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6"/>
  </p:notesMasterIdLst>
  <p:handoutMasterIdLst>
    <p:handoutMasterId r:id="rId17"/>
  </p:handoutMasterIdLst>
  <p:sldIdLst>
    <p:sldId id="831" r:id="rId6"/>
    <p:sldId id="828" r:id="rId7"/>
    <p:sldId id="832" r:id="rId8"/>
    <p:sldId id="824" r:id="rId9"/>
    <p:sldId id="833" r:id="rId10"/>
    <p:sldId id="813" r:id="rId11"/>
    <p:sldId id="805" r:id="rId12"/>
    <p:sldId id="820" r:id="rId13"/>
    <p:sldId id="830" r:id="rId14"/>
    <p:sldId id="829" r:id="rId15"/>
  </p:sldIdLst>
  <p:sldSz cx="9144000" cy="6858000" type="screen4x3"/>
  <p:notesSz cx="6669088" cy="9802813"/>
  <p:defaultTextStyle>
    <a:defPPr>
      <a:defRPr lang="en-US"/>
    </a:defPPr>
    <a:lvl1pPr algn="l" rtl="0" eaLnBrk="0" fontAlgn="base" hangingPunct="0">
      <a:spcBef>
        <a:spcPct val="40000"/>
      </a:spcBef>
      <a:spcAft>
        <a:spcPct val="0"/>
      </a:spcAft>
      <a:buChar char="•"/>
      <a:defRPr sz="1400" kern="1200">
        <a:solidFill>
          <a:schemeClr val="tx1"/>
        </a:solidFill>
        <a:latin typeface="Arial" charset="0"/>
        <a:ea typeface="+mn-ea"/>
        <a:cs typeface="+mn-cs"/>
      </a:defRPr>
    </a:lvl1pPr>
    <a:lvl2pPr marL="457200" algn="l" rtl="0" eaLnBrk="0" fontAlgn="base" hangingPunct="0">
      <a:spcBef>
        <a:spcPct val="40000"/>
      </a:spcBef>
      <a:spcAft>
        <a:spcPct val="0"/>
      </a:spcAft>
      <a:buChar char="•"/>
      <a:defRPr sz="1400" kern="1200">
        <a:solidFill>
          <a:schemeClr val="tx1"/>
        </a:solidFill>
        <a:latin typeface="Arial" charset="0"/>
        <a:ea typeface="+mn-ea"/>
        <a:cs typeface="+mn-cs"/>
      </a:defRPr>
    </a:lvl2pPr>
    <a:lvl3pPr marL="914400" algn="l" rtl="0" eaLnBrk="0" fontAlgn="base" hangingPunct="0">
      <a:spcBef>
        <a:spcPct val="40000"/>
      </a:spcBef>
      <a:spcAft>
        <a:spcPct val="0"/>
      </a:spcAft>
      <a:buChar char="•"/>
      <a:defRPr sz="1400" kern="1200">
        <a:solidFill>
          <a:schemeClr val="tx1"/>
        </a:solidFill>
        <a:latin typeface="Arial" charset="0"/>
        <a:ea typeface="+mn-ea"/>
        <a:cs typeface="+mn-cs"/>
      </a:defRPr>
    </a:lvl3pPr>
    <a:lvl4pPr marL="1371600" algn="l" rtl="0" eaLnBrk="0" fontAlgn="base" hangingPunct="0">
      <a:spcBef>
        <a:spcPct val="40000"/>
      </a:spcBef>
      <a:spcAft>
        <a:spcPct val="0"/>
      </a:spcAft>
      <a:buChar char="•"/>
      <a:defRPr sz="1400" kern="1200">
        <a:solidFill>
          <a:schemeClr val="tx1"/>
        </a:solidFill>
        <a:latin typeface="Arial" charset="0"/>
        <a:ea typeface="+mn-ea"/>
        <a:cs typeface="+mn-cs"/>
      </a:defRPr>
    </a:lvl4pPr>
    <a:lvl5pPr marL="1828800" algn="l" rtl="0" eaLnBrk="0" fontAlgn="base" hangingPunct="0">
      <a:spcBef>
        <a:spcPct val="40000"/>
      </a:spcBef>
      <a:spcAft>
        <a:spcPct val="0"/>
      </a:spcAft>
      <a:buChar char="•"/>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B3C7CA1-2A57-42AE-BA91-4812D2E66566}">
          <p14:sldIdLst>
            <p14:sldId id="831"/>
            <p14:sldId id="828"/>
            <p14:sldId id="832"/>
            <p14:sldId id="824"/>
            <p14:sldId id="833"/>
            <p14:sldId id="813"/>
            <p14:sldId id="805"/>
            <p14:sldId id="820"/>
            <p14:sldId id="830"/>
            <p14:sldId id="829"/>
          </p14:sldIdLst>
        </p14:section>
      </p14:sectionLst>
    </p:ext>
    <p:ext uri="{EFAFB233-063F-42B5-8137-9DF3F51BA10A}">
      <p15:sldGuideLst xmlns:p15="http://schemas.microsoft.com/office/powerpoint/2012/main">
        <p15:guide id="1" orient="horz" pos="615">
          <p15:clr>
            <a:srgbClr val="A4A3A4"/>
          </p15:clr>
        </p15:guide>
        <p15:guide id="2" pos="81">
          <p15:clr>
            <a:srgbClr val="A4A3A4"/>
          </p15:clr>
        </p15:guide>
      </p15:sldGuideLst>
    </p:ext>
    <p:ext uri="{2D200454-40CA-4A62-9FC3-DE9A4176ACB9}">
      <p15:notesGuideLst xmlns:p15="http://schemas.microsoft.com/office/powerpoint/2012/main">
        <p15:guide id="1" orient="horz" pos="3088">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CBD"/>
    <a:srgbClr val="1D373B"/>
    <a:srgbClr val="FF0000"/>
    <a:srgbClr val="FA7ABA"/>
    <a:srgbClr val="FFFF66"/>
    <a:srgbClr val="81DF81"/>
    <a:srgbClr val="33CC33"/>
    <a:srgbClr val="99FF66"/>
    <a:srgbClr val="66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48375" autoAdjust="0"/>
  </p:normalViewPr>
  <p:slideViewPr>
    <p:cSldViewPr snapToGrid="0">
      <p:cViewPr varScale="1">
        <p:scale>
          <a:sx n="31" d="100"/>
          <a:sy n="31" d="100"/>
        </p:scale>
        <p:origin x="2224" y="40"/>
      </p:cViewPr>
      <p:guideLst>
        <p:guide orient="horz" pos="615"/>
        <p:guide pos="8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4" d="100"/>
          <a:sy n="44" d="100"/>
        </p:scale>
        <p:origin x="2800" y="36"/>
      </p:cViewPr>
      <p:guideLst>
        <p:guide orient="horz" pos="3088"/>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2"/>
            <a:ext cx="2890336"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3" tIns="45157" rIns="90313" bIns="45157" numCol="1" anchor="t" anchorCtr="0" compatLnSpc="1">
            <a:prstTxWarp prst="textNoShape">
              <a:avLst/>
            </a:prstTxWarp>
          </a:bodyPr>
          <a:lstStyle>
            <a:lvl1pPr defTabSz="901954">
              <a:spcBef>
                <a:spcPct val="0"/>
              </a:spcBef>
              <a:buFontTx/>
              <a:buNone/>
              <a:defRPr sz="1000" smtClean="0">
                <a:latin typeface="Times" pitchFamily="18" charset="0"/>
              </a:defRPr>
            </a:lvl1pPr>
          </a:lstStyle>
          <a:p>
            <a:pPr>
              <a:defRPr/>
            </a:pPr>
            <a:endParaRPr lang="en-GB" altLang="en-US" dirty="0"/>
          </a:p>
        </p:txBody>
      </p:sp>
      <p:sp>
        <p:nvSpPr>
          <p:cNvPr id="27651" name="Rectangle 3"/>
          <p:cNvSpPr>
            <a:spLocks noGrp="1" noChangeArrowheads="1"/>
          </p:cNvSpPr>
          <p:nvPr>
            <p:ph type="dt" sz="quarter" idx="1"/>
          </p:nvPr>
        </p:nvSpPr>
        <p:spPr bwMode="auto">
          <a:xfrm>
            <a:off x="3777262" y="2"/>
            <a:ext cx="2890336"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3" tIns="45157" rIns="90313" bIns="45157" numCol="1" anchor="t" anchorCtr="0" compatLnSpc="1">
            <a:prstTxWarp prst="textNoShape">
              <a:avLst/>
            </a:prstTxWarp>
          </a:bodyPr>
          <a:lstStyle>
            <a:lvl1pPr algn="r" defTabSz="901954">
              <a:spcBef>
                <a:spcPct val="0"/>
              </a:spcBef>
              <a:buFontTx/>
              <a:buNone/>
              <a:defRPr sz="1000" smtClean="0">
                <a:latin typeface="Times" pitchFamily="18" charset="0"/>
              </a:defRPr>
            </a:lvl1pPr>
          </a:lstStyle>
          <a:p>
            <a:pPr>
              <a:defRPr/>
            </a:pPr>
            <a:endParaRPr lang="en-GB" altLang="en-US" dirty="0"/>
          </a:p>
        </p:txBody>
      </p:sp>
      <p:sp>
        <p:nvSpPr>
          <p:cNvPr id="27652" name="Rectangle 4"/>
          <p:cNvSpPr>
            <a:spLocks noGrp="1" noChangeArrowheads="1"/>
          </p:cNvSpPr>
          <p:nvPr>
            <p:ph type="ftr" sz="quarter" idx="2"/>
          </p:nvPr>
        </p:nvSpPr>
        <p:spPr bwMode="auto">
          <a:xfrm>
            <a:off x="1" y="9311609"/>
            <a:ext cx="2890336"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3" tIns="45157" rIns="90313" bIns="45157" numCol="1" anchor="b" anchorCtr="0" compatLnSpc="1">
            <a:prstTxWarp prst="textNoShape">
              <a:avLst/>
            </a:prstTxWarp>
          </a:bodyPr>
          <a:lstStyle>
            <a:lvl1pPr defTabSz="901954">
              <a:spcBef>
                <a:spcPct val="0"/>
              </a:spcBef>
              <a:buFontTx/>
              <a:buNone/>
              <a:defRPr sz="1000" smtClean="0">
                <a:latin typeface="Times" pitchFamily="18" charset="0"/>
              </a:defRPr>
            </a:lvl1pPr>
          </a:lstStyle>
          <a:p>
            <a:pPr>
              <a:defRPr/>
            </a:pPr>
            <a:endParaRPr lang="en-GB" altLang="en-US" dirty="0"/>
          </a:p>
        </p:txBody>
      </p:sp>
      <p:sp>
        <p:nvSpPr>
          <p:cNvPr id="27653" name="Rectangle 5"/>
          <p:cNvSpPr>
            <a:spLocks noGrp="1" noChangeArrowheads="1"/>
          </p:cNvSpPr>
          <p:nvPr>
            <p:ph type="sldNum" sz="quarter" idx="3"/>
          </p:nvPr>
        </p:nvSpPr>
        <p:spPr bwMode="auto">
          <a:xfrm>
            <a:off x="3777262" y="9311609"/>
            <a:ext cx="2890336"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3" tIns="45157" rIns="90313" bIns="45157" numCol="1" anchor="b" anchorCtr="0" compatLnSpc="1">
            <a:prstTxWarp prst="textNoShape">
              <a:avLst/>
            </a:prstTxWarp>
          </a:bodyPr>
          <a:lstStyle>
            <a:lvl1pPr algn="r" defTabSz="901954">
              <a:spcBef>
                <a:spcPct val="0"/>
              </a:spcBef>
              <a:buFontTx/>
              <a:buNone/>
              <a:defRPr sz="1000" smtClean="0">
                <a:latin typeface="Times" pitchFamily="18" charset="0"/>
              </a:defRPr>
            </a:lvl1pPr>
          </a:lstStyle>
          <a:p>
            <a:pPr>
              <a:defRPr/>
            </a:pPr>
            <a:fld id="{26BD4083-196B-4657-B8D0-11D753F78CBE}" type="slidenum">
              <a:rPr lang="en-GB" altLang="en-US"/>
              <a:pPr>
                <a:defRPr/>
              </a:pPr>
              <a:t>‹#›</a:t>
            </a:fld>
            <a:endParaRPr lang="en-GB" altLang="en-US" dirty="0"/>
          </a:p>
        </p:txBody>
      </p:sp>
    </p:spTree>
    <p:extLst>
      <p:ext uri="{BB962C8B-B14F-4D97-AF65-F5344CB8AC3E}">
        <p14:creationId xmlns:p14="http://schemas.microsoft.com/office/powerpoint/2010/main" val="36614859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2888845"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defTabSz="907987">
              <a:spcBef>
                <a:spcPct val="0"/>
              </a:spcBef>
              <a:buFontTx/>
              <a:buNone/>
              <a:defRPr sz="1000" smtClean="0">
                <a:latin typeface="Times" pitchFamily="18" charset="0"/>
              </a:defRPr>
            </a:lvl1pPr>
          </a:lstStyle>
          <a:p>
            <a:pPr>
              <a:defRPr/>
            </a:pPr>
            <a:endParaRPr lang="en-GB" altLang="en-US" dirty="0"/>
          </a:p>
        </p:txBody>
      </p:sp>
      <p:sp>
        <p:nvSpPr>
          <p:cNvPr id="7171" name="Rectangle 3"/>
          <p:cNvSpPr>
            <a:spLocks noGrp="1" noChangeArrowheads="1"/>
          </p:cNvSpPr>
          <p:nvPr>
            <p:ph type="dt" idx="1"/>
          </p:nvPr>
        </p:nvSpPr>
        <p:spPr bwMode="auto">
          <a:xfrm>
            <a:off x="3778754" y="2"/>
            <a:ext cx="2888845"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algn="r" defTabSz="907987">
              <a:spcBef>
                <a:spcPct val="0"/>
              </a:spcBef>
              <a:buFontTx/>
              <a:buNone/>
              <a:defRPr sz="1000" smtClean="0">
                <a:latin typeface="Times" pitchFamily="18" charset="0"/>
              </a:defRPr>
            </a:lvl1pPr>
          </a:lstStyle>
          <a:p>
            <a:pPr>
              <a:defRPr/>
            </a:pPr>
            <a:endParaRPr lang="en-GB" altLang="en-US" dirty="0"/>
          </a:p>
        </p:txBody>
      </p:sp>
      <p:sp>
        <p:nvSpPr>
          <p:cNvPr id="94212" name="Rectangle 4"/>
          <p:cNvSpPr>
            <a:spLocks noGrp="1" noRot="1" noChangeAspect="1" noChangeArrowheads="1" noTextEdit="1"/>
          </p:cNvSpPr>
          <p:nvPr>
            <p:ph type="sldImg" idx="2"/>
          </p:nvPr>
        </p:nvSpPr>
        <p:spPr bwMode="auto">
          <a:xfrm>
            <a:off x="882650" y="735013"/>
            <a:ext cx="4903788" cy="3678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66314" y="4655045"/>
            <a:ext cx="5336463" cy="44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1" y="9311609"/>
            <a:ext cx="2888845"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defTabSz="907987">
              <a:spcBef>
                <a:spcPct val="0"/>
              </a:spcBef>
              <a:buFontTx/>
              <a:buNone/>
              <a:defRPr sz="1000" smtClean="0">
                <a:latin typeface="Times" pitchFamily="18" charset="0"/>
              </a:defRPr>
            </a:lvl1pPr>
          </a:lstStyle>
          <a:p>
            <a:pPr>
              <a:defRPr/>
            </a:pPr>
            <a:endParaRPr lang="en-GB" altLang="en-US" dirty="0"/>
          </a:p>
        </p:txBody>
      </p:sp>
      <p:sp>
        <p:nvSpPr>
          <p:cNvPr id="7175" name="Rectangle 7"/>
          <p:cNvSpPr>
            <a:spLocks noGrp="1" noChangeArrowheads="1"/>
          </p:cNvSpPr>
          <p:nvPr>
            <p:ph type="sldNum" sz="quarter" idx="5"/>
          </p:nvPr>
        </p:nvSpPr>
        <p:spPr bwMode="auto">
          <a:xfrm>
            <a:off x="3778754" y="9311609"/>
            <a:ext cx="2888845" cy="4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algn="r" defTabSz="907987">
              <a:spcBef>
                <a:spcPct val="0"/>
              </a:spcBef>
              <a:buFontTx/>
              <a:buNone/>
              <a:defRPr sz="1000" smtClean="0">
                <a:latin typeface="Times" pitchFamily="18" charset="0"/>
              </a:defRPr>
            </a:lvl1pPr>
          </a:lstStyle>
          <a:p>
            <a:pPr>
              <a:defRPr/>
            </a:pPr>
            <a:fld id="{476346ED-B349-4F2E-877C-BFB119C80272}" type="slidenum">
              <a:rPr lang="en-GB" altLang="en-US"/>
              <a:pPr>
                <a:defRPr/>
              </a:pPr>
              <a:t>‹#›</a:t>
            </a:fld>
            <a:endParaRPr lang="en-GB" altLang="en-US" dirty="0"/>
          </a:p>
        </p:txBody>
      </p:sp>
    </p:spTree>
    <p:extLst>
      <p:ext uri="{BB962C8B-B14F-4D97-AF65-F5344CB8AC3E}">
        <p14:creationId xmlns:p14="http://schemas.microsoft.com/office/powerpoint/2010/main" val="37958171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GB" sz="1200" i="1" kern="1200" dirty="0" smtClean="0">
                <a:solidFill>
                  <a:schemeClr val="tx1"/>
                </a:solidFill>
                <a:effectLst/>
                <a:latin typeface="Times"/>
                <a:ea typeface="+mn-ea"/>
                <a:cs typeface="+mn-cs"/>
              </a:rPr>
              <a:t>This short presentation and accompanying notes are designed to help you respond to the consultation and may be useful for use in discussion by groups, in schools and in communities. The full consultation document and other helpful resources can be found online.</a:t>
            </a:r>
            <a:r>
              <a:rPr lang="en-GB" sz="1200" i="1" kern="1200" baseline="0" dirty="0" smtClean="0">
                <a:solidFill>
                  <a:schemeClr val="tx1"/>
                </a:solidFill>
                <a:effectLst/>
                <a:latin typeface="Times"/>
                <a:ea typeface="+mn-ea"/>
                <a:cs typeface="+mn-cs"/>
              </a:rPr>
              <a:t> </a:t>
            </a:r>
            <a:r>
              <a:rPr lang="en-GB" sz="1200" i="1" kern="1200" dirty="0" smtClean="0">
                <a:solidFill>
                  <a:schemeClr val="tx1"/>
                </a:solidFill>
                <a:effectLst/>
                <a:latin typeface="Times"/>
                <a:ea typeface="+mn-ea"/>
                <a:cs typeface="+mn-cs"/>
              </a:rPr>
              <a:t>We are keen to improve these and if you have any feedback, please email us at: </a:t>
            </a:r>
            <a:r>
              <a:rPr lang="en-GB" sz="1200" i="1" kern="1200" dirty="0" err="1" smtClean="0">
                <a:solidFill>
                  <a:schemeClr val="tx1"/>
                </a:solidFill>
                <a:effectLst/>
                <a:latin typeface="Times"/>
                <a:ea typeface="+mn-ea"/>
                <a:cs typeface="+mn-cs"/>
              </a:rPr>
              <a:t>beyondrecycling@gov.wales</a:t>
            </a:r>
            <a:endParaRPr lang="en-GB" sz="1200" i="1" kern="1200" dirty="0" smtClean="0">
              <a:solidFill>
                <a:schemeClr val="tx1"/>
              </a:solidFill>
              <a:effectLst/>
              <a:latin typeface="Times"/>
              <a:ea typeface="+mn-ea"/>
              <a:cs typeface="+mn-cs"/>
            </a:endParaRPr>
          </a:p>
          <a:p>
            <a:r>
              <a:rPr lang="en-GB" sz="1200" i="1" kern="1200" dirty="0" smtClean="0">
                <a:solidFill>
                  <a:schemeClr val="tx1"/>
                </a:solidFill>
                <a:effectLst/>
                <a:latin typeface="Times"/>
                <a:ea typeface="+mn-ea"/>
                <a:cs typeface="+mn-cs"/>
              </a:rPr>
              <a:t>The text below is intended to help people using the presentation by giving information about each slide. The consultation closes on 3 April 2020. </a:t>
            </a:r>
          </a:p>
          <a:p>
            <a:endParaRPr lang="en-GB" sz="1200" i="1" kern="1200" dirty="0" smtClean="0">
              <a:solidFill>
                <a:schemeClr val="tx1"/>
              </a:solidFill>
              <a:effectLst/>
              <a:latin typeface="Times"/>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Times"/>
                <a:ea typeface="+mn-ea"/>
                <a:cs typeface="+mn-cs"/>
              </a:rPr>
              <a:t>Slide 1 – Cover slide</a:t>
            </a:r>
            <a:endParaRPr lang="en-GB" sz="1200" kern="1200" dirty="0" smtClean="0">
              <a:solidFill>
                <a:schemeClr val="tx1"/>
              </a:solidFill>
              <a:effectLst/>
              <a:latin typeface="Times"/>
              <a:ea typeface="+mn-ea"/>
              <a:cs typeface="+mn-cs"/>
            </a:endParaRP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Welsh Government has produced a consultation called </a:t>
            </a:r>
            <a:r>
              <a:rPr lang="en-GB" sz="1200" i="1" kern="1200" dirty="0" smtClean="0">
                <a:solidFill>
                  <a:schemeClr val="tx1"/>
                </a:solidFill>
                <a:effectLst/>
                <a:latin typeface="Times"/>
                <a:ea typeface="+mn-ea"/>
                <a:cs typeface="+mn-cs"/>
              </a:rPr>
              <a:t>Beyond Recycling</a:t>
            </a:r>
            <a:r>
              <a:rPr lang="en-GB" sz="1200" kern="1200" dirty="0" smtClean="0">
                <a:solidFill>
                  <a:schemeClr val="tx1"/>
                </a:solidFill>
                <a:effectLst/>
                <a:latin typeface="Times"/>
                <a:ea typeface="+mn-ea"/>
                <a:cs typeface="+mn-cs"/>
              </a:rPr>
              <a:t> and are asking citizens and stakeholders what they think.</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This presentation explains the background to the strategy and what it will achieve. This is a draft strategy and your views will help shape what is the final version and the actions to achieve it. This is a chance to give the Welsh Government your views and suggest ideas and activities.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There are a number of ways to respond, both individually or as a group. This can be via the online questions, by email or post to the questions in this presentation.</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There is also an easy read version of the strategy document available. </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1</a:t>
            </a:fld>
            <a:endParaRPr lang="en-GB" altLang="en-US" dirty="0"/>
          </a:p>
        </p:txBody>
      </p:sp>
      <p:sp>
        <p:nvSpPr>
          <p:cNvPr id="5" name="Date Placeholder 4"/>
          <p:cNvSpPr>
            <a:spLocks noGrp="1"/>
          </p:cNvSpPr>
          <p:nvPr>
            <p:ph type="dt" idx="12"/>
          </p:nvPr>
        </p:nvSpPr>
        <p:spPr/>
        <p:txBody>
          <a:bodyPr/>
          <a:lstStyle/>
          <a:p>
            <a:pPr>
              <a:defRPr/>
            </a:pPr>
            <a:endParaRPr lang="en-GB" altLang="en-US" dirty="0"/>
          </a:p>
        </p:txBody>
      </p:sp>
    </p:spTree>
    <p:extLst>
      <p:ext uri="{BB962C8B-B14F-4D97-AF65-F5344CB8AC3E}">
        <p14:creationId xmlns:p14="http://schemas.microsoft.com/office/powerpoint/2010/main" val="389842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51615" y="2"/>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dirty="0">
              <a:latin typeface="Times" pitchFamily="18" charset="0"/>
            </a:endParaRPr>
          </a:p>
        </p:txBody>
      </p:sp>
      <p:sp>
        <p:nvSpPr>
          <p:cNvPr id="98307" name="Rectangle 7"/>
          <p:cNvSpPr txBox="1">
            <a:spLocks noGrp="1" noChangeArrowheads="1"/>
          </p:cNvSpPr>
          <p:nvPr/>
        </p:nvSpPr>
        <p:spPr bwMode="auto">
          <a:xfrm>
            <a:off x="3851615" y="9496418"/>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10</a:t>
            </a:fld>
            <a:endParaRPr lang="en-GB" altLang="en-US" sz="1000" dirty="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79162" y="4748985"/>
            <a:ext cx="5439356" cy="4499284"/>
          </a:xfrm>
          <a:noFill/>
        </p:spPr>
        <p:txBody>
          <a:bodyPr lIns="90305" tIns="45152" rIns="90305" bIns="45152"/>
          <a:lstStyle/>
          <a:p>
            <a:r>
              <a:rPr lang="en-GB" sz="1200" b="1" kern="1200" dirty="0" smtClean="0">
                <a:solidFill>
                  <a:schemeClr val="tx1"/>
                </a:solidFill>
                <a:effectLst/>
                <a:latin typeface="Times"/>
                <a:ea typeface="+mn-ea"/>
                <a:cs typeface="+mn-cs"/>
              </a:rPr>
              <a:t>Slide 10 – How to respond and send comments to Welsh Government.</a:t>
            </a:r>
          </a:p>
          <a:p>
            <a:endParaRPr lang="en-GB" sz="1200" b="1"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If you want to get involved and give your feedback, you can submit your responses to the questions using the online questionnaire.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You can also reply with your question responses or comments, by post or by email to the Welsh Government’s dedicated consultation mailbox.</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If you feel there are no changes you would suggest, still please respond to the consultation. For example, to improve the strategy it is important to know what people support within it.</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There will be lots of opportunities to engage though the consultation period to get your views across. For example through webinars, online tools, and social media as well.</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Your responses will make a difference, so please get involved.</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10</a:t>
            </a:fld>
            <a:endParaRPr lang="en-GB" altLang="en-US" dirty="0"/>
          </a:p>
        </p:txBody>
      </p:sp>
      <p:sp>
        <p:nvSpPr>
          <p:cNvPr id="5" name="Date Placeholder 4"/>
          <p:cNvSpPr>
            <a:spLocks noGrp="1"/>
          </p:cNvSpPr>
          <p:nvPr>
            <p:ph type="dt" idx="12"/>
          </p:nvPr>
        </p:nvSpPr>
        <p:spPr/>
        <p:txBody>
          <a:bodyPr/>
          <a:lstStyle/>
          <a:p>
            <a:pPr>
              <a:defRPr/>
            </a:pPr>
            <a:endParaRPr lang="en-GB" altLang="en-US" dirty="0"/>
          </a:p>
        </p:txBody>
      </p:sp>
    </p:spTree>
    <p:extLst>
      <p:ext uri="{BB962C8B-B14F-4D97-AF65-F5344CB8AC3E}">
        <p14:creationId xmlns:p14="http://schemas.microsoft.com/office/powerpoint/2010/main" val="23942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51615" y="2"/>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a:latin typeface="Times" pitchFamily="18" charset="0"/>
            </a:endParaRPr>
          </a:p>
        </p:txBody>
      </p:sp>
      <p:sp>
        <p:nvSpPr>
          <p:cNvPr id="98307" name="Rectangle 7"/>
          <p:cNvSpPr txBox="1">
            <a:spLocks noGrp="1" noChangeArrowheads="1"/>
          </p:cNvSpPr>
          <p:nvPr/>
        </p:nvSpPr>
        <p:spPr bwMode="auto">
          <a:xfrm>
            <a:off x="3851615" y="9496418"/>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2</a:t>
            </a:fld>
            <a:endParaRPr lang="en-GB" altLang="en-US" sz="10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79162" y="4748985"/>
            <a:ext cx="5439356" cy="4499284"/>
          </a:xfrm>
          <a:noFill/>
        </p:spPr>
        <p:txBody>
          <a:bodyPr lIns="90305" tIns="45152" rIns="90305" bIns="45152"/>
          <a:lstStyle/>
          <a:p>
            <a:r>
              <a:rPr lang="en-GB" sz="1200" b="1" kern="1200" dirty="0" smtClean="0">
                <a:solidFill>
                  <a:schemeClr val="tx1"/>
                </a:solidFill>
                <a:effectLst/>
                <a:latin typeface="Times"/>
                <a:ea typeface="+mn-ea"/>
                <a:cs typeface="+mn-cs"/>
              </a:rPr>
              <a:t>Slide 2</a:t>
            </a:r>
            <a:r>
              <a:rPr lang="en-GB" sz="1200" kern="1200" dirty="0" smtClean="0">
                <a:solidFill>
                  <a:schemeClr val="tx1"/>
                </a:solidFill>
                <a:effectLst/>
                <a:latin typeface="Times"/>
                <a:ea typeface="+mn-ea"/>
                <a:cs typeface="+mn-cs"/>
              </a:rPr>
              <a:t> - </a:t>
            </a:r>
            <a:r>
              <a:rPr lang="en-GB" sz="1200" b="1" kern="1200" dirty="0" smtClean="0">
                <a:solidFill>
                  <a:schemeClr val="tx1"/>
                </a:solidFill>
                <a:effectLst/>
                <a:latin typeface="Times"/>
                <a:ea typeface="+mn-ea"/>
                <a:cs typeface="+mn-cs"/>
              </a:rPr>
              <a:t>Wales is leading the World when it comes to waste</a:t>
            </a:r>
            <a:endParaRPr lang="en-GB" sz="1200" kern="1200" dirty="0" smtClean="0">
              <a:solidFill>
                <a:schemeClr val="tx1"/>
              </a:solidFill>
              <a:effectLst/>
              <a:latin typeface="Times"/>
              <a:ea typeface="+mn-ea"/>
              <a:cs typeface="+mn-cs"/>
            </a:endParaRPr>
          </a:p>
          <a:p>
            <a:endParaRPr lang="en-GB" sz="1200" kern="1200" dirty="0" smtClean="0">
              <a:solidFill>
                <a:schemeClr val="tx1"/>
              </a:solidFill>
              <a:effectLst/>
              <a:latin typeface="Times"/>
              <a:ea typeface="+mn-ea"/>
              <a:cs typeface="+mn-cs"/>
            </a:endParaRPr>
          </a:p>
          <a:p>
            <a:r>
              <a:rPr lang="en-GB" sz="1200" kern="1200" dirty="0" smtClean="0">
                <a:solidFill>
                  <a:schemeClr val="tx1"/>
                </a:solidFill>
                <a:effectLst/>
                <a:latin typeface="Times"/>
                <a:ea typeface="+mn-ea"/>
                <a:cs typeface="+mn-cs"/>
              </a:rPr>
              <a:t>Wales has improved recycling in a number of ways and is now a global leader.</a:t>
            </a:r>
          </a:p>
          <a:p>
            <a:endParaRPr lang="en-GB" sz="1200" kern="1200" dirty="0" smtClean="0">
              <a:solidFill>
                <a:schemeClr val="tx1"/>
              </a:solidFill>
              <a:effectLst/>
              <a:latin typeface="Times"/>
              <a:ea typeface="+mn-ea"/>
              <a:cs typeface="+mn-cs"/>
            </a:endParaRPr>
          </a:p>
          <a:p>
            <a:r>
              <a:rPr lang="en-GB" sz="1200" kern="1200" dirty="0" smtClean="0">
                <a:solidFill>
                  <a:schemeClr val="tx1"/>
                </a:solidFill>
                <a:effectLst/>
                <a:latin typeface="Times"/>
                <a:ea typeface="+mn-ea"/>
                <a:cs typeface="+mn-cs"/>
              </a:rPr>
              <a:t>Since devolution there has been a significant change in the recycling of household waste. In 1999 Wales recycled 5% of this, in 2018 we recycled 60% of our public waste. This success has been down to the people of Wales all doing our bit, for example, by recycling at home. </a:t>
            </a:r>
          </a:p>
          <a:p>
            <a:endParaRPr lang="en-GB" sz="1200" kern="1200" dirty="0" smtClean="0">
              <a:solidFill>
                <a:schemeClr val="tx1"/>
              </a:solidFill>
              <a:effectLst/>
              <a:latin typeface="Times"/>
              <a:ea typeface="+mn-ea"/>
              <a:cs typeface="+mn-cs"/>
            </a:endParaRPr>
          </a:p>
          <a:p>
            <a:r>
              <a:rPr lang="en-GB" sz="1200" kern="1200" dirty="0" smtClean="0">
                <a:solidFill>
                  <a:schemeClr val="tx1"/>
                </a:solidFill>
                <a:effectLst/>
                <a:latin typeface="Times"/>
                <a:ea typeface="+mn-ea"/>
                <a:cs typeface="+mn-cs"/>
              </a:rPr>
              <a:t>Other recycling records in Wales from the last 20 years are shown in the infographic. </a:t>
            </a:r>
          </a:p>
          <a:p>
            <a:endParaRPr lang="en-GB" sz="1200" kern="1200" dirty="0" smtClean="0">
              <a:solidFill>
                <a:schemeClr val="tx1"/>
              </a:solidFill>
              <a:effectLst/>
              <a:latin typeface="Times"/>
              <a:ea typeface="+mn-ea"/>
              <a:cs typeface="+mn-cs"/>
            </a:endParaRPr>
          </a:p>
          <a:p>
            <a:r>
              <a:rPr lang="en-GB" sz="1200" kern="1200" dirty="0" smtClean="0">
                <a:solidFill>
                  <a:schemeClr val="tx1"/>
                </a:solidFill>
                <a:effectLst/>
                <a:latin typeface="Times"/>
                <a:ea typeface="+mn-ea"/>
                <a:cs typeface="+mn-cs"/>
              </a:rPr>
              <a:t>Recycling has become part of our culture. It’s what we do.</a:t>
            </a:r>
          </a:p>
          <a:p>
            <a:endParaRPr lang="en-GB" sz="1200" kern="1200" dirty="0" smtClean="0">
              <a:solidFill>
                <a:schemeClr val="tx1"/>
              </a:solidFill>
              <a:effectLst/>
              <a:latin typeface="Times"/>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a:ea typeface="+mn-ea"/>
                <a:cs typeface="+mn-cs"/>
              </a:rPr>
              <a:t>This strategy aims to continue and to build on these successes. In particular, we need to look ‘beyond recycling’ and take steps towards less waste, more recycling and more local use and re-use of materials.</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2</a:t>
            </a:fld>
            <a:endParaRPr lang="en-GB" altLang="en-US"/>
          </a:p>
        </p:txBody>
      </p:sp>
      <p:sp>
        <p:nvSpPr>
          <p:cNvPr id="5" name="Date Placeholder 4"/>
          <p:cNvSpPr>
            <a:spLocks noGrp="1"/>
          </p:cNvSpPr>
          <p:nvPr>
            <p:ph type="dt" idx="12"/>
          </p:nvPr>
        </p:nvSpPr>
        <p:spPr/>
        <p:txBody>
          <a:bodyPr/>
          <a:lstStyle/>
          <a:p>
            <a:pPr>
              <a:defRPr/>
            </a:pPr>
            <a:endParaRPr lang="en-GB" altLang="en-US"/>
          </a:p>
        </p:txBody>
      </p:sp>
    </p:spTree>
    <p:extLst>
      <p:ext uri="{BB962C8B-B14F-4D97-AF65-F5344CB8AC3E}">
        <p14:creationId xmlns:p14="http://schemas.microsoft.com/office/powerpoint/2010/main" val="64424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51615" y="2"/>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a:latin typeface="Times" pitchFamily="18" charset="0"/>
            </a:endParaRPr>
          </a:p>
        </p:txBody>
      </p:sp>
      <p:sp>
        <p:nvSpPr>
          <p:cNvPr id="98307" name="Rectangle 7"/>
          <p:cNvSpPr txBox="1">
            <a:spLocks noGrp="1" noChangeArrowheads="1"/>
          </p:cNvSpPr>
          <p:nvPr/>
        </p:nvSpPr>
        <p:spPr bwMode="auto">
          <a:xfrm>
            <a:off x="3851615" y="9496418"/>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3</a:t>
            </a:fld>
            <a:endParaRPr lang="en-GB" altLang="en-US" sz="10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79162" y="4748985"/>
            <a:ext cx="5439356" cy="4499284"/>
          </a:xfrm>
          <a:noFill/>
        </p:spPr>
        <p:txBody>
          <a:bodyPr lIns="90305" tIns="45152" rIns="90305" bIns="45152"/>
          <a:lstStyle/>
          <a:p>
            <a:r>
              <a:rPr lang="en-GB" sz="1200" b="1" kern="1200" dirty="0" smtClean="0">
                <a:solidFill>
                  <a:schemeClr val="tx1"/>
                </a:solidFill>
                <a:effectLst/>
                <a:latin typeface="Times"/>
                <a:ea typeface="+mn-ea"/>
                <a:cs typeface="+mn-cs"/>
              </a:rPr>
              <a:t>Slide 3</a:t>
            </a:r>
            <a:r>
              <a:rPr lang="en-GB" sz="1200" kern="1200" dirty="0" smtClean="0">
                <a:solidFill>
                  <a:schemeClr val="tx1"/>
                </a:solidFill>
                <a:effectLst/>
                <a:latin typeface="Times"/>
                <a:ea typeface="+mn-ea"/>
                <a:cs typeface="+mn-cs"/>
              </a:rPr>
              <a:t> - </a:t>
            </a:r>
            <a:r>
              <a:rPr lang="en-GB" sz="1200" b="1" kern="1200" dirty="0" smtClean="0">
                <a:solidFill>
                  <a:schemeClr val="tx1"/>
                </a:solidFill>
                <a:effectLst/>
                <a:latin typeface="Times"/>
                <a:ea typeface="+mn-ea"/>
                <a:cs typeface="+mn-cs"/>
              </a:rPr>
              <a:t>The next stage – where we want to be</a:t>
            </a:r>
            <a:endParaRPr lang="en-GB" sz="1200" kern="1200" dirty="0" smtClean="0">
              <a:solidFill>
                <a:schemeClr val="tx1"/>
              </a:solidFill>
              <a:effectLst/>
              <a:latin typeface="Times"/>
              <a:ea typeface="+mn-ea"/>
              <a:cs typeface="+mn-cs"/>
            </a:endParaRP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consultation document is about Wales moving towards a more circular economy. The term circular economy in this document has a simple meaning. It means keeping materials in use as long as possible and avoiding waste.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As a country we need to reduce the overall amount of materials that we use (such as wood, glass, plastic, and metal).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first infographic shows the way we currently use materials. The thickness of the lines relates to how much we use. There isn’t an endless supply of materials; we’re using too much too quickly and this isn’t sustainable. It puts the Welsh economy at risk if the materials we use become rarer and cost more. It also causes negative environmental effects. We are extracting too many raw materials, sending too much waste to landfill and this also produces too high a level of carbon emissions. Materials from outside Wales may also have a large environmental and human cost.</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We want to move to a more sustainable, more circular economy where we are using less materials and creating a lot less waste. The second infographic shows how this would look. This involves encouraging repair, re-use and recycling. The material we re-use becomes the new products so we need to send very little to landfill and use much less raw materials.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Changing to repairing more, re-using more and recycling more will mean there are more jobs doing these activities. This is an example of it can positively benefit the economy while using less resources and producing less waste.</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3</a:t>
            </a:fld>
            <a:endParaRPr lang="en-GB" altLang="en-US"/>
          </a:p>
        </p:txBody>
      </p:sp>
      <p:sp>
        <p:nvSpPr>
          <p:cNvPr id="5" name="Date Placeholder 4"/>
          <p:cNvSpPr>
            <a:spLocks noGrp="1"/>
          </p:cNvSpPr>
          <p:nvPr>
            <p:ph type="dt" idx="12"/>
          </p:nvPr>
        </p:nvSpPr>
        <p:spPr/>
        <p:txBody>
          <a:bodyPr/>
          <a:lstStyle/>
          <a:p>
            <a:pPr>
              <a:defRPr/>
            </a:pPr>
            <a:endParaRPr lang="en-GB" altLang="en-US"/>
          </a:p>
        </p:txBody>
      </p:sp>
    </p:spTree>
    <p:extLst>
      <p:ext uri="{BB962C8B-B14F-4D97-AF65-F5344CB8AC3E}">
        <p14:creationId xmlns:p14="http://schemas.microsoft.com/office/powerpoint/2010/main" val="343918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778755" y="2"/>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a:latin typeface="Times" pitchFamily="18" charset="0"/>
            </a:endParaRPr>
          </a:p>
        </p:txBody>
      </p:sp>
      <p:sp>
        <p:nvSpPr>
          <p:cNvPr id="98307" name="Rectangle 7"/>
          <p:cNvSpPr txBox="1">
            <a:spLocks noGrp="1" noChangeArrowheads="1"/>
          </p:cNvSpPr>
          <p:nvPr/>
        </p:nvSpPr>
        <p:spPr bwMode="auto">
          <a:xfrm>
            <a:off x="3778755" y="9429230"/>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4</a:t>
            </a:fld>
            <a:endParaRPr lang="en-GB" altLang="en-US" sz="10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66314" y="4715385"/>
            <a:ext cx="5336463" cy="4467451"/>
          </a:xfrm>
          <a:noFill/>
        </p:spPr>
        <p:txBody>
          <a:bodyPr lIns="90305" tIns="45152" rIns="90305" bIns="45152"/>
          <a:lstStyle/>
          <a:p>
            <a:r>
              <a:rPr lang="en-GB" sz="1200" b="1" kern="1200" dirty="0" smtClean="0">
                <a:solidFill>
                  <a:schemeClr val="tx1"/>
                </a:solidFill>
                <a:effectLst/>
                <a:latin typeface="Times"/>
                <a:ea typeface="+mn-ea"/>
                <a:cs typeface="+mn-cs"/>
              </a:rPr>
              <a:t>Slide 4 - </a:t>
            </a:r>
            <a:r>
              <a:rPr lang="en-GB" altLang="en-US" sz="1200" b="1" dirty="0" smtClean="0">
                <a:latin typeface="Segoe UI" panose="020B0502040204020203" pitchFamily="34" charset="0"/>
                <a:cs typeface="Segoe UI" panose="020B0502040204020203" pitchFamily="34" charset="0"/>
              </a:rPr>
              <a:t>Connecting this strategy with other plans</a:t>
            </a: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Earlier this year the Welsh Government declared a Climate Emergency. Everyone has to act now to stop damaging changes to our climate, including the Welsh Government and its strategies.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Making products (such as clothes and food) that we use every day creates almost half of total global carbon emissions. Man made carbon emissions are causing the climate emergency.</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Inaction is not an option. We need to take action and address this challenge directly, which is the key reason why the Welsh Government is producing this strategy.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For the Strategy to have impact, it needs to complement with other important work. This includes the Low Carbon Delivery Plan which is looking at how we respond directly to the climate emergency.</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Welsh Government’s Economic Action Plan aims to improve resource efficiency, improve economic opportunities across Wales and reduce carbon emissions. </a:t>
            </a:r>
            <a:r>
              <a:rPr lang="en-GB" sz="1200" b="0" kern="1200" dirty="0" smtClean="0">
                <a:solidFill>
                  <a:schemeClr val="tx1"/>
                </a:solidFill>
                <a:effectLst/>
                <a:latin typeface="Times"/>
                <a:ea typeface="+mn-ea"/>
                <a:cs typeface="+mn-cs"/>
              </a:rPr>
              <a:t>The plan includes important opportunities that can come from changing the way we use materials.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strategy also delivers against the aims of the Well-being of Future Generations Act – and that the aims are integrated into the strategy with the goals shown in the circular diagram on the slide.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In this way, the </a:t>
            </a:r>
            <a:r>
              <a:rPr lang="en-GB" sz="1200" i="1" kern="1200" dirty="0" smtClean="0">
                <a:solidFill>
                  <a:schemeClr val="tx1"/>
                </a:solidFill>
                <a:effectLst/>
                <a:latin typeface="Times"/>
                <a:ea typeface="+mn-ea"/>
                <a:cs typeface="+mn-cs"/>
              </a:rPr>
              <a:t>Beyond Recycling</a:t>
            </a:r>
            <a:r>
              <a:rPr lang="en-GB" sz="1200" kern="1200" dirty="0" smtClean="0">
                <a:solidFill>
                  <a:schemeClr val="tx1"/>
                </a:solidFill>
                <a:effectLst/>
                <a:latin typeface="Times"/>
                <a:ea typeface="+mn-ea"/>
                <a:cs typeface="+mn-cs"/>
              </a:rPr>
              <a:t> strategy is designed to help make Wales more prosperous and low carbon emissions support more sustainable use of our natural resources. </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4</a:t>
            </a:fld>
            <a:endParaRPr lang="en-GB" altLang="en-US"/>
          </a:p>
        </p:txBody>
      </p:sp>
      <p:sp>
        <p:nvSpPr>
          <p:cNvPr id="5" name="Date Placeholder 4"/>
          <p:cNvSpPr>
            <a:spLocks noGrp="1"/>
          </p:cNvSpPr>
          <p:nvPr>
            <p:ph type="dt" idx="12"/>
          </p:nvPr>
        </p:nvSpPr>
        <p:spPr/>
        <p:txBody>
          <a:bodyPr/>
          <a:lstStyle/>
          <a:p>
            <a:pPr>
              <a:defRPr/>
            </a:pPr>
            <a:endParaRPr lang="en-GB" altLang="en-US"/>
          </a:p>
        </p:txBody>
      </p:sp>
    </p:spTree>
    <p:extLst>
      <p:ext uri="{BB962C8B-B14F-4D97-AF65-F5344CB8AC3E}">
        <p14:creationId xmlns:p14="http://schemas.microsoft.com/office/powerpoint/2010/main" val="170738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778755" y="2"/>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a:latin typeface="Times" pitchFamily="18" charset="0"/>
            </a:endParaRPr>
          </a:p>
        </p:txBody>
      </p:sp>
      <p:sp>
        <p:nvSpPr>
          <p:cNvPr id="98307" name="Rectangle 7"/>
          <p:cNvSpPr txBox="1">
            <a:spLocks noGrp="1" noChangeArrowheads="1"/>
          </p:cNvSpPr>
          <p:nvPr/>
        </p:nvSpPr>
        <p:spPr bwMode="auto">
          <a:xfrm>
            <a:off x="3778755" y="9429230"/>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5</a:t>
            </a:fld>
            <a:endParaRPr lang="en-GB" altLang="en-US" sz="10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66314" y="4715385"/>
            <a:ext cx="5336463" cy="4467451"/>
          </a:xfrm>
          <a:noFill/>
        </p:spPr>
        <p:txBody>
          <a:bodyPr lIns="90305" tIns="45152" rIns="90305" bIns="45152"/>
          <a:lstStyle/>
          <a:p>
            <a:r>
              <a:rPr lang="en-GB" sz="1200" b="1" kern="1200" dirty="0" smtClean="0">
                <a:solidFill>
                  <a:schemeClr val="tx1"/>
                </a:solidFill>
                <a:effectLst/>
                <a:latin typeface="Times"/>
                <a:ea typeface="+mn-ea"/>
                <a:cs typeface="+mn-cs"/>
              </a:rPr>
              <a:t>Slide 5 – The priorities that will guide our work</a:t>
            </a:r>
            <a:endParaRPr lang="en-GB" sz="1200" kern="1200" dirty="0" smtClean="0">
              <a:solidFill>
                <a:schemeClr val="tx1"/>
              </a:solidFill>
              <a:effectLst/>
              <a:latin typeface="Times"/>
              <a:ea typeface="+mn-ea"/>
              <a:cs typeface="+mn-cs"/>
            </a:endParaRP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Welsh Government wants to create a fairer, greener and more prosperous Wales and the strategy has this aim at its core.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For the Beyond Recycling strategy, the “Fairer” means only using a sustainable, fair share of resources and ensuring that waste management services reach a minimum standard no matter where they are in Wales. Everyone should be able to access options that allow them to repair, re-use and recycle more of their items.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“Greener” means taking the important steps to reduce carbon emissions and to minimise other negative environmental impacts. This includes attempting to minimise the transport of products and waste, and not moving our waste problems to other countries.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“More prosperous” means making the most of the economic opportunities that can come from a more circular economy. It means ensuring businesses are supported to change where needed and that potential job opportunities are made the most of in Wales.</a:t>
            </a:r>
            <a:endParaRPr lang="en-GB" sz="1200" kern="1200" dirty="0">
              <a:solidFill>
                <a:schemeClr val="tx1"/>
              </a:solidFill>
              <a:effectLst/>
              <a:latin typeface="Times"/>
              <a:ea typeface="+mn-ea"/>
              <a:cs typeface="+mn-cs"/>
            </a:endParaRP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5</a:t>
            </a:fld>
            <a:endParaRPr lang="en-GB" altLang="en-US"/>
          </a:p>
        </p:txBody>
      </p:sp>
      <p:sp>
        <p:nvSpPr>
          <p:cNvPr id="5" name="Date Placeholder 4"/>
          <p:cNvSpPr>
            <a:spLocks noGrp="1"/>
          </p:cNvSpPr>
          <p:nvPr>
            <p:ph type="dt" idx="12"/>
          </p:nvPr>
        </p:nvSpPr>
        <p:spPr/>
        <p:txBody>
          <a:bodyPr/>
          <a:lstStyle/>
          <a:p>
            <a:pPr>
              <a:defRPr/>
            </a:pPr>
            <a:endParaRPr lang="en-GB" altLang="en-US"/>
          </a:p>
        </p:txBody>
      </p:sp>
    </p:spTree>
    <p:extLst>
      <p:ext uri="{BB962C8B-B14F-4D97-AF65-F5344CB8AC3E}">
        <p14:creationId xmlns:p14="http://schemas.microsoft.com/office/powerpoint/2010/main" val="173430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778755" y="2"/>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a:latin typeface="Times" pitchFamily="18" charset="0"/>
            </a:endParaRPr>
          </a:p>
        </p:txBody>
      </p:sp>
      <p:sp>
        <p:nvSpPr>
          <p:cNvPr id="98307" name="Rectangle 7"/>
          <p:cNvSpPr txBox="1">
            <a:spLocks noGrp="1" noChangeArrowheads="1"/>
          </p:cNvSpPr>
          <p:nvPr/>
        </p:nvSpPr>
        <p:spPr bwMode="auto">
          <a:xfrm>
            <a:off x="3778755" y="9429230"/>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6</a:t>
            </a:fld>
            <a:endParaRPr lang="en-GB" altLang="en-US" sz="10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66314" y="4715385"/>
            <a:ext cx="5336463" cy="4467451"/>
          </a:xfrm>
          <a:noFill/>
        </p:spPr>
        <p:txBody>
          <a:bodyPr lIns="90305" tIns="45152" rIns="90305" bIns="45152"/>
          <a:lstStyle/>
          <a:p>
            <a:r>
              <a:rPr lang="en-GB" sz="1200" b="1" kern="1200" dirty="0" smtClean="0">
                <a:solidFill>
                  <a:schemeClr val="tx1"/>
                </a:solidFill>
                <a:effectLst/>
                <a:latin typeface="Times"/>
                <a:ea typeface="+mn-ea"/>
                <a:cs typeface="+mn-cs"/>
              </a:rPr>
              <a:t>Slide 6 – How we will get there: The Six Core Themes</a:t>
            </a:r>
            <a:endParaRPr lang="en-GB" sz="1200" kern="1200" dirty="0" smtClean="0">
              <a:solidFill>
                <a:schemeClr val="tx1"/>
              </a:solidFill>
              <a:effectLst/>
              <a:latin typeface="Times"/>
              <a:ea typeface="+mn-ea"/>
              <a:cs typeface="+mn-cs"/>
            </a:endParaRPr>
          </a:p>
          <a:p>
            <a:endParaRPr lang="en-GB" sz="11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To achieve the aims mentioned in this presentation and the strategy, the Welsh Government has developed six core, evidence based themes. </a:t>
            </a:r>
          </a:p>
          <a:p>
            <a:pPr lvl="0"/>
            <a:endParaRPr lang="en-GB" sz="11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Welsh Government would now like your feedback on these themes. </a:t>
            </a:r>
          </a:p>
          <a:p>
            <a:pPr lvl="0"/>
            <a:endParaRPr lang="en-GB" sz="11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themes are shown in the diagram. More detail on the themes can be found in the strategy consultation document. </a:t>
            </a:r>
          </a:p>
          <a:p>
            <a:pPr lvl="0"/>
            <a:endParaRPr lang="en-GB" sz="11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themes are;</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Improving our recycling record</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Supporting prevention and re-use</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Driving innovation and material use</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Using Government Levers</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Supporting communities and businesses</a:t>
            </a:r>
            <a:endParaRPr lang="en-GB" sz="1100" kern="1200" dirty="0" smtClean="0">
              <a:solidFill>
                <a:schemeClr val="tx1"/>
              </a:solidFill>
              <a:effectLst/>
              <a:latin typeface="Times"/>
              <a:ea typeface="+mn-ea"/>
              <a:cs typeface="+mn-cs"/>
            </a:endParaRPr>
          </a:p>
          <a:p>
            <a:pPr lvl="1"/>
            <a:r>
              <a:rPr lang="en-GB" sz="1200" kern="1200" dirty="0" smtClean="0">
                <a:solidFill>
                  <a:schemeClr val="tx1"/>
                </a:solidFill>
                <a:effectLst/>
                <a:latin typeface="Times"/>
                <a:ea typeface="+mn-ea"/>
                <a:cs typeface="+mn-cs"/>
              </a:rPr>
              <a:t>Investing in infrastructure </a:t>
            </a:r>
            <a:endParaRPr lang="en-GB" sz="1100" kern="1200" dirty="0" smtClean="0">
              <a:solidFill>
                <a:schemeClr val="tx1"/>
              </a:solidFill>
              <a:effectLst/>
              <a:latin typeface="Times"/>
              <a:ea typeface="+mn-ea"/>
              <a:cs typeface="+mn-cs"/>
            </a:endParaRPr>
          </a:p>
          <a:p>
            <a:r>
              <a:rPr lang="en-GB" sz="1200" kern="1200" dirty="0" smtClean="0">
                <a:solidFill>
                  <a:schemeClr val="tx1"/>
                </a:solidFill>
                <a:effectLst/>
                <a:latin typeface="Times"/>
                <a:ea typeface="+mn-ea"/>
                <a:cs typeface="+mn-cs"/>
              </a:rPr>
              <a:t> </a:t>
            </a:r>
            <a:endParaRPr lang="en-GB" sz="11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Do you think these are these the right themes to focus on to achieve the aims of the strategy? Why? If not, what else would you propose to help achieve the strategy aims?</a:t>
            </a:r>
            <a:endParaRPr lang="en-GB" sz="1100" kern="1200" dirty="0" smtClean="0">
              <a:solidFill>
                <a:schemeClr val="tx1"/>
              </a:solidFill>
              <a:effectLst/>
              <a:latin typeface="Times"/>
              <a:ea typeface="+mn-ea"/>
              <a:cs typeface="+mn-cs"/>
            </a:endParaRP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6</a:t>
            </a:fld>
            <a:endParaRPr lang="en-GB" altLang="en-US"/>
          </a:p>
        </p:txBody>
      </p:sp>
      <p:sp>
        <p:nvSpPr>
          <p:cNvPr id="5" name="Date Placeholder 4"/>
          <p:cNvSpPr>
            <a:spLocks noGrp="1"/>
          </p:cNvSpPr>
          <p:nvPr>
            <p:ph type="dt" idx="12"/>
          </p:nvPr>
        </p:nvSpPr>
        <p:spPr/>
        <p:txBody>
          <a:bodyPr/>
          <a:lstStyle/>
          <a:p>
            <a:pPr>
              <a:defRPr/>
            </a:pPr>
            <a:endParaRPr lang="en-GB" altLang="en-US"/>
          </a:p>
        </p:txBody>
      </p:sp>
    </p:spTree>
    <p:extLst>
      <p:ext uri="{BB962C8B-B14F-4D97-AF65-F5344CB8AC3E}">
        <p14:creationId xmlns:p14="http://schemas.microsoft.com/office/powerpoint/2010/main" val="318623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Times"/>
                <a:ea typeface="+mn-ea"/>
                <a:cs typeface="+mn-cs"/>
              </a:rPr>
              <a:t>Slide 7</a:t>
            </a:r>
            <a:r>
              <a:rPr lang="en-GB" sz="1200" kern="1200" dirty="0" smtClean="0">
                <a:solidFill>
                  <a:schemeClr val="tx1"/>
                </a:solidFill>
                <a:effectLst/>
                <a:latin typeface="Times"/>
                <a:ea typeface="+mn-ea"/>
                <a:cs typeface="+mn-cs"/>
              </a:rPr>
              <a:t> </a:t>
            </a:r>
            <a:r>
              <a:rPr lang="en-GB" sz="1200" b="1" kern="1200" dirty="0" smtClean="0">
                <a:solidFill>
                  <a:schemeClr val="tx1"/>
                </a:solidFill>
                <a:effectLst/>
                <a:latin typeface="Times"/>
                <a:ea typeface="+mn-ea"/>
                <a:cs typeface="+mn-cs"/>
              </a:rPr>
              <a:t>– How we will get there: Eight Headline Actions</a:t>
            </a:r>
            <a:endParaRPr lang="en-GB" sz="1200" kern="1200" dirty="0" smtClean="0">
              <a:solidFill>
                <a:schemeClr val="tx1"/>
              </a:solidFill>
              <a:effectLst/>
              <a:latin typeface="Times"/>
              <a:ea typeface="+mn-ea"/>
              <a:cs typeface="+mn-cs"/>
            </a:endParaRP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Each theme has key further actions which the Welsh Government proposes. The actions are designed to effect change and be focused on achieving the strategy aims of less waste, more recycling and re-use and a greener, fairer and more prosperous Wales.</a:t>
            </a:r>
          </a:p>
          <a:p>
            <a:r>
              <a:rPr lang="en-GB" sz="1200" kern="1200" dirty="0" smtClean="0">
                <a:solidFill>
                  <a:schemeClr val="tx1"/>
                </a:solidFill>
                <a:effectLst/>
                <a:latin typeface="Times"/>
                <a:ea typeface="+mn-ea"/>
                <a:cs typeface="+mn-cs"/>
              </a:rPr>
              <a:t> </a:t>
            </a:r>
          </a:p>
          <a:p>
            <a:pPr lvl="0"/>
            <a:r>
              <a:rPr lang="en-GB" sz="1200" kern="1200" dirty="0" smtClean="0">
                <a:solidFill>
                  <a:schemeClr val="tx1"/>
                </a:solidFill>
                <a:effectLst/>
                <a:latin typeface="Times"/>
                <a:ea typeface="+mn-ea"/>
                <a:cs typeface="+mn-cs"/>
              </a:rPr>
              <a:t>Are these the right actions needed to achieve the aims of the strategy? Why? If not, what other actions would you propose? What can Welsh Government do most effectively?</a:t>
            </a:r>
          </a:p>
          <a:p>
            <a:endParaRPr lang="en-GB" sz="1200" kern="1200" dirty="0" smtClean="0">
              <a:solidFill>
                <a:schemeClr val="tx1"/>
              </a:solidFill>
              <a:effectLst/>
              <a:latin typeface="Times"/>
              <a:ea typeface="+mn-ea"/>
              <a:cs typeface="+mn-cs"/>
            </a:endParaRPr>
          </a:p>
        </p:txBody>
      </p:sp>
      <p:sp>
        <p:nvSpPr>
          <p:cNvPr id="4" name="Date Placeholder 3"/>
          <p:cNvSpPr>
            <a:spLocks noGrp="1"/>
          </p:cNvSpPr>
          <p:nvPr>
            <p:ph type="dt" idx="10"/>
          </p:nvPr>
        </p:nvSpPr>
        <p:spPr/>
        <p:txBody>
          <a:bodyPr/>
          <a:lstStyle/>
          <a:p>
            <a:pPr>
              <a:defRPr/>
            </a:pPr>
            <a:endParaRPr lang="en-GB" altLang="en-US" dirty="0"/>
          </a:p>
        </p:txBody>
      </p:sp>
      <p:sp>
        <p:nvSpPr>
          <p:cNvPr id="5" name="Slide Number Placeholder 4"/>
          <p:cNvSpPr>
            <a:spLocks noGrp="1"/>
          </p:cNvSpPr>
          <p:nvPr>
            <p:ph type="sldNum" sz="quarter" idx="11"/>
          </p:nvPr>
        </p:nvSpPr>
        <p:spPr/>
        <p:txBody>
          <a:bodyPr/>
          <a:lstStyle/>
          <a:p>
            <a:pPr>
              <a:defRPr/>
            </a:pPr>
            <a:fld id="{476346ED-B349-4F2E-877C-BFB119C80272}" type="slidenum">
              <a:rPr lang="en-GB" altLang="en-US" smtClean="0"/>
              <a:pPr>
                <a:defRPr/>
              </a:pPr>
              <a:t>7</a:t>
            </a:fld>
            <a:endParaRPr lang="en-GB" altLang="en-US" dirty="0"/>
          </a:p>
        </p:txBody>
      </p:sp>
    </p:spTree>
    <p:extLst>
      <p:ext uri="{BB962C8B-B14F-4D97-AF65-F5344CB8AC3E}">
        <p14:creationId xmlns:p14="http://schemas.microsoft.com/office/powerpoint/2010/main" val="318945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778755" y="2"/>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dirty="0">
              <a:latin typeface="Times" pitchFamily="18" charset="0"/>
            </a:endParaRPr>
          </a:p>
        </p:txBody>
      </p:sp>
      <p:sp>
        <p:nvSpPr>
          <p:cNvPr id="98307" name="Rectangle 7"/>
          <p:cNvSpPr txBox="1">
            <a:spLocks noGrp="1" noChangeArrowheads="1"/>
          </p:cNvSpPr>
          <p:nvPr/>
        </p:nvSpPr>
        <p:spPr bwMode="auto">
          <a:xfrm>
            <a:off x="3778755" y="9429230"/>
            <a:ext cx="2888845" cy="49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8</a:t>
            </a:fld>
            <a:endParaRPr lang="en-GB" altLang="en-US" sz="1000" dirty="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66314" y="4715385"/>
            <a:ext cx="5336463" cy="4467451"/>
          </a:xfrm>
          <a:noFill/>
        </p:spPr>
        <p:txBody>
          <a:bodyPr lIns="90305" tIns="45152" rIns="90305" bIns="45152"/>
          <a:lstStyle/>
          <a:p>
            <a:r>
              <a:rPr lang="en-GB" sz="1200" b="1" kern="1200" dirty="0" smtClean="0">
                <a:solidFill>
                  <a:schemeClr val="tx1"/>
                </a:solidFill>
                <a:effectLst/>
                <a:latin typeface="Times"/>
                <a:ea typeface="+mn-ea"/>
                <a:cs typeface="+mn-cs"/>
              </a:rPr>
              <a:t>Slide 8 - How it all fits together</a:t>
            </a: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agenda, themes and actions are designed to all fit together to achieve maximum impact.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strategy is based on the overall Welsh Government agenda to create a Greener, Fairer and more Prosperous Wales. The themes follow on to actions that can achieve the overall goals. This diagram shows how they each draw on different sections.</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This a short presentation on the overall background, aims and proposed actions of the strategy. More specific detail can be found in the ‘Beyond recycling’ consultation document.</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8</a:t>
            </a:fld>
            <a:endParaRPr lang="en-GB" altLang="en-US" dirty="0"/>
          </a:p>
        </p:txBody>
      </p:sp>
      <p:sp>
        <p:nvSpPr>
          <p:cNvPr id="5" name="Date Placeholder 4"/>
          <p:cNvSpPr>
            <a:spLocks noGrp="1"/>
          </p:cNvSpPr>
          <p:nvPr>
            <p:ph type="dt" idx="12"/>
          </p:nvPr>
        </p:nvSpPr>
        <p:spPr/>
        <p:txBody>
          <a:bodyPr/>
          <a:lstStyle/>
          <a:p>
            <a:pPr>
              <a:defRPr/>
            </a:pPr>
            <a:endParaRPr lang="en-GB" altLang="en-US" dirty="0"/>
          </a:p>
        </p:txBody>
      </p:sp>
    </p:spTree>
    <p:extLst>
      <p:ext uri="{BB962C8B-B14F-4D97-AF65-F5344CB8AC3E}">
        <p14:creationId xmlns:p14="http://schemas.microsoft.com/office/powerpoint/2010/main" val="38907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51615" y="2"/>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ABC2AAAD-6397-4AE0-B68C-5240F2336D88}" type="datetime1">
              <a:rPr lang="en-GB" altLang="en-US" sz="1000">
                <a:latin typeface="Times" pitchFamily="18" charset="0"/>
              </a:rPr>
              <a:pPr algn="r">
                <a:spcBef>
                  <a:spcPct val="0"/>
                </a:spcBef>
                <a:buFontTx/>
                <a:buNone/>
              </a:pPr>
              <a:t>27/03/2020</a:t>
            </a:fld>
            <a:endParaRPr lang="en-GB" altLang="en-US" sz="1000" dirty="0">
              <a:latin typeface="Times" pitchFamily="18" charset="0"/>
            </a:endParaRPr>
          </a:p>
        </p:txBody>
      </p:sp>
      <p:sp>
        <p:nvSpPr>
          <p:cNvPr id="98307" name="Rectangle 7"/>
          <p:cNvSpPr txBox="1">
            <a:spLocks noGrp="1" noChangeArrowheads="1"/>
          </p:cNvSpPr>
          <p:nvPr/>
        </p:nvSpPr>
        <p:spPr bwMode="auto">
          <a:xfrm>
            <a:off x="3851615" y="9496418"/>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algn="r">
              <a:spcBef>
                <a:spcPct val="0"/>
              </a:spcBef>
              <a:buFontTx/>
              <a:buNone/>
            </a:pPr>
            <a:fld id="{98BDB973-F556-48AA-98FB-C2E7FEF12D53}" type="slidenum">
              <a:rPr lang="en-GB" altLang="en-US" sz="1000">
                <a:latin typeface="Times" pitchFamily="18" charset="0"/>
              </a:rPr>
              <a:pPr algn="r">
                <a:spcBef>
                  <a:spcPct val="0"/>
                </a:spcBef>
                <a:buFontTx/>
                <a:buNone/>
              </a:pPr>
              <a:t>9</a:t>
            </a:fld>
            <a:endParaRPr lang="en-GB" altLang="en-US" sz="1000" dirty="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79162" y="4748985"/>
            <a:ext cx="5439356" cy="4499284"/>
          </a:xfrm>
          <a:noFill/>
        </p:spPr>
        <p:txBody>
          <a:bodyPr lIns="90305" tIns="45152" rIns="90305" bIns="45152"/>
          <a:lstStyle/>
          <a:p>
            <a:r>
              <a:rPr lang="en-GB" sz="1200" b="1" kern="1200" dirty="0" smtClean="0">
                <a:solidFill>
                  <a:schemeClr val="tx1"/>
                </a:solidFill>
                <a:effectLst/>
                <a:latin typeface="Times"/>
                <a:ea typeface="+mn-ea"/>
                <a:cs typeface="+mn-cs"/>
              </a:rPr>
              <a:t>Slide 9 – Welsh Government want to hear your views</a:t>
            </a:r>
          </a:p>
          <a:p>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 Welsh Government wants to hear your views. Your input will shape the actions they decide to take.</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There are specific questions within the consultation document. These are the same as in the online response form. </a:t>
            </a:r>
          </a:p>
          <a:p>
            <a:pPr lvl="0"/>
            <a:endParaRPr lang="en-GB" sz="1200" kern="1200" dirty="0" smtClean="0">
              <a:solidFill>
                <a:schemeClr val="tx1"/>
              </a:solidFill>
              <a:effectLst/>
              <a:latin typeface="Times"/>
              <a:ea typeface="+mn-ea"/>
              <a:cs typeface="+mn-cs"/>
            </a:endParaRPr>
          </a:p>
          <a:p>
            <a:pPr lvl="0"/>
            <a:r>
              <a:rPr lang="en-GB" sz="1200" kern="1200" dirty="0" smtClean="0">
                <a:solidFill>
                  <a:schemeClr val="tx1"/>
                </a:solidFill>
                <a:effectLst/>
                <a:latin typeface="Times"/>
                <a:ea typeface="+mn-ea"/>
                <a:cs typeface="+mn-cs"/>
              </a:rPr>
              <a:t>In general, the Welsh Government want to hear your feedback on the following questions in particular:</a:t>
            </a:r>
          </a:p>
          <a:p>
            <a:pPr marL="171450" lvl="0" indent="-171450">
              <a:buFont typeface="Arial" panose="020B0604020202020204" pitchFamily="34" charset="0"/>
              <a:buChar char="•"/>
            </a:pPr>
            <a:r>
              <a:rPr lang="en-GB" sz="1200" kern="1200" dirty="0" smtClean="0">
                <a:solidFill>
                  <a:schemeClr val="tx1"/>
                </a:solidFill>
                <a:effectLst/>
                <a:latin typeface="Times"/>
                <a:ea typeface="+mn-ea"/>
                <a:cs typeface="+mn-cs"/>
              </a:rPr>
              <a:t>Are the six themes and eight actions the right areas to focus on? </a:t>
            </a:r>
          </a:p>
          <a:p>
            <a:pPr marL="171450" lvl="0" indent="-171450">
              <a:buFont typeface="Arial" panose="020B0604020202020204" pitchFamily="34" charset="0"/>
              <a:buChar char="•"/>
            </a:pPr>
            <a:r>
              <a:rPr lang="en-GB" sz="1200" kern="1200" dirty="0" smtClean="0">
                <a:solidFill>
                  <a:schemeClr val="tx1"/>
                </a:solidFill>
                <a:effectLst/>
                <a:latin typeface="Times"/>
                <a:ea typeface="+mn-ea"/>
                <a:cs typeface="+mn-cs"/>
              </a:rPr>
              <a:t>Is there anything missing from the strategy?</a:t>
            </a:r>
          </a:p>
          <a:p>
            <a:pPr marL="171450" lvl="0" indent="-171450">
              <a:buFont typeface="Arial" panose="020B0604020202020204" pitchFamily="34" charset="0"/>
              <a:buChar char="•"/>
            </a:pPr>
            <a:r>
              <a:rPr lang="en-GB" sz="1200" kern="1200" dirty="0" smtClean="0">
                <a:solidFill>
                  <a:schemeClr val="tx1"/>
                </a:solidFill>
                <a:effectLst/>
                <a:latin typeface="Times"/>
                <a:ea typeface="+mn-ea"/>
                <a:cs typeface="+mn-cs"/>
              </a:rPr>
              <a:t>What opportunities are there for the Welsh Government to work with you?</a:t>
            </a:r>
          </a:p>
        </p:txBody>
      </p:sp>
      <p:sp>
        <p:nvSpPr>
          <p:cNvPr id="3" name="Slide Number Placeholder 2"/>
          <p:cNvSpPr>
            <a:spLocks noGrp="1"/>
          </p:cNvSpPr>
          <p:nvPr>
            <p:ph type="sldNum" sz="quarter" idx="11"/>
          </p:nvPr>
        </p:nvSpPr>
        <p:spPr/>
        <p:txBody>
          <a:bodyPr/>
          <a:lstStyle/>
          <a:p>
            <a:pPr>
              <a:defRPr/>
            </a:pPr>
            <a:fld id="{476346ED-B349-4F2E-877C-BFB119C80272}" type="slidenum">
              <a:rPr lang="en-GB" altLang="en-US" smtClean="0"/>
              <a:pPr>
                <a:defRPr/>
              </a:pPr>
              <a:t>9</a:t>
            </a:fld>
            <a:endParaRPr lang="en-GB" altLang="en-US" dirty="0"/>
          </a:p>
        </p:txBody>
      </p:sp>
      <p:sp>
        <p:nvSpPr>
          <p:cNvPr id="5" name="Date Placeholder 4"/>
          <p:cNvSpPr>
            <a:spLocks noGrp="1"/>
          </p:cNvSpPr>
          <p:nvPr>
            <p:ph type="dt" idx="12"/>
          </p:nvPr>
        </p:nvSpPr>
        <p:spPr/>
        <p:txBody>
          <a:bodyPr/>
          <a:lstStyle/>
          <a:p>
            <a:pPr>
              <a:defRPr/>
            </a:pPr>
            <a:endParaRPr lang="en-GB" altLang="en-US" dirty="0"/>
          </a:p>
        </p:txBody>
      </p:sp>
    </p:spTree>
    <p:extLst>
      <p:ext uri="{BB962C8B-B14F-4D97-AF65-F5344CB8AC3E}">
        <p14:creationId xmlns:p14="http://schemas.microsoft.com/office/powerpoint/2010/main" val="1132837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373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59713" t="62579" r="15385" b="13304"/>
          <a:stretch/>
        </p:blipFill>
        <p:spPr>
          <a:xfrm>
            <a:off x="7071963" y="361509"/>
            <a:ext cx="1602767" cy="1742543"/>
          </a:xfrm>
          <a:prstGeom prst="rect">
            <a:avLst/>
          </a:prstGeom>
        </p:spPr>
      </p:pic>
      <p:sp>
        <p:nvSpPr>
          <p:cNvPr id="4099" name="Rectangle 3"/>
          <p:cNvSpPr>
            <a:spLocks noGrp="1" noChangeArrowheads="1"/>
          </p:cNvSpPr>
          <p:nvPr>
            <p:ph type="ctrTitle"/>
          </p:nvPr>
        </p:nvSpPr>
        <p:spPr>
          <a:xfrm>
            <a:off x="685800" y="381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685800" y="2819400"/>
            <a:ext cx="3886200" cy="1752600"/>
          </a:xfrm>
        </p:spPr>
        <p:txBody>
          <a:bodyPr/>
          <a:lstStyle>
            <a:lvl1pPr marL="0" indent="0">
              <a:buFontTx/>
              <a:buNone/>
              <a:defRPr>
                <a:solidFill>
                  <a:schemeClr val="bg1"/>
                </a:solidFill>
              </a:defRPr>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lgn="r" eaLnBrk="1" hangingPunct="1">
              <a:defRPr sz="900">
                <a:latin typeface="Arial" charset="0"/>
              </a:defRPr>
            </a:lvl1pPr>
          </a:lstStyle>
          <a:p>
            <a:pPr>
              <a:defRPr/>
            </a:pPr>
            <a:fld id="{3A870F9A-3CEC-4DAB-B3FE-D858CBEA3D5F}" type="slidenum">
              <a:rPr lang="en-GB"/>
              <a:pPr>
                <a:defRPr/>
              </a:pPr>
              <a:t>‹#›</a:t>
            </a:fld>
            <a:endParaRPr lang="en-GB" dirty="0"/>
          </a:p>
        </p:txBody>
      </p:sp>
    </p:spTree>
    <p:extLst>
      <p:ext uri="{BB962C8B-B14F-4D97-AF65-F5344CB8AC3E}">
        <p14:creationId xmlns:p14="http://schemas.microsoft.com/office/powerpoint/2010/main" val="9667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1E9E01F-70BF-40D6-B917-ED8A0C47C350}" type="slidenum">
              <a:rPr lang="en-GB"/>
              <a:pPr>
                <a:defRPr/>
              </a:pPr>
              <a:t>‹#›</a:t>
            </a:fld>
            <a:endParaRPr lang="en-GB" dirty="0"/>
          </a:p>
        </p:txBody>
      </p:sp>
      <p:sp>
        <p:nvSpPr>
          <p:cNvPr id="7" name="Rectangle 6"/>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8" name="Picture 7"/>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341746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17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4379743-2D88-43FC-9847-1DAC84EED8D3}" type="slidenum">
              <a:rPr lang="en-GB"/>
              <a:pPr>
                <a:defRPr/>
              </a:pPr>
              <a:t>‹#›</a:t>
            </a:fld>
            <a:endParaRPr lang="en-GB" dirty="0"/>
          </a:p>
        </p:txBody>
      </p:sp>
      <p:sp>
        <p:nvSpPr>
          <p:cNvPr id="7" name="Rectangle 6"/>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8" name="Picture 7"/>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470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85800" y="42291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9812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F1A76FD6-5C5B-4898-8BD8-015A2667E816}" type="slidenum">
              <a:rPr lang="en-GB"/>
              <a:pPr>
                <a:defRPr/>
              </a:pPr>
              <a:t>‹#›</a:t>
            </a:fld>
            <a:endParaRPr lang="en-GB" dirty="0"/>
          </a:p>
        </p:txBody>
      </p:sp>
      <p:sp>
        <p:nvSpPr>
          <p:cNvPr id="9" name="Rectangle 8"/>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10" name="Picture 9"/>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115721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2291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818EC8DB-CFA6-4C4D-8AB6-5D05F67AE0D7}" type="slidenum">
              <a:rPr lang="en-GB"/>
              <a:pPr>
                <a:defRPr/>
              </a:pPr>
              <a:t>‹#›</a:t>
            </a:fld>
            <a:endParaRPr lang="en-GB" dirty="0"/>
          </a:p>
        </p:txBody>
      </p:sp>
      <p:sp>
        <p:nvSpPr>
          <p:cNvPr id="9" name="Rectangle 8"/>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10" name="Picture 9"/>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22257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981200"/>
            <a:ext cx="3810000" cy="4343400"/>
          </a:xfrm>
        </p:spPr>
        <p:txBody>
          <a:bodyPr/>
          <a:lstStyle/>
          <a:p>
            <a:pPr lvl="0"/>
            <a:endParaRPr lang="en-GB"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1C368CA8-BCCD-45D4-9FAE-628D10F3F869}"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9" name="Picture 8"/>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861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96E1E73-31A0-4314-829C-AC843D46FAF2}"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9" name="Picture 8"/>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4105560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AD2AB4-93A3-4122-B82E-285244ADFD3A}" type="slidenum">
              <a:rPr lang="en-GB"/>
              <a:pPr>
                <a:defRPr/>
              </a:pPr>
              <a:t>‹#›</a:t>
            </a:fld>
            <a:endParaRPr lang="en-GB" dirty="0"/>
          </a:p>
        </p:txBody>
      </p:sp>
      <p:sp>
        <p:nvSpPr>
          <p:cNvPr id="7" name="Rectangle 6"/>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8" name="Picture 7"/>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3453523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22609E6-7886-45B0-9D02-0D925388F8A1}" type="slidenum">
              <a:rPr lang="en-GB"/>
              <a:pPr>
                <a:defRPr/>
              </a:pPr>
              <a:t>‹#›</a:t>
            </a:fld>
            <a:endParaRPr lang="en-GB" dirty="0"/>
          </a:p>
        </p:txBody>
      </p:sp>
      <p:sp>
        <p:nvSpPr>
          <p:cNvPr id="6" name="Rectangle 5"/>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7" name="Picture 6"/>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91037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937D59A-4CAC-48A9-8096-482229B642FF}" type="slidenum">
              <a:rPr lang="en-GB"/>
              <a:pPr>
                <a:defRPr/>
              </a:pPr>
              <a:t>‹#›</a:t>
            </a:fld>
            <a:endParaRPr lang="en-GB" dirty="0"/>
          </a:p>
        </p:txBody>
      </p:sp>
      <p:sp>
        <p:nvSpPr>
          <p:cNvPr id="6" name="Rectangle 5"/>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8" name="Picture 7"/>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5914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14AE924-EAA3-45BF-A3DF-85C941852B10}" type="slidenum">
              <a:rPr lang="en-GB"/>
              <a:pPr>
                <a:defRPr/>
              </a:pPr>
              <a:t>‹#›</a:t>
            </a:fld>
            <a:endParaRPr lang="en-GB" dirty="0"/>
          </a:p>
        </p:txBody>
      </p:sp>
      <p:sp>
        <p:nvSpPr>
          <p:cNvPr id="7" name="Rectangle 6"/>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8" name="Picture 7"/>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14298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F4BBBBA-D78B-47F3-80A6-32F5173B7876}"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9" name="Picture 8"/>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81930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AD59B199-67E3-4735-AE83-83E6B270F6FA}" type="slidenum">
              <a:rPr lang="en-GB"/>
              <a:pPr>
                <a:defRPr/>
              </a:pPr>
              <a:t>‹#›</a:t>
            </a:fld>
            <a:endParaRPr lang="en-GB" dirty="0"/>
          </a:p>
        </p:txBody>
      </p:sp>
      <p:sp>
        <p:nvSpPr>
          <p:cNvPr id="10" name="Rectangle 9"/>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11" name="Picture 10"/>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75653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88A3981-6D6E-498C-AD13-F5BF3688C363}"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7" name="Picture 6"/>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361355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076A774-5373-4BE8-9E5A-BAC119BF34BA}" type="slidenum">
              <a:rPr lang="en-GB"/>
              <a:pPr>
                <a:defRPr/>
              </a:pPr>
              <a:t>‹#›</a:t>
            </a:fld>
            <a:endParaRPr lang="en-GB" dirty="0"/>
          </a:p>
        </p:txBody>
      </p:sp>
      <p:sp>
        <p:nvSpPr>
          <p:cNvPr id="5" name="Rectangle 4"/>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6" name="Picture 5"/>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36956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8C844B-4B52-4829-BAB6-2A673C6A9908}"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9" name="Picture 8"/>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95776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8BC22A-7DA8-4156-9F67-68FC67F376EE}" type="slidenum">
              <a:rPr lang="en-GB"/>
              <a:pPr>
                <a:defRPr/>
              </a:pPr>
              <a:t>‹#›</a:t>
            </a:fld>
            <a:endParaRPr lang="en-GB" dirty="0"/>
          </a:p>
        </p:txBody>
      </p:sp>
      <p:sp>
        <p:nvSpPr>
          <p:cNvPr id="8" name="Rectangle 7"/>
          <p:cNvSpPr/>
          <p:nvPr userDrawn="1"/>
        </p:nvSpPr>
        <p:spPr bwMode="auto">
          <a:xfrm>
            <a:off x="0" y="0"/>
            <a:ext cx="9144000" cy="94932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pic>
        <p:nvPicPr>
          <p:cNvPr id="9" name="Picture 8"/>
          <p:cNvPicPr>
            <a:picLocks noChangeAspect="1"/>
          </p:cNvPicPr>
          <p:nvPr userDrawn="1"/>
        </p:nvPicPr>
        <p:blipFill rotWithShape="1">
          <a:blip r:embed="rId2"/>
          <a:srcRect l="59713" t="62579" r="15385" b="13304"/>
          <a:stretch/>
        </p:blipFill>
        <p:spPr>
          <a:xfrm>
            <a:off x="8270827" y="-1"/>
            <a:ext cx="873174" cy="949323"/>
          </a:xfrm>
          <a:prstGeom prst="rect">
            <a:avLst/>
          </a:prstGeom>
        </p:spPr>
      </p:pic>
    </p:spTree>
    <p:extLst>
      <p:ext uri="{BB962C8B-B14F-4D97-AF65-F5344CB8AC3E}">
        <p14:creationId xmlns:p14="http://schemas.microsoft.com/office/powerpoint/2010/main" val="252667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 name="Rectangle 6"/>
          <p:cNvSpPr>
            <a:spLocks noGrp="1" noChangeArrowheads="1"/>
          </p:cNvSpPr>
          <p:nvPr>
            <p:ph type="sldNum" sz="quarter" idx="4"/>
          </p:nvPr>
        </p:nvSpPr>
        <p:spPr bwMode="auto">
          <a:xfrm>
            <a:off x="7621588" y="6669088"/>
            <a:ext cx="1522412"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900">
                <a:latin typeface="Arial" charset="0"/>
              </a:defRPr>
            </a:lvl1pPr>
          </a:lstStyle>
          <a:p>
            <a:pPr>
              <a:defRPr/>
            </a:pPr>
            <a:fld id="{4644A081-8F72-45AA-851B-4E5DF6BF300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49"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gov.wales/circular-economy-strategy"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eur01.safelinks.protection.outlook.com/?url=https%3A%2F%2Fgov.wales%2Fcircular-economy-strategy&amp;data=02%7C01%7CSarah.Gore%40gov.wales%7Cbebd03f460e543972d1a08d784a52ed3%7Ca2cc36c592804ae78887d06dab89216b%7C0%7C0%7C637123717294390515&amp;sdata=ZZ7CCCW6B5kqpLq9juU805Lv5pztY7Kyqi3LS0%2BomR8%3D&amp;reserved=0" TargetMode="External"/><Relationship Id="rId4" Type="http://schemas.openxmlformats.org/officeDocument/2006/relationships/hyperlink" Target="mailto:BeyondRecycling@gov.wa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73B"/>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8690" y="1487684"/>
            <a:ext cx="8945309" cy="1653153"/>
          </a:xfrm>
        </p:spPr>
        <p:txBody>
          <a:bodyPr/>
          <a:lstStyle/>
          <a:p>
            <a:pPr eaLnBrk="1" hangingPunct="1">
              <a:lnSpc>
                <a:spcPct val="150000"/>
              </a:lnSpc>
              <a:spcAft>
                <a:spcPts val="4800"/>
              </a:spcAft>
            </a:pPr>
            <a:r>
              <a:rPr lang="en-GB" sz="4000" b="1" dirty="0" smtClean="0">
                <a:latin typeface="Segoe UI" panose="020B0502040204020203" pitchFamily="34" charset="0"/>
                <a:cs typeface="Segoe UI" panose="020B0502040204020203" pitchFamily="34" charset="0"/>
              </a:rPr>
              <a:t>Beyond Recycling</a:t>
            </a:r>
            <a:br>
              <a:rPr lang="en-GB" sz="4000" b="1" dirty="0" smtClean="0">
                <a:latin typeface="Segoe UI" panose="020B0502040204020203" pitchFamily="34" charset="0"/>
                <a:cs typeface="Segoe UI" panose="020B0502040204020203" pitchFamily="34" charset="0"/>
              </a:rPr>
            </a:br>
            <a:r>
              <a:rPr lang="en-GB" b="1" dirty="0" smtClean="0">
                <a:latin typeface="Segoe UI" panose="020B0502040204020203" pitchFamily="34" charset="0"/>
                <a:cs typeface="Segoe UI" panose="020B0502040204020203" pitchFamily="34" charset="0"/>
              </a:rPr>
              <a:t>How we want to move Wales to a circular economy</a:t>
            </a:r>
            <a:endParaRPr lang="en-GB" altLang="en-US" b="1" dirty="0" smtClean="0">
              <a:latin typeface="Segoe UI" panose="020B0502040204020203" pitchFamily="34" charset="0"/>
              <a:cs typeface="Segoe UI" panose="020B0502040204020203" pitchFamily="34" charset="0"/>
            </a:endParaRPr>
          </a:p>
        </p:txBody>
      </p:sp>
      <p:sp>
        <p:nvSpPr>
          <p:cNvPr id="3076" name="Rectangle 2"/>
          <p:cNvSpPr>
            <a:spLocks noChangeArrowheads="1"/>
          </p:cNvSpPr>
          <p:nvPr/>
        </p:nvSpPr>
        <p:spPr bwMode="auto">
          <a:xfrm>
            <a:off x="198691" y="3228214"/>
            <a:ext cx="7744505" cy="29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40000"/>
              </a:spcBef>
              <a:spcAft>
                <a:spcPct val="0"/>
              </a:spcAft>
              <a:buChar char="•"/>
              <a:defRPr sz="1400">
                <a:solidFill>
                  <a:schemeClr val="tx1"/>
                </a:solidFill>
                <a:latin typeface="Arial" charset="0"/>
              </a:defRPr>
            </a:lvl6pPr>
            <a:lvl7pPr marL="2971800" indent="-228600" eaLnBrk="0" fontAlgn="base" hangingPunct="0">
              <a:spcBef>
                <a:spcPct val="40000"/>
              </a:spcBef>
              <a:spcAft>
                <a:spcPct val="0"/>
              </a:spcAft>
              <a:buChar char="•"/>
              <a:defRPr sz="1400">
                <a:solidFill>
                  <a:schemeClr val="tx1"/>
                </a:solidFill>
                <a:latin typeface="Arial" charset="0"/>
              </a:defRPr>
            </a:lvl7pPr>
            <a:lvl8pPr marL="3429000" indent="-228600" eaLnBrk="0" fontAlgn="base" hangingPunct="0">
              <a:spcBef>
                <a:spcPct val="40000"/>
              </a:spcBef>
              <a:spcAft>
                <a:spcPct val="0"/>
              </a:spcAft>
              <a:buChar char="•"/>
              <a:defRPr sz="1400">
                <a:solidFill>
                  <a:schemeClr val="tx1"/>
                </a:solidFill>
                <a:latin typeface="Arial" charset="0"/>
              </a:defRPr>
            </a:lvl8pPr>
            <a:lvl9pPr marL="3886200" indent="-228600" eaLnBrk="0" fontAlgn="base" hangingPunct="0">
              <a:spcBef>
                <a:spcPct val="40000"/>
              </a:spcBef>
              <a:spcAft>
                <a:spcPct val="0"/>
              </a:spcAft>
              <a:buChar char="•"/>
              <a:defRPr sz="1400">
                <a:solidFill>
                  <a:schemeClr val="tx1"/>
                </a:solidFill>
                <a:latin typeface="Arial" charset="0"/>
              </a:defRPr>
            </a:lvl9pPr>
          </a:lstStyle>
          <a:p>
            <a:pPr eaLnBrk="1" hangingPunct="1">
              <a:spcBef>
                <a:spcPct val="0"/>
              </a:spcBef>
              <a:buFontTx/>
              <a:buNone/>
            </a:pPr>
            <a:endParaRPr lang="en-GB" altLang="en-US" sz="2400" dirty="0">
              <a:solidFill>
                <a:schemeClr val="bg1"/>
              </a:solidFill>
              <a:latin typeface="Segoe UI" panose="020B0502040204020203" pitchFamily="34" charset="0"/>
              <a:cs typeface="Segoe UI" panose="020B0502040204020203" pitchFamily="34" charset="0"/>
            </a:endParaRPr>
          </a:p>
          <a:p>
            <a:pPr eaLnBrk="1" hangingPunct="1">
              <a:spcBef>
                <a:spcPct val="0"/>
              </a:spcBef>
              <a:buFontTx/>
              <a:buNone/>
            </a:pPr>
            <a:r>
              <a:rPr lang="en-GB" altLang="en-US" sz="2400" b="1" dirty="0" smtClean="0">
                <a:solidFill>
                  <a:schemeClr val="bg1"/>
                </a:solidFill>
                <a:latin typeface="Segoe UI" panose="020B0502040204020203" pitchFamily="34" charset="0"/>
                <a:cs typeface="Segoe UI" panose="020B0502040204020203" pitchFamily="34" charset="0"/>
              </a:rPr>
              <a:t>Consultation Document Guide 2019-2020</a:t>
            </a:r>
          </a:p>
          <a:p>
            <a:pPr eaLnBrk="1" hangingPunct="1">
              <a:spcBef>
                <a:spcPct val="0"/>
              </a:spcBef>
              <a:buFontTx/>
              <a:buNone/>
            </a:pPr>
            <a:r>
              <a:rPr lang="en-GB" altLang="en-US" sz="2000" i="1" dirty="0" smtClean="0">
                <a:solidFill>
                  <a:schemeClr val="bg1"/>
                </a:solidFill>
                <a:latin typeface="Segoe UI" panose="020B0502040204020203" pitchFamily="34" charset="0"/>
                <a:cs typeface="Segoe UI" panose="020B0502040204020203" pitchFamily="34" charset="0"/>
              </a:rPr>
              <a:t>This is a chance to give Welsh Government your views</a:t>
            </a:r>
            <a:endParaRPr lang="en-GB" altLang="en-US" sz="1600" i="1" dirty="0">
              <a:solidFill>
                <a:schemeClr val="bg1"/>
              </a:solidFill>
              <a:latin typeface="Segoe UI" panose="020B0502040204020203" pitchFamily="34" charset="0"/>
              <a:cs typeface="Segoe UI" panose="020B0502040204020203" pitchFamily="34" charset="0"/>
            </a:endParaRPr>
          </a:p>
        </p:txBody>
      </p:sp>
      <p:sp>
        <p:nvSpPr>
          <p:cNvPr id="4" name="Text Box 4"/>
          <p:cNvSpPr txBox="1"/>
          <p:nvPr/>
        </p:nvSpPr>
        <p:spPr>
          <a:xfrm>
            <a:off x="5829300" y="6302647"/>
            <a:ext cx="3314700" cy="555353"/>
          </a:xfrm>
          <a:prstGeom prst="rect">
            <a:avLst/>
          </a:prstGeom>
          <a:noFill/>
          <a:ln>
            <a:no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buNone/>
            </a:pP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Mae’r</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ddogfen</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yma</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hefyd</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ar</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gael</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yn</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r>
              <a:rPr lang="en-US" sz="1100" dirty="0" err="1">
                <a:solidFill>
                  <a:srgbClr val="BFBFBF"/>
                </a:solidFill>
                <a:effectLst/>
                <a:latin typeface="Segoe UI" panose="020B0502040204020203" pitchFamily="34" charset="0"/>
                <a:ea typeface="Calibri" panose="020F0502020204030204" pitchFamily="34" charset="0"/>
                <a:cs typeface="Segoe UI" panose="020B0502040204020203" pitchFamily="34" charset="0"/>
              </a:rPr>
              <a:t>Gymraeg</a:t>
            </a: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 </a:t>
            </a:r>
            <a:endParaRPr lang="en-GB" sz="1100" dirty="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0"/>
              </a:spcAft>
              <a:buNone/>
            </a:pPr>
            <a:r>
              <a:rPr lang="en-US" sz="1100" dirty="0">
                <a:solidFill>
                  <a:srgbClr val="BFBFBF"/>
                </a:solidFill>
                <a:effectLst/>
                <a:latin typeface="Segoe UI" panose="020B0502040204020203" pitchFamily="34" charset="0"/>
                <a:ea typeface="Calibri" panose="020F0502020204030204" pitchFamily="34" charset="0"/>
                <a:cs typeface="Segoe UI" panose="020B0502040204020203" pitchFamily="34" charset="0"/>
              </a:rPr>
              <a:t>This document is also available in Welsh</a:t>
            </a:r>
            <a:r>
              <a:rPr lang="en-US" sz="1100" dirty="0" smtClean="0">
                <a:solidFill>
                  <a:srgbClr val="BFBFBF"/>
                </a:solidFill>
                <a:effectLst/>
                <a:latin typeface="Segoe UI" panose="020B0502040204020203" pitchFamily="34" charset="0"/>
                <a:ea typeface="Calibri" panose="020F0502020204030204" pitchFamily="34" charset="0"/>
                <a:cs typeface="Segoe UI" panose="020B0502040204020203" pitchFamily="34" charset="0"/>
              </a:rPr>
              <a:t>.</a:t>
            </a:r>
            <a:endParaRPr lang="en-GB" sz="11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25252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3098" y="1735713"/>
            <a:ext cx="5926583" cy="4850483"/>
            <a:chOff x="155130" y="1725596"/>
            <a:chExt cx="5926583" cy="4850483"/>
          </a:xfrm>
        </p:grpSpPr>
        <p:sp>
          <p:nvSpPr>
            <p:cNvPr id="2" name="Rectangle 1"/>
            <p:cNvSpPr/>
            <p:nvPr/>
          </p:nvSpPr>
          <p:spPr bwMode="auto">
            <a:xfrm>
              <a:off x="155130" y="1725596"/>
              <a:ext cx="5926583" cy="4850483"/>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Segoe UI" panose="020B0502040204020203" pitchFamily="34" charset="0"/>
                <a:cs typeface="Segoe UI" panose="020B0502040204020203" pitchFamily="34" charset="0"/>
              </a:endParaRPr>
            </a:p>
          </p:txBody>
        </p:sp>
        <p:sp>
          <p:nvSpPr>
            <p:cNvPr id="8" name="Rectangle 7"/>
            <p:cNvSpPr/>
            <p:nvPr/>
          </p:nvSpPr>
          <p:spPr bwMode="auto">
            <a:xfrm>
              <a:off x="306306" y="1858832"/>
              <a:ext cx="5775407" cy="4686479"/>
            </a:xfrm>
            <a:prstGeom prst="rect">
              <a:avLst/>
            </a:prstGeom>
            <a:solidFill>
              <a:srgbClr val="1D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buNone/>
              </a:pPr>
              <a:r>
                <a:rPr lang="en-GB" sz="2000" b="1" dirty="0" smtClean="0">
                  <a:solidFill>
                    <a:schemeClr val="bg1"/>
                  </a:solidFill>
                  <a:latin typeface="Segoe UI" panose="020B0502040204020203" pitchFamily="34" charset="0"/>
                  <a:cs typeface="Segoe UI" panose="020B0502040204020203" pitchFamily="34" charset="0"/>
                </a:rPr>
                <a:t>Please respond using:</a:t>
              </a:r>
              <a:endParaRPr lang="en-GB" sz="2000" b="1" dirty="0">
                <a:solidFill>
                  <a:schemeClr val="bg1"/>
                </a:solidFill>
                <a:latin typeface="Segoe UI" panose="020B0502040204020203" pitchFamily="34" charset="0"/>
                <a:cs typeface="Segoe UI" panose="020B0502040204020203" pitchFamily="34" charset="0"/>
              </a:endParaRPr>
            </a:p>
            <a:p>
              <a:pPr marL="285750" indent="-285750"/>
              <a:r>
                <a:rPr lang="en-GB" sz="2000" b="1" dirty="0" smtClean="0">
                  <a:solidFill>
                    <a:schemeClr val="bg1"/>
                  </a:solidFill>
                  <a:latin typeface="Segoe UI" panose="020B0502040204020203" pitchFamily="34" charset="0"/>
                  <a:cs typeface="Segoe UI" panose="020B0502040204020203" pitchFamily="34" charset="0"/>
                </a:rPr>
                <a:t>The online questionnaire: </a:t>
              </a:r>
              <a:r>
                <a:rPr lang="en-GB" sz="2000" b="1" i="1" dirty="0">
                  <a:solidFill>
                    <a:schemeClr val="bg1"/>
                  </a:solidFill>
                  <a:latin typeface="Segoe UI" panose="020B0502040204020203" pitchFamily="34" charset="0"/>
                  <a:cs typeface="Segoe UI" panose="020B0502040204020203" pitchFamily="34" charset="0"/>
                  <a:hlinkClick r:id="rId3"/>
                </a:rPr>
                <a:t>https://</a:t>
              </a:r>
              <a:r>
                <a:rPr lang="en-GB" sz="2000" b="1" i="1" dirty="0" smtClean="0">
                  <a:solidFill>
                    <a:schemeClr val="bg1"/>
                  </a:solidFill>
                  <a:latin typeface="Segoe UI" panose="020B0502040204020203" pitchFamily="34" charset="0"/>
                  <a:cs typeface="Segoe UI" panose="020B0502040204020203" pitchFamily="34" charset="0"/>
                  <a:hlinkClick r:id="rId3"/>
                </a:rPr>
                <a:t>gov.wales/circular-economy-strategy</a:t>
              </a:r>
              <a:endParaRPr lang="en-GB" sz="2000" b="1" i="1" dirty="0" smtClean="0">
                <a:solidFill>
                  <a:schemeClr val="bg1"/>
                </a:solidFill>
                <a:latin typeface="Segoe UI" panose="020B0502040204020203" pitchFamily="34" charset="0"/>
                <a:cs typeface="Segoe UI" panose="020B0502040204020203" pitchFamily="34" charset="0"/>
              </a:endParaRPr>
            </a:p>
            <a:p>
              <a:pPr marL="285750" indent="-285750"/>
              <a:r>
                <a:rPr lang="en-GB" sz="2000" b="1" dirty="0" smtClean="0">
                  <a:solidFill>
                    <a:schemeClr val="bg1"/>
                  </a:solidFill>
                  <a:latin typeface="Segoe UI" panose="020B0502040204020203" pitchFamily="34" charset="0"/>
                  <a:cs typeface="Segoe UI" panose="020B0502040204020203" pitchFamily="34" charset="0"/>
                </a:rPr>
                <a:t>Email here: </a:t>
              </a:r>
              <a:r>
                <a:rPr lang="en-GB" sz="2000" b="1" dirty="0" err="1" smtClean="0">
                  <a:solidFill>
                    <a:schemeClr val="bg1"/>
                  </a:solidFill>
                  <a:latin typeface="Segoe UI" panose="020B0502040204020203" pitchFamily="34" charset="0"/>
                  <a:cs typeface="Segoe UI" panose="020B0502040204020203" pitchFamily="34" charset="0"/>
                  <a:hlinkClick r:id="rId4"/>
                </a:rPr>
                <a:t>BeyondRecycling@gov.wales</a:t>
              </a:r>
              <a:endParaRPr lang="en-GB" sz="2000" b="1" dirty="0" smtClean="0">
                <a:solidFill>
                  <a:schemeClr val="bg1"/>
                </a:solidFill>
                <a:latin typeface="Segoe UI" panose="020B0502040204020203" pitchFamily="34" charset="0"/>
                <a:cs typeface="Segoe UI" panose="020B0502040204020203" pitchFamily="34" charset="0"/>
              </a:endParaRPr>
            </a:p>
            <a:p>
              <a:pPr>
                <a:buNone/>
              </a:pPr>
              <a:endParaRPr lang="en-GB" sz="2000" b="1" dirty="0">
                <a:solidFill>
                  <a:schemeClr val="bg1"/>
                </a:solidFill>
                <a:latin typeface="Segoe UI" panose="020B0502040204020203" pitchFamily="34" charset="0"/>
                <a:cs typeface="Segoe UI" panose="020B0502040204020203" pitchFamily="34" charset="0"/>
              </a:endParaRPr>
            </a:p>
            <a:p>
              <a:pPr>
                <a:spcBef>
                  <a:spcPts val="0"/>
                </a:spcBef>
                <a:buNone/>
              </a:pPr>
              <a:r>
                <a:rPr lang="en-GB" sz="2000" b="1" dirty="0" smtClean="0">
                  <a:solidFill>
                    <a:schemeClr val="bg1"/>
                  </a:solidFill>
                  <a:latin typeface="Segoe UI" panose="020B0502040204020203" pitchFamily="34" charset="0"/>
                  <a:cs typeface="Segoe UI" panose="020B0502040204020203" pitchFamily="34" charset="0"/>
                </a:rPr>
                <a:t>Address </a:t>
              </a:r>
              <a:r>
                <a:rPr lang="en-GB" sz="2000" b="1" dirty="0">
                  <a:solidFill>
                    <a:schemeClr val="bg1"/>
                  </a:solidFill>
                  <a:latin typeface="Segoe UI" panose="020B0502040204020203" pitchFamily="34" charset="0"/>
                  <a:cs typeface="Segoe UI" panose="020B0502040204020203" pitchFamily="34" charset="0"/>
                </a:rPr>
                <a:t>: Resource Efficiency and Circular 		     Economy Division,</a:t>
              </a:r>
            </a:p>
            <a:p>
              <a:pPr>
                <a:spcBef>
                  <a:spcPts val="0"/>
                </a:spcBef>
                <a:buNone/>
              </a:pPr>
              <a:r>
                <a:rPr lang="en-GB" sz="2000" b="1" dirty="0">
                  <a:solidFill>
                    <a:schemeClr val="bg1"/>
                  </a:solidFill>
                  <a:latin typeface="Segoe UI" panose="020B0502040204020203" pitchFamily="34" charset="0"/>
                  <a:cs typeface="Segoe UI" panose="020B0502040204020203" pitchFamily="34" charset="0"/>
                </a:rPr>
                <a:t>	     Welsh Government,</a:t>
              </a:r>
            </a:p>
            <a:p>
              <a:pPr>
                <a:spcBef>
                  <a:spcPts val="0"/>
                </a:spcBef>
                <a:buNone/>
              </a:pPr>
              <a:r>
                <a:rPr lang="en-GB" sz="2000" b="1" dirty="0">
                  <a:solidFill>
                    <a:schemeClr val="bg1"/>
                  </a:solidFill>
                  <a:latin typeface="Segoe UI" panose="020B0502040204020203" pitchFamily="34" charset="0"/>
                  <a:cs typeface="Segoe UI" panose="020B0502040204020203" pitchFamily="34" charset="0"/>
                </a:rPr>
                <a:t>	     Cathays Park,  </a:t>
              </a:r>
            </a:p>
            <a:p>
              <a:pPr>
                <a:spcBef>
                  <a:spcPts val="0"/>
                </a:spcBef>
                <a:buNone/>
              </a:pPr>
              <a:r>
                <a:rPr lang="en-GB" sz="2000" b="1" dirty="0">
                  <a:solidFill>
                    <a:schemeClr val="bg1"/>
                  </a:solidFill>
                  <a:latin typeface="Segoe UI" panose="020B0502040204020203" pitchFamily="34" charset="0"/>
                  <a:cs typeface="Segoe UI" panose="020B0502040204020203" pitchFamily="34" charset="0"/>
                </a:rPr>
                <a:t>	     Cardiff. </a:t>
              </a:r>
            </a:p>
            <a:p>
              <a:pPr>
                <a:spcBef>
                  <a:spcPts val="0"/>
                </a:spcBef>
                <a:buNone/>
              </a:pPr>
              <a:r>
                <a:rPr lang="en-GB" sz="2000" b="1" dirty="0">
                  <a:solidFill>
                    <a:schemeClr val="bg1"/>
                  </a:solidFill>
                  <a:latin typeface="Segoe UI" panose="020B0502040204020203" pitchFamily="34" charset="0"/>
                  <a:cs typeface="Segoe UI" panose="020B0502040204020203" pitchFamily="34" charset="0"/>
                </a:rPr>
                <a:t>	     CF10 3NQ  </a:t>
              </a:r>
            </a:p>
            <a:p>
              <a:pPr>
                <a:spcBef>
                  <a:spcPts val="0"/>
                </a:spcBef>
                <a:buNone/>
              </a:pPr>
              <a:endParaRPr lang="en-GB" sz="2000" b="1" dirty="0" smtClean="0">
                <a:solidFill>
                  <a:schemeClr val="bg1"/>
                </a:solidFill>
                <a:latin typeface="Segoe UI" panose="020B0502040204020203" pitchFamily="34" charset="0"/>
                <a:cs typeface="Segoe UI" panose="020B0502040204020203" pitchFamily="34" charset="0"/>
              </a:endParaRPr>
            </a:p>
            <a:p>
              <a:pPr>
                <a:spcBef>
                  <a:spcPts val="0"/>
                </a:spcBef>
                <a:buNone/>
              </a:pPr>
              <a:r>
                <a:rPr lang="en-GB" sz="1600" b="1" dirty="0" smtClean="0">
                  <a:solidFill>
                    <a:schemeClr val="bg1"/>
                  </a:solidFill>
                  <a:latin typeface="Segoe UI" panose="020B0502040204020203" pitchFamily="34" charset="0"/>
                  <a:cs typeface="Segoe UI" panose="020B0502040204020203" pitchFamily="34" charset="0"/>
                </a:rPr>
                <a:t>The link to the full document can be found here:</a:t>
              </a:r>
            </a:p>
            <a:p>
              <a:r>
                <a:rPr lang="en-GB" u="sng" dirty="0">
                  <a:hlinkClick r:id="rId5"/>
                </a:rPr>
                <a:t>https://gov.wales/circular-economy-strategy</a:t>
              </a:r>
              <a:endParaRPr lang="en-GB" dirty="0"/>
            </a:p>
            <a:p>
              <a:pPr>
                <a:spcBef>
                  <a:spcPts val="0"/>
                </a:spcBef>
                <a:buNone/>
              </a:pPr>
              <a:endParaRPr lang="en-GB" sz="1600" b="1" dirty="0" smtClean="0">
                <a:solidFill>
                  <a:schemeClr val="bg1"/>
                </a:solidFill>
                <a:latin typeface="Segoe UI" panose="020B0502040204020203" pitchFamily="34" charset="0"/>
                <a:cs typeface="Segoe UI" panose="020B0502040204020203" pitchFamily="34" charset="0"/>
              </a:endParaRPr>
            </a:p>
          </p:txBody>
        </p:sp>
      </p:grpSp>
      <p:sp>
        <p:nvSpPr>
          <p:cNvPr id="6" name="TextBox 5"/>
          <p:cNvSpPr txBox="1"/>
          <p:nvPr/>
        </p:nvSpPr>
        <p:spPr>
          <a:xfrm>
            <a:off x="155130" y="1141840"/>
            <a:ext cx="8666205" cy="492443"/>
          </a:xfrm>
          <a:prstGeom prst="rect">
            <a:avLst/>
          </a:prstGeom>
          <a:noFill/>
        </p:spPr>
        <p:txBody>
          <a:bodyPr wrap="square" rtlCol="0">
            <a:spAutoFit/>
          </a:bodyPr>
          <a:lstStyle/>
          <a:p>
            <a:pPr algn="ctr">
              <a:buNone/>
            </a:pPr>
            <a:r>
              <a:rPr lang="en-GB" sz="2600" b="1" dirty="0" smtClean="0">
                <a:latin typeface="Calibri" panose="020F0502020204030204" pitchFamily="34" charset="0"/>
                <a:cs typeface="Calibri" panose="020F0502020204030204" pitchFamily="34" charset="0"/>
              </a:rPr>
              <a:t>Consultation period: 19</a:t>
            </a:r>
            <a:r>
              <a:rPr lang="en-GB" sz="2600" b="1" baseline="30000" dirty="0" smtClean="0">
                <a:latin typeface="Calibri" panose="020F0502020204030204" pitchFamily="34" charset="0"/>
                <a:cs typeface="Calibri" panose="020F0502020204030204" pitchFamily="34" charset="0"/>
              </a:rPr>
              <a:t>th</a:t>
            </a:r>
            <a:r>
              <a:rPr lang="en-GB" sz="2600" b="1" dirty="0" smtClean="0">
                <a:latin typeface="Calibri" panose="020F0502020204030204" pitchFamily="34" charset="0"/>
                <a:cs typeface="Calibri" panose="020F0502020204030204" pitchFamily="34" charset="0"/>
              </a:rPr>
              <a:t> December 2019- </a:t>
            </a:r>
            <a:r>
              <a:rPr lang="en-GB" sz="2600" b="1" dirty="0" smtClean="0">
                <a:latin typeface="Calibri" panose="020F0502020204030204" pitchFamily="34" charset="0"/>
                <a:cs typeface="Calibri" panose="020F0502020204030204" pitchFamily="34" charset="0"/>
              </a:rPr>
              <a:t>24</a:t>
            </a:r>
            <a:r>
              <a:rPr lang="en-GB" sz="2600" b="1" baseline="30000" dirty="0" smtClean="0">
                <a:latin typeface="Calibri" panose="020F0502020204030204" pitchFamily="34" charset="0"/>
                <a:cs typeface="Calibri" panose="020F0502020204030204" pitchFamily="34" charset="0"/>
              </a:rPr>
              <a:t>th</a:t>
            </a:r>
            <a:r>
              <a:rPr lang="en-GB" sz="2600" b="1" dirty="0" smtClean="0">
                <a:latin typeface="Calibri" panose="020F0502020204030204" pitchFamily="34" charset="0"/>
                <a:cs typeface="Calibri" panose="020F0502020204030204" pitchFamily="34" charset="0"/>
              </a:rPr>
              <a:t> </a:t>
            </a:r>
            <a:r>
              <a:rPr lang="en-GB" sz="2600" b="1" dirty="0" smtClean="0">
                <a:latin typeface="Calibri" panose="020F0502020204030204" pitchFamily="34" charset="0"/>
                <a:cs typeface="Calibri" panose="020F0502020204030204" pitchFamily="34" charset="0"/>
              </a:rPr>
              <a:t>April </a:t>
            </a:r>
            <a:r>
              <a:rPr lang="en-GB" sz="2600" b="1" dirty="0" smtClean="0">
                <a:latin typeface="Calibri" panose="020F0502020204030204" pitchFamily="34" charset="0"/>
                <a:cs typeface="Calibri" panose="020F0502020204030204" pitchFamily="34" charset="0"/>
              </a:rPr>
              <a:t>2020</a:t>
            </a:r>
          </a:p>
        </p:txBody>
      </p:sp>
      <p:sp>
        <p:nvSpPr>
          <p:cNvPr id="7" name="Rectangle 2"/>
          <p:cNvSpPr txBox="1">
            <a:spLocks noChangeArrowheads="1"/>
          </p:cNvSpPr>
          <p:nvPr/>
        </p:nvSpPr>
        <p:spPr bwMode="auto">
          <a:xfrm>
            <a:off x="205930" y="47297"/>
            <a:ext cx="8046721"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buNone/>
            </a:pPr>
            <a:r>
              <a:rPr lang="en-GB" altLang="en-US" sz="2800" b="1" kern="0" dirty="0" smtClean="0">
                <a:latin typeface="Segoe UI" panose="020B0502040204020203" pitchFamily="34" charset="0"/>
                <a:cs typeface="Segoe UI" panose="020B0502040204020203" pitchFamily="34" charset="0"/>
              </a:rPr>
              <a:t>How to Respond</a:t>
            </a:r>
          </a:p>
        </p:txBody>
      </p:sp>
      <p:pic>
        <p:nvPicPr>
          <p:cNvPr id="10" name="Picture 9" descr="File:Mail iOS.svg - Wikimedia Common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581" y="4767679"/>
            <a:ext cx="1787749" cy="1787749"/>
          </a:xfrm>
          <a:prstGeom prst="rect">
            <a:avLst/>
          </a:prstGeom>
        </p:spPr>
      </p:pic>
      <p:pic>
        <p:nvPicPr>
          <p:cNvPr id="5" name="Picture 4" descr="JAN 19: Online Discussion on EIGE's Gender Statistics ..."/>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37883" y1="33136" x2="37883" y2="33136"/>
                        <a14:foregroundMark x1="52226" y1="26014" x2="52226" y2="26014"/>
                        <a14:foregroundMark x1="53314" y1="39565" x2="53314" y2="39565"/>
                        <a14:foregroundMark x1="37389" y1="28190" x2="37389" y2="28190"/>
                        <a14:foregroundMark x1="58754" y1="24135" x2="58754" y2="24135"/>
                        <a14:foregroundMark x1="73195" y1="36004" x2="73195" y2="36004"/>
                        <a14:foregroundMark x1="66864" y1="41741" x2="66864" y2="41741"/>
                        <a14:foregroundMark x1="56973" y1="42235" x2="56973" y2="42235"/>
                        <a14:foregroundMark x1="46192" y1="27596" x2="46192" y2="27596"/>
                        <a14:foregroundMark x1="49060" y1="58556" x2="49060" y2="58556"/>
                        <a14:foregroundMark x1="43225" y1="64194" x2="43225" y2="64194"/>
                        <a14:foregroundMark x1="61919" y1="73393" x2="61919" y2="73393"/>
                        <a14:foregroundMark x1="53511" y1="53610" x2="53511" y2="53610"/>
                        <a14:foregroundMark x1="67062" y1="58754" x2="67062" y2="58754"/>
                        <a14:foregroundMark x1="71217" y1="54204" x2="71217" y2="54204"/>
                        <a14:foregroundMark x1="69238" y1="50544" x2="69238" y2="50544"/>
                        <a14:foregroundMark x1="74184" y1="49753" x2="74184" y2="49753"/>
                        <a14:foregroundMark x1="77448" y1="43719" x2="77448" y2="43719"/>
                        <a14:foregroundMark x1="78536" y1="51632" x2="78536" y2="51632"/>
                        <a14:foregroundMark x1="62611" y1="27992" x2="62611" y2="27992"/>
                        <a14:foregroundMark x1="37389" y1="40653" x2="37389" y2="40653"/>
                        <a14:foregroundMark x1="65381" y1="46686" x2="65381" y2="46686"/>
                        <a14:foregroundMark x1="42730" y1="57468" x2="42730" y2="57468"/>
                        <a14:foregroundMark x1="45401" y1="57962" x2="47082" y2="60930"/>
                        <a14:foregroundMark x1="47082" y1="60930" x2="47082" y2="60930"/>
                        <a14:foregroundMark x1="48566" y1="63996" x2="43225" y2="58160"/>
                        <a14:foregroundMark x1="47280" y1="51039" x2="47280" y2="51039"/>
                        <a14:foregroundMark x1="43225" y1="37488" x2="43225" y2="37488"/>
                        <a14:foregroundMark x1="44906" y1="54303" x2="38477" y2="63106"/>
                        <a14:foregroundMark x1="39169" y1="62413" x2="39169" y2="62413"/>
                        <a14:foregroundMark x1="44906" y1="63106" x2="44906" y2="63106"/>
                        <a14:foregroundMark x1="39070" y1="63699" x2="48368" y2="65875"/>
                        <a14:foregroundMark x1="51137" y1="64787" x2="50049" y2="57666"/>
                        <a14:foregroundMark x1="45895" y1="54500" x2="52720" y2="60930"/>
                        <a14:foregroundMark x1="47181" y1="39763" x2="60336" y2="41939"/>
                        <a14:foregroundMark x1="48764" y1="43818" x2="59050" y2="42928"/>
                        <a14:foregroundMark x1="44708" y1="40752" x2="47577" y2="45697"/>
                        <a14:foregroundMark x1="51533" y1="48764" x2="60435" y2="42829"/>
                        <a14:foregroundMark x1="60040" y1="44313" x2="53215" y2="37092"/>
                        <a14:foregroundMark x1="57765" y1="37982" x2="64688" y2="41741"/>
                        <a14:foregroundMark x1="59644" y1="38081" x2="59644" y2="38081"/>
                        <a14:foregroundMark x1="59446" y1="37685" x2="59446" y2="37685"/>
                        <a14:foregroundMark x1="36499" y1="38675" x2="29575" y2="44510"/>
                        <a14:foregroundMark x1="29674" y1="44510" x2="40455" y2="45697"/>
                        <a14:foregroundMark x1="40752" y1="45302" x2="40752" y2="45302"/>
                        <a14:foregroundMark x1="40752" y1="45302" x2="40752" y2="45302"/>
                        <a14:foregroundMark x1="39960" y1="39862" x2="39960" y2="39862"/>
                        <a14:foregroundMark x1="63600" y1="38279" x2="74085" y2="45005"/>
                        <a14:foregroundMark x1="74085" y1="45401" x2="72502" y2="54698"/>
                        <a14:foregroundMark x1="72502" y1="54303" x2="54896" y2="47379"/>
                        <a14:foregroundMark x1="30861" y1="34817" x2="35608" y2="42631"/>
                        <a14:foregroundMark x1="30861" y1="34224" x2="40455" y2="33531"/>
                        <a14:foregroundMark x1="40455" y1="33531" x2="37488" y2="41840"/>
                        <a14:foregroundMark x1="39862" y1="63304" x2="47181" y2="73986"/>
                        <a14:foregroundMark x1="47181" y1="73986" x2="62413" y2="67062"/>
                        <a14:foregroundMark x1="62413" y1="67062" x2="48170" y2="57270"/>
                        <a14:foregroundMark x1="62809" y1="41444" x2="62512" y2="58160"/>
                        <a14:foregroundMark x1="62512" y1="58160" x2="75074" y2="59149"/>
                        <a14:foregroundMark x1="75074" y1="59149" x2="78239" y2="49654"/>
                        <a14:foregroundMark x1="78239" y1="49654" x2="68447" y2="39169"/>
                        <a14:foregroundMark x1="68942" y1="41741" x2="62413" y2="49258"/>
                        <a14:foregroundMark x1="72799" y1="46785" x2="63403" y2="49852"/>
                        <a14:foregroundMark x1="46686" y1="35312" x2="49357" y2="41345"/>
                        <a14:foregroundMark x1="46588" y1="35410" x2="55490" y2="33432"/>
                        <a14:foregroundMark x1="42235" y1="26508" x2="52621" y2="41741"/>
                        <a14:foregroundMark x1="40257" y1="26113" x2="53314" y2="23838"/>
                        <a14:foregroundMark x1="53314" y1="23838" x2="53314" y2="23838"/>
                        <a14:foregroundMark x1="50049" y1="55786" x2="50049" y2="55786"/>
                        <a14:foregroundMark x1="52423" y1="62315" x2="52423" y2="62315"/>
                        <a14:foregroundMark x1="46489" y1="67953" x2="46489" y2="67953"/>
                        <a14:foregroundMark x1="67359" y1="53808" x2="67359" y2="53808"/>
                      </a14:backgroundRemoval>
                    </a14:imgEffect>
                  </a14:imgLayer>
                </a14:imgProps>
              </a:ext>
              <a:ext uri="{28A0092B-C50C-407E-A947-70E740481C1C}">
                <a14:useLocalDpi xmlns:a14="http://schemas.microsoft.com/office/drawing/2010/main" val="0"/>
              </a:ext>
            </a:extLst>
          </a:blip>
          <a:srcRect l="18070" t="20195" r="15996" b="15944"/>
          <a:stretch/>
        </p:blipFill>
        <p:spPr>
          <a:xfrm>
            <a:off x="6298792" y="1801576"/>
            <a:ext cx="2769326" cy="2682241"/>
          </a:xfrm>
          <a:prstGeom prst="rect">
            <a:avLst/>
          </a:prstGeom>
        </p:spPr>
      </p:pic>
    </p:spTree>
    <p:extLst>
      <p:ext uri="{BB962C8B-B14F-4D97-AF65-F5344CB8AC3E}">
        <p14:creationId xmlns:p14="http://schemas.microsoft.com/office/powerpoint/2010/main" val="208713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10681" y="9144"/>
            <a:ext cx="7666037" cy="947738"/>
          </a:xfrm>
        </p:spPr>
        <p:txBody>
          <a:bodyPr/>
          <a:lstStyle/>
          <a:p>
            <a:pPr eaLnBrk="1" hangingPunct="1"/>
            <a:r>
              <a:rPr lang="en-GB" b="1" dirty="0"/>
              <a:t>Wales is leading the World when it comes to waste</a:t>
            </a:r>
            <a:endParaRPr lang="en-GB" altLang="en-US" sz="2800" dirty="0" smtClean="0">
              <a:latin typeface="Segoe UI" panose="020B0502040204020203" pitchFamily="34" charset="0"/>
              <a:cs typeface="Segoe UI" panose="020B0502040204020203" pitchFamily="34" charset="0"/>
            </a:endParaRPr>
          </a:p>
        </p:txBody>
      </p:sp>
      <p:pic>
        <p:nvPicPr>
          <p:cNvPr id="9"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16" y="1282460"/>
            <a:ext cx="5745884" cy="49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warrend\AppData\Local\Microsoft\Windows\Temporary Internet Files\Content.Outlook\W3P0IT7U\NZ85I6Y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916936"/>
            <a:ext cx="2674620" cy="181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59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10681" y="9144"/>
            <a:ext cx="7666037" cy="947738"/>
          </a:xfrm>
        </p:spPr>
        <p:txBody>
          <a:bodyPr/>
          <a:lstStyle/>
          <a:p>
            <a:pPr eaLnBrk="1" hangingPunct="1"/>
            <a:r>
              <a:rPr lang="en-GB" b="1" dirty="0"/>
              <a:t>The next stage – where we want to be</a:t>
            </a:r>
            <a:endParaRPr lang="en-GB" altLang="en-US" sz="2800" dirty="0" smtClean="0">
              <a:latin typeface="Segoe UI" panose="020B0502040204020203" pitchFamily="34" charset="0"/>
              <a:cs typeface="Segoe UI" panose="020B0502040204020203" pitchFamily="34" charset="0"/>
            </a:endParaRPr>
          </a:p>
        </p:txBody>
      </p:sp>
      <p:sp>
        <p:nvSpPr>
          <p:cNvPr id="4" name="Rectangle 3"/>
          <p:cNvSpPr/>
          <p:nvPr/>
        </p:nvSpPr>
        <p:spPr>
          <a:xfrm>
            <a:off x="6604498" y="1622993"/>
            <a:ext cx="2344439" cy="4468916"/>
          </a:xfrm>
          <a:prstGeom prst="rect">
            <a:avLst/>
          </a:prstGeom>
        </p:spPr>
        <p:txBody>
          <a:bodyPr wrap="square">
            <a:spAutoFit/>
          </a:bodyPr>
          <a:lstStyle/>
          <a:p>
            <a:pPr lvl="0" algn="ctr">
              <a:buNone/>
            </a:pPr>
            <a:r>
              <a:rPr lang="en-GB" sz="1800" i="1" dirty="0">
                <a:solidFill>
                  <a:srgbClr val="1D373B"/>
                </a:solidFill>
                <a:latin typeface="Calibri" panose="020F0502020204030204" pitchFamily="34" charset="0"/>
              </a:rPr>
              <a:t>Our aim is to move to a circular economy in </a:t>
            </a:r>
            <a:r>
              <a:rPr lang="en-GB" sz="1800" i="1" dirty="0" smtClean="0">
                <a:solidFill>
                  <a:srgbClr val="1D373B"/>
                </a:solidFill>
                <a:latin typeface="Calibri" panose="020F0502020204030204" pitchFamily="34" charset="0"/>
              </a:rPr>
              <a:t>Wales. </a:t>
            </a:r>
            <a:r>
              <a:rPr lang="en-GB" sz="1800" i="1" dirty="0">
                <a:solidFill>
                  <a:srgbClr val="1D373B"/>
                </a:solidFill>
                <a:latin typeface="Calibri" panose="020F0502020204030204" pitchFamily="34" charset="0"/>
              </a:rPr>
              <a:t>W</a:t>
            </a:r>
            <a:r>
              <a:rPr lang="en-GB" sz="1800" i="1" dirty="0" smtClean="0">
                <a:solidFill>
                  <a:srgbClr val="1D373B"/>
                </a:solidFill>
                <a:latin typeface="Calibri" panose="020F0502020204030204" pitchFamily="34" charset="0"/>
              </a:rPr>
              <a:t>here waste </a:t>
            </a:r>
            <a:r>
              <a:rPr lang="en-GB" sz="1800" i="1" dirty="0">
                <a:solidFill>
                  <a:srgbClr val="1D373B"/>
                </a:solidFill>
                <a:latin typeface="Calibri" panose="020F0502020204030204" pitchFamily="34" charset="0"/>
              </a:rPr>
              <a:t>is avoided </a:t>
            </a:r>
            <a:r>
              <a:rPr lang="en-GB" sz="1800" i="1" dirty="0" smtClean="0">
                <a:solidFill>
                  <a:srgbClr val="1D373B"/>
                </a:solidFill>
                <a:latin typeface="Calibri" panose="020F0502020204030204" pitchFamily="34" charset="0"/>
              </a:rPr>
              <a:t>and the things we use are </a:t>
            </a:r>
            <a:r>
              <a:rPr lang="en-GB" sz="1800" i="1" dirty="0">
                <a:solidFill>
                  <a:srgbClr val="1D373B"/>
                </a:solidFill>
                <a:latin typeface="Calibri" panose="020F0502020204030204" pitchFamily="34" charset="0"/>
              </a:rPr>
              <a:t>kept in use as long as possible. </a:t>
            </a:r>
            <a:endParaRPr lang="en-GB" sz="1800" i="1" dirty="0" smtClean="0">
              <a:solidFill>
                <a:srgbClr val="1D373B"/>
              </a:solidFill>
              <a:latin typeface="Calibri" panose="020F0502020204030204" pitchFamily="34" charset="0"/>
            </a:endParaRPr>
          </a:p>
          <a:p>
            <a:pPr lvl="0" algn="ctr">
              <a:buNone/>
            </a:pPr>
            <a:endParaRPr lang="en-GB" sz="1800" i="1" dirty="0" smtClean="0">
              <a:solidFill>
                <a:srgbClr val="1D373B"/>
              </a:solidFill>
              <a:latin typeface="Calibri" panose="020F0502020204030204" pitchFamily="34" charset="0"/>
            </a:endParaRPr>
          </a:p>
          <a:p>
            <a:pPr lvl="0" algn="ctr">
              <a:buNone/>
            </a:pPr>
            <a:r>
              <a:rPr lang="en-GB" sz="1800" i="1" dirty="0" smtClean="0">
                <a:solidFill>
                  <a:srgbClr val="1D373B"/>
                </a:solidFill>
                <a:latin typeface="Calibri" panose="020F0502020204030204" pitchFamily="34" charset="0"/>
              </a:rPr>
              <a:t>This </a:t>
            </a:r>
            <a:r>
              <a:rPr lang="en-GB" sz="1800" i="1" dirty="0">
                <a:solidFill>
                  <a:srgbClr val="1D373B"/>
                </a:solidFill>
                <a:latin typeface="Calibri" panose="020F0502020204030204" pitchFamily="34" charset="0"/>
              </a:rPr>
              <a:t>is </a:t>
            </a:r>
            <a:r>
              <a:rPr lang="en-GB" sz="1800" i="1" dirty="0" smtClean="0">
                <a:solidFill>
                  <a:srgbClr val="1D373B"/>
                </a:solidFill>
                <a:latin typeface="Calibri" panose="020F0502020204030204" pitchFamily="34" charset="0"/>
              </a:rPr>
              <a:t>an important part </a:t>
            </a:r>
            <a:r>
              <a:rPr lang="en-GB" sz="1800" i="1" dirty="0">
                <a:solidFill>
                  <a:srgbClr val="1D373B"/>
                </a:solidFill>
                <a:latin typeface="Calibri" panose="020F0502020204030204" pitchFamily="34" charset="0"/>
              </a:rPr>
              <a:t>of the action needed on climate </a:t>
            </a:r>
            <a:r>
              <a:rPr lang="en-GB" sz="1800" i="1" dirty="0" smtClean="0">
                <a:solidFill>
                  <a:srgbClr val="1D373B"/>
                </a:solidFill>
                <a:latin typeface="Calibri" panose="020F0502020204030204" pitchFamily="34" charset="0"/>
              </a:rPr>
              <a:t>change. It also brings many new economic opportunities as part of the move to a low carbon economy.     </a:t>
            </a:r>
            <a:endParaRPr lang="en-GB" sz="1800" i="1" dirty="0">
              <a:solidFill>
                <a:srgbClr val="1D373B"/>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37" y="1203325"/>
            <a:ext cx="3194050" cy="5035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087" y="1203325"/>
            <a:ext cx="3232150" cy="5035550"/>
          </a:xfrm>
          <a:prstGeom prst="rect">
            <a:avLst/>
          </a:prstGeom>
        </p:spPr>
      </p:pic>
    </p:spTree>
    <p:extLst>
      <p:ext uri="{BB962C8B-B14F-4D97-AF65-F5344CB8AC3E}">
        <p14:creationId xmlns:p14="http://schemas.microsoft.com/office/powerpoint/2010/main" val="25780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08045" y="0"/>
            <a:ext cx="7666037" cy="947738"/>
          </a:xfrm>
        </p:spPr>
        <p:txBody>
          <a:bodyPr/>
          <a:lstStyle/>
          <a:p>
            <a:pPr eaLnBrk="1" hangingPunct="1"/>
            <a:r>
              <a:rPr lang="en-GB" altLang="en-US" b="1" dirty="0">
                <a:cs typeface="Calibri" panose="020F0502020204030204" pitchFamily="34" charset="0"/>
              </a:rPr>
              <a:t>Connecting </a:t>
            </a:r>
            <a:r>
              <a:rPr lang="en-GB" altLang="en-US" b="1" dirty="0" smtClean="0">
                <a:cs typeface="Calibri" panose="020F0502020204030204" pitchFamily="34" charset="0"/>
              </a:rPr>
              <a:t>this strategy with </a:t>
            </a:r>
            <a:r>
              <a:rPr lang="en-GB" altLang="en-US" b="1" dirty="0">
                <a:cs typeface="Calibri" panose="020F0502020204030204" pitchFamily="34" charset="0"/>
              </a:rPr>
              <a:t>other plans</a:t>
            </a:r>
            <a:endParaRPr lang="en-GB" altLang="en-US" dirty="0" smtClean="0">
              <a:cs typeface="Calibri" panose="020F0502020204030204" pitchFamily="34" charset="0"/>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329" y="1088506"/>
            <a:ext cx="2604716" cy="262624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817" y="3494368"/>
            <a:ext cx="2378008" cy="3216727"/>
          </a:xfrm>
          <a:prstGeom prst="rect">
            <a:avLst/>
          </a:prstGeom>
        </p:spPr>
      </p:pic>
      <p:pic>
        <p:nvPicPr>
          <p:cNvPr id="36" name="Picture 35"/>
          <p:cNvPicPr>
            <a:picLocks noChangeAspect="1"/>
          </p:cNvPicPr>
          <p:nvPr/>
        </p:nvPicPr>
        <p:blipFill>
          <a:blip r:embed="rId5"/>
          <a:stretch>
            <a:fillRect/>
          </a:stretch>
        </p:blipFill>
        <p:spPr>
          <a:xfrm>
            <a:off x="3067523" y="1088506"/>
            <a:ext cx="2374885" cy="3103263"/>
          </a:xfrm>
          <a:prstGeom prst="rect">
            <a:avLst/>
          </a:prstGeom>
          <a:ln w="3175">
            <a:solidFill>
              <a:schemeClr val="bg2"/>
            </a:solidFill>
          </a:ln>
        </p:spPr>
      </p:pic>
      <p:pic>
        <p:nvPicPr>
          <p:cNvPr id="37" name="Picture 36"/>
          <p:cNvPicPr>
            <a:picLocks noChangeAspect="1"/>
          </p:cNvPicPr>
          <p:nvPr/>
        </p:nvPicPr>
        <p:blipFill>
          <a:blip r:embed="rId6"/>
          <a:stretch>
            <a:fillRect/>
          </a:stretch>
        </p:blipFill>
        <p:spPr>
          <a:xfrm>
            <a:off x="1859980" y="3494368"/>
            <a:ext cx="2394986" cy="3216727"/>
          </a:xfrm>
          <a:prstGeom prst="rect">
            <a:avLst/>
          </a:prstGeom>
        </p:spPr>
      </p:pic>
      <p:pic>
        <p:nvPicPr>
          <p:cNvPr id="33" name="Picture 32"/>
          <p:cNvPicPr>
            <a:picLocks noChangeAspect="1"/>
          </p:cNvPicPr>
          <p:nvPr/>
        </p:nvPicPr>
        <p:blipFill>
          <a:blip r:embed="rId7"/>
          <a:stretch>
            <a:fillRect/>
          </a:stretch>
        </p:blipFill>
        <p:spPr>
          <a:xfrm>
            <a:off x="294381" y="1088507"/>
            <a:ext cx="2394986" cy="3078055"/>
          </a:xfrm>
          <a:prstGeom prst="rect">
            <a:avLst/>
          </a:prstGeom>
        </p:spPr>
      </p:pic>
    </p:spTree>
    <p:extLst>
      <p:ext uri="{BB962C8B-B14F-4D97-AF65-F5344CB8AC3E}">
        <p14:creationId xmlns:p14="http://schemas.microsoft.com/office/powerpoint/2010/main" val="397497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425" t="8798" r="17793" b="3424"/>
          <a:stretch/>
        </p:blipFill>
        <p:spPr>
          <a:xfrm>
            <a:off x="860717" y="1036509"/>
            <a:ext cx="7386494" cy="5543916"/>
          </a:xfrm>
          <a:prstGeom prst="rect">
            <a:avLst/>
          </a:prstGeom>
        </p:spPr>
      </p:pic>
      <p:sp>
        <p:nvSpPr>
          <p:cNvPr id="6147" name="Rectangle 2"/>
          <p:cNvSpPr>
            <a:spLocks noGrp="1" noChangeArrowheads="1"/>
          </p:cNvSpPr>
          <p:nvPr>
            <p:ph type="title" idx="4294967295"/>
          </p:nvPr>
        </p:nvSpPr>
        <p:spPr>
          <a:xfrm>
            <a:off x="110627" y="0"/>
            <a:ext cx="7666037" cy="947738"/>
          </a:xfrm>
        </p:spPr>
        <p:txBody>
          <a:bodyPr/>
          <a:lstStyle/>
          <a:p>
            <a:r>
              <a:rPr lang="en-GB" b="1" dirty="0"/>
              <a:t>The priorities that will guide our work</a:t>
            </a:r>
            <a:endParaRPr lang="en-GB" dirty="0"/>
          </a:p>
        </p:txBody>
      </p:sp>
      <p:sp>
        <p:nvSpPr>
          <p:cNvPr id="14" name="TextBox 13"/>
          <p:cNvSpPr txBox="1"/>
          <p:nvPr/>
        </p:nvSpPr>
        <p:spPr>
          <a:xfrm>
            <a:off x="3542982" y="1795390"/>
            <a:ext cx="2021965" cy="1815882"/>
          </a:xfrm>
          <a:prstGeom prst="rect">
            <a:avLst/>
          </a:prstGeom>
          <a:noFill/>
        </p:spPr>
        <p:txBody>
          <a:bodyPr wrap="square" rtlCol="0">
            <a:spAutoFit/>
          </a:bodyPr>
          <a:lstStyle/>
          <a:p>
            <a:pPr lvl="0" algn="ctr">
              <a:buNone/>
            </a:pPr>
            <a:r>
              <a:rPr lang="en-US" sz="2400" b="1" dirty="0">
                <a:solidFill>
                  <a:sysClr val="windowText" lastClr="000000">
                    <a:hueOff val="0"/>
                    <a:satOff val="0"/>
                    <a:lumOff val="0"/>
                    <a:alphaOff val="0"/>
                  </a:sysClr>
                </a:solidFill>
                <a:latin typeface="Calibri" panose="020F0502020204030204" pitchFamily="34" charset="0"/>
                <a:cs typeface="Calibri" panose="020F0502020204030204" pitchFamily="34" charset="0"/>
              </a:rPr>
              <a:t>Fairness</a:t>
            </a:r>
            <a:endParaRPr lang="en-US" sz="2000" b="1"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lvl="0" algn="ctr">
              <a:buNone/>
            </a:pPr>
            <a:r>
              <a:rPr lang="en-US" sz="20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Using only our fair </a:t>
            </a:r>
            <a:r>
              <a:rPr lang="en-US" sz="2000" dirty="0" smtClean="0">
                <a:solidFill>
                  <a:sysClr val="windowText" lastClr="000000">
                    <a:hueOff val="0"/>
                    <a:satOff val="0"/>
                    <a:lumOff val="0"/>
                    <a:alphaOff val="0"/>
                  </a:sysClr>
                </a:solidFill>
                <a:latin typeface="Calibri" panose="020F0502020204030204" pitchFamily="34" charset="0"/>
                <a:cs typeface="Calibri" panose="020F0502020204030204" pitchFamily="34" charset="0"/>
              </a:rPr>
              <a:t>share of </a:t>
            </a:r>
            <a:r>
              <a:rPr lang="en-US" sz="20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resources by </a:t>
            </a:r>
            <a:r>
              <a:rPr lang="en-US" sz="2000" dirty="0" smtClean="0">
                <a:solidFill>
                  <a:sysClr val="windowText" lastClr="000000">
                    <a:hueOff val="0"/>
                    <a:satOff val="0"/>
                    <a:lumOff val="0"/>
                    <a:alphaOff val="0"/>
                  </a:sysClr>
                </a:solidFill>
                <a:latin typeface="Calibri" panose="020F0502020204030204" pitchFamily="34" charset="0"/>
                <a:cs typeface="Calibri" panose="020F0502020204030204" pitchFamily="34" charset="0"/>
              </a:rPr>
              <a:t>2050</a:t>
            </a:r>
            <a:endParaRPr lang="en-US" sz="20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18" name="TextBox 17"/>
          <p:cNvSpPr txBox="1"/>
          <p:nvPr/>
        </p:nvSpPr>
        <p:spPr>
          <a:xfrm>
            <a:off x="1678565" y="4606337"/>
            <a:ext cx="2463584" cy="1815882"/>
          </a:xfrm>
          <a:prstGeom prst="rect">
            <a:avLst/>
          </a:prstGeom>
          <a:noFill/>
        </p:spPr>
        <p:txBody>
          <a:bodyPr wrap="square" rtlCol="0">
            <a:spAutoFit/>
          </a:bodyPr>
          <a:lstStyle/>
          <a:p>
            <a:pPr lvl="0" algn="ctr">
              <a:buNone/>
            </a:pPr>
            <a:r>
              <a:rPr lang="en-US" sz="2400" b="1" dirty="0">
                <a:solidFill>
                  <a:sysClr val="windowText" lastClr="000000">
                    <a:hueOff val="0"/>
                    <a:satOff val="0"/>
                    <a:lumOff val="0"/>
                    <a:alphaOff val="0"/>
                  </a:sysClr>
                </a:solidFill>
                <a:latin typeface="Calibri" panose="020F0502020204030204"/>
              </a:rPr>
              <a:t>Greener</a:t>
            </a:r>
          </a:p>
          <a:p>
            <a:pPr lvl="0" algn="ctr">
              <a:buNone/>
            </a:pPr>
            <a:r>
              <a:rPr lang="en-US" sz="2000" dirty="0">
                <a:solidFill>
                  <a:sysClr val="windowText" lastClr="000000">
                    <a:hueOff val="0"/>
                    <a:satOff val="0"/>
                    <a:lumOff val="0"/>
                    <a:alphaOff val="0"/>
                  </a:sysClr>
                </a:solidFill>
                <a:latin typeface="Calibri" panose="020F0502020204030204"/>
              </a:rPr>
              <a:t>Meeting our low carbon </a:t>
            </a:r>
            <a:r>
              <a:rPr lang="en-US" sz="2000" dirty="0" smtClean="0">
                <a:solidFill>
                  <a:sysClr val="windowText" lastClr="000000">
                    <a:hueOff val="0"/>
                    <a:satOff val="0"/>
                    <a:lumOff val="0"/>
                    <a:alphaOff val="0"/>
                  </a:sysClr>
                </a:solidFill>
                <a:latin typeface="Calibri" panose="020F0502020204030204"/>
              </a:rPr>
              <a:t>aims and reducing our impact on nature</a:t>
            </a:r>
            <a:endParaRPr lang="en-US" sz="2000" dirty="0">
              <a:solidFill>
                <a:sysClr val="windowText" lastClr="000000">
                  <a:hueOff val="0"/>
                  <a:satOff val="0"/>
                  <a:lumOff val="0"/>
                  <a:alphaOff val="0"/>
                </a:sysClr>
              </a:solidFill>
              <a:latin typeface="Calibri" panose="020F0502020204030204"/>
            </a:endParaRPr>
          </a:p>
        </p:txBody>
      </p:sp>
      <p:sp>
        <p:nvSpPr>
          <p:cNvPr id="17" name="TextBox 16"/>
          <p:cNvSpPr txBox="1"/>
          <p:nvPr/>
        </p:nvSpPr>
        <p:spPr>
          <a:xfrm>
            <a:off x="5040629" y="4606337"/>
            <a:ext cx="2225499" cy="1815882"/>
          </a:xfrm>
          <a:prstGeom prst="rect">
            <a:avLst/>
          </a:prstGeom>
          <a:noFill/>
        </p:spPr>
        <p:txBody>
          <a:bodyPr wrap="square" rtlCol="0">
            <a:spAutoFit/>
          </a:bodyPr>
          <a:lstStyle/>
          <a:p>
            <a:pPr algn="ctr">
              <a:buNone/>
            </a:pPr>
            <a:r>
              <a:rPr lang="en-US" sz="2400" b="1" dirty="0">
                <a:solidFill>
                  <a:sysClr val="windowText" lastClr="000000">
                    <a:hueOff val="0"/>
                    <a:satOff val="0"/>
                    <a:lumOff val="0"/>
                    <a:alphaOff val="0"/>
                  </a:sysClr>
                </a:solidFill>
                <a:latin typeface="Calibri" panose="020F0502020204030204"/>
              </a:rPr>
              <a:t>Prosperity</a:t>
            </a:r>
          </a:p>
          <a:p>
            <a:pPr lvl="0" algn="ctr">
              <a:buNone/>
            </a:pPr>
            <a:r>
              <a:rPr lang="en-US" sz="2000" dirty="0">
                <a:solidFill>
                  <a:sysClr val="windowText" lastClr="000000">
                    <a:hueOff val="0"/>
                    <a:satOff val="0"/>
                    <a:lumOff val="0"/>
                    <a:alphaOff val="0"/>
                  </a:sysClr>
                </a:solidFill>
                <a:latin typeface="Calibri" panose="020F0502020204030204"/>
              </a:rPr>
              <a:t>The aim to be a zero waste, circular economy nation by </a:t>
            </a:r>
            <a:r>
              <a:rPr lang="en-US" sz="2000" dirty="0" smtClean="0">
                <a:solidFill>
                  <a:sysClr val="windowText" lastClr="000000">
                    <a:hueOff val="0"/>
                    <a:satOff val="0"/>
                    <a:lumOff val="0"/>
                    <a:alphaOff val="0"/>
                  </a:sysClr>
                </a:solidFill>
                <a:latin typeface="Calibri" panose="020F0502020204030204"/>
              </a:rPr>
              <a:t>2050</a:t>
            </a:r>
            <a:endParaRPr lang="en-US" sz="2000" dirty="0">
              <a:solidFill>
                <a:sysClr val="windowText" lastClr="000000">
                  <a:hueOff val="0"/>
                  <a:satOff val="0"/>
                  <a:lumOff val="0"/>
                  <a:alphaOff val="0"/>
                </a:sysClr>
              </a:solidFill>
              <a:latin typeface="Calibri" panose="020F0502020204030204"/>
            </a:endParaRPr>
          </a:p>
        </p:txBody>
      </p:sp>
    </p:spTree>
    <p:extLst>
      <p:ext uri="{BB962C8B-B14F-4D97-AF65-F5344CB8AC3E}">
        <p14:creationId xmlns:p14="http://schemas.microsoft.com/office/powerpoint/2010/main" val="8002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212281" y="9144"/>
            <a:ext cx="7666037" cy="947738"/>
          </a:xfrm>
        </p:spPr>
        <p:txBody>
          <a:bodyPr/>
          <a:lstStyle/>
          <a:p>
            <a:pPr eaLnBrk="1" hangingPunct="1"/>
            <a:r>
              <a:rPr lang="en-GB" altLang="en-US" b="1" dirty="0">
                <a:cs typeface="Segoe UI" panose="020B0502040204020203" pitchFamily="34" charset="0"/>
              </a:rPr>
              <a:t>How we will get there: </a:t>
            </a:r>
            <a:r>
              <a:rPr lang="en-GB" altLang="en-US" b="1" dirty="0" smtClean="0">
                <a:cs typeface="Segoe UI" panose="020B0502040204020203" pitchFamily="34" charset="0"/>
              </a:rPr>
              <a:t>The </a:t>
            </a:r>
            <a:r>
              <a:rPr lang="en-GB" altLang="en-US" b="1" dirty="0">
                <a:cs typeface="Segoe UI" panose="020B0502040204020203" pitchFamily="34" charset="0"/>
              </a:rPr>
              <a:t>Six Core Themes</a:t>
            </a:r>
            <a:endParaRPr lang="en-GB" altLang="en-US" dirty="0" smtClean="0">
              <a:cs typeface="Segoe UI" panose="020B0502040204020203" pitchFamily="34" charset="0"/>
            </a:endParaRPr>
          </a:p>
        </p:txBody>
      </p:sp>
      <p:pic>
        <p:nvPicPr>
          <p:cNvPr id="20" name="Picture 19"/>
          <p:cNvPicPr>
            <a:picLocks noChangeAspect="1"/>
          </p:cNvPicPr>
          <p:nvPr/>
        </p:nvPicPr>
        <p:blipFill>
          <a:blip r:embed="rId3"/>
          <a:stretch>
            <a:fillRect/>
          </a:stretch>
        </p:blipFill>
        <p:spPr>
          <a:xfrm>
            <a:off x="-415560" y="1140459"/>
            <a:ext cx="9940560" cy="5486868"/>
          </a:xfrm>
          <a:prstGeom prst="rect">
            <a:avLst/>
          </a:prstGeom>
        </p:spPr>
      </p:pic>
    </p:spTree>
    <p:extLst>
      <p:ext uri="{BB962C8B-B14F-4D97-AF65-F5344CB8AC3E}">
        <p14:creationId xmlns:p14="http://schemas.microsoft.com/office/powerpoint/2010/main" val="333857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96736"/>
            <a:ext cx="7888860" cy="1143000"/>
          </a:xfrm>
        </p:spPr>
        <p:txBody>
          <a:bodyPr/>
          <a:lstStyle/>
          <a:p>
            <a:r>
              <a:rPr lang="en-GB" b="1" dirty="0">
                <a:cs typeface="Segoe UI" panose="020B0502040204020203" pitchFamily="34" charset="0"/>
              </a:rPr>
              <a:t>How we will get there: </a:t>
            </a:r>
            <a:r>
              <a:rPr lang="en-GB" b="1" dirty="0" smtClean="0">
                <a:cs typeface="Segoe UI" panose="020B0502040204020203" pitchFamily="34" charset="0"/>
              </a:rPr>
              <a:t>Eight </a:t>
            </a:r>
            <a:r>
              <a:rPr lang="en-GB" b="1" dirty="0">
                <a:cs typeface="Segoe UI" panose="020B0502040204020203" pitchFamily="34" charset="0"/>
              </a:rPr>
              <a:t>Headline Actions</a:t>
            </a:r>
            <a:endParaRPr lang="en-GB" dirty="0">
              <a:cs typeface="Segoe UI" panose="020B0502040204020203" pitchFamily="34" charset="0"/>
            </a:endParaRPr>
          </a:p>
        </p:txBody>
      </p:sp>
      <p:sp>
        <p:nvSpPr>
          <p:cNvPr id="9" name="Rectangle 8"/>
          <p:cNvSpPr/>
          <p:nvPr/>
        </p:nvSpPr>
        <p:spPr>
          <a:xfrm>
            <a:off x="203200" y="1468756"/>
            <a:ext cx="8707460" cy="4762842"/>
          </a:xfrm>
          <a:prstGeom prst="rect">
            <a:avLst/>
          </a:prstGeom>
        </p:spPr>
        <p:txBody>
          <a:bodyPr wrap="square">
            <a:spAutoFit/>
          </a:bodyPr>
          <a:lstStyle/>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Become </a:t>
            </a:r>
            <a:r>
              <a:rPr lang="en-GB" sz="2000" b="1" dirty="0">
                <a:latin typeface="Calibri" panose="020F0502020204030204" pitchFamily="34" charset="0"/>
                <a:ea typeface="Times New Roman" panose="02020603050405020304" pitchFamily="18" charset="0"/>
                <a:cs typeface="Calibri" panose="020F0502020204030204" pitchFamily="34" charset="0"/>
              </a:rPr>
              <a:t>the world leader in </a:t>
            </a:r>
            <a:r>
              <a:rPr lang="en-GB" sz="2000" b="1" dirty="0" smtClean="0">
                <a:latin typeface="Calibri" panose="020F0502020204030204" pitchFamily="34" charset="0"/>
                <a:ea typeface="Times New Roman" panose="02020603050405020304" pitchFamily="18" charset="0"/>
                <a:cs typeface="Calibri" panose="020F0502020204030204" pitchFamily="34" charset="0"/>
              </a:rPr>
              <a:t>recycling</a:t>
            </a: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Phase </a:t>
            </a:r>
            <a:r>
              <a:rPr lang="en-GB" sz="2000" b="1" dirty="0">
                <a:latin typeface="Calibri" panose="020F0502020204030204" pitchFamily="34" charset="0"/>
                <a:ea typeface="Times New Roman" panose="02020603050405020304" pitchFamily="18" charset="0"/>
                <a:cs typeface="Calibri" panose="020F0502020204030204" pitchFamily="34" charset="0"/>
              </a:rPr>
              <a:t>out single use </a:t>
            </a:r>
            <a:r>
              <a:rPr lang="en-GB" sz="2000" b="1" dirty="0" smtClean="0">
                <a:latin typeface="Calibri" panose="020F0502020204030204" pitchFamily="34" charset="0"/>
                <a:ea typeface="Times New Roman" panose="02020603050405020304" pitchFamily="18" charset="0"/>
                <a:cs typeface="Calibri" panose="020F0502020204030204" pitchFamily="34" charset="0"/>
              </a:rPr>
              <a:t>plastic</a:t>
            </a: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Invest </a:t>
            </a:r>
            <a:r>
              <a:rPr lang="en-GB" sz="2000" b="1" dirty="0">
                <a:latin typeface="Calibri" panose="020F0502020204030204" pitchFamily="34" charset="0"/>
                <a:ea typeface="Times New Roman" panose="02020603050405020304" pitchFamily="18" charset="0"/>
                <a:cs typeface="Calibri" panose="020F0502020204030204" pitchFamily="34" charset="0"/>
              </a:rPr>
              <a:t>in clean technology for </a:t>
            </a:r>
            <a:r>
              <a:rPr lang="en-GB" sz="2000" b="1" dirty="0" smtClean="0">
                <a:latin typeface="Calibri" panose="020F0502020204030204" pitchFamily="34" charset="0"/>
                <a:ea typeface="Times New Roman" panose="02020603050405020304" pitchFamily="18" charset="0"/>
                <a:cs typeface="Calibri" panose="020F0502020204030204" pitchFamily="34" charset="0"/>
              </a:rPr>
              <a:t>materials collection</a:t>
            </a:r>
            <a:endParaRPr lang="en-GB" sz="2000" b="1"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Make </a:t>
            </a:r>
            <a:r>
              <a:rPr lang="en-GB" sz="2000" b="1" dirty="0">
                <a:latin typeface="Calibri" panose="020F0502020204030204" pitchFamily="34" charset="0"/>
                <a:ea typeface="Times New Roman" panose="02020603050405020304" pitchFamily="18" charset="0"/>
                <a:cs typeface="Calibri" panose="020F0502020204030204" pitchFamily="34" charset="0"/>
              </a:rPr>
              <a:t>efficient use of our </a:t>
            </a:r>
            <a:r>
              <a:rPr lang="en-GB" sz="2000" b="1" dirty="0" smtClean="0">
                <a:latin typeface="Calibri" panose="020F0502020204030204" pitchFamily="34" charset="0"/>
                <a:ea typeface="Times New Roman" panose="02020603050405020304" pitchFamily="18" charset="0"/>
                <a:cs typeface="Calibri" panose="020F0502020204030204" pitchFamily="34" charset="0"/>
              </a:rPr>
              <a:t>food</a:t>
            </a: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Prioritise </a:t>
            </a:r>
            <a:r>
              <a:rPr lang="en-GB" sz="2000" b="1" dirty="0">
                <a:latin typeface="Calibri" panose="020F0502020204030204" pitchFamily="34" charset="0"/>
                <a:ea typeface="Times New Roman" panose="02020603050405020304" pitchFamily="18" charset="0"/>
                <a:cs typeface="Calibri" panose="020F0502020204030204" pitchFamily="34" charset="0"/>
              </a:rPr>
              <a:t>the </a:t>
            </a:r>
            <a:r>
              <a:rPr lang="en-GB" sz="2000" b="1" dirty="0" smtClean="0">
                <a:latin typeface="Calibri" panose="020F0502020204030204" pitchFamily="34" charset="0"/>
                <a:ea typeface="Times New Roman" panose="02020603050405020304" pitchFamily="18" charset="0"/>
                <a:cs typeface="Calibri" panose="020F0502020204030204" pitchFamily="34" charset="0"/>
              </a:rPr>
              <a:t>purchasing </a:t>
            </a:r>
            <a:r>
              <a:rPr lang="en-GB" sz="2000" b="1" dirty="0">
                <a:latin typeface="Calibri" panose="020F0502020204030204" pitchFamily="34" charset="0"/>
                <a:ea typeface="Times New Roman" panose="02020603050405020304" pitchFamily="18" charset="0"/>
                <a:cs typeface="Calibri" panose="020F0502020204030204" pitchFamily="34" charset="0"/>
              </a:rPr>
              <a:t>of wood, remanufactured and recycled </a:t>
            </a:r>
            <a:r>
              <a:rPr lang="en-GB" sz="2000" b="1" dirty="0" smtClean="0">
                <a:latin typeface="Calibri" panose="020F0502020204030204" pitchFamily="34" charset="0"/>
                <a:ea typeface="Times New Roman" panose="02020603050405020304" pitchFamily="18" charset="0"/>
                <a:cs typeface="Calibri" panose="020F0502020204030204" pitchFamily="34" charset="0"/>
              </a:rPr>
              <a:t>content</a:t>
            </a: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Enable </a:t>
            </a:r>
            <a:r>
              <a:rPr lang="en-GB" sz="2000" b="1" dirty="0">
                <a:latin typeface="Calibri" panose="020F0502020204030204" pitchFamily="34" charset="0"/>
                <a:ea typeface="Times New Roman" panose="02020603050405020304" pitchFamily="18" charset="0"/>
                <a:cs typeface="Calibri" panose="020F0502020204030204" pitchFamily="34" charset="0"/>
              </a:rPr>
              <a:t>communities to take collective </a:t>
            </a:r>
            <a:r>
              <a:rPr lang="en-GB" sz="2000" b="1" dirty="0" smtClean="0">
                <a:latin typeface="Calibri" panose="020F0502020204030204" pitchFamily="34" charset="0"/>
                <a:ea typeface="Times New Roman" panose="02020603050405020304" pitchFamily="18" charset="0"/>
                <a:cs typeface="Calibri" panose="020F0502020204030204" pitchFamily="34" charset="0"/>
              </a:rPr>
              <a:t>action</a:t>
            </a:r>
          </a:p>
          <a:p>
            <a:pPr marL="342900" lvl="0" indent="-342900">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Create </a:t>
            </a:r>
            <a:r>
              <a:rPr lang="en-GB" sz="2000" b="1" dirty="0">
                <a:latin typeface="Calibri" panose="020F0502020204030204" pitchFamily="34" charset="0"/>
                <a:ea typeface="Times New Roman" panose="02020603050405020304" pitchFamily="18" charset="0"/>
                <a:cs typeface="Calibri" panose="020F0502020204030204" pitchFamily="34" charset="0"/>
              </a:rPr>
              <a:t>the conditions for </a:t>
            </a:r>
            <a:r>
              <a:rPr lang="en-GB" sz="2000" b="1" dirty="0" smtClean="0">
                <a:latin typeface="Calibri" panose="020F0502020204030204" pitchFamily="34" charset="0"/>
                <a:ea typeface="Times New Roman" panose="02020603050405020304" pitchFamily="18" charset="0"/>
                <a:cs typeface="Calibri" panose="020F0502020204030204" pitchFamily="34" charset="0"/>
              </a:rPr>
              <a:t>business to </a:t>
            </a:r>
            <a:r>
              <a:rPr lang="en-GB" sz="2000" b="1" dirty="0">
                <a:latin typeface="Calibri" panose="020F0502020204030204" pitchFamily="34" charset="0"/>
                <a:ea typeface="Times New Roman" panose="02020603050405020304" pitchFamily="18" charset="0"/>
                <a:cs typeface="Calibri" panose="020F0502020204030204" pitchFamily="34" charset="0"/>
              </a:rPr>
              <a:t>seize </a:t>
            </a:r>
            <a:r>
              <a:rPr lang="en-GB" sz="2000" b="1" dirty="0" smtClean="0">
                <a:latin typeface="Calibri" panose="020F0502020204030204" pitchFamily="34" charset="0"/>
                <a:ea typeface="Times New Roman" panose="02020603050405020304" pitchFamily="18" charset="0"/>
                <a:cs typeface="Calibri" panose="020F0502020204030204" pitchFamily="34" charset="0"/>
              </a:rPr>
              <a:t>the opportunities </a:t>
            </a:r>
          </a:p>
          <a:p>
            <a:pPr marL="342900" lvl="0" indent="-342900" algn="just">
              <a:spcAft>
                <a:spcPts val="1500"/>
              </a:spcAft>
              <a:buFont typeface="+mj-lt"/>
              <a:buAutoNum type="arabicPeriod"/>
            </a:pPr>
            <a:r>
              <a:rPr lang="en-GB" sz="2000" b="1" dirty="0" smtClean="0">
                <a:latin typeface="Calibri" panose="020F0502020204030204" pitchFamily="34" charset="0"/>
                <a:ea typeface="Times New Roman" panose="02020603050405020304" pitchFamily="18" charset="0"/>
                <a:cs typeface="Calibri" panose="020F0502020204030204" pitchFamily="34" charset="0"/>
              </a:rPr>
              <a:t>Take </a:t>
            </a:r>
            <a:r>
              <a:rPr lang="en-GB" sz="2000" b="1" dirty="0">
                <a:latin typeface="Calibri" panose="020F0502020204030204" pitchFamily="34" charset="0"/>
                <a:ea typeface="Times New Roman" panose="02020603050405020304" pitchFamily="18" charset="0"/>
                <a:cs typeface="Calibri" panose="020F0502020204030204" pitchFamily="34" charset="0"/>
              </a:rPr>
              <a:t>full responsibility for our </a:t>
            </a:r>
            <a:r>
              <a:rPr lang="en-GB" sz="2000" b="1" dirty="0" smtClean="0">
                <a:latin typeface="Calibri" panose="020F0502020204030204" pitchFamily="34" charset="0"/>
                <a:ea typeface="Times New Roman" panose="02020603050405020304" pitchFamily="18" charset="0"/>
                <a:cs typeface="Calibri" panose="020F0502020204030204" pitchFamily="34" charset="0"/>
              </a:rPr>
              <a:t>waste</a:t>
            </a:r>
            <a:endParaRPr lang="en-GB" sz="2000" b="1" dirty="0">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85" y="995989"/>
            <a:ext cx="2867025" cy="2714625"/>
          </a:xfrm>
          <a:prstGeom prst="rect">
            <a:avLst/>
          </a:prstGeom>
        </p:spPr>
      </p:pic>
    </p:spTree>
    <p:extLst>
      <p:ext uri="{BB962C8B-B14F-4D97-AF65-F5344CB8AC3E}">
        <p14:creationId xmlns:p14="http://schemas.microsoft.com/office/powerpoint/2010/main" val="403669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93230" y="-24521"/>
            <a:ext cx="8046721" cy="947738"/>
          </a:xfrm>
        </p:spPr>
        <p:txBody>
          <a:bodyPr/>
          <a:lstStyle/>
          <a:p>
            <a:pPr eaLnBrk="1" hangingPunct="1"/>
            <a:r>
              <a:rPr lang="en-GB" b="1" dirty="0"/>
              <a:t>How it all fits together</a:t>
            </a:r>
            <a:endParaRPr lang="en-GB" altLang="en-US" sz="2800" b="1" dirty="0" smtClean="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27" y="1295400"/>
            <a:ext cx="8508746" cy="4927600"/>
          </a:xfrm>
          <a:prstGeom prst="rect">
            <a:avLst/>
          </a:prstGeom>
        </p:spPr>
      </p:pic>
    </p:spTree>
    <p:extLst>
      <p:ext uri="{BB962C8B-B14F-4D97-AF65-F5344CB8AC3E}">
        <p14:creationId xmlns:p14="http://schemas.microsoft.com/office/powerpoint/2010/main" val="564838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king Defining Questions - Excelsior College OWL"/>
          <p:cNvPicPr>
            <a:picLocks noChangeAspect="1"/>
          </p:cNvPicPr>
          <p:nvPr/>
        </p:nvPicPr>
        <p:blipFill rotWithShape="1">
          <a:blip r:embed="rId3" cstate="print">
            <a:extLst>
              <a:ext uri="{28A0092B-C50C-407E-A947-70E740481C1C}">
                <a14:useLocalDpi xmlns:a14="http://schemas.microsoft.com/office/drawing/2010/main" val="0"/>
              </a:ext>
            </a:extLst>
          </a:blip>
          <a:srcRect l="10758" t="7771" r="10582"/>
          <a:stretch/>
        </p:blipFill>
        <p:spPr>
          <a:xfrm>
            <a:off x="5411193" y="1019004"/>
            <a:ext cx="3588484" cy="2783437"/>
          </a:xfrm>
          <a:prstGeom prst="rect">
            <a:avLst/>
          </a:prstGeom>
        </p:spPr>
      </p:pic>
      <p:sp>
        <p:nvSpPr>
          <p:cNvPr id="2" name="Rectangle 1"/>
          <p:cNvSpPr/>
          <p:nvPr/>
        </p:nvSpPr>
        <p:spPr>
          <a:xfrm>
            <a:off x="310650" y="1499013"/>
            <a:ext cx="5243000" cy="1569660"/>
          </a:xfrm>
          <a:prstGeom prst="rect">
            <a:avLst/>
          </a:prstGeom>
        </p:spPr>
        <p:txBody>
          <a:bodyPr wrap="square">
            <a:spAutoFit/>
          </a:bodyPr>
          <a:lstStyle/>
          <a:p>
            <a:pPr>
              <a:buNone/>
            </a:pPr>
            <a:r>
              <a:rPr lang="en-GB" sz="2400" dirty="0" smtClean="0">
                <a:latin typeface="Calibri" panose="020F0502020204030204" pitchFamily="34" charset="0"/>
                <a:cs typeface="Calibri" panose="020F0502020204030204" pitchFamily="34" charset="0"/>
              </a:rPr>
              <a:t>Your </a:t>
            </a:r>
            <a:r>
              <a:rPr lang="en-GB" sz="2400" dirty="0">
                <a:latin typeface="Calibri" panose="020F0502020204030204" pitchFamily="34" charset="0"/>
                <a:cs typeface="Calibri" panose="020F0502020204030204" pitchFamily="34" charset="0"/>
              </a:rPr>
              <a:t>views will shape the actions taken over the next decade and will continue the trajectory towards zero </a:t>
            </a:r>
            <a:r>
              <a:rPr lang="en-GB" sz="2400" dirty="0" smtClean="0">
                <a:latin typeface="Calibri" panose="020F0502020204030204" pitchFamily="34" charset="0"/>
                <a:cs typeface="Calibri" panose="020F0502020204030204" pitchFamily="34" charset="0"/>
              </a:rPr>
              <a:t>waste in Wales.</a:t>
            </a:r>
            <a:endParaRPr lang="en-GB" sz="2400" dirty="0">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155130" y="47297"/>
            <a:ext cx="8046721"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buNone/>
            </a:pPr>
            <a:r>
              <a:rPr lang="en-GB" sz="2800" b="1" kern="0" dirty="0" smtClean="0">
                <a:cs typeface="Segoe UI" panose="020B0502040204020203" pitchFamily="34" charset="0"/>
              </a:rPr>
              <a:t>Welsh Government want to hear your views</a:t>
            </a:r>
            <a:endParaRPr lang="en-GB" sz="2800" b="1" kern="0" dirty="0">
              <a:cs typeface="Segoe UI" panose="020B0502040204020203" pitchFamily="34" charset="0"/>
            </a:endParaRPr>
          </a:p>
        </p:txBody>
      </p:sp>
      <p:sp>
        <p:nvSpPr>
          <p:cNvPr id="9" name="TextBox 8"/>
          <p:cNvSpPr txBox="1"/>
          <p:nvPr/>
        </p:nvSpPr>
        <p:spPr>
          <a:xfrm>
            <a:off x="310650" y="3572651"/>
            <a:ext cx="8541249" cy="3077766"/>
          </a:xfrm>
          <a:prstGeom prst="rect">
            <a:avLst/>
          </a:prstGeom>
          <a:solidFill>
            <a:srgbClr val="1D373B"/>
          </a:solidFill>
        </p:spPr>
        <p:txBody>
          <a:bodyPr wrap="square" rtlCol="0">
            <a:spAutoFit/>
          </a:bodyPr>
          <a:lstStyle/>
          <a:p>
            <a:pPr>
              <a:spcAft>
                <a:spcPts val="0"/>
              </a:spcAft>
              <a:buNone/>
            </a:pPr>
            <a:r>
              <a:rPr lang="en-GB" sz="2000" b="1" dirty="0" smtClean="0">
                <a:solidFill>
                  <a:schemeClr val="bg1"/>
                </a:solidFill>
                <a:latin typeface="Segoe UI" panose="020B0502040204020203" pitchFamily="34" charset="0"/>
                <a:cs typeface="Segoe UI" panose="020B0502040204020203" pitchFamily="34" charset="0"/>
              </a:rPr>
              <a:t>There are a number of questions in the consultation, and they can be responded to online or by email / post.</a:t>
            </a:r>
          </a:p>
          <a:p>
            <a:pPr>
              <a:spcAft>
                <a:spcPts val="1800"/>
              </a:spcAft>
              <a:buNone/>
            </a:pPr>
            <a:r>
              <a:rPr lang="en-GB" sz="2000" b="1" dirty="0" smtClean="0">
                <a:solidFill>
                  <a:schemeClr val="bg1"/>
                </a:solidFill>
                <a:latin typeface="Segoe UI" panose="020B0502040204020203" pitchFamily="34" charset="0"/>
                <a:cs typeface="Segoe UI" panose="020B0502040204020203" pitchFamily="34" charset="0"/>
              </a:rPr>
              <a:t>Broadly we want to know;</a:t>
            </a:r>
          </a:p>
          <a:p>
            <a:pPr marL="533400" indent="-177800">
              <a:spcAft>
                <a:spcPts val="1800"/>
              </a:spcAft>
            </a:pPr>
            <a:r>
              <a:rPr lang="en-GB" sz="2000" b="1" dirty="0" smtClean="0">
                <a:solidFill>
                  <a:schemeClr val="bg1"/>
                </a:solidFill>
                <a:latin typeface="Segoe UI" panose="020B0502040204020203" pitchFamily="34" charset="0"/>
                <a:cs typeface="Segoe UI" panose="020B0502040204020203" pitchFamily="34" charset="0"/>
              </a:rPr>
              <a:t>Are we looking at the right themes and actions? </a:t>
            </a:r>
          </a:p>
          <a:p>
            <a:pPr marL="533400" indent="-177800">
              <a:spcAft>
                <a:spcPts val="1800"/>
              </a:spcAft>
            </a:pPr>
            <a:r>
              <a:rPr lang="en-GB" sz="2000" b="1" dirty="0" smtClean="0">
                <a:solidFill>
                  <a:schemeClr val="bg1"/>
                </a:solidFill>
                <a:latin typeface="Segoe UI" panose="020B0502040204020203" pitchFamily="34" charset="0"/>
                <a:cs typeface="Segoe UI" panose="020B0502040204020203" pitchFamily="34" charset="0"/>
              </a:rPr>
              <a:t>How would you suggest we achieve the strategy aims, taking full responsibility for our waste, encouraging businesses to make reusable items and considering the effects on the natural world?</a:t>
            </a:r>
            <a:endParaRPr lang="en-GB" sz="2000" dirty="0" smtClean="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2061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A28451791</value>
    </field>
    <field name="Objective-Title">
      <value order="0">MA-P-HB-5852-19 - Doc 2 Presentation and Notes</value>
    </field>
    <field name="Objective-Description">
      <value order="0"/>
    </field>
    <field name="Objective-CreationStamp">
      <value order="0">2019-12-16T16:11:58Z</value>
    </field>
    <field name="Objective-IsApproved">
      <value order="0">false</value>
    </field>
    <field name="Objective-IsPublished">
      <value order="0">true</value>
    </field>
    <field name="Objective-DatePublished">
      <value order="0">2019-12-18T10:43:57Z</value>
    </field>
    <field name="Objective-ModificationStamp">
      <value order="0">2019-12-18T10:43:57Z</value>
    </field>
    <field name="Objective-Owner">
      <value order="0">Warren, David  (ESNR-ERA-ResourceEfficiency&amp;CircularEconomy)</value>
    </field>
    <field name="Objective-Path">
      <value order="0">Objective Global Folder:Business File Plan:Economy, Skills &amp; Natural Resources (ESNR):Economy, Skills &amp; Natural Resources (ESNR) - ERA - Water, Waste &amp; Resource Efficiency and Flood Division:1 - Save:Waste Strategy:Ministerial Files 2019:Hannah Blythyn - Deputy Minister for Housing and Local Government - Waste - Ministerial Advice - Policy - 2019:MA-P-HB-5852-19 - Beyond Recycling - Circular Economy Strategy Consultation</value>
    </field>
    <field name="Objective-Parent">
      <value order="0">MA-P-HB-5852-19 - Beyond Recycling - Circular Economy Strategy Consultation</value>
    </field>
    <field name="Objective-State">
      <value order="0">Published</value>
    </field>
    <field name="Objective-VersionId">
      <value order="0">vA56747427</value>
    </field>
    <field name="Objective-Version">
      <value order="0">4.0</value>
    </field>
    <field name="Objective-VersionNumber">
      <value order="0">5</value>
    </field>
    <field name="Objective-VersionComment">
      <value order="0"/>
    </field>
    <field name="Objective-FileNumber">
      <value order="0">qA1375061</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2019-12-16T00:00:00Z</value>
      </field>
      <field name="Objective-What to Keep">
        <value order="0">No</value>
      </field>
      <field name="Objective-Official Translation">
        <value order="0"/>
      </field>
      <field name="Objective-Connect Creator">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1CB1D852FBB114ABE15D9930C53E26D" ma:contentTypeVersion="9" ma:contentTypeDescription="Create a new document." ma:contentTypeScope="" ma:versionID="e916798b8f932711262a805b234989c9">
  <xsd:schema xmlns:xsd="http://www.w3.org/2001/XMLSchema" xmlns:xs="http://www.w3.org/2001/XMLSchema" xmlns:p="http://schemas.microsoft.com/office/2006/metadata/properties" xmlns:ns3="e74dd0c3-b50c-4e5e-bf61-63175bb59ceb" targetNamespace="http://schemas.microsoft.com/office/2006/metadata/properties" ma:root="true" ma:fieldsID="55ca9ba557e66ac96ef2ea6d2af3717d" ns3:_="">
    <xsd:import namespace="e74dd0c3-b50c-4e5e-bf61-63175bb59c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dd0c3-b50c-4e5e-bf61-63175bb59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D7DF87FB-375F-42FB-AF3F-26775CE22D4A}">
  <ds:schemaRefs>
    <ds:schemaRef ds:uri="http://schemas.microsoft.com/sharepoint/v3/contenttype/forms"/>
  </ds:schemaRefs>
</ds:datastoreItem>
</file>

<file path=customXml/itemProps3.xml><?xml version="1.0" encoding="utf-8"?>
<ds:datastoreItem xmlns:ds="http://schemas.openxmlformats.org/officeDocument/2006/customXml" ds:itemID="{E87BD20C-5329-4A11-9267-7F68FE8D0864}">
  <ds:schemaRefs>
    <ds:schemaRef ds:uri="http://schemas.microsoft.com/office/infopath/2007/PartnerControls"/>
    <ds:schemaRef ds:uri="http://purl.org/dc/elements/1.1/"/>
    <ds:schemaRef ds:uri="http://schemas.microsoft.com/office/2006/metadata/properties"/>
    <ds:schemaRef ds:uri="e74dd0c3-b50c-4e5e-bf61-63175bb59ceb"/>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ADBA9091-148E-4B59-B792-97FB1A3B1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4dd0c3-b50c-4e5e-bf61-63175bb59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31343</TotalTime>
  <Words>2113</Words>
  <Application>Microsoft Office PowerPoint</Application>
  <PresentationFormat>On-screen Show (4:3)</PresentationFormat>
  <Paragraphs>184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Times</vt:lpstr>
      <vt:lpstr>Times New Roman</vt:lpstr>
      <vt:lpstr>Blank Presentation</vt:lpstr>
      <vt:lpstr>Beyond Recycling How we want to move Wales to a circular economy</vt:lpstr>
      <vt:lpstr>Wales is leading the World when it comes to waste</vt:lpstr>
      <vt:lpstr>The next stage – where we want to be</vt:lpstr>
      <vt:lpstr>Connecting this strategy with other plans</vt:lpstr>
      <vt:lpstr>The priorities that will guide our work</vt:lpstr>
      <vt:lpstr>How we will get there: The Six Core Themes</vt:lpstr>
      <vt:lpstr>How we will get there: Eight Headline Actions</vt:lpstr>
      <vt:lpstr>How it all fits together</vt:lpstr>
      <vt:lpstr>PowerPoint Presentation</vt:lpstr>
      <vt:lpstr>PowerPoint Presentation</vt:lpstr>
    </vt:vector>
  </TitlesOfParts>
  <Company>Welsh Assembly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Owen</dc:creator>
  <cp:lastModifiedBy>Gore, Sarah (ESNR - ERA - Waste  Resource Efficiency)</cp:lastModifiedBy>
  <cp:revision>1493</cp:revision>
  <cp:lastPrinted>2018-06-08T13:41:09Z</cp:lastPrinted>
  <dcterms:created xsi:type="dcterms:W3CDTF">2006-06-01T07:56:49Z</dcterms:created>
  <dcterms:modified xsi:type="dcterms:W3CDTF">2020-03-27T13:15:05Z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A28451791</vt:lpwstr>
  </property>
  <property fmtid="{D5CDD505-2E9C-101B-9397-08002B2CF9AE}" pid="4" name="Objective-Title">
    <vt:lpwstr>MA-P-HB-5852-19 - Doc 2 Presentation and Notes</vt:lpwstr>
  </property>
  <property fmtid="{D5CDD505-2E9C-101B-9397-08002B2CF9AE}" pid="5" name="Objective-Comment">
    <vt:lpwstr/>
  </property>
  <property fmtid="{D5CDD505-2E9C-101B-9397-08002B2CF9AE}" pid="6" name="Objective-CreationStamp">
    <vt:filetime>2019-12-16T16:12:03Z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2019-12-18T10:43:57Z</vt:filetime>
  </property>
  <property fmtid="{D5CDD505-2E9C-101B-9397-08002B2CF9AE}" pid="10" name="Objective-ModificationStamp">
    <vt:filetime>2019-12-18T10:43:57Z</vt:filetime>
  </property>
  <property fmtid="{D5CDD505-2E9C-101B-9397-08002B2CF9AE}" pid="11" name="Objective-Owner">
    <vt:lpwstr>Warren, David  (ESNR-ERA-ResourceEfficiency&amp;CircularEconomy)</vt:lpwstr>
  </property>
  <property fmtid="{D5CDD505-2E9C-101B-9397-08002B2CF9AE}" pid="12" name="Objective-Path">
    <vt:lpwstr>Objective Global Folder:Business File Plan:Economy, Skills &amp; Natural Resources (ESNR):Economy, Skills &amp; Natural Resources (ESNR) - ERA - Water, Waste &amp; Resource Efficiency and Flood Division:1 - Save:Waste Strategy:Ministerial Files 2019:Hannah Blythyn - </vt:lpwstr>
  </property>
  <property fmtid="{D5CDD505-2E9C-101B-9397-08002B2CF9AE}" pid="13" name="Objective-Parent">
    <vt:lpwstr>MA-P-HB-5852-19 - Beyond Recycling - Circular Economy Strategy Consultation</vt:lpwstr>
  </property>
  <property fmtid="{D5CDD505-2E9C-101B-9397-08002B2CF9AE}" pid="14" name="Objective-State">
    <vt:lpwstr>Published</vt:lpwstr>
  </property>
  <property fmtid="{D5CDD505-2E9C-101B-9397-08002B2CF9AE}" pid="15" name="Objective-Version">
    <vt:lpwstr>4.0</vt:lpwstr>
  </property>
  <property fmtid="{D5CDD505-2E9C-101B-9397-08002B2CF9AE}" pid="16" name="Objective-VersionNumber">
    <vt:r8>5</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filetime>2019-02-25T00:00:00Z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y fmtid="{D5CDD505-2E9C-101B-9397-08002B2CF9AE}" pid="26" name="Objective-Description">
    <vt:lpwstr/>
  </property>
  <property fmtid="{D5CDD505-2E9C-101B-9397-08002B2CF9AE}" pid="27" name="Objective-VersionId">
    <vt:lpwstr>vA56747427</vt:lpwstr>
  </property>
  <property fmtid="{D5CDD505-2E9C-101B-9397-08002B2CF9AE}" pid="28" name="Objective-Language">
    <vt:lpwstr>English (eng)</vt:lpwstr>
  </property>
  <property fmtid="{D5CDD505-2E9C-101B-9397-08002B2CF9AE}" pid="29" name="Objective-Date Acquired">
    <vt:filetime>2019-12-16T00:00:00Z</vt:filetime>
  </property>
  <property fmtid="{D5CDD505-2E9C-101B-9397-08002B2CF9AE}" pid="30" name="Objective-What to Keep">
    <vt:lpwstr>No</vt:lpwstr>
  </property>
  <property fmtid="{D5CDD505-2E9C-101B-9397-08002B2CF9AE}" pid="31" name="Objective-Official Translation">
    <vt:lpwstr/>
  </property>
  <property fmtid="{D5CDD505-2E9C-101B-9397-08002B2CF9AE}" pid="32" name="Objective-Connect Creator">
    <vt:lpwstr/>
  </property>
  <property fmtid="{D5CDD505-2E9C-101B-9397-08002B2CF9AE}" pid="33" name="ContentTypeId">
    <vt:lpwstr>0x010100E1CB1D852FBB114ABE15D9930C53E26D</vt:lpwstr>
  </property>
</Properties>
</file>