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2"/>
  </p:notesMasterIdLst>
  <p:sldIdLst>
    <p:sldId id="256" r:id="rId3"/>
    <p:sldId id="257" r:id="rId4"/>
    <p:sldId id="277" r:id="rId5"/>
    <p:sldId id="258" r:id="rId6"/>
    <p:sldId id="259" r:id="rId7"/>
    <p:sldId id="260" r:id="rId8"/>
    <p:sldId id="278" r:id="rId9"/>
    <p:sldId id="261" r:id="rId10"/>
    <p:sldId id="266" r:id="rId11"/>
    <p:sldId id="262" r:id="rId12"/>
    <p:sldId id="263" r:id="rId13"/>
    <p:sldId id="273" r:id="rId14"/>
    <p:sldId id="265" r:id="rId15"/>
    <p:sldId id="269" r:id="rId16"/>
    <p:sldId id="270" r:id="rId17"/>
    <p:sldId id="272" r:id="rId18"/>
    <p:sldId id="275" r:id="rId19"/>
    <p:sldId id="276" r:id="rId20"/>
    <p:sldId id="27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9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654" autoAdjust="0"/>
  </p:normalViewPr>
  <p:slideViewPr>
    <p:cSldViewPr>
      <p:cViewPr varScale="1">
        <p:scale>
          <a:sx n="84" d="100"/>
          <a:sy n="84" d="100"/>
        </p:scale>
        <p:origin x="243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wales365uk-my.sharepoint.com/personal/melanie_brown004_gov_wales/Documents/Profile/Downloads/red02nov2020%20(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Arial" panose="020B0604020202020204" pitchFamily="34" charset="0"/>
                <a:ea typeface="+mn-ea"/>
                <a:cs typeface="Arial" panose="020B0604020202020204" pitchFamily="34" charset="0"/>
              </a:defRPr>
            </a:pPr>
            <a:r>
              <a:rPr lang="en-GB" dirty="0" err="1" smtClean="0">
                <a:solidFill>
                  <a:schemeClr val="tx1"/>
                </a:solidFill>
                <a:latin typeface="Arial" panose="020B0604020202020204" pitchFamily="34" charset="0"/>
                <a:cs typeface="Arial" panose="020B0604020202020204" pitchFamily="34" charset="0"/>
              </a:rPr>
              <a:t>Lefel</a:t>
            </a:r>
            <a:r>
              <a:rPr lang="en-GB" dirty="0" smtClean="0">
                <a:solidFill>
                  <a:schemeClr val="tx1"/>
                </a:solidFill>
                <a:latin typeface="Arial" panose="020B0604020202020204" pitchFamily="34" charset="0"/>
                <a:cs typeface="Arial" panose="020B0604020202020204" pitchFamily="34" charset="0"/>
              </a:rPr>
              <a:t> </a:t>
            </a:r>
            <a:r>
              <a:rPr lang="en-GB" dirty="0" err="1" smtClean="0">
                <a:solidFill>
                  <a:schemeClr val="tx1"/>
                </a:solidFill>
                <a:latin typeface="Arial" panose="020B0604020202020204" pitchFamily="34" charset="0"/>
                <a:cs typeface="Arial" panose="020B0604020202020204" pitchFamily="34" charset="0"/>
              </a:rPr>
              <a:t>diswyddiadau</a:t>
            </a:r>
            <a:r>
              <a:rPr lang="en-GB" dirty="0" smtClean="0">
                <a:solidFill>
                  <a:schemeClr val="tx1"/>
                </a:solidFill>
                <a:latin typeface="Arial" panose="020B0604020202020204" pitchFamily="34" charset="0"/>
                <a:cs typeface="Arial" panose="020B0604020202020204" pitchFamily="34" charset="0"/>
              </a:rPr>
              <a:t> - Cymru</a:t>
            </a:r>
            <a:endParaRPr lang="en-GB" baseline="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latin typeface="Arial" panose="020B0604020202020204" pitchFamily="34" charset="0"/>
                <a:cs typeface="Arial" panose="020B0604020202020204" pitchFamily="34" charset="0"/>
              </a:defRPr>
            </a:pPr>
            <a:r>
              <a:rPr lang="en-GB" sz="1400" b="0" i="0" baseline="0" dirty="0">
                <a:effectLst/>
                <a:latin typeface="Arial" panose="020B0604020202020204" pitchFamily="34" charset="0"/>
                <a:cs typeface="Arial" panose="020B0604020202020204" pitchFamily="34" charset="0"/>
              </a:rPr>
              <a:t>Redundancy level - Wales</a:t>
            </a:r>
            <a:endParaRPr lang="en-GB" sz="1100" dirty="0">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'[red02nov2020 (3).xlsx]Regional - levels'!$B$8:$B$146</c:f>
              <c:strCache>
                <c:ptCount val="133"/>
                <c:pt idx="0">
                  <c:v>Iow - Maw 09
Jan - Mar 09</c:v>
                </c:pt>
                <c:pt idx="12">
                  <c:v>Iow - Maw 10
Jan - Mar 10</c:v>
                </c:pt>
                <c:pt idx="24">
                  <c:v>Iow - Maw 11
Jan - Mar 11</c:v>
                </c:pt>
                <c:pt idx="36">
                  <c:v>Iow - Maw 12
Jan - Mar 12</c:v>
                </c:pt>
                <c:pt idx="48">
                  <c:v>Iow - Maw 13
Jan - Mar 13</c:v>
                </c:pt>
                <c:pt idx="60">
                  <c:v>Iow - Maw 14
Jan - Mar 14</c:v>
                </c:pt>
                <c:pt idx="72">
                  <c:v>Iow - Maw 15
Jan - Mar 15</c:v>
                </c:pt>
                <c:pt idx="84">
                  <c:v>Iow - Maw 16
Jan - Mar 16</c:v>
                </c:pt>
                <c:pt idx="96">
                  <c:v>Iow - Maw 17
Jan - Mar 17</c:v>
                </c:pt>
                <c:pt idx="108">
                  <c:v>Iow - Maw 18
Jan - Mar 18</c:v>
                </c:pt>
                <c:pt idx="120">
                  <c:v>Iow - Maw 19
Jan - Mar 19</c:v>
                </c:pt>
                <c:pt idx="132">
                  <c:v>Iow - Maw 20
Jan - Mar 20</c:v>
                </c:pt>
              </c:strCache>
            </c:strRef>
          </c:cat>
          <c:val>
            <c:numRef>
              <c:f>'[red02nov2020 (3).xlsx]Regional - levels'!$O$8:$O$146</c:f>
              <c:numCache>
                <c:formatCode>#,##0,</c:formatCode>
                <c:ptCount val="139"/>
                <c:pt idx="0">
                  <c:v>10085</c:v>
                </c:pt>
                <c:pt idx="1">
                  <c:v>11732</c:v>
                </c:pt>
                <c:pt idx="2">
                  <c:v>13300</c:v>
                </c:pt>
                <c:pt idx="3">
                  <c:v>13094</c:v>
                </c:pt>
                <c:pt idx="4">
                  <c:v>14865</c:v>
                </c:pt>
                <c:pt idx="5">
                  <c:v>13021</c:v>
                </c:pt>
                <c:pt idx="6">
                  <c:v>14145</c:v>
                </c:pt>
                <c:pt idx="7">
                  <c:v>7877</c:v>
                </c:pt>
                <c:pt idx="8">
                  <c:v>7961</c:v>
                </c:pt>
                <c:pt idx="9">
                  <c:v>4352</c:v>
                </c:pt>
                <c:pt idx="10">
                  <c:v>5050</c:v>
                </c:pt>
                <c:pt idx="11">
                  <c:v>6200</c:v>
                </c:pt>
                <c:pt idx="12">
                  <c:v>6333</c:v>
                </c:pt>
                <c:pt idx="13">
                  <c:v>6589</c:v>
                </c:pt>
                <c:pt idx="14">
                  <c:v>6332</c:v>
                </c:pt>
                <c:pt idx="15">
                  <c:v>7576</c:v>
                </c:pt>
                <c:pt idx="16">
                  <c:v>6475</c:v>
                </c:pt>
                <c:pt idx="17">
                  <c:v>5537</c:v>
                </c:pt>
                <c:pt idx="18">
                  <c:v>4715</c:v>
                </c:pt>
                <c:pt idx="19">
                  <c:v>7630</c:v>
                </c:pt>
                <c:pt idx="20">
                  <c:v>7497</c:v>
                </c:pt>
                <c:pt idx="21">
                  <c:v>8177</c:v>
                </c:pt>
                <c:pt idx="22">
                  <c:v>7186</c:v>
                </c:pt>
                <c:pt idx="23">
                  <c:v>7128</c:v>
                </c:pt>
                <c:pt idx="24">
                  <c:v>8428</c:v>
                </c:pt>
                <c:pt idx="25">
                  <c:v>9609</c:v>
                </c:pt>
                <c:pt idx="26">
                  <c:v>9246</c:v>
                </c:pt>
                <c:pt idx="27">
                  <c:v>8755</c:v>
                </c:pt>
                <c:pt idx="28">
                  <c:v>7585</c:v>
                </c:pt>
                <c:pt idx="29">
                  <c:v>8437</c:v>
                </c:pt>
                <c:pt idx="30">
                  <c:v>8748</c:v>
                </c:pt>
                <c:pt idx="31">
                  <c:v>5870</c:v>
                </c:pt>
                <c:pt idx="32">
                  <c:v>7437</c:v>
                </c:pt>
                <c:pt idx="33">
                  <c:v>6748</c:v>
                </c:pt>
                <c:pt idx="34">
                  <c:v>10682</c:v>
                </c:pt>
                <c:pt idx="35">
                  <c:v>9615</c:v>
                </c:pt>
                <c:pt idx="36">
                  <c:v>7804</c:v>
                </c:pt>
                <c:pt idx="37">
                  <c:v>5277</c:v>
                </c:pt>
                <c:pt idx="38">
                  <c:v>4847</c:v>
                </c:pt>
                <c:pt idx="39">
                  <c:v>8004</c:v>
                </c:pt>
                <c:pt idx="40">
                  <c:v>7231</c:v>
                </c:pt>
                <c:pt idx="41">
                  <c:v>4428</c:v>
                </c:pt>
                <c:pt idx="42">
                  <c:v>0</c:v>
                </c:pt>
                <c:pt idx="43">
                  <c:v>2493</c:v>
                </c:pt>
                <c:pt idx="44">
                  <c:v>10726</c:v>
                </c:pt>
                <c:pt idx="45">
                  <c:v>11675</c:v>
                </c:pt>
                <c:pt idx="46">
                  <c:v>14116</c:v>
                </c:pt>
                <c:pt idx="47">
                  <c:v>5362</c:v>
                </c:pt>
                <c:pt idx="48">
                  <c:v>4459</c:v>
                </c:pt>
                <c:pt idx="49">
                  <c:v>0</c:v>
                </c:pt>
                <c:pt idx="50">
                  <c:v>6677</c:v>
                </c:pt>
                <c:pt idx="51">
                  <c:v>7770</c:v>
                </c:pt>
                <c:pt idx="52">
                  <c:v>9301</c:v>
                </c:pt>
                <c:pt idx="53">
                  <c:v>5152</c:v>
                </c:pt>
                <c:pt idx="54">
                  <c:v>4978</c:v>
                </c:pt>
                <c:pt idx="55">
                  <c:v>5295</c:v>
                </c:pt>
                <c:pt idx="56">
                  <c:v>5798</c:v>
                </c:pt>
                <c:pt idx="57">
                  <c:v>5717</c:v>
                </c:pt>
                <c:pt idx="58">
                  <c:v>4794</c:v>
                </c:pt>
                <c:pt idx="59">
                  <c:v>5626</c:v>
                </c:pt>
                <c:pt idx="60">
                  <c:v>5980</c:v>
                </c:pt>
                <c:pt idx="61">
                  <c:v>5053</c:v>
                </c:pt>
                <c:pt idx="62">
                  <c:v>4608</c:v>
                </c:pt>
                <c:pt idx="63">
                  <c:v>4992</c:v>
                </c:pt>
                <c:pt idx="64">
                  <c:v>4281</c:v>
                </c:pt>
                <c:pt idx="65">
                  <c:v>1960</c:v>
                </c:pt>
                <c:pt idx="66">
                  <c:v>1744</c:v>
                </c:pt>
                <c:pt idx="67">
                  <c:v>2248</c:v>
                </c:pt>
                <c:pt idx="68">
                  <c:v>3767</c:v>
                </c:pt>
                <c:pt idx="69">
                  <c:v>5482</c:v>
                </c:pt>
                <c:pt idx="70">
                  <c:v>5785</c:v>
                </c:pt>
                <c:pt idx="71">
                  <c:v>5659</c:v>
                </c:pt>
                <c:pt idx="72">
                  <c:v>4132</c:v>
                </c:pt>
                <c:pt idx="73">
                  <c:v>5101</c:v>
                </c:pt>
                <c:pt idx="74">
                  <c:v>5552</c:v>
                </c:pt>
                <c:pt idx="75">
                  <c:v>4590</c:v>
                </c:pt>
                <c:pt idx="76">
                  <c:v>3162</c:v>
                </c:pt>
                <c:pt idx="77">
                  <c:v>2635</c:v>
                </c:pt>
                <c:pt idx="78">
                  <c:v>3508</c:v>
                </c:pt>
                <c:pt idx="79">
                  <c:v>3479</c:v>
                </c:pt>
                <c:pt idx="80">
                  <c:v>0</c:v>
                </c:pt>
                <c:pt idx="81">
                  <c:v>2152</c:v>
                </c:pt>
                <c:pt idx="82">
                  <c:v>3005</c:v>
                </c:pt>
                <c:pt idx="83">
                  <c:v>7979</c:v>
                </c:pt>
                <c:pt idx="84">
                  <c:v>10468</c:v>
                </c:pt>
                <c:pt idx="85">
                  <c:v>9264</c:v>
                </c:pt>
                <c:pt idx="86">
                  <c:v>7782</c:v>
                </c:pt>
                <c:pt idx="87">
                  <c:v>3914</c:v>
                </c:pt>
                <c:pt idx="88">
                  <c:v>3937</c:v>
                </c:pt>
                <c:pt idx="89">
                  <c:v>2799</c:v>
                </c:pt>
                <c:pt idx="90">
                  <c:v>1966</c:v>
                </c:pt>
                <c:pt idx="91">
                  <c:v>5037</c:v>
                </c:pt>
                <c:pt idx="92">
                  <c:v>5681</c:v>
                </c:pt>
                <c:pt idx="93">
                  <c:v>6708</c:v>
                </c:pt>
                <c:pt idx="94">
                  <c:v>4444</c:v>
                </c:pt>
                <c:pt idx="95">
                  <c:v>2406</c:v>
                </c:pt>
                <c:pt idx="96">
                  <c:v>3107</c:v>
                </c:pt>
                <c:pt idx="97">
                  <c:v>2158</c:v>
                </c:pt>
                <c:pt idx="98">
                  <c:v>2010</c:v>
                </c:pt>
                <c:pt idx="99">
                  <c:v>1987</c:v>
                </c:pt>
                <c:pt idx="100">
                  <c:v>3756</c:v>
                </c:pt>
                <c:pt idx="101">
                  <c:v>3995</c:v>
                </c:pt>
                <c:pt idx="102">
                  <c:v>2728</c:v>
                </c:pt>
                <c:pt idx="103">
                  <c:v>2879</c:v>
                </c:pt>
                <c:pt idx="104">
                  <c:v>4667</c:v>
                </c:pt>
                <c:pt idx="105">
                  <c:v>5264</c:v>
                </c:pt>
                <c:pt idx="106">
                  <c:v>4007</c:v>
                </c:pt>
                <c:pt idx="107">
                  <c:v>0</c:v>
                </c:pt>
                <c:pt idx="108">
                  <c:v>0</c:v>
                </c:pt>
                <c:pt idx="109">
                  <c:v>2263</c:v>
                </c:pt>
                <c:pt idx="110">
                  <c:v>5998</c:v>
                </c:pt>
                <c:pt idx="111">
                  <c:v>6550</c:v>
                </c:pt>
                <c:pt idx="112">
                  <c:v>5397</c:v>
                </c:pt>
                <c:pt idx="113">
                  <c:v>0</c:v>
                </c:pt>
                <c:pt idx="114">
                  <c:v>0</c:v>
                </c:pt>
                <c:pt idx="115">
                  <c:v>0</c:v>
                </c:pt>
                <c:pt idx="116">
                  <c:v>3139</c:v>
                </c:pt>
                <c:pt idx="117">
                  <c:v>3241</c:v>
                </c:pt>
                <c:pt idx="118">
                  <c:v>4623</c:v>
                </c:pt>
                <c:pt idx="119">
                  <c:v>2926</c:v>
                </c:pt>
                <c:pt idx="120">
                  <c:v>3184</c:v>
                </c:pt>
                <c:pt idx="121">
                  <c:v>7050</c:v>
                </c:pt>
                <c:pt idx="122">
                  <c:v>6683</c:v>
                </c:pt>
                <c:pt idx="123">
                  <c:v>5681</c:v>
                </c:pt>
                <c:pt idx="124">
                  <c:v>3132</c:v>
                </c:pt>
                <c:pt idx="125">
                  <c:v>6131</c:v>
                </c:pt>
                <c:pt idx="126">
                  <c:v>7446</c:v>
                </c:pt>
                <c:pt idx="127">
                  <c:v>5301</c:v>
                </c:pt>
                <c:pt idx="128">
                  <c:v>2681</c:v>
                </c:pt>
                <c:pt idx="129">
                  <c:v>3133</c:v>
                </c:pt>
                <c:pt idx="130">
                  <c:v>4906</c:v>
                </c:pt>
                <c:pt idx="131">
                  <c:v>4413</c:v>
                </c:pt>
                <c:pt idx="132">
                  <c:v>5121.3731750250199</c:v>
                </c:pt>
                <c:pt idx="133">
                  <c:v>4737.3081188748502</c:v>
                </c:pt>
                <c:pt idx="134">
                  <c:v>5633.1310947520797</c:v>
                </c:pt>
                <c:pt idx="135">
                  <c:v>5819.4581511793103</c:v>
                </c:pt>
                <c:pt idx="136">
                  <c:v>6711.4544579708099</c:v>
                </c:pt>
                <c:pt idx="137">
                  <c:v>9098.3526018034099</c:v>
                </c:pt>
                <c:pt idx="138">
                  <c:v>14795</c:v>
                </c:pt>
              </c:numCache>
            </c:numRef>
          </c:val>
          <c:smooth val="0"/>
          <c:extLst>
            <c:ext xmlns:c16="http://schemas.microsoft.com/office/drawing/2014/chart" uri="{C3380CC4-5D6E-409C-BE32-E72D297353CC}">
              <c16:uniqueId val="{00000000-618F-4519-A6CF-39B9BA6031BA}"/>
            </c:ext>
          </c:extLst>
        </c:ser>
        <c:dLbls>
          <c:showLegendKey val="0"/>
          <c:showVal val="0"/>
          <c:showCatName val="0"/>
          <c:showSerName val="0"/>
          <c:showPercent val="0"/>
          <c:showBubbleSize val="0"/>
        </c:dLbls>
        <c:smooth val="0"/>
        <c:axId val="919527520"/>
        <c:axId val="919525224"/>
      </c:lineChart>
      <c:catAx>
        <c:axId val="919527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9525224"/>
        <c:crosses val="autoZero"/>
        <c:auto val="1"/>
        <c:lblAlgn val="ctr"/>
        <c:lblOffset val="100"/>
        <c:tickLblSkip val="24"/>
        <c:noMultiLvlLbl val="0"/>
      </c:catAx>
      <c:valAx>
        <c:axId val="919525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err="1" smtClean="0">
                    <a:solidFill>
                      <a:schemeClr val="tx1"/>
                    </a:solidFill>
                  </a:rPr>
                  <a:t>Lefel</a:t>
                </a:r>
                <a:r>
                  <a:rPr lang="en-GB" baseline="0" dirty="0" smtClean="0">
                    <a:solidFill>
                      <a:schemeClr val="tx1"/>
                    </a:solidFill>
                  </a:rPr>
                  <a:t> </a:t>
                </a:r>
                <a:r>
                  <a:rPr lang="en-GB" baseline="0" dirty="0" err="1" smtClean="0">
                    <a:solidFill>
                      <a:schemeClr val="tx1"/>
                    </a:solidFill>
                  </a:rPr>
                  <a:t>diswyddiadau</a:t>
                </a:r>
                <a:r>
                  <a:rPr lang="en-GB" baseline="0" dirty="0" smtClean="0">
                    <a:solidFill>
                      <a:schemeClr val="tx1"/>
                    </a:solidFill>
                  </a:rPr>
                  <a:t> </a:t>
                </a:r>
                <a:r>
                  <a:rPr lang="en-GB" dirty="0" smtClean="0">
                    <a:solidFill>
                      <a:schemeClr val="tx1"/>
                    </a:solidFill>
                  </a:rPr>
                  <a:t>(</a:t>
                </a:r>
                <a:r>
                  <a:rPr lang="en-GB" dirty="0" err="1" smtClean="0">
                    <a:solidFill>
                      <a:schemeClr val="tx1"/>
                    </a:solidFill>
                  </a:rPr>
                  <a:t>miloedd</a:t>
                </a:r>
                <a:r>
                  <a:rPr lang="en-GB" dirty="0" smtClean="0">
                    <a:solidFill>
                      <a:schemeClr val="tx1"/>
                    </a:solidFill>
                  </a:rPr>
                  <a:t>)</a:t>
                </a:r>
                <a:endParaRPr lang="en-GB" dirty="0">
                  <a:solidFill>
                    <a:schemeClr val="tx1"/>
                  </a:solidFill>
                </a:endParaRPr>
              </a:p>
              <a:p>
                <a:pPr>
                  <a:defRPr/>
                </a:pPr>
                <a:r>
                  <a:rPr lang="en-GB" dirty="0"/>
                  <a:t>Redundancy</a:t>
                </a:r>
                <a:r>
                  <a:rPr lang="en-GB" baseline="0" dirty="0"/>
                  <a:t> level </a:t>
                </a:r>
                <a:r>
                  <a:rPr lang="en-GB" baseline="0" dirty="0" smtClean="0"/>
                  <a:t>((thousands</a:t>
                </a:r>
                <a:r>
                  <a:rPr lang="en-GB" baseline="0" dirty="0"/>
                  <a:t>)</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9527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100"/>
              <a:t>Outcom</a:t>
            </a:r>
            <a:r>
              <a:rPr lang="en-GB" sz="1100" baseline="0"/>
              <a:t>e of eligibility assessment in Wales, September 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51366481287741"/>
          <c:y val="0.18573490813648297"/>
          <c:w val="0.47745926864037103"/>
          <c:h val="0.71121536891221926"/>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67530079719056102"/>
          <c:y val="0.34863261883931174"/>
          <c:w val="0.27497115308138931"/>
          <c:h val="0.385419947506561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100"/>
              <a:t>Outcom</a:t>
            </a:r>
            <a:r>
              <a:rPr lang="en-GB" sz="1100" baseline="0"/>
              <a:t>e of eligibility assessment in Wales, September 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51366481287741"/>
          <c:y val="0.18573490813648297"/>
          <c:w val="0.47745926864037103"/>
          <c:h val="0.71121536891221926"/>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67530079719056102"/>
          <c:y val="0.34863261883931174"/>
          <c:w val="0.27497115308138931"/>
          <c:h val="0.385419947506561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1</cdr:y>
    </cdr:to>
    <cdr:sp macro="" textlink="">
      <cdr:nvSpPr>
        <cdr:cNvPr id="2" name="TextBox 2"/>
        <cdr:cNvSpPr txBox="1"/>
      </cdr:nvSpPr>
      <cdr:spPr>
        <a:xfrm xmlns:a="http://schemas.openxmlformats.org/drawingml/2006/main">
          <a:off x="0" y="0"/>
          <a:ext cx="4608512" cy="604780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285750" indent="-285750">
            <a:lnSpc>
              <a:spcPct val="1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Covid-19 yn </a:t>
          </a:r>
          <a:r>
            <a:rPr lang="en-GB" sz="1600" dirty="0" err="1">
              <a:latin typeface="Arial" panose="020B0604020202020204" pitchFamily="34" charset="0"/>
              <a:cs typeface="Arial" panose="020B0604020202020204" pitchFamily="34" charset="0"/>
            </a:rPr>
            <a:t>cael</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effaith</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sylweddol</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ar</a:t>
          </a:r>
          <a:r>
            <a:rPr lang="en-GB" sz="1600" dirty="0">
              <a:latin typeface="Arial" panose="020B0604020202020204" pitchFamily="34" charset="0"/>
              <a:cs typeface="Arial" panose="020B0604020202020204" pitchFamily="34" charset="0"/>
            </a:rPr>
            <a:t> y </a:t>
          </a:r>
          <a:r>
            <a:rPr lang="en-GB" sz="1600" dirty="0" err="1">
              <a:latin typeface="Arial" panose="020B0604020202020204" pitchFamily="34" charset="0"/>
              <a:cs typeface="Arial" panose="020B0604020202020204" pitchFamily="34" charset="0"/>
            </a:rPr>
            <a:t>farchnad</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lafur</a:t>
          </a:r>
          <a:r>
            <a:rPr lang="en-GB" sz="1600" dirty="0">
              <a:latin typeface="Arial" panose="020B0604020202020204" pitchFamily="34" charset="0"/>
              <a:cs typeface="Arial" panose="020B0604020202020204" pitchFamily="34" charset="0"/>
            </a:rPr>
            <a:t>:</a:t>
          </a:r>
        </a:p>
        <a:p xmlns:a="http://schemas.openxmlformats.org/drawingml/2006/main">
          <a:pPr marL="742950" lvl="1" indent="-285750">
            <a:lnSpc>
              <a:spcPct val="150000"/>
            </a:lnSpc>
            <a:buFont typeface="Arial" panose="020B0604020202020204" pitchFamily="34" charset="0"/>
            <a:buChar char="•"/>
          </a:pPr>
          <a:r>
            <a:rPr lang="en-GB" sz="1600" dirty="0" err="1" smtClean="0">
              <a:latin typeface="Arial" panose="020B0604020202020204" pitchFamily="34" charset="0"/>
              <a:cs typeface="Arial" panose="020B0604020202020204" pitchFamily="34" charset="0"/>
            </a:rPr>
            <a:t>Prif</a:t>
          </a:r>
          <a:r>
            <a:rPr lang="en-GB" sz="1600" dirty="0" smtClean="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ddangosyddion</a:t>
          </a:r>
          <a:r>
            <a:rPr lang="en-GB" sz="1600" dirty="0" smtClean="0">
              <a:latin typeface="Arial" panose="020B0604020202020204" pitchFamily="34" charset="0"/>
              <a:cs typeface="Arial" panose="020B0604020202020204" pitchFamily="34" charset="0"/>
            </a:rPr>
            <a:t> y </a:t>
          </a:r>
          <a:r>
            <a:rPr lang="en-GB" sz="1600" dirty="0" err="1" smtClean="0">
              <a:latin typeface="Arial" panose="020B0604020202020204" pitchFamily="34" charset="0"/>
              <a:cs typeface="Arial" panose="020B0604020202020204" pitchFamily="34" charset="0"/>
            </a:rPr>
            <a:t>farchnad</a:t>
          </a:r>
          <a:r>
            <a:rPr lang="en-GB" sz="1600" dirty="0" smtClean="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lafur</a:t>
          </a:r>
          <a:r>
            <a:rPr lang="en-GB" sz="1600" dirty="0" smtClean="0">
              <a:latin typeface="Arial" panose="020B0604020202020204" pitchFamily="34" charset="0"/>
              <a:cs typeface="Arial" panose="020B0604020202020204" pitchFamily="34" charset="0"/>
            </a:rPr>
            <a:t> yn </a:t>
          </a:r>
          <a:r>
            <a:rPr lang="en-GB" sz="1600" dirty="0" err="1" smtClean="0">
              <a:latin typeface="Arial" panose="020B0604020202020204" pitchFamily="34" charset="0"/>
              <a:cs typeface="Arial" panose="020B0604020202020204" pitchFamily="34" charset="0"/>
            </a:rPr>
            <a:t>dangos</a:t>
          </a:r>
          <a:r>
            <a:rPr lang="en-GB" sz="1600" dirty="0" smtClean="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llai</a:t>
          </a:r>
          <a:r>
            <a:rPr lang="en-GB" sz="1600" dirty="0" smtClean="0">
              <a:latin typeface="Arial" panose="020B0604020202020204" pitchFamily="34" charset="0"/>
              <a:cs typeface="Arial" panose="020B0604020202020204" pitchFamily="34" charset="0"/>
            </a:rPr>
            <a:t> o </a:t>
          </a:r>
          <a:r>
            <a:rPr lang="en-GB" sz="1600" dirty="0" err="1" smtClean="0">
              <a:latin typeface="Arial" panose="020B0604020202020204" pitchFamily="34" charset="0"/>
              <a:cs typeface="Arial" panose="020B0604020202020204" pitchFamily="34" charset="0"/>
            </a:rPr>
            <a:t>gyflogaeth</a:t>
          </a:r>
          <a:r>
            <a:rPr lang="en-GB" sz="1600" dirty="0" smtClean="0">
              <a:latin typeface="Arial" panose="020B0604020202020204" pitchFamily="34" charset="0"/>
              <a:cs typeface="Arial" panose="020B0604020202020204" pitchFamily="34" charset="0"/>
            </a:rPr>
            <a:t> a </a:t>
          </a:r>
          <a:r>
            <a:rPr lang="en-GB" sz="1600" dirty="0" err="1" smtClean="0">
              <a:latin typeface="Arial" panose="020B0604020202020204" pitchFamily="34" charset="0"/>
              <a:cs typeface="Arial" panose="020B0604020202020204" pitchFamily="34" charset="0"/>
            </a:rPr>
            <a:t>chynydd</a:t>
          </a:r>
          <a:r>
            <a:rPr lang="en-GB" sz="1600" dirty="0" smtClean="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mewn</a:t>
          </a:r>
          <a:r>
            <a:rPr lang="en-GB" sz="1600" dirty="0" smtClean="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diweithdra</a:t>
          </a:r>
          <a:r>
            <a:rPr lang="en-GB" sz="1600" dirty="0" smtClean="0">
              <a:latin typeface="Arial" panose="020B0604020202020204" pitchFamily="34" charset="0"/>
              <a:cs typeface="Arial" panose="020B0604020202020204" pitchFamily="34" charset="0"/>
            </a:rPr>
            <a:t>.  </a:t>
          </a:r>
        </a:p>
        <a:p xmlns:a="http://schemas.openxmlformats.org/drawingml/2006/main">
          <a:pPr marL="742950" lvl="1" indent="-285750">
            <a:lnSpc>
              <a:spcPct val="150000"/>
            </a:lnSpc>
            <a:buFont typeface="Arial" panose="020B0604020202020204" pitchFamily="34" charset="0"/>
            <a:buChar char="•"/>
          </a:pPr>
          <a:r>
            <a:rPr lang="en-GB" sz="1600" dirty="0" smtClean="0">
              <a:latin typeface="Arial" panose="020B0604020202020204" pitchFamily="34" charset="0"/>
              <a:cs typeface="Arial" panose="020B0604020202020204" pitchFamily="34" charset="0"/>
            </a:rPr>
            <a:t>Data </a:t>
          </a:r>
          <a:r>
            <a:rPr lang="en-GB" sz="1600" dirty="0" err="1" smtClean="0">
              <a:latin typeface="Arial" panose="020B0604020202020204" pitchFamily="34" charset="0"/>
              <a:cs typeface="Arial" panose="020B0604020202020204" pitchFamily="34" charset="0"/>
            </a:rPr>
            <a:t>diswyddiadau</a:t>
          </a:r>
          <a:r>
            <a:rPr lang="en-GB" sz="1600" dirty="0" smtClean="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gryn</a:t>
          </a:r>
          <a:r>
            <a:rPr lang="en-GB" sz="1600" dirty="0" smtClean="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dipyn</a:t>
          </a:r>
          <a:r>
            <a:rPr lang="en-GB" sz="1600" dirty="0" smtClean="0">
              <a:latin typeface="Arial" panose="020B0604020202020204" pitchFamily="34" charset="0"/>
              <a:cs typeface="Arial" panose="020B0604020202020204" pitchFamily="34" charset="0"/>
            </a:rPr>
            <a:t> yn </a:t>
          </a:r>
          <a:r>
            <a:rPr lang="en-GB" sz="1600" dirty="0" err="1" smtClean="0">
              <a:latin typeface="Arial" panose="020B0604020202020204" pitchFamily="34" charset="0"/>
              <a:cs typeface="Arial" panose="020B0604020202020204" pitchFamily="34" charset="0"/>
            </a:rPr>
            <a:t>uwch</a:t>
          </a:r>
          <a:r>
            <a:rPr lang="en-GB" sz="1600" dirty="0" smtClean="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na'r</a:t>
          </a:r>
          <a:r>
            <a:rPr lang="en-GB" sz="1600" dirty="0" smtClean="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blynyddoedd</a:t>
          </a:r>
          <a:r>
            <a:rPr lang="en-GB" sz="1600" dirty="0" smtClean="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diwethaf</a:t>
          </a:r>
          <a:r>
            <a:rPr lang="en-GB" sz="1600" dirty="0" smtClean="0">
              <a:latin typeface="Arial" panose="020B0604020202020204" pitchFamily="34" charset="0"/>
              <a:cs typeface="Arial" panose="020B0604020202020204" pitchFamily="34" charset="0"/>
            </a:rPr>
            <a:t>. </a:t>
          </a:r>
        </a:p>
        <a:p xmlns:a="http://schemas.openxmlformats.org/drawingml/2006/main">
          <a:pPr marL="285750" indent="-285750">
            <a:lnSpc>
              <a:spcPct val="150000"/>
            </a:lnSpc>
            <a:buFont typeface="Arial" panose="020B0604020202020204" pitchFamily="34" charset="0"/>
            <a:buChar char="•"/>
          </a:pPr>
          <a:r>
            <a:rPr lang="en-GB" sz="1600" dirty="0" err="1" smtClean="0">
              <a:latin typeface="Arial" panose="020B0604020202020204" pitchFamily="34" charset="0"/>
              <a:cs typeface="Arial" panose="020B0604020202020204" pitchFamily="34" charset="0"/>
            </a:rPr>
            <a:t>Golyga</a:t>
          </a:r>
          <a:r>
            <a:rPr lang="en-GB" sz="1600" dirty="0" smtClean="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natur</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cyflogaeth</a:t>
          </a:r>
          <a:r>
            <a:rPr lang="en-GB" sz="1600" dirty="0">
              <a:latin typeface="Arial" panose="020B0604020202020204" pitchFamily="34" charset="0"/>
              <a:cs typeface="Arial" panose="020B0604020202020204" pitchFamily="34" charset="0"/>
            </a:rPr>
            <a:t> yn y </a:t>
          </a:r>
          <a:r>
            <a:rPr lang="en-GB" sz="1600" dirty="0" err="1">
              <a:latin typeface="Arial" panose="020B0604020202020204" pitchFamily="34" charset="0"/>
              <a:cs typeface="Arial" panose="020B0604020202020204" pitchFamily="34" charset="0"/>
            </a:rPr>
            <a:t>sectorau</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yr</a:t>
          </a:r>
          <a:r>
            <a:rPr lang="en-GB" sz="1600" dirty="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effeithiwyd</a:t>
          </a:r>
          <a:r>
            <a:rPr lang="en-GB" sz="1600" dirty="0" smtClean="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arnynt</a:t>
          </a:r>
          <a:r>
            <a:rPr lang="en-GB" sz="1600" dirty="0" smtClean="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fwyaf</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gan</a:t>
          </a:r>
          <a:r>
            <a:rPr lang="en-GB" sz="1600" dirty="0">
              <a:latin typeface="Arial" panose="020B0604020202020204" pitchFamily="34" charset="0"/>
              <a:cs typeface="Arial" panose="020B0604020202020204" pitchFamily="34" charset="0"/>
            </a:rPr>
            <a:t> y pandemig </a:t>
          </a:r>
          <a:r>
            <a:rPr lang="en-GB" sz="1600" dirty="0" smtClean="0">
              <a:latin typeface="Arial" panose="020B0604020202020204" pitchFamily="34" charset="0"/>
              <a:cs typeface="Arial" panose="020B0604020202020204" pitchFamily="34" charset="0"/>
            </a:rPr>
            <a:t>y </a:t>
          </a:r>
          <a:r>
            <a:rPr lang="en-GB" sz="1600" dirty="0" err="1">
              <a:latin typeface="Arial" panose="020B0604020202020204" pitchFamily="34" charset="0"/>
              <a:cs typeface="Arial" panose="020B0604020202020204" pitchFamily="34" charset="0"/>
            </a:rPr>
            <a:t>bydd</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effeithiau'n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tueddu</a:t>
          </a:r>
          <a:r>
            <a:rPr lang="en-GB" sz="1600" dirty="0">
              <a:latin typeface="Arial" panose="020B0604020202020204" pitchFamily="34" charset="0"/>
              <a:cs typeface="Arial" panose="020B0604020202020204" pitchFamily="34" charset="0"/>
            </a:rPr>
            <a:t> i </a:t>
          </a:r>
          <a:r>
            <a:rPr lang="en-GB" sz="1600" dirty="0" err="1">
              <a:latin typeface="Arial" panose="020B0604020202020204" pitchFamily="34" charset="0"/>
              <a:cs typeface="Arial" panose="020B0604020202020204" pitchFamily="34" charset="0"/>
            </a:rPr>
            <a:t>waethygu</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anghydraddoldebau</a:t>
          </a:r>
          <a:r>
            <a:rPr lang="en-GB" sz="1600" dirty="0">
              <a:latin typeface="Arial" panose="020B0604020202020204" pitchFamily="34" charset="0"/>
              <a:cs typeface="Arial" panose="020B0604020202020204" pitchFamily="34" charset="0"/>
            </a:rPr>
            <a:t>.</a:t>
          </a:r>
        </a:p>
        <a:p xmlns:a="http://schemas.openxmlformats.org/drawingml/2006/main">
          <a:pPr marL="285750" indent="-285750">
            <a:lnSpc>
              <a:spcPct val="150000"/>
            </a:lnSpc>
            <a:buFont typeface="Arial" panose="020B0604020202020204" pitchFamily="34" charset="0"/>
            <a:buChar char="•"/>
          </a:pPr>
          <a:r>
            <a:rPr lang="en-GB" sz="1600" dirty="0" err="1">
              <a:latin typeface="Arial" panose="020B0604020202020204" pitchFamily="34" charset="0"/>
              <a:cs typeface="Arial" panose="020B0604020202020204" pitchFamily="34" charset="0"/>
            </a:rPr>
            <a:t>Parhau</a:t>
          </a:r>
          <a:r>
            <a:rPr lang="en-GB" sz="1600" dirty="0">
              <a:latin typeface="Arial" panose="020B0604020202020204" pitchFamily="34" charset="0"/>
              <a:cs typeface="Arial" panose="020B0604020202020204" pitchFamily="34" charset="0"/>
            </a:rPr>
            <a:t> i </a:t>
          </a:r>
          <a:r>
            <a:rPr lang="en-GB" sz="1600" dirty="0" err="1">
              <a:latin typeface="Arial" panose="020B0604020202020204" pitchFamily="34" charset="0"/>
              <a:cs typeface="Arial" panose="020B0604020202020204" pitchFamily="34" charset="0"/>
            </a:rPr>
            <a:t>ddadansoddi</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data'r</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farchnad</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lafur</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wrth</a:t>
          </a:r>
          <a:r>
            <a:rPr lang="en-GB" sz="1600" dirty="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i’r</a:t>
          </a:r>
          <a:r>
            <a:rPr lang="en-GB" sz="1600" dirty="0" smtClean="0">
              <a:latin typeface="Arial" panose="020B0604020202020204" pitchFamily="34" charset="0"/>
              <a:cs typeface="Arial" panose="020B0604020202020204" pitchFamily="34" charset="0"/>
            </a:rPr>
            <a:t> pandemig </a:t>
          </a:r>
          <a:r>
            <a:rPr lang="en-GB" sz="1600" dirty="0" err="1">
              <a:latin typeface="Arial" panose="020B0604020202020204" pitchFamily="34" charset="0"/>
              <a:cs typeface="Arial" panose="020B0604020202020204" pitchFamily="34" charset="0"/>
            </a:rPr>
            <a:t>barhau</a:t>
          </a:r>
          <a:r>
            <a:rPr lang="en-GB" sz="1600" dirty="0">
              <a:latin typeface="Arial" panose="020B0604020202020204" pitchFamily="34" charset="0"/>
              <a:cs typeface="Arial" panose="020B0604020202020204" pitchFamily="34" charset="0"/>
            </a:rPr>
            <a:t>. </a:t>
          </a:r>
        </a:p>
        <a:p xmlns:a="http://schemas.openxmlformats.org/drawingml/2006/main">
          <a:pPr marL="285750" indent="-285750">
            <a:buFont typeface="Arial" panose="020B0604020202020204" pitchFamily="34" charset="0"/>
            <a:buChar char="•"/>
          </a:pPr>
          <a:endParaRPr lang="en-GB" dirty="0"/>
        </a:p>
        <a:p xmlns:a="http://schemas.openxmlformats.org/drawingml/2006/main">
          <a:pPr marL="285750" indent="-285750">
            <a:buFont typeface="Arial" panose="020B0604020202020204" pitchFamily="34" charset="0"/>
            <a:buChar char="•"/>
          </a:pPr>
          <a:endParaRPr lang="en-GB" dirty="0" smtClean="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08DEF2-4D8A-4197-A1BA-AF3D98B46B8D}" type="datetimeFigureOut">
              <a:rPr lang="en-GB" smtClean="0"/>
              <a:t>19/11/2020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B7DD23-35F2-4116-B04D-D4E921BF331D}" type="slidenum">
              <a:rPr lang="en-GB" smtClean="0"/>
              <a:t>‹#›</a:t>
            </a:fld>
            <a:endParaRPr lang="en-GB"/>
          </a:p>
        </p:txBody>
      </p:sp>
    </p:spTree>
    <p:extLst>
      <p:ext uri="{BB962C8B-B14F-4D97-AF65-F5344CB8AC3E}">
        <p14:creationId xmlns:p14="http://schemas.microsoft.com/office/powerpoint/2010/main" val="3456532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 ourselves. </a:t>
            </a:r>
            <a:endParaRPr lang="en-GB" dirty="0"/>
          </a:p>
        </p:txBody>
      </p:sp>
      <p:sp>
        <p:nvSpPr>
          <p:cNvPr id="4" name="Slide Number Placeholder 3"/>
          <p:cNvSpPr>
            <a:spLocks noGrp="1"/>
          </p:cNvSpPr>
          <p:nvPr>
            <p:ph type="sldNum" sz="quarter" idx="10"/>
          </p:nvPr>
        </p:nvSpPr>
        <p:spPr/>
        <p:txBody>
          <a:bodyPr/>
          <a:lstStyle/>
          <a:p>
            <a:fld id="{C9B7DD23-35F2-4116-B04D-D4E921BF331D}" type="slidenum">
              <a:rPr lang="en-GB" smtClean="0"/>
              <a:t>1</a:t>
            </a:fld>
            <a:endParaRPr lang="en-GB"/>
          </a:p>
        </p:txBody>
      </p:sp>
    </p:spTree>
    <p:extLst>
      <p:ext uri="{BB962C8B-B14F-4D97-AF65-F5344CB8AC3E}">
        <p14:creationId xmlns:p14="http://schemas.microsoft.com/office/powerpoint/2010/main" val="2596703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dirty="0" smtClean="0"/>
          </a:p>
          <a:p>
            <a:pPr marL="285750" indent="-285750">
              <a:buFont typeface="Arial" panose="020B0604020202020204" pitchFamily="34" charset="0"/>
              <a:buChar char="•"/>
            </a:pPr>
            <a:r>
              <a:rPr lang="en-GB" sz="1200" dirty="0" smtClean="0"/>
              <a:t>As at 31</a:t>
            </a:r>
            <a:r>
              <a:rPr lang="en-GB" sz="1200" baseline="30000" dirty="0" smtClean="0"/>
              <a:t>st</a:t>
            </a:r>
            <a:r>
              <a:rPr lang="en-GB" sz="1200" dirty="0" smtClean="0"/>
              <a:t> August, 130,400 employments were furloughed, 10% of all employments</a:t>
            </a:r>
          </a:p>
          <a:p>
            <a:pPr marL="285750" indent="-285750">
              <a:buFont typeface="Arial" panose="020B0604020202020204" pitchFamily="34" charset="0"/>
              <a:buChar char="•"/>
            </a:pPr>
            <a:r>
              <a:rPr lang="en-GB" sz="1200" dirty="0" smtClean="0"/>
              <a:t>More females than males were furloughed (52% female)</a:t>
            </a:r>
          </a:p>
          <a:p>
            <a:pPr marL="285750" indent="-285750">
              <a:buFont typeface="Arial" panose="020B0604020202020204" pitchFamily="34" charset="0"/>
              <a:buChar char="•"/>
            </a:pPr>
            <a:r>
              <a:rPr lang="en-GB" sz="1200" dirty="0" smtClean="0"/>
              <a:t>90% of employees who left the furlough scheme between April and July remained on their original payroll</a:t>
            </a:r>
          </a:p>
          <a:p>
            <a:pPr marL="285750" indent="-285750">
              <a:buFont typeface="Arial" panose="020B0604020202020204" pitchFamily="34" charset="0"/>
              <a:buChar char="•"/>
            </a:pPr>
            <a:r>
              <a:rPr lang="en-GB" sz="1200" dirty="0" smtClean="0"/>
              <a:t>Take up rate broadly similar across all LAs (13% in Conwy to 8% in Neath Port Talbot)</a:t>
            </a:r>
          </a:p>
          <a:p>
            <a:pPr marL="285750" indent="-285750">
              <a:buFont typeface="Arial" panose="020B0604020202020204" pitchFamily="34" charset="0"/>
              <a:buChar char="•"/>
            </a:pPr>
            <a:endParaRPr lang="en-GB" sz="1200"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9B7DD23-35F2-4116-B04D-D4E921BF331D}" type="slidenum">
              <a:rPr lang="en-GB" smtClean="0"/>
              <a:t>10</a:t>
            </a:fld>
            <a:endParaRPr lang="en-GB"/>
          </a:p>
        </p:txBody>
      </p:sp>
    </p:spTree>
    <p:extLst>
      <p:ext uri="{BB962C8B-B14F-4D97-AF65-F5344CB8AC3E}">
        <p14:creationId xmlns:p14="http://schemas.microsoft.com/office/powerpoint/2010/main" val="2280908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dirty="0" smtClean="0"/>
              <a:t>Add</a:t>
            </a:r>
            <a:r>
              <a:rPr lang="en-GB" sz="1200" baseline="0" dirty="0" smtClean="0"/>
              <a:t> text here – also more likely to be male</a:t>
            </a:r>
          </a:p>
          <a:p>
            <a:pPr marL="285750" indent="-285750">
              <a:buFont typeface="Arial" panose="020B0604020202020204" pitchFamily="34" charset="0"/>
              <a:buChar char="•"/>
            </a:pPr>
            <a:r>
              <a:rPr lang="en-GB" sz="1200" baseline="0" dirty="0" smtClean="0"/>
              <a:t>Remind of eligibility rules</a:t>
            </a:r>
          </a:p>
          <a:p>
            <a:pPr marL="285750" indent="-285750">
              <a:buFont typeface="Arial" panose="020B0604020202020204" pitchFamily="34" charset="0"/>
              <a:buChar char="•"/>
            </a:pPr>
            <a:r>
              <a:rPr lang="en-GB" sz="1200" dirty="0" smtClean="0"/>
              <a:t>Construction </a:t>
            </a:r>
            <a:r>
              <a:rPr lang="en-GB" sz="1200" dirty="0" err="1" smtClean="0"/>
              <a:t>dominateos</a:t>
            </a:r>
            <a:endParaRPr lang="en-GB" sz="1200"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9B7DD23-35F2-4116-B04D-D4E921BF331D}" type="slidenum">
              <a:rPr lang="en-GB" smtClean="0"/>
              <a:t>11</a:t>
            </a:fld>
            <a:endParaRPr lang="en-GB"/>
          </a:p>
        </p:txBody>
      </p:sp>
    </p:spTree>
    <p:extLst>
      <p:ext uri="{BB962C8B-B14F-4D97-AF65-F5344CB8AC3E}">
        <p14:creationId xmlns:p14="http://schemas.microsoft.com/office/powerpoint/2010/main" val="1621885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dirty="0" smtClean="0"/>
          </a:p>
          <a:p>
            <a:pPr marL="285750" indent="-285750">
              <a:buFont typeface="Arial" panose="020B0604020202020204" pitchFamily="34" charset="0"/>
              <a:buChar char="•"/>
            </a:pPr>
            <a:r>
              <a:rPr lang="en-GB" sz="1200" dirty="0" smtClean="0"/>
              <a:t>As at 31</a:t>
            </a:r>
            <a:r>
              <a:rPr lang="en-GB" sz="1200" baseline="30000" dirty="0" smtClean="0"/>
              <a:t>st</a:t>
            </a:r>
            <a:r>
              <a:rPr lang="en-GB" sz="1200" dirty="0" smtClean="0"/>
              <a:t> August, 130,400 employments were furloughed, 10% of all employments</a:t>
            </a:r>
          </a:p>
          <a:p>
            <a:pPr marL="285750" indent="-285750">
              <a:buFont typeface="Arial" panose="020B0604020202020204" pitchFamily="34" charset="0"/>
              <a:buChar char="•"/>
            </a:pPr>
            <a:r>
              <a:rPr lang="en-GB" sz="1200" dirty="0" smtClean="0"/>
              <a:t>More females than males were furloughed (52% female)</a:t>
            </a:r>
          </a:p>
          <a:p>
            <a:pPr marL="285750" indent="-285750">
              <a:buFont typeface="Arial" panose="020B0604020202020204" pitchFamily="34" charset="0"/>
              <a:buChar char="•"/>
            </a:pPr>
            <a:r>
              <a:rPr lang="en-GB" sz="1200" dirty="0" smtClean="0"/>
              <a:t>90% of employees who left the furlough scheme between April and July remained on their original payroll</a:t>
            </a:r>
          </a:p>
          <a:p>
            <a:pPr marL="285750" indent="-285750">
              <a:buFont typeface="Arial" panose="020B0604020202020204" pitchFamily="34" charset="0"/>
              <a:buChar char="•"/>
            </a:pPr>
            <a:r>
              <a:rPr lang="en-GB" sz="1200" dirty="0" smtClean="0"/>
              <a:t>Take up rate broadly similar across all LAs (13% in Conwy to 8% in Neath Port Talbot)</a:t>
            </a:r>
          </a:p>
          <a:p>
            <a:pPr marL="285750" indent="-285750">
              <a:buFont typeface="Arial" panose="020B0604020202020204" pitchFamily="34" charset="0"/>
              <a:buChar char="•"/>
            </a:pPr>
            <a:endParaRPr lang="en-GB" sz="1200"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9B7DD23-35F2-4116-B04D-D4E921BF331D}" type="slidenum">
              <a:rPr lang="en-GB" smtClean="0"/>
              <a:t>12</a:t>
            </a:fld>
            <a:endParaRPr lang="en-GB"/>
          </a:p>
        </p:txBody>
      </p:sp>
    </p:spTree>
    <p:extLst>
      <p:ext uri="{BB962C8B-B14F-4D97-AF65-F5344CB8AC3E}">
        <p14:creationId xmlns:p14="http://schemas.microsoft.com/office/powerpoint/2010/main" val="1239742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dirty="0" smtClean="0"/>
          </a:p>
          <a:p>
            <a:pPr marL="285750" indent="-285750">
              <a:buFont typeface="Arial" panose="020B0604020202020204" pitchFamily="34" charset="0"/>
              <a:buChar char="•"/>
            </a:pPr>
            <a:r>
              <a:rPr lang="en-GB" sz="1200" dirty="0" smtClean="0"/>
              <a:t>Generally</a:t>
            </a:r>
            <a:r>
              <a:rPr lang="en-GB" sz="1200" baseline="0" dirty="0" smtClean="0"/>
              <a:t> some volatility</a:t>
            </a:r>
          </a:p>
          <a:p>
            <a:pPr marL="285750" indent="-285750">
              <a:buFont typeface="Arial" panose="020B0604020202020204" pitchFamily="34" charset="0"/>
              <a:buChar char="•"/>
            </a:pPr>
            <a:r>
              <a:rPr lang="en-GB" sz="1200" baseline="0" dirty="0" smtClean="0"/>
              <a:t>Fell quite sharply at the beginning of the lockdown</a:t>
            </a:r>
          </a:p>
          <a:p>
            <a:pPr marL="285750" indent="-285750">
              <a:buFont typeface="Arial" panose="020B0604020202020204" pitchFamily="34" charset="0"/>
              <a:buChar char="•"/>
            </a:pPr>
            <a:r>
              <a:rPr lang="en-GB" sz="1200" baseline="0" dirty="0" smtClean="0"/>
              <a:t>The scale of the fall was consistent with that across the UK</a:t>
            </a:r>
            <a:endParaRPr lang="en-GB" sz="1200" dirty="0" smtClean="0"/>
          </a:p>
          <a:p>
            <a:pPr marL="285750" indent="-285750">
              <a:buFont typeface="Arial" panose="020B0604020202020204" pitchFamily="34" charset="0"/>
              <a:buChar char="•"/>
            </a:pPr>
            <a:endParaRPr lang="en-GB" sz="1200"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9B7DD23-35F2-4116-B04D-D4E921BF331D}" type="slidenum">
              <a:rPr lang="en-GB" smtClean="0"/>
              <a:t>13</a:t>
            </a:fld>
            <a:endParaRPr lang="en-GB"/>
          </a:p>
        </p:txBody>
      </p:sp>
    </p:spTree>
    <p:extLst>
      <p:ext uri="{BB962C8B-B14F-4D97-AF65-F5344CB8AC3E}">
        <p14:creationId xmlns:p14="http://schemas.microsoft.com/office/powerpoint/2010/main" val="128927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sz="1200" dirty="0" smtClean="0"/>
          </a:p>
          <a:p>
            <a:pPr marL="171450" indent="-171450">
              <a:buFont typeface="Arial" panose="020B0604020202020204" pitchFamily="34" charset="0"/>
              <a:buChar char="•"/>
            </a:pPr>
            <a:r>
              <a:rPr lang="en-GB" dirty="0" smtClean="0"/>
              <a:t>Summary about BICS, what</a:t>
            </a:r>
            <a:r>
              <a:rPr lang="en-GB" baseline="0" dirty="0" smtClean="0"/>
              <a:t> it covers, what is available, how frequently </a:t>
            </a:r>
            <a:r>
              <a:rPr lang="en-GB" baseline="0" dirty="0" err="1" smtClean="0"/>
              <a:t>etc</a:t>
            </a:r>
            <a:endParaRPr lang="en-GB" baseline="0" dirty="0" smtClean="0"/>
          </a:p>
          <a:p>
            <a:pPr marL="171450" indent="-171450">
              <a:buFont typeface="Arial" panose="020B0604020202020204" pitchFamily="34" charset="0"/>
              <a:buChar char="•"/>
            </a:pPr>
            <a:r>
              <a:rPr lang="en-GB" baseline="0" dirty="0" smtClean="0"/>
              <a:t>London had almost 4%, North West 2%</a:t>
            </a:r>
          </a:p>
          <a:p>
            <a:pPr marL="171450" indent="-171450">
              <a:buFont typeface="Arial" panose="020B0604020202020204" pitchFamily="34" charset="0"/>
              <a:buChar char="•"/>
            </a:pPr>
            <a:r>
              <a:rPr lang="en-GB" baseline="0" dirty="0" smtClean="0"/>
              <a:t>42% of business topping up furlough pay in Wales, topped only by London (45%) Norther Ireland lowest at 35%</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9B7DD23-35F2-4116-B04D-D4E921BF331D}" type="slidenum">
              <a:rPr lang="en-GB" smtClean="0"/>
              <a:t>14</a:t>
            </a:fld>
            <a:endParaRPr lang="en-GB"/>
          </a:p>
        </p:txBody>
      </p:sp>
    </p:spTree>
    <p:extLst>
      <p:ext uri="{BB962C8B-B14F-4D97-AF65-F5344CB8AC3E}">
        <p14:creationId xmlns:p14="http://schemas.microsoft.com/office/powerpoint/2010/main" val="4147699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dirty="0" smtClean="0"/>
          </a:p>
          <a:p>
            <a:pPr marL="285750" indent="-285750">
              <a:buFont typeface="Arial" panose="020B0604020202020204" pitchFamily="34" charset="0"/>
              <a:buChar char="•"/>
            </a:pPr>
            <a:r>
              <a:rPr lang="en-GB" sz="1200" dirty="0" smtClean="0"/>
              <a:t>Generally</a:t>
            </a:r>
            <a:r>
              <a:rPr lang="en-GB" sz="1200" baseline="0" dirty="0" smtClean="0"/>
              <a:t> some volatility</a:t>
            </a:r>
          </a:p>
          <a:p>
            <a:pPr marL="285750" indent="-285750">
              <a:buFont typeface="Arial" panose="020B0604020202020204" pitchFamily="34" charset="0"/>
              <a:buChar char="•"/>
            </a:pPr>
            <a:r>
              <a:rPr lang="en-GB" sz="1200" baseline="0" dirty="0" smtClean="0"/>
              <a:t>Fell quite sharply at the beginning of the lockdown</a:t>
            </a:r>
          </a:p>
          <a:p>
            <a:pPr marL="285750" indent="-285750">
              <a:buFont typeface="Arial" panose="020B0604020202020204" pitchFamily="34" charset="0"/>
              <a:buChar char="•"/>
            </a:pPr>
            <a:r>
              <a:rPr lang="en-GB" sz="1200" baseline="0" dirty="0" smtClean="0"/>
              <a:t>The scale of the fall was consistent with that across the UK</a:t>
            </a:r>
            <a:endParaRPr lang="en-GB" sz="1200" dirty="0" smtClean="0"/>
          </a:p>
          <a:p>
            <a:pPr marL="285750" indent="-285750">
              <a:buFont typeface="Arial" panose="020B0604020202020204" pitchFamily="34" charset="0"/>
              <a:buChar char="•"/>
            </a:pPr>
            <a:endParaRPr lang="en-GB" sz="1200"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9B7DD23-35F2-4116-B04D-D4E921BF331D}" type="slidenum">
              <a:rPr lang="en-GB" smtClean="0"/>
              <a:t>15</a:t>
            </a:fld>
            <a:endParaRPr lang="en-GB"/>
          </a:p>
        </p:txBody>
      </p:sp>
    </p:spTree>
    <p:extLst>
      <p:ext uri="{BB962C8B-B14F-4D97-AF65-F5344CB8AC3E}">
        <p14:creationId xmlns:p14="http://schemas.microsoft.com/office/powerpoint/2010/main" val="792362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Covid-19 having a significant impact on labour market, with data sources now showing scale of impact</a:t>
            </a:r>
          </a:p>
          <a:p>
            <a:pPr marL="171450" indent="-171450">
              <a:buFont typeface="Arial" panose="020B0604020202020204" pitchFamily="34" charset="0"/>
              <a:buChar char="•"/>
            </a:pPr>
            <a:r>
              <a:rPr lang="en-GB" sz="800" dirty="0" smtClean="0"/>
              <a:t>Latest headline labour market indicators show decreasing employment and increasing unemployment</a:t>
            </a:r>
            <a:r>
              <a:rPr lang="en-GB" sz="800" baseline="0" dirty="0" smtClean="0"/>
              <a:t> – with considerable quarterly changes.</a:t>
            </a:r>
            <a:endParaRPr lang="en-GB" sz="800" dirty="0" smtClean="0"/>
          </a:p>
          <a:p>
            <a:pPr marL="171450" indent="-171450">
              <a:buFont typeface="Arial" panose="020B0604020202020204" pitchFamily="34" charset="0"/>
              <a:buChar char="•"/>
            </a:pPr>
            <a:r>
              <a:rPr lang="en-GB" sz="800" baseline="0" dirty="0" smtClean="0"/>
              <a:t> July to September 2020 saw the largest number of redundancies in Wales since mid-2009, with numbers significantly higher than in recent years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smtClean="0"/>
              <a:t>The nature of employment in the sectors that have been impacted the most by the COVID-19 pandemic (eg young, disabled) means that effects will tend to worsen inequalities.</a:t>
            </a:r>
          </a:p>
          <a:p>
            <a:pPr marL="0" indent="0">
              <a:buFont typeface="Arial" panose="020B0604020202020204" pitchFamily="34" charset="0"/>
              <a:buNone/>
            </a:pPr>
            <a:endParaRPr lang="en-GB" sz="80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While the data sources currently available give us an indication of how many people are being affected, as time goes on and more data is available to us, we will also have a clearer picture of who has been. We will continue to analyse the labour market data as the pandemic continues to progress.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9B7DD23-35F2-4116-B04D-D4E921BF331D}" type="slidenum">
              <a:rPr lang="en-GB" smtClean="0"/>
              <a:t>16</a:t>
            </a:fld>
            <a:endParaRPr lang="en-GB"/>
          </a:p>
        </p:txBody>
      </p:sp>
    </p:spTree>
    <p:extLst>
      <p:ext uri="{BB962C8B-B14F-4D97-AF65-F5344CB8AC3E}">
        <p14:creationId xmlns:p14="http://schemas.microsoft.com/office/powerpoint/2010/main" val="2792001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sz="1200" dirty="0" smtClean="0"/>
          </a:p>
          <a:p>
            <a:pPr marL="171450" indent="-171450">
              <a:buFont typeface="Arial" panose="020B0604020202020204" pitchFamily="34" charset="0"/>
              <a:buChar char="•"/>
            </a:pPr>
            <a:r>
              <a:rPr lang="en-GB" dirty="0" smtClean="0"/>
              <a:t>Data sources</a:t>
            </a:r>
            <a:r>
              <a:rPr lang="en-GB" baseline="0" dirty="0" smtClean="0"/>
              <a:t> talked about today are a mixture of long-standing statistical surveys, management/administrative information and new surveys/data sets.  These are all published by other organisations such as ONS, HMRC and ?? And the underlying data is generally available on their website. </a:t>
            </a:r>
            <a:endParaRPr lang="en-GB" dirty="0" smtClean="0"/>
          </a:p>
          <a:p>
            <a:pPr marL="171450" indent="-171450">
              <a:buFont typeface="Arial" panose="020B0604020202020204" pitchFamily="34" charset="0"/>
              <a:buChar char="•"/>
            </a:pPr>
            <a:r>
              <a:rPr lang="en-GB" dirty="0" smtClean="0"/>
              <a:t>Most of the labour market statistics talked about today are summarised </a:t>
            </a:r>
            <a:r>
              <a:rPr lang="en-GB" baseline="0" dirty="0" smtClean="0"/>
              <a:t>in our Key Economic Statistics monthly bulletin which is available on our website - latest publication was this morning. </a:t>
            </a:r>
          </a:p>
          <a:p>
            <a:pPr marL="171450" indent="-171450">
              <a:buFont typeface="Arial" panose="020B0604020202020204" pitchFamily="34" charset="0"/>
              <a:buChar char="•"/>
            </a:pPr>
            <a:r>
              <a:rPr lang="en-GB" baseline="0" dirty="0" smtClean="0"/>
              <a:t>We also publish regular statistical headlines on the Coronavirus job retention scheme and the self-employment support scheme, and information on the number of apprentices furloughed.</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9B7DD23-35F2-4116-B04D-D4E921BF331D}" type="slidenum">
              <a:rPr lang="en-GB" smtClean="0"/>
              <a:t>17</a:t>
            </a:fld>
            <a:endParaRPr lang="en-GB"/>
          </a:p>
        </p:txBody>
      </p:sp>
    </p:spTree>
    <p:extLst>
      <p:ext uri="{BB962C8B-B14F-4D97-AF65-F5344CB8AC3E}">
        <p14:creationId xmlns:p14="http://schemas.microsoft.com/office/powerpoint/2010/main" val="892407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smtClean="0"/>
              <a:t>Data also published on our </a:t>
            </a:r>
            <a:r>
              <a:rPr lang="en-GB" baseline="0" dirty="0" err="1" smtClean="0"/>
              <a:t>statswales</a:t>
            </a:r>
            <a:r>
              <a:rPr lang="en-GB" baseline="0" dirty="0" smtClean="0"/>
              <a:t> website – key labour market headline indicators. </a:t>
            </a:r>
          </a:p>
          <a:p>
            <a:pPr marL="171450" indent="-171450">
              <a:buFont typeface="Arial" panose="020B0604020202020204" pitchFamily="34" charset="0"/>
              <a:buChar char="•"/>
            </a:pPr>
            <a:r>
              <a:rPr lang="en-GB" baseline="0" dirty="0" smtClean="0"/>
              <a:t>Other statistics relating to the wider economy are also available eg GDP, Short Term Output Indicators and a number of Business Surveys – again many summarised via statistical headlines and StatsWales datasets. </a:t>
            </a:r>
          </a:p>
          <a:p>
            <a:pPr marL="171450" indent="-171450">
              <a:buFont typeface="Arial" panose="020B0604020202020204" pitchFamily="34" charset="0"/>
              <a:buChar char="•"/>
            </a:pPr>
            <a:r>
              <a:rPr lang="en-GB" baseline="0" dirty="0" smtClean="0"/>
              <a:t>As well as information available on our website and other government websites, aware that there are other organisations publishing their own analysis and dashboards – for example aware that the Learning and Work Institute have published regular briefings on the labour market figures, and Data Cymru have published a dashboard of some of the key economic data. </a:t>
            </a:r>
          </a:p>
          <a:p>
            <a:endParaRPr lang="en-GB" dirty="0"/>
          </a:p>
        </p:txBody>
      </p:sp>
      <p:sp>
        <p:nvSpPr>
          <p:cNvPr id="4" name="Slide Number Placeholder 3"/>
          <p:cNvSpPr>
            <a:spLocks noGrp="1"/>
          </p:cNvSpPr>
          <p:nvPr>
            <p:ph type="sldNum" sz="quarter" idx="10"/>
          </p:nvPr>
        </p:nvSpPr>
        <p:spPr/>
        <p:txBody>
          <a:bodyPr/>
          <a:lstStyle/>
          <a:p>
            <a:fld id="{C9B7DD23-35F2-4116-B04D-D4E921BF331D}" type="slidenum">
              <a:rPr lang="en-GB" smtClean="0"/>
              <a:t>18</a:t>
            </a:fld>
            <a:endParaRPr lang="en-GB"/>
          </a:p>
        </p:txBody>
      </p:sp>
    </p:spTree>
    <p:extLst>
      <p:ext uri="{BB962C8B-B14F-4D97-AF65-F5344CB8AC3E}">
        <p14:creationId xmlns:p14="http://schemas.microsoft.com/office/powerpoint/2010/main" val="2378405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dirty="0" smtClean="0"/>
          </a:p>
          <a:p>
            <a:pPr marL="0" indent="0">
              <a:buFont typeface="Arial" panose="020B0604020202020204" pitchFamily="34" charset="0"/>
              <a:buNone/>
            </a:pPr>
            <a:r>
              <a:rPr lang="en-GB" sz="1200" dirty="0" smtClean="0"/>
              <a:t>- We</a:t>
            </a:r>
            <a:r>
              <a:rPr lang="en-GB" sz="1200" baseline="0" dirty="0" smtClean="0"/>
              <a:t> are currently facing considerable resource challenges – Mel’s team are very busy producing briefings and updates on the latest available data as well as responding to a considerable number of ad-hoc Covid requests and inputting to discussions about restrictions in Wales. </a:t>
            </a:r>
          </a:p>
          <a:p>
            <a:pPr marL="171450" indent="-171450">
              <a:buFontTx/>
              <a:buChar char="-"/>
            </a:pPr>
            <a:r>
              <a:rPr lang="en-GB" sz="1200" dirty="0" smtClean="0"/>
              <a:t>But, we would welcome feedback on our outputs – whether</a:t>
            </a:r>
            <a:r>
              <a:rPr lang="en-GB" sz="1200" baseline="0" dirty="0" smtClean="0"/>
              <a:t> that be feedback on how you’ve used our publications, or how they could be improved (can’t promise to respond immediately, but always happy to listen).</a:t>
            </a:r>
          </a:p>
          <a:p>
            <a:pPr marL="171450" indent="-171450">
              <a:buFontTx/>
              <a:buChar char="-"/>
            </a:pPr>
            <a:endParaRPr lang="en-GB" sz="1200" baseline="0" dirty="0" smtClean="0"/>
          </a:p>
          <a:p>
            <a:pPr marL="171450" indent="-171450">
              <a:buFontTx/>
              <a:buChar char="-"/>
            </a:pPr>
            <a:r>
              <a:rPr lang="en-GB" sz="1200" baseline="0" dirty="0" smtClean="0"/>
              <a:t>Diolch yn fawr. </a:t>
            </a:r>
          </a:p>
          <a:p>
            <a:pPr marL="171450" indent="-171450">
              <a:buFontTx/>
              <a:buChar char="-"/>
            </a:pPr>
            <a:endParaRPr lang="en-GB" sz="1200"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9B7DD23-35F2-4116-B04D-D4E921BF331D}" type="slidenum">
              <a:rPr lang="en-GB" smtClean="0"/>
              <a:t>19</a:t>
            </a:fld>
            <a:endParaRPr lang="en-GB"/>
          </a:p>
        </p:txBody>
      </p:sp>
    </p:spTree>
    <p:extLst>
      <p:ext uri="{BB962C8B-B14F-4D97-AF65-F5344CB8AC3E}">
        <p14:creationId xmlns:p14="http://schemas.microsoft.com/office/powerpoint/2010/main" val="2903443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Tx/>
              <a:buNone/>
            </a:pPr>
            <a:endParaRPr lang="en-GB" baseline="0" dirty="0" smtClean="0"/>
          </a:p>
        </p:txBody>
      </p:sp>
      <p:sp>
        <p:nvSpPr>
          <p:cNvPr id="4" name="Slide Number Placeholder 3"/>
          <p:cNvSpPr>
            <a:spLocks noGrp="1"/>
          </p:cNvSpPr>
          <p:nvPr>
            <p:ph type="sldNum" sz="quarter" idx="10"/>
          </p:nvPr>
        </p:nvSpPr>
        <p:spPr/>
        <p:txBody>
          <a:bodyPr/>
          <a:lstStyle/>
          <a:p>
            <a:fld id="{C9B7DD23-35F2-4116-B04D-D4E921BF331D}" type="slidenum">
              <a:rPr lang="en-GB" smtClean="0"/>
              <a:t>2</a:t>
            </a:fld>
            <a:endParaRPr lang="en-GB"/>
          </a:p>
        </p:txBody>
      </p:sp>
    </p:spTree>
    <p:extLst>
      <p:ext uri="{BB962C8B-B14F-4D97-AF65-F5344CB8AC3E}">
        <p14:creationId xmlns:p14="http://schemas.microsoft.com/office/powerpoint/2010/main" val="1684094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Small economic</a:t>
            </a:r>
            <a:r>
              <a:rPr lang="en-GB" baseline="0" dirty="0" smtClean="0"/>
              <a:t> statistics team that work with other analysts within WG and across the GSS. </a:t>
            </a:r>
          </a:p>
          <a:p>
            <a:pPr marL="171450" indent="-171450">
              <a:buFontTx/>
              <a:buChar char="-"/>
            </a:pPr>
            <a:r>
              <a:rPr lang="en-GB" baseline="0" dirty="0" smtClean="0"/>
              <a:t>Part of our role is to analyse and advise on the various data sources published by other departments such as ONS and HMRC. As part of this we:</a:t>
            </a:r>
          </a:p>
          <a:p>
            <a:pPr marL="628650" lvl="1" indent="-171450">
              <a:buFontTx/>
              <a:buChar char="-"/>
            </a:pPr>
            <a:r>
              <a:rPr lang="en-GB" baseline="0" dirty="0" smtClean="0"/>
              <a:t>Publish summary analysis of these data</a:t>
            </a:r>
          </a:p>
          <a:p>
            <a:pPr marL="628650" lvl="1" indent="-171450">
              <a:buFontTx/>
              <a:buChar char="-"/>
            </a:pPr>
            <a:r>
              <a:rPr lang="en-GB" baseline="0" dirty="0" smtClean="0"/>
              <a:t>Produce internal briefing for Ministers and policy colleagues</a:t>
            </a:r>
          </a:p>
          <a:p>
            <a:pPr marL="628650" lvl="1" indent="-171450">
              <a:buFontTx/>
              <a:buChar char="-"/>
            </a:pPr>
            <a:r>
              <a:rPr lang="en-GB" baseline="0" dirty="0" smtClean="0"/>
              <a:t>Respond to ad-hoc internal and external requests. </a:t>
            </a:r>
          </a:p>
          <a:p>
            <a:pPr marL="457200" lvl="1" indent="0">
              <a:buFontTx/>
              <a:buNone/>
            </a:pPr>
            <a:endParaRPr lang="en-GB" baseline="0" dirty="0" smtClean="0"/>
          </a:p>
          <a:p>
            <a:pPr marL="457200" lvl="1" indent="0">
              <a:buFontTx/>
              <a:buNone/>
            </a:pPr>
            <a:r>
              <a:rPr lang="en-GB" dirty="0" smtClean="0"/>
              <a:t>Challenges:</a:t>
            </a:r>
          </a:p>
          <a:p>
            <a:pPr marL="628650" lvl="1" indent="-171450">
              <a:buFontTx/>
              <a:buChar char="-"/>
            </a:pPr>
            <a:r>
              <a:rPr lang="en-GB" dirty="0" smtClean="0"/>
              <a:t>Availability of data</a:t>
            </a:r>
          </a:p>
          <a:p>
            <a:pPr marL="628650" lvl="1" indent="-171450">
              <a:buFontTx/>
              <a:buChar char="-"/>
            </a:pPr>
            <a:r>
              <a:rPr lang="en-GB" dirty="0" smtClean="0"/>
              <a:t>Quality and limitations of data (for example some of the data are based on sample surveys and have an associated</a:t>
            </a:r>
            <a:r>
              <a:rPr lang="en-GB" baseline="0" dirty="0" smtClean="0"/>
              <a:t> uncertainty, some are administrative sources and have not undergone as much QA)</a:t>
            </a:r>
            <a:endParaRPr lang="en-GB" dirty="0" smtClean="0"/>
          </a:p>
          <a:p>
            <a:pPr marL="628650" lvl="1" indent="-171450">
              <a:buFontTx/>
              <a:buChar char="-"/>
            </a:pPr>
            <a:r>
              <a:rPr lang="en-GB" dirty="0" smtClean="0"/>
              <a:t>Time lag –</a:t>
            </a:r>
            <a:r>
              <a:rPr lang="en-GB" baseline="0" dirty="0" smtClean="0"/>
              <a:t> some of the data sources</a:t>
            </a:r>
          </a:p>
          <a:p>
            <a:pPr marL="628650" lvl="1" indent="-171450">
              <a:buFontTx/>
              <a:buChar char="-"/>
            </a:pPr>
            <a:r>
              <a:rPr lang="en-GB" baseline="0" dirty="0" smtClean="0"/>
              <a:t>It can be challenging to pull together an overall narrative from the various sources. Occasionally contradict each other, or slightly different emerging findings. </a:t>
            </a:r>
            <a:endParaRPr lang="en-GB" dirty="0" smtClean="0"/>
          </a:p>
          <a:p>
            <a:pPr marL="457200" lvl="1" indent="0">
              <a:buFontTx/>
              <a:buNone/>
            </a:pPr>
            <a:endParaRPr lang="en-GB" baseline="0" dirty="0" smtClean="0"/>
          </a:p>
        </p:txBody>
      </p:sp>
      <p:sp>
        <p:nvSpPr>
          <p:cNvPr id="4" name="Slide Number Placeholder 3"/>
          <p:cNvSpPr>
            <a:spLocks noGrp="1"/>
          </p:cNvSpPr>
          <p:nvPr>
            <p:ph type="sldNum" sz="quarter" idx="10"/>
          </p:nvPr>
        </p:nvSpPr>
        <p:spPr/>
        <p:txBody>
          <a:bodyPr/>
          <a:lstStyle/>
          <a:p>
            <a:fld id="{C9B7DD23-35F2-4116-B04D-D4E921BF331D}" type="slidenum">
              <a:rPr lang="en-GB" smtClean="0"/>
              <a:t>3</a:t>
            </a:fld>
            <a:endParaRPr lang="en-GB"/>
          </a:p>
        </p:txBody>
      </p:sp>
    </p:spTree>
    <p:extLst>
      <p:ext uri="{BB962C8B-B14F-4D97-AF65-F5344CB8AC3E}">
        <p14:creationId xmlns:p14="http://schemas.microsoft.com/office/powerpoint/2010/main" val="3632241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These are</a:t>
            </a:r>
            <a:r>
              <a:rPr lang="en-GB" baseline="0" dirty="0" smtClean="0"/>
              <a:t> 2 of our headline labour market indicators that are published monthly</a:t>
            </a:r>
            <a:endParaRPr lang="en-GB" dirty="0" smtClean="0"/>
          </a:p>
          <a:p>
            <a:pPr marL="171450" indent="-171450">
              <a:buFont typeface="Arial" panose="020B0604020202020204" pitchFamily="34" charset="0"/>
              <a:buChar char="•"/>
            </a:pPr>
            <a:r>
              <a:rPr lang="en-GB" dirty="0" smtClean="0"/>
              <a:t>To</a:t>
            </a:r>
            <a:r>
              <a:rPr lang="en-GB" baseline="0" dirty="0" smtClean="0"/>
              <a:t> give context of how the labour market was looking prior to the pandemic, charts cover year ending 2019</a:t>
            </a:r>
          </a:p>
          <a:p>
            <a:pPr marL="171450" indent="-171450">
              <a:buFont typeface="Arial" panose="020B0604020202020204" pitchFamily="34" charset="0"/>
              <a:buChar char="•"/>
            </a:pPr>
            <a:r>
              <a:rPr lang="en-GB" baseline="0" dirty="0" smtClean="0"/>
              <a:t>Generally volatility in the Welsh estimates – but generally in a relatively strong position</a:t>
            </a:r>
          </a:p>
          <a:p>
            <a:pPr marL="171450" indent="-171450">
              <a:buFont typeface="Arial" panose="020B0604020202020204" pitchFamily="34" charset="0"/>
              <a:buChar char="•"/>
            </a:pPr>
            <a:r>
              <a:rPr lang="en-GB" baseline="0" dirty="0" smtClean="0"/>
              <a:t>Lowest unemployment rate since records began and lower than the UK rate – some caution here as it can jump around but generally the unemployment rate tracks that of the UK</a:t>
            </a:r>
          </a:p>
          <a:p>
            <a:pPr marL="171450" indent="-171450">
              <a:buFont typeface="Arial" panose="020B0604020202020204" pitchFamily="34" charset="0"/>
              <a:buChar char="•"/>
            </a:pPr>
            <a:r>
              <a:rPr lang="en-GB" baseline="0" dirty="0" smtClean="0"/>
              <a:t>Employment rates generally been increasing over the longer term – peaked in the final three months of 2018 to just over 76%</a:t>
            </a:r>
          </a:p>
          <a:p>
            <a:pPr marL="171450" indent="-171450">
              <a:buFont typeface="Arial" panose="020B0604020202020204" pitchFamily="34" charset="0"/>
              <a:buChar char="•"/>
            </a:pPr>
            <a:r>
              <a:rPr lang="en-GB" baseline="0" dirty="0" smtClean="0"/>
              <a:t>Economic inactivity is the final headline indicator not included here – </a:t>
            </a:r>
            <a:r>
              <a:rPr lang="en-GB" b="0" baseline="0" dirty="0" smtClean="0"/>
              <a:t>rate tends to jump around in Wales – longer term trend is decrease but had been increasing slightly recently. UK gradually decreasing</a:t>
            </a:r>
          </a:p>
          <a:p>
            <a:pPr marL="0" indent="0">
              <a:buFont typeface="Arial" panose="020B0604020202020204" pitchFamily="34" charset="0"/>
              <a:buNone/>
            </a:pPr>
            <a:endParaRPr lang="en-GB" baseline="0" dirty="0" smtClean="0"/>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9B7DD23-35F2-4116-B04D-D4E921BF331D}" type="slidenum">
              <a:rPr lang="en-GB" smtClean="0"/>
              <a:t>4</a:t>
            </a:fld>
            <a:endParaRPr lang="en-GB"/>
          </a:p>
        </p:txBody>
      </p:sp>
    </p:spTree>
    <p:extLst>
      <p:ext uri="{BB962C8B-B14F-4D97-AF65-F5344CB8AC3E}">
        <p14:creationId xmlns:p14="http://schemas.microsoft.com/office/powerpoint/2010/main" val="122265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dirty="0" smtClean="0"/>
              <a:t>Latest headline labour market indicators</a:t>
            </a:r>
            <a:r>
              <a:rPr lang="en-GB" baseline="0" dirty="0" smtClean="0"/>
              <a:t> were released this week on Tuesday – usually high profile anyway, number of headlines on Tuesday</a:t>
            </a:r>
          </a:p>
          <a:p>
            <a:pPr marL="171450" indent="-171450">
              <a:buFont typeface="Arial" panose="020B0604020202020204" pitchFamily="34" charset="0"/>
              <a:buChar char="•"/>
            </a:pPr>
            <a:r>
              <a:rPr lang="en-GB" baseline="0" dirty="0" smtClean="0"/>
              <a:t>The employment rate decreased sharply in Wales (again caution over shorter term) – 2.5 pp over the quarter and 1.8 pp over the year – this was the largest quarterly decrease in Wales since the series began in 1992</a:t>
            </a:r>
          </a:p>
          <a:p>
            <a:pPr marL="171450" indent="-171450">
              <a:buFont typeface="Arial" panose="020B0604020202020204" pitchFamily="34" charset="0"/>
              <a:buChar char="•"/>
            </a:pPr>
            <a:r>
              <a:rPr lang="en-GB" baseline="0" dirty="0" smtClean="0"/>
              <a:t>And opposite with unemployment rate – increased sharply in both Wales and the UK – 1.9 pp over the quarter and 0.8pp over the year (we are talking about smaller scales here compared to employment). Again this is the largest increase in Wales in one quarter since 1992</a:t>
            </a:r>
          </a:p>
          <a:p>
            <a:pPr marL="171450" indent="-171450">
              <a:buFont typeface="Arial" panose="020B0604020202020204" pitchFamily="34" charset="0"/>
              <a:buChar char="•"/>
            </a:pPr>
            <a:r>
              <a:rPr lang="en-GB" baseline="0" dirty="0" smtClean="0"/>
              <a:t>Economic inactivity increased in Wales but not as sharply as the changes to employment and unemployment. UK economic inactivity remained broadly stable</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9B7DD23-35F2-4116-B04D-D4E921BF331D}" type="slidenum">
              <a:rPr lang="en-GB" smtClean="0"/>
              <a:t>5</a:t>
            </a:fld>
            <a:endParaRPr lang="en-GB"/>
          </a:p>
        </p:txBody>
      </p:sp>
    </p:spTree>
    <p:extLst>
      <p:ext uri="{BB962C8B-B14F-4D97-AF65-F5344CB8AC3E}">
        <p14:creationId xmlns:p14="http://schemas.microsoft.com/office/powerpoint/2010/main" val="4619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Prior to the pandemic, the number of paid employees in Wales was generally increasing </a:t>
            </a:r>
          </a:p>
          <a:p>
            <a:r>
              <a:rPr lang="en-GB" sz="1200" b="0" i="0" u="none" strike="noStrike" kern="1200" baseline="0" dirty="0" smtClean="0">
                <a:solidFill>
                  <a:schemeClr val="tx1"/>
                </a:solidFill>
                <a:latin typeface="+mn-lt"/>
                <a:ea typeface="+mn-ea"/>
                <a:cs typeface="+mn-cs"/>
              </a:rPr>
              <a:t> The number of paid employees decreased during the pandemic to 1.23 million in July, a decrease of 31,000 people (2.5%) compared with February 2020. However, the number of paid employees has increased slightly since August 2020, but remains well below the February figure. </a:t>
            </a:r>
          </a:p>
          <a:p>
            <a:r>
              <a:rPr lang="en-GB" sz="1200" b="0" i="0" u="none" strike="noStrike" kern="1200" baseline="0" dirty="0" smtClean="0">
                <a:solidFill>
                  <a:schemeClr val="tx1"/>
                </a:solidFill>
                <a:latin typeface="+mn-lt"/>
                <a:ea typeface="+mn-ea"/>
                <a:cs typeface="+mn-cs"/>
              </a:rPr>
              <a:t> Early estimates for October 2020 indicate that the number of paid employees in Wales was 1.23 million. This was a decrease of 28,300 (2.2%) on February 2020, but a slight increase of 2,700 (0.2%) compared with the lowest point in July. </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9B7DD23-35F2-4116-B04D-D4E921BF331D}" type="slidenum">
              <a:rPr lang="en-GB" smtClean="0"/>
              <a:t>6</a:t>
            </a:fld>
            <a:endParaRPr lang="en-GB"/>
          </a:p>
        </p:txBody>
      </p:sp>
    </p:spTree>
    <p:extLst>
      <p:ext uri="{BB962C8B-B14F-4D97-AF65-F5344CB8AC3E}">
        <p14:creationId xmlns:p14="http://schemas.microsoft.com/office/powerpoint/2010/main" val="3031844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Prior to the pandemic, the number of paid employees in Wales was generally increasing </a:t>
            </a:r>
          </a:p>
          <a:p>
            <a:r>
              <a:rPr lang="en-GB" sz="1200" b="0" i="0" u="none" strike="noStrike" kern="1200" baseline="0" dirty="0" smtClean="0">
                <a:solidFill>
                  <a:schemeClr val="tx1"/>
                </a:solidFill>
                <a:latin typeface="+mn-lt"/>
                <a:ea typeface="+mn-ea"/>
                <a:cs typeface="+mn-cs"/>
              </a:rPr>
              <a:t> The number of paid employees decreased during the pandemic to 1.23 million in July, a decrease of 31,000 people (2.5%) compared with February 2020. However, the number of paid employees has increased slightly since August 2020, but remains well below the February figure. </a:t>
            </a:r>
          </a:p>
          <a:p>
            <a:r>
              <a:rPr lang="en-GB" sz="1200" b="0" i="0" u="none" strike="noStrike" kern="1200" baseline="0" dirty="0" smtClean="0">
                <a:solidFill>
                  <a:schemeClr val="tx1"/>
                </a:solidFill>
                <a:latin typeface="+mn-lt"/>
                <a:ea typeface="+mn-ea"/>
                <a:cs typeface="+mn-cs"/>
              </a:rPr>
              <a:t> Early estimates for October 2020 indicate that the number of paid employees in Wales was 1.23 million. This was a decrease of 28,300 (2.2%) on February 2020, but a slight increase of 2,700 (0.2%) compared with the lowest point in July. </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9B7DD23-35F2-4116-B04D-D4E921BF331D}" type="slidenum">
              <a:rPr lang="en-GB" smtClean="0"/>
              <a:t>7</a:t>
            </a:fld>
            <a:endParaRPr lang="en-GB"/>
          </a:p>
        </p:txBody>
      </p:sp>
    </p:spTree>
    <p:extLst>
      <p:ext uri="{BB962C8B-B14F-4D97-AF65-F5344CB8AC3E}">
        <p14:creationId xmlns:p14="http://schemas.microsoft.com/office/powerpoint/2010/main" val="2293291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dirty="0" smtClean="0"/>
          </a:p>
          <a:p>
            <a:pPr marL="285750" indent="-285750">
              <a:buFont typeface="Arial" panose="020B0604020202020204" pitchFamily="34" charset="0"/>
              <a:buChar char="•"/>
            </a:pPr>
            <a:r>
              <a:rPr lang="en-GB" sz="1200" dirty="0" smtClean="0"/>
              <a:t>Some time lag with</a:t>
            </a:r>
            <a:r>
              <a:rPr lang="en-GB" sz="1200" baseline="0" dirty="0" smtClean="0"/>
              <a:t> these stats </a:t>
            </a:r>
            <a:endParaRPr lang="en-GB" sz="1200" dirty="0" smtClean="0"/>
          </a:p>
          <a:p>
            <a:pPr marL="285750" indent="-285750">
              <a:buFont typeface="Arial" panose="020B0604020202020204" pitchFamily="34" charset="0"/>
              <a:buChar char="•"/>
            </a:pPr>
            <a:r>
              <a:rPr lang="en-GB" sz="1200" dirty="0" smtClean="0"/>
              <a:t>As at 31</a:t>
            </a:r>
            <a:r>
              <a:rPr lang="en-GB" sz="1200" baseline="30000" dirty="0" smtClean="0"/>
              <a:t>st</a:t>
            </a:r>
            <a:r>
              <a:rPr lang="en-GB" sz="1200" dirty="0" smtClean="0"/>
              <a:t> August, 130,400 employments were furloughed, 10% of all employments</a:t>
            </a:r>
          </a:p>
          <a:p>
            <a:pPr marL="285750" indent="-285750">
              <a:buFont typeface="Arial" panose="020B0604020202020204" pitchFamily="34" charset="0"/>
              <a:buChar char="•"/>
            </a:pPr>
            <a:r>
              <a:rPr lang="en-GB" sz="1200" dirty="0" smtClean="0"/>
              <a:t>More females than males were furloughed (52% female)</a:t>
            </a:r>
          </a:p>
          <a:p>
            <a:pPr marL="285750" indent="-285750">
              <a:buFont typeface="Arial" panose="020B0604020202020204" pitchFamily="34" charset="0"/>
              <a:buChar char="•"/>
            </a:pPr>
            <a:r>
              <a:rPr lang="en-GB" sz="1200" dirty="0" smtClean="0"/>
              <a:t>Take up rate broadly similar across all LAs (13% in Conwy to 8% in Neath Port Talbot). Ranges</a:t>
            </a:r>
            <a:r>
              <a:rPr lang="en-GB" sz="1200" baseline="0" dirty="0" smtClean="0"/>
              <a:t> from 9% (NI) to 13% (London) across UK countries and English regions</a:t>
            </a:r>
            <a:endParaRPr lang="en-GB" sz="120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90% of employees who left the furlough scheme between April and July remained on their original payroll</a:t>
            </a:r>
          </a:p>
          <a:p>
            <a:pPr marL="285750" indent="-285750">
              <a:buFont typeface="Arial" panose="020B0604020202020204" pitchFamily="34" charset="0"/>
              <a:buChar char="•"/>
            </a:pPr>
            <a:endParaRPr lang="en-GB" sz="1200" dirty="0" smtClean="0"/>
          </a:p>
          <a:p>
            <a:pPr marL="285750" indent="-285750">
              <a:buFont typeface="Arial" panose="020B0604020202020204" pitchFamily="34" charset="0"/>
              <a:buChar char="•"/>
            </a:pPr>
            <a:endParaRPr lang="en-GB" sz="1200"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9B7DD23-35F2-4116-B04D-D4E921BF331D}" type="slidenum">
              <a:rPr lang="en-GB" smtClean="0"/>
              <a:t>8</a:t>
            </a:fld>
            <a:endParaRPr lang="en-GB"/>
          </a:p>
        </p:txBody>
      </p:sp>
    </p:spTree>
    <p:extLst>
      <p:ext uri="{BB962C8B-B14F-4D97-AF65-F5344CB8AC3E}">
        <p14:creationId xmlns:p14="http://schemas.microsoft.com/office/powerpoint/2010/main" val="2794067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dirty="0" smtClean="0"/>
          </a:p>
          <a:p>
            <a:pPr marL="285750" indent="-285750">
              <a:buFont typeface="Arial" panose="020B0604020202020204" pitchFamily="34" charset="0"/>
              <a:buChar char="•"/>
            </a:pPr>
            <a:r>
              <a:rPr lang="en-GB" sz="1200" dirty="0" smtClean="0"/>
              <a:t>As at 31</a:t>
            </a:r>
            <a:r>
              <a:rPr lang="en-GB" sz="1200" baseline="30000" dirty="0" smtClean="0"/>
              <a:t>st</a:t>
            </a:r>
            <a:r>
              <a:rPr lang="en-GB" sz="1200" dirty="0" smtClean="0"/>
              <a:t> August, 130,400 employments were furloughed, 10% of all employments</a:t>
            </a:r>
          </a:p>
          <a:p>
            <a:pPr marL="285750" indent="-285750">
              <a:buFont typeface="Arial" panose="020B0604020202020204" pitchFamily="34" charset="0"/>
              <a:buChar char="•"/>
            </a:pPr>
            <a:r>
              <a:rPr lang="en-GB" sz="1200" dirty="0" smtClean="0"/>
              <a:t>More females than males were furloughed (52% female)</a:t>
            </a:r>
          </a:p>
          <a:p>
            <a:pPr marL="285750" indent="-285750">
              <a:buFont typeface="Arial" panose="020B0604020202020204" pitchFamily="34" charset="0"/>
              <a:buChar char="•"/>
            </a:pPr>
            <a:r>
              <a:rPr lang="en-GB" sz="1200" dirty="0" smtClean="0"/>
              <a:t>90% of employees who left the furlough scheme between April and July remained on their original payroll</a:t>
            </a:r>
          </a:p>
          <a:p>
            <a:pPr marL="285750" indent="-285750">
              <a:buFont typeface="Arial" panose="020B0604020202020204" pitchFamily="34" charset="0"/>
              <a:buChar char="•"/>
            </a:pPr>
            <a:r>
              <a:rPr lang="en-GB" sz="1200" dirty="0" smtClean="0"/>
              <a:t>Take up rate broadly similar across all LAs (13% in Conwy to 8% in Neath Port Talbot)</a:t>
            </a:r>
          </a:p>
          <a:p>
            <a:pPr marL="285750" indent="-285750">
              <a:buFont typeface="Arial" panose="020B0604020202020204" pitchFamily="34" charset="0"/>
              <a:buChar char="•"/>
            </a:pPr>
            <a:endParaRPr lang="en-GB" sz="1200"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9B7DD23-35F2-4116-B04D-D4E921BF331D}" type="slidenum">
              <a:rPr lang="en-GB" smtClean="0"/>
              <a:t>9</a:t>
            </a:fld>
            <a:endParaRPr lang="en-GB"/>
          </a:p>
        </p:txBody>
      </p:sp>
    </p:spTree>
    <p:extLst>
      <p:ext uri="{BB962C8B-B14F-4D97-AF65-F5344CB8AC3E}">
        <p14:creationId xmlns:p14="http://schemas.microsoft.com/office/powerpoint/2010/main" val="41354942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2481DB6-995D-4C45-AD67-87930BDAB40A}" type="datetimeFigureOut">
              <a:rPr lang="en-GB" smtClean="0"/>
              <a:t>19/11/2020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516CAE-33AE-4968-BDBD-DC4215ACE708}" type="slidenum">
              <a:rPr lang="en-GB" smtClean="0"/>
              <a:t>‹#›</a:t>
            </a:fld>
            <a:endParaRPr lang="en-GB"/>
          </a:p>
        </p:txBody>
      </p:sp>
      <p:pic>
        <p:nvPicPr>
          <p:cNvPr id="7" name="Picture 1" descr="stats PowerPoint title slide_.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050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481DB6-995D-4C45-AD67-87930BDAB40A}" type="datetimeFigureOut">
              <a:rPr lang="en-GB" smtClean="0"/>
              <a:t>19/11/2020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516CAE-33AE-4968-BDBD-DC4215ACE708}" type="slidenum">
              <a:rPr lang="en-GB" smtClean="0"/>
              <a:t>‹#›</a:t>
            </a:fld>
            <a:endParaRPr lang="en-GB"/>
          </a:p>
        </p:txBody>
      </p:sp>
    </p:spTree>
    <p:extLst>
      <p:ext uri="{BB962C8B-B14F-4D97-AF65-F5344CB8AC3E}">
        <p14:creationId xmlns:p14="http://schemas.microsoft.com/office/powerpoint/2010/main" val="337878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481DB6-995D-4C45-AD67-87930BDAB40A}" type="datetimeFigureOut">
              <a:rPr lang="en-GB" smtClean="0"/>
              <a:t>19/11/2020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516CAE-33AE-4968-BDBD-DC4215ACE708}" type="slidenum">
              <a:rPr lang="en-GB" smtClean="0"/>
              <a:t>‹#›</a:t>
            </a:fld>
            <a:endParaRPr lang="en-GB"/>
          </a:p>
        </p:txBody>
      </p:sp>
    </p:spTree>
    <p:extLst>
      <p:ext uri="{BB962C8B-B14F-4D97-AF65-F5344CB8AC3E}">
        <p14:creationId xmlns:p14="http://schemas.microsoft.com/office/powerpoint/2010/main" val="3015278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481DB6-995D-4C45-AD67-87930BDAB40A}" type="datetimeFigureOut">
              <a:rPr lang="en-GB" smtClean="0"/>
              <a:t>19/11/2020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516CAE-33AE-4968-BDBD-DC4215ACE708}" type="slidenum">
              <a:rPr lang="en-GB" smtClean="0"/>
              <a:t>‹#›</a:t>
            </a:fld>
            <a:endParaRPr lang="en-GB"/>
          </a:p>
        </p:txBody>
      </p:sp>
    </p:spTree>
    <p:extLst>
      <p:ext uri="{BB962C8B-B14F-4D97-AF65-F5344CB8AC3E}">
        <p14:creationId xmlns:p14="http://schemas.microsoft.com/office/powerpoint/2010/main" val="1693375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481DB6-995D-4C45-AD67-87930BDAB40A}" type="datetimeFigureOut">
              <a:rPr lang="en-GB" smtClean="0"/>
              <a:t>19/11/2020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516CAE-33AE-4968-BDBD-DC4215ACE708}" type="slidenum">
              <a:rPr lang="en-GB" smtClean="0"/>
              <a:t>‹#›</a:t>
            </a:fld>
            <a:endParaRPr lang="en-GB"/>
          </a:p>
        </p:txBody>
      </p:sp>
    </p:spTree>
    <p:extLst>
      <p:ext uri="{BB962C8B-B14F-4D97-AF65-F5344CB8AC3E}">
        <p14:creationId xmlns:p14="http://schemas.microsoft.com/office/powerpoint/2010/main" val="40114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2481DB6-995D-4C45-AD67-87930BDAB40A}" type="datetimeFigureOut">
              <a:rPr lang="en-GB" smtClean="0"/>
              <a:t>19/11/2020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516CAE-33AE-4968-BDBD-DC4215ACE708}" type="slidenum">
              <a:rPr lang="en-GB" smtClean="0"/>
              <a:t>‹#›</a:t>
            </a:fld>
            <a:endParaRPr lang="en-GB"/>
          </a:p>
        </p:txBody>
      </p:sp>
    </p:spTree>
    <p:extLst>
      <p:ext uri="{BB962C8B-B14F-4D97-AF65-F5344CB8AC3E}">
        <p14:creationId xmlns:p14="http://schemas.microsoft.com/office/powerpoint/2010/main" val="3746548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2481DB6-995D-4C45-AD67-87930BDAB40A}" type="datetimeFigureOut">
              <a:rPr lang="en-GB" smtClean="0"/>
              <a:t>19/11/2020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516CAE-33AE-4968-BDBD-DC4215ACE708}" type="slidenum">
              <a:rPr lang="en-GB" smtClean="0"/>
              <a:t>‹#›</a:t>
            </a:fld>
            <a:endParaRPr lang="en-GB"/>
          </a:p>
        </p:txBody>
      </p:sp>
    </p:spTree>
    <p:extLst>
      <p:ext uri="{BB962C8B-B14F-4D97-AF65-F5344CB8AC3E}">
        <p14:creationId xmlns:p14="http://schemas.microsoft.com/office/powerpoint/2010/main" val="3349509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2481DB6-995D-4C45-AD67-87930BDAB40A}" type="datetimeFigureOut">
              <a:rPr lang="en-GB" smtClean="0"/>
              <a:t>19/11/2020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516CAE-33AE-4968-BDBD-DC4215ACE708}" type="slidenum">
              <a:rPr lang="en-GB" smtClean="0"/>
              <a:t>‹#›</a:t>
            </a:fld>
            <a:endParaRPr lang="en-GB"/>
          </a:p>
        </p:txBody>
      </p:sp>
    </p:spTree>
    <p:extLst>
      <p:ext uri="{BB962C8B-B14F-4D97-AF65-F5344CB8AC3E}">
        <p14:creationId xmlns:p14="http://schemas.microsoft.com/office/powerpoint/2010/main" val="2763245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481DB6-995D-4C45-AD67-87930BDAB40A}" type="datetimeFigureOut">
              <a:rPr lang="en-GB" smtClean="0"/>
              <a:t>19/11/2020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E516CAE-33AE-4968-BDBD-DC4215ACE708}" type="slidenum">
              <a:rPr lang="en-GB" smtClean="0"/>
              <a:t>‹#›</a:t>
            </a:fld>
            <a:endParaRPr lang="en-GB"/>
          </a:p>
        </p:txBody>
      </p:sp>
    </p:spTree>
    <p:extLst>
      <p:ext uri="{BB962C8B-B14F-4D97-AF65-F5344CB8AC3E}">
        <p14:creationId xmlns:p14="http://schemas.microsoft.com/office/powerpoint/2010/main" val="2902145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481DB6-995D-4C45-AD67-87930BDAB40A}" type="datetimeFigureOut">
              <a:rPr lang="en-GB" smtClean="0"/>
              <a:t>19/11/2020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516CAE-33AE-4968-BDBD-DC4215ACE708}" type="slidenum">
              <a:rPr lang="en-GB" smtClean="0"/>
              <a:t>‹#›</a:t>
            </a:fld>
            <a:endParaRPr lang="en-GB"/>
          </a:p>
        </p:txBody>
      </p:sp>
    </p:spTree>
    <p:extLst>
      <p:ext uri="{BB962C8B-B14F-4D97-AF65-F5344CB8AC3E}">
        <p14:creationId xmlns:p14="http://schemas.microsoft.com/office/powerpoint/2010/main" val="4115406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481DB6-995D-4C45-AD67-87930BDAB40A}" type="datetimeFigureOut">
              <a:rPr lang="en-GB" smtClean="0"/>
              <a:t>19/11/2020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516CAE-33AE-4968-BDBD-DC4215ACE708}" type="slidenum">
              <a:rPr lang="en-GB" smtClean="0"/>
              <a:t>‹#›</a:t>
            </a:fld>
            <a:endParaRPr lang="en-GB"/>
          </a:p>
        </p:txBody>
      </p:sp>
    </p:spTree>
    <p:extLst>
      <p:ext uri="{BB962C8B-B14F-4D97-AF65-F5344CB8AC3E}">
        <p14:creationId xmlns:p14="http://schemas.microsoft.com/office/powerpoint/2010/main" val="448156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81DB6-995D-4C45-AD67-87930BDAB40A}" type="datetimeFigureOut">
              <a:rPr lang="en-GB" smtClean="0"/>
              <a:t>19/11/2020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516CAE-33AE-4968-BDBD-DC4215ACE708}" type="slidenum">
              <a:rPr lang="en-GB" smtClean="0"/>
              <a:t>‹#›</a:t>
            </a:fld>
            <a:endParaRPr lang="en-GB"/>
          </a:p>
        </p:txBody>
      </p:sp>
    </p:spTree>
    <p:extLst>
      <p:ext uri="{BB962C8B-B14F-4D97-AF65-F5344CB8AC3E}">
        <p14:creationId xmlns:p14="http://schemas.microsoft.com/office/powerpoint/2010/main" val="3861704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hyperlink" Target="mailto:Ystadegau.economi@llyw.cymr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mailto:Economic.stats@gov.wal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36912"/>
            <a:ext cx="7772400" cy="1470025"/>
          </a:xfrm>
        </p:spPr>
        <p:txBody>
          <a:bodyPr>
            <a:normAutofit fontScale="90000"/>
          </a:bodyPr>
          <a:lstStyle/>
          <a:p>
            <a:r>
              <a:rPr lang="en-GB" sz="3600" dirty="0" err="1">
                <a:latin typeface="Arial" panose="020B0604020202020204" pitchFamily="34" charset="0"/>
                <a:cs typeface="Arial" panose="020B0604020202020204" pitchFamily="34" charset="0"/>
              </a:rPr>
              <a:t>Effaith</a:t>
            </a:r>
            <a:r>
              <a:rPr lang="en-GB" sz="3600" dirty="0">
                <a:latin typeface="Arial" panose="020B0604020202020204" pitchFamily="34" charset="0"/>
                <a:cs typeface="Arial" panose="020B0604020202020204" pitchFamily="34" charset="0"/>
              </a:rPr>
              <a:t> y </a:t>
            </a:r>
            <a:r>
              <a:rPr lang="en-GB" sz="3600" dirty="0" err="1">
                <a:latin typeface="Arial" panose="020B0604020202020204" pitchFamily="34" charset="0"/>
                <a:cs typeface="Arial" panose="020B0604020202020204" pitchFamily="34" charset="0"/>
              </a:rPr>
              <a:t>pandemig</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ar</a:t>
            </a:r>
            <a:r>
              <a:rPr lang="en-GB" sz="3600" dirty="0">
                <a:latin typeface="Arial" panose="020B0604020202020204" pitchFamily="34" charset="0"/>
                <a:cs typeface="Arial" panose="020B0604020202020204" pitchFamily="34" charset="0"/>
              </a:rPr>
              <a:t> y </a:t>
            </a:r>
            <a:r>
              <a:rPr lang="en-GB" sz="3600" dirty="0" err="1">
                <a:latin typeface="Arial" panose="020B0604020202020204" pitchFamily="34" charset="0"/>
                <a:cs typeface="Arial" panose="020B0604020202020204" pitchFamily="34" charset="0"/>
              </a:rPr>
              <a:t>farchnad</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lafur</a:t>
            </a:r>
            <a:r>
              <a:rPr lang="en-GB" sz="3600" dirty="0" smtClean="0">
                <a:latin typeface="Arial" panose="020B0604020202020204" pitchFamily="34" charset="0"/>
                <a:cs typeface="Arial" panose="020B0604020202020204" pitchFamily="34" charset="0"/>
              </a:rPr>
              <a:t/>
            </a:r>
            <a:br>
              <a:rPr lang="en-GB" sz="3600" dirty="0" smtClean="0">
                <a:latin typeface="Arial" panose="020B0604020202020204" pitchFamily="34" charset="0"/>
                <a:cs typeface="Arial" panose="020B0604020202020204" pitchFamily="34" charset="0"/>
              </a:rPr>
            </a:br>
            <a:r>
              <a:rPr lang="en-GB" sz="3600" dirty="0" smtClean="0">
                <a:latin typeface="Arial" panose="020B0604020202020204" pitchFamily="34" charset="0"/>
                <a:cs typeface="Arial" panose="020B0604020202020204" pitchFamily="34" charset="0"/>
              </a:rPr>
              <a:t/>
            </a:r>
            <a:br>
              <a:rPr lang="en-GB" sz="3600" dirty="0" smtClean="0">
                <a:latin typeface="Arial" panose="020B0604020202020204" pitchFamily="34" charset="0"/>
                <a:cs typeface="Arial" panose="020B0604020202020204" pitchFamily="34" charset="0"/>
              </a:rPr>
            </a:br>
            <a:r>
              <a:rPr lang="en-GB" sz="3600" dirty="0" smtClean="0">
                <a:latin typeface="Arial" panose="020B0604020202020204" pitchFamily="34" charset="0"/>
                <a:cs typeface="Arial" panose="020B0604020202020204" pitchFamily="34" charset="0"/>
              </a:rPr>
              <a:t>The </a:t>
            </a:r>
            <a:r>
              <a:rPr lang="en-GB" sz="3600" dirty="0">
                <a:latin typeface="Arial" panose="020B0604020202020204" pitchFamily="34" charset="0"/>
                <a:cs typeface="Arial" panose="020B0604020202020204" pitchFamily="34" charset="0"/>
              </a:rPr>
              <a:t>impact of the pandemic on the labour market </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15516" y="4941168"/>
            <a:ext cx="8712968" cy="1752600"/>
          </a:xfrm>
        </p:spPr>
        <p:txBody>
          <a:bodyPr>
            <a:normAutofit lnSpcReduction="10000"/>
          </a:bodyPr>
          <a:lstStyle/>
          <a:p>
            <a:pPr algn="l"/>
            <a:r>
              <a:rPr lang="en-GB" sz="2400" dirty="0" smtClean="0">
                <a:latin typeface="Arial" panose="020B0604020202020204" pitchFamily="34" charset="0"/>
                <a:cs typeface="Arial" panose="020B0604020202020204" pitchFamily="34" charset="0"/>
              </a:rPr>
              <a:t>Luned Jones &amp; Melanie Brown</a:t>
            </a:r>
          </a:p>
          <a:p>
            <a:pPr algn="l"/>
            <a:r>
              <a:rPr lang="en-GB" sz="2400" dirty="0">
                <a:latin typeface="Arial" panose="020B0604020202020204" pitchFamily="34" charset="0"/>
                <a:cs typeface="Arial" panose="020B0604020202020204" pitchFamily="34" charset="0"/>
              </a:rPr>
              <a:t>Panel </a:t>
            </a:r>
            <a:r>
              <a:rPr lang="en-GB" sz="2400" dirty="0" err="1">
                <a:latin typeface="Arial" panose="020B0604020202020204" pitchFamily="34" charset="0"/>
                <a:cs typeface="Arial" panose="020B0604020202020204" pitchFamily="34" charset="0"/>
              </a:rPr>
              <a:t>Defnyddwyr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Ystadegau’r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Trydydd</a:t>
            </a:r>
            <a:r>
              <a:rPr lang="en-GB" sz="2400" dirty="0">
                <a:latin typeface="Arial" panose="020B0604020202020204" pitchFamily="34" charset="0"/>
                <a:cs typeface="Arial" panose="020B0604020202020204" pitchFamily="34" charset="0"/>
              </a:rPr>
              <a:t> Sector </a:t>
            </a:r>
            <a:endParaRPr lang="en-GB" sz="2400" dirty="0" smtClean="0">
              <a:latin typeface="Arial" panose="020B0604020202020204" pitchFamily="34" charset="0"/>
              <a:cs typeface="Arial" panose="020B0604020202020204" pitchFamily="34" charset="0"/>
            </a:endParaRPr>
          </a:p>
          <a:p>
            <a:pPr algn="l"/>
            <a:r>
              <a:rPr lang="en-GB" sz="2400" dirty="0" smtClean="0">
                <a:latin typeface="Arial" panose="020B0604020202020204" pitchFamily="34" charset="0"/>
                <a:cs typeface="Arial" panose="020B0604020202020204" pitchFamily="34" charset="0"/>
              </a:rPr>
              <a:t>Third Sector Statistics User Panel</a:t>
            </a:r>
          </a:p>
          <a:p>
            <a:pPr algn="l"/>
            <a:r>
              <a:rPr lang="en-GB" sz="2400" dirty="0" smtClean="0">
                <a:latin typeface="Arial" panose="020B0604020202020204" pitchFamily="34" charset="0"/>
                <a:cs typeface="Arial" panose="020B0604020202020204" pitchFamily="34" charset="0"/>
              </a:rPr>
              <a:t>12.11.20</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0753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8E9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a:bodyPr>
          <a:lstStyle/>
          <a:p>
            <a:r>
              <a:rPr lang="en-GB" sz="2000" dirty="0" err="1" smtClean="0">
                <a:latin typeface="Arial" panose="020B0604020202020204" pitchFamily="34" charset="0"/>
                <a:cs typeface="Arial" panose="020B0604020202020204" pitchFamily="34" charset="0"/>
              </a:rPr>
              <a:t>Gweithwyr</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ar</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ffyrlo</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fesul</a:t>
            </a:r>
            <a:r>
              <a:rPr lang="en-GB" sz="2000" dirty="0" smtClean="0">
                <a:latin typeface="Arial" panose="020B0604020202020204" pitchFamily="34" charset="0"/>
                <a:cs typeface="Arial" panose="020B0604020202020204" pitchFamily="34" charset="0"/>
              </a:rPr>
              <a:t> sector</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Furloughed employees by sector</a:t>
            </a:r>
            <a:endParaRPr lang="en-GB" sz="2000" dirty="0">
              <a:latin typeface="Arial" panose="020B0604020202020204" pitchFamily="34" charset="0"/>
              <a:cs typeface="Arial" panose="020B0604020202020204" pitchFamily="34" charset="0"/>
            </a:endParaRPr>
          </a:p>
        </p:txBody>
      </p:sp>
      <p:sp>
        <p:nvSpPr>
          <p:cNvPr id="6" name="TextBox 5"/>
          <p:cNvSpPr txBox="1"/>
          <p:nvPr/>
        </p:nvSpPr>
        <p:spPr>
          <a:xfrm>
            <a:off x="300257" y="6072586"/>
            <a:ext cx="3898776" cy="461665"/>
          </a:xfrm>
          <a:prstGeom prst="rect">
            <a:avLst/>
          </a:prstGeom>
          <a:noFill/>
        </p:spPr>
        <p:txBody>
          <a:bodyPr wrap="square" rtlCol="0">
            <a:spAutoFit/>
          </a:bodyPr>
          <a:lstStyle/>
          <a:p>
            <a:r>
              <a:rPr lang="en-GB" sz="1200" dirty="0" err="1" smtClean="0">
                <a:latin typeface="Arial" panose="020B0604020202020204" pitchFamily="34" charset="0"/>
                <a:cs typeface="Arial" panose="020B0604020202020204" pitchFamily="34" charset="0"/>
              </a:rPr>
              <a:t>Ffynhonnell</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CThEM</a:t>
            </a:r>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Source: HMRC</a:t>
            </a:r>
            <a:endParaRPr lang="en-GB" sz="1200" dirty="0">
              <a:latin typeface="Arial" panose="020B0604020202020204" pitchFamily="34" charset="0"/>
              <a:cs typeface="Arial" panose="020B0604020202020204" pitchFamily="34" charset="0"/>
            </a:endParaRPr>
          </a:p>
        </p:txBody>
      </p:sp>
      <p:pic>
        <p:nvPicPr>
          <p:cNvPr id="3" name="Picture 2" descr="Mae'r siart yn dangos y gyfradd derbyn ar gyfer y cynllun ffyrlo fesul sector yn y DU. Mae'r gyfradd uchaf ar gyfer y sectorau celfydyddau, adloniant a hamdden a llety a bwyd.&#10;&#10;The chart shows the take-up rate by sector in the UK for the furlough scheme. The rates are higher for the arts, entertainment and recreation sector and the accommodation and food services sector. "/>
          <p:cNvPicPr>
            <a:picLocks noChangeAspect="1"/>
          </p:cNvPicPr>
          <p:nvPr/>
        </p:nvPicPr>
        <p:blipFill>
          <a:blip r:embed="rId3"/>
          <a:stretch>
            <a:fillRect/>
          </a:stretch>
        </p:blipFill>
        <p:spPr>
          <a:xfrm>
            <a:off x="426148" y="986528"/>
            <a:ext cx="7386211" cy="5152478"/>
          </a:xfrm>
          <a:prstGeom prst="rect">
            <a:avLst/>
          </a:prstGeom>
        </p:spPr>
      </p:pic>
    </p:spTree>
    <p:extLst>
      <p:ext uri="{BB962C8B-B14F-4D97-AF65-F5344CB8AC3E}">
        <p14:creationId xmlns:p14="http://schemas.microsoft.com/office/powerpoint/2010/main" val="1259695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8E9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160215"/>
            <a:ext cx="8229600" cy="504056"/>
          </a:xfrm>
        </p:spPr>
        <p:txBody>
          <a:bodyPr>
            <a:normAutofit fontScale="90000"/>
          </a:bodyPr>
          <a:lstStyle/>
          <a:p>
            <a:r>
              <a:rPr lang="en-GB" sz="2000" dirty="0" err="1" smtClean="0">
                <a:latin typeface="Arial" panose="020B0604020202020204" pitchFamily="34" charset="0"/>
                <a:cs typeface="Arial" panose="020B0604020202020204" pitchFamily="34" charset="0"/>
              </a:rPr>
              <a:t>Cynllun</a:t>
            </a:r>
            <a:r>
              <a:rPr lang="en-GB" sz="2000" dirty="0" smtClean="0">
                <a:latin typeface="Arial" panose="020B0604020202020204" pitchFamily="34" charset="0"/>
                <a:cs typeface="Arial" panose="020B0604020202020204" pitchFamily="34" charset="0"/>
              </a:rPr>
              <a:t> Cymorth </a:t>
            </a:r>
            <a:r>
              <a:rPr lang="en-GB" sz="2000" dirty="0" err="1" smtClean="0">
                <a:latin typeface="Arial" panose="020B0604020202020204" pitchFamily="34" charset="0"/>
                <a:cs typeface="Arial" panose="020B0604020202020204" pitchFamily="34" charset="0"/>
              </a:rPr>
              <a:t>incwm</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hunangyflogaeth</a:t>
            </a:r>
            <a:r>
              <a:rPr lang="en-GB" sz="2000" dirty="0" smtClean="0">
                <a:latin typeface="Arial" panose="020B0604020202020204" pitchFamily="34" charset="0"/>
                <a:cs typeface="Arial" panose="020B0604020202020204" pitchFamily="34" charset="0"/>
              </a:rPr>
              <a:t> </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Self-employment income support scheme</a:t>
            </a:r>
            <a:endParaRPr lang="en-GB" sz="2000" dirty="0">
              <a:latin typeface="Arial" panose="020B0604020202020204" pitchFamily="34" charset="0"/>
              <a:cs typeface="Arial" panose="020B0604020202020204" pitchFamily="34" charset="0"/>
            </a:endParaRPr>
          </a:p>
        </p:txBody>
      </p:sp>
      <p:sp>
        <p:nvSpPr>
          <p:cNvPr id="9" name="TextBox 8"/>
          <p:cNvSpPr txBox="1"/>
          <p:nvPr/>
        </p:nvSpPr>
        <p:spPr>
          <a:xfrm>
            <a:off x="141899" y="3501008"/>
            <a:ext cx="4862149" cy="260071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400" dirty="0" err="1">
                <a:latin typeface="Arial" panose="020B0604020202020204" pitchFamily="34" charset="0"/>
                <a:cs typeface="Arial" panose="020B0604020202020204" pitchFamily="34" charset="0"/>
              </a:rPr>
              <a:t>Hyd</a:t>
            </a:r>
            <a:r>
              <a:rPr lang="en-GB" sz="1400" dirty="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ddiwedd</a:t>
            </a:r>
            <a:r>
              <a:rPr lang="en-GB" sz="1400" dirty="0" smtClean="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Medi</a:t>
            </a:r>
            <a:r>
              <a:rPr lang="en-GB" sz="1400" dirty="0">
                <a:latin typeface="Arial" panose="020B0604020202020204" pitchFamily="34" charset="0"/>
                <a:cs typeface="Arial" panose="020B0604020202020204" pitchFamily="34" charset="0"/>
              </a:rPr>
              <a:t>, </a:t>
            </a:r>
            <a:r>
              <a:rPr lang="en-GB" sz="1400" dirty="0" smtClean="0">
                <a:latin typeface="Arial" panose="020B0604020202020204" pitchFamily="34" charset="0"/>
                <a:cs typeface="Arial" panose="020B0604020202020204" pitchFamily="34" charset="0"/>
              </a:rPr>
              <a:t>93,000 </a:t>
            </a:r>
            <a:r>
              <a:rPr lang="en-GB" sz="1400" dirty="0">
                <a:latin typeface="Arial" panose="020B0604020202020204" pitchFamily="34" charset="0"/>
                <a:cs typeface="Arial" panose="020B0604020202020204" pitchFamily="34" charset="0"/>
              </a:rPr>
              <a:t>o </a:t>
            </a:r>
            <a:r>
              <a:rPr lang="en-GB" sz="1400" dirty="0" err="1">
                <a:latin typeface="Arial" panose="020B0604020202020204" pitchFamily="34" charset="0"/>
                <a:cs typeface="Arial" panose="020B0604020202020204" pitchFamily="34" charset="0"/>
              </a:rPr>
              <a:t>geisiadau</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llwyddiannus</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ar</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gyfer</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yr</a:t>
            </a:r>
            <a:r>
              <a:rPr lang="en-GB" sz="1400" dirty="0">
                <a:latin typeface="Arial" panose="020B0604020202020204" pitchFamily="34" charset="0"/>
                <a:cs typeface="Arial" panose="020B0604020202020204" pitchFamily="34" charset="0"/>
              </a:rPr>
              <a:t> ail SEISS</a:t>
            </a:r>
          </a:p>
          <a:p>
            <a:pPr marL="285750" indent="-285750">
              <a:lnSpc>
                <a:spcPct val="150000"/>
              </a:lnSpc>
              <a:buFont typeface="Arial" panose="020B0604020202020204" pitchFamily="34" charset="0"/>
              <a:buChar char="•"/>
            </a:pPr>
            <a:r>
              <a:rPr lang="en-GB" sz="1400" dirty="0" err="1" smtClean="0">
                <a:latin typeface="Arial" panose="020B0604020202020204" pitchFamily="34" charset="0"/>
                <a:cs typeface="Arial" panose="020B0604020202020204" pitchFamily="34" charset="0"/>
              </a:rPr>
              <a:t>Caeodd</a:t>
            </a:r>
            <a:r>
              <a:rPr lang="en-GB" sz="1400" dirty="0" smtClean="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y SEISS </a:t>
            </a:r>
            <a:r>
              <a:rPr lang="en-GB" sz="1400" dirty="0" err="1">
                <a:latin typeface="Arial" panose="020B0604020202020204" pitchFamily="34" charset="0"/>
                <a:cs typeface="Arial" panose="020B0604020202020204" pitchFamily="34" charset="0"/>
              </a:rPr>
              <a:t>cyntaf</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ar</a:t>
            </a:r>
            <a:r>
              <a:rPr lang="en-GB" sz="1400" dirty="0">
                <a:latin typeface="Arial" panose="020B0604020202020204" pitchFamily="34" charset="0"/>
                <a:cs typeface="Arial" panose="020B0604020202020204" pitchFamily="34" charset="0"/>
              </a:rPr>
              <a:t> 13 </a:t>
            </a:r>
            <a:r>
              <a:rPr lang="en-GB" sz="1400" dirty="0" err="1">
                <a:latin typeface="Arial" panose="020B0604020202020204" pitchFamily="34" charset="0"/>
                <a:cs typeface="Arial" panose="020B0604020202020204" pitchFamily="34" charset="0"/>
              </a:rPr>
              <a:t>Gorffennaf</a:t>
            </a:r>
            <a:r>
              <a:rPr lang="en-GB" sz="1400" dirty="0">
                <a:latin typeface="Arial" panose="020B0604020202020204" pitchFamily="34" charset="0"/>
                <a:cs typeface="Arial" panose="020B0604020202020204" pitchFamily="34" charset="0"/>
              </a:rPr>
              <a:t> – </a:t>
            </a:r>
            <a:r>
              <a:rPr lang="en-GB" sz="1400" dirty="0" err="1">
                <a:latin typeface="Arial" panose="020B0604020202020204" pitchFamily="34" charset="0"/>
                <a:cs typeface="Arial" panose="020B0604020202020204" pitchFamily="34" charset="0"/>
              </a:rPr>
              <a:t>dros</a:t>
            </a:r>
            <a:r>
              <a:rPr lang="en-GB" sz="1400" dirty="0">
                <a:latin typeface="Arial" panose="020B0604020202020204" pitchFamily="34" charset="0"/>
                <a:cs typeface="Arial" panose="020B0604020202020204" pitchFamily="34" charset="0"/>
              </a:rPr>
              <a:t> 110,000 o </a:t>
            </a:r>
            <a:r>
              <a:rPr lang="en-GB" sz="1400" dirty="0" err="1">
                <a:latin typeface="Arial" panose="020B0604020202020204" pitchFamily="34" charset="0"/>
                <a:cs typeface="Arial" panose="020B0604020202020204" pitchFamily="34" charset="0"/>
              </a:rPr>
              <a:t>hawliadau</a:t>
            </a:r>
            <a:r>
              <a:rPr lang="en-GB" sz="1400" dirty="0">
                <a:latin typeface="Arial" panose="020B0604020202020204" pitchFamily="34" charset="0"/>
                <a:cs typeface="Arial" panose="020B0604020202020204" pitchFamily="34" charset="0"/>
              </a:rPr>
              <a:t> (78% </a:t>
            </a:r>
            <a:r>
              <a:rPr lang="en-GB" sz="1400" dirty="0" err="1">
                <a:latin typeface="Arial" panose="020B0604020202020204" pitchFamily="34" charset="0"/>
                <a:cs typeface="Arial" panose="020B0604020202020204" pitchFamily="34" charset="0"/>
              </a:rPr>
              <a:t>o'r</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rhai</a:t>
            </a:r>
            <a:r>
              <a:rPr lang="en-GB" sz="1400" dirty="0">
                <a:latin typeface="Arial" panose="020B0604020202020204" pitchFamily="34" charset="0"/>
                <a:cs typeface="Arial" panose="020B0604020202020204" pitchFamily="34" charset="0"/>
              </a:rPr>
              <a:t> </a:t>
            </a:r>
            <a:r>
              <a:rPr lang="en-GB" sz="1400" dirty="0" smtClean="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cymwys</a:t>
            </a:r>
            <a:r>
              <a:rPr lang="en-GB" sz="1400" dirty="0">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en-GB" sz="1400" dirty="0" err="1" smtClean="0">
                <a:latin typeface="Arial" panose="020B0604020202020204" pitchFamily="34" charset="0"/>
                <a:cs typeface="Arial" panose="020B0604020202020204" pitchFamily="34" charset="0"/>
              </a:rPr>
              <a:t>Hawliadau</a:t>
            </a:r>
            <a:r>
              <a:rPr lang="en-GB" sz="1400" dirty="0" smtClean="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wedi’u</a:t>
            </a:r>
            <a:r>
              <a:rPr lang="en-GB" sz="1400" dirty="0" smtClean="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dominyddu</a:t>
            </a:r>
            <a:r>
              <a:rPr lang="en-GB" sz="1400" dirty="0" smtClean="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gan</a:t>
            </a:r>
            <a:r>
              <a:rPr lang="en-GB" sz="1400" dirty="0">
                <a:latin typeface="Arial" panose="020B0604020202020204" pitchFamily="34" charset="0"/>
                <a:cs typeface="Arial" panose="020B0604020202020204" pitchFamily="34" charset="0"/>
              </a:rPr>
              <a:t> y sector </a:t>
            </a:r>
            <a:r>
              <a:rPr lang="en-GB" sz="1400" dirty="0" err="1">
                <a:latin typeface="Arial" panose="020B0604020202020204" pitchFamily="34" charset="0"/>
                <a:cs typeface="Arial" panose="020B0604020202020204" pitchFamily="34" charset="0"/>
              </a:rPr>
              <a:t>adeiladu</a:t>
            </a:r>
            <a:endParaRPr lang="en-GB" sz="1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400" dirty="0" err="1" smtClean="0">
                <a:latin typeface="Arial" panose="020B0604020202020204" pitchFamily="34" charset="0"/>
                <a:cs typeface="Arial" panose="020B0604020202020204" pitchFamily="34" charset="0"/>
              </a:rPr>
              <a:t>Amrywiadau</a:t>
            </a:r>
            <a:r>
              <a:rPr lang="en-GB" sz="1400" dirty="0" smtClean="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fesul</a:t>
            </a:r>
            <a:r>
              <a:rPr lang="en-GB" sz="1400" dirty="0" smtClean="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ALl</a:t>
            </a:r>
            <a:endParaRPr lang="en-GB" sz="1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400" dirty="0" err="1" smtClean="0">
                <a:latin typeface="Arial" panose="020B0604020202020204" pitchFamily="34" charset="0"/>
                <a:cs typeface="Arial" panose="020B0604020202020204" pitchFamily="34" charset="0"/>
              </a:rPr>
              <a:t>Amrywiad</a:t>
            </a:r>
            <a:r>
              <a:rPr lang="en-GB" sz="1400" dirty="0" smtClean="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bychan</a:t>
            </a:r>
            <a:r>
              <a:rPr lang="en-GB" sz="1400" dirty="0" smtClean="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yng</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ngwerth</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cyfartalog</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hawliadau</a:t>
            </a: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a:solidFill>
                <a:srgbClr val="FF0000"/>
              </a:solidFill>
            </a:endParaRPr>
          </a:p>
        </p:txBody>
      </p:sp>
      <p:sp>
        <p:nvSpPr>
          <p:cNvPr id="11" name="TextBox 10"/>
          <p:cNvSpPr txBox="1"/>
          <p:nvPr/>
        </p:nvSpPr>
        <p:spPr>
          <a:xfrm>
            <a:off x="5004048" y="3501008"/>
            <a:ext cx="4290891" cy="231454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400" dirty="0" smtClean="0">
                <a:latin typeface="Arial" panose="020B0604020202020204" pitchFamily="34" charset="0"/>
                <a:cs typeface="Arial" panose="020B0604020202020204" pitchFamily="34" charset="0"/>
              </a:rPr>
              <a:t>Up to end of September, 93,000 successful claims for the second SEISS</a:t>
            </a:r>
          </a:p>
          <a:p>
            <a:pPr marL="285750" indent="-285750">
              <a:lnSpc>
                <a:spcPct val="150000"/>
              </a:lnSpc>
              <a:buFont typeface="Arial" panose="020B0604020202020204" pitchFamily="34" charset="0"/>
              <a:buChar char="•"/>
            </a:pPr>
            <a:r>
              <a:rPr lang="en-GB" sz="1400" dirty="0" smtClean="0">
                <a:latin typeface="Arial" panose="020B0604020202020204" pitchFamily="34" charset="0"/>
                <a:cs typeface="Arial" panose="020B0604020202020204" pitchFamily="34" charset="0"/>
              </a:rPr>
              <a:t>First SEISS closed on 13</a:t>
            </a:r>
            <a:r>
              <a:rPr lang="en-GB" sz="1400" baseline="30000" dirty="0" smtClean="0">
                <a:latin typeface="Arial" panose="020B0604020202020204" pitchFamily="34" charset="0"/>
                <a:cs typeface="Arial" panose="020B0604020202020204" pitchFamily="34" charset="0"/>
              </a:rPr>
              <a:t>th</a:t>
            </a:r>
            <a:r>
              <a:rPr lang="en-GB" sz="1400" dirty="0" smtClean="0">
                <a:latin typeface="Arial" panose="020B0604020202020204" pitchFamily="34" charset="0"/>
                <a:cs typeface="Arial" panose="020B0604020202020204" pitchFamily="34" charset="0"/>
              </a:rPr>
              <a:t> July – over 110,000 claims (78% of those eligible)</a:t>
            </a:r>
          </a:p>
          <a:p>
            <a:pPr marL="285750" indent="-285750">
              <a:lnSpc>
                <a:spcPct val="150000"/>
              </a:lnSpc>
              <a:buFont typeface="Arial" panose="020B0604020202020204" pitchFamily="34" charset="0"/>
              <a:buChar char="•"/>
            </a:pPr>
            <a:r>
              <a:rPr lang="en-GB" sz="1400" dirty="0" smtClean="0">
                <a:latin typeface="Arial" panose="020B0604020202020204" pitchFamily="34" charset="0"/>
                <a:cs typeface="Arial" panose="020B0604020202020204" pitchFamily="34" charset="0"/>
              </a:rPr>
              <a:t>Claims dominated by construction sector</a:t>
            </a:r>
          </a:p>
          <a:p>
            <a:pPr marL="285750" indent="-285750">
              <a:lnSpc>
                <a:spcPct val="150000"/>
              </a:lnSpc>
              <a:buFont typeface="Arial" panose="020B0604020202020204" pitchFamily="34" charset="0"/>
              <a:buChar char="•"/>
            </a:pPr>
            <a:r>
              <a:rPr lang="en-GB" sz="1400" dirty="0" smtClean="0">
                <a:latin typeface="Arial" panose="020B0604020202020204" pitchFamily="34" charset="0"/>
                <a:cs typeface="Arial" panose="020B0604020202020204" pitchFamily="34" charset="0"/>
              </a:rPr>
              <a:t>Variation by LA</a:t>
            </a:r>
          </a:p>
          <a:p>
            <a:pPr marL="285750" indent="-285750">
              <a:lnSpc>
                <a:spcPct val="150000"/>
              </a:lnSpc>
              <a:buFont typeface="Arial" panose="020B0604020202020204" pitchFamily="34" charset="0"/>
              <a:buChar char="•"/>
            </a:pPr>
            <a:r>
              <a:rPr lang="en-GB" sz="1400" dirty="0" smtClean="0">
                <a:latin typeface="Arial" panose="020B0604020202020204" pitchFamily="34" charset="0"/>
                <a:cs typeface="Arial" panose="020B0604020202020204" pitchFamily="34" charset="0"/>
              </a:rPr>
              <a:t>Little variation in average value of claims</a:t>
            </a:r>
          </a:p>
        </p:txBody>
      </p:sp>
      <p:pic>
        <p:nvPicPr>
          <p:cNvPr id="3" name="Picture 2" descr="Mae'r siart yn dangos canlyniad asesiadau cymhwysedd y Cynllun Cymorth Incwm hunangyflogaeth yng Nghymru Medi 2020. Roedd 43% yn gymwys ac wedi hawlio.&#10;&#10;The chart shows the outcome of eligibility assessments  for the self-employment income support scheme in Wales, September 2020. 43% were eligible and claimed. "/>
          <p:cNvPicPr>
            <a:picLocks noChangeAspect="1"/>
          </p:cNvPicPr>
          <p:nvPr/>
        </p:nvPicPr>
        <p:blipFill>
          <a:blip r:embed="rId3"/>
          <a:stretch>
            <a:fillRect/>
          </a:stretch>
        </p:blipFill>
        <p:spPr>
          <a:xfrm>
            <a:off x="2572973" y="750548"/>
            <a:ext cx="4535817" cy="2664183"/>
          </a:xfrm>
          <a:prstGeom prst="rect">
            <a:avLst/>
          </a:prstGeom>
        </p:spPr>
      </p:pic>
    </p:spTree>
    <p:extLst>
      <p:ext uri="{BB962C8B-B14F-4D97-AF65-F5344CB8AC3E}">
        <p14:creationId xmlns:p14="http://schemas.microsoft.com/office/powerpoint/2010/main" val="2665756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8E9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887" y="188640"/>
            <a:ext cx="8229600" cy="504056"/>
          </a:xfrm>
        </p:spPr>
        <p:txBody>
          <a:bodyPr>
            <a:normAutofit fontScale="90000"/>
          </a:bodyPr>
          <a:lstStyle/>
          <a:p>
            <a:r>
              <a:rPr lang="en-GB" sz="2000" dirty="0" err="1">
                <a:latin typeface="Arial" panose="020B0604020202020204" pitchFamily="34" charset="0"/>
                <a:cs typeface="Arial" panose="020B0604020202020204" pitchFamily="34" charset="0"/>
              </a:rPr>
              <a:t>Cynllun</a:t>
            </a:r>
            <a:r>
              <a:rPr lang="en-GB" sz="2000" dirty="0">
                <a:latin typeface="Arial" panose="020B0604020202020204" pitchFamily="34" charset="0"/>
                <a:cs typeface="Arial" panose="020B0604020202020204" pitchFamily="34" charset="0"/>
              </a:rPr>
              <a:t> Cymorth </a:t>
            </a:r>
            <a:r>
              <a:rPr lang="en-GB" sz="2000" dirty="0" err="1">
                <a:latin typeface="Arial" panose="020B0604020202020204" pitchFamily="34" charset="0"/>
                <a:cs typeface="Arial" panose="020B0604020202020204" pitchFamily="34" charset="0"/>
              </a:rPr>
              <a:t>incwm</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hunangyflogaeth</a:t>
            </a:r>
            <a:r>
              <a:rPr lang="en-GB" sz="2000" dirty="0">
                <a:latin typeface="Arial" panose="020B0604020202020204" pitchFamily="34" charset="0"/>
                <a:cs typeface="Arial" panose="020B0604020202020204" pitchFamily="34" charset="0"/>
              </a:rPr>
              <a:t>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Self-employment income support scheme</a:t>
            </a:r>
          </a:p>
        </p:txBody>
      </p:sp>
      <p:pic>
        <p:nvPicPr>
          <p:cNvPr id="3" name="Picture 2" descr="Mae'r siart yn dangos cyfradd derbyn y Cynllun Cymorth Incwm hunangyflogaeth fesul awdurdod lleol. &#10;&#10;The chart shows the take-up rate  for the self-employment income support scheme across local authorities in Wales. "/>
          <p:cNvPicPr>
            <a:picLocks noChangeAspect="1"/>
          </p:cNvPicPr>
          <p:nvPr/>
        </p:nvPicPr>
        <p:blipFill>
          <a:blip r:embed="rId3"/>
          <a:stretch>
            <a:fillRect/>
          </a:stretch>
        </p:blipFill>
        <p:spPr>
          <a:xfrm>
            <a:off x="179512" y="1124744"/>
            <a:ext cx="4362175" cy="4896544"/>
          </a:xfrm>
          <a:prstGeom prst="rect">
            <a:avLst/>
          </a:prstGeom>
        </p:spPr>
      </p:pic>
      <p:pic>
        <p:nvPicPr>
          <p:cNvPr id="4" name="Picture 3" descr="Mae'r siart yn dangos cyfradd derbyn y Cynllun Cymorth Incwm hunangyflogaeth fesul oedran.&#10;&#10;The chart shows the take-up rate  for the self-employment income support scheme by age. "/>
          <p:cNvPicPr>
            <a:picLocks noChangeAspect="1"/>
          </p:cNvPicPr>
          <p:nvPr/>
        </p:nvPicPr>
        <p:blipFill>
          <a:blip r:embed="rId4"/>
          <a:stretch>
            <a:fillRect/>
          </a:stretch>
        </p:blipFill>
        <p:spPr>
          <a:xfrm>
            <a:off x="4541687" y="1412776"/>
            <a:ext cx="4584589" cy="3672408"/>
          </a:xfrm>
          <a:prstGeom prst="rect">
            <a:avLst/>
          </a:prstGeom>
        </p:spPr>
      </p:pic>
    </p:spTree>
    <p:extLst>
      <p:ext uri="{BB962C8B-B14F-4D97-AF65-F5344CB8AC3E}">
        <p14:creationId xmlns:p14="http://schemas.microsoft.com/office/powerpoint/2010/main" val="2889784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8E9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404"/>
            <a:ext cx="8229600" cy="504056"/>
          </a:xfrm>
        </p:spPr>
        <p:txBody>
          <a:bodyPr>
            <a:noAutofit/>
          </a:bodyPr>
          <a:lstStyle/>
          <a:p>
            <a:r>
              <a:rPr lang="en-GB" sz="2800" dirty="0" err="1" smtClean="0">
                <a:latin typeface="Arial" panose="020B0604020202020204" pitchFamily="34" charset="0"/>
                <a:cs typeface="Arial" panose="020B0604020202020204" pitchFamily="34" charset="0"/>
              </a:rPr>
              <a:t>Swyddi</a:t>
            </a:r>
            <a:r>
              <a:rPr lang="en-GB" sz="2800" dirty="0" smtClean="0">
                <a:latin typeface="Arial" panose="020B0604020202020204" pitchFamily="34" charset="0"/>
                <a:cs typeface="Arial" panose="020B0604020202020204" pitchFamily="34" charset="0"/>
              </a:rPr>
              <a:t> </a:t>
            </a:r>
            <a:r>
              <a:rPr lang="en-GB" sz="2800" dirty="0" err="1" smtClean="0">
                <a:latin typeface="Arial" panose="020B0604020202020204" pitchFamily="34" charset="0"/>
                <a:cs typeface="Arial" panose="020B0604020202020204" pitchFamily="34" charset="0"/>
              </a:rPr>
              <a:t>Gwag</a:t>
            </a:r>
            <a:r>
              <a:rPr lang="en-GB" sz="2800" dirty="0" smtClean="0">
                <a:latin typeface="Arial" panose="020B0604020202020204" pitchFamily="34" charset="0"/>
                <a:cs typeface="Arial" panose="020B0604020202020204" pitchFamily="34" charset="0"/>
              </a:rPr>
              <a:t>                                    Job Vacancies</a:t>
            </a:r>
            <a:endParaRPr lang="en-GB" sz="2800" dirty="0">
              <a:latin typeface="Arial" panose="020B0604020202020204" pitchFamily="34" charset="0"/>
              <a:cs typeface="Arial" panose="020B0604020202020204" pitchFamily="34" charset="0"/>
            </a:endParaRPr>
          </a:p>
        </p:txBody>
      </p:sp>
      <p:graphicFrame>
        <p:nvGraphicFramePr>
          <p:cNvPr id="7" name="Chart 6"/>
          <p:cNvGraphicFramePr/>
          <p:nvPr>
            <p:extLst>
              <p:ext uri="{D42A27DB-BD31-4B8C-83A1-F6EECF244321}">
                <p14:modId xmlns:p14="http://schemas.microsoft.com/office/powerpoint/2010/main" val="2881204135"/>
              </p:ext>
            </p:extLst>
          </p:nvPr>
        </p:nvGraphicFramePr>
        <p:xfrm>
          <a:off x="-108520" y="908720"/>
          <a:ext cx="4086225"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753376" y="4293096"/>
            <a:ext cx="4361656" cy="2062103"/>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The number of online vacancies have recovered somewhat in Wales</a:t>
            </a: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Variation in recovery and initial decline by industry</a:t>
            </a: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Catering and hospitality recovery has stalled</a:t>
            </a: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Other industries less impacted are healthcare and social care</a:t>
            </a:r>
          </a:p>
        </p:txBody>
      </p:sp>
      <p:sp>
        <p:nvSpPr>
          <p:cNvPr id="9" name="TextBox 8"/>
          <p:cNvSpPr txBox="1"/>
          <p:nvPr/>
        </p:nvSpPr>
        <p:spPr>
          <a:xfrm>
            <a:off x="210344" y="4293096"/>
            <a:ext cx="4361656" cy="2308324"/>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Mae </a:t>
            </a:r>
            <a:r>
              <a:rPr lang="en-GB" sz="1600" dirty="0" err="1">
                <a:latin typeface="Arial" panose="020B0604020202020204" pitchFamily="34" charset="0"/>
                <a:cs typeface="Arial" panose="020B0604020202020204" pitchFamily="34" charset="0"/>
              </a:rPr>
              <a:t>nifer</a:t>
            </a:r>
            <a:r>
              <a:rPr lang="en-GB" sz="1600" dirty="0">
                <a:latin typeface="Arial" panose="020B0604020202020204" pitchFamily="34" charset="0"/>
                <a:cs typeface="Arial" panose="020B0604020202020204" pitchFamily="34" charset="0"/>
              </a:rPr>
              <a:t> y </a:t>
            </a:r>
            <a:r>
              <a:rPr lang="en-GB" sz="1600" dirty="0" err="1">
                <a:latin typeface="Arial" panose="020B0604020202020204" pitchFamily="34" charset="0"/>
                <a:cs typeface="Arial" panose="020B0604020202020204" pitchFamily="34" charset="0"/>
              </a:rPr>
              <a:t>swyddi</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gwag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ar-lein</a:t>
            </a:r>
            <a:r>
              <a:rPr lang="en-GB" sz="1600" dirty="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wedi</a:t>
            </a:r>
            <a:r>
              <a:rPr lang="en-GB" sz="1600" dirty="0" smtClean="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adfer</a:t>
            </a:r>
            <a:r>
              <a:rPr lang="en-GB" sz="1600" dirty="0" smtClean="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rhywfaint</a:t>
            </a:r>
            <a:r>
              <a:rPr lang="en-GB" sz="1600" dirty="0" smtClean="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yng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Nghymru</a:t>
            </a: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err="1">
                <a:latin typeface="Arial" panose="020B0604020202020204" pitchFamily="34" charset="0"/>
                <a:cs typeface="Arial" panose="020B0604020202020204" pitchFamily="34" charset="0"/>
              </a:rPr>
              <a:t>Amrywiadau</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mewn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adferiad</a:t>
            </a:r>
            <a:r>
              <a:rPr lang="en-GB" sz="1600" dirty="0">
                <a:latin typeface="Arial" panose="020B0604020202020204" pitchFamily="34" charset="0"/>
                <a:cs typeface="Arial" panose="020B0604020202020204" pitchFamily="34" charset="0"/>
              </a:rPr>
              <a:t> a </a:t>
            </a:r>
            <a:r>
              <a:rPr lang="en-GB" sz="1600" dirty="0" err="1">
                <a:latin typeface="Arial" panose="020B0604020202020204" pitchFamily="34" charset="0"/>
                <a:cs typeface="Arial" panose="020B0604020202020204" pitchFamily="34" charset="0"/>
              </a:rPr>
              <a:t>dirywiad</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cychwynnol</a:t>
            </a:r>
            <a:r>
              <a:rPr lang="en-GB" sz="1600" dirty="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fesul</a:t>
            </a:r>
            <a:r>
              <a:rPr lang="en-GB" sz="1600" dirty="0" smtClean="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diwydiant</a:t>
            </a: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Mae </a:t>
            </a:r>
            <a:r>
              <a:rPr lang="en-GB" sz="1600" dirty="0" err="1">
                <a:latin typeface="Arial" panose="020B0604020202020204" pitchFamily="34" charset="0"/>
                <a:cs typeface="Arial" panose="020B0604020202020204" pitchFamily="34" charset="0"/>
              </a:rPr>
              <a:t>adferiad</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arlwyo</a:t>
            </a:r>
            <a:r>
              <a:rPr lang="en-GB" sz="1600" dirty="0">
                <a:latin typeface="Arial" panose="020B0604020202020204" pitchFamily="34" charset="0"/>
                <a:cs typeface="Arial" panose="020B0604020202020204" pitchFamily="34" charset="0"/>
              </a:rPr>
              <a:t> a </a:t>
            </a:r>
            <a:r>
              <a:rPr lang="en-GB" sz="1600" dirty="0" err="1">
                <a:latin typeface="Arial" panose="020B0604020202020204" pitchFamily="34" charset="0"/>
                <a:cs typeface="Arial" panose="020B0604020202020204" pitchFamily="34" charset="0"/>
              </a:rPr>
              <a:t>lletygarwch</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wedi</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arafu</a:t>
            </a: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err="1">
                <a:latin typeface="Arial" panose="020B0604020202020204" pitchFamily="34" charset="0"/>
                <a:cs typeface="Arial" panose="020B0604020202020204" pitchFamily="34" charset="0"/>
              </a:rPr>
              <a:t>Diwydiannau</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eraill</a:t>
            </a:r>
            <a:r>
              <a:rPr lang="en-GB" sz="1600" dirty="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welodd</a:t>
            </a:r>
            <a:r>
              <a:rPr lang="en-GB" sz="1600" dirty="0" smtClean="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llai</a:t>
            </a:r>
            <a:r>
              <a:rPr lang="en-GB" sz="1600" dirty="0" smtClean="0">
                <a:latin typeface="Arial" panose="020B0604020202020204" pitchFamily="34" charset="0"/>
                <a:cs typeface="Arial" panose="020B0604020202020204" pitchFamily="34" charset="0"/>
              </a:rPr>
              <a:t> o </a:t>
            </a:r>
            <a:r>
              <a:rPr lang="en-GB" sz="1600" dirty="0" err="1" smtClean="0">
                <a:latin typeface="Arial" panose="020B0604020202020204" pitchFamily="34" charset="0"/>
                <a:cs typeface="Arial" panose="020B0604020202020204" pitchFamily="34" charset="0"/>
              </a:rPr>
              <a:t>effaith</a:t>
            </a:r>
            <a:r>
              <a:rPr lang="en-GB" sz="1600" dirty="0" smtClean="0">
                <a:latin typeface="Arial" panose="020B0604020202020204" pitchFamily="34" charset="0"/>
                <a:cs typeface="Arial" panose="020B0604020202020204" pitchFamily="34" charset="0"/>
              </a:rPr>
              <a:t> - </a:t>
            </a:r>
            <a:r>
              <a:rPr lang="en-GB" sz="1600" dirty="0" err="1" smtClean="0">
                <a:latin typeface="Arial" panose="020B0604020202020204" pitchFamily="34" charset="0"/>
                <a:cs typeface="Arial" panose="020B0604020202020204" pitchFamily="34" charset="0"/>
              </a:rPr>
              <a:t>gofal</a:t>
            </a:r>
            <a:r>
              <a:rPr lang="en-GB" sz="1600" dirty="0" smtClean="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iechyd</a:t>
            </a:r>
            <a:r>
              <a:rPr lang="en-GB" sz="1600" dirty="0">
                <a:latin typeface="Arial" panose="020B0604020202020204" pitchFamily="34" charset="0"/>
                <a:cs typeface="Arial" panose="020B0604020202020204" pitchFamily="34" charset="0"/>
              </a:rPr>
              <a:t> a </a:t>
            </a:r>
            <a:r>
              <a:rPr lang="en-GB" sz="1600" dirty="0" err="1">
                <a:latin typeface="Arial" panose="020B0604020202020204" pitchFamily="34" charset="0"/>
                <a:cs typeface="Arial" panose="020B0604020202020204" pitchFamily="34" charset="0"/>
              </a:rPr>
              <a:t>gofal</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cymdeithasol</a:t>
            </a: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a:p>
        </p:txBody>
      </p:sp>
      <p:pic>
        <p:nvPicPr>
          <p:cNvPr id="3" name="Picture 2" descr="Mae'r siart yn dangos nifer wythnosol yr hysbysebion swyddi ar-lein yng Nghymru. Mae'n dangos bod nifer y swyddi gwag ar-lein wedi cynyddu rywfaint yn ddiweddar. &#10;&#10;The chart shows the weekly number of online job adverts in Wales. It shows that the number of online vacancies have recovered somewhat recently. &#10;"/>
          <p:cNvPicPr>
            <a:picLocks noChangeAspect="1"/>
          </p:cNvPicPr>
          <p:nvPr/>
        </p:nvPicPr>
        <p:blipFill>
          <a:blip r:embed="rId4"/>
          <a:stretch>
            <a:fillRect/>
          </a:stretch>
        </p:blipFill>
        <p:spPr>
          <a:xfrm>
            <a:off x="1547664" y="726313"/>
            <a:ext cx="5584420" cy="3383573"/>
          </a:xfrm>
          <a:prstGeom prst="rect">
            <a:avLst/>
          </a:prstGeom>
        </p:spPr>
      </p:pic>
    </p:spTree>
    <p:extLst>
      <p:ext uri="{BB962C8B-B14F-4D97-AF65-F5344CB8AC3E}">
        <p14:creationId xmlns:p14="http://schemas.microsoft.com/office/powerpoint/2010/main" val="3432124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8E9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8971" y="0"/>
            <a:ext cx="8229600" cy="504056"/>
          </a:xfrm>
        </p:spPr>
        <p:txBody>
          <a:bodyPr>
            <a:noAutofit/>
          </a:bodyPr>
          <a:lstStyle/>
          <a:p>
            <a:r>
              <a:rPr lang="en-GB" sz="1800" dirty="0"/>
              <a:t/>
            </a:r>
            <a:br>
              <a:rPr lang="en-GB" sz="1800" dirty="0"/>
            </a:br>
            <a:r>
              <a:rPr lang="en-GB" sz="1800" dirty="0">
                <a:latin typeface="Arial" panose="020B0604020202020204" pitchFamily="34" charset="0"/>
                <a:cs typeface="Arial" panose="020B0604020202020204" pitchFamily="34" charset="0"/>
              </a:rPr>
              <a:t>Business Impact of Coronavirus </a:t>
            </a:r>
            <a:r>
              <a:rPr lang="en-GB" sz="1800" dirty="0" smtClean="0">
                <a:latin typeface="Arial" panose="020B0604020202020204" pitchFamily="34" charset="0"/>
                <a:cs typeface="Arial" panose="020B0604020202020204" pitchFamily="34" charset="0"/>
              </a:rPr>
              <a:t>Survey (BICS)</a:t>
            </a:r>
            <a:endParaRPr lang="en-GB" sz="1800" dirty="0">
              <a:latin typeface="Arial" panose="020B0604020202020204" pitchFamily="34" charset="0"/>
              <a:cs typeface="Arial" panose="020B0604020202020204" pitchFamily="34" charset="0"/>
            </a:endParaRPr>
          </a:p>
        </p:txBody>
      </p:sp>
      <p:sp>
        <p:nvSpPr>
          <p:cNvPr id="3" name="TextBox 2"/>
          <p:cNvSpPr txBox="1"/>
          <p:nvPr/>
        </p:nvSpPr>
        <p:spPr>
          <a:xfrm>
            <a:off x="4513771" y="4049243"/>
            <a:ext cx="4630229" cy="258532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200" dirty="0" smtClean="0">
                <a:latin typeface="Arial" panose="020B0604020202020204" pitchFamily="34" charset="0"/>
                <a:cs typeface="Arial" panose="020B0604020202020204" pitchFamily="34" charset="0"/>
              </a:rPr>
              <a:t>Around 2% of businesses had sites paused or ceased trading in Wales (third highest)</a:t>
            </a:r>
          </a:p>
          <a:p>
            <a:pPr marL="285750" indent="-285750">
              <a:lnSpc>
                <a:spcPct val="150000"/>
              </a:lnSpc>
              <a:buFont typeface="Arial" panose="020B0604020202020204" pitchFamily="34" charset="0"/>
              <a:buChar char="•"/>
            </a:pPr>
            <a:r>
              <a:rPr lang="en-GB" sz="1200" dirty="0" smtClean="0">
                <a:latin typeface="Arial" panose="020B0604020202020204" pitchFamily="34" charset="0"/>
                <a:cs typeface="Arial" panose="020B0604020202020204" pitchFamily="34" charset="0"/>
              </a:rPr>
              <a:t>Across the UK, businesses expect to make 9% of their workforce redundant in the next three months</a:t>
            </a:r>
          </a:p>
          <a:p>
            <a:pPr marL="285750" indent="-285750">
              <a:lnSpc>
                <a:spcPct val="150000"/>
              </a:lnSpc>
              <a:buFont typeface="Arial" panose="020B0604020202020204" pitchFamily="34" charset="0"/>
              <a:buChar char="•"/>
            </a:pPr>
            <a:r>
              <a:rPr lang="en-GB" sz="1200" dirty="0" smtClean="0">
                <a:latin typeface="Arial" panose="020B0604020202020204" pitchFamily="34" charset="0"/>
                <a:cs typeface="Arial" panose="020B0604020202020204" pitchFamily="34" charset="0"/>
              </a:rPr>
              <a:t>Wales has one of the highest proportion of businesses topping up furlough pay</a:t>
            </a:r>
          </a:p>
          <a:p>
            <a:pPr marL="285750" indent="-285750">
              <a:lnSpc>
                <a:spcPct val="150000"/>
              </a:lnSpc>
              <a:buFont typeface="Arial" panose="020B0604020202020204" pitchFamily="34" charset="0"/>
              <a:buChar char="•"/>
            </a:pPr>
            <a:r>
              <a:rPr lang="en-GB" sz="1200" dirty="0" smtClean="0">
                <a:latin typeface="Arial" panose="020B0604020202020204" pitchFamily="34" charset="0"/>
                <a:cs typeface="Arial" panose="020B0604020202020204" pitchFamily="34" charset="0"/>
              </a:rPr>
              <a:t>22% of businesses intend to permanently increase homeworking</a:t>
            </a:r>
          </a:p>
          <a:p>
            <a:pPr marL="285750" indent="-285750">
              <a:buFont typeface="Arial" panose="020B0604020202020204" pitchFamily="34" charset="0"/>
              <a:buChar char="•"/>
            </a:pPr>
            <a:endParaRPr lang="en-GB" dirty="0"/>
          </a:p>
        </p:txBody>
      </p:sp>
      <p:sp>
        <p:nvSpPr>
          <p:cNvPr id="5" name="TextBox 4"/>
          <p:cNvSpPr txBox="1"/>
          <p:nvPr/>
        </p:nvSpPr>
        <p:spPr>
          <a:xfrm>
            <a:off x="107503" y="4116404"/>
            <a:ext cx="4406268" cy="280076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200" dirty="0" err="1">
                <a:latin typeface="Arial" panose="020B0604020202020204" pitchFamily="34" charset="0"/>
                <a:cs typeface="Arial" panose="020B0604020202020204" pitchFamily="34" charset="0"/>
              </a:rPr>
              <a:t>T</a:t>
            </a:r>
            <a:r>
              <a:rPr lang="en-GB" sz="1200" dirty="0" err="1" smtClean="0">
                <a:latin typeface="Arial" panose="020B0604020202020204" pitchFamily="34" charset="0"/>
                <a:cs typeface="Arial" panose="020B0604020202020204" pitchFamily="34" charset="0"/>
              </a:rPr>
              <a:t>ua</a:t>
            </a:r>
            <a:r>
              <a:rPr lang="en-GB" sz="1200" dirty="0" smtClean="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2% o </a:t>
            </a:r>
            <a:r>
              <a:rPr lang="en-GB" sz="1200" dirty="0" err="1">
                <a:latin typeface="Arial" panose="020B0604020202020204" pitchFamily="34" charset="0"/>
                <a:cs typeface="Arial" panose="020B0604020202020204" pitchFamily="34" charset="0"/>
              </a:rPr>
              <a:t>fusnesau</a:t>
            </a:r>
            <a:r>
              <a:rPr lang="en-GB" sz="1200" dirty="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a </a:t>
            </a:r>
            <a:r>
              <a:rPr lang="en-GB" sz="1200" dirty="0" err="1" smtClean="0">
                <a:latin typeface="Arial" panose="020B0604020202020204" pitchFamily="34" charset="0"/>
                <a:cs typeface="Arial" panose="020B0604020202020204" pitchFamily="34" charset="0"/>
              </a:rPr>
              <a:t>sefleoedd</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wedi</a:t>
            </a:r>
            <a:r>
              <a:rPr lang="en-GB" sz="1200" dirty="0" smtClean="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rhewi</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neu</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wedi</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rhoi'r</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gorau</a:t>
            </a:r>
            <a:r>
              <a:rPr lang="en-GB" sz="1200" dirty="0">
                <a:latin typeface="Arial" panose="020B0604020202020204" pitchFamily="34" charset="0"/>
                <a:cs typeface="Arial" panose="020B0604020202020204" pitchFamily="34" charset="0"/>
              </a:rPr>
              <a:t> i </a:t>
            </a:r>
            <a:r>
              <a:rPr lang="en-GB" sz="1200" dirty="0" err="1">
                <a:latin typeface="Arial" panose="020B0604020202020204" pitchFamily="34" charset="0"/>
                <a:cs typeface="Arial" panose="020B0604020202020204" pitchFamily="34" charset="0"/>
              </a:rPr>
              <a:t>fasnachu</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yng</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Nghymru</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trydydd</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uchaf</a:t>
            </a:r>
            <a:r>
              <a:rPr lang="en-GB" sz="1200" dirty="0">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en-GB" sz="1200" dirty="0" err="1">
                <a:latin typeface="Arial" panose="020B0604020202020204" pitchFamily="34" charset="0"/>
                <a:cs typeface="Arial" panose="020B0604020202020204" pitchFamily="34" charset="0"/>
              </a:rPr>
              <a:t>Ledled</a:t>
            </a:r>
            <a:r>
              <a:rPr lang="en-GB" sz="1200" dirty="0">
                <a:latin typeface="Arial" panose="020B0604020202020204" pitchFamily="34" charset="0"/>
                <a:cs typeface="Arial" panose="020B0604020202020204" pitchFamily="34" charset="0"/>
              </a:rPr>
              <a:t> y DU, </a:t>
            </a:r>
            <a:r>
              <a:rPr lang="en-GB" sz="1200" dirty="0" err="1" smtClean="0">
                <a:latin typeface="Arial" panose="020B0604020202020204" pitchFamily="34" charset="0"/>
                <a:cs typeface="Arial" panose="020B0604020202020204" pitchFamily="34" charset="0"/>
              </a:rPr>
              <a:t>busnesau'n</a:t>
            </a:r>
            <a:r>
              <a:rPr lang="en-GB" sz="1200" dirty="0" smtClean="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disgwyl</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diswyddo</a:t>
            </a:r>
            <a:r>
              <a:rPr lang="en-GB" sz="1200" dirty="0">
                <a:latin typeface="Arial" panose="020B0604020202020204" pitchFamily="34" charset="0"/>
                <a:cs typeface="Arial" panose="020B0604020202020204" pitchFamily="34" charset="0"/>
              </a:rPr>
              <a:t> 9% </a:t>
            </a:r>
            <a:r>
              <a:rPr lang="en-GB" sz="1200" dirty="0" err="1">
                <a:latin typeface="Arial" panose="020B0604020202020204" pitchFamily="34" charset="0"/>
                <a:cs typeface="Arial" panose="020B0604020202020204" pitchFamily="34" charset="0"/>
              </a:rPr>
              <a:t>o'u</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gweithlu</a:t>
            </a:r>
            <a:r>
              <a:rPr lang="en-GB" sz="1200" dirty="0">
                <a:latin typeface="Arial" panose="020B0604020202020204" pitchFamily="34" charset="0"/>
                <a:cs typeface="Arial" panose="020B0604020202020204" pitchFamily="34" charset="0"/>
              </a:rPr>
              <a:t> yn </a:t>
            </a:r>
            <a:r>
              <a:rPr lang="en-GB" sz="1200" dirty="0" err="1">
                <a:latin typeface="Arial" panose="020B0604020202020204" pitchFamily="34" charset="0"/>
                <a:cs typeface="Arial" panose="020B0604020202020204" pitchFamily="34" charset="0"/>
              </a:rPr>
              <a:t>ystod</a:t>
            </a:r>
            <a:r>
              <a:rPr lang="en-GB" sz="1200" dirty="0">
                <a:latin typeface="Arial" panose="020B0604020202020204" pitchFamily="34" charset="0"/>
                <a:cs typeface="Arial" panose="020B0604020202020204" pitchFamily="34" charset="0"/>
              </a:rPr>
              <a:t> y tri </a:t>
            </a:r>
            <a:r>
              <a:rPr lang="en-GB" sz="1200" dirty="0" err="1">
                <a:latin typeface="Arial" panose="020B0604020202020204" pitchFamily="34" charset="0"/>
                <a:cs typeface="Arial" panose="020B0604020202020204" pitchFamily="34" charset="0"/>
              </a:rPr>
              <a:t>mis</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nesaf</a:t>
            </a:r>
            <a:endParaRPr lang="en-GB" sz="12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Mae </a:t>
            </a:r>
            <a:r>
              <a:rPr lang="en-GB" sz="1200" dirty="0" err="1">
                <a:latin typeface="Arial" panose="020B0604020202020204" pitchFamily="34" charset="0"/>
                <a:cs typeface="Arial" panose="020B0604020202020204" pitchFamily="34" charset="0"/>
              </a:rPr>
              <a:t>gan</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Gymru</a:t>
            </a:r>
            <a:r>
              <a:rPr lang="en-GB" sz="1200" dirty="0">
                <a:latin typeface="Arial" panose="020B0604020202020204" pitchFamily="34" charset="0"/>
                <a:cs typeface="Arial" panose="020B0604020202020204" pitchFamily="34" charset="0"/>
              </a:rPr>
              <a:t> un </a:t>
            </a:r>
            <a:r>
              <a:rPr lang="en-GB" sz="1200" dirty="0" err="1">
                <a:latin typeface="Arial" panose="020B0604020202020204" pitchFamily="34" charset="0"/>
                <a:cs typeface="Arial" panose="020B0604020202020204" pitchFamily="34" charset="0"/>
              </a:rPr>
              <a:t>o'r</a:t>
            </a:r>
            <a:r>
              <a:rPr lang="en-GB" sz="1200" dirty="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cyfraddau</a:t>
            </a:r>
            <a:r>
              <a:rPr lang="en-GB" sz="1200" dirty="0" smtClean="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uchaf</a:t>
            </a:r>
            <a:r>
              <a:rPr lang="en-GB" sz="1200" dirty="0">
                <a:latin typeface="Arial" panose="020B0604020202020204" pitchFamily="34" charset="0"/>
                <a:cs typeface="Arial" panose="020B0604020202020204" pitchFamily="34" charset="0"/>
              </a:rPr>
              <a:t> o </a:t>
            </a:r>
            <a:r>
              <a:rPr lang="en-GB" sz="1200" dirty="0" err="1">
                <a:latin typeface="Arial" panose="020B0604020202020204" pitchFamily="34" charset="0"/>
                <a:cs typeface="Arial" panose="020B0604020202020204" pitchFamily="34" charset="0"/>
              </a:rPr>
              <a:t>fusnesau</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sy'n</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ychwanegu</a:t>
            </a:r>
            <a:r>
              <a:rPr lang="en-GB" sz="1200" dirty="0">
                <a:latin typeface="Arial" panose="020B0604020202020204" pitchFamily="34" charset="0"/>
                <a:cs typeface="Arial" panose="020B0604020202020204" pitchFamily="34" charset="0"/>
              </a:rPr>
              <a:t> at </a:t>
            </a:r>
            <a:r>
              <a:rPr lang="en-GB" sz="1200" dirty="0" err="1" smtClean="0">
                <a:latin typeface="Arial" panose="020B0604020202020204" pitchFamily="34" charset="0"/>
                <a:cs typeface="Arial" panose="020B0604020202020204" pitchFamily="34" charset="0"/>
              </a:rPr>
              <a:t>gyflogau</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ffyrlo</a:t>
            </a:r>
            <a:endParaRPr lang="en-GB" sz="12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Mae 22% o </a:t>
            </a:r>
            <a:r>
              <a:rPr lang="en-GB" sz="1200" dirty="0" err="1">
                <a:latin typeface="Arial" panose="020B0604020202020204" pitchFamily="34" charset="0"/>
                <a:cs typeface="Arial" panose="020B0604020202020204" pitchFamily="34" charset="0"/>
              </a:rPr>
              <a:t>fusnesau'n</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bwriadu</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cynyddu</a:t>
            </a:r>
            <a:r>
              <a:rPr lang="en-GB" sz="1200" dirty="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gweithio</a:t>
            </a:r>
            <a:r>
              <a:rPr lang="en-GB" sz="1200" dirty="0" smtClean="0">
                <a:latin typeface="Arial" panose="020B0604020202020204" pitchFamily="34" charset="0"/>
                <a:cs typeface="Arial" panose="020B0604020202020204" pitchFamily="34" charset="0"/>
              </a:rPr>
              <a:t> yn y </a:t>
            </a:r>
            <a:r>
              <a:rPr lang="en-GB" sz="1200" dirty="0" err="1">
                <a:latin typeface="Arial" panose="020B0604020202020204" pitchFamily="34" charset="0"/>
                <a:cs typeface="Arial" panose="020B0604020202020204" pitchFamily="34" charset="0"/>
              </a:rPr>
              <a:t>cartref</a:t>
            </a:r>
            <a:r>
              <a:rPr lang="en-GB" sz="1200" dirty="0">
                <a:latin typeface="Arial" panose="020B0604020202020204" pitchFamily="34" charset="0"/>
                <a:cs typeface="Arial" panose="020B0604020202020204" pitchFamily="34" charset="0"/>
              </a:rPr>
              <a:t> yn </a:t>
            </a:r>
            <a:r>
              <a:rPr lang="en-GB" sz="1200" dirty="0" err="1">
                <a:latin typeface="Arial" panose="020B0604020202020204" pitchFamily="34" charset="0"/>
                <a:cs typeface="Arial" panose="020B0604020202020204" pitchFamily="34" charset="0"/>
              </a:rPr>
              <a:t>barhaol</a:t>
            </a: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rgbClr val="FF0000"/>
              </a:solidFill>
            </a:endParaRPr>
          </a:p>
          <a:p>
            <a:pPr marL="285750" indent="-285750">
              <a:buFont typeface="Arial" panose="020B0604020202020204" pitchFamily="34" charset="0"/>
              <a:buChar char="•"/>
            </a:pPr>
            <a:endParaRPr lang="en-GB" dirty="0"/>
          </a:p>
        </p:txBody>
      </p:sp>
      <p:pic>
        <p:nvPicPr>
          <p:cNvPr id="4" name="Picture 3" descr="Mae'r siart yn dangos lleoliad safleoedd y disgwylir iddynt gau'n barhaol yn ystod y tri mis nesaf.  Roedd gan tua 2% o fusnesau safleoedd wedi rhewi neu wedi rhoi'r gorau i fasnachu yng Nghymru (trydydd uchaf).&#10;&#10;The chart shows the location of sites that are expected to permanently close in the next three months.  Around 2% of businesses had sites paused or ceased trading in Wales (third highest)&#10;"/>
          <p:cNvPicPr>
            <a:picLocks noChangeAspect="1"/>
          </p:cNvPicPr>
          <p:nvPr/>
        </p:nvPicPr>
        <p:blipFill>
          <a:blip r:embed="rId3"/>
          <a:stretch>
            <a:fillRect/>
          </a:stretch>
        </p:blipFill>
        <p:spPr>
          <a:xfrm>
            <a:off x="539552" y="622325"/>
            <a:ext cx="6912768" cy="3398456"/>
          </a:xfrm>
          <a:prstGeom prst="rect">
            <a:avLst/>
          </a:prstGeom>
        </p:spPr>
      </p:pic>
    </p:spTree>
    <p:extLst>
      <p:ext uri="{BB962C8B-B14F-4D97-AF65-F5344CB8AC3E}">
        <p14:creationId xmlns:p14="http://schemas.microsoft.com/office/powerpoint/2010/main" val="21422922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8E9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404"/>
            <a:ext cx="8229600" cy="504056"/>
          </a:xfrm>
        </p:spPr>
        <p:txBody>
          <a:bodyPr>
            <a:normAutofit/>
          </a:bodyPr>
          <a:lstStyle/>
          <a:p>
            <a:r>
              <a:rPr lang="en-GB" sz="2000" dirty="0" smtClean="0">
                <a:latin typeface="Arial" panose="020B0604020202020204" pitchFamily="34" charset="0"/>
                <a:cs typeface="Arial" panose="020B0604020202020204" pitchFamily="34" charset="0"/>
              </a:rPr>
              <a:t>Characteristic analysis</a:t>
            </a:r>
            <a:endParaRPr lang="en-GB" sz="2000" dirty="0">
              <a:latin typeface="Arial" panose="020B0604020202020204" pitchFamily="34" charset="0"/>
              <a:cs typeface="Arial" panose="020B0604020202020204" pitchFamily="34" charset="0"/>
            </a:endParaRPr>
          </a:p>
        </p:txBody>
      </p:sp>
      <p:pic>
        <p:nvPicPr>
          <p:cNvPr id="3" name="Picture 2" descr="Mae'r siart yn dangos cyfran y cyflogeion mewn diwydiannau y dywedwyt wrthynt am gau yn ôl oedran. Roedd y gyfran uchaf ar gyfer y grŵp 16-24 oed. &#10;&#10;The chart shows the proportion of employees in industries told to close by age. The proportion was highest for the 16-24 year group. "/>
          <p:cNvPicPr>
            <a:picLocks noChangeAspect="1"/>
          </p:cNvPicPr>
          <p:nvPr/>
        </p:nvPicPr>
        <p:blipFill>
          <a:blip r:embed="rId3"/>
          <a:stretch>
            <a:fillRect/>
          </a:stretch>
        </p:blipFill>
        <p:spPr>
          <a:xfrm>
            <a:off x="338757" y="654234"/>
            <a:ext cx="4593284" cy="2900024"/>
          </a:xfrm>
          <a:prstGeom prst="rect">
            <a:avLst/>
          </a:prstGeom>
        </p:spPr>
      </p:pic>
      <p:pic>
        <p:nvPicPr>
          <p:cNvPr id="10" name="Picture 9" descr="Mae'r siart yn dangos cyfran y cyflogeion mewn diwydiannau y dywedwyt wrthynt am gau yn ôl ethnigrwydd. Roedd y gyfran yn uwch ar gyfer pobl ddu, asiaidd neu leiafrif ethnig nag ar gyfer pobl wyn. &#10;&#10;The chart shows the proportion of employees in industries told to close by ethnicity. The proportion was higher for black, Asian or minority ethnic people than for white people. &#10;"/>
          <p:cNvPicPr>
            <a:picLocks noChangeAspect="1"/>
          </p:cNvPicPr>
          <p:nvPr/>
        </p:nvPicPr>
        <p:blipFill>
          <a:blip r:embed="rId4"/>
          <a:stretch>
            <a:fillRect/>
          </a:stretch>
        </p:blipFill>
        <p:spPr>
          <a:xfrm>
            <a:off x="5613797" y="836712"/>
            <a:ext cx="3073003" cy="4824536"/>
          </a:xfrm>
          <a:prstGeom prst="rect">
            <a:avLst/>
          </a:prstGeom>
        </p:spPr>
      </p:pic>
      <p:pic>
        <p:nvPicPr>
          <p:cNvPr id="11" name="Picture 10" descr="Mae'r siart yn dangos cyfran y cyflogeion mewn diwydiannau y dywedwyt wrthynt am gau yn ôl anabledd. Roedd y gyfran yn uwch ar gyfer pobl anabl. &#10;&#10;The chart shows the proportion of employees in industries told to close by disability. The proportion was higher for disabled people. &#10;"/>
          <p:cNvPicPr>
            <a:picLocks noChangeAspect="1"/>
          </p:cNvPicPr>
          <p:nvPr/>
        </p:nvPicPr>
        <p:blipFill>
          <a:blip r:embed="rId5"/>
          <a:stretch>
            <a:fillRect/>
          </a:stretch>
        </p:blipFill>
        <p:spPr>
          <a:xfrm>
            <a:off x="683568" y="3674955"/>
            <a:ext cx="2893306" cy="2993267"/>
          </a:xfrm>
          <a:prstGeom prst="rect">
            <a:avLst/>
          </a:prstGeom>
        </p:spPr>
      </p:pic>
    </p:spTree>
    <p:extLst>
      <p:ext uri="{BB962C8B-B14F-4D97-AF65-F5344CB8AC3E}">
        <p14:creationId xmlns:p14="http://schemas.microsoft.com/office/powerpoint/2010/main" val="604603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8E9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2508" y="297515"/>
            <a:ext cx="8229600" cy="504056"/>
          </a:xfrm>
        </p:spPr>
        <p:txBody>
          <a:bodyPr>
            <a:normAutofit/>
          </a:bodyPr>
          <a:lstStyle/>
          <a:p>
            <a:r>
              <a:rPr lang="en-GB" sz="2400" dirty="0" err="1" smtClean="0">
                <a:latin typeface="Arial" panose="020B0604020202020204" pitchFamily="34" charset="0"/>
                <a:cs typeface="Arial" panose="020B0604020202020204" pitchFamily="34" charset="0"/>
              </a:rPr>
              <a:t>Casgliadau</a:t>
            </a:r>
            <a:r>
              <a:rPr lang="en-GB" sz="2400" dirty="0" smtClean="0">
                <a:latin typeface="Arial" panose="020B0604020202020204" pitchFamily="34" charset="0"/>
                <a:cs typeface="Arial" panose="020B0604020202020204" pitchFamily="34" charset="0"/>
              </a:rPr>
              <a:t>                                              Conclusions</a:t>
            </a:r>
            <a:endParaRPr lang="en-GB" sz="2400" dirty="0">
              <a:latin typeface="Arial" panose="020B0604020202020204" pitchFamily="34" charset="0"/>
              <a:cs typeface="Arial" panose="020B0604020202020204" pitchFamily="34" charset="0"/>
            </a:endParaRPr>
          </a:p>
        </p:txBody>
      </p:sp>
      <p:graphicFrame>
        <p:nvGraphicFramePr>
          <p:cNvPr id="7" name="Chart 6"/>
          <p:cNvGraphicFramePr/>
          <p:nvPr>
            <p:extLst>
              <p:ext uri="{D42A27DB-BD31-4B8C-83A1-F6EECF244321}">
                <p14:modId xmlns:p14="http://schemas.microsoft.com/office/powerpoint/2010/main" val="1145330890"/>
              </p:ext>
            </p:extLst>
          </p:nvPr>
        </p:nvGraphicFramePr>
        <p:xfrm>
          <a:off x="0" y="980728"/>
          <a:ext cx="4608512" cy="561662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581128" y="980728"/>
            <a:ext cx="4132560" cy="544764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600" dirty="0" smtClean="0">
                <a:latin typeface="Arial" panose="020B0604020202020204" pitchFamily="34" charset="0"/>
                <a:cs typeface="Arial" panose="020B0604020202020204" pitchFamily="34" charset="0"/>
              </a:rPr>
              <a:t>Covid-19 having a significant impact on labour market:</a:t>
            </a:r>
          </a:p>
          <a:p>
            <a:pPr marL="742950" lvl="1" indent="-285750">
              <a:lnSpc>
                <a:spcPct val="150000"/>
              </a:lnSpc>
              <a:buFont typeface="Arial" panose="020B0604020202020204" pitchFamily="34" charset="0"/>
              <a:buChar char="•"/>
            </a:pPr>
            <a:r>
              <a:rPr lang="en-GB" sz="1600" dirty="0" smtClean="0">
                <a:latin typeface="Arial" panose="020B0604020202020204" pitchFamily="34" charset="0"/>
                <a:cs typeface="Arial" panose="020B0604020202020204" pitchFamily="34" charset="0"/>
              </a:rPr>
              <a:t>Headline labour market indicators show decreasing employment and increasing unemployment.  </a:t>
            </a:r>
          </a:p>
          <a:p>
            <a:pPr marL="742950" lvl="1" indent="-285750">
              <a:lnSpc>
                <a:spcPct val="1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R</a:t>
            </a:r>
            <a:r>
              <a:rPr lang="en-GB" sz="1600" dirty="0" smtClean="0">
                <a:latin typeface="Arial" panose="020B0604020202020204" pitchFamily="34" charset="0"/>
                <a:cs typeface="Arial" panose="020B0604020202020204" pitchFamily="34" charset="0"/>
              </a:rPr>
              <a:t>edundancies data considerably higher than recent years. </a:t>
            </a:r>
          </a:p>
          <a:p>
            <a:pPr marL="285750" indent="-285750">
              <a:lnSpc>
                <a:spcPct val="150000"/>
              </a:lnSpc>
              <a:buFont typeface="Arial" panose="020B0604020202020204" pitchFamily="34" charset="0"/>
              <a:buChar char="•"/>
            </a:pPr>
            <a:r>
              <a:rPr lang="en-GB" sz="1600" dirty="0" smtClean="0">
                <a:latin typeface="Arial" panose="020B0604020202020204" pitchFamily="34" charset="0"/>
                <a:cs typeface="Arial" panose="020B0604020202020204" pitchFamily="34" charset="0"/>
              </a:rPr>
              <a:t>Nature </a:t>
            </a:r>
            <a:r>
              <a:rPr lang="en-GB" sz="1600" dirty="0">
                <a:latin typeface="Arial" panose="020B0604020202020204" pitchFamily="34" charset="0"/>
                <a:cs typeface="Arial" panose="020B0604020202020204" pitchFamily="34" charset="0"/>
              </a:rPr>
              <a:t>of employment in the sectors that have been impacted the most by the COVID-19 pandemic means that effects will tend to worsen </a:t>
            </a:r>
            <a:r>
              <a:rPr lang="en-GB" sz="1600" dirty="0" smtClean="0">
                <a:latin typeface="Arial" panose="020B0604020202020204" pitchFamily="34" charset="0"/>
                <a:cs typeface="Arial" panose="020B0604020202020204" pitchFamily="34" charset="0"/>
              </a:rPr>
              <a:t>inequalities.</a:t>
            </a:r>
          </a:p>
          <a:p>
            <a:pPr marL="285750" indent="-285750">
              <a:lnSpc>
                <a:spcPct val="150000"/>
              </a:lnSpc>
              <a:buFont typeface="Arial" panose="020B0604020202020204" pitchFamily="34" charset="0"/>
              <a:buChar char="•"/>
            </a:pPr>
            <a:r>
              <a:rPr lang="en-GB" sz="1600" dirty="0" smtClean="0">
                <a:latin typeface="Arial" panose="020B0604020202020204" pitchFamily="34" charset="0"/>
                <a:cs typeface="Arial" panose="020B0604020202020204" pitchFamily="34" charset="0"/>
              </a:rPr>
              <a:t>Continue to analyse labour market data as pandemic continues.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p:txBody>
      </p:sp>
    </p:spTree>
    <p:extLst>
      <p:ext uri="{BB962C8B-B14F-4D97-AF65-F5344CB8AC3E}">
        <p14:creationId xmlns:p14="http://schemas.microsoft.com/office/powerpoint/2010/main" val="700359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8E9EB"/>
        </a:solidFill>
        <a:effectLst/>
      </p:bgPr>
    </p:bg>
    <p:spTree>
      <p:nvGrpSpPr>
        <p:cNvPr id="1" name=""/>
        <p:cNvGrpSpPr/>
        <p:nvPr/>
      </p:nvGrpSpPr>
      <p:grpSpPr>
        <a:xfrm>
          <a:off x="0" y="0"/>
          <a:ext cx="0" cy="0"/>
          <a:chOff x="0" y="0"/>
          <a:chExt cx="0" cy="0"/>
        </a:xfrm>
      </p:grpSpPr>
      <p:pic>
        <p:nvPicPr>
          <p:cNvPr id="4" name="Picture 3" descr="Llun o fwletin ystadegol prif ystadegau economaidd Cymru Hydref 2020.  &#10;&#10;Image of the key economic statistics October 2020  statistical bulletin. "/>
          <p:cNvPicPr>
            <a:picLocks noChangeAspect="1"/>
          </p:cNvPicPr>
          <p:nvPr/>
        </p:nvPicPr>
        <p:blipFill rotWithShape="1">
          <a:blip r:embed="rId3"/>
          <a:srcRect l="67325" t="19775" r="17910" b="6340"/>
          <a:stretch/>
        </p:blipFill>
        <p:spPr>
          <a:xfrm>
            <a:off x="251520" y="351431"/>
            <a:ext cx="4392488" cy="6181679"/>
          </a:xfrm>
          <a:prstGeom prst="rect">
            <a:avLst/>
          </a:prstGeom>
        </p:spPr>
      </p:pic>
      <p:pic>
        <p:nvPicPr>
          <p:cNvPr id="6" name="Picture 5" descr="Image of statistical headline. "/>
          <p:cNvPicPr/>
          <p:nvPr/>
        </p:nvPicPr>
        <p:blipFill rotWithShape="1">
          <a:blip r:embed="rId4"/>
          <a:srcRect l="67104" t="25207" r="18065" b="23863"/>
          <a:stretch/>
        </p:blipFill>
        <p:spPr bwMode="auto">
          <a:xfrm>
            <a:off x="5220072" y="3356992"/>
            <a:ext cx="3528392" cy="3312368"/>
          </a:xfrm>
          <a:prstGeom prst="rect">
            <a:avLst/>
          </a:prstGeom>
          <a:ln>
            <a:noFill/>
          </a:ln>
          <a:extLst>
            <a:ext uri="{53640926-AAD7-44D8-BBD7-CCE9431645EC}">
              <a14:shadowObscured xmlns:a14="http://schemas.microsoft.com/office/drawing/2010/main"/>
            </a:ext>
          </a:extLst>
        </p:spPr>
      </p:pic>
      <p:pic>
        <p:nvPicPr>
          <p:cNvPr id="7" name="Picture 6" descr="Llun o bennawd ystadegol. "/>
          <p:cNvPicPr/>
          <p:nvPr/>
        </p:nvPicPr>
        <p:blipFill rotWithShape="1">
          <a:blip r:embed="rId5"/>
          <a:srcRect l="67250" t="24813" r="17461" b="23198"/>
          <a:stretch/>
        </p:blipFill>
        <p:spPr bwMode="auto">
          <a:xfrm>
            <a:off x="5184068" y="0"/>
            <a:ext cx="3600400" cy="31683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3030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8E9EB"/>
        </a:solidFill>
        <a:effectLst/>
      </p:bgPr>
    </p:bg>
    <p:spTree>
      <p:nvGrpSpPr>
        <p:cNvPr id="1" name=""/>
        <p:cNvGrpSpPr/>
        <p:nvPr/>
      </p:nvGrpSpPr>
      <p:grpSpPr>
        <a:xfrm>
          <a:off x="0" y="0"/>
          <a:ext cx="0" cy="0"/>
          <a:chOff x="0" y="0"/>
          <a:chExt cx="0" cy="0"/>
        </a:xfrm>
      </p:grpSpPr>
      <p:pic>
        <p:nvPicPr>
          <p:cNvPr id="4" name="Picture 3" descr="Image of statswales data cubes on labour market. "/>
          <p:cNvPicPr/>
          <p:nvPr/>
        </p:nvPicPr>
        <p:blipFill rotWithShape="1">
          <a:blip r:embed="rId3"/>
          <a:srcRect l="62265" t="17329" r="13029" b="7515"/>
          <a:stretch/>
        </p:blipFill>
        <p:spPr bwMode="auto">
          <a:xfrm>
            <a:off x="323528" y="332656"/>
            <a:ext cx="4824536" cy="3600400"/>
          </a:xfrm>
          <a:prstGeom prst="rect">
            <a:avLst/>
          </a:prstGeom>
          <a:ln>
            <a:noFill/>
          </a:ln>
          <a:extLst>
            <a:ext uri="{53640926-AAD7-44D8-BBD7-CCE9431645EC}">
              <a14:shadowObscured xmlns:a14="http://schemas.microsoft.com/office/drawing/2010/main"/>
            </a:ext>
          </a:extLst>
        </p:spPr>
      </p:pic>
      <p:pic>
        <p:nvPicPr>
          <p:cNvPr id="5" name="Picture 4" descr="Llun o ddata statscymru ar y farchnad lafur. "/>
          <p:cNvPicPr/>
          <p:nvPr/>
        </p:nvPicPr>
        <p:blipFill rotWithShape="1">
          <a:blip r:embed="rId4"/>
          <a:srcRect l="62486" t="16542" r="12807" b="7444"/>
          <a:stretch/>
        </p:blipFill>
        <p:spPr bwMode="auto">
          <a:xfrm>
            <a:off x="4427984" y="2924944"/>
            <a:ext cx="4464496" cy="3600400"/>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5868144" y="836712"/>
            <a:ext cx="3275856"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www.statswales.gov.wales</a:t>
            </a:r>
            <a:endParaRPr lang="en-GB" dirty="0">
              <a:latin typeface="Arial" panose="020B0604020202020204" pitchFamily="34" charset="0"/>
              <a:cs typeface="Arial" panose="020B0604020202020204" pitchFamily="34" charset="0"/>
            </a:endParaRPr>
          </a:p>
        </p:txBody>
      </p:sp>
      <p:sp>
        <p:nvSpPr>
          <p:cNvPr id="7" name="TextBox 6"/>
          <p:cNvSpPr txBox="1"/>
          <p:nvPr/>
        </p:nvSpPr>
        <p:spPr>
          <a:xfrm>
            <a:off x="395536" y="5157192"/>
            <a:ext cx="3672408"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www.statscymru@llyw.cymru</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647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8E9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368882"/>
            <a:ext cx="8229600" cy="827870"/>
          </a:xfrm>
        </p:spPr>
        <p:txBody>
          <a:bodyPr>
            <a:normAutofit/>
          </a:bodyPr>
          <a:lstStyle/>
          <a:p>
            <a:r>
              <a:rPr lang="en-GB" sz="2000" dirty="0" err="1" smtClean="0">
                <a:latin typeface="Arial" panose="020B0604020202020204" pitchFamily="34" charset="0"/>
                <a:cs typeface="Arial" panose="020B0604020202020204" pitchFamily="34" charset="0"/>
              </a:rPr>
              <a:t>Gwybodaeth</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bellach</a:t>
            </a:r>
            <a:r>
              <a:rPr lang="en-GB" sz="2000" dirty="0" smtClean="0">
                <a:latin typeface="Arial" panose="020B0604020202020204" pitchFamily="34" charset="0"/>
                <a:cs typeface="Arial" panose="020B0604020202020204" pitchFamily="34" charset="0"/>
              </a:rPr>
              <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Further Information</a:t>
            </a:r>
            <a:endParaRPr lang="en-GB" sz="2000" dirty="0">
              <a:latin typeface="Arial" panose="020B0604020202020204" pitchFamily="34" charset="0"/>
              <a:cs typeface="Arial" panose="020B0604020202020204" pitchFamily="34" charset="0"/>
            </a:endParaRPr>
          </a:p>
        </p:txBody>
      </p:sp>
      <p:sp>
        <p:nvSpPr>
          <p:cNvPr id="3" name="Rectangle 2"/>
          <p:cNvSpPr/>
          <p:nvPr/>
        </p:nvSpPr>
        <p:spPr>
          <a:xfrm>
            <a:off x="827584" y="1844824"/>
            <a:ext cx="7632848" cy="4247317"/>
          </a:xfrm>
          <a:prstGeom prst="rect">
            <a:avLst/>
          </a:prstGeom>
        </p:spPr>
        <p:txBody>
          <a:bodyPr wrap="square">
            <a:spAutoFit/>
          </a:bodyPr>
          <a:lstStyle/>
          <a:p>
            <a:endParaRPr lang="en-GB" dirty="0" smtClean="0">
              <a:hlinkClick r:id="rId3"/>
            </a:endParaRPr>
          </a:p>
          <a:p>
            <a:r>
              <a:rPr lang="en-GB" sz="2400" dirty="0" smtClean="0">
                <a:latin typeface="Arial" panose="020B0604020202020204" pitchFamily="34" charset="0"/>
                <a:cs typeface="Arial" panose="020B0604020202020204" pitchFamily="34" charset="0"/>
                <a:hlinkClick r:id="rId3"/>
              </a:rPr>
              <a:t>www.ons.gov.uk</a:t>
            </a:r>
          </a:p>
          <a:p>
            <a:endParaRPr lang="en-GB" sz="2400" dirty="0">
              <a:latin typeface="Arial" panose="020B0604020202020204" pitchFamily="34" charset="0"/>
              <a:cs typeface="Arial" panose="020B0604020202020204" pitchFamily="34" charset="0"/>
              <a:hlinkClick r:id="rId3"/>
            </a:endParaRPr>
          </a:p>
          <a:p>
            <a:endParaRPr lang="en-GB" sz="2400" dirty="0" smtClean="0">
              <a:latin typeface="Arial" panose="020B0604020202020204" pitchFamily="34" charset="0"/>
              <a:cs typeface="Arial" panose="020B0604020202020204" pitchFamily="34" charset="0"/>
              <a:hlinkClick r:id="rId3"/>
            </a:endParaRPr>
          </a:p>
          <a:p>
            <a:endParaRPr lang="en-GB" sz="2400" dirty="0">
              <a:latin typeface="Arial" panose="020B0604020202020204" pitchFamily="34" charset="0"/>
              <a:cs typeface="Arial" panose="020B0604020202020204" pitchFamily="34" charset="0"/>
              <a:hlinkClick r:id="rId3"/>
            </a:endParaRPr>
          </a:p>
          <a:p>
            <a:r>
              <a:rPr lang="en-GB" sz="2400" dirty="0" smtClean="0">
                <a:latin typeface="Arial" panose="020B0604020202020204" pitchFamily="34" charset="0"/>
                <a:cs typeface="Arial" panose="020B0604020202020204" pitchFamily="34" charset="0"/>
                <a:hlinkClick r:id="rId3"/>
              </a:rPr>
              <a:t>https</a:t>
            </a:r>
            <a:r>
              <a:rPr lang="en-GB" sz="2400" dirty="0">
                <a:latin typeface="Arial" panose="020B0604020202020204" pitchFamily="34" charset="0"/>
                <a:cs typeface="Arial" panose="020B0604020202020204" pitchFamily="34" charset="0"/>
                <a:hlinkClick r:id="rId3"/>
              </a:rPr>
              <a:t>://llyw.cymru/ystadegau-ac-ymchwil</a:t>
            </a:r>
          </a:p>
          <a:p>
            <a:r>
              <a:rPr lang="en-GB" sz="2400" dirty="0" smtClean="0">
                <a:latin typeface="Arial" panose="020B0604020202020204" pitchFamily="34" charset="0"/>
                <a:cs typeface="Arial" panose="020B0604020202020204" pitchFamily="34" charset="0"/>
                <a:hlinkClick r:id="rId3"/>
              </a:rPr>
              <a:t>https</a:t>
            </a:r>
            <a:r>
              <a:rPr lang="en-GB" sz="2400" dirty="0">
                <a:latin typeface="Arial" panose="020B0604020202020204" pitchFamily="34" charset="0"/>
                <a:cs typeface="Arial" panose="020B0604020202020204" pitchFamily="34" charset="0"/>
                <a:hlinkClick r:id="rId3"/>
              </a:rPr>
              <a:t>://</a:t>
            </a:r>
            <a:r>
              <a:rPr lang="en-GB" sz="2400" dirty="0" smtClean="0">
                <a:latin typeface="Arial" panose="020B0604020202020204" pitchFamily="34" charset="0"/>
                <a:cs typeface="Arial" panose="020B0604020202020204" pitchFamily="34" charset="0"/>
                <a:hlinkClick r:id="rId3"/>
              </a:rPr>
              <a:t>gov.wales/statistics-and-research</a:t>
            </a:r>
          </a:p>
          <a:p>
            <a:endParaRPr lang="en-GB" sz="2400" dirty="0">
              <a:latin typeface="Arial" panose="020B0604020202020204" pitchFamily="34" charset="0"/>
              <a:cs typeface="Arial" panose="020B0604020202020204" pitchFamily="34" charset="0"/>
              <a:hlinkClick r:id="rId3"/>
            </a:endParaRPr>
          </a:p>
          <a:p>
            <a:r>
              <a:rPr lang="en-GB" sz="2400" dirty="0" err="1" smtClean="0">
                <a:latin typeface="Arial" panose="020B0604020202020204" pitchFamily="34" charset="0"/>
                <a:cs typeface="Arial" panose="020B0604020202020204" pitchFamily="34" charset="0"/>
                <a:hlinkClick r:id="rId3"/>
              </a:rPr>
              <a:t>Ystadegau.economi@llyw.cymru</a:t>
            </a:r>
            <a:endParaRPr lang="en-GB" sz="2400" dirty="0" smtClean="0">
              <a:latin typeface="Arial" panose="020B0604020202020204" pitchFamily="34" charset="0"/>
              <a:cs typeface="Arial" panose="020B0604020202020204" pitchFamily="34" charset="0"/>
            </a:endParaRPr>
          </a:p>
          <a:p>
            <a:r>
              <a:rPr lang="en-GB" sz="2400" dirty="0" err="1" smtClean="0">
                <a:latin typeface="Arial" panose="020B0604020202020204" pitchFamily="34" charset="0"/>
                <a:cs typeface="Arial" panose="020B0604020202020204" pitchFamily="34" charset="0"/>
                <a:hlinkClick r:id="rId4"/>
              </a:rPr>
              <a:t>Economic.stats@gov.wales</a:t>
            </a:r>
            <a:endParaRPr lang="en-GB" sz="2400" dirty="0" smtClean="0">
              <a:latin typeface="Arial" panose="020B0604020202020204" pitchFamily="34" charset="0"/>
              <a:cs typeface="Arial" panose="020B0604020202020204" pitchFamily="34" charset="0"/>
            </a:endParaRPr>
          </a:p>
          <a:p>
            <a:endParaRPr lang="en-GB" dirty="0"/>
          </a:p>
          <a:p>
            <a:endParaRPr lang="en-GB" dirty="0"/>
          </a:p>
        </p:txBody>
      </p:sp>
    </p:spTree>
    <p:extLst>
      <p:ext uri="{BB962C8B-B14F-4D97-AF65-F5344CB8AC3E}">
        <p14:creationId xmlns:p14="http://schemas.microsoft.com/office/powerpoint/2010/main" val="1506848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8E9EB"/>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4644008" y="1700808"/>
            <a:ext cx="4652145"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smtClean="0">
                <a:latin typeface="Arial" panose="020B0604020202020204" pitchFamily="34" charset="0"/>
                <a:cs typeface="Arial" panose="020B0604020202020204" pitchFamily="34" charset="0"/>
              </a:rPr>
              <a:t>Introduction</a:t>
            </a:r>
          </a:p>
          <a:p>
            <a:r>
              <a:rPr lang="en-GB" sz="2000" dirty="0" smtClean="0">
                <a:latin typeface="Arial" panose="020B0604020202020204" pitchFamily="34" charset="0"/>
                <a:cs typeface="Arial" panose="020B0604020202020204" pitchFamily="34" charset="0"/>
              </a:rPr>
              <a:t>Labour market pre COVID-19</a:t>
            </a:r>
          </a:p>
          <a:p>
            <a:r>
              <a:rPr lang="en-GB" sz="2000" dirty="0" smtClean="0">
                <a:latin typeface="Arial" panose="020B0604020202020204" pitchFamily="34" charset="0"/>
                <a:cs typeface="Arial" panose="020B0604020202020204" pitchFamily="34" charset="0"/>
              </a:rPr>
              <a:t>Latest data </a:t>
            </a:r>
          </a:p>
          <a:p>
            <a:pPr lvl="1"/>
            <a:r>
              <a:rPr lang="en-GB" sz="2000" dirty="0" smtClean="0">
                <a:latin typeface="Arial" panose="020B0604020202020204" pitchFamily="34" charset="0"/>
                <a:cs typeface="Arial" panose="020B0604020202020204" pitchFamily="34" charset="0"/>
              </a:rPr>
              <a:t>headline labour market indicators</a:t>
            </a:r>
          </a:p>
          <a:p>
            <a:pPr lvl="1"/>
            <a:r>
              <a:rPr lang="en-GB" sz="2000" dirty="0" smtClean="0">
                <a:latin typeface="Arial" panose="020B0604020202020204" pitchFamily="34" charset="0"/>
                <a:cs typeface="Arial" panose="020B0604020202020204" pitchFamily="34" charset="0"/>
              </a:rPr>
              <a:t>Furlough and other support schemes</a:t>
            </a:r>
          </a:p>
          <a:p>
            <a:pPr lvl="1"/>
            <a:r>
              <a:rPr lang="en-GB" sz="2000" dirty="0" smtClean="0">
                <a:latin typeface="Arial" panose="020B0604020202020204" pitchFamily="34" charset="0"/>
                <a:cs typeface="Arial" panose="020B0604020202020204" pitchFamily="34" charset="0"/>
              </a:rPr>
              <a:t>Job vacancies</a:t>
            </a:r>
          </a:p>
          <a:p>
            <a:pPr lvl="1"/>
            <a:r>
              <a:rPr lang="en-GB" sz="2000" dirty="0" smtClean="0">
                <a:latin typeface="Arial" panose="020B0604020202020204" pitchFamily="34" charset="0"/>
                <a:cs typeface="Arial" panose="020B0604020202020204" pitchFamily="34" charset="0"/>
              </a:rPr>
              <a:t>BICS</a:t>
            </a:r>
          </a:p>
          <a:p>
            <a:r>
              <a:rPr lang="en-GB" sz="2000" dirty="0" smtClean="0">
                <a:latin typeface="Arial" panose="020B0604020202020204" pitchFamily="34" charset="0"/>
                <a:cs typeface="Arial" panose="020B0604020202020204" pitchFamily="34" charset="0"/>
              </a:rPr>
              <a:t>Further information</a:t>
            </a:r>
          </a:p>
          <a:p>
            <a:r>
              <a:rPr lang="en-GB" sz="2000" dirty="0" smtClean="0">
                <a:latin typeface="Arial" panose="020B0604020202020204" pitchFamily="34" charset="0"/>
                <a:cs typeface="Arial" panose="020B0604020202020204" pitchFamily="34" charset="0"/>
              </a:rPr>
              <a:t>Questions</a:t>
            </a:r>
          </a:p>
          <a:p>
            <a:endParaRPr lang="en-GB" dirty="0"/>
          </a:p>
        </p:txBody>
      </p:sp>
      <p:sp>
        <p:nvSpPr>
          <p:cNvPr id="5" name="Content Placeholder 2"/>
          <p:cNvSpPr txBox="1">
            <a:spLocks/>
          </p:cNvSpPr>
          <p:nvPr/>
        </p:nvSpPr>
        <p:spPr>
          <a:xfrm>
            <a:off x="467544" y="1714560"/>
            <a:ext cx="4330824" cy="53900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err="1" smtClean="0">
                <a:latin typeface="Arial" panose="020B0604020202020204" pitchFamily="34" charset="0"/>
                <a:cs typeface="Arial" panose="020B0604020202020204" pitchFamily="34" charset="0"/>
              </a:rPr>
              <a:t>Cyflwyniad</a:t>
            </a:r>
            <a:endParaRPr lang="en-GB"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Y </a:t>
            </a:r>
            <a:r>
              <a:rPr lang="en-GB" sz="2000" dirty="0" err="1" smtClean="0">
                <a:latin typeface="Arial" panose="020B0604020202020204" pitchFamily="34" charset="0"/>
                <a:cs typeface="Arial" panose="020B0604020202020204" pitchFamily="34" charset="0"/>
              </a:rPr>
              <a:t>farchnad</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lafur</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cyn</a:t>
            </a:r>
            <a:r>
              <a:rPr lang="en-GB" sz="2000" dirty="0" smtClean="0">
                <a:latin typeface="Arial" panose="020B0604020202020204" pitchFamily="34" charset="0"/>
                <a:cs typeface="Arial" panose="020B0604020202020204" pitchFamily="34" charset="0"/>
              </a:rPr>
              <a:t>  COVID-19</a:t>
            </a:r>
          </a:p>
          <a:p>
            <a:r>
              <a:rPr lang="en-GB" sz="2000" dirty="0" err="1" smtClean="0">
                <a:latin typeface="Arial" panose="020B0604020202020204" pitchFamily="34" charset="0"/>
                <a:cs typeface="Arial" panose="020B0604020202020204" pitchFamily="34" charset="0"/>
              </a:rPr>
              <a:t>Yr</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wybodaeth</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ddiweddaraf</a:t>
            </a:r>
            <a:r>
              <a:rPr lang="en-GB" sz="2000" dirty="0" smtClean="0">
                <a:latin typeface="Arial" panose="020B0604020202020204" pitchFamily="34" charset="0"/>
                <a:cs typeface="Arial" panose="020B0604020202020204" pitchFamily="34" charset="0"/>
              </a:rPr>
              <a:t> </a:t>
            </a:r>
          </a:p>
          <a:p>
            <a:pPr lvl="1"/>
            <a:r>
              <a:rPr lang="en-GB" sz="2000" dirty="0" err="1">
                <a:latin typeface="Arial" panose="020B0604020202020204" pitchFamily="34" charset="0"/>
                <a:cs typeface="Arial" panose="020B0604020202020204" pitchFamily="34" charset="0"/>
              </a:rPr>
              <a:t>P</a:t>
            </a:r>
            <a:r>
              <a:rPr lang="en-GB" sz="2000" dirty="0" err="1" smtClean="0">
                <a:latin typeface="Arial" panose="020B0604020202020204" pitchFamily="34" charset="0"/>
                <a:cs typeface="Arial" panose="020B0604020202020204" pitchFamily="34" charset="0"/>
              </a:rPr>
              <a:t>rif</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ddangosyddion</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diweddaraf</a:t>
            </a:r>
            <a:endParaRPr lang="en-GB" sz="2000" dirty="0" smtClean="0">
              <a:latin typeface="Arial" panose="020B0604020202020204" pitchFamily="34" charset="0"/>
              <a:cs typeface="Arial" panose="020B0604020202020204" pitchFamily="34" charset="0"/>
            </a:endParaRPr>
          </a:p>
          <a:p>
            <a:pPr lvl="1"/>
            <a:r>
              <a:rPr lang="en-GB" sz="2000" dirty="0" err="1" smtClean="0">
                <a:latin typeface="Arial" panose="020B0604020202020204" pitchFamily="34" charset="0"/>
                <a:cs typeface="Arial" panose="020B0604020202020204" pitchFamily="34" charset="0"/>
              </a:rPr>
              <a:t>Ffyrlo</a:t>
            </a:r>
            <a:r>
              <a:rPr lang="en-GB" sz="2000" dirty="0" smtClean="0">
                <a:latin typeface="Arial" panose="020B0604020202020204" pitchFamily="34" charset="0"/>
                <a:cs typeface="Arial" panose="020B0604020202020204" pitchFamily="34" charset="0"/>
              </a:rPr>
              <a:t> a </a:t>
            </a:r>
            <a:r>
              <a:rPr lang="en-GB" sz="2000" dirty="0" err="1" smtClean="0">
                <a:latin typeface="Arial" panose="020B0604020202020204" pitchFamily="34" charset="0"/>
                <a:cs typeface="Arial" panose="020B0604020202020204" pitchFamily="34" charset="0"/>
              </a:rPr>
              <a:t>chynlluniau</a:t>
            </a:r>
            <a:r>
              <a:rPr lang="en-GB" sz="2000" dirty="0" smtClean="0">
                <a:latin typeface="Arial" panose="020B0604020202020204" pitchFamily="34" charset="0"/>
                <a:cs typeface="Arial" panose="020B0604020202020204" pitchFamily="34" charset="0"/>
              </a:rPr>
              <a:t> Cymorth </a:t>
            </a:r>
            <a:r>
              <a:rPr lang="en-GB" sz="2000" dirty="0" err="1" smtClean="0">
                <a:latin typeface="Arial" panose="020B0604020202020204" pitchFamily="34" charset="0"/>
                <a:cs typeface="Arial" panose="020B0604020202020204" pitchFamily="34" charset="0"/>
              </a:rPr>
              <a:t>eraill</a:t>
            </a:r>
            <a:endParaRPr lang="en-GB" sz="2000" dirty="0" smtClean="0">
              <a:latin typeface="Arial" panose="020B0604020202020204" pitchFamily="34" charset="0"/>
              <a:cs typeface="Arial" panose="020B0604020202020204" pitchFamily="34" charset="0"/>
            </a:endParaRPr>
          </a:p>
          <a:p>
            <a:pPr lvl="1"/>
            <a:r>
              <a:rPr lang="en-GB" sz="2000" dirty="0" err="1" smtClean="0">
                <a:latin typeface="Arial" panose="020B0604020202020204" pitchFamily="34" charset="0"/>
                <a:cs typeface="Arial" panose="020B0604020202020204" pitchFamily="34" charset="0"/>
              </a:rPr>
              <a:t>Swyddi</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Gwag</a:t>
            </a:r>
            <a:endParaRPr lang="en-GB" sz="2000" dirty="0" smtClean="0">
              <a:latin typeface="Arial" panose="020B0604020202020204" pitchFamily="34" charset="0"/>
              <a:cs typeface="Arial" panose="020B0604020202020204" pitchFamily="34" charset="0"/>
            </a:endParaRPr>
          </a:p>
          <a:p>
            <a:pPr lvl="1"/>
            <a:r>
              <a:rPr lang="en-GB" sz="2000" dirty="0" smtClean="0">
                <a:latin typeface="Arial" panose="020B0604020202020204" pitchFamily="34" charset="0"/>
                <a:cs typeface="Arial" panose="020B0604020202020204" pitchFamily="34" charset="0"/>
              </a:rPr>
              <a:t>BICS</a:t>
            </a:r>
          </a:p>
          <a:p>
            <a:r>
              <a:rPr lang="en-GB" sz="2000" dirty="0" err="1" smtClean="0">
                <a:latin typeface="Arial" panose="020B0604020202020204" pitchFamily="34" charset="0"/>
                <a:cs typeface="Arial" panose="020B0604020202020204" pitchFamily="34" charset="0"/>
              </a:rPr>
              <a:t>Gwybodaeth</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Bellach</a:t>
            </a:r>
            <a:endParaRPr lang="en-GB" sz="2000" dirty="0" smtClean="0">
              <a:latin typeface="Arial" panose="020B0604020202020204" pitchFamily="34" charset="0"/>
              <a:cs typeface="Arial" panose="020B0604020202020204" pitchFamily="34" charset="0"/>
            </a:endParaRPr>
          </a:p>
          <a:p>
            <a:r>
              <a:rPr lang="en-GB" sz="2000" dirty="0" err="1" smtClean="0">
                <a:latin typeface="Arial" panose="020B0604020202020204" pitchFamily="34" charset="0"/>
                <a:cs typeface="Arial" panose="020B0604020202020204" pitchFamily="34" charset="0"/>
              </a:rPr>
              <a:t>Cwestiynau</a:t>
            </a:r>
            <a:endParaRPr lang="en-GB" sz="2000" dirty="0" smtClean="0">
              <a:latin typeface="Arial" panose="020B0604020202020204" pitchFamily="34" charset="0"/>
              <a:cs typeface="Arial" panose="020B0604020202020204" pitchFamily="34" charset="0"/>
            </a:endParaRPr>
          </a:p>
          <a:p>
            <a:endParaRPr lang="en-GB" dirty="0"/>
          </a:p>
        </p:txBody>
      </p:sp>
      <p:sp>
        <p:nvSpPr>
          <p:cNvPr id="6" name="Title 1"/>
          <p:cNvSpPr>
            <a:spLocks noGrp="1"/>
          </p:cNvSpPr>
          <p:nvPr>
            <p:ph type="title"/>
          </p:nvPr>
        </p:nvSpPr>
        <p:spPr>
          <a:xfrm>
            <a:off x="457200" y="274638"/>
            <a:ext cx="8229600" cy="1143000"/>
          </a:xfrm>
        </p:spPr>
        <p:txBody>
          <a:bodyPr>
            <a:normAutofit/>
          </a:bodyPr>
          <a:lstStyle/>
          <a:p>
            <a:r>
              <a:rPr lang="en-GB" sz="3200" dirty="0" err="1" smtClean="0">
                <a:latin typeface="Arial" panose="020B0604020202020204" pitchFamily="34" charset="0"/>
                <a:cs typeface="Arial" panose="020B0604020202020204" pitchFamily="34" charset="0"/>
              </a:rPr>
              <a:t>Amlinelliad</a:t>
            </a:r>
            <a:r>
              <a:rPr lang="en-GB" sz="3200" dirty="0" smtClean="0">
                <a:latin typeface="Arial" panose="020B0604020202020204" pitchFamily="34" charset="0"/>
                <a:cs typeface="Arial" panose="020B0604020202020204" pitchFamily="34" charset="0"/>
              </a:rPr>
              <a:t>                     Outline </a:t>
            </a:r>
            <a:r>
              <a:rPr lang="en-GB" sz="2000" dirty="0" smtClean="0"/>
              <a:t/>
            </a:r>
            <a:br>
              <a:rPr lang="en-GB" sz="2000" dirty="0" smtClean="0"/>
            </a:br>
            <a:endParaRPr lang="en-GB" sz="2000" dirty="0"/>
          </a:p>
        </p:txBody>
      </p:sp>
    </p:spTree>
    <p:extLst>
      <p:ext uri="{BB962C8B-B14F-4D97-AF65-F5344CB8AC3E}">
        <p14:creationId xmlns:p14="http://schemas.microsoft.com/office/powerpoint/2010/main" val="1448208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8E9EB"/>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4572000" y="1052736"/>
            <a:ext cx="4652145" cy="489485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200" dirty="0" smtClean="0">
                <a:latin typeface="Arial" panose="020B0604020202020204" pitchFamily="34" charset="0"/>
                <a:cs typeface="Arial" panose="020B0604020202020204" pitchFamily="34" charset="0"/>
              </a:rPr>
              <a:t>Our role</a:t>
            </a:r>
          </a:p>
          <a:p>
            <a:pPr marL="628650" lvl="1" indent="-171450">
              <a:buFontTx/>
              <a:buChar char="-"/>
            </a:pPr>
            <a:r>
              <a:rPr lang="en-GB" sz="2200" dirty="0">
                <a:latin typeface="Arial" panose="020B0604020202020204" pitchFamily="34" charset="0"/>
                <a:cs typeface="Arial" panose="020B0604020202020204" pitchFamily="34" charset="0"/>
              </a:rPr>
              <a:t>Publish summary </a:t>
            </a:r>
            <a:r>
              <a:rPr lang="en-GB" sz="2200" dirty="0" smtClean="0">
                <a:latin typeface="Arial" panose="020B0604020202020204" pitchFamily="34" charset="0"/>
                <a:cs typeface="Arial" panose="020B0604020202020204" pitchFamily="34" charset="0"/>
              </a:rPr>
              <a:t>analysis</a:t>
            </a:r>
          </a:p>
          <a:p>
            <a:pPr marL="628650" lvl="1" indent="-171450">
              <a:buFontTx/>
              <a:buChar char="-"/>
            </a:pPr>
            <a:r>
              <a:rPr lang="en-GB" sz="2200" dirty="0" smtClean="0">
                <a:latin typeface="Arial" panose="020B0604020202020204" pitchFamily="34" charset="0"/>
                <a:cs typeface="Arial" panose="020B0604020202020204" pitchFamily="34" charset="0"/>
              </a:rPr>
              <a:t>Produce </a:t>
            </a:r>
            <a:r>
              <a:rPr lang="en-GB" sz="2200" dirty="0">
                <a:latin typeface="Arial" panose="020B0604020202020204" pitchFamily="34" charset="0"/>
                <a:cs typeface="Arial" panose="020B0604020202020204" pitchFamily="34" charset="0"/>
              </a:rPr>
              <a:t>internal briefing for Ministers and policy colleagues</a:t>
            </a:r>
          </a:p>
          <a:p>
            <a:pPr marL="628650" lvl="1" indent="-171450">
              <a:buFontTx/>
              <a:buChar char="-"/>
            </a:pPr>
            <a:r>
              <a:rPr lang="en-GB" sz="2200" dirty="0">
                <a:latin typeface="Arial" panose="020B0604020202020204" pitchFamily="34" charset="0"/>
                <a:cs typeface="Arial" panose="020B0604020202020204" pitchFamily="34" charset="0"/>
              </a:rPr>
              <a:t>Respond to ad-hoc internal and external requests. </a:t>
            </a:r>
          </a:p>
          <a:p>
            <a:pPr marL="0" indent="0">
              <a:buNone/>
            </a:pPr>
            <a:endParaRPr lang="en-GB" sz="2200" dirty="0" smtClean="0">
              <a:latin typeface="Arial" panose="020B0604020202020204" pitchFamily="34" charset="0"/>
              <a:cs typeface="Arial" panose="020B0604020202020204" pitchFamily="34" charset="0"/>
            </a:endParaRPr>
          </a:p>
          <a:p>
            <a:pPr marL="0" indent="0">
              <a:buNone/>
            </a:pPr>
            <a:r>
              <a:rPr lang="en-GB" sz="2200" dirty="0" smtClean="0">
                <a:latin typeface="Arial" panose="020B0604020202020204" pitchFamily="34" charset="0"/>
                <a:cs typeface="Arial" panose="020B0604020202020204" pitchFamily="34" charset="0"/>
              </a:rPr>
              <a:t>Data Challenges:</a:t>
            </a:r>
          </a:p>
          <a:p>
            <a:r>
              <a:rPr lang="en-GB" sz="2200" dirty="0" smtClean="0">
                <a:latin typeface="Arial" panose="020B0604020202020204" pitchFamily="34" charset="0"/>
                <a:cs typeface="Arial" panose="020B0604020202020204" pitchFamily="34" charset="0"/>
              </a:rPr>
              <a:t>Availability of data</a:t>
            </a:r>
          </a:p>
          <a:p>
            <a:r>
              <a:rPr lang="en-GB" sz="2200" dirty="0" smtClean="0">
                <a:latin typeface="Arial" panose="020B0604020202020204" pitchFamily="34" charset="0"/>
                <a:cs typeface="Arial" panose="020B0604020202020204" pitchFamily="34" charset="0"/>
              </a:rPr>
              <a:t>Quality and limitations</a:t>
            </a:r>
          </a:p>
          <a:p>
            <a:r>
              <a:rPr lang="en-GB" sz="2200" dirty="0" smtClean="0">
                <a:latin typeface="Arial" panose="020B0604020202020204" pitchFamily="34" charset="0"/>
                <a:cs typeface="Arial" panose="020B0604020202020204" pitchFamily="34" charset="0"/>
              </a:rPr>
              <a:t>Time lag</a:t>
            </a:r>
          </a:p>
          <a:p>
            <a:r>
              <a:rPr lang="en-GB" sz="2200" dirty="0" smtClean="0">
                <a:latin typeface="Arial" panose="020B0604020202020204" pitchFamily="34" charset="0"/>
                <a:cs typeface="Arial" panose="020B0604020202020204" pitchFamily="34" charset="0"/>
              </a:rPr>
              <a:t>Coherence</a:t>
            </a:r>
          </a:p>
          <a:p>
            <a:endParaRPr lang="en-GB" dirty="0" smtClean="0"/>
          </a:p>
          <a:p>
            <a:pPr marL="0" indent="0">
              <a:buNone/>
            </a:pPr>
            <a:endParaRPr lang="en-GB" dirty="0"/>
          </a:p>
        </p:txBody>
      </p:sp>
      <p:sp>
        <p:nvSpPr>
          <p:cNvPr id="6" name="Content Placeholder 2"/>
          <p:cNvSpPr txBox="1">
            <a:spLocks/>
          </p:cNvSpPr>
          <p:nvPr/>
        </p:nvSpPr>
        <p:spPr>
          <a:xfrm>
            <a:off x="179512" y="1052736"/>
            <a:ext cx="4104455" cy="5030019"/>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3500" dirty="0" err="1" smtClean="0">
                <a:latin typeface="Arial" panose="020B0604020202020204" pitchFamily="34" charset="0"/>
                <a:cs typeface="Arial" panose="020B0604020202020204" pitchFamily="34" charset="0"/>
              </a:rPr>
              <a:t>Ein</a:t>
            </a:r>
            <a:r>
              <a:rPr lang="en-GB" sz="3500" dirty="0" smtClean="0">
                <a:latin typeface="Arial" panose="020B0604020202020204" pitchFamily="34" charset="0"/>
                <a:cs typeface="Arial" panose="020B0604020202020204" pitchFamily="34" charset="0"/>
              </a:rPr>
              <a:t> </a:t>
            </a:r>
            <a:r>
              <a:rPr lang="en-GB" sz="3500" dirty="0" err="1" smtClean="0">
                <a:latin typeface="Arial" panose="020B0604020202020204" pitchFamily="34" charset="0"/>
                <a:cs typeface="Arial" panose="020B0604020202020204" pitchFamily="34" charset="0"/>
              </a:rPr>
              <a:t>rol</a:t>
            </a:r>
            <a:endParaRPr lang="en-GB" sz="3500" dirty="0" smtClean="0">
              <a:latin typeface="Arial" panose="020B0604020202020204" pitchFamily="34" charset="0"/>
              <a:cs typeface="Arial" panose="020B0604020202020204" pitchFamily="34" charset="0"/>
            </a:endParaRPr>
          </a:p>
          <a:p>
            <a:pPr marL="628650" lvl="1" indent="-171450">
              <a:buFontTx/>
              <a:buChar char="-"/>
            </a:pPr>
            <a:r>
              <a:rPr lang="en-GB" sz="3500" dirty="0" err="1">
                <a:latin typeface="Arial" panose="020B0604020202020204" pitchFamily="34" charset="0"/>
                <a:cs typeface="Arial" panose="020B0604020202020204" pitchFamily="34" charset="0"/>
              </a:rPr>
              <a:t>Cyhoeddi</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dadansoddiad</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cryno</a:t>
            </a:r>
            <a:endParaRPr lang="en-GB" sz="3500" dirty="0">
              <a:latin typeface="Arial" panose="020B0604020202020204" pitchFamily="34" charset="0"/>
              <a:cs typeface="Arial" panose="020B0604020202020204" pitchFamily="34" charset="0"/>
            </a:endParaRPr>
          </a:p>
          <a:p>
            <a:pPr marL="628650" lvl="1" indent="-171450">
              <a:buFontTx/>
              <a:buChar char="-"/>
            </a:pPr>
            <a:r>
              <a:rPr lang="en-GB" sz="3500" dirty="0" err="1">
                <a:latin typeface="Arial" panose="020B0604020202020204" pitchFamily="34" charset="0"/>
                <a:cs typeface="Arial" panose="020B0604020202020204" pitchFamily="34" charset="0"/>
              </a:rPr>
              <a:t>Cynhyrchu</a:t>
            </a:r>
            <a:r>
              <a:rPr lang="en-GB" sz="3500" dirty="0">
                <a:latin typeface="Arial" panose="020B0604020202020204" pitchFamily="34" charset="0"/>
                <a:cs typeface="Arial" panose="020B0604020202020204" pitchFamily="34" charset="0"/>
              </a:rPr>
              <a:t> </a:t>
            </a:r>
            <a:r>
              <a:rPr lang="en-GB" sz="3500" dirty="0" err="1" smtClean="0">
                <a:latin typeface="Arial" panose="020B0604020202020204" pitchFamily="34" charset="0"/>
                <a:cs typeface="Arial" panose="020B0604020202020204" pitchFamily="34" charset="0"/>
              </a:rPr>
              <a:t>briffiau</a:t>
            </a:r>
            <a:r>
              <a:rPr lang="en-GB" sz="3500" dirty="0" smtClean="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mewnol</a:t>
            </a:r>
            <a:r>
              <a:rPr lang="en-GB" sz="3500" dirty="0">
                <a:latin typeface="Arial" panose="020B0604020202020204" pitchFamily="34" charset="0"/>
                <a:cs typeface="Arial" panose="020B0604020202020204" pitchFamily="34" charset="0"/>
              </a:rPr>
              <a:t> i </a:t>
            </a:r>
            <a:r>
              <a:rPr lang="en-GB" sz="3500" dirty="0" err="1">
                <a:latin typeface="Arial" panose="020B0604020202020204" pitchFamily="34" charset="0"/>
                <a:cs typeface="Arial" panose="020B0604020202020204" pitchFamily="34" charset="0"/>
              </a:rPr>
              <a:t>Weinidogion</a:t>
            </a:r>
            <a:r>
              <a:rPr lang="en-GB" sz="3500" dirty="0">
                <a:latin typeface="Arial" panose="020B0604020202020204" pitchFamily="34" charset="0"/>
                <a:cs typeface="Arial" panose="020B0604020202020204" pitchFamily="34" charset="0"/>
              </a:rPr>
              <a:t> a </a:t>
            </a:r>
            <a:r>
              <a:rPr lang="en-GB" sz="3500" dirty="0" err="1">
                <a:latin typeface="Arial" panose="020B0604020202020204" pitchFamily="34" charset="0"/>
                <a:cs typeface="Arial" panose="020B0604020202020204" pitchFamily="34" charset="0"/>
              </a:rPr>
              <a:t>chydweithwyr</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polisi</a:t>
            </a:r>
            <a:endParaRPr lang="en-GB" sz="3500" dirty="0">
              <a:latin typeface="Arial" panose="020B0604020202020204" pitchFamily="34" charset="0"/>
              <a:cs typeface="Arial" panose="020B0604020202020204" pitchFamily="34" charset="0"/>
            </a:endParaRPr>
          </a:p>
          <a:p>
            <a:pPr marL="628650" lvl="1" indent="-171450">
              <a:buFontTx/>
              <a:buChar char="-"/>
            </a:pPr>
            <a:r>
              <a:rPr lang="en-GB" sz="3500" dirty="0" err="1">
                <a:latin typeface="Arial" panose="020B0604020202020204" pitchFamily="34" charset="0"/>
                <a:cs typeface="Arial" panose="020B0604020202020204" pitchFamily="34" charset="0"/>
              </a:rPr>
              <a:t>Ymateb</a:t>
            </a:r>
            <a:r>
              <a:rPr lang="en-GB" sz="3500" dirty="0">
                <a:latin typeface="Arial" panose="020B0604020202020204" pitchFamily="34" charset="0"/>
                <a:cs typeface="Arial" panose="020B0604020202020204" pitchFamily="34" charset="0"/>
              </a:rPr>
              <a:t> i </a:t>
            </a:r>
            <a:r>
              <a:rPr lang="en-GB" sz="3500" dirty="0" err="1">
                <a:latin typeface="Arial" panose="020B0604020202020204" pitchFamily="34" charset="0"/>
                <a:cs typeface="Arial" panose="020B0604020202020204" pitchFamily="34" charset="0"/>
              </a:rPr>
              <a:t>geisiadau</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mewnol</a:t>
            </a:r>
            <a:r>
              <a:rPr lang="en-GB" sz="3500" dirty="0">
                <a:latin typeface="Arial" panose="020B0604020202020204" pitchFamily="34" charset="0"/>
                <a:cs typeface="Arial" panose="020B0604020202020204" pitchFamily="34" charset="0"/>
              </a:rPr>
              <a:t> ac </a:t>
            </a:r>
            <a:r>
              <a:rPr lang="en-GB" sz="3500" dirty="0" err="1">
                <a:latin typeface="Arial" panose="020B0604020202020204" pitchFamily="34" charset="0"/>
                <a:cs typeface="Arial" panose="020B0604020202020204" pitchFamily="34" charset="0"/>
              </a:rPr>
              <a:t>allanol</a:t>
            </a:r>
            <a:r>
              <a:rPr lang="en-GB" sz="3500" dirty="0">
                <a:latin typeface="Arial" panose="020B0604020202020204" pitchFamily="34" charset="0"/>
                <a:cs typeface="Arial" panose="020B0604020202020204" pitchFamily="34" charset="0"/>
              </a:rPr>
              <a:t> ad hoc. </a:t>
            </a:r>
          </a:p>
          <a:p>
            <a:pPr marL="628650" lvl="1" indent="-171450">
              <a:buFontTx/>
              <a:buChar char="-"/>
            </a:pPr>
            <a:endParaRPr lang="en-GB" sz="3500" dirty="0">
              <a:latin typeface="Arial" panose="020B0604020202020204" pitchFamily="34" charset="0"/>
              <a:cs typeface="Arial" panose="020B0604020202020204" pitchFamily="34" charset="0"/>
            </a:endParaRPr>
          </a:p>
          <a:p>
            <a:pPr marL="0" indent="0">
              <a:buNone/>
            </a:pPr>
            <a:endParaRPr lang="en-GB" sz="3500" dirty="0" smtClean="0">
              <a:latin typeface="Arial" panose="020B0604020202020204" pitchFamily="34" charset="0"/>
              <a:cs typeface="Arial" panose="020B0604020202020204" pitchFamily="34" charset="0"/>
            </a:endParaRPr>
          </a:p>
          <a:p>
            <a:pPr marL="0" indent="0">
              <a:buNone/>
            </a:pPr>
            <a:r>
              <a:rPr lang="en-GB" sz="3500" dirty="0" err="1" smtClean="0">
                <a:latin typeface="Arial" panose="020B0604020202020204" pitchFamily="34" charset="0"/>
                <a:cs typeface="Arial" panose="020B0604020202020204" pitchFamily="34" charset="0"/>
              </a:rPr>
              <a:t>Heriau</a:t>
            </a:r>
            <a:r>
              <a:rPr lang="en-GB" sz="3500" dirty="0" smtClean="0">
                <a:latin typeface="Arial" panose="020B0604020202020204" pitchFamily="34" charset="0"/>
                <a:cs typeface="Arial" panose="020B0604020202020204" pitchFamily="34" charset="0"/>
              </a:rPr>
              <a:t> data:</a:t>
            </a:r>
          </a:p>
          <a:p>
            <a:r>
              <a:rPr lang="en-GB" sz="3500" dirty="0" err="1">
                <a:latin typeface="Arial" panose="020B0604020202020204" pitchFamily="34" charset="0"/>
                <a:cs typeface="Arial" panose="020B0604020202020204" pitchFamily="34" charset="0"/>
              </a:rPr>
              <a:t>Argaeledd</a:t>
            </a:r>
            <a:r>
              <a:rPr lang="en-GB" sz="3500" dirty="0">
                <a:latin typeface="Arial" panose="020B0604020202020204" pitchFamily="34" charset="0"/>
                <a:cs typeface="Arial" panose="020B0604020202020204" pitchFamily="34" charset="0"/>
              </a:rPr>
              <a:t> </a:t>
            </a:r>
            <a:r>
              <a:rPr lang="en-GB" sz="3500" dirty="0" smtClean="0">
                <a:latin typeface="Arial" panose="020B0604020202020204" pitchFamily="34" charset="0"/>
                <a:cs typeface="Arial" panose="020B0604020202020204" pitchFamily="34" charset="0"/>
              </a:rPr>
              <a:t>data</a:t>
            </a:r>
            <a:endParaRPr lang="en-GB" sz="3500" dirty="0">
              <a:latin typeface="Arial" panose="020B0604020202020204" pitchFamily="34" charset="0"/>
              <a:cs typeface="Arial" panose="020B0604020202020204" pitchFamily="34" charset="0"/>
            </a:endParaRPr>
          </a:p>
          <a:p>
            <a:r>
              <a:rPr lang="en-GB" sz="3500" dirty="0" err="1">
                <a:latin typeface="Arial" panose="020B0604020202020204" pitchFamily="34" charset="0"/>
                <a:cs typeface="Arial" panose="020B0604020202020204" pitchFamily="34" charset="0"/>
              </a:rPr>
              <a:t>Ansawdd</a:t>
            </a:r>
            <a:r>
              <a:rPr lang="en-GB" sz="3500" dirty="0">
                <a:latin typeface="Arial" panose="020B0604020202020204" pitchFamily="34" charset="0"/>
                <a:cs typeface="Arial" panose="020B0604020202020204" pitchFamily="34" charset="0"/>
              </a:rPr>
              <a:t> a </a:t>
            </a:r>
            <a:r>
              <a:rPr lang="en-GB" sz="3500" dirty="0" err="1">
                <a:latin typeface="Arial" panose="020B0604020202020204" pitchFamily="34" charset="0"/>
                <a:cs typeface="Arial" panose="020B0604020202020204" pitchFamily="34" charset="0"/>
              </a:rPr>
              <a:t>chyfyngiadau</a:t>
            </a:r>
            <a:endParaRPr lang="en-GB" sz="3500" dirty="0">
              <a:latin typeface="Arial" panose="020B0604020202020204" pitchFamily="34" charset="0"/>
              <a:cs typeface="Arial" panose="020B0604020202020204" pitchFamily="34" charset="0"/>
            </a:endParaRPr>
          </a:p>
          <a:p>
            <a:r>
              <a:rPr lang="en-GB" sz="3500" dirty="0" err="1" smtClean="0">
                <a:latin typeface="Arial" panose="020B0604020202020204" pitchFamily="34" charset="0"/>
                <a:cs typeface="Arial" panose="020B0604020202020204" pitchFamily="34" charset="0"/>
              </a:rPr>
              <a:t>Oedi</a:t>
            </a:r>
            <a:endParaRPr lang="en-GB" sz="3500" dirty="0" smtClean="0">
              <a:latin typeface="Arial" panose="020B0604020202020204" pitchFamily="34" charset="0"/>
              <a:cs typeface="Arial" panose="020B0604020202020204" pitchFamily="34" charset="0"/>
            </a:endParaRPr>
          </a:p>
          <a:p>
            <a:r>
              <a:rPr lang="en-GB" sz="3500" dirty="0" err="1" smtClean="0">
                <a:latin typeface="Arial" panose="020B0604020202020204" pitchFamily="34" charset="0"/>
                <a:cs typeface="Arial" panose="020B0604020202020204" pitchFamily="34" charset="0"/>
              </a:rPr>
              <a:t>Cydlyniad</a:t>
            </a:r>
            <a:endParaRPr lang="en-GB" sz="3500" dirty="0">
              <a:latin typeface="Arial" panose="020B0604020202020204" pitchFamily="34" charset="0"/>
              <a:cs typeface="Arial" panose="020B0604020202020204" pitchFamily="34" charset="0"/>
            </a:endParaRPr>
          </a:p>
          <a:p>
            <a:endParaRPr lang="en-GB" sz="2400" dirty="0"/>
          </a:p>
          <a:p>
            <a:endParaRPr lang="en-GB" dirty="0" smtClean="0"/>
          </a:p>
          <a:p>
            <a:pPr marL="0" indent="0">
              <a:buNone/>
            </a:pPr>
            <a:endParaRPr lang="en-GB" dirty="0"/>
          </a:p>
        </p:txBody>
      </p:sp>
      <p:sp>
        <p:nvSpPr>
          <p:cNvPr id="5" name="Title 1"/>
          <p:cNvSpPr>
            <a:spLocks noGrp="1"/>
          </p:cNvSpPr>
          <p:nvPr>
            <p:ph type="title"/>
          </p:nvPr>
        </p:nvSpPr>
        <p:spPr>
          <a:xfrm>
            <a:off x="457200" y="274638"/>
            <a:ext cx="8229600" cy="1143000"/>
          </a:xfrm>
        </p:spPr>
        <p:txBody>
          <a:bodyPr>
            <a:normAutofit/>
          </a:bodyPr>
          <a:lstStyle/>
          <a:p>
            <a:r>
              <a:rPr lang="en-GB" sz="3200" dirty="0" err="1" smtClean="0">
                <a:latin typeface="Arial" panose="020B0604020202020204" pitchFamily="34" charset="0"/>
                <a:cs typeface="Arial" panose="020B0604020202020204" pitchFamily="34" charset="0"/>
              </a:rPr>
              <a:t>Cyflwyniad</a:t>
            </a:r>
            <a:r>
              <a:rPr lang="en-GB" sz="3200" dirty="0" smtClean="0">
                <a:latin typeface="Arial" panose="020B0604020202020204" pitchFamily="34" charset="0"/>
                <a:cs typeface="Arial" panose="020B0604020202020204" pitchFamily="34" charset="0"/>
              </a:rPr>
              <a:t>                     Introduction </a:t>
            </a:r>
            <a:r>
              <a:rPr lang="en-GB" sz="2000" dirty="0" smtClean="0">
                <a:latin typeface="Arial" panose="020B0604020202020204" pitchFamily="34" charset="0"/>
                <a:cs typeface="Arial" panose="020B0604020202020204" pitchFamily="34" charset="0"/>
              </a:rPr>
              <a:t/>
            </a:r>
            <a:br>
              <a:rPr lang="en-GB" sz="2000" dirty="0" smtClean="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9946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8E9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smtClean="0">
                <a:latin typeface="Arial" panose="020B0604020202020204" pitchFamily="34" charset="0"/>
                <a:cs typeface="Arial" panose="020B0604020202020204" pitchFamily="34" charset="0"/>
              </a:rPr>
              <a:t>Y </a:t>
            </a:r>
            <a:r>
              <a:rPr lang="en-GB" sz="2000" dirty="0" err="1" smtClean="0">
                <a:latin typeface="Arial" panose="020B0604020202020204" pitchFamily="34" charset="0"/>
                <a:cs typeface="Arial" panose="020B0604020202020204" pitchFamily="34" charset="0"/>
              </a:rPr>
              <a:t>Farchnad</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lafur</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cyn</a:t>
            </a:r>
            <a:r>
              <a:rPr lang="en-GB" sz="2000" dirty="0" smtClean="0">
                <a:latin typeface="Arial" panose="020B0604020202020204" pitchFamily="34" charset="0"/>
                <a:cs typeface="Arial" panose="020B0604020202020204" pitchFamily="34" charset="0"/>
              </a:rPr>
              <a:t> y pandemig</a:t>
            </a:r>
            <a:br>
              <a:rPr lang="en-GB" sz="2000" dirty="0" smtClean="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Labour market prior to </a:t>
            </a:r>
            <a:r>
              <a:rPr lang="en-GB" sz="2000" dirty="0" smtClean="0">
                <a:latin typeface="Arial" panose="020B0604020202020204" pitchFamily="34" charset="0"/>
                <a:cs typeface="Arial" panose="020B0604020202020204" pitchFamily="34" charset="0"/>
              </a:rPr>
              <a:t>pandemic</a:t>
            </a:r>
            <a:br>
              <a:rPr lang="en-GB" sz="2000" dirty="0" smtClean="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p:txBody>
      </p:sp>
      <p:pic>
        <p:nvPicPr>
          <p:cNvPr id="1026" name="Picture 2" descr="Chart showing the percentage of the population aged 16-64 who are employed for Wales and the UK. The employment rate in the UK is generally higher than in Wales over the last 10 years. The rate has steadily increased in the UK over the last 4 years but has fluctuated in Wa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7130" y="1484784"/>
            <a:ext cx="4248472" cy="2070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art showing the percentage of economically active people aged 16+ who are unemployed for Wales and the UK. The unemployment rate has decreased overall in both Wales and the UK over the last 4 yea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4274" y="4005064"/>
            <a:ext cx="4226198" cy="20742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iart sy’n dangos y ganran o'r boblogaeth 16-64 oed sy'n cael eu cyflogi yng Nghymru a'r DU. Mae'r gyfradd cyflogaeth yn y DU yn gyffredinol yn uwch nag yng Nghymru dros y 10 blynedd diwethaf. Mae’r gyfradd wedi cynyddu’n gyson yn y DU dros y 4 blynedd diwethaf ond mae wedi amrywio yng Nghymr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484784"/>
            <a:ext cx="4270227" cy="20676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iart sy’n dangos canran y bobl economaidd weithgar 16 oed a throsodd sy'n ddi-waith yng Nghymru a'r DU. Mae'r gyfradd diweithdra wedi gostwng yng Nghymru ac yn y DU dros y 4 blynedd diwetha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04" y="4005064"/>
            <a:ext cx="4263729" cy="2074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721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8E9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err="1" smtClean="0">
                <a:latin typeface="Arial" panose="020B0604020202020204" pitchFamily="34" charset="0"/>
                <a:cs typeface="Arial" panose="020B0604020202020204" pitchFamily="34" charset="0"/>
              </a:rPr>
              <a:t>Dangosyddion</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diweddaraf</a:t>
            </a:r>
            <a:r>
              <a:rPr lang="en-GB" sz="2000" dirty="0" smtClean="0">
                <a:latin typeface="Arial" panose="020B0604020202020204" pitchFamily="34" charset="0"/>
                <a:cs typeface="Arial" panose="020B0604020202020204" pitchFamily="34" charset="0"/>
              </a:rPr>
              <a:t> y </a:t>
            </a:r>
            <a:r>
              <a:rPr lang="en-GB" sz="2000" dirty="0" err="1" smtClean="0">
                <a:latin typeface="Arial" panose="020B0604020202020204" pitchFamily="34" charset="0"/>
                <a:cs typeface="Arial" panose="020B0604020202020204" pitchFamily="34" charset="0"/>
              </a:rPr>
              <a:t>farchnad</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lafur</a:t>
            </a:r>
            <a:r>
              <a:rPr lang="en-GB" sz="2000" dirty="0" smtClean="0">
                <a:latin typeface="Arial" panose="020B0604020202020204" pitchFamily="34" charset="0"/>
                <a:cs typeface="Arial" panose="020B0604020202020204" pitchFamily="34" charset="0"/>
              </a:rPr>
              <a:t/>
            </a:r>
            <a:br>
              <a:rPr lang="en-GB" sz="2000" dirty="0" smtClean="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Latest labour market </a:t>
            </a:r>
            <a:r>
              <a:rPr lang="en-GB" sz="2000" dirty="0" smtClean="0">
                <a:latin typeface="Arial" panose="020B0604020202020204" pitchFamily="34" charset="0"/>
                <a:cs typeface="Arial" panose="020B0604020202020204" pitchFamily="34" charset="0"/>
              </a:rPr>
              <a:t>indicators</a:t>
            </a:r>
            <a:endParaRPr lang="en-GB" sz="2200" b="1" dirty="0">
              <a:latin typeface="Arial" panose="020B0604020202020204" pitchFamily="34" charset="0"/>
              <a:cs typeface="Arial" panose="020B0604020202020204" pitchFamily="34" charset="0"/>
            </a:endParaRPr>
          </a:p>
        </p:txBody>
      </p:sp>
      <p:pic>
        <p:nvPicPr>
          <p:cNvPr id="1026" name="Picture 2" descr="The chart shows that the employment rate decreased sharply in Wales – 2.5 percentage points over the quarter this was the largest quarterly decrease in Wales since the series began in 1992.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548487"/>
            <a:ext cx="4342408" cy="20706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chart shows that the unemployment rate  increased sharply in both Wales and the UK – 1.9 percentage points over the quarter. This is the largest increase in Wales in one quarter since 1992.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4117281"/>
            <a:ext cx="4100570" cy="19834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e'r siart yn dangos bod y gyfradd gyflogaeth wedi gostwng yn sylweddol yng Nghymru – 2.5 pwynt canran dros y chwarter. Dyma'r gostyngiad chwarterol mwyaf yng Nghymru ers i'r gyfres ddechrau ym 1992.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1280" y="1531706"/>
            <a:ext cx="4106270" cy="20399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e'r siart yn dangos bod y gyfradd ddiweithdra wedi cynyddu'n sylweddol yng Nghymru a'r DU – 1.9 pwynt canran dros y chwarter. Dyma'r cynnydd mwyaf yng Nghymru mewn chwarter ers 1992.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507" y="4117281"/>
            <a:ext cx="4331742" cy="2093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084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8E9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864096"/>
          </a:xfrm>
        </p:spPr>
        <p:txBody>
          <a:bodyPr>
            <a:normAutofit/>
          </a:bodyPr>
          <a:lstStyle/>
          <a:p>
            <a:r>
              <a:rPr lang="en-GB" sz="2000" dirty="0" err="1" smtClean="0">
                <a:latin typeface="Arial" panose="020B0604020202020204" pitchFamily="34" charset="0"/>
                <a:cs typeface="Arial" panose="020B0604020202020204" pitchFamily="34" charset="0"/>
              </a:rPr>
              <a:t>Dangosyddion</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eraill</a:t>
            </a:r>
            <a:r>
              <a:rPr lang="en-GB" sz="2000" dirty="0" smtClean="0">
                <a:latin typeface="Arial" panose="020B0604020202020204" pitchFamily="34" charset="0"/>
                <a:cs typeface="Arial" panose="020B0604020202020204" pitchFamily="34" charset="0"/>
              </a:rPr>
              <a:t> y </a:t>
            </a:r>
            <a:r>
              <a:rPr lang="en-GB" sz="2000" dirty="0" err="1" smtClean="0">
                <a:latin typeface="Arial" panose="020B0604020202020204" pitchFamily="34" charset="0"/>
                <a:cs typeface="Arial" panose="020B0604020202020204" pitchFamily="34" charset="0"/>
              </a:rPr>
              <a:t>farchnad</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lafur</a:t>
            </a:r>
            <a:r>
              <a:rPr lang="en-GB" sz="2000" dirty="0" smtClean="0">
                <a:latin typeface="Arial" panose="020B0604020202020204" pitchFamily="34" charset="0"/>
                <a:cs typeface="Arial" panose="020B0604020202020204" pitchFamily="34" charset="0"/>
              </a:rPr>
              <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Other labour market indicators</a:t>
            </a:r>
            <a:endParaRPr lang="en-GB" sz="2000" dirty="0">
              <a:latin typeface="Arial" panose="020B0604020202020204" pitchFamily="34" charset="0"/>
              <a:cs typeface="Arial" panose="020B0604020202020204" pitchFamily="34" charset="0"/>
            </a:endParaRPr>
          </a:p>
        </p:txBody>
      </p:sp>
      <p:sp>
        <p:nvSpPr>
          <p:cNvPr id="4" name="TextBox 3"/>
          <p:cNvSpPr txBox="1"/>
          <p:nvPr/>
        </p:nvSpPr>
        <p:spPr>
          <a:xfrm>
            <a:off x="3347864" y="1325436"/>
            <a:ext cx="2520280" cy="461665"/>
          </a:xfrm>
          <a:prstGeom prst="rect">
            <a:avLst/>
          </a:prstGeom>
          <a:noFill/>
        </p:spPr>
        <p:txBody>
          <a:bodyPr wrap="square" rtlCol="0">
            <a:spAutoFit/>
          </a:bodyPr>
          <a:lstStyle/>
          <a:p>
            <a:r>
              <a:rPr lang="en-GB" sz="1200" b="1" dirty="0" err="1">
                <a:latin typeface="Arial" panose="020B0604020202020204" pitchFamily="34" charset="0"/>
                <a:cs typeface="Arial" panose="020B0604020202020204" pitchFamily="34" charset="0"/>
              </a:rPr>
              <a:t>Cyflogeion</a:t>
            </a:r>
            <a:r>
              <a:rPr lang="en-GB" sz="1200" b="1" dirty="0">
                <a:latin typeface="Arial" panose="020B0604020202020204" pitchFamily="34" charset="0"/>
                <a:cs typeface="Arial" panose="020B0604020202020204" pitchFamily="34" charset="0"/>
              </a:rPr>
              <a:t> </a:t>
            </a:r>
            <a:r>
              <a:rPr lang="en-GB" sz="1200" b="1" dirty="0" err="1">
                <a:latin typeface="Arial" panose="020B0604020202020204" pitchFamily="34" charset="0"/>
                <a:cs typeface="Arial" panose="020B0604020202020204" pitchFamily="34" charset="0"/>
              </a:rPr>
              <a:t>cyflogedig</a:t>
            </a:r>
            <a:r>
              <a:rPr lang="en-GB" sz="1200" b="1" dirty="0">
                <a:latin typeface="Arial" panose="020B0604020202020204" pitchFamily="34" charset="0"/>
                <a:cs typeface="Arial" panose="020B0604020202020204" pitchFamily="34" charset="0"/>
              </a:rPr>
              <a:t>, Cymru</a:t>
            </a:r>
            <a:r>
              <a:rPr lang="en-GB" sz="1200" dirty="0">
                <a:latin typeface="Arial" panose="020B0604020202020204" pitchFamily="34" charset="0"/>
                <a:cs typeface="Arial" panose="020B0604020202020204" pitchFamily="34" charset="0"/>
              </a:rPr>
              <a:t> </a:t>
            </a:r>
            <a:endParaRPr lang="en-GB" sz="1200" dirty="0" smtClean="0">
              <a:latin typeface="Arial" panose="020B0604020202020204" pitchFamily="34" charset="0"/>
              <a:cs typeface="Arial" panose="020B0604020202020204" pitchFamily="34" charset="0"/>
            </a:endParaRPr>
          </a:p>
          <a:p>
            <a:r>
              <a:rPr lang="en-GB" sz="1200" b="1" dirty="0" err="1">
                <a:latin typeface="Arial" panose="020B0604020202020204" pitchFamily="34" charset="0"/>
                <a:cs typeface="Arial" panose="020B0604020202020204" pitchFamily="34" charset="0"/>
              </a:rPr>
              <a:t>Payrolled</a:t>
            </a:r>
            <a:r>
              <a:rPr lang="en-GB" sz="1200" b="1" dirty="0">
                <a:latin typeface="Arial" panose="020B0604020202020204" pitchFamily="34" charset="0"/>
                <a:cs typeface="Arial" panose="020B0604020202020204" pitchFamily="34" charset="0"/>
              </a:rPr>
              <a:t> Employees, Wales</a:t>
            </a:r>
            <a:r>
              <a:rPr lang="en-GB" sz="1200" dirty="0">
                <a:latin typeface="Arial" panose="020B0604020202020204" pitchFamily="34" charset="0"/>
                <a:cs typeface="Arial" panose="020B0604020202020204" pitchFamily="34" charset="0"/>
              </a:rPr>
              <a:t> </a:t>
            </a:r>
          </a:p>
        </p:txBody>
      </p:sp>
      <p:sp>
        <p:nvSpPr>
          <p:cNvPr id="5" name="TextBox 4"/>
          <p:cNvSpPr txBox="1"/>
          <p:nvPr/>
        </p:nvSpPr>
        <p:spPr>
          <a:xfrm>
            <a:off x="313184" y="4788554"/>
            <a:ext cx="4197152" cy="1877437"/>
          </a:xfrm>
          <a:prstGeom prst="rect">
            <a:avLst/>
          </a:prstGeom>
          <a:noFill/>
        </p:spPr>
        <p:txBody>
          <a:bodyPr wrap="square" rtlCol="0">
            <a:spAutoFit/>
          </a:bodyPr>
          <a:lstStyle/>
          <a:p>
            <a:pPr marL="285750" indent="-285750">
              <a:buFont typeface="Arial" panose="020B0604020202020204" pitchFamily="34" charset="0"/>
              <a:buChar char="•"/>
            </a:pPr>
            <a:r>
              <a:rPr lang="en-GB" sz="1400" dirty="0" err="1">
                <a:latin typeface="Arial" panose="020B0604020202020204" pitchFamily="34" charset="0"/>
                <a:cs typeface="Arial" panose="020B0604020202020204" pitchFamily="34" charset="0"/>
              </a:rPr>
              <a:t>Gostyngodd</a:t>
            </a:r>
            <a:r>
              <a:rPr lang="en-GB" sz="1400" dirty="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gweithwyr</a:t>
            </a:r>
            <a:r>
              <a:rPr lang="en-GB" sz="1400" dirty="0" smtClean="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cyflogedig</a:t>
            </a:r>
            <a:r>
              <a:rPr lang="en-GB" sz="1400" dirty="0">
                <a:latin typeface="Arial" panose="020B0604020202020204" pitchFamily="34" charset="0"/>
                <a:cs typeface="Arial" panose="020B0604020202020204" pitchFamily="34" charset="0"/>
              </a:rPr>
              <a:t> i </a:t>
            </a:r>
            <a:r>
              <a:rPr lang="en-GB" sz="1400" dirty="0" err="1">
                <a:latin typeface="Arial" panose="020B0604020202020204" pitchFamily="34" charset="0"/>
                <a:cs typeface="Arial" panose="020B0604020202020204" pitchFamily="34" charset="0"/>
              </a:rPr>
              <a:t>lefel</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isel</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ym</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mis</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Gorffennaf</a:t>
            </a: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err="1" smtClean="0">
                <a:latin typeface="Arial" panose="020B0604020202020204" pitchFamily="34" charset="0"/>
                <a:cs typeface="Arial" panose="020B0604020202020204" pitchFamily="34" charset="0"/>
              </a:rPr>
              <a:t>Wedi</a:t>
            </a:r>
            <a:r>
              <a:rPr lang="en-GB" sz="1400" dirty="0" smtClean="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cynyddu</a:t>
            </a:r>
            <a:r>
              <a:rPr lang="en-GB" sz="1400" dirty="0" smtClean="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ychydig</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ers</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hynny</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er</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ei</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fod</a:t>
            </a:r>
            <a:r>
              <a:rPr lang="en-GB" sz="1400" dirty="0">
                <a:latin typeface="Arial" panose="020B0604020202020204" pitchFamily="34" charset="0"/>
                <a:cs typeface="Arial" panose="020B0604020202020204" pitchFamily="34" charset="0"/>
              </a:rPr>
              <a:t> yn </a:t>
            </a:r>
            <a:r>
              <a:rPr lang="en-GB" sz="1400" dirty="0" err="1">
                <a:latin typeface="Arial" panose="020B0604020202020204" pitchFamily="34" charset="0"/>
                <a:cs typeface="Arial" panose="020B0604020202020204" pitchFamily="34" charset="0"/>
              </a:rPr>
              <a:t>parhau'n</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gymharol</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sefydlog</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yng</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Nghymru</a:t>
            </a: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err="1">
                <a:latin typeface="Arial" panose="020B0604020202020204" pitchFamily="34" charset="0"/>
                <a:cs typeface="Arial" panose="020B0604020202020204" pitchFamily="34" charset="0"/>
              </a:rPr>
              <a:t>Ledled</a:t>
            </a:r>
            <a:r>
              <a:rPr lang="en-GB" sz="1400" dirty="0">
                <a:latin typeface="Arial" panose="020B0604020202020204" pitchFamily="34" charset="0"/>
                <a:cs typeface="Arial" panose="020B0604020202020204" pitchFamily="34" charset="0"/>
              </a:rPr>
              <a:t> y DU, </a:t>
            </a:r>
            <a:r>
              <a:rPr lang="en-GB" sz="1400" dirty="0" err="1">
                <a:latin typeface="Arial" panose="020B0604020202020204" pitchFamily="34" charset="0"/>
                <a:cs typeface="Arial" panose="020B0604020202020204" pitchFamily="34" charset="0"/>
              </a:rPr>
              <a:t>mae'r</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ffigur</a:t>
            </a:r>
            <a:r>
              <a:rPr lang="en-GB" sz="1400" dirty="0">
                <a:latin typeface="Arial" panose="020B0604020202020204" pitchFamily="34" charset="0"/>
                <a:cs typeface="Arial" panose="020B0604020202020204" pitchFamily="34" charset="0"/>
              </a:rPr>
              <a:t> yn </a:t>
            </a:r>
            <a:r>
              <a:rPr lang="en-GB" sz="1400" dirty="0" err="1">
                <a:latin typeface="Arial" panose="020B0604020202020204" pitchFamily="34" charset="0"/>
                <a:cs typeface="Arial" panose="020B0604020202020204" pitchFamily="34" charset="0"/>
              </a:rPr>
              <a:t>parhau</a:t>
            </a:r>
            <a:r>
              <a:rPr lang="en-GB" sz="1400" dirty="0">
                <a:latin typeface="Arial" panose="020B0604020202020204" pitchFamily="34" charset="0"/>
                <a:cs typeface="Arial" panose="020B0604020202020204" pitchFamily="34" charset="0"/>
              </a:rPr>
              <a:t> i </a:t>
            </a:r>
            <a:r>
              <a:rPr lang="en-GB" sz="1400" dirty="0" err="1">
                <a:latin typeface="Arial" panose="020B0604020202020204" pitchFamily="34" charset="0"/>
                <a:cs typeface="Arial" panose="020B0604020202020204" pitchFamily="34" charset="0"/>
              </a:rPr>
              <a:t>ostwng</a:t>
            </a: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p>
        </p:txBody>
      </p:sp>
      <p:sp>
        <p:nvSpPr>
          <p:cNvPr id="6" name="TextBox 5" descr="Mae'r siartiau'n dangos bod nifer y cyflogeion cyflogedig wedi gostwng i lefel isel ym mis Gorffennaf 2020. Mae wedi cynyddu ychydig ers hynny. &#10;&#10;The charts shows that the number of paid employees decreased to a low in July 2020. It has increased slightly since then. &#10;&#10;&#10;"/>
          <p:cNvSpPr txBox="1"/>
          <p:nvPr/>
        </p:nvSpPr>
        <p:spPr>
          <a:xfrm>
            <a:off x="4510336" y="4788554"/>
            <a:ext cx="4306872" cy="1661993"/>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Paid employees decreased to a low in July</a:t>
            </a:r>
          </a:p>
          <a:p>
            <a:pPr marL="285750" indent="-285750">
              <a:buFont typeface="Arial" panose="020B0604020202020204" pitchFamily="34" charset="0"/>
              <a:buChar char="•"/>
            </a:pPr>
            <a:endParaRPr lang="en-GB"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Increased slightly since then, although remains relatively stable in Wales</a:t>
            </a:r>
          </a:p>
          <a:p>
            <a:pPr marL="285750" indent="-285750">
              <a:buFont typeface="Arial" panose="020B0604020202020204" pitchFamily="34" charset="0"/>
              <a:buChar char="•"/>
            </a:pPr>
            <a:endParaRPr lang="en-GB"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Across the UK, figure continues to fall</a:t>
            </a:r>
          </a:p>
          <a:p>
            <a:pPr marL="285750" indent="-285750">
              <a:buFont typeface="Arial" panose="020B0604020202020204" pitchFamily="34" charset="0"/>
              <a:buChar char="•"/>
            </a:pPr>
            <a:endParaRPr lang="en-GB" dirty="0"/>
          </a:p>
        </p:txBody>
      </p:sp>
      <p:pic>
        <p:nvPicPr>
          <p:cNvPr id="8" name="Picture 7" descr="Siart yn dangos fod nifer y gweithwyr cyflogedig wedi gostwng i lefel isel yng Ngorffennaf 2020. Mae wedi cynyddu rhywfaint ers hynny. &#10;&#10;The charts shows that the number of paid employees decreased to a low in July 2020 but has increased slightly since then. &#10;&#10;&#10;"/>
          <p:cNvPicPr>
            <a:picLocks noChangeAspect="1"/>
          </p:cNvPicPr>
          <p:nvPr/>
        </p:nvPicPr>
        <p:blipFill>
          <a:blip r:embed="rId3"/>
          <a:stretch>
            <a:fillRect/>
          </a:stretch>
        </p:blipFill>
        <p:spPr>
          <a:xfrm>
            <a:off x="1115616" y="1812911"/>
            <a:ext cx="6340390" cy="2792210"/>
          </a:xfrm>
          <a:prstGeom prst="rect">
            <a:avLst/>
          </a:prstGeom>
        </p:spPr>
      </p:pic>
    </p:spTree>
    <p:extLst>
      <p:ext uri="{BB962C8B-B14F-4D97-AF65-F5344CB8AC3E}">
        <p14:creationId xmlns:p14="http://schemas.microsoft.com/office/powerpoint/2010/main" val="1907778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8E9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864096"/>
          </a:xfrm>
        </p:spPr>
        <p:txBody>
          <a:bodyPr>
            <a:normAutofit/>
          </a:bodyPr>
          <a:lstStyle/>
          <a:p>
            <a:r>
              <a:rPr lang="en-GB" sz="2000" dirty="0" err="1" smtClean="0">
                <a:latin typeface="Arial" panose="020B0604020202020204" pitchFamily="34" charset="0"/>
                <a:cs typeface="Arial" panose="020B0604020202020204" pitchFamily="34" charset="0"/>
              </a:rPr>
              <a:t>Dangosyddion</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eraill</a:t>
            </a:r>
            <a:r>
              <a:rPr lang="en-GB" sz="2000" dirty="0" smtClean="0">
                <a:latin typeface="Arial" panose="020B0604020202020204" pitchFamily="34" charset="0"/>
                <a:cs typeface="Arial" panose="020B0604020202020204" pitchFamily="34" charset="0"/>
              </a:rPr>
              <a:t> y </a:t>
            </a:r>
            <a:r>
              <a:rPr lang="en-GB" sz="2000" dirty="0" err="1" smtClean="0">
                <a:latin typeface="Arial" panose="020B0604020202020204" pitchFamily="34" charset="0"/>
                <a:cs typeface="Arial" panose="020B0604020202020204" pitchFamily="34" charset="0"/>
              </a:rPr>
              <a:t>farchnad</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lafur</a:t>
            </a:r>
            <a:r>
              <a:rPr lang="en-GB" sz="2000" dirty="0" smtClean="0">
                <a:latin typeface="Arial" panose="020B0604020202020204" pitchFamily="34" charset="0"/>
                <a:cs typeface="Arial" panose="020B0604020202020204" pitchFamily="34" charset="0"/>
              </a:rPr>
              <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Other labour market indicators</a:t>
            </a:r>
            <a:endParaRPr lang="en-GB" sz="2000" dirty="0">
              <a:latin typeface="Arial" panose="020B0604020202020204" pitchFamily="34" charset="0"/>
              <a:cs typeface="Arial" panose="020B0604020202020204" pitchFamily="34" charset="0"/>
            </a:endParaRPr>
          </a:p>
        </p:txBody>
      </p:sp>
      <p:sp>
        <p:nvSpPr>
          <p:cNvPr id="5" name="TextBox 4"/>
          <p:cNvSpPr txBox="1"/>
          <p:nvPr/>
        </p:nvSpPr>
        <p:spPr>
          <a:xfrm>
            <a:off x="289365" y="4785766"/>
            <a:ext cx="4197152" cy="2339102"/>
          </a:xfrm>
          <a:prstGeom prst="rect">
            <a:avLst/>
          </a:prstGeom>
          <a:noFill/>
        </p:spPr>
        <p:txBody>
          <a:bodyPr wrap="square" rtlCol="0">
            <a:spAutoFit/>
          </a:bodyPr>
          <a:lstStyle/>
          <a:p>
            <a:pPr marL="285750" indent="-285750">
              <a:buFont typeface="Arial" panose="020B0604020202020204" pitchFamily="34" charset="0"/>
              <a:buChar char="•"/>
            </a:pPr>
            <a:r>
              <a:rPr lang="en-GB" sz="1600" dirty="0" err="1">
                <a:latin typeface="Arial" panose="020B0604020202020204" pitchFamily="34" charset="0"/>
                <a:cs typeface="Arial" panose="020B0604020202020204" pitchFamily="34" charset="0"/>
              </a:rPr>
              <a:t>Cyfres</a:t>
            </a:r>
            <a:r>
              <a:rPr lang="en-GB" sz="1600" dirty="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cyfnewidiol</a:t>
            </a:r>
            <a:r>
              <a:rPr lang="en-GB" sz="1600" dirty="0" smtClean="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waeth</a:t>
            </a:r>
            <a:r>
              <a:rPr lang="en-GB" sz="1600" dirty="0">
                <a:latin typeface="Arial" panose="020B0604020202020204" pitchFamily="34" charset="0"/>
                <a:cs typeface="Arial" panose="020B0604020202020204" pitchFamily="34" charset="0"/>
              </a:rPr>
              <a:t> pa </a:t>
            </a:r>
            <a:r>
              <a:rPr lang="en-GB" sz="1600" dirty="0" err="1">
                <a:latin typeface="Arial" panose="020B0604020202020204" pitchFamily="34" charset="0"/>
                <a:cs typeface="Arial" panose="020B0604020202020204" pitchFamily="34" charset="0"/>
              </a:rPr>
              <a:t>mor</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fwyaf</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yng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Nghymru</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ers</a:t>
            </a:r>
            <a:r>
              <a:rPr lang="en-GB" sz="1600" dirty="0">
                <a:latin typeface="Arial" panose="020B0604020202020204" pitchFamily="34" charset="0"/>
                <a:cs typeface="Arial" panose="020B0604020202020204" pitchFamily="34" charset="0"/>
              </a:rPr>
              <a:t> 2009</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err="1">
                <a:latin typeface="Arial" panose="020B0604020202020204" pitchFamily="34" charset="0"/>
                <a:cs typeface="Arial" panose="020B0604020202020204" pitchFamily="34" charset="0"/>
              </a:rPr>
              <a:t>Roedd</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lefel</a:t>
            </a:r>
            <a:r>
              <a:rPr lang="en-GB" sz="1600" dirty="0">
                <a:latin typeface="Arial" panose="020B0604020202020204" pitchFamily="34" charset="0"/>
                <a:cs typeface="Arial" panose="020B0604020202020204" pitchFamily="34" charset="0"/>
              </a:rPr>
              <a:t> y DU yn </a:t>
            </a:r>
            <a:r>
              <a:rPr lang="en-GB" sz="1600" dirty="0" err="1">
                <a:latin typeface="Arial" panose="020B0604020202020204" pitchFamily="34" charset="0"/>
                <a:cs typeface="Arial" panose="020B0604020202020204" pitchFamily="34" charset="0"/>
              </a:rPr>
              <a:t>fwy</a:t>
            </a:r>
            <a:r>
              <a:rPr lang="en-GB" sz="1600" dirty="0">
                <a:latin typeface="Arial" panose="020B0604020202020204" pitchFamily="34" charset="0"/>
                <a:cs typeface="Arial" panose="020B0604020202020204" pitchFamily="34" charset="0"/>
              </a:rPr>
              <a:t> nag yn 2009</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err="1">
                <a:latin typeface="Arial" panose="020B0604020202020204" pitchFamily="34" charset="0"/>
                <a:cs typeface="Arial" panose="020B0604020202020204" pitchFamily="34" charset="0"/>
              </a:rPr>
              <a:t>Cyfradd</a:t>
            </a:r>
            <a:r>
              <a:rPr lang="en-GB" sz="1600" dirty="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diswyddiadau</a:t>
            </a:r>
            <a:r>
              <a:rPr lang="en-GB" sz="1600" dirty="0" smtClean="0">
                <a:latin typeface="Arial" panose="020B0604020202020204" pitchFamily="34" charset="0"/>
                <a:cs typeface="Arial" panose="020B0604020202020204" pitchFamily="34" charset="0"/>
              </a:rPr>
              <a:t> Cymru yn </a:t>
            </a:r>
            <a:r>
              <a:rPr lang="en-GB" sz="1600" dirty="0" err="1">
                <a:latin typeface="Arial" panose="020B0604020202020204" pitchFamily="34" charset="0"/>
                <a:cs typeface="Arial" panose="020B0604020202020204" pitchFamily="34" charset="0"/>
              </a:rPr>
              <a:t>debyg</a:t>
            </a:r>
            <a:r>
              <a:rPr lang="en-GB" sz="1600" dirty="0">
                <a:latin typeface="Arial" panose="020B0604020202020204" pitchFamily="34" charset="0"/>
                <a:cs typeface="Arial" panose="020B0604020202020204" pitchFamily="34" charset="0"/>
              </a:rPr>
              <a:t> yn </a:t>
            </a:r>
            <a:r>
              <a:rPr lang="en-GB" sz="1600" dirty="0" err="1">
                <a:latin typeface="Arial" panose="020B0604020202020204" pitchFamily="34" charset="0"/>
                <a:cs typeface="Arial" panose="020B0604020202020204" pitchFamily="34" charset="0"/>
              </a:rPr>
              <a:t>fras</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i'r</a:t>
            </a:r>
            <a:r>
              <a:rPr lang="en-GB" sz="1600" dirty="0">
                <a:latin typeface="Arial" panose="020B0604020202020204" pitchFamily="34" charset="0"/>
                <a:cs typeface="Arial" panose="020B0604020202020204" pitchFamily="34" charset="0"/>
              </a:rPr>
              <a:t> DU</a:t>
            </a:r>
          </a:p>
          <a:p>
            <a:pPr marL="285750" indent="-285750">
              <a:buFont typeface="Arial" panose="020B0604020202020204" pitchFamily="34" charset="0"/>
              <a:buChar char="•"/>
            </a:pPr>
            <a:endParaRPr lang="en-GB" sz="1600" dirty="0">
              <a:solidFill>
                <a:srgbClr val="FF0000"/>
              </a:solidFill>
            </a:endParaRPr>
          </a:p>
          <a:p>
            <a:pPr marL="285750" indent="-285750">
              <a:buFont typeface="Arial" panose="020B0604020202020204" pitchFamily="34" charset="0"/>
              <a:buChar char="•"/>
            </a:pPr>
            <a:endParaRPr lang="en-GB" dirty="0"/>
          </a:p>
        </p:txBody>
      </p:sp>
      <p:sp>
        <p:nvSpPr>
          <p:cNvPr id="6" name="TextBox 5" descr="Mae'r siartiau'n dangos bod nifer y diswyddiadau yng Nghymru yn gyfnewidiol.  Yr amcangyfrifon diweddaraf yw'r uchaf yng Nghymru ers 2009&#10;&#10;The charts shows that the number of redunancies in Wales is volatile.  The latest estimates are the highest in Wales since 2009. &#10;&#10;"/>
          <p:cNvSpPr txBox="1"/>
          <p:nvPr/>
        </p:nvSpPr>
        <p:spPr>
          <a:xfrm>
            <a:off x="4510336" y="4785766"/>
            <a:ext cx="4197152" cy="2339102"/>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Volatile series – however largest in Wales since 2009</a:t>
            </a:r>
          </a:p>
          <a:p>
            <a:pPr marL="285750" indent="-285750">
              <a:buFont typeface="Arial" panose="020B0604020202020204" pitchFamily="34" charset="0"/>
              <a:buChar char="•"/>
            </a:pPr>
            <a:endParaRPr lang="en-GB"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UK level was larger than in 2009</a:t>
            </a:r>
          </a:p>
          <a:p>
            <a:pPr marL="285750" indent="-285750">
              <a:buFont typeface="Arial" panose="020B0604020202020204" pitchFamily="34" charset="0"/>
              <a:buChar char="•"/>
            </a:pPr>
            <a:endParaRPr lang="en-GB"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Redundancy rate in Wales broadly similar to UK</a:t>
            </a:r>
          </a:p>
          <a:p>
            <a:pPr marL="285750" indent="-285750">
              <a:buFont typeface="Arial" panose="020B0604020202020204" pitchFamily="34" charset="0"/>
              <a:buChar char="•"/>
            </a:pPr>
            <a:endParaRPr lang="en-GB" sz="1600" dirty="0" smtClean="0"/>
          </a:p>
          <a:p>
            <a:endParaRPr lang="en-GB" dirty="0"/>
          </a:p>
        </p:txBody>
      </p:sp>
      <p:graphicFrame>
        <p:nvGraphicFramePr>
          <p:cNvPr id="7" name="Chart 6"/>
          <p:cNvGraphicFramePr>
            <a:graphicFrameLocks/>
          </p:cNvGraphicFramePr>
          <p:nvPr>
            <p:extLst>
              <p:ext uri="{D42A27DB-BD31-4B8C-83A1-F6EECF244321}">
                <p14:modId xmlns:p14="http://schemas.microsoft.com/office/powerpoint/2010/main" val="1586751385"/>
              </p:ext>
            </p:extLst>
          </p:nvPr>
        </p:nvGraphicFramePr>
        <p:xfrm>
          <a:off x="755576" y="1196752"/>
          <a:ext cx="7488832" cy="32830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063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8E9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504056"/>
          </a:xfrm>
        </p:spPr>
        <p:txBody>
          <a:bodyPr>
            <a:normAutofit fontScale="90000"/>
          </a:bodyPr>
          <a:lstStyle/>
          <a:p>
            <a:r>
              <a:rPr lang="en-GB" sz="2000" dirty="0" err="1" smtClean="0">
                <a:latin typeface="Arial" panose="020B0604020202020204" pitchFamily="34" charset="0"/>
                <a:cs typeface="Arial" panose="020B0604020202020204" pitchFamily="34" charset="0"/>
              </a:rPr>
              <a:t>Gweithwyr</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ar</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ffyrlo</a:t>
            </a:r>
            <a:r>
              <a:rPr lang="en-GB" sz="2000" dirty="0" smtClean="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
            </a:r>
            <a:br>
              <a:rPr lang="en-GB" sz="2000" dirty="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Furloughed employees</a:t>
            </a:r>
            <a:endParaRPr lang="en-GB" sz="2000" dirty="0">
              <a:latin typeface="Arial" panose="020B0604020202020204" pitchFamily="34" charset="0"/>
              <a:cs typeface="Arial" panose="020B0604020202020204" pitchFamily="34" charset="0"/>
            </a:endParaRPr>
          </a:p>
        </p:txBody>
      </p:sp>
      <p:sp>
        <p:nvSpPr>
          <p:cNvPr id="4" name="TextBox 3"/>
          <p:cNvSpPr txBox="1"/>
          <p:nvPr/>
        </p:nvSpPr>
        <p:spPr>
          <a:xfrm>
            <a:off x="202704" y="4365104"/>
            <a:ext cx="4572000" cy="195438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400" dirty="0" err="1">
                <a:latin typeface="Arial" panose="020B0604020202020204" pitchFamily="34" charset="0"/>
                <a:cs typeface="Arial" panose="020B0604020202020204" pitchFamily="34" charset="0"/>
              </a:rPr>
              <a:t>Cyfradd</a:t>
            </a:r>
            <a:r>
              <a:rPr lang="en-GB" sz="1400" dirty="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derbyn</a:t>
            </a:r>
            <a:r>
              <a:rPr lang="en-GB" sz="1400" dirty="0" smtClean="0">
                <a:latin typeface="Arial" panose="020B0604020202020204" pitchFamily="34" charset="0"/>
                <a:cs typeface="Arial" panose="020B0604020202020204" pitchFamily="34" charset="0"/>
              </a:rPr>
              <a:t> o 10</a:t>
            </a:r>
            <a:r>
              <a:rPr lang="en-GB" sz="1400" dirty="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yng</a:t>
            </a:r>
            <a:r>
              <a:rPr lang="en-GB" sz="1400" dirty="0" smtClean="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Nghymru</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ar</a:t>
            </a:r>
            <a:r>
              <a:rPr lang="en-GB" sz="1400" dirty="0">
                <a:latin typeface="Arial" panose="020B0604020202020204" pitchFamily="34" charset="0"/>
                <a:cs typeface="Arial" panose="020B0604020202020204" pitchFamily="34" charset="0"/>
              </a:rPr>
              <a:t> 31 </a:t>
            </a:r>
            <a:r>
              <a:rPr lang="en-GB" sz="1400" dirty="0" err="1" smtClean="0">
                <a:latin typeface="Arial" panose="020B0604020202020204" pitchFamily="34" charset="0"/>
                <a:cs typeface="Arial" panose="020B0604020202020204" pitchFamily="34" charset="0"/>
              </a:rPr>
              <a:t>Awst</a:t>
            </a:r>
            <a:endParaRPr lang="en-GB" sz="1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400" dirty="0">
                <a:latin typeface="Arial" panose="020B0604020202020204" pitchFamily="34" charset="0"/>
                <a:cs typeface="Arial" panose="020B0604020202020204" pitchFamily="34" charset="0"/>
              </a:rPr>
              <a:t>Yn </a:t>
            </a:r>
            <a:r>
              <a:rPr lang="en-GB" sz="1400" dirty="0" err="1">
                <a:latin typeface="Arial" panose="020B0604020202020204" pitchFamily="34" charset="0"/>
                <a:cs typeface="Arial" panose="020B0604020202020204" pitchFamily="34" charset="0"/>
              </a:rPr>
              <a:t>fras</a:t>
            </a:r>
            <a:r>
              <a:rPr lang="en-GB" sz="1400" dirty="0">
                <a:latin typeface="Arial" panose="020B0604020202020204" pitchFamily="34" charset="0"/>
                <a:cs typeface="Arial" panose="020B0604020202020204" pitchFamily="34" charset="0"/>
              </a:rPr>
              <a:t> </a:t>
            </a:r>
            <a:r>
              <a:rPr lang="en-GB" sz="1400" dirty="0" smtClean="0">
                <a:latin typeface="Arial" panose="020B0604020202020204" pitchFamily="34" charset="0"/>
                <a:cs typeface="Arial" panose="020B0604020202020204" pitchFamily="34" charset="0"/>
              </a:rPr>
              <a:t>yn </a:t>
            </a:r>
            <a:r>
              <a:rPr lang="en-GB" sz="1400" dirty="0" err="1" smtClean="0">
                <a:latin typeface="Arial" panose="020B0604020202020204" pitchFamily="34" charset="0"/>
                <a:cs typeface="Arial" panose="020B0604020202020204" pitchFamily="34" charset="0"/>
              </a:rPr>
              <a:t>debyg</a:t>
            </a:r>
            <a:r>
              <a:rPr lang="en-GB" sz="1400" dirty="0" smtClean="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ar</a:t>
            </a:r>
            <a:r>
              <a:rPr lang="en-GB" sz="1400" dirty="0">
                <a:latin typeface="Arial" panose="020B0604020202020204" pitchFamily="34" charset="0"/>
                <a:cs typeface="Arial" panose="020B0604020202020204" pitchFamily="34" charset="0"/>
              </a:rPr>
              <a:t> draws </a:t>
            </a:r>
            <a:r>
              <a:rPr lang="en-GB" sz="1400" dirty="0" err="1">
                <a:latin typeface="Arial" panose="020B0604020202020204" pitchFamily="34" charset="0"/>
                <a:cs typeface="Arial" panose="020B0604020202020204" pitchFamily="34" charset="0"/>
              </a:rPr>
              <a:t>ALlau</a:t>
            </a:r>
            <a:endParaRPr lang="en-GB" sz="1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400" dirty="0" err="1" smtClean="0">
                <a:latin typeface="Arial" panose="020B0604020202020204" pitchFamily="34" charset="0"/>
                <a:cs typeface="Arial" panose="020B0604020202020204" pitchFamily="34" charset="0"/>
              </a:rPr>
              <a:t>Mwy</a:t>
            </a:r>
            <a:r>
              <a:rPr lang="en-GB" sz="1400" dirty="0" smtClean="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o </a:t>
            </a:r>
            <a:r>
              <a:rPr lang="en-GB" sz="1400" dirty="0" err="1">
                <a:latin typeface="Arial" panose="020B0604020202020204" pitchFamily="34" charset="0"/>
                <a:cs typeface="Arial" panose="020B0604020202020204" pitchFamily="34" charset="0"/>
              </a:rPr>
              <a:t>fenywod</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na</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dynion</a:t>
            </a:r>
            <a:r>
              <a:rPr lang="en-GB" sz="1400" dirty="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ar</a:t>
            </a:r>
            <a:r>
              <a:rPr lang="en-GB" sz="1400" dirty="0" smtClean="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ffyrlo</a:t>
            </a:r>
            <a:r>
              <a:rPr lang="en-GB" sz="1400" dirty="0" smtClean="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yng</a:t>
            </a:r>
            <a:r>
              <a:rPr lang="en-GB" sz="1400" dirty="0" smtClean="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Nghymru</a:t>
            </a:r>
            <a:endParaRPr lang="en-GB" sz="1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400" dirty="0" smtClean="0">
                <a:latin typeface="Arial" panose="020B0604020202020204" pitchFamily="34" charset="0"/>
                <a:cs typeface="Arial" panose="020B0604020202020204" pitchFamily="34" charset="0"/>
              </a:rPr>
              <a:t>Mae </a:t>
            </a:r>
            <a:r>
              <a:rPr lang="en-GB" sz="1400" dirty="0">
                <a:latin typeface="Arial" panose="020B0604020202020204" pitchFamily="34" charset="0"/>
                <a:cs typeface="Arial" panose="020B0604020202020204" pitchFamily="34" charset="0"/>
              </a:rPr>
              <a:t>38% </a:t>
            </a:r>
            <a:r>
              <a:rPr lang="en-GB" sz="1400" dirty="0" err="1" smtClean="0">
                <a:latin typeface="Arial" panose="020B0604020202020204" pitchFamily="34" charset="0"/>
                <a:cs typeface="Arial" panose="020B0604020202020204" pitchFamily="34" charset="0"/>
              </a:rPr>
              <a:t>ar</a:t>
            </a:r>
            <a:r>
              <a:rPr lang="en-GB" sz="1400" dirty="0" smtClean="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ffyrlo</a:t>
            </a:r>
            <a:r>
              <a:rPr lang="en-GB" sz="1400" dirty="0" smtClean="0">
                <a:latin typeface="Arial" panose="020B0604020202020204" pitchFamily="34" charset="0"/>
                <a:cs typeface="Arial" panose="020B0604020202020204" pitchFamily="34" charset="0"/>
              </a:rPr>
              <a:t> yn </a:t>
            </a:r>
            <a:r>
              <a:rPr lang="en-GB" sz="1400" dirty="0" err="1" smtClean="0">
                <a:latin typeface="Arial" panose="020B0604020202020204" pitchFamily="34" charset="0"/>
                <a:cs typeface="Arial" panose="020B0604020202020204" pitchFamily="34" charset="0"/>
              </a:rPr>
              <a:t>rhannol</a:t>
            </a:r>
            <a:r>
              <a:rPr lang="en-GB" sz="1400" dirty="0" smtClean="0">
                <a:latin typeface="Arial" panose="020B0604020202020204" pitchFamily="34" charset="0"/>
                <a:cs typeface="Arial" panose="020B0604020202020204" pitchFamily="34" charset="0"/>
              </a:rPr>
              <a:t> </a:t>
            </a:r>
            <a:endParaRPr lang="en-GB" sz="1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400" dirty="0" smtClean="0">
                <a:latin typeface="Arial" panose="020B0604020202020204" pitchFamily="34" charset="0"/>
                <a:cs typeface="Arial" panose="020B0604020202020204" pitchFamily="34" charset="0"/>
              </a:rPr>
              <a:t>90</a:t>
            </a:r>
            <a:r>
              <a:rPr lang="en-GB" sz="1400" dirty="0">
                <a:latin typeface="Arial" panose="020B0604020202020204" pitchFamily="34" charset="0"/>
                <a:cs typeface="Arial" panose="020B0604020202020204" pitchFamily="34" charset="0"/>
              </a:rPr>
              <a:t>% yn </a:t>
            </a:r>
            <a:r>
              <a:rPr lang="en-GB" sz="1400" dirty="0" err="1" smtClean="0">
                <a:latin typeface="Arial" panose="020B0604020202020204" pitchFamily="34" charset="0"/>
                <a:cs typeface="Arial" panose="020B0604020202020204" pitchFamily="34" charset="0"/>
              </a:rPr>
              <a:t>parhau</a:t>
            </a:r>
            <a:r>
              <a:rPr lang="en-GB" sz="1400" dirty="0" smtClean="0">
                <a:latin typeface="Arial" panose="020B0604020202020204" pitchFamily="34" charset="0"/>
                <a:cs typeface="Arial" panose="020B0604020202020204" pitchFamily="34" charset="0"/>
              </a:rPr>
              <a:t> yn </a:t>
            </a:r>
            <a:r>
              <a:rPr lang="en-GB" sz="1400" dirty="0" err="1" smtClean="0">
                <a:latin typeface="Arial" panose="020B0604020202020204" pitchFamily="34" charset="0"/>
                <a:cs typeface="Arial" panose="020B0604020202020204" pitchFamily="34" charset="0"/>
              </a:rPr>
              <a:t>eu</a:t>
            </a:r>
            <a:r>
              <a:rPr lang="en-GB" sz="1400" dirty="0" smtClean="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cyflogaeth</a:t>
            </a:r>
            <a:r>
              <a:rPr lang="en-GB" sz="1400" dirty="0" smtClean="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wreiddiol</a:t>
            </a: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a:solidFill>
                <a:srgbClr val="FF0000"/>
              </a:solidFill>
            </a:endParaRPr>
          </a:p>
        </p:txBody>
      </p:sp>
      <p:sp>
        <p:nvSpPr>
          <p:cNvPr id="15" name="TextBox 14"/>
          <p:cNvSpPr txBox="1"/>
          <p:nvPr/>
        </p:nvSpPr>
        <p:spPr>
          <a:xfrm>
            <a:off x="4774704" y="4365104"/>
            <a:ext cx="4410887" cy="166821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400" dirty="0" smtClean="0">
                <a:latin typeface="Arial" panose="020B0604020202020204" pitchFamily="34" charset="0"/>
                <a:cs typeface="Arial" panose="020B0604020202020204" pitchFamily="34" charset="0"/>
              </a:rPr>
              <a:t>10% take up rate in Wales as at 31</a:t>
            </a:r>
            <a:r>
              <a:rPr lang="en-GB" sz="1400" baseline="30000" dirty="0" smtClean="0">
                <a:latin typeface="Arial" panose="020B0604020202020204" pitchFamily="34" charset="0"/>
                <a:cs typeface="Arial" panose="020B0604020202020204" pitchFamily="34" charset="0"/>
              </a:rPr>
              <a:t>st</a:t>
            </a:r>
            <a:r>
              <a:rPr lang="en-GB" sz="1400" dirty="0" smtClean="0">
                <a:latin typeface="Arial" panose="020B0604020202020204" pitchFamily="34" charset="0"/>
                <a:cs typeface="Arial" panose="020B0604020202020204" pitchFamily="34" charset="0"/>
              </a:rPr>
              <a:t> August</a:t>
            </a:r>
          </a:p>
          <a:p>
            <a:pPr marL="285750" indent="-285750">
              <a:lnSpc>
                <a:spcPct val="150000"/>
              </a:lnSpc>
              <a:buFont typeface="Arial" panose="020B0604020202020204" pitchFamily="34" charset="0"/>
              <a:buChar char="•"/>
            </a:pPr>
            <a:r>
              <a:rPr lang="en-GB" sz="1400" dirty="0" smtClean="0">
                <a:latin typeface="Arial" panose="020B0604020202020204" pitchFamily="34" charset="0"/>
                <a:cs typeface="Arial" panose="020B0604020202020204" pitchFamily="34" charset="0"/>
              </a:rPr>
              <a:t>Broadly similar across LAs</a:t>
            </a:r>
          </a:p>
          <a:p>
            <a:pPr marL="285750" indent="-285750">
              <a:lnSpc>
                <a:spcPct val="150000"/>
              </a:lnSpc>
              <a:buFont typeface="Arial" panose="020B0604020202020204" pitchFamily="34" charset="0"/>
              <a:buChar char="•"/>
            </a:pPr>
            <a:r>
              <a:rPr lang="en-GB" sz="1400" dirty="0" smtClean="0">
                <a:latin typeface="Arial" panose="020B0604020202020204" pitchFamily="34" charset="0"/>
                <a:cs typeface="Arial" panose="020B0604020202020204" pitchFamily="34" charset="0"/>
              </a:rPr>
              <a:t>More women than men furloughed in Wales</a:t>
            </a:r>
          </a:p>
          <a:p>
            <a:pPr marL="285750" indent="-285750">
              <a:lnSpc>
                <a:spcPct val="150000"/>
              </a:lnSpc>
              <a:buFont typeface="Arial" panose="020B0604020202020204" pitchFamily="34" charset="0"/>
              <a:buChar char="•"/>
            </a:pPr>
            <a:r>
              <a:rPr lang="en-GB" sz="1400" dirty="0" smtClean="0">
                <a:latin typeface="Arial" panose="020B0604020202020204" pitchFamily="34" charset="0"/>
                <a:cs typeface="Arial" panose="020B0604020202020204" pitchFamily="34" charset="0"/>
              </a:rPr>
              <a:t>38% are partially furloughed </a:t>
            </a:r>
          </a:p>
          <a:p>
            <a:pPr marL="285750" indent="-285750">
              <a:lnSpc>
                <a:spcPct val="150000"/>
              </a:lnSpc>
              <a:buFont typeface="Arial" panose="020B0604020202020204" pitchFamily="34" charset="0"/>
              <a:buChar char="•"/>
            </a:pPr>
            <a:r>
              <a:rPr lang="en-GB" sz="1400" dirty="0" smtClean="0">
                <a:latin typeface="Arial" panose="020B0604020202020204" pitchFamily="34" charset="0"/>
                <a:cs typeface="Arial" panose="020B0604020202020204" pitchFamily="34" charset="0"/>
              </a:rPr>
              <a:t>90% remain in original employment</a:t>
            </a:r>
          </a:p>
        </p:txBody>
      </p:sp>
      <p:pic>
        <p:nvPicPr>
          <p:cNvPr id="3" name="Picture 2" descr="Mae'r siart yn dangos nifer y gweithwyr ar ffyrlo fesul diwrnod yn ystod Gorffennaf ac Awst 2020.&#10;&#10;The chart shows the number of employments furlighed by day during July and August 2020. "/>
          <p:cNvPicPr>
            <a:picLocks noChangeAspect="1"/>
          </p:cNvPicPr>
          <p:nvPr/>
        </p:nvPicPr>
        <p:blipFill>
          <a:blip r:embed="rId3"/>
          <a:stretch>
            <a:fillRect/>
          </a:stretch>
        </p:blipFill>
        <p:spPr>
          <a:xfrm>
            <a:off x="827584" y="998096"/>
            <a:ext cx="6768752" cy="3358242"/>
          </a:xfrm>
          <a:prstGeom prst="rect">
            <a:avLst/>
          </a:prstGeom>
        </p:spPr>
      </p:pic>
    </p:spTree>
    <p:extLst>
      <p:ext uri="{BB962C8B-B14F-4D97-AF65-F5344CB8AC3E}">
        <p14:creationId xmlns:p14="http://schemas.microsoft.com/office/powerpoint/2010/main" val="2983584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8E9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504056"/>
          </a:xfrm>
        </p:spPr>
        <p:txBody>
          <a:bodyPr>
            <a:normAutofit/>
          </a:bodyPr>
          <a:lstStyle/>
          <a:p>
            <a:r>
              <a:rPr lang="en-GB" sz="2000" dirty="0" err="1" smtClean="0">
                <a:latin typeface="Arial" panose="020B0604020202020204" pitchFamily="34" charset="0"/>
                <a:cs typeface="Arial" panose="020B0604020202020204" pitchFamily="34" charset="0"/>
              </a:rPr>
              <a:t>Gweithwyr</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ar</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ffyrlo</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parhad</a:t>
            </a:r>
            <a:r>
              <a:rPr lang="en-GB" sz="2000" dirty="0" smtClean="0">
                <a:latin typeface="Arial" panose="020B0604020202020204" pitchFamily="34" charset="0"/>
                <a:cs typeface="Arial" panose="020B0604020202020204" pitchFamily="34" charset="0"/>
              </a:rPr>
              <a:t>                  Furloughed employees cont.</a:t>
            </a:r>
            <a:endParaRPr lang="en-GB" sz="2000" dirty="0">
              <a:latin typeface="Arial" panose="020B0604020202020204" pitchFamily="34" charset="0"/>
              <a:cs typeface="Arial" panose="020B0604020202020204" pitchFamily="34" charset="0"/>
            </a:endParaRPr>
          </a:p>
        </p:txBody>
      </p:sp>
      <p:pic>
        <p:nvPicPr>
          <p:cNvPr id="3" name="Picture 2" descr="Mae'r start yn dangos fod mwy o fenywod ar ffyrlo na dynion (52% yn fenywod).&#10;&#10;The chart shows that more females than males were furloughed (52% female). "/>
          <p:cNvPicPr>
            <a:picLocks noChangeAspect="1"/>
          </p:cNvPicPr>
          <p:nvPr/>
        </p:nvPicPr>
        <p:blipFill>
          <a:blip r:embed="rId3"/>
          <a:stretch>
            <a:fillRect/>
          </a:stretch>
        </p:blipFill>
        <p:spPr>
          <a:xfrm>
            <a:off x="179512" y="1459072"/>
            <a:ext cx="3932261" cy="3651821"/>
          </a:xfrm>
          <a:prstGeom prst="rect">
            <a:avLst/>
          </a:prstGeom>
        </p:spPr>
      </p:pic>
      <p:pic>
        <p:nvPicPr>
          <p:cNvPr id="4" name="Picture 3" descr="Mae'r siart yn dangos cyfradd derbyn cynllun ffyrlo fesul oedran yn y DU.&#10;&#10;The chart shows the furlough scheme take up rate by age in the UK. "/>
          <p:cNvPicPr>
            <a:picLocks noChangeAspect="1"/>
          </p:cNvPicPr>
          <p:nvPr/>
        </p:nvPicPr>
        <p:blipFill>
          <a:blip r:embed="rId4"/>
          <a:stretch>
            <a:fillRect/>
          </a:stretch>
        </p:blipFill>
        <p:spPr>
          <a:xfrm>
            <a:off x="4283968" y="1459072"/>
            <a:ext cx="4592028" cy="3554104"/>
          </a:xfrm>
          <a:prstGeom prst="rect">
            <a:avLst/>
          </a:prstGeom>
        </p:spPr>
      </p:pic>
    </p:spTree>
    <p:extLst>
      <p:ext uri="{BB962C8B-B14F-4D97-AF65-F5344CB8AC3E}">
        <p14:creationId xmlns:p14="http://schemas.microsoft.com/office/powerpoint/2010/main" val="3996030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FF3C5B18883D4E21973B57C2EEED7FD1" version="1.0.0">
  <systemFields>
    <field name="Objective-Id">
      <value order="0">A32133855</value>
    </field>
    <field name="Objective-Title">
      <value order="0">3rd sector stats presentation</value>
    </field>
    <field name="Objective-Description">
      <value order="0"/>
    </field>
    <field name="Objective-CreationStamp">
      <value order="0">2020-11-06T16:59:25Z</value>
    </field>
    <field name="Objective-IsApproved">
      <value order="0">false</value>
    </field>
    <field name="Objective-IsPublished">
      <value order="0">false</value>
    </field>
    <field name="Objective-DatePublished">
      <value order="0"/>
    </field>
    <field name="Objective-ModificationStamp">
      <value order="0">2020-11-19T13:48:33Z</value>
    </field>
    <field name="Objective-Owner">
      <value order="0">Brown, Melanie (KAS)</value>
    </field>
    <field name="Objective-Path">
      <value order="0">Objective Global Folder:Business File Plan:Health &amp; Social Services (HSS):Health &amp; Social Services (HSS) - KAS - Chief Statistician:1 - Save:Transport, Economic &amp; Labour Market Statistics:Statistics - TELM - 2017-2020 - Branch Administration:Third sector statistics presentation</value>
    </field>
    <field name="Objective-Parent">
      <value order="0">Third sector statistics presentation</value>
    </field>
    <field name="Objective-State">
      <value order="0">Being Edited</value>
    </field>
    <field name="Objective-VersionId">
      <value order="0">vA64149097</value>
    </field>
    <field name="Objective-Version">
      <value order="0">18.1</value>
    </field>
    <field name="Objective-VersionNumber">
      <value order="0">20</value>
    </field>
    <field name="Objective-VersionComment">
      <value order="0"/>
    </field>
    <field name="Objective-FileNumber">
      <value order="0">qA1305682</value>
    </field>
    <field name="Objective-Classification">
      <value order="0">Official</value>
    </field>
    <field name="Objective-Caveats">
      <value order="0"/>
    </field>
  </systemFields>
  <catalogues>
    <catalogue name="Document Type Catalogue" type="type" ori="id:cA14">
      <field name="Objective-Language">
        <value order="0">English (eng)</value>
      </field>
      <field name="Objective-Date Acquired">
        <value order="0"/>
      </field>
      <field name="Objective-What to Keep">
        <value order="0">No</value>
      </field>
      <field name="Objective-Official Translation">
        <value order="0"/>
      </field>
      <field name="Objective-Connect Creator">
        <value order="0"/>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FF3C5B18883D4E21973B57C2EEED7FD1"/>
  </ds:schemaRefs>
</ds:datastoreItem>
</file>

<file path=docProps/app.xml><?xml version="1.0" encoding="utf-8"?>
<Properties xmlns="http://schemas.openxmlformats.org/officeDocument/2006/extended-properties" xmlns:vt="http://schemas.openxmlformats.org/officeDocument/2006/docPropsVTypes">
  <TotalTime>2988</TotalTime>
  <Words>2433</Words>
  <Application>Microsoft Office PowerPoint</Application>
  <PresentationFormat>On-screen Show (4:3)</PresentationFormat>
  <Paragraphs>258</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Effaith y pandemig ar y farchnad lafur  The impact of the pandemic on the labour market  </vt:lpstr>
      <vt:lpstr>Amlinelliad                     Outline  </vt:lpstr>
      <vt:lpstr>Cyflwyniad                     Introduction  </vt:lpstr>
      <vt:lpstr>Y Farchnad lafur cyn y pandemig Labour market prior to pandemic </vt:lpstr>
      <vt:lpstr>Dangosyddion diweddaraf y farchnad lafur Latest labour market indicators</vt:lpstr>
      <vt:lpstr>Dangosyddion eraill y farchnad lafur Other labour market indicators</vt:lpstr>
      <vt:lpstr>Dangosyddion eraill y farchnad lafur Other labour market indicators</vt:lpstr>
      <vt:lpstr>Gweithwyr ar ffyrlo  Furloughed employees</vt:lpstr>
      <vt:lpstr>Gweithwyr ar ffyrlo parhad                  Furloughed employees cont.</vt:lpstr>
      <vt:lpstr>Gweithwyr ar ffyrlo fesul sector Furloughed employees by sector</vt:lpstr>
      <vt:lpstr>Cynllun Cymorth incwm hunangyflogaeth  Self-employment income support scheme</vt:lpstr>
      <vt:lpstr>Cynllun Cymorth incwm hunangyflogaeth  Self-employment income support scheme</vt:lpstr>
      <vt:lpstr>Swyddi Gwag                                    Job Vacancies</vt:lpstr>
      <vt:lpstr> Business Impact of Coronavirus Survey (BICS)</vt:lpstr>
      <vt:lpstr>Characteristic analysis</vt:lpstr>
      <vt:lpstr>Casgliadau                                              Conclusions</vt:lpstr>
      <vt:lpstr>PowerPoint Presentation</vt:lpstr>
      <vt:lpstr>PowerPoint Presentation</vt:lpstr>
      <vt:lpstr>Gwybodaeth bellach Further Information</vt:lpstr>
    </vt:vector>
  </TitlesOfParts>
  <Company>Welsh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Effaith y pandemig ar y farchnad lafur / The impact of the pandemic on the labour market</dc:title>
  <dc:creator>James, Sarah (KAS)</dc:creator>
  <cp:lastModifiedBy>Cox, Jonathan (KAS)</cp:lastModifiedBy>
  <cp:revision>89</cp:revision>
  <dcterms:created xsi:type="dcterms:W3CDTF">2017-06-06T08:17:38Z</dcterms:created>
  <dcterms:modified xsi:type="dcterms:W3CDTF">2020-11-19T13:49:41Z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A32133855</vt:lpwstr>
  </property>
  <property fmtid="{D5CDD505-2E9C-101B-9397-08002B2CF9AE}" pid="4" name="Objective-Title">
    <vt:lpwstr>3rd sector stats presentation</vt:lpwstr>
  </property>
  <property fmtid="{D5CDD505-2E9C-101B-9397-08002B2CF9AE}" pid="5" name="Objective-Description">
    <vt:lpwstr/>
  </property>
  <property fmtid="{D5CDD505-2E9C-101B-9397-08002B2CF9AE}" pid="6" name="Objective-CreationStamp">
    <vt:filetime>2020-11-06T17:00:02Z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2020-11-19T13:48:33Z</vt:filetime>
  </property>
  <property fmtid="{D5CDD505-2E9C-101B-9397-08002B2CF9AE}" pid="11" name="Objective-Owner">
    <vt:lpwstr>Brown, Melanie (KAS)</vt:lpwstr>
  </property>
  <property fmtid="{D5CDD505-2E9C-101B-9397-08002B2CF9AE}" pid="12" name="Objective-Path">
    <vt:lpwstr>Objective Global Folder:Business File Plan:Health &amp; Social Services (HSS):Health &amp; Social Services (HSS) - KAS - Chief Statistician:1 - Save:Transport, Economic &amp; Labour Market Statistics:Statistics - TELM - 2017-2020 - Branch Administration:Third sector </vt:lpwstr>
  </property>
  <property fmtid="{D5CDD505-2E9C-101B-9397-08002B2CF9AE}" pid="13" name="Objective-Parent">
    <vt:lpwstr>Third sector statistics presentation</vt:lpwstr>
  </property>
  <property fmtid="{D5CDD505-2E9C-101B-9397-08002B2CF9AE}" pid="14" name="Objective-State">
    <vt:lpwstr>Being Edited</vt:lpwstr>
  </property>
  <property fmtid="{D5CDD505-2E9C-101B-9397-08002B2CF9AE}" pid="15" name="Objective-VersionId">
    <vt:lpwstr>vA64149097</vt:lpwstr>
  </property>
  <property fmtid="{D5CDD505-2E9C-101B-9397-08002B2CF9AE}" pid="16" name="Objective-Version">
    <vt:lpwstr>18.1</vt:lpwstr>
  </property>
  <property fmtid="{D5CDD505-2E9C-101B-9397-08002B2CF9AE}" pid="17" name="Objective-VersionNumber">
    <vt:r8>20</vt:r8>
  </property>
  <property fmtid="{D5CDD505-2E9C-101B-9397-08002B2CF9AE}" pid="18" name="Objective-VersionComment">
    <vt:lpwstr/>
  </property>
  <property fmtid="{D5CDD505-2E9C-101B-9397-08002B2CF9AE}" pid="19" name="Objective-FileNumber">
    <vt:lpwstr>qA1305682</vt:lpwstr>
  </property>
  <property fmtid="{D5CDD505-2E9C-101B-9397-08002B2CF9AE}" pid="20" name="Objective-Classification">
    <vt:lpwstr>[Inherited - Official]</vt:lpwstr>
  </property>
  <property fmtid="{D5CDD505-2E9C-101B-9397-08002B2CF9AE}" pid="21" name="Objective-Caveats">
    <vt:lpwstr/>
  </property>
  <property fmtid="{D5CDD505-2E9C-101B-9397-08002B2CF9AE}" pid="22" name="Objective-Language">
    <vt:lpwstr>English (eng)</vt:lpwstr>
  </property>
  <property fmtid="{D5CDD505-2E9C-101B-9397-08002B2CF9AE}" pid="23" name="Objective-Date Acquired">
    <vt:lpwstr/>
  </property>
  <property fmtid="{D5CDD505-2E9C-101B-9397-08002B2CF9AE}" pid="24" name="Objective-What to Keep">
    <vt:lpwstr>No</vt:lpwstr>
  </property>
  <property fmtid="{D5CDD505-2E9C-101B-9397-08002B2CF9AE}" pid="25" name="Objective-Official Translation">
    <vt:lpwstr/>
  </property>
  <property fmtid="{D5CDD505-2E9C-101B-9397-08002B2CF9AE}" pid="26" name="Objective-Connect Creator">
    <vt:lpwstr/>
  </property>
  <property fmtid="{D5CDD505-2E9C-101B-9397-08002B2CF9AE}" pid="27" name="Objective-Comment">
    <vt:lpwstr/>
  </property>
</Properties>
</file>