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17"/>
  </p:notesMasterIdLst>
  <p:handoutMasterIdLst>
    <p:handoutMasterId r:id="rId18"/>
  </p:handoutMasterIdLst>
  <p:sldIdLst>
    <p:sldId id="256" r:id="rId6"/>
    <p:sldId id="261" r:id="rId7"/>
    <p:sldId id="257" r:id="rId8"/>
    <p:sldId id="266" r:id="rId9"/>
    <p:sldId id="263" r:id="rId10"/>
    <p:sldId id="264" r:id="rId11"/>
    <p:sldId id="260" r:id="rId12"/>
    <p:sldId id="259" r:id="rId13"/>
    <p:sldId id="265" r:id="rId14"/>
    <p:sldId id="258" r:id="rId15"/>
    <p:sldId id="267" r:id="rId16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die Phillips" initials="JP" lastIdx="2" clrIdx="0">
    <p:extLst>
      <p:ext uri="{19B8F6BF-5375-455C-9EA6-DF929625EA0E}">
        <p15:presenceInfo xmlns:p15="http://schemas.microsoft.com/office/powerpoint/2012/main" userId="S::JPhillips@dataunitwales.gov.uk::ce55b758-246f-4bcb-8018-19b19953819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16983E0-DEC7-4A1F-A13C-EE1C250AE491}" v="5" dt="2021-06-08T07:37:26.6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79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microsoft.com/office/2015/10/relationships/revisionInfo" Target="revisionInfo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commentAuthors" Target="commentAuthor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91F9783-3C7F-4890-A5D8-148995B14CF5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46397" cy="49688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200" b="0" i="0" u="none" strike="noStrike" kern="1200" cap="none" spc="0" baseline="0">
              <a:solidFill>
                <a:srgbClr val="000000"/>
              </a:solidFill>
              <a:uFillTx/>
              <a:latin typeface="Verdana" pitchFamily="34"/>
              <a:cs typeface="Arial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329ADA0-379B-4FDD-9F5C-CE46D09AA570}"/>
              </a:ext>
            </a:extLst>
          </p:cNvPr>
          <p:cNvSpPr txBox="1">
            <a:spLocks noGrp="1"/>
          </p:cNvSpPr>
          <p:nvPr>
            <p:ph type="dt" sz="quarter" idx="1"/>
          </p:nvPr>
        </p:nvSpPr>
        <p:spPr>
          <a:xfrm>
            <a:off x="3849688" y="0"/>
            <a:ext cx="2946397" cy="49688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7247B4C-D76E-4E51-A4F8-7C5A297702BC}" type="datetime1">
              <a: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Verdana" pitchFamily="34"/>
                <a:cs typeface="Arial"/>
              </a:rPr>
              <a:pPr marL="0" marR="0" lvl="0" indent="0" algn="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6/22/2021</a:t>
            </a:fld>
            <a:endParaRPr lang="en-US" sz="1200" b="0" i="0" u="none" strike="noStrike" kern="1200" cap="none" spc="0" baseline="0">
              <a:solidFill>
                <a:srgbClr val="000000"/>
              </a:solidFill>
              <a:uFillTx/>
              <a:latin typeface="Verdana" pitchFamily="34"/>
              <a:cs typeface="Arial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F9C6FC-321A-4EAB-BC9A-5831D9A5DBED}"/>
              </a:ext>
            </a:extLst>
          </p:cNvPr>
          <p:cNvSpPr txBox="1">
            <a:spLocks noGrp="1"/>
          </p:cNvSpPr>
          <p:nvPr>
            <p:ph type="ftr" sz="quarter" idx="2"/>
          </p:nvPr>
        </p:nvSpPr>
        <p:spPr>
          <a:xfrm>
            <a:off x="0" y="9428158"/>
            <a:ext cx="2946397" cy="49688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200" b="0" i="0" u="none" strike="noStrike" kern="1200" cap="none" spc="0" baseline="0">
              <a:solidFill>
                <a:srgbClr val="000000"/>
              </a:solidFill>
              <a:uFillTx/>
              <a:latin typeface="Verdana" pitchFamily="34"/>
              <a:cs typeface="Arial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8A584E-50DE-4553-8EE3-6373C31652A0}"/>
              </a:ext>
            </a:extLst>
          </p:cNvPr>
          <p:cNvSpPr txBox="1">
            <a:spLocks noGrp="1"/>
          </p:cNvSpPr>
          <p:nvPr>
            <p:ph type="sldNum" sz="quarter" idx="3"/>
          </p:nvPr>
        </p:nvSpPr>
        <p:spPr>
          <a:xfrm>
            <a:off x="3849688" y="9428158"/>
            <a:ext cx="2946397" cy="49688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8B26FE9-57BA-4460-A1EE-292D232A1F8C}" type="slidenum">
              <a:t>‹#›</a:t>
            </a:fld>
            <a:endParaRPr lang="en-US" sz="1200" b="0" i="0" u="none" strike="noStrike" kern="1200" cap="none" spc="0" baseline="0">
              <a:solidFill>
                <a:srgbClr val="000000"/>
              </a:solidFill>
              <a:uFillTx/>
              <a:latin typeface="Verdana" pitchFamily="34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346987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FC62476-6236-49B2-81B9-138925C32DCA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46397" cy="49688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Verdana" pitchFamily="34"/>
                <a:cs typeface="Arial"/>
              </a:defRPr>
            </a:lvl1pPr>
          </a:lstStyle>
          <a:p>
            <a:pPr lvl="0"/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ED6208C-DA6C-48E2-9C1A-DF139725BB85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3849688" y="0"/>
            <a:ext cx="2946397" cy="49688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Verdana" pitchFamily="34"/>
                <a:cs typeface="Arial"/>
              </a:defRPr>
            </a:lvl1pPr>
          </a:lstStyle>
          <a:p>
            <a:pPr lvl="0"/>
            <a:fld id="{5E47C69B-7E8E-4474-9224-1B6086C78B0B}" type="datetime1">
              <a:rPr lang="en-GB"/>
              <a:pPr lvl="0"/>
              <a:t>22/06/2021</a:t>
            </a:fld>
            <a:endParaRPr lang="en-GB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E5166616-3A52-4208-8433-5DC6F9A4F05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17572" y="744541"/>
            <a:ext cx="4962521" cy="3722686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F043F870-8947-4C5D-AB7D-AA22BDB9CB89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679454" y="4714875"/>
            <a:ext cx="5438778" cy="446722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0B4E32-83EE-4024-835F-C64B921F9C43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9428158"/>
            <a:ext cx="2946397" cy="49688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Verdana" pitchFamily="34"/>
                <a:cs typeface="Arial"/>
              </a:defRPr>
            </a:lvl1pPr>
          </a:lstStyle>
          <a:p>
            <a:pPr lvl="0"/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94D60D-D854-4748-8FE2-A44F01BAEC6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3849688" y="9428158"/>
            <a:ext cx="2946397" cy="49688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Verdana" pitchFamily="34"/>
                <a:cs typeface="Arial"/>
              </a:defRPr>
            </a:lvl1pPr>
          </a:lstStyle>
          <a:p>
            <a:pPr lvl="0"/>
            <a:fld id="{086CF827-431E-4DC3-8427-46F5F0C757AC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76593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0">
      <a:lnSpc>
        <a:spcPct val="100000"/>
      </a:lnSpc>
      <a:spcBef>
        <a:spcPts val="40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1pPr>
    <a:lvl2pPr marL="457200" marR="0" lvl="1" indent="0" algn="l" defTabSz="914400" rtl="0" fontAlgn="auto" hangingPunct="0">
      <a:lnSpc>
        <a:spcPct val="100000"/>
      </a:lnSpc>
      <a:spcBef>
        <a:spcPts val="40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2pPr>
    <a:lvl3pPr marL="914400" marR="0" lvl="2" indent="0" algn="l" defTabSz="914400" rtl="0" fontAlgn="auto" hangingPunct="0">
      <a:lnSpc>
        <a:spcPct val="100000"/>
      </a:lnSpc>
      <a:spcBef>
        <a:spcPts val="40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3pPr>
    <a:lvl4pPr marL="1371600" marR="0" lvl="3" indent="0" algn="l" defTabSz="914400" rtl="0" fontAlgn="auto" hangingPunct="0">
      <a:lnSpc>
        <a:spcPct val="100000"/>
      </a:lnSpc>
      <a:spcBef>
        <a:spcPts val="40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4pPr>
    <a:lvl5pPr marL="1828800" marR="0" lvl="4" indent="0" algn="l" defTabSz="914400" rtl="0" fontAlgn="auto" hangingPunct="0">
      <a:lnSpc>
        <a:spcPct val="100000"/>
      </a:lnSpc>
      <a:spcBef>
        <a:spcPts val="40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052DE8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>
            <a:extLst>
              <a:ext uri="{FF2B5EF4-FFF2-40B4-BE49-F238E27FC236}">
                <a16:creationId xmlns:a16="http://schemas.microsoft.com/office/drawing/2014/main" id="{03DE0229-F2F0-4C1D-9106-9BB18DC94674}"/>
              </a:ext>
            </a:extLst>
          </p:cNvPr>
          <p:cNvSpPr/>
          <p:nvPr/>
        </p:nvSpPr>
        <p:spPr>
          <a:xfrm>
            <a:off x="0" y="-27386"/>
            <a:ext cx="3995937" cy="6912772"/>
          </a:xfrm>
          <a:prstGeom prst="rect">
            <a:avLst/>
          </a:prstGeom>
          <a:solidFill>
            <a:srgbClr val="052DE8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Arial"/>
              <a:cs typeface="Arial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98AF9452-D38A-4379-B696-BA8556BF76EE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4355973" y="1052739"/>
            <a:ext cx="4320475" cy="2592287"/>
          </a:xfrm>
        </p:spPr>
        <p:txBody>
          <a:bodyPr/>
          <a:lstStyle>
            <a:lvl1pPr>
              <a:defRPr sz="4800" b="1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01F1A15-1459-4738-81F3-60DA24FF3523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4355973" y="5373215"/>
            <a:ext cx="4587992" cy="803492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800"/>
            </a:lvl1pPr>
          </a:lstStyle>
          <a:p>
            <a:pPr lvl="0"/>
            <a:r>
              <a:rPr lang="en-US"/>
              <a:t>Click to edit Master subtitle style</a:t>
            </a:r>
            <a:endParaRPr lang="en-GB"/>
          </a:p>
        </p:txBody>
      </p:sp>
      <p:pic>
        <p:nvPicPr>
          <p:cNvPr id="5" name="Picture 7">
            <a:extLst>
              <a:ext uri="{FF2B5EF4-FFF2-40B4-BE49-F238E27FC236}">
                <a16:creationId xmlns:a16="http://schemas.microsoft.com/office/drawing/2014/main" id="{FA01513F-40E5-43F7-9C37-72A187CB3C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604" y="5302294"/>
            <a:ext cx="2031129" cy="762225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3881249486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bg>
      <p:bgPr>
        <a:solidFill>
          <a:srgbClr val="052D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05D405-CBDC-43BE-95AC-7D0B923B6478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043604" y="1124739"/>
            <a:ext cx="4320475" cy="2592287"/>
          </a:xfrm>
        </p:spPr>
        <p:txBody>
          <a:bodyPr anchor="t"/>
          <a:lstStyle>
            <a:lvl1pPr>
              <a:defRPr sz="48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5BFBE6-6E51-4E3F-8EEE-4A7CED816376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043604" y="5229197"/>
            <a:ext cx="4587992" cy="803492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8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subtitle style</a:t>
            </a:r>
            <a:endParaRPr lang="en-GB"/>
          </a:p>
        </p:txBody>
      </p:sp>
      <p:pic>
        <p:nvPicPr>
          <p:cNvPr id="4" name="Picture 7">
            <a:extLst>
              <a:ext uri="{FF2B5EF4-FFF2-40B4-BE49-F238E27FC236}">
                <a16:creationId xmlns:a16="http://schemas.microsoft.com/office/drawing/2014/main" id="{E1BA4AF6-3BD9-4E07-A9B1-446283281D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84170" y="1269845"/>
            <a:ext cx="2031129" cy="762225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2144960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bg>
      <p:bgPr>
        <a:solidFill>
          <a:srgbClr val="052D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D7DDD1-1D9D-4076-B321-F69970D2E8AE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964143" y="1124739"/>
            <a:ext cx="7215704" cy="2592287"/>
          </a:xfrm>
        </p:spPr>
        <p:txBody>
          <a:bodyPr anchor="t"/>
          <a:lstStyle>
            <a:lvl1pPr>
              <a:defRPr sz="48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0969A7-3550-4C3B-947A-A0BAE88C7090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964957" y="5229197"/>
            <a:ext cx="4587992" cy="803492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8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subtitle style</a:t>
            </a:r>
            <a:endParaRPr lang="en-GB"/>
          </a:p>
        </p:txBody>
      </p:sp>
      <p:pic>
        <p:nvPicPr>
          <p:cNvPr id="4" name="Picture 7">
            <a:extLst>
              <a:ext uri="{FF2B5EF4-FFF2-40B4-BE49-F238E27FC236}">
                <a16:creationId xmlns:a16="http://schemas.microsoft.com/office/drawing/2014/main" id="{CAE7ADD5-B9CE-4547-BAE9-42855FFE20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48718" y="5259912"/>
            <a:ext cx="2031129" cy="762225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1065593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831EDA-DCC8-4AD4-A3A3-3307E0D66FB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64957" y="836712"/>
            <a:ext cx="5335231" cy="3312368"/>
          </a:xfrm>
        </p:spPr>
        <p:txBody>
          <a:bodyPr anchor="t"/>
          <a:lstStyle>
            <a:lvl1pPr>
              <a:defRPr sz="4000" b="1"/>
            </a:lvl1pPr>
          </a:lstStyle>
          <a:p>
            <a:pPr lvl="0"/>
            <a:r>
              <a:rPr lang="en-US"/>
              <a:t>Click to add title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3900C8-57CA-46A5-80D9-9BF7E081757C}"/>
              </a:ext>
            </a:extLst>
          </p:cNvPr>
          <p:cNvSpPr txBox="1"/>
          <p:nvPr/>
        </p:nvSpPr>
        <p:spPr>
          <a:xfrm>
            <a:off x="964957" y="5229197"/>
            <a:ext cx="4587992" cy="80349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800" b="0" i="0" u="none" strike="noStrike" kern="0" cap="none" spc="0" baseline="0">
                <a:solidFill>
                  <a:srgbClr val="000000"/>
                </a:solidFill>
                <a:uFillTx/>
                <a:latin typeface="Open Sans"/>
                <a:ea typeface="Open Sans"/>
                <a:cs typeface="Open Sans"/>
              </a:rPr>
              <a:t>Click to edit Master subtitle style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567934DC-CB9E-49A2-8FEF-8F6392EB87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68143" y="5232782"/>
            <a:ext cx="2304260" cy="864720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12009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87356B-1711-4A13-9FAF-FBAA8EE55A7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66298" y="620685"/>
            <a:ext cx="8219258" cy="766440"/>
          </a:xfrm>
        </p:spPr>
        <p:txBody>
          <a:bodyPr/>
          <a:lstStyle>
            <a:lvl1pPr>
              <a:defRPr sz="2400" b="1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116821-EA03-47E8-BEC8-A95619C27A23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68309" y="1844820"/>
            <a:ext cx="8229600" cy="3888431"/>
          </a:xfrm>
        </p:spPr>
        <p:txBody>
          <a:bodyPr/>
          <a:lstStyle>
            <a:lvl1pPr>
              <a:spcBef>
                <a:spcPts val="400"/>
              </a:spcBef>
              <a:buClr>
                <a:srgbClr val="052DE8"/>
              </a:buClr>
              <a:buFont typeface="Courier New"/>
              <a:buChar char="o"/>
              <a:defRPr sz="1800">
                <a:solidFill>
                  <a:srgbClr val="000000"/>
                </a:solidFill>
              </a:defRPr>
            </a:lvl1pPr>
            <a:lvl2pPr>
              <a:spcBef>
                <a:spcPts val="400"/>
              </a:spcBef>
              <a:buClr>
                <a:srgbClr val="052DE8"/>
              </a:buClr>
              <a:buFont typeface="Courier New"/>
              <a:buChar char="o"/>
              <a:defRPr sz="1600">
                <a:solidFill>
                  <a:srgbClr val="000000"/>
                </a:solidFill>
              </a:defRPr>
            </a:lvl2pPr>
            <a:lvl3pPr>
              <a:spcBef>
                <a:spcPts val="300"/>
              </a:spcBef>
              <a:buClr>
                <a:srgbClr val="052DE8"/>
              </a:buClr>
              <a:buFont typeface="Courier New"/>
              <a:buChar char="o"/>
              <a:defRPr sz="1400">
                <a:solidFill>
                  <a:srgbClr val="000000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A025432-52F3-42BE-A1B3-88C2F03B1C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6564313" y="6381753"/>
            <a:ext cx="2133596" cy="215606"/>
          </a:xfrm>
        </p:spPr>
        <p:txBody>
          <a:bodyPr anchor="ctr"/>
          <a:lstStyle>
            <a:lvl1pPr>
              <a:defRPr sz="1200"/>
            </a:lvl1pPr>
          </a:lstStyle>
          <a:p>
            <a:pPr lvl="0"/>
            <a:fld id="{D9A4C91E-0239-4158-91FA-6BC4CC75C7EF}" type="slidenum">
              <a:t>‹#›</a:t>
            </a:fld>
            <a:endParaRPr lang="en-GB"/>
          </a:p>
        </p:txBody>
      </p:sp>
      <p:pic>
        <p:nvPicPr>
          <p:cNvPr id="5" name="Picture 3">
            <a:extLst>
              <a:ext uri="{FF2B5EF4-FFF2-40B4-BE49-F238E27FC236}">
                <a16:creationId xmlns:a16="http://schemas.microsoft.com/office/drawing/2014/main" id="{723421FC-2E66-4EE4-A6D4-AAE2870F20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117" y="5968014"/>
            <a:ext cx="1367576" cy="513216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234172531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C447B9-1698-4579-A57C-211ED2C7070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66298" y="620685"/>
            <a:ext cx="8219258" cy="766440"/>
          </a:xfrm>
        </p:spPr>
        <p:txBody>
          <a:bodyPr/>
          <a:lstStyle>
            <a:lvl1pPr>
              <a:defRPr sz="2400" b="1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2B080E-373C-4846-81E3-78B2B44E1FC6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468309" y="1844820"/>
            <a:ext cx="3959672" cy="3888431"/>
          </a:xfrm>
        </p:spPr>
        <p:txBody>
          <a:bodyPr/>
          <a:lstStyle>
            <a:lvl1pPr>
              <a:spcBef>
                <a:spcPts val="400"/>
              </a:spcBef>
              <a:buClr>
                <a:srgbClr val="052DE8"/>
              </a:buClr>
              <a:buFont typeface="Courier New"/>
              <a:buChar char="o"/>
              <a:defRPr sz="1800">
                <a:solidFill>
                  <a:srgbClr val="000000"/>
                </a:solidFill>
              </a:defRPr>
            </a:lvl1pPr>
            <a:lvl2pPr>
              <a:spcBef>
                <a:spcPts val="400"/>
              </a:spcBef>
              <a:buClr>
                <a:srgbClr val="052DE8"/>
              </a:buClr>
              <a:buFont typeface="Courier New"/>
              <a:buChar char="o"/>
              <a:defRPr sz="1600">
                <a:solidFill>
                  <a:srgbClr val="000000"/>
                </a:solidFill>
              </a:defRPr>
            </a:lvl2pPr>
            <a:lvl3pPr>
              <a:spcBef>
                <a:spcPts val="300"/>
              </a:spcBef>
              <a:buClr>
                <a:srgbClr val="052DE8"/>
              </a:buClr>
              <a:buFont typeface="Courier New"/>
              <a:buChar char="o"/>
              <a:defRPr sz="1400">
                <a:solidFill>
                  <a:srgbClr val="000000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3823D9F-38FA-497D-BEB2-7D85BA1A1A8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6588224" y="6453332"/>
            <a:ext cx="2133596" cy="215606"/>
          </a:xfrm>
        </p:spPr>
        <p:txBody>
          <a:bodyPr anchor="ctr"/>
          <a:lstStyle>
            <a:lvl1pPr>
              <a:defRPr sz="1200"/>
            </a:lvl1pPr>
          </a:lstStyle>
          <a:p>
            <a:pPr lvl="0"/>
            <a:fld id="{7E5149EE-E243-4935-9911-30F11E3F25ED}" type="slidenum">
              <a:t>‹#›</a:t>
            </a:fld>
            <a:endParaRPr lang="en-GB"/>
          </a:p>
        </p:txBody>
      </p:sp>
      <p:pic>
        <p:nvPicPr>
          <p:cNvPr id="5" name="Picture 3">
            <a:extLst>
              <a:ext uri="{FF2B5EF4-FFF2-40B4-BE49-F238E27FC236}">
                <a16:creationId xmlns:a16="http://schemas.microsoft.com/office/drawing/2014/main" id="{E710F8FD-8FF9-454D-9D34-10DBF395FB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117" y="5968014"/>
            <a:ext cx="1367576" cy="513216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2FE2DC8-9B3D-40C0-90AB-369F990960C6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4572000" y="1844820"/>
            <a:ext cx="4113556" cy="3888431"/>
          </a:xfrm>
        </p:spPr>
        <p:txBody>
          <a:bodyPr/>
          <a:lstStyle>
            <a:lvl1pPr>
              <a:spcBef>
                <a:spcPts val="400"/>
              </a:spcBef>
              <a:buClr>
                <a:srgbClr val="052DE8"/>
              </a:buClr>
              <a:buFont typeface="Courier New"/>
              <a:buChar char="o"/>
              <a:defRPr sz="1800">
                <a:solidFill>
                  <a:srgbClr val="000000"/>
                </a:solidFill>
              </a:defRPr>
            </a:lvl1pPr>
            <a:lvl2pPr>
              <a:spcBef>
                <a:spcPts val="400"/>
              </a:spcBef>
              <a:buClr>
                <a:srgbClr val="052DE8"/>
              </a:buClr>
              <a:buFont typeface="Courier New"/>
              <a:buChar char="o"/>
              <a:defRPr sz="1600">
                <a:solidFill>
                  <a:srgbClr val="000000"/>
                </a:solidFill>
              </a:defRPr>
            </a:lvl2pPr>
            <a:lvl3pPr>
              <a:spcBef>
                <a:spcPts val="300"/>
              </a:spcBef>
              <a:buClr>
                <a:srgbClr val="052DE8"/>
              </a:buClr>
              <a:buFont typeface="Courier New"/>
              <a:buChar char="o"/>
              <a:defRPr sz="1400">
                <a:solidFill>
                  <a:srgbClr val="000000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55336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410DA4-FB29-477B-B77F-0E287FF5898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66298" y="620685"/>
            <a:ext cx="8219258" cy="766440"/>
          </a:xfrm>
        </p:spPr>
        <p:txBody>
          <a:bodyPr/>
          <a:lstStyle>
            <a:lvl1pPr>
              <a:defRPr sz="2400" b="1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EFB1F3-5546-4856-A9D1-B06083478EC1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468309" y="1844820"/>
            <a:ext cx="3959672" cy="3888431"/>
          </a:xfrm>
          <a:solidFill>
            <a:srgbClr val="052DA3"/>
          </a:solidFill>
        </p:spPr>
        <p:txBody>
          <a:bodyPr/>
          <a:lstStyle>
            <a:lvl1pPr>
              <a:spcBef>
                <a:spcPts val="400"/>
              </a:spcBef>
              <a:buClr>
                <a:srgbClr val="052DE8"/>
              </a:buClr>
              <a:buFont typeface="Courier New"/>
              <a:buChar char="o"/>
              <a:defRPr sz="1800">
                <a:solidFill>
                  <a:srgbClr val="FFFFFF"/>
                </a:solidFill>
              </a:defRPr>
            </a:lvl1pPr>
            <a:lvl2pPr>
              <a:spcBef>
                <a:spcPts val="400"/>
              </a:spcBef>
              <a:buClr>
                <a:srgbClr val="052DE8"/>
              </a:buClr>
              <a:buFont typeface="Courier New"/>
              <a:buChar char="o"/>
              <a:defRPr sz="1600">
                <a:solidFill>
                  <a:srgbClr val="FFFFFF"/>
                </a:solidFill>
              </a:defRPr>
            </a:lvl2pPr>
            <a:lvl3pPr>
              <a:spcBef>
                <a:spcPts val="300"/>
              </a:spcBef>
              <a:buClr>
                <a:srgbClr val="052DE8"/>
              </a:buClr>
              <a:buFont typeface="Courier New"/>
              <a:buChar char="o"/>
              <a:defRPr sz="1400">
                <a:solidFill>
                  <a:srgbClr val="FFFFFF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1E6DA22-6C45-4FF1-9EE0-22A19DD6DD0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6588224" y="6453332"/>
            <a:ext cx="2133596" cy="215606"/>
          </a:xfrm>
        </p:spPr>
        <p:txBody>
          <a:bodyPr anchor="ctr"/>
          <a:lstStyle>
            <a:lvl1pPr>
              <a:defRPr sz="1200"/>
            </a:lvl1pPr>
          </a:lstStyle>
          <a:p>
            <a:pPr lvl="0"/>
            <a:fld id="{3E892C3C-D8B3-406F-A576-DE5DDC997F61}" type="slidenum">
              <a:t>‹#›</a:t>
            </a:fld>
            <a:endParaRPr lang="en-GB"/>
          </a:p>
        </p:txBody>
      </p:sp>
      <p:pic>
        <p:nvPicPr>
          <p:cNvPr id="5" name="Picture 3">
            <a:extLst>
              <a:ext uri="{FF2B5EF4-FFF2-40B4-BE49-F238E27FC236}">
                <a16:creationId xmlns:a16="http://schemas.microsoft.com/office/drawing/2014/main" id="{28B6B675-F0C0-407E-A6B3-8E56CEE58E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117" y="5968014"/>
            <a:ext cx="1367576" cy="513216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3A990AA-DC2A-434C-B6AF-3D657889E555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4572000" y="1844820"/>
            <a:ext cx="4113556" cy="3888431"/>
          </a:xfrm>
          <a:solidFill>
            <a:srgbClr val="052DA3"/>
          </a:solidFill>
        </p:spPr>
        <p:txBody>
          <a:bodyPr/>
          <a:lstStyle>
            <a:lvl1pPr>
              <a:spcBef>
                <a:spcPts val="400"/>
              </a:spcBef>
              <a:buClr>
                <a:srgbClr val="052DE8"/>
              </a:buClr>
              <a:buFont typeface="Courier New"/>
              <a:buChar char="o"/>
              <a:defRPr sz="1800">
                <a:solidFill>
                  <a:srgbClr val="FFFFFF"/>
                </a:solidFill>
              </a:defRPr>
            </a:lvl1pPr>
            <a:lvl2pPr>
              <a:spcBef>
                <a:spcPts val="400"/>
              </a:spcBef>
              <a:buClr>
                <a:srgbClr val="052DE8"/>
              </a:buClr>
              <a:buFont typeface="Courier New"/>
              <a:buChar char="o"/>
              <a:defRPr sz="1600">
                <a:solidFill>
                  <a:srgbClr val="FFFFFF"/>
                </a:solidFill>
              </a:defRPr>
            </a:lvl2pPr>
            <a:lvl3pPr>
              <a:spcBef>
                <a:spcPts val="300"/>
              </a:spcBef>
              <a:buClr>
                <a:srgbClr val="052DE8"/>
              </a:buClr>
              <a:buFont typeface="Courier New"/>
              <a:buChar char="o"/>
              <a:defRPr sz="1400">
                <a:solidFill>
                  <a:srgbClr val="FFFFFF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161066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06062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76288E8E-6F12-4FAF-A19B-CD9EAF4588F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BB099FA8-F613-4DEA-A726-2B9AB461DB5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BD4F7D8-AC30-4FF2-9625-A823F1E1029A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457200" y="6245223"/>
            <a:ext cx="2133596" cy="47624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400" b="0" i="0" u="none" strike="noStrike" kern="1200" cap="none" spc="0" baseline="0">
                <a:solidFill>
                  <a:srgbClr val="7F7F7F"/>
                </a:solidFill>
                <a:uFillTx/>
                <a:latin typeface="Open Sans"/>
                <a:ea typeface="Open Sans"/>
                <a:cs typeface="Open Sans"/>
              </a:defRPr>
            </a:lvl1pPr>
          </a:lstStyle>
          <a:p>
            <a:pPr lvl="0"/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0897857-323B-4A0F-8001-15A49EE17421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124203" y="6245223"/>
            <a:ext cx="2895603" cy="47624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400" b="0" i="0" u="none" strike="noStrike" kern="1200" cap="none" spc="0" baseline="0">
                <a:solidFill>
                  <a:srgbClr val="7F7F7F"/>
                </a:solidFill>
                <a:uFillTx/>
                <a:latin typeface="Open Sans"/>
                <a:ea typeface="Open Sans"/>
                <a:cs typeface="Open Sans"/>
              </a:defRPr>
            </a:lvl1pPr>
          </a:lstStyle>
          <a:p>
            <a:pPr lvl="0"/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D7F1F05-DD11-4826-9173-EBB66C5A1965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6553203" y="6245223"/>
            <a:ext cx="2133596" cy="47624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400" b="0" i="0" u="none" strike="noStrike" kern="1200" cap="none" spc="0" baseline="0">
                <a:solidFill>
                  <a:srgbClr val="7F7F7F"/>
                </a:solidFill>
                <a:uFillTx/>
                <a:latin typeface="Open Sans"/>
                <a:ea typeface="Open Sans"/>
                <a:cs typeface="Open Sans"/>
              </a:defRPr>
            </a:lvl1pPr>
          </a:lstStyle>
          <a:p>
            <a:pPr lvl="0"/>
            <a:fld id="{EE7A1564-2E82-4FAB-AE5D-8A0EB438D026}" type="slidenum"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txStyles>
    <p:titleStyle>
      <a:lvl1pPr marL="0" marR="0" lvl="0" indent="0" algn="l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4400" b="0" i="0" u="none" strike="noStrike" kern="0" cap="none" spc="0" baseline="0">
          <a:solidFill>
            <a:srgbClr val="052DE8"/>
          </a:solidFill>
          <a:uFillTx/>
          <a:latin typeface="Open Sans"/>
          <a:ea typeface="Open Sans"/>
          <a:cs typeface="Open Sans"/>
        </a:defRPr>
      </a:lvl1pPr>
    </p:titleStyle>
    <p:bodyStyle>
      <a:lvl1pPr marL="342900" marR="0" lvl="0" indent="-342900" algn="l" defTabSz="914400" rtl="0" fontAlgn="auto" hangingPunct="1">
        <a:lnSpc>
          <a:spcPct val="100000"/>
        </a:lnSpc>
        <a:spcBef>
          <a:spcPts val="800"/>
        </a:spcBef>
        <a:spcAft>
          <a:spcPts val="0"/>
        </a:spcAft>
        <a:buSzPct val="100000"/>
        <a:buChar char="•"/>
        <a:tabLst/>
        <a:defRPr lang="en-US" sz="3200" b="0" i="0" u="none" strike="noStrike" kern="0" cap="none" spc="0" baseline="0">
          <a:solidFill>
            <a:srgbClr val="7F7F7F"/>
          </a:solidFill>
          <a:uFillTx/>
          <a:latin typeface="Open Sans"/>
          <a:ea typeface="Open Sans"/>
          <a:cs typeface="Open Sans"/>
        </a:defRPr>
      </a:lvl1pPr>
      <a:lvl2pPr marL="742950" marR="0" lvl="1" indent="-285750" algn="l" defTabSz="914400" rtl="0" fontAlgn="auto" hangingPunct="1">
        <a:lnSpc>
          <a:spcPct val="100000"/>
        </a:lnSpc>
        <a:spcBef>
          <a:spcPts val="700"/>
        </a:spcBef>
        <a:spcAft>
          <a:spcPts val="0"/>
        </a:spcAft>
        <a:buSzPct val="100000"/>
        <a:buChar char="–"/>
        <a:tabLst/>
        <a:defRPr lang="en-US" sz="2800" b="0" i="0" u="none" strike="noStrike" kern="0" cap="none" spc="0" baseline="0">
          <a:solidFill>
            <a:srgbClr val="7F7F7F"/>
          </a:solidFill>
          <a:uFillTx/>
          <a:latin typeface="Open Sans"/>
          <a:ea typeface="Open Sans"/>
          <a:cs typeface="Open Sans"/>
        </a:defRPr>
      </a:lvl2pPr>
      <a:lvl3pPr marL="1143000" marR="0" lvl="2" indent="-228600" algn="l" defTabSz="914400" rtl="0" fontAlgn="auto" hangingPunct="1">
        <a:lnSpc>
          <a:spcPct val="100000"/>
        </a:lnSpc>
        <a:spcBef>
          <a:spcPts val="600"/>
        </a:spcBef>
        <a:spcAft>
          <a:spcPts val="0"/>
        </a:spcAft>
        <a:buSzPct val="100000"/>
        <a:buChar char="•"/>
        <a:tabLst/>
        <a:defRPr lang="en-US" sz="2400" b="0" i="0" u="none" strike="noStrike" kern="0" cap="none" spc="0" baseline="0">
          <a:solidFill>
            <a:srgbClr val="7F7F7F"/>
          </a:solidFill>
          <a:uFillTx/>
          <a:latin typeface="Open Sans"/>
          <a:ea typeface="Open Sans"/>
          <a:cs typeface="Open Sans"/>
        </a:defRPr>
      </a:lvl3pPr>
      <a:lvl4pPr marL="1600200" marR="0" lvl="3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Char char="–"/>
        <a:tabLst/>
        <a:defRPr lang="en-US" sz="2000" b="0" i="0" u="none" strike="noStrike" kern="0" cap="none" spc="0" baseline="0">
          <a:solidFill>
            <a:srgbClr val="7F7F7F"/>
          </a:solidFill>
          <a:uFillTx/>
          <a:latin typeface="Open Sans"/>
          <a:ea typeface="Open Sans"/>
          <a:cs typeface="Open Sans"/>
        </a:defRPr>
      </a:lvl4pPr>
      <a:lvl5pPr marL="2057400" marR="0" lvl="4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Char char="»"/>
        <a:tabLst/>
        <a:defRPr lang="en-US" sz="2000" b="0" i="0" u="none" strike="noStrike" kern="0" cap="none" spc="0" baseline="0">
          <a:solidFill>
            <a:srgbClr val="7F7F7F"/>
          </a:solidFill>
          <a:uFillTx/>
          <a:latin typeface="Open Sans"/>
          <a:ea typeface="Open Sans"/>
          <a:cs typeface="Open San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conomicmodeling.com/" TargetMode="Externa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029127-C04F-47D0-8E54-2D8C1745E5D5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4355973" y="1052739"/>
            <a:ext cx="4587992" cy="2592287"/>
          </a:xfrm>
        </p:spPr>
        <p:txBody>
          <a:bodyPr/>
          <a:lstStyle/>
          <a:p>
            <a:pPr lvl="0"/>
            <a:r>
              <a:rPr lang="en-GB" sz="2800" dirty="0"/>
              <a:t>Developing further insights /</a:t>
            </a:r>
            <a:br>
              <a:rPr lang="en-GB" sz="2800" dirty="0"/>
            </a:br>
            <a:r>
              <a:rPr lang="en-GB" sz="2800" dirty="0" err="1"/>
              <a:t>Datblygu</a:t>
            </a:r>
            <a:r>
              <a:rPr lang="en-GB" sz="2800" dirty="0"/>
              <a:t> </a:t>
            </a:r>
            <a:r>
              <a:rPr lang="en-GB" sz="2800" dirty="0" err="1"/>
              <a:t>dealltwriaeth</a:t>
            </a:r>
            <a:r>
              <a:rPr lang="en-GB" sz="2800" dirty="0"/>
              <a:t> </a:t>
            </a:r>
            <a:r>
              <a:rPr lang="en-GB" sz="2800" dirty="0" err="1"/>
              <a:t>graffach</a:t>
            </a:r>
            <a:endParaRPr lang="en-GB" sz="28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50D6EC-F3BC-4D41-B4B3-1AB7C3B8D40F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Daniel Cummings</a:t>
            </a:r>
          </a:p>
          <a:p>
            <a:r>
              <a:rPr lang="en-GB" dirty="0"/>
              <a:t>Research Officer / </a:t>
            </a:r>
            <a:r>
              <a:rPr lang="en-GB" dirty="0" err="1"/>
              <a:t>Swyddog</a:t>
            </a:r>
            <a:r>
              <a:rPr lang="en-GB" dirty="0"/>
              <a:t> </a:t>
            </a:r>
            <a:r>
              <a:rPr lang="en-GB" dirty="0" err="1"/>
              <a:t>Ymchwil</a:t>
            </a:r>
            <a:r>
              <a:rPr lang="en-GB" dirty="0"/>
              <a:t>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D5A76A-AF9A-4698-84F0-7AE0EC28AC5C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GB" dirty="0"/>
              <a:t>Using new data sources / </a:t>
            </a:r>
            <a:r>
              <a:rPr lang="en-GB" dirty="0" err="1"/>
              <a:t>Defnyddio</a:t>
            </a:r>
            <a:r>
              <a:rPr lang="en-GB" dirty="0"/>
              <a:t> </a:t>
            </a:r>
            <a:r>
              <a:rPr lang="en-GB" dirty="0" err="1"/>
              <a:t>ffynonellau</a:t>
            </a:r>
            <a:r>
              <a:rPr lang="en-GB" dirty="0"/>
              <a:t> data </a:t>
            </a:r>
            <a:r>
              <a:rPr lang="en-GB" dirty="0" err="1"/>
              <a:t>newydd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2A4835-9592-405C-955B-BBEE85028387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 err="1"/>
              <a:t>Emsi</a:t>
            </a:r>
            <a:r>
              <a:rPr lang="en-GB" dirty="0"/>
              <a:t> </a:t>
            </a:r>
            <a:r>
              <a:rPr lang="en-GB" dirty="0">
                <a:hlinkClick r:id="rId2"/>
              </a:rPr>
              <a:t>https://www.economicmodeling.com</a:t>
            </a:r>
            <a:endParaRPr lang="en-GB" dirty="0"/>
          </a:p>
          <a:p>
            <a:pPr lvl="0"/>
            <a:endParaRPr lang="en-GB" dirty="0"/>
          </a:p>
          <a:p>
            <a:pPr lvl="0"/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BD98B3-2213-47F0-9F86-474F74864A7F}"/>
              </a:ext>
            </a:extLst>
          </p:cNvPr>
          <p:cNvSpPr txBox="1"/>
          <p:nvPr/>
        </p:nvSpPr>
        <p:spPr>
          <a:xfrm>
            <a:off x="6564313" y="6381753"/>
            <a:ext cx="2133596" cy="21560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078491D0-885C-4B89-9009-A338D9C4D0EC}" type="slidenum">
              <a:t>10</a:t>
            </a:fld>
            <a:endParaRPr lang="en-GB" sz="1200" b="0" i="0" u="none" strike="noStrike" kern="1200" cap="none" spc="0" baseline="0">
              <a:solidFill>
                <a:srgbClr val="7F7F7F"/>
              </a:solidFill>
              <a:uFillTx/>
              <a:latin typeface="Open Sans"/>
              <a:ea typeface="Open Sans"/>
              <a:cs typeface="Open San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F4792C4-3360-47C0-9303-5ABB148107B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Questions / </a:t>
            </a:r>
            <a:r>
              <a:rPr lang="en-GB" dirty="0" err="1"/>
              <a:t>Cwestiynau</a:t>
            </a:r>
            <a:r>
              <a:rPr lang="en-GB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096175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E3D2DA-8AAE-4728-B6B1-14DD1D6A262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66298" y="620685"/>
            <a:ext cx="3728675" cy="766440"/>
          </a:xfrm>
        </p:spPr>
        <p:txBody>
          <a:bodyPr/>
          <a:lstStyle/>
          <a:p>
            <a:pPr lvl="0"/>
            <a:r>
              <a:rPr lang="en-GB" dirty="0"/>
              <a:t>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7C12F3-54B4-463B-9A40-827B129AC6B7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68309" y="1844820"/>
            <a:ext cx="3648620" cy="3888431"/>
          </a:xfrm>
        </p:spPr>
        <p:txBody>
          <a:bodyPr/>
          <a:lstStyle/>
          <a:p>
            <a:pPr lvl="0"/>
            <a:r>
              <a:rPr lang="en-GB" dirty="0"/>
              <a:t>Developing challenges and/or research questions with partners</a:t>
            </a:r>
          </a:p>
          <a:p>
            <a:pPr lvl="0"/>
            <a:endParaRPr lang="en-GB" dirty="0"/>
          </a:p>
          <a:p>
            <a:pPr lvl="0"/>
            <a:r>
              <a:rPr lang="en-GB" dirty="0"/>
              <a:t>Identify and correlate sources that helps answer the question or </a:t>
            </a:r>
            <a:r>
              <a:rPr lang="en-GB" i="1" dirty="0"/>
              <a:t>paint the most complete picture possible</a:t>
            </a:r>
          </a:p>
          <a:p>
            <a:pPr lvl="0"/>
            <a:endParaRPr lang="en-GB" i="1" dirty="0"/>
          </a:p>
          <a:p>
            <a:pPr lvl="0"/>
            <a:r>
              <a:rPr lang="en-GB" dirty="0"/>
              <a:t>Outline unknowns and </a:t>
            </a:r>
            <a:r>
              <a:rPr lang="en-GB" dirty="0" err="1"/>
              <a:t>blindspots</a:t>
            </a:r>
            <a:endParaRPr lang="en-GB" dirty="0"/>
          </a:p>
          <a:p>
            <a:pPr lvl="0"/>
            <a:endParaRPr lang="en-GB" i="1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51D845B-108B-4AD4-9410-0FB0E0710F1D}"/>
              </a:ext>
            </a:extLst>
          </p:cNvPr>
          <p:cNvSpPr txBox="1">
            <a:spLocks/>
          </p:cNvSpPr>
          <p:nvPr/>
        </p:nvSpPr>
        <p:spPr>
          <a:xfrm>
            <a:off x="4503659" y="1844820"/>
            <a:ext cx="3648620" cy="388843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342900" marR="0" lvl="0" indent="-342900" algn="l" defTabSz="914400" rtl="0" fontAlgn="auto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52DE8"/>
              </a:buClr>
              <a:buSzPct val="100000"/>
              <a:buFont typeface="Courier New"/>
              <a:buChar char="o"/>
              <a:tabLst/>
              <a:defRPr lang="en-US" sz="1800" b="0" i="0" u="none" strike="noStrike" kern="0" cap="none" spc="0" baseline="0">
                <a:solidFill>
                  <a:srgbClr val="000000"/>
                </a:solidFill>
                <a:uFillTx/>
                <a:latin typeface="Open Sans"/>
                <a:ea typeface="Open Sans"/>
                <a:cs typeface="Open Sans"/>
              </a:defRPr>
            </a:lvl1pPr>
            <a:lvl2pPr marL="742950" marR="0" lvl="1" indent="-285750" algn="l" defTabSz="914400" rtl="0" fontAlgn="auto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52DE8"/>
              </a:buClr>
              <a:buSzPct val="100000"/>
              <a:buFont typeface="Courier New"/>
              <a:buChar char="o"/>
              <a:tabLst/>
              <a:defRPr lang="en-US" sz="1600" b="0" i="0" u="none" strike="noStrike" kern="0" cap="none" spc="0" baseline="0">
                <a:solidFill>
                  <a:srgbClr val="000000"/>
                </a:solidFill>
                <a:uFillTx/>
                <a:latin typeface="Open Sans"/>
                <a:ea typeface="Open Sans"/>
                <a:cs typeface="Open Sans"/>
              </a:defRPr>
            </a:lvl2pPr>
            <a:lvl3pPr marL="1143000" marR="0" lvl="2" indent="-228600" algn="l" defTabSz="914400" rtl="0" fontAlgn="auto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52DE8"/>
              </a:buClr>
              <a:buSzPct val="100000"/>
              <a:buFont typeface="Courier New"/>
              <a:buChar char="o"/>
              <a:tabLst/>
              <a:defRPr lang="en-US" sz="1400" b="0" i="0" u="none" strike="noStrike" kern="0" cap="none" spc="0" baseline="0">
                <a:solidFill>
                  <a:srgbClr val="000000"/>
                </a:solidFill>
                <a:uFillTx/>
                <a:latin typeface="Open Sans"/>
                <a:ea typeface="Open Sans"/>
                <a:cs typeface="Open Sans"/>
              </a:defRPr>
            </a:lvl3pPr>
            <a:lvl4pPr marL="1600200" marR="0" lvl="3" indent="-228600" algn="l" defTabSz="914400" rtl="0" fontAlgn="auto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ct val="100000"/>
              <a:buChar char="–"/>
              <a:tabLst/>
              <a:defRPr lang="en-US" sz="2000" b="0" i="0" u="none" strike="noStrike" kern="0" cap="none" spc="0" baseline="0">
                <a:solidFill>
                  <a:srgbClr val="7F7F7F"/>
                </a:solidFill>
                <a:uFillTx/>
                <a:latin typeface="Open Sans"/>
                <a:ea typeface="Open Sans"/>
                <a:cs typeface="Open Sans"/>
              </a:defRPr>
            </a:lvl4pPr>
            <a:lvl5pPr marL="2057400" marR="0" lvl="4" indent="-228600" algn="l" defTabSz="914400" rtl="0" fontAlgn="auto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ct val="100000"/>
              <a:buChar char="»"/>
              <a:tabLst/>
              <a:defRPr lang="en-US" sz="2000" b="0" i="0" u="none" strike="noStrike" kern="0" cap="none" spc="0" baseline="0">
                <a:solidFill>
                  <a:srgbClr val="7F7F7F"/>
                </a:solidFill>
                <a:uFillTx/>
                <a:latin typeface="Open Sans"/>
                <a:ea typeface="Open Sans"/>
                <a:cs typeface="Open San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err="1"/>
              <a:t>Datblygu</a:t>
            </a:r>
            <a:r>
              <a:rPr lang="en-GB" dirty="0"/>
              <a:t> </a:t>
            </a:r>
            <a:r>
              <a:rPr lang="en-GB" dirty="0" err="1"/>
              <a:t>heriau</a:t>
            </a:r>
            <a:r>
              <a:rPr lang="en-GB" dirty="0"/>
              <a:t> a/neu </a:t>
            </a:r>
            <a:r>
              <a:rPr lang="en-GB" dirty="0" err="1"/>
              <a:t>gwestiynau</a:t>
            </a:r>
            <a:r>
              <a:rPr lang="en-GB" dirty="0"/>
              <a:t> </a:t>
            </a:r>
            <a:r>
              <a:rPr lang="en-GB" dirty="0" err="1"/>
              <a:t>ymchwil</a:t>
            </a:r>
            <a:r>
              <a:rPr lang="en-GB" dirty="0"/>
              <a:t> </a:t>
            </a:r>
            <a:r>
              <a:rPr lang="en-GB" dirty="0" err="1"/>
              <a:t>gyda</a:t>
            </a:r>
            <a:r>
              <a:rPr lang="en-GB" dirty="0"/>
              <a:t> </a:t>
            </a:r>
            <a:r>
              <a:rPr lang="en-GB" dirty="0" err="1"/>
              <a:t>phartneriaid</a:t>
            </a:r>
            <a:endParaRPr lang="en-GB" dirty="0"/>
          </a:p>
          <a:p>
            <a:endParaRPr lang="en-GB" dirty="0"/>
          </a:p>
          <a:p>
            <a:r>
              <a:rPr lang="en-GB" dirty="0" err="1"/>
              <a:t>Nodi</a:t>
            </a:r>
            <a:r>
              <a:rPr lang="en-GB" dirty="0"/>
              <a:t> a </a:t>
            </a:r>
            <a:r>
              <a:rPr lang="en-GB" dirty="0" err="1"/>
              <a:t>chyfatebu</a:t>
            </a:r>
            <a:r>
              <a:rPr lang="en-GB" dirty="0"/>
              <a:t> </a:t>
            </a:r>
            <a:r>
              <a:rPr lang="en-GB" dirty="0" err="1"/>
              <a:t>ffynonellau</a:t>
            </a:r>
            <a:r>
              <a:rPr lang="en-GB" dirty="0"/>
              <a:t> </a:t>
            </a:r>
            <a:r>
              <a:rPr lang="en-GB" dirty="0" err="1"/>
              <a:t>sy’n</a:t>
            </a:r>
            <a:r>
              <a:rPr lang="en-GB" dirty="0"/>
              <a:t> </a:t>
            </a:r>
            <a:r>
              <a:rPr lang="en-GB" dirty="0" err="1"/>
              <a:t>helpu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ateb</a:t>
            </a:r>
            <a:r>
              <a:rPr lang="en-GB" dirty="0"/>
              <a:t> y </a:t>
            </a:r>
            <a:r>
              <a:rPr lang="en-GB" dirty="0" err="1"/>
              <a:t>cwestiwn</a:t>
            </a:r>
            <a:r>
              <a:rPr lang="en-GB" dirty="0"/>
              <a:t> neu </a:t>
            </a:r>
            <a:r>
              <a:rPr lang="en-GB" i="1" dirty="0" err="1"/>
              <a:t>baentio’r</a:t>
            </a:r>
            <a:r>
              <a:rPr lang="en-GB" i="1" dirty="0"/>
              <a:t> </a:t>
            </a:r>
            <a:r>
              <a:rPr lang="en-GB" i="1" dirty="0" err="1"/>
              <a:t>darlun</a:t>
            </a:r>
            <a:r>
              <a:rPr lang="en-GB" i="1" dirty="0"/>
              <a:t> </a:t>
            </a:r>
            <a:r>
              <a:rPr lang="en-GB" i="1" dirty="0" err="1"/>
              <a:t>mwyaf</a:t>
            </a:r>
            <a:r>
              <a:rPr lang="en-GB" i="1" dirty="0"/>
              <a:t> </a:t>
            </a:r>
            <a:r>
              <a:rPr lang="en-GB" i="1" dirty="0" err="1"/>
              <a:t>cynhwysfawr</a:t>
            </a:r>
            <a:r>
              <a:rPr lang="en-GB" i="1" dirty="0"/>
              <a:t> </a:t>
            </a:r>
            <a:r>
              <a:rPr lang="en-GB" i="1" dirty="0" err="1"/>
              <a:t>posibl</a:t>
            </a:r>
            <a:endParaRPr lang="en-GB" i="1" dirty="0"/>
          </a:p>
          <a:p>
            <a:endParaRPr lang="en-GB" i="1" dirty="0"/>
          </a:p>
          <a:p>
            <a:r>
              <a:rPr lang="en-GB" dirty="0" err="1"/>
              <a:t>Amlinellu’r</a:t>
            </a:r>
            <a:r>
              <a:rPr lang="en-GB" dirty="0"/>
              <a:t> </a:t>
            </a:r>
            <a:r>
              <a:rPr lang="en-GB" dirty="0" err="1"/>
              <a:t>hyn</a:t>
            </a:r>
            <a:r>
              <a:rPr lang="en-GB" dirty="0"/>
              <a:t> </a:t>
            </a:r>
            <a:r>
              <a:rPr lang="en-GB" dirty="0" err="1"/>
              <a:t>sy’n</a:t>
            </a:r>
            <a:r>
              <a:rPr lang="en-GB" dirty="0"/>
              <a:t> </a:t>
            </a:r>
            <a:r>
              <a:rPr lang="en-GB" dirty="0" err="1"/>
              <a:t>anhysbys</a:t>
            </a:r>
            <a:r>
              <a:rPr lang="en-GB" dirty="0"/>
              <a:t> </a:t>
            </a:r>
            <a:r>
              <a:rPr lang="en-GB" dirty="0" err="1"/>
              <a:t>a’r</a:t>
            </a:r>
            <a:r>
              <a:rPr lang="en-GB" dirty="0"/>
              <a:t> </a:t>
            </a:r>
            <a:r>
              <a:rPr lang="en-GB" dirty="0" err="1"/>
              <a:t>mannau</a:t>
            </a:r>
            <a:r>
              <a:rPr lang="en-GB" dirty="0"/>
              <a:t> </a:t>
            </a:r>
            <a:r>
              <a:rPr lang="en-GB" dirty="0" err="1"/>
              <a:t>dall</a:t>
            </a:r>
            <a:endParaRPr lang="en-GB" dirty="0"/>
          </a:p>
          <a:p>
            <a:endParaRPr lang="en-GB" i="1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272BF5F4-DA5B-4285-B7CF-ADE38E7F4D43}"/>
              </a:ext>
            </a:extLst>
          </p:cNvPr>
          <p:cNvSpPr txBox="1">
            <a:spLocks/>
          </p:cNvSpPr>
          <p:nvPr/>
        </p:nvSpPr>
        <p:spPr>
          <a:xfrm>
            <a:off x="4572000" y="620685"/>
            <a:ext cx="3728675" cy="76644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1" i="0" u="none" strike="noStrike" kern="0" cap="none" spc="0" baseline="0">
                <a:solidFill>
                  <a:srgbClr val="052DE8"/>
                </a:solidFill>
                <a:uFillTx/>
                <a:latin typeface="Open Sans"/>
                <a:ea typeface="Open Sans"/>
                <a:cs typeface="Open Sans"/>
              </a:defRPr>
            </a:lvl1pPr>
          </a:lstStyle>
          <a:p>
            <a:r>
              <a:rPr lang="en-GB" dirty="0"/>
              <a:t>Dull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4">
            <a:extLst>
              <a:ext uri="{FF2B5EF4-FFF2-40B4-BE49-F238E27FC236}">
                <a16:creationId xmlns:a16="http://schemas.microsoft.com/office/drawing/2014/main" id="{733BA640-6991-46FD-B8C9-70A20B9453A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06388" y="413686"/>
            <a:ext cx="8219258" cy="766440"/>
          </a:xfrm>
        </p:spPr>
        <p:txBody>
          <a:bodyPr/>
          <a:lstStyle/>
          <a:p>
            <a:pPr lvl="0"/>
            <a:r>
              <a:rPr lang="en-GB" dirty="0"/>
              <a:t>Approach – triangulation / Dull – </a:t>
            </a:r>
            <a:r>
              <a:rPr lang="en-GB" dirty="0" err="1"/>
              <a:t>triongli</a:t>
            </a:r>
            <a:r>
              <a:rPr lang="en-GB" dirty="0"/>
              <a:t> </a:t>
            </a:r>
          </a:p>
        </p:txBody>
      </p:sp>
      <p:sp>
        <p:nvSpPr>
          <p:cNvPr id="3" name="Oval 7">
            <a:extLst>
              <a:ext uri="{FF2B5EF4-FFF2-40B4-BE49-F238E27FC236}">
                <a16:creationId xmlns:a16="http://schemas.microsoft.com/office/drawing/2014/main" id="{364D7BD9-45F6-43CF-AE16-45607113D15E}"/>
              </a:ext>
            </a:extLst>
          </p:cNvPr>
          <p:cNvSpPr/>
          <p:nvPr/>
        </p:nvSpPr>
        <p:spPr>
          <a:xfrm>
            <a:off x="3494202" y="1409394"/>
            <a:ext cx="2160242" cy="2160242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solidFill>
            <a:srgbClr val="052DA3"/>
          </a:solidFill>
          <a:ln w="25402" cap="flat">
            <a:solidFill>
              <a:srgbClr val="031E77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600" b="0" i="0" u="none" strike="noStrike" kern="1200" cap="none" spc="0" baseline="0" dirty="0">
                <a:solidFill>
                  <a:srgbClr val="FFFFFF"/>
                </a:solidFill>
                <a:uFillTx/>
                <a:latin typeface="Open Sans"/>
                <a:cs typeface="Arial"/>
              </a:rPr>
              <a:t>Data and statistics /</a:t>
            </a:r>
          </a:p>
          <a:p>
            <a:pPr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600" dirty="0">
                <a:solidFill>
                  <a:srgbClr val="FFFFFF"/>
                </a:solidFill>
                <a:latin typeface="Open Sans"/>
                <a:cs typeface="Arial"/>
              </a:rPr>
              <a:t>Data ac </a:t>
            </a:r>
            <a:r>
              <a:rPr lang="en-GB" sz="1600" dirty="0" err="1">
                <a:solidFill>
                  <a:srgbClr val="FFFFFF"/>
                </a:solidFill>
                <a:latin typeface="Open Sans"/>
                <a:cs typeface="Arial"/>
              </a:rPr>
              <a:t>ystadegau</a:t>
            </a:r>
            <a:endParaRPr lang="en-GB" sz="1800" b="0" i="0" u="none" strike="noStrike" kern="1200" cap="none" spc="0" baseline="0" dirty="0">
              <a:solidFill>
                <a:srgbClr val="FFFFFF"/>
              </a:solidFill>
              <a:uFillTx/>
              <a:latin typeface="Arial"/>
              <a:cs typeface="Arial"/>
            </a:endParaRPr>
          </a:p>
        </p:txBody>
      </p:sp>
      <p:sp>
        <p:nvSpPr>
          <p:cNvPr id="4" name="Oval 8">
            <a:extLst>
              <a:ext uri="{FF2B5EF4-FFF2-40B4-BE49-F238E27FC236}">
                <a16:creationId xmlns:a16="http://schemas.microsoft.com/office/drawing/2014/main" id="{051C0EA2-2444-4E5B-B6B2-0A622FF0EB6A}"/>
              </a:ext>
            </a:extLst>
          </p:cNvPr>
          <p:cNvSpPr/>
          <p:nvPr/>
        </p:nvSpPr>
        <p:spPr>
          <a:xfrm>
            <a:off x="1982031" y="3569636"/>
            <a:ext cx="2160242" cy="2160242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solidFill>
            <a:srgbClr val="052DA3"/>
          </a:solidFill>
          <a:ln w="25402" cap="flat">
            <a:solidFill>
              <a:srgbClr val="031E77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lvl="0"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600" dirty="0">
                <a:solidFill>
                  <a:srgbClr val="FFFFFF"/>
                </a:solidFill>
                <a:latin typeface="Open Sans"/>
                <a:cs typeface="Arial"/>
              </a:rPr>
              <a:t>Research and policy /</a:t>
            </a:r>
          </a:p>
          <a:p>
            <a:pPr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600" dirty="0" err="1">
                <a:solidFill>
                  <a:srgbClr val="FFFFFF"/>
                </a:solidFill>
                <a:latin typeface="Open Sans"/>
                <a:cs typeface="Arial"/>
              </a:rPr>
              <a:t>Ymchwil</a:t>
            </a:r>
            <a:r>
              <a:rPr lang="en-GB" sz="1600" dirty="0">
                <a:solidFill>
                  <a:srgbClr val="FFFFFF"/>
                </a:solidFill>
                <a:latin typeface="Open Sans"/>
                <a:cs typeface="Arial"/>
              </a:rPr>
              <a:t> a </a:t>
            </a:r>
            <a:r>
              <a:rPr lang="en-GB" sz="1600" dirty="0" err="1">
                <a:solidFill>
                  <a:srgbClr val="FFFFFF"/>
                </a:solidFill>
                <a:latin typeface="Open Sans"/>
                <a:cs typeface="Arial"/>
              </a:rPr>
              <a:t>pholisi</a:t>
            </a:r>
            <a:endParaRPr lang="en-GB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5" name="Oval 9">
            <a:extLst>
              <a:ext uri="{FF2B5EF4-FFF2-40B4-BE49-F238E27FC236}">
                <a16:creationId xmlns:a16="http://schemas.microsoft.com/office/drawing/2014/main" id="{298D4004-5C56-40C5-9B3B-34B1DACE60F9}"/>
              </a:ext>
            </a:extLst>
          </p:cNvPr>
          <p:cNvSpPr/>
          <p:nvPr/>
        </p:nvSpPr>
        <p:spPr>
          <a:xfrm>
            <a:off x="5006372" y="3569636"/>
            <a:ext cx="2160242" cy="2160242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solidFill>
            <a:srgbClr val="052DA3"/>
          </a:solidFill>
          <a:ln w="25402" cap="flat">
            <a:solidFill>
              <a:srgbClr val="031E77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600" b="0" i="0" u="none" strike="noStrike" kern="1200" cap="none" spc="0" baseline="0" dirty="0">
                <a:solidFill>
                  <a:srgbClr val="FFFFFF"/>
                </a:solidFill>
                <a:uFillTx/>
                <a:latin typeface="Open Sans"/>
                <a:cs typeface="Arial"/>
              </a:rPr>
              <a:t>Engagement / </a:t>
            </a:r>
            <a:r>
              <a:rPr lang="en-GB" sz="1600" dirty="0" err="1">
                <a:solidFill>
                  <a:srgbClr val="FFFFFF"/>
                </a:solidFill>
                <a:latin typeface="Open Sans"/>
                <a:cs typeface="Arial"/>
              </a:rPr>
              <a:t>Ymgysylltu</a:t>
            </a:r>
            <a:endParaRPr lang="en-GB" sz="1600" b="0" i="0" u="none" strike="noStrike" kern="1200" cap="none" spc="0" baseline="0" dirty="0">
              <a:solidFill>
                <a:srgbClr val="FFFFFF"/>
              </a:solidFill>
              <a:uFillTx/>
              <a:latin typeface="Open Sans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293478-5987-42B3-9624-1A9782B9B0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298" y="620685"/>
            <a:ext cx="3715674" cy="766440"/>
          </a:xfrm>
        </p:spPr>
        <p:txBody>
          <a:bodyPr/>
          <a:lstStyle/>
          <a:p>
            <a:r>
              <a:rPr lang="en-GB" dirty="0"/>
              <a:t>Data and statistics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F2FF86-66E4-4080-9FC9-23E63D2851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09" y="1844820"/>
            <a:ext cx="3861269" cy="3888431"/>
          </a:xfrm>
        </p:spPr>
        <p:txBody>
          <a:bodyPr/>
          <a:lstStyle/>
          <a:p>
            <a:r>
              <a:rPr lang="en-GB" dirty="0"/>
              <a:t>Building data provided around the challenge/research question</a:t>
            </a:r>
          </a:p>
          <a:p>
            <a:endParaRPr lang="en-GB" dirty="0"/>
          </a:p>
          <a:p>
            <a:r>
              <a:rPr lang="en-GB" dirty="0"/>
              <a:t>Initial data focus to paint a quantitative picture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Use of ‘Futures’ data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4E1164F2-98B9-4403-8A51-16D50D9249A3}"/>
              </a:ext>
            </a:extLst>
          </p:cNvPr>
          <p:cNvSpPr txBox="1">
            <a:spLocks/>
          </p:cNvSpPr>
          <p:nvPr/>
        </p:nvSpPr>
        <p:spPr>
          <a:xfrm>
            <a:off x="4720341" y="1810873"/>
            <a:ext cx="3861269" cy="388843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342900" marR="0" lvl="0" indent="-342900" algn="l" defTabSz="914400" rtl="0" fontAlgn="auto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52DE8"/>
              </a:buClr>
              <a:buSzPct val="100000"/>
              <a:buFont typeface="Courier New"/>
              <a:buChar char="o"/>
              <a:tabLst/>
              <a:defRPr lang="en-US" sz="1800" b="0" i="0" u="none" strike="noStrike" kern="0" cap="none" spc="0" baseline="0">
                <a:solidFill>
                  <a:srgbClr val="000000"/>
                </a:solidFill>
                <a:uFillTx/>
                <a:latin typeface="Open Sans"/>
                <a:ea typeface="Open Sans"/>
                <a:cs typeface="Open Sans"/>
              </a:defRPr>
            </a:lvl1pPr>
            <a:lvl2pPr marL="742950" marR="0" lvl="1" indent="-285750" algn="l" defTabSz="914400" rtl="0" fontAlgn="auto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52DE8"/>
              </a:buClr>
              <a:buSzPct val="100000"/>
              <a:buFont typeface="Courier New"/>
              <a:buChar char="o"/>
              <a:tabLst/>
              <a:defRPr lang="en-US" sz="1600" b="0" i="0" u="none" strike="noStrike" kern="0" cap="none" spc="0" baseline="0">
                <a:solidFill>
                  <a:srgbClr val="000000"/>
                </a:solidFill>
                <a:uFillTx/>
                <a:latin typeface="Open Sans"/>
                <a:ea typeface="Open Sans"/>
                <a:cs typeface="Open Sans"/>
              </a:defRPr>
            </a:lvl2pPr>
            <a:lvl3pPr marL="1143000" marR="0" lvl="2" indent="-228600" algn="l" defTabSz="914400" rtl="0" fontAlgn="auto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52DE8"/>
              </a:buClr>
              <a:buSzPct val="100000"/>
              <a:buFont typeface="Courier New"/>
              <a:buChar char="o"/>
              <a:tabLst/>
              <a:defRPr lang="en-US" sz="1400" b="0" i="0" u="none" strike="noStrike" kern="0" cap="none" spc="0" baseline="0">
                <a:solidFill>
                  <a:srgbClr val="000000"/>
                </a:solidFill>
                <a:uFillTx/>
                <a:latin typeface="Open Sans"/>
                <a:ea typeface="Open Sans"/>
                <a:cs typeface="Open Sans"/>
              </a:defRPr>
            </a:lvl3pPr>
            <a:lvl4pPr marL="1600200" marR="0" lvl="3" indent="-228600" algn="l" defTabSz="914400" rtl="0" fontAlgn="auto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ct val="100000"/>
              <a:buChar char="–"/>
              <a:tabLst/>
              <a:defRPr lang="en-US" sz="2000" b="0" i="0" u="none" strike="noStrike" kern="0" cap="none" spc="0" baseline="0">
                <a:solidFill>
                  <a:srgbClr val="7F7F7F"/>
                </a:solidFill>
                <a:uFillTx/>
                <a:latin typeface="Open Sans"/>
                <a:ea typeface="Open Sans"/>
                <a:cs typeface="Open Sans"/>
              </a:defRPr>
            </a:lvl4pPr>
            <a:lvl5pPr marL="2057400" marR="0" lvl="4" indent="-228600" algn="l" defTabSz="914400" rtl="0" fontAlgn="auto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ct val="100000"/>
              <a:buChar char="»"/>
              <a:tabLst/>
              <a:defRPr lang="en-US" sz="2000" b="0" i="0" u="none" strike="noStrike" kern="0" cap="none" spc="0" baseline="0">
                <a:solidFill>
                  <a:srgbClr val="7F7F7F"/>
                </a:solidFill>
                <a:uFillTx/>
                <a:latin typeface="Open Sans"/>
                <a:ea typeface="Open Sans"/>
                <a:cs typeface="Open San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err="1"/>
              <a:t>Adeiladu</a:t>
            </a:r>
            <a:r>
              <a:rPr lang="en-GB" dirty="0"/>
              <a:t> data a </a:t>
            </a:r>
            <a:r>
              <a:rPr lang="en-GB" dirty="0" err="1"/>
              <a:t>ddarparwyd</a:t>
            </a:r>
            <a:r>
              <a:rPr lang="en-GB" dirty="0"/>
              <a:t> </a:t>
            </a:r>
            <a:r>
              <a:rPr lang="en-GB" dirty="0" err="1"/>
              <a:t>ynghylch</a:t>
            </a:r>
            <a:r>
              <a:rPr lang="en-GB" dirty="0"/>
              <a:t> </a:t>
            </a:r>
            <a:r>
              <a:rPr lang="en-GB" dirty="0" err="1"/>
              <a:t>yr</a:t>
            </a:r>
            <a:r>
              <a:rPr lang="en-GB" dirty="0"/>
              <a:t> her/</a:t>
            </a:r>
            <a:r>
              <a:rPr lang="en-GB" dirty="0" err="1"/>
              <a:t>cwestiwn</a:t>
            </a:r>
            <a:r>
              <a:rPr lang="en-GB" dirty="0"/>
              <a:t> </a:t>
            </a:r>
            <a:r>
              <a:rPr lang="en-GB" dirty="0" err="1"/>
              <a:t>ymchwil</a:t>
            </a:r>
            <a:endParaRPr lang="en-GB" dirty="0"/>
          </a:p>
          <a:p>
            <a:endParaRPr lang="en-GB" dirty="0"/>
          </a:p>
          <a:p>
            <a:r>
              <a:rPr lang="en-GB" dirty="0" err="1"/>
              <a:t>Ffocws</a:t>
            </a:r>
            <a:r>
              <a:rPr lang="en-GB" dirty="0"/>
              <a:t> data </a:t>
            </a:r>
            <a:r>
              <a:rPr lang="en-GB" dirty="0" err="1"/>
              <a:t>cychwynnol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greu</a:t>
            </a:r>
            <a:r>
              <a:rPr lang="en-GB" dirty="0"/>
              <a:t> </a:t>
            </a:r>
            <a:r>
              <a:rPr lang="en-GB" dirty="0" err="1"/>
              <a:t>darlun</a:t>
            </a:r>
            <a:r>
              <a:rPr lang="en-GB" dirty="0"/>
              <a:t> </a:t>
            </a:r>
            <a:r>
              <a:rPr lang="en-GB" dirty="0" err="1"/>
              <a:t>meintiol</a:t>
            </a:r>
            <a:endParaRPr lang="en-GB" dirty="0"/>
          </a:p>
          <a:p>
            <a:pPr marL="0" indent="0">
              <a:buFont typeface="Courier New"/>
              <a:buNone/>
            </a:pPr>
            <a:endParaRPr lang="en-GB" dirty="0"/>
          </a:p>
          <a:p>
            <a:r>
              <a:rPr lang="en-GB" dirty="0" err="1"/>
              <a:t>Defnyddio</a:t>
            </a:r>
            <a:r>
              <a:rPr lang="en-GB" dirty="0"/>
              <a:t> data ‘</a:t>
            </a:r>
            <a:r>
              <a:rPr lang="en-GB" dirty="0" err="1"/>
              <a:t>Dyfodol</a:t>
            </a:r>
            <a:r>
              <a:rPr lang="en-GB" dirty="0"/>
              <a:t>’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8A609822-3863-4406-9404-326C250AF91F}"/>
              </a:ext>
            </a:extLst>
          </p:cNvPr>
          <p:cNvSpPr txBox="1">
            <a:spLocks/>
          </p:cNvSpPr>
          <p:nvPr/>
        </p:nvSpPr>
        <p:spPr>
          <a:xfrm>
            <a:off x="4793138" y="618047"/>
            <a:ext cx="3715674" cy="76644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1" i="0" u="none" strike="noStrike" kern="0" cap="none" spc="0" baseline="0">
                <a:solidFill>
                  <a:srgbClr val="052DE8"/>
                </a:solidFill>
                <a:uFillTx/>
                <a:latin typeface="Open Sans"/>
                <a:ea typeface="Open Sans"/>
                <a:cs typeface="Open Sans"/>
              </a:defRPr>
            </a:lvl1pPr>
          </a:lstStyle>
          <a:p>
            <a:r>
              <a:rPr lang="en-GB" dirty="0"/>
              <a:t>Data ac </a:t>
            </a:r>
            <a:r>
              <a:rPr lang="en-GB" dirty="0" err="1"/>
              <a:t>ystadegau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911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66C300-ADF6-4E9C-B279-64A834A8814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66298" y="620685"/>
            <a:ext cx="3659336" cy="766440"/>
          </a:xfrm>
        </p:spPr>
        <p:txBody>
          <a:bodyPr/>
          <a:lstStyle/>
          <a:p>
            <a:pPr lvl="0"/>
            <a:r>
              <a:rPr lang="en-GB" dirty="0"/>
              <a:t>Research and policy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9905F4-14FA-4616-9C9B-F0AFD1543C6C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68309" y="1844821"/>
            <a:ext cx="3831500" cy="2943862"/>
          </a:xfrm>
        </p:spPr>
        <p:txBody>
          <a:bodyPr/>
          <a:lstStyle/>
          <a:p>
            <a:pPr lvl="0"/>
            <a:r>
              <a:rPr lang="en-GB" dirty="0"/>
              <a:t>Identify policy papers that add context to the data</a:t>
            </a:r>
          </a:p>
          <a:p>
            <a:pPr lvl="0"/>
            <a:endParaRPr lang="en-GB" dirty="0"/>
          </a:p>
          <a:p>
            <a:pPr lvl="0"/>
            <a:r>
              <a:rPr lang="en-GB" dirty="0"/>
              <a:t>Using research to help explain recent trends and/or fills in </a:t>
            </a:r>
            <a:r>
              <a:rPr lang="en-GB" dirty="0" err="1"/>
              <a:t>blindspots</a:t>
            </a:r>
            <a:endParaRPr lang="en-GB" dirty="0"/>
          </a:p>
          <a:p>
            <a:pPr lvl="0"/>
            <a:endParaRPr lang="en-GB" dirty="0"/>
          </a:p>
          <a:p>
            <a:pPr lvl="0"/>
            <a:r>
              <a:rPr lang="en-GB" dirty="0"/>
              <a:t>Third party qualitative data</a:t>
            </a:r>
          </a:p>
          <a:p>
            <a:pPr lvl="0"/>
            <a:endParaRPr lang="en-GB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8C7E082-14AA-449F-94FB-858DC72D0795}"/>
              </a:ext>
            </a:extLst>
          </p:cNvPr>
          <p:cNvSpPr txBox="1">
            <a:spLocks/>
          </p:cNvSpPr>
          <p:nvPr/>
        </p:nvSpPr>
        <p:spPr>
          <a:xfrm>
            <a:off x="4429987" y="1844821"/>
            <a:ext cx="3831500" cy="294386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342900" marR="0" lvl="0" indent="-342900" algn="l" defTabSz="914400" rtl="0" fontAlgn="auto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52DE8"/>
              </a:buClr>
              <a:buSzPct val="100000"/>
              <a:buFont typeface="Courier New"/>
              <a:buChar char="o"/>
              <a:tabLst/>
              <a:defRPr lang="en-US" sz="1800" b="0" i="0" u="none" strike="noStrike" kern="0" cap="none" spc="0" baseline="0">
                <a:solidFill>
                  <a:srgbClr val="000000"/>
                </a:solidFill>
                <a:uFillTx/>
                <a:latin typeface="Open Sans"/>
                <a:ea typeface="Open Sans"/>
                <a:cs typeface="Open Sans"/>
              </a:defRPr>
            </a:lvl1pPr>
            <a:lvl2pPr marL="742950" marR="0" lvl="1" indent="-285750" algn="l" defTabSz="914400" rtl="0" fontAlgn="auto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52DE8"/>
              </a:buClr>
              <a:buSzPct val="100000"/>
              <a:buFont typeface="Courier New"/>
              <a:buChar char="o"/>
              <a:tabLst/>
              <a:defRPr lang="en-US" sz="1600" b="0" i="0" u="none" strike="noStrike" kern="0" cap="none" spc="0" baseline="0">
                <a:solidFill>
                  <a:srgbClr val="000000"/>
                </a:solidFill>
                <a:uFillTx/>
                <a:latin typeface="Open Sans"/>
                <a:ea typeface="Open Sans"/>
                <a:cs typeface="Open Sans"/>
              </a:defRPr>
            </a:lvl2pPr>
            <a:lvl3pPr marL="1143000" marR="0" lvl="2" indent="-228600" algn="l" defTabSz="914400" rtl="0" fontAlgn="auto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52DE8"/>
              </a:buClr>
              <a:buSzPct val="100000"/>
              <a:buFont typeface="Courier New"/>
              <a:buChar char="o"/>
              <a:tabLst/>
              <a:defRPr lang="en-US" sz="1400" b="0" i="0" u="none" strike="noStrike" kern="0" cap="none" spc="0" baseline="0">
                <a:solidFill>
                  <a:srgbClr val="000000"/>
                </a:solidFill>
                <a:uFillTx/>
                <a:latin typeface="Open Sans"/>
                <a:ea typeface="Open Sans"/>
                <a:cs typeface="Open Sans"/>
              </a:defRPr>
            </a:lvl3pPr>
            <a:lvl4pPr marL="1600200" marR="0" lvl="3" indent="-228600" algn="l" defTabSz="914400" rtl="0" fontAlgn="auto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ct val="100000"/>
              <a:buChar char="–"/>
              <a:tabLst/>
              <a:defRPr lang="en-US" sz="2000" b="0" i="0" u="none" strike="noStrike" kern="0" cap="none" spc="0" baseline="0">
                <a:solidFill>
                  <a:srgbClr val="7F7F7F"/>
                </a:solidFill>
                <a:uFillTx/>
                <a:latin typeface="Open Sans"/>
                <a:ea typeface="Open Sans"/>
                <a:cs typeface="Open Sans"/>
              </a:defRPr>
            </a:lvl4pPr>
            <a:lvl5pPr marL="2057400" marR="0" lvl="4" indent="-228600" algn="l" defTabSz="914400" rtl="0" fontAlgn="auto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ct val="100000"/>
              <a:buChar char="»"/>
              <a:tabLst/>
              <a:defRPr lang="en-US" sz="2000" b="0" i="0" u="none" strike="noStrike" kern="0" cap="none" spc="0" baseline="0">
                <a:solidFill>
                  <a:srgbClr val="7F7F7F"/>
                </a:solidFill>
                <a:uFillTx/>
                <a:latin typeface="Open Sans"/>
                <a:ea typeface="Open Sans"/>
                <a:cs typeface="Open San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err="1"/>
              <a:t>Nodi</a:t>
            </a:r>
            <a:r>
              <a:rPr lang="en-GB" dirty="0"/>
              <a:t> </a:t>
            </a:r>
            <a:r>
              <a:rPr lang="en-GB" dirty="0" err="1"/>
              <a:t>papurau</a:t>
            </a:r>
            <a:r>
              <a:rPr lang="en-GB" dirty="0"/>
              <a:t> </a:t>
            </a:r>
            <a:r>
              <a:rPr lang="en-GB" dirty="0" err="1"/>
              <a:t>polisi</a:t>
            </a:r>
            <a:r>
              <a:rPr lang="en-GB" dirty="0"/>
              <a:t> </a:t>
            </a:r>
            <a:r>
              <a:rPr lang="en-GB" dirty="0" err="1"/>
              <a:t>sy’n</a:t>
            </a:r>
            <a:r>
              <a:rPr lang="en-GB" dirty="0"/>
              <a:t> </a:t>
            </a:r>
            <a:r>
              <a:rPr lang="en-GB" dirty="0" err="1"/>
              <a:t>ychwanegu</a:t>
            </a:r>
            <a:r>
              <a:rPr lang="en-GB" dirty="0"/>
              <a:t> </a:t>
            </a:r>
            <a:r>
              <a:rPr lang="en-GB" dirty="0" err="1"/>
              <a:t>cyd-destun</a:t>
            </a:r>
            <a:r>
              <a:rPr lang="en-GB" dirty="0"/>
              <a:t> at y data</a:t>
            </a:r>
          </a:p>
          <a:p>
            <a:endParaRPr lang="en-GB" dirty="0"/>
          </a:p>
          <a:p>
            <a:r>
              <a:rPr lang="en-GB" dirty="0" err="1"/>
              <a:t>Defnyddio</a:t>
            </a:r>
            <a:r>
              <a:rPr lang="en-GB" dirty="0"/>
              <a:t> </a:t>
            </a:r>
            <a:r>
              <a:rPr lang="en-GB" dirty="0" err="1"/>
              <a:t>ymchwil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helpu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esbonio</a:t>
            </a:r>
            <a:r>
              <a:rPr lang="en-GB" dirty="0"/>
              <a:t> </a:t>
            </a:r>
            <a:r>
              <a:rPr lang="en-GB" dirty="0" err="1"/>
              <a:t>tueddiadau</a:t>
            </a:r>
            <a:r>
              <a:rPr lang="en-GB" dirty="0"/>
              <a:t> </a:t>
            </a:r>
            <a:r>
              <a:rPr lang="en-GB" dirty="0" err="1"/>
              <a:t>diweddar</a:t>
            </a:r>
            <a:r>
              <a:rPr lang="en-GB" dirty="0"/>
              <a:t> a/neu </a:t>
            </a:r>
            <a:r>
              <a:rPr lang="en-GB" dirty="0" err="1"/>
              <a:t>lenwi</a:t>
            </a:r>
            <a:r>
              <a:rPr lang="en-GB" dirty="0"/>
              <a:t> </a:t>
            </a:r>
            <a:r>
              <a:rPr lang="en-GB" dirty="0" err="1"/>
              <a:t>mannau</a:t>
            </a:r>
            <a:r>
              <a:rPr lang="en-GB" dirty="0"/>
              <a:t> </a:t>
            </a:r>
            <a:r>
              <a:rPr lang="en-GB" dirty="0" err="1"/>
              <a:t>dall</a:t>
            </a:r>
            <a:endParaRPr lang="en-GB" dirty="0"/>
          </a:p>
          <a:p>
            <a:endParaRPr lang="en-GB" dirty="0"/>
          </a:p>
          <a:p>
            <a:r>
              <a:rPr lang="en-GB" dirty="0"/>
              <a:t>Data </a:t>
            </a:r>
            <a:r>
              <a:rPr lang="en-GB" dirty="0" err="1"/>
              <a:t>ansoddol</a:t>
            </a:r>
            <a:r>
              <a:rPr lang="en-GB" dirty="0"/>
              <a:t> </a:t>
            </a:r>
            <a:r>
              <a:rPr lang="en-GB" dirty="0" err="1"/>
              <a:t>trydydd</a:t>
            </a:r>
            <a:r>
              <a:rPr lang="en-GB" dirty="0"/>
              <a:t> </a:t>
            </a:r>
            <a:r>
              <a:rPr lang="en-GB" dirty="0" err="1"/>
              <a:t>part</a:t>
            </a:r>
            <a:r>
              <a:rPr lang="en-GB" dirty="0" err="1">
                <a:latin typeface="Segoe UI" panose="020B0502040204020203" pitchFamily="34" charset="0"/>
                <a:cs typeface="Segoe UI" panose="020B0502040204020203" pitchFamily="34" charset="0"/>
              </a:rPr>
              <a:t>ïon</a:t>
            </a:r>
            <a:endParaRPr lang="en-GB" dirty="0"/>
          </a:p>
          <a:p>
            <a:endParaRPr lang="en-GB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19718BD-0337-4B99-BCCD-E611184B72CB}"/>
              </a:ext>
            </a:extLst>
          </p:cNvPr>
          <p:cNvSpPr txBox="1">
            <a:spLocks/>
          </p:cNvSpPr>
          <p:nvPr/>
        </p:nvSpPr>
        <p:spPr>
          <a:xfrm>
            <a:off x="4466978" y="620685"/>
            <a:ext cx="3659336" cy="76644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1" i="0" u="none" strike="noStrike" kern="0" cap="none" spc="0" baseline="0">
                <a:solidFill>
                  <a:srgbClr val="052DE8"/>
                </a:solidFill>
                <a:uFillTx/>
                <a:latin typeface="Open Sans"/>
                <a:ea typeface="Open Sans"/>
                <a:cs typeface="Open Sans"/>
              </a:defRPr>
            </a:lvl1pPr>
          </a:lstStyle>
          <a:p>
            <a:r>
              <a:rPr lang="en-GB" dirty="0" err="1"/>
              <a:t>Ymchwil</a:t>
            </a:r>
            <a:r>
              <a:rPr lang="en-GB" dirty="0"/>
              <a:t> a </a:t>
            </a:r>
            <a:r>
              <a:rPr lang="en-GB" dirty="0" err="1"/>
              <a:t>pholisi</a:t>
            </a:r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49AF73-8EA0-429E-B291-2EF1C7E637F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62371" y="625019"/>
            <a:ext cx="3827942" cy="766440"/>
          </a:xfrm>
        </p:spPr>
        <p:txBody>
          <a:bodyPr/>
          <a:lstStyle/>
          <a:p>
            <a:pPr lvl="0"/>
            <a:r>
              <a:rPr lang="en-GB" dirty="0"/>
              <a:t>Engagement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C3D2A5-9017-41CE-8E5A-82EC6B1D73AD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68309" y="1641668"/>
            <a:ext cx="3925061" cy="4091583"/>
          </a:xfrm>
        </p:spPr>
        <p:txBody>
          <a:bodyPr/>
          <a:lstStyle/>
          <a:p>
            <a:pPr lvl="0"/>
            <a:r>
              <a:rPr lang="en-GB" sz="1600" dirty="0"/>
              <a:t>More active role in sharing and contextualising data with partners</a:t>
            </a:r>
          </a:p>
          <a:p>
            <a:pPr lvl="0"/>
            <a:endParaRPr lang="en-GB" sz="1600" dirty="0"/>
          </a:p>
          <a:p>
            <a:pPr lvl="0"/>
            <a:r>
              <a:rPr lang="en-GB" sz="1600" dirty="0"/>
              <a:t>Outlining changes in trends and ‘oddities’ in data</a:t>
            </a:r>
          </a:p>
          <a:p>
            <a:pPr lvl="0"/>
            <a:endParaRPr lang="en-GB" sz="1600" dirty="0"/>
          </a:p>
          <a:p>
            <a:pPr lvl="0"/>
            <a:r>
              <a:rPr lang="en-GB" sz="1600" dirty="0"/>
              <a:t>Identifying geographic outliers that may also be ‘bucking the trend’</a:t>
            </a:r>
          </a:p>
          <a:p>
            <a:pPr lvl="0"/>
            <a:endParaRPr lang="en-GB" sz="1600" dirty="0"/>
          </a:p>
          <a:p>
            <a:pPr lvl="0"/>
            <a:r>
              <a:rPr lang="en-GB" sz="1600" dirty="0"/>
              <a:t>Qualitative data – questionnaires, focus groups, interviews</a:t>
            </a:r>
          </a:p>
          <a:p>
            <a:pPr lvl="0"/>
            <a:endParaRPr lang="en-GB" sz="1600" dirty="0"/>
          </a:p>
          <a:p>
            <a:pPr lvl="0"/>
            <a:r>
              <a:rPr lang="en-GB" sz="1600" dirty="0"/>
              <a:t>Seeking empirical knowledge</a:t>
            </a:r>
          </a:p>
          <a:p>
            <a:pPr lvl="0"/>
            <a:endParaRPr lang="en-GB" dirty="0"/>
          </a:p>
          <a:p>
            <a:pPr lvl="0"/>
            <a:endParaRPr lang="en-GB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7ED9391-7F32-4020-B243-94068EDB7F48}"/>
              </a:ext>
            </a:extLst>
          </p:cNvPr>
          <p:cNvSpPr txBox="1">
            <a:spLocks/>
          </p:cNvSpPr>
          <p:nvPr/>
        </p:nvSpPr>
        <p:spPr>
          <a:xfrm>
            <a:off x="4707340" y="1637272"/>
            <a:ext cx="3925061" cy="409158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342900" marR="0" lvl="0" indent="-342900" algn="l" defTabSz="914400" rtl="0" fontAlgn="auto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52DE8"/>
              </a:buClr>
              <a:buSzPct val="100000"/>
              <a:buFont typeface="Courier New"/>
              <a:buChar char="o"/>
              <a:tabLst/>
              <a:defRPr lang="en-US" sz="1800" b="0" i="0" u="none" strike="noStrike" kern="0" cap="none" spc="0" baseline="0">
                <a:solidFill>
                  <a:srgbClr val="000000"/>
                </a:solidFill>
                <a:uFillTx/>
                <a:latin typeface="Open Sans"/>
                <a:ea typeface="Open Sans"/>
                <a:cs typeface="Open Sans"/>
              </a:defRPr>
            </a:lvl1pPr>
            <a:lvl2pPr marL="742950" marR="0" lvl="1" indent="-285750" algn="l" defTabSz="914400" rtl="0" fontAlgn="auto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52DE8"/>
              </a:buClr>
              <a:buSzPct val="100000"/>
              <a:buFont typeface="Courier New"/>
              <a:buChar char="o"/>
              <a:tabLst/>
              <a:defRPr lang="en-US" sz="1600" b="0" i="0" u="none" strike="noStrike" kern="0" cap="none" spc="0" baseline="0">
                <a:solidFill>
                  <a:srgbClr val="000000"/>
                </a:solidFill>
                <a:uFillTx/>
                <a:latin typeface="Open Sans"/>
                <a:ea typeface="Open Sans"/>
                <a:cs typeface="Open Sans"/>
              </a:defRPr>
            </a:lvl2pPr>
            <a:lvl3pPr marL="1143000" marR="0" lvl="2" indent="-228600" algn="l" defTabSz="914400" rtl="0" fontAlgn="auto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52DE8"/>
              </a:buClr>
              <a:buSzPct val="100000"/>
              <a:buFont typeface="Courier New"/>
              <a:buChar char="o"/>
              <a:tabLst/>
              <a:defRPr lang="en-US" sz="1400" b="0" i="0" u="none" strike="noStrike" kern="0" cap="none" spc="0" baseline="0">
                <a:solidFill>
                  <a:srgbClr val="000000"/>
                </a:solidFill>
                <a:uFillTx/>
                <a:latin typeface="Open Sans"/>
                <a:ea typeface="Open Sans"/>
                <a:cs typeface="Open Sans"/>
              </a:defRPr>
            </a:lvl3pPr>
            <a:lvl4pPr marL="1600200" marR="0" lvl="3" indent="-228600" algn="l" defTabSz="914400" rtl="0" fontAlgn="auto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ct val="100000"/>
              <a:buChar char="–"/>
              <a:tabLst/>
              <a:defRPr lang="en-US" sz="2000" b="0" i="0" u="none" strike="noStrike" kern="0" cap="none" spc="0" baseline="0">
                <a:solidFill>
                  <a:srgbClr val="7F7F7F"/>
                </a:solidFill>
                <a:uFillTx/>
                <a:latin typeface="Open Sans"/>
                <a:ea typeface="Open Sans"/>
                <a:cs typeface="Open Sans"/>
              </a:defRPr>
            </a:lvl4pPr>
            <a:lvl5pPr marL="2057400" marR="0" lvl="4" indent="-228600" algn="l" defTabSz="914400" rtl="0" fontAlgn="auto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ct val="100000"/>
              <a:buChar char="»"/>
              <a:tabLst/>
              <a:defRPr lang="en-US" sz="2000" b="0" i="0" u="none" strike="noStrike" kern="0" cap="none" spc="0" baseline="0">
                <a:solidFill>
                  <a:srgbClr val="7F7F7F"/>
                </a:solidFill>
                <a:uFillTx/>
                <a:latin typeface="Open Sans"/>
                <a:ea typeface="Open Sans"/>
                <a:cs typeface="Open San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dirty="0" err="1"/>
              <a:t>R</a:t>
            </a:r>
            <a:r>
              <a:rPr lang="en-GB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ôl</a:t>
            </a:r>
            <a:r>
              <a:rPr lang="en-GB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GB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fwy</a:t>
            </a:r>
            <a:r>
              <a:rPr lang="en-GB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GB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gweithgar</a:t>
            </a:r>
            <a:r>
              <a:rPr lang="en-GB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GB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mewn</a:t>
            </a:r>
            <a:r>
              <a:rPr lang="en-GB" sz="1600" dirty="0"/>
              <a:t> </a:t>
            </a:r>
            <a:r>
              <a:rPr lang="en-GB" sz="1600" dirty="0" err="1"/>
              <a:t>rhannu</a:t>
            </a:r>
            <a:r>
              <a:rPr lang="en-GB" sz="1600" dirty="0"/>
              <a:t> data </a:t>
            </a:r>
            <a:r>
              <a:rPr lang="en-GB" sz="1600" dirty="0" err="1"/>
              <a:t>a’i</a:t>
            </a:r>
            <a:r>
              <a:rPr lang="en-GB" sz="1600" dirty="0"/>
              <a:t> </a:t>
            </a:r>
            <a:r>
              <a:rPr lang="en-GB" sz="1600" dirty="0" err="1"/>
              <a:t>gyd-destun</a:t>
            </a:r>
            <a:r>
              <a:rPr lang="en-GB" sz="1600" dirty="0"/>
              <a:t> â </a:t>
            </a:r>
            <a:r>
              <a:rPr lang="en-GB" sz="1600" dirty="0" err="1"/>
              <a:t>phartneriaid</a:t>
            </a:r>
            <a:endParaRPr lang="en-GB" sz="1600" dirty="0"/>
          </a:p>
          <a:p>
            <a:endParaRPr lang="en-GB" sz="1600" dirty="0"/>
          </a:p>
          <a:p>
            <a:r>
              <a:rPr lang="en-GB" sz="1600" dirty="0" err="1"/>
              <a:t>Amlinellu</a:t>
            </a:r>
            <a:r>
              <a:rPr lang="en-GB" sz="1600" dirty="0"/>
              <a:t> </a:t>
            </a:r>
            <a:r>
              <a:rPr lang="en-GB" sz="1600" dirty="0" err="1"/>
              <a:t>newidiadau</a:t>
            </a:r>
            <a:r>
              <a:rPr lang="en-GB" sz="1600" dirty="0"/>
              <a:t> </a:t>
            </a:r>
            <a:r>
              <a:rPr lang="en-GB" sz="1600" dirty="0" err="1"/>
              <a:t>mewn</a:t>
            </a:r>
            <a:r>
              <a:rPr lang="en-GB" sz="1600" dirty="0"/>
              <a:t> </a:t>
            </a:r>
            <a:r>
              <a:rPr lang="en-GB" sz="1600" dirty="0" err="1"/>
              <a:t>tueddiadau</a:t>
            </a:r>
            <a:r>
              <a:rPr lang="en-GB" sz="1600" dirty="0"/>
              <a:t> ac ‘</a:t>
            </a:r>
            <a:r>
              <a:rPr lang="en-GB" sz="1600" dirty="0" err="1"/>
              <a:t>odrwyddau</a:t>
            </a:r>
            <a:r>
              <a:rPr lang="en-GB" sz="1600" dirty="0"/>
              <a:t>’ </a:t>
            </a:r>
            <a:r>
              <a:rPr lang="en-GB" sz="1600" dirty="0" err="1"/>
              <a:t>mewn</a:t>
            </a:r>
            <a:r>
              <a:rPr lang="en-GB" sz="1600" dirty="0"/>
              <a:t> data</a:t>
            </a:r>
          </a:p>
          <a:p>
            <a:endParaRPr lang="en-GB" sz="1600" dirty="0"/>
          </a:p>
          <a:p>
            <a:r>
              <a:rPr lang="en-GB" sz="1600" dirty="0" err="1"/>
              <a:t>Nodi</a:t>
            </a:r>
            <a:r>
              <a:rPr lang="en-GB" sz="1600" dirty="0"/>
              <a:t> </a:t>
            </a:r>
            <a:r>
              <a:rPr lang="en-GB" sz="1600" dirty="0" err="1"/>
              <a:t>allanolynnau</a:t>
            </a:r>
            <a:r>
              <a:rPr lang="en-GB" sz="1600" dirty="0"/>
              <a:t> </a:t>
            </a:r>
            <a:r>
              <a:rPr lang="en-GB" sz="1600" dirty="0" err="1"/>
              <a:t>daearyddol</a:t>
            </a:r>
            <a:r>
              <a:rPr lang="en-GB" sz="1600" dirty="0"/>
              <a:t> </a:t>
            </a:r>
            <a:r>
              <a:rPr lang="en-GB" sz="1600" dirty="0" err="1"/>
              <a:t>sydd</a:t>
            </a:r>
            <a:r>
              <a:rPr lang="en-GB" sz="1600" dirty="0"/>
              <a:t> </a:t>
            </a:r>
            <a:r>
              <a:rPr lang="en-GB" sz="1600" dirty="0" err="1"/>
              <a:t>hefyd</a:t>
            </a:r>
            <a:r>
              <a:rPr lang="en-GB" sz="1600" dirty="0"/>
              <a:t> </a:t>
            </a:r>
            <a:r>
              <a:rPr lang="en-GB" sz="1600" dirty="0" err="1"/>
              <a:t>efallai’n</a:t>
            </a:r>
            <a:r>
              <a:rPr lang="en-GB" sz="1600" dirty="0"/>
              <a:t> </a:t>
            </a:r>
            <a:r>
              <a:rPr lang="en-GB" sz="1600" dirty="0" err="1"/>
              <a:t>groes</a:t>
            </a:r>
            <a:r>
              <a:rPr lang="en-GB" sz="1600" dirty="0"/>
              <a:t> </a:t>
            </a:r>
            <a:r>
              <a:rPr lang="en-GB" sz="1600" dirty="0" err="1"/>
              <a:t>i’r</a:t>
            </a:r>
            <a:r>
              <a:rPr lang="en-GB" sz="1600" dirty="0"/>
              <a:t> </a:t>
            </a:r>
            <a:r>
              <a:rPr lang="en-GB" sz="1600" dirty="0" err="1"/>
              <a:t>duedd</a:t>
            </a:r>
            <a:endParaRPr lang="en-GB" sz="1600" dirty="0"/>
          </a:p>
          <a:p>
            <a:endParaRPr lang="en-GB" sz="1600" dirty="0"/>
          </a:p>
          <a:p>
            <a:r>
              <a:rPr lang="en-GB" sz="1600" dirty="0"/>
              <a:t>Data </a:t>
            </a:r>
            <a:r>
              <a:rPr lang="en-GB" sz="1600" dirty="0" err="1"/>
              <a:t>ansoddol</a:t>
            </a:r>
            <a:r>
              <a:rPr lang="en-GB" sz="1600" dirty="0"/>
              <a:t> – </a:t>
            </a:r>
            <a:r>
              <a:rPr lang="en-GB" sz="1600" dirty="0" err="1"/>
              <a:t>holiaduron</a:t>
            </a:r>
            <a:r>
              <a:rPr lang="en-GB" sz="1600" dirty="0"/>
              <a:t>, </a:t>
            </a:r>
            <a:r>
              <a:rPr lang="en-GB" sz="1600" dirty="0" err="1"/>
              <a:t>grwpiau</a:t>
            </a:r>
            <a:r>
              <a:rPr lang="en-GB" sz="1600" dirty="0"/>
              <a:t> </a:t>
            </a:r>
            <a:r>
              <a:rPr lang="en-GB" sz="1600" dirty="0" err="1"/>
              <a:t>ffocws</a:t>
            </a:r>
            <a:r>
              <a:rPr lang="en-GB" sz="1600" dirty="0"/>
              <a:t>, </a:t>
            </a:r>
            <a:r>
              <a:rPr lang="en-GB" sz="1600" dirty="0" err="1"/>
              <a:t>cyfweliadau</a:t>
            </a:r>
            <a:endParaRPr lang="en-GB" sz="1600" dirty="0"/>
          </a:p>
          <a:p>
            <a:endParaRPr lang="en-GB" sz="1600" dirty="0"/>
          </a:p>
          <a:p>
            <a:r>
              <a:rPr lang="en-GB" sz="1600" dirty="0" err="1"/>
              <a:t>Ceisio</a:t>
            </a:r>
            <a:r>
              <a:rPr lang="en-GB" sz="1600" dirty="0"/>
              <a:t> </a:t>
            </a:r>
            <a:r>
              <a:rPr lang="en-GB" sz="1600" dirty="0" err="1"/>
              <a:t>gwybodaeth</a:t>
            </a:r>
            <a:r>
              <a:rPr lang="en-GB" sz="1600" dirty="0"/>
              <a:t> </a:t>
            </a:r>
            <a:r>
              <a:rPr lang="en-GB" sz="1600" dirty="0" err="1"/>
              <a:t>empiraidd</a:t>
            </a:r>
            <a:endParaRPr lang="en-GB" sz="1600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49FC3C6-DD12-482B-814B-52FC863BDA1E}"/>
              </a:ext>
            </a:extLst>
          </p:cNvPr>
          <p:cNvSpPr txBox="1">
            <a:spLocks/>
          </p:cNvSpPr>
          <p:nvPr/>
        </p:nvSpPr>
        <p:spPr>
          <a:xfrm>
            <a:off x="4707340" y="625019"/>
            <a:ext cx="3827942" cy="76644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1" i="0" u="none" strike="noStrike" kern="0" cap="none" spc="0" baseline="0">
                <a:solidFill>
                  <a:srgbClr val="052DE8"/>
                </a:solidFill>
                <a:uFillTx/>
                <a:latin typeface="Open Sans"/>
                <a:ea typeface="Open Sans"/>
                <a:cs typeface="Open Sans"/>
              </a:defRPr>
            </a:lvl1pPr>
          </a:lstStyle>
          <a:p>
            <a:r>
              <a:rPr lang="en-GB" dirty="0" err="1"/>
              <a:t>Ymgysylltu</a:t>
            </a: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3F3D96-E2DB-42B4-8FD5-F15583BFE9F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66298" y="620685"/>
            <a:ext cx="3481657" cy="766440"/>
          </a:xfrm>
        </p:spPr>
        <p:txBody>
          <a:bodyPr/>
          <a:lstStyle/>
          <a:p>
            <a:pPr lvl="0"/>
            <a:r>
              <a:rPr lang="en-GB" dirty="0"/>
              <a:t>Pandemic focus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36FB87-2C19-49EA-BD6F-7B180D316720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68309" y="1543845"/>
            <a:ext cx="3644359" cy="4189405"/>
          </a:xfrm>
        </p:spPr>
        <p:txBody>
          <a:bodyPr/>
          <a:lstStyle/>
          <a:p>
            <a:pPr marL="0" lvl="0" indent="0">
              <a:buNone/>
            </a:pPr>
            <a:r>
              <a:rPr lang="en-GB" sz="1400" dirty="0"/>
              <a:t>How can we use data to spot emerging data/challenges associated with the pandemic?</a:t>
            </a:r>
          </a:p>
          <a:p>
            <a:pPr marL="0" lvl="0" indent="0">
              <a:buNone/>
            </a:pPr>
            <a:endParaRPr lang="en-GB" sz="1400" dirty="0"/>
          </a:p>
          <a:p>
            <a:pPr lvl="0">
              <a:buFont typeface="Courier New" panose="02070309020205020404" pitchFamily="49" charset="0"/>
              <a:buChar char="o"/>
            </a:pPr>
            <a:r>
              <a:rPr lang="en-GB" sz="1400" dirty="0"/>
              <a:t>Bigger focus on near </a:t>
            </a:r>
            <a:r>
              <a:rPr lang="en-GB" sz="1400"/>
              <a:t>‘real-time</a:t>
            </a:r>
            <a:r>
              <a:rPr lang="en-GB" sz="1400" dirty="0"/>
              <a:t>’ data</a:t>
            </a:r>
          </a:p>
          <a:p>
            <a:pPr lvl="0">
              <a:buFont typeface="Courier New" panose="02070309020205020404" pitchFamily="49" charset="0"/>
              <a:buChar char="o"/>
            </a:pPr>
            <a:endParaRPr lang="en-GB" sz="1400" dirty="0"/>
          </a:p>
          <a:p>
            <a:pPr lvl="0">
              <a:buFont typeface="Courier New" panose="02070309020205020404" pitchFamily="49" charset="0"/>
              <a:buChar char="o"/>
            </a:pPr>
            <a:r>
              <a:rPr lang="en-GB" sz="1400" dirty="0"/>
              <a:t>Geographic comparisons – micro and macro</a:t>
            </a:r>
          </a:p>
          <a:p>
            <a:pPr lvl="0">
              <a:buFont typeface="Courier New" panose="02070309020205020404" pitchFamily="49" charset="0"/>
              <a:buChar char="o"/>
            </a:pPr>
            <a:endParaRPr lang="en-GB" sz="1400" dirty="0"/>
          </a:p>
          <a:p>
            <a:pPr lvl="0">
              <a:buFont typeface="Courier New" panose="02070309020205020404" pitchFamily="49" charset="0"/>
              <a:buChar char="o"/>
            </a:pPr>
            <a:r>
              <a:rPr lang="en-GB" sz="1400" dirty="0"/>
              <a:t>Closer eye on oddities and outliers</a:t>
            </a:r>
          </a:p>
          <a:p>
            <a:pPr lvl="0">
              <a:buFont typeface="Courier New" panose="02070309020205020404" pitchFamily="49" charset="0"/>
              <a:buChar char="o"/>
            </a:pPr>
            <a:endParaRPr lang="en-GB" sz="1400" dirty="0"/>
          </a:p>
          <a:p>
            <a:pPr lvl="0">
              <a:buFont typeface="Courier New" panose="02070309020205020404" pitchFamily="49" charset="0"/>
              <a:buChar char="o"/>
            </a:pPr>
            <a:r>
              <a:rPr lang="en-GB" sz="1400" dirty="0"/>
              <a:t>Obtaining new data – from data providers and partners</a:t>
            </a:r>
          </a:p>
          <a:p>
            <a:pPr lvl="0">
              <a:buFont typeface="Courier New" panose="02070309020205020404" pitchFamily="49" charset="0"/>
              <a:buChar char="o"/>
            </a:pPr>
            <a:endParaRPr lang="en-GB" sz="1400" dirty="0"/>
          </a:p>
          <a:p>
            <a:pPr lvl="0">
              <a:buFont typeface="Courier New" panose="02070309020205020404" pitchFamily="49" charset="0"/>
              <a:buChar char="o"/>
            </a:pPr>
            <a:r>
              <a:rPr lang="en-GB" sz="1400" dirty="0"/>
              <a:t>Using commercial data sources (</a:t>
            </a:r>
            <a:r>
              <a:rPr lang="en-GB" sz="1400" dirty="0" err="1"/>
              <a:t>Emsi</a:t>
            </a:r>
            <a:r>
              <a:rPr lang="en-GB" sz="1400" dirty="0"/>
              <a:t>)</a:t>
            </a:r>
          </a:p>
          <a:p>
            <a:pPr lvl="0">
              <a:buFont typeface="Wingdings" pitchFamily="2"/>
              <a:buChar char="§"/>
            </a:pPr>
            <a:endParaRPr lang="en-GB" dirty="0"/>
          </a:p>
          <a:p>
            <a:pPr lvl="0">
              <a:buFont typeface="Wingdings" pitchFamily="2"/>
              <a:buChar char="§"/>
            </a:pPr>
            <a:endParaRPr lang="en-GB" dirty="0"/>
          </a:p>
          <a:p>
            <a:pPr lvl="0"/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F1575D-6D30-43F2-9CCF-5929BD8E6410}"/>
              </a:ext>
            </a:extLst>
          </p:cNvPr>
          <p:cNvSpPr txBox="1"/>
          <p:nvPr/>
        </p:nvSpPr>
        <p:spPr>
          <a:xfrm>
            <a:off x="6564313" y="6381753"/>
            <a:ext cx="2133596" cy="21560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277A1D4-EF5D-469B-8ED5-8B09C95FD7D1}" type="slidenum">
              <a:t>7</a:t>
            </a:fld>
            <a:endParaRPr lang="en-GB" sz="1200" b="0" i="0" u="none" strike="noStrike" kern="1200" cap="none" spc="0" baseline="0">
              <a:solidFill>
                <a:srgbClr val="7F7F7F"/>
              </a:solidFill>
              <a:uFillTx/>
              <a:latin typeface="Open Sans"/>
              <a:ea typeface="Open Sans"/>
              <a:cs typeface="Open Sans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C52E941-7D78-477F-907A-DB1174806209}"/>
              </a:ext>
            </a:extLst>
          </p:cNvPr>
          <p:cNvSpPr txBox="1">
            <a:spLocks/>
          </p:cNvSpPr>
          <p:nvPr/>
        </p:nvSpPr>
        <p:spPr>
          <a:xfrm>
            <a:off x="4841683" y="1543845"/>
            <a:ext cx="3644359" cy="418940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342900" marR="0" lvl="0" indent="-342900" algn="l" defTabSz="914400" rtl="0" fontAlgn="auto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52DE8"/>
              </a:buClr>
              <a:buSzPct val="100000"/>
              <a:buFont typeface="Courier New"/>
              <a:buChar char="o"/>
              <a:tabLst/>
              <a:defRPr lang="en-US" sz="1800" b="0" i="0" u="none" strike="noStrike" kern="0" cap="none" spc="0" baseline="0">
                <a:solidFill>
                  <a:srgbClr val="000000"/>
                </a:solidFill>
                <a:uFillTx/>
                <a:latin typeface="Open Sans"/>
                <a:ea typeface="Open Sans"/>
                <a:cs typeface="Open Sans"/>
              </a:defRPr>
            </a:lvl1pPr>
            <a:lvl2pPr marL="742950" marR="0" lvl="1" indent="-285750" algn="l" defTabSz="914400" rtl="0" fontAlgn="auto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52DE8"/>
              </a:buClr>
              <a:buSzPct val="100000"/>
              <a:buFont typeface="Courier New"/>
              <a:buChar char="o"/>
              <a:tabLst/>
              <a:defRPr lang="en-US" sz="1600" b="0" i="0" u="none" strike="noStrike" kern="0" cap="none" spc="0" baseline="0">
                <a:solidFill>
                  <a:srgbClr val="000000"/>
                </a:solidFill>
                <a:uFillTx/>
                <a:latin typeface="Open Sans"/>
                <a:ea typeface="Open Sans"/>
                <a:cs typeface="Open Sans"/>
              </a:defRPr>
            </a:lvl2pPr>
            <a:lvl3pPr marL="1143000" marR="0" lvl="2" indent="-228600" algn="l" defTabSz="914400" rtl="0" fontAlgn="auto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52DE8"/>
              </a:buClr>
              <a:buSzPct val="100000"/>
              <a:buFont typeface="Courier New"/>
              <a:buChar char="o"/>
              <a:tabLst/>
              <a:defRPr lang="en-US" sz="1400" b="0" i="0" u="none" strike="noStrike" kern="0" cap="none" spc="0" baseline="0">
                <a:solidFill>
                  <a:srgbClr val="000000"/>
                </a:solidFill>
                <a:uFillTx/>
                <a:latin typeface="Open Sans"/>
                <a:ea typeface="Open Sans"/>
                <a:cs typeface="Open Sans"/>
              </a:defRPr>
            </a:lvl3pPr>
            <a:lvl4pPr marL="1600200" marR="0" lvl="3" indent="-228600" algn="l" defTabSz="914400" rtl="0" fontAlgn="auto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ct val="100000"/>
              <a:buChar char="–"/>
              <a:tabLst/>
              <a:defRPr lang="en-US" sz="2000" b="0" i="0" u="none" strike="noStrike" kern="0" cap="none" spc="0" baseline="0">
                <a:solidFill>
                  <a:srgbClr val="7F7F7F"/>
                </a:solidFill>
                <a:uFillTx/>
                <a:latin typeface="Open Sans"/>
                <a:ea typeface="Open Sans"/>
                <a:cs typeface="Open Sans"/>
              </a:defRPr>
            </a:lvl4pPr>
            <a:lvl5pPr marL="2057400" marR="0" lvl="4" indent="-228600" algn="l" defTabSz="914400" rtl="0" fontAlgn="auto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ct val="100000"/>
              <a:buChar char="»"/>
              <a:tabLst/>
              <a:defRPr lang="en-US" sz="2000" b="0" i="0" u="none" strike="noStrike" kern="0" cap="none" spc="0" baseline="0">
                <a:solidFill>
                  <a:srgbClr val="7F7F7F"/>
                </a:solidFill>
                <a:uFillTx/>
                <a:latin typeface="Open Sans"/>
                <a:ea typeface="Open Sans"/>
                <a:cs typeface="Open San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Courier New"/>
              <a:buNone/>
            </a:pPr>
            <a:r>
              <a:rPr lang="en-GB" sz="1400" dirty="0" err="1"/>
              <a:t>Sut</a:t>
            </a:r>
            <a:r>
              <a:rPr lang="en-GB" sz="1400" dirty="0"/>
              <a:t> </a:t>
            </a:r>
            <a:r>
              <a:rPr lang="en-GB" sz="1400" dirty="0" err="1"/>
              <a:t>mae</a:t>
            </a:r>
            <a:r>
              <a:rPr lang="en-GB" sz="1400" dirty="0"/>
              <a:t> </a:t>
            </a:r>
            <a:r>
              <a:rPr lang="en-GB" sz="1400" dirty="0" err="1"/>
              <a:t>defnyddio</a:t>
            </a:r>
            <a:r>
              <a:rPr lang="en-GB" sz="1400" dirty="0"/>
              <a:t> data </a:t>
            </a:r>
            <a:r>
              <a:rPr lang="en-GB" sz="1400" dirty="0" err="1"/>
              <a:t>i</a:t>
            </a:r>
            <a:r>
              <a:rPr lang="en-GB" sz="1400" dirty="0"/>
              <a:t> </a:t>
            </a:r>
            <a:r>
              <a:rPr lang="en-GB" sz="1400" dirty="0" err="1"/>
              <a:t>sylwi</a:t>
            </a:r>
            <a:r>
              <a:rPr lang="en-GB" sz="1400" dirty="0"/>
              <a:t> </a:t>
            </a:r>
            <a:r>
              <a:rPr lang="en-GB" sz="1400" dirty="0" err="1"/>
              <a:t>ar</a:t>
            </a:r>
            <a:r>
              <a:rPr lang="en-GB" sz="1400" dirty="0"/>
              <a:t> </a:t>
            </a:r>
            <a:r>
              <a:rPr lang="en-GB" sz="1400" dirty="0" err="1"/>
              <a:t>ddata</a:t>
            </a:r>
            <a:r>
              <a:rPr lang="en-GB" sz="1400" dirty="0"/>
              <a:t>/ </a:t>
            </a:r>
            <a:r>
              <a:rPr lang="en-GB" sz="1400" dirty="0" err="1"/>
              <a:t>heriau</a:t>
            </a:r>
            <a:r>
              <a:rPr lang="en-GB" sz="1400" dirty="0"/>
              <a:t> </a:t>
            </a:r>
            <a:r>
              <a:rPr lang="en-GB" sz="1400" dirty="0" err="1"/>
              <a:t>sy’n</a:t>
            </a:r>
            <a:r>
              <a:rPr lang="en-GB" sz="1400" dirty="0"/>
              <a:t> </a:t>
            </a:r>
            <a:r>
              <a:rPr lang="en-GB" sz="1400" dirty="0" err="1"/>
              <a:t>dod</a:t>
            </a:r>
            <a:r>
              <a:rPr lang="en-GB" sz="1400" dirty="0"/>
              <a:t> </a:t>
            </a:r>
            <a:r>
              <a:rPr lang="en-GB" sz="1400" dirty="0" err="1"/>
              <a:t>i’r</a:t>
            </a:r>
            <a:r>
              <a:rPr lang="en-GB" sz="1400" dirty="0"/>
              <a:t> </a:t>
            </a:r>
            <a:r>
              <a:rPr lang="en-GB" sz="1400" dirty="0" err="1"/>
              <a:t>amlwg</a:t>
            </a:r>
            <a:r>
              <a:rPr lang="en-GB" sz="1400" dirty="0"/>
              <a:t> </a:t>
            </a:r>
            <a:r>
              <a:rPr lang="en-GB" sz="1400" dirty="0" err="1"/>
              <a:t>mewn</a:t>
            </a:r>
            <a:r>
              <a:rPr lang="en-GB" sz="1400" dirty="0"/>
              <a:t> </a:t>
            </a:r>
            <a:r>
              <a:rPr lang="en-GB" sz="1400" dirty="0" err="1"/>
              <a:t>perthynas</a:t>
            </a:r>
            <a:r>
              <a:rPr lang="en-GB" sz="1400" dirty="0"/>
              <a:t> </a:t>
            </a:r>
            <a:r>
              <a:rPr lang="en-GB" sz="1400" dirty="0" err="1"/>
              <a:t>â’r</a:t>
            </a:r>
            <a:r>
              <a:rPr lang="en-GB" sz="1400" dirty="0"/>
              <a:t> </a:t>
            </a:r>
            <a:r>
              <a:rPr lang="en-GB" sz="1400" dirty="0" err="1"/>
              <a:t>pandemig</a:t>
            </a:r>
            <a:r>
              <a:rPr lang="en-GB" sz="1400" dirty="0"/>
              <a:t>?</a:t>
            </a:r>
          </a:p>
          <a:p>
            <a:pPr marL="0" indent="0">
              <a:buFont typeface="Courier New"/>
              <a:buNone/>
            </a:pPr>
            <a:endParaRPr lang="en-GB" sz="1400" dirty="0"/>
          </a:p>
          <a:p>
            <a:pPr>
              <a:buFont typeface="Courier New" panose="02070309020205020404" pitchFamily="49" charset="0"/>
              <a:buChar char="o"/>
            </a:pPr>
            <a:r>
              <a:rPr lang="en-GB" sz="1400" dirty="0" err="1"/>
              <a:t>Mwy</a:t>
            </a:r>
            <a:r>
              <a:rPr lang="en-GB" sz="1400" dirty="0"/>
              <a:t> o </a:t>
            </a:r>
            <a:r>
              <a:rPr lang="en-GB" sz="1400" dirty="0" err="1"/>
              <a:t>ffocws</a:t>
            </a:r>
            <a:r>
              <a:rPr lang="en-GB" sz="1400" dirty="0"/>
              <a:t> </a:t>
            </a:r>
            <a:r>
              <a:rPr lang="en-GB" sz="1400" dirty="0" err="1"/>
              <a:t>ar</a:t>
            </a:r>
            <a:r>
              <a:rPr lang="en-GB" sz="1400" dirty="0"/>
              <a:t> </a:t>
            </a:r>
            <a:r>
              <a:rPr lang="en-GB" sz="1400" dirty="0" err="1"/>
              <a:t>ddata</a:t>
            </a:r>
            <a:r>
              <a:rPr lang="en-GB" sz="1400" dirty="0"/>
              <a:t> </a:t>
            </a:r>
            <a:r>
              <a:rPr lang="en-GB" sz="1400" dirty="0" err="1"/>
              <a:t>bron</a:t>
            </a:r>
            <a:r>
              <a:rPr lang="en-GB" sz="1400" dirty="0"/>
              <a:t> ‘</a:t>
            </a:r>
            <a:r>
              <a:rPr lang="en-GB" sz="1400" dirty="0" err="1"/>
              <a:t>amser</a:t>
            </a:r>
            <a:r>
              <a:rPr lang="en-GB" sz="1400" dirty="0"/>
              <a:t> real’</a:t>
            </a:r>
          </a:p>
          <a:p>
            <a:pPr>
              <a:buFont typeface="Courier New" panose="02070309020205020404" pitchFamily="49" charset="0"/>
              <a:buChar char="o"/>
            </a:pPr>
            <a:endParaRPr lang="en-GB" sz="1400" dirty="0"/>
          </a:p>
          <a:p>
            <a:pPr>
              <a:buFont typeface="Courier New" panose="02070309020205020404" pitchFamily="49" charset="0"/>
              <a:buChar char="o"/>
            </a:pPr>
            <a:r>
              <a:rPr lang="en-GB" sz="1400" dirty="0" err="1"/>
              <a:t>Cymariaethau</a:t>
            </a:r>
            <a:r>
              <a:rPr lang="en-GB" sz="1400" dirty="0"/>
              <a:t> </a:t>
            </a:r>
            <a:r>
              <a:rPr lang="en-GB" sz="1400" dirty="0" err="1"/>
              <a:t>daearyddol</a:t>
            </a:r>
            <a:r>
              <a:rPr lang="en-GB" sz="1400" dirty="0"/>
              <a:t> – </a:t>
            </a:r>
            <a:r>
              <a:rPr lang="en-GB" sz="1400" dirty="0" err="1"/>
              <a:t>meicro</a:t>
            </a:r>
            <a:r>
              <a:rPr lang="en-GB" sz="1400" dirty="0"/>
              <a:t> a macro</a:t>
            </a:r>
          </a:p>
          <a:p>
            <a:pPr>
              <a:buFont typeface="Courier New" panose="02070309020205020404" pitchFamily="49" charset="0"/>
              <a:buChar char="o"/>
            </a:pPr>
            <a:endParaRPr lang="en-GB" sz="1400" dirty="0"/>
          </a:p>
          <a:p>
            <a:pPr>
              <a:buFont typeface="Courier New" panose="02070309020205020404" pitchFamily="49" charset="0"/>
              <a:buChar char="o"/>
            </a:pPr>
            <a:r>
              <a:rPr lang="en-GB" sz="1400" dirty="0" err="1"/>
              <a:t>Llygad</a:t>
            </a:r>
            <a:r>
              <a:rPr lang="en-GB" sz="1400" dirty="0"/>
              <a:t> </a:t>
            </a:r>
            <a:r>
              <a:rPr lang="en-GB" sz="1400" dirty="0" err="1"/>
              <a:t>agosach</a:t>
            </a:r>
            <a:r>
              <a:rPr lang="en-GB" sz="1400" dirty="0"/>
              <a:t> </a:t>
            </a:r>
            <a:r>
              <a:rPr lang="en-GB" sz="1400" dirty="0" err="1"/>
              <a:t>ar</a:t>
            </a:r>
            <a:r>
              <a:rPr lang="en-GB" sz="1400" dirty="0"/>
              <a:t> </a:t>
            </a:r>
            <a:r>
              <a:rPr lang="en-GB" sz="1400" dirty="0" err="1"/>
              <a:t>odrwyddau</a:t>
            </a:r>
            <a:r>
              <a:rPr lang="en-GB" sz="1400" dirty="0"/>
              <a:t> ac </a:t>
            </a:r>
            <a:r>
              <a:rPr lang="en-GB" sz="1400" dirty="0" err="1"/>
              <a:t>allanolynnau</a:t>
            </a:r>
            <a:endParaRPr lang="en-GB" sz="1400" dirty="0"/>
          </a:p>
          <a:p>
            <a:pPr>
              <a:buFont typeface="Courier New" panose="02070309020205020404" pitchFamily="49" charset="0"/>
              <a:buChar char="o"/>
            </a:pPr>
            <a:endParaRPr lang="en-GB" sz="1400" dirty="0"/>
          </a:p>
          <a:p>
            <a:pPr>
              <a:buFont typeface="Courier New" panose="02070309020205020404" pitchFamily="49" charset="0"/>
              <a:buChar char="o"/>
            </a:pPr>
            <a:r>
              <a:rPr lang="en-GB" sz="1400" dirty="0" err="1"/>
              <a:t>Caffael</a:t>
            </a:r>
            <a:r>
              <a:rPr lang="en-GB" sz="1400" dirty="0"/>
              <a:t> data </a:t>
            </a:r>
            <a:r>
              <a:rPr lang="en-GB" sz="1400" dirty="0" err="1"/>
              <a:t>newydd</a:t>
            </a:r>
            <a:r>
              <a:rPr lang="en-GB" sz="1400" dirty="0"/>
              <a:t> – </a:t>
            </a:r>
            <a:r>
              <a:rPr lang="en-GB" sz="1400" dirty="0" err="1"/>
              <a:t>oddi</a:t>
            </a:r>
            <a:r>
              <a:rPr lang="en-GB" sz="1400" dirty="0"/>
              <a:t> </a:t>
            </a:r>
            <a:r>
              <a:rPr lang="en-GB" sz="1400" dirty="0" err="1"/>
              <a:t>wrth</a:t>
            </a:r>
            <a:r>
              <a:rPr lang="en-GB" sz="1400" dirty="0"/>
              <a:t> </a:t>
            </a:r>
            <a:r>
              <a:rPr lang="en-GB" sz="1400" dirty="0" err="1"/>
              <a:t>ddarparwyr</a:t>
            </a:r>
            <a:r>
              <a:rPr lang="en-GB" sz="1400" dirty="0"/>
              <a:t> data a </a:t>
            </a:r>
            <a:r>
              <a:rPr lang="en-GB" sz="1400" dirty="0" err="1"/>
              <a:t>phartneriaid</a:t>
            </a:r>
            <a:endParaRPr lang="en-GB" sz="1400" dirty="0"/>
          </a:p>
          <a:p>
            <a:pPr>
              <a:buFont typeface="Courier New" panose="02070309020205020404" pitchFamily="49" charset="0"/>
              <a:buChar char="o"/>
            </a:pPr>
            <a:endParaRPr lang="en-GB" sz="1400" dirty="0"/>
          </a:p>
          <a:p>
            <a:pPr>
              <a:buFont typeface="Courier New" panose="02070309020205020404" pitchFamily="49" charset="0"/>
              <a:buChar char="o"/>
            </a:pPr>
            <a:r>
              <a:rPr lang="en-GB" sz="1400" dirty="0" err="1"/>
              <a:t>Defnyddio</a:t>
            </a:r>
            <a:r>
              <a:rPr lang="en-GB" sz="1400" dirty="0"/>
              <a:t> </a:t>
            </a:r>
            <a:r>
              <a:rPr lang="en-GB" sz="1400" dirty="0" err="1"/>
              <a:t>ffynonellau</a:t>
            </a:r>
            <a:r>
              <a:rPr lang="en-GB" sz="1400" dirty="0"/>
              <a:t> data </a:t>
            </a:r>
            <a:r>
              <a:rPr lang="en-GB" sz="1400" dirty="0" err="1"/>
              <a:t>masnachol</a:t>
            </a:r>
            <a:r>
              <a:rPr lang="en-GB" sz="1400" dirty="0"/>
              <a:t> (</a:t>
            </a:r>
            <a:r>
              <a:rPr lang="en-GB" sz="1400" dirty="0" err="1"/>
              <a:t>Emsi</a:t>
            </a:r>
            <a:r>
              <a:rPr lang="en-GB" sz="1400" dirty="0"/>
              <a:t>)</a:t>
            </a:r>
          </a:p>
          <a:p>
            <a:pPr>
              <a:buFont typeface="Wingdings" pitchFamily="2"/>
              <a:buChar char="§"/>
            </a:pPr>
            <a:endParaRPr lang="en-GB" dirty="0"/>
          </a:p>
          <a:p>
            <a:pPr>
              <a:buFont typeface="Wingdings" pitchFamily="2"/>
              <a:buChar char="§"/>
            </a:pPr>
            <a:endParaRPr lang="en-GB" dirty="0"/>
          </a:p>
          <a:p>
            <a:endParaRPr lang="en-GB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0E50B97-D089-48CF-A370-52DD963AF940}"/>
              </a:ext>
            </a:extLst>
          </p:cNvPr>
          <p:cNvSpPr txBox="1">
            <a:spLocks/>
          </p:cNvSpPr>
          <p:nvPr/>
        </p:nvSpPr>
        <p:spPr>
          <a:xfrm>
            <a:off x="4841683" y="620685"/>
            <a:ext cx="3481657" cy="76644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1" i="0" u="none" strike="noStrike" kern="0" cap="none" spc="0" baseline="0">
                <a:solidFill>
                  <a:srgbClr val="052DE8"/>
                </a:solidFill>
                <a:uFillTx/>
                <a:latin typeface="Open Sans"/>
                <a:ea typeface="Open Sans"/>
                <a:cs typeface="Open Sans"/>
              </a:defRPr>
            </a:lvl1pPr>
          </a:lstStyle>
          <a:p>
            <a:r>
              <a:rPr lang="en-GB" dirty="0" err="1"/>
              <a:t>Ffocws</a:t>
            </a:r>
            <a:r>
              <a:rPr lang="en-GB" dirty="0"/>
              <a:t> y </a:t>
            </a:r>
            <a:r>
              <a:rPr lang="en-GB" dirty="0" err="1"/>
              <a:t>pandemig</a:t>
            </a:r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3B7C87-6B53-4023-9BF3-FFEEB61D3A9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78651" y="417004"/>
            <a:ext cx="3655650" cy="766440"/>
          </a:xfrm>
        </p:spPr>
        <p:txBody>
          <a:bodyPr/>
          <a:lstStyle/>
          <a:p>
            <a:pPr lvl="0"/>
            <a:r>
              <a:rPr lang="en-GB" dirty="0"/>
              <a:t>Current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0AB45F-53A0-4EB1-93BC-D8AC20AF8FFD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78651" y="1183444"/>
            <a:ext cx="3743645" cy="4248476"/>
          </a:xfrm>
        </p:spPr>
        <p:txBody>
          <a:bodyPr/>
          <a:lstStyle/>
          <a:p>
            <a:pPr marL="0" lvl="0" indent="0">
              <a:buNone/>
            </a:pPr>
            <a:r>
              <a:rPr lang="en-GB" sz="1600" dirty="0"/>
              <a:t>Supporting Cardiff Capital Region Skills Partnership (CCRSP) since 2017:</a:t>
            </a:r>
          </a:p>
          <a:p>
            <a:pPr lvl="0">
              <a:buFont typeface="Courier New" panose="02070309020205020404" pitchFamily="49" charset="0"/>
              <a:buChar char="o"/>
            </a:pPr>
            <a:r>
              <a:rPr lang="en-GB" sz="1600" dirty="0"/>
              <a:t>Data, research, engagement for their annual and three year plans</a:t>
            </a:r>
          </a:p>
          <a:p>
            <a:pPr lvl="0">
              <a:buFont typeface="Courier New" panose="02070309020205020404" pitchFamily="49" charset="0"/>
              <a:buChar char="o"/>
            </a:pPr>
            <a:r>
              <a:rPr lang="en-GB" sz="1600" dirty="0"/>
              <a:t>‘Deep dives’ into specific industries (automotive manufacturing)</a:t>
            </a:r>
          </a:p>
          <a:p>
            <a:pPr lvl="0">
              <a:buFont typeface="Courier New" panose="02070309020205020404" pitchFamily="49" charset="0"/>
              <a:buChar char="o"/>
            </a:pPr>
            <a:r>
              <a:rPr lang="en-GB" sz="1600" dirty="0"/>
              <a:t>Futures – projection, green challenges, changing workplace</a:t>
            </a:r>
          </a:p>
          <a:p>
            <a:pPr lvl="0"/>
            <a:endParaRPr lang="en-GB" sz="1600" dirty="0"/>
          </a:p>
          <a:p>
            <a:pPr marL="0" lvl="0" indent="0">
              <a:buNone/>
            </a:pPr>
            <a:r>
              <a:rPr lang="en-GB" sz="1600" dirty="0"/>
              <a:t>Developing portfolio with Wales Council for Voluntary Action (WCVA):</a:t>
            </a:r>
          </a:p>
          <a:p>
            <a:pPr lvl="0">
              <a:buFont typeface="Courier New" panose="02070309020205020404" pitchFamily="49" charset="0"/>
              <a:buChar char="o"/>
            </a:pPr>
            <a:r>
              <a:rPr lang="en-GB" sz="1600" dirty="0"/>
              <a:t>Creation of data hub</a:t>
            </a:r>
          </a:p>
          <a:p>
            <a:pPr lvl="0">
              <a:buFont typeface="Courier New" panose="02070309020205020404" pitchFamily="49" charset="0"/>
              <a:buChar char="o"/>
            </a:pPr>
            <a:r>
              <a:rPr lang="en-GB" sz="1600" dirty="0"/>
              <a:t>Developing further insights</a:t>
            </a:r>
          </a:p>
          <a:p>
            <a:pPr lvl="0">
              <a:buFont typeface="Wingdings" pitchFamily="2"/>
              <a:buChar char="§"/>
            </a:pPr>
            <a:endParaRPr lang="en-GB" sz="1600" dirty="0"/>
          </a:p>
          <a:p>
            <a:pPr marL="0" lvl="0" indent="0">
              <a:buNone/>
            </a:pPr>
            <a:r>
              <a:rPr lang="en-GB" sz="1600" dirty="0"/>
              <a:t>Work with Public Services Boards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43C0A2-D585-4358-BB36-D7BC8A89C970}"/>
              </a:ext>
            </a:extLst>
          </p:cNvPr>
          <p:cNvSpPr txBox="1"/>
          <p:nvPr/>
        </p:nvSpPr>
        <p:spPr>
          <a:xfrm>
            <a:off x="6564313" y="6381753"/>
            <a:ext cx="2133596" cy="21560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AAB7F4DD-F22B-4781-941B-0C8F25216390}" type="slidenum">
              <a:t>8</a:t>
            </a:fld>
            <a:endParaRPr lang="en-GB" sz="1200" b="0" i="0" u="none" strike="noStrike" kern="1200" cap="none" spc="0" baseline="0">
              <a:solidFill>
                <a:srgbClr val="7F7F7F"/>
              </a:solidFill>
              <a:uFillTx/>
              <a:latin typeface="Open Sans"/>
              <a:ea typeface="Open Sans"/>
              <a:cs typeface="Open Sans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C3AB317-B0DB-4E8C-96EC-2C1750E51712}"/>
              </a:ext>
            </a:extLst>
          </p:cNvPr>
          <p:cNvSpPr txBox="1">
            <a:spLocks/>
          </p:cNvSpPr>
          <p:nvPr/>
        </p:nvSpPr>
        <p:spPr>
          <a:xfrm>
            <a:off x="4821690" y="1183444"/>
            <a:ext cx="3743645" cy="478003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342900" marR="0" lvl="0" indent="-342900" algn="l" defTabSz="914400" rtl="0" fontAlgn="auto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52DE8"/>
              </a:buClr>
              <a:buSzPct val="100000"/>
              <a:buFont typeface="Courier New"/>
              <a:buChar char="o"/>
              <a:tabLst/>
              <a:defRPr lang="en-US" sz="1800" b="0" i="0" u="none" strike="noStrike" kern="0" cap="none" spc="0" baseline="0">
                <a:solidFill>
                  <a:srgbClr val="000000"/>
                </a:solidFill>
                <a:uFillTx/>
                <a:latin typeface="Open Sans"/>
                <a:ea typeface="Open Sans"/>
                <a:cs typeface="Open Sans"/>
              </a:defRPr>
            </a:lvl1pPr>
            <a:lvl2pPr marL="742950" marR="0" lvl="1" indent="-285750" algn="l" defTabSz="914400" rtl="0" fontAlgn="auto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52DE8"/>
              </a:buClr>
              <a:buSzPct val="100000"/>
              <a:buFont typeface="Courier New"/>
              <a:buChar char="o"/>
              <a:tabLst/>
              <a:defRPr lang="en-US" sz="1600" b="0" i="0" u="none" strike="noStrike" kern="0" cap="none" spc="0" baseline="0">
                <a:solidFill>
                  <a:srgbClr val="000000"/>
                </a:solidFill>
                <a:uFillTx/>
                <a:latin typeface="Open Sans"/>
                <a:ea typeface="Open Sans"/>
                <a:cs typeface="Open Sans"/>
              </a:defRPr>
            </a:lvl2pPr>
            <a:lvl3pPr marL="1143000" marR="0" lvl="2" indent="-228600" algn="l" defTabSz="914400" rtl="0" fontAlgn="auto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52DE8"/>
              </a:buClr>
              <a:buSzPct val="100000"/>
              <a:buFont typeface="Courier New"/>
              <a:buChar char="o"/>
              <a:tabLst/>
              <a:defRPr lang="en-US" sz="1400" b="0" i="0" u="none" strike="noStrike" kern="0" cap="none" spc="0" baseline="0">
                <a:solidFill>
                  <a:srgbClr val="000000"/>
                </a:solidFill>
                <a:uFillTx/>
                <a:latin typeface="Open Sans"/>
                <a:ea typeface="Open Sans"/>
                <a:cs typeface="Open Sans"/>
              </a:defRPr>
            </a:lvl3pPr>
            <a:lvl4pPr marL="1600200" marR="0" lvl="3" indent="-228600" algn="l" defTabSz="914400" rtl="0" fontAlgn="auto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ct val="100000"/>
              <a:buChar char="–"/>
              <a:tabLst/>
              <a:defRPr lang="en-US" sz="2000" b="0" i="0" u="none" strike="noStrike" kern="0" cap="none" spc="0" baseline="0">
                <a:solidFill>
                  <a:srgbClr val="7F7F7F"/>
                </a:solidFill>
                <a:uFillTx/>
                <a:latin typeface="Open Sans"/>
                <a:ea typeface="Open Sans"/>
                <a:cs typeface="Open Sans"/>
              </a:defRPr>
            </a:lvl4pPr>
            <a:lvl5pPr marL="2057400" marR="0" lvl="4" indent="-228600" algn="l" defTabSz="914400" rtl="0" fontAlgn="auto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ct val="100000"/>
              <a:buChar char="»"/>
              <a:tabLst/>
              <a:defRPr lang="en-US" sz="2000" b="0" i="0" u="none" strike="noStrike" kern="0" cap="none" spc="0" baseline="0">
                <a:solidFill>
                  <a:srgbClr val="7F7F7F"/>
                </a:solidFill>
                <a:uFillTx/>
                <a:latin typeface="Open Sans"/>
                <a:ea typeface="Open Sans"/>
                <a:cs typeface="Open San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600" dirty="0" err="1"/>
              <a:t>Cefnogi</a:t>
            </a:r>
            <a:r>
              <a:rPr lang="en-GB" sz="1600" dirty="0"/>
              <a:t> </a:t>
            </a:r>
            <a:r>
              <a:rPr lang="en-GB" sz="1600" dirty="0" err="1"/>
              <a:t>Partneriaeth</a:t>
            </a:r>
            <a:r>
              <a:rPr lang="en-GB" sz="1600" dirty="0"/>
              <a:t> </a:t>
            </a:r>
            <a:r>
              <a:rPr lang="en-GB" sz="1600" dirty="0" err="1"/>
              <a:t>Sgiliau</a:t>
            </a:r>
            <a:r>
              <a:rPr lang="en-GB" sz="1600" dirty="0"/>
              <a:t> </a:t>
            </a:r>
            <a:r>
              <a:rPr lang="en-GB" sz="1600" dirty="0" err="1"/>
              <a:t>Prifddinas-Ranbarth</a:t>
            </a:r>
            <a:r>
              <a:rPr lang="en-GB" sz="1600" dirty="0"/>
              <a:t> </a:t>
            </a:r>
            <a:r>
              <a:rPr lang="en-GB" sz="1600" dirty="0" err="1"/>
              <a:t>Caerdydd</a:t>
            </a:r>
            <a:r>
              <a:rPr lang="en-GB" sz="1600" dirty="0"/>
              <a:t> (CCRSP) </a:t>
            </a:r>
            <a:r>
              <a:rPr lang="en-GB" sz="1600" dirty="0" err="1"/>
              <a:t>ers</a:t>
            </a:r>
            <a:r>
              <a:rPr lang="en-GB" sz="1600" dirty="0"/>
              <a:t> 2017: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GB" sz="1600" dirty="0"/>
              <a:t>Data, </a:t>
            </a:r>
            <a:r>
              <a:rPr lang="en-GB" sz="1600" dirty="0" err="1"/>
              <a:t>ymchwil</a:t>
            </a:r>
            <a:r>
              <a:rPr lang="en-GB" sz="1600" dirty="0"/>
              <a:t>, </a:t>
            </a:r>
            <a:r>
              <a:rPr lang="en-GB" sz="1600" dirty="0" err="1"/>
              <a:t>ymgysylltu</a:t>
            </a:r>
            <a:r>
              <a:rPr lang="en-GB" sz="1600" dirty="0"/>
              <a:t> </a:t>
            </a:r>
            <a:r>
              <a:rPr lang="en-GB" sz="1600" dirty="0" err="1"/>
              <a:t>ar</a:t>
            </a:r>
            <a:r>
              <a:rPr lang="en-GB" sz="1600" dirty="0"/>
              <a:t> </a:t>
            </a:r>
            <a:r>
              <a:rPr lang="en-GB" sz="1600" dirty="0" err="1"/>
              <a:t>gyfer</a:t>
            </a:r>
            <a:r>
              <a:rPr lang="en-GB" sz="1600" dirty="0"/>
              <a:t> </a:t>
            </a:r>
            <a:r>
              <a:rPr lang="en-GB" sz="1600" dirty="0" err="1"/>
              <a:t>eu</a:t>
            </a:r>
            <a:r>
              <a:rPr lang="en-GB" sz="1600" dirty="0"/>
              <a:t> </a:t>
            </a:r>
            <a:r>
              <a:rPr lang="en-GB" sz="1600" dirty="0" err="1"/>
              <a:t>cynlluniau</a:t>
            </a:r>
            <a:r>
              <a:rPr lang="en-GB" sz="1600" dirty="0"/>
              <a:t> </a:t>
            </a:r>
            <a:r>
              <a:rPr lang="en-GB" sz="1600" dirty="0" err="1"/>
              <a:t>blynyddol</a:t>
            </a:r>
            <a:r>
              <a:rPr lang="en-GB" sz="1600" dirty="0"/>
              <a:t> a </a:t>
            </a:r>
            <a:r>
              <a:rPr lang="en-GB" sz="1600" dirty="0" err="1"/>
              <a:t>thair</a:t>
            </a:r>
            <a:r>
              <a:rPr lang="en-GB" sz="1600" dirty="0"/>
              <a:t> </a:t>
            </a:r>
            <a:r>
              <a:rPr lang="en-GB" sz="1600" dirty="0" err="1"/>
              <a:t>blynedd</a:t>
            </a:r>
            <a:endParaRPr lang="en-GB" sz="1600" dirty="0"/>
          </a:p>
          <a:p>
            <a:pPr>
              <a:buFont typeface="Courier New" panose="02070309020205020404" pitchFamily="49" charset="0"/>
              <a:buChar char="o"/>
            </a:pPr>
            <a:r>
              <a:rPr lang="en-GB" sz="1600" dirty="0" err="1"/>
              <a:t>Ymchwil</a:t>
            </a:r>
            <a:r>
              <a:rPr lang="en-GB" sz="1600" dirty="0"/>
              <a:t> </a:t>
            </a:r>
            <a:r>
              <a:rPr lang="en-GB" sz="1600" dirty="0" err="1"/>
              <a:t>drylwyr</a:t>
            </a:r>
            <a:r>
              <a:rPr lang="en-GB" sz="1600" dirty="0"/>
              <a:t> </a:t>
            </a:r>
            <a:r>
              <a:rPr lang="en-GB" sz="1600" dirty="0" err="1"/>
              <a:t>i</a:t>
            </a:r>
            <a:r>
              <a:rPr lang="en-GB" sz="1600" dirty="0"/>
              <a:t> </a:t>
            </a:r>
            <a:r>
              <a:rPr lang="en-GB" sz="1600" dirty="0" err="1"/>
              <a:t>ddiwydiannau</a:t>
            </a:r>
            <a:r>
              <a:rPr lang="en-GB" sz="1600" dirty="0"/>
              <a:t> </a:t>
            </a:r>
            <a:r>
              <a:rPr lang="en-GB" sz="1600" dirty="0" err="1"/>
              <a:t>penodol</a:t>
            </a:r>
            <a:r>
              <a:rPr lang="en-GB" sz="1600" dirty="0"/>
              <a:t> (</a:t>
            </a:r>
            <a:r>
              <a:rPr lang="en-GB" sz="1600" dirty="0" err="1"/>
              <a:t>gweithgynhyrchu</a:t>
            </a:r>
            <a:r>
              <a:rPr lang="en-GB" sz="1600" dirty="0"/>
              <a:t> </a:t>
            </a:r>
            <a:r>
              <a:rPr lang="en-GB" sz="1600" dirty="0" err="1"/>
              <a:t>modurol</a:t>
            </a:r>
            <a:r>
              <a:rPr lang="en-GB" sz="1600" dirty="0"/>
              <a:t>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GB" sz="1600" dirty="0" err="1"/>
              <a:t>Dyfodol</a:t>
            </a:r>
            <a:r>
              <a:rPr lang="en-GB" sz="1600" dirty="0"/>
              <a:t> – </a:t>
            </a:r>
            <a:r>
              <a:rPr lang="en-GB" sz="1600" dirty="0" err="1"/>
              <a:t>rhagamcanu</a:t>
            </a:r>
            <a:r>
              <a:rPr lang="en-GB" sz="1600" dirty="0"/>
              <a:t>, </a:t>
            </a:r>
            <a:r>
              <a:rPr lang="en-GB" sz="1600" dirty="0" err="1"/>
              <a:t>heriau</a:t>
            </a:r>
            <a:r>
              <a:rPr lang="en-GB" sz="1600" dirty="0"/>
              <a:t> </a:t>
            </a:r>
            <a:r>
              <a:rPr lang="en-GB" sz="1600" dirty="0" err="1"/>
              <a:t>gwyrdd</a:t>
            </a:r>
            <a:r>
              <a:rPr lang="en-GB" sz="1600" dirty="0"/>
              <a:t>, </a:t>
            </a:r>
            <a:r>
              <a:rPr lang="en-GB" sz="1600" dirty="0" err="1"/>
              <a:t>gweithle</a:t>
            </a:r>
            <a:r>
              <a:rPr lang="en-GB" sz="1600" dirty="0"/>
              <a:t> </a:t>
            </a:r>
            <a:r>
              <a:rPr lang="en-GB" sz="1600" dirty="0" err="1"/>
              <a:t>sy’n</a:t>
            </a:r>
            <a:r>
              <a:rPr lang="en-GB" sz="1600" dirty="0"/>
              <a:t> </a:t>
            </a:r>
            <a:r>
              <a:rPr lang="en-GB" sz="1600" dirty="0" err="1"/>
              <a:t>newid</a:t>
            </a:r>
            <a:endParaRPr lang="en-GB" sz="1600" dirty="0"/>
          </a:p>
          <a:p>
            <a:endParaRPr lang="en-GB" sz="1000" dirty="0"/>
          </a:p>
          <a:p>
            <a:pPr marL="0" indent="0">
              <a:buFont typeface="Courier New"/>
              <a:buNone/>
            </a:pPr>
            <a:r>
              <a:rPr lang="en-GB" sz="1600" dirty="0" err="1"/>
              <a:t>Datblygu</a:t>
            </a:r>
            <a:r>
              <a:rPr lang="en-GB" sz="1600" dirty="0"/>
              <a:t> </a:t>
            </a:r>
            <a:r>
              <a:rPr lang="en-GB" sz="1600" dirty="0" err="1"/>
              <a:t>portffolio</a:t>
            </a:r>
            <a:r>
              <a:rPr lang="en-GB" sz="1600" dirty="0"/>
              <a:t> </a:t>
            </a:r>
            <a:r>
              <a:rPr lang="en-GB" sz="1600" dirty="0" err="1"/>
              <a:t>gyda</a:t>
            </a:r>
            <a:r>
              <a:rPr lang="en-GB" sz="1600" dirty="0"/>
              <a:t> </a:t>
            </a:r>
            <a:r>
              <a:rPr lang="en-GB" sz="1600" dirty="0" err="1"/>
              <a:t>Chyngor</a:t>
            </a:r>
            <a:r>
              <a:rPr lang="en-GB" sz="1600" dirty="0"/>
              <a:t> </a:t>
            </a:r>
            <a:r>
              <a:rPr lang="en-GB" sz="1600" dirty="0" err="1"/>
              <a:t>Gweithredu</a:t>
            </a:r>
            <a:r>
              <a:rPr lang="en-GB" sz="1600" dirty="0"/>
              <a:t> </a:t>
            </a:r>
            <a:r>
              <a:rPr lang="en-GB" sz="1600" dirty="0" err="1"/>
              <a:t>Gwirfoddol</a:t>
            </a:r>
            <a:r>
              <a:rPr lang="en-GB" sz="1600" dirty="0"/>
              <a:t> Cymru: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GB" sz="1600" dirty="0" err="1"/>
              <a:t>Creu</a:t>
            </a:r>
            <a:r>
              <a:rPr lang="en-GB" sz="1600" dirty="0"/>
              <a:t> </a:t>
            </a:r>
            <a:r>
              <a:rPr lang="en-GB" sz="1600" dirty="0" err="1"/>
              <a:t>porth</a:t>
            </a:r>
            <a:r>
              <a:rPr lang="en-GB" sz="1600" dirty="0"/>
              <a:t> data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GB" sz="1600" dirty="0" err="1"/>
              <a:t>Datblygu</a:t>
            </a:r>
            <a:r>
              <a:rPr lang="en-GB" sz="1600" dirty="0"/>
              <a:t> </a:t>
            </a:r>
            <a:r>
              <a:rPr lang="en-GB" sz="1600" dirty="0" err="1"/>
              <a:t>dealltwriaeth</a:t>
            </a:r>
            <a:r>
              <a:rPr lang="en-GB" sz="1600" dirty="0"/>
              <a:t> </a:t>
            </a:r>
            <a:r>
              <a:rPr lang="en-GB" sz="1600" dirty="0" err="1"/>
              <a:t>bellach</a:t>
            </a:r>
            <a:endParaRPr lang="en-GB" sz="1600" dirty="0"/>
          </a:p>
          <a:p>
            <a:pPr>
              <a:buFont typeface="Wingdings" pitchFamily="2"/>
              <a:buChar char="§"/>
            </a:pPr>
            <a:endParaRPr lang="en-GB" sz="1000" dirty="0"/>
          </a:p>
          <a:p>
            <a:pPr marL="0" indent="0">
              <a:buFont typeface="Courier New"/>
              <a:buNone/>
            </a:pPr>
            <a:r>
              <a:rPr lang="en-GB" sz="1600" dirty="0" err="1"/>
              <a:t>Gweithio</a:t>
            </a:r>
            <a:r>
              <a:rPr lang="en-GB" sz="1600" dirty="0"/>
              <a:t> </a:t>
            </a:r>
            <a:r>
              <a:rPr lang="en-GB" sz="1600" dirty="0" err="1"/>
              <a:t>gyda</a:t>
            </a:r>
            <a:r>
              <a:rPr lang="en-GB" sz="1600" dirty="0"/>
              <a:t> </a:t>
            </a:r>
            <a:r>
              <a:rPr lang="en-GB" sz="1600" dirty="0" err="1"/>
              <a:t>Byrddau</a:t>
            </a:r>
            <a:r>
              <a:rPr lang="en-GB" sz="1600" dirty="0"/>
              <a:t> </a:t>
            </a:r>
            <a:r>
              <a:rPr lang="en-GB" sz="1600" dirty="0" err="1"/>
              <a:t>Gwasanaethau</a:t>
            </a:r>
            <a:r>
              <a:rPr lang="en-GB" sz="1600" dirty="0"/>
              <a:t> </a:t>
            </a:r>
            <a:r>
              <a:rPr lang="en-GB" sz="1600" dirty="0" err="1"/>
              <a:t>Cyhoeddus</a:t>
            </a:r>
            <a:endParaRPr lang="en-GB" sz="1600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CDB59330-7203-479C-B6D8-71E2DC0E8A0E}"/>
              </a:ext>
            </a:extLst>
          </p:cNvPr>
          <p:cNvSpPr txBox="1">
            <a:spLocks/>
          </p:cNvSpPr>
          <p:nvPr/>
        </p:nvSpPr>
        <p:spPr>
          <a:xfrm>
            <a:off x="4821690" y="417004"/>
            <a:ext cx="3655650" cy="76644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1" i="0" u="none" strike="noStrike" kern="0" cap="none" spc="0" baseline="0">
                <a:solidFill>
                  <a:srgbClr val="052DE8"/>
                </a:solidFill>
                <a:uFillTx/>
                <a:latin typeface="Open Sans"/>
                <a:ea typeface="Open Sans"/>
                <a:cs typeface="Open Sans"/>
              </a:defRPr>
            </a:lvl1pPr>
          </a:lstStyle>
          <a:p>
            <a:r>
              <a:rPr lang="en-GB" dirty="0"/>
              <a:t>Gwaith </a:t>
            </a:r>
            <a:r>
              <a:rPr lang="en-GB" dirty="0" err="1"/>
              <a:t>presennol</a:t>
            </a:r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93BAE4-2B0B-4254-829C-984F82164BE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66298" y="620685"/>
            <a:ext cx="3857012" cy="766440"/>
          </a:xfrm>
        </p:spPr>
        <p:txBody>
          <a:bodyPr/>
          <a:lstStyle/>
          <a:p>
            <a:pPr lvl="0"/>
            <a:r>
              <a:rPr lang="en-GB" dirty="0"/>
              <a:t>Current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EC3D96-848C-40AA-9AAA-387A35B4B9BB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66298" y="1593468"/>
            <a:ext cx="3857012" cy="3888431"/>
          </a:xfrm>
        </p:spPr>
        <p:txBody>
          <a:bodyPr/>
          <a:lstStyle/>
          <a:p>
            <a:pPr marL="0" lvl="0" indent="0">
              <a:buNone/>
            </a:pPr>
            <a:r>
              <a:rPr lang="en-GB" dirty="0"/>
              <a:t>1. What jobs exist in high value added industries for people with low skills?</a:t>
            </a:r>
          </a:p>
          <a:p>
            <a:pPr lvl="0"/>
            <a:endParaRPr lang="en-GB" dirty="0"/>
          </a:p>
          <a:p>
            <a:pPr marL="0" lvl="0" indent="0">
              <a:buNone/>
            </a:pPr>
            <a:r>
              <a:rPr lang="en-GB" dirty="0"/>
              <a:t>2. What are the skills requirements for emerging green industries?</a:t>
            </a:r>
          </a:p>
          <a:p>
            <a:pPr lvl="0"/>
            <a:endParaRPr lang="en-GB" dirty="0"/>
          </a:p>
          <a:p>
            <a:pPr marL="0" lvl="0" indent="0">
              <a:buNone/>
            </a:pPr>
            <a:r>
              <a:rPr lang="en-GB" dirty="0"/>
              <a:t>3. How diverse is the volunteering sector in Wales?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7CEC1E6-F124-4BF9-B8CA-389C95F4F1C9}"/>
              </a:ext>
            </a:extLst>
          </p:cNvPr>
          <p:cNvSpPr txBox="1">
            <a:spLocks/>
          </p:cNvSpPr>
          <p:nvPr/>
        </p:nvSpPr>
        <p:spPr>
          <a:xfrm>
            <a:off x="4779001" y="1593467"/>
            <a:ext cx="3857012" cy="388843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342900" marR="0" lvl="0" indent="-342900" algn="l" defTabSz="914400" rtl="0" fontAlgn="auto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52DE8"/>
              </a:buClr>
              <a:buSzPct val="100000"/>
              <a:buFont typeface="Courier New"/>
              <a:buChar char="o"/>
              <a:tabLst/>
              <a:defRPr lang="en-US" sz="1800" b="0" i="0" u="none" strike="noStrike" kern="0" cap="none" spc="0" baseline="0">
                <a:solidFill>
                  <a:srgbClr val="000000"/>
                </a:solidFill>
                <a:uFillTx/>
                <a:latin typeface="Open Sans"/>
                <a:ea typeface="Open Sans"/>
                <a:cs typeface="Open Sans"/>
              </a:defRPr>
            </a:lvl1pPr>
            <a:lvl2pPr marL="742950" marR="0" lvl="1" indent="-285750" algn="l" defTabSz="914400" rtl="0" fontAlgn="auto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52DE8"/>
              </a:buClr>
              <a:buSzPct val="100000"/>
              <a:buFont typeface="Courier New"/>
              <a:buChar char="o"/>
              <a:tabLst/>
              <a:defRPr lang="en-US" sz="1600" b="0" i="0" u="none" strike="noStrike" kern="0" cap="none" spc="0" baseline="0">
                <a:solidFill>
                  <a:srgbClr val="000000"/>
                </a:solidFill>
                <a:uFillTx/>
                <a:latin typeface="Open Sans"/>
                <a:ea typeface="Open Sans"/>
                <a:cs typeface="Open Sans"/>
              </a:defRPr>
            </a:lvl2pPr>
            <a:lvl3pPr marL="1143000" marR="0" lvl="2" indent="-228600" algn="l" defTabSz="914400" rtl="0" fontAlgn="auto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52DE8"/>
              </a:buClr>
              <a:buSzPct val="100000"/>
              <a:buFont typeface="Courier New"/>
              <a:buChar char="o"/>
              <a:tabLst/>
              <a:defRPr lang="en-US" sz="1400" b="0" i="0" u="none" strike="noStrike" kern="0" cap="none" spc="0" baseline="0">
                <a:solidFill>
                  <a:srgbClr val="000000"/>
                </a:solidFill>
                <a:uFillTx/>
                <a:latin typeface="Open Sans"/>
                <a:ea typeface="Open Sans"/>
                <a:cs typeface="Open Sans"/>
              </a:defRPr>
            </a:lvl3pPr>
            <a:lvl4pPr marL="1600200" marR="0" lvl="3" indent="-228600" algn="l" defTabSz="914400" rtl="0" fontAlgn="auto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ct val="100000"/>
              <a:buChar char="–"/>
              <a:tabLst/>
              <a:defRPr lang="en-US" sz="2000" b="0" i="0" u="none" strike="noStrike" kern="0" cap="none" spc="0" baseline="0">
                <a:solidFill>
                  <a:srgbClr val="7F7F7F"/>
                </a:solidFill>
                <a:uFillTx/>
                <a:latin typeface="Open Sans"/>
                <a:ea typeface="Open Sans"/>
                <a:cs typeface="Open Sans"/>
              </a:defRPr>
            </a:lvl4pPr>
            <a:lvl5pPr marL="2057400" marR="0" lvl="4" indent="-228600" algn="l" defTabSz="914400" rtl="0" fontAlgn="auto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ct val="100000"/>
              <a:buChar char="»"/>
              <a:tabLst/>
              <a:defRPr lang="en-US" sz="2000" b="0" i="0" u="none" strike="noStrike" kern="0" cap="none" spc="0" baseline="0">
                <a:solidFill>
                  <a:srgbClr val="7F7F7F"/>
                </a:solidFill>
                <a:uFillTx/>
                <a:latin typeface="Open Sans"/>
                <a:ea typeface="Open Sans"/>
                <a:cs typeface="Open San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dirty="0"/>
              <a:t>1. Pa </a:t>
            </a:r>
            <a:r>
              <a:rPr lang="en-GB" dirty="0" err="1"/>
              <a:t>swyddi</a:t>
            </a:r>
            <a:r>
              <a:rPr lang="en-GB" dirty="0"/>
              <a:t> </a:t>
            </a:r>
            <a:r>
              <a:rPr lang="en-GB" dirty="0" err="1"/>
              <a:t>sy’n</a:t>
            </a:r>
            <a:r>
              <a:rPr lang="en-GB" dirty="0"/>
              <a:t> </a:t>
            </a:r>
            <a:r>
              <a:rPr lang="en-GB" dirty="0" err="1"/>
              <a:t>bodoli</a:t>
            </a:r>
            <a:r>
              <a:rPr lang="en-GB" dirty="0"/>
              <a:t> </a:t>
            </a:r>
            <a:r>
              <a:rPr lang="en-GB" dirty="0" err="1"/>
              <a:t>mewn</a:t>
            </a:r>
            <a:r>
              <a:rPr lang="en-GB" dirty="0"/>
              <a:t> </a:t>
            </a:r>
            <a:r>
              <a:rPr lang="en-GB" dirty="0" err="1"/>
              <a:t>diwydiannau</a:t>
            </a:r>
            <a:r>
              <a:rPr lang="en-GB" dirty="0"/>
              <a:t> </a:t>
            </a:r>
            <a:r>
              <a:rPr lang="en-GB" dirty="0" err="1"/>
              <a:t>gwerth</a:t>
            </a:r>
            <a:r>
              <a:rPr lang="en-GB" dirty="0"/>
              <a:t> </a:t>
            </a:r>
            <a:r>
              <a:rPr lang="en-GB" dirty="0" err="1"/>
              <a:t>ychwanegol</a:t>
            </a:r>
            <a:r>
              <a:rPr lang="en-GB" dirty="0"/>
              <a:t> </a:t>
            </a:r>
            <a:r>
              <a:rPr lang="en-GB" dirty="0" err="1"/>
              <a:t>mawr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bobl</a:t>
            </a:r>
            <a:r>
              <a:rPr lang="en-GB" dirty="0"/>
              <a:t> </a:t>
            </a:r>
            <a:r>
              <a:rPr lang="en-GB" dirty="0" err="1"/>
              <a:t>sydd</a:t>
            </a:r>
            <a:r>
              <a:rPr lang="en-GB" dirty="0"/>
              <a:t> â </a:t>
            </a:r>
            <a:r>
              <a:rPr lang="en-GB" dirty="0" err="1"/>
              <a:t>sgiliau</a:t>
            </a:r>
            <a:r>
              <a:rPr lang="en-GB" dirty="0"/>
              <a:t> </a:t>
            </a:r>
            <a:r>
              <a:rPr lang="en-GB" dirty="0" err="1"/>
              <a:t>isel</a:t>
            </a:r>
            <a:r>
              <a:rPr lang="en-GB" dirty="0"/>
              <a:t>?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2. Beth </a:t>
            </a:r>
            <a:r>
              <a:rPr lang="en-GB" dirty="0" err="1"/>
              <a:t>yw’r</a:t>
            </a:r>
            <a:r>
              <a:rPr lang="en-GB" dirty="0"/>
              <a:t> </a:t>
            </a:r>
            <a:r>
              <a:rPr lang="en-GB" dirty="0" err="1"/>
              <a:t>gofynion</a:t>
            </a:r>
            <a:r>
              <a:rPr lang="en-GB" dirty="0"/>
              <a:t> </a:t>
            </a:r>
            <a:r>
              <a:rPr lang="en-GB" dirty="0" err="1"/>
              <a:t>sgiliau</a:t>
            </a:r>
            <a:r>
              <a:rPr lang="en-GB" dirty="0"/>
              <a:t> </a:t>
            </a:r>
            <a:r>
              <a:rPr lang="en-GB" dirty="0" err="1"/>
              <a:t>ar</a:t>
            </a:r>
            <a:r>
              <a:rPr lang="en-GB" dirty="0"/>
              <a:t> </a:t>
            </a:r>
            <a:r>
              <a:rPr lang="en-GB" dirty="0" err="1"/>
              <a:t>gyfer</a:t>
            </a:r>
            <a:r>
              <a:rPr lang="en-GB" dirty="0"/>
              <a:t> </a:t>
            </a:r>
            <a:r>
              <a:rPr lang="en-GB" dirty="0" err="1"/>
              <a:t>diwydiannau</a:t>
            </a:r>
            <a:r>
              <a:rPr lang="en-GB" dirty="0"/>
              <a:t> </a:t>
            </a:r>
            <a:r>
              <a:rPr lang="en-GB" dirty="0" err="1"/>
              <a:t>gwyrdd</a:t>
            </a:r>
            <a:r>
              <a:rPr lang="en-GB" dirty="0"/>
              <a:t> </a:t>
            </a:r>
            <a:r>
              <a:rPr lang="en-GB" dirty="0" err="1"/>
              <a:t>sy’n</a:t>
            </a:r>
            <a:r>
              <a:rPr lang="en-GB" dirty="0"/>
              <a:t> </a:t>
            </a:r>
            <a:r>
              <a:rPr lang="en-GB" dirty="0" err="1"/>
              <a:t>dod</a:t>
            </a:r>
            <a:r>
              <a:rPr lang="en-GB" dirty="0"/>
              <a:t> </a:t>
            </a:r>
            <a:r>
              <a:rPr lang="en-GB" dirty="0" err="1"/>
              <a:t>i’r</a:t>
            </a:r>
            <a:r>
              <a:rPr lang="en-GB" dirty="0"/>
              <a:t> </a:t>
            </a:r>
            <a:r>
              <a:rPr lang="en-GB" dirty="0" err="1"/>
              <a:t>amlwg</a:t>
            </a:r>
            <a:r>
              <a:rPr lang="en-GB" dirty="0"/>
              <a:t>?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3. Pa mor </a:t>
            </a:r>
            <a:r>
              <a:rPr lang="en-GB" dirty="0" err="1"/>
              <a:t>amrywiol</a:t>
            </a:r>
            <a:r>
              <a:rPr lang="en-GB" dirty="0"/>
              <a:t> </a:t>
            </a:r>
            <a:r>
              <a:rPr lang="en-GB" dirty="0" err="1"/>
              <a:t>ydy’r</a:t>
            </a:r>
            <a:r>
              <a:rPr lang="en-GB" dirty="0"/>
              <a:t> sector </a:t>
            </a:r>
            <a:r>
              <a:rPr lang="en-GB" dirty="0" err="1"/>
              <a:t>gwirfoddoli</a:t>
            </a:r>
            <a:r>
              <a:rPr lang="en-GB" dirty="0"/>
              <a:t> </a:t>
            </a:r>
            <a:r>
              <a:rPr lang="en-GB" dirty="0" err="1"/>
              <a:t>yng</a:t>
            </a:r>
            <a:r>
              <a:rPr lang="en-GB" dirty="0"/>
              <a:t> </a:t>
            </a:r>
            <a:r>
              <a:rPr lang="en-GB" dirty="0" err="1"/>
              <a:t>Nghymru</a:t>
            </a:r>
            <a:r>
              <a:rPr lang="en-GB" dirty="0"/>
              <a:t>?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ADD4B43C-0FED-4196-9F85-96580D40D7E9}"/>
              </a:ext>
            </a:extLst>
          </p:cNvPr>
          <p:cNvSpPr txBox="1">
            <a:spLocks/>
          </p:cNvSpPr>
          <p:nvPr/>
        </p:nvSpPr>
        <p:spPr>
          <a:xfrm>
            <a:off x="4779001" y="620685"/>
            <a:ext cx="3857012" cy="76644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1" i="0" u="none" strike="noStrike" kern="0" cap="none" spc="0" baseline="0">
                <a:solidFill>
                  <a:srgbClr val="052DE8"/>
                </a:solidFill>
                <a:uFillTx/>
                <a:latin typeface="Open Sans"/>
                <a:ea typeface="Open Sans"/>
                <a:cs typeface="Open Sans"/>
              </a:defRPr>
            </a:lvl1pPr>
          </a:lstStyle>
          <a:p>
            <a:r>
              <a:rPr lang="en-GB" dirty="0"/>
              <a:t>Gwaith </a:t>
            </a:r>
            <a:r>
              <a:rPr lang="en-GB" dirty="0" err="1"/>
              <a:t>presennol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5B9C79460D29044B1E537BAFF3E3949" ma:contentTypeVersion="9" ma:contentTypeDescription="Create a new document." ma:contentTypeScope="" ma:versionID="87f6b6de50975a2d45fa80f7d15ea438">
  <xsd:schema xmlns:xsd="http://www.w3.org/2001/XMLSchema" xmlns:xs="http://www.w3.org/2001/XMLSchema" xmlns:p="http://schemas.microsoft.com/office/2006/metadata/properties" xmlns:ns2="164dd4d9-af68-43cb-b92b-42cf2908bc4a" targetNamespace="http://schemas.microsoft.com/office/2006/metadata/properties" ma:root="true" ma:fieldsID="472ada5c6f281b66febec390c4d83420" ns2:_="">
    <xsd:import namespace="164dd4d9-af68-43cb-b92b-42cf2908bc4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4dd4d9-af68-43cb-b92b-42cf2908bc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metadata xmlns="http://www.objective.com/ecm/document/metadata/FF3C5B18883D4E21973B57C2EEED7FD1" version="1.0.0">
  <systemFields>
    <field name="Objective-Id">
      <value order="0">A35036192</value>
    </field>
    <field name="Objective-Title">
      <value order="0">20210610 WSLC Presentation 03 - Developing further insights - Data Cymru - D.Cummings</value>
    </field>
    <field name="Objective-Description">
      <value order="0"/>
    </field>
    <field name="Objective-CreationStamp">
      <value order="0">2021-06-09T14:50:45Z</value>
    </field>
    <field name="Objective-IsApproved">
      <value order="0">false</value>
    </field>
    <field name="Objective-IsPublished">
      <value order="0">true</value>
    </field>
    <field name="Objective-DatePublished">
      <value order="0">2021-06-09T14:51:10Z</value>
    </field>
    <field name="Objective-ModificationStamp">
      <value order="0">2021-06-09T14:51:10Z</value>
    </field>
    <field name="Objective-Owner">
      <value order="0">Deehan Karen (KAS)</value>
    </field>
    <field name="Objective-Path">
      <value order="0">Objective Global Folder:Business File Plan:Permanent Secretary's Group (PSG):Permanent Secretary's Group (PSG) - KAS - Chief Statistician:1 - Save:KAS Information Security &amp; Events Management:KAS Events &amp; User Engagement:KAS - 2016-2021 - Welsh Statistical Liaison Committee (WSLC):20211006 WSLC - June 2021 - via Teams</value>
    </field>
    <field name="Objective-Parent">
      <value order="0">20211006 WSLC - June 2021 - via Teams</value>
    </field>
    <field name="Objective-State">
      <value order="0">Published</value>
    </field>
    <field name="Objective-VersionId">
      <value order="0">vA69003036</value>
    </field>
    <field name="Objective-Version">
      <value order="0">1.0</value>
    </field>
    <field name="Objective-VersionNumber">
      <value order="0">2</value>
    </field>
    <field name="Objective-VersionComment">
      <value order="0">Version 2</value>
    </field>
    <field name="Objective-FileNumber">
      <value order="0">qA1239243</value>
    </field>
    <field name="Objective-Classification">
      <value order="0">Official</value>
    </field>
    <field name="Objective-Caveats">
      <value order="0"/>
    </field>
  </systemFields>
  <catalogues>
    <catalogue name="Document Type Catalogue" type="type" ori="id:cA14">
      <field name="Objective-Date Acquired">
        <value order="0">2021-06-08T23:00:00Z</value>
      </field>
      <field name="Objective-Official Translation">
        <value order="0"/>
      </field>
      <field name="Objective-Connect Creator">
        <value order="0"/>
      </field>
    </catalogue>
  </catalogues>
</metadata>
</file>

<file path=customXml/itemProps1.xml><?xml version="1.0" encoding="utf-8"?>
<ds:datastoreItem xmlns:ds="http://schemas.openxmlformats.org/officeDocument/2006/customXml" ds:itemID="{055A9140-A64E-480C-AC0B-319DE9042FD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64dd4d9-af68-43cb-b92b-42cf2908bc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1CCBA95-632D-47CF-84E1-78C6E2C85285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405CB447-DC9E-4AFA-9FAE-58D2F5F284CB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5745109E-2DDF-40CB-AC2B-FF9B10C90820}">
  <ds:schemaRefs>
    <ds:schemaRef ds:uri="http://www.objective.com/ecm/document/metadata/FF3C5B18883D4E21973B57C2EEED7FD1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711</TotalTime>
  <Words>640</Words>
  <Application>Microsoft Office PowerPoint</Application>
  <PresentationFormat>On-screen Show (4:3)</PresentationFormat>
  <Paragraphs>131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Calibri</vt:lpstr>
      <vt:lpstr>Courier New</vt:lpstr>
      <vt:lpstr>Open Sans</vt:lpstr>
      <vt:lpstr>Segoe UI</vt:lpstr>
      <vt:lpstr>Verdana</vt:lpstr>
      <vt:lpstr>Wingdings</vt:lpstr>
      <vt:lpstr>Blank</vt:lpstr>
      <vt:lpstr>Developing further insights / Datblygu dealltwriaeth graffach</vt:lpstr>
      <vt:lpstr>Approach</vt:lpstr>
      <vt:lpstr>Approach – triangulation / Dull – triongli </vt:lpstr>
      <vt:lpstr>Data and statistics</vt:lpstr>
      <vt:lpstr>Research and policy</vt:lpstr>
      <vt:lpstr>Engagement</vt:lpstr>
      <vt:lpstr>Pandemic focus</vt:lpstr>
      <vt:lpstr>Current work</vt:lpstr>
      <vt:lpstr>Current work</vt:lpstr>
      <vt:lpstr>Using new data sources / Defnyddio ffynonellau data newydd</vt:lpstr>
      <vt:lpstr>Questions / Cwestiynau?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TO WCVA</dc:title>
  <dc:creator>Daniel Cummings</dc:creator>
  <cp:lastModifiedBy>Cox, Jonathan (KAS)</cp:lastModifiedBy>
  <cp:revision>14</cp:revision>
  <dcterms:created xsi:type="dcterms:W3CDTF">2021-05-11T09:17:08Z</dcterms:created>
  <dcterms:modified xsi:type="dcterms:W3CDTF">2021-06-22T12:07:40Z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0x01010025B9C79460D29044B1E537BAFF3E3949</vt:lpwstr>
  </property>
  <property fmtid="{D5CDD505-2E9C-101B-9397-08002B2CF9AE}" pid="3" name="Objective-Id">
    <vt:lpwstr>A35036192</vt:lpwstr>
  </property>
  <property fmtid="{D5CDD505-2E9C-101B-9397-08002B2CF9AE}" pid="4" name="Objective-Title">
    <vt:lpwstr>20210610 WSLC Presentation 03 - Developing further insights - Data Cymru - D.Cummings</vt:lpwstr>
  </property>
  <property fmtid="{D5CDD505-2E9C-101B-9397-08002B2CF9AE}" pid="5" name="Objective-Description">
    <vt:lpwstr/>
  </property>
  <property fmtid="{D5CDD505-2E9C-101B-9397-08002B2CF9AE}" pid="6" name="Objective-CreationStamp">
    <vt:filetime>2021-06-09T14:50:53Z</vt:filetime>
  </property>
  <property fmtid="{D5CDD505-2E9C-101B-9397-08002B2CF9AE}" pid="7" name="Objective-IsApproved">
    <vt:bool>false</vt:bool>
  </property>
  <property fmtid="{D5CDD505-2E9C-101B-9397-08002B2CF9AE}" pid="8" name="Objective-IsPublished">
    <vt:bool>true</vt:bool>
  </property>
  <property fmtid="{D5CDD505-2E9C-101B-9397-08002B2CF9AE}" pid="9" name="Objective-DatePublished">
    <vt:filetime>2021-06-09T14:51:10Z</vt:filetime>
  </property>
  <property fmtid="{D5CDD505-2E9C-101B-9397-08002B2CF9AE}" pid="10" name="Objective-ModificationStamp">
    <vt:filetime>2021-06-09T14:51:10Z</vt:filetime>
  </property>
  <property fmtid="{D5CDD505-2E9C-101B-9397-08002B2CF9AE}" pid="11" name="Objective-Owner">
    <vt:lpwstr>Deehan Karen (KAS)</vt:lpwstr>
  </property>
  <property fmtid="{D5CDD505-2E9C-101B-9397-08002B2CF9AE}" pid="12" name="Objective-Path">
    <vt:lpwstr>Objective Global Folder:Business File Plan:Permanent Secretary's Group (PSG):Permanent Secretary's Group (PSG) - KAS - Chief Statistician:1 - Save:KAS Information Security &amp; Events Management:KAS Events &amp; User Engagement:KAS - 2016-2021 - Welsh Statistica</vt:lpwstr>
  </property>
  <property fmtid="{D5CDD505-2E9C-101B-9397-08002B2CF9AE}" pid="13" name="Objective-Parent">
    <vt:lpwstr>20211006 WSLC - June 2021 - via Teams</vt:lpwstr>
  </property>
  <property fmtid="{D5CDD505-2E9C-101B-9397-08002B2CF9AE}" pid="14" name="Objective-State">
    <vt:lpwstr>Published</vt:lpwstr>
  </property>
  <property fmtid="{D5CDD505-2E9C-101B-9397-08002B2CF9AE}" pid="15" name="Objective-VersionId">
    <vt:lpwstr>vA69003036</vt:lpwstr>
  </property>
  <property fmtid="{D5CDD505-2E9C-101B-9397-08002B2CF9AE}" pid="16" name="Objective-Version">
    <vt:lpwstr>1.0</vt:lpwstr>
  </property>
  <property fmtid="{D5CDD505-2E9C-101B-9397-08002B2CF9AE}" pid="17" name="Objective-VersionNumber">
    <vt:r8>2</vt:r8>
  </property>
  <property fmtid="{D5CDD505-2E9C-101B-9397-08002B2CF9AE}" pid="18" name="Objective-VersionComment">
    <vt:lpwstr>Version 2</vt:lpwstr>
  </property>
  <property fmtid="{D5CDD505-2E9C-101B-9397-08002B2CF9AE}" pid="19" name="Objective-FileNumber">
    <vt:lpwstr>qA1239243</vt:lpwstr>
  </property>
  <property fmtid="{D5CDD505-2E9C-101B-9397-08002B2CF9AE}" pid="20" name="Objective-Classification">
    <vt:lpwstr>[Inherited - Official]</vt:lpwstr>
  </property>
  <property fmtid="{D5CDD505-2E9C-101B-9397-08002B2CF9AE}" pid="21" name="Objective-Caveats">
    <vt:lpwstr/>
  </property>
  <property fmtid="{D5CDD505-2E9C-101B-9397-08002B2CF9AE}" pid="22" name="Objective-Date Acquired">
    <vt:filetime>2021-06-08T23:00:00Z</vt:filetime>
  </property>
  <property fmtid="{D5CDD505-2E9C-101B-9397-08002B2CF9AE}" pid="23" name="Objective-Official Translation">
    <vt:lpwstr/>
  </property>
  <property fmtid="{D5CDD505-2E9C-101B-9397-08002B2CF9AE}" pid="24" name="Objective-Connect Creator">
    <vt:lpwstr/>
  </property>
  <property fmtid="{D5CDD505-2E9C-101B-9397-08002B2CF9AE}" pid="25" name="Objective-Comment">
    <vt:lpwstr/>
  </property>
</Properties>
</file>