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257" r:id="rId3"/>
    <p:sldId id="256" r:id="rId4"/>
    <p:sldId id="258" r:id="rId5"/>
    <p:sldId id="340" r:id="rId6"/>
    <p:sldId id="341" r:id="rId7"/>
    <p:sldId id="342" r:id="rId8"/>
    <p:sldId id="345" r:id="rId9"/>
    <p:sldId id="346" r:id="rId10"/>
    <p:sldId id="347" r:id="rId11"/>
    <p:sldId id="349" r:id="rId12"/>
    <p:sldId id="350" r:id="rId13"/>
    <p:sldId id="351" r:id="rId14"/>
    <p:sldId id="353" r:id="rId15"/>
    <p:sldId id="354" r:id="rId16"/>
    <p:sldId id="355" r:id="rId17"/>
    <p:sldId id="356" r:id="rId18"/>
    <p:sldId id="357" r:id="rId19"/>
    <p:sldId id="358" r:id="rId20"/>
    <p:sldId id="359" r:id="rId21"/>
    <p:sldId id="3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1F6C"/>
    <a:srgbClr val="0069B4"/>
    <a:srgbClr val="F39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512" autoAdjust="0"/>
  </p:normalViewPr>
  <p:slideViewPr>
    <p:cSldViewPr snapToGrid="0" showGuides="1">
      <p:cViewPr varScale="1">
        <p:scale>
          <a:sx n="56" d="100"/>
          <a:sy n="56" d="100"/>
        </p:scale>
        <p:origin x="95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theme" Target="theme/theme1.xml" Id="rId26" /><Relationship Type="http://schemas.openxmlformats.org/officeDocument/2006/relationships/slide" Target="slides/slide1.xml" Id="rId3" /><Relationship Type="http://schemas.openxmlformats.org/officeDocument/2006/relationships/slide" Target="slides/slide19.xml" Id="rId21"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viewProps" Target="viewProps.xml" Id="rId25" /><Relationship Type="http://schemas.openxmlformats.org/officeDocument/2006/relationships/slideMaster" Target="slideMasters/slideMaster1.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presProps" Target="presProps.xml" Id="rId24"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notesMaster" Target="notesMasters/notesMaster1.xml" Id="rId23"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slide" Target="slides/slide20.xml" Id="rId22" /><Relationship Type="http://schemas.openxmlformats.org/officeDocument/2006/relationships/tableStyles" Target="tableStyles.xml" Id="rId27" /><Relationship Type="http://schemas.openxmlformats.org/officeDocument/2006/relationships/customXml" Target="/customXML/item2.xml" Id="R77c8f7df082c4081"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6849F-E51A-41F8-A004-C1FF2EFB4F08}"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44A5585F-BD41-4C36-A4AB-F1DC1A5E5B04}">
      <dgm:prSet phldrT="[Text]" custT="1"/>
      <dgm:spPr/>
      <dgm:t>
        <a:bodyPr/>
        <a:lstStyle/>
        <a:p>
          <a:pPr algn="ctr"/>
          <a:r>
            <a:rPr lang="en-US" sz="1300" dirty="0" err="1"/>
            <a:t>Ymgynghoriad</a:t>
          </a:r>
          <a:r>
            <a:rPr lang="en-US" sz="1300" dirty="0"/>
            <a:t> </a:t>
          </a:r>
          <a:r>
            <a:rPr lang="en-US" sz="1300" dirty="0" err="1"/>
            <a:t>technegol</a:t>
          </a:r>
          <a:endParaRPr lang="en-US" sz="1300" dirty="0"/>
        </a:p>
        <a:p>
          <a:pPr algn="ctr"/>
          <a:r>
            <a:rPr lang="en-US" sz="1300" dirty="0"/>
            <a:t>2018</a:t>
          </a:r>
        </a:p>
      </dgm:t>
    </dgm:pt>
    <dgm:pt modelId="{EC8155F6-41BD-4CE7-A597-D537476C1CCC}" type="parTrans" cxnId="{0027EDF4-C508-4602-9531-F41819B9A7DA}">
      <dgm:prSet/>
      <dgm:spPr/>
      <dgm:t>
        <a:bodyPr/>
        <a:lstStyle/>
        <a:p>
          <a:pPr algn="ctr"/>
          <a:endParaRPr lang="en-US" sz="2800"/>
        </a:p>
      </dgm:t>
    </dgm:pt>
    <dgm:pt modelId="{72BC14F6-5FFC-46F2-A683-C1A47F045F10}" type="sibTrans" cxnId="{0027EDF4-C508-4602-9531-F41819B9A7DA}">
      <dgm:prSet custT="1"/>
      <dgm:spPr/>
      <dgm:t>
        <a:bodyPr/>
        <a:lstStyle/>
        <a:p>
          <a:pPr algn="ctr"/>
          <a:endParaRPr lang="en-US" sz="1100"/>
        </a:p>
      </dgm:t>
    </dgm:pt>
    <dgm:pt modelId="{2C1DDC1F-EF50-4C6E-8B36-374D11E11918}">
      <dgm:prSet phldrT="[Text]" custT="1"/>
      <dgm:spPr/>
      <dgm:t>
        <a:bodyPr/>
        <a:lstStyle/>
        <a:p>
          <a:pPr algn="ctr"/>
          <a:r>
            <a:rPr lang="en-US" sz="1300" dirty="0" err="1"/>
            <a:t>Datblygu</a:t>
          </a:r>
          <a:r>
            <a:rPr lang="en-US" sz="1300" dirty="0"/>
            <a:t> Deddfwriaeth2019</a:t>
          </a:r>
        </a:p>
      </dgm:t>
    </dgm:pt>
    <dgm:pt modelId="{8B827171-E98C-4154-A2AD-01E33F77A1FA}" type="parTrans" cxnId="{61998053-FC21-4A8B-9C9E-3DA7149382C9}">
      <dgm:prSet/>
      <dgm:spPr/>
      <dgm:t>
        <a:bodyPr/>
        <a:lstStyle/>
        <a:p>
          <a:pPr algn="ctr"/>
          <a:endParaRPr lang="en-US" sz="2800"/>
        </a:p>
      </dgm:t>
    </dgm:pt>
    <dgm:pt modelId="{B96ADC7B-38D7-4245-9FDC-9E8C008A737D}" type="sibTrans" cxnId="{61998053-FC21-4A8B-9C9E-3DA7149382C9}">
      <dgm:prSet custT="1"/>
      <dgm:spPr/>
      <dgm:t>
        <a:bodyPr/>
        <a:lstStyle/>
        <a:p>
          <a:pPr algn="ctr"/>
          <a:endParaRPr lang="en-US" sz="1100"/>
        </a:p>
      </dgm:t>
    </dgm:pt>
    <dgm:pt modelId="{3E5E93B6-1B4C-4048-8317-84BFC0E20927}">
      <dgm:prSet phldrT="[Text]" custT="1"/>
      <dgm:spPr/>
      <dgm:t>
        <a:bodyPr/>
        <a:lstStyle/>
        <a:p>
          <a:pPr algn="ctr"/>
          <a:r>
            <a:rPr lang="en-US" sz="1250" dirty="0" err="1"/>
            <a:t>Ymgynghoriad</a:t>
          </a:r>
          <a:r>
            <a:rPr lang="en-US" sz="1250" dirty="0"/>
            <a:t>   </a:t>
          </a:r>
          <a:r>
            <a:rPr lang="en-US" sz="1250" dirty="0" err="1"/>
            <a:t>ar</a:t>
          </a:r>
          <a:r>
            <a:rPr lang="en-US" sz="1250" dirty="0"/>
            <a:t> y </a:t>
          </a:r>
          <a:r>
            <a:rPr lang="en-US" sz="1250" dirty="0" err="1"/>
            <a:t>bil</a:t>
          </a:r>
          <a:r>
            <a:rPr lang="en-US" sz="1250" dirty="0"/>
            <a:t> draft</a:t>
          </a:r>
        </a:p>
        <a:p>
          <a:pPr algn="ctr"/>
          <a:r>
            <a:rPr lang="en-US" sz="1300" dirty="0"/>
            <a:t>2020</a:t>
          </a:r>
          <a:endParaRPr lang="en-US" sz="1250" dirty="0"/>
        </a:p>
      </dgm:t>
    </dgm:pt>
    <dgm:pt modelId="{DFCD02CB-F23A-4BC8-B3B9-93B38178EE90}" type="parTrans" cxnId="{97F25FD6-87FC-4262-8B9B-DBACE87F8986}">
      <dgm:prSet/>
      <dgm:spPr/>
      <dgm:t>
        <a:bodyPr/>
        <a:lstStyle/>
        <a:p>
          <a:pPr algn="ctr"/>
          <a:endParaRPr lang="en-US" sz="2800"/>
        </a:p>
      </dgm:t>
    </dgm:pt>
    <dgm:pt modelId="{A6662055-775C-441D-81A7-7C6FBC42A3F5}" type="sibTrans" cxnId="{97F25FD6-87FC-4262-8B9B-DBACE87F8986}">
      <dgm:prSet custT="1"/>
      <dgm:spPr/>
      <dgm:t>
        <a:bodyPr/>
        <a:lstStyle/>
        <a:p>
          <a:pPr algn="ctr"/>
          <a:endParaRPr lang="en-US" sz="1100"/>
        </a:p>
      </dgm:t>
    </dgm:pt>
    <dgm:pt modelId="{66B31515-A8FF-4283-8E57-C9C79A0F999D}">
      <dgm:prSet phldrT="[Text]" custT="1"/>
      <dgm:spPr/>
      <dgm:t>
        <a:bodyPr/>
        <a:lstStyle/>
        <a:p>
          <a:pPr algn="ctr"/>
          <a:r>
            <a:rPr lang="en-GB" sz="1200" dirty="0" err="1"/>
            <a:t>Etholiadau</a:t>
          </a:r>
          <a:r>
            <a:rPr lang="en-GB" sz="1200" dirty="0"/>
            <a:t> a Llywodraeth </a:t>
          </a:r>
          <a:r>
            <a:rPr lang="en-GB" sz="1200" dirty="0" err="1"/>
            <a:t>yn</a:t>
          </a:r>
          <a:r>
            <a:rPr lang="en-GB" sz="1200" dirty="0"/>
            <a:t> </a:t>
          </a:r>
          <a:r>
            <a:rPr lang="en-GB" sz="1200" dirty="0" err="1"/>
            <a:t>dychwelyd</a:t>
          </a:r>
          <a:r>
            <a:rPr lang="en-GB" sz="1200" dirty="0"/>
            <a:t> </a:t>
          </a:r>
        </a:p>
        <a:p>
          <a:pPr algn="ctr"/>
          <a:r>
            <a:rPr lang="en-US" sz="1300" dirty="0"/>
            <a:t>Mai 2021</a:t>
          </a:r>
          <a:endParaRPr lang="en-US" sz="1400" dirty="0"/>
        </a:p>
      </dgm:t>
    </dgm:pt>
    <dgm:pt modelId="{8A4C8CFB-C2CB-428B-B29D-9A14F4940D38}" type="parTrans" cxnId="{8753CF4E-B023-4F09-922D-CABA394354B2}">
      <dgm:prSet/>
      <dgm:spPr/>
      <dgm:t>
        <a:bodyPr/>
        <a:lstStyle/>
        <a:p>
          <a:pPr algn="ctr"/>
          <a:endParaRPr lang="en-US" sz="2800"/>
        </a:p>
      </dgm:t>
    </dgm:pt>
    <dgm:pt modelId="{57838F29-7CBF-4534-A6CF-8E81D199042E}" type="sibTrans" cxnId="{8753CF4E-B023-4F09-922D-CABA394354B2}">
      <dgm:prSet custT="1"/>
      <dgm:spPr/>
      <dgm:t>
        <a:bodyPr/>
        <a:lstStyle/>
        <a:p>
          <a:pPr algn="ctr"/>
          <a:endParaRPr lang="en-US" sz="1100"/>
        </a:p>
      </dgm:t>
    </dgm:pt>
    <dgm:pt modelId="{84779DA7-7DE1-40FB-8F5F-C23CD489C59F}">
      <dgm:prSet phldrT="[Text]" custT="1"/>
      <dgm:spPr>
        <a:solidFill>
          <a:srgbClr val="FF3333"/>
        </a:solidFill>
      </dgm:spPr>
      <dgm:t>
        <a:bodyPr/>
        <a:lstStyle/>
        <a:p>
          <a:pPr algn="ctr"/>
          <a:r>
            <a:rPr lang="en-US" sz="1300" dirty="0" err="1"/>
            <a:t>Pandemig</a:t>
          </a:r>
          <a:endParaRPr lang="en-US" sz="1300" dirty="0"/>
        </a:p>
      </dgm:t>
    </dgm:pt>
    <dgm:pt modelId="{B2A38EC4-F932-45DD-BABF-3876DF1D65D4}" type="parTrans" cxnId="{948F736D-9F29-4B49-B3DC-5552D7B116F1}">
      <dgm:prSet/>
      <dgm:spPr/>
      <dgm:t>
        <a:bodyPr/>
        <a:lstStyle/>
        <a:p>
          <a:pPr algn="ctr"/>
          <a:endParaRPr lang="en-US" sz="2800"/>
        </a:p>
      </dgm:t>
    </dgm:pt>
    <dgm:pt modelId="{0C54FB63-6C24-4140-BE63-C5C6A7101CEE}" type="sibTrans" cxnId="{948F736D-9F29-4B49-B3DC-5552D7B116F1}">
      <dgm:prSet custT="1"/>
      <dgm:spPr/>
      <dgm:t>
        <a:bodyPr/>
        <a:lstStyle/>
        <a:p>
          <a:pPr algn="ctr"/>
          <a:endParaRPr lang="en-US" sz="1100"/>
        </a:p>
      </dgm:t>
    </dgm:pt>
    <dgm:pt modelId="{13CB0E97-9F7E-4867-B416-09250A10973C}">
      <dgm:prSet phldrT="[Text]" custT="1"/>
      <dgm:spPr/>
      <dgm:t>
        <a:bodyPr/>
        <a:lstStyle/>
        <a:p>
          <a:pPr algn="ctr"/>
          <a:r>
            <a:rPr lang="en-US" sz="1300" dirty="0" err="1"/>
            <a:t>Bil</a:t>
          </a:r>
          <a:r>
            <a:rPr lang="en-US" sz="1300" dirty="0"/>
            <a:t> </a:t>
          </a:r>
          <a:r>
            <a:rPr lang="en-US" sz="1300" dirty="0" err="1"/>
            <a:t>i’r</a:t>
          </a:r>
          <a:r>
            <a:rPr lang="en-US" sz="1300" dirty="0"/>
            <a:t> Senedd</a:t>
          </a:r>
        </a:p>
        <a:p>
          <a:pPr algn="ctr"/>
          <a:r>
            <a:rPr lang="en-US" sz="1300" dirty="0"/>
            <a:t>Tach 2021</a:t>
          </a:r>
        </a:p>
      </dgm:t>
    </dgm:pt>
    <dgm:pt modelId="{1454CD7A-FC64-49FB-AF53-61086826038B}" type="parTrans" cxnId="{6C79641F-553B-4F06-8AFB-55C7282FE6CD}">
      <dgm:prSet/>
      <dgm:spPr/>
      <dgm:t>
        <a:bodyPr/>
        <a:lstStyle/>
        <a:p>
          <a:pPr algn="ctr"/>
          <a:endParaRPr lang="en-US" sz="2800"/>
        </a:p>
      </dgm:t>
    </dgm:pt>
    <dgm:pt modelId="{07D4A9AE-0955-415A-B610-796025E7A96A}" type="sibTrans" cxnId="{6C79641F-553B-4F06-8AFB-55C7282FE6CD}">
      <dgm:prSet custT="1"/>
      <dgm:spPr/>
      <dgm:t>
        <a:bodyPr/>
        <a:lstStyle/>
        <a:p>
          <a:pPr algn="ctr"/>
          <a:endParaRPr lang="en-US" sz="2800"/>
        </a:p>
      </dgm:t>
    </dgm:pt>
    <dgm:pt modelId="{120B514E-0B73-47E7-9B3A-134AB04D4135}">
      <dgm:prSet phldrT="[Text]" custT="1"/>
      <dgm:spPr/>
      <dgm:t>
        <a:bodyPr/>
        <a:lstStyle/>
        <a:p>
          <a:pPr algn="ctr"/>
          <a:r>
            <a:rPr lang="en-GB" sz="1300" b="0" i="0" dirty="0" err="1">
              <a:latin typeface="+mn-lt"/>
              <a:cs typeface="Arial" panose="020B0604020202020204" pitchFamily="34" charset="0"/>
            </a:rPr>
            <a:t>Adolygiad</a:t>
          </a:r>
          <a:r>
            <a:rPr lang="en-GB" sz="1300" b="0" i="0" dirty="0">
              <a:latin typeface="+mn-lt"/>
              <a:cs typeface="Arial" panose="020B0604020202020204" pitchFamily="34" charset="0"/>
            </a:rPr>
            <a:t> </a:t>
          </a:r>
          <a:r>
            <a:rPr lang="en-GB" sz="1300" b="0" i="0" dirty="0" err="1">
              <a:latin typeface="+mn-lt"/>
              <a:cs typeface="Arial" panose="020B0604020202020204" pitchFamily="34" charset="0"/>
            </a:rPr>
            <a:t>Hazelkorn</a:t>
          </a:r>
          <a:endParaRPr lang="en-GB" sz="1300" b="0" i="0" dirty="0">
            <a:latin typeface="+mn-lt"/>
            <a:cs typeface="Arial" panose="020B0604020202020204" pitchFamily="34" charset="0"/>
          </a:endParaRPr>
        </a:p>
        <a:p>
          <a:pPr algn="ctr"/>
          <a:r>
            <a:rPr lang="en-US" sz="1300" dirty="0"/>
            <a:t>2016</a:t>
          </a:r>
          <a:endParaRPr lang="en-US" sz="1300" dirty="0">
            <a:latin typeface="+mn-lt"/>
          </a:endParaRPr>
        </a:p>
      </dgm:t>
    </dgm:pt>
    <dgm:pt modelId="{F1870466-0389-44A5-9A70-88E0D282E998}" type="parTrans" cxnId="{22CDB3F2-8276-4E36-97BD-AD57C7ED9396}">
      <dgm:prSet/>
      <dgm:spPr/>
      <dgm:t>
        <a:bodyPr/>
        <a:lstStyle/>
        <a:p>
          <a:pPr algn="ctr"/>
          <a:endParaRPr lang="en-GB" sz="2800"/>
        </a:p>
      </dgm:t>
    </dgm:pt>
    <dgm:pt modelId="{1D7C877C-FF56-49F8-B259-972B713B4EA2}" type="sibTrans" cxnId="{22CDB3F2-8276-4E36-97BD-AD57C7ED9396}">
      <dgm:prSet custT="1"/>
      <dgm:spPr/>
      <dgm:t>
        <a:bodyPr/>
        <a:lstStyle/>
        <a:p>
          <a:pPr algn="ctr"/>
          <a:endParaRPr lang="en-GB" sz="1100"/>
        </a:p>
      </dgm:t>
    </dgm:pt>
    <dgm:pt modelId="{2BEC4B3A-A08D-4303-96C8-04B837A38F26}">
      <dgm:prSet phldrT="[Text]" custT="1"/>
      <dgm:spPr/>
      <dgm:t>
        <a:bodyPr/>
        <a:lstStyle/>
        <a:p>
          <a:pPr algn="ctr"/>
          <a:r>
            <a:rPr lang="en-US" sz="1300" dirty="0" err="1"/>
            <a:t>Cydsyniad</a:t>
          </a:r>
          <a:r>
            <a:rPr lang="en-US" sz="1300" dirty="0"/>
            <a:t> </a:t>
          </a:r>
          <a:r>
            <a:rPr lang="en-US" sz="1300" dirty="0" err="1"/>
            <a:t>Brenhinol</a:t>
          </a:r>
          <a:endParaRPr lang="en-US" sz="1300" dirty="0"/>
        </a:p>
        <a:p>
          <a:pPr algn="ctr"/>
          <a:r>
            <a:rPr lang="en-US" sz="1300" dirty="0"/>
            <a:t>Medi 2022</a:t>
          </a:r>
        </a:p>
      </dgm:t>
    </dgm:pt>
    <dgm:pt modelId="{117CEDA5-1F0F-43A2-9B7E-88402A2E199D}" type="parTrans" cxnId="{502677EB-97A9-411D-91D9-0F98AD33F7AB}">
      <dgm:prSet/>
      <dgm:spPr/>
      <dgm:t>
        <a:bodyPr/>
        <a:lstStyle/>
        <a:p>
          <a:endParaRPr lang="en-GB" sz="1600"/>
        </a:p>
      </dgm:t>
    </dgm:pt>
    <dgm:pt modelId="{AC16AA73-C82D-49C6-AA1E-5485CF3EB57F}" type="sibTrans" cxnId="{502677EB-97A9-411D-91D9-0F98AD33F7AB}">
      <dgm:prSet custT="1"/>
      <dgm:spPr/>
      <dgm:t>
        <a:bodyPr/>
        <a:lstStyle/>
        <a:p>
          <a:endParaRPr lang="en-GB" sz="900"/>
        </a:p>
      </dgm:t>
    </dgm:pt>
    <dgm:pt modelId="{9491DFC7-3A17-4DC8-AAA1-4A76297BE661}">
      <dgm:prSet phldrT="[Text]" custT="1"/>
      <dgm:spPr/>
      <dgm:t>
        <a:bodyPr/>
        <a:lstStyle/>
        <a:p>
          <a:pPr algn="ctr"/>
          <a:r>
            <a:rPr lang="en-US" sz="1300" dirty="0"/>
            <a:t>Y </a:t>
          </a:r>
          <a:r>
            <a:rPr lang="en-US" sz="1300" dirty="0" err="1"/>
            <a:t>Comisiwn</a:t>
          </a:r>
          <a:r>
            <a:rPr lang="en-US" sz="1300" dirty="0"/>
            <a:t> </a:t>
          </a:r>
          <a:r>
            <a:rPr lang="en-US" sz="1300" dirty="0" err="1"/>
            <a:t>yn</a:t>
          </a:r>
          <a:r>
            <a:rPr lang="en-US" sz="1300" dirty="0"/>
            <a:t> </a:t>
          </a:r>
          <a:r>
            <a:rPr lang="en-US" sz="1300" dirty="0" err="1"/>
            <a:t>weithredol</a:t>
          </a:r>
          <a:endParaRPr lang="en-US" sz="1300" dirty="0"/>
        </a:p>
        <a:p>
          <a:pPr algn="ctr"/>
          <a:r>
            <a:rPr lang="en-US" sz="1300" dirty="0" err="1"/>
            <a:t>Awst</a:t>
          </a:r>
          <a:r>
            <a:rPr lang="en-US" sz="1300" dirty="0"/>
            <a:t> 2024</a:t>
          </a:r>
        </a:p>
        <a:p>
          <a:pPr algn="ctr"/>
          <a:endParaRPr lang="en-US" sz="1300" dirty="0"/>
        </a:p>
      </dgm:t>
    </dgm:pt>
    <dgm:pt modelId="{E3B363FA-B56B-4034-B9CB-B5C0C4BCFE55}" type="parTrans" cxnId="{3070FDDD-86AE-44D0-A6C2-BDA93C5646F8}">
      <dgm:prSet/>
      <dgm:spPr/>
      <dgm:t>
        <a:bodyPr/>
        <a:lstStyle/>
        <a:p>
          <a:endParaRPr lang="en-GB" sz="1600"/>
        </a:p>
      </dgm:t>
    </dgm:pt>
    <dgm:pt modelId="{FC79412D-763A-4FB6-B85B-0705C901775D}" type="sibTrans" cxnId="{3070FDDD-86AE-44D0-A6C2-BDA93C5646F8}">
      <dgm:prSet/>
      <dgm:spPr/>
      <dgm:t>
        <a:bodyPr/>
        <a:lstStyle/>
        <a:p>
          <a:endParaRPr lang="en-GB" sz="1600"/>
        </a:p>
      </dgm:t>
    </dgm:pt>
    <dgm:pt modelId="{FAB1598A-87C2-4F8B-883D-B7619EC910A0}">
      <dgm:prSet phldrT="[Text]" custT="1"/>
      <dgm:spPr/>
      <dgm:t>
        <a:bodyPr/>
        <a:lstStyle/>
        <a:p>
          <a:pPr algn="ctr"/>
          <a:r>
            <a:rPr lang="en-US" sz="1300" dirty="0" err="1"/>
            <a:t>Ymgynghoriad</a:t>
          </a:r>
          <a:r>
            <a:rPr lang="en-US" sz="1300" dirty="0"/>
            <a:t> </a:t>
          </a:r>
          <a:r>
            <a:rPr lang="en-US" sz="1300" dirty="0" err="1"/>
            <a:t>cychwynnol</a:t>
          </a:r>
          <a:endParaRPr lang="en-US" sz="1300" dirty="0"/>
        </a:p>
        <a:p>
          <a:pPr algn="ctr"/>
          <a:r>
            <a:rPr lang="en-US" sz="1300" dirty="0"/>
            <a:t>2017</a:t>
          </a:r>
        </a:p>
      </dgm:t>
    </dgm:pt>
    <dgm:pt modelId="{D5A958B6-65FE-438E-84A0-EAF0CB86AC75}" type="parTrans" cxnId="{45F36942-89A9-4176-B0F9-0989F2703062}">
      <dgm:prSet/>
      <dgm:spPr/>
      <dgm:t>
        <a:bodyPr/>
        <a:lstStyle/>
        <a:p>
          <a:endParaRPr lang="en-GB"/>
        </a:p>
      </dgm:t>
    </dgm:pt>
    <dgm:pt modelId="{763967ED-957A-4D6E-837E-85DED2EF97D6}" type="sibTrans" cxnId="{45F36942-89A9-4176-B0F9-0989F2703062}">
      <dgm:prSet/>
      <dgm:spPr/>
      <dgm:t>
        <a:bodyPr/>
        <a:lstStyle/>
        <a:p>
          <a:endParaRPr lang="en-GB"/>
        </a:p>
      </dgm:t>
    </dgm:pt>
    <dgm:pt modelId="{9D159558-B84A-4A60-9B7C-E1C06BD01EB5}" type="pres">
      <dgm:prSet presAssocID="{1206849F-E51A-41F8-A004-C1FF2EFB4F08}" presName="rootnode" presStyleCnt="0">
        <dgm:presLayoutVars>
          <dgm:chMax/>
          <dgm:chPref/>
          <dgm:dir/>
          <dgm:animLvl val="lvl"/>
        </dgm:presLayoutVars>
      </dgm:prSet>
      <dgm:spPr/>
    </dgm:pt>
    <dgm:pt modelId="{70EC793E-0AC2-4CE1-8294-E409DA804E0E}" type="pres">
      <dgm:prSet presAssocID="{120B514E-0B73-47E7-9B3A-134AB04D4135}" presName="composite" presStyleCnt="0"/>
      <dgm:spPr/>
    </dgm:pt>
    <dgm:pt modelId="{693684C6-7E2C-4356-9EC4-998F618D485F}" type="pres">
      <dgm:prSet presAssocID="{120B514E-0B73-47E7-9B3A-134AB04D4135}" presName="LShape" presStyleLbl="alignNode1" presStyleIdx="0" presStyleCnt="19"/>
      <dgm:spPr/>
    </dgm:pt>
    <dgm:pt modelId="{1ACD1314-E0C6-4684-BE04-9F695C5464BA}" type="pres">
      <dgm:prSet presAssocID="{120B514E-0B73-47E7-9B3A-134AB04D4135}" presName="ParentText" presStyleLbl="revTx" presStyleIdx="0" presStyleCnt="10">
        <dgm:presLayoutVars>
          <dgm:chMax val="0"/>
          <dgm:chPref val="0"/>
          <dgm:bulletEnabled val="1"/>
        </dgm:presLayoutVars>
      </dgm:prSet>
      <dgm:spPr/>
    </dgm:pt>
    <dgm:pt modelId="{67D73380-E59B-4EC6-94D4-19103D25C21A}" type="pres">
      <dgm:prSet presAssocID="{120B514E-0B73-47E7-9B3A-134AB04D4135}" presName="Triangle" presStyleLbl="alignNode1" presStyleIdx="1" presStyleCnt="19"/>
      <dgm:spPr/>
    </dgm:pt>
    <dgm:pt modelId="{86A5BB69-EF93-4E28-A9A9-EB973F179197}" type="pres">
      <dgm:prSet presAssocID="{1D7C877C-FF56-49F8-B259-972B713B4EA2}" presName="sibTrans" presStyleCnt="0"/>
      <dgm:spPr/>
    </dgm:pt>
    <dgm:pt modelId="{8E1A45AC-7474-4AC3-9ED5-892A6CF12BEF}" type="pres">
      <dgm:prSet presAssocID="{1D7C877C-FF56-49F8-B259-972B713B4EA2}" presName="space" presStyleCnt="0"/>
      <dgm:spPr/>
    </dgm:pt>
    <dgm:pt modelId="{D8662C6C-768F-4577-806B-8F63DCBFC488}" type="pres">
      <dgm:prSet presAssocID="{FAB1598A-87C2-4F8B-883D-B7619EC910A0}" presName="composite" presStyleCnt="0"/>
      <dgm:spPr/>
    </dgm:pt>
    <dgm:pt modelId="{D0686C8C-FBF7-47A7-8357-D9F231BC6C3F}" type="pres">
      <dgm:prSet presAssocID="{FAB1598A-87C2-4F8B-883D-B7619EC910A0}" presName="LShape" presStyleLbl="alignNode1" presStyleIdx="2" presStyleCnt="19"/>
      <dgm:spPr/>
    </dgm:pt>
    <dgm:pt modelId="{D097C7F8-10CA-4C17-9544-3297B0CADDE5}" type="pres">
      <dgm:prSet presAssocID="{FAB1598A-87C2-4F8B-883D-B7619EC910A0}" presName="ParentText" presStyleLbl="revTx" presStyleIdx="1" presStyleCnt="10" custScaleX="121635">
        <dgm:presLayoutVars>
          <dgm:chMax val="0"/>
          <dgm:chPref val="0"/>
          <dgm:bulletEnabled val="1"/>
        </dgm:presLayoutVars>
      </dgm:prSet>
      <dgm:spPr/>
    </dgm:pt>
    <dgm:pt modelId="{D7FEA741-F5F0-45F0-BB53-2FC7C223211C}" type="pres">
      <dgm:prSet presAssocID="{FAB1598A-87C2-4F8B-883D-B7619EC910A0}" presName="Triangle" presStyleLbl="alignNode1" presStyleIdx="3" presStyleCnt="19"/>
      <dgm:spPr/>
    </dgm:pt>
    <dgm:pt modelId="{BFE6B201-F032-44BC-8B96-5C39F69590FA}" type="pres">
      <dgm:prSet presAssocID="{763967ED-957A-4D6E-837E-85DED2EF97D6}" presName="sibTrans" presStyleCnt="0"/>
      <dgm:spPr/>
    </dgm:pt>
    <dgm:pt modelId="{A4A9137F-2D67-4907-B09C-374F508147D8}" type="pres">
      <dgm:prSet presAssocID="{763967ED-957A-4D6E-837E-85DED2EF97D6}" presName="space" presStyleCnt="0"/>
      <dgm:spPr/>
    </dgm:pt>
    <dgm:pt modelId="{04436F03-6371-4824-BF65-CAB5A6C0D033}" type="pres">
      <dgm:prSet presAssocID="{44A5585F-BD41-4C36-A4AB-F1DC1A5E5B04}" presName="composite" presStyleCnt="0"/>
      <dgm:spPr/>
    </dgm:pt>
    <dgm:pt modelId="{A5705515-700C-47F6-B377-75C443FC7CFD}" type="pres">
      <dgm:prSet presAssocID="{44A5585F-BD41-4C36-A4AB-F1DC1A5E5B04}" presName="LShape" presStyleLbl="alignNode1" presStyleIdx="4" presStyleCnt="19"/>
      <dgm:spPr/>
    </dgm:pt>
    <dgm:pt modelId="{62B7A814-B2E2-4928-BDC8-427B1EB4BF2B}" type="pres">
      <dgm:prSet presAssocID="{44A5585F-BD41-4C36-A4AB-F1DC1A5E5B04}" presName="ParentText" presStyleLbl="revTx" presStyleIdx="2" presStyleCnt="10" custScaleX="117632">
        <dgm:presLayoutVars>
          <dgm:chMax val="0"/>
          <dgm:chPref val="0"/>
          <dgm:bulletEnabled val="1"/>
        </dgm:presLayoutVars>
      </dgm:prSet>
      <dgm:spPr/>
    </dgm:pt>
    <dgm:pt modelId="{70FAB98A-4244-4FEF-B616-E769B3000F55}" type="pres">
      <dgm:prSet presAssocID="{44A5585F-BD41-4C36-A4AB-F1DC1A5E5B04}" presName="Triangle" presStyleLbl="alignNode1" presStyleIdx="5" presStyleCnt="19"/>
      <dgm:spPr/>
    </dgm:pt>
    <dgm:pt modelId="{FDDEA0AA-3451-4DE3-9383-B04FA0AB4CE3}" type="pres">
      <dgm:prSet presAssocID="{72BC14F6-5FFC-46F2-A683-C1A47F045F10}" presName="sibTrans" presStyleCnt="0"/>
      <dgm:spPr/>
    </dgm:pt>
    <dgm:pt modelId="{7337054F-91D0-4AEC-9136-BC53D5D92C2F}" type="pres">
      <dgm:prSet presAssocID="{72BC14F6-5FFC-46F2-A683-C1A47F045F10}" presName="space" presStyleCnt="0"/>
      <dgm:spPr/>
    </dgm:pt>
    <dgm:pt modelId="{CE52ED37-82CA-439E-9970-75820E0E794A}" type="pres">
      <dgm:prSet presAssocID="{2C1DDC1F-EF50-4C6E-8B36-374D11E11918}" presName="composite" presStyleCnt="0"/>
      <dgm:spPr/>
    </dgm:pt>
    <dgm:pt modelId="{3BFFD671-7462-4721-842C-FD5D9EB3AD77}" type="pres">
      <dgm:prSet presAssocID="{2C1DDC1F-EF50-4C6E-8B36-374D11E11918}" presName="LShape" presStyleLbl="alignNode1" presStyleIdx="6" presStyleCnt="19"/>
      <dgm:spPr/>
    </dgm:pt>
    <dgm:pt modelId="{87D63B16-4E6E-4BE5-ABA9-DD069535C104}" type="pres">
      <dgm:prSet presAssocID="{2C1DDC1F-EF50-4C6E-8B36-374D11E11918}" presName="ParentText" presStyleLbl="revTx" presStyleIdx="3" presStyleCnt="10" custScaleX="112116">
        <dgm:presLayoutVars>
          <dgm:chMax val="0"/>
          <dgm:chPref val="0"/>
          <dgm:bulletEnabled val="1"/>
        </dgm:presLayoutVars>
      </dgm:prSet>
      <dgm:spPr/>
    </dgm:pt>
    <dgm:pt modelId="{48334E02-617E-4AA5-A3EF-10BC90B46461}" type="pres">
      <dgm:prSet presAssocID="{2C1DDC1F-EF50-4C6E-8B36-374D11E11918}" presName="Triangle" presStyleLbl="alignNode1" presStyleIdx="7" presStyleCnt="19"/>
      <dgm:spPr/>
    </dgm:pt>
    <dgm:pt modelId="{D036CD05-B37E-4A3C-B347-05B29353BA1E}" type="pres">
      <dgm:prSet presAssocID="{B96ADC7B-38D7-4245-9FDC-9E8C008A737D}" presName="sibTrans" presStyleCnt="0"/>
      <dgm:spPr/>
    </dgm:pt>
    <dgm:pt modelId="{1C6C7222-348E-4AAB-A8E4-20E95BB7D0FB}" type="pres">
      <dgm:prSet presAssocID="{B96ADC7B-38D7-4245-9FDC-9E8C008A737D}" presName="space" presStyleCnt="0"/>
      <dgm:spPr/>
    </dgm:pt>
    <dgm:pt modelId="{9D25FC19-7A55-429A-871E-556EDFC8B434}" type="pres">
      <dgm:prSet presAssocID="{84779DA7-7DE1-40FB-8F5F-C23CD489C59F}" presName="composite" presStyleCnt="0"/>
      <dgm:spPr/>
    </dgm:pt>
    <dgm:pt modelId="{DA6ADD49-3A85-4DC1-9208-ADB213E6001B}" type="pres">
      <dgm:prSet presAssocID="{84779DA7-7DE1-40FB-8F5F-C23CD489C59F}" presName="LShape" presStyleLbl="alignNode1" presStyleIdx="8" presStyleCnt="19"/>
      <dgm:spPr/>
    </dgm:pt>
    <dgm:pt modelId="{8BD6FF81-4995-4EB4-B640-4971603CCD9F}" type="pres">
      <dgm:prSet presAssocID="{84779DA7-7DE1-40FB-8F5F-C23CD489C59F}" presName="ParentText" presStyleLbl="revTx" presStyleIdx="4" presStyleCnt="10">
        <dgm:presLayoutVars>
          <dgm:chMax val="0"/>
          <dgm:chPref val="0"/>
          <dgm:bulletEnabled val="1"/>
        </dgm:presLayoutVars>
      </dgm:prSet>
      <dgm:spPr/>
    </dgm:pt>
    <dgm:pt modelId="{91197A36-4C47-440D-82B9-61A1EF7B453E}" type="pres">
      <dgm:prSet presAssocID="{84779DA7-7DE1-40FB-8F5F-C23CD489C59F}" presName="Triangle" presStyleLbl="alignNode1" presStyleIdx="9" presStyleCnt="19"/>
      <dgm:spPr/>
    </dgm:pt>
    <dgm:pt modelId="{09A3711E-90F0-4FF6-BC7F-F89C09B849CF}" type="pres">
      <dgm:prSet presAssocID="{0C54FB63-6C24-4140-BE63-C5C6A7101CEE}" presName="sibTrans" presStyleCnt="0"/>
      <dgm:spPr/>
    </dgm:pt>
    <dgm:pt modelId="{8955E224-5178-4FD5-9566-5A461A5938E5}" type="pres">
      <dgm:prSet presAssocID="{0C54FB63-6C24-4140-BE63-C5C6A7101CEE}" presName="space" presStyleCnt="0"/>
      <dgm:spPr/>
    </dgm:pt>
    <dgm:pt modelId="{459953F3-D175-4A42-BFAB-2B7E1C85FB26}" type="pres">
      <dgm:prSet presAssocID="{3E5E93B6-1B4C-4048-8317-84BFC0E20927}" presName="composite" presStyleCnt="0"/>
      <dgm:spPr/>
    </dgm:pt>
    <dgm:pt modelId="{8A8AEA78-D862-4831-A779-6CC8A38CC336}" type="pres">
      <dgm:prSet presAssocID="{3E5E93B6-1B4C-4048-8317-84BFC0E20927}" presName="LShape" presStyleLbl="alignNode1" presStyleIdx="10" presStyleCnt="19"/>
      <dgm:spPr/>
    </dgm:pt>
    <dgm:pt modelId="{2534679D-1C68-49B2-89C7-A6461B3C727E}" type="pres">
      <dgm:prSet presAssocID="{3E5E93B6-1B4C-4048-8317-84BFC0E20927}" presName="ParentText" presStyleLbl="revTx" presStyleIdx="5" presStyleCnt="10" custScaleX="129930">
        <dgm:presLayoutVars>
          <dgm:chMax val="0"/>
          <dgm:chPref val="0"/>
          <dgm:bulletEnabled val="1"/>
        </dgm:presLayoutVars>
      </dgm:prSet>
      <dgm:spPr/>
    </dgm:pt>
    <dgm:pt modelId="{6ED893A1-B581-4658-937D-E17F5118A2DF}" type="pres">
      <dgm:prSet presAssocID="{3E5E93B6-1B4C-4048-8317-84BFC0E20927}" presName="Triangle" presStyleLbl="alignNode1" presStyleIdx="11" presStyleCnt="19"/>
      <dgm:spPr/>
    </dgm:pt>
    <dgm:pt modelId="{78F99C95-39C4-489B-B3EA-8622C78C18D3}" type="pres">
      <dgm:prSet presAssocID="{A6662055-775C-441D-81A7-7C6FBC42A3F5}" presName="sibTrans" presStyleCnt="0"/>
      <dgm:spPr/>
    </dgm:pt>
    <dgm:pt modelId="{CDBAD5D8-BDBF-43B0-8BBA-D806144B1C4F}" type="pres">
      <dgm:prSet presAssocID="{A6662055-775C-441D-81A7-7C6FBC42A3F5}" presName="space" presStyleCnt="0"/>
      <dgm:spPr/>
    </dgm:pt>
    <dgm:pt modelId="{0316A1CB-1B83-4DA6-ACE5-443C36738180}" type="pres">
      <dgm:prSet presAssocID="{66B31515-A8FF-4283-8E57-C9C79A0F999D}" presName="composite" presStyleCnt="0"/>
      <dgm:spPr/>
    </dgm:pt>
    <dgm:pt modelId="{EA594F95-505A-411B-8EC5-7705ED60D382}" type="pres">
      <dgm:prSet presAssocID="{66B31515-A8FF-4283-8E57-C9C79A0F999D}" presName="LShape" presStyleLbl="alignNode1" presStyleIdx="12" presStyleCnt="19"/>
      <dgm:spPr/>
    </dgm:pt>
    <dgm:pt modelId="{0B7471D1-7396-4A2E-8D50-6987902D737C}" type="pres">
      <dgm:prSet presAssocID="{66B31515-A8FF-4283-8E57-C9C79A0F999D}" presName="ParentText" presStyleLbl="revTx" presStyleIdx="6" presStyleCnt="10">
        <dgm:presLayoutVars>
          <dgm:chMax val="0"/>
          <dgm:chPref val="0"/>
          <dgm:bulletEnabled val="1"/>
        </dgm:presLayoutVars>
      </dgm:prSet>
      <dgm:spPr/>
    </dgm:pt>
    <dgm:pt modelId="{57EF4375-ADFD-4D4D-B426-01C31271975F}" type="pres">
      <dgm:prSet presAssocID="{66B31515-A8FF-4283-8E57-C9C79A0F999D}" presName="Triangle" presStyleLbl="alignNode1" presStyleIdx="13" presStyleCnt="19"/>
      <dgm:spPr/>
    </dgm:pt>
    <dgm:pt modelId="{2FC1B884-C623-41A4-80BB-22D588EEDD9E}" type="pres">
      <dgm:prSet presAssocID="{57838F29-7CBF-4534-A6CF-8E81D199042E}" presName="sibTrans" presStyleCnt="0"/>
      <dgm:spPr/>
    </dgm:pt>
    <dgm:pt modelId="{E241E978-7C16-4E07-9482-5F0895A1CBD3}" type="pres">
      <dgm:prSet presAssocID="{57838F29-7CBF-4534-A6CF-8E81D199042E}" presName="space" presStyleCnt="0"/>
      <dgm:spPr/>
    </dgm:pt>
    <dgm:pt modelId="{182E9569-2767-4394-9B31-F2676DB80606}" type="pres">
      <dgm:prSet presAssocID="{13CB0E97-9F7E-4867-B416-09250A10973C}" presName="composite" presStyleCnt="0"/>
      <dgm:spPr/>
    </dgm:pt>
    <dgm:pt modelId="{D27E867E-13EF-4434-B14F-A9341A331340}" type="pres">
      <dgm:prSet presAssocID="{13CB0E97-9F7E-4867-B416-09250A10973C}" presName="LShape" presStyleLbl="alignNode1" presStyleIdx="14" presStyleCnt="19"/>
      <dgm:spPr/>
    </dgm:pt>
    <dgm:pt modelId="{B290D504-37AD-4D6E-8A22-874CBF88C833}" type="pres">
      <dgm:prSet presAssocID="{13CB0E97-9F7E-4867-B416-09250A10973C}" presName="ParentText" presStyleLbl="revTx" presStyleIdx="7" presStyleCnt="10">
        <dgm:presLayoutVars>
          <dgm:chMax val="0"/>
          <dgm:chPref val="0"/>
          <dgm:bulletEnabled val="1"/>
        </dgm:presLayoutVars>
      </dgm:prSet>
      <dgm:spPr/>
    </dgm:pt>
    <dgm:pt modelId="{8E6D3952-594B-4F06-BC1F-9C7DE30CF5A6}" type="pres">
      <dgm:prSet presAssocID="{13CB0E97-9F7E-4867-B416-09250A10973C}" presName="Triangle" presStyleLbl="alignNode1" presStyleIdx="15" presStyleCnt="19"/>
      <dgm:spPr/>
    </dgm:pt>
    <dgm:pt modelId="{CF627A94-340F-4D53-84C0-B15EE94901D4}" type="pres">
      <dgm:prSet presAssocID="{07D4A9AE-0955-415A-B610-796025E7A96A}" presName="sibTrans" presStyleCnt="0"/>
      <dgm:spPr/>
    </dgm:pt>
    <dgm:pt modelId="{D42B2E42-9F4A-4CB6-AA74-3B2F1B3724E3}" type="pres">
      <dgm:prSet presAssocID="{07D4A9AE-0955-415A-B610-796025E7A96A}" presName="space" presStyleCnt="0"/>
      <dgm:spPr/>
    </dgm:pt>
    <dgm:pt modelId="{E3C3FC13-37B5-4C45-8794-561BD5D768A1}" type="pres">
      <dgm:prSet presAssocID="{2BEC4B3A-A08D-4303-96C8-04B837A38F26}" presName="composite" presStyleCnt="0"/>
      <dgm:spPr/>
    </dgm:pt>
    <dgm:pt modelId="{0CD494B3-F52E-4E3A-B9BF-F69F2B095BA2}" type="pres">
      <dgm:prSet presAssocID="{2BEC4B3A-A08D-4303-96C8-04B837A38F26}" presName="LShape" presStyleLbl="alignNode1" presStyleIdx="16" presStyleCnt="19"/>
      <dgm:spPr/>
    </dgm:pt>
    <dgm:pt modelId="{FA0AF96F-0667-4FF6-99ED-1017B9716E81}" type="pres">
      <dgm:prSet presAssocID="{2BEC4B3A-A08D-4303-96C8-04B837A38F26}" presName="ParentText" presStyleLbl="revTx" presStyleIdx="8" presStyleCnt="10">
        <dgm:presLayoutVars>
          <dgm:chMax val="0"/>
          <dgm:chPref val="0"/>
          <dgm:bulletEnabled val="1"/>
        </dgm:presLayoutVars>
      </dgm:prSet>
      <dgm:spPr/>
    </dgm:pt>
    <dgm:pt modelId="{CA785260-9AAF-40C5-8598-9B5EB6F7F272}" type="pres">
      <dgm:prSet presAssocID="{2BEC4B3A-A08D-4303-96C8-04B837A38F26}" presName="Triangle" presStyleLbl="alignNode1" presStyleIdx="17" presStyleCnt="19"/>
      <dgm:spPr/>
    </dgm:pt>
    <dgm:pt modelId="{B4069F35-1BB1-4B4B-8990-684D71B85B2D}" type="pres">
      <dgm:prSet presAssocID="{AC16AA73-C82D-49C6-AA1E-5485CF3EB57F}" presName="sibTrans" presStyleCnt="0"/>
      <dgm:spPr/>
    </dgm:pt>
    <dgm:pt modelId="{6B7C16BC-290B-478A-9C92-1BE6AD7A1BEA}" type="pres">
      <dgm:prSet presAssocID="{AC16AA73-C82D-49C6-AA1E-5485CF3EB57F}" presName="space" presStyleCnt="0"/>
      <dgm:spPr/>
    </dgm:pt>
    <dgm:pt modelId="{0291A25E-79BA-4A07-B8EB-CE717BB2534D}" type="pres">
      <dgm:prSet presAssocID="{9491DFC7-3A17-4DC8-AAA1-4A76297BE661}" presName="composite" presStyleCnt="0"/>
      <dgm:spPr/>
    </dgm:pt>
    <dgm:pt modelId="{E0814800-3FA4-4E04-A23A-FEF66A44173C}" type="pres">
      <dgm:prSet presAssocID="{9491DFC7-3A17-4DC8-AAA1-4A76297BE661}" presName="LShape" presStyleLbl="alignNode1" presStyleIdx="18" presStyleCnt="19"/>
      <dgm:spPr/>
    </dgm:pt>
    <dgm:pt modelId="{8B0AF68F-CE44-4594-B543-6A2CE7A3AC6A}" type="pres">
      <dgm:prSet presAssocID="{9491DFC7-3A17-4DC8-AAA1-4A76297BE661}" presName="ParentText" presStyleLbl="revTx" presStyleIdx="9" presStyleCnt="10">
        <dgm:presLayoutVars>
          <dgm:chMax val="0"/>
          <dgm:chPref val="0"/>
          <dgm:bulletEnabled val="1"/>
        </dgm:presLayoutVars>
      </dgm:prSet>
      <dgm:spPr/>
    </dgm:pt>
  </dgm:ptLst>
  <dgm:cxnLst>
    <dgm:cxn modelId="{FA8C4513-16F4-4C2C-B9D7-A7502DB5D719}" type="presOf" srcId="{FAB1598A-87C2-4F8B-883D-B7619EC910A0}" destId="{D097C7F8-10CA-4C17-9544-3297B0CADDE5}" srcOrd="0" destOrd="0" presId="urn:microsoft.com/office/officeart/2009/3/layout/StepUpProcess"/>
    <dgm:cxn modelId="{6C79641F-553B-4F06-8AFB-55C7282FE6CD}" srcId="{1206849F-E51A-41F8-A004-C1FF2EFB4F08}" destId="{13CB0E97-9F7E-4867-B416-09250A10973C}" srcOrd="7" destOrd="0" parTransId="{1454CD7A-FC64-49FB-AF53-61086826038B}" sibTransId="{07D4A9AE-0955-415A-B610-796025E7A96A}"/>
    <dgm:cxn modelId="{4EF0B327-FAC7-488A-9C16-AADA325D09A9}" type="presOf" srcId="{2BEC4B3A-A08D-4303-96C8-04B837A38F26}" destId="{FA0AF96F-0667-4FF6-99ED-1017B9716E81}" srcOrd="0" destOrd="0" presId="urn:microsoft.com/office/officeart/2009/3/layout/StepUpProcess"/>
    <dgm:cxn modelId="{54291A2A-F72C-4BBF-B45F-EC029E269E1E}" type="presOf" srcId="{44A5585F-BD41-4C36-A4AB-F1DC1A5E5B04}" destId="{62B7A814-B2E2-4928-BDC8-427B1EB4BF2B}" srcOrd="0" destOrd="0" presId="urn:microsoft.com/office/officeart/2009/3/layout/StepUpProcess"/>
    <dgm:cxn modelId="{950E7A5B-4A9B-4127-84CE-08A5C47D375A}" type="presOf" srcId="{120B514E-0B73-47E7-9B3A-134AB04D4135}" destId="{1ACD1314-E0C6-4684-BE04-9F695C5464BA}" srcOrd="0" destOrd="0" presId="urn:microsoft.com/office/officeart/2009/3/layout/StepUpProcess"/>
    <dgm:cxn modelId="{45F36942-89A9-4176-B0F9-0989F2703062}" srcId="{1206849F-E51A-41F8-A004-C1FF2EFB4F08}" destId="{FAB1598A-87C2-4F8B-883D-B7619EC910A0}" srcOrd="1" destOrd="0" parTransId="{D5A958B6-65FE-438E-84A0-EAF0CB86AC75}" sibTransId="{763967ED-957A-4D6E-837E-85DED2EF97D6}"/>
    <dgm:cxn modelId="{948F736D-9F29-4B49-B3DC-5552D7B116F1}" srcId="{1206849F-E51A-41F8-A004-C1FF2EFB4F08}" destId="{84779DA7-7DE1-40FB-8F5F-C23CD489C59F}" srcOrd="4" destOrd="0" parTransId="{B2A38EC4-F932-45DD-BABF-3876DF1D65D4}" sibTransId="{0C54FB63-6C24-4140-BE63-C5C6A7101CEE}"/>
    <dgm:cxn modelId="{8753CF4E-B023-4F09-922D-CABA394354B2}" srcId="{1206849F-E51A-41F8-A004-C1FF2EFB4F08}" destId="{66B31515-A8FF-4283-8E57-C9C79A0F999D}" srcOrd="6" destOrd="0" parTransId="{8A4C8CFB-C2CB-428B-B29D-9A14F4940D38}" sibTransId="{57838F29-7CBF-4534-A6CF-8E81D199042E}"/>
    <dgm:cxn modelId="{61998053-FC21-4A8B-9C9E-3DA7149382C9}" srcId="{1206849F-E51A-41F8-A004-C1FF2EFB4F08}" destId="{2C1DDC1F-EF50-4C6E-8B36-374D11E11918}" srcOrd="3" destOrd="0" parTransId="{8B827171-E98C-4154-A2AD-01E33F77A1FA}" sibTransId="{B96ADC7B-38D7-4245-9FDC-9E8C008A737D}"/>
    <dgm:cxn modelId="{413BE975-D88B-4CB6-9136-DF5F6524A99C}" type="presOf" srcId="{1206849F-E51A-41F8-A004-C1FF2EFB4F08}" destId="{9D159558-B84A-4A60-9B7C-E1C06BD01EB5}" srcOrd="0" destOrd="0" presId="urn:microsoft.com/office/officeart/2009/3/layout/StepUpProcess"/>
    <dgm:cxn modelId="{56712988-88AD-4A72-A688-44908F65A32D}" type="presOf" srcId="{84779DA7-7DE1-40FB-8F5F-C23CD489C59F}" destId="{8BD6FF81-4995-4EB4-B640-4971603CCD9F}" srcOrd="0" destOrd="0" presId="urn:microsoft.com/office/officeart/2009/3/layout/StepUpProcess"/>
    <dgm:cxn modelId="{9D039595-F604-4454-AEB0-0D01F6E86FAB}" type="presOf" srcId="{3E5E93B6-1B4C-4048-8317-84BFC0E20927}" destId="{2534679D-1C68-49B2-89C7-A6461B3C727E}" srcOrd="0" destOrd="0" presId="urn:microsoft.com/office/officeart/2009/3/layout/StepUpProcess"/>
    <dgm:cxn modelId="{5B532C9B-843A-4AA9-85F6-A1B5F83F0936}" type="presOf" srcId="{9491DFC7-3A17-4DC8-AAA1-4A76297BE661}" destId="{8B0AF68F-CE44-4594-B543-6A2CE7A3AC6A}" srcOrd="0" destOrd="0" presId="urn:microsoft.com/office/officeart/2009/3/layout/StepUpProcess"/>
    <dgm:cxn modelId="{7FD0BFA2-5588-428E-A626-263049D3EC21}" type="presOf" srcId="{13CB0E97-9F7E-4867-B416-09250A10973C}" destId="{B290D504-37AD-4D6E-8A22-874CBF88C833}" srcOrd="0" destOrd="0" presId="urn:microsoft.com/office/officeart/2009/3/layout/StepUpProcess"/>
    <dgm:cxn modelId="{97F25FD6-87FC-4262-8B9B-DBACE87F8986}" srcId="{1206849F-E51A-41F8-A004-C1FF2EFB4F08}" destId="{3E5E93B6-1B4C-4048-8317-84BFC0E20927}" srcOrd="5" destOrd="0" parTransId="{DFCD02CB-F23A-4BC8-B3B9-93B38178EE90}" sibTransId="{A6662055-775C-441D-81A7-7C6FBC42A3F5}"/>
    <dgm:cxn modelId="{5AE2E6DA-69E9-49B6-A154-6D95EFE7C1F3}" type="presOf" srcId="{66B31515-A8FF-4283-8E57-C9C79A0F999D}" destId="{0B7471D1-7396-4A2E-8D50-6987902D737C}" srcOrd="0" destOrd="0" presId="urn:microsoft.com/office/officeart/2009/3/layout/StepUpProcess"/>
    <dgm:cxn modelId="{3070FDDD-86AE-44D0-A6C2-BDA93C5646F8}" srcId="{1206849F-E51A-41F8-A004-C1FF2EFB4F08}" destId="{9491DFC7-3A17-4DC8-AAA1-4A76297BE661}" srcOrd="9" destOrd="0" parTransId="{E3B363FA-B56B-4034-B9CB-B5C0C4BCFE55}" sibTransId="{FC79412D-763A-4FB6-B85B-0705C901775D}"/>
    <dgm:cxn modelId="{502677EB-97A9-411D-91D9-0F98AD33F7AB}" srcId="{1206849F-E51A-41F8-A004-C1FF2EFB4F08}" destId="{2BEC4B3A-A08D-4303-96C8-04B837A38F26}" srcOrd="8" destOrd="0" parTransId="{117CEDA5-1F0F-43A2-9B7E-88402A2E199D}" sibTransId="{AC16AA73-C82D-49C6-AA1E-5485CF3EB57F}"/>
    <dgm:cxn modelId="{5F7C45F0-F155-4459-ABB5-D329D71CBC82}" type="presOf" srcId="{2C1DDC1F-EF50-4C6E-8B36-374D11E11918}" destId="{87D63B16-4E6E-4BE5-ABA9-DD069535C104}" srcOrd="0" destOrd="0" presId="urn:microsoft.com/office/officeart/2009/3/layout/StepUpProcess"/>
    <dgm:cxn modelId="{22CDB3F2-8276-4E36-97BD-AD57C7ED9396}" srcId="{1206849F-E51A-41F8-A004-C1FF2EFB4F08}" destId="{120B514E-0B73-47E7-9B3A-134AB04D4135}" srcOrd="0" destOrd="0" parTransId="{F1870466-0389-44A5-9A70-88E0D282E998}" sibTransId="{1D7C877C-FF56-49F8-B259-972B713B4EA2}"/>
    <dgm:cxn modelId="{0027EDF4-C508-4602-9531-F41819B9A7DA}" srcId="{1206849F-E51A-41F8-A004-C1FF2EFB4F08}" destId="{44A5585F-BD41-4C36-A4AB-F1DC1A5E5B04}" srcOrd="2" destOrd="0" parTransId="{EC8155F6-41BD-4CE7-A597-D537476C1CCC}" sibTransId="{72BC14F6-5FFC-46F2-A683-C1A47F045F10}"/>
    <dgm:cxn modelId="{441EE21B-B6D3-4F5E-BF10-E96C469083F3}" type="presParOf" srcId="{9D159558-B84A-4A60-9B7C-E1C06BD01EB5}" destId="{70EC793E-0AC2-4CE1-8294-E409DA804E0E}" srcOrd="0" destOrd="0" presId="urn:microsoft.com/office/officeart/2009/3/layout/StepUpProcess"/>
    <dgm:cxn modelId="{B7DF879D-862C-4B25-B965-A749DA058927}" type="presParOf" srcId="{70EC793E-0AC2-4CE1-8294-E409DA804E0E}" destId="{693684C6-7E2C-4356-9EC4-998F618D485F}" srcOrd="0" destOrd="0" presId="urn:microsoft.com/office/officeart/2009/3/layout/StepUpProcess"/>
    <dgm:cxn modelId="{0CB8FE1F-6D90-42AE-86DE-6E978397C8D2}" type="presParOf" srcId="{70EC793E-0AC2-4CE1-8294-E409DA804E0E}" destId="{1ACD1314-E0C6-4684-BE04-9F695C5464BA}" srcOrd="1" destOrd="0" presId="urn:microsoft.com/office/officeart/2009/3/layout/StepUpProcess"/>
    <dgm:cxn modelId="{06A88766-613E-4D4A-A794-EDFB33000E26}" type="presParOf" srcId="{70EC793E-0AC2-4CE1-8294-E409DA804E0E}" destId="{67D73380-E59B-4EC6-94D4-19103D25C21A}" srcOrd="2" destOrd="0" presId="urn:microsoft.com/office/officeart/2009/3/layout/StepUpProcess"/>
    <dgm:cxn modelId="{6640CC1A-F400-48F7-AED3-E4D2BBAA924B}" type="presParOf" srcId="{9D159558-B84A-4A60-9B7C-E1C06BD01EB5}" destId="{86A5BB69-EF93-4E28-A9A9-EB973F179197}" srcOrd="1" destOrd="0" presId="urn:microsoft.com/office/officeart/2009/3/layout/StepUpProcess"/>
    <dgm:cxn modelId="{106EB20A-F332-4C6F-AF2C-BC99E2B81F54}" type="presParOf" srcId="{86A5BB69-EF93-4E28-A9A9-EB973F179197}" destId="{8E1A45AC-7474-4AC3-9ED5-892A6CF12BEF}" srcOrd="0" destOrd="0" presId="urn:microsoft.com/office/officeart/2009/3/layout/StepUpProcess"/>
    <dgm:cxn modelId="{D0927DD1-81FE-4231-945E-35632115F87D}" type="presParOf" srcId="{9D159558-B84A-4A60-9B7C-E1C06BD01EB5}" destId="{D8662C6C-768F-4577-806B-8F63DCBFC488}" srcOrd="2" destOrd="0" presId="urn:microsoft.com/office/officeart/2009/3/layout/StepUpProcess"/>
    <dgm:cxn modelId="{FBF64B29-0754-4917-BA49-F7C5422A97DF}" type="presParOf" srcId="{D8662C6C-768F-4577-806B-8F63DCBFC488}" destId="{D0686C8C-FBF7-47A7-8357-D9F231BC6C3F}" srcOrd="0" destOrd="0" presId="urn:microsoft.com/office/officeart/2009/3/layout/StepUpProcess"/>
    <dgm:cxn modelId="{4AEF4AED-3C3A-4F5C-9E95-EC25BEC7B9E1}" type="presParOf" srcId="{D8662C6C-768F-4577-806B-8F63DCBFC488}" destId="{D097C7F8-10CA-4C17-9544-3297B0CADDE5}" srcOrd="1" destOrd="0" presId="urn:microsoft.com/office/officeart/2009/3/layout/StepUpProcess"/>
    <dgm:cxn modelId="{2AFB7663-CD9A-4845-B40A-CA50ADC1A748}" type="presParOf" srcId="{D8662C6C-768F-4577-806B-8F63DCBFC488}" destId="{D7FEA741-F5F0-45F0-BB53-2FC7C223211C}" srcOrd="2" destOrd="0" presId="urn:microsoft.com/office/officeart/2009/3/layout/StepUpProcess"/>
    <dgm:cxn modelId="{DCE9B736-917C-4277-A4AD-4925568A4E9D}" type="presParOf" srcId="{9D159558-B84A-4A60-9B7C-E1C06BD01EB5}" destId="{BFE6B201-F032-44BC-8B96-5C39F69590FA}" srcOrd="3" destOrd="0" presId="urn:microsoft.com/office/officeart/2009/3/layout/StepUpProcess"/>
    <dgm:cxn modelId="{BFFF1E90-B27E-458D-8F7F-DABB5EE63EB8}" type="presParOf" srcId="{BFE6B201-F032-44BC-8B96-5C39F69590FA}" destId="{A4A9137F-2D67-4907-B09C-374F508147D8}" srcOrd="0" destOrd="0" presId="urn:microsoft.com/office/officeart/2009/3/layout/StepUpProcess"/>
    <dgm:cxn modelId="{7D81486A-CDF5-4E59-A63A-1025481A38FE}" type="presParOf" srcId="{9D159558-B84A-4A60-9B7C-E1C06BD01EB5}" destId="{04436F03-6371-4824-BF65-CAB5A6C0D033}" srcOrd="4" destOrd="0" presId="urn:microsoft.com/office/officeart/2009/3/layout/StepUpProcess"/>
    <dgm:cxn modelId="{3D831DA4-2B68-4E2A-956F-7B0BAFF7FEB7}" type="presParOf" srcId="{04436F03-6371-4824-BF65-CAB5A6C0D033}" destId="{A5705515-700C-47F6-B377-75C443FC7CFD}" srcOrd="0" destOrd="0" presId="urn:microsoft.com/office/officeart/2009/3/layout/StepUpProcess"/>
    <dgm:cxn modelId="{3AE3D422-AB1C-4674-A453-0B2A42435BF5}" type="presParOf" srcId="{04436F03-6371-4824-BF65-CAB5A6C0D033}" destId="{62B7A814-B2E2-4928-BDC8-427B1EB4BF2B}" srcOrd="1" destOrd="0" presId="urn:microsoft.com/office/officeart/2009/3/layout/StepUpProcess"/>
    <dgm:cxn modelId="{613FAC01-1E66-4944-842B-CE606FC44302}" type="presParOf" srcId="{04436F03-6371-4824-BF65-CAB5A6C0D033}" destId="{70FAB98A-4244-4FEF-B616-E769B3000F55}" srcOrd="2" destOrd="0" presId="urn:microsoft.com/office/officeart/2009/3/layout/StepUpProcess"/>
    <dgm:cxn modelId="{93081C81-76B5-4666-8B2C-C314C8961A99}" type="presParOf" srcId="{9D159558-B84A-4A60-9B7C-E1C06BD01EB5}" destId="{FDDEA0AA-3451-4DE3-9383-B04FA0AB4CE3}" srcOrd="5" destOrd="0" presId="urn:microsoft.com/office/officeart/2009/3/layout/StepUpProcess"/>
    <dgm:cxn modelId="{71A77113-AF9B-4EBD-8193-CA32A69FCEB8}" type="presParOf" srcId="{FDDEA0AA-3451-4DE3-9383-B04FA0AB4CE3}" destId="{7337054F-91D0-4AEC-9136-BC53D5D92C2F}" srcOrd="0" destOrd="0" presId="urn:microsoft.com/office/officeart/2009/3/layout/StepUpProcess"/>
    <dgm:cxn modelId="{B94EC9C5-5019-4639-A3B0-049887A333C4}" type="presParOf" srcId="{9D159558-B84A-4A60-9B7C-E1C06BD01EB5}" destId="{CE52ED37-82CA-439E-9970-75820E0E794A}" srcOrd="6" destOrd="0" presId="urn:microsoft.com/office/officeart/2009/3/layout/StepUpProcess"/>
    <dgm:cxn modelId="{46380E1C-FC80-48B3-AE03-923B249B6CA0}" type="presParOf" srcId="{CE52ED37-82CA-439E-9970-75820E0E794A}" destId="{3BFFD671-7462-4721-842C-FD5D9EB3AD77}" srcOrd="0" destOrd="0" presId="urn:microsoft.com/office/officeart/2009/3/layout/StepUpProcess"/>
    <dgm:cxn modelId="{EDBBB40E-0077-4ADF-989B-8DA27BA42B38}" type="presParOf" srcId="{CE52ED37-82CA-439E-9970-75820E0E794A}" destId="{87D63B16-4E6E-4BE5-ABA9-DD069535C104}" srcOrd="1" destOrd="0" presId="urn:microsoft.com/office/officeart/2009/3/layout/StepUpProcess"/>
    <dgm:cxn modelId="{E8A8487F-EDCC-424A-98FF-64D3794C08CE}" type="presParOf" srcId="{CE52ED37-82CA-439E-9970-75820E0E794A}" destId="{48334E02-617E-4AA5-A3EF-10BC90B46461}" srcOrd="2" destOrd="0" presId="urn:microsoft.com/office/officeart/2009/3/layout/StepUpProcess"/>
    <dgm:cxn modelId="{EA89ED33-F815-4B10-A944-A600FDE8BB21}" type="presParOf" srcId="{9D159558-B84A-4A60-9B7C-E1C06BD01EB5}" destId="{D036CD05-B37E-4A3C-B347-05B29353BA1E}" srcOrd="7" destOrd="0" presId="urn:microsoft.com/office/officeart/2009/3/layout/StepUpProcess"/>
    <dgm:cxn modelId="{91555908-C12C-488F-9B17-D3B93C3CE2D3}" type="presParOf" srcId="{D036CD05-B37E-4A3C-B347-05B29353BA1E}" destId="{1C6C7222-348E-4AAB-A8E4-20E95BB7D0FB}" srcOrd="0" destOrd="0" presId="urn:microsoft.com/office/officeart/2009/3/layout/StepUpProcess"/>
    <dgm:cxn modelId="{6CDB16BB-FA50-41C4-96D9-08344A662314}" type="presParOf" srcId="{9D159558-B84A-4A60-9B7C-E1C06BD01EB5}" destId="{9D25FC19-7A55-429A-871E-556EDFC8B434}" srcOrd="8" destOrd="0" presId="urn:microsoft.com/office/officeart/2009/3/layout/StepUpProcess"/>
    <dgm:cxn modelId="{978629BE-75ED-4429-A602-24CAEA5C99AB}" type="presParOf" srcId="{9D25FC19-7A55-429A-871E-556EDFC8B434}" destId="{DA6ADD49-3A85-4DC1-9208-ADB213E6001B}" srcOrd="0" destOrd="0" presId="urn:microsoft.com/office/officeart/2009/3/layout/StepUpProcess"/>
    <dgm:cxn modelId="{6F931523-4770-4901-ACEB-0F6AC1C6E279}" type="presParOf" srcId="{9D25FC19-7A55-429A-871E-556EDFC8B434}" destId="{8BD6FF81-4995-4EB4-B640-4971603CCD9F}" srcOrd="1" destOrd="0" presId="urn:microsoft.com/office/officeart/2009/3/layout/StepUpProcess"/>
    <dgm:cxn modelId="{BD1A23E4-CC4C-44A4-8D14-991F82DA1D8F}" type="presParOf" srcId="{9D25FC19-7A55-429A-871E-556EDFC8B434}" destId="{91197A36-4C47-440D-82B9-61A1EF7B453E}" srcOrd="2" destOrd="0" presId="urn:microsoft.com/office/officeart/2009/3/layout/StepUpProcess"/>
    <dgm:cxn modelId="{8215F91A-7A4A-4A69-9EE8-CD3147BEC0BE}" type="presParOf" srcId="{9D159558-B84A-4A60-9B7C-E1C06BD01EB5}" destId="{09A3711E-90F0-4FF6-BC7F-F89C09B849CF}" srcOrd="9" destOrd="0" presId="urn:microsoft.com/office/officeart/2009/3/layout/StepUpProcess"/>
    <dgm:cxn modelId="{FA307012-5244-4197-9A83-CF17CA5F809D}" type="presParOf" srcId="{09A3711E-90F0-4FF6-BC7F-F89C09B849CF}" destId="{8955E224-5178-4FD5-9566-5A461A5938E5}" srcOrd="0" destOrd="0" presId="urn:microsoft.com/office/officeart/2009/3/layout/StepUpProcess"/>
    <dgm:cxn modelId="{E7428102-3BC9-4482-B6E8-8C30CFD7AEB2}" type="presParOf" srcId="{9D159558-B84A-4A60-9B7C-E1C06BD01EB5}" destId="{459953F3-D175-4A42-BFAB-2B7E1C85FB26}" srcOrd="10" destOrd="0" presId="urn:microsoft.com/office/officeart/2009/3/layout/StepUpProcess"/>
    <dgm:cxn modelId="{04EE7E95-66A7-4A42-B8BE-27705E75FF8E}" type="presParOf" srcId="{459953F3-D175-4A42-BFAB-2B7E1C85FB26}" destId="{8A8AEA78-D862-4831-A779-6CC8A38CC336}" srcOrd="0" destOrd="0" presId="urn:microsoft.com/office/officeart/2009/3/layout/StepUpProcess"/>
    <dgm:cxn modelId="{230AB201-A06A-4621-ADD3-07F17AF0AD9A}" type="presParOf" srcId="{459953F3-D175-4A42-BFAB-2B7E1C85FB26}" destId="{2534679D-1C68-49B2-89C7-A6461B3C727E}" srcOrd="1" destOrd="0" presId="urn:microsoft.com/office/officeart/2009/3/layout/StepUpProcess"/>
    <dgm:cxn modelId="{310EC64C-268D-4084-A9B8-2B0CC8D3470A}" type="presParOf" srcId="{459953F3-D175-4A42-BFAB-2B7E1C85FB26}" destId="{6ED893A1-B581-4658-937D-E17F5118A2DF}" srcOrd="2" destOrd="0" presId="urn:microsoft.com/office/officeart/2009/3/layout/StepUpProcess"/>
    <dgm:cxn modelId="{5B002412-4FF7-4E7A-A9B7-A04F5AD25F47}" type="presParOf" srcId="{9D159558-B84A-4A60-9B7C-E1C06BD01EB5}" destId="{78F99C95-39C4-489B-B3EA-8622C78C18D3}" srcOrd="11" destOrd="0" presId="urn:microsoft.com/office/officeart/2009/3/layout/StepUpProcess"/>
    <dgm:cxn modelId="{4BBA265D-5B2A-485F-BBF1-A5AD06F0F369}" type="presParOf" srcId="{78F99C95-39C4-489B-B3EA-8622C78C18D3}" destId="{CDBAD5D8-BDBF-43B0-8BBA-D806144B1C4F}" srcOrd="0" destOrd="0" presId="urn:microsoft.com/office/officeart/2009/3/layout/StepUpProcess"/>
    <dgm:cxn modelId="{8D90D880-E85E-4A8D-8CAF-DD9410729F20}" type="presParOf" srcId="{9D159558-B84A-4A60-9B7C-E1C06BD01EB5}" destId="{0316A1CB-1B83-4DA6-ACE5-443C36738180}" srcOrd="12" destOrd="0" presId="urn:microsoft.com/office/officeart/2009/3/layout/StepUpProcess"/>
    <dgm:cxn modelId="{A3AC7F82-C36A-4802-ABF0-940829117BF9}" type="presParOf" srcId="{0316A1CB-1B83-4DA6-ACE5-443C36738180}" destId="{EA594F95-505A-411B-8EC5-7705ED60D382}" srcOrd="0" destOrd="0" presId="urn:microsoft.com/office/officeart/2009/3/layout/StepUpProcess"/>
    <dgm:cxn modelId="{2ABBE4F0-C6FD-4365-89CD-83315682B388}" type="presParOf" srcId="{0316A1CB-1B83-4DA6-ACE5-443C36738180}" destId="{0B7471D1-7396-4A2E-8D50-6987902D737C}" srcOrd="1" destOrd="0" presId="urn:microsoft.com/office/officeart/2009/3/layout/StepUpProcess"/>
    <dgm:cxn modelId="{C40624AF-9EA2-4ECF-941A-1EFA3864CD7C}" type="presParOf" srcId="{0316A1CB-1B83-4DA6-ACE5-443C36738180}" destId="{57EF4375-ADFD-4D4D-B426-01C31271975F}" srcOrd="2" destOrd="0" presId="urn:microsoft.com/office/officeart/2009/3/layout/StepUpProcess"/>
    <dgm:cxn modelId="{01A15BA2-81C6-48DE-82FD-8BBC06047B18}" type="presParOf" srcId="{9D159558-B84A-4A60-9B7C-E1C06BD01EB5}" destId="{2FC1B884-C623-41A4-80BB-22D588EEDD9E}" srcOrd="13" destOrd="0" presId="urn:microsoft.com/office/officeart/2009/3/layout/StepUpProcess"/>
    <dgm:cxn modelId="{FD59947A-045F-4B27-A8FD-005F7916F304}" type="presParOf" srcId="{2FC1B884-C623-41A4-80BB-22D588EEDD9E}" destId="{E241E978-7C16-4E07-9482-5F0895A1CBD3}" srcOrd="0" destOrd="0" presId="urn:microsoft.com/office/officeart/2009/3/layout/StepUpProcess"/>
    <dgm:cxn modelId="{AA0DC946-6F6B-44BF-821C-28416BA12A5D}" type="presParOf" srcId="{9D159558-B84A-4A60-9B7C-E1C06BD01EB5}" destId="{182E9569-2767-4394-9B31-F2676DB80606}" srcOrd="14" destOrd="0" presId="urn:microsoft.com/office/officeart/2009/3/layout/StepUpProcess"/>
    <dgm:cxn modelId="{EB89A931-2099-420B-854E-54853BD51AB8}" type="presParOf" srcId="{182E9569-2767-4394-9B31-F2676DB80606}" destId="{D27E867E-13EF-4434-B14F-A9341A331340}" srcOrd="0" destOrd="0" presId="urn:microsoft.com/office/officeart/2009/3/layout/StepUpProcess"/>
    <dgm:cxn modelId="{6A105961-6DDD-4589-9E15-CBC10603F450}" type="presParOf" srcId="{182E9569-2767-4394-9B31-F2676DB80606}" destId="{B290D504-37AD-4D6E-8A22-874CBF88C833}" srcOrd="1" destOrd="0" presId="urn:microsoft.com/office/officeart/2009/3/layout/StepUpProcess"/>
    <dgm:cxn modelId="{38DBC944-703D-4B2D-849A-5F0D1AF41559}" type="presParOf" srcId="{182E9569-2767-4394-9B31-F2676DB80606}" destId="{8E6D3952-594B-4F06-BC1F-9C7DE30CF5A6}" srcOrd="2" destOrd="0" presId="urn:microsoft.com/office/officeart/2009/3/layout/StepUpProcess"/>
    <dgm:cxn modelId="{EDC4038D-1F03-404D-A195-C35DD5282200}" type="presParOf" srcId="{9D159558-B84A-4A60-9B7C-E1C06BD01EB5}" destId="{CF627A94-340F-4D53-84C0-B15EE94901D4}" srcOrd="15" destOrd="0" presId="urn:microsoft.com/office/officeart/2009/3/layout/StepUpProcess"/>
    <dgm:cxn modelId="{CF0E487A-7AB2-45FF-A594-2CE92D11D6D2}" type="presParOf" srcId="{CF627A94-340F-4D53-84C0-B15EE94901D4}" destId="{D42B2E42-9F4A-4CB6-AA74-3B2F1B3724E3}" srcOrd="0" destOrd="0" presId="urn:microsoft.com/office/officeart/2009/3/layout/StepUpProcess"/>
    <dgm:cxn modelId="{6EADF4EB-776B-421A-9AE8-EA0FE4C4C7F0}" type="presParOf" srcId="{9D159558-B84A-4A60-9B7C-E1C06BD01EB5}" destId="{E3C3FC13-37B5-4C45-8794-561BD5D768A1}" srcOrd="16" destOrd="0" presId="urn:microsoft.com/office/officeart/2009/3/layout/StepUpProcess"/>
    <dgm:cxn modelId="{880F94BD-D7AB-46A5-AF9C-BD85E290A398}" type="presParOf" srcId="{E3C3FC13-37B5-4C45-8794-561BD5D768A1}" destId="{0CD494B3-F52E-4E3A-B9BF-F69F2B095BA2}" srcOrd="0" destOrd="0" presId="urn:microsoft.com/office/officeart/2009/3/layout/StepUpProcess"/>
    <dgm:cxn modelId="{588C89A8-ADD8-4D36-83B3-5A123E64BB14}" type="presParOf" srcId="{E3C3FC13-37B5-4C45-8794-561BD5D768A1}" destId="{FA0AF96F-0667-4FF6-99ED-1017B9716E81}" srcOrd="1" destOrd="0" presId="urn:microsoft.com/office/officeart/2009/3/layout/StepUpProcess"/>
    <dgm:cxn modelId="{3EC06D96-A3A7-4EC5-9161-48D488FED375}" type="presParOf" srcId="{E3C3FC13-37B5-4C45-8794-561BD5D768A1}" destId="{CA785260-9AAF-40C5-8598-9B5EB6F7F272}" srcOrd="2" destOrd="0" presId="urn:microsoft.com/office/officeart/2009/3/layout/StepUpProcess"/>
    <dgm:cxn modelId="{4D9076CA-9C81-4349-9B11-332465B8189F}" type="presParOf" srcId="{9D159558-B84A-4A60-9B7C-E1C06BD01EB5}" destId="{B4069F35-1BB1-4B4B-8990-684D71B85B2D}" srcOrd="17" destOrd="0" presId="urn:microsoft.com/office/officeart/2009/3/layout/StepUpProcess"/>
    <dgm:cxn modelId="{47357331-D6F1-4F2B-90C6-09EDE029ED63}" type="presParOf" srcId="{B4069F35-1BB1-4B4B-8990-684D71B85B2D}" destId="{6B7C16BC-290B-478A-9C92-1BE6AD7A1BEA}" srcOrd="0" destOrd="0" presId="urn:microsoft.com/office/officeart/2009/3/layout/StepUpProcess"/>
    <dgm:cxn modelId="{47AF73AD-2A18-4F2D-B0F7-9A83D9D332DA}" type="presParOf" srcId="{9D159558-B84A-4A60-9B7C-E1C06BD01EB5}" destId="{0291A25E-79BA-4A07-B8EB-CE717BB2534D}" srcOrd="18" destOrd="0" presId="urn:microsoft.com/office/officeart/2009/3/layout/StepUpProcess"/>
    <dgm:cxn modelId="{4C6CF50A-E5A8-412C-BE9E-6CCF56823A79}" type="presParOf" srcId="{0291A25E-79BA-4A07-B8EB-CE717BB2534D}" destId="{E0814800-3FA4-4E04-A23A-FEF66A44173C}" srcOrd="0" destOrd="0" presId="urn:microsoft.com/office/officeart/2009/3/layout/StepUpProcess"/>
    <dgm:cxn modelId="{EF3A393D-9556-4846-AF03-C6A5456ECC12}" type="presParOf" srcId="{0291A25E-79BA-4A07-B8EB-CE717BB2534D}" destId="{8B0AF68F-CE44-4594-B543-6A2CE7A3AC6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06849F-E51A-41F8-A004-C1FF2EFB4F08}"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44A5585F-BD41-4C36-A4AB-F1DC1A5E5B04}">
      <dgm:prSet phldrT="[Text]" custT="1"/>
      <dgm:spPr/>
      <dgm:t>
        <a:bodyPr/>
        <a:lstStyle/>
        <a:p>
          <a:pPr algn="ctr"/>
          <a:r>
            <a:rPr lang="en-US" sz="1400" dirty="0"/>
            <a:t>Technical consultation2018</a:t>
          </a:r>
        </a:p>
      </dgm:t>
    </dgm:pt>
    <dgm:pt modelId="{EC8155F6-41BD-4CE7-A597-D537476C1CCC}" type="parTrans" cxnId="{0027EDF4-C508-4602-9531-F41819B9A7DA}">
      <dgm:prSet/>
      <dgm:spPr/>
      <dgm:t>
        <a:bodyPr/>
        <a:lstStyle/>
        <a:p>
          <a:pPr algn="ctr"/>
          <a:endParaRPr lang="en-US" sz="2800"/>
        </a:p>
      </dgm:t>
    </dgm:pt>
    <dgm:pt modelId="{72BC14F6-5FFC-46F2-A683-C1A47F045F10}" type="sibTrans" cxnId="{0027EDF4-C508-4602-9531-F41819B9A7DA}">
      <dgm:prSet custT="1"/>
      <dgm:spPr/>
      <dgm:t>
        <a:bodyPr/>
        <a:lstStyle/>
        <a:p>
          <a:pPr algn="ctr"/>
          <a:endParaRPr lang="en-US" sz="1100"/>
        </a:p>
      </dgm:t>
    </dgm:pt>
    <dgm:pt modelId="{2C1DDC1F-EF50-4C6E-8B36-374D11E11918}">
      <dgm:prSet phldrT="[Text]" custT="1"/>
      <dgm:spPr/>
      <dgm:t>
        <a:bodyPr/>
        <a:lstStyle/>
        <a:p>
          <a:pPr algn="ctr"/>
          <a:r>
            <a:rPr lang="en-US" sz="1350" dirty="0"/>
            <a:t>Legislation development</a:t>
          </a:r>
        </a:p>
        <a:p>
          <a:pPr algn="ctr"/>
          <a:r>
            <a:rPr lang="en-US" sz="1400" dirty="0"/>
            <a:t>2019</a:t>
          </a:r>
        </a:p>
      </dgm:t>
    </dgm:pt>
    <dgm:pt modelId="{8B827171-E98C-4154-A2AD-01E33F77A1FA}" type="parTrans" cxnId="{61998053-FC21-4A8B-9C9E-3DA7149382C9}">
      <dgm:prSet/>
      <dgm:spPr/>
      <dgm:t>
        <a:bodyPr/>
        <a:lstStyle/>
        <a:p>
          <a:pPr algn="ctr"/>
          <a:endParaRPr lang="en-US" sz="2800"/>
        </a:p>
      </dgm:t>
    </dgm:pt>
    <dgm:pt modelId="{B96ADC7B-38D7-4245-9FDC-9E8C008A737D}" type="sibTrans" cxnId="{61998053-FC21-4A8B-9C9E-3DA7149382C9}">
      <dgm:prSet custT="1"/>
      <dgm:spPr/>
      <dgm:t>
        <a:bodyPr/>
        <a:lstStyle/>
        <a:p>
          <a:pPr algn="ctr"/>
          <a:endParaRPr lang="en-US" sz="1100"/>
        </a:p>
      </dgm:t>
    </dgm:pt>
    <dgm:pt modelId="{3E5E93B6-1B4C-4048-8317-84BFC0E20927}">
      <dgm:prSet phldrT="[Text]" custT="1"/>
      <dgm:spPr/>
      <dgm:t>
        <a:bodyPr/>
        <a:lstStyle/>
        <a:p>
          <a:pPr algn="ctr"/>
          <a:r>
            <a:rPr lang="en-US" sz="1400" dirty="0"/>
            <a:t>Draft Bill consultation</a:t>
          </a:r>
        </a:p>
        <a:p>
          <a:pPr algn="ctr"/>
          <a:r>
            <a:rPr lang="en-US" sz="1400" dirty="0"/>
            <a:t>2020</a:t>
          </a:r>
        </a:p>
      </dgm:t>
    </dgm:pt>
    <dgm:pt modelId="{DFCD02CB-F23A-4BC8-B3B9-93B38178EE90}" type="parTrans" cxnId="{97F25FD6-87FC-4262-8B9B-DBACE87F8986}">
      <dgm:prSet/>
      <dgm:spPr/>
      <dgm:t>
        <a:bodyPr/>
        <a:lstStyle/>
        <a:p>
          <a:pPr algn="ctr"/>
          <a:endParaRPr lang="en-US" sz="2800"/>
        </a:p>
      </dgm:t>
    </dgm:pt>
    <dgm:pt modelId="{A6662055-775C-441D-81A7-7C6FBC42A3F5}" type="sibTrans" cxnId="{97F25FD6-87FC-4262-8B9B-DBACE87F8986}">
      <dgm:prSet custT="1"/>
      <dgm:spPr/>
      <dgm:t>
        <a:bodyPr/>
        <a:lstStyle/>
        <a:p>
          <a:pPr algn="ctr"/>
          <a:endParaRPr lang="en-US" sz="1100"/>
        </a:p>
      </dgm:t>
    </dgm:pt>
    <dgm:pt modelId="{66B31515-A8FF-4283-8E57-C9C79A0F999D}">
      <dgm:prSet phldrT="[Text]" custT="1"/>
      <dgm:spPr/>
      <dgm:t>
        <a:bodyPr/>
        <a:lstStyle/>
        <a:p>
          <a:pPr algn="ctr"/>
          <a:r>
            <a:rPr lang="en-US" sz="1400" dirty="0"/>
            <a:t>Elections and govt returned</a:t>
          </a:r>
        </a:p>
        <a:p>
          <a:pPr algn="ctr"/>
          <a:r>
            <a:rPr lang="en-US" sz="1400" dirty="0"/>
            <a:t>May</a:t>
          </a:r>
          <a:r>
            <a:rPr lang="en-US" sz="2000" dirty="0"/>
            <a:t> </a:t>
          </a:r>
          <a:r>
            <a:rPr lang="en-US" sz="1400" dirty="0"/>
            <a:t>2021</a:t>
          </a:r>
        </a:p>
      </dgm:t>
    </dgm:pt>
    <dgm:pt modelId="{8A4C8CFB-C2CB-428B-B29D-9A14F4940D38}" type="parTrans" cxnId="{8753CF4E-B023-4F09-922D-CABA394354B2}">
      <dgm:prSet/>
      <dgm:spPr/>
      <dgm:t>
        <a:bodyPr/>
        <a:lstStyle/>
        <a:p>
          <a:pPr algn="ctr"/>
          <a:endParaRPr lang="en-US" sz="2800"/>
        </a:p>
      </dgm:t>
    </dgm:pt>
    <dgm:pt modelId="{57838F29-7CBF-4534-A6CF-8E81D199042E}" type="sibTrans" cxnId="{8753CF4E-B023-4F09-922D-CABA394354B2}">
      <dgm:prSet custT="1"/>
      <dgm:spPr/>
      <dgm:t>
        <a:bodyPr/>
        <a:lstStyle/>
        <a:p>
          <a:pPr algn="ctr"/>
          <a:endParaRPr lang="en-US" sz="1100"/>
        </a:p>
      </dgm:t>
    </dgm:pt>
    <dgm:pt modelId="{84779DA7-7DE1-40FB-8F5F-C23CD489C59F}">
      <dgm:prSet phldrT="[Text]" custT="1"/>
      <dgm:spPr>
        <a:solidFill>
          <a:srgbClr val="FF2121"/>
        </a:solidFill>
      </dgm:spPr>
      <dgm:t>
        <a:bodyPr/>
        <a:lstStyle/>
        <a:p>
          <a:pPr algn="ctr"/>
          <a:r>
            <a:rPr lang="en-US" sz="1400" dirty="0"/>
            <a:t>Pandemic</a:t>
          </a:r>
        </a:p>
      </dgm:t>
    </dgm:pt>
    <dgm:pt modelId="{B2A38EC4-F932-45DD-BABF-3876DF1D65D4}" type="parTrans" cxnId="{948F736D-9F29-4B49-B3DC-5552D7B116F1}">
      <dgm:prSet/>
      <dgm:spPr/>
      <dgm:t>
        <a:bodyPr/>
        <a:lstStyle/>
        <a:p>
          <a:pPr algn="ctr"/>
          <a:endParaRPr lang="en-US" sz="2800"/>
        </a:p>
      </dgm:t>
    </dgm:pt>
    <dgm:pt modelId="{0C54FB63-6C24-4140-BE63-C5C6A7101CEE}" type="sibTrans" cxnId="{948F736D-9F29-4B49-B3DC-5552D7B116F1}">
      <dgm:prSet custT="1"/>
      <dgm:spPr/>
      <dgm:t>
        <a:bodyPr/>
        <a:lstStyle/>
        <a:p>
          <a:pPr algn="ctr"/>
          <a:endParaRPr lang="en-US" sz="1100"/>
        </a:p>
      </dgm:t>
    </dgm:pt>
    <dgm:pt modelId="{13CB0E97-9F7E-4867-B416-09250A10973C}">
      <dgm:prSet phldrT="[Text]" custT="1"/>
      <dgm:spPr/>
      <dgm:t>
        <a:bodyPr/>
        <a:lstStyle/>
        <a:p>
          <a:pPr algn="ctr"/>
          <a:r>
            <a:rPr lang="en-US" sz="1400" dirty="0"/>
            <a:t>Bill in Senedd</a:t>
          </a:r>
        </a:p>
        <a:p>
          <a:pPr algn="ctr"/>
          <a:r>
            <a:rPr lang="en-US" sz="1400" dirty="0"/>
            <a:t>Nov 2021</a:t>
          </a:r>
        </a:p>
      </dgm:t>
    </dgm:pt>
    <dgm:pt modelId="{1454CD7A-FC64-49FB-AF53-61086826038B}" type="parTrans" cxnId="{6C79641F-553B-4F06-8AFB-55C7282FE6CD}">
      <dgm:prSet/>
      <dgm:spPr/>
      <dgm:t>
        <a:bodyPr/>
        <a:lstStyle/>
        <a:p>
          <a:pPr algn="ctr"/>
          <a:endParaRPr lang="en-US" sz="2800"/>
        </a:p>
      </dgm:t>
    </dgm:pt>
    <dgm:pt modelId="{07D4A9AE-0955-415A-B610-796025E7A96A}" type="sibTrans" cxnId="{6C79641F-553B-4F06-8AFB-55C7282FE6CD}">
      <dgm:prSet custT="1"/>
      <dgm:spPr/>
      <dgm:t>
        <a:bodyPr/>
        <a:lstStyle/>
        <a:p>
          <a:pPr algn="ctr"/>
          <a:endParaRPr lang="en-US" sz="2800"/>
        </a:p>
      </dgm:t>
    </dgm:pt>
    <dgm:pt modelId="{120B514E-0B73-47E7-9B3A-134AB04D4135}">
      <dgm:prSet phldrT="[Text]" custT="1"/>
      <dgm:spPr/>
      <dgm:t>
        <a:bodyPr/>
        <a:lstStyle/>
        <a:p>
          <a:pPr algn="ctr"/>
          <a:r>
            <a:rPr lang="en-US" sz="1400" dirty="0" err="1"/>
            <a:t>Hazelkorn</a:t>
          </a:r>
          <a:r>
            <a:rPr lang="en-US" sz="1400" dirty="0"/>
            <a:t> Review</a:t>
          </a:r>
        </a:p>
        <a:p>
          <a:pPr algn="ctr"/>
          <a:r>
            <a:rPr lang="en-US" sz="1400" dirty="0"/>
            <a:t>2016</a:t>
          </a:r>
        </a:p>
      </dgm:t>
    </dgm:pt>
    <dgm:pt modelId="{F1870466-0389-44A5-9A70-88E0D282E998}" type="parTrans" cxnId="{22CDB3F2-8276-4E36-97BD-AD57C7ED9396}">
      <dgm:prSet/>
      <dgm:spPr/>
      <dgm:t>
        <a:bodyPr/>
        <a:lstStyle/>
        <a:p>
          <a:pPr algn="ctr"/>
          <a:endParaRPr lang="en-GB" sz="2800"/>
        </a:p>
      </dgm:t>
    </dgm:pt>
    <dgm:pt modelId="{1D7C877C-FF56-49F8-B259-972B713B4EA2}" type="sibTrans" cxnId="{22CDB3F2-8276-4E36-97BD-AD57C7ED9396}">
      <dgm:prSet custT="1"/>
      <dgm:spPr/>
      <dgm:t>
        <a:bodyPr/>
        <a:lstStyle/>
        <a:p>
          <a:pPr algn="ctr"/>
          <a:endParaRPr lang="en-GB" sz="1100"/>
        </a:p>
      </dgm:t>
    </dgm:pt>
    <dgm:pt modelId="{2BEC4B3A-A08D-4303-96C8-04B837A38F26}">
      <dgm:prSet phldrT="[Text]" custT="1"/>
      <dgm:spPr/>
      <dgm:t>
        <a:bodyPr/>
        <a:lstStyle/>
        <a:p>
          <a:pPr algn="ctr"/>
          <a:r>
            <a:rPr lang="en-US" sz="1400" dirty="0"/>
            <a:t>Royal Assent</a:t>
          </a:r>
        </a:p>
        <a:p>
          <a:pPr algn="ctr"/>
          <a:r>
            <a:rPr lang="en-US" sz="1400" dirty="0"/>
            <a:t>Sept 2022</a:t>
          </a:r>
        </a:p>
      </dgm:t>
    </dgm:pt>
    <dgm:pt modelId="{117CEDA5-1F0F-43A2-9B7E-88402A2E199D}" type="parTrans" cxnId="{502677EB-97A9-411D-91D9-0F98AD33F7AB}">
      <dgm:prSet/>
      <dgm:spPr/>
      <dgm:t>
        <a:bodyPr/>
        <a:lstStyle/>
        <a:p>
          <a:endParaRPr lang="en-GB" sz="1600"/>
        </a:p>
      </dgm:t>
    </dgm:pt>
    <dgm:pt modelId="{AC16AA73-C82D-49C6-AA1E-5485CF3EB57F}" type="sibTrans" cxnId="{502677EB-97A9-411D-91D9-0F98AD33F7AB}">
      <dgm:prSet custT="1"/>
      <dgm:spPr/>
      <dgm:t>
        <a:bodyPr/>
        <a:lstStyle/>
        <a:p>
          <a:endParaRPr lang="en-GB" sz="900"/>
        </a:p>
      </dgm:t>
    </dgm:pt>
    <dgm:pt modelId="{9491DFC7-3A17-4DC8-AAA1-4A76297BE661}">
      <dgm:prSet phldrT="[Text]" custT="1"/>
      <dgm:spPr/>
      <dgm:t>
        <a:bodyPr/>
        <a:lstStyle/>
        <a:p>
          <a:pPr algn="ctr"/>
          <a:r>
            <a:rPr lang="en-US" sz="1350" dirty="0"/>
            <a:t>CTER operational</a:t>
          </a:r>
        </a:p>
        <a:p>
          <a:pPr algn="ctr"/>
          <a:r>
            <a:rPr lang="en-US" sz="1400" dirty="0"/>
            <a:t>August 2024</a:t>
          </a:r>
        </a:p>
        <a:p>
          <a:pPr algn="ctr"/>
          <a:endParaRPr lang="en-US" sz="1350" dirty="0"/>
        </a:p>
      </dgm:t>
    </dgm:pt>
    <dgm:pt modelId="{E3B363FA-B56B-4034-B9CB-B5C0C4BCFE55}" type="parTrans" cxnId="{3070FDDD-86AE-44D0-A6C2-BDA93C5646F8}">
      <dgm:prSet/>
      <dgm:spPr/>
      <dgm:t>
        <a:bodyPr/>
        <a:lstStyle/>
        <a:p>
          <a:endParaRPr lang="en-GB" sz="1600"/>
        </a:p>
      </dgm:t>
    </dgm:pt>
    <dgm:pt modelId="{FC79412D-763A-4FB6-B85B-0705C901775D}" type="sibTrans" cxnId="{3070FDDD-86AE-44D0-A6C2-BDA93C5646F8}">
      <dgm:prSet/>
      <dgm:spPr/>
      <dgm:t>
        <a:bodyPr/>
        <a:lstStyle/>
        <a:p>
          <a:endParaRPr lang="en-GB" sz="1600"/>
        </a:p>
      </dgm:t>
    </dgm:pt>
    <dgm:pt modelId="{FAB1598A-87C2-4F8B-883D-B7619EC910A0}">
      <dgm:prSet phldrT="[Text]" custT="1"/>
      <dgm:spPr/>
      <dgm:t>
        <a:bodyPr/>
        <a:lstStyle/>
        <a:p>
          <a:pPr algn="ctr"/>
          <a:r>
            <a:rPr lang="en-US" sz="1400" dirty="0"/>
            <a:t>Initial consultation</a:t>
          </a:r>
        </a:p>
        <a:p>
          <a:pPr algn="ctr"/>
          <a:r>
            <a:rPr lang="en-US" sz="1400" dirty="0"/>
            <a:t>2017</a:t>
          </a:r>
        </a:p>
      </dgm:t>
    </dgm:pt>
    <dgm:pt modelId="{D5A958B6-65FE-438E-84A0-EAF0CB86AC75}" type="parTrans" cxnId="{45F36942-89A9-4176-B0F9-0989F2703062}">
      <dgm:prSet/>
      <dgm:spPr/>
      <dgm:t>
        <a:bodyPr/>
        <a:lstStyle/>
        <a:p>
          <a:endParaRPr lang="en-GB"/>
        </a:p>
      </dgm:t>
    </dgm:pt>
    <dgm:pt modelId="{763967ED-957A-4D6E-837E-85DED2EF97D6}" type="sibTrans" cxnId="{45F36942-89A9-4176-B0F9-0989F2703062}">
      <dgm:prSet/>
      <dgm:spPr/>
      <dgm:t>
        <a:bodyPr/>
        <a:lstStyle/>
        <a:p>
          <a:endParaRPr lang="en-GB"/>
        </a:p>
      </dgm:t>
    </dgm:pt>
    <dgm:pt modelId="{9D159558-B84A-4A60-9B7C-E1C06BD01EB5}" type="pres">
      <dgm:prSet presAssocID="{1206849F-E51A-41F8-A004-C1FF2EFB4F08}" presName="rootnode" presStyleCnt="0">
        <dgm:presLayoutVars>
          <dgm:chMax/>
          <dgm:chPref/>
          <dgm:dir/>
          <dgm:animLvl val="lvl"/>
        </dgm:presLayoutVars>
      </dgm:prSet>
      <dgm:spPr/>
    </dgm:pt>
    <dgm:pt modelId="{70EC793E-0AC2-4CE1-8294-E409DA804E0E}" type="pres">
      <dgm:prSet presAssocID="{120B514E-0B73-47E7-9B3A-134AB04D4135}" presName="composite" presStyleCnt="0"/>
      <dgm:spPr/>
    </dgm:pt>
    <dgm:pt modelId="{693684C6-7E2C-4356-9EC4-998F618D485F}" type="pres">
      <dgm:prSet presAssocID="{120B514E-0B73-47E7-9B3A-134AB04D4135}" presName="LShape" presStyleLbl="alignNode1" presStyleIdx="0" presStyleCnt="19"/>
      <dgm:spPr/>
    </dgm:pt>
    <dgm:pt modelId="{1ACD1314-E0C6-4684-BE04-9F695C5464BA}" type="pres">
      <dgm:prSet presAssocID="{120B514E-0B73-47E7-9B3A-134AB04D4135}" presName="ParentText" presStyleLbl="revTx" presStyleIdx="0" presStyleCnt="10">
        <dgm:presLayoutVars>
          <dgm:chMax val="0"/>
          <dgm:chPref val="0"/>
          <dgm:bulletEnabled val="1"/>
        </dgm:presLayoutVars>
      </dgm:prSet>
      <dgm:spPr/>
    </dgm:pt>
    <dgm:pt modelId="{67D73380-E59B-4EC6-94D4-19103D25C21A}" type="pres">
      <dgm:prSet presAssocID="{120B514E-0B73-47E7-9B3A-134AB04D4135}" presName="Triangle" presStyleLbl="alignNode1" presStyleIdx="1" presStyleCnt="19"/>
      <dgm:spPr/>
    </dgm:pt>
    <dgm:pt modelId="{86A5BB69-EF93-4E28-A9A9-EB973F179197}" type="pres">
      <dgm:prSet presAssocID="{1D7C877C-FF56-49F8-B259-972B713B4EA2}" presName="sibTrans" presStyleCnt="0"/>
      <dgm:spPr/>
    </dgm:pt>
    <dgm:pt modelId="{8E1A45AC-7474-4AC3-9ED5-892A6CF12BEF}" type="pres">
      <dgm:prSet presAssocID="{1D7C877C-FF56-49F8-B259-972B713B4EA2}" presName="space" presStyleCnt="0"/>
      <dgm:spPr/>
    </dgm:pt>
    <dgm:pt modelId="{D8662C6C-768F-4577-806B-8F63DCBFC488}" type="pres">
      <dgm:prSet presAssocID="{FAB1598A-87C2-4F8B-883D-B7619EC910A0}" presName="composite" presStyleCnt="0"/>
      <dgm:spPr/>
    </dgm:pt>
    <dgm:pt modelId="{D0686C8C-FBF7-47A7-8357-D9F231BC6C3F}" type="pres">
      <dgm:prSet presAssocID="{FAB1598A-87C2-4F8B-883D-B7619EC910A0}" presName="LShape" presStyleLbl="alignNode1" presStyleIdx="2" presStyleCnt="19"/>
      <dgm:spPr/>
    </dgm:pt>
    <dgm:pt modelId="{D097C7F8-10CA-4C17-9544-3297B0CADDE5}" type="pres">
      <dgm:prSet presAssocID="{FAB1598A-87C2-4F8B-883D-B7619EC910A0}" presName="ParentText" presStyleLbl="revTx" presStyleIdx="1" presStyleCnt="10" custScaleX="121635">
        <dgm:presLayoutVars>
          <dgm:chMax val="0"/>
          <dgm:chPref val="0"/>
          <dgm:bulletEnabled val="1"/>
        </dgm:presLayoutVars>
      </dgm:prSet>
      <dgm:spPr/>
    </dgm:pt>
    <dgm:pt modelId="{D7FEA741-F5F0-45F0-BB53-2FC7C223211C}" type="pres">
      <dgm:prSet presAssocID="{FAB1598A-87C2-4F8B-883D-B7619EC910A0}" presName="Triangle" presStyleLbl="alignNode1" presStyleIdx="3" presStyleCnt="19"/>
      <dgm:spPr/>
    </dgm:pt>
    <dgm:pt modelId="{BFE6B201-F032-44BC-8B96-5C39F69590FA}" type="pres">
      <dgm:prSet presAssocID="{763967ED-957A-4D6E-837E-85DED2EF97D6}" presName="sibTrans" presStyleCnt="0"/>
      <dgm:spPr/>
    </dgm:pt>
    <dgm:pt modelId="{A4A9137F-2D67-4907-B09C-374F508147D8}" type="pres">
      <dgm:prSet presAssocID="{763967ED-957A-4D6E-837E-85DED2EF97D6}" presName="space" presStyleCnt="0"/>
      <dgm:spPr/>
    </dgm:pt>
    <dgm:pt modelId="{04436F03-6371-4824-BF65-CAB5A6C0D033}" type="pres">
      <dgm:prSet presAssocID="{44A5585F-BD41-4C36-A4AB-F1DC1A5E5B04}" presName="composite" presStyleCnt="0"/>
      <dgm:spPr/>
    </dgm:pt>
    <dgm:pt modelId="{A5705515-700C-47F6-B377-75C443FC7CFD}" type="pres">
      <dgm:prSet presAssocID="{44A5585F-BD41-4C36-A4AB-F1DC1A5E5B04}" presName="LShape" presStyleLbl="alignNode1" presStyleIdx="4" presStyleCnt="19"/>
      <dgm:spPr/>
    </dgm:pt>
    <dgm:pt modelId="{62B7A814-B2E2-4928-BDC8-427B1EB4BF2B}" type="pres">
      <dgm:prSet presAssocID="{44A5585F-BD41-4C36-A4AB-F1DC1A5E5B04}" presName="ParentText" presStyleLbl="revTx" presStyleIdx="2" presStyleCnt="10" custScaleX="117632">
        <dgm:presLayoutVars>
          <dgm:chMax val="0"/>
          <dgm:chPref val="0"/>
          <dgm:bulletEnabled val="1"/>
        </dgm:presLayoutVars>
      </dgm:prSet>
      <dgm:spPr/>
    </dgm:pt>
    <dgm:pt modelId="{70FAB98A-4244-4FEF-B616-E769B3000F55}" type="pres">
      <dgm:prSet presAssocID="{44A5585F-BD41-4C36-A4AB-F1DC1A5E5B04}" presName="Triangle" presStyleLbl="alignNode1" presStyleIdx="5" presStyleCnt="19"/>
      <dgm:spPr/>
    </dgm:pt>
    <dgm:pt modelId="{FDDEA0AA-3451-4DE3-9383-B04FA0AB4CE3}" type="pres">
      <dgm:prSet presAssocID="{72BC14F6-5FFC-46F2-A683-C1A47F045F10}" presName="sibTrans" presStyleCnt="0"/>
      <dgm:spPr/>
    </dgm:pt>
    <dgm:pt modelId="{7337054F-91D0-4AEC-9136-BC53D5D92C2F}" type="pres">
      <dgm:prSet presAssocID="{72BC14F6-5FFC-46F2-A683-C1A47F045F10}" presName="space" presStyleCnt="0"/>
      <dgm:spPr/>
    </dgm:pt>
    <dgm:pt modelId="{CE52ED37-82CA-439E-9970-75820E0E794A}" type="pres">
      <dgm:prSet presAssocID="{2C1DDC1F-EF50-4C6E-8B36-374D11E11918}" presName="composite" presStyleCnt="0"/>
      <dgm:spPr/>
    </dgm:pt>
    <dgm:pt modelId="{3BFFD671-7462-4721-842C-FD5D9EB3AD77}" type="pres">
      <dgm:prSet presAssocID="{2C1DDC1F-EF50-4C6E-8B36-374D11E11918}" presName="LShape" presStyleLbl="alignNode1" presStyleIdx="6" presStyleCnt="19"/>
      <dgm:spPr/>
    </dgm:pt>
    <dgm:pt modelId="{87D63B16-4E6E-4BE5-ABA9-DD069535C104}" type="pres">
      <dgm:prSet presAssocID="{2C1DDC1F-EF50-4C6E-8B36-374D11E11918}" presName="ParentText" presStyleLbl="revTx" presStyleIdx="3" presStyleCnt="10" custScaleX="112116">
        <dgm:presLayoutVars>
          <dgm:chMax val="0"/>
          <dgm:chPref val="0"/>
          <dgm:bulletEnabled val="1"/>
        </dgm:presLayoutVars>
      </dgm:prSet>
      <dgm:spPr/>
    </dgm:pt>
    <dgm:pt modelId="{48334E02-617E-4AA5-A3EF-10BC90B46461}" type="pres">
      <dgm:prSet presAssocID="{2C1DDC1F-EF50-4C6E-8B36-374D11E11918}" presName="Triangle" presStyleLbl="alignNode1" presStyleIdx="7" presStyleCnt="19"/>
      <dgm:spPr/>
    </dgm:pt>
    <dgm:pt modelId="{D036CD05-B37E-4A3C-B347-05B29353BA1E}" type="pres">
      <dgm:prSet presAssocID="{B96ADC7B-38D7-4245-9FDC-9E8C008A737D}" presName="sibTrans" presStyleCnt="0"/>
      <dgm:spPr/>
    </dgm:pt>
    <dgm:pt modelId="{1C6C7222-348E-4AAB-A8E4-20E95BB7D0FB}" type="pres">
      <dgm:prSet presAssocID="{B96ADC7B-38D7-4245-9FDC-9E8C008A737D}" presName="space" presStyleCnt="0"/>
      <dgm:spPr/>
    </dgm:pt>
    <dgm:pt modelId="{9D25FC19-7A55-429A-871E-556EDFC8B434}" type="pres">
      <dgm:prSet presAssocID="{84779DA7-7DE1-40FB-8F5F-C23CD489C59F}" presName="composite" presStyleCnt="0"/>
      <dgm:spPr/>
    </dgm:pt>
    <dgm:pt modelId="{DA6ADD49-3A85-4DC1-9208-ADB213E6001B}" type="pres">
      <dgm:prSet presAssocID="{84779DA7-7DE1-40FB-8F5F-C23CD489C59F}" presName="LShape" presStyleLbl="alignNode1" presStyleIdx="8" presStyleCnt="19"/>
      <dgm:spPr/>
    </dgm:pt>
    <dgm:pt modelId="{8BD6FF81-4995-4EB4-B640-4971603CCD9F}" type="pres">
      <dgm:prSet presAssocID="{84779DA7-7DE1-40FB-8F5F-C23CD489C59F}" presName="ParentText" presStyleLbl="revTx" presStyleIdx="4" presStyleCnt="10">
        <dgm:presLayoutVars>
          <dgm:chMax val="0"/>
          <dgm:chPref val="0"/>
          <dgm:bulletEnabled val="1"/>
        </dgm:presLayoutVars>
      </dgm:prSet>
      <dgm:spPr/>
    </dgm:pt>
    <dgm:pt modelId="{91197A36-4C47-440D-82B9-61A1EF7B453E}" type="pres">
      <dgm:prSet presAssocID="{84779DA7-7DE1-40FB-8F5F-C23CD489C59F}" presName="Triangle" presStyleLbl="alignNode1" presStyleIdx="9" presStyleCnt="19"/>
      <dgm:spPr/>
    </dgm:pt>
    <dgm:pt modelId="{09A3711E-90F0-4FF6-BC7F-F89C09B849CF}" type="pres">
      <dgm:prSet presAssocID="{0C54FB63-6C24-4140-BE63-C5C6A7101CEE}" presName="sibTrans" presStyleCnt="0"/>
      <dgm:spPr/>
    </dgm:pt>
    <dgm:pt modelId="{8955E224-5178-4FD5-9566-5A461A5938E5}" type="pres">
      <dgm:prSet presAssocID="{0C54FB63-6C24-4140-BE63-C5C6A7101CEE}" presName="space" presStyleCnt="0"/>
      <dgm:spPr/>
    </dgm:pt>
    <dgm:pt modelId="{459953F3-D175-4A42-BFAB-2B7E1C85FB26}" type="pres">
      <dgm:prSet presAssocID="{3E5E93B6-1B4C-4048-8317-84BFC0E20927}" presName="composite" presStyleCnt="0"/>
      <dgm:spPr/>
    </dgm:pt>
    <dgm:pt modelId="{8A8AEA78-D862-4831-A779-6CC8A38CC336}" type="pres">
      <dgm:prSet presAssocID="{3E5E93B6-1B4C-4048-8317-84BFC0E20927}" presName="LShape" presStyleLbl="alignNode1" presStyleIdx="10" presStyleCnt="19"/>
      <dgm:spPr/>
    </dgm:pt>
    <dgm:pt modelId="{2534679D-1C68-49B2-89C7-A6461B3C727E}" type="pres">
      <dgm:prSet presAssocID="{3E5E93B6-1B4C-4048-8317-84BFC0E20927}" presName="ParentText" presStyleLbl="revTx" presStyleIdx="5" presStyleCnt="10" custScaleX="129930">
        <dgm:presLayoutVars>
          <dgm:chMax val="0"/>
          <dgm:chPref val="0"/>
          <dgm:bulletEnabled val="1"/>
        </dgm:presLayoutVars>
      </dgm:prSet>
      <dgm:spPr/>
    </dgm:pt>
    <dgm:pt modelId="{6ED893A1-B581-4658-937D-E17F5118A2DF}" type="pres">
      <dgm:prSet presAssocID="{3E5E93B6-1B4C-4048-8317-84BFC0E20927}" presName="Triangle" presStyleLbl="alignNode1" presStyleIdx="11" presStyleCnt="19"/>
      <dgm:spPr/>
    </dgm:pt>
    <dgm:pt modelId="{78F99C95-39C4-489B-B3EA-8622C78C18D3}" type="pres">
      <dgm:prSet presAssocID="{A6662055-775C-441D-81A7-7C6FBC42A3F5}" presName="sibTrans" presStyleCnt="0"/>
      <dgm:spPr/>
    </dgm:pt>
    <dgm:pt modelId="{CDBAD5D8-BDBF-43B0-8BBA-D806144B1C4F}" type="pres">
      <dgm:prSet presAssocID="{A6662055-775C-441D-81A7-7C6FBC42A3F5}" presName="space" presStyleCnt="0"/>
      <dgm:spPr/>
    </dgm:pt>
    <dgm:pt modelId="{0316A1CB-1B83-4DA6-ACE5-443C36738180}" type="pres">
      <dgm:prSet presAssocID="{66B31515-A8FF-4283-8E57-C9C79A0F999D}" presName="composite" presStyleCnt="0"/>
      <dgm:spPr/>
    </dgm:pt>
    <dgm:pt modelId="{EA594F95-505A-411B-8EC5-7705ED60D382}" type="pres">
      <dgm:prSet presAssocID="{66B31515-A8FF-4283-8E57-C9C79A0F999D}" presName="LShape" presStyleLbl="alignNode1" presStyleIdx="12" presStyleCnt="19"/>
      <dgm:spPr/>
    </dgm:pt>
    <dgm:pt modelId="{0B7471D1-7396-4A2E-8D50-6987902D737C}" type="pres">
      <dgm:prSet presAssocID="{66B31515-A8FF-4283-8E57-C9C79A0F999D}" presName="ParentText" presStyleLbl="revTx" presStyleIdx="6" presStyleCnt="10">
        <dgm:presLayoutVars>
          <dgm:chMax val="0"/>
          <dgm:chPref val="0"/>
          <dgm:bulletEnabled val="1"/>
        </dgm:presLayoutVars>
      </dgm:prSet>
      <dgm:spPr/>
    </dgm:pt>
    <dgm:pt modelId="{57EF4375-ADFD-4D4D-B426-01C31271975F}" type="pres">
      <dgm:prSet presAssocID="{66B31515-A8FF-4283-8E57-C9C79A0F999D}" presName="Triangle" presStyleLbl="alignNode1" presStyleIdx="13" presStyleCnt="19"/>
      <dgm:spPr/>
    </dgm:pt>
    <dgm:pt modelId="{2FC1B884-C623-41A4-80BB-22D588EEDD9E}" type="pres">
      <dgm:prSet presAssocID="{57838F29-7CBF-4534-A6CF-8E81D199042E}" presName="sibTrans" presStyleCnt="0"/>
      <dgm:spPr/>
    </dgm:pt>
    <dgm:pt modelId="{E241E978-7C16-4E07-9482-5F0895A1CBD3}" type="pres">
      <dgm:prSet presAssocID="{57838F29-7CBF-4534-A6CF-8E81D199042E}" presName="space" presStyleCnt="0"/>
      <dgm:spPr/>
    </dgm:pt>
    <dgm:pt modelId="{182E9569-2767-4394-9B31-F2676DB80606}" type="pres">
      <dgm:prSet presAssocID="{13CB0E97-9F7E-4867-B416-09250A10973C}" presName="composite" presStyleCnt="0"/>
      <dgm:spPr/>
    </dgm:pt>
    <dgm:pt modelId="{D27E867E-13EF-4434-B14F-A9341A331340}" type="pres">
      <dgm:prSet presAssocID="{13CB0E97-9F7E-4867-B416-09250A10973C}" presName="LShape" presStyleLbl="alignNode1" presStyleIdx="14" presStyleCnt="19"/>
      <dgm:spPr/>
    </dgm:pt>
    <dgm:pt modelId="{B290D504-37AD-4D6E-8A22-874CBF88C833}" type="pres">
      <dgm:prSet presAssocID="{13CB0E97-9F7E-4867-B416-09250A10973C}" presName="ParentText" presStyleLbl="revTx" presStyleIdx="7" presStyleCnt="10">
        <dgm:presLayoutVars>
          <dgm:chMax val="0"/>
          <dgm:chPref val="0"/>
          <dgm:bulletEnabled val="1"/>
        </dgm:presLayoutVars>
      </dgm:prSet>
      <dgm:spPr/>
    </dgm:pt>
    <dgm:pt modelId="{8E6D3952-594B-4F06-BC1F-9C7DE30CF5A6}" type="pres">
      <dgm:prSet presAssocID="{13CB0E97-9F7E-4867-B416-09250A10973C}" presName="Triangle" presStyleLbl="alignNode1" presStyleIdx="15" presStyleCnt="19"/>
      <dgm:spPr/>
    </dgm:pt>
    <dgm:pt modelId="{CF627A94-340F-4D53-84C0-B15EE94901D4}" type="pres">
      <dgm:prSet presAssocID="{07D4A9AE-0955-415A-B610-796025E7A96A}" presName="sibTrans" presStyleCnt="0"/>
      <dgm:spPr/>
    </dgm:pt>
    <dgm:pt modelId="{D42B2E42-9F4A-4CB6-AA74-3B2F1B3724E3}" type="pres">
      <dgm:prSet presAssocID="{07D4A9AE-0955-415A-B610-796025E7A96A}" presName="space" presStyleCnt="0"/>
      <dgm:spPr/>
    </dgm:pt>
    <dgm:pt modelId="{E3C3FC13-37B5-4C45-8794-561BD5D768A1}" type="pres">
      <dgm:prSet presAssocID="{2BEC4B3A-A08D-4303-96C8-04B837A38F26}" presName="composite" presStyleCnt="0"/>
      <dgm:spPr/>
    </dgm:pt>
    <dgm:pt modelId="{0CD494B3-F52E-4E3A-B9BF-F69F2B095BA2}" type="pres">
      <dgm:prSet presAssocID="{2BEC4B3A-A08D-4303-96C8-04B837A38F26}" presName="LShape" presStyleLbl="alignNode1" presStyleIdx="16" presStyleCnt="19"/>
      <dgm:spPr/>
    </dgm:pt>
    <dgm:pt modelId="{FA0AF96F-0667-4FF6-99ED-1017B9716E81}" type="pres">
      <dgm:prSet presAssocID="{2BEC4B3A-A08D-4303-96C8-04B837A38F26}" presName="ParentText" presStyleLbl="revTx" presStyleIdx="8" presStyleCnt="10">
        <dgm:presLayoutVars>
          <dgm:chMax val="0"/>
          <dgm:chPref val="0"/>
          <dgm:bulletEnabled val="1"/>
        </dgm:presLayoutVars>
      </dgm:prSet>
      <dgm:spPr/>
    </dgm:pt>
    <dgm:pt modelId="{CA785260-9AAF-40C5-8598-9B5EB6F7F272}" type="pres">
      <dgm:prSet presAssocID="{2BEC4B3A-A08D-4303-96C8-04B837A38F26}" presName="Triangle" presStyleLbl="alignNode1" presStyleIdx="17" presStyleCnt="19"/>
      <dgm:spPr/>
    </dgm:pt>
    <dgm:pt modelId="{B4069F35-1BB1-4B4B-8990-684D71B85B2D}" type="pres">
      <dgm:prSet presAssocID="{AC16AA73-C82D-49C6-AA1E-5485CF3EB57F}" presName="sibTrans" presStyleCnt="0"/>
      <dgm:spPr/>
    </dgm:pt>
    <dgm:pt modelId="{6B7C16BC-290B-478A-9C92-1BE6AD7A1BEA}" type="pres">
      <dgm:prSet presAssocID="{AC16AA73-C82D-49C6-AA1E-5485CF3EB57F}" presName="space" presStyleCnt="0"/>
      <dgm:spPr/>
    </dgm:pt>
    <dgm:pt modelId="{0291A25E-79BA-4A07-B8EB-CE717BB2534D}" type="pres">
      <dgm:prSet presAssocID="{9491DFC7-3A17-4DC8-AAA1-4A76297BE661}" presName="composite" presStyleCnt="0"/>
      <dgm:spPr/>
    </dgm:pt>
    <dgm:pt modelId="{E0814800-3FA4-4E04-A23A-FEF66A44173C}" type="pres">
      <dgm:prSet presAssocID="{9491DFC7-3A17-4DC8-AAA1-4A76297BE661}" presName="LShape" presStyleLbl="alignNode1" presStyleIdx="18" presStyleCnt="19"/>
      <dgm:spPr/>
    </dgm:pt>
    <dgm:pt modelId="{8B0AF68F-CE44-4594-B543-6A2CE7A3AC6A}" type="pres">
      <dgm:prSet presAssocID="{9491DFC7-3A17-4DC8-AAA1-4A76297BE661}" presName="ParentText" presStyleLbl="revTx" presStyleIdx="9" presStyleCnt="10">
        <dgm:presLayoutVars>
          <dgm:chMax val="0"/>
          <dgm:chPref val="0"/>
          <dgm:bulletEnabled val="1"/>
        </dgm:presLayoutVars>
      </dgm:prSet>
      <dgm:spPr/>
    </dgm:pt>
  </dgm:ptLst>
  <dgm:cxnLst>
    <dgm:cxn modelId="{FA8C4513-16F4-4C2C-B9D7-A7502DB5D719}" type="presOf" srcId="{FAB1598A-87C2-4F8B-883D-B7619EC910A0}" destId="{D097C7F8-10CA-4C17-9544-3297B0CADDE5}" srcOrd="0" destOrd="0" presId="urn:microsoft.com/office/officeart/2009/3/layout/StepUpProcess"/>
    <dgm:cxn modelId="{6C79641F-553B-4F06-8AFB-55C7282FE6CD}" srcId="{1206849F-E51A-41F8-A004-C1FF2EFB4F08}" destId="{13CB0E97-9F7E-4867-B416-09250A10973C}" srcOrd="7" destOrd="0" parTransId="{1454CD7A-FC64-49FB-AF53-61086826038B}" sibTransId="{07D4A9AE-0955-415A-B610-796025E7A96A}"/>
    <dgm:cxn modelId="{4EF0B327-FAC7-488A-9C16-AADA325D09A9}" type="presOf" srcId="{2BEC4B3A-A08D-4303-96C8-04B837A38F26}" destId="{FA0AF96F-0667-4FF6-99ED-1017B9716E81}" srcOrd="0" destOrd="0" presId="urn:microsoft.com/office/officeart/2009/3/layout/StepUpProcess"/>
    <dgm:cxn modelId="{54291A2A-F72C-4BBF-B45F-EC029E269E1E}" type="presOf" srcId="{44A5585F-BD41-4C36-A4AB-F1DC1A5E5B04}" destId="{62B7A814-B2E2-4928-BDC8-427B1EB4BF2B}" srcOrd="0" destOrd="0" presId="urn:microsoft.com/office/officeart/2009/3/layout/StepUpProcess"/>
    <dgm:cxn modelId="{950E7A5B-4A9B-4127-84CE-08A5C47D375A}" type="presOf" srcId="{120B514E-0B73-47E7-9B3A-134AB04D4135}" destId="{1ACD1314-E0C6-4684-BE04-9F695C5464BA}" srcOrd="0" destOrd="0" presId="urn:microsoft.com/office/officeart/2009/3/layout/StepUpProcess"/>
    <dgm:cxn modelId="{45F36942-89A9-4176-B0F9-0989F2703062}" srcId="{1206849F-E51A-41F8-A004-C1FF2EFB4F08}" destId="{FAB1598A-87C2-4F8B-883D-B7619EC910A0}" srcOrd="1" destOrd="0" parTransId="{D5A958B6-65FE-438E-84A0-EAF0CB86AC75}" sibTransId="{763967ED-957A-4D6E-837E-85DED2EF97D6}"/>
    <dgm:cxn modelId="{948F736D-9F29-4B49-B3DC-5552D7B116F1}" srcId="{1206849F-E51A-41F8-A004-C1FF2EFB4F08}" destId="{84779DA7-7DE1-40FB-8F5F-C23CD489C59F}" srcOrd="4" destOrd="0" parTransId="{B2A38EC4-F932-45DD-BABF-3876DF1D65D4}" sibTransId="{0C54FB63-6C24-4140-BE63-C5C6A7101CEE}"/>
    <dgm:cxn modelId="{8753CF4E-B023-4F09-922D-CABA394354B2}" srcId="{1206849F-E51A-41F8-A004-C1FF2EFB4F08}" destId="{66B31515-A8FF-4283-8E57-C9C79A0F999D}" srcOrd="6" destOrd="0" parTransId="{8A4C8CFB-C2CB-428B-B29D-9A14F4940D38}" sibTransId="{57838F29-7CBF-4534-A6CF-8E81D199042E}"/>
    <dgm:cxn modelId="{61998053-FC21-4A8B-9C9E-3DA7149382C9}" srcId="{1206849F-E51A-41F8-A004-C1FF2EFB4F08}" destId="{2C1DDC1F-EF50-4C6E-8B36-374D11E11918}" srcOrd="3" destOrd="0" parTransId="{8B827171-E98C-4154-A2AD-01E33F77A1FA}" sibTransId="{B96ADC7B-38D7-4245-9FDC-9E8C008A737D}"/>
    <dgm:cxn modelId="{413BE975-D88B-4CB6-9136-DF5F6524A99C}" type="presOf" srcId="{1206849F-E51A-41F8-A004-C1FF2EFB4F08}" destId="{9D159558-B84A-4A60-9B7C-E1C06BD01EB5}" srcOrd="0" destOrd="0" presId="urn:microsoft.com/office/officeart/2009/3/layout/StepUpProcess"/>
    <dgm:cxn modelId="{56712988-88AD-4A72-A688-44908F65A32D}" type="presOf" srcId="{84779DA7-7DE1-40FB-8F5F-C23CD489C59F}" destId="{8BD6FF81-4995-4EB4-B640-4971603CCD9F}" srcOrd="0" destOrd="0" presId="urn:microsoft.com/office/officeart/2009/3/layout/StepUpProcess"/>
    <dgm:cxn modelId="{9D039595-F604-4454-AEB0-0D01F6E86FAB}" type="presOf" srcId="{3E5E93B6-1B4C-4048-8317-84BFC0E20927}" destId="{2534679D-1C68-49B2-89C7-A6461B3C727E}" srcOrd="0" destOrd="0" presId="urn:microsoft.com/office/officeart/2009/3/layout/StepUpProcess"/>
    <dgm:cxn modelId="{5B532C9B-843A-4AA9-85F6-A1B5F83F0936}" type="presOf" srcId="{9491DFC7-3A17-4DC8-AAA1-4A76297BE661}" destId="{8B0AF68F-CE44-4594-B543-6A2CE7A3AC6A}" srcOrd="0" destOrd="0" presId="urn:microsoft.com/office/officeart/2009/3/layout/StepUpProcess"/>
    <dgm:cxn modelId="{7FD0BFA2-5588-428E-A626-263049D3EC21}" type="presOf" srcId="{13CB0E97-9F7E-4867-B416-09250A10973C}" destId="{B290D504-37AD-4D6E-8A22-874CBF88C833}" srcOrd="0" destOrd="0" presId="urn:microsoft.com/office/officeart/2009/3/layout/StepUpProcess"/>
    <dgm:cxn modelId="{97F25FD6-87FC-4262-8B9B-DBACE87F8986}" srcId="{1206849F-E51A-41F8-A004-C1FF2EFB4F08}" destId="{3E5E93B6-1B4C-4048-8317-84BFC0E20927}" srcOrd="5" destOrd="0" parTransId="{DFCD02CB-F23A-4BC8-B3B9-93B38178EE90}" sibTransId="{A6662055-775C-441D-81A7-7C6FBC42A3F5}"/>
    <dgm:cxn modelId="{5AE2E6DA-69E9-49B6-A154-6D95EFE7C1F3}" type="presOf" srcId="{66B31515-A8FF-4283-8E57-C9C79A0F999D}" destId="{0B7471D1-7396-4A2E-8D50-6987902D737C}" srcOrd="0" destOrd="0" presId="urn:microsoft.com/office/officeart/2009/3/layout/StepUpProcess"/>
    <dgm:cxn modelId="{3070FDDD-86AE-44D0-A6C2-BDA93C5646F8}" srcId="{1206849F-E51A-41F8-A004-C1FF2EFB4F08}" destId="{9491DFC7-3A17-4DC8-AAA1-4A76297BE661}" srcOrd="9" destOrd="0" parTransId="{E3B363FA-B56B-4034-B9CB-B5C0C4BCFE55}" sibTransId="{FC79412D-763A-4FB6-B85B-0705C901775D}"/>
    <dgm:cxn modelId="{502677EB-97A9-411D-91D9-0F98AD33F7AB}" srcId="{1206849F-E51A-41F8-A004-C1FF2EFB4F08}" destId="{2BEC4B3A-A08D-4303-96C8-04B837A38F26}" srcOrd="8" destOrd="0" parTransId="{117CEDA5-1F0F-43A2-9B7E-88402A2E199D}" sibTransId="{AC16AA73-C82D-49C6-AA1E-5485CF3EB57F}"/>
    <dgm:cxn modelId="{5F7C45F0-F155-4459-ABB5-D329D71CBC82}" type="presOf" srcId="{2C1DDC1F-EF50-4C6E-8B36-374D11E11918}" destId="{87D63B16-4E6E-4BE5-ABA9-DD069535C104}" srcOrd="0" destOrd="0" presId="urn:microsoft.com/office/officeart/2009/3/layout/StepUpProcess"/>
    <dgm:cxn modelId="{22CDB3F2-8276-4E36-97BD-AD57C7ED9396}" srcId="{1206849F-E51A-41F8-A004-C1FF2EFB4F08}" destId="{120B514E-0B73-47E7-9B3A-134AB04D4135}" srcOrd="0" destOrd="0" parTransId="{F1870466-0389-44A5-9A70-88E0D282E998}" sibTransId="{1D7C877C-FF56-49F8-B259-972B713B4EA2}"/>
    <dgm:cxn modelId="{0027EDF4-C508-4602-9531-F41819B9A7DA}" srcId="{1206849F-E51A-41F8-A004-C1FF2EFB4F08}" destId="{44A5585F-BD41-4C36-A4AB-F1DC1A5E5B04}" srcOrd="2" destOrd="0" parTransId="{EC8155F6-41BD-4CE7-A597-D537476C1CCC}" sibTransId="{72BC14F6-5FFC-46F2-A683-C1A47F045F10}"/>
    <dgm:cxn modelId="{441EE21B-B6D3-4F5E-BF10-E96C469083F3}" type="presParOf" srcId="{9D159558-B84A-4A60-9B7C-E1C06BD01EB5}" destId="{70EC793E-0AC2-4CE1-8294-E409DA804E0E}" srcOrd="0" destOrd="0" presId="urn:microsoft.com/office/officeart/2009/3/layout/StepUpProcess"/>
    <dgm:cxn modelId="{B7DF879D-862C-4B25-B965-A749DA058927}" type="presParOf" srcId="{70EC793E-0AC2-4CE1-8294-E409DA804E0E}" destId="{693684C6-7E2C-4356-9EC4-998F618D485F}" srcOrd="0" destOrd="0" presId="urn:microsoft.com/office/officeart/2009/3/layout/StepUpProcess"/>
    <dgm:cxn modelId="{0CB8FE1F-6D90-42AE-86DE-6E978397C8D2}" type="presParOf" srcId="{70EC793E-0AC2-4CE1-8294-E409DA804E0E}" destId="{1ACD1314-E0C6-4684-BE04-9F695C5464BA}" srcOrd="1" destOrd="0" presId="urn:microsoft.com/office/officeart/2009/3/layout/StepUpProcess"/>
    <dgm:cxn modelId="{06A88766-613E-4D4A-A794-EDFB33000E26}" type="presParOf" srcId="{70EC793E-0AC2-4CE1-8294-E409DA804E0E}" destId="{67D73380-E59B-4EC6-94D4-19103D25C21A}" srcOrd="2" destOrd="0" presId="urn:microsoft.com/office/officeart/2009/3/layout/StepUpProcess"/>
    <dgm:cxn modelId="{6640CC1A-F400-48F7-AED3-E4D2BBAA924B}" type="presParOf" srcId="{9D159558-B84A-4A60-9B7C-E1C06BD01EB5}" destId="{86A5BB69-EF93-4E28-A9A9-EB973F179197}" srcOrd="1" destOrd="0" presId="urn:microsoft.com/office/officeart/2009/3/layout/StepUpProcess"/>
    <dgm:cxn modelId="{106EB20A-F332-4C6F-AF2C-BC99E2B81F54}" type="presParOf" srcId="{86A5BB69-EF93-4E28-A9A9-EB973F179197}" destId="{8E1A45AC-7474-4AC3-9ED5-892A6CF12BEF}" srcOrd="0" destOrd="0" presId="urn:microsoft.com/office/officeart/2009/3/layout/StepUpProcess"/>
    <dgm:cxn modelId="{D0927DD1-81FE-4231-945E-35632115F87D}" type="presParOf" srcId="{9D159558-B84A-4A60-9B7C-E1C06BD01EB5}" destId="{D8662C6C-768F-4577-806B-8F63DCBFC488}" srcOrd="2" destOrd="0" presId="urn:microsoft.com/office/officeart/2009/3/layout/StepUpProcess"/>
    <dgm:cxn modelId="{FBF64B29-0754-4917-BA49-F7C5422A97DF}" type="presParOf" srcId="{D8662C6C-768F-4577-806B-8F63DCBFC488}" destId="{D0686C8C-FBF7-47A7-8357-D9F231BC6C3F}" srcOrd="0" destOrd="0" presId="urn:microsoft.com/office/officeart/2009/3/layout/StepUpProcess"/>
    <dgm:cxn modelId="{4AEF4AED-3C3A-4F5C-9E95-EC25BEC7B9E1}" type="presParOf" srcId="{D8662C6C-768F-4577-806B-8F63DCBFC488}" destId="{D097C7F8-10CA-4C17-9544-3297B0CADDE5}" srcOrd="1" destOrd="0" presId="urn:microsoft.com/office/officeart/2009/3/layout/StepUpProcess"/>
    <dgm:cxn modelId="{2AFB7663-CD9A-4845-B40A-CA50ADC1A748}" type="presParOf" srcId="{D8662C6C-768F-4577-806B-8F63DCBFC488}" destId="{D7FEA741-F5F0-45F0-BB53-2FC7C223211C}" srcOrd="2" destOrd="0" presId="urn:microsoft.com/office/officeart/2009/3/layout/StepUpProcess"/>
    <dgm:cxn modelId="{DCE9B736-917C-4277-A4AD-4925568A4E9D}" type="presParOf" srcId="{9D159558-B84A-4A60-9B7C-E1C06BD01EB5}" destId="{BFE6B201-F032-44BC-8B96-5C39F69590FA}" srcOrd="3" destOrd="0" presId="urn:microsoft.com/office/officeart/2009/3/layout/StepUpProcess"/>
    <dgm:cxn modelId="{BFFF1E90-B27E-458D-8F7F-DABB5EE63EB8}" type="presParOf" srcId="{BFE6B201-F032-44BC-8B96-5C39F69590FA}" destId="{A4A9137F-2D67-4907-B09C-374F508147D8}" srcOrd="0" destOrd="0" presId="urn:microsoft.com/office/officeart/2009/3/layout/StepUpProcess"/>
    <dgm:cxn modelId="{7D81486A-CDF5-4E59-A63A-1025481A38FE}" type="presParOf" srcId="{9D159558-B84A-4A60-9B7C-E1C06BD01EB5}" destId="{04436F03-6371-4824-BF65-CAB5A6C0D033}" srcOrd="4" destOrd="0" presId="urn:microsoft.com/office/officeart/2009/3/layout/StepUpProcess"/>
    <dgm:cxn modelId="{3D831DA4-2B68-4E2A-956F-7B0BAFF7FEB7}" type="presParOf" srcId="{04436F03-6371-4824-BF65-CAB5A6C0D033}" destId="{A5705515-700C-47F6-B377-75C443FC7CFD}" srcOrd="0" destOrd="0" presId="urn:microsoft.com/office/officeart/2009/3/layout/StepUpProcess"/>
    <dgm:cxn modelId="{3AE3D422-AB1C-4674-A453-0B2A42435BF5}" type="presParOf" srcId="{04436F03-6371-4824-BF65-CAB5A6C0D033}" destId="{62B7A814-B2E2-4928-BDC8-427B1EB4BF2B}" srcOrd="1" destOrd="0" presId="urn:microsoft.com/office/officeart/2009/3/layout/StepUpProcess"/>
    <dgm:cxn modelId="{613FAC01-1E66-4944-842B-CE606FC44302}" type="presParOf" srcId="{04436F03-6371-4824-BF65-CAB5A6C0D033}" destId="{70FAB98A-4244-4FEF-B616-E769B3000F55}" srcOrd="2" destOrd="0" presId="urn:microsoft.com/office/officeart/2009/3/layout/StepUpProcess"/>
    <dgm:cxn modelId="{93081C81-76B5-4666-8B2C-C314C8961A99}" type="presParOf" srcId="{9D159558-B84A-4A60-9B7C-E1C06BD01EB5}" destId="{FDDEA0AA-3451-4DE3-9383-B04FA0AB4CE3}" srcOrd="5" destOrd="0" presId="urn:microsoft.com/office/officeart/2009/3/layout/StepUpProcess"/>
    <dgm:cxn modelId="{71A77113-AF9B-4EBD-8193-CA32A69FCEB8}" type="presParOf" srcId="{FDDEA0AA-3451-4DE3-9383-B04FA0AB4CE3}" destId="{7337054F-91D0-4AEC-9136-BC53D5D92C2F}" srcOrd="0" destOrd="0" presId="urn:microsoft.com/office/officeart/2009/3/layout/StepUpProcess"/>
    <dgm:cxn modelId="{B94EC9C5-5019-4639-A3B0-049887A333C4}" type="presParOf" srcId="{9D159558-B84A-4A60-9B7C-E1C06BD01EB5}" destId="{CE52ED37-82CA-439E-9970-75820E0E794A}" srcOrd="6" destOrd="0" presId="urn:microsoft.com/office/officeart/2009/3/layout/StepUpProcess"/>
    <dgm:cxn modelId="{46380E1C-FC80-48B3-AE03-923B249B6CA0}" type="presParOf" srcId="{CE52ED37-82CA-439E-9970-75820E0E794A}" destId="{3BFFD671-7462-4721-842C-FD5D9EB3AD77}" srcOrd="0" destOrd="0" presId="urn:microsoft.com/office/officeart/2009/3/layout/StepUpProcess"/>
    <dgm:cxn modelId="{EDBBB40E-0077-4ADF-989B-8DA27BA42B38}" type="presParOf" srcId="{CE52ED37-82CA-439E-9970-75820E0E794A}" destId="{87D63B16-4E6E-4BE5-ABA9-DD069535C104}" srcOrd="1" destOrd="0" presId="urn:microsoft.com/office/officeart/2009/3/layout/StepUpProcess"/>
    <dgm:cxn modelId="{E8A8487F-EDCC-424A-98FF-64D3794C08CE}" type="presParOf" srcId="{CE52ED37-82CA-439E-9970-75820E0E794A}" destId="{48334E02-617E-4AA5-A3EF-10BC90B46461}" srcOrd="2" destOrd="0" presId="urn:microsoft.com/office/officeart/2009/3/layout/StepUpProcess"/>
    <dgm:cxn modelId="{EA89ED33-F815-4B10-A944-A600FDE8BB21}" type="presParOf" srcId="{9D159558-B84A-4A60-9B7C-E1C06BD01EB5}" destId="{D036CD05-B37E-4A3C-B347-05B29353BA1E}" srcOrd="7" destOrd="0" presId="urn:microsoft.com/office/officeart/2009/3/layout/StepUpProcess"/>
    <dgm:cxn modelId="{91555908-C12C-488F-9B17-D3B93C3CE2D3}" type="presParOf" srcId="{D036CD05-B37E-4A3C-B347-05B29353BA1E}" destId="{1C6C7222-348E-4AAB-A8E4-20E95BB7D0FB}" srcOrd="0" destOrd="0" presId="urn:microsoft.com/office/officeart/2009/3/layout/StepUpProcess"/>
    <dgm:cxn modelId="{6CDB16BB-FA50-41C4-96D9-08344A662314}" type="presParOf" srcId="{9D159558-B84A-4A60-9B7C-E1C06BD01EB5}" destId="{9D25FC19-7A55-429A-871E-556EDFC8B434}" srcOrd="8" destOrd="0" presId="urn:microsoft.com/office/officeart/2009/3/layout/StepUpProcess"/>
    <dgm:cxn modelId="{978629BE-75ED-4429-A602-24CAEA5C99AB}" type="presParOf" srcId="{9D25FC19-7A55-429A-871E-556EDFC8B434}" destId="{DA6ADD49-3A85-4DC1-9208-ADB213E6001B}" srcOrd="0" destOrd="0" presId="urn:microsoft.com/office/officeart/2009/3/layout/StepUpProcess"/>
    <dgm:cxn modelId="{6F931523-4770-4901-ACEB-0F6AC1C6E279}" type="presParOf" srcId="{9D25FC19-7A55-429A-871E-556EDFC8B434}" destId="{8BD6FF81-4995-4EB4-B640-4971603CCD9F}" srcOrd="1" destOrd="0" presId="urn:microsoft.com/office/officeart/2009/3/layout/StepUpProcess"/>
    <dgm:cxn modelId="{BD1A23E4-CC4C-44A4-8D14-991F82DA1D8F}" type="presParOf" srcId="{9D25FC19-7A55-429A-871E-556EDFC8B434}" destId="{91197A36-4C47-440D-82B9-61A1EF7B453E}" srcOrd="2" destOrd="0" presId="urn:microsoft.com/office/officeart/2009/3/layout/StepUpProcess"/>
    <dgm:cxn modelId="{8215F91A-7A4A-4A69-9EE8-CD3147BEC0BE}" type="presParOf" srcId="{9D159558-B84A-4A60-9B7C-E1C06BD01EB5}" destId="{09A3711E-90F0-4FF6-BC7F-F89C09B849CF}" srcOrd="9" destOrd="0" presId="urn:microsoft.com/office/officeart/2009/3/layout/StepUpProcess"/>
    <dgm:cxn modelId="{FA307012-5244-4197-9A83-CF17CA5F809D}" type="presParOf" srcId="{09A3711E-90F0-4FF6-BC7F-F89C09B849CF}" destId="{8955E224-5178-4FD5-9566-5A461A5938E5}" srcOrd="0" destOrd="0" presId="urn:microsoft.com/office/officeart/2009/3/layout/StepUpProcess"/>
    <dgm:cxn modelId="{E7428102-3BC9-4482-B6E8-8C30CFD7AEB2}" type="presParOf" srcId="{9D159558-B84A-4A60-9B7C-E1C06BD01EB5}" destId="{459953F3-D175-4A42-BFAB-2B7E1C85FB26}" srcOrd="10" destOrd="0" presId="urn:microsoft.com/office/officeart/2009/3/layout/StepUpProcess"/>
    <dgm:cxn modelId="{04EE7E95-66A7-4A42-B8BE-27705E75FF8E}" type="presParOf" srcId="{459953F3-D175-4A42-BFAB-2B7E1C85FB26}" destId="{8A8AEA78-D862-4831-A779-6CC8A38CC336}" srcOrd="0" destOrd="0" presId="urn:microsoft.com/office/officeart/2009/3/layout/StepUpProcess"/>
    <dgm:cxn modelId="{230AB201-A06A-4621-ADD3-07F17AF0AD9A}" type="presParOf" srcId="{459953F3-D175-4A42-BFAB-2B7E1C85FB26}" destId="{2534679D-1C68-49B2-89C7-A6461B3C727E}" srcOrd="1" destOrd="0" presId="urn:microsoft.com/office/officeart/2009/3/layout/StepUpProcess"/>
    <dgm:cxn modelId="{310EC64C-268D-4084-A9B8-2B0CC8D3470A}" type="presParOf" srcId="{459953F3-D175-4A42-BFAB-2B7E1C85FB26}" destId="{6ED893A1-B581-4658-937D-E17F5118A2DF}" srcOrd="2" destOrd="0" presId="urn:microsoft.com/office/officeart/2009/3/layout/StepUpProcess"/>
    <dgm:cxn modelId="{5B002412-4FF7-4E7A-A9B7-A04F5AD25F47}" type="presParOf" srcId="{9D159558-B84A-4A60-9B7C-E1C06BD01EB5}" destId="{78F99C95-39C4-489B-B3EA-8622C78C18D3}" srcOrd="11" destOrd="0" presId="urn:microsoft.com/office/officeart/2009/3/layout/StepUpProcess"/>
    <dgm:cxn modelId="{4BBA265D-5B2A-485F-BBF1-A5AD06F0F369}" type="presParOf" srcId="{78F99C95-39C4-489B-B3EA-8622C78C18D3}" destId="{CDBAD5D8-BDBF-43B0-8BBA-D806144B1C4F}" srcOrd="0" destOrd="0" presId="urn:microsoft.com/office/officeart/2009/3/layout/StepUpProcess"/>
    <dgm:cxn modelId="{8D90D880-E85E-4A8D-8CAF-DD9410729F20}" type="presParOf" srcId="{9D159558-B84A-4A60-9B7C-E1C06BD01EB5}" destId="{0316A1CB-1B83-4DA6-ACE5-443C36738180}" srcOrd="12" destOrd="0" presId="urn:microsoft.com/office/officeart/2009/3/layout/StepUpProcess"/>
    <dgm:cxn modelId="{A3AC7F82-C36A-4802-ABF0-940829117BF9}" type="presParOf" srcId="{0316A1CB-1B83-4DA6-ACE5-443C36738180}" destId="{EA594F95-505A-411B-8EC5-7705ED60D382}" srcOrd="0" destOrd="0" presId="urn:microsoft.com/office/officeart/2009/3/layout/StepUpProcess"/>
    <dgm:cxn modelId="{2ABBE4F0-C6FD-4365-89CD-83315682B388}" type="presParOf" srcId="{0316A1CB-1B83-4DA6-ACE5-443C36738180}" destId="{0B7471D1-7396-4A2E-8D50-6987902D737C}" srcOrd="1" destOrd="0" presId="urn:microsoft.com/office/officeart/2009/3/layout/StepUpProcess"/>
    <dgm:cxn modelId="{C40624AF-9EA2-4ECF-941A-1EFA3864CD7C}" type="presParOf" srcId="{0316A1CB-1B83-4DA6-ACE5-443C36738180}" destId="{57EF4375-ADFD-4D4D-B426-01C31271975F}" srcOrd="2" destOrd="0" presId="urn:microsoft.com/office/officeart/2009/3/layout/StepUpProcess"/>
    <dgm:cxn modelId="{01A15BA2-81C6-48DE-82FD-8BBC06047B18}" type="presParOf" srcId="{9D159558-B84A-4A60-9B7C-E1C06BD01EB5}" destId="{2FC1B884-C623-41A4-80BB-22D588EEDD9E}" srcOrd="13" destOrd="0" presId="urn:microsoft.com/office/officeart/2009/3/layout/StepUpProcess"/>
    <dgm:cxn modelId="{FD59947A-045F-4B27-A8FD-005F7916F304}" type="presParOf" srcId="{2FC1B884-C623-41A4-80BB-22D588EEDD9E}" destId="{E241E978-7C16-4E07-9482-5F0895A1CBD3}" srcOrd="0" destOrd="0" presId="urn:microsoft.com/office/officeart/2009/3/layout/StepUpProcess"/>
    <dgm:cxn modelId="{AA0DC946-6F6B-44BF-821C-28416BA12A5D}" type="presParOf" srcId="{9D159558-B84A-4A60-9B7C-E1C06BD01EB5}" destId="{182E9569-2767-4394-9B31-F2676DB80606}" srcOrd="14" destOrd="0" presId="urn:microsoft.com/office/officeart/2009/3/layout/StepUpProcess"/>
    <dgm:cxn modelId="{EB89A931-2099-420B-854E-54853BD51AB8}" type="presParOf" srcId="{182E9569-2767-4394-9B31-F2676DB80606}" destId="{D27E867E-13EF-4434-B14F-A9341A331340}" srcOrd="0" destOrd="0" presId="urn:microsoft.com/office/officeart/2009/3/layout/StepUpProcess"/>
    <dgm:cxn modelId="{6A105961-6DDD-4589-9E15-CBC10603F450}" type="presParOf" srcId="{182E9569-2767-4394-9B31-F2676DB80606}" destId="{B290D504-37AD-4D6E-8A22-874CBF88C833}" srcOrd="1" destOrd="0" presId="urn:microsoft.com/office/officeart/2009/3/layout/StepUpProcess"/>
    <dgm:cxn modelId="{38DBC944-703D-4B2D-849A-5F0D1AF41559}" type="presParOf" srcId="{182E9569-2767-4394-9B31-F2676DB80606}" destId="{8E6D3952-594B-4F06-BC1F-9C7DE30CF5A6}" srcOrd="2" destOrd="0" presId="urn:microsoft.com/office/officeart/2009/3/layout/StepUpProcess"/>
    <dgm:cxn modelId="{EDC4038D-1F03-404D-A195-C35DD5282200}" type="presParOf" srcId="{9D159558-B84A-4A60-9B7C-E1C06BD01EB5}" destId="{CF627A94-340F-4D53-84C0-B15EE94901D4}" srcOrd="15" destOrd="0" presId="urn:microsoft.com/office/officeart/2009/3/layout/StepUpProcess"/>
    <dgm:cxn modelId="{CF0E487A-7AB2-45FF-A594-2CE92D11D6D2}" type="presParOf" srcId="{CF627A94-340F-4D53-84C0-B15EE94901D4}" destId="{D42B2E42-9F4A-4CB6-AA74-3B2F1B3724E3}" srcOrd="0" destOrd="0" presId="urn:microsoft.com/office/officeart/2009/3/layout/StepUpProcess"/>
    <dgm:cxn modelId="{6EADF4EB-776B-421A-9AE8-EA0FE4C4C7F0}" type="presParOf" srcId="{9D159558-B84A-4A60-9B7C-E1C06BD01EB5}" destId="{E3C3FC13-37B5-4C45-8794-561BD5D768A1}" srcOrd="16" destOrd="0" presId="urn:microsoft.com/office/officeart/2009/3/layout/StepUpProcess"/>
    <dgm:cxn modelId="{880F94BD-D7AB-46A5-AF9C-BD85E290A398}" type="presParOf" srcId="{E3C3FC13-37B5-4C45-8794-561BD5D768A1}" destId="{0CD494B3-F52E-4E3A-B9BF-F69F2B095BA2}" srcOrd="0" destOrd="0" presId="urn:microsoft.com/office/officeart/2009/3/layout/StepUpProcess"/>
    <dgm:cxn modelId="{588C89A8-ADD8-4D36-83B3-5A123E64BB14}" type="presParOf" srcId="{E3C3FC13-37B5-4C45-8794-561BD5D768A1}" destId="{FA0AF96F-0667-4FF6-99ED-1017B9716E81}" srcOrd="1" destOrd="0" presId="urn:microsoft.com/office/officeart/2009/3/layout/StepUpProcess"/>
    <dgm:cxn modelId="{3EC06D96-A3A7-4EC5-9161-48D488FED375}" type="presParOf" srcId="{E3C3FC13-37B5-4C45-8794-561BD5D768A1}" destId="{CA785260-9AAF-40C5-8598-9B5EB6F7F272}" srcOrd="2" destOrd="0" presId="urn:microsoft.com/office/officeart/2009/3/layout/StepUpProcess"/>
    <dgm:cxn modelId="{4D9076CA-9C81-4349-9B11-332465B8189F}" type="presParOf" srcId="{9D159558-B84A-4A60-9B7C-E1C06BD01EB5}" destId="{B4069F35-1BB1-4B4B-8990-684D71B85B2D}" srcOrd="17" destOrd="0" presId="urn:microsoft.com/office/officeart/2009/3/layout/StepUpProcess"/>
    <dgm:cxn modelId="{47357331-D6F1-4F2B-90C6-09EDE029ED63}" type="presParOf" srcId="{B4069F35-1BB1-4B4B-8990-684D71B85B2D}" destId="{6B7C16BC-290B-478A-9C92-1BE6AD7A1BEA}" srcOrd="0" destOrd="0" presId="urn:microsoft.com/office/officeart/2009/3/layout/StepUpProcess"/>
    <dgm:cxn modelId="{47AF73AD-2A18-4F2D-B0F7-9A83D9D332DA}" type="presParOf" srcId="{9D159558-B84A-4A60-9B7C-E1C06BD01EB5}" destId="{0291A25E-79BA-4A07-B8EB-CE717BB2534D}" srcOrd="18" destOrd="0" presId="urn:microsoft.com/office/officeart/2009/3/layout/StepUpProcess"/>
    <dgm:cxn modelId="{4C6CF50A-E5A8-412C-BE9E-6CCF56823A79}" type="presParOf" srcId="{0291A25E-79BA-4A07-B8EB-CE717BB2534D}" destId="{E0814800-3FA4-4E04-A23A-FEF66A44173C}" srcOrd="0" destOrd="0" presId="urn:microsoft.com/office/officeart/2009/3/layout/StepUpProcess"/>
    <dgm:cxn modelId="{EF3A393D-9556-4846-AF03-C6A5456ECC12}" type="presParOf" srcId="{0291A25E-79BA-4A07-B8EB-CE717BB2534D}" destId="{8B0AF68F-CE44-4594-B543-6A2CE7A3AC6A}"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684C6-7E2C-4356-9EC4-998F618D485F}">
      <dsp:nvSpPr>
        <dsp:cNvPr id="0" name=""/>
        <dsp:cNvSpPr/>
      </dsp:nvSpPr>
      <dsp:spPr>
        <a:xfrm rot="5400000">
          <a:off x="205378" y="2857658"/>
          <a:ext cx="616746" cy="1026252"/>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CD1314-E0C6-4684-BE04-9F695C5464BA}">
      <dsp:nvSpPr>
        <dsp:cNvPr id="0" name=""/>
        <dsp:cNvSpPr/>
      </dsp:nvSpPr>
      <dsp:spPr>
        <a:xfrm>
          <a:off x="102427" y="316428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300" b="0" i="0" kern="1200" dirty="0" err="1">
              <a:latin typeface="+mn-lt"/>
              <a:cs typeface="Arial" panose="020B0604020202020204" pitchFamily="34" charset="0"/>
            </a:rPr>
            <a:t>Adolygiad</a:t>
          </a:r>
          <a:r>
            <a:rPr lang="en-GB" sz="1300" b="0" i="0" kern="1200" dirty="0">
              <a:latin typeface="+mn-lt"/>
              <a:cs typeface="Arial" panose="020B0604020202020204" pitchFamily="34" charset="0"/>
            </a:rPr>
            <a:t> </a:t>
          </a:r>
          <a:r>
            <a:rPr lang="en-GB" sz="1300" b="0" i="0" kern="1200" dirty="0" err="1">
              <a:latin typeface="+mn-lt"/>
              <a:cs typeface="Arial" panose="020B0604020202020204" pitchFamily="34" charset="0"/>
            </a:rPr>
            <a:t>Hazelkorn</a:t>
          </a:r>
          <a:endParaRPr lang="en-GB" sz="1300" b="0" i="0" kern="1200" dirty="0">
            <a:latin typeface="+mn-lt"/>
            <a:cs typeface="Arial" panose="020B0604020202020204" pitchFamily="34" charset="0"/>
          </a:endParaRPr>
        </a:p>
        <a:p>
          <a:pPr marL="0" lvl="0" indent="0" algn="ctr" defTabSz="577850">
            <a:lnSpc>
              <a:spcPct val="90000"/>
            </a:lnSpc>
            <a:spcBef>
              <a:spcPct val="0"/>
            </a:spcBef>
            <a:spcAft>
              <a:spcPct val="35000"/>
            </a:spcAft>
            <a:buNone/>
          </a:pPr>
          <a:r>
            <a:rPr lang="en-US" sz="1300" kern="1200" dirty="0"/>
            <a:t>2016</a:t>
          </a:r>
          <a:endParaRPr lang="en-US" sz="1300" kern="1200" dirty="0">
            <a:latin typeface="+mn-lt"/>
          </a:endParaRPr>
        </a:p>
      </dsp:txBody>
      <dsp:txXfrm>
        <a:off x="102427" y="3164287"/>
        <a:ext cx="926506" cy="812136"/>
      </dsp:txXfrm>
    </dsp:sp>
    <dsp:sp modelId="{67D73380-E59B-4EC6-94D4-19103D25C21A}">
      <dsp:nvSpPr>
        <dsp:cNvPr id="0" name=""/>
        <dsp:cNvSpPr/>
      </dsp:nvSpPr>
      <dsp:spPr>
        <a:xfrm>
          <a:off x="854121" y="2782104"/>
          <a:ext cx="174812" cy="17481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686C8C-FBF7-47A7-8357-D9F231BC6C3F}">
      <dsp:nvSpPr>
        <dsp:cNvPr id="0" name=""/>
        <dsp:cNvSpPr/>
      </dsp:nvSpPr>
      <dsp:spPr>
        <a:xfrm rot="5400000">
          <a:off x="1339602" y="2576993"/>
          <a:ext cx="616746" cy="1026252"/>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97C7F8-10CA-4C17-9544-3297B0CADDE5}">
      <dsp:nvSpPr>
        <dsp:cNvPr id="0" name=""/>
        <dsp:cNvSpPr/>
      </dsp:nvSpPr>
      <dsp:spPr>
        <a:xfrm>
          <a:off x="1136427" y="2883622"/>
          <a:ext cx="1126955"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Ymgynghoriad</a:t>
          </a:r>
          <a:r>
            <a:rPr lang="en-US" sz="1300" kern="1200" dirty="0"/>
            <a:t> </a:t>
          </a:r>
          <a:r>
            <a:rPr lang="en-US" sz="1300" kern="1200" dirty="0" err="1"/>
            <a:t>cychwynnol</a:t>
          </a:r>
          <a:endParaRPr lang="en-US" sz="1300" kern="1200" dirty="0"/>
        </a:p>
        <a:p>
          <a:pPr marL="0" lvl="0" indent="0" algn="ctr" defTabSz="577850">
            <a:lnSpc>
              <a:spcPct val="90000"/>
            </a:lnSpc>
            <a:spcBef>
              <a:spcPct val="0"/>
            </a:spcBef>
            <a:spcAft>
              <a:spcPct val="35000"/>
            </a:spcAft>
            <a:buNone/>
          </a:pPr>
          <a:r>
            <a:rPr lang="en-US" sz="1300" kern="1200" dirty="0"/>
            <a:t>2017</a:t>
          </a:r>
        </a:p>
      </dsp:txBody>
      <dsp:txXfrm>
        <a:off x="1136427" y="2883622"/>
        <a:ext cx="1126955" cy="812136"/>
      </dsp:txXfrm>
    </dsp:sp>
    <dsp:sp modelId="{D7FEA741-F5F0-45F0-BB53-2FC7C223211C}">
      <dsp:nvSpPr>
        <dsp:cNvPr id="0" name=""/>
        <dsp:cNvSpPr/>
      </dsp:nvSpPr>
      <dsp:spPr>
        <a:xfrm>
          <a:off x="1988345" y="2501440"/>
          <a:ext cx="174812" cy="17481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705515-700C-47F6-B377-75C443FC7CFD}">
      <dsp:nvSpPr>
        <dsp:cNvPr id="0" name=""/>
        <dsp:cNvSpPr/>
      </dsp:nvSpPr>
      <dsp:spPr>
        <a:xfrm rot="5400000">
          <a:off x="2473826" y="2296328"/>
          <a:ext cx="616746" cy="1026252"/>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B7A814-B2E2-4928-BDC8-427B1EB4BF2B}">
      <dsp:nvSpPr>
        <dsp:cNvPr id="0" name=""/>
        <dsp:cNvSpPr/>
      </dsp:nvSpPr>
      <dsp:spPr>
        <a:xfrm>
          <a:off x="2289195" y="2602957"/>
          <a:ext cx="1089867"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Ymgynghoriad</a:t>
          </a:r>
          <a:r>
            <a:rPr lang="en-US" sz="1300" kern="1200" dirty="0"/>
            <a:t> </a:t>
          </a:r>
          <a:r>
            <a:rPr lang="en-US" sz="1300" kern="1200" dirty="0" err="1"/>
            <a:t>technegol</a:t>
          </a:r>
          <a:endParaRPr lang="en-US" sz="1300" kern="1200" dirty="0"/>
        </a:p>
        <a:p>
          <a:pPr marL="0" lvl="0" indent="0" algn="ctr" defTabSz="577850">
            <a:lnSpc>
              <a:spcPct val="90000"/>
            </a:lnSpc>
            <a:spcBef>
              <a:spcPct val="0"/>
            </a:spcBef>
            <a:spcAft>
              <a:spcPct val="35000"/>
            </a:spcAft>
            <a:buNone/>
          </a:pPr>
          <a:r>
            <a:rPr lang="en-US" sz="1300" kern="1200" dirty="0"/>
            <a:t>2018</a:t>
          </a:r>
        </a:p>
      </dsp:txBody>
      <dsp:txXfrm>
        <a:off x="2289195" y="2602957"/>
        <a:ext cx="1089867" cy="812136"/>
      </dsp:txXfrm>
    </dsp:sp>
    <dsp:sp modelId="{70FAB98A-4244-4FEF-B616-E769B3000F55}">
      <dsp:nvSpPr>
        <dsp:cNvPr id="0" name=""/>
        <dsp:cNvSpPr/>
      </dsp:nvSpPr>
      <dsp:spPr>
        <a:xfrm>
          <a:off x="3122570" y="2220775"/>
          <a:ext cx="174812" cy="174812"/>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FD671-7462-4721-842C-FD5D9EB3AD77}">
      <dsp:nvSpPr>
        <dsp:cNvPr id="0" name=""/>
        <dsp:cNvSpPr/>
      </dsp:nvSpPr>
      <dsp:spPr>
        <a:xfrm rot="5400000">
          <a:off x="3608051" y="2015663"/>
          <a:ext cx="616746" cy="1026252"/>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63B16-4E6E-4BE5-ABA9-DD069535C104}">
      <dsp:nvSpPr>
        <dsp:cNvPr id="0" name=""/>
        <dsp:cNvSpPr/>
      </dsp:nvSpPr>
      <dsp:spPr>
        <a:xfrm>
          <a:off x="3448973" y="2322292"/>
          <a:ext cx="1038761"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Datblygu</a:t>
          </a:r>
          <a:r>
            <a:rPr lang="en-US" sz="1300" kern="1200" dirty="0"/>
            <a:t> Deddfwriaeth2019</a:t>
          </a:r>
        </a:p>
      </dsp:txBody>
      <dsp:txXfrm>
        <a:off x="3448973" y="2322292"/>
        <a:ext cx="1038761" cy="812136"/>
      </dsp:txXfrm>
    </dsp:sp>
    <dsp:sp modelId="{48334E02-617E-4AA5-A3EF-10BC90B46461}">
      <dsp:nvSpPr>
        <dsp:cNvPr id="0" name=""/>
        <dsp:cNvSpPr/>
      </dsp:nvSpPr>
      <dsp:spPr>
        <a:xfrm>
          <a:off x="4256794" y="1940110"/>
          <a:ext cx="174812" cy="17481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6ADD49-3A85-4DC1-9208-ADB213E6001B}">
      <dsp:nvSpPr>
        <dsp:cNvPr id="0" name=""/>
        <dsp:cNvSpPr/>
      </dsp:nvSpPr>
      <dsp:spPr>
        <a:xfrm rot="5400000">
          <a:off x="4742275" y="1734998"/>
          <a:ext cx="616746" cy="1026252"/>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D6FF81-4995-4EB4-B640-4971603CCD9F}">
      <dsp:nvSpPr>
        <dsp:cNvPr id="0" name=""/>
        <dsp:cNvSpPr/>
      </dsp:nvSpPr>
      <dsp:spPr>
        <a:xfrm>
          <a:off x="4639325" y="2041627"/>
          <a:ext cx="926506" cy="812136"/>
        </a:xfrm>
        <a:prstGeom prst="rect">
          <a:avLst/>
        </a:prstGeom>
        <a:solidFill>
          <a:srgbClr val="FF3333"/>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Pandemig</a:t>
          </a:r>
          <a:endParaRPr lang="en-US" sz="1300" kern="1200" dirty="0"/>
        </a:p>
      </dsp:txBody>
      <dsp:txXfrm>
        <a:off x="4639325" y="2041627"/>
        <a:ext cx="926506" cy="812136"/>
      </dsp:txXfrm>
    </dsp:sp>
    <dsp:sp modelId="{91197A36-4C47-440D-82B9-61A1EF7B453E}">
      <dsp:nvSpPr>
        <dsp:cNvPr id="0" name=""/>
        <dsp:cNvSpPr/>
      </dsp:nvSpPr>
      <dsp:spPr>
        <a:xfrm>
          <a:off x="5391019" y="1659445"/>
          <a:ext cx="174812" cy="174812"/>
        </a:xfrm>
        <a:prstGeom prst="triangle">
          <a:avLst>
            <a:gd name="adj" fmla="val 10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AEA78-D862-4831-A779-6CC8A38CC336}">
      <dsp:nvSpPr>
        <dsp:cNvPr id="0" name=""/>
        <dsp:cNvSpPr/>
      </dsp:nvSpPr>
      <dsp:spPr>
        <a:xfrm rot="5400000">
          <a:off x="5913349" y="1454334"/>
          <a:ext cx="616746" cy="1026252"/>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34679D-1C68-49B2-89C7-A6461B3C727E}">
      <dsp:nvSpPr>
        <dsp:cNvPr id="0" name=""/>
        <dsp:cNvSpPr/>
      </dsp:nvSpPr>
      <dsp:spPr>
        <a:xfrm>
          <a:off x="5671747" y="1760962"/>
          <a:ext cx="1203809"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55625">
            <a:lnSpc>
              <a:spcPct val="90000"/>
            </a:lnSpc>
            <a:spcBef>
              <a:spcPct val="0"/>
            </a:spcBef>
            <a:spcAft>
              <a:spcPct val="35000"/>
            </a:spcAft>
            <a:buNone/>
          </a:pPr>
          <a:r>
            <a:rPr lang="en-US" sz="1250" kern="1200" dirty="0" err="1"/>
            <a:t>Ymgynghoriad</a:t>
          </a:r>
          <a:r>
            <a:rPr lang="en-US" sz="1250" kern="1200" dirty="0"/>
            <a:t>   </a:t>
          </a:r>
          <a:r>
            <a:rPr lang="en-US" sz="1250" kern="1200" dirty="0" err="1"/>
            <a:t>ar</a:t>
          </a:r>
          <a:r>
            <a:rPr lang="en-US" sz="1250" kern="1200" dirty="0"/>
            <a:t> y </a:t>
          </a:r>
          <a:r>
            <a:rPr lang="en-US" sz="1250" kern="1200" dirty="0" err="1"/>
            <a:t>bil</a:t>
          </a:r>
          <a:r>
            <a:rPr lang="en-US" sz="1250" kern="1200" dirty="0"/>
            <a:t> draft</a:t>
          </a:r>
        </a:p>
        <a:p>
          <a:pPr marL="0" lvl="0" indent="0" algn="ctr" defTabSz="555625">
            <a:lnSpc>
              <a:spcPct val="90000"/>
            </a:lnSpc>
            <a:spcBef>
              <a:spcPct val="0"/>
            </a:spcBef>
            <a:spcAft>
              <a:spcPct val="35000"/>
            </a:spcAft>
            <a:buNone/>
          </a:pPr>
          <a:r>
            <a:rPr lang="en-US" sz="1300" kern="1200" dirty="0"/>
            <a:t>2020</a:t>
          </a:r>
          <a:endParaRPr lang="en-US" sz="1250" kern="1200" dirty="0"/>
        </a:p>
      </dsp:txBody>
      <dsp:txXfrm>
        <a:off x="5671747" y="1760962"/>
        <a:ext cx="1203809" cy="812136"/>
      </dsp:txXfrm>
    </dsp:sp>
    <dsp:sp modelId="{6ED893A1-B581-4658-937D-E17F5118A2DF}">
      <dsp:nvSpPr>
        <dsp:cNvPr id="0" name=""/>
        <dsp:cNvSpPr/>
      </dsp:nvSpPr>
      <dsp:spPr>
        <a:xfrm>
          <a:off x="6562092" y="1378780"/>
          <a:ext cx="174812" cy="17481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94F95-505A-411B-8EC5-7705ED60D382}">
      <dsp:nvSpPr>
        <dsp:cNvPr id="0" name=""/>
        <dsp:cNvSpPr/>
      </dsp:nvSpPr>
      <dsp:spPr>
        <a:xfrm rot="5400000">
          <a:off x="7010724" y="1173669"/>
          <a:ext cx="616746" cy="1026252"/>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471D1-7396-4A2E-8D50-6987902D737C}">
      <dsp:nvSpPr>
        <dsp:cNvPr id="0" name=""/>
        <dsp:cNvSpPr/>
      </dsp:nvSpPr>
      <dsp:spPr>
        <a:xfrm>
          <a:off x="6907774" y="148029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r>
            <a:rPr lang="en-GB" sz="1200" kern="1200" dirty="0" err="1"/>
            <a:t>Etholiadau</a:t>
          </a:r>
          <a:r>
            <a:rPr lang="en-GB" sz="1200" kern="1200" dirty="0"/>
            <a:t> a Llywodraeth </a:t>
          </a:r>
          <a:r>
            <a:rPr lang="en-GB" sz="1200" kern="1200" dirty="0" err="1"/>
            <a:t>yn</a:t>
          </a:r>
          <a:r>
            <a:rPr lang="en-GB" sz="1200" kern="1200" dirty="0"/>
            <a:t> </a:t>
          </a:r>
          <a:r>
            <a:rPr lang="en-GB" sz="1200" kern="1200" dirty="0" err="1"/>
            <a:t>dychwelyd</a:t>
          </a:r>
          <a:r>
            <a:rPr lang="en-GB" sz="1200" kern="1200" dirty="0"/>
            <a:t> </a:t>
          </a:r>
        </a:p>
        <a:p>
          <a:pPr marL="0" lvl="0" indent="0" algn="ctr" defTabSz="533400">
            <a:lnSpc>
              <a:spcPct val="90000"/>
            </a:lnSpc>
            <a:spcBef>
              <a:spcPct val="0"/>
            </a:spcBef>
            <a:spcAft>
              <a:spcPct val="35000"/>
            </a:spcAft>
            <a:buNone/>
          </a:pPr>
          <a:r>
            <a:rPr lang="en-US" sz="1300" kern="1200" dirty="0"/>
            <a:t>Mai 2021</a:t>
          </a:r>
          <a:endParaRPr lang="en-US" sz="1400" kern="1200" dirty="0"/>
        </a:p>
      </dsp:txBody>
      <dsp:txXfrm>
        <a:off x="6907774" y="1480297"/>
        <a:ext cx="926506" cy="812136"/>
      </dsp:txXfrm>
    </dsp:sp>
    <dsp:sp modelId="{57EF4375-ADFD-4D4D-B426-01C31271975F}">
      <dsp:nvSpPr>
        <dsp:cNvPr id="0" name=""/>
        <dsp:cNvSpPr/>
      </dsp:nvSpPr>
      <dsp:spPr>
        <a:xfrm>
          <a:off x="7659467" y="1098115"/>
          <a:ext cx="174812" cy="17481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7E867E-13EF-4434-B14F-A9341A331340}">
      <dsp:nvSpPr>
        <dsp:cNvPr id="0" name=""/>
        <dsp:cNvSpPr/>
      </dsp:nvSpPr>
      <dsp:spPr>
        <a:xfrm rot="5400000">
          <a:off x="8144949" y="893004"/>
          <a:ext cx="616746" cy="1026252"/>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90D504-37AD-4D6E-8A22-874CBF88C833}">
      <dsp:nvSpPr>
        <dsp:cNvPr id="0" name=""/>
        <dsp:cNvSpPr/>
      </dsp:nvSpPr>
      <dsp:spPr>
        <a:xfrm>
          <a:off x="8041998" y="1199632"/>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Bil</a:t>
          </a:r>
          <a:r>
            <a:rPr lang="en-US" sz="1300" kern="1200" dirty="0"/>
            <a:t> </a:t>
          </a:r>
          <a:r>
            <a:rPr lang="en-US" sz="1300" kern="1200" dirty="0" err="1"/>
            <a:t>i’r</a:t>
          </a:r>
          <a:r>
            <a:rPr lang="en-US" sz="1300" kern="1200" dirty="0"/>
            <a:t> Senedd</a:t>
          </a:r>
        </a:p>
        <a:p>
          <a:pPr marL="0" lvl="0" indent="0" algn="ctr" defTabSz="577850">
            <a:lnSpc>
              <a:spcPct val="90000"/>
            </a:lnSpc>
            <a:spcBef>
              <a:spcPct val="0"/>
            </a:spcBef>
            <a:spcAft>
              <a:spcPct val="35000"/>
            </a:spcAft>
            <a:buNone/>
          </a:pPr>
          <a:r>
            <a:rPr lang="en-US" sz="1300" kern="1200" dirty="0"/>
            <a:t>Tach 2021</a:t>
          </a:r>
        </a:p>
      </dsp:txBody>
      <dsp:txXfrm>
        <a:off x="8041998" y="1199632"/>
        <a:ext cx="926506" cy="812136"/>
      </dsp:txXfrm>
    </dsp:sp>
    <dsp:sp modelId="{8E6D3952-594B-4F06-BC1F-9C7DE30CF5A6}">
      <dsp:nvSpPr>
        <dsp:cNvPr id="0" name=""/>
        <dsp:cNvSpPr/>
      </dsp:nvSpPr>
      <dsp:spPr>
        <a:xfrm>
          <a:off x="8793692" y="817450"/>
          <a:ext cx="174812" cy="174812"/>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494B3-F52E-4E3A-B9BF-F69F2B095BA2}">
      <dsp:nvSpPr>
        <dsp:cNvPr id="0" name=""/>
        <dsp:cNvSpPr/>
      </dsp:nvSpPr>
      <dsp:spPr>
        <a:xfrm rot="5400000">
          <a:off x="9279173" y="612339"/>
          <a:ext cx="616746" cy="1026252"/>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0AF96F-0667-4FF6-99ED-1017B9716E81}">
      <dsp:nvSpPr>
        <dsp:cNvPr id="0" name=""/>
        <dsp:cNvSpPr/>
      </dsp:nvSpPr>
      <dsp:spPr>
        <a:xfrm>
          <a:off x="9176223" y="91896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err="1"/>
            <a:t>Cydsyniad</a:t>
          </a:r>
          <a:r>
            <a:rPr lang="en-US" sz="1300" kern="1200" dirty="0"/>
            <a:t> </a:t>
          </a:r>
          <a:r>
            <a:rPr lang="en-US" sz="1300" kern="1200" dirty="0" err="1"/>
            <a:t>Brenhinol</a:t>
          </a:r>
          <a:endParaRPr lang="en-US" sz="1300" kern="1200" dirty="0"/>
        </a:p>
        <a:p>
          <a:pPr marL="0" lvl="0" indent="0" algn="ctr" defTabSz="577850">
            <a:lnSpc>
              <a:spcPct val="90000"/>
            </a:lnSpc>
            <a:spcBef>
              <a:spcPct val="0"/>
            </a:spcBef>
            <a:spcAft>
              <a:spcPct val="35000"/>
            </a:spcAft>
            <a:buNone/>
          </a:pPr>
          <a:r>
            <a:rPr lang="en-US" sz="1300" kern="1200" dirty="0"/>
            <a:t>Medi 2022</a:t>
          </a:r>
        </a:p>
      </dsp:txBody>
      <dsp:txXfrm>
        <a:off x="9176223" y="918967"/>
        <a:ext cx="926506" cy="812136"/>
      </dsp:txXfrm>
    </dsp:sp>
    <dsp:sp modelId="{CA785260-9AAF-40C5-8598-9B5EB6F7F272}">
      <dsp:nvSpPr>
        <dsp:cNvPr id="0" name=""/>
        <dsp:cNvSpPr/>
      </dsp:nvSpPr>
      <dsp:spPr>
        <a:xfrm>
          <a:off x="9927916" y="536785"/>
          <a:ext cx="174812" cy="17481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814800-3FA4-4E04-A23A-FEF66A44173C}">
      <dsp:nvSpPr>
        <dsp:cNvPr id="0" name=""/>
        <dsp:cNvSpPr/>
      </dsp:nvSpPr>
      <dsp:spPr>
        <a:xfrm rot="5400000">
          <a:off x="10413397" y="331674"/>
          <a:ext cx="616746" cy="1026252"/>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AF68F-CE44-4594-B543-6A2CE7A3AC6A}">
      <dsp:nvSpPr>
        <dsp:cNvPr id="0" name=""/>
        <dsp:cNvSpPr/>
      </dsp:nvSpPr>
      <dsp:spPr>
        <a:xfrm>
          <a:off x="10310447" y="638302"/>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kern="1200" dirty="0"/>
            <a:t>Y </a:t>
          </a:r>
          <a:r>
            <a:rPr lang="en-US" sz="1300" kern="1200" dirty="0" err="1"/>
            <a:t>Comisiwn</a:t>
          </a:r>
          <a:r>
            <a:rPr lang="en-US" sz="1300" kern="1200" dirty="0"/>
            <a:t> </a:t>
          </a:r>
          <a:r>
            <a:rPr lang="en-US" sz="1300" kern="1200" dirty="0" err="1"/>
            <a:t>yn</a:t>
          </a:r>
          <a:r>
            <a:rPr lang="en-US" sz="1300" kern="1200" dirty="0"/>
            <a:t> </a:t>
          </a:r>
          <a:r>
            <a:rPr lang="en-US" sz="1300" kern="1200" dirty="0" err="1"/>
            <a:t>weithredol</a:t>
          </a:r>
          <a:endParaRPr lang="en-US" sz="1300" kern="1200" dirty="0"/>
        </a:p>
        <a:p>
          <a:pPr marL="0" lvl="0" indent="0" algn="ctr" defTabSz="577850">
            <a:lnSpc>
              <a:spcPct val="90000"/>
            </a:lnSpc>
            <a:spcBef>
              <a:spcPct val="0"/>
            </a:spcBef>
            <a:spcAft>
              <a:spcPct val="35000"/>
            </a:spcAft>
            <a:buNone/>
          </a:pPr>
          <a:r>
            <a:rPr lang="en-US" sz="1300" kern="1200" dirty="0" err="1"/>
            <a:t>Awst</a:t>
          </a:r>
          <a:r>
            <a:rPr lang="en-US" sz="1300" kern="1200" dirty="0"/>
            <a:t> 2024</a:t>
          </a:r>
        </a:p>
        <a:p>
          <a:pPr marL="0" lvl="0" indent="0" algn="ctr" defTabSz="577850">
            <a:lnSpc>
              <a:spcPct val="90000"/>
            </a:lnSpc>
            <a:spcBef>
              <a:spcPct val="0"/>
            </a:spcBef>
            <a:spcAft>
              <a:spcPct val="35000"/>
            </a:spcAft>
            <a:buNone/>
          </a:pPr>
          <a:endParaRPr lang="en-US" sz="1300" kern="1200" dirty="0"/>
        </a:p>
      </dsp:txBody>
      <dsp:txXfrm>
        <a:off x="10310447" y="638302"/>
        <a:ext cx="926506" cy="812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684C6-7E2C-4356-9EC4-998F618D485F}">
      <dsp:nvSpPr>
        <dsp:cNvPr id="0" name=""/>
        <dsp:cNvSpPr/>
      </dsp:nvSpPr>
      <dsp:spPr>
        <a:xfrm rot="5400000">
          <a:off x="205378" y="2857658"/>
          <a:ext cx="616746" cy="1026252"/>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CD1314-E0C6-4684-BE04-9F695C5464BA}">
      <dsp:nvSpPr>
        <dsp:cNvPr id="0" name=""/>
        <dsp:cNvSpPr/>
      </dsp:nvSpPr>
      <dsp:spPr>
        <a:xfrm>
          <a:off x="102427" y="316428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err="1"/>
            <a:t>Hazelkorn</a:t>
          </a:r>
          <a:r>
            <a:rPr lang="en-US" sz="1400" kern="1200" dirty="0"/>
            <a:t> Review</a:t>
          </a:r>
        </a:p>
        <a:p>
          <a:pPr marL="0" lvl="0" indent="0" algn="ctr" defTabSz="622300">
            <a:lnSpc>
              <a:spcPct val="90000"/>
            </a:lnSpc>
            <a:spcBef>
              <a:spcPct val="0"/>
            </a:spcBef>
            <a:spcAft>
              <a:spcPct val="35000"/>
            </a:spcAft>
            <a:buNone/>
          </a:pPr>
          <a:r>
            <a:rPr lang="en-US" sz="1400" kern="1200" dirty="0"/>
            <a:t>2016</a:t>
          </a:r>
        </a:p>
      </dsp:txBody>
      <dsp:txXfrm>
        <a:off x="102427" y="3164287"/>
        <a:ext cx="926506" cy="812136"/>
      </dsp:txXfrm>
    </dsp:sp>
    <dsp:sp modelId="{67D73380-E59B-4EC6-94D4-19103D25C21A}">
      <dsp:nvSpPr>
        <dsp:cNvPr id="0" name=""/>
        <dsp:cNvSpPr/>
      </dsp:nvSpPr>
      <dsp:spPr>
        <a:xfrm>
          <a:off x="854121" y="2782104"/>
          <a:ext cx="174812" cy="17481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686C8C-FBF7-47A7-8357-D9F231BC6C3F}">
      <dsp:nvSpPr>
        <dsp:cNvPr id="0" name=""/>
        <dsp:cNvSpPr/>
      </dsp:nvSpPr>
      <dsp:spPr>
        <a:xfrm rot="5400000">
          <a:off x="1339602" y="2576993"/>
          <a:ext cx="616746" cy="1026252"/>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97C7F8-10CA-4C17-9544-3297B0CADDE5}">
      <dsp:nvSpPr>
        <dsp:cNvPr id="0" name=""/>
        <dsp:cNvSpPr/>
      </dsp:nvSpPr>
      <dsp:spPr>
        <a:xfrm>
          <a:off x="1136427" y="2883622"/>
          <a:ext cx="1126955"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Initial consultation</a:t>
          </a:r>
        </a:p>
        <a:p>
          <a:pPr marL="0" lvl="0" indent="0" algn="ctr" defTabSz="622300">
            <a:lnSpc>
              <a:spcPct val="90000"/>
            </a:lnSpc>
            <a:spcBef>
              <a:spcPct val="0"/>
            </a:spcBef>
            <a:spcAft>
              <a:spcPct val="35000"/>
            </a:spcAft>
            <a:buNone/>
          </a:pPr>
          <a:r>
            <a:rPr lang="en-US" sz="1400" kern="1200" dirty="0"/>
            <a:t>2017</a:t>
          </a:r>
        </a:p>
      </dsp:txBody>
      <dsp:txXfrm>
        <a:off x="1136427" y="2883622"/>
        <a:ext cx="1126955" cy="812136"/>
      </dsp:txXfrm>
    </dsp:sp>
    <dsp:sp modelId="{D7FEA741-F5F0-45F0-BB53-2FC7C223211C}">
      <dsp:nvSpPr>
        <dsp:cNvPr id="0" name=""/>
        <dsp:cNvSpPr/>
      </dsp:nvSpPr>
      <dsp:spPr>
        <a:xfrm>
          <a:off x="1988345" y="2501440"/>
          <a:ext cx="174812" cy="17481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705515-700C-47F6-B377-75C443FC7CFD}">
      <dsp:nvSpPr>
        <dsp:cNvPr id="0" name=""/>
        <dsp:cNvSpPr/>
      </dsp:nvSpPr>
      <dsp:spPr>
        <a:xfrm rot="5400000">
          <a:off x="2473826" y="2296328"/>
          <a:ext cx="616746" cy="1026252"/>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B7A814-B2E2-4928-BDC8-427B1EB4BF2B}">
      <dsp:nvSpPr>
        <dsp:cNvPr id="0" name=""/>
        <dsp:cNvSpPr/>
      </dsp:nvSpPr>
      <dsp:spPr>
        <a:xfrm>
          <a:off x="2289195" y="2602957"/>
          <a:ext cx="1089867"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Technical consultation2018</a:t>
          </a:r>
        </a:p>
      </dsp:txBody>
      <dsp:txXfrm>
        <a:off x="2289195" y="2602957"/>
        <a:ext cx="1089867" cy="812136"/>
      </dsp:txXfrm>
    </dsp:sp>
    <dsp:sp modelId="{70FAB98A-4244-4FEF-B616-E769B3000F55}">
      <dsp:nvSpPr>
        <dsp:cNvPr id="0" name=""/>
        <dsp:cNvSpPr/>
      </dsp:nvSpPr>
      <dsp:spPr>
        <a:xfrm>
          <a:off x="3122570" y="2220775"/>
          <a:ext cx="174812" cy="174812"/>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FD671-7462-4721-842C-FD5D9EB3AD77}">
      <dsp:nvSpPr>
        <dsp:cNvPr id="0" name=""/>
        <dsp:cNvSpPr/>
      </dsp:nvSpPr>
      <dsp:spPr>
        <a:xfrm rot="5400000">
          <a:off x="3608051" y="2015663"/>
          <a:ext cx="616746" cy="1026252"/>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63B16-4E6E-4BE5-ABA9-DD069535C104}">
      <dsp:nvSpPr>
        <dsp:cNvPr id="0" name=""/>
        <dsp:cNvSpPr/>
      </dsp:nvSpPr>
      <dsp:spPr>
        <a:xfrm>
          <a:off x="3448973" y="2322292"/>
          <a:ext cx="1038761"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00075">
            <a:lnSpc>
              <a:spcPct val="90000"/>
            </a:lnSpc>
            <a:spcBef>
              <a:spcPct val="0"/>
            </a:spcBef>
            <a:spcAft>
              <a:spcPct val="35000"/>
            </a:spcAft>
            <a:buNone/>
          </a:pPr>
          <a:r>
            <a:rPr lang="en-US" sz="1350" kern="1200" dirty="0"/>
            <a:t>Legislation development</a:t>
          </a:r>
        </a:p>
        <a:p>
          <a:pPr marL="0" lvl="0" indent="0" algn="ctr" defTabSz="600075">
            <a:lnSpc>
              <a:spcPct val="90000"/>
            </a:lnSpc>
            <a:spcBef>
              <a:spcPct val="0"/>
            </a:spcBef>
            <a:spcAft>
              <a:spcPct val="35000"/>
            </a:spcAft>
            <a:buNone/>
          </a:pPr>
          <a:r>
            <a:rPr lang="en-US" sz="1400" kern="1200" dirty="0"/>
            <a:t>2019</a:t>
          </a:r>
        </a:p>
      </dsp:txBody>
      <dsp:txXfrm>
        <a:off x="3448973" y="2322292"/>
        <a:ext cx="1038761" cy="812136"/>
      </dsp:txXfrm>
    </dsp:sp>
    <dsp:sp modelId="{48334E02-617E-4AA5-A3EF-10BC90B46461}">
      <dsp:nvSpPr>
        <dsp:cNvPr id="0" name=""/>
        <dsp:cNvSpPr/>
      </dsp:nvSpPr>
      <dsp:spPr>
        <a:xfrm>
          <a:off x="4256794" y="1940110"/>
          <a:ext cx="174812" cy="17481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6ADD49-3A85-4DC1-9208-ADB213E6001B}">
      <dsp:nvSpPr>
        <dsp:cNvPr id="0" name=""/>
        <dsp:cNvSpPr/>
      </dsp:nvSpPr>
      <dsp:spPr>
        <a:xfrm rot="5400000">
          <a:off x="4742275" y="1734998"/>
          <a:ext cx="616746" cy="1026252"/>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D6FF81-4995-4EB4-B640-4971603CCD9F}">
      <dsp:nvSpPr>
        <dsp:cNvPr id="0" name=""/>
        <dsp:cNvSpPr/>
      </dsp:nvSpPr>
      <dsp:spPr>
        <a:xfrm>
          <a:off x="4639325" y="2041627"/>
          <a:ext cx="926506" cy="812136"/>
        </a:xfrm>
        <a:prstGeom prst="rect">
          <a:avLst/>
        </a:prstGeom>
        <a:solidFill>
          <a:srgbClr val="FF2121"/>
        </a:solid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Pandemic</a:t>
          </a:r>
        </a:p>
      </dsp:txBody>
      <dsp:txXfrm>
        <a:off x="4639325" y="2041627"/>
        <a:ext cx="926506" cy="812136"/>
      </dsp:txXfrm>
    </dsp:sp>
    <dsp:sp modelId="{91197A36-4C47-440D-82B9-61A1EF7B453E}">
      <dsp:nvSpPr>
        <dsp:cNvPr id="0" name=""/>
        <dsp:cNvSpPr/>
      </dsp:nvSpPr>
      <dsp:spPr>
        <a:xfrm>
          <a:off x="5391019" y="1659445"/>
          <a:ext cx="174812" cy="174812"/>
        </a:xfrm>
        <a:prstGeom prst="triangle">
          <a:avLst>
            <a:gd name="adj" fmla="val 10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AEA78-D862-4831-A779-6CC8A38CC336}">
      <dsp:nvSpPr>
        <dsp:cNvPr id="0" name=""/>
        <dsp:cNvSpPr/>
      </dsp:nvSpPr>
      <dsp:spPr>
        <a:xfrm rot="5400000">
          <a:off x="5913349" y="1454334"/>
          <a:ext cx="616746" cy="1026252"/>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34679D-1C68-49B2-89C7-A6461B3C727E}">
      <dsp:nvSpPr>
        <dsp:cNvPr id="0" name=""/>
        <dsp:cNvSpPr/>
      </dsp:nvSpPr>
      <dsp:spPr>
        <a:xfrm>
          <a:off x="5671747" y="1760962"/>
          <a:ext cx="1203809"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Draft Bill consultation</a:t>
          </a:r>
        </a:p>
        <a:p>
          <a:pPr marL="0" lvl="0" indent="0" algn="ctr" defTabSz="622300">
            <a:lnSpc>
              <a:spcPct val="90000"/>
            </a:lnSpc>
            <a:spcBef>
              <a:spcPct val="0"/>
            </a:spcBef>
            <a:spcAft>
              <a:spcPct val="35000"/>
            </a:spcAft>
            <a:buNone/>
          </a:pPr>
          <a:r>
            <a:rPr lang="en-US" sz="1400" kern="1200" dirty="0"/>
            <a:t>2020</a:t>
          </a:r>
        </a:p>
      </dsp:txBody>
      <dsp:txXfrm>
        <a:off x="5671747" y="1760962"/>
        <a:ext cx="1203809" cy="812136"/>
      </dsp:txXfrm>
    </dsp:sp>
    <dsp:sp modelId="{6ED893A1-B581-4658-937D-E17F5118A2DF}">
      <dsp:nvSpPr>
        <dsp:cNvPr id="0" name=""/>
        <dsp:cNvSpPr/>
      </dsp:nvSpPr>
      <dsp:spPr>
        <a:xfrm>
          <a:off x="6562092" y="1378780"/>
          <a:ext cx="174812" cy="17481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94F95-505A-411B-8EC5-7705ED60D382}">
      <dsp:nvSpPr>
        <dsp:cNvPr id="0" name=""/>
        <dsp:cNvSpPr/>
      </dsp:nvSpPr>
      <dsp:spPr>
        <a:xfrm rot="5400000">
          <a:off x="7010724" y="1173669"/>
          <a:ext cx="616746" cy="1026252"/>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471D1-7396-4A2E-8D50-6987902D737C}">
      <dsp:nvSpPr>
        <dsp:cNvPr id="0" name=""/>
        <dsp:cNvSpPr/>
      </dsp:nvSpPr>
      <dsp:spPr>
        <a:xfrm>
          <a:off x="6907774" y="148029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Elections and govt returned</a:t>
          </a:r>
        </a:p>
        <a:p>
          <a:pPr marL="0" lvl="0" indent="0" algn="ctr" defTabSz="622300">
            <a:lnSpc>
              <a:spcPct val="90000"/>
            </a:lnSpc>
            <a:spcBef>
              <a:spcPct val="0"/>
            </a:spcBef>
            <a:spcAft>
              <a:spcPct val="35000"/>
            </a:spcAft>
            <a:buNone/>
          </a:pPr>
          <a:r>
            <a:rPr lang="en-US" sz="1400" kern="1200" dirty="0"/>
            <a:t>May</a:t>
          </a:r>
          <a:r>
            <a:rPr lang="en-US" sz="2000" kern="1200" dirty="0"/>
            <a:t> </a:t>
          </a:r>
          <a:r>
            <a:rPr lang="en-US" sz="1400" kern="1200" dirty="0"/>
            <a:t>2021</a:t>
          </a:r>
        </a:p>
      </dsp:txBody>
      <dsp:txXfrm>
        <a:off x="6907774" y="1480297"/>
        <a:ext cx="926506" cy="812136"/>
      </dsp:txXfrm>
    </dsp:sp>
    <dsp:sp modelId="{57EF4375-ADFD-4D4D-B426-01C31271975F}">
      <dsp:nvSpPr>
        <dsp:cNvPr id="0" name=""/>
        <dsp:cNvSpPr/>
      </dsp:nvSpPr>
      <dsp:spPr>
        <a:xfrm>
          <a:off x="7659467" y="1098115"/>
          <a:ext cx="174812" cy="17481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7E867E-13EF-4434-B14F-A9341A331340}">
      <dsp:nvSpPr>
        <dsp:cNvPr id="0" name=""/>
        <dsp:cNvSpPr/>
      </dsp:nvSpPr>
      <dsp:spPr>
        <a:xfrm rot="5400000">
          <a:off x="8144949" y="893004"/>
          <a:ext cx="616746" cy="1026252"/>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90D504-37AD-4D6E-8A22-874CBF88C833}">
      <dsp:nvSpPr>
        <dsp:cNvPr id="0" name=""/>
        <dsp:cNvSpPr/>
      </dsp:nvSpPr>
      <dsp:spPr>
        <a:xfrm>
          <a:off x="8041998" y="1199632"/>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Bill in Senedd</a:t>
          </a:r>
        </a:p>
        <a:p>
          <a:pPr marL="0" lvl="0" indent="0" algn="ctr" defTabSz="622300">
            <a:lnSpc>
              <a:spcPct val="90000"/>
            </a:lnSpc>
            <a:spcBef>
              <a:spcPct val="0"/>
            </a:spcBef>
            <a:spcAft>
              <a:spcPct val="35000"/>
            </a:spcAft>
            <a:buNone/>
          </a:pPr>
          <a:r>
            <a:rPr lang="en-US" sz="1400" kern="1200" dirty="0"/>
            <a:t>Nov 2021</a:t>
          </a:r>
        </a:p>
      </dsp:txBody>
      <dsp:txXfrm>
        <a:off x="8041998" y="1199632"/>
        <a:ext cx="926506" cy="812136"/>
      </dsp:txXfrm>
    </dsp:sp>
    <dsp:sp modelId="{8E6D3952-594B-4F06-BC1F-9C7DE30CF5A6}">
      <dsp:nvSpPr>
        <dsp:cNvPr id="0" name=""/>
        <dsp:cNvSpPr/>
      </dsp:nvSpPr>
      <dsp:spPr>
        <a:xfrm>
          <a:off x="8793692" y="817450"/>
          <a:ext cx="174812" cy="174812"/>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494B3-F52E-4E3A-B9BF-F69F2B095BA2}">
      <dsp:nvSpPr>
        <dsp:cNvPr id="0" name=""/>
        <dsp:cNvSpPr/>
      </dsp:nvSpPr>
      <dsp:spPr>
        <a:xfrm rot="5400000">
          <a:off x="9279173" y="612339"/>
          <a:ext cx="616746" cy="1026252"/>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0AF96F-0667-4FF6-99ED-1017B9716E81}">
      <dsp:nvSpPr>
        <dsp:cNvPr id="0" name=""/>
        <dsp:cNvSpPr/>
      </dsp:nvSpPr>
      <dsp:spPr>
        <a:xfrm>
          <a:off x="9176223" y="918967"/>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kern="1200" dirty="0"/>
            <a:t>Royal Assent</a:t>
          </a:r>
        </a:p>
        <a:p>
          <a:pPr marL="0" lvl="0" indent="0" algn="ctr" defTabSz="622300">
            <a:lnSpc>
              <a:spcPct val="90000"/>
            </a:lnSpc>
            <a:spcBef>
              <a:spcPct val="0"/>
            </a:spcBef>
            <a:spcAft>
              <a:spcPct val="35000"/>
            </a:spcAft>
            <a:buNone/>
          </a:pPr>
          <a:r>
            <a:rPr lang="en-US" sz="1400" kern="1200" dirty="0"/>
            <a:t>Sept 2022</a:t>
          </a:r>
        </a:p>
      </dsp:txBody>
      <dsp:txXfrm>
        <a:off x="9176223" y="918967"/>
        <a:ext cx="926506" cy="812136"/>
      </dsp:txXfrm>
    </dsp:sp>
    <dsp:sp modelId="{CA785260-9AAF-40C5-8598-9B5EB6F7F272}">
      <dsp:nvSpPr>
        <dsp:cNvPr id="0" name=""/>
        <dsp:cNvSpPr/>
      </dsp:nvSpPr>
      <dsp:spPr>
        <a:xfrm>
          <a:off x="9927916" y="536785"/>
          <a:ext cx="174812" cy="17481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814800-3FA4-4E04-A23A-FEF66A44173C}">
      <dsp:nvSpPr>
        <dsp:cNvPr id="0" name=""/>
        <dsp:cNvSpPr/>
      </dsp:nvSpPr>
      <dsp:spPr>
        <a:xfrm rot="5400000">
          <a:off x="10413397" y="331674"/>
          <a:ext cx="616746" cy="1026252"/>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AF68F-CE44-4594-B543-6A2CE7A3AC6A}">
      <dsp:nvSpPr>
        <dsp:cNvPr id="0" name=""/>
        <dsp:cNvSpPr/>
      </dsp:nvSpPr>
      <dsp:spPr>
        <a:xfrm>
          <a:off x="10310447" y="638302"/>
          <a:ext cx="926506" cy="812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00075">
            <a:lnSpc>
              <a:spcPct val="90000"/>
            </a:lnSpc>
            <a:spcBef>
              <a:spcPct val="0"/>
            </a:spcBef>
            <a:spcAft>
              <a:spcPct val="35000"/>
            </a:spcAft>
            <a:buNone/>
          </a:pPr>
          <a:r>
            <a:rPr lang="en-US" sz="1350" kern="1200" dirty="0"/>
            <a:t>CTER operational</a:t>
          </a:r>
        </a:p>
        <a:p>
          <a:pPr marL="0" lvl="0" indent="0" algn="ctr" defTabSz="600075">
            <a:lnSpc>
              <a:spcPct val="90000"/>
            </a:lnSpc>
            <a:spcBef>
              <a:spcPct val="0"/>
            </a:spcBef>
            <a:spcAft>
              <a:spcPct val="35000"/>
            </a:spcAft>
            <a:buNone/>
          </a:pPr>
          <a:r>
            <a:rPr lang="en-US" sz="1400" kern="1200" dirty="0"/>
            <a:t>August 2024</a:t>
          </a:r>
        </a:p>
        <a:p>
          <a:pPr marL="0" lvl="0" indent="0" algn="ctr" defTabSz="600075">
            <a:lnSpc>
              <a:spcPct val="90000"/>
            </a:lnSpc>
            <a:spcBef>
              <a:spcPct val="0"/>
            </a:spcBef>
            <a:spcAft>
              <a:spcPct val="35000"/>
            </a:spcAft>
            <a:buNone/>
          </a:pPr>
          <a:endParaRPr lang="en-US" sz="1350" kern="1200" dirty="0"/>
        </a:p>
      </dsp:txBody>
      <dsp:txXfrm>
        <a:off x="10310447" y="638302"/>
        <a:ext cx="926506" cy="81213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BFAEB7-4857-4139-86BB-91286F80A1FF}" type="datetimeFigureOut">
              <a:rPr lang="en-GB" smtClean="0"/>
              <a:t>23/01/2024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C6360-9A39-413D-9B0A-645382668E89}" type="slidenum">
              <a:rPr lang="en-GB" smtClean="0"/>
              <a:t>‹#›</a:t>
            </a:fld>
            <a:endParaRPr lang="en-GB"/>
          </a:p>
        </p:txBody>
      </p:sp>
    </p:spTree>
    <p:extLst>
      <p:ext uri="{BB962C8B-B14F-4D97-AF65-F5344CB8AC3E}">
        <p14:creationId xmlns:p14="http://schemas.microsoft.com/office/powerpoint/2010/main" val="94489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600" dirty="0"/>
          </a:p>
        </p:txBody>
      </p:sp>
      <p:sp>
        <p:nvSpPr>
          <p:cNvPr id="4" name="Slide Number Placeholder 3"/>
          <p:cNvSpPr>
            <a:spLocks noGrp="1"/>
          </p:cNvSpPr>
          <p:nvPr>
            <p:ph type="sldNum" sz="quarter" idx="10"/>
          </p:nvPr>
        </p:nvSpPr>
        <p:spPr/>
        <p:txBody>
          <a:bodyPr/>
          <a:lstStyle/>
          <a:p>
            <a:fld id="{36CD0563-F271-4BF4-91D2-D55404F08AF0}" type="slidenum">
              <a:rPr lang="en-GB" smtClean="0"/>
              <a:t>1</a:t>
            </a:fld>
            <a:endParaRPr lang="en-GB" dirty="0"/>
          </a:p>
        </p:txBody>
      </p:sp>
    </p:spTree>
    <p:extLst>
      <p:ext uri="{BB962C8B-B14F-4D97-AF65-F5344CB8AC3E}">
        <p14:creationId xmlns:p14="http://schemas.microsoft.com/office/powerpoint/2010/main" val="185971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Yn ei Ddeddf Llesiant Cenedlaethau'r Dyfodol, mae Llywodraeth Cymru wedi nodi ei saith nod llesiant. Mae hyn yn ymwneud â sicrhau bod gan genedlaethau'r dyfodol o leiaf yr un ansawdd bywyd â ni nawr.</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Mae'r Ddeddf yn ei gwneud yn glir bod dyletswydd ar gyrff cyhoeddus yng Nghymru i fonitro, rheoli ac adrodd eu perfformiad er mwyn cyflawni'r nodau llesiant.</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ein gweledigaeth, sy'n cael ei llywio gan nodau Llesiant Cenedlaethau'r Dyfodol, wedi'i nodi yn y datganiad hwn fel cyfeiriad newydd, clir i'r sector, a dim ond trwy bartneriaeth ddilys a chydweithio ar draws y sector y bydd modd cyflawni'r weledigaeth hon yn llwyddiannus.</a:t>
            </a:r>
          </a:p>
          <a:p>
            <a:pPr>
              <a:lnSpc>
                <a:spcPct val="107000"/>
              </a:lnSpc>
              <a:spcAft>
                <a:spcPts val="800"/>
              </a:spcAft>
            </a:pPr>
            <a:endParaRPr lang="cy-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800" b="1" dirty="0"/>
              <a:t>Y Ffyrdd o Weithio</a:t>
            </a:r>
          </a:p>
          <a:p>
            <a:pPr>
              <a:lnSpc>
                <a:spcPct val="107000"/>
              </a:lnSpc>
              <a:spcAft>
                <a:spcPts val="800"/>
              </a:spcAft>
            </a:pPr>
            <a:r>
              <a:rPr lang="cy-GB" sz="1800" dirty="0"/>
              <a:t>Rhaid i gyrff cyhoeddus a restrir yn y Ddeddf hefyd ddangos yn eu penderfyniadau eu bod yn ystyried yr effaith y gallent ei chael ar bobl sy’n byw eu bywydau yng Nghymru yn y dyfodol yn ogystal ag yn y presennol. </a:t>
            </a:r>
          </a:p>
          <a:p>
            <a:pPr>
              <a:lnSpc>
                <a:spcPct val="107000"/>
              </a:lnSpc>
              <a:spcAft>
                <a:spcPts val="800"/>
              </a:spcAft>
            </a:pPr>
            <a:r>
              <a:rPr lang="cy-GB" sz="1800" dirty="0"/>
              <a:t>Y pum ffordd o weithio yw: </a:t>
            </a:r>
          </a:p>
          <a:p>
            <a:pPr marL="457200" indent="-457200">
              <a:lnSpc>
                <a:spcPct val="107000"/>
              </a:lnSpc>
              <a:spcAft>
                <a:spcPts val="800"/>
              </a:spcAft>
              <a:buFont typeface="Arial" panose="020B0604020202020204" pitchFamily="34" charset="0"/>
              <a:buChar char="•"/>
            </a:pPr>
            <a:r>
              <a:rPr lang="cy-GB" sz="1800" dirty="0"/>
              <a:t>Meddwl am y tymor hir </a:t>
            </a:r>
          </a:p>
          <a:p>
            <a:pPr marL="457200" indent="-457200">
              <a:lnSpc>
                <a:spcPct val="107000"/>
              </a:lnSpc>
              <a:spcAft>
                <a:spcPts val="800"/>
              </a:spcAft>
              <a:buFont typeface="Arial" panose="020B0604020202020204" pitchFamily="34" charset="0"/>
              <a:buChar char="•"/>
            </a:pPr>
            <a:r>
              <a:rPr lang="cy-GB" sz="1800" dirty="0"/>
              <a:t>Atal </a:t>
            </a:r>
          </a:p>
          <a:p>
            <a:pPr marL="457200" indent="-457200">
              <a:lnSpc>
                <a:spcPct val="107000"/>
              </a:lnSpc>
              <a:spcAft>
                <a:spcPts val="800"/>
              </a:spcAft>
              <a:buFont typeface="Arial" panose="020B0604020202020204" pitchFamily="34" charset="0"/>
              <a:buChar char="•"/>
            </a:pPr>
            <a:r>
              <a:rPr lang="cy-GB" sz="1800" dirty="0"/>
              <a:t>Integreiddio </a:t>
            </a:r>
          </a:p>
          <a:p>
            <a:pPr marL="457200" indent="-457200">
              <a:lnSpc>
                <a:spcPct val="107000"/>
              </a:lnSpc>
              <a:spcAft>
                <a:spcPts val="800"/>
              </a:spcAft>
              <a:buFont typeface="Arial" panose="020B0604020202020204" pitchFamily="34" charset="0"/>
              <a:buChar char="•"/>
            </a:pPr>
            <a:r>
              <a:rPr lang="cy-GB" sz="1800" dirty="0"/>
              <a:t>Cydweithio </a:t>
            </a:r>
          </a:p>
          <a:p>
            <a:pPr marL="457200" indent="-457200">
              <a:lnSpc>
                <a:spcPct val="107000"/>
              </a:lnSpc>
              <a:spcAft>
                <a:spcPts val="800"/>
              </a:spcAft>
              <a:buFont typeface="Arial" panose="020B0604020202020204" pitchFamily="34" charset="0"/>
              <a:buChar char="•"/>
            </a:pPr>
            <a:r>
              <a:rPr lang="en-GB" sz="1800" dirty="0"/>
              <a:t>Cynnwys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r>
              <a:rPr lang="en-GB" dirty="0"/>
              <a:t>In its Well-Being of Future Generations Act, the Welsh government has identified its seven wellbeing goals. This is about ensuring that future generations have at least the same quality of life as we do now.</a:t>
            </a:r>
          </a:p>
          <a:p>
            <a:endParaRPr lang="en-GB" dirty="0"/>
          </a:p>
          <a:p>
            <a:r>
              <a:rPr lang="en-GB" dirty="0"/>
              <a:t>The Act makes it clear that public bodies in Wales are under a duty to monitor, manage and report their performance to deliver the well-being goals.</a:t>
            </a:r>
          </a:p>
          <a:p>
            <a:endParaRPr lang="en-GB" dirty="0"/>
          </a:p>
          <a:p>
            <a:r>
              <a:rPr lang="en-GB" dirty="0"/>
              <a:t>Our vision, informed by the Well-being of Future Generations goals, is set out in this statement as a new, clear direction for the TER sector, and successful delivery of this vision will only be possible via genuine partnership and collaboration across the sector.</a:t>
            </a:r>
          </a:p>
          <a:p>
            <a:endParaRPr lang="en-GB" dirty="0"/>
          </a:p>
          <a:p>
            <a:r>
              <a:rPr lang="en-GB" b="1" dirty="0"/>
              <a:t>The Ways of Working </a:t>
            </a:r>
          </a:p>
          <a:p>
            <a:r>
              <a:rPr lang="en-GB" dirty="0"/>
              <a:t>Public bodies listed in the Act must also demonstrate in their decision making that they are taking into account the impact that they could have on people living their lives in Wales in the future as well as in the present.</a:t>
            </a:r>
          </a:p>
          <a:p>
            <a:endParaRPr lang="en-GB" dirty="0"/>
          </a:p>
          <a:p>
            <a:r>
              <a:rPr lang="en-GB" dirty="0"/>
              <a:t>The five ways of working are:</a:t>
            </a:r>
          </a:p>
          <a:p>
            <a:pPr marL="171450" indent="-171450">
              <a:buFont typeface="Arial" panose="020B0604020202020204" pitchFamily="34" charset="0"/>
              <a:buChar char="•"/>
            </a:pPr>
            <a:r>
              <a:rPr lang="en-GB" dirty="0"/>
              <a:t>Thinking for the long-term </a:t>
            </a:r>
          </a:p>
          <a:p>
            <a:pPr marL="171450" indent="-171450">
              <a:buFont typeface="Arial" panose="020B0604020202020204" pitchFamily="34" charset="0"/>
              <a:buChar char="•"/>
            </a:pPr>
            <a:r>
              <a:rPr lang="en-GB" dirty="0"/>
              <a:t>Prevention </a:t>
            </a:r>
          </a:p>
          <a:p>
            <a:pPr marL="171450" indent="-171450">
              <a:buFont typeface="Arial" panose="020B0604020202020204" pitchFamily="34" charset="0"/>
              <a:buChar char="•"/>
            </a:pPr>
            <a:r>
              <a:rPr lang="en-GB" dirty="0"/>
              <a:t>Integration </a:t>
            </a:r>
          </a:p>
          <a:p>
            <a:pPr marL="171450" indent="-171450">
              <a:buFont typeface="Arial" panose="020B0604020202020204" pitchFamily="34" charset="0"/>
              <a:buChar char="•"/>
            </a:pPr>
            <a:r>
              <a:rPr lang="en-GB" dirty="0"/>
              <a:t>Collaboration</a:t>
            </a:r>
          </a:p>
          <a:p>
            <a:pPr marL="171450" indent="-171450">
              <a:buFont typeface="Arial" panose="020B0604020202020204" pitchFamily="34" charset="0"/>
              <a:buChar char="•"/>
            </a:pPr>
            <a:r>
              <a:rPr lang="en-GB" dirty="0"/>
              <a:t>Involvement</a:t>
            </a:r>
          </a:p>
          <a:p>
            <a:endParaRPr lang="en-GB" dirty="0"/>
          </a:p>
        </p:txBody>
      </p:sp>
      <p:sp>
        <p:nvSpPr>
          <p:cNvPr id="4" name="Slide Number Placeholder 3"/>
          <p:cNvSpPr>
            <a:spLocks noGrp="1"/>
          </p:cNvSpPr>
          <p:nvPr>
            <p:ph type="sldNum" sz="quarter" idx="5"/>
          </p:nvPr>
        </p:nvSpPr>
        <p:spPr/>
        <p:txBody>
          <a:bodyPr/>
          <a:lstStyle/>
          <a:p>
            <a:fld id="{7D8C6360-9A39-413D-9B0A-645382668E89}" type="slidenum">
              <a:rPr lang="en-GB" smtClean="0"/>
              <a:t>11</a:t>
            </a:fld>
            <a:endParaRPr lang="en-GB"/>
          </a:p>
        </p:txBody>
      </p:sp>
    </p:spTree>
    <p:extLst>
      <p:ext uri="{BB962C8B-B14F-4D97-AF65-F5344CB8AC3E}">
        <p14:creationId xmlns:p14="http://schemas.microsoft.com/office/powerpoint/2010/main" val="374066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Mae'r sleid hon yn cyfleu'r cyfrifoldebau fydd gan y Comisiwn.</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Mae'r rhain yn cynnwys strategaeth, cyllid, goruchwyliaeth, prentisiaethau, data a gwybodaeth, yn ogystal ag ansawdd.</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Ymgais yw'r darlun i ddangos yn gryno gwmpas cyfrifoldebau'r Comisiwn.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This slide captures the responsibilities that the Commission will have.</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These include strategy, funding, oversight, apprenticeships, data and information, as well as quality.</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The picture is an attempt to show succinctly the scope of the Commission’s responsibilities.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7D8C6360-9A39-413D-9B0A-645382668E89}" type="slidenum">
              <a:rPr lang="en-GB" smtClean="0"/>
              <a:t>12</a:t>
            </a:fld>
            <a:endParaRPr lang="en-GB"/>
          </a:p>
        </p:txBody>
      </p:sp>
    </p:spTree>
    <p:extLst>
      <p:ext uri="{BB962C8B-B14F-4D97-AF65-F5344CB8AC3E}">
        <p14:creationId xmlns:p14="http://schemas.microsoft.com/office/powerpoint/2010/main" val="417710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13</a:t>
            </a:fld>
            <a:endParaRPr lang="en-GB" dirty="0"/>
          </a:p>
        </p:txBody>
      </p:sp>
    </p:spTree>
    <p:extLst>
      <p:ext uri="{BB962C8B-B14F-4D97-AF65-F5344CB8AC3E}">
        <p14:creationId xmlns:p14="http://schemas.microsoft.com/office/powerpoint/2010/main" val="2468016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14</a:t>
            </a:fld>
            <a:endParaRPr lang="en-GB" dirty="0"/>
          </a:p>
        </p:txBody>
      </p:sp>
    </p:spTree>
    <p:extLst>
      <p:ext uri="{BB962C8B-B14F-4D97-AF65-F5344CB8AC3E}">
        <p14:creationId xmlns:p14="http://schemas.microsoft.com/office/powerpoint/2010/main" val="214243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15</a:t>
            </a:fld>
            <a:endParaRPr lang="en-GB" dirty="0"/>
          </a:p>
        </p:txBody>
      </p:sp>
    </p:spTree>
    <p:extLst>
      <p:ext uri="{BB962C8B-B14F-4D97-AF65-F5344CB8AC3E}">
        <p14:creationId xmlns:p14="http://schemas.microsoft.com/office/powerpoint/2010/main" val="3712208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16</a:t>
            </a:fld>
            <a:endParaRPr lang="en-GB" dirty="0"/>
          </a:p>
        </p:txBody>
      </p:sp>
    </p:spTree>
    <p:extLst>
      <p:ext uri="{BB962C8B-B14F-4D97-AF65-F5344CB8AC3E}">
        <p14:creationId xmlns:p14="http://schemas.microsoft.com/office/powerpoint/2010/main" val="3585368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0" lvl="0" indent="0">
              <a:buSzPts val="1200"/>
              <a:buFont typeface="Arial" panose="020B0604020202020204" pitchFamily="34" charset="0"/>
              <a:buNone/>
            </a:pP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Bydd gan y </a:t>
            </a:r>
            <a:r>
              <a:rPr lang="cy-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Comisiwn</a:t>
            </a: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Fwrdd a </a:t>
            </a:r>
            <a:r>
              <a:rPr lang="cy-GB"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Gweithrediaeth</a:t>
            </a: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yn cynnwys 17 o aelodau, gan gynnwys Cadeirydd, Dirprwy Gadeirydd (a fydd yn Gadeirydd Pwyllgor Ymchwil ac Arloesi), y Prif Weithredwr a hyd at 14 o aelodau ‘cyffredin’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200"/>
              <a:buFont typeface="Arial" panose="020B0604020202020204" pitchFamily="34" charset="0"/>
              <a:buNone/>
            </a:pP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Gweinidogion Cymru fydd yn gyfrifol am benodi Cadeirydd, Dirprwy Gadeirydd ac aelodau cyffredin y Bwrdd a hefyd y Prif Weithredwr cyntaf. Y Comisiwn fydd yn gyfrifol am wneud unrhyw benodiadau dilynol i rôl y Prif Weithredwr, gyda chymeradwyaeth Gweinidogion Cymru.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200"/>
              <a:buFont typeface="Arial" panose="020B0604020202020204" pitchFamily="34" charset="0"/>
              <a:buNone/>
            </a:pPr>
            <a:r>
              <a:rPr lang="cy-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Bydd y Bwrdd yn cynnwys nifer o aelodau cyswllt, a fydd yn aelodau o’r Comisiwn sydd heb hawliau pleidleisio. Bydd yr aelodau hyn yn cynnwys:</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71450" lvl="0" indent="-171450">
              <a:buSzPts val="1200"/>
              <a:buFont typeface="Arial" panose="020B0604020202020204" pitchFamily="34" charset="0"/>
              <a:buChar char="•"/>
            </a:pPr>
            <a:r>
              <a:rPr lang="cy-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 leiaf dau gynrychiolydd o’r gweithlu addysg drydyddol a gaiff eu penodi gan Weinidogion Cymru, sef un i gynrychioli’r gweithlu academaidd ac un i gynrychioli’r gweithlu nad yw’n academaidd; caiff y ddau eu penodi gan Weinidogion Cymru;</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71450" lvl="0" indent="-171450">
              <a:buSzPts val="1200"/>
              <a:buFont typeface="Arial" panose="020B0604020202020204" pitchFamily="34" charset="0"/>
              <a:buChar char="•"/>
            </a:pPr>
            <a:r>
              <a:rPr lang="cy-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un aelod o staff y Comisiwn; ac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71450" lvl="0" indent="-171450">
              <a:buSzPts val="1200"/>
              <a:buFont typeface="Arial" panose="020B0604020202020204" pitchFamily="34" charset="0"/>
              <a:buChar char="•"/>
            </a:pPr>
            <a:r>
              <a:rPr lang="cy-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 leiaf un person a benodir gan Weinidogion Cymru i gynrychioli dysgwyr mewn addysg drydyddol.</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r>
              <a:rPr lang="en-GB" sz="1400" dirty="0"/>
              <a:t>The Commission will have a Board and an Executive and will consist of a maximum of 17 members comprising a Chair, Deputy Chair, (who will be Chair of the Research and Innovation Committee (details on next slide)), the Chief Executive and up to 14 ‘ordinary’ members. </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dirty="0"/>
              <a:t>The Welsh Ministers will be responsible for appointing the Chair, Deputy Chair, and ordinary Board members and the first appointment of the Chief Executive. Subsequent appointments to the Chief Executive role will be made by the Commission, with the approval of the Welsh Ministers.</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dirty="0"/>
              <a:t>The Board will include a number of associate members, who will be non-voting members of the Commission, these members will include: </a:t>
            </a:r>
          </a:p>
          <a:p>
            <a:pPr marL="0" indent="0">
              <a:buFont typeface="Arial" panose="020B0604020202020204" pitchFamily="34" charset="0"/>
              <a:buNone/>
            </a:pPr>
            <a:r>
              <a:rPr lang="en-GB" sz="1400" dirty="0"/>
              <a:t>• at least two tertiary education workforce representatives, one to represent the academic workforce, and one to represent the non-academic workforce, both of whom will be appointed by Welsh Ministers; </a:t>
            </a:r>
          </a:p>
          <a:p>
            <a:pPr marL="0" indent="0">
              <a:buFont typeface="Arial" panose="020B0604020202020204" pitchFamily="34" charset="0"/>
              <a:buNone/>
            </a:pPr>
            <a:r>
              <a:rPr lang="en-GB" sz="1400" dirty="0"/>
              <a:t>• one Commission staff member; and </a:t>
            </a:r>
          </a:p>
          <a:p>
            <a:pPr marL="0" indent="0">
              <a:buFont typeface="Arial" panose="020B0604020202020204" pitchFamily="34" charset="0"/>
              <a:buNone/>
            </a:pPr>
            <a:r>
              <a:rPr lang="en-GB" sz="1400" dirty="0"/>
              <a:t>• at least one person appointed by Welsh Ministers to represent learners in tertiary education.</a:t>
            </a:r>
            <a:endParaRPr lang="en-GB" sz="1050" dirty="0"/>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17</a:t>
            </a:fld>
            <a:endParaRPr lang="en-GB" dirty="0"/>
          </a:p>
        </p:txBody>
      </p:sp>
    </p:spTree>
    <p:extLst>
      <p:ext uri="{BB962C8B-B14F-4D97-AF65-F5344CB8AC3E}">
        <p14:creationId xmlns:p14="http://schemas.microsoft.com/office/powerpoint/2010/main" val="1249852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0" lvl="0" indent="0">
              <a:buSzPts val="1200"/>
              <a:buFont typeface="Arial" panose="020B0604020202020204" pitchFamily="34" charset="0"/>
              <a:buNone/>
            </a:pP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Bydd y Comisiwn yn cynnwys tri phwyllgor statudol – Pwyllgor Ymchwil ac Arloesi, y Pwyllgor Ansawdd a’r Pwyllgor Penodi Aelodau Staff.</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cy-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200"/>
              <a:buFont typeface="Arial" panose="020B0604020202020204" pitchFamily="34" charset="0"/>
              <a:buNone/>
            </a:pP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Bydd y Pwyllgor Ymchwil ac Arloesi yn goruchwylio swyddogaethau’r Comisiwn mewn perthynas ag ymchwil ac arloesi a’i fwriad yw helpu i sicrhau bod y Comisiwn yn hyrwyddo Cymru ar lefel y DU ac yn fyd-eang.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cy-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200"/>
              <a:buFont typeface="Arial" panose="020B0604020202020204" pitchFamily="34" charset="0"/>
              <a:buNone/>
            </a:pPr>
            <a:r>
              <a:rPr lang="cy-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Bydd creu’r pwyllgor yn helpu i sicrhau bod y system ymchwil ac arloesi'n parhau i fod yn gystadleuol a'i bod hefyd yn ddigon strategol a hyblyg i sicrhau ein gallu cenedlaethol yn y dyfodol i ysgogi darganfyddiadau a thwf.</a:t>
            </a:r>
          </a:p>
          <a:p>
            <a:pPr marL="0" lvl="0" indent="0">
              <a:buSzPts val="1200"/>
              <a:buFont typeface="Arial" panose="020B0604020202020204" pitchFamily="34" charset="0"/>
              <a:buNone/>
            </a:pPr>
            <a:endParaRPr lang="cy-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2000" dirty="0">
                <a:solidFill>
                  <a:srgbClr val="000000"/>
                </a:solidFill>
                <a:effectLst/>
                <a:latin typeface="Arial" panose="020B0604020202020204" pitchFamily="34" charset="0"/>
                <a:ea typeface="Calibri" panose="020F0502020204030204" pitchFamily="34" charset="0"/>
              </a:rPr>
              <a:t>Bydd Cadeirydd y pwyllgor yn Ddirprwy Gadeirydd y Comisiwn. Bydd gweddill maint ac aelodaeth y pwyllgor yn cael eu pennu gan y Comisiwn</a:t>
            </a:r>
            <a:r>
              <a:rPr lang="en-GB" sz="2000" dirty="0">
                <a:solidFill>
                  <a:srgbClr val="000000"/>
                </a:solidFill>
                <a:effectLst/>
                <a:latin typeface="+mn-lt"/>
                <a:ea typeface="+mn-ea"/>
                <a:cs typeface="+mn-cs"/>
              </a:rPr>
              <a:t>.</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r>
              <a:rPr lang="en-GB" sz="1400" dirty="0"/>
              <a:t>The Commission will include three statutory committees: Research and Innovation Committee; the Quality Committee; and the Staff Member Appointment Committee. </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dirty="0"/>
              <a:t>The Research and Innovation Committee will oversee the Commission’s functions in respect of research and innovation and is intended to help ensure the Commission acts as a champion for Welsh research at the UK and global level. </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dirty="0"/>
              <a:t>The creation of the committee is intended to help ensure that the research and innovation system remains competitive and is sufficiently strategic and agile to deliver national capability that drives discovery and growth.</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dirty="0"/>
              <a:t>The Chair of the committee is also the Deputy Chair of the Commission. The remaining size and membership of the committee will be determined by the Commission. </a:t>
            </a:r>
            <a:endParaRPr lang="en-GB" sz="1050" dirty="0"/>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18</a:t>
            </a:fld>
            <a:endParaRPr lang="en-GB" dirty="0"/>
          </a:p>
        </p:txBody>
      </p:sp>
    </p:spTree>
    <p:extLst>
      <p:ext uri="{BB962C8B-B14F-4D97-AF65-F5344CB8AC3E}">
        <p14:creationId xmlns:p14="http://schemas.microsoft.com/office/powerpoint/2010/main" val="3394492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0" indent="0">
              <a:buFont typeface="Arial" panose="020B0604020202020204" pitchFamily="34" charset="0"/>
              <a:buNone/>
            </a:pPr>
            <a:r>
              <a:rPr lang="cy-GB" sz="2000" dirty="0"/>
              <a:t>Roedd Simon yn arfer bod yn Bennaeth a Phrif Weithredwr Coleg </a:t>
            </a:r>
            <a:r>
              <a:rPr lang="cy-GB" sz="2000" dirty="0" err="1"/>
              <a:t>Penybont</a:t>
            </a:r>
            <a:r>
              <a:rPr lang="cy-GB" sz="2000" dirty="0"/>
              <a:t> ac mae wedi gweithio yn y sector addysg ers dros ddeng mlynedd ar hugain. Mae hyn yn cynnwys gwaith yn y sectorau Addysg Uwch, Addysg Bellach ac Ysgolion 11-18 yng Nghymru, Lloegr ac UDA.</a:t>
            </a:r>
          </a:p>
          <a:p>
            <a:pPr marL="0" indent="0">
              <a:buFont typeface="Arial" panose="020B0604020202020204" pitchFamily="34" charset="0"/>
              <a:buNone/>
            </a:pPr>
            <a:endParaRPr lang="cy-GB" sz="2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i="0" dirty="0">
                <a:solidFill>
                  <a:srgbClr val="1F1F1F"/>
                </a:solidFill>
                <a:effectLst/>
              </a:rPr>
              <a:t>Simon was previously Principal and Chief Executive of Bridgend College and has worked in the education sector for over thirty years. This includes work in the Higher Education, Further Education and 11-18 Schools sectors in Wales, England and the USA.</a:t>
            </a:r>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19</a:t>
            </a:fld>
            <a:endParaRPr lang="en-GB" dirty="0"/>
          </a:p>
        </p:txBody>
      </p:sp>
    </p:spTree>
    <p:extLst>
      <p:ext uri="{BB962C8B-B14F-4D97-AF65-F5344CB8AC3E}">
        <p14:creationId xmlns:p14="http://schemas.microsoft.com/office/powerpoint/2010/main" val="3967431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20</a:t>
            </a:fld>
            <a:endParaRPr lang="en-GB" dirty="0"/>
          </a:p>
        </p:txBody>
      </p:sp>
    </p:spTree>
    <p:extLst>
      <p:ext uri="{BB962C8B-B14F-4D97-AF65-F5344CB8AC3E}">
        <p14:creationId xmlns:p14="http://schemas.microsoft.com/office/powerpoint/2010/main" val="550360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Comisiynodd Llywodraeth Cymru yr Athro Ellen </a:t>
            </a:r>
            <a:r>
              <a:rPr lang="cy-GB" sz="1200" b="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Hazelkorn</a:t>
            </a: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 gynnal adolygiad o </a:t>
            </a:r>
            <a:r>
              <a:rPr lang="cy-GB" sz="1200" b="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lywodraethiant</a:t>
            </a: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rheoleiddio a goruchwylio addysg ôl-orfodol yng Nghymru. Cafodd yr adroddiad, 'Tuag at 2030: Fframwaith ar gyfer datblygu system addysg ôl-orfodol o’r radd flaenaf i Gymru' ei gyhoeddi yn 2016 ac roedd yn cynnwys dau brif argymhelliad:</a:t>
            </a:r>
          </a:p>
          <a:p>
            <a:pPr>
              <a:lnSpc>
                <a:spcPct val="107000"/>
              </a:lnSpc>
              <a:spcAft>
                <a:spcPts val="800"/>
              </a:spcAft>
            </a:pP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Datblygu gweledigaeth gyffredinol ar gyfer y sector AHO</a:t>
            </a:r>
          </a:p>
          <a:p>
            <a:pPr marL="342900" lvl="0" indent="-342900">
              <a:lnSpc>
                <a:spcPct val="107000"/>
              </a:lnSpc>
              <a:spcAft>
                <a:spcPts val="800"/>
              </a:spcAft>
              <a:buFont typeface="Arial" panose="020B0604020202020204" pitchFamily="34" charset="0"/>
              <a:buChar char="•"/>
              <a:tabLst>
                <a:tab pos="457200" algn="l"/>
              </a:tabLst>
            </a:pP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Sefydlu corff newydd hyd-braich sy'n gyfrifol am oruchwylio, cyfeiriad strategol ac arweinyddiaeth y sector</a:t>
            </a:r>
          </a:p>
          <a:p>
            <a:pPr marL="342900" lvl="0" indent="-342900">
              <a:lnSpc>
                <a:spcPct val="107000"/>
              </a:lnSpc>
              <a:spcAft>
                <a:spcPts val="800"/>
              </a:spcAft>
              <a:buFont typeface="Arial" panose="020B0604020202020204" pitchFamily="34" charset="0"/>
              <a:buChar char="•"/>
              <a:tabLst>
                <a:tab pos="457200" algn="l"/>
              </a:tabLst>
            </a:pP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Derbyniwyd yr argymhellion gan Lywodraeth Cymru ym mis Ionawr 2017</a:t>
            </a:r>
          </a:p>
          <a:p>
            <a:pPr>
              <a:lnSpc>
                <a:spcPct val="107000"/>
              </a:lnSpc>
              <a:spcAft>
                <a:spcPts val="800"/>
              </a:spcAft>
            </a:pPr>
            <a:endPar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r>
              <a:rPr lang="en-GB" sz="1200" baseline="0" dirty="0"/>
              <a:t>The Welsh Government commissioned Professor Ellen </a:t>
            </a:r>
            <a:r>
              <a:rPr lang="en-GB" sz="1200" baseline="0" dirty="0" err="1"/>
              <a:t>Hazelkorn</a:t>
            </a:r>
            <a:r>
              <a:rPr lang="en-GB" sz="1200" baseline="0" dirty="0"/>
              <a:t> to undertake a review of the governance, regulation and oversight of post-compulsory education in Wales. The report, ‘Towards 2030: </a:t>
            </a:r>
            <a:r>
              <a:rPr lang="en-GB" sz="1800" dirty="0"/>
              <a:t>A framework for building a world-class post-compulsory education system for </a:t>
            </a:r>
            <a:r>
              <a:rPr lang="en-GB" sz="1800" dirty="0" err="1"/>
              <a:t>Wales’</a:t>
            </a:r>
            <a:r>
              <a:rPr lang="en-GB" sz="1200" baseline="0" dirty="0"/>
              <a:t> was published in 2016 and contained two primary recommendations:</a:t>
            </a:r>
          </a:p>
          <a:p>
            <a:pPr marL="0" indent="0">
              <a:buFont typeface="Arial" panose="020B0604020202020204" pitchFamily="34" charset="0"/>
              <a:buNone/>
            </a:pPr>
            <a:endParaRPr lang="en-GB" sz="1200" baseline="0" dirty="0"/>
          </a:p>
          <a:p>
            <a:pPr marL="285750" indent="-285750">
              <a:buFont typeface="Arial" panose="020B0604020202020204" pitchFamily="34" charset="0"/>
              <a:buChar char="•"/>
            </a:pPr>
            <a:r>
              <a:rPr lang="en-GB" sz="1200" baseline="0" dirty="0"/>
              <a:t>To develop an overarching vision for the PCET sector</a:t>
            </a:r>
          </a:p>
          <a:p>
            <a:pPr marL="285750" indent="-285750">
              <a:buFont typeface="Arial" panose="020B0604020202020204" pitchFamily="34" charset="0"/>
              <a:buChar char="•"/>
            </a:pPr>
            <a:r>
              <a:rPr lang="en-GB" sz="1200" baseline="0" dirty="0"/>
              <a:t>To establish a new arm’s-length body responsible for the oversight, strategic direction and leadership of the sector. </a:t>
            </a:r>
          </a:p>
          <a:p>
            <a:pPr marL="285750" indent="-285750">
              <a:buFont typeface="Arial" panose="020B0604020202020204" pitchFamily="34" charset="0"/>
              <a:buChar char="•"/>
            </a:pPr>
            <a:endParaRPr lang="en-GB" sz="1200" baseline="0" dirty="0"/>
          </a:p>
          <a:p>
            <a:pPr marL="0" indent="0">
              <a:buFont typeface="Arial" panose="020B0604020202020204" pitchFamily="34" charset="0"/>
              <a:buNone/>
            </a:pPr>
            <a:r>
              <a:rPr lang="en-GB" sz="1800" b="0" i="0" dirty="0">
                <a:solidFill>
                  <a:srgbClr val="595858"/>
                </a:solidFill>
                <a:effectLst/>
                <a:latin typeface="Roboto" panose="02000000000000000000" pitchFamily="2" charset="0"/>
              </a:rPr>
              <a:t>The recommendations were accepted by the Welsh Government in January 2017</a:t>
            </a:r>
            <a:endParaRPr lang="en-GB" sz="1200" baseline="0" dirty="0"/>
          </a:p>
          <a:p>
            <a:pPr>
              <a:lnSpc>
                <a:spcPct val="107000"/>
              </a:lnSpc>
              <a:spcAft>
                <a:spcPts val="800"/>
              </a:spcAft>
            </a:pP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7D8C6360-9A39-413D-9B0A-645382668E89}" type="slidenum">
              <a:rPr lang="en-GB" smtClean="0"/>
              <a:t>2</a:t>
            </a:fld>
            <a:endParaRPr lang="en-GB"/>
          </a:p>
        </p:txBody>
      </p:sp>
    </p:spTree>
    <p:extLst>
      <p:ext uri="{BB962C8B-B14F-4D97-AF65-F5344CB8AC3E}">
        <p14:creationId xmlns:p14="http://schemas.microsoft.com/office/powerpoint/2010/main" val="269448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Mae'r sleid hon yn manylu ar y gwahanol gamau sydd wedi mynd â ni i'r lle rydyn ni nawr.</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cy-GB" sz="1200" dirty="0">
                <a:effectLst/>
                <a:latin typeface="Calibri" panose="020F0502020204030204" pitchFamily="34" charset="0"/>
                <a:ea typeface="Calibri" panose="020F0502020204030204" pitchFamily="34" charset="0"/>
                <a:cs typeface="Times New Roman" panose="02020603050405020304" pitchFamily="18" charset="0"/>
              </a:rPr>
              <a:t>Yn dilyn adolygiad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Hazelkorn</a:t>
            </a:r>
            <a:r>
              <a:rPr lang="cy-GB" sz="1200" dirty="0">
                <a:effectLst/>
                <a:latin typeface="Calibri" panose="020F0502020204030204" pitchFamily="34" charset="0"/>
                <a:ea typeface="Calibri" panose="020F0502020204030204" pitchFamily="34" charset="0"/>
                <a:cs typeface="Times New Roman" panose="02020603050405020304" pitchFamily="18" charset="0"/>
              </a:rPr>
              <a:t>, cyhoeddwyd Papur Gwyn yn 2017: </a:t>
            </a:r>
            <a:r>
              <a:rPr lang="en-GB" sz="1200" dirty="0"/>
              <a:t>Budd y </a:t>
            </a:r>
            <a:r>
              <a:rPr lang="en-GB" sz="1200" dirty="0" err="1"/>
              <a:t>Cyhoedd</a:t>
            </a:r>
            <a:r>
              <a:rPr lang="en-GB" sz="1200" dirty="0"/>
              <a:t> a </a:t>
            </a:r>
            <a:r>
              <a:rPr lang="en-GB" sz="1200" dirty="0" err="1"/>
              <a:t>Chymru</a:t>
            </a:r>
            <a:r>
              <a:rPr lang="en-GB" sz="1200" dirty="0"/>
              <a:t> </a:t>
            </a:r>
            <a:r>
              <a:rPr lang="en-GB" sz="1200" dirty="0" err="1"/>
              <a:t>Ffyniannus</a:t>
            </a:r>
            <a:r>
              <a:rPr lang="en-GB" sz="1200" dirty="0"/>
              <a:t>.</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Dilynwyd hyn gan ymgynghoriad technegol, Budd y Cyhoedd a Chymru Ffyniannus - y camau nesaf, a gaeodd ar 17 Gorffennaf 2018.</a:t>
            </a: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Ar 14 Gorffennaf 2020, cyhoeddodd Llywodraeth Cymru'r Bil Addysg Drydyddol ac Ymchwil (Cymru) yn ddrafft ar gyfer ymgynghori. Daeth yr ymgynghoriad i ben ar 4 Rhagfyr 2020 a chyhoeddwyd crynodeb o'r ymatebion ar 25 Chwefror 2021.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Rhoddwyd Cydsyniad Brenhinol i'r Ddeddf ym mis Medi 2022 a gwnaed y Gorchymyn Cychwyn cyntaf mewn perthynas â'r Ddeddf ym mis Rhagfyr 2022, y cyntaf o gyfres o Orchmynion Cychwyn a fydd yn gweithredu'r Ddeddf ac yn sefydlu'r Comisiwn.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r>
              <a:rPr lang="en-GB" sz="1200" dirty="0"/>
              <a:t>This slide details the various stages that have taken us to where we are now.</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Following the </a:t>
            </a:r>
            <a:r>
              <a:rPr lang="en-GB" sz="1200" dirty="0" err="1"/>
              <a:t>Hazelkorn</a:t>
            </a:r>
            <a:r>
              <a:rPr lang="en-GB" sz="1200" dirty="0"/>
              <a:t> review, a White Paper was issued in 2017: Public Good and a Prosperous Wales.</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This was followed by a technical consultation, Public Good and a Prosperous Wales: the next steps, which closed on 17 July 2018.</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On the 14 July 2020, The Welsh Government published the Tertiary Education and Research (Wales) Bill in draft for consultation. The consultation closed on 4 December 2020 and summary of responses were published on 25 February 2021.</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The Act was given Royal Assent in September 2022 and the first Commencement Order in respect of the Act was made in December 2022, the first of a series of Commencements that will implement the Act and establish the Commission.</a:t>
            </a:r>
          </a:p>
          <a:p>
            <a:endParaRPr lang="en-GB" dirty="0"/>
          </a:p>
        </p:txBody>
      </p:sp>
      <p:sp>
        <p:nvSpPr>
          <p:cNvPr id="4" name="Slide Number Placeholder 3"/>
          <p:cNvSpPr>
            <a:spLocks noGrp="1"/>
          </p:cNvSpPr>
          <p:nvPr>
            <p:ph type="sldNum" sz="quarter" idx="5"/>
          </p:nvPr>
        </p:nvSpPr>
        <p:spPr/>
        <p:txBody>
          <a:bodyPr/>
          <a:lstStyle/>
          <a:p>
            <a:fld id="{7D8C6360-9A39-413D-9B0A-645382668E89}" type="slidenum">
              <a:rPr lang="en-GB" smtClean="0"/>
              <a:t>3</a:t>
            </a:fld>
            <a:endParaRPr lang="en-GB"/>
          </a:p>
        </p:txBody>
      </p:sp>
    </p:spTree>
    <p:extLst>
      <p:ext uri="{BB962C8B-B14F-4D97-AF65-F5344CB8AC3E}">
        <p14:creationId xmlns:p14="http://schemas.microsoft.com/office/powerpoint/2010/main" val="194836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Mae Deddf Addysg Drydyddol ac Ymchwil (Cymru) 2022 yn cyflwyno gweledigaeth newydd ar gyfer dyfodol addysg ôl-16 ac yn creu stiward cenedlaethol newydd ar gyfer addysg ôl-16 i ehangu dysgu gydol oes, canolbwyntio ar les dysgwyr, ac yn cefnogi ein colegau a'n prifysgolion. </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Mae'r Ddeddf yn darparu ar gyfer sefydlu Comisiwn newydd ar gyfer Addysg Drydyddol ac Ymchwil sef y corff rheoleiddio fydd yn gyfrifol am ariannu, goruchwylio a rheoleiddio addysg drydyddol ac ymchwil yng Nghymru ac yn diddymu Cyngor Cyllido Addysg Uwch Cymru (CCAUC).</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Mae sefydlu'r Comisiwn yn dwyn ynghyd gyfrifoldeb am oruchwylio addysg uwch a phellach Cymru, chweched dosbarth ysgolion, prentisiaethau, ac ymchwil ac </a:t>
            </a:r>
            <a:r>
              <a:rPr lang="cy-GB" sz="1400" dirty="0" err="1">
                <a:effectLst/>
                <a:latin typeface="Calibri" panose="020F0502020204030204" pitchFamily="34" charset="0"/>
                <a:ea typeface="Calibri" panose="020F0502020204030204" pitchFamily="34" charset="0"/>
                <a:cs typeface="Times New Roman" panose="02020603050405020304" pitchFamily="18" charset="0"/>
              </a:rPr>
              <a:t>arloesedd</a:t>
            </a:r>
            <a:r>
              <a:rPr lang="cy-GB" sz="1400" dirty="0">
                <a:effectLst/>
                <a:latin typeface="Calibri" panose="020F0502020204030204" pitchFamily="34" charset="0"/>
                <a:ea typeface="Calibri" panose="020F0502020204030204" pitchFamily="34" charset="0"/>
                <a:cs typeface="Times New Roman" panose="02020603050405020304" pitchFamily="18" charset="0"/>
              </a:rPr>
              <a:t> mewn un lle.</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Cymru fydd yr unig wlad yn y DU i gael ei sector addysg drydyddol wedi'i rheoli fel un system.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n-GB" sz="14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a:lnSpc>
                <a:spcPct val="120000"/>
              </a:lnSpc>
            </a:pPr>
            <a:endParaRPr lang="en-GB" sz="14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en-GB" sz="1400" dirty="0">
                <a:solidFill>
                  <a:srgbClr val="000000"/>
                </a:solidFill>
                <a:effectLst/>
                <a:latin typeface="Arial" panose="020B0604020202020204" pitchFamily="34" charset="0"/>
                <a:ea typeface="Calibri" panose="020F0502020204030204" pitchFamily="34" charset="0"/>
              </a:rPr>
              <a:t>The </a:t>
            </a:r>
            <a:r>
              <a:rPr lang="en-GB" sz="1400" dirty="0">
                <a:solidFill>
                  <a:srgbClr val="FF0000"/>
                </a:solidFill>
                <a:effectLst/>
                <a:latin typeface="Arial" panose="020B0604020202020204" pitchFamily="34" charset="0"/>
                <a:ea typeface="Calibri" panose="020F0502020204030204" pitchFamily="34" charset="0"/>
              </a:rPr>
              <a:t>Tertiary Education and Research (Wales)</a:t>
            </a:r>
            <a:r>
              <a:rPr lang="en-GB" sz="1400" b="1" dirty="0">
                <a:solidFill>
                  <a:srgbClr val="FF0000"/>
                </a:solidFill>
                <a:effectLst/>
                <a:latin typeface="Arial" panose="020B0604020202020204" pitchFamily="34" charset="0"/>
                <a:ea typeface="Calibri" panose="020F0502020204030204" pitchFamily="34" charset="0"/>
              </a:rPr>
              <a:t> </a:t>
            </a:r>
            <a:r>
              <a:rPr lang="en-GB" sz="1400" dirty="0">
                <a:solidFill>
                  <a:srgbClr val="FF0000"/>
                </a:solidFill>
                <a:effectLst/>
                <a:latin typeface="Arial" panose="020B0604020202020204" pitchFamily="34" charset="0"/>
                <a:ea typeface="Calibri" panose="020F0502020204030204" pitchFamily="34" charset="0"/>
              </a:rPr>
              <a:t>Act 2022 </a:t>
            </a:r>
            <a:r>
              <a:rPr lang="en-GB" sz="1400" dirty="0">
                <a:solidFill>
                  <a:srgbClr val="000000"/>
                </a:solidFill>
                <a:effectLst/>
                <a:latin typeface="Arial" panose="020B0604020202020204" pitchFamily="34" charset="0"/>
                <a:ea typeface="Calibri" panose="020F0502020204030204" pitchFamily="34" charset="0"/>
              </a:rPr>
              <a:t>sets </a:t>
            </a:r>
            <a:r>
              <a:rPr lang="en-GB" sz="1400" dirty="0">
                <a:effectLst/>
                <a:latin typeface="Arial" panose="020B0604020202020204" pitchFamily="34" charset="0"/>
                <a:ea typeface="Calibri" panose="020F0502020204030204" pitchFamily="34" charset="0"/>
              </a:rPr>
              <a:t>out a new vision for the future of post-16 education and creates a new national steward for post-16 education to expand lifelong learning, focus on learner welfare, and supports our colleges and universities. </a:t>
            </a:r>
          </a:p>
          <a:p>
            <a:pPr marL="0" marR="0" lvl="0" indent="0" algn="l" defTabSz="914400" rtl="0" eaLnBrk="1" fontAlgn="auto" latinLnBrk="0" hangingPunct="1">
              <a:lnSpc>
                <a:spcPct val="120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rPr>
              <a:t> </a:t>
            </a:r>
          </a:p>
          <a:p>
            <a:pPr>
              <a:lnSpc>
                <a:spcPct val="120000"/>
              </a:lnSpc>
            </a:pPr>
            <a:r>
              <a:rPr lang="en-GB" sz="1400" dirty="0">
                <a:effectLst/>
                <a:latin typeface="Arial" panose="020B0604020202020204" pitchFamily="34" charset="0"/>
                <a:ea typeface="Calibri" panose="020F0502020204030204" pitchFamily="34" charset="0"/>
              </a:rPr>
              <a:t>The Act provides for the establishment of a new </a:t>
            </a:r>
            <a:r>
              <a:rPr lang="en-GB" sz="1400" dirty="0">
                <a:solidFill>
                  <a:srgbClr val="FF0000"/>
                </a:solidFill>
                <a:effectLst/>
                <a:latin typeface="Arial" panose="020B0604020202020204" pitchFamily="34" charset="0"/>
                <a:ea typeface="Calibri" panose="020F0502020204030204" pitchFamily="34" charset="0"/>
              </a:rPr>
              <a:t>Commission for Tertiary Education and Research </a:t>
            </a:r>
            <a:r>
              <a:rPr lang="en-GB" sz="1400" dirty="0">
                <a:effectLst/>
                <a:latin typeface="Arial" panose="020B0604020202020204" pitchFamily="34" charset="0"/>
                <a:ea typeface="Calibri" panose="020F0502020204030204" pitchFamily="34" charset="0"/>
              </a:rPr>
              <a:t>which will be the regulatory body responsible for the funding, oversight and regulation of tertiary education and research in Wales and dissolves Higher Education Funding Council for Wales (HEFCW).</a:t>
            </a:r>
          </a:p>
          <a:p>
            <a:pPr>
              <a:lnSpc>
                <a:spcPct val="120000"/>
              </a:lnSpc>
            </a:pPr>
            <a:endParaRPr lang="en-GB" sz="1400" dirty="0">
              <a:effectLst/>
              <a:latin typeface="Calibri" panose="020F0502020204030204" pitchFamily="34" charset="0"/>
              <a:ea typeface="Calibri" panose="020F0502020204030204" pitchFamily="34" charset="0"/>
            </a:endParaRPr>
          </a:p>
          <a:p>
            <a:pPr>
              <a:lnSpc>
                <a:spcPct val="120000"/>
              </a:lnSpc>
            </a:pPr>
            <a:r>
              <a:rPr lang="en-GB" sz="1400" dirty="0">
                <a:effectLst/>
                <a:latin typeface="Arial" panose="020B0604020202020204" pitchFamily="34" charset="0"/>
                <a:ea typeface="Calibri" panose="020F0502020204030204" pitchFamily="34" charset="0"/>
              </a:rPr>
              <a:t>The establishment of the Commission brings together responsibility for overseeing Wales’s higher and further education, school sixth forms, apprenticeships, and research and innovation in one place.</a:t>
            </a:r>
            <a:endParaRPr lang="en-GB" sz="1400" dirty="0">
              <a:effectLst/>
              <a:latin typeface="Calibri" panose="020F0502020204030204" pitchFamily="34" charset="0"/>
              <a:ea typeface="Calibri" panose="020F0502020204030204" pitchFamily="34" charset="0"/>
            </a:endParaRPr>
          </a:p>
          <a:p>
            <a:pPr marL="0" indent="0">
              <a:buFont typeface="Arial" panose="020B0604020202020204" pitchFamily="34" charset="0"/>
              <a:buNone/>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effectLst/>
                <a:latin typeface="Arial" panose="020B0604020202020204" pitchFamily="34" charset="0"/>
                <a:ea typeface="Times New Roman" panose="02020603050405020304" pitchFamily="18" charset="0"/>
              </a:rPr>
              <a:t>Wales will be only UK nation to have its tertiary education sector managed as a single system.</a:t>
            </a:r>
            <a:endParaRPr lang="en-GB" sz="1400" dirty="0">
              <a:effectLst/>
              <a:latin typeface="Calibri" panose="020F0502020204030204" pitchFamily="34" charset="0"/>
              <a:ea typeface="Calibri" panose="020F0502020204030204" pitchFamily="34" charset="0"/>
            </a:endParaRPr>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4</a:t>
            </a:fld>
            <a:endParaRPr lang="en-GB" dirty="0"/>
          </a:p>
        </p:txBody>
      </p:sp>
    </p:spTree>
    <p:extLst>
      <p:ext uri="{BB962C8B-B14F-4D97-AF65-F5344CB8AC3E}">
        <p14:creationId xmlns:p14="http://schemas.microsoft.com/office/powerpoint/2010/main" val="108696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342900" indent="-342900" fontAlgn="ctr">
              <a:spcAft>
                <a:spcPts val="600"/>
              </a:spcAft>
              <a:buClr>
                <a:schemeClr val="accent4"/>
              </a:buClr>
              <a:buFont typeface="Wingdings" panose="05000000000000000000" pitchFamily="2" charset="2"/>
              <a:buChar char="§"/>
            </a:pPr>
            <a:r>
              <a:rPr lang="en-GB" sz="1400" dirty="0">
                <a:solidFill>
                  <a:srgbClr val="291F6C"/>
                </a:solidFill>
                <a:latin typeface="Century Gothic" panose="020B0502020202020204" pitchFamily="34" charset="0"/>
              </a:rPr>
              <a:t>Mae </a:t>
            </a:r>
            <a:r>
              <a:rPr lang="en-GB" sz="1400" b="1" dirty="0" err="1">
                <a:solidFill>
                  <a:srgbClr val="291F6C"/>
                </a:solidFill>
                <a:latin typeface="Century Gothic" panose="020B0502020202020204" pitchFamily="34" charset="0"/>
              </a:rPr>
              <a:t>cyd-destun</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sy’n</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newid</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yn</a:t>
            </a:r>
            <a:r>
              <a:rPr lang="en-GB" sz="1400" b="1" dirty="0">
                <a:solidFill>
                  <a:srgbClr val="291F6C"/>
                </a:solidFill>
                <a:latin typeface="Century Gothic" panose="020B0502020202020204" pitchFamily="34" charset="0"/>
              </a:rPr>
              <a:t> y DU ac </a:t>
            </a:r>
            <a:r>
              <a:rPr lang="en-GB" sz="1400" b="1" dirty="0" err="1">
                <a:solidFill>
                  <a:srgbClr val="291F6C"/>
                </a:solidFill>
                <a:latin typeface="Century Gothic" panose="020B0502020202020204" pitchFamily="34" charset="0"/>
              </a:rPr>
              <a:t>yn</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fyd-eang</a:t>
            </a:r>
            <a:r>
              <a:rPr lang="en-GB" sz="1400" b="1"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gofyn</a:t>
            </a:r>
            <a:r>
              <a:rPr lang="en-GB" sz="1400" dirty="0">
                <a:solidFill>
                  <a:srgbClr val="291F6C"/>
                </a:solidFill>
                <a:latin typeface="Century Gothic" panose="020B0502020202020204" pitchFamily="34" charset="0"/>
              </a:rPr>
              <a:t> am </a:t>
            </a:r>
            <a:r>
              <a:rPr lang="en-GB" sz="1400" dirty="0" err="1">
                <a:solidFill>
                  <a:srgbClr val="291F6C"/>
                </a:solidFill>
                <a:latin typeface="Century Gothic" panose="020B0502020202020204" pitchFamily="34" charset="0"/>
              </a:rPr>
              <a:t>syniadau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newydd</a:t>
            </a:r>
            <a:r>
              <a:rPr lang="en-GB" sz="1400" dirty="0">
                <a:solidFill>
                  <a:srgbClr val="291F6C"/>
                </a:solidFill>
                <a:latin typeface="Century Gothic" panose="020B0502020202020204" pitchFamily="34" charset="0"/>
              </a:rPr>
              <a:t> ac </a:t>
            </a:r>
            <a:r>
              <a:rPr lang="en-GB" sz="1400" dirty="0" err="1">
                <a:solidFill>
                  <a:srgbClr val="291F6C"/>
                </a:solidFill>
                <a:latin typeface="Century Gothic" panose="020B0502020202020204" pitchFamily="34" charset="0"/>
              </a:rPr>
              <a:t>agwedd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newydd</a:t>
            </a:r>
            <a:r>
              <a:rPr lang="en-GB" sz="1400" dirty="0">
                <a:solidFill>
                  <a:srgbClr val="291F6C"/>
                </a:solidFill>
                <a:latin typeface="Century Gothic" panose="020B0502020202020204" pitchFamily="34" charset="0"/>
              </a:rPr>
              <a:t> at le </a:t>
            </a:r>
            <a:r>
              <a:rPr lang="en-GB" sz="1400" dirty="0" err="1">
                <a:solidFill>
                  <a:srgbClr val="291F6C"/>
                </a:solidFill>
                <a:latin typeface="Century Gothic" panose="020B0502020202020204" pitchFamily="34" charset="0"/>
              </a:rPr>
              <a:t>ein</a:t>
            </a:r>
            <a:r>
              <a:rPr lang="en-GB" sz="1400" dirty="0">
                <a:solidFill>
                  <a:srgbClr val="291F6C"/>
                </a:solidFill>
                <a:latin typeface="Century Gothic" panose="020B0502020202020204" pitchFamily="34" charset="0"/>
              </a:rPr>
              <a:t> sector AHO </a:t>
            </a:r>
            <a:r>
              <a:rPr lang="en-GB" sz="1400" dirty="0" err="1">
                <a:solidFill>
                  <a:srgbClr val="291F6C"/>
                </a:solidFill>
                <a:latin typeface="Century Gothic" panose="020B0502020202020204" pitchFamily="34" charset="0"/>
              </a:rPr>
              <a:t>yn</a:t>
            </a:r>
            <a:r>
              <a:rPr lang="en-GB" sz="1400" dirty="0">
                <a:solidFill>
                  <a:srgbClr val="291F6C"/>
                </a:solidFill>
                <a:latin typeface="Century Gothic" panose="020B0502020202020204" pitchFamily="34" charset="0"/>
              </a:rPr>
              <a:t> y DU </a:t>
            </a:r>
            <a:r>
              <a:rPr lang="en-GB" sz="1400" dirty="0" err="1">
                <a:solidFill>
                  <a:srgbClr val="291F6C"/>
                </a:solidFill>
                <a:latin typeface="Century Gothic" panose="020B0502020202020204" pitchFamily="34" charset="0"/>
              </a:rPr>
              <a:t>a’r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byd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ehangach</a:t>
            </a:r>
            <a:r>
              <a:rPr lang="en-GB" sz="1400" dirty="0">
                <a:solidFill>
                  <a:srgbClr val="291F6C"/>
                </a:solidFill>
                <a:latin typeface="Century Gothic" panose="020B0502020202020204" pitchFamily="34" charset="0"/>
              </a:rPr>
              <a:t>. </a:t>
            </a:r>
            <a:r>
              <a:rPr lang="en-GB" sz="2000" dirty="0" err="1"/>
              <a:t>Byddwn</a:t>
            </a:r>
            <a:r>
              <a:rPr lang="en-GB" sz="2000" dirty="0"/>
              <a:t> </a:t>
            </a:r>
            <a:r>
              <a:rPr lang="en-GB" sz="2000" dirty="0" err="1"/>
              <a:t>yn</a:t>
            </a:r>
            <a:r>
              <a:rPr lang="en-GB" sz="2000" dirty="0"/>
              <a:t> </a:t>
            </a:r>
            <a:r>
              <a:rPr lang="en-GB" sz="2000" dirty="0" err="1"/>
              <a:t>parhau</a:t>
            </a:r>
            <a:r>
              <a:rPr lang="en-GB" sz="2000" dirty="0"/>
              <a:t> i </a:t>
            </a:r>
            <a:r>
              <a:rPr lang="en-GB" sz="2000" dirty="0" err="1"/>
              <a:t>gefnogi</a:t>
            </a:r>
            <a:r>
              <a:rPr lang="en-GB" sz="2000" dirty="0"/>
              <a:t> </a:t>
            </a:r>
            <a:r>
              <a:rPr lang="en-GB" sz="2000" dirty="0" err="1"/>
              <a:t>ein</a:t>
            </a:r>
            <a:r>
              <a:rPr lang="en-GB" sz="2000" dirty="0"/>
              <a:t> sector AHO i </a:t>
            </a:r>
            <a:r>
              <a:rPr lang="en-GB" sz="2000" dirty="0" err="1"/>
              <a:t>ddatblygu</a:t>
            </a:r>
            <a:r>
              <a:rPr lang="en-GB" sz="2000" dirty="0"/>
              <a:t> </a:t>
            </a:r>
            <a:r>
              <a:rPr lang="en-GB" sz="2000" dirty="0" err="1"/>
              <a:t>cydnerthedd</a:t>
            </a:r>
            <a:r>
              <a:rPr lang="en-GB" sz="2000" dirty="0"/>
              <a:t> a </a:t>
            </a:r>
            <a:r>
              <a:rPr lang="en-GB" sz="2000" dirty="0" err="1"/>
              <a:t>pharodrwydd</a:t>
            </a:r>
            <a:r>
              <a:rPr lang="en-GB" sz="2000" dirty="0"/>
              <a:t> </a:t>
            </a:r>
            <a:r>
              <a:rPr lang="en-GB" sz="2000" dirty="0" err="1"/>
              <a:t>drwy</a:t>
            </a:r>
            <a:r>
              <a:rPr lang="en-GB" sz="2000" dirty="0"/>
              <a:t> </a:t>
            </a:r>
            <a:r>
              <a:rPr lang="en-GB" sz="2000" dirty="0" err="1"/>
              <a:t>gydol</a:t>
            </a:r>
            <a:r>
              <a:rPr lang="en-GB" sz="2000" dirty="0"/>
              <a:t> </a:t>
            </a:r>
            <a:r>
              <a:rPr lang="en-GB" sz="2000" dirty="0" err="1"/>
              <a:t>cyfnod</a:t>
            </a:r>
            <a:r>
              <a:rPr lang="en-GB" sz="2000" dirty="0"/>
              <a:t> </a:t>
            </a:r>
            <a:r>
              <a:rPr lang="en-GB" sz="2000" dirty="0" err="1"/>
              <a:t>pontio’r</a:t>
            </a:r>
            <a:r>
              <a:rPr lang="en-GB" sz="2000" dirty="0"/>
              <a:t> UE a </a:t>
            </a:r>
            <a:r>
              <a:rPr lang="en-GB" sz="2000" dirty="0" err="1"/>
              <a:t>thu</a:t>
            </a:r>
            <a:r>
              <a:rPr lang="en-GB" sz="2000" dirty="0"/>
              <a:t> </a:t>
            </a:r>
            <a:r>
              <a:rPr lang="en-GB" sz="2000" dirty="0" err="1"/>
              <a:t>hwnt</a:t>
            </a:r>
            <a:r>
              <a:rPr lang="en-GB" sz="2000" dirty="0"/>
              <a:t>. </a:t>
            </a:r>
            <a:r>
              <a:rPr lang="en-GB" sz="3200" dirty="0" err="1"/>
              <a:t>Bydd</a:t>
            </a:r>
            <a:r>
              <a:rPr lang="en-GB" sz="3200" dirty="0"/>
              <a:t> </a:t>
            </a:r>
            <a:r>
              <a:rPr lang="en-GB" sz="3200" dirty="0" err="1"/>
              <a:t>cryfhau</a:t>
            </a:r>
            <a:r>
              <a:rPr lang="en-GB" sz="3200" dirty="0"/>
              <a:t> a </a:t>
            </a:r>
            <a:r>
              <a:rPr lang="en-GB" sz="3200" dirty="0" err="1"/>
              <a:t>dyfnhau</a:t>
            </a:r>
            <a:r>
              <a:rPr lang="en-GB" sz="3200" dirty="0"/>
              <a:t> </a:t>
            </a:r>
            <a:r>
              <a:rPr lang="en-GB" sz="3200" dirty="0" err="1"/>
              <a:t>cysylltiadau</a:t>
            </a:r>
            <a:r>
              <a:rPr lang="en-GB" sz="3200" dirty="0"/>
              <a:t> </a:t>
            </a:r>
            <a:r>
              <a:rPr lang="en-GB" sz="3200" dirty="0" err="1"/>
              <a:t>addysg</a:t>
            </a:r>
            <a:r>
              <a:rPr lang="en-GB" sz="3200" dirty="0"/>
              <a:t> </a:t>
            </a:r>
            <a:r>
              <a:rPr lang="en-GB" sz="3200" dirty="0" err="1"/>
              <a:t>rhyngwladol</a:t>
            </a:r>
            <a:r>
              <a:rPr lang="en-GB" sz="3200" dirty="0"/>
              <a:t>, </a:t>
            </a:r>
            <a:r>
              <a:rPr lang="en-GB" sz="3200" dirty="0" err="1"/>
              <a:t>gyda’r</a:t>
            </a:r>
            <a:r>
              <a:rPr lang="en-GB" sz="3200" dirty="0"/>
              <a:t> UE a </a:t>
            </a:r>
            <a:r>
              <a:rPr lang="en-GB" sz="3200" dirty="0" err="1"/>
              <a:t>thu</a:t>
            </a:r>
            <a:r>
              <a:rPr lang="en-GB" sz="3200" dirty="0"/>
              <a:t> </a:t>
            </a:r>
            <a:r>
              <a:rPr lang="en-GB" sz="3200" dirty="0" err="1"/>
              <a:t>hwnt</a:t>
            </a:r>
            <a:r>
              <a:rPr lang="en-GB" sz="3200" dirty="0"/>
              <a:t>, o </a:t>
            </a:r>
            <a:r>
              <a:rPr lang="en-GB" sz="3200" dirty="0" err="1"/>
              <a:t>fudd</a:t>
            </a:r>
            <a:r>
              <a:rPr lang="en-GB" sz="3200" dirty="0"/>
              <a:t> i </a:t>
            </a:r>
            <a:r>
              <a:rPr lang="en-GB" sz="3200" dirty="0" err="1"/>
              <a:t>unigolion</a:t>
            </a:r>
            <a:r>
              <a:rPr lang="en-GB" sz="3200" dirty="0"/>
              <a:t>, </a:t>
            </a:r>
            <a:r>
              <a:rPr lang="en-GB" sz="3200" dirty="0" err="1"/>
              <a:t>darparwyr</a:t>
            </a:r>
            <a:r>
              <a:rPr lang="en-GB" sz="3200" dirty="0"/>
              <a:t>, </a:t>
            </a:r>
            <a:r>
              <a:rPr lang="en-GB" sz="3200" dirty="0" err="1"/>
              <a:t>cymunedau</a:t>
            </a:r>
            <a:r>
              <a:rPr lang="en-GB" sz="3200" dirty="0"/>
              <a:t> a </a:t>
            </a:r>
            <a:r>
              <a:rPr lang="en-GB" sz="3200" dirty="0" err="1"/>
              <a:t>diwydiant</a:t>
            </a:r>
            <a:r>
              <a:rPr lang="en-GB" sz="3200" dirty="0"/>
              <a:t>. </a:t>
            </a:r>
            <a:r>
              <a:rPr lang="en-GB" sz="4400" dirty="0" err="1"/>
              <a:t>Yn</a:t>
            </a:r>
            <a:r>
              <a:rPr lang="en-GB" sz="4400" dirty="0"/>
              <a:t> </a:t>
            </a:r>
            <a:r>
              <a:rPr lang="en-GB" sz="4400" dirty="0" err="1"/>
              <a:t>ogystal</a:t>
            </a:r>
            <a:r>
              <a:rPr lang="en-GB" sz="4400" dirty="0"/>
              <a:t> ag </a:t>
            </a:r>
            <a:r>
              <a:rPr lang="en-GB" sz="4400" dirty="0" err="1"/>
              <a:t>edrych</a:t>
            </a:r>
            <a:r>
              <a:rPr lang="en-GB" sz="4400" dirty="0"/>
              <a:t> </a:t>
            </a:r>
            <a:r>
              <a:rPr lang="en-GB" sz="4400" dirty="0" err="1"/>
              <a:t>tuag</a:t>
            </a:r>
            <a:r>
              <a:rPr lang="en-GB" sz="4400" dirty="0"/>
              <a:t> </a:t>
            </a:r>
            <a:r>
              <a:rPr lang="en-GB" sz="4400" dirty="0" err="1"/>
              <a:t>allan</a:t>
            </a:r>
            <a:r>
              <a:rPr lang="en-GB" sz="4400" dirty="0"/>
              <a:t>, </a:t>
            </a:r>
            <a:r>
              <a:rPr lang="en-GB" sz="4400" dirty="0" err="1"/>
              <a:t>rhaid</a:t>
            </a:r>
            <a:r>
              <a:rPr lang="en-GB" sz="4400" dirty="0"/>
              <a:t> </a:t>
            </a:r>
            <a:r>
              <a:rPr lang="en-GB" sz="4400" dirty="0" err="1"/>
              <a:t>inni</a:t>
            </a:r>
            <a:r>
              <a:rPr lang="en-GB" sz="4400" dirty="0"/>
              <a:t> </a:t>
            </a:r>
            <a:r>
              <a:rPr lang="en-GB" sz="4400" dirty="0" err="1"/>
              <a:t>hefyd</a:t>
            </a:r>
            <a:r>
              <a:rPr lang="en-GB" sz="4400" dirty="0"/>
              <a:t> </a:t>
            </a:r>
            <a:r>
              <a:rPr lang="en-GB" sz="4400" dirty="0" err="1"/>
              <a:t>edrych</a:t>
            </a:r>
            <a:r>
              <a:rPr lang="en-GB" sz="4400" dirty="0"/>
              <a:t> </a:t>
            </a:r>
            <a:r>
              <a:rPr lang="en-GB" sz="4400" dirty="0" err="1"/>
              <a:t>ar</a:t>
            </a:r>
            <a:r>
              <a:rPr lang="en-GB" sz="4400" dirty="0"/>
              <a:t> </a:t>
            </a:r>
            <a:r>
              <a:rPr lang="en-GB" sz="4400" dirty="0" err="1"/>
              <a:t>gysylltiadau</a:t>
            </a:r>
            <a:r>
              <a:rPr lang="en-GB" sz="4400" dirty="0"/>
              <a:t> </a:t>
            </a:r>
            <a:r>
              <a:rPr lang="en-GB" sz="4400" dirty="0" err="1"/>
              <a:t>ein</a:t>
            </a:r>
            <a:r>
              <a:rPr lang="en-GB" sz="4400" dirty="0"/>
              <a:t> sector AHO </a:t>
            </a:r>
            <a:r>
              <a:rPr lang="en-GB" sz="4400" dirty="0" err="1"/>
              <a:t>â’u</a:t>
            </a:r>
            <a:r>
              <a:rPr lang="en-GB" sz="4400" dirty="0"/>
              <a:t> </a:t>
            </a:r>
            <a:r>
              <a:rPr lang="en-GB" sz="4400" dirty="0" err="1"/>
              <a:t>cymunedau</a:t>
            </a:r>
            <a:r>
              <a:rPr lang="en-GB" sz="4400" dirty="0"/>
              <a:t> </a:t>
            </a:r>
            <a:r>
              <a:rPr lang="en-GB" sz="4400" dirty="0" err="1"/>
              <a:t>lleol</a:t>
            </a:r>
            <a:r>
              <a:rPr lang="en-GB" sz="4400" dirty="0"/>
              <a:t>. </a:t>
            </a: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r>
              <a:rPr lang="en-GB" sz="1400" dirty="0">
                <a:solidFill>
                  <a:srgbClr val="291F6C"/>
                </a:solidFill>
                <a:latin typeface="Century Gothic" panose="020B0502020202020204" pitchFamily="34" charset="0"/>
              </a:rPr>
              <a:t>I </a:t>
            </a:r>
            <a:r>
              <a:rPr lang="en-GB" sz="1400" b="1" dirty="0" err="1">
                <a:solidFill>
                  <a:srgbClr val="291F6C"/>
                </a:solidFill>
                <a:latin typeface="Century Gothic" panose="020B0502020202020204" pitchFamily="34" charset="0"/>
              </a:rPr>
              <a:t>ailadeiladu</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ar</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ôl</a:t>
            </a:r>
            <a:r>
              <a:rPr lang="en-GB" sz="1400" b="1" dirty="0">
                <a:solidFill>
                  <a:srgbClr val="291F6C"/>
                </a:solidFill>
                <a:latin typeface="Century Gothic" panose="020B0502020202020204" pitchFamily="34" charset="0"/>
              </a:rPr>
              <a:t> COVID-19 </a:t>
            </a:r>
            <a:r>
              <a:rPr lang="en-GB" sz="1400" b="1" dirty="0" err="1">
                <a:solidFill>
                  <a:srgbClr val="291F6C"/>
                </a:solidFill>
                <a:latin typeface="Century Gothic" panose="020B0502020202020204" pitchFamily="34" charset="0"/>
              </a:rPr>
              <a:t>gydag</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economi</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wyrddach</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bydd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ein</a:t>
            </a:r>
            <a:r>
              <a:rPr lang="en-GB" sz="1400" dirty="0">
                <a:solidFill>
                  <a:srgbClr val="291F6C"/>
                </a:solidFill>
                <a:latin typeface="Century Gothic" panose="020B0502020202020204" pitchFamily="34" charset="0"/>
              </a:rPr>
              <a:t> sector AHO </a:t>
            </a:r>
            <a:r>
              <a:rPr lang="en-GB" sz="1400" dirty="0" err="1">
                <a:solidFill>
                  <a:srgbClr val="291F6C"/>
                </a:solidFill>
                <a:latin typeface="Century Gothic" panose="020B0502020202020204" pitchFamily="34" charset="0"/>
              </a:rPr>
              <a:t>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rhan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annatod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o’r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gwaith</a:t>
            </a:r>
            <a:r>
              <a:rPr lang="en-GB" sz="1400" dirty="0">
                <a:solidFill>
                  <a:srgbClr val="291F6C"/>
                </a:solidFill>
                <a:latin typeface="Century Gothic" panose="020B0502020202020204" pitchFamily="34" charset="0"/>
              </a:rPr>
              <a:t> o </a:t>
            </a:r>
            <a:r>
              <a:rPr lang="en-GB" sz="1400" dirty="0" err="1">
                <a:solidFill>
                  <a:srgbClr val="291F6C"/>
                </a:solidFill>
                <a:latin typeface="Century Gothic" panose="020B0502020202020204" pitchFamily="34" charset="0"/>
              </a:rPr>
              <a:t>baratoi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pobl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gyfer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swyddi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newydd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sy’n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defnyddio</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technolegau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newydd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arloesol</a:t>
            </a:r>
            <a:r>
              <a:rPr lang="en-GB" sz="1400" dirty="0">
                <a:solidFill>
                  <a:srgbClr val="291F6C"/>
                </a:solidFill>
                <a:latin typeface="Century Gothic" panose="020B0502020202020204" pitchFamily="34" charset="0"/>
              </a:rPr>
              <a:t> a </a:t>
            </a:r>
            <a:r>
              <a:rPr lang="en-GB" sz="1400" dirty="0" err="1">
                <a:solidFill>
                  <a:srgbClr val="291F6C"/>
                </a:solidFill>
                <a:latin typeface="Century Gothic" panose="020B0502020202020204" pitchFamily="34" charset="0"/>
              </a:rPr>
              <a:t>darparu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ymchwil</a:t>
            </a:r>
            <a:r>
              <a:rPr lang="en-GB" sz="1400" dirty="0">
                <a:solidFill>
                  <a:srgbClr val="291F6C"/>
                </a:solidFill>
                <a:latin typeface="Century Gothic" panose="020B0502020202020204" pitchFamily="34" charset="0"/>
              </a:rPr>
              <a:t> ac </a:t>
            </a:r>
            <a:r>
              <a:rPr lang="en-GB" sz="1400" dirty="0" err="1">
                <a:solidFill>
                  <a:srgbClr val="291F6C"/>
                </a:solidFill>
                <a:latin typeface="Century Gothic" panose="020B0502020202020204" pitchFamily="34" charset="0"/>
              </a:rPr>
              <a:t>arloesi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ym</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maes</a:t>
            </a:r>
            <a:r>
              <a:rPr lang="en-GB" sz="1400" dirty="0">
                <a:solidFill>
                  <a:srgbClr val="291F6C"/>
                </a:solidFill>
                <a:latin typeface="Century Gothic" panose="020B0502020202020204" pitchFamily="34" charset="0"/>
              </a:rPr>
              <a:t> iechyd, </a:t>
            </a:r>
            <a:r>
              <a:rPr lang="en-GB" sz="1400" dirty="0" err="1">
                <a:solidFill>
                  <a:srgbClr val="291F6C"/>
                </a:solidFill>
                <a:latin typeface="Century Gothic" panose="020B0502020202020204" pitchFamily="34" charset="0"/>
              </a:rPr>
              <a:t>ynni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glân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trawsnewid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digidol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gwyddorau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cymdeithasol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dyniaethau</a:t>
            </a:r>
            <a:r>
              <a:rPr lang="en-GB" sz="1400" dirty="0">
                <a:solidFill>
                  <a:srgbClr val="291F6C"/>
                </a:solidFill>
                <a:latin typeface="Century Gothic" panose="020B0502020202020204" pitchFamily="34" charset="0"/>
              </a:rPr>
              <a:t>.</a:t>
            </a:r>
          </a:p>
          <a:p>
            <a:pPr marL="342900" indent="-342900" fontAlgn="ctr">
              <a:spcAft>
                <a:spcPts val="600"/>
              </a:spcAft>
              <a:buClr>
                <a:schemeClr val="accent4"/>
              </a:buClr>
              <a:buFont typeface="Wingdings" panose="05000000000000000000" pitchFamily="2" charset="2"/>
              <a:buChar char="§"/>
            </a:pP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r>
              <a:rPr lang="en-GB" sz="1400" dirty="0" err="1">
                <a:solidFill>
                  <a:srgbClr val="291F6C"/>
                </a:solidFill>
                <a:latin typeface="Century Gothic" panose="020B0502020202020204" pitchFamily="34" charset="0"/>
              </a:rPr>
              <a:t>Wrth</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i’r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economi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farchnad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lafur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barhau</a:t>
            </a:r>
            <a:r>
              <a:rPr lang="en-GB" sz="1400" dirty="0">
                <a:solidFill>
                  <a:srgbClr val="291F6C"/>
                </a:solidFill>
                <a:latin typeface="Century Gothic" panose="020B0502020202020204" pitchFamily="34" charset="0"/>
              </a:rPr>
              <a:t> i </a:t>
            </a:r>
            <a:r>
              <a:rPr lang="en-GB" sz="1400" dirty="0" err="1">
                <a:solidFill>
                  <a:srgbClr val="291F6C"/>
                </a:solidFill>
                <a:latin typeface="Century Gothic" panose="020B0502020202020204" pitchFamily="34" charset="0"/>
              </a:rPr>
              <a:t>newid</a:t>
            </a:r>
            <a:r>
              <a:rPr lang="en-GB" sz="1400" dirty="0">
                <a:solidFill>
                  <a:srgbClr val="291F6C"/>
                </a:solidFill>
                <a:latin typeface="Century Gothic" panose="020B0502020202020204" pitchFamily="34" charset="0"/>
              </a:rPr>
              <a:t> ac </a:t>
            </a:r>
            <a:r>
              <a:rPr lang="en-GB" sz="1400" dirty="0" err="1">
                <a:solidFill>
                  <a:srgbClr val="291F6C"/>
                </a:solidFill>
                <a:latin typeface="Century Gothic" panose="020B0502020202020204" pitchFamily="34" charset="0"/>
              </a:rPr>
              <a:t>wrth</a:t>
            </a:r>
            <a:r>
              <a:rPr lang="en-GB" sz="1400" dirty="0">
                <a:solidFill>
                  <a:srgbClr val="291F6C"/>
                </a:solidFill>
                <a:latin typeface="Century Gothic" panose="020B0502020202020204" pitchFamily="34" charset="0"/>
              </a:rPr>
              <a:t> </a:t>
            </a:r>
            <a:r>
              <a:rPr lang="en-GB" sz="1400" b="1" dirty="0">
                <a:solidFill>
                  <a:srgbClr val="291F6C"/>
                </a:solidFill>
                <a:latin typeface="Century Gothic" panose="020B0502020202020204" pitchFamily="34" charset="0"/>
              </a:rPr>
              <a:t>i </a:t>
            </a:r>
            <a:r>
              <a:rPr lang="en-GB" sz="1400" b="1" dirty="0" err="1">
                <a:solidFill>
                  <a:srgbClr val="291F6C"/>
                </a:solidFill>
                <a:latin typeface="Century Gothic" panose="020B0502020202020204" pitchFamily="34" charset="0"/>
              </a:rPr>
              <a:t>boblogaeth</a:t>
            </a:r>
            <a:r>
              <a:rPr lang="en-GB" sz="1400" b="1" dirty="0">
                <a:solidFill>
                  <a:srgbClr val="291F6C"/>
                </a:solidFill>
                <a:latin typeface="Century Gothic" panose="020B0502020202020204" pitchFamily="34" charset="0"/>
              </a:rPr>
              <a:t> Cymru </a:t>
            </a:r>
            <a:r>
              <a:rPr lang="en-GB" sz="1400" b="1" dirty="0" err="1">
                <a:solidFill>
                  <a:srgbClr val="291F6C"/>
                </a:solidFill>
                <a:latin typeface="Century Gothic" panose="020B0502020202020204" pitchFamily="34" charset="0"/>
              </a:rPr>
              <a:t>fyw’n</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hirach</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ni</a:t>
            </a:r>
            <a:r>
              <a:rPr lang="en-GB" sz="1400" dirty="0">
                <a:solidFill>
                  <a:srgbClr val="291F6C"/>
                </a:solidFill>
                <a:latin typeface="Century Gothic" panose="020B0502020202020204" pitchFamily="34" charset="0"/>
              </a:rPr>
              <a:t> fu </a:t>
            </a:r>
            <a:r>
              <a:rPr lang="en-GB" sz="1400" dirty="0" err="1">
                <a:solidFill>
                  <a:srgbClr val="291F6C"/>
                </a:solidFill>
                <a:latin typeface="Century Gothic" panose="020B0502020202020204" pitchFamily="34" charset="0"/>
              </a:rPr>
              <a:t>dysgu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gydol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oes</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erioed</a:t>
            </a:r>
            <a:r>
              <a:rPr lang="en-GB" sz="1400" dirty="0">
                <a:solidFill>
                  <a:srgbClr val="291F6C"/>
                </a:solidFill>
                <a:latin typeface="Century Gothic" panose="020B0502020202020204" pitchFamily="34" charset="0"/>
              </a:rPr>
              <a:t> mor </a:t>
            </a:r>
            <a:r>
              <a:rPr lang="en-GB" sz="1400" dirty="0" err="1">
                <a:solidFill>
                  <a:srgbClr val="291F6C"/>
                </a:solidFill>
                <a:latin typeface="Century Gothic" panose="020B0502020202020204" pitchFamily="34" charset="0"/>
              </a:rPr>
              <a:t>bwysig</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Rhaid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i’r</a:t>
            </a:r>
            <a:r>
              <a:rPr lang="en-GB" sz="1400" dirty="0">
                <a:solidFill>
                  <a:srgbClr val="291F6C"/>
                </a:solidFill>
                <a:latin typeface="Century Gothic" panose="020B0502020202020204" pitchFamily="34" charset="0"/>
              </a:rPr>
              <a:t> system AHO </a:t>
            </a:r>
            <a:r>
              <a:rPr lang="en-GB" sz="1400" dirty="0" err="1">
                <a:solidFill>
                  <a:srgbClr val="291F6C"/>
                </a:solidFill>
                <a:latin typeface="Century Gothic" panose="020B0502020202020204" pitchFamily="34" charset="0"/>
              </a:rPr>
              <a:t>alluogi</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pobl</a:t>
            </a:r>
            <a:r>
              <a:rPr lang="en-GB" sz="1400" dirty="0">
                <a:solidFill>
                  <a:srgbClr val="291F6C"/>
                </a:solidFill>
                <a:latin typeface="Century Gothic" panose="020B0502020202020204" pitchFamily="34" charset="0"/>
              </a:rPr>
              <a:t> o bob </a:t>
            </a:r>
            <a:r>
              <a:rPr lang="en-GB" sz="1400" dirty="0" err="1">
                <a:solidFill>
                  <a:srgbClr val="291F6C"/>
                </a:solidFill>
                <a:latin typeface="Century Gothic" panose="020B0502020202020204" pitchFamily="34" charset="0"/>
              </a:rPr>
              <a:t>oed</a:t>
            </a:r>
            <a:r>
              <a:rPr lang="en-GB" sz="1400" dirty="0">
                <a:solidFill>
                  <a:srgbClr val="291F6C"/>
                </a:solidFill>
                <a:latin typeface="Century Gothic" panose="020B0502020202020204" pitchFamily="34" charset="0"/>
              </a:rPr>
              <a:t> i </a:t>
            </a:r>
            <a:r>
              <a:rPr lang="en-GB" sz="1400" dirty="0" err="1">
                <a:solidFill>
                  <a:srgbClr val="291F6C"/>
                </a:solidFill>
                <a:latin typeface="Century Gothic" panose="020B0502020202020204" pitchFamily="34" charset="0"/>
              </a:rPr>
              <a:t>ddysgu</a:t>
            </a:r>
            <a:r>
              <a:rPr lang="en-GB" sz="1400" dirty="0">
                <a:solidFill>
                  <a:srgbClr val="291F6C"/>
                </a:solidFill>
                <a:latin typeface="Century Gothic" panose="020B0502020202020204" pitchFamily="34" charset="0"/>
              </a:rPr>
              <a:t> ac </a:t>
            </a:r>
            <a:r>
              <a:rPr lang="en-GB" sz="1400" dirty="0" err="1">
                <a:solidFill>
                  <a:srgbClr val="291F6C"/>
                </a:solidFill>
                <a:latin typeface="Century Gothic" panose="020B0502020202020204" pitchFamily="34" charset="0"/>
              </a:rPr>
              <a:t>ailymuno</a:t>
            </a:r>
            <a:r>
              <a:rPr lang="en-GB" sz="1400" dirty="0">
                <a:solidFill>
                  <a:srgbClr val="291F6C"/>
                </a:solidFill>
                <a:latin typeface="Century Gothic" panose="020B0502020202020204" pitchFamily="34" charset="0"/>
              </a:rPr>
              <a:t> â </a:t>
            </a:r>
            <a:r>
              <a:rPr lang="en-GB" sz="1400" dirty="0" err="1">
                <a:solidFill>
                  <a:srgbClr val="291F6C"/>
                </a:solidFill>
                <a:latin typeface="Century Gothic" panose="020B0502020202020204" pitchFamily="34" charset="0"/>
              </a:rPr>
              <a:t>dysgu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ar</a:t>
            </a:r>
            <a:r>
              <a:rPr lang="en-GB" sz="1400" dirty="0">
                <a:solidFill>
                  <a:srgbClr val="291F6C"/>
                </a:solidFill>
                <a:latin typeface="Century Gothic" panose="020B0502020202020204" pitchFamily="34" charset="0"/>
              </a:rPr>
              <a:t> bob </a:t>
            </a:r>
            <a:r>
              <a:rPr lang="en-GB" sz="1400" dirty="0" err="1">
                <a:solidFill>
                  <a:srgbClr val="291F6C"/>
                </a:solidFill>
                <a:latin typeface="Century Gothic" panose="020B0502020202020204" pitchFamily="34" charset="0"/>
              </a:rPr>
              <a:t>lefel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sgiliau</a:t>
            </a:r>
            <a:r>
              <a:rPr lang="en-GB" sz="1400" dirty="0">
                <a:solidFill>
                  <a:srgbClr val="291F6C"/>
                </a:solidFill>
                <a:latin typeface="Century Gothic" panose="020B0502020202020204" pitchFamily="34" charset="0"/>
              </a:rPr>
              <a:t>. </a:t>
            </a:r>
            <a:r>
              <a:rPr lang="en-GB" sz="2000" dirty="0" err="1"/>
              <a:t>Mae’n</a:t>
            </a:r>
            <a:r>
              <a:rPr lang="en-GB" sz="2000" dirty="0"/>
              <a:t> </a:t>
            </a:r>
            <a:r>
              <a:rPr lang="en-GB" sz="2000" dirty="0" err="1"/>
              <a:t>hanfodol</a:t>
            </a:r>
            <a:r>
              <a:rPr lang="en-GB" sz="2000" dirty="0"/>
              <a:t> bod </a:t>
            </a:r>
            <a:r>
              <a:rPr lang="en-GB" sz="2000" dirty="0" err="1"/>
              <a:t>gan</a:t>
            </a:r>
            <a:r>
              <a:rPr lang="en-GB" sz="2000" dirty="0"/>
              <a:t> </a:t>
            </a:r>
            <a:r>
              <a:rPr lang="en-GB" sz="2000" dirty="0" err="1"/>
              <a:t>bobl</a:t>
            </a:r>
            <a:r>
              <a:rPr lang="en-GB" sz="2000" dirty="0"/>
              <a:t> y </a:t>
            </a:r>
            <a:r>
              <a:rPr lang="en-GB" sz="2000" dirty="0" err="1"/>
              <a:t>sgiliau</a:t>
            </a:r>
            <a:r>
              <a:rPr lang="en-GB" sz="2000" dirty="0"/>
              <a:t> </a:t>
            </a:r>
            <a:r>
              <a:rPr lang="en-GB" sz="2000" dirty="0" err="1"/>
              <a:t>a’r</a:t>
            </a:r>
            <a:r>
              <a:rPr lang="en-GB" sz="2000" dirty="0"/>
              <a:t> </a:t>
            </a:r>
            <a:r>
              <a:rPr lang="en-GB" sz="2000" dirty="0" err="1"/>
              <a:t>wybodaeth</a:t>
            </a:r>
            <a:r>
              <a:rPr lang="en-GB" sz="2000" dirty="0"/>
              <a:t> </a:t>
            </a:r>
            <a:r>
              <a:rPr lang="en-GB" sz="2000" dirty="0" err="1"/>
              <a:t>drosglwyddadwy</a:t>
            </a:r>
            <a:r>
              <a:rPr lang="en-GB" sz="2000" dirty="0"/>
              <a:t> i </a:t>
            </a:r>
            <a:r>
              <a:rPr lang="en-GB" sz="2000" dirty="0" err="1"/>
              <a:t>ffynnu</a:t>
            </a:r>
            <a:r>
              <a:rPr lang="en-GB" sz="2000" dirty="0"/>
              <a:t> mewn </a:t>
            </a:r>
            <a:r>
              <a:rPr lang="en-GB" sz="2000" dirty="0" err="1"/>
              <a:t>marchnad</a:t>
            </a:r>
            <a:r>
              <a:rPr lang="en-GB" sz="2000" dirty="0"/>
              <a:t> </a:t>
            </a:r>
            <a:r>
              <a:rPr lang="en-GB" sz="2000" dirty="0" err="1"/>
              <a:t>lafur</a:t>
            </a:r>
            <a:r>
              <a:rPr lang="en-GB" sz="2000" dirty="0"/>
              <a:t> </a:t>
            </a:r>
            <a:r>
              <a:rPr lang="en-GB" sz="2000" dirty="0" err="1"/>
              <a:t>sy’n</a:t>
            </a:r>
            <a:r>
              <a:rPr lang="en-GB" sz="2000" dirty="0"/>
              <a:t> </a:t>
            </a:r>
            <a:r>
              <a:rPr lang="en-GB" sz="2000" dirty="0" err="1"/>
              <a:t>newid</a:t>
            </a:r>
            <a:r>
              <a:rPr lang="en-GB" sz="2000" dirty="0"/>
              <a:t> </a:t>
            </a:r>
            <a:r>
              <a:rPr lang="en-GB" sz="2000" dirty="0" err="1"/>
              <a:t>drwy</a:t>
            </a:r>
            <a:r>
              <a:rPr lang="en-GB" sz="2000" dirty="0"/>
              <a:t> </a:t>
            </a:r>
            <a:r>
              <a:rPr lang="en-GB" sz="2000" dirty="0" err="1"/>
              <a:t>gydol</a:t>
            </a:r>
            <a:r>
              <a:rPr lang="en-GB" sz="2000" dirty="0"/>
              <a:t> </a:t>
            </a:r>
            <a:r>
              <a:rPr lang="en-GB" sz="2000" dirty="0" err="1"/>
              <a:t>eu</a:t>
            </a:r>
            <a:r>
              <a:rPr lang="en-GB" sz="2000" dirty="0"/>
              <a:t> </a:t>
            </a:r>
            <a:r>
              <a:rPr lang="en-GB" sz="2000" dirty="0" err="1"/>
              <a:t>bywydau</a:t>
            </a:r>
            <a:r>
              <a:rPr lang="en-GB" sz="2000" dirty="0"/>
              <a:t>. </a:t>
            </a: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r>
              <a:rPr lang="en-GB" sz="1400" dirty="0">
                <a:solidFill>
                  <a:srgbClr val="291F6C"/>
                </a:solidFill>
                <a:latin typeface="Century Gothic" panose="020B0502020202020204" pitchFamily="34" charset="0"/>
              </a:rPr>
              <a:t>Mae </a:t>
            </a:r>
            <a:r>
              <a:rPr lang="en-GB" sz="1400" dirty="0" err="1">
                <a:solidFill>
                  <a:srgbClr val="291F6C"/>
                </a:solidFill>
                <a:latin typeface="Century Gothic" panose="020B0502020202020204" pitchFamily="34" charset="0"/>
              </a:rPr>
              <a:t>angen</a:t>
            </a:r>
            <a:r>
              <a:rPr lang="en-GB" sz="1400" dirty="0">
                <a:solidFill>
                  <a:srgbClr val="291F6C"/>
                </a:solidFill>
                <a:latin typeface="Century Gothic" panose="020B0502020202020204" pitchFamily="34" charset="0"/>
              </a:rPr>
              <a:t> i </a:t>
            </a:r>
            <a:r>
              <a:rPr lang="en-GB" sz="1400" dirty="0" err="1">
                <a:solidFill>
                  <a:srgbClr val="291F6C"/>
                </a:solidFill>
                <a:latin typeface="Century Gothic" panose="020B0502020202020204" pitchFamily="34" charset="0"/>
              </a:rPr>
              <a:t>ni</a:t>
            </a:r>
            <a:r>
              <a:rPr lang="en-GB" sz="1400"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integreiddio</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technoleg</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ddigidol</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yn</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ddi-dor</a:t>
            </a:r>
            <a:r>
              <a:rPr lang="en-GB" sz="1400" b="1" dirty="0">
                <a:solidFill>
                  <a:srgbClr val="291F6C"/>
                </a:solidFill>
                <a:latin typeface="Century Gothic" panose="020B0502020202020204" pitchFamily="34" charset="0"/>
              </a:rPr>
              <a:t> i </a:t>
            </a:r>
            <a:r>
              <a:rPr lang="en-GB" sz="1400" b="1" dirty="0" err="1">
                <a:solidFill>
                  <a:srgbClr val="291F6C"/>
                </a:solidFill>
                <a:latin typeface="Century Gothic" panose="020B0502020202020204" pitchFamily="34" charset="0"/>
              </a:rPr>
              <a:t>ddarpariaeth</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addysgol</a:t>
            </a:r>
            <a:r>
              <a:rPr lang="en-GB" sz="1400" b="1" dirty="0">
                <a:solidFill>
                  <a:srgbClr val="291F6C"/>
                </a:solidFill>
                <a:latin typeface="Century Gothic" panose="020B0502020202020204" pitchFamily="34" charset="0"/>
              </a:rPr>
              <a:t> </a:t>
            </a:r>
            <a:r>
              <a:rPr lang="en-GB" sz="1400" dirty="0">
                <a:solidFill>
                  <a:srgbClr val="291F6C"/>
                </a:solidFill>
                <a:latin typeface="Century Gothic" panose="020B0502020202020204" pitchFamily="34" charset="0"/>
              </a:rPr>
              <a:t>ac </a:t>
            </a:r>
            <a:r>
              <a:rPr lang="en-GB" sz="1400" dirty="0" err="1">
                <a:solidFill>
                  <a:srgbClr val="291F6C"/>
                </a:solidFill>
                <a:latin typeface="Century Gothic" panose="020B0502020202020204" pitchFamily="34" charset="0"/>
              </a:rPr>
              <a:t>arloesi</a:t>
            </a:r>
            <a:r>
              <a:rPr lang="en-GB" sz="1400" dirty="0">
                <a:solidFill>
                  <a:srgbClr val="291F6C"/>
                </a:solidFill>
                <a:latin typeface="Century Gothic" panose="020B0502020202020204" pitchFamily="34" charset="0"/>
              </a:rPr>
              <a:t> er </a:t>
            </a:r>
            <a:r>
              <a:rPr lang="en-GB" sz="1400" dirty="0" err="1">
                <a:solidFill>
                  <a:srgbClr val="291F6C"/>
                </a:solidFill>
                <a:latin typeface="Century Gothic" panose="020B0502020202020204" pitchFamily="34" charset="0"/>
              </a:rPr>
              <a:t>mwyn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canfod</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dulliau</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cynhwysol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hygyrch</a:t>
            </a:r>
            <a:r>
              <a:rPr lang="en-GB" sz="1400" dirty="0">
                <a:solidFill>
                  <a:srgbClr val="291F6C"/>
                </a:solidFill>
                <a:latin typeface="Century Gothic" panose="020B0502020202020204" pitchFamily="34" charset="0"/>
              </a:rPr>
              <a:t> a </a:t>
            </a:r>
            <a:r>
              <a:rPr lang="en-GB" sz="1400" dirty="0" err="1">
                <a:solidFill>
                  <a:srgbClr val="291F6C"/>
                </a:solidFill>
                <a:latin typeface="Century Gothic" panose="020B0502020202020204" pitchFamily="34" charset="0"/>
              </a:rPr>
              <a:t>dwyieithog</a:t>
            </a:r>
            <a:r>
              <a:rPr lang="en-GB" sz="1400" dirty="0">
                <a:solidFill>
                  <a:srgbClr val="291F6C"/>
                </a:solidFill>
                <a:latin typeface="Century Gothic" panose="020B0502020202020204" pitchFamily="34" charset="0"/>
              </a:rPr>
              <a:t> o </a:t>
            </a:r>
            <a:r>
              <a:rPr lang="en-GB" sz="1400" dirty="0" err="1">
                <a:solidFill>
                  <a:srgbClr val="291F6C"/>
                </a:solidFill>
                <a:latin typeface="Century Gothic" panose="020B0502020202020204" pitchFamily="34" charset="0"/>
              </a:rPr>
              <a:t>wella</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profiad</a:t>
            </a:r>
            <a:r>
              <a:rPr lang="en-GB" sz="1400" dirty="0">
                <a:solidFill>
                  <a:srgbClr val="291F6C"/>
                </a:solidFill>
                <a:latin typeface="Century Gothic" panose="020B0502020202020204" pitchFamily="34" charset="0"/>
              </a:rPr>
              <a:t> y </a:t>
            </a:r>
            <a:r>
              <a:rPr lang="en-GB" sz="1400" dirty="0" err="1">
                <a:solidFill>
                  <a:srgbClr val="291F6C"/>
                </a:solidFill>
                <a:latin typeface="Century Gothic" panose="020B0502020202020204" pitchFamily="34" charset="0"/>
              </a:rPr>
              <a:t>dysgwr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drwy</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dechnoleg</a:t>
            </a:r>
            <a:r>
              <a:rPr lang="en-GB" sz="1400" dirty="0">
                <a:solidFill>
                  <a:srgbClr val="291F6C"/>
                </a:solidFill>
                <a:latin typeface="Century Gothic" panose="020B0502020202020204" pitchFamily="34" charset="0"/>
              </a:rPr>
              <a:t>. </a:t>
            </a:r>
            <a:r>
              <a:rPr lang="en-GB" sz="2000" dirty="0"/>
              <a:t>Mae </a:t>
            </a:r>
            <a:r>
              <a:rPr lang="en-GB" sz="2000" dirty="0" err="1"/>
              <a:t>angen</a:t>
            </a:r>
            <a:r>
              <a:rPr lang="en-GB" sz="2000" dirty="0"/>
              <a:t> i </a:t>
            </a:r>
            <a:r>
              <a:rPr lang="en-GB" sz="2000" dirty="0" err="1"/>
              <a:t>ddarparwyr</a:t>
            </a:r>
            <a:r>
              <a:rPr lang="en-GB" sz="2000" dirty="0"/>
              <a:t> </a:t>
            </a:r>
            <a:r>
              <a:rPr lang="en-GB" sz="2000" dirty="0" err="1"/>
              <a:t>addysg</a:t>
            </a:r>
            <a:r>
              <a:rPr lang="en-GB" sz="2000" dirty="0"/>
              <a:t> a </a:t>
            </a:r>
            <a:r>
              <a:rPr lang="en-GB" sz="2000" dirty="0" err="1"/>
              <a:t>hyfforddiant</a:t>
            </a:r>
            <a:r>
              <a:rPr lang="en-GB" sz="2000" dirty="0"/>
              <a:t> </a:t>
            </a:r>
            <a:r>
              <a:rPr lang="en-GB" sz="2000" dirty="0" err="1"/>
              <a:t>roi</a:t>
            </a:r>
            <a:r>
              <a:rPr lang="en-GB" sz="2000" dirty="0"/>
              <a:t> i </a:t>
            </a:r>
            <a:r>
              <a:rPr lang="en-GB" sz="2000" dirty="0" err="1"/>
              <a:t>ddysgwyr</a:t>
            </a:r>
            <a:r>
              <a:rPr lang="en-GB" sz="2000" dirty="0"/>
              <a:t> a staff y </a:t>
            </a:r>
            <a:r>
              <a:rPr lang="en-GB" sz="2000" dirty="0" err="1"/>
              <a:t>sgiliau</a:t>
            </a:r>
            <a:r>
              <a:rPr lang="en-GB" sz="2000" dirty="0"/>
              <a:t> </a:t>
            </a:r>
            <a:r>
              <a:rPr lang="en-GB" sz="2000" dirty="0" err="1"/>
              <a:t>digidol</a:t>
            </a:r>
            <a:r>
              <a:rPr lang="en-GB" sz="2000" dirty="0"/>
              <a:t> </a:t>
            </a:r>
            <a:r>
              <a:rPr lang="en-GB" sz="2000" dirty="0" err="1"/>
              <a:t>lefel</a:t>
            </a:r>
            <a:r>
              <a:rPr lang="en-GB" sz="2000" dirty="0"/>
              <a:t> </a:t>
            </a:r>
            <a:r>
              <a:rPr lang="en-GB" sz="2000" dirty="0" err="1"/>
              <a:t>uwch</a:t>
            </a:r>
            <a:r>
              <a:rPr lang="en-GB" sz="2000" dirty="0"/>
              <a:t>, y </a:t>
            </a:r>
            <a:r>
              <a:rPr lang="en-GB" sz="2000" dirty="0" err="1"/>
              <a:t>galluoedd</a:t>
            </a:r>
            <a:r>
              <a:rPr lang="en-GB" sz="2000" dirty="0"/>
              <a:t> </a:t>
            </a:r>
            <a:r>
              <a:rPr lang="en-GB" sz="2000" dirty="0" err="1"/>
              <a:t>a’r</a:t>
            </a:r>
            <a:r>
              <a:rPr lang="en-GB" sz="2000" dirty="0"/>
              <a:t> </a:t>
            </a:r>
            <a:r>
              <a:rPr lang="en-GB" sz="2000" dirty="0" err="1"/>
              <a:t>hyder</a:t>
            </a:r>
            <a:r>
              <a:rPr lang="en-GB" sz="2000" dirty="0"/>
              <a:t> y </a:t>
            </a:r>
            <a:r>
              <a:rPr lang="en-GB" sz="2000" dirty="0" err="1"/>
              <a:t>bydd</a:t>
            </a:r>
            <a:r>
              <a:rPr lang="en-GB" sz="2000" dirty="0"/>
              <a:t> </a:t>
            </a:r>
            <a:r>
              <a:rPr lang="en-GB" sz="2000" dirty="0" err="1"/>
              <a:t>eu</a:t>
            </a:r>
            <a:r>
              <a:rPr lang="en-GB" sz="2000" dirty="0"/>
              <a:t> </a:t>
            </a:r>
            <a:r>
              <a:rPr lang="en-GB" sz="2000" dirty="0" err="1"/>
              <a:t>hangen</a:t>
            </a:r>
            <a:r>
              <a:rPr lang="en-GB" sz="2000" dirty="0"/>
              <a:t> </a:t>
            </a:r>
            <a:r>
              <a:rPr lang="en-GB" sz="2000" dirty="0" err="1"/>
              <a:t>arnynt</a:t>
            </a:r>
            <a:r>
              <a:rPr lang="en-GB" sz="2000" dirty="0"/>
              <a:t> i </a:t>
            </a:r>
            <a:r>
              <a:rPr lang="en-GB" sz="2000" dirty="0" err="1"/>
              <a:t>lwyddo</a:t>
            </a:r>
            <a:r>
              <a:rPr lang="en-GB" sz="2000" dirty="0"/>
              <a:t> </a:t>
            </a:r>
            <a:r>
              <a:rPr lang="en-GB" sz="2000" dirty="0" err="1"/>
              <a:t>yn</a:t>
            </a:r>
            <a:r>
              <a:rPr lang="en-GB" sz="2000" dirty="0"/>
              <a:t> </a:t>
            </a:r>
            <a:r>
              <a:rPr lang="en-GB" sz="2000" dirty="0" err="1"/>
              <a:t>eu</a:t>
            </a:r>
            <a:r>
              <a:rPr lang="en-GB" sz="2000" dirty="0"/>
              <a:t> </a:t>
            </a:r>
            <a:r>
              <a:rPr lang="en-GB" sz="2000" dirty="0" err="1"/>
              <a:t>bywyd</a:t>
            </a:r>
            <a:r>
              <a:rPr lang="en-GB" sz="2000" dirty="0"/>
              <a:t> bob </a:t>
            </a:r>
            <a:r>
              <a:rPr lang="en-GB" sz="2000" dirty="0" err="1"/>
              <a:t>dydd</a:t>
            </a:r>
            <a:r>
              <a:rPr lang="en-GB" sz="2000" dirty="0"/>
              <a:t> ac </a:t>
            </a:r>
            <a:r>
              <a:rPr lang="en-GB" sz="2000" dirty="0" err="1"/>
              <a:t>wrth</a:t>
            </a:r>
            <a:r>
              <a:rPr lang="en-GB" sz="2000" dirty="0"/>
              <a:t> </a:t>
            </a:r>
            <a:r>
              <a:rPr lang="en-GB" sz="2000" dirty="0" err="1"/>
              <a:t>weithio</a:t>
            </a:r>
            <a:r>
              <a:rPr lang="en-GB" sz="2000" dirty="0"/>
              <a:t> mewn </a:t>
            </a:r>
            <a:r>
              <a:rPr lang="en-GB" sz="2000" dirty="0" err="1"/>
              <a:t>byd</a:t>
            </a:r>
            <a:r>
              <a:rPr lang="en-GB" sz="2000" dirty="0"/>
              <a:t> </a:t>
            </a:r>
            <a:r>
              <a:rPr lang="en-GB" sz="2000" dirty="0" err="1"/>
              <a:t>digidol</a:t>
            </a:r>
            <a:r>
              <a:rPr lang="en-GB" sz="2000" dirty="0"/>
              <a:t>.</a:t>
            </a: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endParaRPr lang="en-GB" sz="1400" dirty="0">
              <a:solidFill>
                <a:srgbClr val="291F6C"/>
              </a:solidFill>
              <a:latin typeface="Century Gothic" panose="020B0502020202020204" pitchFamily="34" charset="0"/>
            </a:endParaRPr>
          </a:p>
          <a:p>
            <a:pPr marL="342900" indent="-342900" fontAlgn="ctr">
              <a:spcAft>
                <a:spcPts val="600"/>
              </a:spcAft>
              <a:buClr>
                <a:schemeClr val="accent4"/>
              </a:buClr>
              <a:buFont typeface="Wingdings" panose="05000000000000000000" pitchFamily="2" charset="2"/>
              <a:buChar char="§"/>
            </a:pPr>
            <a:r>
              <a:rPr lang="en-GB" sz="1400" dirty="0">
                <a:solidFill>
                  <a:srgbClr val="291F6C"/>
                </a:solidFill>
                <a:latin typeface="Century Gothic" panose="020B0502020202020204" pitchFamily="34" charset="0"/>
              </a:rPr>
              <a:t>Mae </a:t>
            </a:r>
            <a:r>
              <a:rPr lang="en-GB" sz="1400" dirty="0" err="1">
                <a:solidFill>
                  <a:srgbClr val="291F6C"/>
                </a:solidFill>
                <a:latin typeface="Century Gothic" panose="020B0502020202020204" pitchFamily="34" charset="0"/>
              </a:rPr>
              <a:t>Cymru’n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parhau</a:t>
            </a:r>
            <a:r>
              <a:rPr lang="en-GB" sz="1400" dirty="0">
                <a:solidFill>
                  <a:srgbClr val="291F6C"/>
                </a:solidFill>
                <a:latin typeface="Century Gothic" panose="020B0502020202020204" pitchFamily="34" charset="0"/>
              </a:rPr>
              <a:t> i </a:t>
            </a:r>
            <a:r>
              <a:rPr lang="en-GB" sz="1400" dirty="0" err="1">
                <a:solidFill>
                  <a:srgbClr val="291F6C"/>
                </a:solidFill>
                <a:latin typeface="Century Gothic" panose="020B0502020202020204" pitchFamily="34" charset="0"/>
              </a:rPr>
              <a:t>wynebu</a:t>
            </a:r>
            <a:r>
              <a:rPr lang="en-GB" sz="1400"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heriau</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economi</a:t>
            </a:r>
            <a:r>
              <a:rPr lang="en-GB" sz="1400" b="1" dirty="0">
                <a:solidFill>
                  <a:srgbClr val="291F6C"/>
                </a:solidFill>
                <a:latin typeface="Century Gothic" panose="020B0502020202020204" pitchFamily="34" charset="0"/>
              </a:rPr>
              <a:t> </a:t>
            </a:r>
            <a:r>
              <a:rPr lang="en-GB" sz="1400" b="1" dirty="0" err="1">
                <a:solidFill>
                  <a:srgbClr val="291F6C"/>
                </a:solidFill>
                <a:latin typeface="Century Gothic" panose="020B0502020202020204" pitchFamily="34" charset="0"/>
              </a:rPr>
              <a:t>anghyfartal</a:t>
            </a:r>
            <a:r>
              <a:rPr lang="en-GB" sz="2000" dirty="0"/>
              <a:t>, yr </a:t>
            </a:r>
            <a:r>
              <a:rPr lang="en-GB" sz="2000" dirty="0" err="1"/>
              <a:t>angen</a:t>
            </a:r>
            <a:r>
              <a:rPr lang="en-GB" sz="2000" dirty="0"/>
              <a:t> am well </a:t>
            </a:r>
            <a:r>
              <a:rPr lang="en-GB" sz="2000" dirty="0" err="1"/>
              <a:t>cyfleoedd</a:t>
            </a:r>
            <a:r>
              <a:rPr lang="en-GB" sz="2000" dirty="0"/>
              <a:t> </a:t>
            </a:r>
            <a:r>
              <a:rPr lang="en-GB" sz="2000" dirty="0" err="1"/>
              <a:t>economaidd</a:t>
            </a:r>
            <a:r>
              <a:rPr lang="en-GB" sz="2000" dirty="0"/>
              <a:t> y </a:t>
            </a:r>
            <a:r>
              <a:rPr lang="en-GB" sz="2000" dirty="0" err="1"/>
              <a:t>tu</a:t>
            </a:r>
            <a:r>
              <a:rPr lang="en-GB" sz="2000" dirty="0"/>
              <a:t> </a:t>
            </a:r>
            <a:r>
              <a:rPr lang="en-GB" sz="2000" dirty="0" err="1"/>
              <a:t>allan</a:t>
            </a:r>
            <a:r>
              <a:rPr lang="en-GB" sz="2000" dirty="0"/>
              <a:t> i </a:t>
            </a:r>
            <a:r>
              <a:rPr lang="en-GB" sz="2000" dirty="0" err="1"/>
              <a:t>ardaloedd</a:t>
            </a:r>
            <a:r>
              <a:rPr lang="en-GB" sz="2000" dirty="0"/>
              <a:t> </a:t>
            </a:r>
            <a:r>
              <a:rPr lang="en-GB" sz="2000" dirty="0" err="1"/>
              <a:t>trefol</a:t>
            </a:r>
            <a:r>
              <a:rPr lang="en-GB" sz="2000" dirty="0"/>
              <a:t> </a:t>
            </a:r>
            <a:r>
              <a:rPr lang="en-GB" sz="2000" dirty="0" err="1"/>
              <a:t>sy’n</a:t>
            </a:r>
            <a:r>
              <a:rPr lang="en-GB" sz="2000" dirty="0"/>
              <a:t> </a:t>
            </a:r>
            <a:r>
              <a:rPr lang="en-GB" sz="2000" dirty="0" err="1"/>
              <a:t>tyfu</a:t>
            </a:r>
            <a:r>
              <a:rPr lang="en-GB" sz="2000" dirty="0"/>
              <a:t>, a </a:t>
            </a:r>
            <a:r>
              <a:rPr lang="en-GB" sz="2000" dirty="0" err="1"/>
              <a:t>diffyg</a:t>
            </a:r>
            <a:r>
              <a:rPr lang="en-GB" sz="2000" dirty="0"/>
              <a:t> </a:t>
            </a:r>
            <a:r>
              <a:rPr lang="en-GB" sz="2000" dirty="0" err="1"/>
              <a:t>sgiliau</a:t>
            </a:r>
            <a:r>
              <a:rPr lang="en-GB" sz="2000" dirty="0"/>
              <a:t> mewn </a:t>
            </a:r>
            <a:r>
              <a:rPr lang="en-GB" sz="2000" dirty="0" err="1"/>
              <a:t>cymunedau</a:t>
            </a:r>
            <a:r>
              <a:rPr lang="en-GB" sz="2000" dirty="0"/>
              <a:t> a </a:t>
            </a:r>
            <a:r>
              <a:rPr lang="en-GB" sz="2000" dirty="0" err="1"/>
              <a:t>niweidiwyd</a:t>
            </a:r>
            <a:r>
              <a:rPr lang="en-GB" sz="2000" dirty="0"/>
              <a:t> </a:t>
            </a:r>
            <a:r>
              <a:rPr lang="en-GB" sz="2000" dirty="0" err="1"/>
              <a:t>gan</a:t>
            </a:r>
            <a:r>
              <a:rPr lang="en-GB" sz="2000" dirty="0"/>
              <a:t> </a:t>
            </a:r>
            <a:r>
              <a:rPr lang="en-GB" sz="2000" dirty="0" err="1"/>
              <a:t>ddad-ddiwydiannu</a:t>
            </a:r>
            <a:r>
              <a:rPr lang="en-GB" sz="2000" dirty="0"/>
              <a:t>.</a:t>
            </a:r>
            <a:r>
              <a:rPr lang="en-GB" sz="1400" dirty="0">
                <a:solidFill>
                  <a:srgbClr val="291F6C"/>
                </a:solidFill>
                <a:latin typeface="Century Gothic" panose="020B0502020202020204" pitchFamily="34" charset="0"/>
              </a:rPr>
              <a:t> Mae sector AHO </a:t>
            </a:r>
            <a:r>
              <a:rPr lang="en-GB" sz="1400" dirty="0" err="1">
                <a:solidFill>
                  <a:srgbClr val="291F6C"/>
                </a:solidFill>
                <a:latin typeface="Century Gothic" panose="020B0502020202020204" pitchFamily="34" charset="0"/>
              </a:rPr>
              <a:t>mwy</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cyfartal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hanfodol</a:t>
            </a:r>
            <a:r>
              <a:rPr lang="en-GB" sz="1400" dirty="0">
                <a:solidFill>
                  <a:srgbClr val="291F6C"/>
                </a:solidFill>
                <a:latin typeface="Century Gothic" panose="020B0502020202020204" pitchFamily="34" charset="0"/>
              </a:rPr>
              <a:t> i </a:t>
            </a:r>
            <a:r>
              <a:rPr lang="en-GB" sz="1400" dirty="0" err="1">
                <a:solidFill>
                  <a:srgbClr val="291F6C"/>
                </a:solidFill>
                <a:latin typeface="Century Gothic" panose="020B0502020202020204" pitchFamily="34" charset="0"/>
              </a:rPr>
              <a:t>chwalu’r</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anghydraddoldebau</a:t>
            </a:r>
            <a:r>
              <a:rPr lang="en-GB" sz="1400" dirty="0">
                <a:solidFill>
                  <a:srgbClr val="291F6C"/>
                </a:solidFill>
                <a:latin typeface="Century Gothic" panose="020B0502020202020204" pitchFamily="34" charset="0"/>
              </a:rPr>
              <a:t> a </a:t>
            </a:r>
            <a:r>
              <a:rPr lang="en-GB" sz="1400" dirty="0" err="1">
                <a:solidFill>
                  <a:srgbClr val="291F6C"/>
                </a:solidFill>
                <a:latin typeface="Century Gothic" panose="020B0502020202020204" pitchFamily="34" charset="0"/>
              </a:rPr>
              <a:t>welwn</a:t>
            </a:r>
            <a:r>
              <a:rPr lang="en-GB" sz="1400" dirty="0">
                <a:solidFill>
                  <a:srgbClr val="291F6C"/>
                </a:solidFill>
                <a:latin typeface="Century Gothic" panose="020B0502020202020204" pitchFamily="34" charset="0"/>
              </a:rPr>
              <a:t> mewn </a:t>
            </a:r>
            <a:r>
              <a:rPr lang="en-GB" sz="1400" dirty="0" err="1">
                <a:solidFill>
                  <a:srgbClr val="291F6C"/>
                </a:solidFill>
                <a:latin typeface="Century Gothic" panose="020B0502020202020204" pitchFamily="34" charset="0"/>
              </a:rPr>
              <a:t>cymdeithas</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yn</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enwedig</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anghydraddoldebau</a:t>
            </a:r>
            <a:r>
              <a:rPr lang="en-GB" sz="1400" dirty="0">
                <a:solidFill>
                  <a:srgbClr val="291F6C"/>
                </a:solidFill>
                <a:latin typeface="Century Gothic" panose="020B0502020202020204" pitchFamily="34" charset="0"/>
              </a:rPr>
              <a:t> o ran </a:t>
            </a:r>
            <a:r>
              <a:rPr lang="en-GB" sz="1400" dirty="0" err="1">
                <a:solidFill>
                  <a:srgbClr val="291F6C"/>
                </a:solidFill>
                <a:latin typeface="Century Gothic" panose="020B0502020202020204" pitchFamily="34" charset="0"/>
              </a:rPr>
              <a:t>dosbarth</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daearyddiaeth</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hil</a:t>
            </a:r>
            <a:r>
              <a:rPr lang="en-GB" sz="1400" dirty="0">
                <a:solidFill>
                  <a:srgbClr val="291F6C"/>
                </a:solidFill>
                <a:latin typeface="Century Gothic" panose="020B0502020202020204" pitchFamily="34" charset="0"/>
              </a:rPr>
              <a:t>, </a:t>
            </a:r>
            <a:r>
              <a:rPr lang="en-GB" sz="1400" dirty="0" err="1">
                <a:solidFill>
                  <a:srgbClr val="291F6C"/>
                </a:solidFill>
                <a:latin typeface="Century Gothic" panose="020B0502020202020204" pitchFamily="34" charset="0"/>
              </a:rPr>
              <a:t>rhyw</a:t>
            </a:r>
            <a:r>
              <a:rPr lang="en-GB" sz="1400" dirty="0">
                <a:solidFill>
                  <a:srgbClr val="291F6C"/>
                </a:solidFill>
                <a:latin typeface="Century Gothic" panose="020B0502020202020204" pitchFamily="34" charset="0"/>
              </a:rPr>
              <a:t> ac </a:t>
            </a:r>
            <a:r>
              <a:rPr lang="en-GB" sz="1400" dirty="0" err="1">
                <a:solidFill>
                  <a:srgbClr val="291F6C"/>
                </a:solidFill>
                <a:latin typeface="Century Gothic" panose="020B0502020202020204" pitchFamily="34" charset="0"/>
              </a:rPr>
              <a:t>anabledd</a:t>
            </a:r>
            <a:r>
              <a:rPr lang="en-GB" sz="1400" dirty="0">
                <a:solidFill>
                  <a:srgbClr val="291F6C"/>
                </a:solidFill>
                <a:latin typeface="Century Gothic" panose="020B0502020202020204" pitchFamily="34" charset="0"/>
              </a:rPr>
              <a:t>.</a:t>
            </a:r>
          </a:p>
          <a:p>
            <a:pPr marL="0" indent="0">
              <a:buFont typeface="Arial" panose="020B0604020202020204" pitchFamily="34" charset="0"/>
              <a:buNone/>
            </a:pPr>
            <a:endParaRPr lang="en-GB"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endParaRPr lang="en-GB" sz="1400" dirty="0"/>
          </a:p>
          <a:p>
            <a:pPr marL="342900" indent="-342900" fontAlgn="ctr">
              <a:spcAft>
                <a:spcPts val="600"/>
              </a:spcAft>
              <a:buClr>
                <a:schemeClr val="accent4"/>
              </a:buClr>
              <a:buFont typeface="Arial" panose="020B0604020202020204" pitchFamily="34" charset="0"/>
              <a:buChar char="•"/>
            </a:pPr>
            <a:r>
              <a:rPr lang="en-GB" sz="1400" b="1" dirty="0">
                <a:solidFill>
                  <a:srgbClr val="002060"/>
                </a:solidFill>
                <a:latin typeface="Century Gothic" panose="020B0502020202020204" pitchFamily="34" charset="0"/>
              </a:rPr>
              <a:t>A changing UK and global context </a:t>
            </a:r>
            <a:r>
              <a:rPr lang="en-GB" sz="1400" dirty="0">
                <a:solidFill>
                  <a:srgbClr val="002060"/>
                </a:solidFill>
                <a:latin typeface="Century Gothic" panose="020B0502020202020204" pitchFamily="34" charset="0"/>
              </a:rPr>
              <a:t>requires new thinking and a re-invigorated approach to our PCET sector’s place within the UK and the wider-world. </a:t>
            </a:r>
            <a:r>
              <a:rPr lang="en-GB" sz="2000" dirty="0"/>
              <a:t>We will continue to support our PCET sector to build resilience and preparedness throughout the EU transition period and beyond. Strengthening and deepening international education links, with and beyond the EU, will benefit individuals, providers, communities and industry. As well as looking outward, we must also look to our PCET sector’s connections with their local communities. </a:t>
            </a: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r>
              <a:rPr lang="en-GB" sz="1400" dirty="0">
                <a:solidFill>
                  <a:srgbClr val="002060"/>
                </a:solidFill>
                <a:latin typeface="Century Gothic" panose="020B0502020202020204" pitchFamily="34" charset="0"/>
              </a:rPr>
              <a:t>To </a:t>
            </a:r>
            <a:r>
              <a:rPr lang="en-GB" sz="1400" b="1" dirty="0">
                <a:solidFill>
                  <a:srgbClr val="002060"/>
                </a:solidFill>
                <a:latin typeface="Century Gothic" panose="020B0502020202020204" pitchFamily="34" charset="0"/>
              </a:rPr>
              <a:t>rebuild from COVID-19 with a greener economy</a:t>
            </a:r>
            <a:r>
              <a:rPr lang="en-GB" sz="1400" dirty="0">
                <a:solidFill>
                  <a:srgbClr val="002060"/>
                </a:solidFill>
                <a:latin typeface="Century Gothic" panose="020B0502020202020204" pitchFamily="34" charset="0"/>
              </a:rPr>
              <a:t>, our PCET sector will be integral to preparing people for new jobs utilising innovative new technologies and deliver research and innovation in health, clean energy, digital transformation, social sciences and the humanities.</a:t>
            </a:r>
          </a:p>
          <a:p>
            <a:pPr marL="342900" marR="0" lvl="0" indent="-342900" algn="l" defTabSz="914400" rtl="0" eaLnBrk="1" fontAlgn="ctr" latinLnBrk="0" hangingPunct="1">
              <a:lnSpc>
                <a:spcPct val="100000"/>
              </a:lnSpc>
              <a:spcBef>
                <a:spcPts val="0"/>
              </a:spcBef>
              <a:spcAft>
                <a:spcPts val="600"/>
              </a:spcAft>
              <a:buClr>
                <a:schemeClr val="accent4"/>
              </a:buClr>
              <a:buSzTx/>
              <a:buFont typeface="Arial" panose="020B0604020202020204" pitchFamily="34" charset="0"/>
              <a:buChar char="•"/>
              <a:tabLst/>
              <a:defRPr/>
            </a:pPr>
            <a:endParaRPr lang="en-GB" sz="1400" b="1" dirty="0">
              <a:solidFill>
                <a:srgbClr val="002060"/>
              </a:solidFill>
              <a:latin typeface="Century Gothic" panose="020B0502020202020204" pitchFamily="34" charset="0"/>
            </a:endParaRPr>
          </a:p>
          <a:p>
            <a:pPr marL="342900" marR="0" lvl="0" indent="-342900" algn="l" defTabSz="914400" rtl="0" eaLnBrk="1" fontAlgn="ctr" latinLnBrk="0" hangingPunct="1">
              <a:lnSpc>
                <a:spcPct val="100000"/>
              </a:lnSpc>
              <a:spcBef>
                <a:spcPts val="0"/>
              </a:spcBef>
              <a:spcAft>
                <a:spcPts val="600"/>
              </a:spcAft>
              <a:buClr>
                <a:schemeClr val="accent4"/>
              </a:buClr>
              <a:buSzTx/>
              <a:buFont typeface="Arial" panose="020B0604020202020204" pitchFamily="34" charset="0"/>
              <a:buChar char="•"/>
              <a:tabLst/>
              <a:defRPr/>
            </a:pPr>
            <a:r>
              <a:rPr lang="en-GB" sz="1400" b="1" dirty="0">
                <a:solidFill>
                  <a:srgbClr val="002060"/>
                </a:solidFill>
                <a:latin typeface="Century Gothic" panose="020B0502020202020204" pitchFamily="34" charset="0"/>
              </a:rPr>
              <a:t>Ageing population </a:t>
            </a:r>
            <a:r>
              <a:rPr lang="en-GB" sz="1400" dirty="0">
                <a:solidFill>
                  <a:srgbClr val="002060"/>
                </a:solidFill>
                <a:latin typeface="Century Gothic" panose="020B0502020202020204" pitchFamily="34" charset="0"/>
              </a:rPr>
              <a:t>- As the economy and labour market continue to change, and the </a:t>
            </a:r>
            <a:r>
              <a:rPr lang="en-GB" sz="1400" b="0" dirty="0">
                <a:solidFill>
                  <a:srgbClr val="002060"/>
                </a:solidFill>
                <a:latin typeface="Century Gothic" panose="020B0502020202020204" pitchFamily="34" charset="0"/>
              </a:rPr>
              <a:t>population of Wales is set to grow older</a:t>
            </a:r>
            <a:r>
              <a:rPr lang="en-GB" sz="1400" dirty="0">
                <a:solidFill>
                  <a:srgbClr val="002060"/>
                </a:solidFill>
                <a:latin typeface="Century Gothic" panose="020B0502020202020204" pitchFamily="34" charset="0"/>
              </a:rPr>
              <a:t>, lifelong learning has never been more important. Our PCET system must enable people of all ages to enter and re-enter learning at all skill levels. </a:t>
            </a:r>
            <a:r>
              <a:rPr lang="en-GB" sz="2000" dirty="0"/>
              <a:t>It is essential that people are equipped with the transferable skills and knowledge to thrive in a changing labour market throughout their lives.</a:t>
            </a: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r>
              <a:rPr lang="en-GB" sz="1400" dirty="0">
                <a:solidFill>
                  <a:srgbClr val="002060"/>
                </a:solidFill>
                <a:latin typeface="Century Gothic" panose="020B0502020202020204" pitchFamily="34" charset="0"/>
              </a:rPr>
              <a:t>We need to </a:t>
            </a:r>
            <a:r>
              <a:rPr lang="en-GB" sz="1400" b="0" dirty="0">
                <a:solidFill>
                  <a:srgbClr val="002060"/>
                </a:solidFill>
                <a:latin typeface="Century Gothic" panose="020B0502020202020204" pitchFamily="34" charset="0"/>
              </a:rPr>
              <a:t>seamlessly </a:t>
            </a:r>
            <a:r>
              <a:rPr lang="en-GB" sz="1400" b="1" dirty="0">
                <a:solidFill>
                  <a:srgbClr val="002060"/>
                </a:solidFill>
                <a:latin typeface="Century Gothic" panose="020B0502020202020204" pitchFamily="34" charset="0"/>
              </a:rPr>
              <a:t>integrate digital technology into educational delivery </a:t>
            </a:r>
            <a:r>
              <a:rPr lang="en-GB" sz="1400" dirty="0">
                <a:solidFill>
                  <a:srgbClr val="002060"/>
                </a:solidFill>
                <a:latin typeface="Century Gothic" panose="020B0502020202020204" pitchFamily="34" charset="0"/>
              </a:rPr>
              <a:t>and to innovate to find inclusive, accessible and bilingual approaches to enhance learners’ experiences through technology. </a:t>
            </a:r>
            <a:r>
              <a:rPr lang="en-GB" sz="2000" dirty="0"/>
              <a:t>Education and training providers need to equip learners and staff with the higher level digital skills, capabilities and confidence they will need to succeed in everyday life and in work in a digital world. </a:t>
            </a: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endParaRPr lang="en-GB" sz="1400" dirty="0">
              <a:solidFill>
                <a:srgbClr val="002060"/>
              </a:solidFill>
              <a:latin typeface="Century Gothic" panose="020B0502020202020204" pitchFamily="34" charset="0"/>
            </a:endParaRPr>
          </a:p>
          <a:p>
            <a:pPr marL="342900" indent="-342900" fontAlgn="ctr">
              <a:spcAft>
                <a:spcPts val="600"/>
              </a:spcAft>
              <a:buClr>
                <a:schemeClr val="accent4"/>
              </a:buClr>
              <a:buFont typeface="Arial" panose="020B0604020202020204" pitchFamily="34" charset="0"/>
              <a:buChar char="•"/>
            </a:pPr>
            <a:r>
              <a:rPr lang="en-GB" sz="1400" dirty="0">
                <a:solidFill>
                  <a:srgbClr val="002060"/>
                </a:solidFill>
                <a:latin typeface="Century Gothic" panose="020B0502020202020204" pitchFamily="34" charset="0"/>
              </a:rPr>
              <a:t>Wales continues to face the </a:t>
            </a:r>
            <a:r>
              <a:rPr lang="en-GB" sz="1400" b="1" dirty="0">
                <a:solidFill>
                  <a:srgbClr val="002060"/>
                </a:solidFill>
                <a:latin typeface="Century Gothic" panose="020B0502020202020204" pitchFamily="34" charset="0"/>
              </a:rPr>
              <a:t>challenges of an unequal economy, </a:t>
            </a:r>
            <a:r>
              <a:rPr lang="en-GB" sz="2000" dirty="0"/>
              <a:t>a need for better economic opportunities outside of growing urban areas, and a lack of skills in communities hurt by deindustrialisation. </a:t>
            </a:r>
            <a:r>
              <a:rPr lang="en-GB" sz="1400" b="1" dirty="0">
                <a:solidFill>
                  <a:srgbClr val="002060"/>
                </a:solidFill>
                <a:latin typeface="Century Gothic" panose="020B0502020202020204" pitchFamily="34" charset="0"/>
              </a:rPr>
              <a:t>. </a:t>
            </a:r>
            <a:r>
              <a:rPr lang="en-GB" sz="1400" dirty="0">
                <a:solidFill>
                  <a:srgbClr val="002060"/>
                </a:solidFill>
                <a:latin typeface="Century Gothic" panose="020B0502020202020204" pitchFamily="34" charset="0"/>
              </a:rPr>
              <a:t>A more equal PCET sector is essential to breaking down the inequalities we see in society in particular inequalities of class, geography, race, gender and disability. </a:t>
            </a:r>
            <a:endParaRPr lang="en-GB" sz="100" dirty="0">
              <a:solidFill>
                <a:srgbClr val="002060"/>
              </a:solidFill>
              <a:latin typeface="Century Gothic" panose="020B0502020202020204" pitchFamily="34" charset="0"/>
            </a:endParaRPr>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5</a:t>
            </a:fld>
            <a:endParaRPr lang="en-GB" dirty="0"/>
          </a:p>
        </p:txBody>
      </p:sp>
    </p:spTree>
    <p:extLst>
      <p:ext uri="{BB962C8B-B14F-4D97-AF65-F5344CB8AC3E}">
        <p14:creationId xmlns:p14="http://schemas.microsoft.com/office/powerpoint/2010/main" val="1891385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Bydd y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Dyletswyddau Strategol</a:t>
            </a:r>
            <a:r>
              <a:rPr lang="cy-GB" sz="1400" dirty="0">
                <a:effectLst/>
                <a:latin typeface="Calibri" panose="020F0502020204030204" pitchFamily="34" charset="0"/>
                <a:ea typeface="Calibri" panose="020F0502020204030204" pitchFamily="34" charset="0"/>
                <a:cs typeface="Times New Roman" panose="02020603050405020304" pitchFamily="18" charset="0"/>
              </a:rPr>
              <a:t>, ar y cyd â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Datganiad o Flaenoriaethau </a:t>
            </a:r>
            <a:r>
              <a:rPr lang="cy-GB" sz="1400" dirty="0">
                <a:effectLst/>
                <a:latin typeface="Calibri" panose="020F0502020204030204" pitchFamily="34" charset="0"/>
                <a:ea typeface="Calibri" panose="020F0502020204030204" pitchFamily="34" charset="0"/>
                <a:cs typeface="Times New Roman" panose="02020603050405020304" pitchFamily="18" charset="0"/>
              </a:rPr>
              <a:t>Gweinidogion Cymru, yn amlinellu'r materion craidd y mae'n rhaid i'r Comisiwn eu hystyried a'u hystyried wrth arfer ei swyddogaethau.</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Bwriad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Datganiad o Blaenoriaethau </a:t>
            </a:r>
            <a:r>
              <a:rPr lang="cy-GB" sz="1400" dirty="0">
                <a:effectLst/>
                <a:latin typeface="Calibri" panose="020F0502020204030204" pitchFamily="34" charset="0"/>
                <a:ea typeface="Calibri" panose="020F0502020204030204" pitchFamily="34" charset="0"/>
                <a:cs typeface="Times New Roman" panose="02020603050405020304" pitchFamily="18" charset="0"/>
              </a:rPr>
              <a:t>yw pennu cyfeiriad polisi cyffredinol hirdymor ar gyfer addysg drydyddol ac ymchwil ac </a:t>
            </a:r>
            <a:r>
              <a:rPr lang="cy-GB" sz="1400" dirty="0" err="1">
                <a:effectLst/>
                <a:latin typeface="Calibri" panose="020F0502020204030204" pitchFamily="34" charset="0"/>
                <a:ea typeface="Calibri" panose="020F0502020204030204" pitchFamily="34" charset="0"/>
                <a:cs typeface="Times New Roman" panose="02020603050405020304" pitchFamily="18" charset="0"/>
              </a:rPr>
              <a:t>arloesedd</a:t>
            </a:r>
            <a:r>
              <a:rPr lang="cy-GB" sz="1400" dirty="0">
                <a:effectLst/>
                <a:latin typeface="Calibri" panose="020F0502020204030204" pitchFamily="34" charset="0"/>
                <a:ea typeface="Calibri" panose="020F0502020204030204" pitchFamily="34" charset="0"/>
                <a:cs typeface="Times New Roman" panose="02020603050405020304" pitchFamily="18" charset="0"/>
              </a:rPr>
              <a:t> yng Nghymru.</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Yn dilyn cyhoeddi’r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Datganiad o Flaenoriaethau</a:t>
            </a:r>
            <a:r>
              <a:rPr lang="cy-GB" sz="1400" dirty="0">
                <a:effectLst/>
                <a:latin typeface="Calibri" panose="020F0502020204030204" pitchFamily="34" charset="0"/>
                <a:ea typeface="Calibri" panose="020F0502020204030204" pitchFamily="34" charset="0"/>
                <a:cs typeface="Times New Roman" panose="02020603050405020304" pitchFamily="18" charset="0"/>
              </a:rPr>
              <a:t>, bydd y Comisiwn yn llunio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cynllun strategol</a:t>
            </a:r>
            <a:r>
              <a:rPr lang="cy-GB" sz="1400" dirty="0">
                <a:effectLst/>
                <a:latin typeface="Calibri" panose="020F0502020204030204" pitchFamily="34" charset="0"/>
                <a:ea typeface="Calibri" panose="020F0502020204030204" pitchFamily="34" charset="0"/>
                <a:cs typeface="Times New Roman" panose="02020603050405020304" pitchFamily="18" charset="0"/>
              </a:rPr>
              <a:t>, yn dilyn ymgynghori â rhanddeiliaid, a fydd yn nodi sut y bydd yn cyflawni'r blaenoriaethau hyn ac yn cyflawni ei ddyletswyddau strategol. Rhaid i'r Comisiwn gymryd pob cam rhesymol i weithredu'r </a:t>
            </a:r>
            <a:r>
              <a:rPr lang="cy-GB" sz="1400" b="1" dirty="0">
                <a:effectLst/>
                <a:latin typeface="Calibri" panose="020F0502020204030204" pitchFamily="34" charset="0"/>
                <a:ea typeface="Calibri" panose="020F0502020204030204" pitchFamily="34" charset="0"/>
                <a:cs typeface="Times New Roman" panose="02020603050405020304" pitchFamily="18" charset="0"/>
              </a:rPr>
              <a:t>cynllun strategol</a:t>
            </a:r>
            <a:r>
              <a:rPr lang="cy-GB" sz="1400" dirty="0">
                <a:effectLst/>
                <a:latin typeface="Calibri" panose="020F0502020204030204" pitchFamily="34" charset="0"/>
                <a:ea typeface="Calibri" panose="020F0502020204030204" pitchFamily="34" charset="0"/>
                <a:cs typeface="Times New Roman" panose="02020603050405020304" pitchFamily="18"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effectLst/>
                <a:latin typeface="Arial" panose="020B0604020202020204" pitchFamily="34" charset="0"/>
                <a:ea typeface="Calibri" panose="020F0502020204030204" pitchFamily="34" charset="0"/>
                <a:cs typeface="Times New Roman" panose="02020603050405020304" pitchFamily="18" charset="0"/>
              </a:rPr>
              <a:t>The </a:t>
            </a:r>
            <a:r>
              <a:rPr lang="en-GB" sz="1400" b="1" dirty="0">
                <a:effectLst/>
                <a:latin typeface="Arial" panose="020B0604020202020204" pitchFamily="34" charset="0"/>
                <a:ea typeface="Calibri" panose="020F0502020204030204" pitchFamily="34" charset="0"/>
                <a:cs typeface="Times New Roman" panose="02020603050405020304" pitchFamily="18" charset="0"/>
              </a:rPr>
              <a:t>Strategic Duties</a:t>
            </a:r>
            <a:r>
              <a:rPr lang="en-GB" sz="1400" dirty="0">
                <a:effectLst/>
                <a:latin typeface="Arial" panose="020B0604020202020204" pitchFamily="34" charset="0"/>
                <a:ea typeface="Calibri" panose="020F0502020204030204" pitchFamily="34" charset="0"/>
                <a:cs typeface="Times New Roman" panose="02020603050405020304" pitchFamily="18" charset="0"/>
              </a:rPr>
              <a:t>, in conjunction with the Welsh Ministers’ </a:t>
            </a:r>
            <a:r>
              <a:rPr lang="en-GB" sz="1400" b="1" dirty="0">
                <a:effectLst/>
                <a:latin typeface="Arial" panose="020B0604020202020204" pitchFamily="34" charset="0"/>
                <a:ea typeface="Calibri" panose="020F0502020204030204" pitchFamily="34" charset="0"/>
                <a:cs typeface="Times New Roman" panose="02020603050405020304" pitchFamily="18" charset="0"/>
              </a:rPr>
              <a:t>statement of priorities</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outline the core matters the Commission must consider and take in account when exercising its functions.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effectLst/>
                <a:latin typeface="Arial" panose="020B0604020202020204" pitchFamily="34" charset="0"/>
                <a:ea typeface="Calibri" panose="020F0502020204030204" pitchFamily="34" charset="0"/>
              </a:rPr>
              <a:t>The </a:t>
            </a:r>
            <a:r>
              <a:rPr lang="en-GB" sz="1400" b="1" dirty="0">
                <a:effectLst/>
                <a:latin typeface="Arial" panose="020B0604020202020204" pitchFamily="34" charset="0"/>
                <a:ea typeface="Calibri" panose="020F0502020204030204" pitchFamily="34" charset="0"/>
              </a:rPr>
              <a:t>statement of priorities </a:t>
            </a:r>
            <a:r>
              <a:rPr lang="en-GB" sz="1400" dirty="0">
                <a:effectLst/>
                <a:latin typeface="Arial" panose="020B0604020202020204" pitchFamily="34" charset="0"/>
                <a:ea typeface="Calibri" panose="020F0502020204030204" pitchFamily="34" charset="0"/>
              </a:rPr>
              <a:t>is intended to set the long-term overarching policy direction for tertiary education and research and innovation in Wales.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effectLst/>
                <a:latin typeface="Calibri" panose="020F0502020204030204" pitchFamily="34" charset="0"/>
                <a:ea typeface="Calibri" panose="020F0502020204030204" pitchFamily="34" charset="0"/>
                <a:cs typeface="Times New Roman" panose="02020603050405020304" pitchFamily="18" charset="0"/>
              </a:rPr>
              <a:t>Following the publication of the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statement of priorities</a:t>
            </a:r>
            <a:r>
              <a:rPr lang="en-GB" sz="1400" dirty="0">
                <a:effectLst/>
                <a:latin typeface="Calibri" panose="020F0502020204030204" pitchFamily="34" charset="0"/>
                <a:ea typeface="Calibri" panose="020F0502020204030204" pitchFamily="34" charset="0"/>
                <a:cs typeface="Times New Roman" panose="02020603050405020304" pitchFamily="18" charset="0"/>
              </a:rPr>
              <a:t>, the Commission will produce a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strategic plan</a:t>
            </a:r>
            <a:r>
              <a:rPr lang="en-GB" sz="1400" dirty="0">
                <a:effectLst/>
                <a:latin typeface="Calibri" panose="020F0502020204030204" pitchFamily="34" charset="0"/>
                <a:ea typeface="Calibri" panose="020F0502020204030204" pitchFamily="34" charset="0"/>
                <a:cs typeface="Times New Roman" panose="02020603050405020304" pitchFamily="18" charset="0"/>
              </a:rPr>
              <a:t>, following consultation with stakeholders, which will set out how it will deliver on these priorities and discharge its strategic duties. The Commission must take all reasonable steps to implement the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strategic plan</a:t>
            </a:r>
            <a:r>
              <a:rPr lang="en-GB" sz="14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6</a:t>
            </a:fld>
            <a:endParaRPr lang="en-GB" dirty="0"/>
          </a:p>
        </p:txBody>
      </p:sp>
    </p:spTree>
    <p:extLst>
      <p:ext uri="{BB962C8B-B14F-4D97-AF65-F5344CB8AC3E}">
        <p14:creationId xmlns:p14="http://schemas.microsoft.com/office/powerpoint/2010/main" val="688603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Dyma rai o amcanion polisi mwy hirdymor Llywodraeth Cymru sy'n deillio o basio'r Ddeddf - hefyd i:</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400" b="1" dirty="0">
                <a:effectLst/>
                <a:latin typeface="Calibri" panose="020F0502020204030204" pitchFamily="34" charset="0"/>
                <a:ea typeface="Calibri" panose="020F0502020204030204" pitchFamily="34" charset="0"/>
                <a:cs typeface="Times New Roman" panose="02020603050405020304" pitchFamily="18" charset="0"/>
              </a:rPr>
              <a:t>Hyrwyddo cyfleoedd a phartneriaethau byd-eang </a:t>
            </a:r>
            <a:r>
              <a:rPr lang="cy-GB" sz="1400" dirty="0">
                <a:effectLst/>
                <a:latin typeface="Calibri" panose="020F0502020204030204" pitchFamily="34" charset="0"/>
                <a:ea typeface="Calibri" panose="020F0502020204030204" pitchFamily="34" charset="0"/>
                <a:cs typeface="Times New Roman" panose="02020603050405020304" pitchFamily="18" charset="0"/>
              </a:rPr>
              <a:t>sydd o fudd i ddysgwyr, academyddion, darparwyr, cymunedau a'r genedl gyfan.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sz="2000" b="1" dirty="0" err="1"/>
              <a:t>Cynyddu'r</a:t>
            </a:r>
            <a:r>
              <a:rPr lang="en-GB" sz="2000" b="1" dirty="0"/>
              <a:t> </a:t>
            </a:r>
            <a:r>
              <a:rPr lang="en-GB" sz="2000" b="1" dirty="0" err="1"/>
              <a:t>gwaith</a:t>
            </a:r>
            <a:r>
              <a:rPr lang="en-GB" sz="2000" b="1" dirty="0"/>
              <a:t> </a:t>
            </a:r>
            <a:r>
              <a:rPr lang="en-GB" sz="2000" b="1" dirty="0" err="1"/>
              <a:t>ymchwil</a:t>
            </a:r>
            <a:r>
              <a:rPr lang="en-GB" sz="2000" b="1" dirty="0"/>
              <a:t> a </a:t>
            </a:r>
            <a:r>
              <a:rPr lang="en-GB" sz="2000" b="1" dirty="0" err="1"/>
              <a:t>wneir</a:t>
            </a:r>
            <a:r>
              <a:rPr lang="en-GB" sz="2000" b="1" dirty="0"/>
              <a:t> </a:t>
            </a:r>
            <a:r>
              <a:rPr lang="en-GB" sz="2000" b="1" dirty="0" err="1"/>
              <a:t>yng</a:t>
            </a:r>
            <a:r>
              <a:rPr lang="en-GB" sz="2000" b="1" dirty="0"/>
              <a:t> </a:t>
            </a:r>
            <a:r>
              <a:rPr lang="en-GB" sz="2000" b="1" dirty="0" err="1"/>
              <a:t>Nghymru</a:t>
            </a:r>
            <a:r>
              <a:rPr lang="en-GB" sz="2000" dirty="0"/>
              <a:t>, </a:t>
            </a:r>
            <a:r>
              <a:rPr lang="en-GB" sz="2000" dirty="0" err="1"/>
              <a:t>gan</a:t>
            </a:r>
            <a:r>
              <a:rPr lang="en-GB" sz="2000" dirty="0"/>
              <a:t> </a:t>
            </a:r>
            <a:r>
              <a:rPr lang="en-GB" sz="2000" dirty="0" err="1"/>
              <a:t>gynnwys</a:t>
            </a:r>
            <a:r>
              <a:rPr lang="en-GB" sz="2000" dirty="0"/>
              <a:t> </a:t>
            </a:r>
            <a:r>
              <a:rPr lang="en-GB" sz="2000" dirty="0" err="1"/>
              <a:t>drwy</a:t>
            </a:r>
            <a:r>
              <a:rPr lang="en-GB" sz="2000" dirty="0"/>
              <a:t> </a:t>
            </a:r>
            <a:r>
              <a:rPr lang="en-GB" sz="2000" dirty="0" err="1"/>
              <a:t>gyfrwng</a:t>
            </a:r>
            <a:r>
              <a:rPr lang="en-GB" sz="2000" dirty="0"/>
              <a:t> y Gymraeg, a </a:t>
            </a:r>
            <a:r>
              <a:rPr lang="en-GB" sz="2000" dirty="0" err="1"/>
              <a:t>datblygu</a:t>
            </a:r>
            <a:r>
              <a:rPr lang="en-GB" sz="2000" dirty="0"/>
              <a:t> sector </a:t>
            </a:r>
            <a:r>
              <a:rPr lang="en-GB" sz="2000" dirty="0" err="1"/>
              <a:t>ymchwil</a:t>
            </a:r>
            <a:r>
              <a:rPr lang="en-GB" sz="2000" dirty="0"/>
              <a:t> </a:t>
            </a:r>
            <a:r>
              <a:rPr lang="en-GB" sz="2000" dirty="0" err="1"/>
              <a:t>cystadleuol</a:t>
            </a:r>
            <a:r>
              <a:rPr lang="en-GB" sz="2000" dirty="0"/>
              <a:t> a </a:t>
            </a:r>
            <a:r>
              <a:rPr lang="en-GB" sz="2000" dirty="0" err="1"/>
              <a:t>chydweithredol</a:t>
            </a:r>
            <a:r>
              <a:rPr lang="en-GB" sz="2000" dirty="0"/>
              <a:t>.</a:t>
            </a:r>
          </a:p>
          <a:p>
            <a:pPr marL="342900" lvl="0" indent="-342900">
              <a:lnSpc>
                <a:spcPct val="107000"/>
              </a:lnSpc>
              <a:spcAft>
                <a:spcPts val="800"/>
              </a:spcAft>
              <a:buFont typeface="Arial" panose="020B0604020202020204" pitchFamily="34" charset="0"/>
              <a:buChar char="•"/>
              <a:tabLst>
                <a:tab pos="457200" algn="l"/>
              </a:tabLst>
            </a:pPr>
            <a:r>
              <a:rPr lang="en-GB" sz="2000" b="1" dirty="0" err="1"/>
              <a:t>Cefnogi</a:t>
            </a:r>
            <a:r>
              <a:rPr lang="en-GB" sz="2000" b="1" dirty="0"/>
              <a:t> </a:t>
            </a:r>
            <a:r>
              <a:rPr lang="en-GB" sz="2000" b="1" dirty="0" err="1"/>
              <a:t>darparwyr</a:t>
            </a:r>
            <a:r>
              <a:rPr lang="en-GB" sz="2000" b="1" dirty="0"/>
              <a:t> </a:t>
            </a:r>
            <a:r>
              <a:rPr lang="en-GB" sz="2000" b="1" dirty="0" err="1"/>
              <a:t>fel</a:t>
            </a:r>
            <a:r>
              <a:rPr lang="en-GB" sz="2000" b="1" dirty="0"/>
              <a:t> </a:t>
            </a:r>
            <a:r>
              <a:rPr lang="en-GB" sz="2000" b="1" dirty="0" err="1"/>
              <a:t>cyfranogwyr</a:t>
            </a:r>
            <a:r>
              <a:rPr lang="en-GB" sz="2000" b="1" dirty="0"/>
              <a:t> </a:t>
            </a:r>
            <a:r>
              <a:rPr lang="en-GB" sz="2000" b="1" dirty="0" err="1"/>
              <a:t>dinesig</a:t>
            </a:r>
            <a:r>
              <a:rPr lang="en-GB" sz="2000" b="1" dirty="0"/>
              <a:t> </a:t>
            </a:r>
            <a:r>
              <a:rPr lang="en-GB" sz="2000" dirty="0" err="1"/>
              <a:t>sy'n</a:t>
            </a:r>
            <a:r>
              <a:rPr lang="en-GB" sz="2000" dirty="0"/>
              <a:t> </a:t>
            </a:r>
            <a:r>
              <a:rPr lang="en-GB" sz="2000" dirty="0" err="1"/>
              <a:t>hyrwyddo</a:t>
            </a:r>
            <a:r>
              <a:rPr lang="en-GB" sz="2000" dirty="0"/>
              <a:t> </a:t>
            </a:r>
            <a:r>
              <a:rPr lang="en-GB" sz="2000" dirty="0" err="1"/>
              <a:t>llesiant</a:t>
            </a:r>
            <a:r>
              <a:rPr lang="en-GB" sz="2000" dirty="0"/>
              <a:t> </a:t>
            </a:r>
            <a:r>
              <a:rPr lang="en-GB" sz="2000" dirty="0" err="1"/>
              <a:t>economaidd</a:t>
            </a:r>
            <a:r>
              <a:rPr lang="en-GB" sz="2000" dirty="0"/>
              <a:t>, </a:t>
            </a:r>
            <a:r>
              <a:rPr lang="en-GB" sz="2000" dirty="0" err="1"/>
              <a:t>cymdeithasol</a:t>
            </a:r>
            <a:r>
              <a:rPr lang="en-GB" sz="2000" dirty="0"/>
              <a:t>, </a:t>
            </a:r>
            <a:r>
              <a:rPr lang="en-GB" sz="2000" dirty="0" err="1"/>
              <a:t>amgylcheddol</a:t>
            </a:r>
            <a:r>
              <a:rPr lang="en-GB" sz="2000" dirty="0"/>
              <a:t> neu </a:t>
            </a:r>
            <a:r>
              <a:rPr lang="en-GB" sz="2000" dirty="0" err="1"/>
              <a:t>ddiwylliannol</a:t>
            </a:r>
            <a:r>
              <a:rPr lang="en-GB" sz="2000" dirty="0"/>
              <a:t> </a:t>
            </a:r>
            <a:r>
              <a:rPr lang="en-GB" sz="2000" dirty="0" err="1"/>
              <a:t>cymunedol</a:t>
            </a:r>
            <a:r>
              <a:rPr lang="en-GB" sz="2000" dirty="0"/>
              <a:t> a </a:t>
            </a:r>
            <a:r>
              <a:rPr lang="en-GB" sz="2000" dirty="0" err="1"/>
              <a:t>chenedlaethol</a:t>
            </a:r>
            <a:r>
              <a:rPr lang="en-GB" sz="2000" dirty="0"/>
              <a:t>.</a:t>
            </a:r>
          </a:p>
          <a:p>
            <a:pPr marL="0" lvl="0" indent="0">
              <a:lnSpc>
                <a:spcPct val="107000"/>
              </a:lnSpc>
              <a:spcAft>
                <a:spcPts val="800"/>
              </a:spcAft>
              <a:buFont typeface="Arial" panose="020B0604020202020204" pitchFamily="34" charset="0"/>
              <a:buNone/>
              <a:tabLst>
                <a:tab pos="457200" algn="l"/>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400" dirty="0">
                <a:effectLst/>
                <a:latin typeface="Calibri" panose="020F0502020204030204" pitchFamily="34" charset="0"/>
                <a:ea typeface="Calibri" panose="020F0502020204030204" pitchFamily="34" charset="0"/>
                <a:cs typeface="Times New Roman" panose="02020603050405020304" pitchFamily="18" charset="0"/>
              </a:rPr>
              <a:t>Y neges pennaf yma yw ein bod am adeiladu ar y rhagoriaeth sydd eisoes yn bodoli a'i gwneud ar gael yn fwy ac yn hygyrch i ystod ehangach o ddysgwyr.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y-GB"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marL="0" indent="0">
              <a:buFont typeface="Arial" panose="020B0604020202020204" pitchFamily="34" charset="0"/>
              <a:buNone/>
            </a:pPr>
            <a:r>
              <a:rPr lang="en-GB" sz="800" dirty="0"/>
              <a:t>These are some of Welsh Government’s longer-term policy objectives </a:t>
            </a:r>
            <a:r>
              <a:rPr lang="en-GB" sz="1050" dirty="0"/>
              <a:t>resulting from passage of the Act – also to:</a:t>
            </a:r>
          </a:p>
          <a:p>
            <a:pPr marL="0" indent="0">
              <a:buFont typeface="Arial" panose="020B0604020202020204" pitchFamily="34" charset="0"/>
              <a:buNone/>
            </a:pPr>
            <a:endParaRPr lang="en-GB" sz="1050" dirty="0"/>
          </a:p>
          <a:p>
            <a:pPr marL="457200" indent="-457200">
              <a:buFont typeface="Arial" panose="020B0604020202020204" pitchFamily="34" charset="0"/>
              <a:buChar char="•"/>
            </a:pPr>
            <a:r>
              <a:rPr lang="en-GB" sz="1400" b="1" dirty="0"/>
              <a:t>Promote global opportunities </a:t>
            </a:r>
            <a:r>
              <a:rPr lang="en-GB" sz="1400" dirty="0"/>
              <a:t>and partnerships which benefit learners, academics, providers, communities and the nation as a whole. </a:t>
            </a:r>
          </a:p>
          <a:p>
            <a:pPr marL="457200" indent="-457200">
              <a:buFont typeface="Arial" panose="020B0604020202020204" pitchFamily="34" charset="0"/>
              <a:buChar char="•"/>
            </a:pPr>
            <a:r>
              <a:rPr lang="en-GB" sz="1400" b="1" dirty="0"/>
              <a:t>Increase the undertaking of research</a:t>
            </a:r>
            <a:r>
              <a:rPr lang="en-GB" sz="1400" dirty="0"/>
              <a:t> in Wales, including through the medium of Welsh, and further develop a competitive and collaborative research sector. </a:t>
            </a:r>
          </a:p>
          <a:p>
            <a:pPr marL="457200" indent="-457200">
              <a:buFont typeface="Arial" panose="020B0604020202020204" pitchFamily="34" charset="0"/>
              <a:buChar char="•"/>
            </a:pPr>
            <a:r>
              <a:rPr lang="en-GB" sz="1400" b="1" dirty="0"/>
              <a:t>Support providers as civically engaged actors </a:t>
            </a:r>
            <a:r>
              <a:rPr lang="en-GB" sz="1400" dirty="0"/>
              <a:t>who promote community and national economic, social, environmental or cultural well-being. </a:t>
            </a:r>
            <a:endParaRPr lang="en-GB" sz="1050" dirty="0"/>
          </a:p>
          <a:p>
            <a:pPr marL="0" indent="0">
              <a:buFont typeface="Arial" panose="020B0604020202020204" pitchFamily="34" charset="0"/>
              <a:buNone/>
            </a:pPr>
            <a:endParaRPr lang="en-GB" sz="105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effectLst/>
                <a:latin typeface="Arial" panose="020B0604020202020204" pitchFamily="34" charset="0"/>
                <a:ea typeface="Calibri" panose="020F0502020204030204" pitchFamily="34" charset="0"/>
                <a:cs typeface="Times New Roman" panose="02020603050405020304" pitchFamily="18" charset="0"/>
              </a:rPr>
              <a:t>The overriding message here is that we want to build on the excellence that already exists and make it more available and accessible to a wider range of learners.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7</a:t>
            </a:fld>
            <a:endParaRPr lang="en-GB" dirty="0"/>
          </a:p>
        </p:txBody>
      </p:sp>
    </p:spTree>
    <p:extLst>
      <p:ext uri="{BB962C8B-B14F-4D97-AF65-F5344CB8AC3E}">
        <p14:creationId xmlns:p14="http://schemas.microsoft.com/office/powerpoint/2010/main" val="716696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400" dirty="0"/>
          </a:p>
        </p:txBody>
      </p:sp>
      <p:sp>
        <p:nvSpPr>
          <p:cNvPr id="4" name="Slide Number Placeholder 3"/>
          <p:cNvSpPr>
            <a:spLocks noGrp="1"/>
          </p:cNvSpPr>
          <p:nvPr>
            <p:ph type="sldNum" sz="quarter" idx="10"/>
          </p:nvPr>
        </p:nvSpPr>
        <p:spPr/>
        <p:txBody>
          <a:bodyPr/>
          <a:lstStyle/>
          <a:p>
            <a:fld id="{36CD0563-F271-4BF4-91D2-D55404F08AF0}" type="slidenum">
              <a:rPr lang="en-GB" smtClean="0"/>
              <a:t>8</a:t>
            </a:fld>
            <a:endParaRPr lang="en-GB" dirty="0"/>
          </a:p>
        </p:txBody>
      </p:sp>
    </p:spTree>
    <p:extLst>
      <p:ext uri="{BB962C8B-B14F-4D97-AF65-F5344CB8AC3E}">
        <p14:creationId xmlns:p14="http://schemas.microsoft.com/office/powerpoint/2010/main" val="716696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tab pos="457200" algn="l"/>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NODIADAU CYMRAEG </a:t>
            </a: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Mae'r ddau sleid nesaf yn darparu diagram symlach sy'n dangos </a:t>
            </a:r>
            <a:r>
              <a:rPr lang="cy-GB" sz="1200" b="1" dirty="0">
                <a:effectLst/>
                <a:latin typeface="Calibri" panose="020F0502020204030204" pitchFamily="34" charset="0"/>
                <a:ea typeface="Calibri" panose="020F0502020204030204" pitchFamily="34" charset="0"/>
                <a:cs typeface="Times New Roman" panose="02020603050405020304" pitchFamily="18" charset="0"/>
              </a:rPr>
              <a:t>sut mae addysg drydyddol yn cael ei ariannu a'i goruchwylio gan Lywodraeth Cymru </a:t>
            </a:r>
            <a:r>
              <a:rPr lang="cy-GB" sz="1200" dirty="0">
                <a:effectLst/>
                <a:latin typeface="Calibri" panose="020F0502020204030204" pitchFamily="34" charset="0"/>
                <a:ea typeface="Calibri" panose="020F0502020204030204" pitchFamily="34" charset="0"/>
                <a:cs typeface="Times New Roman" panose="02020603050405020304" pitchFamily="18" charset="0"/>
              </a:rPr>
              <a:t>nawr, ac ar ôl y Ddeddf.</a:t>
            </a:r>
          </a:p>
          <a:p>
            <a:pPr marL="0" lvl="0" indent="0">
              <a:lnSpc>
                <a:spcPct val="107000"/>
              </a:lnSpc>
              <a:spcAft>
                <a:spcPts val="800"/>
              </a:spcAft>
              <a:buFont typeface="Arial" panose="020B0604020202020204" pitchFamily="34" charset="0"/>
              <a:buNone/>
              <a:tabLst>
                <a:tab pos="457200" algn="l"/>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hefyd yn dangos </a:t>
            </a:r>
            <a:r>
              <a:rPr lang="cy-GB" sz="1200" b="1" dirty="0">
                <a:effectLst/>
                <a:latin typeface="Calibri" panose="020F0502020204030204" pitchFamily="34" charset="0"/>
                <a:ea typeface="Calibri" panose="020F0502020204030204" pitchFamily="34" charset="0"/>
                <a:cs typeface="Times New Roman" panose="02020603050405020304" pitchFamily="18" charset="0"/>
              </a:rPr>
              <a:t>sut mae ansawdd darparwyr addysg drydyddol yn cael ei sicrhau </a:t>
            </a:r>
            <a:r>
              <a:rPr lang="cy-GB" sz="1200" dirty="0">
                <a:effectLst/>
                <a:latin typeface="Calibri" panose="020F0502020204030204" pitchFamily="34" charset="0"/>
                <a:ea typeface="Calibri" panose="020F0502020204030204" pitchFamily="34" charset="0"/>
                <a:cs typeface="Times New Roman" panose="02020603050405020304" pitchFamily="18" charset="0"/>
              </a:rPr>
              <a:t>cyn ac ar ôl y Ddeddf.</a:t>
            </a:r>
          </a:p>
          <a:p>
            <a:pPr marL="342900" lvl="0" indent="-342900">
              <a:lnSpc>
                <a:spcPct val="107000"/>
              </a:lnSpc>
              <a:spcAft>
                <a:spcPts val="800"/>
              </a:spcAft>
              <a:buFont typeface="Arial" panose="020B0604020202020204" pitchFamily="34" charset="0"/>
              <a:buChar char="•"/>
              <a:tabLst>
                <a:tab pos="457200" algn="l"/>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gan ddarparwyr dysgu ym mhob sector addysg drydyddol eu systemau ansawdd eu hunain. Mae trefniadau ar gyfer asesu neu arolygu ansawdd allanol ym mhob rhan o'r system.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Bydd Estyn yn cadw ei ddyletswydd i arolygu addysg (heblaw am addysg uwch) neu hyfforddiant ar gyfer pobl 16 oed neu'n hŷn lle mae'r darparwr yn cael cymorth ariannol gan y Comisiwn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y-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Bydd y Comisiwn yn gallu dynodi corff (Corff Asesu Ansawdd Dynodedig) i gynnal asesiadau ansawdd o ddarparwyr addysg uwch - mae hyn yn cael ei wneud ar hyn o bryd gan QAA.</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cy-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ENGLISH NOTES</a:t>
            </a:r>
          </a:p>
          <a:p>
            <a:pPr>
              <a:lnSpc>
                <a:spcPct val="107000"/>
              </a:lnSpc>
              <a:spcAft>
                <a:spcPts val="800"/>
              </a:spcAft>
            </a:pPr>
            <a:endParaRPr lang="cy-GB"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000" dirty="0"/>
              <a:t>The next two slides provide a simplified diagram showing </a:t>
            </a:r>
            <a:r>
              <a:rPr lang="en-GB" sz="1000" b="1" dirty="0"/>
              <a:t>how tertiary education is funded and overseen by Welsh Government </a:t>
            </a:r>
            <a:r>
              <a:rPr lang="en-GB" sz="1000" dirty="0"/>
              <a:t>now, and after the Act.</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It also shows </a:t>
            </a:r>
            <a:r>
              <a:rPr lang="en-GB" sz="1000" b="1" dirty="0"/>
              <a:t>how tertiary education providers are quality assured </a:t>
            </a:r>
            <a:r>
              <a:rPr lang="en-GB" sz="1000" dirty="0"/>
              <a:t>before and after the Act. </a:t>
            </a:r>
          </a:p>
          <a:p>
            <a:pPr marL="0" indent="0">
              <a:buFont typeface="Arial" panose="020B0604020202020204" pitchFamily="34" charset="0"/>
              <a:buNone/>
            </a:pPr>
            <a:endParaRPr lang="en-GB" sz="1000" dirty="0"/>
          </a:p>
          <a:p>
            <a:pPr marL="0" indent="0">
              <a:buFont typeface="Arial" panose="020B0604020202020204" pitchFamily="34" charset="0"/>
              <a:buNone/>
            </a:pPr>
            <a:r>
              <a:rPr lang="en-GB" sz="1200" dirty="0"/>
              <a:t>Learning providers in all tertiary education sectors have their own quality systems. There are arrangements for external quality assessment or inspection in each part of the system.</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800" dirty="0"/>
              <a:t>Estyn will retain its duty to inspect education (other than higher education) or training for persons aged 16 or over where the provider is given financial support by the Commission</a:t>
            </a:r>
          </a:p>
          <a:p>
            <a:pPr marL="0" indent="0">
              <a:buFont typeface="Arial" panose="020B0604020202020204" pitchFamily="34" charset="0"/>
              <a:buNone/>
            </a:pPr>
            <a:endParaRPr lang="en-GB" sz="1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Commission will be able to designate a body (</a:t>
            </a:r>
            <a:r>
              <a:rPr lang="en-GB" sz="1200" dirty="0">
                <a:solidFill>
                  <a:srgbClr val="00B050"/>
                </a:solidFill>
                <a:latin typeface="Century Gothic" panose="020B0502020202020204" pitchFamily="34" charset="0"/>
              </a:rPr>
              <a:t>Designated Quality Body</a:t>
            </a:r>
            <a:r>
              <a:rPr lang="en-GB" sz="1200" dirty="0"/>
              <a:t>) to conduct quality assessments of higher education providers – this is currently undertaken by QAA.</a:t>
            </a:r>
            <a:endParaRPr lang="en-GB" sz="1000" dirty="0"/>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7D8C6360-9A39-413D-9B0A-645382668E89}" type="slidenum">
              <a:rPr lang="en-GB" smtClean="0"/>
              <a:t>9</a:t>
            </a:fld>
            <a:endParaRPr lang="en-GB"/>
          </a:p>
        </p:txBody>
      </p:sp>
    </p:spTree>
    <p:extLst>
      <p:ext uri="{BB962C8B-B14F-4D97-AF65-F5344CB8AC3E}">
        <p14:creationId xmlns:p14="http://schemas.microsoft.com/office/powerpoint/2010/main" val="101519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2D143-450C-A4A2-A53E-FAAC2226AA1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01B059E-EFCE-67B4-6CCF-72CCD9256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B6E59F6-FEDC-4585-CFF7-34AF67D0E7F8}"/>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0422DA5F-889C-F0CA-6C58-FDEF4ACFC4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D7F06-EC70-B465-A8A8-94B720A54CFA}"/>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398632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DC8D-272A-3A6F-1578-C03569F9C75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A992D98-5B3C-0A3C-360F-305939DD1B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07B7B1D-4431-AAEC-45B5-45D199C733B9}"/>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D60D09D4-1614-254A-5CAA-AE498D0B39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2CEB4D-5630-56A1-023F-D9D27E914EEC}"/>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715769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7F9FA-E887-0558-3349-42500EE11E1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930FFCA-C8BC-0FBF-6042-DF5A3AE77B9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2533D40-0EBA-C83D-233C-629FB7DA3EFF}"/>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2628FEB8-A759-1ABD-9DE8-CEAD471BC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B17BE0-5BAB-AA99-5E12-47F49FD4A6E2}"/>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353291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2F7F-32BB-4EAE-4C9A-66167716DD2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7960C0A-95EC-87CB-8665-7CF747161DB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C32D921-546B-982B-9456-84848FFC0D14}"/>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19BF5E78-255D-CA11-EDDC-4A1555CB95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BC5FF8-E818-11E8-E807-3BC0CBE10B87}"/>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14840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2C22-8A16-F061-44EB-F82930DE661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2027C97-425A-1A61-CF70-298E8D2C4C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E0F9562-E7A5-EBFE-CA58-9E7219A4616B}"/>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1E694D11-0635-58A9-6855-4CB36DC39C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45A944-C767-78E5-5B6E-B2CFA9232693}"/>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178508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1BBC-4C07-580E-4558-6ECB339F6BF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D3B2A1A-1929-85F0-DD9B-33C7B3DC21F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E34BF1B-1E3F-27DD-CAAC-B228A4B2212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4F8D00B-901C-8B0C-381B-4413D6F30D74}"/>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6" name="Footer Placeholder 5">
            <a:extLst>
              <a:ext uri="{FF2B5EF4-FFF2-40B4-BE49-F238E27FC236}">
                <a16:creationId xmlns:a16="http://schemas.microsoft.com/office/drawing/2014/main" id="{C731E7B2-A8D2-BBC2-12A8-AD2BFED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52ECB3-41B0-3514-BD74-818454C58319}"/>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18670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B8B3-D3A1-38F9-F407-5B6781DFC2E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B39917D-93B4-624E-1D50-219CA18932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2D931D-28E1-6884-F9CB-B5B76E8AC84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C02DCD3-297E-480C-F9A3-2900ECA71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727855-1304-6CF4-50A5-AB339D105E7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96BEFF7-9972-C751-8118-F673B9773485}"/>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8" name="Footer Placeholder 7">
            <a:extLst>
              <a:ext uri="{FF2B5EF4-FFF2-40B4-BE49-F238E27FC236}">
                <a16:creationId xmlns:a16="http://schemas.microsoft.com/office/drawing/2014/main" id="{8814C1BF-1E49-67C0-5D1B-F8531C8CDD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1D6241-4A35-F424-54A5-B015F6CB40D6}"/>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5957957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5A19-A840-9506-E760-CEA7A76AADC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C82C694-2817-D594-0CCD-D87AA2C46141}"/>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4" name="Footer Placeholder 3">
            <a:extLst>
              <a:ext uri="{FF2B5EF4-FFF2-40B4-BE49-F238E27FC236}">
                <a16:creationId xmlns:a16="http://schemas.microsoft.com/office/drawing/2014/main" id="{4E189AD7-6A4B-32DD-AF60-2325E5FF12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7AC90C-0B70-1ADE-AF50-536D51677A01}"/>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131116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2EB6C8-3328-17E6-2370-5A6047F98691}"/>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3" name="Footer Placeholder 2">
            <a:extLst>
              <a:ext uri="{FF2B5EF4-FFF2-40B4-BE49-F238E27FC236}">
                <a16:creationId xmlns:a16="http://schemas.microsoft.com/office/drawing/2014/main" id="{F9644315-D0CA-0329-D62F-F93C8D6898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E6202A-AECE-7DB8-3902-F1816A4E5726}"/>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32841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A1772-6C0D-3087-445B-935251A8F7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DFE5C93-1A23-233F-3122-CF6A5123B9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0E04C45-D602-80BB-3A36-5091DCD3F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A5EA45-5403-0C02-6A2E-0F0BE7AD66F7}"/>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6" name="Footer Placeholder 5">
            <a:extLst>
              <a:ext uri="{FF2B5EF4-FFF2-40B4-BE49-F238E27FC236}">
                <a16:creationId xmlns:a16="http://schemas.microsoft.com/office/drawing/2014/main" id="{D99F1463-BB93-FD35-725F-711603908A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AB0AE0-1FF1-6CE1-987C-1E11A41AC0A8}"/>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46117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FDDCD-71E7-152F-AFFE-42A80995980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A29734F-1A7D-EAFD-F8AF-575A5B061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534C3D-02D1-92B3-1F0C-48C9178D7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E02CAE-585A-54DE-682C-FBE9A47E9434}"/>
              </a:ext>
            </a:extLst>
          </p:cNvPr>
          <p:cNvSpPr>
            <a:spLocks noGrp="1"/>
          </p:cNvSpPr>
          <p:nvPr>
            <p:ph type="dt" sz="half" idx="10"/>
          </p:nvPr>
        </p:nvSpPr>
        <p:spPr/>
        <p:txBody>
          <a:bodyPr/>
          <a:lstStyle/>
          <a:p>
            <a:fld id="{34347798-D75D-4CC3-A857-1ECABB03DC2E}" type="datetimeFigureOut">
              <a:rPr lang="en-GB" smtClean="0"/>
              <a:t>23/01/2024</a:t>
            </a:fld>
            <a:endParaRPr lang="en-GB"/>
          </a:p>
        </p:txBody>
      </p:sp>
      <p:sp>
        <p:nvSpPr>
          <p:cNvPr id="6" name="Footer Placeholder 5">
            <a:extLst>
              <a:ext uri="{FF2B5EF4-FFF2-40B4-BE49-F238E27FC236}">
                <a16:creationId xmlns:a16="http://schemas.microsoft.com/office/drawing/2014/main" id="{6F5238A6-9CFB-B8A3-5AD5-0755FC0E51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A6A94A-4548-EDF5-DC7F-8FB8065F6EC3}"/>
              </a:ext>
            </a:extLst>
          </p:cNvPr>
          <p:cNvSpPr>
            <a:spLocks noGrp="1"/>
          </p:cNvSpPr>
          <p:nvPr>
            <p:ph type="sldNum" sz="quarter" idx="12"/>
          </p:nvPr>
        </p:nvSpPr>
        <p:spPr/>
        <p:txBody>
          <a:bodyPr/>
          <a:lstStyle/>
          <a:p>
            <a:fld id="{2588EAC9-C25C-4C72-BC5B-0E8974FF1175}" type="slidenum">
              <a:rPr lang="en-GB" smtClean="0"/>
              <a:t>‹#›</a:t>
            </a:fld>
            <a:endParaRPr lang="en-GB"/>
          </a:p>
        </p:txBody>
      </p:sp>
    </p:spTree>
    <p:extLst>
      <p:ext uri="{BB962C8B-B14F-4D97-AF65-F5344CB8AC3E}">
        <p14:creationId xmlns:p14="http://schemas.microsoft.com/office/powerpoint/2010/main" val="280023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BBFAD4-54D7-43D8-8240-029203899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405E018-734C-AD5D-68E6-F5D324E989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BA1B7B-6940-5E6E-8BD1-92F574A24C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47798-D75D-4CC3-A857-1ECABB03DC2E}" type="datetimeFigureOut">
              <a:rPr lang="en-GB" smtClean="0"/>
              <a:t>23/01/2024</a:t>
            </a:fld>
            <a:endParaRPr lang="en-GB"/>
          </a:p>
        </p:txBody>
      </p:sp>
      <p:sp>
        <p:nvSpPr>
          <p:cNvPr id="5" name="Footer Placeholder 4">
            <a:extLst>
              <a:ext uri="{FF2B5EF4-FFF2-40B4-BE49-F238E27FC236}">
                <a16:creationId xmlns:a16="http://schemas.microsoft.com/office/drawing/2014/main" id="{5D94BA36-9AA3-6611-2C2B-84CA9F97E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743DBE-1F37-0DC7-A390-508F13E9C5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8EAC9-C25C-4C72-BC5B-0E8974FF1175}" type="slidenum">
              <a:rPr lang="en-GB" smtClean="0"/>
              <a:t>‹#›</a:t>
            </a:fld>
            <a:endParaRPr lang="en-GB"/>
          </a:p>
        </p:txBody>
      </p:sp>
    </p:spTree>
    <p:extLst>
      <p:ext uri="{BB962C8B-B14F-4D97-AF65-F5344CB8AC3E}">
        <p14:creationId xmlns:p14="http://schemas.microsoft.com/office/powerpoint/2010/main" val="214494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C183D7F6-B498-43B3-948B-1728B52AA6E4}">
                <adec:decorative xmlns:adec="http://schemas.microsoft.com/office/drawing/2017/decorative" val="1"/>
              </a:ext>
            </a:extLst>
          </p:cNvPr>
          <p:cNvSpPr/>
          <p:nvPr/>
        </p:nvSpPr>
        <p:spPr>
          <a:xfrm>
            <a:off x="0" y="8468"/>
            <a:ext cx="12192000" cy="6858000"/>
          </a:xfrm>
          <a:prstGeom prst="rect">
            <a:avLst/>
          </a:prstGeom>
          <a:solidFill>
            <a:srgbClr val="291F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21"/>
          <a:stretch/>
        </p:blipFill>
        <p:spPr>
          <a:xfrm>
            <a:off x="-1750268" y="484"/>
            <a:ext cx="5908440" cy="6865984"/>
          </a:xfrm>
          <a:prstGeom prst="rect">
            <a:avLst/>
          </a:prstGeom>
        </p:spPr>
      </p:pic>
      <p:sp>
        <p:nvSpPr>
          <p:cNvPr id="10" name="Title 9"/>
          <p:cNvSpPr txBox="1">
            <a:spLocks noGrp="1"/>
          </p:cNvSpPr>
          <p:nvPr>
            <p:ph type="title" idx="4294967295"/>
          </p:nvPr>
        </p:nvSpPr>
        <p:spPr>
          <a:xfrm>
            <a:off x="4158172" y="1497590"/>
            <a:ext cx="7001503" cy="495520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ts val="5000"/>
              </a:lnSpc>
              <a:spcBef>
                <a:spcPts val="0"/>
              </a:spcBef>
              <a:defRPr/>
            </a:pPr>
            <a:r>
              <a:rPr lang="en-GB" sz="7200" b="1" baseline="30000" dirty="0">
                <a:solidFill>
                  <a:schemeClr val="bg1"/>
                </a:solidFill>
                <a:latin typeface="Century Gothic" panose="020B0502020202020204" pitchFamily="34" charset="0"/>
              </a:rPr>
              <a:t>Diwygio </a:t>
            </a:r>
            <a:r>
              <a:rPr lang="en-GB" sz="7200" b="1" baseline="30000" dirty="0" err="1">
                <a:solidFill>
                  <a:schemeClr val="bg1"/>
                </a:solidFill>
                <a:latin typeface="Century Gothic" panose="020B0502020202020204" pitchFamily="34" charset="0"/>
              </a:rPr>
              <a:t>Addysg</a:t>
            </a:r>
            <a:r>
              <a:rPr lang="en-GB" sz="7200" b="1" baseline="30000" dirty="0">
                <a:solidFill>
                  <a:schemeClr val="bg1"/>
                </a:solidFill>
                <a:latin typeface="Century Gothic" panose="020B0502020202020204" pitchFamily="34" charset="0"/>
              </a:rPr>
              <a:t> </a:t>
            </a:r>
            <a:r>
              <a:rPr lang="en-GB" sz="7200" b="1" baseline="30000" dirty="0" err="1">
                <a:solidFill>
                  <a:schemeClr val="bg1"/>
                </a:solidFill>
                <a:latin typeface="Century Gothic" panose="020B0502020202020204" pitchFamily="34" charset="0"/>
              </a:rPr>
              <a:t>Drydyddol</a:t>
            </a:r>
            <a:r>
              <a:rPr lang="en-GB" sz="7200" b="1" baseline="30000" dirty="0">
                <a:solidFill>
                  <a:schemeClr val="bg1"/>
                </a:solidFill>
                <a:latin typeface="Century Gothic" panose="020B0502020202020204" pitchFamily="34" charset="0"/>
              </a:rPr>
              <a:t> </a:t>
            </a:r>
            <a:r>
              <a:rPr lang="en-GB" sz="7200" b="1" baseline="30000" dirty="0" err="1">
                <a:solidFill>
                  <a:schemeClr val="bg1"/>
                </a:solidFill>
                <a:latin typeface="Century Gothic" panose="020B0502020202020204" pitchFamily="34" charset="0"/>
              </a:rPr>
              <a:t>yng</a:t>
            </a:r>
            <a:r>
              <a:rPr lang="en-GB" sz="7200" b="1" baseline="30000" dirty="0">
                <a:solidFill>
                  <a:schemeClr val="bg1"/>
                </a:solidFill>
                <a:latin typeface="Century Gothic" panose="020B0502020202020204" pitchFamily="34" charset="0"/>
              </a:rPr>
              <a:t> </a:t>
            </a:r>
            <a:r>
              <a:rPr lang="en-GB" sz="7200" b="1" baseline="30000" dirty="0" err="1">
                <a:solidFill>
                  <a:schemeClr val="bg1"/>
                </a:solidFill>
                <a:latin typeface="Century Gothic" panose="020B0502020202020204" pitchFamily="34" charset="0"/>
              </a:rPr>
              <a:t>Nghymru</a:t>
            </a:r>
            <a:br>
              <a:rPr lang="en-GB" sz="7200" b="1" baseline="30000" dirty="0">
                <a:solidFill>
                  <a:schemeClr val="bg1"/>
                </a:solidFill>
                <a:latin typeface="Century Gothic" panose="020B0502020202020204" pitchFamily="34" charset="0"/>
              </a:rPr>
            </a:br>
            <a:br>
              <a:rPr lang="en-GB" sz="7200" b="1" baseline="30000" dirty="0">
                <a:solidFill>
                  <a:schemeClr val="bg1"/>
                </a:solidFill>
                <a:latin typeface="Century Gothic" panose="020B0502020202020204" pitchFamily="34" charset="0"/>
              </a:rPr>
            </a:br>
            <a:r>
              <a:rPr kumimoji="0" lang="en-GB" sz="7200" b="1" i="0" u="none" strike="noStrike" kern="1200" cap="none" spc="0" normalizeH="0" baseline="30000" noProof="0" dirty="0">
                <a:ln>
                  <a:noFill/>
                </a:ln>
                <a:solidFill>
                  <a:schemeClr val="bg1"/>
                </a:solidFill>
                <a:effectLst/>
                <a:uLnTx/>
                <a:uFillTx/>
                <a:latin typeface="Century Gothic" panose="020B0502020202020204" pitchFamily="34" charset="0"/>
                <a:ea typeface="+mn-ea"/>
                <a:cs typeface="+mn-cs"/>
              </a:rPr>
              <a:t>Tertiary Education Reform in Wales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66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7" descr="Welsh Government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35635" y="-8468"/>
            <a:ext cx="1720954" cy="2019301"/>
          </a:xfrm>
          <a:prstGeom prst="rect">
            <a:avLst/>
          </a:prstGeom>
        </p:spPr>
      </p:pic>
    </p:spTree>
    <p:extLst>
      <p:ext uri="{BB962C8B-B14F-4D97-AF65-F5344CB8AC3E}">
        <p14:creationId xmlns:p14="http://schemas.microsoft.com/office/powerpoint/2010/main" val="371706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ED6F151-0044-A32A-5647-CFE4B5A75779}"/>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8" name="Rectangle 7">
              <a:extLst>
                <a:ext uri="{FF2B5EF4-FFF2-40B4-BE49-F238E27FC236}">
                  <a16:creationId xmlns:a16="http://schemas.microsoft.com/office/drawing/2014/main" id="{48E8DCD2-6CA9-1D19-A68D-79203AC89C44}"/>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8A9995B6-A3FB-BB73-773A-231F2C77C42C}"/>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FF83AC61-5BB6-7381-22FB-B2CCB5C27521}"/>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1" name="Rectangle 10">
              <a:extLst>
                <a:ext uri="{FF2B5EF4-FFF2-40B4-BE49-F238E27FC236}">
                  <a16:creationId xmlns:a16="http://schemas.microsoft.com/office/drawing/2014/main" id="{EEEE51C7-3EF3-77CC-427A-BCD0372397C8}"/>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DE267A13-4F44-7301-C01E-77A7FA28F944}"/>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8" name="Title 4">
            <a:extLst>
              <a:ext uri="{FF2B5EF4-FFF2-40B4-BE49-F238E27FC236}">
                <a16:creationId xmlns:a16="http://schemas.microsoft.com/office/drawing/2014/main" id="{532D05F4-499A-6F62-0490-6F2AE2DA9062}"/>
              </a:ext>
            </a:extLst>
          </p:cNvPr>
          <p:cNvSpPr txBox="1">
            <a:spLocks noGrp="1"/>
          </p:cNvSpPr>
          <p:nvPr>
            <p:ph type="title" idx="4294967295"/>
          </p:nvPr>
        </p:nvSpPr>
        <p:spPr>
          <a:xfrm>
            <a:off x="6096000" y="0"/>
            <a:ext cx="585662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And after…</a:t>
            </a:r>
          </a:p>
        </p:txBody>
      </p:sp>
      <p:sp>
        <p:nvSpPr>
          <p:cNvPr id="49" name="Title 4">
            <a:extLst>
              <a:ext uri="{FF2B5EF4-FFF2-40B4-BE49-F238E27FC236}">
                <a16:creationId xmlns:a16="http://schemas.microsoft.com/office/drawing/2014/main" id="{C03D919D-47DC-E5F8-2E92-1AAC0FA822C9}"/>
              </a:ext>
            </a:extLst>
          </p:cNvPr>
          <p:cNvSpPr txBox="1">
            <a:spLocks/>
          </p:cNvSpPr>
          <p:nvPr/>
        </p:nvSpPr>
        <p:spPr>
          <a:xfrm>
            <a:off x="859115" y="0"/>
            <a:ext cx="5073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Ac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ôl</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grpSp>
        <p:nvGrpSpPr>
          <p:cNvPr id="2" name="Group 1" descr="A simplified diagram showing how tertiary education will be funded and overseen when CTER is operational">
            <a:extLst>
              <a:ext uri="{FF2B5EF4-FFF2-40B4-BE49-F238E27FC236}">
                <a16:creationId xmlns:a16="http://schemas.microsoft.com/office/drawing/2014/main" id="{D9E813C2-913E-AD92-FE7F-51711C1B8113}"/>
              </a:ext>
            </a:extLst>
          </p:cNvPr>
          <p:cNvGrpSpPr/>
          <p:nvPr/>
        </p:nvGrpSpPr>
        <p:grpSpPr>
          <a:xfrm>
            <a:off x="2197048" y="932357"/>
            <a:ext cx="7155406" cy="5781510"/>
            <a:chOff x="2266716" y="1367785"/>
            <a:chExt cx="7155406" cy="5781510"/>
          </a:xfrm>
        </p:grpSpPr>
        <p:sp>
          <p:nvSpPr>
            <p:cNvPr id="3" name="Rounded Rectangle 3">
              <a:extLst>
                <a:ext uri="{FF2B5EF4-FFF2-40B4-BE49-F238E27FC236}">
                  <a16:creationId xmlns:a16="http://schemas.microsoft.com/office/drawing/2014/main" id="{BE99FCB3-D465-696E-196F-00D504557D66}"/>
                </a:ext>
              </a:extLst>
            </p:cNvPr>
            <p:cNvSpPr/>
            <p:nvPr/>
          </p:nvSpPr>
          <p:spPr>
            <a:xfrm>
              <a:off x="2615595" y="1367785"/>
              <a:ext cx="6737411" cy="514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Llywodraeth Cymru / Welsh Government</a:t>
              </a:r>
            </a:p>
          </p:txBody>
        </p:sp>
        <p:sp>
          <p:nvSpPr>
            <p:cNvPr id="4" name="Rounded Rectangle 5">
              <a:extLst>
                <a:ext uri="{FF2B5EF4-FFF2-40B4-BE49-F238E27FC236}">
                  <a16:creationId xmlns:a16="http://schemas.microsoft.com/office/drawing/2014/main" id="{22B5BE7A-41A6-A47B-3D9D-80196784B849}"/>
                </a:ext>
              </a:extLst>
            </p:cNvPr>
            <p:cNvSpPr/>
            <p:nvPr/>
          </p:nvSpPr>
          <p:spPr>
            <a:xfrm>
              <a:off x="2615595" y="2571744"/>
              <a:ext cx="6737411" cy="78377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 </a:t>
              </a:r>
              <a:r>
                <a:rPr lang="en-GB" dirty="0" err="1"/>
                <a:t>Comisiwn</a:t>
              </a:r>
              <a:r>
                <a:rPr lang="en-GB" dirty="0"/>
                <a:t> Addysg </a:t>
              </a:r>
              <a:r>
                <a:rPr lang="en-GB" dirty="0" err="1"/>
                <a:t>Drydyddol</a:t>
              </a:r>
              <a:r>
                <a:rPr lang="en-GB" dirty="0"/>
                <a:t> ac </a:t>
              </a:r>
              <a:r>
                <a:rPr lang="en-GB" dirty="0" err="1"/>
                <a:t>Ymchwil</a:t>
              </a:r>
              <a:r>
                <a:rPr lang="en-GB" dirty="0"/>
                <a:t> </a:t>
              </a:r>
            </a:p>
            <a:p>
              <a:pPr algn="ctr"/>
              <a:r>
                <a:rPr lang="en-GB" dirty="0"/>
                <a:t>Commission for Tertiary Education and Research</a:t>
              </a:r>
            </a:p>
          </p:txBody>
        </p:sp>
        <p:sp>
          <p:nvSpPr>
            <p:cNvPr id="5" name="Oval 4">
              <a:extLst>
                <a:ext uri="{FF2B5EF4-FFF2-40B4-BE49-F238E27FC236}">
                  <a16:creationId xmlns:a16="http://schemas.microsoft.com/office/drawing/2014/main" id="{D180CFDF-A413-B351-775A-ACACB98A40B8}"/>
                </a:ext>
              </a:extLst>
            </p:cNvPr>
            <p:cNvSpPr/>
            <p:nvPr/>
          </p:nvSpPr>
          <p:spPr>
            <a:xfrm>
              <a:off x="2594523" y="6069113"/>
              <a:ext cx="1165638" cy="80038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School sixth-forms</a:t>
              </a:r>
            </a:p>
          </p:txBody>
        </p:sp>
        <p:sp>
          <p:nvSpPr>
            <p:cNvPr id="6" name="Oval 5">
              <a:extLst>
                <a:ext uri="{FF2B5EF4-FFF2-40B4-BE49-F238E27FC236}">
                  <a16:creationId xmlns:a16="http://schemas.microsoft.com/office/drawing/2014/main" id="{33BC11FA-03EF-2EBB-13EE-F6D57A8AC26D}"/>
                </a:ext>
              </a:extLst>
            </p:cNvPr>
            <p:cNvSpPr/>
            <p:nvPr/>
          </p:nvSpPr>
          <p:spPr>
            <a:xfrm>
              <a:off x="3920937" y="4433379"/>
              <a:ext cx="1296000" cy="117444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Darparwyr</a:t>
              </a:r>
              <a:r>
                <a:rPr lang="en-GB" sz="1200" dirty="0"/>
                <a:t> Dysgu </a:t>
              </a:r>
              <a:r>
                <a:rPr lang="en-GB" sz="1200" dirty="0" err="1"/>
                <a:t>Oedolion</a:t>
              </a:r>
              <a:r>
                <a:rPr lang="en-GB" sz="1200" dirty="0"/>
                <a:t> / Adult Learning Providers</a:t>
              </a:r>
            </a:p>
          </p:txBody>
        </p:sp>
        <p:sp>
          <p:nvSpPr>
            <p:cNvPr id="18" name="Oval 17">
              <a:extLst>
                <a:ext uri="{FF2B5EF4-FFF2-40B4-BE49-F238E27FC236}">
                  <a16:creationId xmlns:a16="http://schemas.microsoft.com/office/drawing/2014/main" id="{BF483CDA-639B-292A-3FAC-BDD2C61B9ADE}"/>
                </a:ext>
              </a:extLst>
            </p:cNvPr>
            <p:cNvSpPr/>
            <p:nvPr/>
          </p:nvSpPr>
          <p:spPr>
            <a:xfrm>
              <a:off x="5233851" y="4433381"/>
              <a:ext cx="1294995" cy="119196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Darparwyr</a:t>
              </a:r>
              <a:r>
                <a:rPr lang="en-GB" sz="1100" dirty="0"/>
                <a:t> </a:t>
              </a:r>
              <a:r>
                <a:rPr lang="en-GB" sz="1100" dirty="0" err="1"/>
                <a:t>Hyfforddiant</a:t>
              </a:r>
              <a:r>
                <a:rPr lang="en-GB" sz="1100" dirty="0"/>
                <a:t> / Training Providers</a:t>
              </a:r>
            </a:p>
          </p:txBody>
        </p:sp>
        <p:sp>
          <p:nvSpPr>
            <p:cNvPr id="19" name="Oval 18">
              <a:extLst>
                <a:ext uri="{FF2B5EF4-FFF2-40B4-BE49-F238E27FC236}">
                  <a16:creationId xmlns:a16="http://schemas.microsoft.com/office/drawing/2014/main" id="{CE2F31BA-3A7E-A90F-4187-E36A71B1934C}"/>
                </a:ext>
              </a:extLst>
            </p:cNvPr>
            <p:cNvSpPr/>
            <p:nvPr/>
          </p:nvSpPr>
          <p:spPr>
            <a:xfrm>
              <a:off x="6546765" y="4433380"/>
              <a:ext cx="1296000" cy="117444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Colegau</a:t>
              </a:r>
              <a:r>
                <a:rPr lang="en-GB" sz="1200" dirty="0"/>
                <a:t> AB / FE Colleges</a:t>
              </a:r>
            </a:p>
          </p:txBody>
        </p:sp>
        <p:sp>
          <p:nvSpPr>
            <p:cNvPr id="20" name="Oval 19">
              <a:extLst>
                <a:ext uri="{FF2B5EF4-FFF2-40B4-BE49-F238E27FC236}">
                  <a16:creationId xmlns:a16="http://schemas.microsoft.com/office/drawing/2014/main" id="{9A4372B5-F9AF-6EDB-A63B-62C46D3E7509}"/>
                </a:ext>
              </a:extLst>
            </p:cNvPr>
            <p:cNvSpPr/>
            <p:nvPr/>
          </p:nvSpPr>
          <p:spPr>
            <a:xfrm>
              <a:off x="7836425" y="4430112"/>
              <a:ext cx="1296000" cy="111077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Prifysgolion</a:t>
              </a:r>
              <a:r>
                <a:rPr lang="en-GB" sz="1200" dirty="0"/>
                <a:t> / Universities</a:t>
              </a:r>
            </a:p>
          </p:txBody>
        </p:sp>
        <p:sp>
          <p:nvSpPr>
            <p:cNvPr id="21" name="Left-Right Arrow 13">
              <a:extLst>
                <a:ext uri="{FF2B5EF4-FFF2-40B4-BE49-F238E27FC236}">
                  <a16:creationId xmlns:a16="http://schemas.microsoft.com/office/drawing/2014/main" id="{CEA556F2-1107-99C0-C5BD-8B17D9C2BF2F}"/>
                </a:ext>
              </a:extLst>
            </p:cNvPr>
            <p:cNvSpPr/>
            <p:nvPr/>
          </p:nvSpPr>
          <p:spPr>
            <a:xfrm rot="5400000">
              <a:off x="5413343" y="2027692"/>
              <a:ext cx="862151" cy="427994"/>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E9B9821-6323-3D9B-D8F2-EA2E7B47C613}"/>
                </a:ext>
              </a:extLst>
            </p:cNvPr>
            <p:cNvSpPr/>
            <p:nvPr/>
          </p:nvSpPr>
          <p:spPr>
            <a:xfrm>
              <a:off x="2516777" y="4415855"/>
              <a:ext cx="1360552" cy="11919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50" dirty="0" err="1"/>
                <a:t>Awdurdodau</a:t>
              </a:r>
              <a:r>
                <a:rPr lang="en-GB" sz="1150" dirty="0"/>
                <a:t> </a:t>
              </a:r>
              <a:r>
                <a:rPr lang="en-GB" sz="1150" dirty="0" err="1"/>
                <a:t>Lleol</a:t>
              </a:r>
              <a:r>
                <a:rPr lang="en-GB" sz="1150" dirty="0"/>
                <a:t> / Local Authorities</a:t>
              </a:r>
            </a:p>
          </p:txBody>
        </p:sp>
        <p:sp>
          <p:nvSpPr>
            <p:cNvPr id="40" name="Rounded Rectangle 18">
              <a:extLst>
                <a:ext uri="{FF2B5EF4-FFF2-40B4-BE49-F238E27FC236}">
                  <a16:creationId xmlns:a16="http://schemas.microsoft.com/office/drawing/2014/main" id="{DF4B1D93-76AE-A102-3109-A7AF4EA8928B}"/>
                </a:ext>
              </a:extLst>
            </p:cNvPr>
            <p:cNvSpPr/>
            <p:nvPr/>
          </p:nvSpPr>
          <p:spPr>
            <a:xfrm>
              <a:off x="2266716" y="4375296"/>
              <a:ext cx="5569709" cy="2773999"/>
            </a:xfrm>
            <a:prstGeom prst="roundRect">
              <a:avLst/>
            </a:prstGeom>
            <a:noFill/>
            <a:ln>
              <a:solidFill>
                <a:schemeClr val="accent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75000"/>
                  </a:schemeClr>
                </a:solidFill>
              </a:endParaRPr>
            </a:p>
          </p:txBody>
        </p:sp>
        <p:sp>
          <p:nvSpPr>
            <p:cNvPr id="41" name="Rounded Rectangle 19">
              <a:extLst>
                <a:ext uri="{FF2B5EF4-FFF2-40B4-BE49-F238E27FC236}">
                  <a16:creationId xmlns:a16="http://schemas.microsoft.com/office/drawing/2014/main" id="{6D9CAC01-A230-6EDD-3930-2790B0D61A7D}"/>
                </a:ext>
              </a:extLst>
            </p:cNvPr>
            <p:cNvSpPr/>
            <p:nvPr/>
          </p:nvSpPr>
          <p:spPr>
            <a:xfrm>
              <a:off x="6546766" y="4375296"/>
              <a:ext cx="2875356" cy="2773999"/>
            </a:xfrm>
            <a:prstGeom prst="round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Box 41">
              <a:extLst>
                <a:ext uri="{FF2B5EF4-FFF2-40B4-BE49-F238E27FC236}">
                  <a16:creationId xmlns:a16="http://schemas.microsoft.com/office/drawing/2014/main" id="{D59B703D-47AF-A9C4-0EA8-3AB495805971}"/>
                </a:ext>
              </a:extLst>
            </p:cNvPr>
            <p:cNvSpPr txBox="1"/>
            <p:nvPr/>
          </p:nvSpPr>
          <p:spPr>
            <a:xfrm>
              <a:off x="3842256" y="6056226"/>
              <a:ext cx="1759899" cy="351989"/>
            </a:xfrm>
            <a:prstGeom prst="rect">
              <a:avLst/>
            </a:prstGeom>
            <a:noFill/>
            <a:ln>
              <a:noFill/>
            </a:ln>
          </p:spPr>
          <p:txBody>
            <a:bodyPr wrap="square" rtlCol="0">
              <a:normAutofit fontScale="85000" lnSpcReduction="20000"/>
            </a:bodyPr>
            <a:lstStyle/>
            <a:p>
              <a:pPr>
                <a:spcAft>
                  <a:spcPts val="1200"/>
                </a:spcAft>
                <a:buClr>
                  <a:srgbClr val="F39200"/>
                </a:buClr>
              </a:pPr>
              <a:r>
                <a:rPr lang="en-GB" sz="2400" dirty="0">
                  <a:solidFill>
                    <a:schemeClr val="accent2">
                      <a:lumMod val="75000"/>
                    </a:schemeClr>
                  </a:solidFill>
                  <a:latin typeface="Century Gothic" panose="020B0502020202020204" pitchFamily="34" charset="0"/>
                </a:rPr>
                <a:t>Estyn</a:t>
              </a:r>
            </a:p>
          </p:txBody>
        </p:sp>
        <p:sp>
          <p:nvSpPr>
            <p:cNvPr id="43" name="Right Arrow 24">
              <a:extLst>
                <a:ext uri="{FF2B5EF4-FFF2-40B4-BE49-F238E27FC236}">
                  <a16:creationId xmlns:a16="http://schemas.microsoft.com/office/drawing/2014/main" id="{8B494095-2405-E97A-80CE-97F705D9C0D1}"/>
                </a:ext>
              </a:extLst>
            </p:cNvPr>
            <p:cNvSpPr/>
            <p:nvPr/>
          </p:nvSpPr>
          <p:spPr>
            <a:xfrm rot="5400000">
              <a:off x="3009691" y="5602360"/>
              <a:ext cx="335301" cy="5225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0" name="Straight Arrow Connector 49">
              <a:extLst>
                <a:ext uri="{FF2B5EF4-FFF2-40B4-BE49-F238E27FC236}">
                  <a16:creationId xmlns:a16="http://schemas.microsoft.com/office/drawing/2014/main" id="{D5782A5F-E3EA-DF2F-2729-7F6B89850051}"/>
                </a:ext>
              </a:extLst>
            </p:cNvPr>
            <p:cNvCxnSpPr/>
            <p:nvPr/>
          </p:nvCxnSpPr>
          <p:spPr>
            <a:xfrm flipH="1">
              <a:off x="2581329" y="3423606"/>
              <a:ext cx="222346" cy="100650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9167459-D61B-6391-A1CB-076A40FDA85E}"/>
                </a:ext>
              </a:extLst>
            </p:cNvPr>
            <p:cNvCxnSpPr/>
            <p:nvPr/>
          </p:nvCxnSpPr>
          <p:spPr>
            <a:xfrm>
              <a:off x="8953688" y="3423606"/>
              <a:ext cx="178737" cy="112920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Left-Right Arrow 16">
              <a:extLst>
                <a:ext uri="{FF2B5EF4-FFF2-40B4-BE49-F238E27FC236}">
                  <a16:creationId xmlns:a16="http://schemas.microsoft.com/office/drawing/2014/main" id="{CFAD9963-F453-BA16-BF6A-E48145686957}"/>
                </a:ext>
              </a:extLst>
            </p:cNvPr>
            <p:cNvSpPr/>
            <p:nvPr/>
          </p:nvSpPr>
          <p:spPr>
            <a:xfrm rot="5400000">
              <a:off x="5436876" y="3407393"/>
              <a:ext cx="815086" cy="40833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Left Brace 52">
              <a:extLst>
                <a:ext uri="{FF2B5EF4-FFF2-40B4-BE49-F238E27FC236}">
                  <a16:creationId xmlns:a16="http://schemas.microsoft.com/office/drawing/2014/main" id="{71EE5125-98D3-8F17-C421-C07A88DFEBC0}"/>
                </a:ext>
              </a:extLst>
            </p:cNvPr>
            <p:cNvSpPr/>
            <p:nvPr/>
          </p:nvSpPr>
          <p:spPr>
            <a:xfrm rot="5400000">
              <a:off x="5335771" y="722491"/>
              <a:ext cx="1017297" cy="7155404"/>
            </a:xfrm>
            <a:prstGeom prst="lef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6" name="TextBox 55">
            <a:extLst>
              <a:ext uri="{FF2B5EF4-FFF2-40B4-BE49-F238E27FC236}">
                <a16:creationId xmlns:a16="http://schemas.microsoft.com/office/drawing/2014/main" id="{D6338721-18D2-FFF8-8F7B-009F8152C0FC}"/>
              </a:ext>
            </a:extLst>
          </p:cNvPr>
          <p:cNvSpPr txBox="1"/>
          <p:nvPr/>
        </p:nvSpPr>
        <p:spPr>
          <a:xfrm>
            <a:off x="7936424" y="5323299"/>
            <a:ext cx="1289129" cy="1390568"/>
          </a:xfrm>
          <a:prstGeom prst="rect">
            <a:avLst/>
          </a:prstGeom>
          <a:noFill/>
        </p:spPr>
        <p:txBody>
          <a:bodyPr wrap="square" rtlCol="0">
            <a:normAutofit fontScale="55000" lnSpcReduction="20000"/>
          </a:bodyPr>
          <a:lstStyle/>
          <a:p>
            <a:pPr>
              <a:spcAft>
                <a:spcPts val="1200"/>
              </a:spcAft>
              <a:buClr>
                <a:srgbClr val="F39200"/>
              </a:buClr>
            </a:pPr>
            <a:r>
              <a:rPr lang="en-GB" sz="2400" dirty="0" err="1">
                <a:solidFill>
                  <a:srgbClr val="00B050"/>
                </a:solidFill>
                <a:latin typeface="Century Gothic" panose="020B0502020202020204" pitchFamily="34" charset="0"/>
              </a:rPr>
              <a:t>Corff</a:t>
            </a:r>
            <a:r>
              <a:rPr lang="en-GB" sz="2400" dirty="0">
                <a:solidFill>
                  <a:srgbClr val="00B050"/>
                </a:solidFill>
                <a:latin typeface="Century Gothic" panose="020B0502020202020204" pitchFamily="34" charset="0"/>
              </a:rPr>
              <a:t> </a:t>
            </a:r>
            <a:r>
              <a:rPr lang="en-GB" sz="2400" dirty="0" err="1">
                <a:solidFill>
                  <a:srgbClr val="00B050"/>
                </a:solidFill>
                <a:latin typeface="Century Gothic" panose="020B0502020202020204" pitchFamily="34" charset="0"/>
              </a:rPr>
              <a:t>Asesu</a:t>
            </a:r>
            <a:r>
              <a:rPr lang="en-GB" sz="2400" dirty="0">
                <a:solidFill>
                  <a:srgbClr val="00B050"/>
                </a:solidFill>
                <a:latin typeface="Century Gothic" panose="020B0502020202020204" pitchFamily="34" charset="0"/>
              </a:rPr>
              <a:t> </a:t>
            </a:r>
            <a:r>
              <a:rPr lang="en-GB" sz="2400" dirty="0" err="1">
                <a:solidFill>
                  <a:srgbClr val="00B050"/>
                </a:solidFill>
                <a:latin typeface="Century Gothic" panose="020B0502020202020204" pitchFamily="34" charset="0"/>
              </a:rPr>
              <a:t>Ansawdd</a:t>
            </a:r>
            <a:r>
              <a:rPr lang="en-GB" sz="2400" dirty="0">
                <a:solidFill>
                  <a:srgbClr val="00B050"/>
                </a:solidFill>
                <a:latin typeface="Century Gothic" panose="020B0502020202020204" pitchFamily="34" charset="0"/>
              </a:rPr>
              <a:t> </a:t>
            </a:r>
            <a:r>
              <a:rPr lang="en-GB" sz="2400" dirty="0" err="1">
                <a:solidFill>
                  <a:srgbClr val="00B050"/>
                </a:solidFill>
                <a:latin typeface="Century Gothic" panose="020B0502020202020204" pitchFamily="34" charset="0"/>
              </a:rPr>
              <a:t>Dynodedig</a:t>
            </a:r>
            <a:r>
              <a:rPr lang="en-GB" sz="2400" dirty="0">
                <a:solidFill>
                  <a:srgbClr val="00B050"/>
                </a:solidFill>
                <a:latin typeface="Century Gothic" panose="020B0502020202020204" pitchFamily="34" charset="0"/>
              </a:rPr>
              <a:t> </a:t>
            </a:r>
          </a:p>
          <a:p>
            <a:pPr>
              <a:spcAft>
                <a:spcPts val="1200"/>
              </a:spcAft>
              <a:buClr>
                <a:srgbClr val="F39200"/>
              </a:buClr>
            </a:pPr>
            <a:r>
              <a:rPr lang="en-GB" sz="2400" dirty="0">
                <a:solidFill>
                  <a:srgbClr val="00B050"/>
                </a:solidFill>
                <a:latin typeface="Century Gothic" panose="020B0502020202020204" pitchFamily="34" charset="0"/>
              </a:rPr>
              <a:t>Designated Quality Body</a:t>
            </a:r>
          </a:p>
          <a:p>
            <a:pPr>
              <a:spcAft>
                <a:spcPts val="1200"/>
              </a:spcAft>
              <a:buClr>
                <a:srgbClr val="F39200"/>
              </a:buClr>
            </a:pPr>
            <a:endParaRPr lang="en-GB" sz="2400" dirty="0">
              <a:solidFill>
                <a:srgbClr val="00B050"/>
              </a:solidFill>
              <a:latin typeface="Century Gothic" panose="020B0502020202020204" pitchFamily="34" charset="0"/>
            </a:endParaRPr>
          </a:p>
        </p:txBody>
      </p:sp>
    </p:spTree>
    <p:extLst>
      <p:ext uri="{BB962C8B-B14F-4D97-AF65-F5344CB8AC3E}">
        <p14:creationId xmlns:p14="http://schemas.microsoft.com/office/powerpoint/2010/main" val="1470385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
            <a:extLst>
              <a:ext uri="{FF2B5EF4-FFF2-40B4-BE49-F238E27FC236}">
                <a16:creationId xmlns:a16="http://schemas.microsoft.com/office/drawing/2014/main" id="{C03D919D-47DC-E5F8-2E92-1AAC0FA822C9}"/>
              </a:ext>
              <a:ext uri="{C183D7F6-B498-43B3-948B-1728B52AA6E4}">
                <adec:decorative xmlns:adec="http://schemas.microsoft.com/office/drawing/2017/decorative" val="1"/>
              </a:ext>
            </a:extLst>
          </p:cNvPr>
          <p:cNvSpPr txBox="1">
            <a:spLocks/>
          </p:cNvSpPr>
          <p:nvPr/>
        </p:nvSpPr>
        <p:spPr>
          <a:xfrm>
            <a:off x="536962" y="0"/>
            <a:ext cx="5395861" cy="14773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Egwyddorion</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newid</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sy'n</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gysylltiedig</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â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Deddf</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Llesiant</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Cenedlaethau’r</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Dyfodol</a:t>
            </a: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(Cymru) 2015</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48" name="Title 4">
            <a:extLst>
              <a:ext uri="{FF2B5EF4-FFF2-40B4-BE49-F238E27FC236}">
                <a16:creationId xmlns:a16="http://schemas.microsoft.com/office/drawing/2014/main" id="{532D05F4-499A-6F62-0490-6F2AE2DA9062}"/>
              </a:ext>
              <a:ext uri="{C183D7F6-B498-43B3-948B-1728B52AA6E4}">
                <adec:decorative xmlns:adec="http://schemas.microsoft.com/office/drawing/2017/decorative" val="1"/>
              </a:ext>
            </a:extLst>
          </p:cNvPr>
          <p:cNvSpPr txBox="1">
            <a:spLocks noGrp="1"/>
          </p:cNvSpPr>
          <p:nvPr>
            <p:ph type="title" idx="4294967295"/>
          </p:nvPr>
        </p:nvSpPr>
        <p:spPr>
          <a:xfrm>
            <a:off x="6096000" y="0"/>
            <a:ext cx="5856622" cy="11079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Principles for change linked to the Well-being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of Future Generations (Wales) Act 2015</a:t>
            </a:r>
          </a:p>
        </p:txBody>
      </p:sp>
      <p:sp>
        <p:nvSpPr>
          <p:cNvPr id="13" name="TextBox 12">
            <a:extLst>
              <a:ext uri="{FF2B5EF4-FFF2-40B4-BE49-F238E27FC236}">
                <a16:creationId xmlns:a16="http://schemas.microsoft.com/office/drawing/2014/main" id="{CA3C411A-E976-7A1F-A237-97F542DF5EB9}"/>
              </a:ext>
              <a:ext uri="{C183D7F6-B498-43B3-948B-1728B52AA6E4}">
                <adec:decorative xmlns:adec="http://schemas.microsoft.com/office/drawing/2017/decorative" val="1"/>
              </a:ext>
            </a:extLst>
          </p:cNvPr>
          <p:cNvSpPr txBox="1"/>
          <p:nvPr/>
        </p:nvSpPr>
        <p:spPr>
          <a:xfrm>
            <a:off x="587592" y="1131517"/>
            <a:ext cx="1613819" cy="2492990"/>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CYMRU GYDNERTH A CHYMRU SY’N </a:t>
            </a:r>
          </a:p>
          <a:p>
            <a:pPr algn="ctr"/>
            <a:r>
              <a:rPr lang="en-GB" sz="1200" b="1" dirty="0">
                <a:solidFill>
                  <a:srgbClr val="291F6C"/>
                </a:solidFill>
                <a:latin typeface="Century Gothic" panose="020B0502020202020204" pitchFamily="34" charset="0"/>
              </a:rPr>
              <a:t>GYFRIFOL AR LEFEL</a:t>
            </a:r>
          </a:p>
          <a:p>
            <a:pPr algn="ctr"/>
            <a:r>
              <a:rPr lang="en-GB" sz="1200" b="1" dirty="0">
                <a:solidFill>
                  <a:srgbClr val="291F6C"/>
                </a:solidFill>
                <a:latin typeface="Century Gothic" panose="020B0502020202020204" pitchFamily="34" charset="0"/>
              </a:rPr>
              <a:t>FYD-EANG</a:t>
            </a:r>
          </a:p>
          <a:p>
            <a:pPr algn="ctr"/>
            <a:endParaRPr lang="en-GB" sz="1200" b="1" dirty="0">
              <a:solidFill>
                <a:srgbClr val="291F6C"/>
              </a:solidFill>
              <a:latin typeface="Century Gothic" panose="020B0502020202020204" pitchFamily="34" charset="0"/>
            </a:endParaRPr>
          </a:p>
          <a:p>
            <a:pPr algn="ctr"/>
            <a:r>
              <a:rPr lang="en-GB" sz="1200" dirty="0" err="1">
                <a:solidFill>
                  <a:srgbClr val="291F6C"/>
                </a:solidFill>
                <a:latin typeface="Century Gothic" panose="020B0502020202020204" pitchFamily="34" charset="0"/>
              </a:rPr>
              <a:t>Darparwyr</a:t>
            </a:r>
            <a:r>
              <a:rPr lang="en-GB" sz="1200" dirty="0">
                <a:solidFill>
                  <a:srgbClr val="291F6C"/>
                </a:solidFill>
                <a:latin typeface="Century Gothic" panose="020B0502020202020204" pitchFamily="34" charset="0"/>
              </a:rPr>
              <a:t> ADY </a:t>
            </a:r>
          </a:p>
          <a:p>
            <a:pPr algn="ct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sicrhau’r</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gwerth</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cyhoeddus</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mwyaf</a:t>
            </a:r>
            <a:r>
              <a:rPr lang="en-GB" sz="1200" dirty="0">
                <a:solidFill>
                  <a:srgbClr val="291F6C"/>
                </a:solidFill>
                <a:latin typeface="Century Gothic" panose="020B0502020202020204" pitchFamily="34" charset="0"/>
              </a:rPr>
              <a:t> ac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gynaliadwy’n</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economaidd</a:t>
            </a:r>
            <a:r>
              <a:rPr lang="en-GB" sz="1200" dirty="0">
                <a:solidFill>
                  <a:srgbClr val="291F6C"/>
                </a:solidFill>
                <a:latin typeface="Century Gothic" panose="020B0502020202020204" pitchFamily="34" charset="0"/>
              </a:rPr>
              <a:t> ac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amgylcheddol</a:t>
            </a:r>
            <a:r>
              <a:rPr lang="en-GB" sz="1200" dirty="0">
                <a:solidFill>
                  <a:srgbClr val="291F6C"/>
                </a:solidFill>
                <a:latin typeface="Century Gothic" panose="020B0502020202020204" pitchFamily="34" charset="0"/>
              </a:rPr>
              <a:t>.</a:t>
            </a:r>
          </a:p>
        </p:txBody>
      </p:sp>
      <p:sp>
        <p:nvSpPr>
          <p:cNvPr id="14" name="TextBox 13">
            <a:extLst>
              <a:ext uri="{FF2B5EF4-FFF2-40B4-BE49-F238E27FC236}">
                <a16:creationId xmlns:a16="http://schemas.microsoft.com/office/drawing/2014/main" id="{DF8E04F2-CB15-5D4C-5614-B75F60446CB1}"/>
              </a:ext>
              <a:ext uri="{C183D7F6-B498-43B3-948B-1728B52AA6E4}">
                <adec:decorative xmlns:adec="http://schemas.microsoft.com/office/drawing/2017/decorative" val="1"/>
              </a:ext>
            </a:extLst>
          </p:cNvPr>
          <p:cNvSpPr txBox="1"/>
          <p:nvPr/>
        </p:nvSpPr>
        <p:spPr>
          <a:xfrm>
            <a:off x="2436032" y="1133246"/>
            <a:ext cx="1613819" cy="2677656"/>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CYMRU O GYMUNEDAU CYDLYNUS A </a:t>
            </a:r>
          </a:p>
          <a:p>
            <a:pPr algn="ctr"/>
            <a:r>
              <a:rPr lang="en-GB" sz="1200" b="1" dirty="0">
                <a:solidFill>
                  <a:srgbClr val="291F6C"/>
                </a:solidFill>
                <a:latin typeface="Century Gothic" panose="020B0502020202020204" pitchFamily="34" charset="0"/>
              </a:rPr>
              <a:t>CHYMRU IACHACH</a:t>
            </a:r>
          </a:p>
          <a:p>
            <a:pPr algn="ctr"/>
            <a:endParaRPr lang="en-GB" sz="1200" b="1" dirty="0">
              <a:solidFill>
                <a:srgbClr val="291F6C"/>
              </a:solidFill>
              <a:latin typeface="Century Gothic" panose="020B0502020202020204" pitchFamily="34" charset="0"/>
            </a:endParaRPr>
          </a:p>
          <a:p>
            <a:pPr algn="ctr"/>
            <a:r>
              <a:rPr lang="en-GB" sz="1200" dirty="0" err="1">
                <a:solidFill>
                  <a:srgbClr val="291F6C"/>
                </a:solidFill>
                <a:latin typeface="Century Gothic" panose="020B0502020202020204" pitchFamily="34" charset="0"/>
              </a:rPr>
              <a:t>Darparwyr</a:t>
            </a:r>
            <a:r>
              <a:rPr lang="en-GB" sz="1200" dirty="0">
                <a:solidFill>
                  <a:srgbClr val="291F6C"/>
                </a:solidFill>
                <a:latin typeface="Century Gothic" panose="020B0502020202020204" pitchFamily="34" charset="0"/>
              </a:rPr>
              <a:t> ADY </a:t>
            </a:r>
          </a:p>
          <a:p>
            <a:pPr algn="ct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gymunedau</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dysgu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amrywiol</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a </a:t>
            </a:r>
            <a:r>
              <a:rPr lang="en-GB" sz="1200" dirty="0" err="1">
                <a:solidFill>
                  <a:srgbClr val="291F6C"/>
                </a:solidFill>
                <a:latin typeface="Century Gothic" panose="020B0502020202020204" pitchFamily="34" charset="0"/>
              </a:rPr>
              <a:t>chydlynus</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ac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cael</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eu</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gwerthfawrogi</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gan</a:t>
            </a:r>
            <a:r>
              <a:rPr lang="en-GB" sz="1200" dirty="0">
                <a:solidFill>
                  <a:srgbClr val="291F6C"/>
                </a:solidFill>
                <a:latin typeface="Century Gothic" panose="020B0502020202020204" pitchFamily="34" charset="0"/>
              </a:rPr>
              <a:t> y </a:t>
            </a:r>
            <a:r>
              <a:rPr lang="en-GB" sz="1200" dirty="0" err="1">
                <a:solidFill>
                  <a:srgbClr val="291F6C"/>
                </a:solidFill>
                <a:latin typeface="Century Gothic" panose="020B0502020202020204" pitchFamily="34" charset="0"/>
              </a:rPr>
              <a:t>cymunedau</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y </a:t>
            </a:r>
            <a:r>
              <a:rPr lang="en-GB" sz="1200" dirty="0" err="1">
                <a:solidFill>
                  <a:srgbClr val="291F6C"/>
                </a:solidFill>
                <a:latin typeface="Century Gothic" panose="020B0502020202020204" pitchFamily="34" charset="0"/>
              </a:rPr>
              <a:t>maent</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eu</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gwasanaethu</a:t>
            </a:r>
            <a:r>
              <a:rPr lang="en-GB" sz="1200" dirty="0">
                <a:solidFill>
                  <a:srgbClr val="291F6C"/>
                </a:solidFill>
                <a:latin typeface="Century Gothic" panose="020B0502020202020204" pitchFamily="34" charset="0"/>
              </a:rPr>
              <a:t>.</a:t>
            </a:r>
          </a:p>
        </p:txBody>
      </p:sp>
      <p:sp>
        <p:nvSpPr>
          <p:cNvPr id="15" name="TextBox 14">
            <a:extLst>
              <a:ext uri="{FF2B5EF4-FFF2-40B4-BE49-F238E27FC236}">
                <a16:creationId xmlns:a16="http://schemas.microsoft.com/office/drawing/2014/main" id="{6F801EA5-0D43-C757-716A-D9485F949965}"/>
              </a:ext>
              <a:ext uri="{C183D7F6-B498-43B3-948B-1728B52AA6E4}">
                <adec:decorative xmlns:adec="http://schemas.microsoft.com/office/drawing/2017/decorative" val="1"/>
              </a:ext>
            </a:extLst>
          </p:cNvPr>
          <p:cNvSpPr txBox="1"/>
          <p:nvPr/>
        </p:nvSpPr>
        <p:spPr>
          <a:xfrm>
            <a:off x="2435436" y="4186558"/>
            <a:ext cx="1613819" cy="2308324"/>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CYMRU SY’N FWY CYFARTAL</a:t>
            </a:r>
          </a:p>
          <a:p>
            <a:pPr algn="ctr"/>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System </a:t>
            </a: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galluogi</a:t>
            </a:r>
            <a:r>
              <a:rPr lang="en-GB" sz="1200" dirty="0">
                <a:solidFill>
                  <a:srgbClr val="291F6C"/>
                </a:solidFill>
                <a:latin typeface="Century Gothic" panose="020B0502020202020204" pitchFamily="34" charset="0"/>
              </a:rPr>
              <a:t> Dysgu a </a:t>
            </a:r>
            <a:r>
              <a:rPr lang="en-GB" sz="1200" dirty="0" err="1">
                <a:solidFill>
                  <a:srgbClr val="291F6C"/>
                </a:solidFill>
                <a:latin typeface="Century Gothic" panose="020B0502020202020204" pitchFamily="34" charset="0"/>
              </a:rPr>
              <a:t>datblygu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gydol</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oes</a:t>
            </a:r>
            <a:r>
              <a:rPr lang="en-GB" sz="1200" dirty="0">
                <a:solidFill>
                  <a:srgbClr val="291F6C"/>
                </a:solidFill>
                <a:latin typeface="Century Gothic" panose="020B0502020202020204" pitchFamily="34" charset="0"/>
              </a:rPr>
              <a:t> i </a:t>
            </a:r>
            <a:r>
              <a:rPr lang="en-GB" sz="1200" dirty="0" err="1">
                <a:solidFill>
                  <a:srgbClr val="291F6C"/>
                </a:solidFill>
                <a:latin typeface="Century Gothic" panose="020B0502020202020204" pitchFamily="34" charset="0"/>
              </a:rPr>
              <a:t>bawb</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helpu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pobli</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wneud</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dewisiadau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gwybodus</a:t>
            </a:r>
            <a:r>
              <a:rPr lang="en-GB" sz="1200" dirty="0">
                <a:solidFill>
                  <a:srgbClr val="291F6C"/>
                </a:solidFill>
                <a:latin typeface="Century Gothic" panose="020B0502020202020204" pitchFamily="34" charset="0"/>
              </a:rPr>
              <a:t> am </a:t>
            </a:r>
            <a:r>
              <a:rPr lang="en-GB" sz="1200" dirty="0" err="1">
                <a:solidFill>
                  <a:srgbClr val="291F6C"/>
                </a:solidFill>
                <a:latin typeface="Century Gothic" panose="020B0502020202020204" pitchFamily="34" charset="0"/>
              </a:rPr>
              <a:t>eu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dyfodol</a:t>
            </a:r>
            <a:r>
              <a:rPr lang="en-GB" sz="1200" dirty="0">
                <a:solidFill>
                  <a:srgbClr val="291F6C"/>
                </a:solidFill>
                <a:latin typeface="Century Gothic" panose="020B0502020202020204" pitchFamily="34" charset="0"/>
              </a:rPr>
              <a:t>, ac </a:t>
            </a: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hygyrch</a:t>
            </a:r>
            <a:r>
              <a:rPr lang="en-GB" sz="1200" dirty="0">
                <a:solidFill>
                  <a:srgbClr val="291F6C"/>
                </a:solidFill>
                <a:latin typeface="Century Gothic" panose="020B0502020202020204" pitchFamily="34" charset="0"/>
              </a:rPr>
              <a:t> i </a:t>
            </a:r>
            <a:r>
              <a:rPr lang="en-GB" sz="1200" dirty="0" err="1">
                <a:solidFill>
                  <a:srgbClr val="291F6C"/>
                </a:solidFill>
                <a:latin typeface="Century Gothic" panose="020B0502020202020204" pitchFamily="34" charset="0"/>
              </a:rPr>
              <a:t>bawb</a:t>
            </a:r>
            <a:r>
              <a:rPr lang="en-GB" sz="1200" dirty="0">
                <a:solidFill>
                  <a:srgbClr val="291F6C"/>
                </a:solidFill>
                <a:latin typeface="Century Gothic" panose="020B0502020202020204" pitchFamily="34" charset="0"/>
              </a:rPr>
              <a:t>.</a:t>
            </a:r>
          </a:p>
        </p:txBody>
      </p:sp>
      <p:sp>
        <p:nvSpPr>
          <p:cNvPr id="16" name="TextBox 15">
            <a:extLst>
              <a:ext uri="{FF2B5EF4-FFF2-40B4-BE49-F238E27FC236}">
                <a16:creationId xmlns:a16="http://schemas.microsoft.com/office/drawing/2014/main" id="{2E9501F0-C7BA-654A-5D34-B00F89E20E3D}"/>
              </a:ext>
              <a:ext uri="{C183D7F6-B498-43B3-948B-1728B52AA6E4}">
                <adec:decorative xmlns:adec="http://schemas.microsoft.com/office/drawing/2017/decorative" val="1"/>
              </a:ext>
            </a:extLst>
          </p:cNvPr>
          <p:cNvSpPr txBox="1"/>
          <p:nvPr/>
        </p:nvSpPr>
        <p:spPr>
          <a:xfrm>
            <a:off x="597568" y="3761301"/>
            <a:ext cx="1613819" cy="3046988"/>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CYMRU LEWYRCHUS</a:t>
            </a:r>
          </a:p>
          <a:p>
            <a:pPr algn="ctr"/>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System ADY </a:t>
            </a: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cryfhau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lles</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economaidd</a:t>
            </a:r>
            <a:r>
              <a:rPr lang="en-GB" sz="1200" dirty="0">
                <a:solidFill>
                  <a:srgbClr val="291F6C"/>
                </a:solidFill>
                <a:latin typeface="Century Gothic" panose="020B0502020202020204" pitchFamily="34" charset="0"/>
              </a:rPr>
              <a:t> Cymru,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cydweithio</a:t>
            </a:r>
            <a:r>
              <a:rPr lang="en-GB" sz="1200" dirty="0">
                <a:solidFill>
                  <a:srgbClr val="291F6C"/>
                </a:solidFill>
                <a:latin typeface="Century Gothic" panose="020B0502020202020204" pitchFamily="34" charset="0"/>
              </a:rPr>
              <a:t> â</a:t>
            </a:r>
          </a:p>
          <a:p>
            <a:pPr algn="ctr"/>
            <a:r>
              <a:rPr lang="en-GB" sz="1200" dirty="0" err="1">
                <a:solidFill>
                  <a:srgbClr val="291F6C"/>
                </a:solidFill>
                <a:latin typeface="Century Gothic" panose="020B0502020202020204" pitchFamily="34" charset="0"/>
              </a:rPr>
              <a:t>busnesau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darparu’r</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sgiliau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sydd</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eu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hangen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ar</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gyflogwyr</a:t>
            </a:r>
            <a:r>
              <a:rPr lang="en-GB" sz="1200" dirty="0">
                <a:solidFill>
                  <a:srgbClr val="291F6C"/>
                </a:solidFill>
                <a:latin typeface="Century Gothic" panose="020B0502020202020204" pitchFamily="34" charset="0"/>
              </a:rPr>
              <a:t> a </a:t>
            </a:r>
            <a:r>
              <a:rPr lang="en-GB" sz="1200" dirty="0" err="1">
                <a:solidFill>
                  <a:srgbClr val="291F6C"/>
                </a:solidFill>
                <a:latin typeface="Century Gothic" panose="020B0502020202020204" pitchFamily="34" charset="0"/>
              </a:rPr>
              <a:t>gweithwyr</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ac </a:t>
            </a:r>
            <a:r>
              <a:rPr lang="en-GB" sz="1200" dirty="0" err="1">
                <a:solidFill>
                  <a:srgbClr val="291F6C"/>
                </a:solidFill>
                <a:latin typeface="Century Gothic" panose="020B0502020202020204" pitchFamily="34" charset="0"/>
              </a:rPr>
              <a:t>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tyfu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ein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sylfaen</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ymchwil</a:t>
            </a:r>
            <a:r>
              <a:rPr lang="en-GB" sz="1200" dirty="0">
                <a:solidFill>
                  <a:srgbClr val="291F6C"/>
                </a:solidFill>
                <a:latin typeface="Century Gothic" panose="020B0502020202020204" pitchFamily="34" charset="0"/>
              </a:rPr>
              <a:t> ac </a:t>
            </a:r>
            <a:r>
              <a:rPr lang="en-GB" sz="1200" dirty="0" err="1">
                <a:solidFill>
                  <a:srgbClr val="291F6C"/>
                </a:solidFill>
                <a:latin typeface="Century Gothic" panose="020B0502020202020204" pitchFamily="34" charset="0"/>
              </a:rPr>
              <a:t>arloesi</a:t>
            </a:r>
            <a:r>
              <a:rPr lang="en-GB" sz="1200" dirty="0">
                <a:solidFill>
                  <a:srgbClr val="291F6C"/>
                </a:solidFill>
                <a:latin typeface="Century Gothic" panose="020B0502020202020204" pitchFamily="34" charset="0"/>
              </a:rPr>
              <a:t>.</a:t>
            </a:r>
          </a:p>
        </p:txBody>
      </p:sp>
      <p:sp>
        <p:nvSpPr>
          <p:cNvPr id="17" name="TextBox 16">
            <a:extLst>
              <a:ext uri="{FF2B5EF4-FFF2-40B4-BE49-F238E27FC236}">
                <a16:creationId xmlns:a16="http://schemas.microsoft.com/office/drawing/2014/main" id="{3FE45F67-A605-15B9-A5FB-FEAD26EA8E03}"/>
              </a:ext>
              <a:ext uri="{C183D7F6-B498-43B3-948B-1728B52AA6E4}">
                <adec:decorative xmlns:adec="http://schemas.microsoft.com/office/drawing/2017/decorative" val="1"/>
              </a:ext>
            </a:extLst>
          </p:cNvPr>
          <p:cNvSpPr txBox="1"/>
          <p:nvPr/>
        </p:nvSpPr>
        <p:spPr>
          <a:xfrm>
            <a:off x="4263329" y="1131517"/>
            <a:ext cx="1613819" cy="3231654"/>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CYMRU Â DIWYLLIANT </a:t>
            </a:r>
          </a:p>
          <a:p>
            <a:pPr algn="ctr"/>
            <a:r>
              <a:rPr lang="en-GB" sz="1200" b="1" dirty="0">
                <a:solidFill>
                  <a:srgbClr val="291F6C"/>
                </a:solidFill>
                <a:latin typeface="Century Gothic" panose="020B0502020202020204" pitchFamily="34" charset="0"/>
              </a:rPr>
              <a:t>BYWIOG LLE MAE’R </a:t>
            </a:r>
          </a:p>
          <a:p>
            <a:pPr algn="ctr"/>
            <a:r>
              <a:rPr lang="en-GB" sz="1200" b="1" dirty="0">
                <a:solidFill>
                  <a:srgbClr val="291F6C"/>
                </a:solidFill>
                <a:latin typeface="Century Gothic" panose="020B0502020202020204" pitchFamily="34" charset="0"/>
              </a:rPr>
              <a:t>GYMRAEG YN FFYNNU</a:t>
            </a:r>
          </a:p>
          <a:p>
            <a:pPr algn="ctr"/>
            <a:endParaRPr lang="en-GB" sz="1200"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System ADY </a:t>
            </a:r>
            <a:r>
              <a:rPr lang="en-GB" sz="1200" dirty="0" err="1">
                <a:solidFill>
                  <a:srgbClr val="291F6C"/>
                </a:solidFill>
                <a:latin typeface="Century Gothic" panose="020B0502020202020204" pitchFamily="34" charset="0"/>
              </a:rPr>
              <a:t>hygyrch</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ac </a:t>
            </a:r>
            <a:r>
              <a:rPr lang="en-GB" sz="1200" dirty="0" err="1">
                <a:solidFill>
                  <a:srgbClr val="291F6C"/>
                </a:solidFill>
                <a:latin typeface="Century Gothic" panose="020B0502020202020204" pitchFamily="34" charset="0"/>
              </a:rPr>
              <a:t>effeithiol</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cefnogi</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dysgu</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asesu</a:t>
            </a:r>
            <a:r>
              <a:rPr lang="en-GB" sz="1200" dirty="0">
                <a:solidFill>
                  <a:srgbClr val="291F6C"/>
                </a:solidFill>
                <a:latin typeface="Century Gothic" panose="020B0502020202020204" pitchFamily="34" charset="0"/>
              </a:rPr>
              <a:t> </a:t>
            </a:r>
          </a:p>
          <a:p>
            <a:pPr algn="ctr"/>
            <a:r>
              <a:rPr lang="en-GB" sz="1200" dirty="0">
                <a:solidFill>
                  <a:srgbClr val="291F6C"/>
                </a:solidFill>
                <a:latin typeface="Century Gothic" panose="020B0502020202020204" pitchFamily="34" charset="0"/>
              </a:rPr>
              <a:t>a </a:t>
            </a:r>
            <a:r>
              <a:rPr lang="en-GB" sz="1200" dirty="0" err="1">
                <a:solidFill>
                  <a:srgbClr val="291F6C"/>
                </a:solidFill>
                <a:latin typeface="Century Gothic" panose="020B0502020202020204" pitchFamily="34" charset="0"/>
              </a:rPr>
              <a:t>chynnydd</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drwy</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gyfrwng</a:t>
            </a:r>
            <a:r>
              <a:rPr lang="en-GB" sz="1200" dirty="0">
                <a:solidFill>
                  <a:srgbClr val="291F6C"/>
                </a:solidFill>
                <a:latin typeface="Century Gothic" panose="020B0502020202020204" pitchFamily="34" charset="0"/>
              </a:rPr>
              <a:t> y Gymraeg ac </a:t>
            </a:r>
          </a:p>
          <a:p>
            <a:pPr algn="ctr"/>
            <a:r>
              <a:rPr lang="en-GB" sz="1200" dirty="0" err="1">
                <a:solidFill>
                  <a:srgbClr val="291F6C"/>
                </a:solidFill>
                <a:latin typeface="Century Gothic" panose="020B0502020202020204" pitchFamily="34" charset="0"/>
              </a:rPr>
              <a:t>sy’n</a:t>
            </a:r>
            <a:r>
              <a:rPr lang="en-GB" sz="1200" dirty="0">
                <a:solidFill>
                  <a:srgbClr val="291F6C"/>
                </a:solidFill>
                <a:latin typeface="Century Gothic" panose="020B0502020202020204" pitchFamily="34" charset="0"/>
              </a:rPr>
              <a:t> </a:t>
            </a:r>
            <a:r>
              <a:rPr lang="en-GB" sz="1200" dirty="0" err="1">
                <a:solidFill>
                  <a:srgbClr val="291F6C"/>
                </a:solidFill>
                <a:latin typeface="Century Gothic" panose="020B0502020202020204" pitchFamily="34" charset="0"/>
              </a:rPr>
              <a:t>ganolog</a:t>
            </a:r>
            <a:r>
              <a:rPr lang="en-GB" sz="1200" dirty="0">
                <a:solidFill>
                  <a:srgbClr val="291F6C"/>
                </a:solidFill>
                <a:latin typeface="Century Gothic" panose="020B0502020202020204" pitchFamily="34" charset="0"/>
              </a:rPr>
              <a:t> i </a:t>
            </a:r>
            <a:r>
              <a:rPr lang="en-GB" sz="1200" dirty="0" err="1">
                <a:solidFill>
                  <a:srgbClr val="291F6C"/>
                </a:solidFill>
                <a:latin typeface="Century Gothic" panose="020B0502020202020204" pitchFamily="34" charset="0"/>
              </a:rPr>
              <a:t>fywyd</a:t>
            </a:r>
            <a:r>
              <a:rPr lang="en-GB" sz="1200" dirty="0">
                <a:solidFill>
                  <a:srgbClr val="291F6C"/>
                </a:solidFill>
                <a:latin typeface="Century Gothic" panose="020B0502020202020204" pitchFamily="34" charset="0"/>
              </a:rPr>
              <a:t> </a:t>
            </a:r>
          </a:p>
          <a:p>
            <a:pPr algn="ctr"/>
            <a:r>
              <a:rPr lang="en-GB" sz="1200" dirty="0" err="1">
                <a:solidFill>
                  <a:srgbClr val="291F6C"/>
                </a:solidFill>
                <a:latin typeface="Century Gothic" panose="020B0502020202020204" pitchFamily="34" charset="0"/>
              </a:rPr>
              <a:t>diwylliannol</a:t>
            </a:r>
            <a:r>
              <a:rPr lang="en-GB" sz="1200" dirty="0">
                <a:solidFill>
                  <a:srgbClr val="291F6C"/>
                </a:solidFill>
                <a:latin typeface="Century Gothic" panose="020B0502020202020204" pitchFamily="34" charset="0"/>
              </a:rPr>
              <a:t> Cymru.</a:t>
            </a:r>
          </a:p>
        </p:txBody>
      </p:sp>
      <p:sp>
        <p:nvSpPr>
          <p:cNvPr id="22" name="TextBox 21">
            <a:extLst>
              <a:ext uri="{FF2B5EF4-FFF2-40B4-BE49-F238E27FC236}">
                <a16:creationId xmlns:a16="http://schemas.microsoft.com/office/drawing/2014/main" id="{B4FED7AE-4E69-05AE-A547-270DF85DED88}"/>
              </a:ext>
              <a:ext uri="{C183D7F6-B498-43B3-948B-1728B52AA6E4}">
                <adec:decorative xmlns:adec="http://schemas.microsoft.com/office/drawing/2017/decorative" val="1"/>
              </a:ext>
            </a:extLst>
          </p:cNvPr>
          <p:cNvSpPr txBox="1"/>
          <p:nvPr/>
        </p:nvSpPr>
        <p:spPr>
          <a:xfrm>
            <a:off x="6230251" y="1135737"/>
            <a:ext cx="1620000" cy="2492990"/>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A RESILIENT AND GLOBALLY RESPONSIBLE WALES</a:t>
            </a:r>
          </a:p>
          <a:p>
            <a:pPr algn="ctr"/>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Tertiary education and research (TER) providers which maximise public value and are economically and environmentally</a:t>
            </a:r>
          </a:p>
          <a:p>
            <a:pPr algn="ctr"/>
            <a:r>
              <a:rPr lang="en-GB" sz="1200" dirty="0">
                <a:solidFill>
                  <a:srgbClr val="291F6C"/>
                </a:solidFill>
                <a:latin typeface="Century Gothic" panose="020B0502020202020204" pitchFamily="34" charset="0"/>
              </a:rPr>
              <a:t> sustainable.</a:t>
            </a:r>
          </a:p>
        </p:txBody>
      </p:sp>
      <p:sp>
        <p:nvSpPr>
          <p:cNvPr id="23" name="TextBox 22">
            <a:extLst>
              <a:ext uri="{FF2B5EF4-FFF2-40B4-BE49-F238E27FC236}">
                <a16:creationId xmlns:a16="http://schemas.microsoft.com/office/drawing/2014/main" id="{65956B45-A308-68A6-2A0A-CCD3106466A2}"/>
              </a:ext>
              <a:ext uri="{C183D7F6-B498-43B3-948B-1728B52AA6E4}">
                <adec:decorative xmlns:adec="http://schemas.microsoft.com/office/drawing/2017/decorative" val="1"/>
              </a:ext>
            </a:extLst>
          </p:cNvPr>
          <p:cNvSpPr txBox="1"/>
          <p:nvPr/>
        </p:nvSpPr>
        <p:spPr>
          <a:xfrm>
            <a:off x="8066434" y="1135737"/>
            <a:ext cx="1620000" cy="2308324"/>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A WALES OF COHESIVE COMMUNITIES AND A HEALTHIER WALES</a:t>
            </a:r>
          </a:p>
          <a:p>
            <a:pPr algn="ctr"/>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TER providers which are diverse and cohesive communities of learning, valued by the communities they serve.</a:t>
            </a:r>
          </a:p>
        </p:txBody>
      </p:sp>
      <p:sp>
        <p:nvSpPr>
          <p:cNvPr id="24" name="TextBox 23">
            <a:extLst>
              <a:ext uri="{FF2B5EF4-FFF2-40B4-BE49-F238E27FC236}">
                <a16:creationId xmlns:a16="http://schemas.microsoft.com/office/drawing/2014/main" id="{268CFEF5-81CD-53AB-5F67-9C44EADE4E2B}"/>
              </a:ext>
              <a:ext uri="{C183D7F6-B498-43B3-948B-1728B52AA6E4}">
                <adec:decorative xmlns:adec="http://schemas.microsoft.com/office/drawing/2017/decorative" val="1"/>
              </a:ext>
            </a:extLst>
          </p:cNvPr>
          <p:cNvSpPr txBox="1"/>
          <p:nvPr/>
        </p:nvSpPr>
        <p:spPr>
          <a:xfrm>
            <a:off x="8083218" y="4037298"/>
            <a:ext cx="1620000" cy="2492990"/>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A MORE EQUAL WALES</a:t>
            </a:r>
          </a:p>
          <a:p>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A system that provides lifelong learning and development for all, supports people to make informed choices about their future, and is accessible to all.</a:t>
            </a:r>
            <a:endParaRPr lang="en-GB" sz="1400" dirty="0">
              <a:solidFill>
                <a:srgbClr val="291F6C"/>
              </a:solidFill>
              <a:latin typeface="Century Gothic" panose="020B0502020202020204" pitchFamily="34" charset="0"/>
            </a:endParaRPr>
          </a:p>
        </p:txBody>
      </p:sp>
      <p:sp>
        <p:nvSpPr>
          <p:cNvPr id="25" name="TextBox 24">
            <a:extLst>
              <a:ext uri="{FF2B5EF4-FFF2-40B4-BE49-F238E27FC236}">
                <a16:creationId xmlns:a16="http://schemas.microsoft.com/office/drawing/2014/main" id="{CEC5F17A-966B-8360-1252-7AB45D88BFF1}"/>
              </a:ext>
              <a:ext uri="{C183D7F6-B498-43B3-948B-1728B52AA6E4}">
                <adec:decorative xmlns:adec="http://schemas.microsoft.com/office/drawing/2017/decorative" val="1"/>
              </a:ext>
            </a:extLst>
          </p:cNvPr>
          <p:cNvSpPr txBox="1"/>
          <p:nvPr/>
        </p:nvSpPr>
        <p:spPr>
          <a:xfrm>
            <a:off x="6211422" y="3815122"/>
            <a:ext cx="1620000" cy="2862322"/>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A PROSPEROUS WALES</a:t>
            </a:r>
          </a:p>
          <a:p>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A system that strengthens </a:t>
            </a:r>
            <a:r>
              <a:rPr lang="en-GB" sz="1200" dirty="0" err="1">
                <a:solidFill>
                  <a:srgbClr val="291F6C"/>
                </a:solidFill>
                <a:latin typeface="Century Gothic" panose="020B0502020202020204" pitchFamily="34" charset="0"/>
              </a:rPr>
              <a:t>Wales’</a:t>
            </a:r>
            <a:r>
              <a:rPr lang="en-GB" sz="1200" dirty="0">
                <a:solidFill>
                  <a:srgbClr val="291F6C"/>
                </a:solidFill>
                <a:latin typeface="Century Gothic" panose="020B0502020202020204" pitchFamily="34" charset="0"/>
              </a:rPr>
              <a:t> economic well-being, collaborates with businesses, provides the skills employers and workers need, and</a:t>
            </a:r>
          </a:p>
          <a:p>
            <a:pPr algn="ctr"/>
            <a:r>
              <a:rPr lang="en-GB" sz="1200" dirty="0">
                <a:solidFill>
                  <a:srgbClr val="291F6C"/>
                </a:solidFill>
                <a:latin typeface="Century Gothic" panose="020B0502020202020204" pitchFamily="34" charset="0"/>
              </a:rPr>
              <a:t> grows our research and innovation base.</a:t>
            </a:r>
          </a:p>
        </p:txBody>
      </p:sp>
      <p:sp>
        <p:nvSpPr>
          <p:cNvPr id="26" name="TextBox 25">
            <a:extLst>
              <a:ext uri="{FF2B5EF4-FFF2-40B4-BE49-F238E27FC236}">
                <a16:creationId xmlns:a16="http://schemas.microsoft.com/office/drawing/2014/main" id="{AB92C468-9799-996E-772C-393C248D379F}"/>
              </a:ext>
              <a:ext uri="{C183D7F6-B498-43B3-948B-1728B52AA6E4}">
                <adec:decorative xmlns:adec="http://schemas.microsoft.com/office/drawing/2017/decorative" val="1"/>
              </a:ext>
            </a:extLst>
          </p:cNvPr>
          <p:cNvSpPr txBox="1"/>
          <p:nvPr/>
        </p:nvSpPr>
        <p:spPr>
          <a:xfrm>
            <a:off x="9984408" y="1131517"/>
            <a:ext cx="1620000" cy="2862322"/>
          </a:xfrm>
          <a:prstGeom prst="rect">
            <a:avLst/>
          </a:prstGeom>
          <a:solidFill>
            <a:srgbClr val="F39200"/>
          </a:solidFill>
          <a:ln w="22225">
            <a:solidFill>
              <a:srgbClr val="0069B4"/>
            </a:solidFill>
          </a:ln>
        </p:spPr>
        <p:txBody>
          <a:bodyPr wrap="square" rtlCol="0">
            <a:spAutoFit/>
          </a:bodyPr>
          <a:lstStyle/>
          <a:p>
            <a:pPr algn="ctr"/>
            <a:r>
              <a:rPr lang="en-GB" sz="1200" b="1" dirty="0">
                <a:solidFill>
                  <a:srgbClr val="291F6C"/>
                </a:solidFill>
                <a:latin typeface="Century Gothic" panose="020B0502020202020204" pitchFamily="34" charset="0"/>
              </a:rPr>
              <a:t>A WALES OF VIBRANT CULTURE AND WELSH LANGUAGE</a:t>
            </a:r>
          </a:p>
          <a:p>
            <a:endParaRPr lang="en-GB" sz="1200" b="1" dirty="0">
              <a:solidFill>
                <a:srgbClr val="291F6C"/>
              </a:solidFill>
              <a:latin typeface="Century Gothic" panose="020B0502020202020204" pitchFamily="34" charset="0"/>
            </a:endParaRPr>
          </a:p>
          <a:p>
            <a:pPr algn="ctr"/>
            <a:r>
              <a:rPr lang="en-GB" sz="1200" dirty="0">
                <a:solidFill>
                  <a:srgbClr val="291F6C"/>
                </a:solidFill>
                <a:latin typeface="Century Gothic" panose="020B0502020202020204" pitchFamily="34" charset="0"/>
              </a:rPr>
              <a:t>An accessible and effective TER system that supports learning, assessment and progression through the medium of Welsh and is central to Welsh cultural life.</a:t>
            </a:r>
          </a:p>
        </p:txBody>
      </p:sp>
      <p:grpSp>
        <p:nvGrpSpPr>
          <p:cNvPr id="4" name="Group 3">
            <a:extLst>
              <a:ext uri="{FF2B5EF4-FFF2-40B4-BE49-F238E27FC236}">
                <a16:creationId xmlns:a16="http://schemas.microsoft.com/office/drawing/2014/main" id="{3DF9D044-4071-FEA2-7258-EAF6EEF1D72B}"/>
              </a:ext>
              <a:ext uri="{C183D7F6-B498-43B3-948B-1728B52AA6E4}">
                <adec:decorative xmlns:adec="http://schemas.microsoft.com/office/drawing/2017/decorative" val="1"/>
              </a:ext>
            </a:extLst>
          </p:cNvPr>
          <p:cNvGrpSpPr/>
          <p:nvPr/>
        </p:nvGrpSpPr>
        <p:grpSpPr>
          <a:xfrm>
            <a:off x="6013052" y="1107996"/>
            <a:ext cx="82948" cy="5750004"/>
            <a:chOff x="0" y="-1"/>
            <a:chExt cx="476696" cy="6858002"/>
          </a:xfrm>
        </p:grpSpPr>
        <p:sp>
          <p:nvSpPr>
            <p:cNvPr id="5" name="Rectangle 4">
              <a:extLst>
                <a:ext uri="{FF2B5EF4-FFF2-40B4-BE49-F238E27FC236}">
                  <a16:creationId xmlns:a16="http://schemas.microsoft.com/office/drawing/2014/main" id="{7D6C8208-A3EB-1569-9461-CEF17FB374B5}"/>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E0E4FC2D-E3E9-847A-41D7-4C3EA9688248}"/>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FF83AC61-5BB6-7381-22FB-B2CCB5C27521}"/>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1" name="Rectangle 10">
              <a:extLst>
                <a:ext uri="{FF2B5EF4-FFF2-40B4-BE49-F238E27FC236}">
                  <a16:creationId xmlns:a16="http://schemas.microsoft.com/office/drawing/2014/main" id="{EEEE51C7-3EF3-77CC-427A-BCD0372397C8}"/>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E267A13-4F44-7301-C01E-77A7FA28F944}"/>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2ED6F151-0044-A32A-5647-CFE4B5A75779}"/>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8" name="Rectangle 7">
              <a:extLst>
                <a:ext uri="{FF2B5EF4-FFF2-40B4-BE49-F238E27FC236}">
                  <a16:creationId xmlns:a16="http://schemas.microsoft.com/office/drawing/2014/main" id="{48E8DCD2-6CA9-1D19-A68D-79203AC89C44}"/>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8A9995B6-A3FB-BB73-773A-231F2C77C42C}"/>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52512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4">
            <a:extLst>
              <a:ext uri="{FF2B5EF4-FFF2-40B4-BE49-F238E27FC236}">
                <a16:creationId xmlns:a16="http://schemas.microsoft.com/office/drawing/2014/main" id="{4264EB5F-7164-4D13-8319-9F26B0BDF30D}"/>
              </a:ext>
              <a:ext uri="{C183D7F6-B498-43B3-948B-1728B52AA6E4}">
                <adec:decorative xmlns:adec="http://schemas.microsoft.com/office/drawing/2017/decorative" val="1"/>
              </a:ext>
            </a:extLst>
          </p:cNvPr>
          <p:cNvSpPr txBox="1">
            <a:spLocks noGrp="1"/>
          </p:cNvSpPr>
          <p:nvPr>
            <p:ph type="title" idx="4294967295"/>
          </p:nvPr>
        </p:nvSpPr>
        <p:spPr>
          <a:xfrm>
            <a:off x="859115" y="0"/>
            <a:ext cx="507370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Cyfrifoldebau</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y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Comisiwn</a:t>
            </a:r>
            <a:br>
              <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br>
            <a:endPar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13" name="Title 4">
            <a:extLst>
              <a:ext uri="{FF2B5EF4-FFF2-40B4-BE49-F238E27FC236}">
                <a16:creationId xmlns:a16="http://schemas.microsoft.com/office/drawing/2014/main" id="{56A2B2DB-92A4-767A-7455-62D463666A05}"/>
              </a:ext>
              <a:ext uri="{C183D7F6-B498-43B3-948B-1728B52AA6E4}">
                <adec:decorative xmlns:adec="http://schemas.microsoft.com/office/drawing/2017/decorative" val="1"/>
              </a:ext>
            </a:extLst>
          </p:cNvPr>
          <p:cNvSpPr txBox="1">
            <a:spLocks/>
          </p:cNvSpPr>
          <p:nvPr/>
        </p:nvSpPr>
        <p:spPr>
          <a:xfrm>
            <a:off x="6096000" y="0"/>
            <a:ext cx="585662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Responsibilities of the Commission</a:t>
            </a:r>
            <a:endParaRPr lang="en-GB" sz="3600" b="1" dirty="0">
              <a:solidFill>
                <a:srgbClr val="291F6C"/>
              </a:solidFill>
              <a:latin typeface="Century Gothic" panose="020B0502020202020204" pitchFamily="34" charset="0"/>
              <a:ea typeface="+mn-ea"/>
              <a:cs typeface="+mn-cs"/>
            </a:endParaRPr>
          </a:p>
        </p:txBody>
      </p:sp>
      <p:sp>
        <p:nvSpPr>
          <p:cNvPr id="15" name="Circle: Hollow 14">
            <a:extLst>
              <a:ext uri="{FF2B5EF4-FFF2-40B4-BE49-F238E27FC236}">
                <a16:creationId xmlns:a16="http://schemas.microsoft.com/office/drawing/2014/main" id="{9520B6EC-EBB7-4593-7A14-463535BEF849}"/>
              </a:ext>
              <a:ext uri="{C183D7F6-B498-43B3-948B-1728B52AA6E4}">
                <adec:decorative xmlns:adec="http://schemas.microsoft.com/office/drawing/2017/decorative" val="1"/>
              </a:ext>
            </a:extLst>
          </p:cNvPr>
          <p:cNvSpPr/>
          <p:nvPr/>
        </p:nvSpPr>
        <p:spPr>
          <a:xfrm>
            <a:off x="4907280" y="2336071"/>
            <a:ext cx="2377440" cy="2377440"/>
          </a:xfrm>
          <a:prstGeom prst="donut">
            <a:avLst>
              <a:gd name="adj" fmla="val 570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err="1">
                <a:solidFill>
                  <a:srgbClr val="0069B4"/>
                </a:solidFill>
                <a:latin typeface="Century Gothic" panose="020B0502020202020204" pitchFamily="34" charset="0"/>
              </a:rPr>
              <a:t>Comisiwn</a:t>
            </a:r>
            <a:r>
              <a:rPr lang="en-GB" sz="1600" b="1" dirty="0">
                <a:solidFill>
                  <a:srgbClr val="0069B4"/>
                </a:solidFill>
                <a:latin typeface="Century Gothic" panose="020B0502020202020204" pitchFamily="34" charset="0"/>
              </a:rPr>
              <a:t> Addysg </a:t>
            </a:r>
            <a:r>
              <a:rPr lang="en-GB" sz="1600" b="1" dirty="0" err="1">
                <a:solidFill>
                  <a:srgbClr val="0069B4"/>
                </a:solidFill>
                <a:latin typeface="Century Gothic" panose="020B0502020202020204" pitchFamily="34" charset="0"/>
              </a:rPr>
              <a:t>Drydyddol</a:t>
            </a:r>
            <a:r>
              <a:rPr lang="en-GB" sz="1600" b="1" dirty="0">
                <a:solidFill>
                  <a:srgbClr val="0069B4"/>
                </a:solidFill>
                <a:latin typeface="Century Gothic" panose="020B0502020202020204" pitchFamily="34" charset="0"/>
              </a:rPr>
              <a:t> ac </a:t>
            </a:r>
            <a:r>
              <a:rPr lang="en-GB" sz="1600" b="1" dirty="0" err="1">
                <a:solidFill>
                  <a:srgbClr val="0069B4"/>
                </a:solidFill>
                <a:latin typeface="Century Gothic" panose="020B0502020202020204" pitchFamily="34" charset="0"/>
              </a:rPr>
              <a:t>Ymchwil</a:t>
            </a:r>
            <a:endParaRPr lang="en-GB" sz="1600" b="1" dirty="0">
              <a:solidFill>
                <a:srgbClr val="0069B4"/>
              </a:solidFill>
              <a:latin typeface="Century Gothic" panose="020B0502020202020204" pitchFamily="34" charset="0"/>
            </a:endParaRPr>
          </a:p>
          <a:p>
            <a:pPr algn="ctr"/>
            <a:r>
              <a:rPr lang="en-GB" sz="1600" b="1" dirty="0">
                <a:solidFill>
                  <a:schemeClr val="tx1"/>
                </a:solidFill>
                <a:latin typeface="Century Gothic" panose="020B0502020202020204" pitchFamily="34" charset="0"/>
              </a:rPr>
              <a:t>Commission for Tertiary Education and Research </a:t>
            </a:r>
          </a:p>
        </p:txBody>
      </p:sp>
      <p:cxnSp>
        <p:nvCxnSpPr>
          <p:cNvPr id="26" name="Straight Connector 25">
            <a:extLst>
              <a:ext uri="{FF2B5EF4-FFF2-40B4-BE49-F238E27FC236}">
                <a16:creationId xmlns:a16="http://schemas.microsoft.com/office/drawing/2014/main" id="{6AFD943C-822A-80D1-6C6E-4095B8DC3A34}"/>
              </a:ext>
              <a:ext uri="{C183D7F6-B498-43B3-948B-1728B52AA6E4}">
                <adec:decorative xmlns:adec="http://schemas.microsoft.com/office/drawing/2017/decorative" val="1"/>
              </a:ext>
            </a:extLst>
          </p:cNvPr>
          <p:cNvCxnSpPr>
            <a:cxnSpLocks/>
          </p:cNvCxnSpPr>
          <p:nvPr/>
        </p:nvCxnSpPr>
        <p:spPr>
          <a:xfrm flipH="1" flipV="1">
            <a:off x="7284720" y="3428997"/>
            <a:ext cx="666206"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97C45A5-7BFD-E3D7-D9EE-651F2D93C92A}"/>
              </a:ext>
              <a:ext uri="{C183D7F6-B498-43B3-948B-1728B52AA6E4}">
                <adec:decorative xmlns:adec="http://schemas.microsoft.com/office/drawing/2017/decorative" val="1"/>
              </a:ext>
            </a:extLst>
          </p:cNvPr>
          <p:cNvCxnSpPr>
            <a:cxnSpLocks/>
            <a:endCxn id="15" idx="7"/>
          </p:cNvCxnSpPr>
          <p:nvPr/>
        </p:nvCxnSpPr>
        <p:spPr>
          <a:xfrm flipH="1">
            <a:off x="6936552" y="2336071"/>
            <a:ext cx="586516" cy="348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2FF87C5-F2EB-2EA3-E72E-E53CACD7028E}"/>
              </a:ext>
              <a:ext uri="{C183D7F6-B498-43B3-948B-1728B52AA6E4}">
                <adec:decorative xmlns:adec="http://schemas.microsoft.com/office/drawing/2017/decorative" val="1"/>
              </a:ext>
            </a:extLst>
          </p:cNvPr>
          <p:cNvCxnSpPr>
            <a:cxnSpLocks/>
          </p:cNvCxnSpPr>
          <p:nvPr/>
        </p:nvCxnSpPr>
        <p:spPr>
          <a:xfrm flipH="1">
            <a:off x="4789890" y="4537165"/>
            <a:ext cx="711498" cy="589649"/>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6B98F56B-F2AA-EDF8-4254-C37D695B4E77}"/>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8" name="Rectangle 7">
              <a:extLst>
                <a:ext uri="{FF2B5EF4-FFF2-40B4-BE49-F238E27FC236}">
                  <a16:creationId xmlns:a16="http://schemas.microsoft.com/office/drawing/2014/main" id="{E7207889-9A05-A0DC-221E-95BAA2715CB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0DCDEF2-E752-C2E9-7444-0326A3C5DB51}"/>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7" name="Straight Connector 16">
            <a:extLst>
              <a:ext uri="{FF2B5EF4-FFF2-40B4-BE49-F238E27FC236}">
                <a16:creationId xmlns:a16="http://schemas.microsoft.com/office/drawing/2014/main" id="{B65E5044-A1F2-E931-F5AF-2F9A91259AF3}"/>
              </a:ext>
              <a:ext uri="{C183D7F6-B498-43B3-948B-1728B52AA6E4}">
                <adec:decorative xmlns:adec="http://schemas.microsoft.com/office/drawing/2017/decorative" val="1"/>
              </a:ext>
            </a:extLst>
          </p:cNvPr>
          <p:cNvCxnSpPr>
            <a:cxnSpLocks/>
            <a:stCxn id="15" idx="1"/>
          </p:cNvCxnSpPr>
          <p:nvPr/>
        </p:nvCxnSpPr>
        <p:spPr>
          <a:xfrm flipH="1" flipV="1">
            <a:off x="4789890" y="2518384"/>
            <a:ext cx="465558" cy="165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D5BD6C-0CB0-7937-380D-5A6DC50B0354}"/>
              </a:ext>
              <a:ext uri="{C183D7F6-B498-43B3-948B-1728B52AA6E4}">
                <adec:decorative xmlns:adec="http://schemas.microsoft.com/office/drawing/2017/decorative" val="1"/>
              </a:ext>
            </a:extLst>
          </p:cNvPr>
          <p:cNvCxnSpPr>
            <a:cxnSpLocks/>
          </p:cNvCxnSpPr>
          <p:nvPr/>
        </p:nvCxnSpPr>
        <p:spPr>
          <a:xfrm flipH="1">
            <a:off x="4084320" y="3523498"/>
            <a:ext cx="82193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5F999729-CE9B-BFAC-8C02-342C2131A451}"/>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1" name="Rectangle 10">
              <a:extLst>
                <a:ext uri="{FF2B5EF4-FFF2-40B4-BE49-F238E27FC236}">
                  <a16:creationId xmlns:a16="http://schemas.microsoft.com/office/drawing/2014/main" id="{B19DD4F8-E6C9-8201-E7D3-2CFA3D778B62}"/>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80626E2-CD65-3959-5B9B-2C83593A9DFC}"/>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8" name="Straight Connector 27">
            <a:extLst>
              <a:ext uri="{FF2B5EF4-FFF2-40B4-BE49-F238E27FC236}">
                <a16:creationId xmlns:a16="http://schemas.microsoft.com/office/drawing/2014/main" id="{4422FF50-4822-1EDB-2F60-203E9C7D02D3}"/>
              </a:ext>
              <a:ext uri="{C183D7F6-B498-43B3-948B-1728B52AA6E4}">
                <adec:decorative xmlns:adec="http://schemas.microsoft.com/office/drawing/2017/decorative" val="1"/>
              </a:ext>
            </a:extLst>
          </p:cNvPr>
          <p:cNvCxnSpPr>
            <a:cxnSpLocks/>
          </p:cNvCxnSpPr>
          <p:nvPr/>
        </p:nvCxnSpPr>
        <p:spPr>
          <a:xfrm flipH="1" flipV="1">
            <a:off x="6935522" y="4373877"/>
            <a:ext cx="682301" cy="458113"/>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7AED759A-F362-A611-9154-FE356A93E893}"/>
              </a:ext>
              <a:ext uri="{C183D7F6-B498-43B3-948B-1728B52AA6E4}">
                <adec:decorative xmlns:adec="http://schemas.microsoft.com/office/drawing/2017/decorative" val="1"/>
              </a:ext>
            </a:extLst>
          </p:cNvPr>
          <p:cNvSpPr/>
          <p:nvPr/>
        </p:nvSpPr>
        <p:spPr>
          <a:xfrm>
            <a:off x="779368" y="2868746"/>
            <a:ext cx="3824210" cy="2054992"/>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err="1">
                <a:solidFill>
                  <a:srgbClr val="0069B4"/>
                </a:solidFill>
                <a:latin typeface="Century Gothic" panose="020B0502020202020204" pitchFamily="34" charset="0"/>
              </a:rPr>
              <a:t>Cyllid</a:t>
            </a:r>
            <a:r>
              <a:rPr lang="en-GB" sz="1000" b="1" dirty="0">
                <a:solidFill>
                  <a:srgbClr val="0069B4"/>
                </a:solidFill>
                <a:latin typeface="Century Gothic" panose="020B0502020202020204" pitchFamily="34" charset="0"/>
              </a:rPr>
              <a:t> </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cynllunio</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dyrannu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cyllid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gyfer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addysg</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uwch</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addysg</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bellach</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chweched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dosbarth</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ysgolion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dysgu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oedolion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gymuned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prentisiaethau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hyfforddiant</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seiliedig</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waith</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ymchwil</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arloesi</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unol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â'i</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flaenoriaethau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strategol</a:t>
            </a:r>
            <a:r>
              <a:rPr lang="en-GB" sz="1000" dirty="0">
                <a:solidFill>
                  <a:srgbClr val="0069B4"/>
                </a:solidFill>
                <a:latin typeface="Century Gothic" panose="020B0502020202020204" pitchFamily="34" charset="0"/>
              </a:rPr>
              <a:t>.</a:t>
            </a:r>
          </a:p>
          <a:p>
            <a:pPr algn="ctr"/>
            <a:endParaRPr lang="en-GB" sz="10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Funding</a:t>
            </a:r>
            <a:r>
              <a:rPr lang="en-GB" sz="1000" dirty="0">
                <a:solidFill>
                  <a:schemeClr val="tx1"/>
                </a:solidFill>
                <a:latin typeface="Century Gothic" panose="020B0502020202020204" pitchFamily="34" charset="0"/>
              </a:rPr>
              <a:t> – The Commission will plan and allocate funding for HE and FE, school sixth forms, adult community learning, apprenticeships, work-based training, and research and innovation, in accordance with its strategic priorities.</a:t>
            </a:r>
          </a:p>
        </p:txBody>
      </p:sp>
      <p:sp>
        <p:nvSpPr>
          <p:cNvPr id="38" name="Rectangle: Rounded Corners 37">
            <a:extLst>
              <a:ext uri="{FF2B5EF4-FFF2-40B4-BE49-F238E27FC236}">
                <a16:creationId xmlns:a16="http://schemas.microsoft.com/office/drawing/2014/main" id="{A013D247-9EC4-0CD4-60F5-06EDF9E217E2}"/>
              </a:ext>
              <a:ext uri="{C183D7F6-B498-43B3-948B-1728B52AA6E4}">
                <adec:decorative xmlns:adec="http://schemas.microsoft.com/office/drawing/2017/decorative" val="1"/>
              </a:ext>
            </a:extLst>
          </p:cNvPr>
          <p:cNvSpPr/>
          <p:nvPr/>
        </p:nvSpPr>
        <p:spPr>
          <a:xfrm>
            <a:off x="7617823" y="2780110"/>
            <a:ext cx="3824210" cy="1757055"/>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err="1">
                <a:solidFill>
                  <a:srgbClr val="0069B4"/>
                </a:solidFill>
                <a:latin typeface="Century Gothic" panose="020B0502020202020204" pitchFamily="34" charset="0"/>
              </a:rPr>
              <a:t>Prentisiaethau</a:t>
            </a:r>
            <a:r>
              <a:rPr lang="en-GB" sz="1000" b="1" dirty="0">
                <a:solidFill>
                  <a:srgbClr val="0069B4"/>
                </a:solidFill>
                <a:latin typeface="Century Gothic" panose="020B0502020202020204" pitchFamily="34" charset="0"/>
              </a:rPr>
              <a:t> </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datblygu</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cymeradwyo</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fframweithiau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prentisiaethau</a:t>
            </a:r>
            <a:r>
              <a:rPr lang="en-GB" sz="1000" dirty="0">
                <a:solidFill>
                  <a:srgbClr val="0069B4"/>
                </a:solidFill>
                <a:latin typeface="Century Gothic" panose="020B0502020202020204" pitchFamily="34" charset="0"/>
              </a:rPr>
              <a:t> mewn </a:t>
            </a:r>
            <a:r>
              <a:rPr lang="en-GB" sz="1000" dirty="0" err="1">
                <a:solidFill>
                  <a:srgbClr val="0069B4"/>
                </a:solidFill>
                <a:latin typeface="Century Gothic" panose="020B0502020202020204" pitchFamily="34" charset="0"/>
              </a:rPr>
              <a:t>partneriaeth</a:t>
            </a:r>
            <a:r>
              <a:rPr lang="en-GB" sz="1000" dirty="0">
                <a:solidFill>
                  <a:srgbClr val="0069B4"/>
                </a:solidFill>
                <a:latin typeface="Century Gothic" panose="020B0502020202020204" pitchFamily="34" charset="0"/>
              </a:rPr>
              <a:t> â </a:t>
            </a:r>
            <a:r>
              <a:rPr lang="en-GB" sz="1000" dirty="0" err="1">
                <a:solidFill>
                  <a:srgbClr val="0069B4"/>
                </a:solidFill>
                <a:latin typeface="Century Gothic" panose="020B0502020202020204" pitchFamily="34" charset="0"/>
              </a:rPr>
              <a:t>chyflogwyr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cyrff</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proffesiynol</a:t>
            </a:r>
            <a:r>
              <a:rPr lang="en-GB" sz="1000" dirty="0">
                <a:solidFill>
                  <a:srgbClr val="0069B4"/>
                </a:solidFill>
                <a:latin typeface="Century Gothic" panose="020B0502020202020204" pitchFamily="34" charset="0"/>
              </a:rPr>
              <a:t> a </a:t>
            </a:r>
            <a:r>
              <a:rPr lang="en-GB" sz="1000" dirty="0" err="1">
                <a:solidFill>
                  <a:srgbClr val="0069B4"/>
                </a:solidFill>
                <a:latin typeface="Century Gothic" panose="020B0502020202020204" pitchFamily="34" charset="0"/>
              </a:rPr>
              <a:t>darparwyr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hyfforddiant</a:t>
            </a:r>
            <a:r>
              <a:rPr lang="en-GB" sz="1000" dirty="0">
                <a:solidFill>
                  <a:srgbClr val="0069B4"/>
                </a:solidFill>
                <a:latin typeface="Century Gothic" panose="020B0502020202020204" pitchFamily="34" charset="0"/>
              </a:rPr>
              <a:t>.</a:t>
            </a:r>
          </a:p>
          <a:p>
            <a:pPr algn="ctr"/>
            <a:endParaRPr lang="en-GB" sz="10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Apprenticeships</a:t>
            </a:r>
            <a:r>
              <a:rPr lang="en-GB" sz="1000" dirty="0">
                <a:solidFill>
                  <a:schemeClr val="tx1"/>
                </a:solidFill>
                <a:latin typeface="Century Gothic" panose="020B0502020202020204" pitchFamily="34" charset="0"/>
              </a:rPr>
              <a:t> – The Commission will develop and approve Apprenticeship frameworks, in partnership with employers, professional</a:t>
            </a:r>
          </a:p>
          <a:p>
            <a:pPr algn="ctr"/>
            <a:r>
              <a:rPr lang="en-GB" sz="1000" dirty="0">
                <a:solidFill>
                  <a:schemeClr val="tx1"/>
                </a:solidFill>
                <a:latin typeface="Century Gothic" panose="020B0502020202020204" pitchFamily="34" charset="0"/>
              </a:rPr>
              <a:t>bodies, and training providers.</a:t>
            </a:r>
          </a:p>
          <a:p>
            <a:pPr algn="ctr"/>
            <a:endParaRPr lang="en-GB" sz="1000" dirty="0">
              <a:solidFill>
                <a:schemeClr val="tx1"/>
              </a:solidFill>
              <a:latin typeface="Century Gothic" panose="020B0502020202020204" pitchFamily="34" charset="0"/>
            </a:endParaRPr>
          </a:p>
        </p:txBody>
      </p:sp>
      <p:sp>
        <p:nvSpPr>
          <p:cNvPr id="39" name="Rectangle: Rounded Corners 38">
            <a:extLst>
              <a:ext uri="{FF2B5EF4-FFF2-40B4-BE49-F238E27FC236}">
                <a16:creationId xmlns:a16="http://schemas.microsoft.com/office/drawing/2014/main" id="{3671DAE1-32FF-0138-0A89-A8EE86C4F251}"/>
              </a:ext>
              <a:ext uri="{C183D7F6-B498-43B3-948B-1728B52AA6E4}">
                <adec:decorative xmlns:adec="http://schemas.microsoft.com/office/drawing/2017/decorative" val="1"/>
              </a:ext>
            </a:extLst>
          </p:cNvPr>
          <p:cNvSpPr/>
          <p:nvPr/>
        </p:nvSpPr>
        <p:spPr>
          <a:xfrm>
            <a:off x="7313023" y="1208881"/>
            <a:ext cx="3824210" cy="1475357"/>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err="1">
                <a:solidFill>
                  <a:srgbClr val="0069B4"/>
                </a:solidFill>
                <a:latin typeface="Century Gothic" panose="020B0502020202020204" pitchFamily="34" charset="0"/>
              </a:rPr>
              <a:t>Ansawdd</a:t>
            </a:r>
            <a:r>
              <a:rPr lang="en-GB" sz="1000" dirty="0">
                <a:solidFill>
                  <a:srgbClr val="0069B4"/>
                </a:solidFill>
                <a:latin typeface="Century Gothic" panose="020B0502020202020204" pitchFamily="34" charset="0"/>
              </a:rPr>
              <a:t> - Mewn </a:t>
            </a:r>
            <a:r>
              <a:rPr lang="en-GB" sz="1000" dirty="0" err="1">
                <a:solidFill>
                  <a:srgbClr val="0069B4"/>
                </a:solidFill>
                <a:latin typeface="Century Gothic" panose="020B0502020202020204" pitchFamily="34" charset="0"/>
              </a:rPr>
              <a:t>partneriaeth</a:t>
            </a:r>
            <a:r>
              <a:rPr lang="en-GB" sz="1000" dirty="0">
                <a:solidFill>
                  <a:srgbClr val="0069B4"/>
                </a:solidFill>
                <a:latin typeface="Century Gothic" panose="020B0502020202020204" pitchFamily="34" charset="0"/>
              </a:rPr>
              <a:t> ag Estyn a </a:t>
            </a:r>
            <a:r>
              <a:rPr lang="en-GB" sz="1000" dirty="0" err="1">
                <a:solidFill>
                  <a:srgbClr val="0069B4"/>
                </a:solidFill>
                <a:latin typeface="Century Gothic" panose="020B0502020202020204" pitchFamily="34" charset="0"/>
              </a:rPr>
              <a:t>chyrff</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eraill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sicrhau</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gwella</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ansawdd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addysg</a:t>
            </a:r>
            <a:r>
              <a:rPr lang="en-GB" sz="1000" dirty="0">
                <a:solidFill>
                  <a:srgbClr val="0069B4"/>
                </a:solidFill>
                <a:latin typeface="Century Gothic" panose="020B0502020202020204" pitchFamily="34" charset="0"/>
              </a:rPr>
              <a:t> a </a:t>
            </a:r>
            <a:r>
              <a:rPr lang="en-GB" sz="1000" dirty="0" err="1">
                <a:solidFill>
                  <a:srgbClr val="0069B4"/>
                </a:solidFill>
                <a:latin typeface="Century Gothic" panose="020B0502020202020204" pitchFamily="34" charset="0"/>
              </a:rPr>
              <a:t>hyfforddiant</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y sector AHO.</a:t>
            </a:r>
          </a:p>
          <a:p>
            <a:pPr algn="ctr"/>
            <a:endParaRPr lang="en-GB" sz="10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Quality</a:t>
            </a:r>
            <a:r>
              <a:rPr lang="en-GB" sz="1200" dirty="0">
                <a:solidFill>
                  <a:schemeClr val="tx1"/>
                </a:solidFill>
                <a:latin typeface="Century Gothic" panose="020B0502020202020204" pitchFamily="34" charset="0"/>
              </a:rPr>
              <a:t> </a:t>
            </a:r>
            <a:r>
              <a:rPr lang="en-GB" sz="1000" dirty="0">
                <a:solidFill>
                  <a:schemeClr val="tx1"/>
                </a:solidFill>
                <a:latin typeface="Century Gothic" panose="020B0502020202020204" pitchFamily="34" charset="0"/>
              </a:rPr>
              <a:t>– In partnership with Estyn and other bodies, the Commission will assure and promote improvement and enhancement of the quality</a:t>
            </a:r>
          </a:p>
          <a:p>
            <a:pPr algn="ctr"/>
            <a:r>
              <a:rPr lang="en-GB" sz="1000" dirty="0">
                <a:solidFill>
                  <a:schemeClr val="tx1"/>
                </a:solidFill>
                <a:latin typeface="Century Gothic" panose="020B0502020202020204" pitchFamily="34" charset="0"/>
              </a:rPr>
              <a:t>of education and training in the PCET sector.</a:t>
            </a:r>
          </a:p>
        </p:txBody>
      </p:sp>
      <p:sp>
        <p:nvSpPr>
          <p:cNvPr id="36" name="Rectangle: Rounded Corners 35">
            <a:extLst>
              <a:ext uri="{FF2B5EF4-FFF2-40B4-BE49-F238E27FC236}">
                <a16:creationId xmlns:a16="http://schemas.microsoft.com/office/drawing/2014/main" id="{A4010B8A-39F4-BCA0-4273-DC26B5DDA64B}"/>
              </a:ext>
              <a:ext uri="{C183D7F6-B498-43B3-948B-1728B52AA6E4}">
                <adec:decorative xmlns:adec="http://schemas.microsoft.com/office/drawing/2017/decorative" val="1"/>
              </a:ext>
            </a:extLst>
          </p:cNvPr>
          <p:cNvSpPr/>
          <p:nvPr/>
        </p:nvSpPr>
        <p:spPr>
          <a:xfrm>
            <a:off x="1135895" y="5048683"/>
            <a:ext cx="3824210" cy="1784633"/>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err="1">
                <a:solidFill>
                  <a:srgbClr val="0069B4"/>
                </a:solidFill>
                <a:latin typeface="Century Gothic" panose="020B0502020202020204" pitchFamily="34" charset="0"/>
              </a:rPr>
              <a:t>Goruchwyliaeth</a:t>
            </a:r>
            <a:r>
              <a:rPr lang="en-GB" sz="1000" dirty="0">
                <a:solidFill>
                  <a:srgbClr val="0069B4"/>
                </a:solidFill>
                <a:latin typeface="Century Gothic" panose="020B0502020202020204" pitchFamily="34" charset="0"/>
              </a:rPr>
              <a:t> -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rheoleiddio</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mesur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perfformiad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darparwyr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diogelu</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hyrwyddo</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buddiannau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dysgwyr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myfyrwyr</a:t>
            </a:r>
            <a:r>
              <a:rPr lang="en-GB" sz="1000" dirty="0">
                <a:solidFill>
                  <a:srgbClr val="0069B4"/>
                </a:solidFill>
                <a:latin typeface="Century Gothic" panose="020B0502020202020204" pitchFamily="34" charset="0"/>
              </a:rPr>
              <a:t> a </a:t>
            </a:r>
          </a:p>
          <a:p>
            <a:pPr algn="ctr"/>
            <a:r>
              <a:rPr lang="en-GB" sz="1000" dirty="0" err="1">
                <a:solidFill>
                  <a:srgbClr val="0069B4"/>
                </a:solidFill>
                <a:latin typeface="Century Gothic" panose="020B0502020202020204" pitchFamily="34" charset="0"/>
              </a:rPr>
              <a:t>phrentisiaid</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sicrhau</a:t>
            </a:r>
            <a:r>
              <a:rPr lang="en-GB" sz="1000" dirty="0">
                <a:solidFill>
                  <a:srgbClr val="0069B4"/>
                </a:solidFill>
                <a:latin typeface="Century Gothic" panose="020B0502020202020204" pitchFamily="34" charset="0"/>
              </a:rPr>
              <a:t> bod y sector AHO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cyflawni</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canlyniadau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cadarnhaol</a:t>
            </a:r>
            <a:r>
              <a:rPr lang="en-GB" sz="1000" dirty="0">
                <a:solidFill>
                  <a:srgbClr val="0069B4"/>
                </a:solidFill>
                <a:latin typeface="Century Gothic" panose="020B0502020202020204" pitchFamily="34" charset="0"/>
              </a:rPr>
              <a:t> i </a:t>
            </a:r>
            <a:r>
              <a:rPr lang="en-GB" sz="1000" dirty="0" err="1">
                <a:solidFill>
                  <a:srgbClr val="0069B4"/>
                </a:solidFill>
                <a:latin typeface="Century Gothic" panose="020B0502020202020204" pitchFamily="34" charset="0"/>
              </a:rPr>
              <a:t>Gymru</a:t>
            </a:r>
            <a:r>
              <a:rPr lang="en-GB" sz="1000" dirty="0">
                <a:solidFill>
                  <a:srgbClr val="0069B4"/>
                </a:solidFill>
                <a:latin typeface="Century Gothic" panose="020B0502020202020204" pitchFamily="34" charset="0"/>
              </a:rPr>
              <a:t>.</a:t>
            </a:r>
          </a:p>
          <a:p>
            <a:pPr algn="ctr"/>
            <a:endParaRPr lang="en-GB" sz="10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Oversight</a:t>
            </a:r>
            <a:r>
              <a:rPr lang="en-GB" sz="1200" dirty="0">
                <a:solidFill>
                  <a:schemeClr val="tx1"/>
                </a:solidFill>
                <a:latin typeface="Century Gothic" panose="020B0502020202020204" pitchFamily="34" charset="0"/>
              </a:rPr>
              <a:t> </a:t>
            </a:r>
            <a:r>
              <a:rPr lang="en-GB" sz="1000" dirty="0">
                <a:solidFill>
                  <a:schemeClr val="tx1"/>
                </a:solidFill>
                <a:latin typeface="Century Gothic" panose="020B0502020202020204" pitchFamily="34" charset="0"/>
              </a:rPr>
              <a:t>- The Commission will regulate and measure the performance of providers, protect and promote the interests of learners, students,</a:t>
            </a:r>
          </a:p>
          <a:p>
            <a:pPr algn="ctr"/>
            <a:r>
              <a:rPr lang="en-GB" sz="1000" dirty="0">
                <a:solidFill>
                  <a:schemeClr val="tx1"/>
                </a:solidFill>
                <a:latin typeface="Century Gothic" panose="020B0502020202020204" pitchFamily="34" charset="0"/>
              </a:rPr>
              <a:t>and apprentices, and ensure that the PCET sector is delivering positive outcomes for Wales.</a:t>
            </a:r>
            <a:endParaRPr lang="en-GB" dirty="0">
              <a:solidFill>
                <a:schemeClr val="tx1"/>
              </a:solidFill>
            </a:endParaRPr>
          </a:p>
        </p:txBody>
      </p:sp>
      <p:sp>
        <p:nvSpPr>
          <p:cNvPr id="37" name="Rectangle: Rounded Corners 36">
            <a:extLst>
              <a:ext uri="{FF2B5EF4-FFF2-40B4-BE49-F238E27FC236}">
                <a16:creationId xmlns:a16="http://schemas.microsoft.com/office/drawing/2014/main" id="{C640C396-CD94-1455-F330-61A222D89FC7}"/>
              </a:ext>
              <a:ext uri="{C183D7F6-B498-43B3-948B-1728B52AA6E4}">
                <adec:decorative xmlns:adec="http://schemas.microsoft.com/office/drawing/2017/decorative" val="1"/>
              </a:ext>
            </a:extLst>
          </p:cNvPr>
          <p:cNvSpPr/>
          <p:nvPr/>
        </p:nvSpPr>
        <p:spPr>
          <a:xfrm>
            <a:off x="7361194" y="4825170"/>
            <a:ext cx="3824210" cy="2008146"/>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0069B4"/>
                </a:solidFill>
                <a:latin typeface="Century Gothic" panose="020B0502020202020204" pitchFamily="34" charset="0"/>
              </a:rPr>
              <a:t>Data a </a:t>
            </a:r>
            <a:r>
              <a:rPr lang="en-GB" sz="1200" b="1" dirty="0" err="1">
                <a:solidFill>
                  <a:srgbClr val="0069B4"/>
                </a:solidFill>
                <a:latin typeface="Century Gothic" panose="020B0502020202020204" pitchFamily="34" charset="0"/>
              </a:rPr>
              <a:t>gwybodaeth</a:t>
            </a:r>
            <a:r>
              <a:rPr lang="en-GB" sz="1200" b="1" dirty="0">
                <a:solidFill>
                  <a:srgbClr val="0069B4"/>
                </a:solidFill>
                <a:latin typeface="Century Gothic" panose="020B0502020202020204" pitchFamily="34" charset="0"/>
              </a:rPr>
              <a:t> </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ganolbwynt</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gyfer</a:t>
            </a:r>
            <a:r>
              <a:rPr lang="en-GB" sz="1000" dirty="0">
                <a:solidFill>
                  <a:srgbClr val="0069B4"/>
                </a:solidFill>
                <a:latin typeface="Century Gothic" panose="020B0502020202020204" pitchFamily="34" charset="0"/>
              </a:rPr>
              <a:t> data,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darparu</a:t>
            </a:r>
            <a:r>
              <a:rPr lang="en-GB" sz="1000" dirty="0">
                <a:solidFill>
                  <a:srgbClr val="0069B4"/>
                </a:solidFill>
                <a:latin typeface="Century Gothic" panose="020B0502020202020204" pitchFamily="34" charset="0"/>
              </a:rPr>
              <a:t> a </a:t>
            </a:r>
            <a:r>
              <a:rPr lang="en-GB" sz="1000" dirty="0" err="1">
                <a:solidFill>
                  <a:srgbClr val="0069B4"/>
                </a:solidFill>
                <a:latin typeface="Century Gothic" panose="020B0502020202020204" pitchFamily="34" charset="0"/>
              </a:rPr>
              <a:t>chyhoeddi</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gwybodaeth</a:t>
            </a:r>
            <a:r>
              <a:rPr lang="en-GB" sz="1000" dirty="0">
                <a:solidFill>
                  <a:srgbClr val="0069B4"/>
                </a:solidFill>
                <a:latin typeface="Century Gothic" panose="020B0502020202020204" pitchFamily="34" charset="0"/>
              </a:rPr>
              <a:t> er </a:t>
            </a:r>
            <a:r>
              <a:rPr lang="en-GB" sz="1000" dirty="0" err="1">
                <a:solidFill>
                  <a:srgbClr val="0069B4"/>
                </a:solidFill>
                <a:latin typeface="Century Gothic" panose="020B0502020202020204" pitchFamily="34" charset="0"/>
              </a:rPr>
              <a:t>mwyn</a:t>
            </a:r>
            <a:r>
              <a:rPr lang="en-GB" sz="1000" dirty="0">
                <a:solidFill>
                  <a:srgbClr val="0069B4"/>
                </a:solidFill>
                <a:latin typeface="Century Gothic" panose="020B0502020202020204" pitchFamily="34" charset="0"/>
              </a:rPr>
              <a:t> i </a:t>
            </a:r>
            <a:r>
              <a:rPr lang="en-GB" sz="1000" dirty="0" err="1">
                <a:solidFill>
                  <a:srgbClr val="0069B4"/>
                </a:solidFill>
                <a:latin typeface="Century Gothic" panose="020B0502020202020204" pitchFamily="34" charset="0"/>
              </a:rPr>
              <a:t>fyfyrwyr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partneriaid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darparwyr</a:t>
            </a:r>
            <a:r>
              <a:rPr lang="en-GB" sz="1000" dirty="0">
                <a:solidFill>
                  <a:srgbClr val="0069B4"/>
                </a:solidFill>
                <a:latin typeface="Century Gothic" panose="020B0502020202020204" pitchFamily="34" charset="0"/>
              </a:rPr>
              <a:t> a </a:t>
            </a:r>
            <a:r>
              <a:rPr lang="en-GB" sz="1000" dirty="0" err="1">
                <a:solidFill>
                  <a:srgbClr val="0069B4"/>
                </a:solidFill>
                <a:latin typeface="Century Gothic" panose="020B0502020202020204" pitchFamily="34" charset="0"/>
              </a:rPr>
              <a:t>chyflogwyr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allu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deall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well yr </a:t>
            </a:r>
            <a:r>
              <a:rPr lang="en-GB" sz="1000" dirty="0" err="1">
                <a:solidFill>
                  <a:srgbClr val="0069B4"/>
                </a:solidFill>
                <a:latin typeface="Century Gothic" panose="020B0502020202020204" pitchFamily="34" charset="0"/>
              </a:rPr>
              <a:t>opsiynau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sydd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gael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iddynt</a:t>
            </a:r>
            <a:r>
              <a:rPr lang="en-GB" sz="1000" dirty="0">
                <a:solidFill>
                  <a:srgbClr val="0069B4"/>
                </a:solidFill>
                <a:latin typeface="Century Gothic" panose="020B0502020202020204" pitchFamily="34" charset="0"/>
              </a:rPr>
              <a:t>.</a:t>
            </a:r>
          </a:p>
          <a:p>
            <a:pPr algn="ctr"/>
            <a:endParaRPr lang="en-GB" sz="12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Data and information </a:t>
            </a:r>
            <a:r>
              <a:rPr lang="en-GB" sz="1000" dirty="0">
                <a:solidFill>
                  <a:schemeClr val="tx1"/>
                </a:solidFill>
                <a:latin typeface="Century Gothic" panose="020B0502020202020204" pitchFamily="34" charset="0"/>
              </a:rPr>
              <a:t>– The Commission will be a hub for insight and data, it will provide and publish information to better inform students, partners,</a:t>
            </a:r>
          </a:p>
          <a:p>
            <a:pPr algn="ctr"/>
            <a:r>
              <a:rPr lang="en-GB" sz="1000" dirty="0">
                <a:solidFill>
                  <a:schemeClr val="tx1"/>
                </a:solidFill>
                <a:latin typeface="Century Gothic" panose="020B0502020202020204" pitchFamily="34" charset="0"/>
              </a:rPr>
              <a:t>providers and employers on the options available to them.</a:t>
            </a:r>
          </a:p>
          <a:p>
            <a:pPr algn="ctr"/>
            <a:endParaRPr lang="en-GB" sz="1000" dirty="0">
              <a:solidFill>
                <a:schemeClr val="tx1"/>
              </a:solidFill>
              <a:latin typeface="Century Gothic" panose="020B0502020202020204" pitchFamily="34" charset="0"/>
            </a:endParaRPr>
          </a:p>
        </p:txBody>
      </p:sp>
      <p:sp>
        <p:nvSpPr>
          <p:cNvPr id="34" name="Rectangle: Rounded Corners 33">
            <a:extLst>
              <a:ext uri="{FF2B5EF4-FFF2-40B4-BE49-F238E27FC236}">
                <a16:creationId xmlns:a16="http://schemas.microsoft.com/office/drawing/2014/main" id="{B352A297-2FA4-1868-6770-5DF784D81AB1}"/>
              </a:ext>
              <a:ext uri="{C183D7F6-B498-43B3-948B-1728B52AA6E4}">
                <adec:decorative xmlns:adec="http://schemas.microsoft.com/office/drawing/2017/decorative" val="1"/>
              </a:ext>
            </a:extLst>
          </p:cNvPr>
          <p:cNvSpPr/>
          <p:nvPr/>
        </p:nvSpPr>
        <p:spPr>
          <a:xfrm>
            <a:off x="557053" y="1162179"/>
            <a:ext cx="4241568" cy="1581622"/>
          </a:xfrm>
          <a:prstGeom prst="roundRect">
            <a:avLst/>
          </a:prstGeom>
          <a:solidFill>
            <a:schemeClr val="bg1"/>
          </a:solidFill>
          <a:ln w="28575">
            <a:solidFill>
              <a:srgbClr val="F39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err="1">
                <a:solidFill>
                  <a:srgbClr val="0069B4"/>
                </a:solidFill>
                <a:latin typeface="Century Gothic" panose="020B0502020202020204" pitchFamily="34" charset="0"/>
              </a:rPr>
              <a:t>Strategaeth</a:t>
            </a:r>
            <a:r>
              <a:rPr lang="en-GB" sz="1000" dirty="0">
                <a:solidFill>
                  <a:srgbClr val="0069B4"/>
                </a:solidFill>
                <a:latin typeface="Century Gothic" panose="020B0502020202020204" pitchFamily="34" charset="0"/>
              </a:rPr>
              <a:t> - </a:t>
            </a:r>
            <a:r>
              <a:rPr lang="en-GB" sz="1000" dirty="0" err="1">
                <a:solidFill>
                  <a:srgbClr val="0069B4"/>
                </a:solidFill>
                <a:latin typeface="Century Gothic" panose="020B0502020202020204" pitchFamily="34" charset="0"/>
              </a:rPr>
              <a:t>Bydd</a:t>
            </a:r>
            <a:r>
              <a:rPr lang="en-GB" sz="1000" dirty="0">
                <a:solidFill>
                  <a:srgbClr val="0069B4"/>
                </a:solidFill>
                <a:latin typeface="Century Gothic" panose="020B0502020202020204" pitchFamily="34" charset="0"/>
              </a:rPr>
              <a:t> y </a:t>
            </a:r>
            <a:r>
              <a:rPr lang="en-GB" sz="1000" dirty="0" err="1">
                <a:solidFill>
                  <a:srgbClr val="0069B4"/>
                </a:solidFill>
                <a:latin typeface="Century Gothic" panose="020B0502020202020204" pitchFamily="34" charset="0"/>
              </a:rPr>
              <a:t>Comisiwn</a:t>
            </a:r>
            <a:r>
              <a:rPr lang="en-GB" sz="1000" dirty="0">
                <a:solidFill>
                  <a:srgbClr val="0069B4"/>
                </a:solidFill>
                <a:latin typeface="Century Gothic" panose="020B0502020202020204" pitchFamily="34" charset="0"/>
              </a:rPr>
              <a:t>, mewn </a:t>
            </a:r>
            <a:r>
              <a:rPr lang="en-GB" sz="1000" dirty="0" err="1">
                <a:solidFill>
                  <a:srgbClr val="0069B4"/>
                </a:solidFill>
                <a:latin typeface="Century Gothic" panose="020B0502020202020204" pitchFamily="34" charset="0"/>
              </a:rPr>
              <a:t>partneriaeth</a:t>
            </a:r>
            <a:r>
              <a:rPr lang="en-GB" sz="1000" dirty="0">
                <a:solidFill>
                  <a:srgbClr val="0069B4"/>
                </a:solidFill>
                <a:latin typeface="Century Gothic" panose="020B0502020202020204" pitchFamily="34" charset="0"/>
              </a:rPr>
              <a:t> â </a:t>
            </a:r>
            <a:r>
              <a:rPr lang="en-GB" sz="1000" dirty="0" err="1">
                <a:solidFill>
                  <a:srgbClr val="0069B4"/>
                </a:solidFill>
                <a:latin typeface="Century Gothic" panose="020B0502020202020204" pitchFamily="34" charset="0"/>
              </a:rPr>
              <a:t>darparwyr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dysgwyr</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ymarferwyr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llunio</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gweithredu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strategaeth</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gyfer</a:t>
            </a:r>
            <a:r>
              <a:rPr lang="en-GB" sz="1000" dirty="0">
                <a:solidFill>
                  <a:srgbClr val="0069B4"/>
                </a:solidFill>
                <a:latin typeface="Century Gothic" panose="020B0502020202020204" pitchFamily="34" charset="0"/>
              </a:rPr>
              <a:t> y sector AHO </a:t>
            </a:r>
            <a:r>
              <a:rPr lang="en-GB" sz="1000" dirty="0" err="1">
                <a:solidFill>
                  <a:srgbClr val="0069B4"/>
                </a:solidFill>
                <a:latin typeface="Century Gothic" panose="020B0502020202020204" pitchFamily="34" charset="0"/>
              </a:rPr>
              <a:t>sy'n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mynd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i'r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afael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â'r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blaenoriaethau</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cymdeithasol</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economaidd</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diwylliannol</a:t>
            </a:r>
            <a:r>
              <a:rPr lang="en-GB" sz="1000" dirty="0">
                <a:solidFill>
                  <a:srgbClr val="0069B4"/>
                </a:solidFill>
                <a:latin typeface="Century Gothic" panose="020B0502020202020204" pitchFamily="34" charset="0"/>
              </a:rPr>
              <a:t> ac </a:t>
            </a:r>
            <a:r>
              <a:rPr lang="en-GB" sz="1000" dirty="0" err="1">
                <a:solidFill>
                  <a:srgbClr val="0069B4"/>
                </a:solidFill>
                <a:latin typeface="Century Gothic" panose="020B0502020202020204" pitchFamily="34" charset="0"/>
              </a:rPr>
              <a:t>amgylcheddol</a:t>
            </a:r>
            <a:r>
              <a:rPr lang="en-GB" sz="1000" dirty="0">
                <a:solidFill>
                  <a:srgbClr val="0069B4"/>
                </a:solidFill>
                <a:latin typeface="Century Gothic" panose="020B0502020202020204" pitchFamily="34" charset="0"/>
              </a:rPr>
              <a:t> a </a:t>
            </a:r>
            <a:r>
              <a:rPr lang="en-GB" sz="1000" dirty="0" err="1">
                <a:solidFill>
                  <a:srgbClr val="0069B4"/>
                </a:solidFill>
                <a:latin typeface="Century Gothic" panose="020B0502020202020204" pitchFamily="34" charset="0"/>
              </a:rPr>
              <a:t>amlinellir</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gan</a:t>
            </a:r>
            <a:r>
              <a:rPr lang="en-GB" sz="1000" dirty="0">
                <a:solidFill>
                  <a:srgbClr val="0069B4"/>
                </a:solidFill>
                <a:latin typeface="Century Gothic" panose="020B0502020202020204" pitchFamily="34" charset="0"/>
              </a:rPr>
              <a:t> </a:t>
            </a:r>
            <a:r>
              <a:rPr lang="en-GB" sz="1000" dirty="0" err="1">
                <a:solidFill>
                  <a:srgbClr val="0069B4"/>
                </a:solidFill>
                <a:latin typeface="Century Gothic" panose="020B0502020202020204" pitchFamily="34" charset="0"/>
              </a:rPr>
              <a:t>Weinidogion</a:t>
            </a:r>
            <a:r>
              <a:rPr lang="en-GB" sz="1000" dirty="0">
                <a:solidFill>
                  <a:srgbClr val="0069B4"/>
                </a:solidFill>
                <a:latin typeface="Century Gothic" panose="020B0502020202020204" pitchFamily="34" charset="0"/>
              </a:rPr>
              <a:t> Cymru. </a:t>
            </a:r>
          </a:p>
          <a:p>
            <a:pPr algn="ctr"/>
            <a:endParaRPr lang="en-GB" sz="1000" dirty="0">
              <a:solidFill>
                <a:schemeClr val="tx1"/>
              </a:solidFill>
              <a:latin typeface="Century Gothic" panose="020B0502020202020204" pitchFamily="34" charset="0"/>
            </a:endParaRPr>
          </a:p>
          <a:p>
            <a:pPr algn="ctr"/>
            <a:r>
              <a:rPr lang="en-GB" sz="1200" b="1" dirty="0">
                <a:solidFill>
                  <a:schemeClr val="tx1"/>
                </a:solidFill>
                <a:latin typeface="Century Gothic" panose="020B0502020202020204" pitchFamily="34" charset="0"/>
              </a:rPr>
              <a:t>Strategy</a:t>
            </a:r>
            <a:r>
              <a:rPr lang="en-GB" sz="1200" dirty="0">
                <a:solidFill>
                  <a:schemeClr val="tx1"/>
                </a:solidFill>
                <a:latin typeface="Century Gothic" panose="020B0502020202020204" pitchFamily="34" charset="0"/>
              </a:rPr>
              <a:t> </a:t>
            </a:r>
            <a:r>
              <a:rPr lang="en-GB" sz="1000" dirty="0">
                <a:solidFill>
                  <a:schemeClr val="tx1"/>
                </a:solidFill>
                <a:latin typeface="Century Gothic" panose="020B0502020202020204" pitchFamily="34" charset="0"/>
              </a:rPr>
              <a:t>– The Commission will, in partnership with providers, learners, and practitioners, prepare and deliver a strategy for the PCET sector, which addresses social, economic, cultural and environmental priorities outlined by Welsh Ministers.</a:t>
            </a:r>
          </a:p>
        </p:txBody>
      </p:sp>
    </p:spTree>
    <p:extLst>
      <p:ext uri="{BB962C8B-B14F-4D97-AF65-F5344CB8AC3E}">
        <p14:creationId xmlns:p14="http://schemas.microsoft.com/office/powerpoint/2010/main" val="245322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 uri="{C183D7F6-B498-43B3-948B-1728B52AA6E4}">
                <adec:decorative xmlns:adec="http://schemas.microsoft.com/office/drawing/2017/decorative" val="1"/>
              </a:ext>
            </a:extLst>
          </p:cNvPr>
          <p:cNvSpPr txBox="1">
            <a:spLocks/>
          </p:cNvSpPr>
          <p:nvPr/>
        </p:nvSpPr>
        <p:spPr>
          <a:xfrm>
            <a:off x="859115" y="0"/>
            <a:ext cx="5073707"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Yr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uchelgais</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myfyrwyr</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dysgwyr</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phrentisiaid</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1"/>
              </a:ext>
            </a:extLst>
          </p:cNvPr>
          <p:cNvSpPr txBox="1">
            <a:spLocks noGrp="1"/>
          </p:cNvSpPr>
          <p:nvPr>
            <p:ph type="title" idx="4294967295"/>
          </p:nvPr>
        </p:nvSpPr>
        <p:spPr>
          <a:xfrm>
            <a:off x="6096000" y="0"/>
            <a:ext cx="5747657"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The ambition for </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students, learners and apprentices</a:t>
            </a:r>
            <a:endPar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32" name="Content Placeholder 8">
            <a:extLst>
              <a:ext uri="{FF2B5EF4-FFF2-40B4-BE49-F238E27FC236}">
                <a16:creationId xmlns:a16="http://schemas.microsoft.com/office/drawing/2014/main" id="{24AF2A88-7586-346A-90F7-7BCF3D9412EE}"/>
              </a:ext>
              <a:ext uri="{C183D7F6-B498-43B3-948B-1728B52AA6E4}">
                <adec:decorative xmlns:adec="http://schemas.microsoft.com/office/drawing/2017/decorative" val="1"/>
              </a:ext>
            </a:extLst>
          </p:cNvPr>
          <p:cNvSpPr txBox="1">
            <a:spLocks/>
          </p:cNvSpPr>
          <p:nvPr/>
        </p:nvSpPr>
        <p:spPr>
          <a:xfrm>
            <a:off x="695548" y="2123658"/>
            <a:ext cx="5181600" cy="45860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Ffocws</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cenedlaethol</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cydgysylltiedig</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yr </a:t>
            </a:r>
            <a:r>
              <a:rPr lang="en-GB" sz="1800" dirty="0" err="1">
                <a:solidFill>
                  <a:srgbClr val="002060"/>
                </a:solidFill>
                <a:latin typeface="Century Gothic" panose="020B0502020202020204" pitchFamily="34" charset="0"/>
              </a:rPr>
              <a:t>heriau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wynebu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myfyrwyr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dysgwyr</a:t>
            </a:r>
            <a:r>
              <a:rPr lang="en-GB" sz="1800" dirty="0">
                <a:solidFill>
                  <a:srgbClr val="002060"/>
                </a:solidFill>
                <a:latin typeface="Century Gothic" panose="020B0502020202020204" pitchFamily="34" charset="0"/>
              </a:rPr>
              <a:t> a </a:t>
            </a:r>
            <a:r>
              <a:rPr lang="en-GB" sz="1800" dirty="0" err="1">
                <a:solidFill>
                  <a:srgbClr val="002060"/>
                </a:solidFill>
                <a:latin typeface="Century Gothic" panose="020B0502020202020204" pitchFamily="34" charset="0"/>
              </a:rPr>
              <a:t>phrentisiaid</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draws y sector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ôl-orfodol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cyfan</a:t>
            </a:r>
            <a:r>
              <a:rPr lang="en-GB" sz="1800" dirty="0">
                <a:solidFill>
                  <a:srgbClr val="002060"/>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Rhagor</a:t>
            </a:r>
            <a:r>
              <a:rPr lang="en-GB" sz="1800" b="1" dirty="0">
                <a:solidFill>
                  <a:srgbClr val="002060"/>
                </a:solidFill>
                <a:latin typeface="Century Gothic" panose="020B0502020202020204" pitchFamily="34" charset="0"/>
              </a:rPr>
              <a:t> o </a:t>
            </a:r>
            <a:r>
              <a:rPr lang="en-GB" sz="1800" b="1" dirty="0" err="1">
                <a:solidFill>
                  <a:srgbClr val="002060"/>
                </a:solidFill>
                <a:latin typeface="Century Gothic" panose="020B0502020202020204" pitchFamily="34" charset="0"/>
              </a:rPr>
              <a:t>wybodaeth</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ar</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gael</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yr </a:t>
            </a:r>
            <a:r>
              <a:rPr lang="en-GB" sz="1800" dirty="0" err="1">
                <a:solidFill>
                  <a:srgbClr val="002060"/>
                </a:solidFill>
                <a:latin typeface="Century Gothic" panose="020B0502020202020204" pitchFamily="34" charset="0"/>
              </a:rPr>
              <a:t>opsiynau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cymwysderau</a:t>
            </a:r>
            <a:r>
              <a:rPr lang="en-GB" sz="1800" dirty="0">
                <a:solidFill>
                  <a:srgbClr val="002060"/>
                </a:solidFill>
                <a:latin typeface="Century Gothic" panose="020B0502020202020204" pitchFamily="34" charset="0"/>
              </a:rPr>
              <a:t> a </a:t>
            </a:r>
            <a:r>
              <a:rPr lang="en-GB" sz="1800" dirty="0" err="1">
                <a:solidFill>
                  <a:srgbClr val="002060"/>
                </a:solidFill>
                <a:latin typeface="Century Gothic" panose="020B0502020202020204" pitchFamily="34" charset="0"/>
              </a:rPr>
              <a:t>gynigir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boed</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yn</a:t>
            </a:r>
            <a:r>
              <a:rPr lang="en-GB" sz="1800" dirty="0">
                <a:solidFill>
                  <a:srgbClr val="002060"/>
                </a:solidFill>
                <a:latin typeface="Century Gothic" panose="020B0502020202020204" pitchFamily="34" charset="0"/>
              </a:rPr>
              <a:t> yr </a:t>
            </a:r>
            <a:r>
              <a:rPr lang="en-GB" sz="1800" dirty="0" err="1">
                <a:solidFill>
                  <a:srgbClr val="002060"/>
                </a:solidFill>
                <a:latin typeface="Century Gothic" panose="020B0502020202020204" pitchFamily="34" charset="0"/>
              </a:rPr>
              <a:t>ysgol</a:t>
            </a:r>
            <a:r>
              <a:rPr lang="en-GB" sz="1800" dirty="0">
                <a:solidFill>
                  <a:srgbClr val="002060"/>
                </a:solidFill>
                <a:latin typeface="Century Gothic" panose="020B0502020202020204" pitchFamily="34" charset="0"/>
              </a:rPr>
              <a:t> neu mewn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bellach</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prentisiaethau</a:t>
            </a:r>
            <a:r>
              <a:rPr lang="en-GB" sz="1800" dirty="0">
                <a:solidFill>
                  <a:srgbClr val="002060"/>
                </a:solidFill>
                <a:latin typeface="Century Gothic" panose="020B0502020202020204" pitchFamily="34" charset="0"/>
              </a:rPr>
              <a:t> neu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uwch</a:t>
            </a:r>
            <a:r>
              <a:rPr lang="en-GB" sz="1800" dirty="0">
                <a:solidFill>
                  <a:srgbClr val="002060"/>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Mwy</a:t>
            </a:r>
            <a:r>
              <a:rPr lang="en-GB" sz="1800" b="1" dirty="0">
                <a:solidFill>
                  <a:srgbClr val="002060"/>
                </a:solidFill>
                <a:latin typeface="Century Gothic" panose="020B0502020202020204" pitchFamily="34" charset="0"/>
              </a:rPr>
              <a:t> o </a:t>
            </a:r>
            <a:r>
              <a:rPr lang="en-GB" sz="1800" b="1" dirty="0" err="1">
                <a:solidFill>
                  <a:srgbClr val="002060"/>
                </a:solidFill>
                <a:latin typeface="Century Gothic" panose="020B0502020202020204" pitchFamily="34" charset="0"/>
              </a:rPr>
              <a:t>gyfleoedd</a:t>
            </a:r>
            <a:r>
              <a:rPr lang="en-GB" sz="1800" b="1" dirty="0">
                <a:solidFill>
                  <a:srgbClr val="002060"/>
                </a:solidFill>
                <a:latin typeface="Century Gothic" panose="020B0502020202020204" pitchFamily="34" charset="0"/>
              </a:rPr>
              <a:t> </a:t>
            </a:r>
            <a:r>
              <a:rPr lang="en-GB" sz="1800" dirty="0">
                <a:solidFill>
                  <a:srgbClr val="002060"/>
                </a:solidFill>
                <a:latin typeface="Century Gothic" panose="020B0502020202020204" pitchFamily="34" charset="0"/>
              </a:rPr>
              <a:t>i </a:t>
            </a:r>
            <a:r>
              <a:rPr lang="en-GB" sz="1800" dirty="0" err="1">
                <a:solidFill>
                  <a:srgbClr val="002060"/>
                </a:solidFill>
                <a:latin typeface="Century Gothic" panose="020B0502020202020204" pitchFamily="34" charset="0"/>
              </a:rPr>
              <a:t>gael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llais</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yn</a:t>
            </a:r>
            <a:r>
              <a:rPr lang="en-GB" sz="1800" dirty="0">
                <a:solidFill>
                  <a:srgbClr val="002060"/>
                </a:solidFill>
                <a:latin typeface="Century Gothic" panose="020B0502020202020204" pitchFamily="34" charset="0"/>
              </a:rPr>
              <a:t> y </a:t>
            </a:r>
            <a:r>
              <a:rPr lang="en-GB" sz="1800" dirty="0" err="1">
                <a:solidFill>
                  <a:srgbClr val="002060"/>
                </a:solidFill>
                <a:latin typeface="Century Gothic" panose="020B0502020202020204" pitchFamily="34" charset="0"/>
              </a:rPr>
              <a:t>gwaith</a:t>
            </a:r>
            <a:r>
              <a:rPr lang="en-GB" sz="1800" dirty="0">
                <a:solidFill>
                  <a:srgbClr val="002060"/>
                </a:solidFill>
                <a:latin typeface="Century Gothic" panose="020B0502020202020204" pitchFamily="34" charset="0"/>
              </a:rPr>
              <a:t> o </a:t>
            </a:r>
            <a:r>
              <a:rPr lang="en-GB" sz="1800" dirty="0" err="1">
                <a:solidFill>
                  <a:srgbClr val="002060"/>
                </a:solidFill>
                <a:latin typeface="Century Gothic" panose="020B0502020202020204" pitchFamily="34" charset="0"/>
              </a:rPr>
              <a:t>redeg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eich</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prifysgol</a:t>
            </a:r>
            <a:r>
              <a:rPr lang="en-GB" sz="1800" dirty="0">
                <a:solidFill>
                  <a:srgbClr val="002060"/>
                </a:solidFill>
                <a:latin typeface="Century Gothic" panose="020B0502020202020204" pitchFamily="34" charset="0"/>
              </a:rPr>
              <a:t> neu </a:t>
            </a:r>
            <a:r>
              <a:rPr lang="en-GB" sz="1800" dirty="0" err="1">
                <a:solidFill>
                  <a:srgbClr val="002060"/>
                </a:solidFill>
                <a:latin typeface="Century Gothic" panose="020B0502020202020204" pitchFamily="34" charset="0"/>
              </a:rPr>
              <a:t>goleg</a:t>
            </a:r>
            <a:r>
              <a:rPr lang="en-GB" sz="1800" dirty="0">
                <a:solidFill>
                  <a:srgbClr val="002060"/>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Mesurau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diogelu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gwell</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ar</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gyfer</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hawliau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myfyrwyr</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gan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gynnwys</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hawl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newydd</a:t>
            </a:r>
            <a:r>
              <a:rPr lang="en-GB" sz="1800" dirty="0">
                <a:solidFill>
                  <a:srgbClr val="002060"/>
                </a:solidFill>
                <a:latin typeface="Century Gothic" panose="020B0502020202020204" pitchFamily="34" charset="0"/>
              </a:rPr>
              <a:t> i </a:t>
            </a:r>
            <a:r>
              <a:rPr lang="en-GB" sz="1800" dirty="0" err="1">
                <a:solidFill>
                  <a:srgbClr val="002060"/>
                </a:solidFill>
                <a:latin typeface="Century Gothic" panose="020B0502020202020204" pitchFamily="34" charset="0"/>
              </a:rPr>
              <a:t>gael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cynllun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cwynion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gyfer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bellach</a:t>
            </a:r>
            <a:r>
              <a:rPr lang="en-GB" sz="1800" dirty="0">
                <a:solidFill>
                  <a:srgbClr val="002060"/>
                </a:solidFill>
                <a:latin typeface="Century Gothic" panose="020B0502020202020204" pitchFamily="34" charset="0"/>
              </a:rPr>
              <a:t>.</a:t>
            </a:r>
          </a:p>
          <a:p>
            <a:endParaRPr lang="en-GB" dirty="0"/>
          </a:p>
        </p:txBody>
      </p:sp>
      <p:sp>
        <p:nvSpPr>
          <p:cNvPr id="31" name="Content Placeholder 8">
            <a:extLst>
              <a:ext uri="{FF2B5EF4-FFF2-40B4-BE49-F238E27FC236}">
                <a16:creationId xmlns:a16="http://schemas.microsoft.com/office/drawing/2014/main" id="{E89774AC-F976-74C8-2B2F-CD24B14F1059}"/>
              </a:ext>
              <a:ext uri="{C183D7F6-B498-43B3-948B-1728B52AA6E4}">
                <adec:decorative xmlns:adec="http://schemas.microsoft.com/office/drawing/2017/decorative" val="1"/>
              </a:ext>
            </a:extLst>
          </p:cNvPr>
          <p:cNvSpPr>
            <a:spLocks noGrp="1"/>
          </p:cNvSpPr>
          <p:nvPr>
            <p:ph sz="half" idx="2"/>
          </p:nvPr>
        </p:nvSpPr>
        <p:spPr>
          <a:xfrm>
            <a:off x="6039433" y="2123658"/>
            <a:ext cx="5181600" cy="4586060"/>
          </a:xfrm>
        </p:spPr>
        <p:txBody>
          <a:bodyPr>
            <a:normAutofit/>
          </a:bodyPr>
          <a:lstStyle/>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joined-up national focus </a:t>
            </a:r>
            <a:r>
              <a:rPr lang="en-GB" sz="1800" dirty="0">
                <a:solidFill>
                  <a:srgbClr val="002060"/>
                </a:solidFill>
                <a:latin typeface="Century Gothic" panose="020B0502020202020204" pitchFamily="34" charset="0"/>
              </a:rPr>
              <a:t>on the challenges facing students, learners and apprentices across the whole post-	compulsory education sector.</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More information provided </a:t>
            </a:r>
            <a:r>
              <a:rPr lang="en-GB" sz="1800" dirty="0">
                <a:solidFill>
                  <a:srgbClr val="002060"/>
                </a:solidFill>
                <a:latin typeface="Century Gothic" panose="020B0502020202020204" pitchFamily="34" charset="0"/>
              </a:rPr>
              <a:t>on options and qualifications available whether in school, further education, apprenticeships, or higher education.</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More opportunities to have your voice heard </a:t>
            </a:r>
            <a:r>
              <a:rPr lang="en-GB" sz="1800" dirty="0">
                <a:solidFill>
                  <a:srgbClr val="002060"/>
                </a:solidFill>
                <a:latin typeface="Century Gothic" panose="020B0502020202020204" pitchFamily="34" charset="0"/>
              </a:rPr>
              <a:t>in the running of your university or college.</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Better protections for student rights</a:t>
            </a:r>
            <a:r>
              <a:rPr lang="en-GB" sz="1800" dirty="0">
                <a:solidFill>
                  <a:srgbClr val="002060"/>
                </a:solidFill>
                <a:latin typeface="Century Gothic" panose="020B0502020202020204" pitchFamily="34" charset="0"/>
              </a:rPr>
              <a:t>, including a new right to a complaints scheme in further education.</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530859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 uri="{C183D7F6-B498-43B3-948B-1728B52AA6E4}">
                <adec:decorative xmlns:adec="http://schemas.microsoft.com/office/drawing/2017/decorative" val="1"/>
              </a:ext>
            </a:extLst>
          </p:cNvPr>
          <p:cNvSpPr txBox="1">
            <a:spLocks/>
          </p:cNvSpPr>
          <p:nvPr/>
        </p:nvSpPr>
        <p:spPr>
          <a:xfrm>
            <a:off x="859115" y="0"/>
            <a:ext cx="5073707" cy="24314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Yr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uchelgais</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colegau</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addysg</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bellach</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ac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ysgolion</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â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chweched</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dosbarth</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1"/>
              </a:ext>
            </a:extLst>
          </p:cNvPr>
          <p:cNvSpPr txBox="1">
            <a:spLocks noGrp="1"/>
          </p:cNvSpPr>
          <p:nvPr>
            <p:ph type="title" idx="4294967295"/>
          </p:nvPr>
        </p:nvSpPr>
        <p:spPr>
          <a:xfrm>
            <a:off x="6096000" y="0"/>
            <a:ext cx="574765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The ambition for </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further education colleges and schools with sixth-forms</a:t>
            </a:r>
            <a:endPar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32" name="Content Placeholder 8">
            <a:extLst>
              <a:ext uri="{FF2B5EF4-FFF2-40B4-BE49-F238E27FC236}">
                <a16:creationId xmlns:a16="http://schemas.microsoft.com/office/drawing/2014/main" id="{24AF2A88-7586-346A-90F7-7BCF3D9412EE}"/>
              </a:ext>
              <a:ext uri="{C183D7F6-B498-43B3-948B-1728B52AA6E4}">
                <adec:decorative xmlns:adec="http://schemas.microsoft.com/office/drawing/2017/decorative" val="1"/>
              </a:ext>
            </a:extLst>
          </p:cNvPr>
          <p:cNvSpPr txBox="1">
            <a:spLocks/>
          </p:cNvSpPr>
          <p:nvPr/>
        </p:nvSpPr>
        <p:spPr>
          <a:xfrm>
            <a:off x="695548" y="2499360"/>
            <a:ext cx="5181600" cy="42103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Clr>
                <a:srgbClr val="FFC000"/>
              </a:buClr>
              <a:buFont typeface="Wingdings" panose="05000000000000000000" pitchFamily="2" charset="2"/>
              <a:buChar char="§"/>
            </a:pPr>
            <a:r>
              <a:rPr lang="en-GB" sz="1800" b="1" dirty="0">
                <a:solidFill>
                  <a:srgbClr val="291F6C"/>
                </a:solidFill>
                <a:latin typeface="Century Gothic" panose="020B0502020202020204" pitchFamily="34" charset="0"/>
              </a:rPr>
              <a:t>Dull </a:t>
            </a:r>
            <a:r>
              <a:rPr lang="en-GB" sz="1800" b="1" dirty="0" err="1">
                <a:solidFill>
                  <a:srgbClr val="291F6C"/>
                </a:solidFill>
                <a:latin typeface="Century Gothic" panose="020B0502020202020204" pitchFamily="34" charset="0"/>
              </a:rPr>
              <a:t>newydd</a:t>
            </a:r>
            <a:r>
              <a:rPr lang="en-GB" sz="1800" b="1" dirty="0">
                <a:solidFill>
                  <a:srgbClr val="291F6C"/>
                </a:solidFill>
                <a:latin typeface="Century Gothic" panose="020B0502020202020204" pitchFamily="34" charset="0"/>
              </a:rPr>
              <a:t> o </a:t>
            </a:r>
            <a:r>
              <a:rPr lang="en-GB" sz="1800" b="1" dirty="0" err="1">
                <a:solidFill>
                  <a:srgbClr val="291F6C"/>
                </a:solidFill>
                <a:latin typeface="Century Gothic" panose="020B0502020202020204" pitchFamily="34" charset="0"/>
              </a:rPr>
              <a:t>gyllido</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gydag</a:t>
            </a:r>
            <a:r>
              <a:rPr lang="en-GB" sz="1800" dirty="0">
                <a:solidFill>
                  <a:srgbClr val="291F6C"/>
                </a:solidFill>
                <a:latin typeface="Century Gothic" panose="020B0502020202020204" pitchFamily="34" charset="0"/>
              </a:rPr>
              <a:t> un </a:t>
            </a:r>
            <a:r>
              <a:rPr lang="en-GB" sz="1800" dirty="0" err="1">
                <a:solidFill>
                  <a:srgbClr val="291F6C"/>
                </a:solidFill>
                <a:latin typeface="Century Gothic" panose="020B0502020202020204" pitchFamily="34" charset="0"/>
              </a:rPr>
              <a:t>corff</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yn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gyfrifol</a:t>
            </a:r>
            <a:r>
              <a:rPr lang="en-GB" sz="1800" dirty="0">
                <a:solidFill>
                  <a:srgbClr val="291F6C"/>
                </a:solidFill>
                <a:latin typeface="Century Gothic" panose="020B0502020202020204" pitchFamily="34" charset="0"/>
              </a:rPr>
              <a:t> am </a:t>
            </a:r>
            <a:r>
              <a:rPr lang="en-GB" sz="1800" dirty="0" err="1">
                <a:solidFill>
                  <a:srgbClr val="291F6C"/>
                </a:solidFill>
                <a:latin typeface="Century Gothic" panose="020B0502020202020204" pitchFamily="34" charset="0"/>
              </a:rPr>
              <a:t>gynllunio</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chyllido</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addysg</a:t>
            </a:r>
            <a:r>
              <a:rPr lang="en-GB" sz="1800" dirty="0">
                <a:solidFill>
                  <a:srgbClr val="291F6C"/>
                </a:solidFill>
                <a:latin typeface="Century Gothic" panose="020B0502020202020204" pitchFamily="34" charset="0"/>
              </a:rPr>
              <a:t> ôl-16 mewn </a:t>
            </a:r>
            <a:r>
              <a:rPr lang="en-GB" sz="1800" dirty="0" err="1">
                <a:solidFill>
                  <a:srgbClr val="291F6C"/>
                </a:solidFill>
                <a:latin typeface="Century Gothic" panose="020B0502020202020204" pitchFamily="34" charset="0"/>
              </a:rPr>
              <a:t>ysgolion</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cholegau</a:t>
            </a:r>
            <a:r>
              <a:rPr lang="en-GB" sz="1800" dirty="0">
                <a:solidFill>
                  <a:srgbClr val="291F6C"/>
                </a:solidFill>
                <a:latin typeface="Century Gothic" panose="020B0502020202020204" pitchFamily="34" charset="0"/>
              </a:rPr>
              <a:t>. </a:t>
            </a:r>
          </a:p>
          <a:p>
            <a:pPr marL="342900" indent="-342900">
              <a:spcAft>
                <a:spcPts val="1200"/>
              </a:spcAft>
              <a:buClr>
                <a:srgbClr val="FFC000"/>
              </a:buClr>
              <a:buFont typeface="Wingdings" panose="05000000000000000000" pitchFamily="2" charset="2"/>
              <a:buChar char="§"/>
            </a:pPr>
            <a:r>
              <a:rPr lang="en-GB" sz="1800" b="1" dirty="0">
                <a:solidFill>
                  <a:srgbClr val="291F6C"/>
                </a:solidFill>
                <a:latin typeface="Century Gothic" panose="020B0502020202020204" pitchFamily="34" charset="0"/>
              </a:rPr>
              <a:t>Dull </a:t>
            </a:r>
            <a:r>
              <a:rPr lang="en-GB" sz="1800" b="1" dirty="0" err="1">
                <a:solidFill>
                  <a:srgbClr val="291F6C"/>
                </a:solidFill>
                <a:latin typeface="Century Gothic" panose="020B0502020202020204" pitchFamily="34" charset="0"/>
              </a:rPr>
              <a:t>mwy</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cydlynol</a:t>
            </a:r>
            <a:r>
              <a:rPr lang="en-GB" sz="1800" b="1" dirty="0">
                <a:solidFill>
                  <a:srgbClr val="291F6C"/>
                </a:solidFill>
                <a:latin typeface="Century Gothic" panose="020B0502020202020204" pitchFamily="34" charset="0"/>
              </a:rPr>
              <a:t> o </a:t>
            </a:r>
            <a:r>
              <a:rPr lang="en-GB" sz="1800" b="1" dirty="0" err="1">
                <a:solidFill>
                  <a:srgbClr val="291F6C"/>
                </a:solidFill>
                <a:latin typeface="Century Gothic" panose="020B0502020202020204" pitchFamily="34" charset="0"/>
              </a:rPr>
              <a:t>wella</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ansawdd</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gydag</a:t>
            </a:r>
            <a:r>
              <a:rPr lang="en-GB" sz="1800" dirty="0">
                <a:solidFill>
                  <a:srgbClr val="291F6C"/>
                </a:solidFill>
                <a:latin typeface="Century Gothic" panose="020B0502020202020204" pitchFamily="34" charset="0"/>
              </a:rPr>
              <a:t> un </a:t>
            </a:r>
            <a:r>
              <a:rPr lang="en-GB" sz="1800" dirty="0" err="1">
                <a:solidFill>
                  <a:srgbClr val="291F6C"/>
                </a:solidFill>
                <a:latin typeface="Century Gothic" panose="020B0502020202020204" pitchFamily="34" charset="0"/>
              </a:rPr>
              <a:t>fframwaith</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ansawdd</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oruchwylir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gan</a:t>
            </a:r>
            <a:r>
              <a:rPr lang="en-GB" sz="1800" dirty="0">
                <a:solidFill>
                  <a:srgbClr val="291F6C"/>
                </a:solidFill>
                <a:latin typeface="Century Gothic" panose="020B0502020202020204" pitchFamily="34" charset="0"/>
              </a:rPr>
              <a:t> y </a:t>
            </a:r>
            <a:r>
              <a:rPr lang="en-GB" sz="1800" dirty="0" err="1">
                <a:solidFill>
                  <a:srgbClr val="291F6C"/>
                </a:solidFill>
                <a:latin typeface="Century Gothic" panose="020B0502020202020204" pitchFamily="34" charset="0"/>
              </a:rPr>
              <a:t>Comisiwn</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mwy</a:t>
            </a:r>
            <a:r>
              <a:rPr lang="en-GB" sz="1800" dirty="0">
                <a:solidFill>
                  <a:srgbClr val="291F6C"/>
                </a:solidFill>
                <a:latin typeface="Century Gothic" panose="020B0502020202020204" pitchFamily="34" charset="0"/>
              </a:rPr>
              <a:t> o </a:t>
            </a:r>
            <a:r>
              <a:rPr lang="en-GB" sz="1800" dirty="0" err="1">
                <a:solidFill>
                  <a:srgbClr val="291F6C"/>
                </a:solidFill>
                <a:latin typeface="Century Gothic" panose="020B0502020202020204" pitchFamily="34" charset="0"/>
              </a:rPr>
              <a:t>gydweithredu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rhwng</a:t>
            </a:r>
            <a:r>
              <a:rPr lang="en-GB" sz="1800" dirty="0">
                <a:solidFill>
                  <a:srgbClr val="291F6C"/>
                </a:solidFill>
                <a:latin typeface="Century Gothic" panose="020B0502020202020204" pitchFamily="34" charset="0"/>
              </a:rPr>
              <a:t> Estyn </a:t>
            </a:r>
            <a:r>
              <a:rPr lang="en-GB" sz="1800" dirty="0" err="1">
                <a:solidFill>
                  <a:srgbClr val="291F6C"/>
                </a:solidFill>
                <a:latin typeface="Century Gothic" panose="020B0502020202020204" pitchFamily="34" charset="0"/>
              </a:rPr>
              <a:t>a’r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Asiantaeth</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Sicrhau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Ansawdd</a:t>
            </a:r>
            <a:r>
              <a:rPr lang="en-GB" sz="1800" dirty="0">
                <a:solidFill>
                  <a:srgbClr val="291F6C"/>
                </a:solidFill>
                <a:latin typeface="Century Gothic" panose="020B0502020202020204" pitchFamily="34" charset="0"/>
              </a:rPr>
              <a:t>.</a:t>
            </a:r>
          </a:p>
          <a:p>
            <a:pPr marL="342900" indent="-342900">
              <a:spcAft>
                <a:spcPts val="1200"/>
              </a:spcAft>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Gwell</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cydweithredu</a:t>
            </a:r>
            <a:r>
              <a:rPr lang="en-GB" sz="1800" b="1" dirty="0">
                <a:solidFill>
                  <a:srgbClr val="291F6C"/>
                </a:solidFill>
                <a:latin typeface="Century Gothic" panose="020B0502020202020204" pitchFamily="34" charset="0"/>
              </a:rPr>
              <a:t> a </a:t>
            </a:r>
            <a:r>
              <a:rPr lang="en-GB" sz="1800" b="1" dirty="0" err="1">
                <a:solidFill>
                  <a:srgbClr val="291F6C"/>
                </a:solidFill>
                <a:latin typeface="Century Gothic" panose="020B0502020202020204" pitchFamily="34" charset="0"/>
              </a:rPr>
              <a:t>phartneriaeth</a:t>
            </a:r>
            <a:r>
              <a:rPr lang="en-GB" sz="1800" b="1"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rhwng</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darparwyr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gan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weithio</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gyda’i</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gilydd</a:t>
            </a:r>
            <a:r>
              <a:rPr lang="en-GB" sz="1800" dirty="0">
                <a:solidFill>
                  <a:srgbClr val="291F6C"/>
                </a:solidFill>
                <a:latin typeface="Century Gothic" panose="020B0502020202020204" pitchFamily="34" charset="0"/>
              </a:rPr>
              <a:t> er </a:t>
            </a:r>
            <a:r>
              <a:rPr lang="en-GB" sz="1800" dirty="0" err="1">
                <a:solidFill>
                  <a:srgbClr val="291F6C"/>
                </a:solidFill>
                <a:latin typeface="Century Gothic" panose="020B0502020202020204" pitchFamily="34" charset="0"/>
              </a:rPr>
              <a:t>budd</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dysgwyr</a:t>
            </a:r>
            <a:r>
              <a:rPr lang="en-GB" sz="1800" dirty="0">
                <a:solidFill>
                  <a:srgbClr val="291F6C"/>
                </a:solidFill>
                <a:latin typeface="Century Gothic" panose="020B0502020202020204" pitchFamily="34" charset="0"/>
              </a:rPr>
              <a:t>. </a:t>
            </a:r>
          </a:p>
          <a:p>
            <a:pPr marL="342900" indent="-342900">
              <a:spcAft>
                <a:spcPts val="1200"/>
              </a:spcAft>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Goruchwyliaeth</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strategol</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fwy</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hirdymor</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gan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fodloni</a:t>
            </a:r>
            <a:r>
              <a:rPr lang="en-GB" sz="1800" b="1"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anghenion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lleol</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rhanbarthol</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chenedlaethol</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gyfer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addysg</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hyfforddiant</a:t>
            </a:r>
            <a:r>
              <a:rPr lang="en-GB" sz="1800" dirty="0">
                <a:solidFill>
                  <a:srgbClr val="291F6C"/>
                </a:solidFill>
                <a:latin typeface="Century Gothic" panose="020B0502020202020204" pitchFamily="34" charset="0"/>
              </a:rPr>
              <a:t>.</a:t>
            </a:r>
          </a:p>
          <a:p>
            <a:endParaRPr lang="en-GB" dirty="0"/>
          </a:p>
        </p:txBody>
      </p:sp>
      <p:sp>
        <p:nvSpPr>
          <p:cNvPr id="31" name="Content Placeholder 8">
            <a:extLst>
              <a:ext uri="{FF2B5EF4-FFF2-40B4-BE49-F238E27FC236}">
                <a16:creationId xmlns:a16="http://schemas.microsoft.com/office/drawing/2014/main" id="{E89774AC-F976-74C8-2B2F-CD24B14F1059}"/>
              </a:ext>
              <a:ext uri="{C183D7F6-B498-43B3-948B-1728B52AA6E4}">
                <adec:decorative xmlns:adec="http://schemas.microsoft.com/office/drawing/2017/decorative" val="1"/>
              </a:ext>
            </a:extLst>
          </p:cNvPr>
          <p:cNvSpPr>
            <a:spLocks noGrp="1"/>
          </p:cNvSpPr>
          <p:nvPr>
            <p:ph sz="half" idx="2"/>
          </p:nvPr>
        </p:nvSpPr>
        <p:spPr>
          <a:xfrm>
            <a:off x="6039433" y="2499358"/>
            <a:ext cx="5181600" cy="4210359"/>
          </a:xfrm>
        </p:spPr>
        <p:txBody>
          <a:bodyPr>
            <a:normAutofit fontScale="92500" lnSpcReduction="10000"/>
          </a:bodyPr>
          <a:lstStyle/>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new approach to funding</a:t>
            </a:r>
            <a:r>
              <a:rPr lang="en-GB" sz="1800" dirty="0">
                <a:solidFill>
                  <a:srgbClr val="002060"/>
                </a:solidFill>
                <a:latin typeface="Century Gothic" panose="020B0502020202020204" pitchFamily="34" charset="0"/>
              </a:rPr>
              <a:t>, with one organisation responsible for planning and funding post-16 education in schools and colleges.</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more coherent approach to improving quality</a:t>
            </a:r>
            <a:r>
              <a:rPr lang="en-GB" sz="1800" dirty="0">
                <a:solidFill>
                  <a:srgbClr val="002060"/>
                </a:solidFill>
                <a:latin typeface="Century Gothic" panose="020B0502020202020204" pitchFamily="34" charset="0"/>
              </a:rPr>
              <a:t>, with a single quality framework overseen by the Commission and improved coordination between Estyn and QAA.</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Improved collaboration and partnership </a:t>
            </a:r>
            <a:r>
              <a:rPr lang="en-GB" sz="1800" dirty="0">
                <a:solidFill>
                  <a:srgbClr val="002060"/>
                </a:solidFill>
                <a:latin typeface="Century Gothic" panose="020B0502020202020204" pitchFamily="34" charset="0"/>
              </a:rPr>
              <a:t>between providers, working together in the interests of learners.</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Longer-term strategic oversight and alignment </a:t>
            </a:r>
            <a:r>
              <a:rPr lang="en-GB" sz="1800" dirty="0">
                <a:solidFill>
                  <a:srgbClr val="002060"/>
                </a:solidFill>
                <a:latin typeface="Century Gothic" panose="020B0502020202020204" pitchFamily="34" charset="0"/>
              </a:rPr>
              <a:t>with local, regional and national education and training needs.</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990613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 uri="{C183D7F6-B498-43B3-948B-1728B52AA6E4}">
                <adec:decorative xmlns:adec="http://schemas.microsoft.com/office/drawing/2017/decorative" val="1"/>
              </a:ext>
            </a:extLst>
          </p:cNvPr>
          <p:cNvSpPr txBox="1">
            <a:spLocks/>
          </p:cNvSpPr>
          <p:nvPr/>
        </p:nvSpPr>
        <p:spPr>
          <a:xfrm>
            <a:off x="859115" y="0"/>
            <a:ext cx="5073707"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Yr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uchelgais</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Prifysgolion</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darparwyr</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addysg</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uwch</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eraill</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1"/>
              </a:ext>
            </a:extLst>
          </p:cNvPr>
          <p:cNvSpPr txBox="1">
            <a:spLocks noGrp="1"/>
          </p:cNvSpPr>
          <p:nvPr>
            <p:ph type="title" idx="4294967295"/>
          </p:nvPr>
        </p:nvSpPr>
        <p:spPr>
          <a:xfrm>
            <a:off x="6096000" y="0"/>
            <a:ext cx="574765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The ambition for </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universities and other higher education providers</a:t>
            </a:r>
            <a:endPar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32" name="Content Placeholder 8">
            <a:extLst>
              <a:ext uri="{FF2B5EF4-FFF2-40B4-BE49-F238E27FC236}">
                <a16:creationId xmlns:a16="http://schemas.microsoft.com/office/drawing/2014/main" id="{24AF2A88-7586-346A-90F7-7BCF3D9412EE}"/>
              </a:ext>
              <a:ext uri="{C183D7F6-B498-43B3-948B-1728B52AA6E4}">
                <adec:decorative xmlns:adec="http://schemas.microsoft.com/office/drawing/2017/decorative" val="1"/>
              </a:ext>
            </a:extLst>
          </p:cNvPr>
          <p:cNvSpPr txBox="1">
            <a:spLocks/>
          </p:cNvSpPr>
          <p:nvPr/>
        </p:nvSpPr>
        <p:spPr>
          <a:xfrm>
            <a:off x="695548" y="1830917"/>
            <a:ext cx="5181600" cy="496176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600"/>
              </a:spcBef>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Trefn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reoleiddio</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gliriach</a:t>
            </a:r>
            <a:r>
              <a:rPr lang="en-GB" sz="1800" b="1" dirty="0">
                <a:solidFill>
                  <a:srgbClr val="291F6C"/>
                </a:solidFill>
                <a:latin typeface="Century Gothic" panose="020B0502020202020204" pitchFamily="34" charset="0"/>
              </a:rPr>
              <a:t> a </a:t>
            </a:r>
            <a:r>
              <a:rPr lang="en-GB" sz="1800" b="1" dirty="0" err="1">
                <a:solidFill>
                  <a:srgbClr val="291F6C"/>
                </a:solidFill>
                <a:latin typeface="Century Gothic" panose="020B0502020202020204" pitchFamily="34" charset="0"/>
              </a:rPr>
              <a:t>mwy</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ystyrlon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ar</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gyfer</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darparwyr</a:t>
            </a:r>
            <a:r>
              <a:rPr lang="en-GB" sz="1800" b="1"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sy'n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gallu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addasu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i’r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newid</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ym</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maint</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siâp</a:t>
            </a:r>
            <a:r>
              <a:rPr lang="en-GB" sz="1800" dirty="0">
                <a:solidFill>
                  <a:srgbClr val="291F6C"/>
                </a:solidFill>
                <a:latin typeface="Century Gothic" panose="020B0502020202020204" pitchFamily="34" charset="0"/>
              </a:rPr>
              <a:t> y sector ac </a:t>
            </a:r>
            <a:r>
              <a:rPr lang="en-GB" sz="1800" dirty="0" err="1">
                <a:solidFill>
                  <a:srgbClr val="291F6C"/>
                </a:solidFill>
                <a:latin typeface="Century Gothic" panose="020B0502020202020204" pitchFamily="34" charset="0"/>
              </a:rPr>
              <a:t>anghenion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newidiol</a:t>
            </a:r>
            <a:r>
              <a:rPr lang="en-GB" sz="1800" dirty="0">
                <a:solidFill>
                  <a:srgbClr val="291F6C"/>
                </a:solidFill>
                <a:latin typeface="Century Gothic" panose="020B0502020202020204" pitchFamily="34" charset="0"/>
              </a:rPr>
              <a:t> Cymru.</a:t>
            </a:r>
          </a:p>
          <a:p>
            <a:pPr marL="342900" indent="-342900">
              <a:spcBef>
                <a:spcPts val="600"/>
              </a:spcBef>
              <a:buClr>
                <a:srgbClr val="FFC000"/>
              </a:buClr>
              <a:buFont typeface="Wingdings" panose="05000000000000000000" pitchFamily="2" charset="2"/>
              <a:buChar char="§"/>
            </a:pPr>
            <a:endParaRPr lang="en-GB" sz="1800" dirty="0">
              <a:solidFill>
                <a:srgbClr val="291F6C"/>
              </a:solidFill>
              <a:latin typeface="Century Gothic" panose="020B0502020202020204" pitchFamily="34" charset="0"/>
            </a:endParaRPr>
          </a:p>
          <a:p>
            <a:pPr marL="342900" indent="-342900">
              <a:spcBef>
                <a:spcPts val="600"/>
              </a:spcBef>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Trefn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reoleiddio</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fwy</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cyson</a:t>
            </a:r>
            <a:r>
              <a:rPr lang="en-GB" sz="1800" b="1"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gyfer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darparwyr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cyrsiau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israddedig</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amser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llawn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sefydledig</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darparwyr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cyrsiau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gradd</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cyrsiau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rhan-amser</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chyrsiau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dysgu</a:t>
            </a:r>
            <a:r>
              <a:rPr lang="en-GB" sz="1800" dirty="0">
                <a:solidFill>
                  <a:srgbClr val="291F6C"/>
                </a:solidFill>
                <a:latin typeface="Century Gothic" panose="020B0502020202020204" pitchFamily="34" charset="0"/>
              </a:rPr>
              <a:t> o bell.</a:t>
            </a:r>
          </a:p>
          <a:p>
            <a:pPr marL="342900" indent="-342900">
              <a:spcBef>
                <a:spcPts val="600"/>
              </a:spcBef>
              <a:buClr>
                <a:srgbClr val="FFC000"/>
              </a:buClr>
              <a:buFont typeface="Wingdings" panose="05000000000000000000" pitchFamily="2" charset="2"/>
              <a:buChar char="§"/>
            </a:pPr>
            <a:endParaRPr lang="en-GB" sz="1800" dirty="0">
              <a:solidFill>
                <a:srgbClr val="291F6C"/>
              </a:solidFill>
              <a:latin typeface="Century Gothic" panose="020B0502020202020204" pitchFamily="34" charset="0"/>
            </a:endParaRPr>
          </a:p>
          <a:p>
            <a:pPr marL="342900" indent="-342900">
              <a:spcBef>
                <a:spcPts val="600"/>
              </a:spcBef>
              <a:buClr>
                <a:srgbClr val="FFC000"/>
              </a:buClr>
              <a:buFont typeface="Wingdings" panose="05000000000000000000" pitchFamily="2" charset="2"/>
              <a:buChar char="§"/>
            </a:pPr>
            <a:r>
              <a:rPr lang="en-GB" sz="1800" b="1" dirty="0">
                <a:solidFill>
                  <a:srgbClr val="291F6C"/>
                </a:solidFill>
                <a:latin typeface="Century Gothic" panose="020B0502020202020204" pitchFamily="34" charset="0"/>
              </a:rPr>
              <a:t>Dull </a:t>
            </a:r>
            <a:r>
              <a:rPr lang="en-GB" sz="1800" b="1" dirty="0" err="1">
                <a:solidFill>
                  <a:srgbClr val="291F6C"/>
                </a:solidFill>
                <a:latin typeface="Century Gothic" panose="020B0502020202020204" pitchFamily="34" charset="0"/>
              </a:rPr>
              <a:t>mwy</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strategol</a:t>
            </a:r>
            <a:r>
              <a:rPr lang="en-GB" sz="1800" b="1" dirty="0">
                <a:solidFill>
                  <a:srgbClr val="291F6C"/>
                </a:solidFill>
                <a:latin typeface="Century Gothic" panose="020B0502020202020204" pitchFamily="34" charset="0"/>
              </a:rPr>
              <a:t> </a:t>
            </a:r>
            <a:r>
              <a:rPr lang="en-GB" sz="1800" dirty="0">
                <a:solidFill>
                  <a:srgbClr val="291F6C"/>
                </a:solidFill>
                <a:latin typeface="Century Gothic" panose="020B0502020202020204" pitchFamily="34" charset="0"/>
              </a:rPr>
              <a:t>o </a:t>
            </a:r>
            <a:r>
              <a:rPr lang="en-GB" sz="1800" dirty="0" err="1">
                <a:solidFill>
                  <a:srgbClr val="291F6C"/>
                </a:solidFill>
                <a:latin typeface="Century Gothic" panose="020B0502020202020204" pitchFamily="34" charset="0"/>
              </a:rPr>
              <a:t>ehangu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mynediad</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chyfle</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gyda</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ffocws</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mwy</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hirdymor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gyflawni</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canlyniadau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cadarnhaol</a:t>
            </a:r>
            <a:r>
              <a:rPr lang="en-GB" sz="1800" dirty="0">
                <a:solidFill>
                  <a:srgbClr val="291F6C"/>
                </a:solidFill>
                <a:latin typeface="Century Gothic" panose="020B0502020202020204" pitchFamily="34" charset="0"/>
              </a:rPr>
              <a:t>.</a:t>
            </a:r>
          </a:p>
          <a:p>
            <a:pPr marL="342900" indent="-342900">
              <a:spcBef>
                <a:spcPts val="600"/>
              </a:spcBef>
              <a:buClr>
                <a:srgbClr val="FFC000"/>
              </a:buClr>
              <a:buFont typeface="Wingdings" panose="05000000000000000000" pitchFamily="2" charset="2"/>
              <a:buChar char="§"/>
            </a:pPr>
            <a:endParaRPr lang="en-GB" sz="1800" dirty="0">
              <a:solidFill>
                <a:srgbClr val="291F6C"/>
              </a:solidFill>
              <a:latin typeface="Century Gothic" panose="020B0502020202020204" pitchFamily="34" charset="0"/>
            </a:endParaRPr>
          </a:p>
          <a:p>
            <a:pPr marL="342900" indent="-342900">
              <a:spcBef>
                <a:spcPts val="600"/>
              </a:spcBef>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Mwy</a:t>
            </a:r>
            <a:r>
              <a:rPr lang="en-GB" sz="1800" b="1" dirty="0">
                <a:solidFill>
                  <a:srgbClr val="291F6C"/>
                </a:solidFill>
                <a:latin typeface="Century Gothic" panose="020B0502020202020204" pitchFamily="34" charset="0"/>
              </a:rPr>
              <a:t> o </a:t>
            </a:r>
            <a:r>
              <a:rPr lang="en-GB" sz="1800" b="1" dirty="0" err="1">
                <a:solidFill>
                  <a:srgbClr val="291F6C"/>
                </a:solidFill>
                <a:latin typeface="Century Gothic" panose="020B0502020202020204" pitchFamily="34" charset="0"/>
              </a:rPr>
              <a:t>gyfleoedd</a:t>
            </a:r>
            <a:r>
              <a:rPr lang="en-GB" sz="1800" b="1" dirty="0">
                <a:solidFill>
                  <a:srgbClr val="291F6C"/>
                </a:solidFill>
                <a:latin typeface="Century Gothic" panose="020B0502020202020204" pitchFamily="34" charset="0"/>
              </a:rPr>
              <a:t> i </a:t>
            </a:r>
            <a:r>
              <a:rPr lang="en-GB" sz="1800" b="1" dirty="0" err="1">
                <a:solidFill>
                  <a:srgbClr val="291F6C"/>
                </a:solidFill>
                <a:latin typeface="Century Gothic" panose="020B0502020202020204" pitchFamily="34" charset="0"/>
              </a:rPr>
              <a:t>gydweithredu</a:t>
            </a:r>
            <a:r>
              <a:rPr lang="en-GB" sz="1800" b="1" dirty="0">
                <a:solidFill>
                  <a:srgbClr val="291F6C"/>
                </a:solidFill>
                <a:latin typeface="Century Gothic" panose="020B0502020202020204" pitchFamily="34" charset="0"/>
              </a:rPr>
              <a:t> </a:t>
            </a:r>
            <a:r>
              <a:rPr lang="en-GB" sz="1800" dirty="0">
                <a:solidFill>
                  <a:srgbClr val="291F6C"/>
                </a:solidFill>
                <a:latin typeface="Century Gothic" panose="020B0502020202020204" pitchFamily="34" charset="0"/>
              </a:rPr>
              <a:t>â </a:t>
            </a:r>
            <a:r>
              <a:rPr lang="en-GB" sz="1800" dirty="0" err="1">
                <a:solidFill>
                  <a:srgbClr val="291F6C"/>
                </a:solidFill>
                <a:latin typeface="Century Gothic" panose="020B0502020202020204" pitchFamily="34" charset="0"/>
              </a:rPr>
              <a:t>chyrff</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allanol</a:t>
            </a:r>
            <a:r>
              <a:rPr lang="en-GB" sz="1800" dirty="0">
                <a:solidFill>
                  <a:srgbClr val="291F6C"/>
                </a:solidFill>
                <a:latin typeface="Century Gothic" panose="020B0502020202020204" pitchFamily="34" charset="0"/>
              </a:rPr>
              <a:t> mewn </a:t>
            </a:r>
            <a:r>
              <a:rPr lang="en-GB" sz="1800" dirty="0" err="1">
                <a:solidFill>
                  <a:srgbClr val="291F6C"/>
                </a:solidFill>
                <a:latin typeface="Century Gothic" panose="020B0502020202020204" pitchFamily="34" charset="0"/>
              </a:rPr>
              <a:t>ymchwil</a:t>
            </a:r>
            <a:r>
              <a:rPr lang="en-GB" sz="1800" dirty="0">
                <a:solidFill>
                  <a:srgbClr val="291F6C"/>
                </a:solidFill>
                <a:latin typeface="Century Gothic" panose="020B0502020202020204" pitchFamily="34" charset="0"/>
              </a:rPr>
              <a:t> ac </a:t>
            </a:r>
            <a:r>
              <a:rPr lang="en-GB" sz="1800" dirty="0" err="1">
                <a:solidFill>
                  <a:srgbClr val="291F6C"/>
                </a:solidFill>
                <a:latin typeface="Century Gothic" panose="020B0502020202020204" pitchFamily="34" charset="0"/>
              </a:rPr>
              <a:t>arloesi</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ariennir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gan</a:t>
            </a:r>
            <a:r>
              <a:rPr lang="en-GB" sz="1800" dirty="0">
                <a:solidFill>
                  <a:srgbClr val="291F6C"/>
                </a:solidFill>
                <a:latin typeface="Century Gothic" panose="020B0502020202020204" pitchFamily="34" charset="0"/>
              </a:rPr>
              <a:t> y </a:t>
            </a:r>
            <a:r>
              <a:rPr lang="en-GB" sz="1800" dirty="0" err="1">
                <a:solidFill>
                  <a:srgbClr val="291F6C"/>
                </a:solidFill>
                <a:latin typeface="Century Gothic" panose="020B0502020202020204" pitchFamily="34" charset="0"/>
              </a:rPr>
              <a:t>Comisiwn</a:t>
            </a:r>
            <a:r>
              <a:rPr lang="en-GB" sz="1800" dirty="0">
                <a:solidFill>
                  <a:srgbClr val="291F6C"/>
                </a:solidFill>
                <a:latin typeface="Century Gothic" panose="020B0502020202020204" pitchFamily="34" charset="0"/>
              </a:rPr>
              <a:t>.</a:t>
            </a:r>
          </a:p>
          <a:p>
            <a:pPr marL="342900" indent="-342900">
              <a:spcBef>
                <a:spcPts val="600"/>
              </a:spcBef>
              <a:buClr>
                <a:srgbClr val="FFC000"/>
              </a:buClr>
              <a:buFont typeface="Wingdings" panose="05000000000000000000" pitchFamily="2" charset="2"/>
              <a:buChar char="§"/>
            </a:pPr>
            <a:endParaRPr lang="en-GB" sz="1800" dirty="0">
              <a:solidFill>
                <a:srgbClr val="291F6C"/>
              </a:solidFill>
              <a:latin typeface="Century Gothic" panose="020B0502020202020204" pitchFamily="34" charset="0"/>
            </a:endParaRPr>
          </a:p>
          <a:p>
            <a:pPr marL="342900" indent="-342900">
              <a:spcBef>
                <a:spcPts val="600"/>
              </a:spcBef>
              <a:buClr>
                <a:srgbClr val="FFC000"/>
              </a:buClr>
              <a:buFont typeface="Wingdings" panose="05000000000000000000" pitchFamily="2" charset="2"/>
              <a:buChar char="§"/>
            </a:pPr>
            <a:r>
              <a:rPr lang="en-GB" sz="1800" b="1" dirty="0" err="1">
                <a:solidFill>
                  <a:srgbClr val="291F6C"/>
                </a:solidFill>
                <a:latin typeface="Century Gothic" panose="020B0502020202020204" pitchFamily="34" charset="0"/>
              </a:rPr>
              <a:t>Cynyddu</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maint</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ehangder</a:t>
            </a:r>
            <a:r>
              <a:rPr lang="en-GB" sz="1800" b="1" dirty="0">
                <a:solidFill>
                  <a:srgbClr val="291F6C"/>
                </a:solidFill>
                <a:latin typeface="Century Gothic" panose="020B0502020202020204" pitchFamily="34" charset="0"/>
              </a:rPr>
              <a:t> a </a:t>
            </a:r>
            <a:r>
              <a:rPr lang="en-GB" sz="1800" b="1" dirty="0" err="1">
                <a:solidFill>
                  <a:srgbClr val="291F6C"/>
                </a:solidFill>
                <a:latin typeface="Century Gothic" panose="020B0502020202020204" pitchFamily="34" charset="0"/>
              </a:rPr>
              <a:t>dyfnder</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ein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sylfaen</a:t>
            </a:r>
            <a:r>
              <a:rPr lang="en-GB" sz="1800" b="1" dirty="0">
                <a:solidFill>
                  <a:srgbClr val="291F6C"/>
                </a:solidFill>
                <a:latin typeface="Century Gothic" panose="020B0502020202020204" pitchFamily="34" charset="0"/>
              </a:rPr>
              <a:t> </a:t>
            </a:r>
            <a:r>
              <a:rPr lang="en-GB" sz="1800" b="1" dirty="0" err="1">
                <a:solidFill>
                  <a:srgbClr val="291F6C"/>
                </a:solidFill>
                <a:latin typeface="Century Gothic" panose="020B0502020202020204" pitchFamily="34" charset="0"/>
              </a:rPr>
              <a:t>ymchwil</a:t>
            </a:r>
            <a:r>
              <a:rPr lang="en-GB" sz="1800" b="1" dirty="0">
                <a:solidFill>
                  <a:srgbClr val="291F6C"/>
                </a:solidFill>
                <a:latin typeface="Century Gothic" panose="020B0502020202020204" pitchFamily="34" charset="0"/>
              </a:rPr>
              <a:t> ac </a:t>
            </a:r>
            <a:r>
              <a:rPr lang="en-GB" sz="1800" b="1" dirty="0" err="1">
                <a:solidFill>
                  <a:srgbClr val="291F6C"/>
                </a:solidFill>
                <a:latin typeface="Century Gothic" panose="020B0502020202020204" pitchFamily="34" charset="0"/>
              </a:rPr>
              <a:t>arloesi</a:t>
            </a:r>
            <a:r>
              <a:rPr lang="en-GB" sz="1800" b="1"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drwy</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annog</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mwy</a:t>
            </a:r>
            <a:r>
              <a:rPr lang="en-GB" sz="1800" dirty="0">
                <a:solidFill>
                  <a:srgbClr val="291F6C"/>
                </a:solidFill>
                <a:latin typeface="Century Gothic" panose="020B0502020202020204" pitchFamily="34" charset="0"/>
              </a:rPr>
              <a:t> o </a:t>
            </a:r>
            <a:r>
              <a:rPr lang="en-GB" sz="1800" dirty="0" err="1">
                <a:solidFill>
                  <a:srgbClr val="291F6C"/>
                </a:solidFill>
                <a:latin typeface="Century Gothic" panose="020B0502020202020204" pitchFamily="34" charset="0"/>
              </a:rPr>
              <a:t>ymgysylltu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rhwng</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ein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prifysgolion</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colegau</a:t>
            </a:r>
            <a:r>
              <a:rPr lang="en-GB" sz="1800" dirty="0">
                <a:solidFill>
                  <a:srgbClr val="291F6C"/>
                </a:solidFill>
                <a:latin typeface="Century Gothic" panose="020B0502020202020204" pitchFamily="34" charset="0"/>
              </a:rPr>
              <a:t>, y </a:t>
            </a:r>
            <a:r>
              <a:rPr lang="en-GB" sz="1800" dirty="0" err="1">
                <a:solidFill>
                  <a:srgbClr val="291F6C"/>
                </a:solidFill>
                <a:latin typeface="Century Gothic" panose="020B0502020202020204" pitchFamily="34" charset="0"/>
              </a:rPr>
              <a:t>sectorau</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cyhoeddus</a:t>
            </a:r>
            <a:r>
              <a:rPr lang="en-GB" sz="1800" dirty="0">
                <a:solidFill>
                  <a:srgbClr val="291F6C"/>
                </a:solidFill>
                <a:latin typeface="Century Gothic" panose="020B0502020202020204" pitchFamily="34" charset="0"/>
              </a:rPr>
              <a:t> a </a:t>
            </a:r>
            <a:r>
              <a:rPr lang="en-GB" sz="1800" dirty="0" err="1">
                <a:solidFill>
                  <a:srgbClr val="291F6C"/>
                </a:solidFill>
                <a:latin typeface="Century Gothic" panose="020B0502020202020204" pitchFamily="34" charset="0"/>
              </a:rPr>
              <a:t>phreifat</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a’r</a:t>
            </a:r>
            <a:r>
              <a:rPr lang="en-GB" sz="1800" dirty="0">
                <a:solidFill>
                  <a:srgbClr val="291F6C"/>
                </a:solidFill>
                <a:latin typeface="Century Gothic" panose="020B0502020202020204" pitchFamily="34" charset="0"/>
              </a:rPr>
              <a:t> </a:t>
            </a:r>
            <a:r>
              <a:rPr lang="en-GB" sz="1800" dirty="0" err="1">
                <a:solidFill>
                  <a:srgbClr val="291F6C"/>
                </a:solidFill>
                <a:latin typeface="Century Gothic" panose="020B0502020202020204" pitchFamily="34" charset="0"/>
              </a:rPr>
              <a:t>trydydd</a:t>
            </a:r>
            <a:r>
              <a:rPr lang="en-GB" sz="1800" dirty="0">
                <a:solidFill>
                  <a:srgbClr val="291F6C"/>
                </a:solidFill>
                <a:latin typeface="Century Gothic" panose="020B0502020202020204" pitchFamily="34" charset="0"/>
              </a:rPr>
              <a:t> sector.</a:t>
            </a:r>
          </a:p>
          <a:p>
            <a:endParaRPr lang="en-GB" dirty="0"/>
          </a:p>
        </p:txBody>
      </p:sp>
      <p:sp>
        <p:nvSpPr>
          <p:cNvPr id="31" name="Content Placeholder 8">
            <a:extLst>
              <a:ext uri="{FF2B5EF4-FFF2-40B4-BE49-F238E27FC236}">
                <a16:creationId xmlns:a16="http://schemas.microsoft.com/office/drawing/2014/main" id="{E89774AC-F976-74C8-2B2F-CD24B14F1059}"/>
              </a:ext>
              <a:ext uri="{C183D7F6-B498-43B3-948B-1728B52AA6E4}">
                <adec:decorative xmlns:adec="http://schemas.microsoft.com/office/drawing/2017/decorative" val="1"/>
              </a:ext>
            </a:extLst>
          </p:cNvPr>
          <p:cNvSpPr>
            <a:spLocks noGrp="1"/>
          </p:cNvSpPr>
          <p:nvPr>
            <p:ph sz="half" idx="2"/>
          </p:nvPr>
        </p:nvSpPr>
        <p:spPr>
          <a:xfrm>
            <a:off x="6039433" y="1828800"/>
            <a:ext cx="5181600" cy="4880918"/>
          </a:xfrm>
        </p:spPr>
        <p:txBody>
          <a:bodyPr>
            <a:normAutofit fontScale="92500" lnSpcReduction="20000"/>
          </a:bodyPr>
          <a:lstStyle/>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Clearer and more coherent regulation of providers </a:t>
            </a:r>
            <a:r>
              <a:rPr lang="en-GB" sz="1800" dirty="0">
                <a:solidFill>
                  <a:srgbClr val="002060"/>
                </a:solidFill>
                <a:latin typeface="Century Gothic" panose="020B0502020202020204" pitchFamily="34" charset="0"/>
              </a:rPr>
              <a:t>which can adjust to the changing size and shape of the sector and the changing needs of Wales. </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more level playing field in regulation </a:t>
            </a:r>
            <a:r>
              <a:rPr lang="en-GB" sz="1800" dirty="0">
                <a:solidFill>
                  <a:srgbClr val="002060"/>
                </a:solidFill>
                <a:latin typeface="Century Gothic" panose="020B0502020202020204" pitchFamily="34" charset="0"/>
              </a:rPr>
              <a:t>between ‘established’ full-time undergraduate providers and part-time, distance and postgraduate providers.</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more strategic approach </a:t>
            </a:r>
            <a:r>
              <a:rPr lang="en-GB" sz="1800" dirty="0">
                <a:solidFill>
                  <a:srgbClr val="002060"/>
                </a:solidFill>
                <a:latin typeface="Century Gothic" panose="020B0502020202020204" pitchFamily="34" charset="0"/>
              </a:rPr>
              <a:t>to widening access and opportunity, with a longer-term focus on securing positive outcomes.</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More opportunities for collaborating </a:t>
            </a:r>
            <a:r>
              <a:rPr lang="en-GB" sz="1800" dirty="0">
                <a:solidFill>
                  <a:srgbClr val="002060"/>
                </a:solidFill>
                <a:latin typeface="Century Gothic" panose="020B0502020202020204" pitchFamily="34" charset="0"/>
              </a:rPr>
              <a:t>with external bodies in research and innovation funded by the Commission.</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Grow the scale, breadth and depth of our research and innovation </a:t>
            </a:r>
            <a:r>
              <a:rPr lang="en-GB" sz="1800" dirty="0">
                <a:solidFill>
                  <a:srgbClr val="002060"/>
                </a:solidFill>
                <a:latin typeface="Century Gothic" panose="020B0502020202020204" pitchFamily="34" charset="0"/>
              </a:rPr>
              <a:t>base, through increased engagement between our universities, colleges and the private, public, and third sectors.</a:t>
            </a:r>
          </a:p>
          <a:p>
            <a:endParaRPr lang="en-GB" dirty="0"/>
          </a:p>
        </p:txBody>
      </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4438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Lst>
          </p:cNvPr>
          <p:cNvSpPr txBox="1">
            <a:spLocks/>
          </p:cNvSpPr>
          <p:nvPr/>
        </p:nvSpPr>
        <p:spPr>
          <a:xfrm>
            <a:off x="859115" y="0"/>
            <a:ext cx="5272926" cy="24314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Yr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uchelgais</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cyflogwyr</a:t>
            </a:r>
            <a:r>
              <a:rPr lang="en-GB" sz="3200" b="1" u="sng" dirty="0">
                <a:solidFill>
                  <a:srgbClr val="291F6C"/>
                </a:solidFill>
                <a:latin typeface="Century Gothic" panose="020B0502020202020204" pitchFamily="34" charset="0"/>
                <a:ea typeface="+mn-ea"/>
                <a:cs typeface="+mn-cs"/>
              </a:rPr>
              <a:t>, </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darparwyr</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hyfforddiant</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darparwyr</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Dysgu </a:t>
            </a:r>
            <a:r>
              <a:rPr kumimoji="0" lang="en-GB" sz="3200" b="1" i="0" u="sng"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oedolion</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Lst>
          </p:cNvPr>
          <p:cNvSpPr txBox="1">
            <a:spLocks noGrp="1"/>
          </p:cNvSpPr>
          <p:nvPr>
            <p:ph type="title" idx="4294967295"/>
          </p:nvPr>
        </p:nvSpPr>
        <p:spPr>
          <a:xfrm>
            <a:off x="6096000" y="0"/>
            <a:ext cx="574765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The ambition for </a:t>
            </a:r>
            <a:r>
              <a:rPr kumimoji="0" lang="en-GB" sz="3200" b="1" i="0" u="sng"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employers, training providers and adult learning providers</a:t>
            </a:r>
            <a:endPar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32" name="Content Placeholder 8">
            <a:extLst>
              <a:ext uri="{FF2B5EF4-FFF2-40B4-BE49-F238E27FC236}">
                <a16:creationId xmlns:a16="http://schemas.microsoft.com/office/drawing/2014/main" id="{24AF2A88-7586-346A-90F7-7BCF3D9412EE}"/>
              </a:ext>
            </a:extLst>
          </p:cNvPr>
          <p:cNvSpPr txBox="1">
            <a:spLocks/>
          </p:cNvSpPr>
          <p:nvPr/>
        </p:nvSpPr>
        <p:spPr>
          <a:xfrm>
            <a:off x="695548" y="2123658"/>
            <a:ext cx="5181600" cy="458606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Clr>
                <a:srgbClr val="F39200"/>
              </a:buClr>
              <a:buFont typeface="Wingdings" panose="05000000000000000000" pitchFamily="2" charset="2"/>
              <a:buChar char="§"/>
            </a:pPr>
            <a:r>
              <a:rPr lang="en-GB" sz="1800" dirty="0" err="1">
                <a:solidFill>
                  <a:srgbClr val="002060"/>
                </a:solidFill>
                <a:latin typeface="Century Gothic" panose="020B0502020202020204" pitchFamily="34" charset="0"/>
              </a:rPr>
              <a:t>Dyletswydd</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newydd</a:t>
            </a:r>
            <a:r>
              <a:rPr lang="en-GB" sz="1800" dirty="0">
                <a:solidFill>
                  <a:srgbClr val="002060"/>
                </a:solidFill>
                <a:latin typeface="Century Gothic" panose="020B0502020202020204" pitchFamily="34" charset="0"/>
              </a:rPr>
              <a:t> i </a:t>
            </a:r>
            <a:r>
              <a:rPr lang="en-GB" sz="1800" dirty="0" err="1">
                <a:solidFill>
                  <a:srgbClr val="002060"/>
                </a:solidFill>
                <a:latin typeface="Century Gothic" panose="020B0502020202020204" pitchFamily="34" charset="0"/>
              </a:rPr>
              <a:t>ariannu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oedolion</a:t>
            </a:r>
            <a:r>
              <a:rPr lang="en-GB" sz="1800" dirty="0">
                <a:solidFill>
                  <a:srgbClr val="002060"/>
                </a:solidFill>
                <a:latin typeface="Century Gothic" panose="020B0502020202020204" pitchFamily="34" charset="0"/>
              </a:rPr>
              <a:t> a </a:t>
            </a:r>
            <a:r>
              <a:rPr lang="en-GB" sz="1800" b="1" dirty="0" err="1">
                <a:solidFill>
                  <a:srgbClr val="002060"/>
                </a:solidFill>
                <a:latin typeface="Century Gothic" panose="020B0502020202020204" pitchFamily="34" charset="0"/>
              </a:rPr>
              <a:t>ffocws</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strategol</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newydd</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ar</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ddysgu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gydol</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oes</a:t>
            </a:r>
            <a:r>
              <a:rPr lang="en-GB" sz="1800" b="1" dirty="0">
                <a:solidFill>
                  <a:srgbClr val="002060"/>
                </a:solidFill>
                <a:latin typeface="Century Gothic" panose="020B0502020202020204" pitchFamily="34" charset="0"/>
              </a:rPr>
              <a:t> a </a:t>
            </a:r>
            <a:r>
              <a:rPr lang="en-GB" sz="1800" b="1" dirty="0" err="1">
                <a:solidFill>
                  <a:srgbClr val="002060"/>
                </a:solidFill>
                <a:latin typeface="Century Gothic" panose="020B0502020202020204" pitchFamily="34" charset="0"/>
              </a:rPr>
              <a:t>sgiliau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oedolion</a:t>
            </a:r>
            <a:r>
              <a:rPr lang="en-GB" sz="1800" b="1" dirty="0">
                <a:solidFill>
                  <a:srgbClr val="002060"/>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Diffiniad</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newydd</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clir</a:t>
            </a:r>
            <a:r>
              <a:rPr lang="en-GB" sz="1800" b="1" dirty="0">
                <a:solidFill>
                  <a:srgbClr val="002060"/>
                </a:solidFill>
                <a:latin typeface="Century Gothic" panose="020B0502020202020204" pitchFamily="34" charset="0"/>
              </a:rPr>
              <a:t> o </a:t>
            </a:r>
            <a:r>
              <a:rPr lang="en-GB" sz="1800" b="1" dirty="0" err="1">
                <a:solidFill>
                  <a:srgbClr val="002060"/>
                </a:solidFill>
                <a:latin typeface="Century Gothic" panose="020B0502020202020204" pitchFamily="34" charset="0"/>
              </a:rPr>
              <a:t>brentisiaeth</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Gymreig</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gan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sefydlu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safon</a:t>
            </a:r>
            <a:r>
              <a:rPr lang="en-GB" sz="1800" dirty="0">
                <a:solidFill>
                  <a:srgbClr val="002060"/>
                </a:solidFill>
                <a:latin typeface="Century Gothic" panose="020B0502020202020204" pitchFamily="34" charset="0"/>
              </a:rPr>
              <a:t> aur </a:t>
            </a:r>
            <a:r>
              <a:rPr lang="en-GB" sz="1800" dirty="0" err="1">
                <a:solidFill>
                  <a:srgbClr val="002060"/>
                </a:solidFill>
                <a:latin typeface="Century Gothic" panose="020B0502020202020204" pitchFamily="34" charset="0"/>
              </a:rPr>
              <a:t>ar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gyfer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prentisiaethau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Cymreig</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fel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llwybrau</a:t>
            </a:r>
            <a:r>
              <a:rPr lang="en-GB" sz="1800" dirty="0">
                <a:solidFill>
                  <a:srgbClr val="002060"/>
                </a:solidFill>
                <a:latin typeface="Century Gothic" panose="020B0502020202020204" pitchFamily="34" charset="0"/>
              </a:rPr>
              <a:t> o </a:t>
            </a:r>
            <a:r>
              <a:rPr lang="en-GB" sz="1800" dirty="0" err="1">
                <a:solidFill>
                  <a:srgbClr val="002060"/>
                </a:solidFill>
                <a:latin typeface="Century Gothic" panose="020B0502020202020204" pitchFamily="34" charset="0"/>
              </a:rPr>
              <a:t>addysg</a:t>
            </a:r>
            <a:r>
              <a:rPr lang="en-GB" sz="1800" dirty="0">
                <a:solidFill>
                  <a:srgbClr val="002060"/>
                </a:solidFill>
                <a:latin typeface="Century Gothic" panose="020B0502020202020204" pitchFamily="34" charset="0"/>
              </a:rPr>
              <a:t> i </a:t>
            </a:r>
            <a:r>
              <a:rPr lang="en-GB" sz="1800" dirty="0" err="1">
                <a:solidFill>
                  <a:srgbClr val="002060"/>
                </a:solidFill>
                <a:latin typeface="Century Gothic" panose="020B0502020202020204" pitchFamily="34" charset="0"/>
              </a:rPr>
              <a:t>gyflogaeth</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cael</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eu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gwerthfawrogi</a:t>
            </a:r>
            <a:r>
              <a:rPr lang="en-GB" sz="1800" dirty="0">
                <a:solidFill>
                  <a:srgbClr val="002060"/>
                </a:solidFill>
                <a:latin typeface="Century Gothic" panose="020B0502020202020204" pitchFamily="34" charset="0"/>
              </a:rPr>
              <a:t> ac y </a:t>
            </a:r>
            <a:r>
              <a:rPr lang="en-GB" sz="1800" dirty="0" err="1">
                <a:solidFill>
                  <a:srgbClr val="002060"/>
                </a:solidFill>
                <a:latin typeface="Century Gothic" panose="020B0502020202020204" pitchFamily="34" charset="0"/>
              </a:rPr>
              <a:t>mae</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galw</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mawr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amdanynt</a:t>
            </a:r>
            <a:r>
              <a:rPr lang="en-GB" sz="1800" dirty="0">
                <a:solidFill>
                  <a:srgbClr val="002060"/>
                </a:solidFill>
                <a:latin typeface="Century Gothic" panose="020B0502020202020204" pitchFamily="34" charset="0"/>
              </a:rPr>
              <a:t>. </a:t>
            </a: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Mwy</a:t>
            </a:r>
            <a:r>
              <a:rPr lang="en-GB" sz="1800" b="1" dirty="0">
                <a:solidFill>
                  <a:srgbClr val="002060"/>
                </a:solidFill>
                <a:latin typeface="Century Gothic" panose="020B0502020202020204" pitchFamily="34" charset="0"/>
              </a:rPr>
              <a:t> o </a:t>
            </a:r>
            <a:r>
              <a:rPr lang="en-GB" sz="1800" b="1" dirty="0" err="1">
                <a:solidFill>
                  <a:srgbClr val="002060"/>
                </a:solidFill>
                <a:latin typeface="Century Gothic" panose="020B0502020202020204" pitchFamily="34" charset="0"/>
              </a:rPr>
              <a:t>hyblygrwydd</a:t>
            </a:r>
            <a:r>
              <a:rPr lang="en-GB" sz="1800" b="1" dirty="0">
                <a:solidFill>
                  <a:srgbClr val="002060"/>
                </a:solidFill>
                <a:latin typeface="Century Gothic" panose="020B0502020202020204" pitchFamily="34" charset="0"/>
              </a:rPr>
              <a:t> i </a:t>
            </a:r>
            <a:r>
              <a:rPr lang="en-GB" sz="1800" b="1" dirty="0" err="1">
                <a:solidFill>
                  <a:srgbClr val="002060"/>
                </a:solidFill>
                <a:latin typeface="Century Gothic" panose="020B0502020202020204" pitchFamily="34" charset="0"/>
              </a:rPr>
              <a:t>ddatblygu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fframweithiau</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prentisiaeth</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newydd</a:t>
            </a:r>
            <a:r>
              <a:rPr lang="en-GB" sz="1800" b="1" dirty="0">
                <a:solidFill>
                  <a:srgbClr val="002060"/>
                </a:solidFill>
                <a:latin typeface="Century Gothic" panose="020B0502020202020204" pitchFamily="34" charset="0"/>
              </a:rPr>
              <a:t> </a:t>
            </a:r>
            <a:r>
              <a:rPr lang="en-GB" sz="1800" dirty="0">
                <a:solidFill>
                  <a:srgbClr val="002060"/>
                </a:solidFill>
                <a:latin typeface="Century Gothic" panose="020B0502020202020204" pitchFamily="34" charset="0"/>
              </a:rPr>
              <a:t>a </a:t>
            </a:r>
            <a:r>
              <a:rPr lang="en-GB" sz="1800" dirty="0" err="1">
                <a:solidFill>
                  <a:srgbClr val="002060"/>
                </a:solidFill>
                <a:latin typeface="Century Gothic" panose="020B0502020202020204" pitchFamily="34" charset="0"/>
              </a:rPr>
              <a:t>chadw</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prentisiaethau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sydd</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eisoes</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bodoli’n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gyfredol</a:t>
            </a:r>
            <a:r>
              <a:rPr lang="en-GB" sz="1800" dirty="0">
                <a:solidFill>
                  <a:srgbClr val="002060"/>
                </a:solidFill>
                <a:latin typeface="Century Gothic" panose="020B0502020202020204" pitchFamily="34" charset="0"/>
              </a:rPr>
              <a:t> er </a:t>
            </a:r>
            <a:r>
              <a:rPr lang="en-GB" sz="1800" dirty="0" err="1">
                <a:solidFill>
                  <a:srgbClr val="002060"/>
                </a:solidFill>
                <a:latin typeface="Century Gothic" panose="020B0502020202020204" pitchFamily="34" charset="0"/>
              </a:rPr>
              <a:t>mwyn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diwallu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anghenion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sgiliau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newid</a:t>
            </a:r>
            <a:r>
              <a:rPr lang="en-GB" sz="1800" b="1" dirty="0">
                <a:solidFill>
                  <a:srgbClr val="002060"/>
                </a:solidFill>
                <a:latin typeface="Century Gothic" panose="020B0502020202020204" pitchFamily="34" charset="0"/>
              </a:rPr>
              <a:t>. </a:t>
            </a:r>
            <a:endParaRPr lang="en-GB" sz="1800" dirty="0">
              <a:solidFill>
                <a:srgbClr val="002060"/>
              </a:solidFill>
              <a:latin typeface="Century Gothic" panose="020B0502020202020204" pitchFamily="34" charset="0"/>
            </a:endParaRPr>
          </a:p>
          <a:p>
            <a:pPr marL="342900" indent="-342900">
              <a:spcAft>
                <a:spcPts val="1200"/>
              </a:spcAft>
              <a:buClr>
                <a:srgbClr val="F39200"/>
              </a:buClr>
              <a:buFont typeface="Wingdings" panose="05000000000000000000" pitchFamily="2" charset="2"/>
              <a:buChar char="§"/>
            </a:pPr>
            <a:r>
              <a:rPr lang="en-GB" sz="1800" b="1" dirty="0" err="1">
                <a:solidFill>
                  <a:srgbClr val="002060"/>
                </a:solidFill>
                <a:latin typeface="Century Gothic" panose="020B0502020202020204" pitchFamily="34" charset="0"/>
              </a:rPr>
              <a:t>Cydweithio</a:t>
            </a:r>
            <a:r>
              <a:rPr lang="en-GB" sz="1800" b="1" dirty="0">
                <a:solidFill>
                  <a:srgbClr val="002060"/>
                </a:solidFill>
                <a:latin typeface="Century Gothic" panose="020B0502020202020204" pitchFamily="34" charset="0"/>
              </a:rPr>
              <a:t> </a:t>
            </a:r>
            <a:r>
              <a:rPr lang="en-GB" sz="1800" b="1" dirty="0" err="1">
                <a:solidFill>
                  <a:srgbClr val="002060"/>
                </a:solidFill>
                <a:latin typeface="Century Gothic" panose="020B0502020202020204" pitchFamily="34" charset="0"/>
              </a:rPr>
              <a:t>agos</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rhwng</a:t>
            </a:r>
            <a:r>
              <a:rPr lang="en-GB" sz="1800" dirty="0">
                <a:solidFill>
                  <a:srgbClr val="002060"/>
                </a:solidFill>
                <a:latin typeface="Century Gothic" panose="020B0502020202020204" pitchFamily="34" charset="0"/>
              </a:rPr>
              <a:t> y </a:t>
            </a:r>
            <a:r>
              <a:rPr lang="en-GB" sz="1800" dirty="0" err="1">
                <a:solidFill>
                  <a:srgbClr val="002060"/>
                </a:solidFill>
                <a:latin typeface="Century Gothic" panose="020B0502020202020204" pitchFamily="34" charset="0"/>
              </a:rPr>
              <a:t>Comisiwn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darparwyr</a:t>
            </a:r>
            <a:r>
              <a:rPr lang="en-GB" sz="1800" dirty="0">
                <a:solidFill>
                  <a:srgbClr val="002060"/>
                </a:solidFill>
                <a:latin typeface="Century Gothic" panose="020B0502020202020204" pitchFamily="34" charset="0"/>
              </a:rPr>
              <a:t> a </a:t>
            </a:r>
            <a:r>
              <a:rPr lang="en-GB" sz="1800" dirty="0" err="1">
                <a:solidFill>
                  <a:srgbClr val="002060"/>
                </a:solidFill>
                <a:latin typeface="Century Gothic" panose="020B0502020202020204" pitchFamily="34" charset="0"/>
              </a:rPr>
              <a:t>Phartneriaethau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Sgiliau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Rhanbarthol</a:t>
            </a:r>
            <a:r>
              <a:rPr lang="en-GB" sz="1800" dirty="0">
                <a:solidFill>
                  <a:srgbClr val="002060"/>
                </a:solidFill>
                <a:latin typeface="Century Gothic" panose="020B0502020202020204" pitchFamily="34" charset="0"/>
              </a:rPr>
              <a:t> i </a:t>
            </a:r>
            <a:r>
              <a:rPr lang="en-GB" sz="1800" dirty="0" err="1">
                <a:solidFill>
                  <a:srgbClr val="002060"/>
                </a:solidFill>
                <a:latin typeface="Century Gothic" panose="020B0502020202020204" pitchFamily="34" charset="0"/>
              </a:rPr>
              <a:t>lywio'r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prosesau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cynllunio</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cyllido</a:t>
            </a:r>
            <a:r>
              <a:rPr lang="en-GB" sz="1800" dirty="0">
                <a:solidFill>
                  <a:srgbClr val="002060"/>
                </a:solidFill>
                <a:latin typeface="Century Gothic" panose="020B0502020202020204" pitchFamily="34" charset="0"/>
              </a:rPr>
              <a:t> a </a:t>
            </a:r>
            <a:r>
              <a:rPr lang="en-GB" sz="1800" dirty="0" err="1">
                <a:solidFill>
                  <a:srgbClr val="002060"/>
                </a:solidFill>
                <a:latin typeface="Century Gothic" panose="020B0502020202020204" pitchFamily="34" charset="0"/>
              </a:rPr>
              <a:t>chynllunio</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strategol</a:t>
            </a:r>
            <a:r>
              <a:rPr lang="en-GB" sz="1800" dirty="0">
                <a:solidFill>
                  <a:srgbClr val="002060"/>
                </a:solidFill>
                <a:latin typeface="Century Gothic" panose="020B0502020202020204" pitchFamily="34" charset="0"/>
              </a:rPr>
              <a:t>.</a:t>
            </a:r>
            <a:r>
              <a:rPr lang="en-GB" sz="1800" b="1" dirty="0">
                <a:solidFill>
                  <a:srgbClr val="002060"/>
                </a:solidFill>
                <a:latin typeface="Century Gothic" panose="020B0502020202020204" pitchFamily="34" charset="0"/>
              </a:rPr>
              <a:t> </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Un </a:t>
            </a:r>
            <a:r>
              <a:rPr lang="en-GB" sz="1800" b="1" dirty="0" err="1">
                <a:solidFill>
                  <a:srgbClr val="002060"/>
                </a:solidFill>
                <a:latin typeface="Century Gothic" panose="020B0502020202020204" pitchFamily="34" charset="0"/>
              </a:rPr>
              <a:t>corff</a:t>
            </a:r>
            <a:r>
              <a:rPr lang="en-GB" sz="1800" b="1"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yn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gyfrifol</a:t>
            </a:r>
            <a:r>
              <a:rPr lang="en-GB" sz="1800" dirty="0">
                <a:solidFill>
                  <a:srgbClr val="002060"/>
                </a:solidFill>
                <a:latin typeface="Century Gothic" panose="020B0502020202020204" pitchFamily="34" charset="0"/>
              </a:rPr>
              <a:t> am </a:t>
            </a:r>
            <a:r>
              <a:rPr lang="en-GB" sz="1800" dirty="0" err="1">
                <a:solidFill>
                  <a:srgbClr val="002060"/>
                </a:solidFill>
                <a:latin typeface="Century Gothic" panose="020B0502020202020204" pitchFamily="34" charset="0"/>
              </a:rPr>
              <a:t>sicrhau</a:t>
            </a:r>
            <a:r>
              <a:rPr lang="en-GB" sz="1800" dirty="0">
                <a:solidFill>
                  <a:srgbClr val="002060"/>
                </a:solidFill>
                <a:latin typeface="Century Gothic" panose="020B0502020202020204" pitchFamily="34" charset="0"/>
              </a:rPr>
              <a:t> bod </a:t>
            </a:r>
            <a:r>
              <a:rPr lang="en-GB" sz="1800" dirty="0" err="1">
                <a:solidFill>
                  <a:srgbClr val="002060"/>
                </a:solidFill>
                <a:latin typeface="Century Gothic" panose="020B0502020202020204" pitchFamily="34" charset="0"/>
              </a:rPr>
              <a:t>gan</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economi</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Cymru’r</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sgiliau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sydd</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eu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hangen</a:t>
            </a:r>
            <a:r>
              <a:rPr lang="en-GB" sz="1800" dirty="0">
                <a:solidFill>
                  <a:srgbClr val="002060"/>
                </a:solidFill>
                <a:latin typeface="Century Gothic" panose="020B0502020202020204" pitchFamily="34" charset="0"/>
              </a:rPr>
              <a:t> er </a:t>
            </a:r>
            <a:r>
              <a:rPr lang="en-GB" sz="1800" dirty="0" err="1">
                <a:solidFill>
                  <a:srgbClr val="002060"/>
                </a:solidFill>
                <a:latin typeface="Century Gothic" panose="020B0502020202020204" pitchFamily="34" charset="0"/>
              </a:rPr>
              <a:t>mwyn</a:t>
            </a:r>
            <a:r>
              <a:rPr lang="en-GB" sz="1800" dirty="0">
                <a:solidFill>
                  <a:srgbClr val="002060"/>
                </a:solidFill>
                <a:latin typeface="Century Gothic" panose="020B0502020202020204" pitchFamily="34" charset="0"/>
              </a:rPr>
              <a:t> i </a:t>
            </a:r>
            <a:r>
              <a:rPr lang="en-GB" sz="1800" dirty="0" err="1">
                <a:solidFill>
                  <a:srgbClr val="002060"/>
                </a:solidFill>
                <a:latin typeface="Century Gothic" panose="020B0502020202020204" pitchFamily="34" charset="0"/>
              </a:rPr>
              <a:t>fusnesau</a:t>
            </a:r>
            <a:r>
              <a:rPr lang="en-GB" sz="1800" dirty="0">
                <a:solidFill>
                  <a:srgbClr val="002060"/>
                </a:solidFill>
                <a:latin typeface="Century Gothic" panose="020B0502020202020204" pitchFamily="34" charset="0"/>
              </a:rPr>
              <a:t> a </a:t>
            </a:r>
            <a:r>
              <a:rPr lang="en-GB" sz="1800" dirty="0" err="1">
                <a:solidFill>
                  <a:srgbClr val="002060"/>
                </a:solidFill>
                <a:latin typeface="Century Gothic" panose="020B0502020202020204" pitchFamily="34" charset="0"/>
              </a:rPr>
              <a:t>chymunedau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allu</a:t>
            </a:r>
            <a:r>
              <a:rPr lang="en-GB" sz="1800" dirty="0">
                <a:solidFill>
                  <a:srgbClr val="002060"/>
                </a:solidFill>
                <a:latin typeface="Century Gothic" panose="020B0502020202020204" pitchFamily="34" charset="0"/>
              </a:rPr>
              <a:t> </a:t>
            </a:r>
            <a:r>
              <a:rPr lang="en-GB" sz="1800" dirty="0" err="1">
                <a:solidFill>
                  <a:srgbClr val="002060"/>
                </a:solidFill>
                <a:latin typeface="Century Gothic" panose="020B0502020202020204" pitchFamily="34" charset="0"/>
              </a:rPr>
              <a:t>ffynnu</a:t>
            </a:r>
            <a:r>
              <a:rPr lang="en-GB" sz="1800" dirty="0">
                <a:solidFill>
                  <a:srgbClr val="002060"/>
                </a:solidFill>
                <a:latin typeface="Century Gothic" panose="020B0502020202020204" pitchFamily="34" charset="0"/>
              </a:rPr>
              <a:t>.</a:t>
            </a:r>
          </a:p>
          <a:p>
            <a:endParaRPr lang="en-GB" dirty="0"/>
          </a:p>
        </p:txBody>
      </p:sp>
      <p:sp>
        <p:nvSpPr>
          <p:cNvPr id="31" name="Content Placeholder 8">
            <a:extLst>
              <a:ext uri="{FF2B5EF4-FFF2-40B4-BE49-F238E27FC236}">
                <a16:creationId xmlns:a16="http://schemas.microsoft.com/office/drawing/2014/main" id="{E89774AC-F976-74C8-2B2F-CD24B14F1059}"/>
              </a:ext>
            </a:extLst>
          </p:cNvPr>
          <p:cNvSpPr>
            <a:spLocks noGrp="1"/>
          </p:cNvSpPr>
          <p:nvPr>
            <p:ph sz="half" idx="2"/>
          </p:nvPr>
        </p:nvSpPr>
        <p:spPr>
          <a:xfrm>
            <a:off x="6039433" y="2123658"/>
            <a:ext cx="5181600" cy="4586060"/>
          </a:xfrm>
        </p:spPr>
        <p:txBody>
          <a:bodyPr>
            <a:normAutofit fontScale="85000" lnSpcReduction="10000"/>
          </a:bodyPr>
          <a:lstStyle/>
          <a:p>
            <a:pPr marL="342900" indent="-342900">
              <a:spcAft>
                <a:spcPts val="1200"/>
              </a:spcAft>
              <a:buClr>
                <a:srgbClr val="F39200"/>
              </a:buClr>
              <a:buFont typeface="Wingdings" panose="05000000000000000000" pitchFamily="2" charset="2"/>
              <a:buChar char="§"/>
            </a:pPr>
            <a:r>
              <a:rPr lang="en-GB" sz="1800" dirty="0">
                <a:solidFill>
                  <a:srgbClr val="002060"/>
                </a:solidFill>
                <a:latin typeface="Century Gothic" panose="020B0502020202020204" pitchFamily="34" charset="0"/>
              </a:rPr>
              <a:t>A new duty to fund adult education and a renewed </a:t>
            </a:r>
            <a:r>
              <a:rPr lang="en-GB" sz="1800" b="1" dirty="0">
                <a:solidFill>
                  <a:srgbClr val="002060"/>
                </a:solidFill>
                <a:latin typeface="Century Gothic" panose="020B0502020202020204" pitchFamily="34" charset="0"/>
              </a:rPr>
              <a:t>strategic focus on lifelong learning and adult skills</a:t>
            </a:r>
            <a:r>
              <a:rPr lang="en-GB" sz="1800" dirty="0">
                <a:solidFill>
                  <a:srgbClr val="002060"/>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new, clear definition of a Welsh apprenticeship</a:t>
            </a:r>
            <a:r>
              <a:rPr lang="en-GB" sz="1800" dirty="0">
                <a:solidFill>
                  <a:srgbClr val="002060"/>
                </a:solidFill>
                <a:latin typeface="Century Gothic" panose="020B0502020202020204" pitchFamily="34" charset="0"/>
              </a:rPr>
              <a:t>, establishing a gold standard for Welsh apprenticeships as sought-after and valued pathways from education into employment. </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More flexibility to develop new apprenticeship frameworks </a:t>
            </a:r>
            <a:r>
              <a:rPr lang="en-GB" sz="1800" dirty="0">
                <a:solidFill>
                  <a:srgbClr val="002060"/>
                </a:solidFill>
                <a:latin typeface="Century Gothic" panose="020B0502020202020204" pitchFamily="34" charset="0"/>
              </a:rPr>
              <a:t>and to keep existing apprenticeships up-to-date to meet changing skills needs. </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Close collaboration </a:t>
            </a:r>
            <a:r>
              <a:rPr lang="en-GB" sz="1800" dirty="0">
                <a:solidFill>
                  <a:srgbClr val="002060"/>
                </a:solidFill>
                <a:latin typeface="Century Gothic" panose="020B0502020202020204" pitchFamily="34" charset="0"/>
              </a:rPr>
              <a:t>between the Commission, providers, and Regional Skills Partnerships to inform planning, funding and strategic planning. </a:t>
            </a:r>
          </a:p>
          <a:p>
            <a:pPr marL="342900" indent="-342900">
              <a:spcAft>
                <a:spcPts val="1200"/>
              </a:spcAft>
              <a:buClr>
                <a:srgbClr val="F39200"/>
              </a:buClr>
              <a:buFont typeface="Wingdings" panose="05000000000000000000" pitchFamily="2" charset="2"/>
              <a:buChar char="§"/>
            </a:pPr>
            <a:r>
              <a:rPr lang="en-GB" sz="1800" b="1" dirty="0">
                <a:solidFill>
                  <a:srgbClr val="002060"/>
                </a:solidFill>
                <a:latin typeface="Century Gothic" panose="020B0502020202020204" pitchFamily="34" charset="0"/>
              </a:rPr>
              <a:t>A single organisation </a:t>
            </a:r>
            <a:r>
              <a:rPr lang="en-GB" sz="1800" dirty="0">
                <a:solidFill>
                  <a:srgbClr val="002060"/>
                </a:solidFill>
                <a:latin typeface="Century Gothic" panose="020B0502020202020204" pitchFamily="34" charset="0"/>
              </a:rPr>
              <a:t>responsible to ensuring the Welsh economy has the skills it needs for businesses and communities to thrive.</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626896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itle 4">
            <a:extLst>
              <a:ext uri="{FF2B5EF4-FFF2-40B4-BE49-F238E27FC236}">
                <a16:creationId xmlns:a16="http://schemas.microsoft.com/office/drawing/2014/main" id="{BF21B7A2-2543-8F77-8AA6-0C17CF181BCD}"/>
              </a:ext>
            </a:extLst>
          </p:cNvPr>
          <p:cNvSpPr txBox="1">
            <a:spLocks/>
          </p:cNvSpPr>
          <p:nvPr/>
        </p:nvSpPr>
        <p:spPr>
          <a:xfrm>
            <a:off x="859115" y="0"/>
            <a:ext cx="5272926"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Cadeirydd</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y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Bwrdd</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gyfer</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CADY</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0"/>
              </a:ext>
            </a:extLst>
          </p:cNvPr>
          <p:cNvSpPr txBox="1">
            <a:spLocks noGrp="1"/>
          </p:cNvSpPr>
          <p:nvPr>
            <p:ph type="title" idx="4294967295"/>
          </p:nvPr>
        </p:nvSpPr>
        <p:spPr>
          <a:xfrm>
            <a:off x="6096000" y="0"/>
            <a:ext cx="574765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Chair of the Board for CTER </a:t>
            </a:r>
          </a:p>
        </p:txBody>
      </p:sp>
      <p:sp>
        <p:nvSpPr>
          <p:cNvPr id="32" name="Content Placeholder 8">
            <a:extLst>
              <a:ext uri="{FF2B5EF4-FFF2-40B4-BE49-F238E27FC236}">
                <a16:creationId xmlns:a16="http://schemas.microsoft.com/office/drawing/2014/main" id="{24AF2A88-7586-346A-90F7-7BCF3D9412EE}"/>
              </a:ext>
            </a:extLst>
          </p:cNvPr>
          <p:cNvSpPr txBox="1">
            <a:spLocks/>
          </p:cNvSpPr>
          <p:nvPr/>
        </p:nvSpPr>
        <p:spPr>
          <a:xfrm>
            <a:off x="695548" y="1262743"/>
            <a:ext cx="5181600" cy="54469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900" dirty="0" err="1">
                <a:solidFill>
                  <a:srgbClr val="291F6C"/>
                </a:solidFill>
                <a:latin typeface="Century Gothic" panose="020B0502020202020204" pitchFamily="34" charset="0"/>
              </a:rPr>
              <a:t>Penodwyd</a:t>
            </a:r>
            <a:r>
              <a:rPr lang="en-GB" sz="1900" dirty="0">
                <a:solidFill>
                  <a:srgbClr val="291F6C"/>
                </a:solidFill>
                <a:latin typeface="Century Gothic" panose="020B0502020202020204" pitchFamily="34" charset="0"/>
              </a:rPr>
              <a:t> yr </a:t>
            </a:r>
            <a:r>
              <a:rPr lang="en-GB" sz="1900" b="1" dirty="0" err="1">
                <a:solidFill>
                  <a:srgbClr val="291F6C"/>
                </a:solidFill>
                <a:latin typeface="Century Gothic" panose="020B0502020202020204" pitchFamily="34" charset="0"/>
              </a:rPr>
              <a:t>Athro</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Fonesig</a:t>
            </a:r>
            <a:r>
              <a:rPr lang="en-GB" sz="1900" b="1" dirty="0">
                <a:solidFill>
                  <a:srgbClr val="291F6C"/>
                </a:solidFill>
                <a:latin typeface="Century Gothic" panose="020B0502020202020204" pitchFamily="34" charset="0"/>
              </a:rPr>
              <a:t> Julie Lydon </a:t>
            </a:r>
            <a:r>
              <a:rPr lang="en-GB" sz="1900" dirty="0" err="1">
                <a:solidFill>
                  <a:srgbClr val="291F6C"/>
                </a:solidFill>
                <a:latin typeface="Century Gothic" panose="020B0502020202020204" pitchFamily="34" charset="0"/>
              </a:rPr>
              <a:t>ym</a:t>
            </a:r>
            <a:r>
              <a:rPr lang="en-GB" sz="1900" dirty="0">
                <a:solidFill>
                  <a:srgbClr val="291F6C"/>
                </a:solidFill>
                <a:latin typeface="Century Gothic" panose="020B0502020202020204" pitchFamily="34" charset="0"/>
              </a:rPr>
              <a:t> mis </a:t>
            </a:r>
            <a:r>
              <a:rPr lang="en-GB" sz="1900" dirty="0" err="1">
                <a:solidFill>
                  <a:srgbClr val="291F6C"/>
                </a:solidFill>
                <a:latin typeface="Century Gothic" panose="020B0502020202020204" pitchFamily="34" charset="0"/>
              </a:rPr>
              <a:t>Rhagfyr</a:t>
            </a:r>
            <a:r>
              <a:rPr lang="en-GB" sz="1900" dirty="0">
                <a:solidFill>
                  <a:srgbClr val="291F6C"/>
                </a:solidFill>
                <a:latin typeface="Century Gothic" panose="020B0502020202020204" pitchFamily="34" charset="0"/>
              </a:rPr>
              <a:t> 2022</a:t>
            </a:r>
          </a:p>
          <a:p>
            <a:endParaRPr lang="en-GB" sz="1900" dirty="0">
              <a:solidFill>
                <a:srgbClr val="291F6C"/>
              </a:solidFill>
              <a:latin typeface="Century Gothic" panose="020B0502020202020204" pitchFamily="34" charset="0"/>
            </a:endParaRPr>
          </a:p>
          <a:p>
            <a:pPr marL="0" indent="0">
              <a:spcAft>
                <a:spcPts val="600"/>
              </a:spcAft>
              <a:buNone/>
            </a:pPr>
            <a:r>
              <a:rPr lang="en-GB" sz="1900" dirty="0" err="1">
                <a:solidFill>
                  <a:srgbClr val="291F6C"/>
                </a:solidFill>
                <a:latin typeface="Century Gothic" panose="020B0502020202020204" pitchFamily="34" charset="0"/>
              </a:rPr>
              <a:t>Mae’r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rôl</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yn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cynnwys</a:t>
            </a:r>
            <a:r>
              <a:rPr lang="en-GB" sz="1900" dirty="0">
                <a:solidFill>
                  <a:srgbClr val="291F6C"/>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Gweithio</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gyda’r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Prif</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Weithredwr</a:t>
            </a:r>
            <a:r>
              <a:rPr lang="en-GB" sz="1900" dirty="0">
                <a:solidFill>
                  <a:srgbClr val="291F6C"/>
                </a:solidFill>
                <a:latin typeface="Century Gothic" panose="020B0502020202020204" pitchFamily="34" charset="0"/>
              </a:rPr>
              <a:t> a </a:t>
            </a:r>
            <a:r>
              <a:rPr lang="en-GB" sz="1900" dirty="0" err="1">
                <a:solidFill>
                  <a:srgbClr val="291F6C"/>
                </a:solidFill>
                <a:latin typeface="Century Gothic" panose="020B0502020202020204" pitchFamily="34" charset="0"/>
              </a:rPr>
              <a:t>Bwrdd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Rhaglen</a:t>
            </a:r>
            <a:r>
              <a:rPr lang="en-GB" sz="1900" dirty="0">
                <a:solidFill>
                  <a:srgbClr val="291F6C"/>
                </a:solidFill>
                <a:latin typeface="Century Gothic" panose="020B0502020202020204" pitchFamily="34" charset="0"/>
              </a:rPr>
              <a:t> Llywodraeth Cymru i </a:t>
            </a:r>
            <a:r>
              <a:rPr lang="en-GB" sz="1900" dirty="0" err="1">
                <a:solidFill>
                  <a:srgbClr val="291F6C"/>
                </a:solidFill>
                <a:latin typeface="Century Gothic" panose="020B0502020202020204" pitchFamily="34" charset="0"/>
              </a:rPr>
              <a:t>sicrhau</a:t>
            </a:r>
            <a:r>
              <a:rPr lang="en-GB" sz="1900" dirty="0">
                <a:solidFill>
                  <a:srgbClr val="291F6C"/>
                </a:solidFill>
                <a:latin typeface="Century Gothic" panose="020B0502020202020204" pitchFamily="34" charset="0"/>
              </a:rPr>
              <a:t> bod CADY </a:t>
            </a:r>
            <a:r>
              <a:rPr lang="en-GB" sz="1900" dirty="0" err="1">
                <a:solidFill>
                  <a:srgbClr val="291F6C"/>
                </a:solidFill>
                <a:latin typeface="Century Gothic" panose="020B0502020202020204" pitchFamily="34" charset="0"/>
              </a:rPr>
              <a:t>yn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cael</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ei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gyflawni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amser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fod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yn</a:t>
            </a:r>
            <a:r>
              <a:rPr lang="en-GB" sz="1900" dirty="0">
                <a:solidFill>
                  <a:srgbClr val="291F6C"/>
                </a:solidFill>
                <a:latin typeface="Century Gothic" panose="020B0502020202020204" pitchFamily="34" charset="0"/>
              </a:rPr>
              <a:t> addas </a:t>
            </a:r>
            <a:r>
              <a:rPr lang="en-GB" sz="1900" dirty="0" err="1">
                <a:solidFill>
                  <a:srgbClr val="291F6C"/>
                </a:solidFill>
                <a:latin typeface="Century Gothic" panose="020B0502020202020204" pitchFamily="34" charset="0"/>
              </a:rPr>
              <a:t>i’r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diben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gyfer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diwrnod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cyntaf</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ei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weithredu</a:t>
            </a:r>
            <a:endParaRPr lang="en-GB" sz="1900" dirty="0">
              <a:solidFill>
                <a:srgbClr val="291F6C"/>
              </a:solidFill>
              <a:latin typeface="Century Gothic" panose="020B0502020202020204" pitchFamily="34" charset="0"/>
            </a:endParaRPr>
          </a:p>
          <a:p>
            <a:pPr marL="342900" indent="-342900">
              <a:spcAft>
                <a:spcPts val="1200"/>
              </a:spcAft>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Arwain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bwrdd</a:t>
            </a:r>
            <a:r>
              <a:rPr lang="en-GB" sz="1900" dirty="0">
                <a:solidFill>
                  <a:srgbClr val="291F6C"/>
                </a:solidFill>
                <a:latin typeface="Century Gothic" panose="020B0502020202020204" pitchFamily="34" charset="0"/>
              </a:rPr>
              <a:t> CADY </a:t>
            </a:r>
            <a:r>
              <a:rPr lang="en-GB" sz="1900" dirty="0" err="1">
                <a:solidFill>
                  <a:srgbClr val="291F6C"/>
                </a:solidFill>
                <a:latin typeface="Century Gothic" panose="020B0502020202020204" pitchFamily="34" charset="0"/>
              </a:rPr>
              <a:t>wrth</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osod</a:t>
            </a:r>
            <a:r>
              <a:rPr lang="en-GB" sz="1900" dirty="0">
                <a:solidFill>
                  <a:srgbClr val="291F6C"/>
                </a:solidFill>
                <a:latin typeface="Century Gothic" panose="020B0502020202020204" pitchFamily="34" charset="0"/>
              </a:rPr>
              <a:t> y </a:t>
            </a:r>
            <a:r>
              <a:rPr lang="en-GB" sz="1900" dirty="0" err="1">
                <a:solidFill>
                  <a:srgbClr val="291F6C"/>
                </a:solidFill>
                <a:latin typeface="Century Gothic" panose="020B0502020202020204" pitchFamily="34" charset="0"/>
              </a:rPr>
              <a:t>cyfeiriad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strategol</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gyfer</a:t>
            </a:r>
            <a:r>
              <a:rPr lang="en-GB" sz="1900" dirty="0">
                <a:solidFill>
                  <a:srgbClr val="291F6C"/>
                </a:solidFill>
                <a:latin typeface="Century Gothic" panose="020B0502020202020204" pitchFamily="34" charset="0"/>
              </a:rPr>
              <a:t> CADY a </a:t>
            </a:r>
            <a:r>
              <a:rPr lang="en-GB" sz="1900" dirty="0" err="1">
                <a:solidFill>
                  <a:srgbClr val="291F6C"/>
                </a:solidFill>
                <a:latin typeface="Century Gothic" panose="020B0502020202020204" pitchFamily="34" charset="0"/>
              </a:rPr>
              <a:t>gwerthuso</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datblygiad</a:t>
            </a:r>
            <a:r>
              <a:rPr lang="en-GB" sz="1900" dirty="0">
                <a:solidFill>
                  <a:srgbClr val="291F6C"/>
                </a:solidFill>
                <a:latin typeface="Century Gothic" panose="020B0502020202020204" pitchFamily="34" charset="0"/>
              </a:rPr>
              <a:t> a </a:t>
            </a:r>
            <a:r>
              <a:rPr lang="en-GB" sz="1900" dirty="0" err="1">
                <a:solidFill>
                  <a:srgbClr val="291F6C"/>
                </a:solidFill>
                <a:latin typeface="Century Gothic" panose="020B0502020202020204" pitchFamily="34" charset="0"/>
              </a:rPr>
              <a:t>chyflawniad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strategaeth</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fusnes</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cynlluniau</a:t>
            </a:r>
            <a:r>
              <a:rPr lang="en-GB" sz="1900" dirty="0">
                <a:solidFill>
                  <a:srgbClr val="291F6C"/>
                </a:solidFill>
                <a:latin typeface="Century Gothic" panose="020B0502020202020204" pitchFamily="34" charset="0"/>
              </a:rPr>
              <a:t> ac </a:t>
            </a:r>
            <a:r>
              <a:rPr lang="en-GB" sz="1900" dirty="0" err="1">
                <a:solidFill>
                  <a:srgbClr val="291F6C"/>
                </a:solidFill>
                <a:latin typeface="Century Gothic" panose="020B0502020202020204" pitchFamily="34" charset="0"/>
              </a:rPr>
              <a:t>amcanion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perfformiad</a:t>
            </a:r>
            <a:r>
              <a:rPr lang="en-GB" sz="1900" dirty="0">
                <a:solidFill>
                  <a:srgbClr val="291F6C"/>
                </a:solidFill>
                <a:latin typeface="Century Gothic" panose="020B0502020202020204" pitchFamily="34" charset="0"/>
              </a:rPr>
              <a:t> y </a:t>
            </a:r>
            <a:r>
              <a:rPr lang="en-GB" sz="1900" dirty="0" err="1">
                <a:solidFill>
                  <a:srgbClr val="291F6C"/>
                </a:solidFill>
                <a:latin typeface="Century Gothic" panose="020B0502020202020204" pitchFamily="34" charset="0"/>
              </a:rPr>
              <a:t>sefydliad</a:t>
            </a:r>
            <a:endParaRPr lang="en-GB" sz="1900" dirty="0">
              <a:solidFill>
                <a:srgbClr val="291F6C"/>
              </a:solidFill>
              <a:latin typeface="Century Gothic" panose="020B0502020202020204" pitchFamily="34" charset="0"/>
            </a:endParaRPr>
          </a:p>
          <a:p>
            <a:pPr marL="342900" indent="-342900">
              <a:spcAft>
                <a:spcPts val="1200"/>
              </a:spcAft>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Cymryd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rhan</a:t>
            </a:r>
            <a:r>
              <a:rPr lang="en-GB" sz="1900" dirty="0">
                <a:solidFill>
                  <a:srgbClr val="291F6C"/>
                </a:solidFill>
                <a:latin typeface="Century Gothic" panose="020B0502020202020204" pitchFamily="34" charset="0"/>
              </a:rPr>
              <a:t> a </a:t>
            </a:r>
            <a:r>
              <a:rPr lang="en-GB" sz="1900" dirty="0" err="1">
                <a:solidFill>
                  <a:srgbClr val="291F6C"/>
                </a:solidFill>
                <a:latin typeface="Century Gothic" panose="020B0502020202020204" pitchFamily="34" charset="0"/>
              </a:rPr>
              <a:t>chefnogi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gweithgarwch</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ymgysylltu</a:t>
            </a:r>
            <a:r>
              <a:rPr lang="en-GB" sz="1900" dirty="0">
                <a:solidFill>
                  <a:srgbClr val="291F6C"/>
                </a:solidFill>
                <a:latin typeface="Century Gothic" panose="020B0502020202020204" pitchFamily="34" charset="0"/>
              </a:rPr>
              <a:t> â </a:t>
            </a:r>
            <a:r>
              <a:rPr lang="en-GB" sz="1900" dirty="0" err="1">
                <a:solidFill>
                  <a:srgbClr val="291F6C"/>
                </a:solidFill>
                <a:latin typeface="Century Gothic" panose="020B0502020202020204" pitchFamily="34" charset="0"/>
              </a:rPr>
              <a:t>rhanddeiliaid</a:t>
            </a:r>
            <a:r>
              <a:rPr lang="en-GB" sz="1900" dirty="0">
                <a:solidFill>
                  <a:srgbClr val="291F6C"/>
                </a:solidFill>
                <a:latin typeface="Century Gothic" panose="020B0502020202020204" pitchFamily="34" charset="0"/>
              </a:rPr>
              <a:t> CADY, </a:t>
            </a:r>
            <a:r>
              <a:rPr lang="en-GB" sz="1900" dirty="0" err="1">
                <a:solidFill>
                  <a:srgbClr val="291F6C"/>
                </a:solidFill>
                <a:latin typeface="Century Gothic" panose="020B0502020202020204" pitchFamily="34" charset="0"/>
              </a:rPr>
              <a:t>gan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feithrin</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perthnasoedd</a:t>
            </a:r>
            <a:r>
              <a:rPr lang="en-GB" sz="1900" dirty="0">
                <a:solidFill>
                  <a:srgbClr val="291F6C"/>
                </a:solidFill>
                <a:latin typeface="Century Gothic" panose="020B0502020202020204" pitchFamily="34" charset="0"/>
              </a:rPr>
              <a:t> ag </a:t>
            </a:r>
            <a:r>
              <a:rPr lang="en-GB" sz="1900" dirty="0" err="1">
                <a:solidFill>
                  <a:srgbClr val="291F6C"/>
                </a:solidFill>
                <a:latin typeface="Century Gothic" panose="020B0502020202020204" pitchFamily="34" charset="0"/>
              </a:rPr>
              <a:t>arweinwyr</a:t>
            </a:r>
            <a:r>
              <a:rPr lang="en-GB" sz="1900" dirty="0">
                <a:solidFill>
                  <a:srgbClr val="291F6C"/>
                </a:solidFill>
                <a:latin typeface="Century Gothic" panose="020B0502020202020204" pitchFamily="34" charset="0"/>
              </a:rPr>
              <a:t> sector</a:t>
            </a:r>
          </a:p>
          <a:p>
            <a:pPr marL="342900" indent="-342900">
              <a:spcAft>
                <a:spcPts val="1200"/>
              </a:spcAft>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Cadeirio</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Bwrdd</a:t>
            </a:r>
            <a:r>
              <a:rPr lang="en-GB" sz="1900" dirty="0">
                <a:solidFill>
                  <a:srgbClr val="291F6C"/>
                </a:solidFill>
                <a:latin typeface="Century Gothic" panose="020B0502020202020204" pitchFamily="34" charset="0"/>
              </a:rPr>
              <a:t> CADY, </a:t>
            </a:r>
            <a:r>
              <a:rPr lang="en-GB" sz="1900" dirty="0" err="1">
                <a:solidFill>
                  <a:srgbClr val="291F6C"/>
                </a:solidFill>
                <a:latin typeface="Century Gothic" panose="020B0502020202020204" pitchFamily="34" charset="0"/>
              </a:rPr>
              <a:t>rhoi</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trefniadau</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llywodraethu</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effeithiol</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waith</a:t>
            </a:r>
            <a:endParaRPr lang="en-GB" sz="1900" dirty="0">
              <a:solidFill>
                <a:srgbClr val="291F6C"/>
              </a:solidFill>
              <a:latin typeface="Century Gothic" panose="020B0502020202020204" pitchFamily="34" charset="0"/>
            </a:endParaRPr>
          </a:p>
          <a:p>
            <a:endParaRPr lang="en-GB" dirty="0"/>
          </a:p>
        </p:txBody>
      </p:sp>
      <p:sp>
        <p:nvSpPr>
          <p:cNvPr id="31" name="Content Placeholder 8">
            <a:extLst>
              <a:ext uri="{FF2B5EF4-FFF2-40B4-BE49-F238E27FC236}">
                <a16:creationId xmlns:a16="http://schemas.microsoft.com/office/drawing/2014/main" id="{E89774AC-F976-74C8-2B2F-CD24B14F1059}"/>
              </a:ext>
            </a:extLst>
          </p:cNvPr>
          <p:cNvSpPr>
            <a:spLocks noGrp="1"/>
          </p:cNvSpPr>
          <p:nvPr>
            <p:ph sz="half" idx="2"/>
          </p:nvPr>
        </p:nvSpPr>
        <p:spPr>
          <a:xfrm>
            <a:off x="6039433" y="1262743"/>
            <a:ext cx="5181600" cy="5446975"/>
          </a:xfrm>
        </p:spPr>
        <p:txBody>
          <a:bodyPr>
            <a:normAutofit fontScale="25000" lnSpcReduction="20000"/>
          </a:bodyPr>
          <a:lstStyle/>
          <a:p>
            <a:pPr marL="0" indent="0">
              <a:buNone/>
            </a:pPr>
            <a:r>
              <a:rPr lang="en-GB" sz="7200" b="1" dirty="0">
                <a:solidFill>
                  <a:srgbClr val="291F6C"/>
                </a:solidFill>
                <a:latin typeface="Century Gothic" panose="020B0502020202020204" pitchFamily="34" charset="0"/>
              </a:rPr>
              <a:t>Professor Dame Julie Lydon </a:t>
            </a:r>
            <a:r>
              <a:rPr lang="en-GB" sz="7200" dirty="0">
                <a:solidFill>
                  <a:srgbClr val="291F6C"/>
                </a:solidFill>
                <a:latin typeface="Century Gothic" panose="020B0502020202020204" pitchFamily="34" charset="0"/>
              </a:rPr>
              <a:t>appointed in December 2022</a:t>
            </a:r>
          </a:p>
          <a:p>
            <a:pPr marL="342900" indent="-342900">
              <a:buFont typeface="Arial" panose="020B0604020202020204" pitchFamily="34" charset="0"/>
              <a:buChar char="•"/>
            </a:pPr>
            <a:endParaRPr lang="en-GB" sz="7200" dirty="0">
              <a:solidFill>
                <a:srgbClr val="291F6C"/>
              </a:solidFill>
              <a:latin typeface="Century Gothic" panose="020B0502020202020204" pitchFamily="34" charset="0"/>
            </a:endParaRPr>
          </a:p>
          <a:p>
            <a:pPr marL="0" indent="0">
              <a:buNone/>
            </a:pPr>
            <a:r>
              <a:rPr lang="en-GB" sz="7200" dirty="0">
                <a:solidFill>
                  <a:srgbClr val="291F6C"/>
                </a:solidFill>
                <a:latin typeface="Century Gothic" panose="020B0502020202020204" pitchFamily="34" charset="0"/>
              </a:rPr>
              <a:t>Role involves:</a:t>
            </a:r>
          </a:p>
          <a:p>
            <a:endParaRPr lang="en-GB" sz="7200" dirty="0">
              <a:solidFill>
                <a:srgbClr val="291F6C"/>
              </a:solidFill>
              <a:latin typeface="Century Gothic" panose="020B0502020202020204" pitchFamily="34" charset="0"/>
            </a:endParaRPr>
          </a:p>
          <a:p>
            <a:pPr marL="800100" lvl="1" indent="-342900">
              <a:spcAft>
                <a:spcPts val="1200"/>
              </a:spcAft>
              <a:buClr>
                <a:srgbClr val="F39200"/>
              </a:buClr>
              <a:buFont typeface="Wingdings" panose="05000000000000000000" pitchFamily="2" charset="2"/>
              <a:buChar char="§"/>
            </a:pPr>
            <a:r>
              <a:rPr lang="en-GB" sz="7200" dirty="0">
                <a:solidFill>
                  <a:srgbClr val="291F6C"/>
                </a:solidFill>
                <a:latin typeface="Century Gothic" panose="020B0502020202020204" pitchFamily="34" charset="0"/>
              </a:rPr>
              <a:t>Working with the CEO and Welsh Government Programme Board to ensure CTER is delivered on time and is fit for purpose for day one of operation</a:t>
            </a:r>
          </a:p>
          <a:p>
            <a:pPr marL="800100" lvl="1" indent="-342900">
              <a:spcAft>
                <a:spcPts val="1200"/>
              </a:spcAft>
              <a:buClr>
                <a:srgbClr val="F39200"/>
              </a:buClr>
              <a:buFont typeface="Wingdings" panose="05000000000000000000" pitchFamily="2" charset="2"/>
              <a:buChar char="§"/>
            </a:pPr>
            <a:r>
              <a:rPr lang="en-GB" sz="7200" dirty="0">
                <a:solidFill>
                  <a:srgbClr val="291F6C"/>
                </a:solidFill>
                <a:latin typeface="Century Gothic" panose="020B0502020202020204" pitchFamily="34" charset="0"/>
              </a:rPr>
              <a:t>Leading the CTER board in setting the strategic direction for CTER and evaluate the development and delivery of the organisation’s business strategy, plans and performance objectives</a:t>
            </a:r>
          </a:p>
          <a:p>
            <a:pPr marL="800100" lvl="1" indent="-342900">
              <a:spcAft>
                <a:spcPts val="1200"/>
              </a:spcAft>
              <a:buClr>
                <a:srgbClr val="F39200"/>
              </a:buClr>
              <a:buFont typeface="Wingdings" panose="05000000000000000000" pitchFamily="2" charset="2"/>
              <a:buChar char="§"/>
            </a:pPr>
            <a:r>
              <a:rPr lang="en-GB" sz="7200" dirty="0">
                <a:solidFill>
                  <a:srgbClr val="291F6C"/>
                </a:solidFill>
                <a:latin typeface="Century Gothic" panose="020B0502020202020204" pitchFamily="34" charset="0"/>
              </a:rPr>
              <a:t>Engaging in and supporting CTER’s stakeholder engagement activity, building relationships with sector leaders</a:t>
            </a:r>
          </a:p>
          <a:p>
            <a:pPr marL="800100" lvl="1" indent="-342900">
              <a:spcAft>
                <a:spcPts val="1200"/>
              </a:spcAft>
              <a:buClr>
                <a:srgbClr val="F39200"/>
              </a:buClr>
              <a:buFont typeface="Wingdings" panose="05000000000000000000" pitchFamily="2" charset="2"/>
              <a:buChar char="§"/>
            </a:pPr>
            <a:r>
              <a:rPr lang="en-GB" sz="7200" dirty="0">
                <a:solidFill>
                  <a:srgbClr val="291F6C"/>
                </a:solidFill>
                <a:latin typeface="Century Gothic" panose="020B0502020202020204" pitchFamily="34" charset="0"/>
              </a:rPr>
              <a:t>Chairing the CTER Board, putting in place effective governance arrangements</a:t>
            </a:r>
          </a:p>
          <a:p>
            <a:endParaRPr lang="en-GB" dirty="0"/>
          </a:p>
        </p:txBody>
      </p:sp>
    </p:spTree>
    <p:extLst>
      <p:ext uri="{BB962C8B-B14F-4D97-AF65-F5344CB8AC3E}">
        <p14:creationId xmlns:p14="http://schemas.microsoft.com/office/powerpoint/2010/main" val="1884196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Lst>
          </p:cNvPr>
          <p:cNvSpPr txBox="1">
            <a:spLocks/>
          </p:cNvSpPr>
          <p:nvPr/>
        </p:nvSpPr>
        <p:spPr>
          <a:xfrm>
            <a:off x="859115" y="0"/>
            <a:ext cx="5272926" cy="16619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Cadeirydd</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y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Pwyllgor</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Ymchwil</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ac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Arloesi</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(PYA) a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Dirprwy</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Gadeirydd</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Bwrdd</a:t>
            </a: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y </a:t>
            </a:r>
            <a:r>
              <a:rPr kumimoji="0" lang="en-GB" sz="2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Comisiwn</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Lst>
          </p:cNvPr>
          <p:cNvSpPr txBox="1">
            <a:spLocks noGrp="1"/>
          </p:cNvSpPr>
          <p:nvPr>
            <p:ph type="title" idx="4294967295"/>
          </p:nvPr>
        </p:nvSpPr>
        <p:spPr>
          <a:xfrm>
            <a:off x="6096000" y="0"/>
            <a:ext cx="5747657" cy="1292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Chair of the Research and Innovation Committee (RIC) and Deputy Chair for the CTER Board</a:t>
            </a:r>
          </a:p>
        </p:txBody>
      </p:sp>
      <p:sp>
        <p:nvSpPr>
          <p:cNvPr id="32" name="Content Placeholder 8">
            <a:extLst>
              <a:ext uri="{FF2B5EF4-FFF2-40B4-BE49-F238E27FC236}">
                <a16:creationId xmlns:a16="http://schemas.microsoft.com/office/drawing/2014/main" id="{24AF2A88-7586-346A-90F7-7BCF3D9412EE}"/>
              </a:ext>
            </a:extLst>
          </p:cNvPr>
          <p:cNvSpPr txBox="1">
            <a:spLocks/>
          </p:cNvSpPr>
          <p:nvPr/>
        </p:nvSpPr>
        <p:spPr>
          <a:xfrm>
            <a:off x="695548" y="1569660"/>
            <a:ext cx="5181600" cy="5140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err="1">
                <a:solidFill>
                  <a:srgbClr val="291F6C"/>
                </a:solidFill>
                <a:latin typeface="Century Gothic" panose="020B0502020202020204" pitchFamily="34" charset="0"/>
              </a:rPr>
              <a:t>Penodwyd</a:t>
            </a:r>
            <a:r>
              <a:rPr lang="en-GB" sz="1600" dirty="0">
                <a:solidFill>
                  <a:srgbClr val="291F6C"/>
                </a:solidFill>
                <a:latin typeface="Century Gothic" panose="020B0502020202020204" pitchFamily="34" charset="0"/>
              </a:rPr>
              <a:t> </a:t>
            </a:r>
            <a:r>
              <a:rPr lang="en-GB" sz="1600" b="1" dirty="0">
                <a:solidFill>
                  <a:srgbClr val="291F6C"/>
                </a:solidFill>
                <a:latin typeface="Century Gothic" panose="020B0502020202020204" pitchFamily="34" charset="0"/>
              </a:rPr>
              <a:t>yr </a:t>
            </a:r>
            <a:r>
              <a:rPr lang="en-GB" sz="1600" b="1" dirty="0" err="1">
                <a:solidFill>
                  <a:srgbClr val="291F6C"/>
                </a:solidFill>
                <a:latin typeface="Century Gothic" panose="020B0502020202020204" pitchFamily="34" charset="0"/>
              </a:rPr>
              <a:t>Athro</a:t>
            </a:r>
            <a:r>
              <a:rPr lang="en-GB" sz="1600" b="1" dirty="0">
                <a:solidFill>
                  <a:srgbClr val="291F6C"/>
                </a:solidFill>
                <a:latin typeface="Century Gothic" panose="020B0502020202020204" pitchFamily="34" charset="0"/>
              </a:rPr>
              <a:t> David Sweeney </a:t>
            </a:r>
            <a:r>
              <a:rPr lang="en-GB" sz="1600" dirty="0" err="1">
                <a:solidFill>
                  <a:srgbClr val="291F6C"/>
                </a:solidFill>
                <a:latin typeface="Century Gothic" panose="020B0502020202020204" pitchFamily="34" charset="0"/>
              </a:rPr>
              <a:t>ym</a:t>
            </a:r>
            <a:r>
              <a:rPr lang="en-GB" sz="1600" dirty="0">
                <a:solidFill>
                  <a:srgbClr val="291F6C"/>
                </a:solidFill>
                <a:latin typeface="Century Gothic" panose="020B0502020202020204" pitchFamily="34" charset="0"/>
              </a:rPr>
              <a:t> mis </a:t>
            </a:r>
            <a:r>
              <a:rPr lang="en-GB" sz="1600" dirty="0" err="1">
                <a:solidFill>
                  <a:srgbClr val="291F6C"/>
                </a:solidFill>
                <a:latin typeface="Century Gothic" panose="020B0502020202020204" pitchFamily="34" charset="0"/>
              </a:rPr>
              <a:t>Rhagfyr</a:t>
            </a:r>
            <a:r>
              <a:rPr lang="en-GB" sz="1600" dirty="0">
                <a:solidFill>
                  <a:srgbClr val="291F6C"/>
                </a:solidFill>
                <a:latin typeface="Century Gothic" panose="020B0502020202020204" pitchFamily="34" charset="0"/>
              </a:rPr>
              <a:t> 2022</a:t>
            </a:r>
          </a:p>
          <a:p>
            <a:pPr marL="0" indent="0">
              <a:buNone/>
            </a:pPr>
            <a:r>
              <a:rPr lang="en-GB" sz="1600" dirty="0" err="1">
                <a:solidFill>
                  <a:srgbClr val="291F6C"/>
                </a:solidFill>
                <a:latin typeface="Century Gothic" panose="020B0502020202020204" pitchFamily="34" charset="0"/>
              </a:rPr>
              <a:t>Mae’r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rôl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cynnwys</a:t>
            </a:r>
            <a:r>
              <a:rPr lang="en-GB" sz="1600" dirty="0">
                <a:solidFill>
                  <a:srgbClr val="291F6C"/>
                </a:solidFill>
                <a:latin typeface="Century Gothic" panose="020B0502020202020204" pitchFamily="34" charset="0"/>
              </a:rPr>
              <a:t>:</a:t>
            </a:r>
          </a:p>
          <a:p>
            <a:pPr marL="800100" lvl="1" indent="-342900">
              <a:spcAft>
                <a:spcPts val="1200"/>
              </a:spcAft>
              <a:buClr>
                <a:srgbClr val="FFC000"/>
              </a:buClr>
              <a:buFont typeface="Wingdings" panose="05000000000000000000" pitchFamily="2" charset="2"/>
              <a:buChar char="§"/>
            </a:pPr>
            <a:r>
              <a:rPr lang="en-GB" sz="1600" dirty="0" err="1">
                <a:solidFill>
                  <a:srgbClr val="291F6C"/>
                </a:solidFill>
                <a:latin typeface="Century Gothic" panose="020B0502020202020204" pitchFamily="34" charset="0"/>
              </a:rPr>
              <a:t>Cadeirio</a:t>
            </a:r>
            <a:r>
              <a:rPr lang="en-GB" sz="1600" dirty="0">
                <a:solidFill>
                  <a:srgbClr val="291F6C"/>
                </a:solidFill>
                <a:latin typeface="Century Gothic" panose="020B0502020202020204" pitchFamily="34" charset="0"/>
              </a:rPr>
              <a:t> a </a:t>
            </a:r>
            <a:r>
              <a:rPr lang="en-GB" sz="1600" dirty="0" err="1">
                <a:solidFill>
                  <a:srgbClr val="291F6C"/>
                </a:solidFill>
                <a:latin typeface="Century Gothic" panose="020B0502020202020204" pitchFamily="34" charset="0"/>
              </a:rPr>
              <a:t>hwyluso</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cyfarfodydd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Pwyllgorau’r</a:t>
            </a:r>
            <a:r>
              <a:rPr lang="en-GB" sz="1600" dirty="0">
                <a:solidFill>
                  <a:srgbClr val="291F6C"/>
                </a:solidFill>
                <a:latin typeface="Century Gothic" panose="020B0502020202020204" pitchFamily="34" charset="0"/>
              </a:rPr>
              <a:t> PYA, </a:t>
            </a:r>
            <a:r>
              <a:rPr lang="en-GB" sz="1600" dirty="0" err="1">
                <a:solidFill>
                  <a:srgbClr val="291F6C"/>
                </a:solidFill>
                <a:latin typeface="Century Gothic" panose="020B0502020202020204" pitchFamily="34" charset="0"/>
              </a:rPr>
              <a:t>gan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roi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trefniadau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llywodraethu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effeithiol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waith</a:t>
            </a:r>
            <a:endParaRPr lang="en-GB" sz="1600" dirty="0">
              <a:solidFill>
                <a:srgbClr val="291F6C"/>
              </a:solidFill>
              <a:latin typeface="Century Gothic" panose="020B0502020202020204" pitchFamily="34" charset="0"/>
            </a:endParaRPr>
          </a:p>
          <a:p>
            <a:pPr marL="800100" lvl="1" indent="-342900">
              <a:spcAft>
                <a:spcPts val="1200"/>
              </a:spcAft>
              <a:buClr>
                <a:srgbClr val="FFC000"/>
              </a:buClr>
              <a:buFont typeface="Wingdings" panose="05000000000000000000" pitchFamily="2" charset="2"/>
              <a:buChar char="§"/>
            </a:pPr>
            <a:r>
              <a:rPr lang="en-GB" sz="1600" dirty="0" err="1">
                <a:solidFill>
                  <a:srgbClr val="291F6C"/>
                </a:solidFill>
                <a:latin typeface="Century Gothic" panose="020B0502020202020204" pitchFamily="34" charset="0"/>
              </a:rPr>
              <a:t>Arwain</a:t>
            </a:r>
            <a:r>
              <a:rPr lang="en-GB" sz="1600" dirty="0">
                <a:solidFill>
                  <a:srgbClr val="291F6C"/>
                </a:solidFill>
                <a:latin typeface="Century Gothic" panose="020B0502020202020204" pitchFamily="34" charset="0"/>
              </a:rPr>
              <a:t> y </a:t>
            </a:r>
            <a:r>
              <a:rPr lang="en-GB" sz="1600" dirty="0" err="1">
                <a:solidFill>
                  <a:srgbClr val="291F6C"/>
                </a:solidFill>
                <a:latin typeface="Century Gothic" panose="020B0502020202020204" pitchFamily="34" charset="0"/>
              </a:rPr>
              <a:t>Pwyllgor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wrth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osod</a:t>
            </a:r>
            <a:r>
              <a:rPr lang="en-GB" sz="1600" dirty="0">
                <a:solidFill>
                  <a:srgbClr val="291F6C"/>
                </a:solidFill>
                <a:latin typeface="Century Gothic" panose="020B0502020202020204" pitchFamily="34" charset="0"/>
              </a:rPr>
              <a:t> y </a:t>
            </a:r>
            <a:r>
              <a:rPr lang="en-GB" sz="1600" dirty="0" err="1">
                <a:solidFill>
                  <a:srgbClr val="291F6C"/>
                </a:solidFill>
                <a:latin typeface="Century Gothic" panose="020B0502020202020204" pitchFamily="34" charset="0"/>
              </a:rPr>
              <a:t>cyfeiriad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strategol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gyfer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swyddogaethau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Ymchwil</a:t>
            </a:r>
            <a:r>
              <a:rPr lang="en-GB" sz="1600" dirty="0">
                <a:solidFill>
                  <a:srgbClr val="291F6C"/>
                </a:solidFill>
                <a:latin typeface="Century Gothic" panose="020B0502020202020204" pitchFamily="34" charset="0"/>
              </a:rPr>
              <a:t> ac </a:t>
            </a:r>
            <a:r>
              <a:rPr lang="en-GB" sz="1600" dirty="0" err="1">
                <a:solidFill>
                  <a:srgbClr val="291F6C"/>
                </a:solidFill>
                <a:latin typeface="Century Gothic" panose="020B0502020202020204" pitchFamily="34" charset="0"/>
              </a:rPr>
              <a:t>Arloesi’r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Comisiwn</a:t>
            </a:r>
            <a:endParaRPr lang="en-GB" sz="1600" dirty="0">
              <a:solidFill>
                <a:srgbClr val="291F6C"/>
              </a:solidFill>
              <a:latin typeface="Century Gothic" panose="020B0502020202020204" pitchFamily="34" charset="0"/>
            </a:endParaRPr>
          </a:p>
          <a:p>
            <a:pPr marL="800100" lvl="1" indent="-342900">
              <a:spcAft>
                <a:spcPts val="1200"/>
              </a:spcAft>
              <a:buClr>
                <a:srgbClr val="FFC000"/>
              </a:buClr>
              <a:buFont typeface="Wingdings" panose="05000000000000000000" pitchFamily="2" charset="2"/>
              <a:buChar char="§"/>
            </a:pPr>
            <a:r>
              <a:rPr lang="en-GB" sz="1600" dirty="0" err="1">
                <a:solidFill>
                  <a:srgbClr val="291F6C"/>
                </a:solidFill>
                <a:latin typeface="Century Gothic" panose="020B0502020202020204" pitchFamily="34" charset="0"/>
              </a:rPr>
              <a:t>Dirprwyo</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gyfer</a:t>
            </a:r>
            <a:r>
              <a:rPr lang="en-GB" sz="1600" dirty="0">
                <a:solidFill>
                  <a:srgbClr val="291F6C"/>
                </a:solidFill>
                <a:latin typeface="Century Gothic" panose="020B0502020202020204" pitchFamily="34" charset="0"/>
              </a:rPr>
              <a:t> y </a:t>
            </a:r>
            <a:r>
              <a:rPr lang="en-GB" sz="1600" dirty="0" err="1">
                <a:solidFill>
                  <a:srgbClr val="291F6C"/>
                </a:solidFill>
                <a:latin typeface="Century Gothic" panose="020B0502020202020204" pitchFamily="34" charset="0"/>
              </a:rPr>
              <a:t>Cadeirydd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wrth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hwyluso</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cyfarfodydd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Bwrdd</a:t>
            </a:r>
            <a:r>
              <a:rPr lang="en-GB" sz="1600" dirty="0">
                <a:solidFill>
                  <a:srgbClr val="291F6C"/>
                </a:solidFill>
                <a:latin typeface="Century Gothic" panose="020B0502020202020204" pitchFamily="34" charset="0"/>
              </a:rPr>
              <a:t> CADY</a:t>
            </a:r>
          </a:p>
          <a:p>
            <a:pPr marL="800100" lvl="1" indent="-342900">
              <a:spcAft>
                <a:spcPts val="1200"/>
              </a:spcAft>
              <a:buClr>
                <a:srgbClr val="FFC000"/>
              </a:buClr>
              <a:buFont typeface="Wingdings" panose="05000000000000000000" pitchFamily="2" charset="2"/>
              <a:buChar char="§"/>
            </a:pPr>
            <a:r>
              <a:rPr lang="en-GB" sz="1600" dirty="0" err="1">
                <a:solidFill>
                  <a:srgbClr val="291F6C"/>
                </a:solidFill>
                <a:latin typeface="Century Gothic" panose="020B0502020202020204" pitchFamily="34" charset="0"/>
              </a:rPr>
              <a:t>Cefnogi’r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Cadeirydd</a:t>
            </a:r>
            <a:r>
              <a:rPr lang="en-GB" sz="1600" dirty="0">
                <a:solidFill>
                  <a:srgbClr val="291F6C"/>
                </a:solidFill>
                <a:latin typeface="Century Gothic" panose="020B0502020202020204" pitchFamily="34" charset="0"/>
              </a:rPr>
              <a:t> i </a:t>
            </a:r>
            <a:r>
              <a:rPr lang="en-GB" sz="1600" dirty="0" err="1">
                <a:solidFill>
                  <a:srgbClr val="291F6C"/>
                </a:solidFill>
                <a:latin typeface="Century Gothic" panose="020B0502020202020204" pitchFamily="34" charset="0"/>
              </a:rPr>
              <a:t>arwain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bwrdd</a:t>
            </a:r>
            <a:r>
              <a:rPr lang="en-GB" sz="1600" dirty="0">
                <a:solidFill>
                  <a:srgbClr val="291F6C"/>
                </a:solidFill>
                <a:latin typeface="Century Gothic" panose="020B0502020202020204" pitchFamily="34" charset="0"/>
              </a:rPr>
              <a:t> CADY </a:t>
            </a:r>
            <a:r>
              <a:rPr lang="en-GB" sz="1600" dirty="0" err="1">
                <a:solidFill>
                  <a:srgbClr val="291F6C"/>
                </a:solidFill>
                <a:latin typeface="Century Gothic" panose="020B0502020202020204" pitchFamily="34" charset="0"/>
              </a:rPr>
              <a:t>wrth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osod</a:t>
            </a:r>
            <a:r>
              <a:rPr lang="en-GB" sz="1600" dirty="0">
                <a:solidFill>
                  <a:srgbClr val="291F6C"/>
                </a:solidFill>
                <a:latin typeface="Century Gothic" panose="020B0502020202020204" pitchFamily="34" charset="0"/>
              </a:rPr>
              <a:t> y </a:t>
            </a:r>
            <a:r>
              <a:rPr lang="en-GB" sz="1600" dirty="0" err="1">
                <a:solidFill>
                  <a:srgbClr val="291F6C"/>
                </a:solidFill>
                <a:latin typeface="Century Gothic" panose="020B0502020202020204" pitchFamily="34" charset="0"/>
              </a:rPr>
              <a:t>cyfeiriad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strategol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gyfer</a:t>
            </a:r>
            <a:r>
              <a:rPr lang="en-GB" sz="1600" dirty="0">
                <a:solidFill>
                  <a:srgbClr val="291F6C"/>
                </a:solidFill>
                <a:latin typeface="Century Gothic" panose="020B0502020202020204" pitchFamily="34" charset="0"/>
              </a:rPr>
              <a:t> CADY</a:t>
            </a:r>
          </a:p>
          <a:p>
            <a:pPr marL="800100" lvl="1" indent="-342900">
              <a:spcAft>
                <a:spcPts val="1200"/>
              </a:spcAft>
              <a:buClr>
                <a:srgbClr val="FFC000"/>
              </a:buClr>
              <a:buFont typeface="Wingdings" panose="05000000000000000000" pitchFamily="2" charset="2"/>
              <a:buChar char="§"/>
            </a:pPr>
            <a:r>
              <a:rPr lang="en-GB" sz="1600" dirty="0" err="1">
                <a:solidFill>
                  <a:srgbClr val="291F6C"/>
                </a:solidFill>
                <a:latin typeface="Century Gothic" panose="020B0502020202020204" pitchFamily="34" charset="0"/>
              </a:rPr>
              <a:t>Cymryd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rhan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yng</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ngweithgarwch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ymgysylltu</a:t>
            </a:r>
            <a:r>
              <a:rPr lang="en-GB" sz="1600" dirty="0">
                <a:solidFill>
                  <a:srgbClr val="291F6C"/>
                </a:solidFill>
                <a:latin typeface="Century Gothic" panose="020B0502020202020204" pitchFamily="34" charset="0"/>
              </a:rPr>
              <a:t> â </a:t>
            </a:r>
            <a:r>
              <a:rPr lang="en-GB" sz="1600" dirty="0" err="1">
                <a:solidFill>
                  <a:srgbClr val="291F6C"/>
                </a:solidFill>
                <a:latin typeface="Century Gothic" panose="020B0502020202020204" pitchFamily="34" charset="0"/>
              </a:rPr>
              <a:t>rhanddeiliaid</a:t>
            </a:r>
            <a:r>
              <a:rPr lang="en-GB" sz="1600" dirty="0">
                <a:solidFill>
                  <a:srgbClr val="291F6C"/>
                </a:solidFill>
                <a:latin typeface="Century Gothic" panose="020B0502020202020204" pitchFamily="34" charset="0"/>
              </a:rPr>
              <a:t> PYA a CADY </a:t>
            </a:r>
            <a:r>
              <a:rPr lang="en-GB" sz="1600" dirty="0" err="1">
                <a:solidFill>
                  <a:srgbClr val="291F6C"/>
                </a:solidFill>
                <a:latin typeface="Century Gothic" panose="020B0502020202020204" pitchFamily="34" charset="0"/>
              </a:rPr>
              <a:t>a’i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gefnogi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gan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feithrin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perthnasoedd</a:t>
            </a:r>
            <a:r>
              <a:rPr lang="en-GB" sz="1600" dirty="0">
                <a:solidFill>
                  <a:srgbClr val="291F6C"/>
                </a:solidFill>
                <a:latin typeface="Century Gothic" panose="020B0502020202020204" pitchFamily="34" charset="0"/>
              </a:rPr>
              <a:t> ag </a:t>
            </a:r>
            <a:r>
              <a:rPr lang="en-GB" sz="1600" dirty="0" err="1">
                <a:solidFill>
                  <a:srgbClr val="291F6C"/>
                </a:solidFill>
                <a:latin typeface="Century Gothic" panose="020B0502020202020204" pitchFamily="34" charset="0"/>
              </a:rPr>
              <a:t>arweinwyr</a:t>
            </a:r>
            <a:r>
              <a:rPr lang="en-GB" sz="1600" dirty="0">
                <a:solidFill>
                  <a:srgbClr val="291F6C"/>
                </a:solidFill>
                <a:latin typeface="Century Gothic" panose="020B0502020202020204" pitchFamily="34" charset="0"/>
              </a:rPr>
              <a:t> sector</a:t>
            </a:r>
          </a:p>
        </p:txBody>
      </p:sp>
      <p:sp>
        <p:nvSpPr>
          <p:cNvPr id="31" name="Content Placeholder 8">
            <a:extLst>
              <a:ext uri="{FF2B5EF4-FFF2-40B4-BE49-F238E27FC236}">
                <a16:creationId xmlns:a16="http://schemas.microsoft.com/office/drawing/2014/main" id="{E89774AC-F976-74C8-2B2F-CD24B14F1059}"/>
              </a:ext>
            </a:extLst>
          </p:cNvPr>
          <p:cNvSpPr>
            <a:spLocks noGrp="1"/>
          </p:cNvSpPr>
          <p:nvPr>
            <p:ph sz="half" idx="2"/>
          </p:nvPr>
        </p:nvSpPr>
        <p:spPr>
          <a:xfrm>
            <a:off x="6039433" y="1569660"/>
            <a:ext cx="5181600" cy="5140058"/>
          </a:xfrm>
        </p:spPr>
        <p:txBody>
          <a:bodyPr>
            <a:normAutofit fontScale="77500" lnSpcReduction="20000"/>
          </a:bodyPr>
          <a:lstStyle/>
          <a:p>
            <a:pPr marL="0" indent="0">
              <a:lnSpc>
                <a:spcPct val="110000"/>
              </a:lnSpc>
              <a:buNone/>
            </a:pPr>
            <a:r>
              <a:rPr lang="en-GB" sz="2100" b="1" dirty="0">
                <a:solidFill>
                  <a:srgbClr val="291F6C"/>
                </a:solidFill>
                <a:latin typeface="Century Gothic" panose="020B0502020202020204" pitchFamily="34" charset="0"/>
              </a:rPr>
              <a:t>Professor David Sweeney </a:t>
            </a:r>
            <a:r>
              <a:rPr lang="en-GB" sz="2100" dirty="0">
                <a:solidFill>
                  <a:srgbClr val="291F6C"/>
                </a:solidFill>
                <a:latin typeface="Century Gothic" panose="020B0502020202020204" pitchFamily="34" charset="0"/>
              </a:rPr>
              <a:t>appointed in December 2022</a:t>
            </a:r>
          </a:p>
          <a:p>
            <a:pPr marL="0" indent="0">
              <a:lnSpc>
                <a:spcPct val="110000"/>
              </a:lnSpc>
              <a:buNone/>
            </a:pPr>
            <a:r>
              <a:rPr lang="en-GB" sz="2100" dirty="0">
                <a:solidFill>
                  <a:srgbClr val="291F6C"/>
                </a:solidFill>
                <a:latin typeface="Century Gothic" panose="020B0502020202020204" pitchFamily="34" charset="0"/>
              </a:rPr>
              <a:t>Role involves:</a:t>
            </a:r>
          </a:p>
          <a:p>
            <a:pPr marL="800100" lvl="1" indent="-342900">
              <a:lnSpc>
                <a:spcPct val="110000"/>
              </a:lnSpc>
              <a:spcAft>
                <a:spcPts val="1200"/>
              </a:spcAft>
              <a:buClr>
                <a:srgbClr val="F39200"/>
              </a:buClr>
              <a:buFont typeface="Wingdings" panose="05000000000000000000" pitchFamily="2" charset="2"/>
              <a:buChar char="§"/>
            </a:pPr>
            <a:r>
              <a:rPr lang="en-GB" sz="2100" dirty="0">
                <a:solidFill>
                  <a:srgbClr val="291F6C"/>
                </a:solidFill>
                <a:latin typeface="Century Gothic" panose="020B0502020202020204" pitchFamily="34" charset="0"/>
              </a:rPr>
              <a:t>Chairing and facilitating RIC Committee meetings, putting in place effective governance arrangements</a:t>
            </a:r>
          </a:p>
          <a:p>
            <a:pPr marL="800100" lvl="1" indent="-342900">
              <a:lnSpc>
                <a:spcPct val="110000"/>
              </a:lnSpc>
              <a:spcAft>
                <a:spcPts val="1200"/>
              </a:spcAft>
              <a:buClr>
                <a:srgbClr val="F39200"/>
              </a:buClr>
              <a:buFont typeface="Wingdings" panose="05000000000000000000" pitchFamily="2" charset="2"/>
              <a:buChar char="§"/>
            </a:pPr>
            <a:r>
              <a:rPr lang="en-GB" sz="2100" dirty="0">
                <a:solidFill>
                  <a:srgbClr val="291F6C"/>
                </a:solidFill>
                <a:latin typeface="Century Gothic" panose="020B0502020202020204" pitchFamily="34" charset="0"/>
              </a:rPr>
              <a:t>Leading the Committee in setting the strategic direction for the Commission’s Research &amp; Innovation functions</a:t>
            </a:r>
          </a:p>
          <a:p>
            <a:pPr marL="800100" lvl="1" indent="-342900">
              <a:lnSpc>
                <a:spcPct val="110000"/>
              </a:lnSpc>
              <a:spcAft>
                <a:spcPts val="1200"/>
              </a:spcAft>
              <a:buClr>
                <a:srgbClr val="F39200"/>
              </a:buClr>
              <a:buFont typeface="Wingdings" panose="05000000000000000000" pitchFamily="2" charset="2"/>
              <a:buChar char="§"/>
            </a:pPr>
            <a:r>
              <a:rPr lang="en-GB" sz="2100" dirty="0">
                <a:solidFill>
                  <a:srgbClr val="291F6C"/>
                </a:solidFill>
                <a:latin typeface="Century Gothic" panose="020B0502020202020204" pitchFamily="34" charset="0"/>
              </a:rPr>
              <a:t>Deputising for the Chair in facilitating CTER Board meetings</a:t>
            </a:r>
          </a:p>
          <a:p>
            <a:pPr marL="800100" lvl="1" indent="-342900">
              <a:lnSpc>
                <a:spcPct val="110000"/>
              </a:lnSpc>
              <a:spcAft>
                <a:spcPts val="1200"/>
              </a:spcAft>
              <a:buClr>
                <a:srgbClr val="F39200"/>
              </a:buClr>
              <a:buFont typeface="Wingdings" panose="05000000000000000000" pitchFamily="2" charset="2"/>
              <a:buChar char="§"/>
            </a:pPr>
            <a:r>
              <a:rPr lang="en-GB" sz="2100" dirty="0">
                <a:solidFill>
                  <a:srgbClr val="291F6C"/>
                </a:solidFill>
                <a:latin typeface="Century Gothic" panose="020B0502020202020204" pitchFamily="34" charset="0"/>
              </a:rPr>
              <a:t>Supporting the Chair in leading the CTER board in setting the strategic direction for CTER</a:t>
            </a:r>
          </a:p>
          <a:p>
            <a:pPr marL="800100" lvl="1" indent="-342900">
              <a:lnSpc>
                <a:spcPct val="110000"/>
              </a:lnSpc>
              <a:spcAft>
                <a:spcPts val="1200"/>
              </a:spcAft>
              <a:buClr>
                <a:srgbClr val="F39200"/>
              </a:buClr>
              <a:buFont typeface="Wingdings" panose="05000000000000000000" pitchFamily="2" charset="2"/>
              <a:buChar char="§"/>
            </a:pPr>
            <a:r>
              <a:rPr lang="en-GB" sz="2100" dirty="0">
                <a:solidFill>
                  <a:srgbClr val="291F6C"/>
                </a:solidFill>
                <a:latin typeface="Century Gothic" panose="020B0502020202020204" pitchFamily="34" charset="0"/>
              </a:rPr>
              <a:t>Engaging in and supporting RIC and CTER’s stakeholder engagement activity, building relationships with sector leaders</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07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Lst>
          </p:cNvPr>
          <p:cNvSpPr txBox="1">
            <a:spLocks/>
          </p:cNvSpPr>
          <p:nvPr/>
        </p:nvSpPr>
        <p:spPr>
          <a:xfrm>
            <a:off x="859115" y="0"/>
            <a:ext cx="5272926"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Prif</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Swyddog</a:t>
            </a: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Gweithredol</a:t>
            </a:r>
            <a:br>
              <a:rPr lang="en-GB" sz="3200" dirty="0">
                <a:solidFill>
                  <a:srgbClr val="291F6C"/>
                </a:solidFill>
                <a:latin typeface="Century Gothic" panose="020B0502020202020204" pitchFamily="34" charset="0"/>
              </a:rPr>
            </a:br>
            <a:endParaRPr lang="en-GB" sz="32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Lst>
          </p:cNvPr>
          <p:cNvSpPr txBox="1">
            <a:spLocks noGrp="1"/>
          </p:cNvSpPr>
          <p:nvPr>
            <p:ph type="title" idx="4294967295"/>
          </p:nvPr>
        </p:nvSpPr>
        <p:spPr>
          <a:xfrm>
            <a:off x="6096000" y="0"/>
            <a:ext cx="574765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Chief Executive Officer</a:t>
            </a:r>
          </a:p>
        </p:txBody>
      </p:sp>
      <p:sp>
        <p:nvSpPr>
          <p:cNvPr id="32" name="Content Placeholder 8">
            <a:extLst>
              <a:ext uri="{FF2B5EF4-FFF2-40B4-BE49-F238E27FC236}">
                <a16:creationId xmlns:a16="http://schemas.microsoft.com/office/drawing/2014/main" id="{24AF2A88-7586-346A-90F7-7BCF3D9412EE}"/>
              </a:ext>
            </a:extLst>
          </p:cNvPr>
          <p:cNvSpPr txBox="1">
            <a:spLocks/>
          </p:cNvSpPr>
          <p:nvPr/>
        </p:nvSpPr>
        <p:spPr>
          <a:xfrm>
            <a:off x="713568" y="751054"/>
            <a:ext cx="5181600" cy="5140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err="1">
                <a:solidFill>
                  <a:srgbClr val="291F6C"/>
                </a:solidFill>
                <a:latin typeface="Century Gothic" panose="020B0502020202020204" pitchFamily="34" charset="0"/>
              </a:rPr>
              <a:t>Penodwyd</a:t>
            </a:r>
            <a:r>
              <a:rPr lang="en-GB" sz="1600" dirty="0">
                <a:solidFill>
                  <a:srgbClr val="291F6C"/>
                </a:solidFill>
                <a:latin typeface="Century Gothic" panose="020B0502020202020204" pitchFamily="34" charset="0"/>
              </a:rPr>
              <a:t> </a:t>
            </a:r>
            <a:r>
              <a:rPr lang="en-GB" sz="1600" b="1" dirty="0">
                <a:solidFill>
                  <a:srgbClr val="291F6C"/>
                </a:solidFill>
                <a:latin typeface="Century Gothic" panose="020B0502020202020204" pitchFamily="34" charset="0"/>
              </a:rPr>
              <a:t>Simon Pirotte </a:t>
            </a:r>
            <a:r>
              <a:rPr lang="en-GB" sz="1600" dirty="0" err="1">
                <a:solidFill>
                  <a:srgbClr val="291F6C"/>
                </a:solidFill>
                <a:latin typeface="Century Gothic" panose="020B0502020202020204" pitchFamily="34" charset="0"/>
              </a:rPr>
              <a:t>yn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ffurfiol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ym</a:t>
            </a:r>
            <a:r>
              <a:rPr lang="en-GB" sz="1600" dirty="0">
                <a:solidFill>
                  <a:srgbClr val="291F6C"/>
                </a:solidFill>
                <a:latin typeface="Century Gothic" panose="020B0502020202020204" pitchFamily="34" charset="0"/>
              </a:rPr>
              <a:t> mis </a:t>
            </a:r>
            <a:r>
              <a:rPr lang="en-GB" sz="1600" dirty="0" err="1">
                <a:solidFill>
                  <a:srgbClr val="291F6C"/>
                </a:solidFill>
                <a:latin typeface="Century Gothic" panose="020B0502020202020204" pitchFamily="34" charset="0"/>
              </a:rPr>
              <a:t>Mehefin</a:t>
            </a:r>
            <a:r>
              <a:rPr lang="en-GB" sz="1600" dirty="0">
                <a:solidFill>
                  <a:srgbClr val="291F6C"/>
                </a:solidFill>
                <a:latin typeface="Century Gothic" panose="020B0502020202020204" pitchFamily="34" charset="0"/>
              </a:rPr>
              <a:t> 2023 a </a:t>
            </a:r>
            <a:r>
              <a:rPr lang="en-GB" sz="1600" dirty="0" err="1">
                <a:solidFill>
                  <a:srgbClr val="291F6C"/>
                </a:solidFill>
                <a:latin typeface="Century Gothic" panose="020B0502020202020204" pitchFamily="34" charset="0"/>
              </a:rPr>
              <a:t>dechreuodd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ei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swydd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ym</a:t>
            </a:r>
            <a:r>
              <a:rPr lang="en-GB" sz="1600" dirty="0">
                <a:solidFill>
                  <a:srgbClr val="291F6C"/>
                </a:solidFill>
                <a:latin typeface="Century Gothic" panose="020B0502020202020204" pitchFamily="34" charset="0"/>
              </a:rPr>
              <a:t> mis Medi 2023</a:t>
            </a:r>
          </a:p>
          <a:p>
            <a:pPr marL="0" indent="0">
              <a:buNone/>
            </a:pPr>
            <a:r>
              <a:rPr lang="en-GB" sz="1600" dirty="0" err="1">
                <a:solidFill>
                  <a:srgbClr val="291F6C"/>
                </a:solidFill>
                <a:latin typeface="Century Gothic" panose="020B0502020202020204" pitchFamily="34" charset="0"/>
              </a:rPr>
              <a:t>Mae’r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rôl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cynnwys</a:t>
            </a:r>
            <a:r>
              <a:rPr lang="en-GB" sz="1600" dirty="0">
                <a:solidFill>
                  <a:srgbClr val="291F6C"/>
                </a:solidFill>
                <a:latin typeface="Century Gothic" panose="020B0502020202020204" pitchFamily="34" charset="0"/>
              </a:rPr>
              <a:t>:</a:t>
            </a:r>
          </a:p>
          <a:p>
            <a:endParaRPr lang="en-GB" sz="1600" dirty="0">
              <a:solidFill>
                <a:srgbClr val="291F6C"/>
              </a:solidFill>
              <a:latin typeface="Century Gothic" panose="020B0502020202020204" pitchFamily="34" charset="0"/>
            </a:endParaRPr>
          </a:p>
          <a:p>
            <a:pPr marL="357188" lvl="1" indent="-269875">
              <a:spcAft>
                <a:spcPts val="1200"/>
              </a:spcAft>
              <a:buClr>
                <a:srgbClr val="F39200"/>
              </a:buClr>
              <a:buFont typeface="Wingdings" panose="05000000000000000000" pitchFamily="2" charset="2"/>
              <a:buChar char="§"/>
            </a:pPr>
            <a:r>
              <a:rPr lang="en-GB" sz="1600" dirty="0" err="1">
                <a:solidFill>
                  <a:srgbClr val="291F6C"/>
                </a:solidFill>
                <a:latin typeface="Century Gothic" panose="020B0502020202020204" pitchFamily="34" charset="0"/>
              </a:rPr>
              <a:t>Darparu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arweinyddiaeth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gryf</a:t>
            </a:r>
            <a:r>
              <a:rPr lang="en-GB" sz="1600" dirty="0">
                <a:solidFill>
                  <a:srgbClr val="291F6C"/>
                </a:solidFill>
                <a:latin typeface="Century Gothic" panose="020B0502020202020204" pitchFamily="34" charset="0"/>
              </a:rPr>
              <a:t> ac </a:t>
            </a:r>
            <a:r>
              <a:rPr lang="en-GB" sz="1600" dirty="0" err="1">
                <a:solidFill>
                  <a:srgbClr val="291F6C"/>
                </a:solidFill>
                <a:latin typeface="Century Gothic" panose="020B0502020202020204" pitchFamily="34" charset="0"/>
              </a:rPr>
              <a:t>ysbrydoledig</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gweledigaeth</a:t>
            </a:r>
            <a:r>
              <a:rPr lang="en-GB" sz="1600" dirty="0">
                <a:solidFill>
                  <a:srgbClr val="291F6C"/>
                </a:solidFill>
                <a:latin typeface="Century Gothic" panose="020B0502020202020204" pitchFamily="34" charset="0"/>
              </a:rPr>
              <a:t> a </a:t>
            </a:r>
            <a:r>
              <a:rPr lang="en-GB" sz="1600" dirty="0" err="1">
                <a:solidFill>
                  <a:srgbClr val="291F6C"/>
                </a:solidFill>
                <a:latin typeface="Century Gothic" panose="020B0502020202020204" pitchFamily="34" charset="0"/>
              </a:rPr>
              <a:t>chyfeiriad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strategol</a:t>
            </a:r>
            <a:r>
              <a:rPr lang="en-GB" sz="1600" dirty="0">
                <a:solidFill>
                  <a:srgbClr val="291F6C"/>
                </a:solidFill>
                <a:latin typeface="Century Gothic" panose="020B0502020202020204" pitchFamily="34" charset="0"/>
              </a:rPr>
              <a:t> i staff</a:t>
            </a:r>
          </a:p>
          <a:p>
            <a:pPr marL="357188" lvl="1" indent="-269875">
              <a:spcAft>
                <a:spcPts val="1200"/>
              </a:spcAft>
              <a:buClr>
                <a:srgbClr val="F39200"/>
              </a:buClr>
              <a:buFont typeface="Wingdings" panose="05000000000000000000" pitchFamily="2" charset="2"/>
              <a:buChar char="§"/>
            </a:pPr>
            <a:r>
              <a:rPr lang="en-GB" sz="1600" dirty="0" err="1">
                <a:solidFill>
                  <a:srgbClr val="291F6C"/>
                </a:solidFill>
                <a:latin typeface="Century Gothic" panose="020B0502020202020204" pitchFamily="34" charset="0"/>
              </a:rPr>
              <a:t>Llunio</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strwythur</a:t>
            </a:r>
            <a:r>
              <a:rPr lang="en-GB" sz="1600" dirty="0">
                <a:solidFill>
                  <a:srgbClr val="291F6C"/>
                </a:solidFill>
                <a:latin typeface="Century Gothic" panose="020B0502020202020204" pitchFamily="34" charset="0"/>
              </a:rPr>
              <a:t> y </a:t>
            </a:r>
            <a:r>
              <a:rPr lang="en-GB" sz="1600" dirty="0" err="1">
                <a:solidFill>
                  <a:srgbClr val="291F6C"/>
                </a:solidFill>
                <a:latin typeface="Century Gothic" panose="020B0502020202020204" pitchFamily="34" charset="0"/>
              </a:rPr>
              <a:t>sefydliad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newydd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ei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systemau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gweithredu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a’i</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ffyrdd</a:t>
            </a:r>
            <a:r>
              <a:rPr lang="en-GB" sz="1600" dirty="0">
                <a:solidFill>
                  <a:srgbClr val="291F6C"/>
                </a:solidFill>
                <a:latin typeface="Century Gothic" panose="020B0502020202020204" pitchFamily="34" charset="0"/>
              </a:rPr>
              <a:t> o </a:t>
            </a:r>
            <a:r>
              <a:rPr lang="en-GB" sz="1600" dirty="0" err="1">
                <a:solidFill>
                  <a:srgbClr val="291F6C"/>
                </a:solidFill>
                <a:latin typeface="Century Gothic" panose="020B0502020202020204" pitchFamily="34" charset="0"/>
              </a:rPr>
              <a:t>weithio</a:t>
            </a:r>
            <a:endParaRPr lang="en-GB" sz="1600" dirty="0">
              <a:solidFill>
                <a:srgbClr val="291F6C"/>
              </a:solidFill>
              <a:latin typeface="Century Gothic" panose="020B0502020202020204" pitchFamily="34" charset="0"/>
            </a:endParaRPr>
          </a:p>
          <a:p>
            <a:pPr marL="357188" lvl="1" indent="-269875">
              <a:spcAft>
                <a:spcPts val="1200"/>
              </a:spcAft>
              <a:buClr>
                <a:srgbClr val="F39200"/>
              </a:buClr>
              <a:buFont typeface="Wingdings" panose="05000000000000000000" pitchFamily="2" charset="2"/>
              <a:buChar char="§"/>
            </a:pPr>
            <a:r>
              <a:rPr lang="en-GB" sz="1600" dirty="0" err="1">
                <a:solidFill>
                  <a:srgbClr val="002060"/>
                </a:solidFill>
                <a:latin typeface="Century Gothic" panose="020B0502020202020204" pitchFamily="34" charset="0"/>
              </a:rPr>
              <a:t>Sicrhau</a:t>
            </a:r>
            <a:r>
              <a:rPr lang="en-GB" sz="1600" dirty="0">
                <a:solidFill>
                  <a:srgbClr val="002060"/>
                </a:solidFill>
                <a:latin typeface="Century Gothic" panose="020B0502020202020204" pitchFamily="34" charset="0"/>
              </a:rPr>
              <a:t> bod y </a:t>
            </a:r>
            <a:r>
              <a:rPr lang="en-GB" sz="1600" dirty="0" err="1">
                <a:solidFill>
                  <a:srgbClr val="002060"/>
                </a:solidFill>
                <a:latin typeface="Century Gothic" panose="020B0502020202020204" pitchFamily="34" charset="0"/>
              </a:rPr>
              <a:t>sefydliad</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newydd</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yn</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cyflawni</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ei</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swyddogaethau’n</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effeithiol</a:t>
            </a:r>
            <a:endParaRPr lang="en-GB" sz="1600" dirty="0">
              <a:solidFill>
                <a:srgbClr val="002060"/>
              </a:solidFill>
              <a:latin typeface="Century Gothic" panose="020B0502020202020204" pitchFamily="34" charset="0"/>
            </a:endParaRPr>
          </a:p>
          <a:p>
            <a:pPr marL="357188" lvl="1" indent="-269875">
              <a:spcAft>
                <a:spcPts val="1200"/>
              </a:spcAft>
              <a:buClr>
                <a:srgbClr val="F39200"/>
              </a:buClr>
              <a:buFont typeface="Wingdings" panose="05000000000000000000" pitchFamily="2" charset="2"/>
              <a:buChar char="§"/>
            </a:pPr>
            <a:r>
              <a:rPr lang="en-GB" sz="1600" dirty="0" err="1">
                <a:solidFill>
                  <a:srgbClr val="002060"/>
                </a:solidFill>
                <a:latin typeface="Century Gothic" panose="020B0502020202020204" pitchFamily="34" charset="0"/>
              </a:rPr>
              <a:t>Prif</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gynghorydd</a:t>
            </a:r>
            <a:r>
              <a:rPr lang="en-GB" sz="1600" dirty="0">
                <a:solidFill>
                  <a:srgbClr val="002060"/>
                </a:solidFill>
                <a:latin typeface="Century Gothic" panose="020B0502020202020204" pitchFamily="34" charset="0"/>
              </a:rPr>
              <a:t> i </a:t>
            </a:r>
            <a:r>
              <a:rPr lang="en-GB" sz="1600" dirty="0" err="1">
                <a:solidFill>
                  <a:srgbClr val="002060"/>
                </a:solidFill>
                <a:latin typeface="Century Gothic" panose="020B0502020202020204" pitchFamily="34" charset="0"/>
              </a:rPr>
              <a:t>Fwrdd</a:t>
            </a:r>
            <a:r>
              <a:rPr lang="en-GB" sz="1600" dirty="0">
                <a:solidFill>
                  <a:srgbClr val="002060"/>
                </a:solidFill>
                <a:latin typeface="Century Gothic" panose="020B0502020202020204" pitchFamily="34" charset="0"/>
              </a:rPr>
              <a:t> CADY, </a:t>
            </a:r>
            <a:r>
              <a:rPr lang="en-GB" sz="1600" dirty="0" err="1">
                <a:solidFill>
                  <a:srgbClr val="002060"/>
                </a:solidFill>
                <a:latin typeface="Century Gothic" panose="020B0502020202020204" pitchFamily="34" charset="0"/>
              </a:rPr>
              <a:t>gan</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weithio</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gyda</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nhw</a:t>
            </a:r>
            <a:r>
              <a:rPr lang="en-GB" sz="1600" dirty="0">
                <a:solidFill>
                  <a:srgbClr val="002060"/>
                </a:solidFill>
                <a:latin typeface="Century Gothic" panose="020B0502020202020204" pitchFamily="34" charset="0"/>
              </a:rPr>
              <a:t> i </a:t>
            </a:r>
            <a:r>
              <a:rPr lang="en-GB" sz="1600" dirty="0" err="1">
                <a:solidFill>
                  <a:srgbClr val="002060"/>
                </a:solidFill>
                <a:latin typeface="Century Gothic" panose="020B0502020202020204" pitchFamily="34" charset="0"/>
              </a:rPr>
              <a:t>gynnal</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annibyniaeth</a:t>
            </a:r>
            <a:r>
              <a:rPr lang="en-GB" sz="1600" dirty="0">
                <a:solidFill>
                  <a:srgbClr val="002060"/>
                </a:solidFill>
                <a:latin typeface="Century Gothic" panose="020B0502020202020204" pitchFamily="34" charset="0"/>
              </a:rPr>
              <a:t> CADY </a:t>
            </a:r>
            <a:r>
              <a:rPr lang="en-GB" sz="1600" dirty="0" err="1">
                <a:solidFill>
                  <a:srgbClr val="002060"/>
                </a:solidFill>
                <a:latin typeface="Century Gothic" panose="020B0502020202020204" pitchFamily="34" charset="0"/>
              </a:rPr>
              <a:t>wrth</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ystyried</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effeithiolrwydd</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dulliau</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ariannu</a:t>
            </a:r>
            <a:r>
              <a:rPr lang="en-GB" sz="1600" dirty="0">
                <a:solidFill>
                  <a:srgbClr val="002060"/>
                </a:solidFill>
                <a:latin typeface="Century Gothic" panose="020B0502020202020204" pitchFamily="34" charset="0"/>
              </a:rPr>
              <a:t>, </a:t>
            </a:r>
            <a:r>
              <a:rPr lang="en-GB" sz="1600" dirty="0" err="1">
                <a:solidFill>
                  <a:srgbClr val="002060"/>
                </a:solidFill>
                <a:latin typeface="Century Gothic" panose="020B0502020202020204" pitchFamily="34" charset="0"/>
              </a:rPr>
              <a:t>darparu</a:t>
            </a:r>
            <a:r>
              <a:rPr lang="en-GB" sz="1600" dirty="0">
                <a:solidFill>
                  <a:srgbClr val="002060"/>
                </a:solidFill>
                <a:latin typeface="Century Gothic" panose="020B0502020202020204" pitchFamily="34" charset="0"/>
              </a:rPr>
              <a:t> a </a:t>
            </a:r>
            <a:r>
              <a:rPr lang="en-GB" sz="1600" dirty="0" err="1">
                <a:solidFill>
                  <a:srgbClr val="002060"/>
                </a:solidFill>
                <a:latin typeface="Century Gothic" panose="020B0502020202020204" pitchFamily="34" charset="0"/>
              </a:rPr>
              <a:t>monitro</a:t>
            </a:r>
            <a:r>
              <a:rPr lang="en-GB" sz="1600" dirty="0">
                <a:solidFill>
                  <a:srgbClr val="002060"/>
                </a:solidFill>
                <a:latin typeface="Century Gothic" panose="020B0502020202020204" pitchFamily="34" charset="0"/>
              </a:rPr>
              <a:t>.</a:t>
            </a:r>
          </a:p>
          <a:p>
            <a:pPr marL="357188" lvl="1" indent="-269875">
              <a:spcAft>
                <a:spcPts val="1200"/>
              </a:spcAft>
              <a:buClr>
                <a:srgbClr val="F39200"/>
              </a:buClr>
              <a:buFont typeface="Wingdings" panose="05000000000000000000" pitchFamily="2" charset="2"/>
              <a:buChar char="§"/>
            </a:pPr>
            <a:r>
              <a:rPr lang="en-GB" sz="1600" dirty="0" err="1">
                <a:solidFill>
                  <a:srgbClr val="291F6C"/>
                </a:solidFill>
                <a:latin typeface="Century Gothic" panose="020B0502020202020204" pitchFamily="34" charset="0"/>
              </a:rPr>
              <a:t>Arwain</a:t>
            </a:r>
            <a:r>
              <a:rPr lang="en-GB" sz="1600" dirty="0">
                <a:solidFill>
                  <a:srgbClr val="291F6C"/>
                </a:solidFill>
                <a:latin typeface="Century Gothic" panose="020B0502020202020204" pitchFamily="34" charset="0"/>
              </a:rPr>
              <a:t> y sector i </a:t>
            </a:r>
            <a:r>
              <a:rPr lang="en-GB" sz="1600" dirty="0" err="1">
                <a:solidFill>
                  <a:srgbClr val="291F6C"/>
                </a:solidFill>
                <a:latin typeface="Century Gothic" panose="020B0502020202020204" pitchFamily="34" charset="0"/>
              </a:rPr>
              <a:t>ddarparu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atebion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arloesol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o'r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radd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flaenaf</a:t>
            </a:r>
            <a:r>
              <a:rPr lang="en-GB" sz="1600" dirty="0">
                <a:solidFill>
                  <a:srgbClr val="291F6C"/>
                </a:solidFill>
                <a:latin typeface="Century Gothic" panose="020B0502020202020204" pitchFamily="34" charset="0"/>
              </a:rPr>
              <a:t> i </a:t>
            </a:r>
            <a:r>
              <a:rPr lang="en-GB" sz="1600" dirty="0" err="1">
                <a:solidFill>
                  <a:srgbClr val="291F6C"/>
                </a:solidFill>
                <a:latin typeface="Century Gothic" panose="020B0502020202020204" pitchFamily="34" charset="0"/>
              </a:rPr>
              <a:t>heriau'r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dyfodol</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gan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osod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dysgwyr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wrth</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galon</a:t>
            </a:r>
            <a:r>
              <a:rPr lang="en-GB" sz="1600" dirty="0">
                <a:solidFill>
                  <a:srgbClr val="291F6C"/>
                </a:solidFill>
                <a:latin typeface="Century Gothic" panose="020B0502020202020204" pitchFamily="34" charset="0"/>
              </a:rPr>
              <a:t> y system</a:t>
            </a:r>
          </a:p>
          <a:p>
            <a:pPr marL="357188" lvl="1" indent="-269875">
              <a:spcAft>
                <a:spcPts val="1200"/>
              </a:spcAft>
              <a:buClr>
                <a:srgbClr val="F39200"/>
              </a:buClr>
              <a:buFont typeface="Wingdings" panose="05000000000000000000" pitchFamily="2" charset="2"/>
              <a:buChar char="§"/>
            </a:pPr>
            <a:r>
              <a:rPr lang="en-GB" sz="1600" dirty="0" err="1">
                <a:solidFill>
                  <a:srgbClr val="291F6C"/>
                </a:solidFill>
                <a:latin typeface="Century Gothic" panose="020B0502020202020204" pitchFamily="34" charset="0"/>
              </a:rPr>
              <a:t>Adeiladu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gryfderau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ein</a:t>
            </a:r>
            <a:r>
              <a:rPr lang="en-GB" sz="1600" dirty="0">
                <a:solidFill>
                  <a:srgbClr val="291F6C"/>
                </a:solidFill>
                <a:latin typeface="Century Gothic" panose="020B0502020202020204" pitchFamily="34" charset="0"/>
              </a:rPr>
              <a:t> system </a:t>
            </a:r>
            <a:r>
              <a:rPr lang="en-GB" sz="1600" dirty="0" err="1">
                <a:solidFill>
                  <a:srgbClr val="291F6C"/>
                </a:solidFill>
                <a:latin typeface="Century Gothic" panose="020B0502020202020204" pitchFamily="34" charset="0"/>
              </a:rPr>
              <a:t>addysg</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bresennol</a:t>
            </a:r>
            <a:r>
              <a:rPr lang="en-GB" sz="1600" dirty="0">
                <a:solidFill>
                  <a:srgbClr val="291F6C"/>
                </a:solidFill>
                <a:latin typeface="Century Gothic" panose="020B0502020202020204" pitchFamily="34" charset="0"/>
              </a:rPr>
              <a:t> i </a:t>
            </a:r>
            <a:r>
              <a:rPr lang="en-GB" sz="1600" dirty="0" err="1">
                <a:solidFill>
                  <a:srgbClr val="291F6C"/>
                </a:solidFill>
                <a:latin typeface="Century Gothic" panose="020B0502020202020204" pitchFamily="34" charset="0"/>
              </a:rPr>
              <a:t>gwrdd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yn</a:t>
            </a:r>
            <a:r>
              <a:rPr lang="en-GB" sz="1600" dirty="0">
                <a:solidFill>
                  <a:srgbClr val="291F6C"/>
                </a:solidFill>
                <a:latin typeface="Century Gothic" panose="020B0502020202020204" pitchFamily="34" charset="0"/>
              </a:rPr>
              <a:t> well </a:t>
            </a:r>
            <a:r>
              <a:rPr lang="en-GB" sz="1600" dirty="0" err="1">
                <a:solidFill>
                  <a:srgbClr val="291F6C"/>
                </a:solidFill>
                <a:latin typeface="Century Gothic" panose="020B0502020202020204" pitchFamily="34" charset="0"/>
              </a:rPr>
              <a:t>â’r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heriau</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a’r</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cyfleoedd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sydd</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o’n</a:t>
            </a:r>
            <a:r>
              <a:rPr lang="en-GB" sz="1600" dirty="0">
                <a:solidFill>
                  <a:srgbClr val="291F6C"/>
                </a:solidFill>
                <a:latin typeface="Century Gothic" panose="020B0502020202020204" pitchFamily="34" charset="0"/>
              </a:rPr>
              <a:t> </a:t>
            </a:r>
            <a:r>
              <a:rPr lang="en-GB" sz="1600" dirty="0" err="1">
                <a:solidFill>
                  <a:srgbClr val="291F6C"/>
                </a:solidFill>
                <a:latin typeface="Century Gothic" panose="020B0502020202020204" pitchFamily="34" charset="0"/>
              </a:rPr>
              <a:t>blaenau</a:t>
            </a:r>
            <a:r>
              <a:rPr lang="en-GB" sz="1600" dirty="0">
                <a:solidFill>
                  <a:srgbClr val="291F6C"/>
                </a:solidFill>
                <a:latin typeface="Century Gothic" panose="020B0502020202020204" pitchFamily="34" charset="0"/>
              </a:rPr>
              <a:t>.</a:t>
            </a:r>
          </a:p>
        </p:txBody>
      </p:sp>
      <p:sp>
        <p:nvSpPr>
          <p:cNvPr id="31" name="Content Placeholder 8">
            <a:extLst>
              <a:ext uri="{FF2B5EF4-FFF2-40B4-BE49-F238E27FC236}">
                <a16:creationId xmlns:a16="http://schemas.microsoft.com/office/drawing/2014/main" id="{E89774AC-F976-74C8-2B2F-CD24B14F1059}"/>
              </a:ext>
            </a:extLst>
          </p:cNvPr>
          <p:cNvSpPr>
            <a:spLocks noGrp="1"/>
          </p:cNvSpPr>
          <p:nvPr>
            <p:ph sz="half" idx="2"/>
          </p:nvPr>
        </p:nvSpPr>
        <p:spPr>
          <a:xfrm>
            <a:off x="6057453" y="751054"/>
            <a:ext cx="5181600" cy="5140058"/>
          </a:xfrm>
        </p:spPr>
        <p:txBody>
          <a:bodyPr>
            <a:normAutofit fontScale="25000" lnSpcReduction="20000"/>
          </a:bodyPr>
          <a:lstStyle/>
          <a:p>
            <a:pPr marL="0" indent="0">
              <a:lnSpc>
                <a:spcPct val="110000"/>
              </a:lnSpc>
              <a:buNone/>
            </a:pPr>
            <a:r>
              <a:rPr lang="en-GB" sz="6400" b="1" dirty="0">
                <a:solidFill>
                  <a:srgbClr val="291F6C"/>
                </a:solidFill>
                <a:latin typeface="Century Gothic" panose="020B0502020202020204" pitchFamily="34" charset="0"/>
              </a:rPr>
              <a:t>Simon Pirotte </a:t>
            </a:r>
            <a:r>
              <a:rPr lang="en-GB" sz="6400" dirty="0">
                <a:solidFill>
                  <a:srgbClr val="291F6C"/>
                </a:solidFill>
                <a:latin typeface="Century Gothic" panose="020B0502020202020204" pitchFamily="34" charset="0"/>
              </a:rPr>
              <a:t>was formally appointed in June 2023 and took up post in September 2023</a:t>
            </a:r>
          </a:p>
          <a:p>
            <a:pPr marL="0" indent="0">
              <a:lnSpc>
                <a:spcPct val="110000"/>
              </a:lnSpc>
              <a:buNone/>
            </a:pPr>
            <a:r>
              <a:rPr lang="en-GB" sz="6400" dirty="0">
                <a:solidFill>
                  <a:srgbClr val="291F6C"/>
                </a:solidFill>
                <a:latin typeface="Century Gothic" panose="020B0502020202020204" pitchFamily="34" charset="0"/>
              </a:rPr>
              <a:t>Role involves:</a:t>
            </a:r>
          </a:p>
          <a:p>
            <a:pPr>
              <a:lnSpc>
                <a:spcPct val="110000"/>
              </a:lnSpc>
            </a:pPr>
            <a:endParaRPr lang="en-GB" sz="6400" dirty="0">
              <a:solidFill>
                <a:srgbClr val="291F6C"/>
              </a:solidFill>
              <a:latin typeface="Century Gothic" panose="020B0502020202020204" pitchFamily="34" charset="0"/>
            </a:endParaRP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291F6C"/>
                </a:solidFill>
                <a:latin typeface="Century Gothic" panose="020B0502020202020204" pitchFamily="34" charset="0"/>
              </a:rPr>
              <a:t>Providing strong and inspirational leadership, vision, and strategic direction to staff</a:t>
            </a: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291F6C"/>
                </a:solidFill>
                <a:latin typeface="Century Gothic" panose="020B0502020202020204" pitchFamily="34" charset="0"/>
              </a:rPr>
              <a:t>Shaping the new organisation’s structure, operating systems, and its ways of working</a:t>
            </a: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002060"/>
                </a:solidFill>
                <a:latin typeface="Century Gothic" panose="020B0502020202020204" pitchFamily="34" charset="0"/>
              </a:rPr>
              <a:t>Ensuring the new organisation performs its functions effectively </a:t>
            </a: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002060"/>
                </a:solidFill>
                <a:latin typeface="Century Gothic" panose="020B0502020202020204" pitchFamily="34" charset="0"/>
              </a:rPr>
              <a:t>Principal adviser to the CTER Board, working with them to uphold CTER’s independence in considering the effectiveness of funding, delivery and monitoring methods.</a:t>
            </a: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291F6C"/>
                </a:solidFill>
                <a:latin typeface="Century Gothic" panose="020B0502020202020204" pitchFamily="34" charset="0"/>
              </a:rPr>
              <a:t>Leading the sector to deliver world class innovative solutions to future challenges, placing learners at the heart of the system</a:t>
            </a:r>
          </a:p>
          <a:p>
            <a:pPr marL="539750" lvl="1" indent="-182563">
              <a:lnSpc>
                <a:spcPct val="110000"/>
              </a:lnSpc>
              <a:spcAft>
                <a:spcPts val="1200"/>
              </a:spcAft>
              <a:buClr>
                <a:srgbClr val="F39200"/>
              </a:buClr>
              <a:buFont typeface="Wingdings" panose="05000000000000000000" pitchFamily="2" charset="2"/>
              <a:buChar char="§"/>
            </a:pPr>
            <a:r>
              <a:rPr lang="en-GB" sz="6400" dirty="0">
                <a:solidFill>
                  <a:srgbClr val="291F6C"/>
                </a:solidFill>
                <a:latin typeface="Century Gothic" panose="020B0502020202020204" pitchFamily="34" charset="0"/>
              </a:rPr>
              <a:t>Building on the strengths of our current education system to better meet the challenges and opportunities ahead.</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59498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57B740A-F963-5721-6DE2-B061CA4A4BB1}"/>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7" name="Rectangle 6">
              <a:extLst>
                <a:ext uri="{FF2B5EF4-FFF2-40B4-BE49-F238E27FC236}">
                  <a16:creationId xmlns:a16="http://schemas.microsoft.com/office/drawing/2014/main" id="{AD0CD573-2FA3-F907-6AA6-F0453CB74788}"/>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ED5FA27-7638-C49B-BB94-1346C992DDD0}"/>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06236D03-2E8A-4E62-17E3-AE7458431A24}"/>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0" name="Rectangle 9">
              <a:extLst>
                <a:ext uri="{FF2B5EF4-FFF2-40B4-BE49-F238E27FC236}">
                  <a16:creationId xmlns:a16="http://schemas.microsoft.com/office/drawing/2014/main" id="{52D4F9A9-4578-7765-2914-88531ACBFB7B}"/>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FABE359-6A55-CBF1-2113-DD19CB877FD7}"/>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itle 4">
            <a:extLst>
              <a:ext uri="{FF2B5EF4-FFF2-40B4-BE49-F238E27FC236}">
                <a16:creationId xmlns:a16="http://schemas.microsoft.com/office/drawing/2014/main" id="{F3E565B3-2903-60D6-1424-7F55A1B64967}"/>
              </a:ext>
            </a:extLst>
          </p:cNvPr>
          <p:cNvSpPr txBox="1">
            <a:spLocks noGrp="1"/>
          </p:cNvSpPr>
          <p:nvPr>
            <p:ph type="title" idx="4294967295"/>
          </p:nvPr>
        </p:nvSpPr>
        <p:spPr>
          <a:xfrm>
            <a:off x="859115" y="0"/>
            <a:ext cx="5073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Cefndir</a:t>
            </a:r>
            <a:br>
              <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br>
            <a:endPar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12" name="Title 4">
            <a:extLst>
              <a:ext uri="{FF2B5EF4-FFF2-40B4-BE49-F238E27FC236}">
                <a16:creationId xmlns:a16="http://schemas.microsoft.com/office/drawing/2014/main" id="{E93E19A7-64AD-481A-7477-5DA6F0325DD6}"/>
              </a:ext>
            </a:extLst>
          </p:cNvPr>
          <p:cNvSpPr txBox="1">
            <a:spLocks/>
          </p:cNvSpPr>
          <p:nvPr/>
        </p:nvSpPr>
        <p:spPr>
          <a:xfrm>
            <a:off x="6096000" y="0"/>
            <a:ext cx="593337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defRPr/>
            </a:pPr>
            <a:r>
              <a:rPr lang="en-GB" sz="3600" b="1" dirty="0">
                <a:solidFill>
                  <a:srgbClr val="291F6C"/>
                </a:solidFill>
                <a:latin typeface="Century Gothic" panose="020B0502020202020204" pitchFamily="34" charset="0"/>
                <a:ea typeface="+mn-ea"/>
                <a:cs typeface="+mn-cs"/>
              </a:rPr>
              <a:t>Background</a:t>
            </a:r>
            <a:endParaRPr lang="en-GB" sz="3600" dirty="0">
              <a:solidFill>
                <a:srgbClr val="291F6C"/>
              </a:solidFill>
              <a:latin typeface="Century Gothic" panose="020B0502020202020204" pitchFamily="34" charset="0"/>
              <a:ea typeface="+mn-ea"/>
              <a:cs typeface="+mn-cs"/>
            </a:endParaRPr>
          </a:p>
        </p:txBody>
      </p:sp>
      <p:sp>
        <p:nvSpPr>
          <p:cNvPr id="13" name="Content Placeholder 5">
            <a:extLst>
              <a:ext uri="{FF2B5EF4-FFF2-40B4-BE49-F238E27FC236}">
                <a16:creationId xmlns:a16="http://schemas.microsoft.com/office/drawing/2014/main" id="{B64720C8-32EB-0E96-311C-84C30760DFEE}"/>
              </a:ext>
            </a:extLst>
          </p:cNvPr>
          <p:cNvSpPr txBox="1">
            <a:spLocks/>
          </p:cNvSpPr>
          <p:nvPr/>
        </p:nvSpPr>
        <p:spPr>
          <a:xfrm>
            <a:off x="859115" y="1247435"/>
            <a:ext cx="4778266" cy="5510415"/>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buClr>
                <a:srgbClr val="F39200"/>
              </a:buClr>
            </a:pPr>
            <a:r>
              <a:rPr lang="en-GB" sz="8000" b="1" dirty="0">
                <a:solidFill>
                  <a:srgbClr val="291F6C"/>
                </a:solidFill>
                <a:latin typeface="Century Gothic" panose="020B0502020202020204" pitchFamily="34" charset="0"/>
              </a:rPr>
              <a:t>‘</a:t>
            </a:r>
            <a:r>
              <a:rPr lang="en-GB" sz="8000" b="1" dirty="0" err="1">
                <a:solidFill>
                  <a:srgbClr val="291F6C"/>
                </a:solidFill>
                <a:latin typeface="Century Gothic" panose="020B0502020202020204" pitchFamily="34" charset="0"/>
              </a:rPr>
              <a:t>Adolygiad</a:t>
            </a:r>
            <a:r>
              <a:rPr lang="en-GB" sz="8000" b="1" dirty="0">
                <a:solidFill>
                  <a:srgbClr val="291F6C"/>
                </a:solidFill>
                <a:latin typeface="Century Gothic" panose="020B0502020202020204" pitchFamily="34" charset="0"/>
              </a:rPr>
              <a:t> </a:t>
            </a:r>
            <a:r>
              <a:rPr lang="en-GB" sz="8000" b="1" dirty="0" err="1">
                <a:solidFill>
                  <a:srgbClr val="291F6C"/>
                </a:solidFill>
                <a:latin typeface="Century Gothic" panose="020B0502020202020204" pitchFamily="34" charset="0"/>
              </a:rPr>
              <a:t>Hazelkorn</a:t>
            </a:r>
            <a:r>
              <a:rPr lang="en-GB" sz="8000" b="1" dirty="0">
                <a:solidFill>
                  <a:srgbClr val="291F6C"/>
                </a:solidFill>
                <a:latin typeface="Century Gothic" panose="020B0502020202020204" pitchFamily="34" charset="0"/>
              </a:rPr>
              <a:t>’ </a:t>
            </a:r>
            <a:r>
              <a:rPr lang="en-GB" sz="8000" dirty="0">
                <a:solidFill>
                  <a:srgbClr val="291F6C"/>
                </a:solidFill>
                <a:latin typeface="Century Gothic" panose="020B0502020202020204" pitchFamily="34" charset="0"/>
              </a:rPr>
              <a:t>(2016)</a:t>
            </a:r>
          </a:p>
          <a:p>
            <a:pPr marL="342900" indent="-342900" algn="l">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“Mae </a:t>
            </a:r>
            <a:r>
              <a:rPr lang="en-GB" sz="6400" i="1" dirty="0" err="1">
                <a:solidFill>
                  <a:srgbClr val="291F6C"/>
                </a:solidFill>
                <a:latin typeface="Century Gothic" panose="020B0502020202020204" pitchFamily="34" charset="0"/>
              </a:rPr>
              <a:t>sefydliadau</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ôl-orfodol</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wedi</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chwarae</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rôl</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bwysig</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hanes</a:t>
            </a:r>
            <a:r>
              <a:rPr lang="en-GB" sz="6400" i="1" dirty="0">
                <a:solidFill>
                  <a:srgbClr val="291F6C"/>
                </a:solidFill>
                <a:latin typeface="Century Gothic" panose="020B0502020202020204" pitchFamily="34" charset="0"/>
              </a:rPr>
              <a:t> Cymru </a:t>
            </a:r>
            <a:r>
              <a:rPr lang="en-GB" sz="6400" b="1" i="1" dirty="0" err="1">
                <a:solidFill>
                  <a:srgbClr val="291F6C"/>
                </a:solidFill>
                <a:latin typeface="Century Gothic" panose="020B0502020202020204" pitchFamily="34" charset="0"/>
              </a:rPr>
              <a:t>ond</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mae</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angen</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newid</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sylweddol</a:t>
            </a:r>
            <a:r>
              <a:rPr lang="en-GB" sz="6400" i="1" dirty="0">
                <a:solidFill>
                  <a:srgbClr val="291F6C"/>
                </a:solidFill>
                <a:latin typeface="Century Gothic" panose="020B0502020202020204" pitchFamily="34" charset="0"/>
              </a:rPr>
              <a:t>”</a:t>
            </a:r>
          </a:p>
          <a:p>
            <a:pPr marL="342900" indent="-342900" algn="l">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b="1" i="1" dirty="0" err="1">
                <a:solidFill>
                  <a:srgbClr val="291F6C"/>
                </a:solidFill>
                <a:latin typeface="Century Gothic" panose="020B0502020202020204" pitchFamily="34" charset="0"/>
              </a:rPr>
              <a:t>Diffyg</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gweledigaeth</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gyffredinol</a:t>
            </a:r>
            <a:r>
              <a:rPr lang="en-GB" sz="6400" b="1"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ar</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gyfer</a:t>
            </a:r>
            <a:r>
              <a:rPr lang="en-GB" sz="6400" i="1" dirty="0">
                <a:solidFill>
                  <a:srgbClr val="291F6C"/>
                </a:solidFill>
                <a:latin typeface="Century Gothic" panose="020B0502020202020204" pitchFamily="34" charset="0"/>
              </a:rPr>
              <a:t> y system </a:t>
            </a:r>
            <a:r>
              <a:rPr lang="en-GB" sz="6400" i="1" dirty="0" err="1">
                <a:solidFill>
                  <a:srgbClr val="291F6C"/>
                </a:solidFill>
                <a:latin typeface="Century Gothic" panose="020B0502020202020204" pitchFamily="34" charset="0"/>
              </a:rPr>
              <a:t>ôl-orfodol</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wedi’i</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chysoni</a:t>
            </a:r>
            <a:r>
              <a:rPr lang="en-GB" sz="6400" i="1" dirty="0">
                <a:solidFill>
                  <a:srgbClr val="291F6C"/>
                </a:solidFill>
                <a:latin typeface="Century Gothic" panose="020B0502020202020204" pitchFamily="34" charset="0"/>
              </a:rPr>
              <a:t> ag </a:t>
            </a:r>
            <a:r>
              <a:rPr lang="en-GB" sz="6400" i="1" dirty="0" err="1">
                <a:solidFill>
                  <a:srgbClr val="291F6C"/>
                </a:solidFill>
                <a:latin typeface="Century Gothic" panose="020B0502020202020204" pitchFamily="34" charset="0"/>
              </a:rPr>
              <a:t>anghenion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cymdeithasol</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diwylliannol</a:t>
            </a:r>
            <a:r>
              <a:rPr lang="en-GB" sz="6400" i="1" dirty="0">
                <a:solidFill>
                  <a:srgbClr val="291F6C"/>
                </a:solidFill>
                <a:latin typeface="Century Gothic" panose="020B0502020202020204" pitchFamily="34" charset="0"/>
              </a:rPr>
              <a:t> ac </a:t>
            </a:r>
            <a:r>
              <a:rPr lang="en-GB" sz="6400" i="1" dirty="0" err="1">
                <a:solidFill>
                  <a:srgbClr val="291F6C"/>
                </a:solidFill>
                <a:latin typeface="Century Gothic" panose="020B0502020202020204" pitchFamily="34" charset="0"/>
              </a:rPr>
              <a:t>economaidd</a:t>
            </a:r>
            <a:r>
              <a:rPr lang="en-GB" sz="6400" i="1" dirty="0">
                <a:solidFill>
                  <a:srgbClr val="291F6C"/>
                </a:solidFill>
                <a:latin typeface="Century Gothic" panose="020B0502020202020204" pitchFamily="34" charset="0"/>
              </a:rPr>
              <a:t> Cymru,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rhanbarthol</a:t>
            </a:r>
            <a:r>
              <a:rPr lang="en-GB" sz="6400" i="1" dirty="0">
                <a:solidFill>
                  <a:srgbClr val="291F6C"/>
                </a:solidFill>
                <a:latin typeface="Century Gothic" panose="020B0502020202020204" pitchFamily="34" charset="0"/>
              </a:rPr>
              <a:t> ac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genedlaethol</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awr</a:t>
            </a:r>
            <a:r>
              <a:rPr lang="en-GB" sz="6400" i="1" dirty="0">
                <a:solidFill>
                  <a:srgbClr val="291F6C"/>
                </a:solidFill>
                <a:latin typeface="Century Gothic" panose="020B0502020202020204" pitchFamily="34" charset="0"/>
              </a:rPr>
              <a:t> ac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y </a:t>
            </a:r>
            <a:r>
              <a:rPr lang="en-GB" sz="6400" i="1" dirty="0" err="1">
                <a:solidFill>
                  <a:srgbClr val="291F6C"/>
                </a:solidFill>
                <a:latin typeface="Century Gothic" panose="020B0502020202020204" pitchFamily="34" charset="0"/>
              </a:rPr>
              <a:t>dyfodol</a:t>
            </a:r>
            <a:r>
              <a:rPr lang="en-GB" sz="6400" i="1" dirty="0">
                <a:solidFill>
                  <a:srgbClr val="291F6C"/>
                </a:solidFill>
                <a:latin typeface="Century Gothic" panose="020B0502020202020204" pitchFamily="34" charset="0"/>
              </a:rPr>
              <a:t>.”</a:t>
            </a:r>
          </a:p>
          <a:p>
            <a:pPr algn="l">
              <a:spcAft>
                <a:spcPts val="1200"/>
              </a:spcAft>
              <a:buClr>
                <a:srgbClr val="F39200"/>
              </a:buClr>
            </a:pPr>
            <a:r>
              <a:rPr lang="en-GB" sz="8000" b="1" dirty="0" err="1">
                <a:solidFill>
                  <a:srgbClr val="291F6C"/>
                </a:solidFill>
                <a:latin typeface="Century Gothic" panose="020B0502020202020204" pitchFamily="34" charset="0"/>
              </a:rPr>
              <a:t>Ymateb</a:t>
            </a:r>
            <a:r>
              <a:rPr lang="en-GB" sz="8000" b="1" dirty="0">
                <a:solidFill>
                  <a:srgbClr val="291F6C"/>
                </a:solidFill>
                <a:latin typeface="Century Gothic" panose="020B0502020202020204" pitchFamily="34" charset="0"/>
              </a:rPr>
              <a:t> y Llywodraeth</a:t>
            </a:r>
            <a:r>
              <a:rPr lang="en-GB" sz="8000" dirty="0">
                <a:solidFill>
                  <a:srgbClr val="291F6C"/>
                </a:solidFill>
                <a:latin typeface="Century Gothic" panose="020B0502020202020204" pitchFamily="34" charset="0"/>
              </a:rPr>
              <a:t> (2017)</a:t>
            </a:r>
          </a:p>
          <a:p>
            <a:pPr marL="342900" indent="-342900" algn="l">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i="1" dirty="0" err="1">
                <a:solidFill>
                  <a:srgbClr val="291F6C"/>
                </a:solidFill>
                <a:latin typeface="Century Gothic" panose="020B0502020202020204" pitchFamily="34" charset="0"/>
              </a:rPr>
              <a:t>Caiff</a:t>
            </a:r>
            <a:r>
              <a:rPr lang="en-GB" sz="6400" i="1" dirty="0">
                <a:solidFill>
                  <a:srgbClr val="291F6C"/>
                </a:solidFill>
                <a:latin typeface="Century Gothic" panose="020B0502020202020204" pitchFamily="34" charset="0"/>
              </a:rPr>
              <a:t> yr </a:t>
            </a:r>
            <a:r>
              <a:rPr lang="en-GB" sz="6400" i="1" dirty="0" err="1">
                <a:solidFill>
                  <a:srgbClr val="291F6C"/>
                </a:solidFill>
                <a:latin typeface="Century Gothic" panose="020B0502020202020204" pitchFamily="34" charset="0"/>
              </a:rPr>
              <a:t>amryw</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sectorau</a:t>
            </a:r>
            <a:r>
              <a:rPr lang="en-GB" sz="6400" i="1" dirty="0">
                <a:solidFill>
                  <a:srgbClr val="291F6C"/>
                </a:solidFill>
                <a:latin typeface="Century Gothic" panose="020B0502020202020204" pitchFamily="34" charset="0"/>
              </a:rPr>
              <a:t> a </a:t>
            </a:r>
            <a:r>
              <a:rPr lang="en-GB" sz="6400" i="1" dirty="0" err="1">
                <a:solidFill>
                  <a:srgbClr val="291F6C"/>
                </a:solidFill>
                <a:latin typeface="Century Gothic" panose="020B0502020202020204" pitchFamily="34" charset="0"/>
              </a:rPr>
              <a:t>darparwyr</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eu</a:t>
            </a:r>
            <a:r>
              <a:rPr lang="en-GB" sz="6400"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rheoleiddio</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a'u</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hariannu</a:t>
            </a:r>
            <a:r>
              <a:rPr lang="en-GB" sz="6400" b="1" i="1" dirty="0">
                <a:solidFill>
                  <a:srgbClr val="291F6C"/>
                </a:solidFill>
                <a:latin typeface="Century Gothic" panose="020B0502020202020204" pitchFamily="34" charset="0"/>
              </a:rPr>
              <a:t> mewn </a:t>
            </a:r>
            <a:r>
              <a:rPr lang="en-GB" sz="6400" b="1" i="1" dirty="0" err="1">
                <a:solidFill>
                  <a:srgbClr val="291F6C"/>
                </a:solidFill>
                <a:latin typeface="Century Gothic" panose="020B0502020202020204" pitchFamily="34" charset="0"/>
              </a:rPr>
              <a:t>ffyrdd</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gwahanol</a:t>
            </a:r>
            <a:r>
              <a:rPr lang="en-GB" sz="6400" b="1" i="1" dirty="0">
                <a:solidFill>
                  <a:srgbClr val="291F6C"/>
                </a:solidFill>
                <a:latin typeface="Century Gothic" panose="020B0502020202020204" pitchFamily="34" charset="0"/>
              </a:rPr>
              <a:t>…”</a:t>
            </a:r>
          </a:p>
          <a:p>
            <a:pPr marL="342900" indent="-342900" algn="l">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b="1" i="1" dirty="0" err="1">
                <a:solidFill>
                  <a:srgbClr val="291F6C"/>
                </a:solidFill>
                <a:latin typeface="Century Gothic" panose="020B0502020202020204" pitchFamily="34" charset="0"/>
              </a:rPr>
              <a:t>Cystadleuaeth</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ddi-fudd</a:t>
            </a:r>
            <a:r>
              <a:rPr lang="en-GB" sz="6400" b="1"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rhwng</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darparwyr</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addysg</a:t>
            </a:r>
            <a:r>
              <a:rPr lang="en-GB" sz="6400" i="1" dirty="0">
                <a:solidFill>
                  <a:srgbClr val="291F6C"/>
                </a:solidFill>
                <a:latin typeface="Century Gothic" panose="020B0502020202020204" pitchFamily="34" charset="0"/>
              </a:rPr>
              <a:t> a </a:t>
            </a:r>
            <a:r>
              <a:rPr lang="en-GB" sz="6400" i="1" dirty="0" err="1">
                <a:solidFill>
                  <a:srgbClr val="291F6C"/>
                </a:solidFill>
                <a:latin typeface="Century Gothic" panose="020B0502020202020204" pitchFamily="34" charset="0"/>
              </a:rPr>
              <a:t>hyfforddiant</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dyblygu</a:t>
            </a:r>
            <a:r>
              <a:rPr lang="en-GB" sz="6400" i="1" dirty="0">
                <a:solidFill>
                  <a:srgbClr val="291F6C"/>
                </a:solidFill>
                <a:latin typeface="Century Gothic" panose="020B0502020202020204" pitchFamily="34" charset="0"/>
              </a:rPr>
              <a:t> neu </a:t>
            </a:r>
            <a:r>
              <a:rPr lang="en-GB" sz="6400" i="1" dirty="0" err="1">
                <a:solidFill>
                  <a:srgbClr val="291F6C"/>
                </a:solidFill>
                <a:latin typeface="Century Gothic" panose="020B0502020202020204" pitchFamily="34" charset="0"/>
              </a:rPr>
              <a:t>fylchau</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y </a:t>
            </a:r>
            <a:r>
              <a:rPr lang="en-GB" sz="6400" i="1" dirty="0" err="1">
                <a:solidFill>
                  <a:srgbClr val="291F6C"/>
                </a:solidFill>
                <a:latin typeface="Century Gothic" panose="020B0502020202020204" pitchFamily="34" charset="0"/>
              </a:rPr>
              <a:t>ddarpariaeth</a:t>
            </a:r>
            <a:r>
              <a:rPr lang="en-GB" sz="6400" i="1" dirty="0">
                <a:solidFill>
                  <a:srgbClr val="291F6C"/>
                </a:solidFill>
                <a:latin typeface="Century Gothic" panose="020B0502020202020204" pitchFamily="34" charset="0"/>
              </a:rPr>
              <a:t>, a </a:t>
            </a:r>
            <a:r>
              <a:rPr lang="en-GB" sz="6400" b="1" i="1" dirty="0" err="1">
                <a:solidFill>
                  <a:srgbClr val="291F6C"/>
                </a:solidFill>
                <a:latin typeface="Century Gothic" panose="020B0502020202020204" pitchFamily="34" charset="0"/>
              </a:rPr>
              <a:t>dryswch</a:t>
            </a:r>
            <a:r>
              <a:rPr lang="en-GB" sz="6400" b="1" i="1" dirty="0">
                <a:solidFill>
                  <a:srgbClr val="291F6C"/>
                </a:solidFill>
                <a:latin typeface="Century Gothic" panose="020B0502020202020204" pitchFamily="34" charset="0"/>
              </a:rPr>
              <a:t> i </a:t>
            </a:r>
            <a:r>
              <a:rPr lang="en-GB" sz="6400" b="1" i="1" dirty="0" err="1">
                <a:solidFill>
                  <a:srgbClr val="291F6C"/>
                </a:solidFill>
                <a:latin typeface="Century Gothic" panose="020B0502020202020204" pitchFamily="34" charset="0"/>
              </a:rPr>
              <a:t>ddysgwyr</a:t>
            </a:r>
            <a:r>
              <a:rPr lang="en-GB" sz="6400" b="1" i="1" dirty="0">
                <a:solidFill>
                  <a:srgbClr val="291F6C"/>
                </a:solidFill>
                <a:latin typeface="Century Gothic" panose="020B0502020202020204" pitchFamily="34" charset="0"/>
              </a:rPr>
              <a:t>.”</a:t>
            </a:r>
            <a:endParaRPr lang="en-GB" sz="6400" i="1" dirty="0">
              <a:solidFill>
                <a:srgbClr val="291F6C"/>
              </a:solidFill>
              <a:latin typeface="Century Gothic" panose="020B0502020202020204" pitchFamily="34" charset="0"/>
            </a:endParaRPr>
          </a:p>
          <a:p>
            <a:pPr marL="342900" indent="-342900" algn="l">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i="1" dirty="0" err="1">
                <a:solidFill>
                  <a:srgbClr val="291F6C"/>
                </a:solidFill>
                <a:latin typeface="Century Gothic" panose="020B0502020202020204" pitchFamily="34" charset="0"/>
              </a:rPr>
              <a:t>Mae’r</a:t>
            </a:r>
            <a:r>
              <a:rPr lang="en-GB" sz="6400"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ffiniau</a:t>
            </a:r>
            <a:r>
              <a:rPr lang="en-GB" sz="6400" b="1"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rhwng</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addysg</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uwch</a:t>
            </a:r>
            <a:r>
              <a:rPr lang="en-GB" sz="6400" i="1" dirty="0">
                <a:solidFill>
                  <a:srgbClr val="291F6C"/>
                </a:solidFill>
                <a:latin typeface="Century Gothic" panose="020B0502020202020204" pitchFamily="34" charset="0"/>
              </a:rPr>
              <a:t> ac </a:t>
            </a:r>
            <a:r>
              <a:rPr lang="en-GB" sz="6400" i="1" dirty="0" err="1">
                <a:solidFill>
                  <a:srgbClr val="291F6C"/>
                </a:solidFill>
                <a:latin typeface="Century Gothic" panose="020B0502020202020204" pitchFamily="34" charset="0"/>
              </a:rPr>
              <a:t>addysg</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bellach</a:t>
            </a:r>
            <a:r>
              <a:rPr lang="en-GB" sz="6400" i="1" dirty="0">
                <a:solidFill>
                  <a:srgbClr val="291F6C"/>
                </a:solidFill>
                <a:latin typeface="Century Gothic" panose="020B0502020202020204" pitchFamily="34" charset="0"/>
              </a:rPr>
              <a:t>, a </a:t>
            </a:r>
            <a:r>
              <a:rPr lang="en-GB" sz="6400" i="1" dirty="0" err="1">
                <a:solidFill>
                  <a:srgbClr val="291F6C"/>
                </a:solidFill>
                <a:latin typeface="Century Gothic" panose="020B0502020202020204" pitchFamily="34" charset="0"/>
              </a:rPr>
              <a:t>oedd</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unwaith</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yn</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glir</a:t>
            </a:r>
            <a:r>
              <a:rPr lang="en-GB" sz="6400" i="1" dirty="0">
                <a:solidFill>
                  <a:srgbClr val="291F6C"/>
                </a:solidFill>
                <a:latin typeface="Century Gothic" panose="020B0502020202020204" pitchFamily="34" charset="0"/>
              </a:rPr>
              <a:t>, </a:t>
            </a:r>
            <a:r>
              <a:rPr lang="en-GB" sz="6400" i="1" dirty="0" err="1">
                <a:solidFill>
                  <a:srgbClr val="291F6C"/>
                </a:solidFill>
                <a:latin typeface="Century Gothic" panose="020B0502020202020204" pitchFamily="34" charset="0"/>
              </a:rPr>
              <a:t>yn</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diflannu</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erbyn</a:t>
            </a:r>
            <a:r>
              <a:rPr lang="en-GB" sz="6400" b="1" i="1" dirty="0">
                <a:solidFill>
                  <a:srgbClr val="291F6C"/>
                </a:solidFill>
                <a:latin typeface="Century Gothic" panose="020B0502020202020204" pitchFamily="34" charset="0"/>
              </a:rPr>
              <a:t> </a:t>
            </a:r>
            <a:r>
              <a:rPr lang="en-GB" sz="6400" b="1" i="1" dirty="0" err="1">
                <a:solidFill>
                  <a:srgbClr val="291F6C"/>
                </a:solidFill>
                <a:latin typeface="Century Gothic" panose="020B0502020202020204" pitchFamily="34" charset="0"/>
              </a:rPr>
              <a:t>hyn</a:t>
            </a:r>
            <a:r>
              <a:rPr lang="en-GB" sz="6400" b="1" i="1" dirty="0">
                <a:solidFill>
                  <a:srgbClr val="291F6C"/>
                </a:solidFill>
                <a:latin typeface="Century Gothic" panose="020B0502020202020204" pitchFamily="34" charset="0"/>
              </a:rPr>
              <a:t>…”</a:t>
            </a:r>
            <a:endParaRPr lang="en-GB" sz="6400" i="1" dirty="0">
              <a:solidFill>
                <a:srgbClr val="291F6C"/>
              </a:solidFill>
              <a:latin typeface="Century Gothic" panose="020B0502020202020204" pitchFamily="34" charset="0"/>
            </a:endParaRPr>
          </a:p>
          <a:p>
            <a:pPr algn="l"/>
            <a:endParaRPr lang="en-GB" dirty="0"/>
          </a:p>
        </p:txBody>
      </p:sp>
      <p:sp>
        <p:nvSpPr>
          <p:cNvPr id="14" name="Content Placeholder 8">
            <a:extLst>
              <a:ext uri="{FF2B5EF4-FFF2-40B4-BE49-F238E27FC236}">
                <a16:creationId xmlns:a16="http://schemas.microsoft.com/office/drawing/2014/main" id="{FE707EE8-1B28-E986-90D6-4A4CAE404F35}"/>
              </a:ext>
            </a:extLst>
          </p:cNvPr>
          <p:cNvSpPr txBox="1">
            <a:spLocks/>
          </p:cNvSpPr>
          <p:nvPr/>
        </p:nvSpPr>
        <p:spPr>
          <a:xfrm>
            <a:off x="6158607" y="1247436"/>
            <a:ext cx="5181600" cy="4755098"/>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Clr>
                <a:srgbClr val="F39200"/>
              </a:buClr>
              <a:buNone/>
            </a:pPr>
            <a:r>
              <a:rPr lang="en-GB" sz="8000" b="1" dirty="0">
                <a:solidFill>
                  <a:srgbClr val="291F6C"/>
                </a:solidFill>
                <a:latin typeface="Century Gothic" panose="020B0502020202020204" pitchFamily="34" charset="0"/>
              </a:rPr>
              <a:t>‘</a:t>
            </a:r>
            <a:r>
              <a:rPr lang="en-GB" sz="8000" b="1" dirty="0" err="1">
                <a:solidFill>
                  <a:srgbClr val="291F6C"/>
                </a:solidFill>
                <a:latin typeface="Century Gothic" panose="020B0502020202020204" pitchFamily="34" charset="0"/>
              </a:rPr>
              <a:t>Hazelkorn</a:t>
            </a:r>
            <a:r>
              <a:rPr lang="en-GB" sz="8000" b="1" dirty="0">
                <a:solidFill>
                  <a:srgbClr val="291F6C"/>
                </a:solidFill>
                <a:latin typeface="Century Gothic" panose="020B0502020202020204" pitchFamily="34" charset="0"/>
              </a:rPr>
              <a:t> Review’ </a:t>
            </a:r>
            <a:r>
              <a:rPr lang="en-GB" sz="8000" dirty="0">
                <a:solidFill>
                  <a:srgbClr val="291F6C"/>
                </a:solidFill>
                <a:latin typeface="Century Gothic" panose="020B0502020202020204" pitchFamily="34" charset="0"/>
              </a:rPr>
              <a:t>(2016)</a:t>
            </a:r>
          </a:p>
          <a:p>
            <a:pPr marL="342900" indent="-342900">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“Post-compulsory institutions have played an important role in </a:t>
            </a:r>
            <a:r>
              <a:rPr lang="en-GB" sz="6400" i="1" dirty="0" err="1">
                <a:solidFill>
                  <a:srgbClr val="291F6C"/>
                </a:solidFill>
                <a:latin typeface="Century Gothic" panose="020B0502020202020204" pitchFamily="34" charset="0"/>
              </a:rPr>
              <a:t>Wales’</a:t>
            </a:r>
            <a:r>
              <a:rPr lang="en-GB" sz="6400" i="1" dirty="0">
                <a:solidFill>
                  <a:srgbClr val="291F6C"/>
                </a:solidFill>
                <a:latin typeface="Century Gothic" panose="020B0502020202020204" pitchFamily="34" charset="0"/>
              </a:rPr>
              <a:t> history but </a:t>
            </a:r>
            <a:r>
              <a:rPr lang="en-GB" sz="6400" b="1" i="1" dirty="0">
                <a:solidFill>
                  <a:srgbClr val="291F6C"/>
                </a:solidFill>
                <a:latin typeface="Century Gothic" panose="020B0502020202020204" pitchFamily="34" charset="0"/>
              </a:rPr>
              <a:t>a step-change is required</a:t>
            </a:r>
            <a:r>
              <a:rPr lang="en-GB" sz="6400" i="1" dirty="0">
                <a:solidFill>
                  <a:srgbClr val="291F6C"/>
                </a:solidFill>
                <a:latin typeface="Century Gothic" panose="020B0502020202020204" pitchFamily="34" charset="0"/>
              </a:rPr>
              <a:t>”</a:t>
            </a:r>
          </a:p>
          <a:p>
            <a:pPr marL="342900" indent="-342900">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b="1" i="1" dirty="0">
                <a:solidFill>
                  <a:srgbClr val="291F6C"/>
                </a:solidFill>
                <a:latin typeface="Century Gothic" panose="020B0502020202020204" pitchFamily="34" charset="0"/>
              </a:rPr>
              <a:t>Absence of an overall vision </a:t>
            </a:r>
            <a:r>
              <a:rPr lang="en-GB" sz="6400" i="1" dirty="0">
                <a:solidFill>
                  <a:srgbClr val="291F6C"/>
                </a:solidFill>
                <a:latin typeface="Century Gothic" panose="020B0502020202020204" pitchFamily="34" charset="0"/>
              </a:rPr>
              <a:t>for the post-compulsory system aligned to the social, cultural and economic needs of Wales, regionally and nationally, now and in the future”</a:t>
            </a:r>
          </a:p>
          <a:p>
            <a:pPr marL="0" indent="0">
              <a:spcAft>
                <a:spcPts val="1200"/>
              </a:spcAft>
              <a:buClr>
                <a:srgbClr val="F39200"/>
              </a:buClr>
              <a:buNone/>
            </a:pPr>
            <a:r>
              <a:rPr lang="en-GB" sz="8000" b="1" dirty="0">
                <a:solidFill>
                  <a:srgbClr val="291F6C"/>
                </a:solidFill>
                <a:latin typeface="Century Gothic" panose="020B0502020202020204" pitchFamily="34" charset="0"/>
              </a:rPr>
              <a:t>Government response</a:t>
            </a:r>
            <a:r>
              <a:rPr lang="en-GB" sz="8000" dirty="0">
                <a:solidFill>
                  <a:srgbClr val="291F6C"/>
                </a:solidFill>
                <a:latin typeface="Century Gothic" panose="020B0502020202020204" pitchFamily="34" charset="0"/>
              </a:rPr>
              <a:t> (2017)</a:t>
            </a:r>
          </a:p>
          <a:p>
            <a:pPr marL="342900" indent="-342900">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“The various sectors and providers </a:t>
            </a:r>
            <a:r>
              <a:rPr lang="en-GB" sz="6400" b="1" i="1" dirty="0">
                <a:solidFill>
                  <a:srgbClr val="291F6C"/>
                </a:solidFill>
                <a:latin typeface="Century Gothic" panose="020B0502020202020204" pitchFamily="34" charset="0"/>
              </a:rPr>
              <a:t>are regulated and funded in different ways...</a:t>
            </a:r>
            <a:r>
              <a:rPr lang="en-GB" sz="6400" i="1" dirty="0">
                <a:solidFill>
                  <a:srgbClr val="291F6C"/>
                </a:solidFill>
                <a:latin typeface="Century Gothic" panose="020B0502020202020204" pitchFamily="34" charset="0"/>
              </a:rPr>
              <a:t>” </a:t>
            </a:r>
          </a:p>
          <a:p>
            <a:pPr marL="342900" indent="-342900">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b="1" i="1" dirty="0">
                <a:solidFill>
                  <a:srgbClr val="291F6C"/>
                </a:solidFill>
                <a:latin typeface="Century Gothic" panose="020B0502020202020204" pitchFamily="34" charset="0"/>
              </a:rPr>
              <a:t>Unhelpful competition </a:t>
            </a:r>
            <a:r>
              <a:rPr lang="en-GB" sz="6400" i="1" dirty="0">
                <a:solidFill>
                  <a:srgbClr val="291F6C"/>
                </a:solidFill>
                <a:latin typeface="Century Gothic" panose="020B0502020202020204" pitchFamily="34" charset="0"/>
              </a:rPr>
              <a:t>between education and training providers, duplication or gaps in provision and </a:t>
            </a:r>
            <a:r>
              <a:rPr lang="en-GB" sz="6400" b="1" i="1" dirty="0">
                <a:solidFill>
                  <a:srgbClr val="291F6C"/>
                </a:solidFill>
                <a:latin typeface="Century Gothic" panose="020B0502020202020204" pitchFamily="34" charset="0"/>
              </a:rPr>
              <a:t>confusion for learners</a:t>
            </a:r>
            <a:r>
              <a:rPr lang="en-GB" sz="6400" i="1" dirty="0">
                <a:solidFill>
                  <a:srgbClr val="291F6C"/>
                </a:solidFill>
                <a:latin typeface="Century Gothic" panose="020B0502020202020204" pitchFamily="34" charset="0"/>
              </a:rPr>
              <a:t>…” </a:t>
            </a:r>
          </a:p>
          <a:p>
            <a:pPr marL="342900" indent="-342900">
              <a:spcAft>
                <a:spcPts val="1200"/>
              </a:spcAft>
              <a:buClr>
                <a:srgbClr val="F39200"/>
              </a:buClr>
              <a:buFont typeface="Wingdings" panose="05000000000000000000" pitchFamily="2" charset="2"/>
              <a:buChar char="§"/>
            </a:pPr>
            <a:r>
              <a:rPr lang="en-GB" sz="6400" i="1" dirty="0">
                <a:solidFill>
                  <a:srgbClr val="291F6C"/>
                </a:solidFill>
                <a:latin typeface="Century Gothic" panose="020B0502020202020204" pitchFamily="34" charset="0"/>
              </a:rPr>
              <a:t>“</a:t>
            </a:r>
            <a:r>
              <a:rPr lang="en-GB" sz="6400" b="1" i="1" dirty="0">
                <a:solidFill>
                  <a:srgbClr val="291F6C"/>
                </a:solidFill>
                <a:latin typeface="Century Gothic" panose="020B0502020202020204" pitchFamily="34" charset="0"/>
              </a:rPr>
              <a:t>Boundaries</a:t>
            </a:r>
            <a:r>
              <a:rPr lang="en-GB" sz="6400" i="1" dirty="0">
                <a:solidFill>
                  <a:srgbClr val="291F6C"/>
                </a:solidFill>
                <a:latin typeface="Century Gothic" panose="020B0502020202020204" pitchFamily="34" charset="0"/>
              </a:rPr>
              <a:t> between higher education and further education, which once were clear, are now </a:t>
            </a:r>
            <a:r>
              <a:rPr lang="en-GB" sz="6400" b="1" i="1" dirty="0">
                <a:solidFill>
                  <a:srgbClr val="291F6C"/>
                </a:solidFill>
                <a:latin typeface="Century Gothic" panose="020B0502020202020204" pitchFamily="34" charset="0"/>
              </a:rPr>
              <a:t>breaking down</a:t>
            </a:r>
            <a:r>
              <a:rPr lang="en-GB" sz="6400" i="1" dirty="0">
                <a:solidFill>
                  <a:srgbClr val="291F6C"/>
                </a:solidFill>
                <a:latin typeface="Century Gothic" panose="020B0502020202020204" pitchFamily="34" charset="0"/>
              </a:rPr>
              <a:t>…”</a:t>
            </a:r>
          </a:p>
          <a:p>
            <a:endParaRPr lang="en-GB" dirty="0"/>
          </a:p>
        </p:txBody>
      </p:sp>
    </p:spTree>
    <p:extLst>
      <p:ext uri="{BB962C8B-B14F-4D97-AF65-F5344CB8AC3E}">
        <p14:creationId xmlns:p14="http://schemas.microsoft.com/office/powerpoint/2010/main" val="2589844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4">
            <a:extLst>
              <a:ext uri="{FF2B5EF4-FFF2-40B4-BE49-F238E27FC236}">
                <a16:creationId xmlns:a16="http://schemas.microsoft.com/office/drawing/2014/main" id="{BAE10FB8-070B-38B0-E0D9-593DBF052710}"/>
              </a:ext>
            </a:extLst>
          </p:cNvPr>
          <p:cNvSpPr txBox="1">
            <a:spLocks noGrp="1"/>
          </p:cNvSpPr>
          <p:nvPr>
            <p:ph type="title" idx="4294967295"/>
          </p:nvPr>
        </p:nvSpPr>
        <p:spPr>
          <a:xfrm>
            <a:off x="859115" y="223837"/>
            <a:ext cx="507370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Cyfnod</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Sefydlu</a:t>
            </a:r>
            <a:endPar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15" name="Title 4">
            <a:extLst>
              <a:ext uri="{FF2B5EF4-FFF2-40B4-BE49-F238E27FC236}">
                <a16:creationId xmlns:a16="http://schemas.microsoft.com/office/drawing/2014/main" id="{6544B5B3-E869-152F-388C-FF742F65F00E}"/>
              </a:ext>
            </a:extLst>
          </p:cNvPr>
          <p:cNvSpPr txBox="1">
            <a:spLocks/>
          </p:cNvSpPr>
          <p:nvPr/>
        </p:nvSpPr>
        <p:spPr>
          <a:xfrm>
            <a:off x="6096000" y="223837"/>
            <a:ext cx="585662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3600" b="1" dirty="0">
                <a:solidFill>
                  <a:srgbClr val="291F6C"/>
                </a:solidFill>
                <a:latin typeface="Century Gothic" panose="020B0502020202020204" pitchFamily="34" charset="0"/>
                <a:ea typeface="+mn-ea"/>
                <a:cs typeface="+mn-cs"/>
              </a:rPr>
              <a:t>Establishment Phase</a:t>
            </a:r>
          </a:p>
        </p:txBody>
      </p:sp>
      <p:sp>
        <p:nvSpPr>
          <p:cNvPr id="18" name="TextBox 17">
            <a:extLst>
              <a:ext uri="{FF2B5EF4-FFF2-40B4-BE49-F238E27FC236}">
                <a16:creationId xmlns:a16="http://schemas.microsoft.com/office/drawing/2014/main" id="{E302B885-42E3-165D-4A2B-E56F3D6D3B7A}"/>
              </a:ext>
            </a:extLst>
          </p:cNvPr>
          <p:cNvSpPr txBox="1"/>
          <p:nvPr/>
        </p:nvSpPr>
        <p:spPr>
          <a:xfrm>
            <a:off x="598822" y="1825625"/>
            <a:ext cx="5181600" cy="4893647"/>
          </a:xfrm>
          <a:prstGeom prst="rect">
            <a:avLst/>
          </a:prstGeom>
          <a:noFill/>
        </p:spPr>
        <p:txBody>
          <a:bodyPr wrap="square">
            <a:spAutoFit/>
          </a:bodyPr>
          <a:lstStyle/>
          <a:p>
            <a:pPr lvl="0"/>
            <a:r>
              <a:rPr lang="en-GB" sz="2600" dirty="0" err="1">
                <a:solidFill>
                  <a:srgbClr val="291F6C"/>
                </a:solidFill>
                <a:latin typeface="Century Gothic" panose="020B0502020202020204" pitchFamily="34" charset="0"/>
                <a:cs typeface="Arial" panose="020B0604020202020204" pitchFamily="34" charset="0"/>
              </a:rPr>
              <a:t>Mae’r</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cyfnod</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rhwng</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sefydlu’r</a:t>
            </a:r>
            <a:r>
              <a:rPr lang="en-GB" sz="2600" dirty="0">
                <a:solidFill>
                  <a:srgbClr val="291F6C"/>
                </a:solidFill>
                <a:latin typeface="Century Gothic" panose="020B0502020202020204" pitchFamily="34" charset="0"/>
                <a:cs typeface="Arial" panose="020B0604020202020204" pitchFamily="34" charset="0"/>
              </a:rPr>
              <a:t> Comisiwn </a:t>
            </a:r>
            <a:r>
              <a:rPr lang="en-GB" sz="2600" dirty="0" err="1">
                <a:solidFill>
                  <a:srgbClr val="291F6C"/>
                </a:solidFill>
                <a:latin typeface="Century Gothic" panose="020B0502020202020204" pitchFamily="34" charset="0"/>
                <a:cs typeface="Arial" panose="020B0604020202020204" pitchFamily="34" charset="0"/>
              </a:rPr>
              <a:t>a’i</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ddyddiad</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gweithredu</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yn</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hollbwysig</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i’r</a:t>
            </a:r>
            <a:r>
              <a:rPr lang="en-GB" sz="2600" dirty="0">
                <a:solidFill>
                  <a:srgbClr val="291F6C"/>
                </a:solidFill>
                <a:latin typeface="Century Gothic" panose="020B0502020202020204" pitchFamily="34" charset="0"/>
                <a:cs typeface="Arial" panose="020B0604020202020204" pitchFamily="34" charset="0"/>
              </a:rPr>
              <a:t> Comisiwn </a:t>
            </a:r>
            <a:r>
              <a:rPr lang="en-GB" sz="2600" dirty="0" err="1">
                <a:solidFill>
                  <a:srgbClr val="291F6C"/>
                </a:solidFill>
                <a:latin typeface="Century Gothic" panose="020B0502020202020204" pitchFamily="34" charset="0"/>
                <a:cs typeface="Arial" panose="020B0604020202020204" pitchFamily="34" charset="0"/>
              </a:rPr>
              <a:t>ddechrau</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adeiladu</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ar</a:t>
            </a:r>
            <a:r>
              <a:rPr lang="en-GB" sz="2600" dirty="0">
                <a:solidFill>
                  <a:srgbClr val="291F6C"/>
                </a:solidFill>
                <a:latin typeface="Century Gothic" panose="020B0502020202020204" pitchFamily="34" charset="0"/>
                <a:cs typeface="Arial" panose="020B0604020202020204" pitchFamily="34" charset="0"/>
              </a:rPr>
              <a:t> </a:t>
            </a:r>
            <a:r>
              <a:rPr lang="en-GB" sz="2600" dirty="0" err="1">
                <a:solidFill>
                  <a:srgbClr val="291F6C"/>
                </a:solidFill>
                <a:latin typeface="Century Gothic" panose="020B0502020202020204" pitchFamily="34" charset="0"/>
                <a:cs typeface="Arial" panose="020B0604020202020204" pitchFamily="34" charset="0"/>
              </a:rPr>
              <a:t>ei</a:t>
            </a:r>
            <a:r>
              <a:rPr lang="en-GB" sz="2600" dirty="0">
                <a:solidFill>
                  <a:srgbClr val="291F6C"/>
                </a:solidFill>
                <a:latin typeface="Century Gothic" panose="020B0502020202020204" pitchFamily="34" charset="0"/>
                <a:cs typeface="Arial" panose="020B0604020202020204" pitchFamily="34" charset="0"/>
              </a:rPr>
              <a:t>:</a:t>
            </a:r>
          </a:p>
          <a:p>
            <a:pPr lvl="0"/>
            <a:endParaRPr lang="en-GB" sz="2600" dirty="0">
              <a:solidFill>
                <a:srgbClr val="291F6C"/>
              </a:solidFill>
              <a:latin typeface="Century Gothic" panose="020B0502020202020204" pitchFamily="34" charset="0"/>
            </a:endParaRPr>
          </a:p>
          <a:p>
            <a:pPr marL="285750" indent="-285750" rtl="0">
              <a:buClr>
                <a:srgbClr val="F39200"/>
              </a:buClr>
              <a:buFont typeface="Wingdings" panose="05000000000000000000" pitchFamily="2" charset="2"/>
              <a:buChar char="§"/>
            </a:pPr>
            <a:r>
              <a:rPr lang="en-GB" sz="2600" dirty="0" err="1">
                <a:solidFill>
                  <a:srgbClr val="291F6C"/>
                </a:solidFill>
                <a:latin typeface="Century Gothic" panose="020B0502020202020204" pitchFamily="34" charset="0"/>
              </a:rPr>
              <a:t>Capasiti</a:t>
            </a:r>
            <a:r>
              <a:rPr lang="en-GB" sz="2600" dirty="0">
                <a:solidFill>
                  <a:srgbClr val="291F6C"/>
                </a:solidFill>
                <a:latin typeface="Century Gothic" panose="020B0502020202020204" pitchFamily="34" charset="0"/>
              </a:rPr>
              <a:t>, </a:t>
            </a:r>
          </a:p>
          <a:p>
            <a:pPr marL="285750" indent="-285750" rtl="0">
              <a:buClr>
                <a:srgbClr val="F39200"/>
              </a:buClr>
              <a:buFont typeface="Wingdings" panose="05000000000000000000" pitchFamily="2" charset="2"/>
              <a:buChar char="§"/>
            </a:pPr>
            <a:r>
              <a:rPr lang="en-GB" sz="2600" dirty="0" err="1">
                <a:solidFill>
                  <a:srgbClr val="291F6C"/>
                </a:solidFill>
                <a:latin typeface="Century Gothic" panose="020B0502020202020204" pitchFamily="34" charset="0"/>
              </a:rPr>
              <a:t>Diwylliant</a:t>
            </a:r>
            <a:r>
              <a:rPr lang="en-GB" sz="2600" dirty="0">
                <a:solidFill>
                  <a:srgbClr val="291F6C"/>
                </a:solidFill>
                <a:latin typeface="Century Gothic" panose="020B0502020202020204" pitchFamily="34" charset="0"/>
              </a:rPr>
              <a:t> a</a:t>
            </a:r>
          </a:p>
          <a:p>
            <a:pPr marL="285750" indent="-285750" rtl="0">
              <a:buClr>
                <a:srgbClr val="F39200"/>
              </a:buClr>
              <a:buFont typeface="Wingdings" panose="05000000000000000000" pitchFamily="2" charset="2"/>
              <a:buChar char="§"/>
            </a:pPr>
            <a:r>
              <a:rPr lang="en-GB" sz="2600" dirty="0" err="1">
                <a:solidFill>
                  <a:srgbClr val="291F6C"/>
                </a:solidFill>
                <a:latin typeface="Century Gothic" panose="020B0502020202020204" pitchFamily="34" charset="0"/>
              </a:rPr>
              <a:t>Perthynas</a:t>
            </a:r>
            <a:r>
              <a:rPr lang="en-GB" sz="2600" dirty="0">
                <a:solidFill>
                  <a:srgbClr val="291F6C"/>
                </a:solidFill>
                <a:latin typeface="Century Gothic" panose="020B0502020202020204" pitchFamily="34" charset="0"/>
              </a:rPr>
              <a:t> </a:t>
            </a:r>
            <a:r>
              <a:rPr lang="en-GB" sz="2600" dirty="0" err="1">
                <a:solidFill>
                  <a:srgbClr val="291F6C"/>
                </a:solidFill>
                <a:latin typeface="Century Gothic" panose="020B0502020202020204" pitchFamily="34" charset="0"/>
              </a:rPr>
              <a:t>waith</a:t>
            </a:r>
            <a:r>
              <a:rPr lang="en-GB" sz="2600" dirty="0">
                <a:solidFill>
                  <a:srgbClr val="291F6C"/>
                </a:solidFill>
                <a:latin typeface="Century Gothic" panose="020B0502020202020204" pitchFamily="34" charset="0"/>
              </a:rPr>
              <a:t> ag </a:t>
            </a:r>
            <a:r>
              <a:rPr lang="en-GB" sz="2600" dirty="0" err="1">
                <a:solidFill>
                  <a:srgbClr val="291F6C"/>
                </a:solidFill>
                <a:latin typeface="Century Gothic" panose="020B0502020202020204" pitchFamily="34" charset="0"/>
              </a:rPr>
              <a:t>amrywiaeth</a:t>
            </a:r>
            <a:r>
              <a:rPr lang="en-GB" sz="2600" dirty="0">
                <a:solidFill>
                  <a:srgbClr val="291F6C"/>
                </a:solidFill>
                <a:latin typeface="Century Gothic" panose="020B0502020202020204" pitchFamily="34" charset="0"/>
              </a:rPr>
              <a:t> o </a:t>
            </a:r>
            <a:r>
              <a:rPr lang="en-GB" sz="2600" dirty="0" err="1">
                <a:solidFill>
                  <a:srgbClr val="291F6C"/>
                </a:solidFill>
                <a:latin typeface="Century Gothic" panose="020B0502020202020204" pitchFamily="34" charset="0"/>
              </a:rPr>
              <a:t>gyrff</a:t>
            </a:r>
            <a:r>
              <a:rPr lang="en-GB" sz="2600" dirty="0">
                <a:solidFill>
                  <a:srgbClr val="291F6C"/>
                </a:solidFill>
                <a:latin typeface="Century Gothic" panose="020B0502020202020204" pitchFamily="34" charset="0"/>
              </a:rPr>
              <a:t> </a:t>
            </a:r>
            <a:r>
              <a:rPr lang="en-GB" sz="2600" dirty="0" err="1">
                <a:solidFill>
                  <a:srgbClr val="291F6C"/>
                </a:solidFill>
                <a:latin typeface="Century Gothic" panose="020B0502020202020204" pitchFamily="34" charset="0"/>
              </a:rPr>
              <a:t>arwyddocaol</a:t>
            </a:r>
            <a:r>
              <a:rPr lang="en-GB" sz="2600" dirty="0">
                <a:solidFill>
                  <a:srgbClr val="291F6C"/>
                </a:solidFill>
                <a:latin typeface="Century Gothic" panose="020B0502020202020204" pitchFamily="34" charset="0"/>
              </a:rPr>
              <a:t> </a:t>
            </a:r>
            <a:r>
              <a:rPr lang="en-GB" sz="2600" dirty="0" err="1">
                <a:solidFill>
                  <a:srgbClr val="291F6C"/>
                </a:solidFill>
                <a:latin typeface="Century Gothic" panose="020B0502020202020204" pitchFamily="34" charset="0"/>
              </a:rPr>
              <a:t>ar</a:t>
            </a:r>
            <a:r>
              <a:rPr lang="en-GB" sz="2600" dirty="0">
                <a:solidFill>
                  <a:srgbClr val="291F6C"/>
                </a:solidFill>
                <a:latin typeface="Century Gothic" panose="020B0502020202020204" pitchFamily="34" charset="0"/>
              </a:rPr>
              <a:t> draws y sector</a:t>
            </a:r>
          </a:p>
        </p:txBody>
      </p:sp>
      <p:sp>
        <p:nvSpPr>
          <p:cNvPr id="6" name="Content Placeholder 5">
            <a:extLst>
              <a:ext uri="{FF2B5EF4-FFF2-40B4-BE49-F238E27FC236}">
                <a16:creationId xmlns:a16="http://schemas.microsoft.com/office/drawing/2014/main" id="{A62B3878-869A-2C98-54C7-57BC8C4F0653}"/>
              </a:ext>
            </a:extLst>
          </p:cNvPr>
          <p:cNvSpPr>
            <a:spLocks noGrp="1"/>
          </p:cNvSpPr>
          <p:nvPr>
            <p:ph sz="half" idx="2"/>
          </p:nvPr>
        </p:nvSpPr>
        <p:spPr>
          <a:xfrm>
            <a:off x="6172200" y="1825625"/>
            <a:ext cx="5181600" cy="4351338"/>
          </a:xfrm>
        </p:spPr>
        <p:txBody>
          <a:bodyPr>
            <a:normAutofit fontScale="92500" lnSpcReduction="10000"/>
          </a:bodyPr>
          <a:lstStyle/>
          <a:p>
            <a:pPr marL="0" lvl="0" indent="0">
              <a:buNone/>
            </a:pPr>
            <a:r>
              <a:rPr lang="en-GB" dirty="0">
                <a:solidFill>
                  <a:srgbClr val="291F6C"/>
                </a:solidFill>
                <a:latin typeface="Century Gothic" panose="020B0502020202020204" pitchFamily="34" charset="0"/>
                <a:cs typeface="Arial" panose="020B0604020202020204" pitchFamily="34" charset="0"/>
              </a:rPr>
              <a:t>The phase between the Commission’s establishment and its operational date will be pivotal for the Commission to start building its:</a:t>
            </a:r>
            <a:endParaRPr lang="en-GB" dirty="0">
              <a:solidFill>
                <a:srgbClr val="291F6C"/>
              </a:solidFill>
              <a:latin typeface="Century Gothic" panose="020B0502020202020204" pitchFamily="34" charset="0"/>
            </a:endParaRPr>
          </a:p>
          <a:p>
            <a:pPr marL="0" lvl="0" indent="0">
              <a:buNone/>
            </a:pPr>
            <a:endParaRPr lang="en-GB" dirty="0">
              <a:solidFill>
                <a:srgbClr val="291F6C"/>
              </a:solidFill>
              <a:latin typeface="Century Gothic" panose="020B0502020202020204" pitchFamily="34" charset="0"/>
            </a:endParaRPr>
          </a:p>
          <a:p>
            <a:pPr rtl="0">
              <a:buClr>
                <a:srgbClr val="F39200"/>
              </a:buClr>
              <a:buFont typeface="Wingdings" panose="05000000000000000000" pitchFamily="2" charset="2"/>
              <a:buChar char="§"/>
            </a:pPr>
            <a:r>
              <a:rPr lang="en-GB" dirty="0">
                <a:solidFill>
                  <a:srgbClr val="291F6C"/>
                </a:solidFill>
                <a:latin typeface="Century Gothic" panose="020B0502020202020204" pitchFamily="34" charset="0"/>
              </a:rPr>
              <a:t>Capacity, </a:t>
            </a:r>
          </a:p>
          <a:p>
            <a:pPr rtl="0">
              <a:buClr>
                <a:srgbClr val="F39200"/>
              </a:buClr>
              <a:buFont typeface="Wingdings" panose="05000000000000000000" pitchFamily="2" charset="2"/>
              <a:buChar char="§"/>
            </a:pPr>
            <a:r>
              <a:rPr lang="en-GB" dirty="0">
                <a:solidFill>
                  <a:srgbClr val="291F6C"/>
                </a:solidFill>
                <a:latin typeface="Century Gothic" panose="020B0502020202020204" pitchFamily="34" charset="0"/>
              </a:rPr>
              <a:t>Culture and </a:t>
            </a:r>
          </a:p>
          <a:p>
            <a:pPr rtl="0">
              <a:buClr>
                <a:srgbClr val="F39200"/>
              </a:buClr>
              <a:buFont typeface="Wingdings" panose="05000000000000000000" pitchFamily="2" charset="2"/>
              <a:buChar char="§"/>
            </a:pPr>
            <a:r>
              <a:rPr lang="en-GB" dirty="0">
                <a:solidFill>
                  <a:srgbClr val="291F6C"/>
                </a:solidFill>
                <a:latin typeface="Century Gothic" panose="020B0502020202020204" pitchFamily="34" charset="0"/>
              </a:rPr>
              <a:t>Working relationships with a range of significant bodies across the sector</a:t>
            </a:r>
          </a:p>
          <a:p>
            <a:endParaRPr lang="en-GB" dirty="0"/>
          </a:p>
        </p:txBody>
      </p:sp>
      <p:grpSp>
        <p:nvGrpSpPr>
          <p:cNvPr id="7" name="Group 6">
            <a:extLst>
              <a:ext uri="{FF2B5EF4-FFF2-40B4-BE49-F238E27FC236}">
                <a16:creationId xmlns:a16="http://schemas.microsoft.com/office/drawing/2014/main" id="{A087C653-F9A0-F502-CABD-D16BE2A6CA2F}"/>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8" name="Rectangle 7">
              <a:extLst>
                <a:ext uri="{FF2B5EF4-FFF2-40B4-BE49-F238E27FC236}">
                  <a16:creationId xmlns:a16="http://schemas.microsoft.com/office/drawing/2014/main" id="{8E718FBE-BA9B-B44B-33DF-440FAB5C247E}"/>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079CDC6-6829-C378-CEA2-2C09052DA17C}"/>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AC0ED119-9064-C829-E81D-0CFFCB72A9C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1" name="Rectangle 10">
              <a:extLst>
                <a:ext uri="{FF2B5EF4-FFF2-40B4-BE49-F238E27FC236}">
                  <a16:creationId xmlns:a16="http://schemas.microsoft.com/office/drawing/2014/main" id="{C4666D2A-6E7F-714C-EC65-F98518F4FFF5}"/>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29E6D0D6-9F1A-63C3-3D47-210FF5BD9618}"/>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00734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57B740A-F963-5721-6DE2-B061CA4A4BB1}"/>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7" name="Rectangle 6">
              <a:extLst>
                <a:ext uri="{FF2B5EF4-FFF2-40B4-BE49-F238E27FC236}">
                  <a16:creationId xmlns:a16="http://schemas.microsoft.com/office/drawing/2014/main" id="{AD0CD573-2FA3-F907-6AA6-F0453CB74788}"/>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ED5FA27-7638-C49B-BB94-1346C992DDD0}"/>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06236D03-2E8A-4E62-17E3-AE7458431A24}"/>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0" name="Rectangle 9">
              <a:extLst>
                <a:ext uri="{FF2B5EF4-FFF2-40B4-BE49-F238E27FC236}">
                  <a16:creationId xmlns:a16="http://schemas.microsoft.com/office/drawing/2014/main" id="{52D4F9A9-4578-7765-2914-88531ACBFB7B}"/>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FABE359-6A55-CBF1-2113-DD19CB877FD7}"/>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itle 4">
            <a:extLst>
              <a:ext uri="{FF2B5EF4-FFF2-40B4-BE49-F238E27FC236}">
                <a16:creationId xmlns:a16="http://schemas.microsoft.com/office/drawing/2014/main" id="{F3E565B3-2903-60D6-1424-7F55A1B64967}"/>
              </a:ext>
            </a:extLst>
          </p:cNvPr>
          <p:cNvSpPr txBox="1">
            <a:spLocks noGrp="1"/>
          </p:cNvSpPr>
          <p:nvPr>
            <p:ph type="title" idx="4294967295"/>
          </p:nvPr>
        </p:nvSpPr>
        <p:spPr>
          <a:xfrm>
            <a:off x="859115" y="0"/>
            <a:ext cx="5073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Y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daith</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hyd</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yma</a:t>
            </a:r>
            <a:br>
              <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br>
            <a:endPar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12" name="Title 4">
            <a:extLst>
              <a:ext uri="{FF2B5EF4-FFF2-40B4-BE49-F238E27FC236}">
                <a16:creationId xmlns:a16="http://schemas.microsoft.com/office/drawing/2014/main" id="{E93E19A7-64AD-481A-7477-5DA6F0325DD6}"/>
              </a:ext>
            </a:extLst>
          </p:cNvPr>
          <p:cNvSpPr txBox="1">
            <a:spLocks/>
          </p:cNvSpPr>
          <p:nvPr/>
        </p:nvSpPr>
        <p:spPr>
          <a:xfrm>
            <a:off x="6096000" y="0"/>
            <a:ext cx="593337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The journey so far</a:t>
            </a:r>
            <a:endParaRPr lang="en-GB" sz="3600" dirty="0">
              <a:solidFill>
                <a:srgbClr val="291F6C"/>
              </a:solidFill>
              <a:latin typeface="Century Gothic" panose="020B0502020202020204" pitchFamily="34" charset="0"/>
              <a:ea typeface="+mn-ea"/>
              <a:cs typeface="+mn-cs"/>
            </a:endParaRPr>
          </a:p>
        </p:txBody>
      </p:sp>
      <p:graphicFrame>
        <p:nvGraphicFramePr>
          <p:cNvPr id="5" name="Diagram 4" descr="Llinell amser yn dangos y daith o Adolygiad Hazelkorn yn 2016 hyd at CADY yn dod yn weithredol ym mis Ebrill 2024.&#10;Ymgynghoriad cychwynnol yn 2017, yna ymgynghoriad technegol yn 2018, yna datblygu deddfwriaeth yn 2019, y pandemig, ymgynghoriad ar y Bil drafft yn 2020, Etholiadau a’r llywodraeth yn dychwelyd ym mis Mai 2021, Bil yn y Senedd ym mis Tachwedd 2021, Cydsyniad Brenhinol ym mis Medi 2022 i fyny hyd y dydd heddiw.">
            <a:extLst>
              <a:ext uri="{FF2B5EF4-FFF2-40B4-BE49-F238E27FC236}">
                <a16:creationId xmlns:a16="http://schemas.microsoft.com/office/drawing/2014/main" id="{D7902B09-35F4-89B1-1D7D-212DE14101DF}"/>
              </a:ext>
            </a:extLst>
          </p:cNvPr>
          <p:cNvGraphicFramePr/>
          <p:nvPr>
            <p:extLst>
              <p:ext uri="{D42A27DB-BD31-4B8C-83A1-F6EECF244321}">
                <p14:modId xmlns:p14="http://schemas.microsoft.com/office/powerpoint/2010/main" val="3294326023"/>
              </p:ext>
            </p:extLst>
          </p:nvPr>
        </p:nvGraphicFramePr>
        <p:xfrm>
          <a:off x="475665" y="463242"/>
          <a:ext cx="11237579" cy="4512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descr="Timeline showing the journey from the Hazelkorn Review in 2016 up to CTER becoming operational in April 2024.&#10;An initial consultation in 2017, then a technical consultation in 2018, then Legislation development in 2019, the pandemic, a draft Bill consultation in 2020, Elections and government returning in May 2021, Bill in Senedd in November 2021, Royal Assent in September 2022 up to the present day.">
            <a:extLst>
              <a:ext uri="{FF2B5EF4-FFF2-40B4-BE49-F238E27FC236}">
                <a16:creationId xmlns:a16="http://schemas.microsoft.com/office/drawing/2014/main" id="{0385F534-C33A-4C62-0BCB-BB98841B52C0}"/>
              </a:ext>
            </a:extLst>
          </p:cNvPr>
          <p:cNvGraphicFramePr/>
          <p:nvPr>
            <p:extLst>
              <p:ext uri="{D42A27DB-BD31-4B8C-83A1-F6EECF244321}">
                <p14:modId xmlns:p14="http://schemas.microsoft.com/office/powerpoint/2010/main" val="705997263"/>
              </p:ext>
            </p:extLst>
          </p:nvPr>
        </p:nvGraphicFramePr>
        <p:xfrm>
          <a:off x="477210" y="2532017"/>
          <a:ext cx="11237579" cy="45128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7" name="Straight Connector 16">
            <a:extLst>
              <a:ext uri="{FF2B5EF4-FFF2-40B4-BE49-F238E27FC236}">
                <a16:creationId xmlns:a16="http://schemas.microsoft.com/office/drawing/2014/main" id="{F88B5C96-4187-0AED-F045-86B04DCF359C}"/>
              </a:ext>
              <a:ext uri="{C183D7F6-B498-43B3-948B-1728B52AA6E4}">
                <adec:decorative xmlns:adec="http://schemas.microsoft.com/office/drawing/2017/decorative" val="1"/>
              </a:ext>
            </a:extLst>
          </p:cNvPr>
          <p:cNvCxnSpPr>
            <a:cxnSpLocks/>
          </p:cNvCxnSpPr>
          <p:nvPr/>
        </p:nvCxnSpPr>
        <p:spPr>
          <a:xfrm flipV="1">
            <a:off x="10654003" y="557600"/>
            <a:ext cx="0" cy="4772046"/>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73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4">
            <a:extLst>
              <a:ext uri="{FF2B5EF4-FFF2-40B4-BE49-F238E27FC236}">
                <a16:creationId xmlns:a16="http://schemas.microsoft.com/office/drawing/2014/main" id="{F4F40127-B395-D572-084E-C5307AE19055}"/>
              </a:ext>
              <a:ext uri="{C183D7F6-B498-43B3-948B-1728B52AA6E4}">
                <adec:decorative xmlns:adec="http://schemas.microsoft.com/office/drawing/2017/decorative" val="1"/>
              </a:ext>
            </a:extLst>
          </p:cNvPr>
          <p:cNvSpPr txBox="1">
            <a:spLocks/>
          </p:cNvSpPr>
          <p:nvPr/>
        </p:nvSpPr>
        <p:spPr>
          <a:xfrm>
            <a:off x="859115" y="0"/>
            <a:ext cx="507370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3600" b="1" dirty="0">
                <a:solidFill>
                  <a:srgbClr val="291F6C"/>
                </a:solidFill>
                <a:latin typeface="Century Gothic" panose="020B0502020202020204" pitchFamily="34" charset="0"/>
              </a:rPr>
              <a:t>Beth </a:t>
            </a:r>
            <a:r>
              <a:rPr lang="en-GB" sz="3600" b="1" dirty="0" err="1">
                <a:solidFill>
                  <a:srgbClr val="291F6C"/>
                </a:solidFill>
                <a:latin typeface="Century Gothic" panose="020B0502020202020204" pitchFamily="34" charset="0"/>
              </a:rPr>
              <a:t>mae’r</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Ddeddf</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yn</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ei</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wneud</a:t>
            </a:r>
            <a:r>
              <a:rPr lang="en-GB" sz="3600" b="1" dirty="0">
                <a:solidFill>
                  <a:srgbClr val="291F6C"/>
                </a:solidFill>
                <a:latin typeface="Century Gothic" panose="020B0502020202020204" pitchFamily="34" charset="0"/>
              </a:rPr>
              <a:t>:</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5" name="Title 4">
            <a:extLst>
              <a:ext uri="{C183D7F6-B498-43B3-948B-1728B52AA6E4}">
                <adec:decorative xmlns:adec="http://schemas.microsoft.com/office/drawing/2017/decorative" val="1"/>
              </a:ext>
            </a:extLst>
          </p:cNvPr>
          <p:cNvSpPr txBox="1">
            <a:spLocks noGrp="1"/>
          </p:cNvSpPr>
          <p:nvPr>
            <p:ph type="title"/>
          </p:nvPr>
        </p:nvSpPr>
        <p:spPr>
          <a:xfrm>
            <a:off x="6096000" y="0"/>
            <a:ext cx="593337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00000"/>
              </a:lnSpc>
              <a:spcBef>
                <a:spcPts val="0"/>
              </a:spcBef>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What the Act does:</a:t>
            </a:r>
            <a:endParaRPr kumimoji="0" lang="en-GB" sz="36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6" name="Content Placeholder 5">
            <a:extLst>
              <a:ext uri="{FF2B5EF4-FFF2-40B4-BE49-F238E27FC236}">
                <a16:creationId xmlns:a16="http://schemas.microsoft.com/office/drawing/2014/main" id="{BFF405EE-E9D1-801B-A9B3-52FA72859150}"/>
              </a:ext>
              <a:ext uri="{C183D7F6-B498-43B3-948B-1728B52AA6E4}">
                <adec:decorative xmlns:adec="http://schemas.microsoft.com/office/drawing/2017/decorative" val="1"/>
              </a:ext>
            </a:extLst>
          </p:cNvPr>
          <p:cNvSpPr>
            <a:spLocks noGrp="1"/>
          </p:cNvSpPr>
          <p:nvPr>
            <p:ph sz="half" idx="1"/>
          </p:nvPr>
        </p:nvSpPr>
        <p:spPr>
          <a:xfrm>
            <a:off x="850763" y="1247436"/>
            <a:ext cx="4786618" cy="4439186"/>
          </a:xfrm>
        </p:spPr>
        <p:txBody>
          <a:bodyPr>
            <a:normAutofit fontScale="25000" lnSpcReduction="20000"/>
          </a:bodyPr>
          <a:lstStyle/>
          <a:p>
            <a:pPr marL="0" indent="0" fontAlgn="ctr">
              <a:lnSpc>
                <a:spcPct val="120000"/>
              </a:lnSpc>
              <a:spcAft>
                <a:spcPts val="600"/>
              </a:spcAft>
              <a:buClr>
                <a:schemeClr val="accent4"/>
              </a:buClr>
              <a:buNone/>
            </a:pPr>
            <a:r>
              <a:rPr lang="en-GB" sz="6400" b="1" dirty="0" err="1">
                <a:solidFill>
                  <a:srgbClr val="002060"/>
                </a:solidFill>
                <a:latin typeface="Century Gothic" panose="020B0502020202020204" pitchFamily="34" charset="0"/>
              </a:rPr>
              <a:t>Bydd</a:t>
            </a:r>
            <a:r>
              <a:rPr lang="en-GB" sz="6400" b="1" dirty="0">
                <a:solidFill>
                  <a:srgbClr val="002060"/>
                </a:solidFill>
                <a:latin typeface="Century Gothic" panose="020B0502020202020204" pitchFamily="34" charset="0"/>
              </a:rPr>
              <a:t> y </a:t>
            </a:r>
            <a:r>
              <a:rPr lang="en-GB" sz="6400" b="1" dirty="0" err="1">
                <a:solidFill>
                  <a:srgbClr val="002060"/>
                </a:solidFill>
                <a:latin typeface="Century Gothic" panose="020B0502020202020204" pitchFamily="34" charset="0"/>
              </a:rPr>
              <a:t>Ddeddf</a:t>
            </a:r>
            <a:r>
              <a:rPr lang="en-GB" sz="6400" b="1" dirty="0">
                <a:solidFill>
                  <a:srgbClr val="002060"/>
                </a:solidFill>
                <a:latin typeface="Century Gothic" panose="020B0502020202020204" pitchFamily="34" charset="0"/>
              </a:rPr>
              <a:t> </a:t>
            </a:r>
            <a:r>
              <a:rPr lang="en-GB" sz="6400" b="1" dirty="0" err="1">
                <a:solidFill>
                  <a:srgbClr val="002060"/>
                </a:solidFill>
                <a:latin typeface="Century Gothic" panose="020B0502020202020204" pitchFamily="34" charset="0"/>
              </a:rPr>
              <a:t>Addysg</a:t>
            </a:r>
            <a:r>
              <a:rPr lang="en-GB" sz="6400" b="1" dirty="0">
                <a:solidFill>
                  <a:srgbClr val="002060"/>
                </a:solidFill>
                <a:latin typeface="Century Gothic" panose="020B0502020202020204" pitchFamily="34" charset="0"/>
              </a:rPr>
              <a:t> </a:t>
            </a:r>
            <a:r>
              <a:rPr lang="en-GB" sz="6400" b="1" dirty="0" err="1">
                <a:solidFill>
                  <a:srgbClr val="002060"/>
                </a:solidFill>
                <a:latin typeface="Century Gothic" panose="020B0502020202020204" pitchFamily="34" charset="0"/>
              </a:rPr>
              <a:t>Drydyddol</a:t>
            </a:r>
            <a:r>
              <a:rPr lang="en-GB" sz="6400" b="1" dirty="0">
                <a:solidFill>
                  <a:srgbClr val="002060"/>
                </a:solidFill>
                <a:latin typeface="Century Gothic" panose="020B0502020202020204" pitchFamily="34" charset="0"/>
              </a:rPr>
              <a:t> ac </a:t>
            </a:r>
            <a:r>
              <a:rPr lang="en-GB" sz="6400" b="1" dirty="0" err="1">
                <a:solidFill>
                  <a:srgbClr val="002060"/>
                </a:solidFill>
                <a:latin typeface="Century Gothic" panose="020B0502020202020204" pitchFamily="34" charset="0"/>
              </a:rPr>
              <a:t>Ymchwil</a:t>
            </a:r>
            <a:r>
              <a:rPr lang="en-GB" sz="6400" b="1" dirty="0">
                <a:solidFill>
                  <a:srgbClr val="002060"/>
                </a:solidFill>
                <a:latin typeface="Century Gothic" panose="020B0502020202020204" pitchFamily="34" charset="0"/>
              </a:rPr>
              <a:t> </a:t>
            </a:r>
            <a:r>
              <a:rPr lang="en-GB" sz="6400" b="1" dirty="0" err="1">
                <a:solidFill>
                  <a:srgbClr val="002060"/>
                </a:solidFill>
                <a:latin typeface="Century Gothic" panose="020B0502020202020204" pitchFamily="34" charset="0"/>
              </a:rPr>
              <a:t>yn</a:t>
            </a:r>
            <a:r>
              <a:rPr lang="en-GB" sz="6400" dirty="0">
                <a:solidFill>
                  <a:srgbClr val="002060"/>
                </a:solidFill>
                <a:latin typeface="Century Gothic" panose="020B0502020202020204" pitchFamily="34" charset="0"/>
              </a:rPr>
              <a:t>: </a:t>
            </a:r>
          </a:p>
          <a:p>
            <a:pPr marL="342900" indent="-342900" fontAlgn="ctr">
              <a:lnSpc>
                <a:spcPct val="120000"/>
              </a:lnSpc>
              <a:spcAft>
                <a:spcPts val="600"/>
              </a:spcAft>
              <a:buClr>
                <a:schemeClr val="accent4"/>
              </a:buClr>
              <a:buFont typeface="Wingdings" panose="05000000000000000000" pitchFamily="2" charset="2"/>
              <a:buChar char="§"/>
            </a:pPr>
            <a:r>
              <a:rPr lang="en-GB" sz="6400" dirty="0" err="1">
                <a:solidFill>
                  <a:srgbClr val="002060"/>
                </a:solidFill>
                <a:latin typeface="Century Gothic" panose="020B0502020202020204" pitchFamily="34" charset="0"/>
              </a:rPr>
              <a:t>Sefydlu'r</a:t>
            </a:r>
            <a:r>
              <a:rPr lang="en-GB" sz="6400" dirty="0">
                <a:solidFill>
                  <a:srgbClr val="002060"/>
                </a:solidFill>
                <a:latin typeface="Century Gothic" panose="020B0502020202020204" pitchFamily="34" charset="0"/>
              </a:rPr>
              <a:t> Comisiwn Addysg </a:t>
            </a:r>
            <a:r>
              <a:rPr lang="en-GB" sz="6400" dirty="0" err="1">
                <a:solidFill>
                  <a:srgbClr val="002060"/>
                </a:solidFill>
                <a:latin typeface="Century Gothic" panose="020B0502020202020204" pitchFamily="34" charset="0"/>
              </a:rPr>
              <a:t>Drydyddol</a:t>
            </a:r>
            <a:r>
              <a:rPr lang="en-GB" sz="6400" dirty="0">
                <a:solidFill>
                  <a:srgbClr val="002060"/>
                </a:solidFill>
                <a:latin typeface="Century Gothic" panose="020B0502020202020204" pitchFamily="34" charset="0"/>
              </a:rPr>
              <a:t> ac </a:t>
            </a:r>
            <a:r>
              <a:rPr lang="en-GB" sz="6400" dirty="0" err="1">
                <a:solidFill>
                  <a:srgbClr val="002060"/>
                </a:solidFill>
                <a:latin typeface="Century Gothic" panose="020B0502020202020204" pitchFamily="34" charset="0"/>
              </a:rPr>
              <a:t>Ymchwil</a:t>
            </a:r>
            <a:r>
              <a:rPr lang="en-GB" sz="6400" dirty="0">
                <a:solidFill>
                  <a:srgbClr val="002060"/>
                </a:solidFill>
                <a:latin typeface="Century Gothic" panose="020B0502020202020204" pitchFamily="34" charset="0"/>
              </a:rPr>
              <a:t> (CADY), </a:t>
            </a:r>
            <a:r>
              <a:rPr lang="en-GB" sz="6400" dirty="0" err="1">
                <a:solidFill>
                  <a:srgbClr val="002060"/>
                </a:solidFill>
                <a:latin typeface="Century Gothic" panose="020B0502020202020204" pitchFamily="34" charset="0"/>
              </a:rPr>
              <a:t>corff</a:t>
            </a:r>
            <a:r>
              <a:rPr lang="en-GB" sz="6400" dirty="0">
                <a:solidFill>
                  <a:srgbClr val="002060"/>
                </a:solidFill>
                <a:latin typeface="Century Gothic" panose="020B0502020202020204" pitchFamily="34" charset="0"/>
              </a:rPr>
              <a:t> newydd a </a:t>
            </a:r>
            <a:r>
              <a:rPr lang="en-GB" sz="6400" dirty="0" err="1">
                <a:solidFill>
                  <a:srgbClr val="002060"/>
                </a:solidFill>
                <a:latin typeface="Century Gothic" panose="020B0502020202020204" pitchFamily="34" charset="0"/>
              </a:rPr>
              <a:t>noddir</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gan</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Lywodraeth</a:t>
            </a:r>
            <a:r>
              <a:rPr lang="en-GB" sz="6400" dirty="0">
                <a:solidFill>
                  <a:srgbClr val="002060"/>
                </a:solidFill>
                <a:latin typeface="Century Gothic" panose="020B0502020202020204" pitchFamily="34" charset="0"/>
              </a:rPr>
              <a:t> Cymru. </a:t>
            </a:r>
          </a:p>
          <a:p>
            <a:pPr marL="342900" indent="-342900" fontAlgn="ctr">
              <a:lnSpc>
                <a:spcPct val="120000"/>
              </a:lnSpc>
              <a:spcAft>
                <a:spcPts val="600"/>
              </a:spcAft>
              <a:buClr>
                <a:schemeClr val="accent4"/>
              </a:buClr>
              <a:buFont typeface="Wingdings" panose="05000000000000000000" pitchFamily="2" charset="2"/>
              <a:buChar char="§"/>
            </a:pPr>
            <a:r>
              <a:rPr lang="en-GB" sz="6400" dirty="0" err="1">
                <a:solidFill>
                  <a:srgbClr val="002060"/>
                </a:solidFill>
                <a:latin typeface="Century Gothic" panose="020B0502020202020204" pitchFamily="34" charset="0"/>
              </a:rPr>
              <a:t>Diddymu</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Cyngor</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Cyllido</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Addysg</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Uwch</a:t>
            </a:r>
            <a:r>
              <a:rPr lang="en-GB" sz="6400" dirty="0">
                <a:solidFill>
                  <a:srgbClr val="002060"/>
                </a:solidFill>
                <a:latin typeface="Century Gothic" panose="020B0502020202020204" pitchFamily="34" charset="0"/>
              </a:rPr>
              <a:t> Cymru (CCAUC).</a:t>
            </a:r>
          </a:p>
          <a:p>
            <a:pPr marL="0" indent="0" fontAlgn="ctr">
              <a:lnSpc>
                <a:spcPct val="120000"/>
              </a:lnSpc>
              <a:spcAft>
                <a:spcPts val="600"/>
              </a:spcAft>
              <a:buClr>
                <a:schemeClr val="accent4"/>
              </a:buClr>
              <a:buNone/>
            </a:pPr>
            <a:r>
              <a:rPr lang="en-GB" sz="6400" b="1" dirty="0" err="1">
                <a:solidFill>
                  <a:srgbClr val="002060"/>
                </a:solidFill>
                <a:latin typeface="Century Gothic" panose="020B0502020202020204" pitchFamily="34" charset="0"/>
              </a:rPr>
              <a:t>Bydd</a:t>
            </a:r>
            <a:r>
              <a:rPr lang="en-GB" sz="6400" b="1" dirty="0">
                <a:solidFill>
                  <a:srgbClr val="002060"/>
                </a:solidFill>
                <a:latin typeface="Century Gothic" panose="020B0502020202020204" pitchFamily="34" charset="0"/>
              </a:rPr>
              <a:t> CADY </a:t>
            </a:r>
            <a:r>
              <a:rPr lang="en-GB" sz="6400" b="1" dirty="0" err="1">
                <a:solidFill>
                  <a:srgbClr val="002060"/>
                </a:solidFill>
                <a:latin typeface="Century Gothic" panose="020B0502020202020204" pitchFamily="34" charset="0"/>
              </a:rPr>
              <a:t>yn</a:t>
            </a:r>
            <a:r>
              <a:rPr lang="en-GB" sz="6400" b="1" dirty="0">
                <a:solidFill>
                  <a:srgbClr val="002060"/>
                </a:solidFill>
                <a:latin typeface="Century Gothic" panose="020B0502020202020204" pitchFamily="34" charset="0"/>
              </a:rPr>
              <a:t> </a:t>
            </a:r>
            <a:r>
              <a:rPr lang="en-GB" sz="6400" b="1" dirty="0" err="1">
                <a:solidFill>
                  <a:srgbClr val="002060"/>
                </a:solidFill>
                <a:latin typeface="Century Gothic" panose="020B0502020202020204" pitchFamily="34" charset="0"/>
              </a:rPr>
              <a:t>gyfrifol</a:t>
            </a:r>
            <a:r>
              <a:rPr lang="en-GB" sz="6400" b="1" dirty="0">
                <a:solidFill>
                  <a:srgbClr val="002060"/>
                </a:solidFill>
                <a:latin typeface="Century Gothic" panose="020B0502020202020204" pitchFamily="34" charset="0"/>
              </a:rPr>
              <a:t> am </a:t>
            </a:r>
            <a:r>
              <a:rPr lang="en-GB" sz="6400" b="1" dirty="0" err="1">
                <a:solidFill>
                  <a:srgbClr val="002060"/>
                </a:solidFill>
                <a:latin typeface="Century Gothic" panose="020B0502020202020204" pitchFamily="34" charset="0"/>
              </a:rPr>
              <a:t>strategaeth</a:t>
            </a:r>
            <a:r>
              <a:rPr lang="en-GB" sz="6400" b="1" dirty="0">
                <a:solidFill>
                  <a:srgbClr val="002060"/>
                </a:solidFill>
                <a:latin typeface="Century Gothic" panose="020B0502020202020204" pitchFamily="34" charset="0"/>
              </a:rPr>
              <a:t>, </a:t>
            </a:r>
            <a:r>
              <a:rPr lang="en-GB" sz="6400" b="1" dirty="0" err="1">
                <a:solidFill>
                  <a:srgbClr val="002060"/>
                </a:solidFill>
                <a:latin typeface="Century Gothic" panose="020B0502020202020204" pitchFamily="34" charset="0"/>
              </a:rPr>
              <a:t>cyllid</a:t>
            </a:r>
            <a:r>
              <a:rPr lang="en-GB" sz="6400" b="1" dirty="0">
                <a:solidFill>
                  <a:srgbClr val="002060"/>
                </a:solidFill>
                <a:latin typeface="Century Gothic" panose="020B0502020202020204" pitchFamily="34" charset="0"/>
              </a:rPr>
              <a:t> a </a:t>
            </a:r>
            <a:r>
              <a:rPr lang="en-GB" sz="6400" b="1" dirty="0" err="1">
                <a:solidFill>
                  <a:srgbClr val="002060"/>
                </a:solidFill>
                <a:latin typeface="Century Gothic" panose="020B0502020202020204" pitchFamily="34" charset="0"/>
              </a:rPr>
              <a:t>goruchwyliaeth</a:t>
            </a:r>
            <a:r>
              <a:rPr lang="en-GB" sz="6400" b="1" dirty="0">
                <a:solidFill>
                  <a:srgbClr val="002060"/>
                </a:solidFill>
                <a:latin typeface="Century Gothic" panose="020B0502020202020204" pitchFamily="34" charset="0"/>
              </a:rPr>
              <a:t> o: </a:t>
            </a:r>
          </a:p>
          <a:p>
            <a:pPr marL="896938" indent="-342900"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Addysg </a:t>
            </a:r>
            <a:r>
              <a:rPr lang="en-GB" sz="6400" dirty="0" err="1">
                <a:solidFill>
                  <a:srgbClr val="002060"/>
                </a:solidFill>
                <a:latin typeface="Century Gothic" panose="020B0502020202020204" pitchFamily="34" charset="0"/>
              </a:rPr>
              <a:t>bellach</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gan</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gynnwys</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colegau</a:t>
            </a:r>
            <a:r>
              <a:rPr lang="en-GB" sz="6400" dirty="0">
                <a:solidFill>
                  <a:srgbClr val="002060"/>
                </a:solidFill>
                <a:latin typeface="Century Gothic" panose="020B0502020202020204" pitchFamily="34" charset="0"/>
              </a:rPr>
              <a:t> a </a:t>
            </a:r>
            <a:r>
              <a:rPr lang="en-GB" sz="6400" dirty="0" err="1">
                <a:solidFill>
                  <a:srgbClr val="002060"/>
                </a:solidFill>
                <a:latin typeface="Century Gothic" panose="020B0502020202020204" pitchFamily="34" charset="0"/>
              </a:rPr>
              <a:t>chweched</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dosbarth</a:t>
            </a:r>
            <a:r>
              <a:rPr lang="en-GB" sz="6400" dirty="0">
                <a:solidFill>
                  <a:srgbClr val="002060"/>
                </a:solidFill>
                <a:latin typeface="Century Gothic" panose="020B0502020202020204" pitchFamily="34" charset="0"/>
              </a:rPr>
              <a:t> mewn </a:t>
            </a:r>
            <a:r>
              <a:rPr lang="en-GB" sz="6400" dirty="0" err="1">
                <a:solidFill>
                  <a:srgbClr val="002060"/>
                </a:solidFill>
                <a:latin typeface="Century Gothic" panose="020B0502020202020204" pitchFamily="34" charset="0"/>
              </a:rPr>
              <a:t>ysgolion</a:t>
            </a:r>
            <a:r>
              <a:rPr lang="en-GB" sz="6400" dirty="0">
                <a:solidFill>
                  <a:srgbClr val="002060"/>
                </a:solidFill>
                <a:latin typeface="Century Gothic" panose="020B0502020202020204" pitchFamily="34" charset="0"/>
              </a:rPr>
              <a:t>. </a:t>
            </a:r>
          </a:p>
          <a:p>
            <a:pPr marL="896938" indent="-342900"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Addysg </a:t>
            </a:r>
            <a:r>
              <a:rPr lang="en-GB" sz="6400" dirty="0" err="1">
                <a:solidFill>
                  <a:srgbClr val="002060"/>
                </a:solidFill>
                <a:latin typeface="Century Gothic" panose="020B0502020202020204" pitchFamily="34" charset="0"/>
              </a:rPr>
              <a:t>uwch</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gan</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gynnwys</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ymchwil</a:t>
            </a:r>
            <a:r>
              <a:rPr lang="en-GB" sz="6400" dirty="0">
                <a:solidFill>
                  <a:srgbClr val="002060"/>
                </a:solidFill>
                <a:latin typeface="Century Gothic" panose="020B0502020202020204" pitchFamily="34" charset="0"/>
              </a:rPr>
              <a:t> ac </a:t>
            </a:r>
            <a:r>
              <a:rPr lang="en-GB" sz="6400" dirty="0" err="1">
                <a:solidFill>
                  <a:srgbClr val="002060"/>
                </a:solidFill>
                <a:latin typeface="Century Gothic" panose="020B0502020202020204" pitchFamily="34" charset="0"/>
              </a:rPr>
              <a:t>arloesi</a:t>
            </a:r>
            <a:r>
              <a:rPr lang="en-GB" sz="6400" dirty="0">
                <a:solidFill>
                  <a:srgbClr val="002060"/>
                </a:solidFill>
                <a:latin typeface="Century Gothic" panose="020B0502020202020204" pitchFamily="34" charset="0"/>
              </a:rPr>
              <a:t>.  </a:t>
            </a:r>
          </a:p>
          <a:p>
            <a:pPr marL="896938" indent="-342900" fontAlgn="ctr">
              <a:lnSpc>
                <a:spcPct val="120000"/>
              </a:lnSpc>
              <a:spcAft>
                <a:spcPts val="600"/>
              </a:spcAft>
              <a:buClr>
                <a:schemeClr val="accent4"/>
              </a:buClr>
              <a:buFont typeface="Wingdings" panose="05000000000000000000" pitchFamily="2" charset="2"/>
              <a:buChar char="§"/>
            </a:pPr>
            <a:r>
              <a:rPr lang="en-GB" sz="6400" dirty="0" err="1">
                <a:solidFill>
                  <a:srgbClr val="002060"/>
                </a:solidFill>
                <a:latin typeface="Century Gothic" panose="020B0502020202020204" pitchFamily="34" charset="0"/>
              </a:rPr>
              <a:t>Addysg</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oedolion</a:t>
            </a:r>
            <a:r>
              <a:rPr lang="en-GB" sz="6400" dirty="0">
                <a:solidFill>
                  <a:srgbClr val="002060"/>
                </a:solidFill>
                <a:latin typeface="Century Gothic" panose="020B0502020202020204" pitchFamily="34" charset="0"/>
              </a:rPr>
              <a:t> a </a:t>
            </a:r>
            <a:r>
              <a:rPr lang="en-GB" sz="6400" dirty="0" err="1">
                <a:solidFill>
                  <a:srgbClr val="002060"/>
                </a:solidFill>
                <a:latin typeface="Century Gothic" panose="020B0502020202020204" pitchFamily="34" charset="0"/>
              </a:rPr>
              <a:t>dysgu</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oedolion</a:t>
            </a:r>
            <a:r>
              <a:rPr lang="en-GB" sz="6400" dirty="0">
                <a:solidFill>
                  <a:srgbClr val="002060"/>
                </a:solidFill>
                <a:latin typeface="Century Gothic" panose="020B0502020202020204" pitchFamily="34" charset="0"/>
              </a:rPr>
              <a:t> </a:t>
            </a:r>
            <a:r>
              <a:rPr lang="en-GB" sz="6400" dirty="0" err="1">
                <a:solidFill>
                  <a:srgbClr val="002060"/>
                </a:solidFill>
                <a:latin typeface="Century Gothic" panose="020B0502020202020204" pitchFamily="34" charset="0"/>
              </a:rPr>
              <a:t>yn</a:t>
            </a:r>
            <a:r>
              <a:rPr lang="en-GB" sz="6400" dirty="0">
                <a:solidFill>
                  <a:srgbClr val="002060"/>
                </a:solidFill>
                <a:latin typeface="Century Gothic" panose="020B0502020202020204" pitchFamily="34" charset="0"/>
              </a:rPr>
              <a:t> y </a:t>
            </a:r>
            <a:r>
              <a:rPr lang="en-GB" sz="6400" dirty="0" err="1">
                <a:solidFill>
                  <a:srgbClr val="002060"/>
                </a:solidFill>
                <a:latin typeface="Century Gothic" panose="020B0502020202020204" pitchFamily="34" charset="0"/>
              </a:rPr>
              <a:t>gymuned</a:t>
            </a:r>
            <a:r>
              <a:rPr lang="en-GB" sz="6400" dirty="0">
                <a:solidFill>
                  <a:srgbClr val="002060"/>
                </a:solidFill>
                <a:latin typeface="Century Gothic" panose="020B0502020202020204" pitchFamily="34" charset="0"/>
              </a:rPr>
              <a:t>.</a:t>
            </a:r>
          </a:p>
          <a:p>
            <a:pPr marL="896938" indent="-342900" fontAlgn="ctr">
              <a:lnSpc>
                <a:spcPct val="120000"/>
              </a:lnSpc>
              <a:spcAft>
                <a:spcPts val="600"/>
              </a:spcAft>
              <a:buClr>
                <a:schemeClr val="accent4"/>
              </a:buClr>
              <a:buFont typeface="Wingdings" panose="05000000000000000000" pitchFamily="2" charset="2"/>
              <a:buChar char="§"/>
            </a:pPr>
            <a:r>
              <a:rPr lang="en-GB" sz="6400" dirty="0" err="1">
                <a:solidFill>
                  <a:srgbClr val="002060"/>
                </a:solidFill>
                <a:latin typeface="Century Gothic" panose="020B0502020202020204" pitchFamily="34" charset="0"/>
              </a:rPr>
              <a:t>Prentisiaethau</a:t>
            </a:r>
            <a:r>
              <a:rPr lang="en-GB" sz="6400" dirty="0">
                <a:solidFill>
                  <a:srgbClr val="002060"/>
                </a:solidFill>
                <a:latin typeface="Century Gothic" panose="020B0502020202020204" pitchFamily="34" charset="0"/>
              </a:rPr>
              <a:t> a </a:t>
            </a:r>
            <a:r>
              <a:rPr lang="en-GB" sz="6400" dirty="0" err="1">
                <a:solidFill>
                  <a:srgbClr val="002060"/>
                </a:solidFill>
                <a:latin typeface="Century Gothic" panose="020B0502020202020204" pitchFamily="34" charset="0"/>
              </a:rPr>
              <a:t>hyfforddiant</a:t>
            </a:r>
            <a:r>
              <a:rPr lang="en-GB" sz="6400" dirty="0">
                <a:solidFill>
                  <a:srgbClr val="002060"/>
                </a:solidFill>
                <a:latin typeface="Century Gothic" panose="020B0502020202020204" pitchFamily="34" charset="0"/>
              </a:rPr>
              <a:t>.</a:t>
            </a:r>
          </a:p>
          <a:p>
            <a:endParaRPr lang="en-GB" dirty="0"/>
          </a:p>
        </p:txBody>
      </p:sp>
      <p:sp>
        <p:nvSpPr>
          <p:cNvPr id="9" name="Content Placeholder 8">
            <a:extLst>
              <a:ext uri="{FF2B5EF4-FFF2-40B4-BE49-F238E27FC236}">
                <a16:creationId xmlns:a16="http://schemas.microsoft.com/office/drawing/2014/main" id="{2094D572-084A-5F83-38FB-9F85F18ED1BE}"/>
              </a:ext>
              <a:ext uri="{C183D7F6-B498-43B3-948B-1728B52AA6E4}">
                <adec:decorative xmlns:adec="http://schemas.microsoft.com/office/drawing/2017/decorative" val="1"/>
              </a:ext>
            </a:extLst>
          </p:cNvPr>
          <p:cNvSpPr>
            <a:spLocks noGrp="1"/>
          </p:cNvSpPr>
          <p:nvPr>
            <p:ph sz="half" idx="2"/>
          </p:nvPr>
        </p:nvSpPr>
        <p:spPr>
          <a:xfrm>
            <a:off x="6158607" y="1247436"/>
            <a:ext cx="5181600" cy="4755098"/>
          </a:xfrm>
        </p:spPr>
        <p:txBody>
          <a:bodyPr>
            <a:normAutofit fontScale="25000" lnSpcReduction="20000"/>
          </a:bodyPr>
          <a:lstStyle/>
          <a:p>
            <a:pPr marL="0" indent="0" fontAlgn="ctr">
              <a:lnSpc>
                <a:spcPct val="120000"/>
              </a:lnSpc>
              <a:spcAft>
                <a:spcPts val="600"/>
              </a:spcAft>
              <a:buClr>
                <a:schemeClr val="accent4"/>
              </a:buClr>
              <a:buNone/>
            </a:pPr>
            <a:r>
              <a:rPr lang="en-GB" sz="6400" b="1" dirty="0">
                <a:solidFill>
                  <a:srgbClr val="002060"/>
                </a:solidFill>
                <a:latin typeface="Century Gothic" panose="020B0502020202020204" pitchFamily="34" charset="0"/>
              </a:rPr>
              <a:t>The Tertiary Education and Research (Wales) Act will: </a:t>
            </a:r>
          </a:p>
          <a:p>
            <a:pPr marL="342900" indent="-342900"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Establish the Commission for Tertiary Education and Research (CTER), a new Welsh Government sponsored body.</a:t>
            </a:r>
          </a:p>
          <a:p>
            <a:pPr marL="342900" indent="-342900"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Dissolve the Higher Education Funding Council for Wales (HEFCW).</a:t>
            </a:r>
          </a:p>
          <a:p>
            <a:pPr marL="0" indent="0" fontAlgn="ctr">
              <a:lnSpc>
                <a:spcPct val="120000"/>
              </a:lnSpc>
              <a:spcAft>
                <a:spcPts val="600"/>
              </a:spcAft>
              <a:buClr>
                <a:schemeClr val="accent4"/>
              </a:buClr>
              <a:buNone/>
            </a:pPr>
            <a:r>
              <a:rPr lang="en-GB" sz="6400" b="1" dirty="0">
                <a:solidFill>
                  <a:srgbClr val="002060"/>
                </a:solidFill>
                <a:latin typeface="Century Gothic" panose="020B0502020202020204" pitchFamily="34" charset="0"/>
              </a:rPr>
              <a:t>CTER will be responsible for strategy, funding, and oversight of:</a:t>
            </a:r>
          </a:p>
          <a:p>
            <a:pPr marL="1166813" indent="-269875"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Further education, including colleges and school sixth-forms.</a:t>
            </a:r>
          </a:p>
          <a:p>
            <a:pPr marL="1166813" indent="-269875"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Higher education, including research and innovation. </a:t>
            </a:r>
          </a:p>
          <a:p>
            <a:pPr marL="1166813" indent="-269875"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Adult education and adult community learning.</a:t>
            </a:r>
          </a:p>
          <a:p>
            <a:pPr marL="1166813" indent="-269875" fontAlgn="ctr">
              <a:lnSpc>
                <a:spcPct val="120000"/>
              </a:lnSpc>
              <a:spcAft>
                <a:spcPts val="600"/>
              </a:spcAft>
              <a:buClr>
                <a:schemeClr val="accent4"/>
              </a:buClr>
              <a:buFont typeface="Wingdings" panose="05000000000000000000" pitchFamily="2" charset="2"/>
              <a:buChar char="§"/>
            </a:pPr>
            <a:r>
              <a:rPr lang="en-GB" sz="6400" dirty="0">
                <a:solidFill>
                  <a:srgbClr val="002060"/>
                </a:solidFill>
                <a:latin typeface="Century Gothic" panose="020B0502020202020204" pitchFamily="34" charset="0"/>
              </a:rPr>
              <a:t>Apprenticeships and training.</a:t>
            </a:r>
          </a:p>
          <a:p>
            <a:endParaRPr lang="en-GB" dirty="0"/>
          </a:p>
        </p:txBody>
      </p:sp>
      <p:grpSp>
        <p:nvGrpSpPr>
          <p:cNvPr id="10" name="Group 9">
            <a:extLst>
              <a:ext uri="{FF2B5EF4-FFF2-40B4-BE49-F238E27FC236}">
                <a16:creationId xmlns:a16="http://schemas.microsoft.com/office/drawing/2014/main" id="{36B61627-B3FB-B400-34FC-02137111040D}"/>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4" name="Rectangle 3">
              <a:extLst>
                <a:ext uri="{FF2B5EF4-FFF2-40B4-BE49-F238E27FC236}">
                  <a16:creationId xmlns:a16="http://schemas.microsoft.com/office/drawing/2014/main" id="{6B1EDACA-C5A2-3C27-8179-735345BD3617}"/>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781A7AA9-7AD7-433D-A3B9-02787416DA7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a:extLst>
              <a:ext uri="{FF2B5EF4-FFF2-40B4-BE49-F238E27FC236}">
                <a16:creationId xmlns:a16="http://schemas.microsoft.com/office/drawing/2014/main" id="{6C893E07-7C96-7CC6-E1BE-3D772452F5A9}"/>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2" name="Rectangle 11">
              <a:extLst>
                <a:ext uri="{FF2B5EF4-FFF2-40B4-BE49-F238E27FC236}">
                  <a16:creationId xmlns:a16="http://schemas.microsoft.com/office/drawing/2014/main" id="{76F8A3C9-F8F5-EDDB-C381-A1436B22D632}"/>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86AF6499-57F7-1671-135D-625A5AE07092}"/>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TextBox 2">
            <a:extLst>
              <a:ext uri="{FF2B5EF4-FFF2-40B4-BE49-F238E27FC236}">
                <a16:creationId xmlns:a16="http://schemas.microsoft.com/office/drawing/2014/main" id="{341E9539-FA5E-1787-F8E1-457AE04B83EF}"/>
              </a:ext>
              <a:ext uri="{C183D7F6-B498-43B3-948B-1728B52AA6E4}">
                <adec:decorative xmlns:adec="http://schemas.microsoft.com/office/drawing/2017/decorative" val="1"/>
              </a:ext>
            </a:extLst>
          </p:cNvPr>
          <p:cNvSpPr txBox="1"/>
          <p:nvPr/>
        </p:nvSpPr>
        <p:spPr>
          <a:xfrm>
            <a:off x="398592" y="5026805"/>
            <a:ext cx="1034049" cy="738664"/>
          </a:xfrm>
          <a:prstGeom prst="rect">
            <a:avLst/>
          </a:prstGeom>
          <a:noFill/>
        </p:spPr>
        <p:txBody>
          <a:bodyPr wrap="square">
            <a:spAutoFit/>
          </a:bodyPr>
          <a:lstStyle/>
          <a:p>
            <a:pPr algn="ctr" fontAlgn="ctr">
              <a:spcAft>
                <a:spcPts val="600"/>
              </a:spcAft>
              <a:buClr>
                <a:schemeClr val="accent4"/>
              </a:buClr>
            </a:pPr>
            <a:r>
              <a:rPr lang="en-GB" sz="1400" dirty="0">
                <a:solidFill>
                  <a:srgbClr val="002060"/>
                </a:solidFill>
                <a:latin typeface="Century Gothic" panose="020B0502020202020204" pitchFamily="34" charset="0"/>
              </a:rPr>
              <a:t>Sector </a:t>
            </a:r>
            <a:r>
              <a:rPr lang="en-GB" sz="1400" dirty="0" err="1">
                <a:solidFill>
                  <a:srgbClr val="002060"/>
                </a:solidFill>
                <a:latin typeface="Century Gothic" panose="020B0502020202020204" pitchFamily="34" charset="0"/>
              </a:rPr>
              <a:t>trydyddol</a:t>
            </a:r>
            <a:r>
              <a:rPr lang="en-GB" sz="1400" dirty="0">
                <a:solidFill>
                  <a:srgbClr val="002060"/>
                </a:solidFill>
                <a:latin typeface="Century Gothic" panose="020B0502020202020204" pitchFamily="34" charset="0"/>
              </a:rPr>
              <a:t> Cymru</a:t>
            </a:r>
          </a:p>
        </p:txBody>
      </p:sp>
      <p:sp>
        <p:nvSpPr>
          <p:cNvPr id="7" name="Left Brace 6">
            <a:extLst>
              <a:ext uri="{FF2B5EF4-FFF2-40B4-BE49-F238E27FC236}">
                <a16:creationId xmlns:a16="http://schemas.microsoft.com/office/drawing/2014/main" id="{FC1597FC-3EA1-0090-FF5A-B8E5D912AA96}"/>
              </a:ext>
              <a:ext uri="{C183D7F6-B498-43B3-948B-1728B52AA6E4}">
                <adec:decorative xmlns:adec="http://schemas.microsoft.com/office/drawing/2017/decorative" val="1"/>
              </a:ext>
            </a:extLst>
          </p:cNvPr>
          <p:cNvSpPr/>
          <p:nvPr/>
        </p:nvSpPr>
        <p:spPr>
          <a:xfrm>
            <a:off x="1304760" y="4239048"/>
            <a:ext cx="255764" cy="25449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6D634F91-E357-E653-3B51-96B1C6BE4CCB}"/>
              </a:ext>
              <a:ext uri="{C183D7F6-B498-43B3-948B-1728B52AA6E4}">
                <adec:decorative xmlns:adec="http://schemas.microsoft.com/office/drawing/2017/decorative" val="1"/>
              </a:ext>
            </a:extLst>
          </p:cNvPr>
          <p:cNvSpPr txBox="1"/>
          <p:nvPr/>
        </p:nvSpPr>
        <p:spPr>
          <a:xfrm>
            <a:off x="6011448" y="5026805"/>
            <a:ext cx="952500" cy="954107"/>
          </a:xfrm>
          <a:prstGeom prst="rect">
            <a:avLst/>
          </a:prstGeom>
          <a:noFill/>
        </p:spPr>
        <p:txBody>
          <a:bodyPr wrap="square">
            <a:spAutoFit/>
          </a:bodyPr>
          <a:lstStyle/>
          <a:p>
            <a:pPr algn="ctr" fontAlgn="ctr">
              <a:spcAft>
                <a:spcPts val="600"/>
              </a:spcAft>
              <a:buClr>
                <a:schemeClr val="accent4"/>
              </a:buClr>
            </a:pPr>
            <a:r>
              <a:rPr lang="en-GB" sz="1400" dirty="0">
                <a:solidFill>
                  <a:srgbClr val="002060"/>
                </a:solidFill>
                <a:latin typeface="Century Gothic" panose="020B0502020202020204" pitchFamily="34" charset="0"/>
              </a:rPr>
              <a:t>The Welsh tertiary sector</a:t>
            </a:r>
          </a:p>
        </p:txBody>
      </p:sp>
      <p:sp>
        <p:nvSpPr>
          <p:cNvPr id="15" name="Left Brace 14">
            <a:extLst>
              <a:ext uri="{FF2B5EF4-FFF2-40B4-BE49-F238E27FC236}">
                <a16:creationId xmlns:a16="http://schemas.microsoft.com/office/drawing/2014/main" id="{A68E4EFF-5FB1-2FE7-4A7A-9B00333D57A9}"/>
              </a:ext>
              <a:ext uri="{C183D7F6-B498-43B3-948B-1728B52AA6E4}">
                <adec:decorative xmlns:adec="http://schemas.microsoft.com/office/drawing/2017/decorative" val="1"/>
              </a:ext>
            </a:extLst>
          </p:cNvPr>
          <p:cNvSpPr/>
          <p:nvPr/>
        </p:nvSpPr>
        <p:spPr>
          <a:xfrm>
            <a:off x="6836066" y="4239047"/>
            <a:ext cx="255764" cy="25449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3209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4">
            <a:extLst>
              <a:ext uri="{FF2B5EF4-FFF2-40B4-BE49-F238E27FC236}">
                <a16:creationId xmlns:a16="http://schemas.microsoft.com/office/drawing/2014/main" id="{F4F40127-B395-D572-084E-C5307AE19055}"/>
              </a:ext>
              <a:ext uri="{C183D7F6-B498-43B3-948B-1728B52AA6E4}">
                <adec:decorative xmlns:adec="http://schemas.microsoft.com/office/drawing/2017/decorative" val="1"/>
              </a:ext>
            </a:extLst>
          </p:cNvPr>
          <p:cNvSpPr txBox="1">
            <a:spLocks/>
          </p:cNvSpPr>
          <p:nvPr/>
        </p:nvSpPr>
        <p:spPr>
          <a:xfrm>
            <a:off x="859115" y="0"/>
            <a:ext cx="507370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Ymateb</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i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Heriau’r</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Dyfodol</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5" name="Title 4">
            <a:extLst>
              <a:ext uri="{C183D7F6-B498-43B3-948B-1728B52AA6E4}">
                <adec:decorative xmlns:adec="http://schemas.microsoft.com/office/drawing/2017/decorative" val="1"/>
              </a:ext>
            </a:extLst>
          </p:cNvPr>
          <p:cNvSpPr txBox="1">
            <a:spLocks noGrp="1"/>
          </p:cNvSpPr>
          <p:nvPr>
            <p:ph type="title"/>
          </p:nvPr>
        </p:nvSpPr>
        <p:spPr>
          <a:xfrm>
            <a:off x="6096000" y="0"/>
            <a:ext cx="593337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00000"/>
              </a:lnSpc>
              <a:spcBef>
                <a:spcPts val="0"/>
              </a:spcBef>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Meeting the Challenges of the Future</a:t>
            </a:r>
            <a:endParaRPr kumimoji="0" lang="en-GB" sz="36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6" name="Content Placeholder 5">
            <a:extLst>
              <a:ext uri="{FF2B5EF4-FFF2-40B4-BE49-F238E27FC236}">
                <a16:creationId xmlns:a16="http://schemas.microsoft.com/office/drawing/2014/main" id="{BFF405EE-E9D1-801B-A9B3-52FA72859150}"/>
              </a:ext>
              <a:ext uri="{C183D7F6-B498-43B3-948B-1728B52AA6E4}">
                <adec:decorative xmlns:adec="http://schemas.microsoft.com/office/drawing/2017/decorative" val="1"/>
              </a:ext>
            </a:extLst>
          </p:cNvPr>
          <p:cNvSpPr>
            <a:spLocks noGrp="1"/>
          </p:cNvSpPr>
          <p:nvPr>
            <p:ph sz="half" idx="1"/>
          </p:nvPr>
        </p:nvSpPr>
        <p:spPr>
          <a:xfrm>
            <a:off x="859115" y="1555338"/>
            <a:ext cx="4786618" cy="4439186"/>
          </a:xfrm>
        </p:spPr>
        <p:txBody>
          <a:bodyPr>
            <a:normAutofit fontScale="85000" lnSpcReduction="10000"/>
          </a:bodyPr>
          <a:lstStyle/>
          <a:p>
            <a:pPr marL="342900" indent="-342900" fontAlgn="ctr">
              <a:spcAft>
                <a:spcPts val="1200"/>
              </a:spcAft>
              <a:buClr>
                <a:srgbClr val="F39200"/>
              </a:buClr>
              <a:buFont typeface="Wingdings" panose="05000000000000000000" pitchFamily="2" charset="2"/>
              <a:buChar char="§"/>
            </a:pPr>
            <a:r>
              <a:rPr lang="en-GB" sz="2800" dirty="0" err="1">
                <a:solidFill>
                  <a:srgbClr val="002060"/>
                </a:solidFill>
                <a:latin typeface="Century Gothic" panose="020B0502020202020204" pitchFamily="34" charset="0"/>
              </a:rPr>
              <a:t>Cyd-destun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sy’n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newid</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yn</a:t>
            </a:r>
            <a:r>
              <a:rPr lang="en-GB" sz="2800" dirty="0">
                <a:solidFill>
                  <a:srgbClr val="002060"/>
                </a:solidFill>
                <a:latin typeface="Century Gothic" panose="020B0502020202020204" pitchFamily="34" charset="0"/>
              </a:rPr>
              <a:t> y DU ac </a:t>
            </a:r>
            <a:r>
              <a:rPr lang="en-GB" sz="2800" dirty="0" err="1">
                <a:solidFill>
                  <a:srgbClr val="002060"/>
                </a:solidFill>
                <a:latin typeface="Century Gothic" panose="020B0502020202020204" pitchFamily="34" charset="0"/>
              </a:rPr>
              <a:t>yn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fyd-eang</a:t>
            </a:r>
            <a:endParaRPr lang="en-GB" sz="2800" dirty="0">
              <a:solidFill>
                <a:srgbClr val="002060"/>
              </a:solidFill>
              <a:latin typeface="Century Gothic" panose="020B0502020202020204" pitchFamily="34" charset="0"/>
            </a:endParaRPr>
          </a:p>
          <a:p>
            <a:pPr marL="342900" indent="-342900" fontAlgn="ctr">
              <a:spcAft>
                <a:spcPts val="1200"/>
              </a:spcAft>
              <a:buClr>
                <a:srgbClr val="F39200"/>
              </a:buClr>
              <a:buFont typeface="Wingdings" panose="05000000000000000000" pitchFamily="2" charset="2"/>
              <a:buChar char="§"/>
            </a:pPr>
            <a:r>
              <a:rPr lang="en-GB" sz="2800" dirty="0" err="1">
                <a:solidFill>
                  <a:srgbClr val="002060"/>
                </a:solidFill>
                <a:latin typeface="Century Gothic" panose="020B0502020202020204" pitchFamily="34" charset="0"/>
              </a:rPr>
              <a:t>Ailadeiladu</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ar</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ôl</a:t>
            </a:r>
            <a:r>
              <a:rPr lang="en-GB" sz="2800" dirty="0">
                <a:solidFill>
                  <a:srgbClr val="002060"/>
                </a:solidFill>
                <a:latin typeface="Century Gothic" panose="020B0502020202020204" pitchFamily="34" charset="0"/>
              </a:rPr>
              <a:t> COVID-19 </a:t>
            </a:r>
            <a:r>
              <a:rPr lang="en-GB" sz="2800" dirty="0" err="1">
                <a:solidFill>
                  <a:srgbClr val="002060"/>
                </a:solidFill>
                <a:latin typeface="Century Gothic" panose="020B0502020202020204" pitchFamily="34" charset="0"/>
              </a:rPr>
              <a:t>gydag</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economi</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wyrddach</a:t>
            </a:r>
            <a:endParaRPr lang="en-GB" sz="2800" dirty="0">
              <a:solidFill>
                <a:srgbClr val="002060"/>
              </a:solidFill>
              <a:latin typeface="Century Gothic" panose="020B0502020202020204" pitchFamily="34" charset="0"/>
            </a:endParaRPr>
          </a:p>
          <a:p>
            <a:pPr marL="342900" indent="-342900" fontAlgn="ctr">
              <a:spcAft>
                <a:spcPts val="1200"/>
              </a:spcAft>
              <a:buClr>
                <a:srgbClr val="F39200"/>
              </a:buClr>
              <a:buFont typeface="Wingdings" panose="05000000000000000000" pitchFamily="2" charset="2"/>
              <a:buChar char="§"/>
            </a:pPr>
            <a:r>
              <a:rPr lang="en-GB" sz="2800" dirty="0" err="1">
                <a:solidFill>
                  <a:srgbClr val="002060"/>
                </a:solidFill>
                <a:latin typeface="Century Gothic" panose="020B0502020202020204" pitchFamily="34" charset="0"/>
              </a:rPr>
              <a:t>Poblogaeth</a:t>
            </a:r>
            <a:r>
              <a:rPr lang="en-GB" sz="2800" dirty="0">
                <a:solidFill>
                  <a:srgbClr val="002060"/>
                </a:solidFill>
                <a:latin typeface="Century Gothic" panose="020B0502020202020204" pitchFamily="34" charset="0"/>
              </a:rPr>
              <a:t> Cymru </a:t>
            </a:r>
            <a:r>
              <a:rPr lang="en-GB" sz="2800" dirty="0" err="1">
                <a:solidFill>
                  <a:srgbClr val="002060"/>
                </a:solidFill>
                <a:latin typeface="Century Gothic" panose="020B0502020202020204" pitchFamily="34" charset="0"/>
              </a:rPr>
              <a:t>sydd</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yn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byw</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yn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hirach</a:t>
            </a:r>
            <a:endParaRPr lang="en-GB" sz="2800" dirty="0">
              <a:solidFill>
                <a:srgbClr val="002060"/>
              </a:solidFill>
              <a:latin typeface="Century Gothic" panose="020B0502020202020204" pitchFamily="34" charset="0"/>
            </a:endParaRPr>
          </a:p>
          <a:p>
            <a:pPr marL="342900" indent="-342900" fontAlgn="ctr">
              <a:spcAft>
                <a:spcPts val="1200"/>
              </a:spcAft>
              <a:buClr>
                <a:srgbClr val="F39200"/>
              </a:buClr>
              <a:buFont typeface="Wingdings" panose="05000000000000000000" pitchFamily="2" charset="2"/>
              <a:buChar char="§"/>
            </a:pPr>
            <a:r>
              <a:rPr lang="en-GB" sz="2800" dirty="0" err="1">
                <a:solidFill>
                  <a:srgbClr val="002060"/>
                </a:solidFill>
                <a:latin typeface="Century Gothic" panose="020B0502020202020204" pitchFamily="34" charset="0"/>
              </a:rPr>
              <a:t>Integreiddio</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technoleg</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ddigidol</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yn</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ddi-dor</a:t>
            </a:r>
            <a:r>
              <a:rPr lang="en-GB" sz="2800" dirty="0">
                <a:solidFill>
                  <a:srgbClr val="002060"/>
                </a:solidFill>
                <a:latin typeface="Century Gothic" panose="020B0502020202020204" pitchFamily="34" charset="0"/>
              </a:rPr>
              <a:t> i </a:t>
            </a:r>
            <a:r>
              <a:rPr lang="en-GB" sz="2800" dirty="0" err="1">
                <a:solidFill>
                  <a:srgbClr val="002060"/>
                </a:solidFill>
                <a:latin typeface="Century Gothic" panose="020B0502020202020204" pitchFamily="34" charset="0"/>
              </a:rPr>
              <a:t>ddarpariaeth</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addysgol</a:t>
            </a:r>
            <a:r>
              <a:rPr lang="en-GB" sz="2800" dirty="0">
                <a:solidFill>
                  <a:srgbClr val="002060"/>
                </a:solidFill>
                <a:latin typeface="Century Gothic" panose="020B0502020202020204" pitchFamily="34" charset="0"/>
              </a:rPr>
              <a:t> </a:t>
            </a:r>
          </a:p>
          <a:p>
            <a:pPr marL="342900" indent="-342900" fontAlgn="ctr">
              <a:spcAft>
                <a:spcPts val="1200"/>
              </a:spcAft>
              <a:buClr>
                <a:srgbClr val="F39200"/>
              </a:buClr>
              <a:buFont typeface="Wingdings" panose="05000000000000000000" pitchFamily="2" charset="2"/>
              <a:buChar char="§"/>
            </a:pPr>
            <a:r>
              <a:rPr lang="en-GB" sz="2800" dirty="0" err="1">
                <a:solidFill>
                  <a:srgbClr val="002060"/>
                </a:solidFill>
                <a:latin typeface="Century Gothic" panose="020B0502020202020204" pitchFamily="34" charset="0"/>
              </a:rPr>
              <a:t>Heriau</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economi</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anghyfartal</a:t>
            </a:r>
            <a:endParaRPr lang="en-GB" sz="1600" dirty="0">
              <a:solidFill>
                <a:srgbClr val="002060"/>
              </a:solidFill>
              <a:latin typeface="Century Gothic" panose="020B0502020202020204" pitchFamily="34" charset="0"/>
            </a:endParaRPr>
          </a:p>
          <a:p>
            <a:pPr marL="0" indent="0" fontAlgn="ctr">
              <a:lnSpc>
                <a:spcPct val="120000"/>
              </a:lnSpc>
              <a:spcAft>
                <a:spcPts val="600"/>
              </a:spcAft>
              <a:buClr>
                <a:schemeClr val="accent4"/>
              </a:buClr>
              <a:buNone/>
            </a:pPr>
            <a:endParaRPr lang="en-GB" dirty="0"/>
          </a:p>
        </p:txBody>
      </p:sp>
      <p:sp>
        <p:nvSpPr>
          <p:cNvPr id="9" name="Content Placeholder 8">
            <a:extLst>
              <a:ext uri="{FF2B5EF4-FFF2-40B4-BE49-F238E27FC236}">
                <a16:creationId xmlns:a16="http://schemas.microsoft.com/office/drawing/2014/main" id="{2094D572-084A-5F83-38FB-9F85F18ED1BE}"/>
              </a:ext>
              <a:ext uri="{C183D7F6-B498-43B3-948B-1728B52AA6E4}">
                <adec:decorative xmlns:adec="http://schemas.microsoft.com/office/drawing/2017/decorative" val="1"/>
              </a:ext>
            </a:extLst>
          </p:cNvPr>
          <p:cNvSpPr>
            <a:spLocks noGrp="1"/>
          </p:cNvSpPr>
          <p:nvPr>
            <p:ph sz="half" idx="2"/>
          </p:nvPr>
        </p:nvSpPr>
        <p:spPr>
          <a:xfrm>
            <a:off x="6166959" y="1555338"/>
            <a:ext cx="5181600" cy="4755098"/>
          </a:xfrm>
        </p:spPr>
        <p:txBody>
          <a:bodyPr>
            <a:normAutofit fontScale="85000" lnSpcReduction="10000"/>
          </a:bodyPr>
          <a:lstStyle/>
          <a:p>
            <a:pPr marL="342900" indent="-342900" fontAlgn="ctr">
              <a:spcAft>
                <a:spcPts val="1200"/>
              </a:spcAft>
              <a:buClr>
                <a:srgbClr val="F39200"/>
              </a:buClr>
              <a:buFont typeface="Wingdings" panose="05000000000000000000" pitchFamily="2" charset="2"/>
              <a:buChar char="§"/>
            </a:pPr>
            <a:r>
              <a:rPr lang="en-GB" sz="2800" dirty="0">
                <a:solidFill>
                  <a:srgbClr val="002060"/>
                </a:solidFill>
                <a:latin typeface="Century Gothic" panose="020B0502020202020204" pitchFamily="34" charset="0"/>
              </a:rPr>
              <a:t>A changing UK and global context </a:t>
            </a:r>
          </a:p>
          <a:p>
            <a:pPr marL="342900" indent="-342900" fontAlgn="ctr">
              <a:spcAft>
                <a:spcPts val="1200"/>
              </a:spcAft>
              <a:buClr>
                <a:srgbClr val="F39200"/>
              </a:buClr>
              <a:buFont typeface="Wingdings" panose="05000000000000000000" pitchFamily="2" charset="2"/>
              <a:buChar char="§"/>
            </a:pPr>
            <a:r>
              <a:rPr lang="en-GB" sz="2800" dirty="0">
                <a:solidFill>
                  <a:srgbClr val="002060"/>
                </a:solidFill>
                <a:latin typeface="Century Gothic" panose="020B0502020202020204" pitchFamily="34" charset="0"/>
              </a:rPr>
              <a:t>Rebuild from COVID-19 with a greener economy</a:t>
            </a:r>
          </a:p>
          <a:p>
            <a:pPr marL="342900" indent="-342900" fontAlgn="ctr">
              <a:spcAft>
                <a:spcPts val="1200"/>
              </a:spcAft>
              <a:buClr>
                <a:srgbClr val="F39200"/>
              </a:buClr>
              <a:buFont typeface="Wingdings" panose="05000000000000000000" pitchFamily="2" charset="2"/>
              <a:buChar char="§"/>
            </a:pPr>
            <a:r>
              <a:rPr lang="en-GB" sz="2800" dirty="0">
                <a:solidFill>
                  <a:srgbClr val="002060"/>
                </a:solidFill>
                <a:latin typeface="Century Gothic" panose="020B0502020202020204" pitchFamily="34" charset="0"/>
              </a:rPr>
              <a:t>Ageing population</a:t>
            </a:r>
          </a:p>
          <a:p>
            <a:pPr marL="342900" indent="-342900" fontAlgn="ctr">
              <a:spcAft>
                <a:spcPts val="1200"/>
              </a:spcAft>
              <a:buClr>
                <a:srgbClr val="F39200"/>
              </a:buClr>
              <a:buFont typeface="Wingdings" panose="05000000000000000000" pitchFamily="2" charset="2"/>
              <a:buChar char="§"/>
            </a:pPr>
            <a:r>
              <a:rPr lang="en-GB" sz="2800" dirty="0">
                <a:solidFill>
                  <a:srgbClr val="002060"/>
                </a:solidFill>
                <a:latin typeface="Century Gothic" panose="020B0502020202020204" pitchFamily="34" charset="0"/>
              </a:rPr>
              <a:t>Integrate digital technology into educational delivery </a:t>
            </a:r>
          </a:p>
          <a:p>
            <a:pPr marL="342900" indent="-342900" fontAlgn="ctr">
              <a:spcAft>
                <a:spcPts val="1200"/>
              </a:spcAft>
              <a:buClr>
                <a:srgbClr val="F39200"/>
              </a:buClr>
              <a:buFont typeface="Wingdings" panose="05000000000000000000" pitchFamily="2" charset="2"/>
              <a:buChar char="§"/>
            </a:pPr>
            <a:r>
              <a:rPr lang="en-GB" sz="2800" dirty="0">
                <a:solidFill>
                  <a:srgbClr val="002060"/>
                </a:solidFill>
                <a:latin typeface="Century Gothic" panose="020B0502020202020204" pitchFamily="34" charset="0"/>
              </a:rPr>
              <a:t>Challenges of an unequal economy</a:t>
            </a:r>
          </a:p>
          <a:p>
            <a:endParaRPr lang="en-GB" dirty="0"/>
          </a:p>
        </p:txBody>
      </p:sp>
      <p:grpSp>
        <p:nvGrpSpPr>
          <p:cNvPr id="10" name="Group 9">
            <a:extLst>
              <a:ext uri="{FF2B5EF4-FFF2-40B4-BE49-F238E27FC236}">
                <a16:creationId xmlns:a16="http://schemas.microsoft.com/office/drawing/2014/main" id="{36B61627-B3FB-B400-34FC-02137111040D}"/>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4" name="Rectangle 3">
              <a:extLst>
                <a:ext uri="{FF2B5EF4-FFF2-40B4-BE49-F238E27FC236}">
                  <a16:creationId xmlns:a16="http://schemas.microsoft.com/office/drawing/2014/main" id="{6B1EDACA-C5A2-3C27-8179-735345BD3617}"/>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781A7AA9-7AD7-433D-A3B9-02787416DA7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a:extLst>
              <a:ext uri="{FF2B5EF4-FFF2-40B4-BE49-F238E27FC236}">
                <a16:creationId xmlns:a16="http://schemas.microsoft.com/office/drawing/2014/main" id="{6C893E07-7C96-7CC6-E1BE-3D772452F5A9}"/>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2" name="Rectangle 11">
              <a:extLst>
                <a:ext uri="{FF2B5EF4-FFF2-40B4-BE49-F238E27FC236}">
                  <a16:creationId xmlns:a16="http://schemas.microsoft.com/office/drawing/2014/main" id="{76F8A3C9-F8F5-EDDB-C381-A1436B22D632}"/>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86AF6499-57F7-1671-135D-625A5AE07092}"/>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63419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FB9F71D7-037C-1DA3-DCDF-93E7B2CA2EE9}"/>
              </a:ext>
            </a:extLst>
          </p:cNvPr>
          <p:cNvSpPr txBox="1">
            <a:spLocks noGrp="1"/>
          </p:cNvSpPr>
          <p:nvPr>
            <p:ph type="title" idx="4294967295"/>
          </p:nvPr>
        </p:nvSpPr>
        <p:spPr>
          <a:xfrm>
            <a:off x="859115" y="0"/>
            <a:ext cx="507370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Dyletswyddau</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t>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Strategol</a:t>
            </a: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t> y </a:t>
            </a:r>
            <a:r>
              <a:rPr kumimoji="0" lang="en-GB" sz="3600" b="1" i="0" u="none" strike="noStrike" kern="1200" cap="none" spc="0" normalizeH="0" baseline="0" noProof="0" dirty="0" err="1">
                <a:ln>
                  <a:noFill/>
                </a:ln>
                <a:solidFill>
                  <a:srgbClr val="291F6C"/>
                </a:solidFill>
                <a:effectLst/>
                <a:uLnTx/>
                <a:uFillTx/>
                <a:latin typeface="Century Gothic" panose="020B0502020202020204" pitchFamily="34" charset="0"/>
                <a:ea typeface="+mj-ea"/>
                <a:cs typeface="+mj-cs"/>
              </a:rPr>
              <a:t>Comisiwn</a:t>
            </a:r>
            <a:br>
              <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j-ea"/>
                <a:cs typeface="+mj-cs"/>
              </a:rPr>
            </a:br>
            <a:endParaRPr kumimoji="0" lang="en-GB" sz="2400" b="0"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endParaRPr>
          </a:p>
        </p:txBody>
      </p:sp>
      <p:sp>
        <p:nvSpPr>
          <p:cNvPr id="17" name="Title 4">
            <a:extLst>
              <a:ext uri="{FF2B5EF4-FFF2-40B4-BE49-F238E27FC236}">
                <a16:creationId xmlns:a16="http://schemas.microsoft.com/office/drawing/2014/main" id="{5C13F925-A823-100B-F04B-B7FEE2E6D24B}"/>
              </a:ext>
            </a:extLst>
          </p:cNvPr>
          <p:cNvSpPr txBox="1">
            <a:spLocks/>
          </p:cNvSpPr>
          <p:nvPr/>
        </p:nvSpPr>
        <p:spPr>
          <a:xfrm>
            <a:off x="6096000" y="0"/>
            <a:ext cx="585662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3600" b="1" dirty="0">
                <a:solidFill>
                  <a:srgbClr val="291F6C"/>
                </a:solidFill>
                <a:latin typeface="Century Gothic" panose="020B0502020202020204" pitchFamily="34" charset="0"/>
                <a:ea typeface="+mn-ea"/>
                <a:cs typeface="+mn-cs"/>
              </a:rPr>
              <a:t>The Strategic Duties of the Commission</a:t>
            </a:r>
          </a:p>
        </p:txBody>
      </p:sp>
      <p:sp>
        <p:nvSpPr>
          <p:cNvPr id="4" name="Text Placeholder 3">
            <a:extLst>
              <a:ext uri="{FF2B5EF4-FFF2-40B4-BE49-F238E27FC236}">
                <a16:creationId xmlns:a16="http://schemas.microsoft.com/office/drawing/2014/main" id="{EFC0C7B4-D257-2228-ED81-2E2A19BB7B45}"/>
              </a:ext>
            </a:extLst>
          </p:cNvPr>
          <p:cNvSpPr>
            <a:spLocks noGrp="1"/>
          </p:cNvSpPr>
          <p:nvPr>
            <p:ph type="body" idx="1"/>
          </p:nvPr>
        </p:nvSpPr>
        <p:spPr>
          <a:xfrm>
            <a:off x="835582" y="1820411"/>
            <a:ext cx="5157787" cy="684664"/>
          </a:xfrm>
        </p:spPr>
        <p:txBody>
          <a:bodyPr>
            <a:normAutofit fontScale="25000" lnSpcReduction="20000"/>
          </a:bodyPr>
          <a:lstStyle/>
          <a:p>
            <a:r>
              <a:rPr lang="en-GB" sz="5600" dirty="0">
                <a:solidFill>
                  <a:srgbClr val="002060"/>
                </a:solidFill>
                <a:latin typeface="Century Gothic" panose="020B0502020202020204" pitchFamily="34" charset="0"/>
              </a:rPr>
              <a:t>           </a:t>
            </a:r>
          </a:p>
          <a:p>
            <a:endParaRPr lang="en-GB" sz="5600" dirty="0">
              <a:solidFill>
                <a:srgbClr val="002060"/>
              </a:solidFill>
              <a:latin typeface="Century Gothic" panose="020B0502020202020204" pitchFamily="34" charset="0"/>
            </a:endParaRPr>
          </a:p>
          <a:p>
            <a:endParaRPr lang="en-GB" sz="5600" dirty="0">
              <a:solidFill>
                <a:srgbClr val="002060"/>
              </a:solidFill>
              <a:latin typeface="Century Gothic" panose="020B0502020202020204" pitchFamily="34" charset="0"/>
            </a:endParaRPr>
          </a:p>
          <a:p>
            <a:endParaRPr lang="en-GB" sz="5600" dirty="0">
              <a:solidFill>
                <a:srgbClr val="002060"/>
              </a:solidFill>
              <a:latin typeface="Century Gothic" panose="020B0502020202020204" pitchFamily="34" charset="0"/>
            </a:endParaRPr>
          </a:p>
          <a:p>
            <a:pPr>
              <a:lnSpc>
                <a:spcPct val="120000"/>
              </a:lnSpc>
            </a:pPr>
            <a:r>
              <a:rPr lang="en-GB" sz="6400" b="0" dirty="0" err="1">
                <a:solidFill>
                  <a:srgbClr val="002060"/>
                </a:solidFill>
                <a:latin typeface="Century Gothic" panose="020B0502020202020204" pitchFamily="34" charset="0"/>
              </a:rPr>
              <a:t>Mae’r</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Ddeddf</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yn</a:t>
            </a:r>
            <a:r>
              <a:rPr lang="en-GB" sz="6400" b="0" dirty="0">
                <a:solidFill>
                  <a:srgbClr val="002060"/>
                </a:solidFill>
                <a:latin typeface="Century Gothic" panose="020B0502020202020204" pitchFamily="34" charset="0"/>
              </a:rPr>
              <a:t> nodi un </a:t>
            </a:r>
            <a:r>
              <a:rPr lang="en-GB" sz="6400" b="0" dirty="0" err="1">
                <a:solidFill>
                  <a:srgbClr val="002060"/>
                </a:solidFill>
                <a:latin typeface="Century Gothic" panose="020B0502020202020204" pitchFamily="34" charset="0"/>
              </a:rPr>
              <a:t>ar</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ddeg</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dyletswydd</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strategol</a:t>
            </a:r>
            <a:r>
              <a:rPr lang="en-GB" sz="6400" b="0" dirty="0">
                <a:solidFill>
                  <a:srgbClr val="002060"/>
                </a:solidFill>
                <a:latin typeface="Century Gothic" panose="020B0502020202020204" pitchFamily="34" charset="0"/>
              </a:rPr>
              <a:t> y </a:t>
            </a:r>
            <a:r>
              <a:rPr lang="en-GB" sz="6400" b="0" dirty="0" err="1">
                <a:solidFill>
                  <a:srgbClr val="002060"/>
                </a:solidFill>
                <a:latin typeface="Century Gothic" panose="020B0502020202020204" pitchFamily="34" charset="0"/>
              </a:rPr>
              <a:t>mae’n</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ofynnol</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i’r</a:t>
            </a:r>
            <a:r>
              <a:rPr lang="en-GB" sz="6400" b="0" dirty="0">
                <a:solidFill>
                  <a:srgbClr val="002060"/>
                </a:solidFill>
                <a:latin typeface="Century Gothic" panose="020B0502020202020204" pitchFamily="34" charset="0"/>
              </a:rPr>
              <a:t> Comisiwn </a:t>
            </a:r>
            <a:r>
              <a:rPr lang="en-GB" sz="6400" b="0" dirty="0" err="1">
                <a:solidFill>
                  <a:srgbClr val="002060"/>
                </a:solidFill>
                <a:latin typeface="Century Gothic" panose="020B0502020202020204" pitchFamily="34" charset="0"/>
              </a:rPr>
              <a:t>arfer</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ei</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swyddogaethau</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oddi</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tanynt</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Mae’r</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rhain</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yn</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cynrychioli</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gweledigaeth</a:t>
            </a:r>
            <a:r>
              <a:rPr lang="en-GB" sz="6400" b="0" dirty="0">
                <a:solidFill>
                  <a:srgbClr val="002060"/>
                </a:solidFill>
                <a:latin typeface="Century Gothic" panose="020B0502020202020204" pitchFamily="34" charset="0"/>
              </a:rPr>
              <a:t> Llywodraeth Cymru </a:t>
            </a:r>
            <a:r>
              <a:rPr lang="en-GB" sz="6400" b="0" dirty="0" err="1">
                <a:solidFill>
                  <a:srgbClr val="002060"/>
                </a:solidFill>
                <a:latin typeface="Century Gothic" panose="020B0502020202020204" pitchFamily="34" charset="0"/>
              </a:rPr>
              <a:t>ar</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gyfer</a:t>
            </a:r>
            <a:r>
              <a:rPr lang="en-GB" sz="6400" b="0" dirty="0">
                <a:solidFill>
                  <a:srgbClr val="002060"/>
                </a:solidFill>
                <a:latin typeface="Century Gothic" panose="020B0502020202020204" pitchFamily="34" charset="0"/>
              </a:rPr>
              <a:t> dyfodol </a:t>
            </a:r>
            <a:r>
              <a:rPr lang="en-GB" sz="6400" b="0" dirty="0" err="1">
                <a:solidFill>
                  <a:srgbClr val="002060"/>
                </a:solidFill>
                <a:latin typeface="Century Gothic" panose="020B0502020202020204" pitchFamily="34" charset="0"/>
              </a:rPr>
              <a:t>addysg</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drydyddol</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yng</a:t>
            </a:r>
            <a:r>
              <a:rPr lang="en-GB" sz="6400" b="0" dirty="0">
                <a:solidFill>
                  <a:srgbClr val="002060"/>
                </a:solidFill>
                <a:latin typeface="Century Gothic" panose="020B0502020202020204" pitchFamily="34" charset="0"/>
              </a:rPr>
              <a:t> </a:t>
            </a:r>
            <a:r>
              <a:rPr lang="en-GB" sz="6400" b="0" dirty="0" err="1">
                <a:solidFill>
                  <a:srgbClr val="002060"/>
                </a:solidFill>
                <a:latin typeface="Century Gothic" panose="020B0502020202020204" pitchFamily="34" charset="0"/>
              </a:rPr>
              <a:t>Nghymru</a:t>
            </a:r>
            <a:r>
              <a:rPr lang="en-GB" sz="6400" b="0" dirty="0">
                <a:solidFill>
                  <a:srgbClr val="002060"/>
                </a:solidFill>
                <a:latin typeface="Century Gothic" panose="020B0502020202020204" pitchFamily="34" charset="0"/>
              </a:rPr>
              <a:t>.</a:t>
            </a:r>
            <a:endParaRPr lang="en-GB" sz="6400" b="0" dirty="0"/>
          </a:p>
        </p:txBody>
      </p:sp>
      <p:sp>
        <p:nvSpPr>
          <p:cNvPr id="7" name="Text Placeholder 6">
            <a:extLst>
              <a:ext uri="{FF2B5EF4-FFF2-40B4-BE49-F238E27FC236}">
                <a16:creationId xmlns:a16="http://schemas.microsoft.com/office/drawing/2014/main" id="{C10F78EA-96E4-B6F9-ACD4-763E801021FA}"/>
              </a:ext>
            </a:extLst>
          </p:cNvPr>
          <p:cNvSpPr>
            <a:spLocks noGrp="1"/>
          </p:cNvSpPr>
          <p:nvPr>
            <p:ph type="body" sz="quarter" idx="3"/>
          </p:nvPr>
        </p:nvSpPr>
        <p:spPr>
          <a:xfrm>
            <a:off x="6181290" y="1614880"/>
            <a:ext cx="5183188" cy="1095725"/>
          </a:xfrm>
        </p:spPr>
        <p:txBody>
          <a:bodyPr>
            <a:normAutofit fontScale="25000" lnSpcReduction="20000"/>
          </a:bodyPr>
          <a:lstStyle/>
          <a:p>
            <a:endParaRPr lang="en-GB" sz="2400" dirty="0">
              <a:solidFill>
                <a:srgbClr val="002060"/>
              </a:solidFill>
              <a:latin typeface="Century Gothic" panose="020B0502020202020204" pitchFamily="34" charset="0"/>
            </a:endParaRPr>
          </a:p>
          <a:p>
            <a:endParaRPr lang="en-GB" sz="2400" dirty="0">
              <a:solidFill>
                <a:srgbClr val="002060"/>
              </a:solidFill>
              <a:latin typeface="Century Gothic" panose="020B0502020202020204" pitchFamily="34" charset="0"/>
            </a:endParaRPr>
          </a:p>
          <a:p>
            <a:pPr>
              <a:lnSpc>
                <a:spcPct val="120000"/>
              </a:lnSpc>
            </a:pPr>
            <a:r>
              <a:rPr lang="en-GB" sz="6400" b="0" dirty="0">
                <a:solidFill>
                  <a:srgbClr val="002060"/>
                </a:solidFill>
                <a:latin typeface="Century Gothic" panose="020B0502020202020204" pitchFamily="34" charset="0"/>
              </a:rPr>
              <a:t>The Act sets out eleven strategic duties under which the Commission is required to exercise its functions. These legal duties are the long-term strategic purposes for the system and reflect the Government’s vision.</a:t>
            </a:r>
          </a:p>
          <a:p>
            <a:endParaRPr lang="en-GB" dirty="0"/>
          </a:p>
        </p:txBody>
      </p:sp>
      <p:pic>
        <p:nvPicPr>
          <p:cNvPr id="2" name="Picture 37" descr="Diagram yn dangos 11 Dyletswydd Strategol y Comisiwn, sef: &#10;&#10;Hybu Cyfle Cyfartal;&#10;Annog Cyfranogiad mewn addysg drydyddol;&#10;Hybu Gwelliant Parhaus mewn addysg drydyddol;&#10;Hybu Ymchwil ac Arloesi;&#10;Hybu Cydweithrediad a Chydlyniad mewn addysg drydyddol ac ymchwil;&#10;Cyfrannu at Economi Gynaliadwy ac Arloesol;&#10;Hybu Addysg Drydyddol drwy Gyfrwng y Gymraeg;&#10;Hybu Cenhadaeth Ddinesig;&#10;Hybu Cydweithrediad rhwng Darparwyr ac Undebau Llafur;&#10;Hybu Dysgu Gydol Oes;&#10;Hybu Golwg Byd-eang.&#10;">
            <a:extLst>
              <a:ext uri="{FF2B5EF4-FFF2-40B4-BE49-F238E27FC236}">
                <a16:creationId xmlns:a16="http://schemas.microsoft.com/office/drawing/2014/main" id="{5A355608-5527-2AEC-FA8A-90A4B93DF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7714" y="2521852"/>
            <a:ext cx="4268879" cy="4203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7" descr="Diagram showing the 11 Strategic Duties of the Commission, which are: &#10;&#10;Promoting Equality of Opportunity;&#10;Encouraging Participation;&#10;Promoting Continuous Improvement;&#10;Promoting Research and Innovation;&#10;Promoting Collaboration and Coherence;&#10;Sustainable and Innovating Economy;&#10;Promoting Welsh Medium Study;&#10;Promoting a Civic Mission;&#10;Promoting Collaboration between Providers and Trade Unions;&#10;Promoting Lifelong Learning;&#10;Promoting a Global Outlook.&#10;">
            <a:extLst>
              <a:ext uri="{FF2B5EF4-FFF2-40B4-BE49-F238E27FC236}">
                <a16:creationId xmlns:a16="http://schemas.microsoft.com/office/drawing/2014/main" id="{8490D7E1-D13D-0AB8-1D79-C3C79A31F2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2734" y="2449865"/>
            <a:ext cx="4341979" cy="4275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a:extLst>
              <a:ext uri="{FF2B5EF4-FFF2-40B4-BE49-F238E27FC236}">
                <a16:creationId xmlns:a16="http://schemas.microsoft.com/office/drawing/2014/main" id="{38E7B986-008B-59B7-1C2D-69531F12BDDA}"/>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12" name="Rectangle 11">
              <a:extLst>
                <a:ext uri="{FF2B5EF4-FFF2-40B4-BE49-F238E27FC236}">
                  <a16:creationId xmlns:a16="http://schemas.microsoft.com/office/drawing/2014/main" id="{1B2D59BC-9ECB-86D1-ADC0-8ACCC272654B}"/>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1287DD2-247E-AEB1-B811-8736AC86F244}"/>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a:extLst>
              <a:ext uri="{FF2B5EF4-FFF2-40B4-BE49-F238E27FC236}">
                <a16:creationId xmlns:a16="http://schemas.microsoft.com/office/drawing/2014/main" id="{2671ABB4-4F1A-EE6E-58EF-8C8DC8AA4E5D}"/>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5" name="Rectangle 14">
              <a:extLst>
                <a:ext uri="{FF2B5EF4-FFF2-40B4-BE49-F238E27FC236}">
                  <a16:creationId xmlns:a16="http://schemas.microsoft.com/office/drawing/2014/main" id="{21095EFF-4EE7-EA05-1C58-8C31A15A7E8A}"/>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9241D58-DF11-E7F1-EF25-BA98EEF281F6}"/>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697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 uri="{C183D7F6-B498-43B3-948B-1728B52AA6E4}">
                <adec:decorative xmlns:adec="http://schemas.microsoft.com/office/drawing/2017/decorative" val="1"/>
              </a:ext>
            </a:extLst>
          </p:cNvPr>
          <p:cNvSpPr txBox="1">
            <a:spLocks/>
          </p:cNvSpPr>
          <p:nvPr/>
        </p:nvSpPr>
        <p:spPr>
          <a:xfrm>
            <a:off x="859115" y="0"/>
            <a:ext cx="5073707"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3600" b="1" dirty="0">
                <a:solidFill>
                  <a:srgbClr val="291F6C"/>
                </a:solidFill>
                <a:latin typeface="Century Gothic" panose="020B0502020202020204" pitchFamily="34" charset="0"/>
              </a:rPr>
              <a:t>Sut </a:t>
            </a:r>
            <a:r>
              <a:rPr lang="en-GB" sz="3600" b="1" dirty="0" err="1">
                <a:solidFill>
                  <a:srgbClr val="291F6C"/>
                </a:solidFill>
                <a:latin typeface="Century Gothic" panose="020B0502020202020204" pitchFamily="34" charset="0"/>
              </a:rPr>
              <a:t>olwg</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fydd</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ar</a:t>
            </a:r>
            <a:r>
              <a:rPr lang="en-GB" sz="3600" b="1" dirty="0">
                <a:solidFill>
                  <a:srgbClr val="291F6C"/>
                </a:solidFill>
                <a:latin typeface="Century Gothic" panose="020B0502020202020204" pitchFamily="34" charset="0"/>
              </a:rPr>
              <a:t> </a:t>
            </a:r>
            <a:r>
              <a:rPr lang="en-GB" sz="3600" b="1" dirty="0" err="1">
                <a:solidFill>
                  <a:srgbClr val="291F6C"/>
                </a:solidFill>
                <a:latin typeface="Century Gothic" panose="020B0502020202020204" pitchFamily="34" charset="0"/>
              </a:rPr>
              <a:t>lwyddiant</a:t>
            </a:r>
            <a:r>
              <a:rPr lang="en-GB" sz="3600" b="1" dirty="0">
                <a:solidFill>
                  <a:srgbClr val="291F6C"/>
                </a:solidFill>
                <a:latin typeface="Century Gothic" panose="020B0502020202020204" pitchFamily="34" charset="0"/>
              </a:rPr>
              <a:t>?</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1"/>
              </a:ext>
            </a:extLst>
          </p:cNvPr>
          <p:cNvSpPr txBox="1">
            <a:spLocks noGrp="1"/>
          </p:cNvSpPr>
          <p:nvPr>
            <p:ph type="title" idx="4294967295"/>
          </p:nvPr>
        </p:nvSpPr>
        <p:spPr>
          <a:xfrm>
            <a:off x="6096000" y="0"/>
            <a:ext cx="585662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What will success look like?</a:t>
            </a:r>
          </a:p>
        </p:txBody>
      </p:sp>
      <p:sp>
        <p:nvSpPr>
          <p:cNvPr id="32" name="Content Placeholder 8">
            <a:extLst>
              <a:ext uri="{FF2B5EF4-FFF2-40B4-BE49-F238E27FC236}">
                <a16:creationId xmlns:a16="http://schemas.microsoft.com/office/drawing/2014/main" id="{24AF2A88-7586-346A-90F7-7BCF3D9412EE}"/>
              </a:ext>
              <a:ext uri="{C183D7F6-B498-43B3-948B-1728B52AA6E4}">
                <adec:decorative xmlns:adec="http://schemas.microsoft.com/office/drawing/2017/decorative" val="1"/>
              </a:ext>
            </a:extLst>
          </p:cNvPr>
          <p:cNvSpPr txBox="1">
            <a:spLocks/>
          </p:cNvSpPr>
          <p:nvPr/>
        </p:nvSpPr>
        <p:spPr>
          <a:xfrm>
            <a:off x="695548" y="1569659"/>
            <a:ext cx="5181600" cy="51400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Tyfu</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darpariaeth</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addysg</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drydyddol</a:t>
            </a:r>
            <a:r>
              <a:rPr lang="en-GB" sz="1900"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drwy</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gyfrwng</a:t>
            </a:r>
            <a:r>
              <a:rPr lang="en-GB" sz="1900" b="1" dirty="0">
                <a:solidFill>
                  <a:srgbClr val="291F6C"/>
                </a:solidFill>
                <a:latin typeface="Century Gothic" panose="020B0502020202020204" pitchFamily="34" charset="0"/>
              </a:rPr>
              <a:t> y Gymraeg</a:t>
            </a:r>
            <a:r>
              <a:rPr lang="en-GB" sz="1900" dirty="0">
                <a:solidFill>
                  <a:srgbClr val="291F6C"/>
                </a:solidFill>
                <a:latin typeface="Century Gothic" panose="020B0502020202020204" pitchFamily="34" charset="0"/>
              </a:rPr>
              <a:t>.</a:t>
            </a:r>
          </a:p>
          <a:p>
            <a:pPr>
              <a:buClr>
                <a:srgbClr val="F39200"/>
              </a:buClr>
              <a:buFont typeface="Wingdings" panose="05000000000000000000" pitchFamily="2" charset="2"/>
              <a:buChar char="§"/>
            </a:pPr>
            <a:r>
              <a:rPr lang="en-GB" sz="1900" b="1" dirty="0" err="1">
                <a:solidFill>
                  <a:srgbClr val="291F6C"/>
                </a:solidFill>
                <a:latin typeface="Century Gothic" panose="020B0502020202020204" pitchFamily="34" charset="0"/>
              </a:rPr>
              <a:t>Ehangu</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cyfleoedd</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dysgu</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gydol</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oes</a:t>
            </a:r>
            <a:endParaRPr lang="en-GB" sz="1900" b="1" dirty="0">
              <a:solidFill>
                <a:srgbClr val="291F6C"/>
              </a:solidFill>
              <a:latin typeface="Century Gothic" panose="020B0502020202020204" pitchFamily="34" charset="0"/>
            </a:endParaRPr>
          </a:p>
          <a:p>
            <a:pPr>
              <a:buClr>
                <a:srgbClr val="F39200"/>
              </a:buClr>
              <a:buFont typeface="Wingdings" panose="05000000000000000000" pitchFamily="2" charset="2"/>
              <a:buChar char="§"/>
            </a:pPr>
            <a:r>
              <a:rPr lang="en-GB" sz="1900" b="1" dirty="0" err="1">
                <a:solidFill>
                  <a:srgbClr val="291F6C"/>
                </a:solidFill>
                <a:latin typeface="Century Gothic" panose="020B0502020202020204" pitchFamily="34" charset="0"/>
              </a:rPr>
              <a:t>Gwella</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cyfle</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cyfartal</a:t>
            </a:r>
            <a:r>
              <a:rPr lang="en-GB" sz="1900" b="1" dirty="0">
                <a:solidFill>
                  <a:srgbClr val="291F6C"/>
                </a:solidFill>
                <a:latin typeface="Century Gothic" panose="020B0502020202020204" pitchFamily="34" charset="0"/>
              </a:rPr>
              <a:t> </a:t>
            </a:r>
            <a:r>
              <a:rPr lang="en-GB" sz="1900" dirty="0">
                <a:solidFill>
                  <a:srgbClr val="291F6C"/>
                </a:solidFill>
                <a:latin typeface="Century Gothic" panose="020B0502020202020204" pitchFamily="34" charset="0"/>
              </a:rPr>
              <a:t>mewn </a:t>
            </a:r>
            <a:r>
              <a:rPr lang="en-GB" sz="1900" dirty="0" err="1">
                <a:solidFill>
                  <a:srgbClr val="291F6C"/>
                </a:solidFill>
                <a:latin typeface="Century Gothic" panose="020B0502020202020204" pitchFamily="34" charset="0"/>
              </a:rPr>
              <a:t>addysg</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drydyddol</a:t>
            </a:r>
            <a:endParaRPr lang="en-GB" sz="1900" dirty="0">
              <a:solidFill>
                <a:srgbClr val="291F6C"/>
              </a:solidFill>
              <a:latin typeface="Century Gothic" panose="020B0502020202020204" pitchFamily="34" charset="0"/>
            </a:endParaRPr>
          </a:p>
          <a:p>
            <a:pPr>
              <a:buClr>
                <a:srgbClr val="F39200"/>
              </a:buClr>
              <a:buFont typeface="Wingdings" panose="05000000000000000000" pitchFamily="2" charset="2"/>
              <a:buChar char="§"/>
            </a:pPr>
            <a:r>
              <a:rPr lang="en-GB" sz="1900" b="1" dirty="0" err="1">
                <a:solidFill>
                  <a:srgbClr val="291F6C"/>
                </a:solidFill>
                <a:latin typeface="Century Gothic" panose="020B0502020202020204" pitchFamily="34" charset="0"/>
              </a:rPr>
              <a:t>Cynyddu</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cyfranogiad</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cyffredinol</a:t>
            </a:r>
            <a:r>
              <a:rPr lang="en-GB" sz="1900" b="1" dirty="0">
                <a:solidFill>
                  <a:srgbClr val="291F6C"/>
                </a:solidFill>
                <a:latin typeface="Century Gothic" panose="020B0502020202020204" pitchFamily="34" charset="0"/>
              </a:rPr>
              <a:t> </a:t>
            </a:r>
            <a:r>
              <a:rPr lang="en-GB" sz="1900" dirty="0">
                <a:solidFill>
                  <a:srgbClr val="291F6C"/>
                </a:solidFill>
                <a:latin typeface="Century Gothic" panose="020B0502020202020204" pitchFamily="34" charset="0"/>
              </a:rPr>
              <a:t>mewn </a:t>
            </a:r>
            <a:r>
              <a:rPr lang="en-GB" sz="1900" dirty="0" err="1">
                <a:solidFill>
                  <a:srgbClr val="291F6C"/>
                </a:solidFill>
                <a:latin typeface="Century Gothic" panose="020B0502020202020204" pitchFamily="34" charset="0"/>
              </a:rPr>
              <a:t>addysg</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drydyddol</a:t>
            </a:r>
            <a:endParaRPr lang="en-GB" sz="1900" dirty="0">
              <a:solidFill>
                <a:srgbClr val="291F6C"/>
              </a:solidFill>
              <a:latin typeface="Century Gothic" panose="020B0502020202020204" pitchFamily="34" charset="0"/>
            </a:endParaRPr>
          </a:p>
          <a:p>
            <a:pPr>
              <a:buClr>
                <a:srgbClr val="F39200"/>
              </a:buClr>
              <a:buFont typeface="Wingdings" panose="05000000000000000000" pitchFamily="2" charset="2"/>
              <a:buChar char="§"/>
            </a:pPr>
            <a:r>
              <a:rPr lang="en-GB" sz="1900" b="1" dirty="0" err="1">
                <a:solidFill>
                  <a:srgbClr val="291F6C"/>
                </a:solidFill>
                <a:latin typeface="Century Gothic" panose="020B0502020202020204" pitchFamily="34" charset="0"/>
              </a:rPr>
              <a:t>Gwella</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ansawdd</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addysg</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drydyddol</a:t>
            </a:r>
            <a:r>
              <a:rPr lang="en-GB" sz="1900" dirty="0">
                <a:solidFill>
                  <a:srgbClr val="291F6C"/>
                </a:solidFill>
                <a:latin typeface="Century Gothic" panose="020B0502020202020204" pitchFamily="34" charset="0"/>
              </a:rPr>
              <a:t> a </a:t>
            </a:r>
            <a:r>
              <a:rPr lang="en-GB" sz="1900" dirty="0" err="1">
                <a:solidFill>
                  <a:srgbClr val="291F6C"/>
                </a:solidFill>
                <a:latin typeface="Century Gothic" panose="020B0502020202020204" pitchFamily="34" charset="0"/>
              </a:rPr>
              <a:t>phrofiad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dysgwyr</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yn</a:t>
            </a:r>
            <a:r>
              <a:rPr lang="en-GB" sz="1900" dirty="0">
                <a:solidFill>
                  <a:srgbClr val="291F6C"/>
                </a:solidFill>
                <a:latin typeface="Century Gothic" panose="020B0502020202020204" pitchFamily="34" charset="0"/>
              </a:rPr>
              <a:t> y sector </a:t>
            </a:r>
          </a:p>
          <a:p>
            <a:pPr>
              <a:buClr>
                <a:srgbClr val="F39200"/>
              </a:buClr>
              <a:buFont typeface="Wingdings" panose="05000000000000000000" pitchFamily="2" charset="2"/>
              <a:buChar char="§"/>
            </a:pPr>
            <a:r>
              <a:rPr lang="en-GB" sz="1900" b="1" dirty="0" err="1">
                <a:solidFill>
                  <a:srgbClr val="291F6C"/>
                </a:solidFill>
                <a:latin typeface="Century Gothic" panose="020B0502020202020204" pitchFamily="34" charset="0"/>
              </a:rPr>
              <a:t>Sicrhau</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mwy</a:t>
            </a:r>
            <a:r>
              <a:rPr lang="en-GB" sz="1900" b="1" dirty="0">
                <a:solidFill>
                  <a:srgbClr val="291F6C"/>
                </a:solidFill>
                <a:latin typeface="Century Gothic" panose="020B0502020202020204" pitchFamily="34" charset="0"/>
              </a:rPr>
              <a:t> o </a:t>
            </a:r>
            <a:r>
              <a:rPr lang="en-GB" sz="1900" b="1" dirty="0" err="1">
                <a:solidFill>
                  <a:srgbClr val="291F6C"/>
                </a:solidFill>
                <a:latin typeface="Century Gothic" panose="020B0502020202020204" pitchFamily="34" charset="0"/>
              </a:rPr>
              <a:t>gydweithio</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rhwng</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darparwyr</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addysg</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drydyddol</a:t>
            </a:r>
            <a:endParaRPr lang="en-GB" sz="1900" b="1" dirty="0">
              <a:solidFill>
                <a:srgbClr val="291F6C"/>
              </a:solidFill>
              <a:latin typeface="Century Gothic" panose="020B0502020202020204" pitchFamily="34" charset="0"/>
            </a:endParaRPr>
          </a:p>
          <a:p>
            <a:pPr>
              <a:buClr>
                <a:srgbClr val="F39200"/>
              </a:buClr>
              <a:buFont typeface="Wingdings" panose="05000000000000000000" pitchFamily="2" charset="2"/>
              <a:buChar char="§"/>
            </a:pPr>
            <a:r>
              <a:rPr lang="en-GB" sz="1900" dirty="0" err="1">
                <a:solidFill>
                  <a:srgbClr val="291F6C"/>
                </a:solidFill>
                <a:latin typeface="Century Gothic" panose="020B0502020202020204" pitchFamily="34" charset="0"/>
              </a:rPr>
              <a:t>Alinio</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addysg</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drydyddol</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ymchwil</a:t>
            </a:r>
            <a:r>
              <a:rPr lang="en-GB" sz="1900" dirty="0">
                <a:solidFill>
                  <a:srgbClr val="291F6C"/>
                </a:solidFill>
                <a:latin typeface="Century Gothic" panose="020B0502020202020204" pitchFamily="34" charset="0"/>
              </a:rPr>
              <a:t> a </a:t>
            </a:r>
            <a:r>
              <a:rPr lang="en-GB" sz="1900" dirty="0" err="1">
                <a:solidFill>
                  <a:srgbClr val="291F6C"/>
                </a:solidFill>
                <a:latin typeface="Century Gothic" panose="020B0502020202020204" pitchFamily="34" charset="0"/>
              </a:rPr>
              <a:t>datblygiad</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sgiliau</a:t>
            </a:r>
            <a:r>
              <a:rPr lang="en-GB" sz="1900" dirty="0">
                <a:solidFill>
                  <a:srgbClr val="291F6C"/>
                </a:solidFill>
                <a:latin typeface="Century Gothic" panose="020B0502020202020204" pitchFamily="34" charset="0"/>
              </a:rPr>
              <a:t> ag </a:t>
            </a:r>
            <a:r>
              <a:rPr lang="en-GB" sz="1900" dirty="0" err="1">
                <a:solidFill>
                  <a:srgbClr val="291F6C"/>
                </a:solidFill>
                <a:latin typeface="Century Gothic" panose="020B0502020202020204" pitchFamily="34" charset="0"/>
              </a:rPr>
              <a:t>anghenion</a:t>
            </a:r>
            <a:r>
              <a:rPr lang="en-GB" sz="1900"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economaidd</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cymdeithasol</a:t>
            </a:r>
            <a:r>
              <a:rPr lang="en-GB" sz="1900" b="1" dirty="0">
                <a:solidFill>
                  <a:srgbClr val="291F6C"/>
                </a:solidFill>
                <a:latin typeface="Century Gothic" panose="020B0502020202020204" pitchFamily="34" charset="0"/>
              </a:rPr>
              <a:t> a </a:t>
            </a:r>
            <a:r>
              <a:rPr lang="en-GB" sz="1900" b="1" dirty="0" err="1">
                <a:solidFill>
                  <a:srgbClr val="291F6C"/>
                </a:solidFill>
                <a:latin typeface="Century Gothic" panose="020B0502020202020204" pitchFamily="34" charset="0"/>
              </a:rPr>
              <a:t>diwylliannol</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cymunedau</a:t>
            </a:r>
            <a:r>
              <a:rPr lang="en-GB" sz="1900" b="1" dirty="0">
                <a:solidFill>
                  <a:srgbClr val="291F6C"/>
                </a:solidFill>
                <a:latin typeface="Century Gothic" panose="020B0502020202020204" pitchFamily="34" charset="0"/>
              </a:rPr>
              <a:t> </a:t>
            </a:r>
            <a:r>
              <a:rPr lang="en-GB" sz="1900" b="1" dirty="0" err="1">
                <a:solidFill>
                  <a:srgbClr val="291F6C"/>
                </a:solidFill>
                <a:latin typeface="Century Gothic" panose="020B0502020202020204" pitchFamily="34" charset="0"/>
              </a:rPr>
              <a:t>lleol</a:t>
            </a:r>
            <a:r>
              <a:rPr lang="en-GB" sz="1900" b="1" dirty="0">
                <a:solidFill>
                  <a:srgbClr val="291F6C"/>
                </a:solidFill>
                <a:latin typeface="Century Gothic" panose="020B0502020202020204" pitchFamily="34" charset="0"/>
              </a:rPr>
              <a:t> </a:t>
            </a:r>
            <a:r>
              <a:rPr lang="en-GB" sz="1900" dirty="0">
                <a:solidFill>
                  <a:srgbClr val="291F6C"/>
                </a:solidFill>
                <a:latin typeface="Century Gothic" panose="020B0502020202020204" pitchFamily="34" charset="0"/>
              </a:rPr>
              <a:t>a </a:t>
            </a:r>
            <a:r>
              <a:rPr lang="en-GB" sz="1900" dirty="0" err="1">
                <a:solidFill>
                  <a:srgbClr val="291F6C"/>
                </a:solidFill>
                <a:latin typeface="Century Gothic" panose="020B0502020202020204" pitchFamily="34" charset="0"/>
              </a:rPr>
              <a:t>Chymru</a:t>
            </a:r>
            <a:r>
              <a:rPr lang="en-GB" sz="1900" dirty="0">
                <a:solidFill>
                  <a:srgbClr val="291F6C"/>
                </a:solidFill>
                <a:latin typeface="Century Gothic" panose="020B0502020202020204" pitchFamily="34" charset="0"/>
              </a:rPr>
              <a:t> </a:t>
            </a:r>
            <a:r>
              <a:rPr lang="en-GB" sz="1900" dirty="0" err="1">
                <a:solidFill>
                  <a:srgbClr val="291F6C"/>
                </a:solidFill>
                <a:latin typeface="Century Gothic" panose="020B0502020202020204" pitchFamily="34" charset="0"/>
              </a:rPr>
              <a:t>gyfan</a:t>
            </a:r>
            <a:r>
              <a:rPr lang="en-GB" sz="1900" dirty="0">
                <a:solidFill>
                  <a:srgbClr val="291F6C"/>
                </a:solidFill>
                <a:latin typeface="Century Gothic" panose="020B0502020202020204" pitchFamily="34" charset="0"/>
              </a:rPr>
              <a:t>.</a:t>
            </a:r>
          </a:p>
          <a:p>
            <a:endParaRPr lang="en-GB" dirty="0"/>
          </a:p>
        </p:txBody>
      </p:sp>
      <p:sp>
        <p:nvSpPr>
          <p:cNvPr id="31" name="Content Placeholder 8">
            <a:extLst>
              <a:ext uri="{FF2B5EF4-FFF2-40B4-BE49-F238E27FC236}">
                <a16:creationId xmlns:a16="http://schemas.microsoft.com/office/drawing/2014/main" id="{E89774AC-F976-74C8-2B2F-CD24B14F1059}"/>
              </a:ext>
              <a:ext uri="{C183D7F6-B498-43B3-948B-1728B52AA6E4}">
                <adec:decorative xmlns:adec="http://schemas.microsoft.com/office/drawing/2017/decorative" val="1"/>
              </a:ext>
            </a:extLst>
          </p:cNvPr>
          <p:cNvSpPr>
            <a:spLocks noGrp="1"/>
          </p:cNvSpPr>
          <p:nvPr>
            <p:ph sz="half" idx="2"/>
          </p:nvPr>
        </p:nvSpPr>
        <p:spPr>
          <a:xfrm>
            <a:off x="6039433" y="1569659"/>
            <a:ext cx="5181600" cy="5140059"/>
          </a:xfrm>
        </p:spPr>
        <p:txBody>
          <a:bodyPr>
            <a:normAutofit/>
          </a:bodyPr>
          <a:lstStyle/>
          <a:p>
            <a:pPr>
              <a:buClr>
                <a:srgbClr val="F39200"/>
              </a:buClr>
              <a:buFont typeface="Wingdings" panose="05000000000000000000" pitchFamily="2" charset="2"/>
              <a:buChar char="§"/>
            </a:pPr>
            <a:r>
              <a:rPr lang="en-GB" sz="1900" dirty="0">
                <a:solidFill>
                  <a:srgbClr val="291F6C"/>
                </a:solidFill>
                <a:latin typeface="Century Gothic" panose="020B0502020202020204" pitchFamily="34" charset="0"/>
              </a:rPr>
              <a:t>Grow tertiary provision through the </a:t>
            </a:r>
            <a:r>
              <a:rPr lang="en-GB" sz="1900" b="1" dirty="0">
                <a:solidFill>
                  <a:srgbClr val="291F6C"/>
                </a:solidFill>
                <a:latin typeface="Century Gothic" panose="020B0502020202020204" pitchFamily="34" charset="0"/>
              </a:rPr>
              <a:t>medium of Welsh</a:t>
            </a:r>
          </a:p>
          <a:p>
            <a:pPr>
              <a:buClr>
                <a:srgbClr val="F39200"/>
              </a:buClr>
              <a:buFont typeface="Wingdings" panose="05000000000000000000" pitchFamily="2" charset="2"/>
              <a:buChar char="§"/>
            </a:pPr>
            <a:r>
              <a:rPr lang="en-GB" sz="1900" b="1" dirty="0">
                <a:solidFill>
                  <a:srgbClr val="291F6C"/>
                </a:solidFill>
                <a:latin typeface="Century Gothic" panose="020B0502020202020204" pitchFamily="34" charset="0"/>
              </a:rPr>
              <a:t>Expand lifelong learning opportunities</a:t>
            </a:r>
          </a:p>
          <a:p>
            <a:pPr>
              <a:buClr>
                <a:srgbClr val="F39200"/>
              </a:buClr>
              <a:buFont typeface="Wingdings" panose="05000000000000000000" pitchFamily="2" charset="2"/>
              <a:buChar char="§"/>
            </a:pPr>
            <a:r>
              <a:rPr lang="en-GB" sz="1900" b="1" dirty="0">
                <a:solidFill>
                  <a:srgbClr val="291F6C"/>
                </a:solidFill>
                <a:latin typeface="Century Gothic" panose="020B0502020202020204" pitchFamily="34" charset="0"/>
              </a:rPr>
              <a:t>Improve equality of opportunity </a:t>
            </a:r>
            <a:r>
              <a:rPr lang="en-GB" sz="1900" dirty="0">
                <a:solidFill>
                  <a:srgbClr val="291F6C"/>
                </a:solidFill>
                <a:latin typeface="Century Gothic" panose="020B0502020202020204" pitchFamily="34" charset="0"/>
              </a:rPr>
              <a:t>in tertiary education</a:t>
            </a:r>
          </a:p>
          <a:p>
            <a:pPr>
              <a:buClr>
                <a:srgbClr val="F39200"/>
              </a:buClr>
              <a:buFont typeface="Wingdings" panose="05000000000000000000" pitchFamily="2" charset="2"/>
              <a:buChar char="§"/>
            </a:pPr>
            <a:r>
              <a:rPr lang="en-GB" sz="1900" b="1" dirty="0">
                <a:solidFill>
                  <a:srgbClr val="291F6C"/>
                </a:solidFill>
                <a:latin typeface="Century Gothic" panose="020B0502020202020204" pitchFamily="34" charset="0"/>
              </a:rPr>
              <a:t>Grow overall participation </a:t>
            </a:r>
            <a:r>
              <a:rPr lang="en-GB" sz="1900" dirty="0">
                <a:solidFill>
                  <a:srgbClr val="291F6C"/>
                </a:solidFill>
                <a:latin typeface="Century Gothic" panose="020B0502020202020204" pitchFamily="34" charset="0"/>
              </a:rPr>
              <a:t>in tertiary education</a:t>
            </a:r>
          </a:p>
          <a:p>
            <a:pPr>
              <a:buClr>
                <a:srgbClr val="F39200"/>
              </a:buClr>
              <a:buFont typeface="Wingdings" panose="05000000000000000000" pitchFamily="2" charset="2"/>
              <a:buChar char="§"/>
            </a:pPr>
            <a:r>
              <a:rPr lang="en-GB" sz="1900" b="1" dirty="0">
                <a:solidFill>
                  <a:srgbClr val="291F6C"/>
                </a:solidFill>
                <a:latin typeface="Century Gothic" panose="020B0502020202020204" pitchFamily="34" charset="0"/>
              </a:rPr>
              <a:t>Improve the quality of tertiary education </a:t>
            </a:r>
            <a:r>
              <a:rPr lang="en-GB" sz="1900" dirty="0">
                <a:solidFill>
                  <a:srgbClr val="291F6C"/>
                </a:solidFill>
                <a:latin typeface="Century Gothic" panose="020B0502020202020204" pitchFamily="34" charset="0"/>
              </a:rPr>
              <a:t>and learner experience in the sector</a:t>
            </a:r>
          </a:p>
          <a:p>
            <a:pPr>
              <a:buClr>
                <a:srgbClr val="F39200"/>
              </a:buClr>
              <a:buFont typeface="Wingdings" panose="05000000000000000000" pitchFamily="2" charset="2"/>
              <a:buChar char="§"/>
            </a:pPr>
            <a:r>
              <a:rPr lang="en-GB" sz="1900" b="1" dirty="0">
                <a:solidFill>
                  <a:srgbClr val="291F6C"/>
                </a:solidFill>
                <a:latin typeface="Century Gothic" panose="020B0502020202020204" pitchFamily="34" charset="0"/>
              </a:rPr>
              <a:t>Ensure</a:t>
            </a:r>
            <a:r>
              <a:rPr lang="en-GB" sz="1900" dirty="0">
                <a:solidFill>
                  <a:srgbClr val="291F6C"/>
                </a:solidFill>
                <a:latin typeface="Century Gothic" panose="020B0502020202020204" pitchFamily="34" charset="0"/>
              </a:rPr>
              <a:t> </a:t>
            </a:r>
            <a:r>
              <a:rPr lang="en-GB" sz="1900" b="1" dirty="0">
                <a:solidFill>
                  <a:srgbClr val="291F6C"/>
                </a:solidFill>
                <a:latin typeface="Century Gothic" panose="020B0502020202020204" pitchFamily="34" charset="0"/>
              </a:rPr>
              <a:t>greater collaboration between tertiary education providers</a:t>
            </a:r>
            <a:endParaRPr lang="en-GB" sz="1900" dirty="0">
              <a:solidFill>
                <a:srgbClr val="291F6C"/>
              </a:solidFill>
              <a:latin typeface="Century Gothic" panose="020B0502020202020204" pitchFamily="34" charset="0"/>
            </a:endParaRPr>
          </a:p>
          <a:p>
            <a:pPr>
              <a:buClr>
                <a:srgbClr val="F39200"/>
              </a:buClr>
              <a:buFont typeface="Wingdings" panose="05000000000000000000" pitchFamily="2" charset="2"/>
              <a:buChar char="§"/>
            </a:pPr>
            <a:r>
              <a:rPr lang="en-GB" sz="1900" dirty="0">
                <a:solidFill>
                  <a:srgbClr val="291F6C"/>
                </a:solidFill>
                <a:latin typeface="Century Gothic" panose="020B0502020202020204" pitchFamily="34" charset="0"/>
              </a:rPr>
              <a:t>Align tertiary education, research, and skills development with the </a:t>
            </a:r>
            <a:r>
              <a:rPr lang="en-GB" sz="1900" b="1" dirty="0">
                <a:solidFill>
                  <a:srgbClr val="291F6C"/>
                </a:solidFill>
                <a:latin typeface="Century Gothic" panose="020B0502020202020204" pitchFamily="34" charset="0"/>
              </a:rPr>
              <a:t>economic, social, and cultural needs of local communities </a:t>
            </a:r>
            <a:r>
              <a:rPr lang="en-GB" sz="1900" dirty="0">
                <a:solidFill>
                  <a:srgbClr val="291F6C"/>
                </a:solidFill>
                <a:latin typeface="Century Gothic" panose="020B0502020202020204" pitchFamily="34" charset="0"/>
              </a:rPr>
              <a:t>and Wales a whole.</a:t>
            </a:r>
          </a:p>
          <a:p>
            <a:endParaRPr lang="en-GB" dirty="0"/>
          </a:p>
        </p:txBody>
      </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2879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BF21B7A2-2543-8F77-8AA6-0C17CF181BCD}"/>
              </a:ext>
              <a:ext uri="{C183D7F6-B498-43B3-948B-1728B52AA6E4}">
                <adec:decorative xmlns:adec="http://schemas.microsoft.com/office/drawing/2017/decorative" val="1"/>
              </a:ext>
            </a:extLst>
          </p:cNvPr>
          <p:cNvSpPr txBox="1">
            <a:spLocks/>
          </p:cNvSpPr>
          <p:nvPr/>
        </p:nvSpPr>
        <p:spPr>
          <a:xfrm>
            <a:off x="859115" y="0"/>
            <a:ext cx="5073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s-ES"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6 </a:t>
            </a:r>
            <a:r>
              <a:rPr kumimoji="0" lang="es-ES"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datblygiad</a:t>
            </a:r>
            <a:r>
              <a:rPr kumimoji="0" lang="es-ES"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a:t>
            </a:r>
            <a:r>
              <a:rPr kumimoji="0" lang="es-ES"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arloesol</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10" name="Title 4">
            <a:extLst>
              <a:ext uri="{FF2B5EF4-FFF2-40B4-BE49-F238E27FC236}">
                <a16:creationId xmlns:a16="http://schemas.microsoft.com/office/drawing/2014/main" id="{DF2CCA6A-D8B2-D664-75B3-F39446288704}"/>
              </a:ext>
              <a:ext uri="{C183D7F6-B498-43B3-948B-1728B52AA6E4}">
                <adec:decorative xmlns:adec="http://schemas.microsoft.com/office/drawing/2017/decorative" val="1"/>
              </a:ext>
            </a:extLst>
          </p:cNvPr>
          <p:cNvSpPr txBox="1">
            <a:spLocks noGrp="1"/>
          </p:cNvSpPr>
          <p:nvPr>
            <p:ph type="title" idx="4294967295"/>
          </p:nvPr>
        </p:nvSpPr>
        <p:spPr>
          <a:xfrm>
            <a:off x="6096000" y="0"/>
            <a:ext cx="585662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Top 6 innovations</a:t>
            </a:r>
          </a:p>
        </p:txBody>
      </p:sp>
      <p:sp>
        <p:nvSpPr>
          <p:cNvPr id="2" name="Content Placeholder 8">
            <a:extLst>
              <a:ext uri="{FF2B5EF4-FFF2-40B4-BE49-F238E27FC236}">
                <a16:creationId xmlns:a16="http://schemas.microsoft.com/office/drawing/2014/main" id="{A2DF5CDE-525E-03ED-5923-F6C3B726FB7A}"/>
              </a:ext>
              <a:ext uri="{C183D7F6-B498-43B3-948B-1728B52AA6E4}">
                <adec:decorative xmlns:adec="http://schemas.microsoft.com/office/drawing/2017/decorative" val="1"/>
              </a:ext>
            </a:extLst>
          </p:cNvPr>
          <p:cNvSpPr txBox="1">
            <a:spLocks/>
          </p:cNvSpPr>
          <p:nvPr/>
        </p:nvSpPr>
        <p:spPr>
          <a:xfrm>
            <a:off x="639496" y="1015661"/>
            <a:ext cx="5181600" cy="569405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Font typeface="+mj-lt"/>
              <a:buAutoNum type="arabicPeriod"/>
            </a:pPr>
            <a:r>
              <a:rPr lang="nn-NO" sz="1800" b="1" dirty="0">
                <a:solidFill>
                  <a:srgbClr val="002060"/>
                </a:solidFill>
                <a:latin typeface="Century Gothic" panose="020B0502020202020204" pitchFamily="34" charset="0"/>
                <a:cs typeface="Arial" panose="020B0604020202020204" pitchFamily="34" charset="0"/>
              </a:rPr>
              <a:t>Dod ag addysg ôl-16 at ei gilydd </a:t>
            </a:r>
            <a:r>
              <a:rPr lang="en-GB" sz="1800" dirty="0">
                <a:solidFill>
                  <a:srgbClr val="002060"/>
                </a:solidFill>
                <a:latin typeface="Century Gothic" panose="020B0502020202020204" pitchFamily="34" charset="0"/>
                <a:cs typeface="Arial" panose="020B0604020202020204" pitchFamily="34" charset="0"/>
              </a:rPr>
              <a:t>- Yr </a:t>
            </a:r>
            <a:r>
              <a:rPr lang="en-GB" sz="1800" dirty="0" err="1">
                <a:solidFill>
                  <a:srgbClr val="002060"/>
                </a:solidFill>
                <a:latin typeface="Century Gothic" panose="020B0502020202020204" pitchFamily="34" charset="0"/>
                <a:cs typeface="Arial" panose="020B0604020202020204" pitchFamily="34" charset="0"/>
              </a:rPr>
              <a:t>unig</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genedl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y DU i </a:t>
            </a:r>
            <a:r>
              <a:rPr lang="en-GB" sz="1800" dirty="0" err="1">
                <a:solidFill>
                  <a:srgbClr val="002060"/>
                </a:solidFill>
                <a:latin typeface="Century Gothic" panose="020B0502020202020204" pitchFamily="34" charset="0"/>
                <a:cs typeface="Arial" panose="020B0604020202020204" pitchFamily="34" charset="0"/>
              </a:rPr>
              <a:t>reoli</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chweched</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dosbarth</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colegau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prifysgolion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prentisiaethau</a:t>
            </a:r>
            <a:r>
              <a:rPr lang="en-GB" sz="1800" dirty="0">
                <a:solidFill>
                  <a:srgbClr val="002060"/>
                </a:solidFill>
                <a:latin typeface="Century Gothic" panose="020B0502020202020204" pitchFamily="34" charset="0"/>
                <a:cs typeface="Arial" panose="020B0604020202020204" pitchFamily="34" charset="0"/>
              </a:rPr>
              <a:t> ac </a:t>
            </a:r>
            <a:r>
              <a:rPr lang="en-GB" sz="1800" dirty="0" err="1">
                <a:solidFill>
                  <a:srgbClr val="002060"/>
                </a:solidFill>
                <a:latin typeface="Century Gothic" panose="020B0502020202020204" pitchFamily="34" charset="0"/>
                <a:cs typeface="Arial" panose="020B0604020202020204" pitchFamily="34" charset="0"/>
              </a:rPr>
              <a:t>addysg</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oedolion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fel</a:t>
            </a:r>
            <a:r>
              <a:rPr lang="en-GB" sz="1800" dirty="0">
                <a:solidFill>
                  <a:srgbClr val="002060"/>
                </a:solidFill>
                <a:latin typeface="Century Gothic" panose="020B0502020202020204" pitchFamily="34" charset="0"/>
                <a:cs typeface="Arial" panose="020B0604020202020204" pitchFamily="34" charset="0"/>
              </a:rPr>
              <a:t> un system. </a:t>
            </a:r>
          </a:p>
          <a:p>
            <a:pPr marL="342900" lvl="0" indent="-342900">
              <a:spcAft>
                <a:spcPts val="1200"/>
              </a:spcAft>
              <a:buFont typeface="+mj-lt"/>
              <a:buAutoNum type="arabicPeriod"/>
            </a:pPr>
            <a:r>
              <a:rPr lang="en-GB" sz="1800" b="1" dirty="0" err="1">
                <a:solidFill>
                  <a:srgbClr val="002060"/>
                </a:solidFill>
                <a:latin typeface="Century Gothic" panose="020B0502020202020204" pitchFamily="34" charset="0"/>
                <a:cs typeface="Arial" panose="020B0604020202020204" pitchFamily="34" charset="0"/>
              </a:rPr>
              <a:t>Diben</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clir</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ar</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gyfer</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addysg</a:t>
            </a:r>
            <a:r>
              <a:rPr lang="en-GB" sz="1800" b="1" dirty="0">
                <a:solidFill>
                  <a:srgbClr val="002060"/>
                </a:solidFill>
                <a:latin typeface="Century Gothic" panose="020B0502020202020204" pitchFamily="34" charset="0"/>
                <a:cs typeface="Arial" panose="020B0604020202020204" pitchFamily="34" charset="0"/>
              </a:rPr>
              <a:t> ôl-16 -</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nodi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y </a:t>
            </a:r>
            <a:r>
              <a:rPr lang="en-GB" sz="1800" dirty="0" err="1">
                <a:solidFill>
                  <a:srgbClr val="002060"/>
                </a:solidFill>
                <a:latin typeface="Century Gothic" panose="020B0502020202020204" pitchFamily="34" charset="0"/>
                <a:cs typeface="Arial" panose="020B0604020202020204" pitchFamily="34" charset="0"/>
              </a:rPr>
              <a:t>gyfraith</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ein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gwerthoedd</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huchelgeisiau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gyfer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addysg</a:t>
            </a:r>
            <a:r>
              <a:rPr lang="en-GB" sz="1800" dirty="0">
                <a:solidFill>
                  <a:srgbClr val="002060"/>
                </a:solidFill>
                <a:latin typeface="Century Gothic" panose="020B0502020202020204" pitchFamily="34" charset="0"/>
                <a:cs typeface="Arial" panose="020B0604020202020204" pitchFamily="34" charset="0"/>
              </a:rPr>
              <a:t> ôl-16 </a:t>
            </a:r>
            <a:r>
              <a:rPr lang="en-GB" sz="1800" dirty="0" err="1">
                <a:solidFill>
                  <a:srgbClr val="002060"/>
                </a:solidFill>
                <a:latin typeface="Century Gothic" panose="020B0502020202020204" pitchFamily="34" charset="0"/>
                <a:cs typeface="Arial" panose="020B0604020202020204" pitchFamily="34" charset="0"/>
              </a:rPr>
              <a:t>yng</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Nghymru</a:t>
            </a:r>
            <a:r>
              <a:rPr lang="en-GB" sz="1800" dirty="0">
                <a:solidFill>
                  <a:srgbClr val="002060"/>
                </a:solidFill>
                <a:latin typeface="Century Gothic" panose="020B0502020202020204" pitchFamily="34" charset="0"/>
                <a:cs typeface="Arial" panose="020B0604020202020204" pitchFamily="34" charset="0"/>
              </a:rPr>
              <a:t>.</a:t>
            </a:r>
          </a:p>
          <a:p>
            <a:pPr marL="342900" lvl="0" indent="-342900">
              <a:spcAft>
                <a:spcPts val="1200"/>
              </a:spcAft>
              <a:buFont typeface="+mj-lt"/>
              <a:buAutoNum type="arabicPeriod"/>
            </a:pPr>
            <a:r>
              <a:rPr lang="en-GB" sz="1800" b="1" dirty="0" err="1">
                <a:solidFill>
                  <a:srgbClr val="002060"/>
                </a:solidFill>
                <a:latin typeface="Century Gothic" panose="020B0502020202020204" pitchFamily="34" charset="0"/>
                <a:cs typeface="Arial" panose="020B0604020202020204" pitchFamily="34" charset="0"/>
              </a:rPr>
              <a:t>Ymrwymiad</a:t>
            </a:r>
            <a:r>
              <a:rPr lang="en-GB" sz="1800" b="1" dirty="0">
                <a:solidFill>
                  <a:srgbClr val="002060"/>
                </a:solidFill>
                <a:latin typeface="Century Gothic" panose="020B0502020202020204" pitchFamily="34" charset="0"/>
                <a:cs typeface="Arial" panose="020B0604020202020204" pitchFamily="34" charset="0"/>
              </a:rPr>
              <a:t> i </a:t>
            </a:r>
            <a:r>
              <a:rPr lang="en-GB" sz="1800" b="1" dirty="0" err="1">
                <a:solidFill>
                  <a:srgbClr val="002060"/>
                </a:solidFill>
                <a:latin typeface="Century Gothic" panose="020B0502020202020204" pitchFamily="34" charset="0"/>
                <a:cs typeface="Arial" panose="020B0604020202020204" pitchFamily="34" charset="0"/>
              </a:rPr>
              <a:t>ddysgu</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gydol</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oes</a:t>
            </a:r>
            <a:r>
              <a:rPr lang="en-GB" sz="1800" b="1" dirty="0">
                <a:solidFill>
                  <a:srgbClr val="002060"/>
                </a:solidFill>
                <a:latin typeface="Century Gothic" panose="020B0502020202020204" pitchFamily="34" charset="0"/>
                <a:cs typeface="Arial" panose="020B0604020202020204" pitchFamily="34" charset="0"/>
              </a:rPr>
              <a:t> </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Mae'r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Bil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creu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dyletswydd</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newydd</a:t>
            </a:r>
            <a:r>
              <a:rPr lang="en-GB" sz="1800" dirty="0">
                <a:solidFill>
                  <a:srgbClr val="002060"/>
                </a:solidFill>
                <a:latin typeface="Century Gothic" panose="020B0502020202020204" pitchFamily="34" charset="0"/>
                <a:cs typeface="Arial" panose="020B0604020202020204" pitchFamily="34" charset="0"/>
              </a:rPr>
              <a:t> i </a:t>
            </a:r>
            <a:r>
              <a:rPr lang="en-GB" sz="1800" dirty="0" err="1">
                <a:solidFill>
                  <a:srgbClr val="002060"/>
                </a:solidFill>
                <a:latin typeface="Century Gothic" panose="020B0502020202020204" pitchFamily="34" charset="0"/>
                <a:cs typeface="Arial" panose="020B0604020202020204" pitchFamily="34" charset="0"/>
              </a:rPr>
              <a:t>ariannu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cyfleusterau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priodol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gyfer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addysg</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bellach</a:t>
            </a:r>
            <a:r>
              <a:rPr lang="en-GB" sz="1800" dirty="0">
                <a:solidFill>
                  <a:srgbClr val="002060"/>
                </a:solidFill>
                <a:latin typeface="Century Gothic" panose="020B0502020202020204" pitchFamily="34" charset="0"/>
                <a:cs typeface="Arial" panose="020B0604020202020204" pitchFamily="34" charset="0"/>
              </a:rPr>
              <a:t> i </a:t>
            </a:r>
            <a:r>
              <a:rPr lang="en-GB" sz="1800" dirty="0" err="1">
                <a:solidFill>
                  <a:srgbClr val="002060"/>
                </a:solidFill>
                <a:latin typeface="Century Gothic" panose="020B0502020202020204" pitchFamily="34" charset="0"/>
                <a:cs typeface="Arial" panose="020B0604020202020204" pitchFamily="34" charset="0"/>
              </a:rPr>
              <a:t>oedolion</a:t>
            </a:r>
            <a:r>
              <a:rPr lang="en-GB" sz="1800" dirty="0">
                <a:solidFill>
                  <a:srgbClr val="002060"/>
                </a:solidFill>
                <a:latin typeface="Century Gothic" panose="020B0502020202020204" pitchFamily="34" charset="0"/>
                <a:cs typeface="Arial" panose="020B0604020202020204" pitchFamily="34" charset="0"/>
              </a:rPr>
              <a:t>.</a:t>
            </a:r>
          </a:p>
          <a:p>
            <a:pPr marL="342900" lvl="0" indent="-342900">
              <a:spcAft>
                <a:spcPts val="1200"/>
              </a:spcAft>
              <a:buFont typeface="+mj-lt"/>
              <a:buAutoNum type="arabicPeriod"/>
            </a:pPr>
            <a:r>
              <a:rPr lang="en-GB" sz="1800" b="1" dirty="0" err="1">
                <a:solidFill>
                  <a:srgbClr val="002060"/>
                </a:solidFill>
                <a:latin typeface="Century Gothic" panose="020B0502020202020204" pitchFamily="34" charset="0"/>
                <a:cs typeface="Arial" panose="020B0604020202020204" pitchFamily="34" charset="0"/>
              </a:rPr>
              <a:t>Mwy</a:t>
            </a:r>
            <a:r>
              <a:rPr lang="en-GB" sz="1800" b="1" dirty="0">
                <a:solidFill>
                  <a:srgbClr val="002060"/>
                </a:solidFill>
                <a:latin typeface="Century Gothic" panose="020B0502020202020204" pitchFamily="34" charset="0"/>
                <a:cs typeface="Arial" panose="020B0604020202020204" pitchFamily="34" charset="0"/>
              </a:rPr>
              <a:t> o </a:t>
            </a:r>
            <a:r>
              <a:rPr lang="en-GB" sz="1800" b="1" dirty="0" err="1">
                <a:solidFill>
                  <a:srgbClr val="002060"/>
                </a:solidFill>
                <a:latin typeface="Century Gothic" panose="020B0502020202020204" pitchFamily="34" charset="0"/>
                <a:cs typeface="Arial" panose="020B0604020202020204" pitchFamily="34" charset="0"/>
              </a:rPr>
              <a:t>addysg</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cyfrwng</a:t>
            </a:r>
            <a:r>
              <a:rPr lang="en-GB" sz="1800" b="1" dirty="0">
                <a:solidFill>
                  <a:srgbClr val="002060"/>
                </a:solidFill>
                <a:latin typeface="Century Gothic" panose="020B0502020202020204" pitchFamily="34" charset="0"/>
                <a:cs typeface="Arial" panose="020B0604020202020204" pitchFamily="34" charset="0"/>
              </a:rPr>
              <a:t> Cymraeg - </a:t>
            </a:r>
            <a:r>
              <a:rPr lang="en-GB" sz="1800" dirty="0" err="1">
                <a:solidFill>
                  <a:srgbClr val="002060"/>
                </a:solidFill>
                <a:latin typeface="Century Gothic" panose="020B0502020202020204" pitchFamily="34" charset="0"/>
                <a:cs typeface="Arial" panose="020B0604020202020204" pitchFamily="34" charset="0"/>
              </a:rPr>
              <a:t>Mae'r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Bil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creu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dyletswyddau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newydd</a:t>
            </a:r>
            <a:r>
              <a:rPr lang="en-GB" sz="1800" dirty="0">
                <a:solidFill>
                  <a:srgbClr val="002060"/>
                </a:solidFill>
                <a:latin typeface="Century Gothic" panose="020B0502020202020204" pitchFamily="34" charset="0"/>
                <a:cs typeface="Arial" panose="020B0604020202020204" pitchFamily="34" charset="0"/>
              </a:rPr>
              <a:t> i </a:t>
            </a:r>
            <a:r>
              <a:rPr lang="en-GB" sz="1800" dirty="0" err="1">
                <a:solidFill>
                  <a:srgbClr val="002060"/>
                </a:solidFill>
                <a:latin typeface="Century Gothic" panose="020B0502020202020204" pitchFamily="34" charset="0"/>
                <a:cs typeface="Arial" panose="020B0604020202020204" pitchFamily="34" charset="0"/>
              </a:rPr>
              <a:t>hyrwyddo</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darpariaeth</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addysg</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drydyddol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ddwyieithog</a:t>
            </a:r>
            <a:r>
              <a:rPr lang="en-GB" sz="1800" dirty="0">
                <a:solidFill>
                  <a:srgbClr val="002060"/>
                </a:solidFill>
                <a:latin typeface="Century Gothic" panose="020B0502020202020204" pitchFamily="34" charset="0"/>
                <a:cs typeface="Arial" panose="020B0604020202020204" pitchFamily="34" charset="0"/>
              </a:rPr>
              <a:t> a </a:t>
            </a:r>
            <a:r>
              <a:rPr lang="en-GB" sz="1800" dirty="0" err="1">
                <a:solidFill>
                  <a:srgbClr val="002060"/>
                </a:solidFill>
                <a:latin typeface="Century Gothic" panose="020B0502020202020204" pitchFamily="34" charset="0"/>
                <a:cs typeface="Arial" panose="020B0604020202020204" pitchFamily="34" charset="0"/>
              </a:rPr>
              <a:t>chyfrwng</a:t>
            </a:r>
            <a:r>
              <a:rPr lang="en-GB" sz="1800" dirty="0">
                <a:solidFill>
                  <a:srgbClr val="002060"/>
                </a:solidFill>
                <a:latin typeface="Century Gothic" panose="020B0502020202020204" pitchFamily="34" charset="0"/>
                <a:cs typeface="Arial" panose="020B0604020202020204" pitchFamily="34" charset="0"/>
              </a:rPr>
              <a:t> Cymraeg. </a:t>
            </a:r>
          </a:p>
          <a:p>
            <a:pPr marL="342900" lvl="0" indent="-342900">
              <a:spcAft>
                <a:spcPts val="1200"/>
              </a:spcAft>
              <a:buFont typeface="+mj-lt"/>
              <a:buAutoNum type="arabicPeriod"/>
            </a:pPr>
            <a:r>
              <a:rPr lang="en-GB" sz="1800" b="1" dirty="0" err="1">
                <a:solidFill>
                  <a:srgbClr val="002060"/>
                </a:solidFill>
                <a:latin typeface="Century Gothic" panose="020B0502020202020204" pitchFamily="34" charset="0"/>
                <a:cs typeface="Arial" panose="020B0604020202020204" pitchFamily="34" charset="0"/>
              </a:rPr>
              <a:t>Sicrhau</a:t>
            </a:r>
            <a:r>
              <a:rPr lang="en-GB" sz="1800" b="1" dirty="0">
                <a:solidFill>
                  <a:srgbClr val="002060"/>
                </a:solidFill>
                <a:latin typeface="Century Gothic" panose="020B0502020202020204" pitchFamily="34" charset="0"/>
                <a:cs typeface="Arial" panose="020B0604020202020204" pitchFamily="34" charset="0"/>
              </a:rPr>
              <a:t> bod </a:t>
            </a:r>
            <a:r>
              <a:rPr lang="en-GB" sz="1800" b="1" dirty="0" err="1">
                <a:solidFill>
                  <a:srgbClr val="002060"/>
                </a:solidFill>
                <a:latin typeface="Century Gothic" panose="020B0502020202020204" pitchFamily="34" charset="0"/>
                <a:cs typeface="Arial" panose="020B0604020202020204" pitchFamily="34" charset="0"/>
              </a:rPr>
              <a:t>dysgwyr</a:t>
            </a:r>
            <a:r>
              <a:rPr lang="en-GB" sz="1800" b="1" dirty="0">
                <a:solidFill>
                  <a:srgbClr val="002060"/>
                </a:solidFill>
                <a:latin typeface="Century Gothic" panose="020B0502020202020204" pitchFamily="34" charset="0"/>
                <a:cs typeface="Arial" panose="020B0604020202020204" pitchFamily="34" charset="0"/>
              </a:rPr>
              <a:t> a </a:t>
            </a:r>
            <a:r>
              <a:rPr lang="en-GB" sz="1800" b="1" dirty="0" err="1">
                <a:solidFill>
                  <a:srgbClr val="002060"/>
                </a:solidFill>
                <a:latin typeface="Century Gothic" panose="020B0502020202020204" pitchFamily="34" charset="0"/>
                <a:cs typeface="Arial" panose="020B0604020202020204" pitchFamily="34" charset="0"/>
              </a:rPr>
              <a:t>myfyrwyr</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yn</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cael</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eu</a:t>
            </a:r>
            <a:r>
              <a:rPr lang="en-GB" sz="1800" b="1" dirty="0">
                <a:solidFill>
                  <a:srgbClr val="002060"/>
                </a:solidFill>
                <a:latin typeface="Century Gothic" panose="020B0502020202020204" pitchFamily="34" charset="0"/>
                <a:cs typeface="Arial" panose="020B0604020202020204" pitchFamily="34" charset="0"/>
              </a:rPr>
              <a:t> </a:t>
            </a:r>
            <a:r>
              <a:rPr lang="en-GB" sz="1800" b="1" dirty="0" err="1">
                <a:solidFill>
                  <a:srgbClr val="002060"/>
                </a:solidFill>
                <a:latin typeface="Century Gothic" panose="020B0502020202020204" pitchFamily="34" charset="0"/>
                <a:cs typeface="Arial" panose="020B0604020202020204" pitchFamily="34" charset="0"/>
              </a:rPr>
              <a:t>clywed</a:t>
            </a:r>
            <a:r>
              <a:rPr lang="en-GB" sz="1800" b="1" dirty="0">
                <a:solidFill>
                  <a:srgbClr val="002060"/>
                </a:solidFill>
                <a:latin typeface="Century Gothic" panose="020B0502020202020204" pitchFamily="34" charset="0"/>
                <a:cs typeface="Arial" panose="020B0604020202020204" pitchFamily="34" charset="0"/>
              </a:rPr>
              <a:t> </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Amodau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cofrestru</a:t>
            </a:r>
            <a:r>
              <a:rPr lang="en-GB" sz="1800" dirty="0">
                <a:solidFill>
                  <a:srgbClr val="002060"/>
                </a:solidFill>
                <a:latin typeface="Century Gothic" panose="020B0502020202020204" pitchFamily="34" charset="0"/>
                <a:cs typeface="Arial" panose="020B0604020202020204" pitchFamily="34" charset="0"/>
              </a:rPr>
              <a:t> ac </a:t>
            </a:r>
            <a:r>
              <a:rPr lang="en-GB" sz="1800" dirty="0" err="1">
                <a:solidFill>
                  <a:srgbClr val="002060"/>
                </a:solidFill>
                <a:latin typeface="Century Gothic" panose="020B0502020202020204" pitchFamily="34" charset="0"/>
                <a:cs typeface="Arial" panose="020B0604020202020204" pitchFamily="34" charset="0"/>
              </a:rPr>
              <a:t>ariannu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ddarparwyr</a:t>
            </a:r>
            <a:r>
              <a:rPr lang="en-GB" sz="1800" dirty="0">
                <a:solidFill>
                  <a:srgbClr val="002060"/>
                </a:solidFill>
                <a:latin typeface="Century Gothic" panose="020B0502020202020204" pitchFamily="34" charset="0"/>
                <a:cs typeface="Arial" panose="020B0604020202020204" pitchFamily="34" charset="0"/>
              </a:rPr>
              <a:t> i </a:t>
            </a:r>
            <a:r>
              <a:rPr lang="en-GB" sz="1800" dirty="0" err="1">
                <a:solidFill>
                  <a:srgbClr val="002060"/>
                </a:solidFill>
                <a:latin typeface="Century Gothic" panose="020B0502020202020204" pitchFamily="34" charset="0"/>
                <a:cs typeface="Arial" panose="020B0604020202020204" pitchFamily="34" charset="0"/>
              </a:rPr>
              <a:t>sicrhau</a:t>
            </a:r>
            <a:r>
              <a:rPr lang="en-GB" sz="1800" dirty="0">
                <a:solidFill>
                  <a:srgbClr val="002060"/>
                </a:solidFill>
                <a:latin typeface="Century Gothic" panose="020B0502020202020204" pitchFamily="34" charset="0"/>
                <a:cs typeface="Arial" panose="020B0604020202020204" pitchFamily="34" charset="0"/>
              </a:rPr>
              <a:t> bod </a:t>
            </a:r>
            <a:r>
              <a:rPr lang="en-GB" sz="1800" dirty="0" err="1">
                <a:solidFill>
                  <a:srgbClr val="002060"/>
                </a:solidFill>
                <a:latin typeface="Century Gothic" panose="020B0502020202020204" pitchFamily="34" charset="0"/>
                <a:cs typeface="Arial" panose="020B0604020202020204" pitchFamily="34" charset="0"/>
              </a:rPr>
              <a:t>buddiannau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myfyrwyr</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cael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eu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cynrychioli</a:t>
            </a:r>
            <a:r>
              <a:rPr lang="en-GB" sz="1800" dirty="0">
                <a:solidFill>
                  <a:srgbClr val="002060"/>
                </a:solidFill>
                <a:latin typeface="Century Gothic" panose="020B0502020202020204" pitchFamily="34" charset="0"/>
                <a:cs typeface="Arial" panose="020B0604020202020204" pitchFamily="34" charset="0"/>
              </a:rPr>
              <a:t> a bod </a:t>
            </a:r>
            <a:r>
              <a:rPr lang="en-GB" sz="1800" dirty="0" err="1">
                <a:solidFill>
                  <a:srgbClr val="002060"/>
                </a:solidFill>
                <a:latin typeface="Century Gothic" panose="020B0502020202020204" pitchFamily="34" charset="0"/>
                <a:cs typeface="Arial" panose="020B0604020202020204" pitchFamily="34" charset="0"/>
              </a:rPr>
              <a:t>eu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lles</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cael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ei</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hyrwyddo</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a'i</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ddiogelu</a:t>
            </a:r>
            <a:r>
              <a:rPr lang="en-GB" sz="1800" dirty="0">
                <a:solidFill>
                  <a:srgbClr val="002060"/>
                </a:solidFill>
                <a:latin typeface="Century Gothic" panose="020B0502020202020204" pitchFamily="34" charset="0"/>
                <a:cs typeface="Arial" panose="020B0604020202020204" pitchFamily="34" charset="0"/>
              </a:rPr>
              <a:t>.</a:t>
            </a:r>
          </a:p>
          <a:p>
            <a:pPr marL="342900" lvl="0" indent="-342900">
              <a:spcAft>
                <a:spcPts val="1200"/>
              </a:spcAft>
              <a:buFont typeface="+mj-lt"/>
              <a:buAutoNum type="arabicPeriod"/>
            </a:pPr>
            <a:r>
              <a:rPr lang="en-GB" sz="1800" b="1" dirty="0" err="1">
                <a:solidFill>
                  <a:srgbClr val="002060"/>
                </a:solidFill>
                <a:latin typeface="Century Gothic" panose="020B0502020202020204" pitchFamily="34" charset="0"/>
                <a:cs typeface="Arial" panose="020B0604020202020204" pitchFamily="34" charset="0"/>
              </a:rPr>
              <a:t>Prentisiaethau</a:t>
            </a:r>
            <a:r>
              <a:rPr lang="en-GB" sz="1800" b="1" dirty="0">
                <a:solidFill>
                  <a:srgbClr val="002060"/>
                </a:solidFill>
                <a:latin typeface="Century Gothic" panose="020B0502020202020204" pitchFamily="34" charset="0"/>
                <a:cs typeface="Arial" panose="020B0604020202020204" pitchFamily="34" charset="0"/>
              </a:rPr>
              <a:t> Cymru </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Bydd</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pwerau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newydd</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galluogi</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prentisiaethau</a:t>
            </a:r>
            <a:r>
              <a:rPr lang="en-GB" sz="1800" dirty="0">
                <a:solidFill>
                  <a:srgbClr val="002060"/>
                </a:solidFill>
                <a:latin typeface="Century Gothic" panose="020B0502020202020204" pitchFamily="34" charset="0"/>
                <a:cs typeface="Arial" panose="020B0604020202020204" pitchFamily="34" charset="0"/>
              </a:rPr>
              <a:t> Cymru i </a:t>
            </a:r>
            <a:r>
              <a:rPr lang="en-GB" sz="1800" dirty="0" err="1">
                <a:solidFill>
                  <a:srgbClr val="002060"/>
                </a:solidFill>
                <a:latin typeface="Century Gothic" panose="020B0502020202020204" pitchFamily="34" charset="0"/>
                <a:cs typeface="Arial" panose="020B0604020202020204" pitchFamily="34" charset="0"/>
              </a:rPr>
              <a:t>gael</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eu</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halinio</a:t>
            </a:r>
            <a:r>
              <a:rPr lang="en-GB" sz="1800" dirty="0">
                <a:solidFill>
                  <a:srgbClr val="002060"/>
                </a:solidFill>
                <a:latin typeface="Century Gothic" panose="020B0502020202020204" pitchFamily="34" charset="0"/>
                <a:cs typeface="Arial" panose="020B0604020202020204" pitchFamily="34" charset="0"/>
              </a:rPr>
              <a:t> ag </a:t>
            </a:r>
            <a:r>
              <a:rPr lang="en-GB" sz="1800" dirty="0" err="1">
                <a:solidFill>
                  <a:srgbClr val="002060"/>
                </a:solidFill>
                <a:latin typeface="Century Gothic" panose="020B0502020202020204" pitchFamily="34" charset="0"/>
                <a:cs typeface="Arial" panose="020B0604020202020204" pitchFamily="34" charset="0"/>
              </a:rPr>
              <a:t>anghenion</a:t>
            </a:r>
            <a:r>
              <a:rPr lang="en-GB" sz="1800" dirty="0">
                <a:solidFill>
                  <a:srgbClr val="002060"/>
                </a:solidFill>
                <a:latin typeface="Century Gothic" panose="020B0502020202020204" pitchFamily="34" charset="0"/>
                <a:cs typeface="Arial" panose="020B0604020202020204" pitchFamily="34" charset="0"/>
              </a:rPr>
              <a:t> </a:t>
            </a:r>
            <a:r>
              <a:rPr lang="en-GB" sz="1800" dirty="0" err="1">
                <a:solidFill>
                  <a:srgbClr val="002060"/>
                </a:solidFill>
                <a:latin typeface="Century Gothic" panose="020B0502020202020204" pitchFamily="34" charset="0"/>
                <a:cs typeface="Arial" panose="020B0604020202020204" pitchFamily="34" charset="0"/>
              </a:rPr>
              <a:t>economi</a:t>
            </a:r>
            <a:r>
              <a:rPr lang="en-GB" sz="1800" dirty="0">
                <a:solidFill>
                  <a:srgbClr val="002060"/>
                </a:solidFill>
                <a:latin typeface="Century Gothic" panose="020B0502020202020204" pitchFamily="34" charset="0"/>
                <a:cs typeface="Arial" panose="020B0604020202020204" pitchFamily="34" charset="0"/>
              </a:rPr>
              <a:t> Cymru </a:t>
            </a:r>
            <a:r>
              <a:rPr lang="en-GB" sz="1800" dirty="0" err="1">
                <a:solidFill>
                  <a:srgbClr val="002060"/>
                </a:solidFill>
                <a:latin typeface="Century Gothic" panose="020B0502020202020204" pitchFamily="34" charset="0"/>
                <a:cs typeface="Arial" panose="020B0604020202020204" pitchFamily="34" charset="0"/>
              </a:rPr>
              <a:t>yn</a:t>
            </a:r>
            <a:r>
              <a:rPr lang="en-GB" sz="1800" dirty="0">
                <a:solidFill>
                  <a:srgbClr val="002060"/>
                </a:solidFill>
                <a:latin typeface="Century Gothic" panose="020B0502020202020204" pitchFamily="34" charset="0"/>
                <a:cs typeface="Arial" panose="020B0604020202020204" pitchFamily="34" charset="0"/>
              </a:rPr>
              <a:t> y </a:t>
            </a:r>
            <a:r>
              <a:rPr lang="en-GB" sz="1800" dirty="0" err="1">
                <a:solidFill>
                  <a:srgbClr val="002060"/>
                </a:solidFill>
                <a:latin typeface="Century Gothic" panose="020B0502020202020204" pitchFamily="34" charset="0"/>
                <a:cs typeface="Arial" panose="020B0604020202020204" pitchFamily="34" charset="0"/>
              </a:rPr>
              <a:t>dyfodol</a:t>
            </a:r>
            <a:r>
              <a:rPr lang="en-GB" sz="1800" dirty="0">
                <a:solidFill>
                  <a:srgbClr val="002060"/>
                </a:solidFill>
                <a:latin typeface="Century Gothic" panose="020B0502020202020204" pitchFamily="34" charset="0"/>
                <a:cs typeface="Arial" panose="020B0604020202020204" pitchFamily="34" charset="0"/>
              </a:rPr>
              <a:t>.</a:t>
            </a:r>
          </a:p>
          <a:p>
            <a:endParaRPr lang="en-GB" dirty="0"/>
          </a:p>
        </p:txBody>
      </p:sp>
      <p:sp>
        <p:nvSpPr>
          <p:cNvPr id="31" name="Content Placeholder 8">
            <a:extLst>
              <a:ext uri="{FF2B5EF4-FFF2-40B4-BE49-F238E27FC236}">
                <a16:creationId xmlns:a16="http://schemas.microsoft.com/office/drawing/2014/main" id="{E89774AC-F976-74C8-2B2F-CD24B14F1059}"/>
              </a:ext>
              <a:ext uri="{C183D7F6-B498-43B3-948B-1728B52AA6E4}">
                <adec:decorative xmlns:adec="http://schemas.microsoft.com/office/drawing/2017/decorative" val="1"/>
              </a:ext>
            </a:extLst>
          </p:cNvPr>
          <p:cNvSpPr>
            <a:spLocks noGrp="1"/>
          </p:cNvSpPr>
          <p:nvPr>
            <p:ph sz="half" idx="2"/>
          </p:nvPr>
        </p:nvSpPr>
        <p:spPr>
          <a:xfrm>
            <a:off x="6039433" y="1015662"/>
            <a:ext cx="5181600" cy="5694055"/>
          </a:xfrm>
        </p:spPr>
        <p:txBody>
          <a:bodyPr>
            <a:normAutofit fontScale="85000" lnSpcReduction="10000"/>
          </a:bodyPr>
          <a:lstStyle/>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Bringing post-16 education together</a:t>
            </a:r>
            <a:r>
              <a:rPr lang="en-GB" sz="1800" dirty="0">
                <a:solidFill>
                  <a:srgbClr val="002060"/>
                </a:solidFill>
                <a:latin typeface="Century Gothic" panose="020B0502020202020204" pitchFamily="34" charset="0"/>
              </a:rPr>
              <a:t> - Wales will be only UK nation to have sixth-forms, colleges, universities, apprenticeships, and adult education managed as a single system.</a:t>
            </a:r>
          </a:p>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A clear purpose for post-16 education </a:t>
            </a:r>
            <a:r>
              <a:rPr lang="en-GB" sz="1800" dirty="0">
                <a:solidFill>
                  <a:srgbClr val="002060"/>
                </a:solidFill>
                <a:latin typeface="Century Gothic" panose="020B0502020202020204" pitchFamily="34" charset="0"/>
              </a:rPr>
              <a:t>- Sets out in law our values and ambitions for post-16 education in Wales.</a:t>
            </a:r>
          </a:p>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A commitment to lifelong learning</a:t>
            </a:r>
            <a:r>
              <a:rPr lang="en-GB" sz="1800" dirty="0">
                <a:solidFill>
                  <a:srgbClr val="002060"/>
                </a:solidFill>
                <a:latin typeface="Century Gothic" panose="020B0502020202020204" pitchFamily="34" charset="0"/>
              </a:rPr>
              <a:t> - The Act creates a new duty to fund proper facilities for further education for adults.</a:t>
            </a:r>
          </a:p>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More Welsh medium education</a:t>
            </a:r>
            <a:r>
              <a:rPr lang="en-GB" sz="1800" dirty="0">
                <a:solidFill>
                  <a:srgbClr val="002060"/>
                </a:solidFill>
                <a:latin typeface="Century Gothic" panose="020B0502020202020204" pitchFamily="34" charset="0"/>
              </a:rPr>
              <a:t> - The Act creates new duties to promote bilingual and Welsh-medium tertiary education provision.</a:t>
            </a:r>
          </a:p>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Making sure learners and students are heard</a:t>
            </a:r>
            <a:r>
              <a:rPr lang="en-GB" sz="1800" dirty="0">
                <a:solidFill>
                  <a:srgbClr val="002060"/>
                </a:solidFill>
                <a:latin typeface="Century Gothic" panose="020B0502020202020204" pitchFamily="34" charset="0"/>
              </a:rPr>
              <a:t> - Registration and funding conditions on providers to ensure students’ interests are represented and their wellbeing promoted and protected.</a:t>
            </a:r>
          </a:p>
          <a:p>
            <a:pPr marL="342900" lvl="0" indent="-342900">
              <a:spcAft>
                <a:spcPts val="1200"/>
              </a:spcAft>
              <a:buFont typeface="+mj-lt"/>
              <a:buAutoNum type="arabicPeriod"/>
            </a:pPr>
            <a:r>
              <a:rPr lang="en-GB" sz="1800" b="1" dirty="0">
                <a:solidFill>
                  <a:srgbClr val="002060"/>
                </a:solidFill>
                <a:latin typeface="Century Gothic" panose="020B0502020202020204" pitchFamily="34" charset="0"/>
              </a:rPr>
              <a:t>Welsh apprenticeships</a:t>
            </a:r>
            <a:r>
              <a:rPr lang="en-GB" sz="1800" dirty="0">
                <a:solidFill>
                  <a:srgbClr val="002060"/>
                </a:solidFill>
                <a:latin typeface="Century Gothic" panose="020B0502020202020204" pitchFamily="34" charset="0"/>
              </a:rPr>
              <a:t> - New powers will enable Welsh apprenticeships to be aligned with the future needs of the Welsh economy.</a:t>
            </a:r>
          </a:p>
          <a:p>
            <a:endParaRPr lang="en-GB" dirty="0"/>
          </a:p>
        </p:txBody>
      </p:sp>
      <p:grpSp>
        <p:nvGrpSpPr>
          <p:cNvPr id="7" name="Group 6">
            <a:extLst>
              <a:ext uri="{FF2B5EF4-FFF2-40B4-BE49-F238E27FC236}">
                <a16:creationId xmlns:a16="http://schemas.microsoft.com/office/drawing/2014/main" id="{A3427E39-2F7B-F171-68BF-3EB2F6F14C8B}"/>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8" name="Rectangle 7">
              <a:extLst>
                <a:ext uri="{FF2B5EF4-FFF2-40B4-BE49-F238E27FC236}">
                  <a16:creationId xmlns:a16="http://schemas.microsoft.com/office/drawing/2014/main" id="{C5972158-1735-7363-F33F-62818CC66E06}"/>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1A65CC9-1AB4-B8C6-8D01-C93F9FC9AA9F}"/>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69548444-B956-B02C-C9F7-4E57512C0373}"/>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5" name="Rectangle 4">
              <a:extLst>
                <a:ext uri="{FF2B5EF4-FFF2-40B4-BE49-F238E27FC236}">
                  <a16:creationId xmlns:a16="http://schemas.microsoft.com/office/drawing/2014/main" id="{AA561FD4-741B-2DB0-60C2-B205BE32D889}"/>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938043B-F0AC-E514-8202-4989DF73F17E}"/>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51453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
            <a:extLst>
              <a:ext uri="{FF2B5EF4-FFF2-40B4-BE49-F238E27FC236}">
                <a16:creationId xmlns:a16="http://schemas.microsoft.com/office/drawing/2014/main" id="{C03D919D-47DC-E5F8-2E92-1AAC0FA822C9}"/>
              </a:ext>
              <a:ext uri="{C183D7F6-B498-43B3-948B-1728B52AA6E4}">
                <adec:decorative xmlns:adec="http://schemas.microsoft.com/office/drawing/2017/decorative" val="1"/>
              </a:ext>
            </a:extLst>
          </p:cNvPr>
          <p:cNvSpPr txBox="1">
            <a:spLocks/>
          </p:cNvSpPr>
          <p:nvPr/>
        </p:nvSpPr>
        <p:spPr>
          <a:xfrm>
            <a:off x="859115" y="0"/>
            <a:ext cx="5073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s-ES"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Cyn</a:t>
            </a:r>
            <a:r>
              <a:rPr kumimoji="0" lang="es-ES"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 y </a:t>
            </a:r>
            <a:r>
              <a:rPr lang="es-ES" sz="3600" b="1" dirty="0">
                <a:solidFill>
                  <a:srgbClr val="291F6C"/>
                </a:solidFill>
                <a:latin typeface="Century Gothic" panose="020B0502020202020204" pitchFamily="34" charset="0"/>
                <a:ea typeface="+mn-ea"/>
                <a:cs typeface="+mn-cs"/>
              </a:rPr>
              <a:t>D</a:t>
            </a:r>
            <a:r>
              <a:rPr kumimoji="0" lang="es-ES" sz="3600" b="1" i="0" u="none" strike="noStrike" kern="1200" cap="none" spc="0" normalizeH="0" baseline="0" noProof="0" dirty="0" err="1">
                <a:ln>
                  <a:noFill/>
                </a:ln>
                <a:solidFill>
                  <a:srgbClr val="291F6C"/>
                </a:solidFill>
                <a:effectLst/>
                <a:uLnTx/>
                <a:uFillTx/>
                <a:latin typeface="Century Gothic" panose="020B0502020202020204" pitchFamily="34" charset="0"/>
                <a:ea typeface="+mn-ea"/>
                <a:cs typeface="+mn-cs"/>
              </a:rPr>
              <a:t>deddf</a:t>
            </a:r>
            <a:r>
              <a:rPr kumimoji="0" lang="es-ES"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a:t>
            </a:r>
            <a:br>
              <a:rPr lang="en-GB" sz="2400" dirty="0">
                <a:solidFill>
                  <a:srgbClr val="291F6C"/>
                </a:solidFill>
                <a:latin typeface="Century Gothic" panose="020B0502020202020204" pitchFamily="34" charset="0"/>
              </a:rPr>
            </a:br>
            <a:endParaRPr lang="en-GB" sz="2400" dirty="0">
              <a:solidFill>
                <a:srgbClr val="291F6C"/>
              </a:solidFill>
              <a:latin typeface="Century Gothic" panose="020B0502020202020204" pitchFamily="34" charset="0"/>
              <a:ea typeface="+mn-ea"/>
              <a:cs typeface="+mn-cs"/>
            </a:endParaRPr>
          </a:p>
        </p:txBody>
      </p:sp>
      <p:sp>
        <p:nvSpPr>
          <p:cNvPr id="48" name="Title 4">
            <a:extLst>
              <a:ext uri="{FF2B5EF4-FFF2-40B4-BE49-F238E27FC236}">
                <a16:creationId xmlns:a16="http://schemas.microsoft.com/office/drawing/2014/main" id="{532D05F4-499A-6F62-0490-6F2AE2DA9062}"/>
              </a:ext>
              <a:ext uri="{C183D7F6-B498-43B3-948B-1728B52AA6E4}">
                <adec:decorative xmlns:adec="http://schemas.microsoft.com/office/drawing/2017/decorative" val="1"/>
              </a:ext>
            </a:extLst>
          </p:cNvPr>
          <p:cNvSpPr txBox="1">
            <a:spLocks noGrp="1"/>
          </p:cNvSpPr>
          <p:nvPr>
            <p:ph type="title" idx="4294967295"/>
          </p:nvPr>
        </p:nvSpPr>
        <p:spPr>
          <a:xfrm>
            <a:off x="6096000" y="0"/>
            <a:ext cx="585662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291F6C"/>
                </a:solidFill>
                <a:effectLst/>
                <a:uLnTx/>
                <a:uFillTx/>
                <a:latin typeface="Century Gothic" panose="020B0502020202020204" pitchFamily="34" charset="0"/>
                <a:ea typeface="+mn-ea"/>
                <a:cs typeface="+mn-cs"/>
              </a:rPr>
              <a:t>Before the Act…</a:t>
            </a:r>
          </a:p>
        </p:txBody>
      </p:sp>
      <p:grpSp>
        <p:nvGrpSpPr>
          <p:cNvPr id="13" name="Group 12">
            <a:extLst>
              <a:ext uri="{FF2B5EF4-FFF2-40B4-BE49-F238E27FC236}">
                <a16:creationId xmlns:a16="http://schemas.microsoft.com/office/drawing/2014/main" id="{37EBD73F-AEB2-3F1C-2038-A26D1F8AEE17}"/>
              </a:ext>
              <a:ext uri="{C183D7F6-B498-43B3-948B-1728B52AA6E4}">
                <adec:decorative xmlns:adec="http://schemas.microsoft.com/office/drawing/2017/decorative" val="1"/>
              </a:ext>
            </a:extLst>
          </p:cNvPr>
          <p:cNvGrpSpPr/>
          <p:nvPr/>
        </p:nvGrpSpPr>
        <p:grpSpPr>
          <a:xfrm>
            <a:off x="1973137" y="1049392"/>
            <a:ext cx="8483045" cy="5808605"/>
            <a:chOff x="2400379" y="1267106"/>
            <a:chExt cx="8483045" cy="5808605"/>
          </a:xfrm>
        </p:grpSpPr>
        <p:sp>
          <p:nvSpPr>
            <p:cNvPr id="14" name="Rounded Rectangle 3">
              <a:extLst>
                <a:ext uri="{FF2B5EF4-FFF2-40B4-BE49-F238E27FC236}">
                  <a16:creationId xmlns:a16="http://schemas.microsoft.com/office/drawing/2014/main" id="{757DCBFB-E25F-CDAE-6677-43F6300C8CD3}"/>
                </a:ext>
              </a:extLst>
            </p:cNvPr>
            <p:cNvSpPr/>
            <p:nvPr/>
          </p:nvSpPr>
          <p:spPr>
            <a:xfrm>
              <a:off x="2596943" y="1267106"/>
              <a:ext cx="7372082" cy="71029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Llywodraeth Cymru / Welsh Government</a:t>
              </a:r>
            </a:p>
          </p:txBody>
        </p:sp>
        <p:sp>
          <p:nvSpPr>
            <p:cNvPr id="15" name="Rounded Rectangle 5">
              <a:extLst>
                <a:ext uri="{FF2B5EF4-FFF2-40B4-BE49-F238E27FC236}">
                  <a16:creationId xmlns:a16="http://schemas.microsoft.com/office/drawing/2014/main" id="{8E1583B9-828F-565A-20D5-71666C790647}"/>
                </a:ext>
              </a:extLst>
            </p:cNvPr>
            <p:cNvSpPr/>
            <p:nvPr/>
          </p:nvSpPr>
          <p:spPr>
            <a:xfrm>
              <a:off x="7805488" y="2653066"/>
              <a:ext cx="3077936" cy="7837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CCAUC / HEFCW</a:t>
              </a:r>
            </a:p>
          </p:txBody>
        </p:sp>
        <p:sp>
          <p:nvSpPr>
            <p:cNvPr id="16" name="Oval 15">
              <a:extLst>
                <a:ext uri="{FF2B5EF4-FFF2-40B4-BE49-F238E27FC236}">
                  <a16:creationId xmlns:a16="http://schemas.microsoft.com/office/drawing/2014/main" id="{483814B0-A23A-5C23-63C3-661B433EAE88}"/>
                </a:ext>
              </a:extLst>
            </p:cNvPr>
            <p:cNvSpPr/>
            <p:nvPr/>
          </p:nvSpPr>
          <p:spPr>
            <a:xfrm>
              <a:off x="2528424" y="5780251"/>
              <a:ext cx="1187655" cy="1178061"/>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Chweched</a:t>
              </a:r>
              <a:r>
                <a:rPr lang="en-GB" sz="1100" dirty="0"/>
                <a:t> Dosbarth </a:t>
              </a:r>
              <a:r>
                <a:rPr lang="en-GB" sz="1100" dirty="0" err="1"/>
                <a:t>Ysgolion</a:t>
              </a:r>
              <a:r>
                <a:rPr lang="en-GB" sz="1100" dirty="0"/>
                <a:t> / School Sixth Forms</a:t>
              </a:r>
            </a:p>
          </p:txBody>
        </p:sp>
        <p:sp>
          <p:nvSpPr>
            <p:cNvPr id="17" name="Oval 16">
              <a:extLst>
                <a:ext uri="{FF2B5EF4-FFF2-40B4-BE49-F238E27FC236}">
                  <a16:creationId xmlns:a16="http://schemas.microsoft.com/office/drawing/2014/main" id="{E32E98D3-2A2F-AC1F-41FF-75056A862BCB}"/>
                </a:ext>
              </a:extLst>
            </p:cNvPr>
            <p:cNvSpPr/>
            <p:nvPr/>
          </p:nvSpPr>
          <p:spPr>
            <a:xfrm>
              <a:off x="3910616" y="4196954"/>
              <a:ext cx="1204018" cy="116505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t>Darparwyr</a:t>
              </a:r>
              <a:r>
                <a:rPr lang="en-GB" sz="1000" dirty="0"/>
                <a:t> Dysgu </a:t>
              </a:r>
              <a:r>
                <a:rPr lang="en-GB" sz="1000" dirty="0" err="1"/>
                <a:t>Oedolion</a:t>
              </a:r>
              <a:r>
                <a:rPr lang="en-GB" sz="1000" dirty="0"/>
                <a:t> / Adult Learning Providers</a:t>
              </a:r>
            </a:p>
          </p:txBody>
        </p:sp>
        <p:sp>
          <p:nvSpPr>
            <p:cNvPr id="22" name="Rounded Rectangle 18">
              <a:extLst>
                <a:ext uri="{FF2B5EF4-FFF2-40B4-BE49-F238E27FC236}">
                  <a16:creationId xmlns:a16="http://schemas.microsoft.com/office/drawing/2014/main" id="{76F7EFEC-B0CD-586F-95B4-142D9A3A9C12}"/>
                </a:ext>
              </a:extLst>
            </p:cNvPr>
            <p:cNvSpPr/>
            <p:nvPr/>
          </p:nvSpPr>
          <p:spPr>
            <a:xfrm>
              <a:off x="2400379" y="3959047"/>
              <a:ext cx="5756173" cy="3051351"/>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75000"/>
                  </a:schemeClr>
                </a:solidFill>
              </a:endParaRPr>
            </a:p>
          </p:txBody>
        </p:sp>
        <p:sp>
          <p:nvSpPr>
            <p:cNvPr id="23" name="Rounded Rectangle 19">
              <a:extLst>
                <a:ext uri="{FF2B5EF4-FFF2-40B4-BE49-F238E27FC236}">
                  <a16:creationId xmlns:a16="http://schemas.microsoft.com/office/drawing/2014/main" id="{52D6BE15-99F1-9468-6591-2CCDD692B962}"/>
                </a:ext>
              </a:extLst>
            </p:cNvPr>
            <p:cNvSpPr/>
            <p:nvPr/>
          </p:nvSpPr>
          <p:spPr>
            <a:xfrm>
              <a:off x="6624820" y="3959048"/>
              <a:ext cx="3166801" cy="305135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6855B2DE-730B-B2DB-ACA2-B21B3D89CDF0}"/>
                </a:ext>
              </a:extLst>
            </p:cNvPr>
            <p:cNvSpPr txBox="1"/>
            <p:nvPr/>
          </p:nvSpPr>
          <p:spPr>
            <a:xfrm>
              <a:off x="3823604" y="5929178"/>
              <a:ext cx="1759899" cy="351989"/>
            </a:xfrm>
            <a:prstGeom prst="rect">
              <a:avLst/>
            </a:prstGeom>
            <a:noFill/>
            <a:ln>
              <a:noFill/>
            </a:ln>
          </p:spPr>
          <p:txBody>
            <a:bodyPr wrap="square" rtlCol="0">
              <a:normAutofit fontScale="85000" lnSpcReduction="20000"/>
            </a:bodyPr>
            <a:lstStyle/>
            <a:p>
              <a:pPr>
                <a:spcAft>
                  <a:spcPts val="1200"/>
                </a:spcAft>
                <a:buClr>
                  <a:srgbClr val="F39200"/>
                </a:buClr>
              </a:pPr>
              <a:r>
                <a:rPr lang="en-GB" sz="2400" dirty="0">
                  <a:solidFill>
                    <a:schemeClr val="accent2">
                      <a:lumMod val="75000"/>
                    </a:schemeClr>
                  </a:solidFill>
                  <a:latin typeface="Century Gothic" panose="020B0502020202020204" pitchFamily="34" charset="0"/>
                </a:rPr>
                <a:t>Estyn</a:t>
              </a:r>
            </a:p>
          </p:txBody>
        </p:sp>
        <p:sp>
          <p:nvSpPr>
            <p:cNvPr id="25" name="TextBox 24">
              <a:extLst>
                <a:ext uri="{FF2B5EF4-FFF2-40B4-BE49-F238E27FC236}">
                  <a16:creationId xmlns:a16="http://schemas.microsoft.com/office/drawing/2014/main" id="{EAA3335D-1A7D-93A5-C983-EE016FF4DA1E}"/>
                </a:ext>
              </a:extLst>
            </p:cNvPr>
            <p:cNvSpPr txBox="1"/>
            <p:nvPr/>
          </p:nvSpPr>
          <p:spPr>
            <a:xfrm>
              <a:off x="8601441" y="5929177"/>
              <a:ext cx="1759899" cy="351989"/>
            </a:xfrm>
            <a:prstGeom prst="rect">
              <a:avLst/>
            </a:prstGeom>
            <a:noFill/>
          </p:spPr>
          <p:txBody>
            <a:bodyPr wrap="square" rtlCol="0">
              <a:normAutofit fontScale="85000" lnSpcReduction="20000"/>
            </a:bodyPr>
            <a:lstStyle/>
            <a:p>
              <a:pPr>
                <a:spcAft>
                  <a:spcPts val="1200"/>
                </a:spcAft>
                <a:buClr>
                  <a:srgbClr val="F39200"/>
                </a:buClr>
              </a:pPr>
              <a:r>
                <a:rPr lang="en-GB" sz="2400" dirty="0">
                  <a:solidFill>
                    <a:srgbClr val="00B050"/>
                  </a:solidFill>
                  <a:latin typeface="Century Gothic" panose="020B0502020202020204" pitchFamily="34" charset="0"/>
                </a:rPr>
                <a:t>QAA</a:t>
              </a:r>
            </a:p>
          </p:txBody>
        </p:sp>
        <p:sp>
          <p:nvSpPr>
            <p:cNvPr id="26" name="Right Arrow 24">
              <a:extLst>
                <a:ext uri="{FF2B5EF4-FFF2-40B4-BE49-F238E27FC236}">
                  <a16:creationId xmlns:a16="http://schemas.microsoft.com/office/drawing/2014/main" id="{C5B0D304-06A6-AF3B-F570-23681AB9A060}"/>
                </a:ext>
              </a:extLst>
            </p:cNvPr>
            <p:cNvSpPr/>
            <p:nvPr/>
          </p:nvSpPr>
          <p:spPr>
            <a:xfrm rot="5400000">
              <a:off x="2950090" y="5336151"/>
              <a:ext cx="335301" cy="5225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a:extLst>
                <a:ext uri="{FF2B5EF4-FFF2-40B4-BE49-F238E27FC236}">
                  <a16:creationId xmlns:a16="http://schemas.microsoft.com/office/drawing/2014/main" id="{9F0A5744-3D46-BC22-86F8-767BE5BE9DAC}"/>
                </a:ext>
              </a:extLst>
            </p:cNvPr>
            <p:cNvCxnSpPr>
              <a:cxnSpLocks/>
            </p:cNvCxnSpPr>
            <p:nvPr/>
          </p:nvCxnSpPr>
          <p:spPr>
            <a:xfrm>
              <a:off x="8263376" y="3798602"/>
              <a:ext cx="0" cy="3211798"/>
            </a:xfrm>
            <a:prstGeom prst="line">
              <a:avLst/>
            </a:prstGeom>
            <a:ln w="28575">
              <a:solidFill>
                <a:srgbClr val="002060"/>
              </a:solidFill>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35B7516-9A91-2BCB-ABDE-45A2A7BCA713}"/>
                </a:ext>
              </a:extLst>
            </p:cNvPr>
            <p:cNvCxnSpPr>
              <a:cxnSpLocks/>
            </p:cNvCxnSpPr>
            <p:nvPr/>
          </p:nvCxnSpPr>
          <p:spPr>
            <a:xfrm>
              <a:off x="6535921" y="3733185"/>
              <a:ext cx="0" cy="3342526"/>
            </a:xfrm>
            <a:prstGeom prst="line">
              <a:avLst/>
            </a:prstGeom>
            <a:ln w="28575">
              <a:solidFill>
                <a:srgbClr val="002060"/>
              </a:solidFill>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AF93D14-FDEC-5502-A7E8-F8CA3815E920}"/>
                </a:ext>
              </a:extLst>
            </p:cNvPr>
            <p:cNvCxnSpPr>
              <a:cxnSpLocks/>
            </p:cNvCxnSpPr>
            <p:nvPr/>
          </p:nvCxnSpPr>
          <p:spPr>
            <a:xfrm>
              <a:off x="5167990" y="3733185"/>
              <a:ext cx="0" cy="3342526"/>
            </a:xfrm>
            <a:prstGeom prst="line">
              <a:avLst/>
            </a:prstGeom>
            <a:ln w="28575">
              <a:solidFill>
                <a:srgbClr val="002060"/>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3D6D3E5-3F55-F7C1-BE38-C645AF2E8E9B}"/>
                </a:ext>
              </a:extLst>
            </p:cNvPr>
            <p:cNvCxnSpPr>
              <a:cxnSpLocks/>
            </p:cNvCxnSpPr>
            <p:nvPr/>
          </p:nvCxnSpPr>
          <p:spPr>
            <a:xfrm>
              <a:off x="3872809" y="3747900"/>
              <a:ext cx="0" cy="3327811"/>
            </a:xfrm>
            <a:prstGeom prst="line">
              <a:avLst/>
            </a:prstGeom>
            <a:ln w="28575">
              <a:solidFill>
                <a:srgbClr val="002060"/>
              </a:solidFill>
              <a:prstDash val="dashDot"/>
            </a:ln>
          </p:spPr>
          <p:style>
            <a:lnRef idx="1">
              <a:schemeClr val="accent1"/>
            </a:lnRef>
            <a:fillRef idx="0">
              <a:schemeClr val="accent1"/>
            </a:fillRef>
            <a:effectRef idx="0">
              <a:schemeClr val="accent1"/>
            </a:effectRef>
            <a:fontRef idx="minor">
              <a:schemeClr val="tx1"/>
            </a:fontRef>
          </p:style>
        </p:cxnSp>
        <p:sp>
          <p:nvSpPr>
            <p:cNvPr id="31" name="Arrow: Up-Down 30">
              <a:extLst>
                <a:ext uri="{FF2B5EF4-FFF2-40B4-BE49-F238E27FC236}">
                  <a16:creationId xmlns:a16="http://schemas.microsoft.com/office/drawing/2014/main" id="{9178348A-F70F-5677-1E1F-62CC930FE98A}"/>
                </a:ext>
              </a:extLst>
            </p:cNvPr>
            <p:cNvSpPr/>
            <p:nvPr/>
          </p:nvSpPr>
          <p:spPr>
            <a:xfrm>
              <a:off x="2998992" y="1996751"/>
              <a:ext cx="446202" cy="217700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Up-Down 31">
              <a:extLst>
                <a:ext uri="{FF2B5EF4-FFF2-40B4-BE49-F238E27FC236}">
                  <a16:creationId xmlns:a16="http://schemas.microsoft.com/office/drawing/2014/main" id="{608BF6A5-EBBA-B271-82A6-5A85D5171886}"/>
                </a:ext>
              </a:extLst>
            </p:cNvPr>
            <p:cNvSpPr/>
            <p:nvPr/>
          </p:nvSpPr>
          <p:spPr>
            <a:xfrm>
              <a:off x="4326476" y="1994464"/>
              <a:ext cx="446202" cy="217700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rrow: Up-Down 32">
              <a:extLst>
                <a:ext uri="{FF2B5EF4-FFF2-40B4-BE49-F238E27FC236}">
                  <a16:creationId xmlns:a16="http://schemas.microsoft.com/office/drawing/2014/main" id="{B79B592B-B0EF-6679-D415-750FA42A3470}"/>
                </a:ext>
              </a:extLst>
            </p:cNvPr>
            <p:cNvSpPr/>
            <p:nvPr/>
          </p:nvSpPr>
          <p:spPr>
            <a:xfrm>
              <a:off x="5623796" y="1996751"/>
              <a:ext cx="446202" cy="217700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Up-Down 33">
              <a:extLst>
                <a:ext uri="{FF2B5EF4-FFF2-40B4-BE49-F238E27FC236}">
                  <a16:creationId xmlns:a16="http://schemas.microsoft.com/office/drawing/2014/main" id="{17D22AB4-9A0C-E3B0-F72D-A9DA380AEE37}"/>
                </a:ext>
              </a:extLst>
            </p:cNvPr>
            <p:cNvSpPr/>
            <p:nvPr/>
          </p:nvSpPr>
          <p:spPr>
            <a:xfrm>
              <a:off x="7107252" y="1994464"/>
              <a:ext cx="446202" cy="217700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Up-Down 34">
              <a:extLst>
                <a:ext uri="{FF2B5EF4-FFF2-40B4-BE49-F238E27FC236}">
                  <a16:creationId xmlns:a16="http://schemas.microsoft.com/office/drawing/2014/main" id="{CA3CFEBE-4324-0B97-9172-FA907694DCF2}"/>
                </a:ext>
              </a:extLst>
            </p:cNvPr>
            <p:cNvSpPr/>
            <p:nvPr/>
          </p:nvSpPr>
          <p:spPr>
            <a:xfrm rot="19153935">
              <a:off x="8594113" y="1721177"/>
              <a:ext cx="446202" cy="1214247"/>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a:extLst>
                <a:ext uri="{FF2B5EF4-FFF2-40B4-BE49-F238E27FC236}">
                  <a16:creationId xmlns:a16="http://schemas.microsoft.com/office/drawing/2014/main" id="{32F2C092-49A2-812D-7003-068FE44A617E}"/>
                </a:ext>
              </a:extLst>
            </p:cNvPr>
            <p:cNvCxnSpPr>
              <a:cxnSpLocks/>
            </p:cNvCxnSpPr>
            <p:nvPr/>
          </p:nvCxnSpPr>
          <p:spPr>
            <a:xfrm>
              <a:off x="2776083" y="2147864"/>
              <a:ext cx="0" cy="1650738"/>
            </a:xfrm>
            <a:prstGeom prst="straightConnector1">
              <a:avLst/>
            </a:prstGeom>
            <a:ln>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Arrow: Up-Down 35">
              <a:extLst>
                <a:ext uri="{FF2B5EF4-FFF2-40B4-BE49-F238E27FC236}">
                  <a16:creationId xmlns:a16="http://schemas.microsoft.com/office/drawing/2014/main" id="{35F5E7BC-3352-CF8C-5826-23743051318A}"/>
                </a:ext>
              </a:extLst>
            </p:cNvPr>
            <p:cNvSpPr/>
            <p:nvPr/>
          </p:nvSpPr>
          <p:spPr>
            <a:xfrm rot="2255833">
              <a:off x="7846737" y="3366555"/>
              <a:ext cx="446202" cy="1214247"/>
            </a:xfrm>
            <a:prstGeom prst="upDownArrow">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Up-Down 36">
              <a:extLst>
                <a:ext uri="{FF2B5EF4-FFF2-40B4-BE49-F238E27FC236}">
                  <a16:creationId xmlns:a16="http://schemas.microsoft.com/office/drawing/2014/main" id="{EBCCA818-1B45-5D42-6C7F-796FECE41D56}"/>
                </a:ext>
              </a:extLst>
            </p:cNvPr>
            <p:cNvSpPr/>
            <p:nvPr/>
          </p:nvSpPr>
          <p:spPr>
            <a:xfrm rot="2442322">
              <a:off x="9349884" y="3340403"/>
              <a:ext cx="446202" cy="1214247"/>
            </a:xfrm>
            <a:prstGeom prst="upDownArrow">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6" name="Oval 45">
            <a:extLst>
              <a:ext uri="{FF2B5EF4-FFF2-40B4-BE49-F238E27FC236}">
                <a16:creationId xmlns:a16="http://schemas.microsoft.com/office/drawing/2014/main" id="{81872C96-135E-9535-D401-D59A795677F5}"/>
              </a:ext>
              <a:ext uri="{C183D7F6-B498-43B3-948B-1728B52AA6E4}">
                <adec:decorative xmlns:adec="http://schemas.microsoft.com/office/drawing/2017/decorative" val="1"/>
              </a:ext>
            </a:extLst>
          </p:cNvPr>
          <p:cNvSpPr/>
          <p:nvPr/>
        </p:nvSpPr>
        <p:spPr>
          <a:xfrm>
            <a:off x="6303168" y="4035718"/>
            <a:ext cx="1204018" cy="116505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t>Colegau</a:t>
            </a:r>
            <a:r>
              <a:rPr lang="en-GB" sz="1000" dirty="0"/>
              <a:t> AB/ FE Colleges</a:t>
            </a:r>
          </a:p>
        </p:txBody>
      </p:sp>
      <p:sp>
        <p:nvSpPr>
          <p:cNvPr id="47" name="Oval 46">
            <a:extLst>
              <a:ext uri="{FF2B5EF4-FFF2-40B4-BE49-F238E27FC236}">
                <a16:creationId xmlns:a16="http://schemas.microsoft.com/office/drawing/2014/main" id="{51A70D86-4FE2-8769-8135-81248D5D12EF}"/>
              </a:ext>
              <a:ext uri="{C183D7F6-B498-43B3-948B-1728B52AA6E4}">
                <adec:decorative xmlns:adec="http://schemas.microsoft.com/office/drawing/2017/decorative" val="1"/>
              </a:ext>
            </a:extLst>
          </p:cNvPr>
          <p:cNvSpPr/>
          <p:nvPr/>
        </p:nvSpPr>
        <p:spPr>
          <a:xfrm>
            <a:off x="7944048" y="4029038"/>
            <a:ext cx="1204018" cy="116505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t>Prifysgolion</a:t>
            </a:r>
            <a:r>
              <a:rPr lang="en-GB" sz="1000" dirty="0"/>
              <a:t> / Universities</a:t>
            </a:r>
          </a:p>
        </p:txBody>
      </p:sp>
      <p:grpSp>
        <p:nvGrpSpPr>
          <p:cNvPr id="7" name="Group 6">
            <a:extLst>
              <a:ext uri="{FF2B5EF4-FFF2-40B4-BE49-F238E27FC236}">
                <a16:creationId xmlns:a16="http://schemas.microsoft.com/office/drawing/2014/main" id="{2ED6F151-0044-A32A-5647-CFE4B5A75779}"/>
              </a:ext>
              <a:ext uri="{C183D7F6-B498-43B3-948B-1728B52AA6E4}">
                <adec:decorative xmlns:adec="http://schemas.microsoft.com/office/drawing/2017/decorative" val="1"/>
              </a:ext>
            </a:extLst>
          </p:cNvPr>
          <p:cNvGrpSpPr/>
          <p:nvPr/>
        </p:nvGrpSpPr>
        <p:grpSpPr>
          <a:xfrm>
            <a:off x="0" y="-1"/>
            <a:ext cx="476696" cy="6858002"/>
            <a:chOff x="0" y="-1"/>
            <a:chExt cx="476696" cy="6858002"/>
          </a:xfrm>
        </p:grpSpPr>
        <p:sp>
          <p:nvSpPr>
            <p:cNvPr id="8" name="Rectangle 7">
              <a:extLst>
                <a:ext uri="{FF2B5EF4-FFF2-40B4-BE49-F238E27FC236}">
                  <a16:creationId xmlns:a16="http://schemas.microsoft.com/office/drawing/2014/main" id="{48E8DCD2-6CA9-1D19-A68D-79203AC89C44}"/>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8A9995B6-A3FB-BB73-773A-231F2C77C42C}"/>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FF83AC61-5BB6-7381-22FB-B2CCB5C27521}"/>
              </a:ext>
              <a:ext uri="{C183D7F6-B498-43B3-948B-1728B52AA6E4}">
                <adec:decorative xmlns:adec="http://schemas.microsoft.com/office/drawing/2017/decorative" val="1"/>
              </a:ext>
            </a:extLst>
          </p:cNvPr>
          <p:cNvGrpSpPr/>
          <p:nvPr/>
        </p:nvGrpSpPr>
        <p:grpSpPr>
          <a:xfrm>
            <a:off x="11714274" y="-3"/>
            <a:ext cx="476696" cy="6858002"/>
            <a:chOff x="0" y="-1"/>
            <a:chExt cx="476696" cy="6858002"/>
          </a:xfrm>
        </p:grpSpPr>
        <p:sp>
          <p:nvSpPr>
            <p:cNvPr id="11" name="Rectangle 10">
              <a:extLst>
                <a:ext uri="{FF2B5EF4-FFF2-40B4-BE49-F238E27FC236}">
                  <a16:creationId xmlns:a16="http://schemas.microsoft.com/office/drawing/2014/main" id="{EEEE51C7-3EF3-77CC-427A-BCD0372397C8}"/>
                </a:ext>
              </a:extLst>
            </p:cNvPr>
            <p:cNvSpPr/>
            <p:nvPr/>
          </p:nvSpPr>
          <p:spPr>
            <a:xfrm>
              <a:off x="0" y="1"/>
              <a:ext cx="238348"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DE267A13-4F44-7301-C01E-77A7FA28F944}"/>
                </a:ext>
              </a:extLst>
            </p:cNvPr>
            <p:cNvSpPr/>
            <p:nvPr/>
          </p:nvSpPr>
          <p:spPr>
            <a:xfrm>
              <a:off x="238348" y="-1"/>
              <a:ext cx="238348" cy="68580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4" name="Oval 43">
            <a:extLst>
              <a:ext uri="{FF2B5EF4-FFF2-40B4-BE49-F238E27FC236}">
                <a16:creationId xmlns:a16="http://schemas.microsoft.com/office/drawing/2014/main" id="{23332DA2-762B-9618-3CA0-51ABBEC42215}"/>
              </a:ext>
              <a:ext uri="{C183D7F6-B498-43B3-948B-1728B52AA6E4}">
                <adec:decorative xmlns:adec="http://schemas.microsoft.com/office/drawing/2017/decorative" val="1"/>
              </a:ext>
            </a:extLst>
          </p:cNvPr>
          <p:cNvSpPr/>
          <p:nvPr/>
        </p:nvSpPr>
        <p:spPr>
          <a:xfrm>
            <a:off x="2134725" y="3966768"/>
            <a:ext cx="1204018" cy="116505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t>Awdurdodau</a:t>
            </a:r>
            <a:r>
              <a:rPr lang="en-GB" sz="1000" dirty="0"/>
              <a:t> </a:t>
            </a:r>
            <a:r>
              <a:rPr lang="en-GB" sz="1000" dirty="0" err="1"/>
              <a:t>Lleol</a:t>
            </a:r>
            <a:r>
              <a:rPr lang="en-GB" sz="1000" dirty="0"/>
              <a:t> / Local Authorities</a:t>
            </a:r>
          </a:p>
        </p:txBody>
      </p:sp>
      <p:sp>
        <p:nvSpPr>
          <p:cNvPr id="45" name="Oval 44">
            <a:extLst>
              <a:ext uri="{FF2B5EF4-FFF2-40B4-BE49-F238E27FC236}">
                <a16:creationId xmlns:a16="http://schemas.microsoft.com/office/drawing/2014/main" id="{BFF3F7A1-EF67-99A5-C8F5-D9E4338C826C}"/>
              </a:ext>
              <a:ext uri="{C183D7F6-B498-43B3-948B-1728B52AA6E4}">
                <adec:decorative xmlns:adec="http://schemas.microsoft.com/office/drawing/2017/decorative" val="1"/>
              </a:ext>
            </a:extLst>
          </p:cNvPr>
          <p:cNvSpPr/>
          <p:nvPr/>
        </p:nvSpPr>
        <p:spPr>
          <a:xfrm>
            <a:off x="4810383" y="3979240"/>
            <a:ext cx="1204018" cy="116505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t>Darparwyr</a:t>
            </a:r>
            <a:r>
              <a:rPr lang="en-GB" sz="1000" dirty="0"/>
              <a:t> </a:t>
            </a:r>
            <a:r>
              <a:rPr lang="en-GB" sz="1000" dirty="0" err="1"/>
              <a:t>Hyfforddiant</a:t>
            </a:r>
            <a:r>
              <a:rPr lang="en-GB" sz="1000" dirty="0"/>
              <a:t>/ Training Providers</a:t>
            </a:r>
          </a:p>
        </p:txBody>
      </p:sp>
    </p:spTree>
    <p:extLst>
      <p:ext uri="{BB962C8B-B14F-4D97-AF65-F5344CB8AC3E}">
        <p14:creationId xmlns:p14="http://schemas.microsoft.com/office/powerpoint/2010/main" val="2630728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FF3C5B18883D4E21973B57C2EEED7FD1" version="1.0.0">
  <systemFields>
    <field name="Objective-Id">
      <value order="0">A49341383</value>
    </field>
    <field name="Objective-Title">
      <value order="0">TER Act and CTER - Template Presentation 2024 DRAFT for website BILINGUAL</value>
    </field>
    <field name="Objective-Description">
      <value order="0"/>
    </field>
    <field name="Objective-CreationStamp">
      <value order="0">2024-01-23T13:18:35Z</value>
    </field>
    <field name="Objective-IsApproved">
      <value order="0">false</value>
    </field>
    <field name="Objective-IsPublished">
      <value order="0">true</value>
    </field>
    <field name="Objective-DatePublished">
      <value order="0">2024-01-23T13:18:54Z</value>
    </field>
    <field name="Objective-ModificationStamp">
      <value order="0">2024-01-23T13:18:54Z</value>
    </field>
    <field name="Objective-Owner">
      <value order="0">Huws, Rhodri (PSWL - SHELL - PCET Reform)</value>
    </field>
    <field name="Objective-Path">
      <value order="0">Objective Global Folder:#Business File Plan:WG Organisational Groups:NEW - Post December 2022 - Public Services &amp; Welsh Language (PSWL):Public Services &amp; Welsh Language (PSWL) - SHELL - Post Compulsory Education &amp; Training Reform:1 - Save:CTER Programme:CTER Project Management - Communications:Commission for Tertiary Education and Research - Comms - Stakeholders - 2018-2023:Stakeholder Presentations - post  Royal Assent</value>
    </field>
    <field name="Objective-Parent">
      <value order="0">Stakeholder Presentations - post  Royal Assent</value>
    </field>
    <field name="Objective-State">
      <value order="0">Published</value>
    </field>
    <field name="Objective-VersionId">
      <value order="0">vA92330111</value>
    </field>
    <field name="Objective-Version">
      <value order="0">1.0</value>
    </field>
    <field name="Objective-VersionNumber">
      <value order="0">2</value>
    </field>
    <field name="Objective-VersionComment">
      <value order="0">Version 2</value>
    </field>
    <field name="Objective-FileNumber">
      <value order="0">qA1377954</value>
    </field>
    <field name="Objective-Classification">
      <value order="0">Official</value>
    </field>
    <field name="Objective-Caveats">
      <value order="0"/>
    </field>
  </systemFields>
  <catalogues>
    <catalogue name="Document Type Catalogue" type="type" ori="id:cA14">
      <field name="Objective-Date Acquired">
        <value order="0">2024-01-23T00:00:00Z</value>
      </field>
      <field name="Objective-Official Translation">
        <value order="0"/>
      </field>
      <field name="Objective-Connect Creator">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otalTime>648</TotalTime>
  <Words>6977</Words>
  <Application>Microsoft Office PowerPoint</Application>
  <PresentationFormat>Widescreen</PresentationFormat>
  <Paragraphs>593</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Century Gothic</vt:lpstr>
      <vt:lpstr>Roboto</vt:lpstr>
      <vt:lpstr>Wingdings</vt:lpstr>
      <vt:lpstr>Office Theme</vt:lpstr>
      <vt:lpstr>Diwygio Addysg Drydyddol yng Nghymru  Tertiary Education Reform in Wales </vt:lpstr>
      <vt:lpstr>Cefndir </vt:lpstr>
      <vt:lpstr>Y daith hyd yma </vt:lpstr>
      <vt:lpstr>What the Act does:</vt:lpstr>
      <vt:lpstr>Meeting the Challenges of the Future</vt:lpstr>
      <vt:lpstr>Dyletswyddau Strategol y Comisiwn </vt:lpstr>
      <vt:lpstr>What will success look like?</vt:lpstr>
      <vt:lpstr>Top 6 innovations</vt:lpstr>
      <vt:lpstr>Before the Act…</vt:lpstr>
      <vt:lpstr>And after…</vt:lpstr>
      <vt:lpstr>Principles for change linked to the Well-being of Future Generations (Wales) Act 2015</vt:lpstr>
      <vt:lpstr>Cyfrifoldebau y Comisiwn </vt:lpstr>
      <vt:lpstr>The ambition for students, learners and apprentices</vt:lpstr>
      <vt:lpstr>The ambition for further education colleges and schools with sixth-forms</vt:lpstr>
      <vt:lpstr>The ambition for universities and other higher education providers</vt:lpstr>
      <vt:lpstr>The ambition for employers, training providers and adult learning providers</vt:lpstr>
      <vt:lpstr>Chair of the Board for CTER </vt:lpstr>
      <vt:lpstr>Chair of the Research and Innovation Committee (RIC) and Deputy Chair for the CTER Board</vt:lpstr>
      <vt:lpstr>Chief Executive Officer</vt:lpstr>
      <vt:lpstr>Cyfnod Sefydlu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Diwygio Addysg Drydyddol yng Nghymru  Tertiary Education Reform in Wales</dc:title>
  <dc:creator>Huws, Rhodri (ESJWL - SHELL - PCET Reform)</dc:creator>
  <cp:lastModifiedBy>Huws, Rhodri (ESJWL - SHELL - PCET Reform)</cp:lastModifiedBy>
  <cp:revision>28</cp:revision>
  <dcterms:created xsi:type="dcterms:W3CDTF">2023-06-30T13:06:28Z</dcterms:created>
  <dcterms:modified xsi:type="dcterms:W3CDTF">2024-01-23T13:18:21Z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A49341383</vt:lpwstr>
  </property>
  <property fmtid="{D5CDD505-2E9C-101B-9397-08002B2CF9AE}" pid="4" name="Objective-Title">
    <vt:lpwstr>TER Act and CTER - Template Presentation 2024 DRAFT for website BILINGUAL</vt:lpwstr>
  </property>
  <property fmtid="{D5CDD505-2E9C-101B-9397-08002B2CF9AE}" pid="5" name="Objective-Description">
    <vt:lpwstr/>
  </property>
  <property fmtid="{D5CDD505-2E9C-101B-9397-08002B2CF9AE}" pid="6" name="Objective-CreationStamp">
    <vt:filetime>2024-01-23T13:18:35Z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2024-01-23T13:18:54Z</vt:filetime>
  </property>
  <property fmtid="{D5CDD505-2E9C-101B-9397-08002B2CF9AE}" pid="10" name="Objective-ModificationStamp">
    <vt:filetime>2024-01-23T13:18:54Z</vt:filetime>
  </property>
  <property fmtid="{D5CDD505-2E9C-101B-9397-08002B2CF9AE}" pid="11" name="Objective-Owner">
    <vt:lpwstr>Huws, Rhodri (PSWL - SHELL - PCET Reform)</vt:lpwstr>
  </property>
  <property fmtid="{D5CDD505-2E9C-101B-9397-08002B2CF9AE}" pid="12" name="Objective-Path">
    <vt:lpwstr>Objective Global Folder:#Business File Plan:WG Organisational Groups:NEW - Post December 2022 - Public Services &amp; Welsh Language (PSWL):Public Services &amp; Welsh Language (PSWL) - SHELL - Post Compulsory Education &amp; Training Reform:1 - Save:CTER Programme:CTER Project Management - Communications:Commission for Tertiary Education and Research - Comms - Stakeholders - 2018-2023:Stakeholder Presentations - post  Royal Assent:</vt:lpwstr>
  </property>
  <property fmtid="{D5CDD505-2E9C-101B-9397-08002B2CF9AE}" pid="13" name="Objective-Parent">
    <vt:lpwstr>Stakeholder Presentations - post  Royal Assent</vt:lpwstr>
  </property>
  <property fmtid="{D5CDD505-2E9C-101B-9397-08002B2CF9AE}" pid="14" name="Objective-State">
    <vt:lpwstr>Published</vt:lpwstr>
  </property>
  <property fmtid="{D5CDD505-2E9C-101B-9397-08002B2CF9AE}" pid="15" name="Objective-VersionId">
    <vt:lpwstr>vA92330111</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Version 2</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Date Acquired">
    <vt:filetime>2024-01-23T00:00:00Z</vt:filetime>
  </property>
  <property fmtid="{D5CDD505-2E9C-101B-9397-08002B2CF9AE}" pid="23" name="Objective-Official Translation">
    <vt:lpwstr/>
  </property>
  <property fmtid="{D5CDD505-2E9C-101B-9397-08002B2CF9AE}" pid="24" name="Objective-Connect Creator">
    <vt:lpwstr/>
  </property>
  <property fmtid="{D5CDD505-2E9C-101B-9397-08002B2CF9AE}" pid="25" name="Objective-Comment">
    <vt:lpwstr/>
  </property>
</Properties>
</file>