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57" r:id="rId6"/>
    <p:sldId id="320" r:id="rId7"/>
    <p:sldId id="302" r:id="rId8"/>
    <p:sldId id="309" r:id="rId9"/>
    <p:sldId id="338" r:id="rId10"/>
    <p:sldId id="337" r:id="rId11"/>
    <p:sldId id="321" r:id="rId12"/>
    <p:sldId id="317" r:id="rId13"/>
    <p:sldId id="335" r:id="rId14"/>
    <p:sldId id="292" r:id="rId15"/>
    <p:sldId id="330" r:id="rId16"/>
    <p:sldId id="331" r:id="rId17"/>
    <p:sldId id="332" r:id="rId18"/>
    <p:sldId id="334" r:id="rId19"/>
    <p:sldId id="343" r:id="rId20"/>
    <p:sldId id="345" r:id="rId21"/>
    <p:sldId id="349" r:id="rId22"/>
    <p:sldId id="3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3C2D7E76-3AA4-4472-83DF-3B40E4F9FDAF}">
          <p14:sldIdLst>
            <p14:sldId id="257"/>
            <p14:sldId id="320"/>
            <p14:sldId id="302"/>
            <p14:sldId id="309"/>
            <p14:sldId id="338"/>
            <p14:sldId id="337"/>
            <p14:sldId id="321"/>
            <p14:sldId id="317"/>
            <p14:sldId id="335"/>
            <p14:sldId id="292"/>
            <p14:sldId id="330"/>
            <p14:sldId id="331"/>
            <p14:sldId id="332"/>
            <p14:sldId id="334"/>
            <p14:sldId id="343"/>
            <p14:sldId id="345"/>
            <p14:sldId id="349"/>
            <p14:sldId id="3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dock, Bethan (ESNR-Skills Higher Education &amp; Lifelong Learnin" initials="CB(HE&amp;LL" lastIdx="1" clrIdx="0">
    <p:extLst>
      <p:ext uri="{19B8F6BF-5375-455C-9EA6-DF929625EA0E}">
        <p15:presenceInfo xmlns:p15="http://schemas.microsoft.com/office/powerpoint/2012/main" userId="S-1-5-21-2431647640-172777305-3518478359-117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F6C"/>
    <a:srgbClr val="FF2121"/>
    <a:srgbClr val="F60000"/>
    <a:srgbClr val="F39200"/>
    <a:srgbClr val="0069B4"/>
    <a:srgbClr val="405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8" autoAdjust="0"/>
    <p:restoredTop sz="72855" autoAdjust="0"/>
  </p:normalViewPr>
  <p:slideViewPr>
    <p:cSldViewPr snapToGrid="0">
      <p:cViewPr varScale="1">
        <p:scale>
          <a:sx n="58" d="100"/>
          <a:sy n="58" d="100"/>
        </p:scale>
        <p:origin x="108" y="5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presProps" Target="presProps.xml" Id="rId26" /><Relationship Type="http://schemas.openxmlformats.org/officeDocument/2006/relationships/customXml" Target="../customXml/item3.xml" Id="rId3" /><Relationship Type="http://schemas.openxmlformats.org/officeDocument/2006/relationships/slide" Target="slides/slide16.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commentAuthors" Target="commentAuthors.xml" Id="rId25"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tableStyles" Target="tableStyles.xml" Id="rId29"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notesMaster" Target="notesMasters/notesMaster1.xml" Id="rId24"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theme" Target="theme/theme1.xml" Id="rId28"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viewProps" Target="viewProps.xml" Id="rId27" /><Relationship Type="http://schemas.openxmlformats.org/officeDocument/2006/relationships/customXml" Target="/customXML/item5.xml" Id="R8a367686abb9406d"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6849F-E51A-41F8-A004-C1FF2EFB4F08}"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44A5585F-BD41-4C36-A4AB-F1DC1A5E5B04}">
      <dgm:prSet phldrT="[Text]" custT="1"/>
      <dgm:spPr/>
      <dgm:t>
        <a:bodyPr/>
        <a:lstStyle/>
        <a:p>
          <a:pPr algn="ctr"/>
          <a:r>
            <a:rPr lang="en-US" sz="1400" dirty="0"/>
            <a:t>Technical consultation</a:t>
          </a:r>
        </a:p>
      </dgm:t>
    </dgm:pt>
    <dgm:pt modelId="{EC8155F6-41BD-4CE7-A597-D537476C1CCC}" type="parTrans" cxnId="{0027EDF4-C508-4602-9531-F41819B9A7DA}">
      <dgm:prSet/>
      <dgm:spPr/>
      <dgm:t>
        <a:bodyPr/>
        <a:lstStyle/>
        <a:p>
          <a:pPr algn="ctr"/>
          <a:endParaRPr lang="en-US" sz="2800"/>
        </a:p>
      </dgm:t>
    </dgm:pt>
    <dgm:pt modelId="{72BC14F6-5FFC-46F2-A683-C1A47F045F10}" type="sibTrans" cxnId="{0027EDF4-C508-4602-9531-F41819B9A7DA}">
      <dgm:prSet custT="1"/>
      <dgm:spPr/>
      <dgm:t>
        <a:bodyPr/>
        <a:lstStyle/>
        <a:p>
          <a:pPr algn="ctr"/>
          <a:endParaRPr lang="en-US" sz="1100"/>
        </a:p>
      </dgm:t>
    </dgm:pt>
    <dgm:pt modelId="{3F70A4B4-8E0F-4C2D-BFD4-EEE53AF7B341}">
      <dgm:prSet phldrT="[Text]" custT="1"/>
      <dgm:spPr/>
      <dgm:t>
        <a:bodyPr/>
        <a:lstStyle/>
        <a:p>
          <a:pPr algn="ctr"/>
          <a:r>
            <a:rPr lang="en-US" sz="1400" dirty="0"/>
            <a:t>2018</a:t>
          </a:r>
          <a:endParaRPr lang="en-US" sz="2000" dirty="0"/>
        </a:p>
      </dgm:t>
    </dgm:pt>
    <dgm:pt modelId="{D651BD11-1E90-4965-84C5-A7EA0F31DB0D}" type="parTrans" cxnId="{AA0824D1-B4FC-44B2-9C38-588BDD228A5C}">
      <dgm:prSet/>
      <dgm:spPr/>
      <dgm:t>
        <a:bodyPr/>
        <a:lstStyle/>
        <a:p>
          <a:pPr algn="ctr"/>
          <a:endParaRPr lang="en-US" sz="2800"/>
        </a:p>
      </dgm:t>
    </dgm:pt>
    <dgm:pt modelId="{4927F891-9E87-4210-953D-665738696B7B}" type="sibTrans" cxnId="{AA0824D1-B4FC-44B2-9C38-588BDD228A5C}">
      <dgm:prSet/>
      <dgm:spPr/>
      <dgm:t>
        <a:bodyPr/>
        <a:lstStyle/>
        <a:p>
          <a:pPr algn="ctr"/>
          <a:endParaRPr lang="en-US" sz="2800"/>
        </a:p>
      </dgm:t>
    </dgm:pt>
    <dgm:pt modelId="{2C1DDC1F-EF50-4C6E-8B36-374D11E11918}">
      <dgm:prSet phldrT="[Text]" custT="1"/>
      <dgm:spPr/>
      <dgm:t>
        <a:bodyPr/>
        <a:lstStyle/>
        <a:p>
          <a:pPr algn="ctr"/>
          <a:r>
            <a:rPr lang="en-US" sz="1400" dirty="0"/>
            <a:t>Legislation development</a:t>
          </a:r>
        </a:p>
      </dgm:t>
    </dgm:pt>
    <dgm:pt modelId="{8B827171-E98C-4154-A2AD-01E33F77A1FA}" type="parTrans" cxnId="{61998053-FC21-4A8B-9C9E-3DA7149382C9}">
      <dgm:prSet/>
      <dgm:spPr/>
      <dgm:t>
        <a:bodyPr/>
        <a:lstStyle/>
        <a:p>
          <a:pPr algn="ctr"/>
          <a:endParaRPr lang="en-US" sz="2800"/>
        </a:p>
      </dgm:t>
    </dgm:pt>
    <dgm:pt modelId="{B96ADC7B-38D7-4245-9FDC-9E8C008A737D}" type="sibTrans" cxnId="{61998053-FC21-4A8B-9C9E-3DA7149382C9}">
      <dgm:prSet custT="1"/>
      <dgm:spPr/>
      <dgm:t>
        <a:bodyPr/>
        <a:lstStyle/>
        <a:p>
          <a:pPr algn="ctr"/>
          <a:endParaRPr lang="en-US" sz="1100"/>
        </a:p>
      </dgm:t>
    </dgm:pt>
    <dgm:pt modelId="{BC0942CA-9E40-4856-9B66-9395B1B96CBC}">
      <dgm:prSet phldrT="[Text]" custT="1"/>
      <dgm:spPr/>
      <dgm:t>
        <a:bodyPr/>
        <a:lstStyle/>
        <a:p>
          <a:pPr algn="ctr"/>
          <a:r>
            <a:rPr lang="en-US" sz="1400" dirty="0"/>
            <a:t>2019</a:t>
          </a:r>
          <a:endParaRPr lang="en-US" sz="2000" dirty="0"/>
        </a:p>
      </dgm:t>
    </dgm:pt>
    <dgm:pt modelId="{1539F8E3-0E3A-494E-95A6-3B58EE902CE8}" type="parTrans" cxnId="{A93F1DDD-7780-4D97-A875-8334E18D078D}">
      <dgm:prSet/>
      <dgm:spPr/>
      <dgm:t>
        <a:bodyPr/>
        <a:lstStyle/>
        <a:p>
          <a:pPr algn="ctr"/>
          <a:endParaRPr lang="en-US" sz="2800"/>
        </a:p>
      </dgm:t>
    </dgm:pt>
    <dgm:pt modelId="{BC882106-CB46-4093-A3A0-1910E78623FE}" type="sibTrans" cxnId="{A93F1DDD-7780-4D97-A875-8334E18D078D}">
      <dgm:prSet/>
      <dgm:spPr/>
      <dgm:t>
        <a:bodyPr/>
        <a:lstStyle/>
        <a:p>
          <a:pPr algn="ctr"/>
          <a:endParaRPr lang="en-US" sz="2800"/>
        </a:p>
      </dgm:t>
    </dgm:pt>
    <dgm:pt modelId="{3E5E93B6-1B4C-4048-8317-84BFC0E20927}">
      <dgm:prSet phldrT="[Text]" custT="1"/>
      <dgm:spPr/>
      <dgm:t>
        <a:bodyPr/>
        <a:lstStyle/>
        <a:p>
          <a:pPr algn="ctr"/>
          <a:r>
            <a:rPr lang="en-US" sz="1400" dirty="0"/>
            <a:t>Draft Bill consultation</a:t>
          </a:r>
        </a:p>
      </dgm:t>
    </dgm:pt>
    <dgm:pt modelId="{DFCD02CB-F23A-4BC8-B3B9-93B38178EE90}" type="parTrans" cxnId="{97F25FD6-87FC-4262-8B9B-DBACE87F8986}">
      <dgm:prSet/>
      <dgm:spPr/>
      <dgm:t>
        <a:bodyPr/>
        <a:lstStyle/>
        <a:p>
          <a:pPr algn="ctr"/>
          <a:endParaRPr lang="en-US" sz="2800"/>
        </a:p>
      </dgm:t>
    </dgm:pt>
    <dgm:pt modelId="{A6662055-775C-441D-81A7-7C6FBC42A3F5}" type="sibTrans" cxnId="{97F25FD6-87FC-4262-8B9B-DBACE87F8986}">
      <dgm:prSet custT="1"/>
      <dgm:spPr/>
      <dgm:t>
        <a:bodyPr/>
        <a:lstStyle/>
        <a:p>
          <a:pPr algn="ctr"/>
          <a:endParaRPr lang="en-US" sz="1100"/>
        </a:p>
      </dgm:t>
    </dgm:pt>
    <dgm:pt modelId="{66B31515-A8FF-4283-8E57-C9C79A0F999D}">
      <dgm:prSet phldrT="[Text]" custT="1"/>
      <dgm:spPr/>
      <dgm:t>
        <a:bodyPr/>
        <a:lstStyle/>
        <a:p>
          <a:pPr algn="ctr"/>
          <a:r>
            <a:rPr lang="en-US" sz="1400" dirty="0"/>
            <a:t>Elections and govt returned</a:t>
          </a:r>
        </a:p>
      </dgm:t>
    </dgm:pt>
    <dgm:pt modelId="{8A4C8CFB-C2CB-428B-B29D-9A14F4940D38}" type="parTrans" cxnId="{8753CF4E-B023-4F09-922D-CABA394354B2}">
      <dgm:prSet/>
      <dgm:spPr/>
      <dgm:t>
        <a:bodyPr/>
        <a:lstStyle/>
        <a:p>
          <a:pPr algn="ctr"/>
          <a:endParaRPr lang="en-US" sz="2800"/>
        </a:p>
      </dgm:t>
    </dgm:pt>
    <dgm:pt modelId="{57838F29-7CBF-4534-A6CF-8E81D199042E}" type="sibTrans" cxnId="{8753CF4E-B023-4F09-922D-CABA394354B2}">
      <dgm:prSet custT="1"/>
      <dgm:spPr/>
      <dgm:t>
        <a:bodyPr/>
        <a:lstStyle/>
        <a:p>
          <a:pPr algn="ctr"/>
          <a:endParaRPr lang="en-US" sz="1100"/>
        </a:p>
      </dgm:t>
    </dgm:pt>
    <dgm:pt modelId="{890216B6-BE56-4EB5-8CFD-4FDDF7359E0B}">
      <dgm:prSet phldrT="[Text]" custT="1"/>
      <dgm:spPr/>
      <dgm:t>
        <a:bodyPr/>
        <a:lstStyle/>
        <a:p>
          <a:pPr algn="ctr"/>
          <a:r>
            <a:rPr lang="en-US" sz="1400" dirty="0"/>
            <a:t>May</a:t>
          </a:r>
          <a:r>
            <a:rPr lang="en-US" sz="2000" dirty="0"/>
            <a:t> </a:t>
          </a:r>
          <a:r>
            <a:rPr lang="en-US" sz="1400" dirty="0"/>
            <a:t>2021</a:t>
          </a:r>
          <a:endParaRPr lang="en-US" sz="2000" dirty="0"/>
        </a:p>
      </dgm:t>
    </dgm:pt>
    <dgm:pt modelId="{842B8C9A-31CB-4411-A322-A8D6CD183E99}" type="parTrans" cxnId="{27DB79B8-46AE-4A18-BB8D-EE9A9CA751AE}">
      <dgm:prSet/>
      <dgm:spPr/>
      <dgm:t>
        <a:bodyPr/>
        <a:lstStyle/>
        <a:p>
          <a:pPr algn="ctr"/>
          <a:endParaRPr lang="en-US" sz="2800"/>
        </a:p>
      </dgm:t>
    </dgm:pt>
    <dgm:pt modelId="{A32461D6-992C-4C55-8CCD-39B2499AF105}" type="sibTrans" cxnId="{27DB79B8-46AE-4A18-BB8D-EE9A9CA751AE}">
      <dgm:prSet/>
      <dgm:spPr/>
      <dgm:t>
        <a:bodyPr/>
        <a:lstStyle/>
        <a:p>
          <a:pPr algn="ctr"/>
          <a:endParaRPr lang="en-US" sz="2800"/>
        </a:p>
      </dgm:t>
    </dgm:pt>
    <dgm:pt modelId="{84779DA7-7DE1-40FB-8F5F-C23CD489C59F}">
      <dgm:prSet phldrT="[Text]" custT="1"/>
      <dgm:spPr>
        <a:solidFill>
          <a:srgbClr val="FF2121"/>
        </a:solidFill>
      </dgm:spPr>
      <dgm:t>
        <a:bodyPr/>
        <a:lstStyle/>
        <a:p>
          <a:pPr algn="ctr"/>
          <a:r>
            <a:rPr lang="en-US" sz="1400" dirty="0"/>
            <a:t>Pandemic</a:t>
          </a:r>
        </a:p>
      </dgm:t>
    </dgm:pt>
    <dgm:pt modelId="{B2A38EC4-F932-45DD-BABF-3876DF1D65D4}" type="parTrans" cxnId="{948F736D-9F29-4B49-B3DC-5552D7B116F1}">
      <dgm:prSet/>
      <dgm:spPr/>
      <dgm:t>
        <a:bodyPr/>
        <a:lstStyle/>
        <a:p>
          <a:pPr algn="ctr"/>
          <a:endParaRPr lang="en-US" sz="2800"/>
        </a:p>
      </dgm:t>
    </dgm:pt>
    <dgm:pt modelId="{0C54FB63-6C24-4140-BE63-C5C6A7101CEE}" type="sibTrans" cxnId="{948F736D-9F29-4B49-B3DC-5552D7B116F1}">
      <dgm:prSet custT="1"/>
      <dgm:spPr/>
      <dgm:t>
        <a:bodyPr/>
        <a:lstStyle/>
        <a:p>
          <a:pPr algn="ctr"/>
          <a:endParaRPr lang="en-US" sz="1100"/>
        </a:p>
      </dgm:t>
    </dgm:pt>
    <dgm:pt modelId="{13CB0E97-9F7E-4867-B416-09250A10973C}">
      <dgm:prSet phldrT="[Text]" custT="1"/>
      <dgm:spPr/>
      <dgm:t>
        <a:bodyPr/>
        <a:lstStyle/>
        <a:p>
          <a:pPr algn="ctr"/>
          <a:r>
            <a:rPr lang="en-US" sz="1400" dirty="0"/>
            <a:t>Bill in Senedd</a:t>
          </a:r>
        </a:p>
      </dgm:t>
    </dgm:pt>
    <dgm:pt modelId="{1454CD7A-FC64-49FB-AF53-61086826038B}" type="parTrans" cxnId="{6C79641F-553B-4F06-8AFB-55C7282FE6CD}">
      <dgm:prSet/>
      <dgm:spPr/>
      <dgm:t>
        <a:bodyPr/>
        <a:lstStyle/>
        <a:p>
          <a:pPr algn="ctr"/>
          <a:endParaRPr lang="en-US" sz="2800"/>
        </a:p>
      </dgm:t>
    </dgm:pt>
    <dgm:pt modelId="{07D4A9AE-0955-415A-B610-796025E7A96A}" type="sibTrans" cxnId="{6C79641F-553B-4F06-8AFB-55C7282FE6CD}">
      <dgm:prSet custT="1"/>
      <dgm:spPr/>
      <dgm:t>
        <a:bodyPr/>
        <a:lstStyle/>
        <a:p>
          <a:pPr algn="ctr"/>
          <a:endParaRPr lang="en-US" sz="2800"/>
        </a:p>
      </dgm:t>
    </dgm:pt>
    <dgm:pt modelId="{C2788B57-88B7-40C2-9C99-2022BDF1968A}">
      <dgm:prSet phldrT="[Text]" custT="1"/>
      <dgm:spPr/>
      <dgm:t>
        <a:bodyPr/>
        <a:lstStyle/>
        <a:p>
          <a:pPr algn="ctr"/>
          <a:r>
            <a:rPr lang="en-US" sz="1400" dirty="0"/>
            <a:t>Nov 2021</a:t>
          </a:r>
        </a:p>
      </dgm:t>
    </dgm:pt>
    <dgm:pt modelId="{C037770D-2104-4EDA-B8DD-BD5C603BFB94}" type="parTrans" cxnId="{3306B663-4E35-4828-89DA-30E88E85E3F4}">
      <dgm:prSet/>
      <dgm:spPr/>
      <dgm:t>
        <a:bodyPr/>
        <a:lstStyle/>
        <a:p>
          <a:pPr algn="ctr"/>
          <a:endParaRPr lang="en-US" sz="2800"/>
        </a:p>
      </dgm:t>
    </dgm:pt>
    <dgm:pt modelId="{41B2F81C-C261-4774-8DB9-DFAE9CC57D85}" type="sibTrans" cxnId="{3306B663-4E35-4828-89DA-30E88E85E3F4}">
      <dgm:prSet/>
      <dgm:spPr/>
      <dgm:t>
        <a:bodyPr/>
        <a:lstStyle/>
        <a:p>
          <a:pPr algn="ctr"/>
          <a:endParaRPr lang="en-US" sz="2800"/>
        </a:p>
      </dgm:t>
    </dgm:pt>
    <dgm:pt modelId="{120B514E-0B73-47E7-9B3A-134AB04D4135}">
      <dgm:prSet phldrT="[Text]" custT="1"/>
      <dgm:spPr/>
      <dgm:t>
        <a:bodyPr/>
        <a:lstStyle/>
        <a:p>
          <a:pPr algn="ctr"/>
          <a:r>
            <a:rPr lang="en-US" sz="1400" dirty="0"/>
            <a:t>Hazelkorn Review</a:t>
          </a:r>
        </a:p>
      </dgm:t>
    </dgm:pt>
    <dgm:pt modelId="{F1870466-0389-44A5-9A70-88E0D282E998}" type="parTrans" cxnId="{22CDB3F2-8276-4E36-97BD-AD57C7ED9396}">
      <dgm:prSet/>
      <dgm:spPr/>
      <dgm:t>
        <a:bodyPr/>
        <a:lstStyle/>
        <a:p>
          <a:pPr algn="ctr"/>
          <a:endParaRPr lang="en-GB" sz="2800"/>
        </a:p>
      </dgm:t>
    </dgm:pt>
    <dgm:pt modelId="{1D7C877C-FF56-49F8-B259-972B713B4EA2}" type="sibTrans" cxnId="{22CDB3F2-8276-4E36-97BD-AD57C7ED9396}">
      <dgm:prSet custT="1"/>
      <dgm:spPr/>
      <dgm:t>
        <a:bodyPr/>
        <a:lstStyle/>
        <a:p>
          <a:pPr algn="ctr"/>
          <a:endParaRPr lang="en-GB" sz="1100"/>
        </a:p>
      </dgm:t>
    </dgm:pt>
    <dgm:pt modelId="{747B4902-FBB3-4FBA-80AE-C02FED736942}">
      <dgm:prSet phldrT="[Text]" custT="1"/>
      <dgm:spPr/>
      <dgm:t>
        <a:bodyPr/>
        <a:lstStyle/>
        <a:p>
          <a:pPr algn="ctr"/>
          <a:r>
            <a:rPr lang="en-US" sz="1400" dirty="0"/>
            <a:t>2016</a:t>
          </a:r>
          <a:endParaRPr lang="en-US" sz="2000" dirty="0"/>
        </a:p>
      </dgm:t>
    </dgm:pt>
    <dgm:pt modelId="{3F64FAD0-A27E-4EB5-9148-34209CCE0483}" type="parTrans" cxnId="{89F2983F-6CCE-4B07-8F89-8BF15FE1D669}">
      <dgm:prSet/>
      <dgm:spPr/>
      <dgm:t>
        <a:bodyPr/>
        <a:lstStyle/>
        <a:p>
          <a:pPr algn="ctr"/>
          <a:endParaRPr lang="en-GB" sz="2800"/>
        </a:p>
      </dgm:t>
    </dgm:pt>
    <dgm:pt modelId="{13FA8DED-47E8-439F-B1F1-B5BA7726892C}" type="sibTrans" cxnId="{89F2983F-6CCE-4B07-8F89-8BF15FE1D669}">
      <dgm:prSet/>
      <dgm:spPr/>
      <dgm:t>
        <a:bodyPr/>
        <a:lstStyle/>
        <a:p>
          <a:pPr algn="ctr"/>
          <a:endParaRPr lang="en-GB" sz="2800"/>
        </a:p>
      </dgm:t>
    </dgm:pt>
    <dgm:pt modelId="{E0C092E0-6E66-4288-B568-73F3FE3F1AE8}">
      <dgm:prSet phldrT="[Text]" custT="1"/>
      <dgm:spPr/>
      <dgm:t>
        <a:bodyPr/>
        <a:lstStyle/>
        <a:p>
          <a:pPr algn="ctr"/>
          <a:r>
            <a:rPr lang="en-US" sz="1400" dirty="0"/>
            <a:t>2020</a:t>
          </a:r>
        </a:p>
      </dgm:t>
    </dgm:pt>
    <dgm:pt modelId="{35931027-36AA-4FC2-9B53-F9B29EA59DB6}" type="parTrans" cxnId="{3148825C-3468-4BC3-B580-02258E650415}">
      <dgm:prSet/>
      <dgm:spPr/>
      <dgm:t>
        <a:bodyPr/>
        <a:lstStyle/>
        <a:p>
          <a:endParaRPr lang="en-GB" sz="1600"/>
        </a:p>
      </dgm:t>
    </dgm:pt>
    <dgm:pt modelId="{A03463AF-5604-42BF-BE56-A6713411386C}" type="sibTrans" cxnId="{3148825C-3468-4BC3-B580-02258E650415}">
      <dgm:prSet/>
      <dgm:spPr/>
      <dgm:t>
        <a:bodyPr/>
        <a:lstStyle/>
        <a:p>
          <a:endParaRPr lang="en-GB" sz="1600"/>
        </a:p>
      </dgm:t>
    </dgm:pt>
    <dgm:pt modelId="{2BEC4B3A-A08D-4303-96C8-04B837A38F26}">
      <dgm:prSet phldrT="[Text]" custT="1"/>
      <dgm:spPr/>
      <dgm:t>
        <a:bodyPr/>
        <a:lstStyle/>
        <a:p>
          <a:pPr algn="ctr"/>
          <a:r>
            <a:rPr lang="en-US" sz="1400" dirty="0"/>
            <a:t>Royal Assent</a:t>
          </a:r>
        </a:p>
      </dgm:t>
    </dgm:pt>
    <dgm:pt modelId="{117CEDA5-1F0F-43A2-9B7E-88402A2E199D}" type="parTrans" cxnId="{502677EB-97A9-411D-91D9-0F98AD33F7AB}">
      <dgm:prSet/>
      <dgm:spPr/>
      <dgm:t>
        <a:bodyPr/>
        <a:lstStyle/>
        <a:p>
          <a:endParaRPr lang="en-GB" sz="1600"/>
        </a:p>
      </dgm:t>
    </dgm:pt>
    <dgm:pt modelId="{AC16AA73-C82D-49C6-AA1E-5485CF3EB57F}" type="sibTrans" cxnId="{502677EB-97A9-411D-91D9-0F98AD33F7AB}">
      <dgm:prSet custT="1"/>
      <dgm:spPr/>
      <dgm:t>
        <a:bodyPr/>
        <a:lstStyle/>
        <a:p>
          <a:endParaRPr lang="en-GB" sz="900"/>
        </a:p>
      </dgm:t>
    </dgm:pt>
    <dgm:pt modelId="{8267DBF1-16C4-4364-86B4-C22CEA58C605}">
      <dgm:prSet phldrT="[Text]" custT="1"/>
      <dgm:spPr/>
      <dgm:t>
        <a:bodyPr/>
        <a:lstStyle/>
        <a:p>
          <a:pPr algn="ctr"/>
          <a:r>
            <a:rPr lang="en-US" sz="1400" dirty="0"/>
            <a:t>Sept 2022</a:t>
          </a:r>
        </a:p>
      </dgm:t>
    </dgm:pt>
    <dgm:pt modelId="{012E699C-7BAB-4624-BC78-3B7136F90153}" type="parTrans" cxnId="{A703AF20-B9D8-4188-96E9-64CD723BBB75}">
      <dgm:prSet/>
      <dgm:spPr/>
      <dgm:t>
        <a:bodyPr/>
        <a:lstStyle/>
        <a:p>
          <a:endParaRPr lang="en-GB" sz="1600"/>
        </a:p>
      </dgm:t>
    </dgm:pt>
    <dgm:pt modelId="{61677806-2265-4D3B-9B91-2D0B0FCDEF43}" type="sibTrans" cxnId="{A703AF20-B9D8-4188-96E9-64CD723BBB75}">
      <dgm:prSet/>
      <dgm:spPr/>
      <dgm:t>
        <a:bodyPr/>
        <a:lstStyle/>
        <a:p>
          <a:endParaRPr lang="en-GB" sz="1600"/>
        </a:p>
      </dgm:t>
    </dgm:pt>
    <dgm:pt modelId="{9491DFC7-3A17-4DC8-AAA1-4A76297BE661}">
      <dgm:prSet phldrT="[Text]" custT="1"/>
      <dgm:spPr/>
      <dgm:t>
        <a:bodyPr/>
        <a:lstStyle/>
        <a:p>
          <a:pPr algn="ctr"/>
          <a:r>
            <a:rPr lang="en-US" sz="1400" dirty="0"/>
            <a:t>CTER operational</a:t>
          </a:r>
        </a:p>
      </dgm:t>
    </dgm:pt>
    <dgm:pt modelId="{E3B363FA-B56B-4034-B9CB-B5C0C4BCFE55}" type="parTrans" cxnId="{3070FDDD-86AE-44D0-A6C2-BDA93C5646F8}">
      <dgm:prSet/>
      <dgm:spPr/>
      <dgm:t>
        <a:bodyPr/>
        <a:lstStyle/>
        <a:p>
          <a:endParaRPr lang="en-GB" sz="1600"/>
        </a:p>
      </dgm:t>
    </dgm:pt>
    <dgm:pt modelId="{FC79412D-763A-4FB6-B85B-0705C901775D}" type="sibTrans" cxnId="{3070FDDD-86AE-44D0-A6C2-BDA93C5646F8}">
      <dgm:prSet/>
      <dgm:spPr/>
      <dgm:t>
        <a:bodyPr/>
        <a:lstStyle/>
        <a:p>
          <a:endParaRPr lang="en-GB" sz="1600"/>
        </a:p>
      </dgm:t>
    </dgm:pt>
    <dgm:pt modelId="{3E078C1D-F29E-4B81-9DBB-2FC285501162}">
      <dgm:prSet phldrT="[Text]" custT="1"/>
      <dgm:spPr/>
      <dgm:t>
        <a:bodyPr/>
        <a:lstStyle/>
        <a:p>
          <a:pPr algn="ctr"/>
          <a:r>
            <a:rPr lang="en-US" sz="1400" dirty="0"/>
            <a:t>August 2024</a:t>
          </a:r>
        </a:p>
        <a:p>
          <a:pPr algn="ctr"/>
          <a:endParaRPr lang="en-US" sz="1400" dirty="0"/>
        </a:p>
      </dgm:t>
    </dgm:pt>
    <dgm:pt modelId="{257AD8B4-1C29-423C-B5E5-9A4E8FACAB2F}" type="parTrans" cxnId="{A34C06BA-AFA8-480F-B85B-D975E25ECB95}">
      <dgm:prSet/>
      <dgm:spPr/>
      <dgm:t>
        <a:bodyPr/>
        <a:lstStyle/>
        <a:p>
          <a:endParaRPr lang="en-GB" sz="1600"/>
        </a:p>
      </dgm:t>
    </dgm:pt>
    <dgm:pt modelId="{9F3FF20C-08CC-4003-9727-FE0300F997BB}" type="sibTrans" cxnId="{A34C06BA-AFA8-480F-B85B-D975E25ECB95}">
      <dgm:prSet/>
      <dgm:spPr/>
      <dgm:t>
        <a:bodyPr/>
        <a:lstStyle/>
        <a:p>
          <a:endParaRPr lang="en-GB" sz="1600"/>
        </a:p>
      </dgm:t>
    </dgm:pt>
    <dgm:pt modelId="{FAB1598A-87C2-4F8B-883D-B7619EC910A0}">
      <dgm:prSet phldrT="[Text]" custT="1"/>
      <dgm:spPr/>
      <dgm:t>
        <a:bodyPr/>
        <a:lstStyle/>
        <a:p>
          <a:pPr algn="ctr"/>
          <a:r>
            <a:rPr lang="en-US" sz="1400" dirty="0"/>
            <a:t>Initial consultation</a:t>
          </a:r>
        </a:p>
      </dgm:t>
    </dgm:pt>
    <dgm:pt modelId="{D5A958B6-65FE-438E-84A0-EAF0CB86AC75}" type="parTrans" cxnId="{45F36942-89A9-4176-B0F9-0989F2703062}">
      <dgm:prSet/>
      <dgm:spPr/>
      <dgm:t>
        <a:bodyPr/>
        <a:lstStyle/>
        <a:p>
          <a:endParaRPr lang="en-GB"/>
        </a:p>
      </dgm:t>
    </dgm:pt>
    <dgm:pt modelId="{763967ED-957A-4D6E-837E-85DED2EF97D6}" type="sibTrans" cxnId="{45F36942-89A9-4176-B0F9-0989F2703062}">
      <dgm:prSet/>
      <dgm:spPr/>
      <dgm:t>
        <a:bodyPr/>
        <a:lstStyle/>
        <a:p>
          <a:endParaRPr lang="en-GB"/>
        </a:p>
      </dgm:t>
    </dgm:pt>
    <dgm:pt modelId="{5705B180-F452-4491-9316-46BD14904AFF}">
      <dgm:prSet phldrT="[Text]" custT="1"/>
      <dgm:spPr/>
      <dgm:t>
        <a:bodyPr/>
        <a:lstStyle/>
        <a:p>
          <a:pPr algn="ctr"/>
          <a:r>
            <a:rPr lang="en-US" sz="1400" dirty="0"/>
            <a:t>2017</a:t>
          </a:r>
        </a:p>
      </dgm:t>
    </dgm:pt>
    <dgm:pt modelId="{C7B7BAF0-0568-44E2-971E-B4E46973AFCE}" type="parTrans" cxnId="{846F9626-EB54-4F88-AB28-C7927E4D38F1}">
      <dgm:prSet/>
      <dgm:spPr/>
      <dgm:t>
        <a:bodyPr/>
        <a:lstStyle/>
        <a:p>
          <a:endParaRPr lang="en-GB"/>
        </a:p>
      </dgm:t>
    </dgm:pt>
    <dgm:pt modelId="{36EC81C5-AA44-47E3-8596-72D53D8F3746}" type="sibTrans" cxnId="{846F9626-EB54-4F88-AB28-C7927E4D38F1}">
      <dgm:prSet/>
      <dgm:spPr/>
      <dgm:t>
        <a:bodyPr/>
        <a:lstStyle/>
        <a:p>
          <a:endParaRPr lang="en-GB"/>
        </a:p>
      </dgm:t>
    </dgm:pt>
    <dgm:pt modelId="{9D159558-B84A-4A60-9B7C-E1C06BD01EB5}" type="pres">
      <dgm:prSet presAssocID="{1206849F-E51A-41F8-A004-C1FF2EFB4F08}" presName="rootnode" presStyleCnt="0">
        <dgm:presLayoutVars>
          <dgm:chMax/>
          <dgm:chPref/>
          <dgm:dir/>
          <dgm:animLvl val="lvl"/>
        </dgm:presLayoutVars>
      </dgm:prSet>
      <dgm:spPr/>
    </dgm:pt>
    <dgm:pt modelId="{70EC793E-0AC2-4CE1-8294-E409DA804E0E}" type="pres">
      <dgm:prSet presAssocID="{120B514E-0B73-47E7-9B3A-134AB04D4135}" presName="composite" presStyleCnt="0"/>
      <dgm:spPr/>
    </dgm:pt>
    <dgm:pt modelId="{693684C6-7E2C-4356-9EC4-998F618D485F}" type="pres">
      <dgm:prSet presAssocID="{120B514E-0B73-47E7-9B3A-134AB04D4135}" presName="LShape" presStyleLbl="alignNode1" presStyleIdx="0" presStyleCnt="19"/>
      <dgm:spPr/>
    </dgm:pt>
    <dgm:pt modelId="{1ACD1314-E0C6-4684-BE04-9F695C5464BA}" type="pres">
      <dgm:prSet presAssocID="{120B514E-0B73-47E7-9B3A-134AB04D4135}" presName="ParentText" presStyleLbl="revTx" presStyleIdx="0" presStyleCnt="10">
        <dgm:presLayoutVars>
          <dgm:chMax val="0"/>
          <dgm:chPref val="0"/>
          <dgm:bulletEnabled val="1"/>
        </dgm:presLayoutVars>
      </dgm:prSet>
      <dgm:spPr/>
    </dgm:pt>
    <dgm:pt modelId="{67D73380-E59B-4EC6-94D4-19103D25C21A}" type="pres">
      <dgm:prSet presAssocID="{120B514E-0B73-47E7-9B3A-134AB04D4135}" presName="Triangle" presStyleLbl="alignNode1" presStyleIdx="1" presStyleCnt="19"/>
      <dgm:spPr/>
    </dgm:pt>
    <dgm:pt modelId="{86A5BB69-EF93-4E28-A9A9-EB973F179197}" type="pres">
      <dgm:prSet presAssocID="{1D7C877C-FF56-49F8-B259-972B713B4EA2}" presName="sibTrans" presStyleCnt="0"/>
      <dgm:spPr/>
    </dgm:pt>
    <dgm:pt modelId="{8E1A45AC-7474-4AC3-9ED5-892A6CF12BEF}" type="pres">
      <dgm:prSet presAssocID="{1D7C877C-FF56-49F8-B259-972B713B4EA2}" presName="space" presStyleCnt="0"/>
      <dgm:spPr/>
    </dgm:pt>
    <dgm:pt modelId="{D8662C6C-768F-4577-806B-8F63DCBFC488}" type="pres">
      <dgm:prSet presAssocID="{FAB1598A-87C2-4F8B-883D-B7619EC910A0}" presName="composite" presStyleCnt="0"/>
      <dgm:spPr/>
    </dgm:pt>
    <dgm:pt modelId="{D0686C8C-FBF7-47A7-8357-D9F231BC6C3F}" type="pres">
      <dgm:prSet presAssocID="{FAB1598A-87C2-4F8B-883D-B7619EC910A0}" presName="LShape" presStyleLbl="alignNode1" presStyleIdx="2" presStyleCnt="19"/>
      <dgm:spPr/>
    </dgm:pt>
    <dgm:pt modelId="{D097C7F8-10CA-4C17-9544-3297B0CADDE5}" type="pres">
      <dgm:prSet presAssocID="{FAB1598A-87C2-4F8B-883D-B7619EC910A0}" presName="ParentText" presStyleLbl="revTx" presStyleIdx="1" presStyleCnt="10" custScaleX="121635">
        <dgm:presLayoutVars>
          <dgm:chMax val="0"/>
          <dgm:chPref val="0"/>
          <dgm:bulletEnabled val="1"/>
        </dgm:presLayoutVars>
      </dgm:prSet>
      <dgm:spPr/>
    </dgm:pt>
    <dgm:pt modelId="{D7FEA741-F5F0-45F0-BB53-2FC7C223211C}" type="pres">
      <dgm:prSet presAssocID="{FAB1598A-87C2-4F8B-883D-B7619EC910A0}" presName="Triangle" presStyleLbl="alignNode1" presStyleIdx="3" presStyleCnt="19"/>
      <dgm:spPr/>
    </dgm:pt>
    <dgm:pt modelId="{BFE6B201-F032-44BC-8B96-5C39F69590FA}" type="pres">
      <dgm:prSet presAssocID="{763967ED-957A-4D6E-837E-85DED2EF97D6}" presName="sibTrans" presStyleCnt="0"/>
      <dgm:spPr/>
    </dgm:pt>
    <dgm:pt modelId="{A4A9137F-2D67-4907-B09C-374F508147D8}" type="pres">
      <dgm:prSet presAssocID="{763967ED-957A-4D6E-837E-85DED2EF97D6}" presName="space" presStyleCnt="0"/>
      <dgm:spPr/>
    </dgm:pt>
    <dgm:pt modelId="{04436F03-6371-4824-BF65-CAB5A6C0D033}" type="pres">
      <dgm:prSet presAssocID="{44A5585F-BD41-4C36-A4AB-F1DC1A5E5B04}" presName="composite" presStyleCnt="0"/>
      <dgm:spPr/>
    </dgm:pt>
    <dgm:pt modelId="{A5705515-700C-47F6-B377-75C443FC7CFD}" type="pres">
      <dgm:prSet presAssocID="{44A5585F-BD41-4C36-A4AB-F1DC1A5E5B04}" presName="LShape" presStyleLbl="alignNode1" presStyleIdx="4" presStyleCnt="19"/>
      <dgm:spPr/>
    </dgm:pt>
    <dgm:pt modelId="{62B7A814-B2E2-4928-BDC8-427B1EB4BF2B}" type="pres">
      <dgm:prSet presAssocID="{44A5585F-BD41-4C36-A4AB-F1DC1A5E5B04}" presName="ParentText" presStyleLbl="revTx" presStyleIdx="2" presStyleCnt="10" custScaleX="117632">
        <dgm:presLayoutVars>
          <dgm:chMax val="0"/>
          <dgm:chPref val="0"/>
          <dgm:bulletEnabled val="1"/>
        </dgm:presLayoutVars>
      </dgm:prSet>
      <dgm:spPr/>
    </dgm:pt>
    <dgm:pt modelId="{70FAB98A-4244-4FEF-B616-E769B3000F55}" type="pres">
      <dgm:prSet presAssocID="{44A5585F-BD41-4C36-A4AB-F1DC1A5E5B04}" presName="Triangle" presStyleLbl="alignNode1" presStyleIdx="5" presStyleCnt="19"/>
      <dgm:spPr/>
    </dgm:pt>
    <dgm:pt modelId="{FDDEA0AA-3451-4DE3-9383-B04FA0AB4CE3}" type="pres">
      <dgm:prSet presAssocID="{72BC14F6-5FFC-46F2-A683-C1A47F045F10}" presName="sibTrans" presStyleCnt="0"/>
      <dgm:spPr/>
    </dgm:pt>
    <dgm:pt modelId="{7337054F-91D0-4AEC-9136-BC53D5D92C2F}" type="pres">
      <dgm:prSet presAssocID="{72BC14F6-5FFC-46F2-A683-C1A47F045F10}" presName="space" presStyleCnt="0"/>
      <dgm:spPr/>
    </dgm:pt>
    <dgm:pt modelId="{CE52ED37-82CA-439E-9970-75820E0E794A}" type="pres">
      <dgm:prSet presAssocID="{2C1DDC1F-EF50-4C6E-8B36-374D11E11918}" presName="composite" presStyleCnt="0"/>
      <dgm:spPr/>
    </dgm:pt>
    <dgm:pt modelId="{3BFFD671-7462-4721-842C-FD5D9EB3AD77}" type="pres">
      <dgm:prSet presAssocID="{2C1DDC1F-EF50-4C6E-8B36-374D11E11918}" presName="LShape" presStyleLbl="alignNode1" presStyleIdx="6" presStyleCnt="19"/>
      <dgm:spPr/>
    </dgm:pt>
    <dgm:pt modelId="{87D63B16-4E6E-4BE5-ABA9-DD069535C104}" type="pres">
      <dgm:prSet presAssocID="{2C1DDC1F-EF50-4C6E-8B36-374D11E11918}" presName="ParentText" presStyleLbl="revTx" presStyleIdx="3" presStyleCnt="10" custScaleX="112116">
        <dgm:presLayoutVars>
          <dgm:chMax val="0"/>
          <dgm:chPref val="0"/>
          <dgm:bulletEnabled val="1"/>
        </dgm:presLayoutVars>
      </dgm:prSet>
      <dgm:spPr/>
    </dgm:pt>
    <dgm:pt modelId="{48334E02-617E-4AA5-A3EF-10BC90B46461}" type="pres">
      <dgm:prSet presAssocID="{2C1DDC1F-EF50-4C6E-8B36-374D11E11918}" presName="Triangle" presStyleLbl="alignNode1" presStyleIdx="7" presStyleCnt="19"/>
      <dgm:spPr/>
    </dgm:pt>
    <dgm:pt modelId="{D036CD05-B37E-4A3C-B347-05B29353BA1E}" type="pres">
      <dgm:prSet presAssocID="{B96ADC7B-38D7-4245-9FDC-9E8C008A737D}" presName="sibTrans" presStyleCnt="0"/>
      <dgm:spPr/>
    </dgm:pt>
    <dgm:pt modelId="{1C6C7222-348E-4AAB-A8E4-20E95BB7D0FB}" type="pres">
      <dgm:prSet presAssocID="{B96ADC7B-38D7-4245-9FDC-9E8C008A737D}" presName="space" presStyleCnt="0"/>
      <dgm:spPr/>
    </dgm:pt>
    <dgm:pt modelId="{9D25FC19-7A55-429A-871E-556EDFC8B434}" type="pres">
      <dgm:prSet presAssocID="{84779DA7-7DE1-40FB-8F5F-C23CD489C59F}" presName="composite" presStyleCnt="0"/>
      <dgm:spPr/>
    </dgm:pt>
    <dgm:pt modelId="{DA6ADD49-3A85-4DC1-9208-ADB213E6001B}" type="pres">
      <dgm:prSet presAssocID="{84779DA7-7DE1-40FB-8F5F-C23CD489C59F}" presName="LShape" presStyleLbl="alignNode1" presStyleIdx="8" presStyleCnt="19"/>
      <dgm:spPr/>
    </dgm:pt>
    <dgm:pt modelId="{8BD6FF81-4995-4EB4-B640-4971603CCD9F}" type="pres">
      <dgm:prSet presAssocID="{84779DA7-7DE1-40FB-8F5F-C23CD489C59F}" presName="ParentText" presStyleLbl="revTx" presStyleIdx="4" presStyleCnt="10">
        <dgm:presLayoutVars>
          <dgm:chMax val="0"/>
          <dgm:chPref val="0"/>
          <dgm:bulletEnabled val="1"/>
        </dgm:presLayoutVars>
      </dgm:prSet>
      <dgm:spPr/>
    </dgm:pt>
    <dgm:pt modelId="{91197A36-4C47-440D-82B9-61A1EF7B453E}" type="pres">
      <dgm:prSet presAssocID="{84779DA7-7DE1-40FB-8F5F-C23CD489C59F}" presName="Triangle" presStyleLbl="alignNode1" presStyleIdx="9" presStyleCnt="19"/>
      <dgm:spPr/>
    </dgm:pt>
    <dgm:pt modelId="{09A3711E-90F0-4FF6-BC7F-F89C09B849CF}" type="pres">
      <dgm:prSet presAssocID="{0C54FB63-6C24-4140-BE63-C5C6A7101CEE}" presName="sibTrans" presStyleCnt="0"/>
      <dgm:spPr/>
    </dgm:pt>
    <dgm:pt modelId="{8955E224-5178-4FD5-9566-5A461A5938E5}" type="pres">
      <dgm:prSet presAssocID="{0C54FB63-6C24-4140-BE63-C5C6A7101CEE}" presName="space" presStyleCnt="0"/>
      <dgm:spPr/>
    </dgm:pt>
    <dgm:pt modelId="{459953F3-D175-4A42-BFAB-2B7E1C85FB26}" type="pres">
      <dgm:prSet presAssocID="{3E5E93B6-1B4C-4048-8317-84BFC0E20927}" presName="composite" presStyleCnt="0"/>
      <dgm:spPr/>
    </dgm:pt>
    <dgm:pt modelId="{8A8AEA78-D862-4831-A779-6CC8A38CC336}" type="pres">
      <dgm:prSet presAssocID="{3E5E93B6-1B4C-4048-8317-84BFC0E20927}" presName="LShape" presStyleLbl="alignNode1" presStyleIdx="10" presStyleCnt="19"/>
      <dgm:spPr/>
    </dgm:pt>
    <dgm:pt modelId="{2534679D-1C68-49B2-89C7-A6461B3C727E}" type="pres">
      <dgm:prSet presAssocID="{3E5E93B6-1B4C-4048-8317-84BFC0E20927}" presName="ParentText" presStyleLbl="revTx" presStyleIdx="5" presStyleCnt="10" custScaleX="129930">
        <dgm:presLayoutVars>
          <dgm:chMax val="0"/>
          <dgm:chPref val="0"/>
          <dgm:bulletEnabled val="1"/>
        </dgm:presLayoutVars>
      </dgm:prSet>
      <dgm:spPr/>
    </dgm:pt>
    <dgm:pt modelId="{6ED893A1-B581-4658-937D-E17F5118A2DF}" type="pres">
      <dgm:prSet presAssocID="{3E5E93B6-1B4C-4048-8317-84BFC0E20927}" presName="Triangle" presStyleLbl="alignNode1" presStyleIdx="11" presStyleCnt="19"/>
      <dgm:spPr/>
    </dgm:pt>
    <dgm:pt modelId="{78F99C95-39C4-489B-B3EA-8622C78C18D3}" type="pres">
      <dgm:prSet presAssocID="{A6662055-775C-441D-81A7-7C6FBC42A3F5}" presName="sibTrans" presStyleCnt="0"/>
      <dgm:spPr/>
    </dgm:pt>
    <dgm:pt modelId="{CDBAD5D8-BDBF-43B0-8BBA-D806144B1C4F}" type="pres">
      <dgm:prSet presAssocID="{A6662055-775C-441D-81A7-7C6FBC42A3F5}" presName="space" presStyleCnt="0"/>
      <dgm:spPr/>
    </dgm:pt>
    <dgm:pt modelId="{0316A1CB-1B83-4DA6-ACE5-443C36738180}" type="pres">
      <dgm:prSet presAssocID="{66B31515-A8FF-4283-8E57-C9C79A0F999D}" presName="composite" presStyleCnt="0"/>
      <dgm:spPr/>
    </dgm:pt>
    <dgm:pt modelId="{EA594F95-505A-411B-8EC5-7705ED60D382}" type="pres">
      <dgm:prSet presAssocID="{66B31515-A8FF-4283-8E57-C9C79A0F999D}" presName="LShape" presStyleLbl="alignNode1" presStyleIdx="12" presStyleCnt="19"/>
      <dgm:spPr/>
    </dgm:pt>
    <dgm:pt modelId="{0B7471D1-7396-4A2E-8D50-6987902D737C}" type="pres">
      <dgm:prSet presAssocID="{66B31515-A8FF-4283-8E57-C9C79A0F999D}" presName="ParentText" presStyleLbl="revTx" presStyleIdx="6" presStyleCnt="10">
        <dgm:presLayoutVars>
          <dgm:chMax val="0"/>
          <dgm:chPref val="0"/>
          <dgm:bulletEnabled val="1"/>
        </dgm:presLayoutVars>
      </dgm:prSet>
      <dgm:spPr/>
    </dgm:pt>
    <dgm:pt modelId="{57EF4375-ADFD-4D4D-B426-01C31271975F}" type="pres">
      <dgm:prSet presAssocID="{66B31515-A8FF-4283-8E57-C9C79A0F999D}" presName="Triangle" presStyleLbl="alignNode1" presStyleIdx="13" presStyleCnt="19"/>
      <dgm:spPr/>
    </dgm:pt>
    <dgm:pt modelId="{2FC1B884-C623-41A4-80BB-22D588EEDD9E}" type="pres">
      <dgm:prSet presAssocID="{57838F29-7CBF-4534-A6CF-8E81D199042E}" presName="sibTrans" presStyleCnt="0"/>
      <dgm:spPr/>
    </dgm:pt>
    <dgm:pt modelId="{E241E978-7C16-4E07-9482-5F0895A1CBD3}" type="pres">
      <dgm:prSet presAssocID="{57838F29-7CBF-4534-A6CF-8E81D199042E}" presName="space" presStyleCnt="0"/>
      <dgm:spPr/>
    </dgm:pt>
    <dgm:pt modelId="{182E9569-2767-4394-9B31-F2676DB80606}" type="pres">
      <dgm:prSet presAssocID="{13CB0E97-9F7E-4867-B416-09250A10973C}" presName="composite" presStyleCnt="0"/>
      <dgm:spPr/>
    </dgm:pt>
    <dgm:pt modelId="{D27E867E-13EF-4434-B14F-A9341A331340}" type="pres">
      <dgm:prSet presAssocID="{13CB0E97-9F7E-4867-B416-09250A10973C}" presName="LShape" presStyleLbl="alignNode1" presStyleIdx="14" presStyleCnt="19"/>
      <dgm:spPr/>
    </dgm:pt>
    <dgm:pt modelId="{B290D504-37AD-4D6E-8A22-874CBF88C833}" type="pres">
      <dgm:prSet presAssocID="{13CB0E97-9F7E-4867-B416-09250A10973C}" presName="ParentText" presStyleLbl="revTx" presStyleIdx="7" presStyleCnt="10">
        <dgm:presLayoutVars>
          <dgm:chMax val="0"/>
          <dgm:chPref val="0"/>
          <dgm:bulletEnabled val="1"/>
        </dgm:presLayoutVars>
      </dgm:prSet>
      <dgm:spPr/>
    </dgm:pt>
    <dgm:pt modelId="{8E6D3952-594B-4F06-BC1F-9C7DE30CF5A6}" type="pres">
      <dgm:prSet presAssocID="{13CB0E97-9F7E-4867-B416-09250A10973C}" presName="Triangle" presStyleLbl="alignNode1" presStyleIdx="15" presStyleCnt="19"/>
      <dgm:spPr/>
    </dgm:pt>
    <dgm:pt modelId="{CF627A94-340F-4D53-84C0-B15EE94901D4}" type="pres">
      <dgm:prSet presAssocID="{07D4A9AE-0955-415A-B610-796025E7A96A}" presName="sibTrans" presStyleCnt="0"/>
      <dgm:spPr/>
    </dgm:pt>
    <dgm:pt modelId="{D42B2E42-9F4A-4CB6-AA74-3B2F1B3724E3}" type="pres">
      <dgm:prSet presAssocID="{07D4A9AE-0955-415A-B610-796025E7A96A}" presName="space" presStyleCnt="0"/>
      <dgm:spPr/>
    </dgm:pt>
    <dgm:pt modelId="{E3C3FC13-37B5-4C45-8794-561BD5D768A1}" type="pres">
      <dgm:prSet presAssocID="{2BEC4B3A-A08D-4303-96C8-04B837A38F26}" presName="composite" presStyleCnt="0"/>
      <dgm:spPr/>
    </dgm:pt>
    <dgm:pt modelId="{0CD494B3-F52E-4E3A-B9BF-F69F2B095BA2}" type="pres">
      <dgm:prSet presAssocID="{2BEC4B3A-A08D-4303-96C8-04B837A38F26}" presName="LShape" presStyleLbl="alignNode1" presStyleIdx="16" presStyleCnt="19"/>
      <dgm:spPr/>
    </dgm:pt>
    <dgm:pt modelId="{FA0AF96F-0667-4FF6-99ED-1017B9716E81}" type="pres">
      <dgm:prSet presAssocID="{2BEC4B3A-A08D-4303-96C8-04B837A38F26}" presName="ParentText" presStyleLbl="revTx" presStyleIdx="8" presStyleCnt="10">
        <dgm:presLayoutVars>
          <dgm:chMax val="0"/>
          <dgm:chPref val="0"/>
          <dgm:bulletEnabled val="1"/>
        </dgm:presLayoutVars>
      </dgm:prSet>
      <dgm:spPr/>
    </dgm:pt>
    <dgm:pt modelId="{CA785260-9AAF-40C5-8598-9B5EB6F7F272}" type="pres">
      <dgm:prSet presAssocID="{2BEC4B3A-A08D-4303-96C8-04B837A38F26}" presName="Triangle" presStyleLbl="alignNode1" presStyleIdx="17" presStyleCnt="19"/>
      <dgm:spPr/>
    </dgm:pt>
    <dgm:pt modelId="{B4069F35-1BB1-4B4B-8990-684D71B85B2D}" type="pres">
      <dgm:prSet presAssocID="{AC16AA73-C82D-49C6-AA1E-5485CF3EB57F}" presName="sibTrans" presStyleCnt="0"/>
      <dgm:spPr/>
    </dgm:pt>
    <dgm:pt modelId="{6B7C16BC-290B-478A-9C92-1BE6AD7A1BEA}" type="pres">
      <dgm:prSet presAssocID="{AC16AA73-C82D-49C6-AA1E-5485CF3EB57F}" presName="space" presStyleCnt="0"/>
      <dgm:spPr/>
    </dgm:pt>
    <dgm:pt modelId="{0291A25E-79BA-4A07-B8EB-CE717BB2534D}" type="pres">
      <dgm:prSet presAssocID="{9491DFC7-3A17-4DC8-AAA1-4A76297BE661}" presName="composite" presStyleCnt="0"/>
      <dgm:spPr/>
    </dgm:pt>
    <dgm:pt modelId="{E0814800-3FA4-4E04-A23A-FEF66A44173C}" type="pres">
      <dgm:prSet presAssocID="{9491DFC7-3A17-4DC8-AAA1-4A76297BE661}" presName="LShape" presStyleLbl="alignNode1" presStyleIdx="18" presStyleCnt="19"/>
      <dgm:spPr/>
    </dgm:pt>
    <dgm:pt modelId="{8B0AF68F-CE44-4594-B543-6A2CE7A3AC6A}" type="pres">
      <dgm:prSet presAssocID="{9491DFC7-3A17-4DC8-AAA1-4A76297BE661}" presName="ParentText" presStyleLbl="revTx" presStyleIdx="9" presStyleCnt="10">
        <dgm:presLayoutVars>
          <dgm:chMax val="0"/>
          <dgm:chPref val="0"/>
          <dgm:bulletEnabled val="1"/>
        </dgm:presLayoutVars>
      </dgm:prSet>
      <dgm:spPr/>
    </dgm:pt>
  </dgm:ptLst>
  <dgm:cxnLst>
    <dgm:cxn modelId="{88282D07-37FB-4A70-81A7-2E4860CD411A}" type="presOf" srcId="{890216B6-BE56-4EB5-8CFD-4FDDF7359E0B}" destId="{0B7471D1-7396-4A2E-8D50-6987902D737C}" srcOrd="0" destOrd="1" presId="urn:microsoft.com/office/officeart/2009/3/layout/StepUpProcess"/>
    <dgm:cxn modelId="{FA8C4513-16F4-4C2C-B9D7-A7502DB5D719}" type="presOf" srcId="{FAB1598A-87C2-4F8B-883D-B7619EC910A0}" destId="{D097C7F8-10CA-4C17-9544-3297B0CADDE5}" srcOrd="0" destOrd="0" presId="urn:microsoft.com/office/officeart/2009/3/layout/StepUpProcess"/>
    <dgm:cxn modelId="{4364021C-8318-4DF5-9C23-9438DCC745D8}" type="presOf" srcId="{747B4902-FBB3-4FBA-80AE-C02FED736942}" destId="{1ACD1314-E0C6-4684-BE04-9F695C5464BA}" srcOrd="0" destOrd="1" presId="urn:microsoft.com/office/officeart/2009/3/layout/StepUpProcess"/>
    <dgm:cxn modelId="{6C79641F-553B-4F06-8AFB-55C7282FE6CD}" srcId="{1206849F-E51A-41F8-A004-C1FF2EFB4F08}" destId="{13CB0E97-9F7E-4867-B416-09250A10973C}" srcOrd="7" destOrd="0" parTransId="{1454CD7A-FC64-49FB-AF53-61086826038B}" sibTransId="{07D4A9AE-0955-415A-B610-796025E7A96A}"/>
    <dgm:cxn modelId="{426A2520-F8EA-4CA6-B3E9-4F515A97B834}" type="presOf" srcId="{8267DBF1-16C4-4364-86B4-C22CEA58C605}" destId="{FA0AF96F-0667-4FF6-99ED-1017B9716E81}" srcOrd="0" destOrd="1" presId="urn:microsoft.com/office/officeart/2009/3/layout/StepUpProcess"/>
    <dgm:cxn modelId="{A703AF20-B9D8-4188-96E9-64CD723BBB75}" srcId="{2BEC4B3A-A08D-4303-96C8-04B837A38F26}" destId="{8267DBF1-16C4-4364-86B4-C22CEA58C605}" srcOrd="0" destOrd="0" parTransId="{012E699C-7BAB-4624-BC78-3B7136F90153}" sibTransId="{61677806-2265-4D3B-9B91-2D0B0FCDEF43}"/>
    <dgm:cxn modelId="{846F9626-EB54-4F88-AB28-C7927E4D38F1}" srcId="{FAB1598A-87C2-4F8B-883D-B7619EC910A0}" destId="{5705B180-F452-4491-9316-46BD14904AFF}" srcOrd="0" destOrd="0" parTransId="{C7B7BAF0-0568-44E2-971E-B4E46973AFCE}" sibTransId="{36EC81C5-AA44-47E3-8596-72D53D8F3746}"/>
    <dgm:cxn modelId="{4EF0B327-FAC7-488A-9C16-AADA325D09A9}" type="presOf" srcId="{2BEC4B3A-A08D-4303-96C8-04B837A38F26}" destId="{FA0AF96F-0667-4FF6-99ED-1017B9716E81}" srcOrd="0" destOrd="0" presId="urn:microsoft.com/office/officeart/2009/3/layout/StepUpProcess"/>
    <dgm:cxn modelId="{54291A2A-F72C-4BBF-B45F-EC029E269E1E}" type="presOf" srcId="{44A5585F-BD41-4C36-A4AB-F1DC1A5E5B04}" destId="{62B7A814-B2E2-4928-BDC8-427B1EB4BF2B}" srcOrd="0" destOrd="0" presId="urn:microsoft.com/office/officeart/2009/3/layout/StepUpProcess"/>
    <dgm:cxn modelId="{0E2DB92E-7332-4DE1-80C0-6BC641B05091}" type="presOf" srcId="{BC0942CA-9E40-4856-9B66-9395B1B96CBC}" destId="{87D63B16-4E6E-4BE5-ABA9-DD069535C104}" srcOrd="0" destOrd="1" presId="urn:microsoft.com/office/officeart/2009/3/layout/StepUpProcess"/>
    <dgm:cxn modelId="{89F2983F-6CCE-4B07-8F89-8BF15FE1D669}" srcId="{120B514E-0B73-47E7-9B3A-134AB04D4135}" destId="{747B4902-FBB3-4FBA-80AE-C02FED736942}" srcOrd="0" destOrd="0" parTransId="{3F64FAD0-A27E-4EB5-9148-34209CCE0483}" sibTransId="{13FA8DED-47E8-439F-B1F1-B5BA7726892C}"/>
    <dgm:cxn modelId="{950E7A5B-4A9B-4127-84CE-08A5C47D375A}" type="presOf" srcId="{120B514E-0B73-47E7-9B3A-134AB04D4135}" destId="{1ACD1314-E0C6-4684-BE04-9F695C5464BA}" srcOrd="0" destOrd="0" presId="urn:microsoft.com/office/officeart/2009/3/layout/StepUpProcess"/>
    <dgm:cxn modelId="{3148825C-3468-4BC3-B580-02258E650415}" srcId="{3E5E93B6-1B4C-4048-8317-84BFC0E20927}" destId="{E0C092E0-6E66-4288-B568-73F3FE3F1AE8}" srcOrd="0" destOrd="0" parTransId="{35931027-36AA-4FC2-9B53-F9B29EA59DB6}" sibTransId="{A03463AF-5604-42BF-BE56-A6713411386C}"/>
    <dgm:cxn modelId="{45F36942-89A9-4176-B0F9-0989F2703062}" srcId="{1206849F-E51A-41F8-A004-C1FF2EFB4F08}" destId="{FAB1598A-87C2-4F8B-883D-B7619EC910A0}" srcOrd="1" destOrd="0" parTransId="{D5A958B6-65FE-438E-84A0-EAF0CB86AC75}" sibTransId="{763967ED-957A-4D6E-837E-85DED2EF97D6}"/>
    <dgm:cxn modelId="{3306B663-4E35-4828-89DA-30E88E85E3F4}" srcId="{13CB0E97-9F7E-4867-B416-09250A10973C}" destId="{C2788B57-88B7-40C2-9C99-2022BDF1968A}" srcOrd="0" destOrd="0" parTransId="{C037770D-2104-4EDA-B8DD-BD5C603BFB94}" sibTransId="{41B2F81C-C261-4774-8DB9-DFAE9CC57D85}"/>
    <dgm:cxn modelId="{948F736D-9F29-4B49-B3DC-5552D7B116F1}" srcId="{1206849F-E51A-41F8-A004-C1FF2EFB4F08}" destId="{84779DA7-7DE1-40FB-8F5F-C23CD489C59F}" srcOrd="4" destOrd="0" parTransId="{B2A38EC4-F932-45DD-BABF-3876DF1D65D4}" sibTransId="{0C54FB63-6C24-4140-BE63-C5C6A7101CEE}"/>
    <dgm:cxn modelId="{8753CF4E-B023-4F09-922D-CABA394354B2}" srcId="{1206849F-E51A-41F8-A004-C1FF2EFB4F08}" destId="{66B31515-A8FF-4283-8E57-C9C79A0F999D}" srcOrd="6" destOrd="0" parTransId="{8A4C8CFB-C2CB-428B-B29D-9A14F4940D38}" sibTransId="{57838F29-7CBF-4534-A6CF-8E81D199042E}"/>
    <dgm:cxn modelId="{61998053-FC21-4A8B-9C9E-3DA7149382C9}" srcId="{1206849F-E51A-41F8-A004-C1FF2EFB4F08}" destId="{2C1DDC1F-EF50-4C6E-8B36-374D11E11918}" srcOrd="3" destOrd="0" parTransId="{8B827171-E98C-4154-A2AD-01E33F77A1FA}" sibTransId="{B96ADC7B-38D7-4245-9FDC-9E8C008A737D}"/>
    <dgm:cxn modelId="{B1320954-EE40-4FB5-9EB5-CD754A43441E}" type="presOf" srcId="{C2788B57-88B7-40C2-9C99-2022BDF1968A}" destId="{B290D504-37AD-4D6E-8A22-874CBF88C833}" srcOrd="0" destOrd="1" presId="urn:microsoft.com/office/officeart/2009/3/layout/StepUpProcess"/>
    <dgm:cxn modelId="{413BE975-D88B-4CB6-9136-DF5F6524A99C}" type="presOf" srcId="{1206849F-E51A-41F8-A004-C1FF2EFB4F08}" destId="{9D159558-B84A-4A60-9B7C-E1C06BD01EB5}" srcOrd="0" destOrd="0" presId="urn:microsoft.com/office/officeart/2009/3/layout/StepUpProcess"/>
    <dgm:cxn modelId="{F6EAE876-4DF7-4544-BB70-790AF3CFDA4A}" type="presOf" srcId="{E0C092E0-6E66-4288-B568-73F3FE3F1AE8}" destId="{2534679D-1C68-49B2-89C7-A6461B3C727E}" srcOrd="0" destOrd="1" presId="urn:microsoft.com/office/officeart/2009/3/layout/StepUpProcess"/>
    <dgm:cxn modelId="{56712988-88AD-4A72-A688-44908F65A32D}" type="presOf" srcId="{84779DA7-7DE1-40FB-8F5F-C23CD489C59F}" destId="{8BD6FF81-4995-4EB4-B640-4971603CCD9F}" srcOrd="0" destOrd="0" presId="urn:microsoft.com/office/officeart/2009/3/layout/StepUpProcess"/>
    <dgm:cxn modelId="{A196BC8B-C5C6-49E7-A289-57F48BB1C060}" type="presOf" srcId="{3E078C1D-F29E-4B81-9DBB-2FC285501162}" destId="{8B0AF68F-CE44-4594-B543-6A2CE7A3AC6A}" srcOrd="0" destOrd="1" presId="urn:microsoft.com/office/officeart/2009/3/layout/StepUpProcess"/>
    <dgm:cxn modelId="{9D039595-F604-4454-AEB0-0D01F6E86FAB}" type="presOf" srcId="{3E5E93B6-1B4C-4048-8317-84BFC0E20927}" destId="{2534679D-1C68-49B2-89C7-A6461B3C727E}" srcOrd="0" destOrd="0" presId="urn:microsoft.com/office/officeart/2009/3/layout/StepUpProcess"/>
    <dgm:cxn modelId="{5B532C9B-843A-4AA9-85F6-A1B5F83F0936}" type="presOf" srcId="{9491DFC7-3A17-4DC8-AAA1-4A76297BE661}" destId="{8B0AF68F-CE44-4594-B543-6A2CE7A3AC6A}" srcOrd="0" destOrd="0" presId="urn:microsoft.com/office/officeart/2009/3/layout/StepUpProcess"/>
    <dgm:cxn modelId="{7FD0BFA2-5588-428E-A626-263049D3EC21}" type="presOf" srcId="{13CB0E97-9F7E-4867-B416-09250A10973C}" destId="{B290D504-37AD-4D6E-8A22-874CBF88C833}" srcOrd="0" destOrd="0" presId="urn:microsoft.com/office/officeart/2009/3/layout/StepUpProcess"/>
    <dgm:cxn modelId="{907361B4-3D42-44A1-A4AC-2913D93B072E}" type="presOf" srcId="{3F70A4B4-8E0F-4C2D-BFD4-EEE53AF7B341}" destId="{62B7A814-B2E2-4928-BDC8-427B1EB4BF2B}" srcOrd="0" destOrd="1" presId="urn:microsoft.com/office/officeart/2009/3/layout/StepUpProcess"/>
    <dgm:cxn modelId="{27DB79B8-46AE-4A18-BB8D-EE9A9CA751AE}" srcId="{66B31515-A8FF-4283-8E57-C9C79A0F999D}" destId="{890216B6-BE56-4EB5-8CFD-4FDDF7359E0B}" srcOrd="0" destOrd="0" parTransId="{842B8C9A-31CB-4411-A322-A8D6CD183E99}" sibTransId="{A32461D6-992C-4C55-8CCD-39B2499AF105}"/>
    <dgm:cxn modelId="{A34C06BA-AFA8-480F-B85B-D975E25ECB95}" srcId="{9491DFC7-3A17-4DC8-AAA1-4A76297BE661}" destId="{3E078C1D-F29E-4B81-9DBB-2FC285501162}" srcOrd="0" destOrd="0" parTransId="{257AD8B4-1C29-423C-B5E5-9A4E8FACAB2F}" sibTransId="{9F3FF20C-08CC-4003-9727-FE0300F997BB}"/>
    <dgm:cxn modelId="{AA0824D1-B4FC-44B2-9C38-588BDD228A5C}" srcId="{44A5585F-BD41-4C36-A4AB-F1DC1A5E5B04}" destId="{3F70A4B4-8E0F-4C2D-BFD4-EEE53AF7B341}" srcOrd="0" destOrd="0" parTransId="{D651BD11-1E90-4965-84C5-A7EA0F31DB0D}" sibTransId="{4927F891-9E87-4210-953D-665738696B7B}"/>
    <dgm:cxn modelId="{97F25FD6-87FC-4262-8B9B-DBACE87F8986}" srcId="{1206849F-E51A-41F8-A004-C1FF2EFB4F08}" destId="{3E5E93B6-1B4C-4048-8317-84BFC0E20927}" srcOrd="5" destOrd="0" parTransId="{DFCD02CB-F23A-4BC8-B3B9-93B38178EE90}" sibTransId="{A6662055-775C-441D-81A7-7C6FBC42A3F5}"/>
    <dgm:cxn modelId="{5AE2E6DA-69E9-49B6-A154-6D95EFE7C1F3}" type="presOf" srcId="{66B31515-A8FF-4283-8E57-C9C79A0F999D}" destId="{0B7471D1-7396-4A2E-8D50-6987902D737C}" srcOrd="0" destOrd="0" presId="urn:microsoft.com/office/officeart/2009/3/layout/StepUpProcess"/>
    <dgm:cxn modelId="{A93F1DDD-7780-4D97-A875-8334E18D078D}" srcId="{2C1DDC1F-EF50-4C6E-8B36-374D11E11918}" destId="{BC0942CA-9E40-4856-9B66-9395B1B96CBC}" srcOrd="0" destOrd="0" parTransId="{1539F8E3-0E3A-494E-95A6-3B58EE902CE8}" sibTransId="{BC882106-CB46-4093-A3A0-1910E78623FE}"/>
    <dgm:cxn modelId="{3070FDDD-86AE-44D0-A6C2-BDA93C5646F8}" srcId="{1206849F-E51A-41F8-A004-C1FF2EFB4F08}" destId="{9491DFC7-3A17-4DC8-AAA1-4A76297BE661}" srcOrd="9" destOrd="0" parTransId="{E3B363FA-B56B-4034-B9CB-B5C0C4BCFE55}" sibTransId="{FC79412D-763A-4FB6-B85B-0705C901775D}"/>
    <dgm:cxn modelId="{1068E0E8-FA3A-493D-8161-8623D55B2D12}" type="presOf" srcId="{5705B180-F452-4491-9316-46BD14904AFF}" destId="{D097C7F8-10CA-4C17-9544-3297B0CADDE5}" srcOrd="0" destOrd="1" presId="urn:microsoft.com/office/officeart/2009/3/layout/StepUpProcess"/>
    <dgm:cxn modelId="{502677EB-97A9-411D-91D9-0F98AD33F7AB}" srcId="{1206849F-E51A-41F8-A004-C1FF2EFB4F08}" destId="{2BEC4B3A-A08D-4303-96C8-04B837A38F26}" srcOrd="8" destOrd="0" parTransId="{117CEDA5-1F0F-43A2-9B7E-88402A2E199D}" sibTransId="{AC16AA73-C82D-49C6-AA1E-5485CF3EB57F}"/>
    <dgm:cxn modelId="{5F7C45F0-F155-4459-ABB5-D329D71CBC82}" type="presOf" srcId="{2C1DDC1F-EF50-4C6E-8B36-374D11E11918}" destId="{87D63B16-4E6E-4BE5-ABA9-DD069535C104}" srcOrd="0" destOrd="0" presId="urn:microsoft.com/office/officeart/2009/3/layout/StepUpProcess"/>
    <dgm:cxn modelId="{22CDB3F2-8276-4E36-97BD-AD57C7ED9396}" srcId="{1206849F-E51A-41F8-A004-C1FF2EFB4F08}" destId="{120B514E-0B73-47E7-9B3A-134AB04D4135}" srcOrd="0" destOrd="0" parTransId="{F1870466-0389-44A5-9A70-88E0D282E998}" sibTransId="{1D7C877C-FF56-49F8-B259-972B713B4EA2}"/>
    <dgm:cxn modelId="{0027EDF4-C508-4602-9531-F41819B9A7DA}" srcId="{1206849F-E51A-41F8-A004-C1FF2EFB4F08}" destId="{44A5585F-BD41-4C36-A4AB-F1DC1A5E5B04}" srcOrd="2" destOrd="0" parTransId="{EC8155F6-41BD-4CE7-A597-D537476C1CCC}" sibTransId="{72BC14F6-5FFC-46F2-A683-C1A47F045F10}"/>
    <dgm:cxn modelId="{441EE21B-B6D3-4F5E-BF10-E96C469083F3}" type="presParOf" srcId="{9D159558-B84A-4A60-9B7C-E1C06BD01EB5}" destId="{70EC793E-0AC2-4CE1-8294-E409DA804E0E}" srcOrd="0" destOrd="0" presId="urn:microsoft.com/office/officeart/2009/3/layout/StepUpProcess"/>
    <dgm:cxn modelId="{B7DF879D-862C-4B25-B965-A749DA058927}" type="presParOf" srcId="{70EC793E-0AC2-4CE1-8294-E409DA804E0E}" destId="{693684C6-7E2C-4356-9EC4-998F618D485F}" srcOrd="0" destOrd="0" presId="urn:microsoft.com/office/officeart/2009/3/layout/StepUpProcess"/>
    <dgm:cxn modelId="{0CB8FE1F-6D90-42AE-86DE-6E978397C8D2}" type="presParOf" srcId="{70EC793E-0AC2-4CE1-8294-E409DA804E0E}" destId="{1ACD1314-E0C6-4684-BE04-9F695C5464BA}" srcOrd="1" destOrd="0" presId="urn:microsoft.com/office/officeart/2009/3/layout/StepUpProcess"/>
    <dgm:cxn modelId="{06A88766-613E-4D4A-A794-EDFB33000E26}" type="presParOf" srcId="{70EC793E-0AC2-4CE1-8294-E409DA804E0E}" destId="{67D73380-E59B-4EC6-94D4-19103D25C21A}" srcOrd="2" destOrd="0" presId="urn:microsoft.com/office/officeart/2009/3/layout/StepUpProcess"/>
    <dgm:cxn modelId="{6640CC1A-F400-48F7-AED3-E4D2BBAA924B}" type="presParOf" srcId="{9D159558-B84A-4A60-9B7C-E1C06BD01EB5}" destId="{86A5BB69-EF93-4E28-A9A9-EB973F179197}" srcOrd="1" destOrd="0" presId="urn:microsoft.com/office/officeart/2009/3/layout/StepUpProcess"/>
    <dgm:cxn modelId="{106EB20A-F332-4C6F-AF2C-BC99E2B81F54}" type="presParOf" srcId="{86A5BB69-EF93-4E28-A9A9-EB973F179197}" destId="{8E1A45AC-7474-4AC3-9ED5-892A6CF12BEF}" srcOrd="0" destOrd="0" presId="urn:microsoft.com/office/officeart/2009/3/layout/StepUpProcess"/>
    <dgm:cxn modelId="{D0927DD1-81FE-4231-945E-35632115F87D}" type="presParOf" srcId="{9D159558-B84A-4A60-9B7C-E1C06BD01EB5}" destId="{D8662C6C-768F-4577-806B-8F63DCBFC488}" srcOrd="2" destOrd="0" presId="urn:microsoft.com/office/officeart/2009/3/layout/StepUpProcess"/>
    <dgm:cxn modelId="{FBF64B29-0754-4917-BA49-F7C5422A97DF}" type="presParOf" srcId="{D8662C6C-768F-4577-806B-8F63DCBFC488}" destId="{D0686C8C-FBF7-47A7-8357-D9F231BC6C3F}" srcOrd="0" destOrd="0" presId="urn:microsoft.com/office/officeart/2009/3/layout/StepUpProcess"/>
    <dgm:cxn modelId="{4AEF4AED-3C3A-4F5C-9E95-EC25BEC7B9E1}" type="presParOf" srcId="{D8662C6C-768F-4577-806B-8F63DCBFC488}" destId="{D097C7F8-10CA-4C17-9544-3297B0CADDE5}" srcOrd="1" destOrd="0" presId="urn:microsoft.com/office/officeart/2009/3/layout/StepUpProcess"/>
    <dgm:cxn modelId="{2AFB7663-CD9A-4845-B40A-CA50ADC1A748}" type="presParOf" srcId="{D8662C6C-768F-4577-806B-8F63DCBFC488}" destId="{D7FEA741-F5F0-45F0-BB53-2FC7C223211C}" srcOrd="2" destOrd="0" presId="urn:microsoft.com/office/officeart/2009/3/layout/StepUpProcess"/>
    <dgm:cxn modelId="{DCE9B736-917C-4277-A4AD-4925568A4E9D}" type="presParOf" srcId="{9D159558-B84A-4A60-9B7C-E1C06BD01EB5}" destId="{BFE6B201-F032-44BC-8B96-5C39F69590FA}" srcOrd="3" destOrd="0" presId="urn:microsoft.com/office/officeart/2009/3/layout/StepUpProcess"/>
    <dgm:cxn modelId="{BFFF1E90-B27E-458D-8F7F-DABB5EE63EB8}" type="presParOf" srcId="{BFE6B201-F032-44BC-8B96-5C39F69590FA}" destId="{A4A9137F-2D67-4907-B09C-374F508147D8}" srcOrd="0" destOrd="0" presId="urn:microsoft.com/office/officeart/2009/3/layout/StepUpProcess"/>
    <dgm:cxn modelId="{7D81486A-CDF5-4E59-A63A-1025481A38FE}" type="presParOf" srcId="{9D159558-B84A-4A60-9B7C-E1C06BD01EB5}" destId="{04436F03-6371-4824-BF65-CAB5A6C0D033}" srcOrd="4" destOrd="0" presId="urn:microsoft.com/office/officeart/2009/3/layout/StepUpProcess"/>
    <dgm:cxn modelId="{3D831DA4-2B68-4E2A-956F-7B0BAFF7FEB7}" type="presParOf" srcId="{04436F03-6371-4824-BF65-CAB5A6C0D033}" destId="{A5705515-700C-47F6-B377-75C443FC7CFD}" srcOrd="0" destOrd="0" presId="urn:microsoft.com/office/officeart/2009/3/layout/StepUpProcess"/>
    <dgm:cxn modelId="{3AE3D422-AB1C-4674-A453-0B2A42435BF5}" type="presParOf" srcId="{04436F03-6371-4824-BF65-CAB5A6C0D033}" destId="{62B7A814-B2E2-4928-BDC8-427B1EB4BF2B}" srcOrd="1" destOrd="0" presId="urn:microsoft.com/office/officeart/2009/3/layout/StepUpProcess"/>
    <dgm:cxn modelId="{613FAC01-1E66-4944-842B-CE606FC44302}" type="presParOf" srcId="{04436F03-6371-4824-BF65-CAB5A6C0D033}" destId="{70FAB98A-4244-4FEF-B616-E769B3000F55}" srcOrd="2" destOrd="0" presId="urn:microsoft.com/office/officeart/2009/3/layout/StepUpProcess"/>
    <dgm:cxn modelId="{93081C81-76B5-4666-8B2C-C314C8961A99}" type="presParOf" srcId="{9D159558-B84A-4A60-9B7C-E1C06BD01EB5}" destId="{FDDEA0AA-3451-4DE3-9383-B04FA0AB4CE3}" srcOrd="5" destOrd="0" presId="urn:microsoft.com/office/officeart/2009/3/layout/StepUpProcess"/>
    <dgm:cxn modelId="{71A77113-AF9B-4EBD-8193-CA32A69FCEB8}" type="presParOf" srcId="{FDDEA0AA-3451-4DE3-9383-B04FA0AB4CE3}" destId="{7337054F-91D0-4AEC-9136-BC53D5D92C2F}" srcOrd="0" destOrd="0" presId="urn:microsoft.com/office/officeart/2009/3/layout/StepUpProcess"/>
    <dgm:cxn modelId="{B94EC9C5-5019-4639-A3B0-049887A333C4}" type="presParOf" srcId="{9D159558-B84A-4A60-9B7C-E1C06BD01EB5}" destId="{CE52ED37-82CA-439E-9970-75820E0E794A}" srcOrd="6" destOrd="0" presId="urn:microsoft.com/office/officeart/2009/3/layout/StepUpProcess"/>
    <dgm:cxn modelId="{46380E1C-FC80-48B3-AE03-923B249B6CA0}" type="presParOf" srcId="{CE52ED37-82CA-439E-9970-75820E0E794A}" destId="{3BFFD671-7462-4721-842C-FD5D9EB3AD77}" srcOrd="0" destOrd="0" presId="urn:microsoft.com/office/officeart/2009/3/layout/StepUpProcess"/>
    <dgm:cxn modelId="{EDBBB40E-0077-4ADF-989B-8DA27BA42B38}" type="presParOf" srcId="{CE52ED37-82CA-439E-9970-75820E0E794A}" destId="{87D63B16-4E6E-4BE5-ABA9-DD069535C104}" srcOrd="1" destOrd="0" presId="urn:microsoft.com/office/officeart/2009/3/layout/StepUpProcess"/>
    <dgm:cxn modelId="{E8A8487F-EDCC-424A-98FF-64D3794C08CE}" type="presParOf" srcId="{CE52ED37-82CA-439E-9970-75820E0E794A}" destId="{48334E02-617E-4AA5-A3EF-10BC90B46461}" srcOrd="2" destOrd="0" presId="urn:microsoft.com/office/officeart/2009/3/layout/StepUpProcess"/>
    <dgm:cxn modelId="{EA89ED33-F815-4B10-A944-A600FDE8BB21}" type="presParOf" srcId="{9D159558-B84A-4A60-9B7C-E1C06BD01EB5}" destId="{D036CD05-B37E-4A3C-B347-05B29353BA1E}" srcOrd="7" destOrd="0" presId="urn:microsoft.com/office/officeart/2009/3/layout/StepUpProcess"/>
    <dgm:cxn modelId="{91555908-C12C-488F-9B17-D3B93C3CE2D3}" type="presParOf" srcId="{D036CD05-B37E-4A3C-B347-05B29353BA1E}" destId="{1C6C7222-348E-4AAB-A8E4-20E95BB7D0FB}" srcOrd="0" destOrd="0" presId="urn:microsoft.com/office/officeart/2009/3/layout/StepUpProcess"/>
    <dgm:cxn modelId="{6CDB16BB-FA50-41C4-96D9-08344A662314}" type="presParOf" srcId="{9D159558-B84A-4A60-9B7C-E1C06BD01EB5}" destId="{9D25FC19-7A55-429A-871E-556EDFC8B434}" srcOrd="8" destOrd="0" presId="urn:microsoft.com/office/officeart/2009/3/layout/StepUpProcess"/>
    <dgm:cxn modelId="{978629BE-75ED-4429-A602-24CAEA5C99AB}" type="presParOf" srcId="{9D25FC19-7A55-429A-871E-556EDFC8B434}" destId="{DA6ADD49-3A85-4DC1-9208-ADB213E6001B}" srcOrd="0" destOrd="0" presId="urn:microsoft.com/office/officeart/2009/3/layout/StepUpProcess"/>
    <dgm:cxn modelId="{6F931523-4770-4901-ACEB-0F6AC1C6E279}" type="presParOf" srcId="{9D25FC19-7A55-429A-871E-556EDFC8B434}" destId="{8BD6FF81-4995-4EB4-B640-4971603CCD9F}" srcOrd="1" destOrd="0" presId="urn:microsoft.com/office/officeart/2009/3/layout/StepUpProcess"/>
    <dgm:cxn modelId="{BD1A23E4-CC4C-44A4-8D14-991F82DA1D8F}" type="presParOf" srcId="{9D25FC19-7A55-429A-871E-556EDFC8B434}" destId="{91197A36-4C47-440D-82B9-61A1EF7B453E}" srcOrd="2" destOrd="0" presId="urn:microsoft.com/office/officeart/2009/3/layout/StepUpProcess"/>
    <dgm:cxn modelId="{8215F91A-7A4A-4A69-9EE8-CD3147BEC0BE}" type="presParOf" srcId="{9D159558-B84A-4A60-9B7C-E1C06BD01EB5}" destId="{09A3711E-90F0-4FF6-BC7F-F89C09B849CF}" srcOrd="9" destOrd="0" presId="urn:microsoft.com/office/officeart/2009/3/layout/StepUpProcess"/>
    <dgm:cxn modelId="{FA307012-5244-4197-9A83-CF17CA5F809D}" type="presParOf" srcId="{09A3711E-90F0-4FF6-BC7F-F89C09B849CF}" destId="{8955E224-5178-4FD5-9566-5A461A5938E5}" srcOrd="0" destOrd="0" presId="urn:microsoft.com/office/officeart/2009/3/layout/StepUpProcess"/>
    <dgm:cxn modelId="{E7428102-3BC9-4482-B6E8-8C30CFD7AEB2}" type="presParOf" srcId="{9D159558-B84A-4A60-9B7C-E1C06BD01EB5}" destId="{459953F3-D175-4A42-BFAB-2B7E1C85FB26}" srcOrd="10" destOrd="0" presId="urn:microsoft.com/office/officeart/2009/3/layout/StepUpProcess"/>
    <dgm:cxn modelId="{04EE7E95-66A7-4A42-B8BE-27705E75FF8E}" type="presParOf" srcId="{459953F3-D175-4A42-BFAB-2B7E1C85FB26}" destId="{8A8AEA78-D862-4831-A779-6CC8A38CC336}" srcOrd="0" destOrd="0" presId="urn:microsoft.com/office/officeart/2009/3/layout/StepUpProcess"/>
    <dgm:cxn modelId="{230AB201-A06A-4621-ADD3-07F17AF0AD9A}" type="presParOf" srcId="{459953F3-D175-4A42-BFAB-2B7E1C85FB26}" destId="{2534679D-1C68-49B2-89C7-A6461B3C727E}" srcOrd="1" destOrd="0" presId="urn:microsoft.com/office/officeart/2009/3/layout/StepUpProcess"/>
    <dgm:cxn modelId="{310EC64C-268D-4084-A9B8-2B0CC8D3470A}" type="presParOf" srcId="{459953F3-D175-4A42-BFAB-2B7E1C85FB26}" destId="{6ED893A1-B581-4658-937D-E17F5118A2DF}" srcOrd="2" destOrd="0" presId="urn:microsoft.com/office/officeart/2009/3/layout/StepUpProcess"/>
    <dgm:cxn modelId="{5B002412-4FF7-4E7A-A9B7-A04F5AD25F47}" type="presParOf" srcId="{9D159558-B84A-4A60-9B7C-E1C06BD01EB5}" destId="{78F99C95-39C4-489B-B3EA-8622C78C18D3}" srcOrd="11" destOrd="0" presId="urn:microsoft.com/office/officeart/2009/3/layout/StepUpProcess"/>
    <dgm:cxn modelId="{4BBA265D-5B2A-485F-BBF1-A5AD06F0F369}" type="presParOf" srcId="{78F99C95-39C4-489B-B3EA-8622C78C18D3}" destId="{CDBAD5D8-BDBF-43B0-8BBA-D806144B1C4F}" srcOrd="0" destOrd="0" presId="urn:microsoft.com/office/officeart/2009/3/layout/StepUpProcess"/>
    <dgm:cxn modelId="{8D90D880-E85E-4A8D-8CAF-DD9410729F20}" type="presParOf" srcId="{9D159558-B84A-4A60-9B7C-E1C06BD01EB5}" destId="{0316A1CB-1B83-4DA6-ACE5-443C36738180}" srcOrd="12" destOrd="0" presId="urn:microsoft.com/office/officeart/2009/3/layout/StepUpProcess"/>
    <dgm:cxn modelId="{A3AC7F82-C36A-4802-ABF0-940829117BF9}" type="presParOf" srcId="{0316A1CB-1B83-4DA6-ACE5-443C36738180}" destId="{EA594F95-505A-411B-8EC5-7705ED60D382}" srcOrd="0" destOrd="0" presId="urn:microsoft.com/office/officeart/2009/3/layout/StepUpProcess"/>
    <dgm:cxn modelId="{2ABBE4F0-C6FD-4365-89CD-83315682B388}" type="presParOf" srcId="{0316A1CB-1B83-4DA6-ACE5-443C36738180}" destId="{0B7471D1-7396-4A2E-8D50-6987902D737C}" srcOrd="1" destOrd="0" presId="urn:microsoft.com/office/officeart/2009/3/layout/StepUpProcess"/>
    <dgm:cxn modelId="{C40624AF-9EA2-4ECF-941A-1EFA3864CD7C}" type="presParOf" srcId="{0316A1CB-1B83-4DA6-ACE5-443C36738180}" destId="{57EF4375-ADFD-4D4D-B426-01C31271975F}" srcOrd="2" destOrd="0" presId="urn:microsoft.com/office/officeart/2009/3/layout/StepUpProcess"/>
    <dgm:cxn modelId="{01A15BA2-81C6-48DE-82FD-8BBC06047B18}" type="presParOf" srcId="{9D159558-B84A-4A60-9B7C-E1C06BD01EB5}" destId="{2FC1B884-C623-41A4-80BB-22D588EEDD9E}" srcOrd="13" destOrd="0" presId="urn:microsoft.com/office/officeart/2009/3/layout/StepUpProcess"/>
    <dgm:cxn modelId="{FD59947A-045F-4B27-A8FD-005F7916F304}" type="presParOf" srcId="{2FC1B884-C623-41A4-80BB-22D588EEDD9E}" destId="{E241E978-7C16-4E07-9482-5F0895A1CBD3}" srcOrd="0" destOrd="0" presId="urn:microsoft.com/office/officeart/2009/3/layout/StepUpProcess"/>
    <dgm:cxn modelId="{AA0DC946-6F6B-44BF-821C-28416BA12A5D}" type="presParOf" srcId="{9D159558-B84A-4A60-9B7C-E1C06BD01EB5}" destId="{182E9569-2767-4394-9B31-F2676DB80606}" srcOrd="14" destOrd="0" presId="urn:microsoft.com/office/officeart/2009/3/layout/StepUpProcess"/>
    <dgm:cxn modelId="{EB89A931-2099-420B-854E-54853BD51AB8}" type="presParOf" srcId="{182E9569-2767-4394-9B31-F2676DB80606}" destId="{D27E867E-13EF-4434-B14F-A9341A331340}" srcOrd="0" destOrd="0" presId="urn:microsoft.com/office/officeart/2009/3/layout/StepUpProcess"/>
    <dgm:cxn modelId="{6A105961-6DDD-4589-9E15-CBC10603F450}" type="presParOf" srcId="{182E9569-2767-4394-9B31-F2676DB80606}" destId="{B290D504-37AD-4D6E-8A22-874CBF88C833}" srcOrd="1" destOrd="0" presId="urn:microsoft.com/office/officeart/2009/3/layout/StepUpProcess"/>
    <dgm:cxn modelId="{38DBC944-703D-4B2D-849A-5F0D1AF41559}" type="presParOf" srcId="{182E9569-2767-4394-9B31-F2676DB80606}" destId="{8E6D3952-594B-4F06-BC1F-9C7DE30CF5A6}" srcOrd="2" destOrd="0" presId="urn:microsoft.com/office/officeart/2009/3/layout/StepUpProcess"/>
    <dgm:cxn modelId="{EDC4038D-1F03-404D-A195-C35DD5282200}" type="presParOf" srcId="{9D159558-B84A-4A60-9B7C-E1C06BD01EB5}" destId="{CF627A94-340F-4D53-84C0-B15EE94901D4}" srcOrd="15" destOrd="0" presId="urn:microsoft.com/office/officeart/2009/3/layout/StepUpProcess"/>
    <dgm:cxn modelId="{CF0E487A-7AB2-45FF-A594-2CE92D11D6D2}" type="presParOf" srcId="{CF627A94-340F-4D53-84C0-B15EE94901D4}" destId="{D42B2E42-9F4A-4CB6-AA74-3B2F1B3724E3}" srcOrd="0" destOrd="0" presId="urn:microsoft.com/office/officeart/2009/3/layout/StepUpProcess"/>
    <dgm:cxn modelId="{6EADF4EB-776B-421A-9AE8-EA0FE4C4C7F0}" type="presParOf" srcId="{9D159558-B84A-4A60-9B7C-E1C06BD01EB5}" destId="{E3C3FC13-37B5-4C45-8794-561BD5D768A1}" srcOrd="16" destOrd="0" presId="urn:microsoft.com/office/officeart/2009/3/layout/StepUpProcess"/>
    <dgm:cxn modelId="{880F94BD-D7AB-46A5-AF9C-BD85E290A398}" type="presParOf" srcId="{E3C3FC13-37B5-4C45-8794-561BD5D768A1}" destId="{0CD494B3-F52E-4E3A-B9BF-F69F2B095BA2}" srcOrd="0" destOrd="0" presId="urn:microsoft.com/office/officeart/2009/3/layout/StepUpProcess"/>
    <dgm:cxn modelId="{588C89A8-ADD8-4D36-83B3-5A123E64BB14}" type="presParOf" srcId="{E3C3FC13-37B5-4C45-8794-561BD5D768A1}" destId="{FA0AF96F-0667-4FF6-99ED-1017B9716E81}" srcOrd="1" destOrd="0" presId="urn:microsoft.com/office/officeart/2009/3/layout/StepUpProcess"/>
    <dgm:cxn modelId="{3EC06D96-A3A7-4EC5-9161-48D488FED375}" type="presParOf" srcId="{E3C3FC13-37B5-4C45-8794-561BD5D768A1}" destId="{CA785260-9AAF-40C5-8598-9B5EB6F7F272}" srcOrd="2" destOrd="0" presId="urn:microsoft.com/office/officeart/2009/3/layout/StepUpProcess"/>
    <dgm:cxn modelId="{4D9076CA-9C81-4349-9B11-332465B8189F}" type="presParOf" srcId="{9D159558-B84A-4A60-9B7C-E1C06BD01EB5}" destId="{B4069F35-1BB1-4B4B-8990-684D71B85B2D}" srcOrd="17" destOrd="0" presId="urn:microsoft.com/office/officeart/2009/3/layout/StepUpProcess"/>
    <dgm:cxn modelId="{47357331-D6F1-4F2B-90C6-09EDE029ED63}" type="presParOf" srcId="{B4069F35-1BB1-4B4B-8990-684D71B85B2D}" destId="{6B7C16BC-290B-478A-9C92-1BE6AD7A1BEA}" srcOrd="0" destOrd="0" presId="urn:microsoft.com/office/officeart/2009/3/layout/StepUpProcess"/>
    <dgm:cxn modelId="{47AF73AD-2A18-4F2D-B0F7-9A83D9D332DA}" type="presParOf" srcId="{9D159558-B84A-4A60-9B7C-E1C06BD01EB5}" destId="{0291A25E-79BA-4A07-B8EB-CE717BB2534D}" srcOrd="18" destOrd="0" presId="urn:microsoft.com/office/officeart/2009/3/layout/StepUpProcess"/>
    <dgm:cxn modelId="{4C6CF50A-E5A8-412C-BE9E-6CCF56823A79}" type="presParOf" srcId="{0291A25E-79BA-4A07-B8EB-CE717BB2534D}" destId="{E0814800-3FA4-4E04-A23A-FEF66A44173C}" srcOrd="0" destOrd="0" presId="urn:microsoft.com/office/officeart/2009/3/layout/StepUpProcess"/>
    <dgm:cxn modelId="{EF3A393D-9556-4846-AF03-C6A5456ECC12}" type="presParOf" srcId="{0291A25E-79BA-4A07-B8EB-CE717BB2534D}" destId="{8B0AF68F-CE44-4594-B543-6A2CE7A3AC6A}"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684C6-7E2C-4356-9EC4-998F618D485F}">
      <dsp:nvSpPr>
        <dsp:cNvPr id="0" name=""/>
        <dsp:cNvSpPr/>
      </dsp:nvSpPr>
      <dsp:spPr>
        <a:xfrm rot="5400000">
          <a:off x="221028" y="2893589"/>
          <a:ext cx="655916" cy="109143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D1314-E0C6-4684-BE04-9F695C5464BA}">
      <dsp:nvSpPr>
        <dsp:cNvPr id="0" name=""/>
        <dsp:cNvSpPr/>
      </dsp:nvSpPr>
      <dsp:spPr>
        <a:xfrm>
          <a:off x="111539" y="3219691"/>
          <a:ext cx="985350" cy="86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Hazelkorn Review</a:t>
          </a:r>
        </a:p>
        <a:p>
          <a:pPr marL="114300" lvl="1" indent="-114300" algn="ctr" defTabSz="622300">
            <a:lnSpc>
              <a:spcPct val="90000"/>
            </a:lnSpc>
            <a:spcBef>
              <a:spcPct val="0"/>
            </a:spcBef>
            <a:spcAft>
              <a:spcPct val="15000"/>
            </a:spcAft>
            <a:buChar char="•"/>
          </a:pPr>
          <a:r>
            <a:rPr lang="en-US" sz="1400" kern="1200" dirty="0"/>
            <a:t>2016</a:t>
          </a:r>
          <a:endParaRPr lang="en-US" sz="2000" kern="1200" dirty="0"/>
        </a:p>
      </dsp:txBody>
      <dsp:txXfrm>
        <a:off x="111539" y="3219691"/>
        <a:ext cx="985350" cy="863717"/>
      </dsp:txXfrm>
    </dsp:sp>
    <dsp:sp modelId="{67D73380-E59B-4EC6-94D4-19103D25C21A}">
      <dsp:nvSpPr>
        <dsp:cNvPr id="0" name=""/>
        <dsp:cNvSpPr/>
      </dsp:nvSpPr>
      <dsp:spPr>
        <a:xfrm>
          <a:off x="910974" y="2813236"/>
          <a:ext cx="185915" cy="185915"/>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686C8C-FBF7-47A7-8357-D9F231BC6C3F}">
      <dsp:nvSpPr>
        <dsp:cNvPr id="0" name=""/>
        <dsp:cNvSpPr/>
      </dsp:nvSpPr>
      <dsp:spPr>
        <a:xfrm rot="5400000">
          <a:off x="1427289" y="2595098"/>
          <a:ext cx="655916" cy="1091431"/>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7C7F8-10CA-4C17-9544-3297B0CADDE5}">
      <dsp:nvSpPr>
        <dsp:cNvPr id="0" name=""/>
        <dsp:cNvSpPr/>
      </dsp:nvSpPr>
      <dsp:spPr>
        <a:xfrm>
          <a:off x="1211210" y="2921201"/>
          <a:ext cx="1198530" cy="86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Initial consultation</a:t>
          </a:r>
        </a:p>
        <a:p>
          <a:pPr marL="114300" lvl="1" indent="-114300" algn="ctr" defTabSz="622300">
            <a:lnSpc>
              <a:spcPct val="90000"/>
            </a:lnSpc>
            <a:spcBef>
              <a:spcPct val="0"/>
            </a:spcBef>
            <a:spcAft>
              <a:spcPct val="15000"/>
            </a:spcAft>
            <a:buChar char="•"/>
          </a:pPr>
          <a:r>
            <a:rPr lang="en-US" sz="1400" kern="1200" dirty="0"/>
            <a:t>2017</a:t>
          </a:r>
        </a:p>
      </dsp:txBody>
      <dsp:txXfrm>
        <a:off x="1211210" y="2921201"/>
        <a:ext cx="1198530" cy="863717"/>
      </dsp:txXfrm>
    </dsp:sp>
    <dsp:sp modelId="{D7FEA741-F5F0-45F0-BB53-2FC7C223211C}">
      <dsp:nvSpPr>
        <dsp:cNvPr id="0" name=""/>
        <dsp:cNvSpPr/>
      </dsp:nvSpPr>
      <dsp:spPr>
        <a:xfrm>
          <a:off x="2117235" y="2514746"/>
          <a:ext cx="185915" cy="185915"/>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05515-700C-47F6-B377-75C443FC7CFD}">
      <dsp:nvSpPr>
        <dsp:cNvPr id="0" name=""/>
        <dsp:cNvSpPr/>
      </dsp:nvSpPr>
      <dsp:spPr>
        <a:xfrm rot="5400000">
          <a:off x="2633550" y="2296608"/>
          <a:ext cx="655916" cy="1091431"/>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B7A814-B2E2-4928-BDC8-427B1EB4BF2B}">
      <dsp:nvSpPr>
        <dsp:cNvPr id="0" name=""/>
        <dsp:cNvSpPr/>
      </dsp:nvSpPr>
      <dsp:spPr>
        <a:xfrm>
          <a:off x="2437193" y="2622710"/>
          <a:ext cx="1159087" cy="86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Technical consultation</a:t>
          </a:r>
        </a:p>
        <a:p>
          <a:pPr marL="114300" lvl="1" indent="-114300" algn="ctr" defTabSz="622300">
            <a:lnSpc>
              <a:spcPct val="90000"/>
            </a:lnSpc>
            <a:spcBef>
              <a:spcPct val="0"/>
            </a:spcBef>
            <a:spcAft>
              <a:spcPct val="15000"/>
            </a:spcAft>
            <a:buChar char="•"/>
          </a:pPr>
          <a:r>
            <a:rPr lang="en-US" sz="1400" kern="1200" dirty="0"/>
            <a:t>2018</a:t>
          </a:r>
          <a:endParaRPr lang="en-US" sz="2000" kern="1200" dirty="0"/>
        </a:p>
      </dsp:txBody>
      <dsp:txXfrm>
        <a:off x="2437193" y="2622710"/>
        <a:ext cx="1159087" cy="863717"/>
      </dsp:txXfrm>
    </dsp:sp>
    <dsp:sp modelId="{70FAB98A-4244-4FEF-B616-E769B3000F55}">
      <dsp:nvSpPr>
        <dsp:cNvPr id="0" name=""/>
        <dsp:cNvSpPr/>
      </dsp:nvSpPr>
      <dsp:spPr>
        <a:xfrm>
          <a:off x="3323496" y="2216255"/>
          <a:ext cx="185915" cy="185915"/>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FFD671-7462-4721-842C-FD5D9EB3AD77}">
      <dsp:nvSpPr>
        <dsp:cNvPr id="0" name=""/>
        <dsp:cNvSpPr/>
      </dsp:nvSpPr>
      <dsp:spPr>
        <a:xfrm rot="5400000">
          <a:off x="3839811" y="1998117"/>
          <a:ext cx="655916" cy="1091431"/>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63B16-4E6E-4BE5-ABA9-DD069535C104}">
      <dsp:nvSpPr>
        <dsp:cNvPr id="0" name=""/>
        <dsp:cNvSpPr/>
      </dsp:nvSpPr>
      <dsp:spPr>
        <a:xfrm>
          <a:off x="3670630" y="2324220"/>
          <a:ext cx="1104735" cy="86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Legislation development</a:t>
          </a:r>
        </a:p>
        <a:p>
          <a:pPr marL="114300" lvl="1" indent="-114300" algn="ctr" defTabSz="622300">
            <a:lnSpc>
              <a:spcPct val="90000"/>
            </a:lnSpc>
            <a:spcBef>
              <a:spcPct val="0"/>
            </a:spcBef>
            <a:spcAft>
              <a:spcPct val="15000"/>
            </a:spcAft>
            <a:buChar char="•"/>
          </a:pPr>
          <a:r>
            <a:rPr lang="en-US" sz="1400" kern="1200" dirty="0"/>
            <a:t>2019</a:t>
          </a:r>
          <a:endParaRPr lang="en-US" sz="2000" kern="1200" dirty="0"/>
        </a:p>
      </dsp:txBody>
      <dsp:txXfrm>
        <a:off x="3670630" y="2324220"/>
        <a:ext cx="1104735" cy="863717"/>
      </dsp:txXfrm>
    </dsp:sp>
    <dsp:sp modelId="{48334E02-617E-4AA5-A3EF-10BC90B46461}">
      <dsp:nvSpPr>
        <dsp:cNvPr id="0" name=""/>
        <dsp:cNvSpPr/>
      </dsp:nvSpPr>
      <dsp:spPr>
        <a:xfrm>
          <a:off x="4529757" y="1917765"/>
          <a:ext cx="185915" cy="185915"/>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6ADD49-3A85-4DC1-9208-ADB213E6001B}">
      <dsp:nvSpPr>
        <dsp:cNvPr id="0" name=""/>
        <dsp:cNvSpPr/>
      </dsp:nvSpPr>
      <dsp:spPr>
        <a:xfrm rot="5400000">
          <a:off x="5046072" y="1699627"/>
          <a:ext cx="655916" cy="1091431"/>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6FF81-4995-4EB4-B640-4971603CCD9F}">
      <dsp:nvSpPr>
        <dsp:cNvPr id="0" name=""/>
        <dsp:cNvSpPr/>
      </dsp:nvSpPr>
      <dsp:spPr>
        <a:xfrm>
          <a:off x="4936583" y="2025730"/>
          <a:ext cx="985350" cy="863717"/>
        </a:xfrm>
        <a:prstGeom prst="rect">
          <a:avLst/>
        </a:prstGeom>
        <a:solidFill>
          <a:srgbClr val="FF2121"/>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Pandemic</a:t>
          </a:r>
        </a:p>
      </dsp:txBody>
      <dsp:txXfrm>
        <a:off x="4936583" y="2025730"/>
        <a:ext cx="985350" cy="863717"/>
      </dsp:txXfrm>
    </dsp:sp>
    <dsp:sp modelId="{91197A36-4C47-440D-82B9-61A1EF7B453E}">
      <dsp:nvSpPr>
        <dsp:cNvPr id="0" name=""/>
        <dsp:cNvSpPr/>
      </dsp:nvSpPr>
      <dsp:spPr>
        <a:xfrm>
          <a:off x="5736018" y="1619274"/>
          <a:ext cx="185915" cy="185915"/>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AEA78-D862-4831-A779-6CC8A38CC336}">
      <dsp:nvSpPr>
        <dsp:cNvPr id="0" name=""/>
        <dsp:cNvSpPr/>
      </dsp:nvSpPr>
      <dsp:spPr>
        <a:xfrm rot="5400000">
          <a:off x="6291522" y="1401136"/>
          <a:ext cx="655916" cy="1091431"/>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4679D-1C68-49B2-89C7-A6461B3C727E}">
      <dsp:nvSpPr>
        <dsp:cNvPr id="0" name=""/>
        <dsp:cNvSpPr/>
      </dsp:nvSpPr>
      <dsp:spPr>
        <a:xfrm>
          <a:off x="6034576" y="1727239"/>
          <a:ext cx="1280265" cy="86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Draft Bill consultation</a:t>
          </a:r>
        </a:p>
        <a:p>
          <a:pPr marL="114300" lvl="1" indent="-114300" algn="ctr" defTabSz="622300">
            <a:lnSpc>
              <a:spcPct val="90000"/>
            </a:lnSpc>
            <a:spcBef>
              <a:spcPct val="0"/>
            </a:spcBef>
            <a:spcAft>
              <a:spcPct val="15000"/>
            </a:spcAft>
            <a:buChar char="•"/>
          </a:pPr>
          <a:r>
            <a:rPr lang="en-US" sz="1400" kern="1200" dirty="0"/>
            <a:t>2020</a:t>
          </a:r>
        </a:p>
      </dsp:txBody>
      <dsp:txXfrm>
        <a:off x="6034576" y="1727239"/>
        <a:ext cx="1280265" cy="863717"/>
      </dsp:txXfrm>
    </dsp:sp>
    <dsp:sp modelId="{6ED893A1-B581-4658-937D-E17F5118A2DF}">
      <dsp:nvSpPr>
        <dsp:cNvPr id="0" name=""/>
        <dsp:cNvSpPr/>
      </dsp:nvSpPr>
      <dsp:spPr>
        <a:xfrm>
          <a:off x="6981468" y="1320784"/>
          <a:ext cx="185915" cy="185915"/>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94F95-505A-411B-8EC5-7705ED60D382}">
      <dsp:nvSpPr>
        <dsp:cNvPr id="0" name=""/>
        <dsp:cNvSpPr/>
      </dsp:nvSpPr>
      <dsp:spPr>
        <a:xfrm rot="5400000">
          <a:off x="7458594" y="1102646"/>
          <a:ext cx="655916" cy="1091431"/>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471D1-7396-4A2E-8D50-6987902D737C}">
      <dsp:nvSpPr>
        <dsp:cNvPr id="0" name=""/>
        <dsp:cNvSpPr/>
      </dsp:nvSpPr>
      <dsp:spPr>
        <a:xfrm>
          <a:off x="7349105" y="1428749"/>
          <a:ext cx="985350" cy="86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Elections and govt returned</a:t>
          </a:r>
        </a:p>
        <a:p>
          <a:pPr marL="114300" lvl="1" indent="-114300" algn="ctr" defTabSz="622300">
            <a:lnSpc>
              <a:spcPct val="90000"/>
            </a:lnSpc>
            <a:spcBef>
              <a:spcPct val="0"/>
            </a:spcBef>
            <a:spcAft>
              <a:spcPct val="15000"/>
            </a:spcAft>
            <a:buChar char="•"/>
          </a:pPr>
          <a:r>
            <a:rPr lang="en-US" sz="1400" kern="1200" dirty="0"/>
            <a:t>May</a:t>
          </a:r>
          <a:r>
            <a:rPr lang="en-US" sz="2000" kern="1200" dirty="0"/>
            <a:t> </a:t>
          </a:r>
          <a:r>
            <a:rPr lang="en-US" sz="1400" kern="1200" dirty="0"/>
            <a:t>2021</a:t>
          </a:r>
          <a:endParaRPr lang="en-US" sz="2000" kern="1200" dirty="0"/>
        </a:p>
      </dsp:txBody>
      <dsp:txXfrm>
        <a:off x="7349105" y="1428749"/>
        <a:ext cx="985350" cy="863717"/>
      </dsp:txXfrm>
    </dsp:sp>
    <dsp:sp modelId="{57EF4375-ADFD-4D4D-B426-01C31271975F}">
      <dsp:nvSpPr>
        <dsp:cNvPr id="0" name=""/>
        <dsp:cNvSpPr/>
      </dsp:nvSpPr>
      <dsp:spPr>
        <a:xfrm>
          <a:off x="8148540" y="1022293"/>
          <a:ext cx="185915" cy="185915"/>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E867E-13EF-4434-B14F-A9341A331340}">
      <dsp:nvSpPr>
        <dsp:cNvPr id="0" name=""/>
        <dsp:cNvSpPr/>
      </dsp:nvSpPr>
      <dsp:spPr>
        <a:xfrm rot="5400000">
          <a:off x="8664855" y="804155"/>
          <a:ext cx="655916" cy="1091431"/>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90D504-37AD-4D6E-8A22-874CBF88C833}">
      <dsp:nvSpPr>
        <dsp:cNvPr id="0" name=""/>
        <dsp:cNvSpPr/>
      </dsp:nvSpPr>
      <dsp:spPr>
        <a:xfrm>
          <a:off x="8555366" y="1130258"/>
          <a:ext cx="985350" cy="86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Bill in Senedd</a:t>
          </a:r>
        </a:p>
        <a:p>
          <a:pPr marL="114300" lvl="1" indent="-114300" algn="ctr" defTabSz="622300">
            <a:lnSpc>
              <a:spcPct val="90000"/>
            </a:lnSpc>
            <a:spcBef>
              <a:spcPct val="0"/>
            </a:spcBef>
            <a:spcAft>
              <a:spcPct val="15000"/>
            </a:spcAft>
            <a:buChar char="•"/>
          </a:pPr>
          <a:r>
            <a:rPr lang="en-US" sz="1400" kern="1200" dirty="0"/>
            <a:t>Nov 2021</a:t>
          </a:r>
        </a:p>
      </dsp:txBody>
      <dsp:txXfrm>
        <a:off x="8555366" y="1130258"/>
        <a:ext cx="985350" cy="863717"/>
      </dsp:txXfrm>
    </dsp:sp>
    <dsp:sp modelId="{8E6D3952-594B-4F06-BC1F-9C7DE30CF5A6}">
      <dsp:nvSpPr>
        <dsp:cNvPr id="0" name=""/>
        <dsp:cNvSpPr/>
      </dsp:nvSpPr>
      <dsp:spPr>
        <a:xfrm>
          <a:off x="9354801" y="723803"/>
          <a:ext cx="185915" cy="185915"/>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D494B3-F52E-4E3A-B9BF-F69F2B095BA2}">
      <dsp:nvSpPr>
        <dsp:cNvPr id="0" name=""/>
        <dsp:cNvSpPr/>
      </dsp:nvSpPr>
      <dsp:spPr>
        <a:xfrm rot="5400000">
          <a:off x="9871116" y="505665"/>
          <a:ext cx="655916" cy="1091431"/>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AF96F-0667-4FF6-99ED-1017B9716E81}">
      <dsp:nvSpPr>
        <dsp:cNvPr id="0" name=""/>
        <dsp:cNvSpPr/>
      </dsp:nvSpPr>
      <dsp:spPr>
        <a:xfrm>
          <a:off x="9761627" y="831768"/>
          <a:ext cx="985350" cy="86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Royal Assent</a:t>
          </a:r>
        </a:p>
        <a:p>
          <a:pPr marL="114300" lvl="1" indent="-114300" algn="ctr" defTabSz="622300">
            <a:lnSpc>
              <a:spcPct val="90000"/>
            </a:lnSpc>
            <a:spcBef>
              <a:spcPct val="0"/>
            </a:spcBef>
            <a:spcAft>
              <a:spcPct val="15000"/>
            </a:spcAft>
            <a:buChar char="•"/>
          </a:pPr>
          <a:r>
            <a:rPr lang="en-US" sz="1400" kern="1200" dirty="0"/>
            <a:t>Sept 2022</a:t>
          </a:r>
        </a:p>
      </dsp:txBody>
      <dsp:txXfrm>
        <a:off x="9761627" y="831768"/>
        <a:ext cx="985350" cy="863717"/>
      </dsp:txXfrm>
    </dsp:sp>
    <dsp:sp modelId="{CA785260-9AAF-40C5-8598-9B5EB6F7F272}">
      <dsp:nvSpPr>
        <dsp:cNvPr id="0" name=""/>
        <dsp:cNvSpPr/>
      </dsp:nvSpPr>
      <dsp:spPr>
        <a:xfrm>
          <a:off x="10561062" y="425312"/>
          <a:ext cx="185915" cy="185915"/>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14800-3FA4-4E04-A23A-FEF66A44173C}">
      <dsp:nvSpPr>
        <dsp:cNvPr id="0" name=""/>
        <dsp:cNvSpPr/>
      </dsp:nvSpPr>
      <dsp:spPr>
        <a:xfrm rot="5400000">
          <a:off x="11077377" y="207174"/>
          <a:ext cx="655916" cy="1091431"/>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AF68F-CE44-4594-B543-6A2CE7A3AC6A}">
      <dsp:nvSpPr>
        <dsp:cNvPr id="0" name=""/>
        <dsp:cNvSpPr/>
      </dsp:nvSpPr>
      <dsp:spPr>
        <a:xfrm>
          <a:off x="10967888" y="533277"/>
          <a:ext cx="985350" cy="86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CTER operational</a:t>
          </a:r>
        </a:p>
        <a:p>
          <a:pPr marL="114300" lvl="1" indent="-114300" algn="ctr" defTabSz="622300">
            <a:lnSpc>
              <a:spcPct val="90000"/>
            </a:lnSpc>
            <a:spcBef>
              <a:spcPct val="0"/>
            </a:spcBef>
            <a:spcAft>
              <a:spcPct val="15000"/>
            </a:spcAft>
            <a:buChar char="•"/>
          </a:pPr>
          <a:r>
            <a:rPr lang="en-US" sz="1400" kern="1200" dirty="0"/>
            <a:t>August 2024</a:t>
          </a:r>
        </a:p>
        <a:p>
          <a:pPr marL="114300" lvl="1" indent="-114300" algn="ctr" defTabSz="622300">
            <a:lnSpc>
              <a:spcPct val="90000"/>
            </a:lnSpc>
            <a:spcBef>
              <a:spcPct val="0"/>
            </a:spcBef>
            <a:spcAft>
              <a:spcPct val="15000"/>
            </a:spcAft>
            <a:buChar char="•"/>
          </a:pPr>
          <a:endParaRPr lang="en-US" sz="1400" kern="1200" dirty="0"/>
        </a:p>
      </dsp:txBody>
      <dsp:txXfrm>
        <a:off x="10967888" y="533277"/>
        <a:ext cx="985350" cy="86371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56E4F-049E-444A-AFBD-BFF292792A0A}" type="datetimeFigureOut">
              <a:rPr lang="en-GB" smtClean="0"/>
              <a:t>23/01/2024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4DC0B-E87E-4C0B-9CA4-0B3318F2E699}" type="slidenum">
              <a:rPr lang="en-GB" smtClean="0"/>
              <a:t>‹#›</a:t>
            </a:fld>
            <a:endParaRPr lang="en-GB"/>
          </a:p>
        </p:txBody>
      </p:sp>
    </p:spTree>
    <p:extLst>
      <p:ext uri="{BB962C8B-B14F-4D97-AF65-F5344CB8AC3E}">
        <p14:creationId xmlns:p14="http://schemas.microsoft.com/office/powerpoint/2010/main" val="65634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600" dirty="0"/>
          </a:p>
        </p:txBody>
      </p:sp>
      <p:sp>
        <p:nvSpPr>
          <p:cNvPr id="4" name="Slide Number Placeholder 3"/>
          <p:cNvSpPr>
            <a:spLocks noGrp="1"/>
          </p:cNvSpPr>
          <p:nvPr>
            <p:ph type="sldNum" sz="quarter" idx="10"/>
          </p:nvPr>
        </p:nvSpPr>
        <p:spPr/>
        <p:txBody>
          <a:bodyPr/>
          <a:lstStyle/>
          <a:p>
            <a:fld id="{36CD0563-F271-4BF4-91D2-D55404F08AF0}" type="slidenum">
              <a:rPr lang="en-GB" smtClean="0"/>
              <a:t>1</a:t>
            </a:fld>
            <a:endParaRPr lang="en-GB" dirty="0"/>
          </a:p>
        </p:txBody>
      </p:sp>
    </p:spTree>
    <p:extLst>
      <p:ext uri="{BB962C8B-B14F-4D97-AF65-F5344CB8AC3E}">
        <p14:creationId xmlns:p14="http://schemas.microsoft.com/office/powerpoint/2010/main" val="185971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slide captures the responsibilities that the Commission will have.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These include strategy, funding, oversight, apprenticeships, data and information, as well as quality.</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picture is an attempt to show succinctly the scope of the Commission’s responsibilities.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9904DC0B-E87E-4C0B-9CA4-0B3318F2E699}" type="slidenum">
              <a:rPr lang="en-GB" smtClean="0"/>
              <a:t>10</a:t>
            </a:fld>
            <a:endParaRPr lang="en-GB"/>
          </a:p>
        </p:txBody>
      </p:sp>
    </p:spTree>
    <p:extLst>
      <p:ext uri="{BB962C8B-B14F-4D97-AF65-F5344CB8AC3E}">
        <p14:creationId xmlns:p14="http://schemas.microsoft.com/office/powerpoint/2010/main" val="236772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400" dirty="0"/>
          </a:p>
        </p:txBody>
      </p:sp>
      <p:sp>
        <p:nvSpPr>
          <p:cNvPr id="4" name="Slide Number Placeholder 3"/>
          <p:cNvSpPr>
            <a:spLocks noGrp="1"/>
          </p:cNvSpPr>
          <p:nvPr>
            <p:ph type="sldNum" sz="quarter" idx="10"/>
          </p:nvPr>
        </p:nvSpPr>
        <p:spPr/>
        <p:txBody>
          <a:bodyPr/>
          <a:lstStyle/>
          <a:p>
            <a:fld id="{36CD0563-F271-4BF4-91D2-D55404F08AF0}" type="slidenum">
              <a:rPr lang="en-GB" smtClean="0"/>
              <a:t>11</a:t>
            </a:fld>
            <a:endParaRPr lang="en-GB" dirty="0"/>
          </a:p>
        </p:txBody>
      </p:sp>
    </p:spTree>
    <p:extLst>
      <p:ext uri="{BB962C8B-B14F-4D97-AF65-F5344CB8AC3E}">
        <p14:creationId xmlns:p14="http://schemas.microsoft.com/office/powerpoint/2010/main" val="3023702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400" dirty="0"/>
          </a:p>
        </p:txBody>
      </p:sp>
      <p:sp>
        <p:nvSpPr>
          <p:cNvPr id="4" name="Slide Number Placeholder 3"/>
          <p:cNvSpPr>
            <a:spLocks noGrp="1"/>
          </p:cNvSpPr>
          <p:nvPr>
            <p:ph type="sldNum" sz="quarter" idx="10"/>
          </p:nvPr>
        </p:nvSpPr>
        <p:spPr/>
        <p:txBody>
          <a:bodyPr/>
          <a:lstStyle/>
          <a:p>
            <a:fld id="{36CD0563-F271-4BF4-91D2-D55404F08AF0}" type="slidenum">
              <a:rPr lang="en-GB" smtClean="0"/>
              <a:t>12</a:t>
            </a:fld>
            <a:endParaRPr lang="en-GB" dirty="0"/>
          </a:p>
        </p:txBody>
      </p:sp>
    </p:spTree>
    <p:extLst>
      <p:ext uri="{BB962C8B-B14F-4D97-AF65-F5344CB8AC3E}">
        <p14:creationId xmlns:p14="http://schemas.microsoft.com/office/powerpoint/2010/main" val="300596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400" dirty="0"/>
          </a:p>
        </p:txBody>
      </p:sp>
      <p:sp>
        <p:nvSpPr>
          <p:cNvPr id="4" name="Slide Number Placeholder 3"/>
          <p:cNvSpPr>
            <a:spLocks noGrp="1"/>
          </p:cNvSpPr>
          <p:nvPr>
            <p:ph type="sldNum" sz="quarter" idx="10"/>
          </p:nvPr>
        </p:nvSpPr>
        <p:spPr/>
        <p:txBody>
          <a:bodyPr/>
          <a:lstStyle/>
          <a:p>
            <a:fld id="{36CD0563-F271-4BF4-91D2-D55404F08AF0}" type="slidenum">
              <a:rPr lang="en-GB" smtClean="0"/>
              <a:t>13</a:t>
            </a:fld>
            <a:endParaRPr lang="en-GB" dirty="0"/>
          </a:p>
        </p:txBody>
      </p:sp>
    </p:spTree>
    <p:extLst>
      <p:ext uri="{BB962C8B-B14F-4D97-AF65-F5344CB8AC3E}">
        <p14:creationId xmlns:p14="http://schemas.microsoft.com/office/powerpoint/2010/main" val="2275892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400" dirty="0"/>
          </a:p>
        </p:txBody>
      </p:sp>
      <p:sp>
        <p:nvSpPr>
          <p:cNvPr id="4" name="Slide Number Placeholder 3"/>
          <p:cNvSpPr>
            <a:spLocks noGrp="1"/>
          </p:cNvSpPr>
          <p:nvPr>
            <p:ph type="sldNum" sz="quarter" idx="10"/>
          </p:nvPr>
        </p:nvSpPr>
        <p:spPr/>
        <p:txBody>
          <a:bodyPr/>
          <a:lstStyle/>
          <a:p>
            <a:fld id="{36CD0563-F271-4BF4-91D2-D55404F08AF0}" type="slidenum">
              <a:rPr lang="en-GB" smtClean="0"/>
              <a:t>14</a:t>
            </a:fld>
            <a:endParaRPr lang="en-GB" dirty="0"/>
          </a:p>
        </p:txBody>
      </p:sp>
    </p:spTree>
    <p:extLst>
      <p:ext uri="{BB962C8B-B14F-4D97-AF65-F5344CB8AC3E}">
        <p14:creationId xmlns:p14="http://schemas.microsoft.com/office/powerpoint/2010/main" val="236968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2000" dirty="0"/>
              <a:t>The Commission will have a Board and an Executive and will consist of a maximum of 17 members comprising a Chair, Deputy Chair, (who will be Chair of the Research and Innovation Committee (details on next slide)), the Chief Executive and up to 14 ‘ordinary’ members. </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The Welsh Ministers will be responsible for appointing the Chair, Deputy Chair, and ordinary Board members and the first appointment of the Chief Executive. Subsequent appointments to the Chief Executive role will be made by the Commission, with the approval of the Welsh Ministers.</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The Board will include a number of associate members, who will be non-voting members of the Commission, these members will include: </a:t>
            </a:r>
          </a:p>
          <a:p>
            <a:pPr marL="0" indent="0">
              <a:buFont typeface="Arial" panose="020B0604020202020204" pitchFamily="34" charset="0"/>
              <a:buNone/>
            </a:pPr>
            <a:r>
              <a:rPr lang="en-GB" sz="2000" dirty="0"/>
              <a:t>• at least two tertiary education workforce representatives, one to represent the academic workforce, and one to represent the non-academic workforce, both of whom will be appointed by Welsh Ministers; </a:t>
            </a:r>
          </a:p>
          <a:p>
            <a:pPr marL="0" indent="0">
              <a:buFont typeface="Arial" panose="020B0604020202020204" pitchFamily="34" charset="0"/>
              <a:buNone/>
            </a:pPr>
            <a:r>
              <a:rPr lang="en-GB" sz="2000" dirty="0"/>
              <a:t>• one Commission staff member; and </a:t>
            </a:r>
          </a:p>
          <a:p>
            <a:pPr marL="0" indent="0">
              <a:buFont typeface="Arial" panose="020B0604020202020204" pitchFamily="34" charset="0"/>
              <a:buNone/>
            </a:pPr>
            <a:r>
              <a:rPr lang="en-GB" sz="2000" dirty="0"/>
              <a:t>• at least one person appointed by Welsh Ministers to represent learners in tertiary education.</a:t>
            </a:r>
            <a:endParaRPr lang="en-GB" sz="1400" dirty="0"/>
          </a:p>
        </p:txBody>
      </p:sp>
      <p:sp>
        <p:nvSpPr>
          <p:cNvPr id="4" name="Slide Number Placeholder 3"/>
          <p:cNvSpPr>
            <a:spLocks noGrp="1"/>
          </p:cNvSpPr>
          <p:nvPr>
            <p:ph type="sldNum" sz="quarter" idx="10"/>
          </p:nvPr>
        </p:nvSpPr>
        <p:spPr/>
        <p:txBody>
          <a:bodyPr/>
          <a:lstStyle/>
          <a:p>
            <a:fld id="{36CD0563-F271-4BF4-91D2-D55404F08AF0}" type="slidenum">
              <a:rPr lang="en-GB" smtClean="0"/>
              <a:t>15</a:t>
            </a:fld>
            <a:endParaRPr lang="en-GB" dirty="0"/>
          </a:p>
        </p:txBody>
      </p:sp>
    </p:spTree>
    <p:extLst>
      <p:ext uri="{BB962C8B-B14F-4D97-AF65-F5344CB8AC3E}">
        <p14:creationId xmlns:p14="http://schemas.microsoft.com/office/powerpoint/2010/main" val="593055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2000" dirty="0"/>
              <a:t>The Commission will include three statutory committees: Research and Innovation Committee; the Quality Committee; and the Staff Member Appointment Committee. </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The Research and Innovation Committee will oversee the Commission’s functions in respect of research and innovation and is intended to help ensure the Commission acts as a champion for Welsh research at the UK and global level. </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The creation of the committee is intended to help ensure that the research and innovation system remains competitive and is sufficiently strategic and agile to deliver national capability that drives discovery and growth.</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The Chair of the committee is also the Deputy Chair of the Commission. The remaining size and membership of the committee will be determined by the Commission. </a:t>
            </a:r>
            <a:endParaRPr lang="en-GB" sz="1400" dirty="0"/>
          </a:p>
        </p:txBody>
      </p:sp>
      <p:sp>
        <p:nvSpPr>
          <p:cNvPr id="4" name="Slide Number Placeholder 3"/>
          <p:cNvSpPr>
            <a:spLocks noGrp="1"/>
          </p:cNvSpPr>
          <p:nvPr>
            <p:ph type="sldNum" sz="quarter" idx="10"/>
          </p:nvPr>
        </p:nvSpPr>
        <p:spPr/>
        <p:txBody>
          <a:bodyPr/>
          <a:lstStyle/>
          <a:p>
            <a:fld id="{36CD0563-F271-4BF4-91D2-D55404F08AF0}" type="slidenum">
              <a:rPr lang="en-GB" smtClean="0"/>
              <a:t>16</a:t>
            </a:fld>
            <a:endParaRPr lang="en-GB" dirty="0"/>
          </a:p>
        </p:txBody>
      </p:sp>
    </p:spTree>
    <p:extLst>
      <p:ext uri="{BB962C8B-B14F-4D97-AF65-F5344CB8AC3E}">
        <p14:creationId xmlns:p14="http://schemas.microsoft.com/office/powerpoint/2010/main" val="52640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400" b="0" i="0" dirty="0">
                <a:solidFill>
                  <a:srgbClr val="1F1F1F"/>
                </a:solidFill>
                <a:effectLst/>
              </a:rPr>
              <a:t>Simon was previously Principal and Chief Executive of Bridgend College and has worked in the education sector for over thirty years. This includes work in the Higher Education, Further Education and 11-18 Schools sectors in Wales, England and the USA.</a:t>
            </a:r>
          </a:p>
          <a:p>
            <a:pPr marL="0" indent="0">
              <a:buFont typeface="Arial" panose="020B0604020202020204" pitchFamily="34" charset="0"/>
              <a:buNone/>
            </a:pPr>
            <a:endParaRPr lang="en-GB" sz="1400" b="0" i="0" dirty="0">
              <a:solidFill>
                <a:srgbClr val="1F1F1F"/>
              </a:solidFill>
              <a:effectLst/>
              <a:latin typeface="Arial" panose="020B0604020202020204" pitchFamily="34" charset="0"/>
            </a:endParaRPr>
          </a:p>
          <a:p>
            <a:pPr marL="0" indent="0">
              <a:buFont typeface="Arial" panose="020B0604020202020204" pitchFamily="34" charset="0"/>
              <a:buNone/>
            </a:pPr>
            <a:endParaRPr lang="en-GB" sz="3200" b="0" i="0" dirty="0">
              <a:solidFill>
                <a:srgbClr val="1F1F1F"/>
              </a:solidFill>
              <a:effectLst/>
              <a:latin typeface="Arial" panose="020B0604020202020204" pitchFamily="34" charset="0"/>
            </a:endParaRPr>
          </a:p>
          <a:p>
            <a:pPr marL="0" indent="0">
              <a:buFont typeface="Arial" panose="020B0604020202020204" pitchFamily="34" charset="0"/>
              <a:buNone/>
            </a:pPr>
            <a:endParaRPr lang="en-GB" sz="1400" dirty="0"/>
          </a:p>
        </p:txBody>
      </p:sp>
      <p:sp>
        <p:nvSpPr>
          <p:cNvPr id="4" name="Slide Number Placeholder 3"/>
          <p:cNvSpPr>
            <a:spLocks noGrp="1"/>
          </p:cNvSpPr>
          <p:nvPr>
            <p:ph type="sldNum" sz="quarter" idx="10"/>
          </p:nvPr>
        </p:nvSpPr>
        <p:spPr/>
        <p:txBody>
          <a:bodyPr/>
          <a:lstStyle/>
          <a:p>
            <a:fld id="{36CD0563-F271-4BF4-91D2-D55404F08AF0}" type="slidenum">
              <a:rPr lang="en-GB" smtClean="0"/>
              <a:t>17</a:t>
            </a:fld>
            <a:endParaRPr lang="en-GB" dirty="0"/>
          </a:p>
        </p:txBody>
      </p:sp>
    </p:spTree>
    <p:extLst>
      <p:ext uri="{BB962C8B-B14F-4D97-AF65-F5344CB8AC3E}">
        <p14:creationId xmlns:p14="http://schemas.microsoft.com/office/powerpoint/2010/main" val="526402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400" dirty="0"/>
          </a:p>
        </p:txBody>
      </p:sp>
      <p:sp>
        <p:nvSpPr>
          <p:cNvPr id="4" name="Slide Number Placeholder 3"/>
          <p:cNvSpPr>
            <a:spLocks noGrp="1"/>
          </p:cNvSpPr>
          <p:nvPr>
            <p:ph type="sldNum" sz="quarter" idx="10"/>
          </p:nvPr>
        </p:nvSpPr>
        <p:spPr/>
        <p:txBody>
          <a:bodyPr/>
          <a:lstStyle/>
          <a:p>
            <a:fld id="{36CD0563-F271-4BF4-91D2-D55404F08AF0}" type="slidenum">
              <a:rPr lang="en-GB" smtClean="0"/>
              <a:t>18</a:t>
            </a:fld>
            <a:endParaRPr lang="en-GB" dirty="0"/>
          </a:p>
        </p:txBody>
      </p:sp>
    </p:spTree>
    <p:extLst>
      <p:ext uri="{BB962C8B-B14F-4D97-AF65-F5344CB8AC3E}">
        <p14:creationId xmlns:p14="http://schemas.microsoft.com/office/powerpoint/2010/main" val="931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400" baseline="0" dirty="0"/>
              <a:t>The Welsh Government commissioned Professor Ellen </a:t>
            </a:r>
            <a:r>
              <a:rPr lang="en-GB" sz="1400" baseline="0" dirty="0" err="1"/>
              <a:t>Hazelkorn</a:t>
            </a:r>
            <a:r>
              <a:rPr lang="en-GB" sz="1400" baseline="0" dirty="0"/>
              <a:t> to undertake a review of the governance, regulation and oversight of post-compulsory education in Wales. The report, ‘Towards 2030: </a:t>
            </a:r>
            <a:r>
              <a:rPr lang="en-GB" sz="2000" dirty="0"/>
              <a:t>A framework for building a world-class post-compulsory education system for </a:t>
            </a:r>
            <a:r>
              <a:rPr lang="en-GB" sz="2000" dirty="0" err="1"/>
              <a:t>Wales’</a:t>
            </a:r>
            <a:r>
              <a:rPr lang="en-GB" sz="1400" baseline="0" dirty="0"/>
              <a:t> was published in 2016 and contained two primary recommendations:</a:t>
            </a:r>
          </a:p>
          <a:p>
            <a:pPr marL="0" indent="0">
              <a:buFont typeface="Arial" panose="020B0604020202020204" pitchFamily="34" charset="0"/>
              <a:buNone/>
            </a:pPr>
            <a:endParaRPr lang="en-GB" sz="1400" baseline="0" dirty="0"/>
          </a:p>
          <a:p>
            <a:pPr marL="285750" indent="-285750">
              <a:buFont typeface="Arial" panose="020B0604020202020204" pitchFamily="34" charset="0"/>
              <a:buChar char="•"/>
            </a:pPr>
            <a:r>
              <a:rPr lang="en-GB" sz="1400" baseline="0" dirty="0"/>
              <a:t>To develop an overarching vision for the PCET sector</a:t>
            </a:r>
          </a:p>
          <a:p>
            <a:pPr marL="285750" indent="-285750">
              <a:buFont typeface="Arial" panose="020B0604020202020204" pitchFamily="34" charset="0"/>
              <a:buChar char="•"/>
            </a:pPr>
            <a:r>
              <a:rPr lang="en-GB" sz="1400" baseline="0" dirty="0"/>
              <a:t>To establish a new arm’s-length body responsible for the oversight, strategic direction and leadership of the sector. </a:t>
            </a:r>
          </a:p>
          <a:p>
            <a:pPr marL="285750" indent="-285750">
              <a:buFont typeface="Arial" panose="020B0604020202020204" pitchFamily="34" charset="0"/>
              <a:buChar char="•"/>
            </a:pPr>
            <a:endParaRPr lang="en-GB" sz="1400" baseline="0" dirty="0"/>
          </a:p>
          <a:p>
            <a:pPr marL="0" indent="0">
              <a:buFont typeface="Arial" panose="020B0604020202020204" pitchFamily="34" charset="0"/>
              <a:buNone/>
            </a:pPr>
            <a:r>
              <a:rPr lang="en-GB" sz="2000" b="0" i="0" dirty="0">
                <a:solidFill>
                  <a:srgbClr val="595858"/>
                </a:solidFill>
                <a:effectLst/>
                <a:latin typeface="Roboto" panose="02000000000000000000" pitchFamily="2" charset="0"/>
              </a:rPr>
              <a:t>The recommendations were accepted by the Welsh Government in January 2017</a:t>
            </a:r>
            <a:endParaRPr lang="en-GB" sz="1400" baseline="0" dirty="0"/>
          </a:p>
        </p:txBody>
      </p:sp>
      <p:sp>
        <p:nvSpPr>
          <p:cNvPr id="4" name="Slide Number Placeholder 3"/>
          <p:cNvSpPr>
            <a:spLocks noGrp="1"/>
          </p:cNvSpPr>
          <p:nvPr>
            <p:ph type="sldNum" sz="quarter" idx="10"/>
          </p:nvPr>
        </p:nvSpPr>
        <p:spPr/>
        <p:txBody>
          <a:bodyPr/>
          <a:lstStyle/>
          <a:p>
            <a:fld id="{36CD0563-F271-4BF4-91D2-D55404F08AF0}" type="slidenum">
              <a:rPr lang="en-GB" smtClean="0"/>
              <a:t>2</a:t>
            </a:fld>
            <a:endParaRPr lang="en-GB"/>
          </a:p>
        </p:txBody>
      </p:sp>
    </p:spTree>
    <p:extLst>
      <p:ext uri="{BB962C8B-B14F-4D97-AF65-F5344CB8AC3E}">
        <p14:creationId xmlns:p14="http://schemas.microsoft.com/office/powerpoint/2010/main" val="297622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400" dirty="0"/>
              <a:t>This slide details the various stages that have taken us to where we are now.</a:t>
            </a:r>
          </a:p>
          <a:p>
            <a:pPr marL="0" indent="0">
              <a:buFont typeface="Arial" panose="020B0604020202020204" pitchFamily="34" charset="0"/>
              <a:buNone/>
            </a:pPr>
            <a:endParaRPr lang="en-GB" sz="1400" dirty="0"/>
          </a:p>
          <a:p>
            <a:pPr marL="0" indent="0">
              <a:buFont typeface="Arial" panose="020B0604020202020204" pitchFamily="34" charset="0"/>
              <a:buNone/>
            </a:pPr>
            <a:r>
              <a:rPr lang="en-GB" sz="1400" dirty="0"/>
              <a:t>Following the </a:t>
            </a:r>
            <a:r>
              <a:rPr lang="en-GB" sz="1400" dirty="0" err="1"/>
              <a:t>Hazelkorn</a:t>
            </a:r>
            <a:r>
              <a:rPr lang="en-GB" sz="1400" dirty="0"/>
              <a:t> review, a White Paper was issued in 2017: Public Good and a Prosperous Wales.</a:t>
            </a:r>
          </a:p>
          <a:p>
            <a:pPr marL="0" indent="0">
              <a:buFont typeface="Arial" panose="020B0604020202020204" pitchFamily="34" charset="0"/>
              <a:buNone/>
            </a:pPr>
            <a:endParaRPr lang="en-GB" sz="1400" dirty="0"/>
          </a:p>
          <a:p>
            <a:pPr marL="0" indent="0">
              <a:buFont typeface="Arial" panose="020B0604020202020204" pitchFamily="34" charset="0"/>
              <a:buNone/>
            </a:pPr>
            <a:r>
              <a:rPr lang="en-GB" sz="1400" dirty="0"/>
              <a:t>This was followed by a technical consultation, Public Good and a Prosperous Wales: the next steps, which closed on 17 July 2018.</a:t>
            </a:r>
          </a:p>
          <a:p>
            <a:pPr marL="0" indent="0">
              <a:buFont typeface="Arial" panose="020B0604020202020204" pitchFamily="34" charset="0"/>
              <a:buNone/>
            </a:pPr>
            <a:endParaRPr lang="en-GB" sz="1400" dirty="0"/>
          </a:p>
          <a:p>
            <a:pPr marL="0" indent="0">
              <a:buFont typeface="Arial" panose="020B0604020202020204" pitchFamily="34" charset="0"/>
              <a:buNone/>
            </a:pPr>
            <a:r>
              <a:rPr lang="en-GB" sz="1400" dirty="0"/>
              <a:t>On the 14 July 2020, The Welsh Government published the Tertiary Education and Research (Wales) Bill in draft for consultation. The consultation closed on 4 December 2020 and summary of responses were published on 25 February 2021.</a:t>
            </a:r>
          </a:p>
          <a:p>
            <a:pPr marL="0" indent="0">
              <a:buFont typeface="Arial" panose="020B0604020202020204" pitchFamily="34" charset="0"/>
              <a:buNone/>
            </a:pPr>
            <a:endParaRPr lang="en-GB" sz="1400" dirty="0"/>
          </a:p>
          <a:p>
            <a:pPr marL="0" indent="0">
              <a:buFont typeface="Arial" panose="020B0604020202020204" pitchFamily="34" charset="0"/>
              <a:buNone/>
            </a:pPr>
            <a:r>
              <a:rPr lang="en-GB" sz="1400" dirty="0"/>
              <a:t>The Act was given Royal Assent in September 2022 and the first Commencement Order in respect of the Act was made in December 2022, the first of a series of Commencements that will implement the Act and establish the Commission.</a:t>
            </a:r>
          </a:p>
        </p:txBody>
      </p:sp>
      <p:sp>
        <p:nvSpPr>
          <p:cNvPr id="4" name="Slide Number Placeholder 3"/>
          <p:cNvSpPr>
            <a:spLocks noGrp="1"/>
          </p:cNvSpPr>
          <p:nvPr>
            <p:ph type="sldNum" sz="quarter" idx="10"/>
          </p:nvPr>
        </p:nvSpPr>
        <p:spPr/>
        <p:txBody>
          <a:bodyPr/>
          <a:lstStyle/>
          <a:p>
            <a:fld id="{36CD0563-F271-4BF4-91D2-D55404F08AF0}" type="slidenum">
              <a:rPr lang="en-GB" smtClean="0"/>
              <a:t>3</a:t>
            </a:fld>
            <a:endParaRPr lang="en-GB" dirty="0"/>
          </a:p>
        </p:txBody>
      </p:sp>
    </p:spTree>
    <p:extLst>
      <p:ext uri="{BB962C8B-B14F-4D97-AF65-F5344CB8AC3E}">
        <p14:creationId xmlns:p14="http://schemas.microsoft.com/office/powerpoint/2010/main" val="324847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1800" dirty="0">
                <a:solidFill>
                  <a:srgbClr val="000000"/>
                </a:solidFill>
                <a:effectLst/>
                <a:latin typeface="Arial" panose="020B0604020202020204" pitchFamily="34" charset="0"/>
                <a:ea typeface="Calibri" panose="020F0502020204030204" pitchFamily="34" charset="0"/>
              </a:rPr>
              <a:t>The </a:t>
            </a:r>
            <a:r>
              <a:rPr lang="en-GB" sz="1800" dirty="0">
                <a:solidFill>
                  <a:srgbClr val="FF0000"/>
                </a:solidFill>
                <a:effectLst/>
                <a:latin typeface="Arial" panose="020B0604020202020204" pitchFamily="34" charset="0"/>
                <a:ea typeface="Calibri" panose="020F0502020204030204" pitchFamily="34" charset="0"/>
              </a:rPr>
              <a:t>Tertiary Education and Research (Wales)</a:t>
            </a:r>
            <a:r>
              <a:rPr lang="en-GB" sz="1800" b="1" dirty="0">
                <a:solidFill>
                  <a:srgbClr val="FF0000"/>
                </a:solidFill>
                <a:effectLst/>
                <a:latin typeface="Arial" panose="020B0604020202020204" pitchFamily="34" charset="0"/>
                <a:ea typeface="Calibri" panose="020F0502020204030204" pitchFamily="34" charset="0"/>
              </a:rPr>
              <a:t> </a:t>
            </a:r>
            <a:r>
              <a:rPr lang="en-GB" sz="1800" dirty="0">
                <a:solidFill>
                  <a:srgbClr val="FF0000"/>
                </a:solidFill>
                <a:effectLst/>
                <a:latin typeface="Arial" panose="020B0604020202020204" pitchFamily="34" charset="0"/>
                <a:ea typeface="Calibri" panose="020F0502020204030204" pitchFamily="34" charset="0"/>
              </a:rPr>
              <a:t>Act 2022 </a:t>
            </a:r>
            <a:r>
              <a:rPr lang="en-GB" sz="1800" dirty="0">
                <a:solidFill>
                  <a:srgbClr val="000000"/>
                </a:solidFill>
                <a:effectLst/>
                <a:latin typeface="Arial" panose="020B0604020202020204" pitchFamily="34" charset="0"/>
                <a:ea typeface="Calibri" panose="020F0502020204030204" pitchFamily="34" charset="0"/>
              </a:rPr>
              <a:t>sets </a:t>
            </a:r>
            <a:r>
              <a:rPr lang="en-GB" sz="1800" dirty="0">
                <a:effectLst/>
                <a:latin typeface="Arial" panose="020B0604020202020204" pitchFamily="34" charset="0"/>
                <a:ea typeface="Calibri" panose="020F0502020204030204" pitchFamily="34" charset="0"/>
              </a:rPr>
              <a:t>out a new vision for the future of post-16 education and creates a new national steward for post-16 education to expand lifelong learning, focus on learner welfare, and supports our colleges and universities.  </a:t>
            </a:r>
          </a:p>
          <a:p>
            <a:pPr>
              <a:lnSpc>
                <a:spcPct val="120000"/>
              </a:lnSpc>
            </a:pPr>
            <a:endParaRPr lang="en-GB" sz="1800" dirty="0">
              <a:effectLst/>
              <a:latin typeface="Arial" panose="020B0604020202020204" pitchFamily="34" charset="0"/>
              <a:ea typeface="Calibri" panose="020F0502020204030204" pitchFamily="34" charset="0"/>
            </a:endParaRPr>
          </a:p>
          <a:p>
            <a:pPr>
              <a:lnSpc>
                <a:spcPct val="120000"/>
              </a:lnSpc>
            </a:pPr>
            <a:r>
              <a:rPr lang="en-GB" sz="1800" dirty="0">
                <a:effectLst/>
                <a:latin typeface="Arial" panose="020B0604020202020204" pitchFamily="34" charset="0"/>
                <a:ea typeface="Calibri" panose="020F0502020204030204" pitchFamily="34" charset="0"/>
              </a:rPr>
              <a:t>The Act provides for the establishment of a new </a:t>
            </a:r>
            <a:r>
              <a:rPr lang="en-GB" sz="1800" dirty="0">
                <a:solidFill>
                  <a:srgbClr val="FF0000"/>
                </a:solidFill>
                <a:effectLst/>
                <a:latin typeface="Arial" panose="020B0604020202020204" pitchFamily="34" charset="0"/>
                <a:ea typeface="Calibri" panose="020F0502020204030204" pitchFamily="34" charset="0"/>
              </a:rPr>
              <a:t>Commission for Tertiary Education and Research </a:t>
            </a:r>
            <a:r>
              <a:rPr lang="en-GB" sz="1800" dirty="0">
                <a:effectLst/>
                <a:latin typeface="Arial" panose="020B0604020202020204" pitchFamily="34" charset="0"/>
                <a:ea typeface="Calibri" panose="020F0502020204030204" pitchFamily="34" charset="0"/>
              </a:rPr>
              <a:t>which will be the regulatory body responsible for the funding, oversight and regulation of tertiary education and research in Wales and dissolves Higher Education Funding Council for Wales (HEFCW).</a:t>
            </a:r>
          </a:p>
          <a:p>
            <a:pPr>
              <a:lnSpc>
                <a:spcPct val="120000"/>
              </a:lnSpc>
            </a:pPr>
            <a:endParaRPr lang="en-GB" sz="1800" dirty="0">
              <a:effectLst/>
              <a:latin typeface="Calibri" panose="020F0502020204030204" pitchFamily="34" charset="0"/>
              <a:ea typeface="Calibri" panose="020F0502020204030204" pitchFamily="34" charset="0"/>
            </a:endParaRPr>
          </a:p>
          <a:p>
            <a:pPr>
              <a:lnSpc>
                <a:spcPct val="120000"/>
              </a:lnSpc>
            </a:pPr>
            <a:r>
              <a:rPr lang="en-GB" sz="1800" dirty="0">
                <a:effectLst/>
                <a:latin typeface="Arial" panose="020B0604020202020204" pitchFamily="34" charset="0"/>
                <a:ea typeface="Calibri" panose="020F0502020204030204" pitchFamily="34" charset="0"/>
              </a:rPr>
              <a:t>The establishment of the Commission brings together responsibility for overseeing Wales’s higher and further education, school sixth forms, apprenticeships, and research and innovation in one place.</a:t>
            </a:r>
            <a:endParaRPr lang="en-GB"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GB"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ea typeface="Times New Roman" panose="02020603050405020304" pitchFamily="18" charset="0"/>
              </a:rPr>
              <a:t>Wales will be only UK nation to have its tertiary education sector managed as a single system.</a:t>
            </a:r>
            <a:endParaRPr lang="en-GB"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GB" sz="1400" dirty="0"/>
          </a:p>
        </p:txBody>
      </p:sp>
      <p:sp>
        <p:nvSpPr>
          <p:cNvPr id="4" name="Slide Number Placeholder 3"/>
          <p:cNvSpPr>
            <a:spLocks noGrp="1"/>
          </p:cNvSpPr>
          <p:nvPr>
            <p:ph type="sldNum" sz="quarter" idx="10"/>
          </p:nvPr>
        </p:nvSpPr>
        <p:spPr/>
        <p:txBody>
          <a:bodyPr/>
          <a:lstStyle/>
          <a:p>
            <a:fld id="{36CD0563-F271-4BF4-91D2-D55404F08AF0}" type="slidenum">
              <a:rPr lang="en-GB" smtClean="0"/>
              <a:t>4</a:t>
            </a:fld>
            <a:endParaRPr lang="en-GB" dirty="0"/>
          </a:p>
        </p:txBody>
      </p:sp>
    </p:spTree>
    <p:extLst>
      <p:ext uri="{BB962C8B-B14F-4D97-AF65-F5344CB8AC3E}">
        <p14:creationId xmlns:p14="http://schemas.microsoft.com/office/powerpoint/2010/main" val="23077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fontAlgn="ctr">
              <a:spcAft>
                <a:spcPts val="600"/>
              </a:spcAft>
              <a:buClr>
                <a:schemeClr val="accent4"/>
              </a:buClr>
              <a:buFont typeface="Arial" panose="020B0604020202020204" pitchFamily="34" charset="0"/>
              <a:buChar char="•"/>
            </a:pPr>
            <a:r>
              <a:rPr lang="en-GB" sz="2000" b="1" dirty="0">
                <a:solidFill>
                  <a:srgbClr val="002060"/>
                </a:solidFill>
                <a:latin typeface="Century Gothic" panose="020B0502020202020204" pitchFamily="34" charset="0"/>
              </a:rPr>
              <a:t>A changing UK and global context </a:t>
            </a:r>
            <a:r>
              <a:rPr lang="en-GB" sz="2000" dirty="0">
                <a:solidFill>
                  <a:srgbClr val="002060"/>
                </a:solidFill>
                <a:latin typeface="Century Gothic" panose="020B0502020202020204" pitchFamily="34" charset="0"/>
              </a:rPr>
              <a:t>requires new thinking and a re-invigorated approach to our PCET sector’s place within the UK and the wider-world. </a:t>
            </a:r>
            <a:r>
              <a:rPr lang="en-GB" sz="3200" dirty="0"/>
              <a:t>We will continue to support our PCET sector to build resilience and preparedness throughout the EU transition period and beyond. Strengthening and deepening international education links, with and beyond the EU, will benefit individuals, providers, communities and industry. As well as looking outward, we must also look to our PCET sector’s connections with their local communities. </a:t>
            </a:r>
            <a:endParaRPr lang="en-GB" sz="2000" dirty="0">
              <a:solidFill>
                <a:srgbClr val="002060"/>
              </a:solidFill>
              <a:latin typeface="Century Gothic" panose="020B0502020202020204" pitchFamily="34" charset="0"/>
            </a:endParaRPr>
          </a:p>
          <a:p>
            <a:pPr marL="342900" indent="-342900" fontAlgn="ctr">
              <a:spcAft>
                <a:spcPts val="600"/>
              </a:spcAft>
              <a:buClr>
                <a:schemeClr val="accent4"/>
              </a:buClr>
              <a:buFont typeface="Arial" panose="020B0604020202020204" pitchFamily="34" charset="0"/>
              <a:buChar char="•"/>
            </a:pPr>
            <a:endParaRPr lang="en-GB" sz="2000" dirty="0">
              <a:solidFill>
                <a:srgbClr val="002060"/>
              </a:solidFill>
              <a:latin typeface="Century Gothic" panose="020B0502020202020204" pitchFamily="34" charset="0"/>
            </a:endParaRPr>
          </a:p>
          <a:p>
            <a:pPr marL="342900" indent="-342900" fontAlgn="ctr">
              <a:spcAft>
                <a:spcPts val="600"/>
              </a:spcAft>
              <a:buClr>
                <a:schemeClr val="accent4"/>
              </a:buClr>
              <a:buFont typeface="Arial" panose="020B0604020202020204" pitchFamily="34" charset="0"/>
              <a:buChar char="•"/>
            </a:pPr>
            <a:r>
              <a:rPr lang="en-GB" sz="2000" dirty="0">
                <a:solidFill>
                  <a:srgbClr val="002060"/>
                </a:solidFill>
                <a:latin typeface="Century Gothic" panose="020B0502020202020204" pitchFamily="34" charset="0"/>
              </a:rPr>
              <a:t>To </a:t>
            </a:r>
            <a:r>
              <a:rPr lang="en-GB" sz="2000" b="1" dirty="0">
                <a:solidFill>
                  <a:srgbClr val="002060"/>
                </a:solidFill>
                <a:latin typeface="Century Gothic" panose="020B0502020202020204" pitchFamily="34" charset="0"/>
              </a:rPr>
              <a:t>rebuild from COVID-19 with a greener economy</a:t>
            </a:r>
            <a:r>
              <a:rPr lang="en-GB" sz="2000" dirty="0">
                <a:solidFill>
                  <a:srgbClr val="002060"/>
                </a:solidFill>
                <a:latin typeface="Century Gothic" panose="020B0502020202020204" pitchFamily="34" charset="0"/>
              </a:rPr>
              <a:t>, our PCET sector will be integral to preparing people for new jobs utilising innovative new technologies and deliver research and innovation in health, clean energy, digital transformation, social sciences and the humanities.</a:t>
            </a:r>
          </a:p>
          <a:p>
            <a:pPr marL="342900" marR="0" lvl="0" indent="-342900" algn="l" defTabSz="914400" rtl="0" eaLnBrk="1" fontAlgn="ctr" latinLnBrk="0" hangingPunct="1">
              <a:lnSpc>
                <a:spcPct val="100000"/>
              </a:lnSpc>
              <a:spcBef>
                <a:spcPts val="0"/>
              </a:spcBef>
              <a:spcAft>
                <a:spcPts val="600"/>
              </a:spcAft>
              <a:buClr>
                <a:schemeClr val="accent4"/>
              </a:buClr>
              <a:buSzTx/>
              <a:buFont typeface="Arial" panose="020B0604020202020204" pitchFamily="34" charset="0"/>
              <a:buChar char="•"/>
              <a:tabLst/>
              <a:defRPr/>
            </a:pPr>
            <a:endParaRPr lang="en-GB" sz="2000" b="1" dirty="0">
              <a:solidFill>
                <a:srgbClr val="002060"/>
              </a:solidFill>
              <a:latin typeface="Century Gothic" panose="020B0502020202020204" pitchFamily="34" charset="0"/>
            </a:endParaRPr>
          </a:p>
          <a:p>
            <a:pPr marL="342900" marR="0" lvl="0" indent="-342900" algn="l" defTabSz="914400" rtl="0" eaLnBrk="1" fontAlgn="ctr" latinLnBrk="0" hangingPunct="1">
              <a:lnSpc>
                <a:spcPct val="100000"/>
              </a:lnSpc>
              <a:spcBef>
                <a:spcPts val="0"/>
              </a:spcBef>
              <a:spcAft>
                <a:spcPts val="600"/>
              </a:spcAft>
              <a:buClr>
                <a:schemeClr val="accent4"/>
              </a:buClr>
              <a:buSzTx/>
              <a:buFont typeface="Arial" panose="020B0604020202020204" pitchFamily="34" charset="0"/>
              <a:buChar char="•"/>
              <a:tabLst/>
              <a:defRPr/>
            </a:pPr>
            <a:r>
              <a:rPr lang="en-GB" sz="2000" b="1" dirty="0">
                <a:solidFill>
                  <a:srgbClr val="002060"/>
                </a:solidFill>
                <a:latin typeface="Century Gothic" panose="020B0502020202020204" pitchFamily="34" charset="0"/>
              </a:rPr>
              <a:t>Ageing population </a:t>
            </a:r>
            <a:r>
              <a:rPr lang="en-GB" sz="2000" dirty="0">
                <a:solidFill>
                  <a:srgbClr val="002060"/>
                </a:solidFill>
                <a:latin typeface="Century Gothic" panose="020B0502020202020204" pitchFamily="34" charset="0"/>
              </a:rPr>
              <a:t>- As the economy and labour market continue to change, and the </a:t>
            </a:r>
            <a:r>
              <a:rPr lang="en-GB" sz="2000" b="0" dirty="0">
                <a:solidFill>
                  <a:srgbClr val="002060"/>
                </a:solidFill>
                <a:latin typeface="Century Gothic" panose="020B0502020202020204" pitchFamily="34" charset="0"/>
              </a:rPr>
              <a:t>population of Wales is set to grow older</a:t>
            </a:r>
            <a:r>
              <a:rPr lang="en-GB" sz="2000" dirty="0">
                <a:solidFill>
                  <a:srgbClr val="002060"/>
                </a:solidFill>
                <a:latin typeface="Century Gothic" panose="020B0502020202020204" pitchFamily="34" charset="0"/>
              </a:rPr>
              <a:t>, lifelong learning has never been more important. Our PCET system must enable people of all ages to enter and re-enter learning at all skill levels. </a:t>
            </a:r>
            <a:r>
              <a:rPr lang="en-GB" sz="3200" dirty="0"/>
              <a:t>It is essential that people are equipped with the transferable skills and knowledge to thrive in a changing labour market throughout their lives.</a:t>
            </a:r>
            <a:endParaRPr lang="en-GB" sz="2000" dirty="0">
              <a:solidFill>
                <a:srgbClr val="002060"/>
              </a:solidFill>
              <a:latin typeface="Century Gothic" panose="020B0502020202020204" pitchFamily="34" charset="0"/>
            </a:endParaRPr>
          </a:p>
          <a:p>
            <a:pPr marL="342900" indent="-342900" fontAlgn="ctr">
              <a:spcAft>
                <a:spcPts val="600"/>
              </a:spcAft>
              <a:buClr>
                <a:schemeClr val="accent4"/>
              </a:buClr>
              <a:buFont typeface="Arial" panose="020B0604020202020204" pitchFamily="34" charset="0"/>
              <a:buChar char="•"/>
            </a:pPr>
            <a:endParaRPr lang="en-GB" sz="2000" dirty="0">
              <a:solidFill>
                <a:srgbClr val="002060"/>
              </a:solidFill>
              <a:latin typeface="Century Gothic" panose="020B0502020202020204" pitchFamily="34" charset="0"/>
            </a:endParaRPr>
          </a:p>
          <a:p>
            <a:pPr marL="342900" indent="-342900" fontAlgn="ctr">
              <a:spcAft>
                <a:spcPts val="600"/>
              </a:spcAft>
              <a:buClr>
                <a:schemeClr val="accent4"/>
              </a:buClr>
              <a:buFont typeface="Arial" panose="020B0604020202020204" pitchFamily="34" charset="0"/>
              <a:buChar char="•"/>
            </a:pPr>
            <a:r>
              <a:rPr lang="en-GB" sz="2000" dirty="0">
                <a:solidFill>
                  <a:srgbClr val="002060"/>
                </a:solidFill>
                <a:latin typeface="Century Gothic" panose="020B0502020202020204" pitchFamily="34" charset="0"/>
              </a:rPr>
              <a:t>We need to </a:t>
            </a:r>
            <a:r>
              <a:rPr lang="en-GB" sz="2000" b="0" dirty="0">
                <a:solidFill>
                  <a:srgbClr val="002060"/>
                </a:solidFill>
                <a:latin typeface="Century Gothic" panose="020B0502020202020204" pitchFamily="34" charset="0"/>
              </a:rPr>
              <a:t>seamlessly </a:t>
            </a:r>
            <a:r>
              <a:rPr lang="en-GB" sz="2000" b="1" dirty="0">
                <a:solidFill>
                  <a:srgbClr val="002060"/>
                </a:solidFill>
                <a:latin typeface="Century Gothic" panose="020B0502020202020204" pitchFamily="34" charset="0"/>
              </a:rPr>
              <a:t>integrate digital technology into educational delivery </a:t>
            </a:r>
            <a:r>
              <a:rPr lang="en-GB" sz="2000" dirty="0">
                <a:solidFill>
                  <a:srgbClr val="002060"/>
                </a:solidFill>
                <a:latin typeface="Century Gothic" panose="020B0502020202020204" pitchFamily="34" charset="0"/>
              </a:rPr>
              <a:t>and to innovate to find inclusive, accessible and bilingual approaches to enhance learners’ experiences through technology. </a:t>
            </a:r>
            <a:r>
              <a:rPr lang="en-GB" sz="3200" dirty="0"/>
              <a:t>Education and training providers need to equip learners and staff with the higher level digital skills, capabilities and confidence they will need to succeed in everyday life and in work in a digital world. </a:t>
            </a:r>
            <a:endParaRPr lang="en-GB" sz="2000" dirty="0">
              <a:solidFill>
                <a:srgbClr val="002060"/>
              </a:solidFill>
              <a:latin typeface="Century Gothic" panose="020B0502020202020204" pitchFamily="34" charset="0"/>
            </a:endParaRPr>
          </a:p>
          <a:p>
            <a:pPr marL="342900" indent="-342900" fontAlgn="ctr">
              <a:spcAft>
                <a:spcPts val="600"/>
              </a:spcAft>
              <a:buClr>
                <a:schemeClr val="accent4"/>
              </a:buClr>
              <a:buFont typeface="Arial" panose="020B0604020202020204" pitchFamily="34" charset="0"/>
              <a:buChar char="•"/>
            </a:pPr>
            <a:endParaRPr lang="en-GB" sz="2000" dirty="0">
              <a:solidFill>
                <a:srgbClr val="002060"/>
              </a:solidFill>
              <a:latin typeface="Century Gothic" panose="020B0502020202020204" pitchFamily="34" charset="0"/>
            </a:endParaRPr>
          </a:p>
          <a:p>
            <a:pPr marL="342900" indent="-342900" fontAlgn="ctr">
              <a:spcAft>
                <a:spcPts val="600"/>
              </a:spcAft>
              <a:buClr>
                <a:schemeClr val="accent4"/>
              </a:buClr>
              <a:buFont typeface="Arial" panose="020B0604020202020204" pitchFamily="34" charset="0"/>
              <a:buChar char="•"/>
            </a:pPr>
            <a:r>
              <a:rPr lang="en-GB" sz="2000" dirty="0">
                <a:solidFill>
                  <a:srgbClr val="002060"/>
                </a:solidFill>
                <a:latin typeface="Century Gothic" panose="020B0502020202020204" pitchFamily="34" charset="0"/>
              </a:rPr>
              <a:t>Wales continues to face the </a:t>
            </a:r>
            <a:r>
              <a:rPr lang="en-GB" sz="2000" b="1" dirty="0">
                <a:solidFill>
                  <a:srgbClr val="002060"/>
                </a:solidFill>
                <a:latin typeface="Century Gothic" panose="020B0502020202020204" pitchFamily="34" charset="0"/>
              </a:rPr>
              <a:t>challenges of an unequal economy, </a:t>
            </a:r>
            <a:r>
              <a:rPr lang="en-GB" sz="3200" dirty="0"/>
              <a:t>a need for better economic opportunities outside of growing urban areas, and a lack of skills in communities hurt by deindustrialisation. </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A more equal PCET sector is essential to breaking down the inequalities we see in society in particular inequalities of class, geography, race, gender and disability. </a:t>
            </a:r>
            <a:endParaRPr lang="en-GB" sz="400" dirty="0">
              <a:solidFill>
                <a:srgbClr val="002060"/>
              </a:solidFill>
              <a:latin typeface="Century Gothic" panose="020B0502020202020204" pitchFamily="34" charset="0"/>
            </a:endParaRPr>
          </a:p>
          <a:p>
            <a:pPr marL="0" indent="0">
              <a:buFont typeface="Arial" panose="020B0604020202020204" pitchFamily="34" charset="0"/>
              <a:buNone/>
            </a:pPr>
            <a:endParaRPr lang="en-GB" sz="1400" dirty="0"/>
          </a:p>
        </p:txBody>
      </p:sp>
      <p:sp>
        <p:nvSpPr>
          <p:cNvPr id="4" name="Slide Number Placeholder 3"/>
          <p:cNvSpPr>
            <a:spLocks noGrp="1"/>
          </p:cNvSpPr>
          <p:nvPr>
            <p:ph type="sldNum" sz="quarter" idx="10"/>
          </p:nvPr>
        </p:nvSpPr>
        <p:spPr/>
        <p:txBody>
          <a:bodyPr/>
          <a:lstStyle/>
          <a:p>
            <a:fld id="{36CD0563-F271-4BF4-91D2-D55404F08AF0}" type="slidenum">
              <a:rPr lang="en-GB" smtClean="0"/>
              <a:t>5</a:t>
            </a:fld>
            <a:endParaRPr lang="en-GB" dirty="0"/>
          </a:p>
        </p:txBody>
      </p:sp>
    </p:spTree>
    <p:extLst>
      <p:ext uri="{BB962C8B-B14F-4D97-AF65-F5344CB8AC3E}">
        <p14:creationId xmlns:p14="http://schemas.microsoft.com/office/powerpoint/2010/main" val="167327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a:t>
            </a:r>
            <a:r>
              <a:rPr lang="en-GB" sz="1800" b="1" dirty="0">
                <a:effectLst/>
                <a:latin typeface="Arial" panose="020B0604020202020204" pitchFamily="34" charset="0"/>
                <a:ea typeface="Calibri" panose="020F0502020204030204" pitchFamily="34" charset="0"/>
                <a:cs typeface="Times New Roman" panose="02020603050405020304" pitchFamily="18" charset="0"/>
              </a:rPr>
              <a:t>Strategic Duties</a:t>
            </a:r>
            <a:r>
              <a:rPr lang="en-GB" sz="1800" dirty="0">
                <a:effectLst/>
                <a:latin typeface="Arial" panose="020B0604020202020204" pitchFamily="34" charset="0"/>
                <a:ea typeface="Calibri" panose="020F0502020204030204" pitchFamily="34" charset="0"/>
                <a:cs typeface="Times New Roman" panose="02020603050405020304" pitchFamily="18" charset="0"/>
              </a:rPr>
              <a:t>, in conjunction with the Welsh Ministers’ </a:t>
            </a:r>
            <a:r>
              <a:rPr lang="en-GB" sz="1800" b="1" dirty="0">
                <a:effectLst/>
                <a:latin typeface="Arial" panose="020B0604020202020204" pitchFamily="34" charset="0"/>
                <a:ea typeface="Calibri" panose="020F0502020204030204" pitchFamily="34" charset="0"/>
                <a:cs typeface="Times New Roman" panose="02020603050405020304" pitchFamily="18" charset="0"/>
              </a:rPr>
              <a:t>statement of priorities</a:t>
            </a:r>
            <a:r>
              <a:rPr lang="en-GB" sz="1800" dirty="0">
                <a:effectLst/>
                <a:latin typeface="Arial" panose="020B0604020202020204" pitchFamily="34" charset="0"/>
                <a:ea typeface="Calibri" panose="020F0502020204030204" pitchFamily="34" charset="0"/>
                <a:cs typeface="Times New Roman" panose="02020603050405020304" pitchFamily="18" charset="0"/>
              </a:rPr>
              <a:t>, will outline the core matters the Commission must consider and take in account when exercising its functions.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ea typeface="Calibri" panose="020F0502020204030204" pitchFamily="34" charset="0"/>
              </a:rPr>
              <a:t>The </a:t>
            </a:r>
            <a:r>
              <a:rPr lang="en-GB" sz="1800" b="1" dirty="0">
                <a:effectLst/>
                <a:latin typeface="Arial" panose="020B0604020202020204" pitchFamily="34" charset="0"/>
                <a:ea typeface="Calibri" panose="020F0502020204030204" pitchFamily="34" charset="0"/>
              </a:rPr>
              <a:t>statement of priorities </a:t>
            </a:r>
            <a:r>
              <a:rPr lang="en-GB" sz="1800" dirty="0">
                <a:effectLst/>
                <a:latin typeface="Arial" panose="020B0604020202020204" pitchFamily="34" charset="0"/>
                <a:ea typeface="Calibri" panose="020F0502020204030204" pitchFamily="34" charset="0"/>
              </a:rPr>
              <a:t>is intended to set the long-term overarching policy direction for tertiary education and research and innovation in Wales.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Following the publication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statement of priorities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Commission will produce a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strategic plan</a:t>
            </a:r>
            <a:r>
              <a:rPr lang="en-GB" sz="1800" dirty="0">
                <a:effectLst/>
                <a:latin typeface="Calibri" panose="020F0502020204030204" pitchFamily="34" charset="0"/>
                <a:ea typeface="Calibri" panose="020F0502020204030204" pitchFamily="34" charset="0"/>
                <a:cs typeface="Times New Roman" panose="02020603050405020304" pitchFamily="18" charset="0"/>
              </a:rPr>
              <a:t>, following consultation with stakeholders, which will set out how it will deliver on these priorities and discharge its strategic duties. The Commission must take all reasonable steps to implement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strategic plan</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Font typeface="Arial" panose="020B0604020202020204" pitchFamily="34" charset="0"/>
              <a:buNone/>
            </a:pPr>
            <a:endParaRPr lang="en-GB" sz="1400" dirty="0"/>
          </a:p>
        </p:txBody>
      </p:sp>
      <p:sp>
        <p:nvSpPr>
          <p:cNvPr id="4" name="Slide Number Placeholder 3"/>
          <p:cNvSpPr>
            <a:spLocks noGrp="1"/>
          </p:cNvSpPr>
          <p:nvPr>
            <p:ph type="sldNum" sz="quarter" idx="10"/>
          </p:nvPr>
        </p:nvSpPr>
        <p:spPr/>
        <p:txBody>
          <a:bodyPr/>
          <a:lstStyle/>
          <a:p>
            <a:fld id="{36CD0563-F271-4BF4-91D2-D55404F08AF0}" type="slidenum">
              <a:rPr lang="en-GB" smtClean="0"/>
              <a:t>6</a:t>
            </a:fld>
            <a:endParaRPr lang="en-GB" dirty="0"/>
          </a:p>
        </p:txBody>
      </p:sp>
    </p:spTree>
    <p:extLst>
      <p:ext uri="{BB962C8B-B14F-4D97-AF65-F5344CB8AC3E}">
        <p14:creationId xmlns:p14="http://schemas.microsoft.com/office/powerpoint/2010/main" val="111172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400" dirty="0"/>
              <a:t>These are some of Welsh Government’s longer-term policy objectives </a:t>
            </a:r>
            <a:r>
              <a:rPr lang="en-GB" sz="2000" dirty="0"/>
              <a:t>resulting from passage of the Act – also to:</a:t>
            </a:r>
          </a:p>
          <a:p>
            <a:pPr marL="0" indent="0">
              <a:buFont typeface="Arial" panose="020B0604020202020204" pitchFamily="34" charset="0"/>
              <a:buNone/>
            </a:pPr>
            <a:endParaRPr lang="en-GB" sz="2000" dirty="0"/>
          </a:p>
          <a:p>
            <a:pPr marL="457200" indent="-457200">
              <a:buFont typeface="Arial" panose="020B0604020202020204" pitchFamily="34" charset="0"/>
              <a:buChar char="•"/>
            </a:pPr>
            <a:r>
              <a:rPr lang="en-GB" sz="3200" b="1" dirty="0"/>
              <a:t>Promote global opportunities </a:t>
            </a:r>
            <a:r>
              <a:rPr lang="en-GB" sz="3200" dirty="0"/>
              <a:t>and partnerships which benefit learners, academics, providers, communities and the nation as a whole. </a:t>
            </a:r>
          </a:p>
          <a:p>
            <a:pPr marL="457200" indent="-457200">
              <a:buFont typeface="Arial" panose="020B0604020202020204" pitchFamily="34" charset="0"/>
              <a:buChar char="•"/>
            </a:pPr>
            <a:r>
              <a:rPr lang="en-GB" sz="3200" b="1" dirty="0"/>
              <a:t>Increase the undertaking of research</a:t>
            </a:r>
            <a:r>
              <a:rPr lang="en-GB" sz="3200" dirty="0"/>
              <a:t> in Wales, including through the medium of Welsh, and further develop a competitive and collaborative research sector. </a:t>
            </a:r>
          </a:p>
          <a:p>
            <a:pPr marL="457200" indent="-457200">
              <a:buFont typeface="Arial" panose="020B0604020202020204" pitchFamily="34" charset="0"/>
              <a:buChar char="•"/>
            </a:pPr>
            <a:r>
              <a:rPr lang="en-GB" sz="3200" b="1" dirty="0"/>
              <a:t>Support providers as civically engaged actors </a:t>
            </a:r>
            <a:r>
              <a:rPr lang="en-GB" sz="3200" dirty="0"/>
              <a:t>who promote community and national economic, social, environmental or cultural well-being. </a:t>
            </a:r>
            <a:endParaRPr lang="en-GB" sz="2000" dirty="0"/>
          </a:p>
          <a:p>
            <a:pPr marL="0" indent="0">
              <a:buFont typeface="Arial" panose="020B0604020202020204" pitchFamily="34" charset="0"/>
              <a:buNone/>
            </a:pPr>
            <a:endParaRPr lang="en-GB"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overriding message here is that we want to build on the excellence that already exists and make it more available and accessible to a wider range of learners.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sz="1400" dirty="0"/>
          </a:p>
        </p:txBody>
      </p:sp>
      <p:sp>
        <p:nvSpPr>
          <p:cNvPr id="4" name="Slide Number Placeholder 3"/>
          <p:cNvSpPr>
            <a:spLocks noGrp="1"/>
          </p:cNvSpPr>
          <p:nvPr>
            <p:ph type="sldNum" sz="quarter" idx="10"/>
          </p:nvPr>
        </p:nvSpPr>
        <p:spPr/>
        <p:txBody>
          <a:bodyPr/>
          <a:lstStyle/>
          <a:p>
            <a:fld id="{36CD0563-F271-4BF4-91D2-D55404F08AF0}" type="slidenum">
              <a:rPr lang="en-GB" smtClean="0"/>
              <a:t>7</a:t>
            </a:fld>
            <a:endParaRPr lang="en-GB" dirty="0"/>
          </a:p>
        </p:txBody>
      </p:sp>
    </p:spTree>
    <p:extLst>
      <p:ext uri="{BB962C8B-B14F-4D97-AF65-F5344CB8AC3E}">
        <p14:creationId xmlns:p14="http://schemas.microsoft.com/office/powerpoint/2010/main" val="207499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400" dirty="0"/>
          </a:p>
        </p:txBody>
      </p:sp>
      <p:sp>
        <p:nvSpPr>
          <p:cNvPr id="4" name="Slide Number Placeholder 3"/>
          <p:cNvSpPr>
            <a:spLocks noGrp="1"/>
          </p:cNvSpPr>
          <p:nvPr>
            <p:ph type="sldNum" sz="quarter" idx="10"/>
          </p:nvPr>
        </p:nvSpPr>
        <p:spPr/>
        <p:txBody>
          <a:bodyPr/>
          <a:lstStyle/>
          <a:p>
            <a:fld id="{36CD0563-F271-4BF4-91D2-D55404F08AF0}" type="slidenum">
              <a:rPr lang="en-GB" smtClean="0"/>
              <a:t>8</a:t>
            </a:fld>
            <a:endParaRPr lang="en-GB" dirty="0"/>
          </a:p>
        </p:txBody>
      </p:sp>
    </p:spTree>
    <p:extLst>
      <p:ext uri="{BB962C8B-B14F-4D97-AF65-F5344CB8AC3E}">
        <p14:creationId xmlns:p14="http://schemas.microsoft.com/office/powerpoint/2010/main" val="83004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its Well-Being of Future Generations Act, the Welsh government has identified its seven wellbeing goals. This is about ensuring that future generations have at least the same quality of life as we do now.</a:t>
            </a:r>
          </a:p>
          <a:p>
            <a:endParaRPr lang="en-GB" dirty="0"/>
          </a:p>
          <a:p>
            <a:r>
              <a:rPr lang="en-GB" dirty="0"/>
              <a:t>The Act makes it clear that public bodies in Wales are under a duty to monitor, manage and report their performance to deliver the well-being goals.</a:t>
            </a:r>
          </a:p>
          <a:p>
            <a:endParaRPr lang="en-GB" dirty="0"/>
          </a:p>
          <a:p>
            <a:r>
              <a:rPr lang="en-GB" dirty="0"/>
              <a:t>Our vision, informed by the Well-being of Future Generations goals, is set out in this statement as a new, clear direction for the TER sector, and successful delivery of this vision will only be possible via genuine partnership and collaboration across the sector.</a:t>
            </a:r>
          </a:p>
          <a:p>
            <a:endParaRPr lang="en-GB" dirty="0"/>
          </a:p>
          <a:p>
            <a:r>
              <a:rPr lang="en-GB" b="1" dirty="0"/>
              <a:t>The Ways of Working </a:t>
            </a:r>
          </a:p>
          <a:p>
            <a:r>
              <a:rPr lang="en-GB" dirty="0"/>
              <a:t>Public bodies listed in the Act must also demonstrate in their decision making that they are taking into account the impact that they could have on people living their lives in Wales in the future as well as in the present.</a:t>
            </a:r>
          </a:p>
          <a:p>
            <a:endParaRPr lang="en-GB" dirty="0"/>
          </a:p>
          <a:p>
            <a:r>
              <a:rPr lang="en-GB" dirty="0"/>
              <a:t>The five ways of working are:</a:t>
            </a:r>
          </a:p>
          <a:p>
            <a:pPr marL="171450" indent="-171450">
              <a:buFont typeface="Arial" panose="020B0604020202020204" pitchFamily="34" charset="0"/>
              <a:buChar char="•"/>
            </a:pPr>
            <a:r>
              <a:rPr lang="en-GB" dirty="0"/>
              <a:t>Thinking for the long-term </a:t>
            </a:r>
          </a:p>
          <a:p>
            <a:pPr marL="171450" indent="-171450">
              <a:buFont typeface="Arial" panose="020B0604020202020204" pitchFamily="34" charset="0"/>
              <a:buChar char="•"/>
            </a:pPr>
            <a:r>
              <a:rPr lang="en-GB" dirty="0"/>
              <a:t>Prevention </a:t>
            </a:r>
          </a:p>
          <a:p>
            <a:pPr marL="171450" indent="-171450">
              <a:buFont typeface="Arial" panose="020B0604020202020204" pitchFamily="34" charset="0"/>
              <a:buChar char="•"/>
            </a:pPr>
            <a:r>
              <a:rPr lang="en-GB" dirty="0"/>
              <a:t>Integration </a:t>
            </a:r>
          </a:p>
          <a:p>
            <a:pPr marL="171450" indent="-171450">
              <a:buFont typeface="Arial" panose="020B0604020202020204" pitchFamily="34" charset="0"/>
              <a:buChar char="•"/>
            </a:pPr>
            <a:r>
              <a:rPr lang="en-GB" dirty="0"/>
              <a:t>Collaboration</a:t>
            </a:r>
          </a:p>
          <a:p>
            <a:pPr marL="171450" indent="-171450">
              <a:buFont typeface="Arial" panose="020B0604020202020204" pitchFamily="34" charset="0"/>
              <a:buChar char="•"/>
            </a:pPr>
            <a:r>
              <a:rPr lang="en-GB" dirty="0"/>
              <a:t>Involvement</a:t>
            </a:r>
          </a:p>
          <a:p>
            <a:endParaRPr lang="en-GB" dirty="0"/>
          </a:p>
        </p:txBody>
      </p:sp>
      <p:sp>
        <p:nvSpPr>
          <p:cNvPr id="4" name="Slide Number Placeholder 3"/>
          <p:cNvSpPr>
            <a:spLocks noGrp="1"/>
          </p:cNvSpPr>
          <p:nvPr>
            <p:ph type="sldNum" sz="quarter" idx="5"/>
          </p:nvPr>
        </p:nvSpPr>
        <p:spPr/>
        <p:txBody>
          <a:bodyPr/>
          <a:lstStyle/>
          <a:p>
            <a:fld id="{9904DC0B-E87E-4C0B-9CA4-0B3318F2E699}" type="slidenum">
              <a:rPr lang="en-GB" smtClean="0"/>
              <a:t>9</a:t>
            </a:fld>
            <a:endParaRPr lang="en-GB"/>
          </a:p>
        </p:txBody>
      </p:sp>
    </p:spTree>
    <p:extLst>
      <p:ext uri="{BB962C8B-B14F-4D97-AF65-F5344CB8AC3E}">
        <p14:creationId xmlns:p14="http://schemas.microsoft.com/office/powerpoint/2010/main" val="214239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8B5889-2F11-4EB2-BF76-1FD3D2CF7A95}" type="datetime1">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A7743D-75DF-4970-9DF4-C265C1F111CA}" type="slidenum">
              <a:rPr lang="en-GB" smtClean="0"/>
              <a:t>‹#›</a:t>
            </a:fld>
            <a:endParaRPr lang="en-GB"/>
          </a:p>
        </p:txBody>
      </p:sp>
    </p:spTree>
    <p:extLst>
      <p:ext uri="{BB962C8B-B14F-4D97-AF65-F5344CB8AC3E}">
        <p14:creationId xmlns:p14="http://schemas.microsoft.com/office/powerpoint/2010/main" val="148111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915C89-8D9D-4734-AFD6-4C1E8BEA2B40}" type="datetime1">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A7743D-75DF-4970-9DF4-C265C1F111CA}" type="slidenum">
              <a:rPr lang="en-GB" smtClean="0"/>
              <a:t>‹#›</a:t>
            </a:fld>
            <a:endParaRPr lang="en-GB"/>
          </a:p>
        </p:txBody>
      </p:sp>
    </p:spTree>
    <p:extLst>
      <p:ext uri="{BB962C8B-B14F-4D97-AF65-F5344CB8AC3E}">
        <p14:creationId xmlns:p14="http://schemas.microsoft.com/office/powerpoint/2010/main" val="351451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6FEDD3-715A-400B-87AB-EE570EC651E3}" type="datetime1">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A7743D-75DF-4970-9DF4-C265C1F111CA}" type="slidenum">
              <a:rPr lang="en-GB" smtClean="0"/>
              <a:t>‹#›</a:t>
            </a:fld>
            <a:endParaRPr lang="en-GB"/>
          </a:p>
        </p:txBody>
      </p:sp>
    </p:spTree>
    <p:extLst>
      <p:ext uri="{BB962C8B-B14F-4D97-AF65-F5344CB8AC3E}">
        <p14:creationId xmlns:p14="http://schemas.microsoft.com/office/powerpoint/2010/main" val="74235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78A17D-F219-45B7-9248-0CF94C58A30A}" type="datetime1">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A7743D-75DF-4970-9DF4-C265C1F111CA}" type="slidenum">
              <a:rPr lang="en-GB" smtClean="0"/>
              <a:t>‹#›</a:t>
            </a:fld>
            <a:endParaRPr lang="en-GB"/>
          </a:p>
        </p:txBody>
      </p:sp>
    </p:spTree>
    <p:extLst>
      <p:ext uri="{BB962C8B-B14F-4D97-AF65-F5344CB8AC3E}">
        <p14:creationId xmlns:p14="http://schemas.microsoft.com/office/powerpoint/2010/main" val="20921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665E9-9A1B-4430-9679-420A2DF147BD}" type="datetime1">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A7743D-75DF-4970-9DF4-C265C1F111CA}" type="slidenum">
              <a:rPr lang="en-GB" smtClean="0"/>
              <a:t>‹#›</a:t>
            </a:fld>
            <a:endParaRPr lang="en-GB"/>
          </a:p>
        </p:txBody>
      </p:sp>
    </p:spTree>
    <p:extLst>
      <p:ext uri="{BB962C8B-B14F-4D97-AF65-F5344CB8AC3E}">
        <p14:creationId xmlns:p14="http://schemas.microsoft.com/office/powerpoint/2010/main" val="246463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F91FBA-A612-496B-A449-EB893A891AEF}" type="datetime1">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A7743D-75DF-4970-9DF4-C265C1F111CA}" type="slidenum">
              <a:rPr lang="en-GB" smtClean="0"/>
              <a:t>‹#›</a:t>
            </a:fld>
            <a:endParaRPr lang="en-GB"/>
          </a:p>
        </p:txBody>
      </p:sp>
    </p:spTree>
    <p:extLst>
      <p:ext uri="{BB962C8B-B14F-4D97-AF65-F5344CB8AC3E}">
        <p14:creationId xmlns:p14="http://schemas.microsoft.com/office/powerpoint/2010/main" val="29754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6504C4-7F51-484D-8D0E-E08010BE6228}" type="datetime1">
              <a:rPr lang="en-GB" smtClean="0"/>
              <a:t>23/01/2024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A7743D-75DF-4970-9DF4-C265C1F111CA}" type="slidenum">
              <a:rPr lang="en-GB" smtClean="0"/>
              <a:t>‹#›</a:t>
            </a:fld>
            <a:endParaRPr lang="en-GB"/>
          </a:p>
        </p:txBody>
      </p:sp>
    </p:spTree>
    <p:extLst>
      <p:ext uri="{BB962C8B-B14F-4D97-AF65-F5344CB8AC3E}">
        <p14:creationId xmlns:p14="http://schemas.microsoft.com/office/powerpoint/2010/main" val="70588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CA64E8-4D12-4BFA-B32F-F2DD25C886A2}" type="datetime1">
              <a:rPr lang="en-GB" smtClean="0"/>
              <a:t>23/01/2024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A7743D-75DF-4970-9DF4-C265C1F111CA}" type="slidenum">
              <a:rPr lang="en-GB" smtClean="0"/>
              <a:t>‹#›</a:t>
            </a:fld>
            <a:endParaRPr lang="en-GB"/>
          </a:p>
        </p:txBody>
      </p:sp>
    </p:spTree>
    <p:extLst>
      <p:ext uri="{BB962C8B-B14F-4D97-AF65-F5344CB8AC3E}">
        <p14:creationId xmlns:p14="http://schemas.microsoft.com/office/powerpoint/2010/main" val="117987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14297-874D-4297-8F7D-320B944312F1}" type="datetime1">
              <a:rPr lang="en-GB" smtClean="0"/>
              <a:t>23/01/2024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A7743D-75DF-4970-9DF4-C265C1F111CA}" type="slidenum">
              <a:rPr lang="en-GB" smtClean="0"/>
              <a:t>‹#›</a:t>
            </a:fld>
            <a:endParaRPr lang="en-GB"/>
          </a:p>
        </p:txBody>
      </p:sp>
    </p:spTree>
    <p:extLst>
      <p:ext uri="{BB962C8B-B14F-4D97-AF65-F5344CB8AC3E}">
        <p14:creationId xmlns:p14="http://schemas.microsoft.com/office/powerpoint/2010/main" val="394471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330420-9514-4F33-9621-E8ECC7E1CE82}" type="datetime1">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A7743D-75DF-4970-9DF4-C265C1F111CA}" type="slidenum">
              <a:rPr lang="en-GB" smtClean="0"/>
              <a:t>‹#›</a:t>
            </a:fld>
            <a:endParaRPr lang="en-GB"/>
          </a:p>
        </p:txBody>
      </p:sp>
    </p:spTree>
    <p:extLst>
      <p:ext uri="{BB962C8B-B14F-4D97-AF65-F5344CB8AC3E}">
        <p14:creationId xmlns:p14="http://schemas.microsoft.com/office/powerpoint/2010/main" val="250661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AD355-A388-4312-A16C-96C6A12B43A6}" type="datetime1">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A7743D-75DF-4970-9DF4-C265C1F111CA}" type="slidenum">
              <a:rPr lang="en-GB" smtClean="0"/>
              <a:t>‹#›</a:t>
            </a:fld>
            <a:endParaRPr lang="en-GB"/>
          </a:p>
        </p:txBody>
      </p:sp>
    </p:spTree>
    <p:extLst>
      <p:ext uri="{BB962C8B-B14F-4D97-AF65-F5344CB8AC3E}">
        <p14:creationId xmlns:p14="http://schemas.microsoft.com/office/powerpoint/2010/main" val="167997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0F3FD-54BE-4D02-A057-3E8F173F756E}" type="datetime1">
              <a:rPr lang="en-GB" smtClean="0"/>
              <a:t>23/01/2024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7743D-75DF-4970-9DF4-C265C1F111CA}" type="slidenum">
              <a:rPr lang="en-GB" smtClean="0"/>
              <a:t>‹#›</a:t>
            </a:fld>
            <a:endParaRPr lang="en-GB"/>
          </a:p>
        </p:txBody>
      </p:sp>
    </p:spTree>
    <p:extLst>
      <p:ext uri="{BB962C8B-B14F-4D97-AF65-F5344CB8AC3E}">
        <p14:creationId xmlns:p14="http://schemas.microsoft.com/office/powerpoint/2010/main" val="584732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91F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921"/>
          <a:stretch/>
        </p:blipFill>
        <p:spPr>
          <a:xfrm>
            <a:off x="-1750268" y="484"/>
            <a:ext cx="5908440" cy="6865984"/>
          </a:xfrm>
          <a:prstGeom prst="rect">
            <a:avLst/>
          </a:prstGeom>
        </p:spPr>
      </p:pic>
      <p:sp>
        <p:nvSpPr>
          <p:cNvPr id="10" name="Title 9"/>
          <p:cNvSpPr txBox="1">
            <a:spLocks noGrp="1"/>
          </p:cNvSpPr>
          <p:nvPr>
            <p:ph type="title" idx="4294967295"/>
          </p:nvPr>
        </p:nvSpPr>
        <p:spPr>
          <a:xfrm>
            <a:off x="4320969" y="2918617"/>
            <a:ext cx="7001503" cy="23903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GB" sz="7200" b="1" i="0" u="none" strike="noStrike" kern="1200" cap="none" spc="0" normalizeH="0" baseline="30000" noProof="0" dirty="0">
                <a:ln>
                  <a:noFill/>
                </a:ln>
                <a:solidFill>
                  <a:schemeClr val="bg1"/>
                </a:solidFill>
                <a:effectLst/>
                <a:uLnTx/>
                <a:uFillTx/>
                <a:latin typeface="Century Gothic" panose="020B0502020202020204" pitchFamily="34" charset="0"/>
                <a:ea typeface="+mn-ea"/>
                <a:cs typeface="+mn-cs"/>
              </a:rPr>
              <a:t>Tertiary Education Reform in Wales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Welsh Government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5635" y="-8468"/>
            <a:ext cx="1720954" cy="2019301"/>
          </a:xfrm>
          <a:prstGeom prst="rect">
            <a:avLst/>
          </a:prstGeom>
        </p:spPr>
      </p:pic>
    </p:spTree>
    <p:extLst>
      <p:ext uri="{BB962C8B-B14F-4D97-AF65-F5344CB8AC3E}">
        <p14:creationId xmlns:p14="http://schemas.microsoft.com/office/powerpoint/2010/main" val="371706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2FB42E-D000-83FE-AE9F-DA773B381763}"/>
              </a:ext>
            </a:extLst>
          </p:cNvPr>
          <p:cNvSpPr txBox="1">
            <a:spLocks noGrp="1"/>
          </p:cNvSpPr>
          <p:nvPr>
            <p:ph type="title" idx="4294967295"/>
          </p:nvPr>
        </p:nvSpPr>
        <p:spPr>
          <a:xfrm>
            <a:off x="2071502" y="354971"/>
            <a:ext cx="975946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Responsibilities of the Commission</a:t>
            </a:r>
            <a:endParaRPr kumimoji="0" lang="en-GB" sz="2400" b="0"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pic>
        <p:nvPicPr>
          <p:cNvPr id="8" name="Picture 7" descr="Captures the responsibilities that the Commission will have.&#10;&#10;These include strategy, funding, oversight, apprenticeships, data and information, as well as quality.&#10;&#10;The picture is an attempt to show succinctly the scope of the Commission’s responsibilities.">
            <a:extLst>
              <a:ext uri="{FF2B5EF4-FFF2-40B4-BE49-F238E27FC236}">
                <a16:creationId xmlns:a16="http://schemas.microsoft.com/office/drawing/2014/main" id="{F3F89671-6B92-B56B-FAF0-F9694D90842E}"/>
              </a:ext>
            </a:extLst>
          </p:cNvPr>
          <p:cNvPicPr>
            <a:picLocks noChangeAspect="1"/>
          </p:cNvPicPr>
          <p:nvPr/>
        </p:nvPicPr>
        <p:blipFill rotWithShape="1">
          <a:blip r:embed="rId3">
            <a:extLst>
              <a:ext uri="{28A0092B-C50C-407E-A947-70E740481C1C}">
                <a14:useLocalDpi xmlns:a14="http://schemas.microsoft.com/office/drawing/2010/main" val="0"/>
              </a:ext>
            </a:extLst>
          </a:blip>
          <a:srcRect t="17845"/>
          <a:stretch/>
        </p:blipFill>
        <p:spPr>
          <a:xfrm>
            <a:off x="1849582" y="1062857"/>
            <a:ext cx="10178808" cy="5554376"/>
          </a:xfrm>
          <a:prstGeom prst="rect">
            <a:avLst/>
          </a:prstGeom>
        </p:spPr>
      </p:pic>
      <p:pic>
        <p:nvPicPr>
          <p:cNvPr id="5" name="Picture 4">
            <a:extLst>
              <a:ext uri="{FF2B5EF4-FFF2-40B4-BE49-F238E27FC236}">
                <a16:creationId xmlns:a16="http://schemas.microsoft.com/office/drawing/2014/main" id="{0D8DF364-B876-ADA0-E00D-6B680968B530}"/>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pic>
        <p:nvPicPr>
          <p:cNvPr id="3" name="Picture 2">
            <a:extLst>
              <a:ext uri="{FF2B5EF4-FFF2-40B4-BE49-F238E27FC236}">
                <a16:creationId xmlns:a16="http://schemas.microsoft.com/office/drawing/2014/main" id="{32DF9286-46FF-38FF-8925-FA190C7C3D7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spTree>
    <p:extLst>
      <p:ext uri="{BB962C8B-B14F-4D97-AF65-F5344CB8AC3E}">
        <p14:creationId xmlns:p14="http://schemas.microsoft.com/office/powerpoint/2010/main" val="22763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7" name="Title 6">
            <a:extLst>
              <a:ext uri="{FF2B5EF4-FFF2-40B4-BE49-F238E27FC236}">
                <a16:creationId xmlns:a16="http://schemas.microsoft.com/office/drawing/2014/main" id="{A4CAD51E-EC43-4773-006F-91EA80910867}"/>
              </a:ext>
            </a:extLst>
          </p:cNvPr>
          <p:cNvSpPr txBox="1">
            <a:spLocks noGrp="1"/>
          </p:cNvSpPr>
          <p:nvPr>
            <p:ph type="title" idx="4294967295"/>
          </p:nvPr>
        </p:nvSpPr>
        <p:spPr>
          <a:xfrm>
            <a:off x="2001868" y="178832"/>
            <a:ext cx="9885332"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The ambition for </a:t>
            </a:r>
            <a:r>
              <a:rPr kumimoji="0" lang="en-GB" sz="4000" b="1" i="0" u="sng"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students, learners and apprentices</a:t>
            </a:r>
            <a:endParaRPr kumimoji="0" lang="en-GB" sz="2400" b="0" i="0" u="sng"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8" name="TextBox 7"/>
          <p:cNvSpPr txBox="1">
            <a:spLocks/>
          </p:cNvSpPr>
          <p:nvPr/>
        </p:nvSpPr>
        <p:spPr>
          <a:xfrm>
            <a:off x="2001869" y="1870572"/>
            <a:ext cx="8589932" cy="4808596"/>
          </a:xfrm>
          <a:prstGeom prst="rect">
            <a:avLst/>
          </a:prstGeom>
          <a:noFill/>
        </p:spPr>
        <p:txBody>
          <a:bodyPr wrap="square" numCol="1" rtlCol="0">
            <a:noAutofit/>
          </a:bodyPr>
          <a:lstStyle/>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A joined-up national focus </a:t>
            </a:r>
            <a:r>
              <a:rPr lang="en-GB" sz="2000" dirty="0">
                <a:solidFill>
                  <a:srgbClr val="002060"/>
                </a:solidFill>
                <a:latin typeface="Century Gothic" panose="020B0502020202020204" pitchFamily="34" charset="0"/>
              </a:rPr>
              <a:t>on the challenges facing students, learners and apprentices across the whole post-	compulsory education sector.</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More information provided </a:t>
            </a:r>
            <a:r>
              <a:rPr lang="en-GB" sz="2000" dirty="0">
                <a:solidFill>
                  <a:srgbClr val="002060"/>
                </a:solidFill>
                <a:latin typeface="Century Gothic" panose="020B0502020202020204" pitchFamily="34" charset="0"/>
              </a:rPr>
              <a:t>on options and qualifications available whether in school, further education, apprenticeships, or higher education.</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More opportunities to have your voice heard </a:t>
            </a:r>
            <a:r>
              <a:rPr lang="en-GB" sz="2000" dirty="0">
                <a:solidFill>
                  <a:srgbClr val="002060"/>
                </a:solidFill>
                <a:latin typeface="Century Gothic" panose="020B0502020202020204" pitchFamily="34" charset="0"/>
              </a:rPr>
              <a:t>in the running of your university or college.</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Better protections for student rights</a:t>
            </a:r>
            <a:r>
              <a:rPr lang="en-GB" sz="2000" dirty="0">
                <a:solidFill>
                  <a:srgbClr val="002060"/>
                </a:solidFill>
                <a:latin typeface="Century Gothic" panose="020B0502020202020204" pitchFamily="34" charset="0"/>
              </a:rPr>
              <a:t>, including a new right to a complaints scheme in further education.</a:t>
            </a:r>
          </a:p>
        </p:txBody>
      </p:sp>
    </p:spTree>
    <p:extLst>
      <p:ext uri="{BB962C8B-B14F-4D97-AF65-F5344CB8AC3E}">
        <p14:creationId xmlns:p14="http://schemas.microsoft.com/office/powerpoint/2010/main" val="293523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7" name="Title 6">
            <a:extLst>
              <a:ext uri="{FF2B5EF4-FFF2-40B4-BE49-F238E27FC236}">
                <a16:creationId xmlns:a16="http://schemas.microsoft.com/office/drawing/2014/main" id="{A4CAD51E-EC43-4773-006F-91EA80910867}"/>
              </a:ext>
            </a:extLst>
          </p:cNvPr>
          <p:cNvSpPr txBox="1">
            <a:spLocks noGrp="1"/>
          </p:cNvSpPr>
          <p:nvPr>
            <p:ph type="title" idx="4294967295"/>
          </p:nvPr>
        </p:nvSpPr>
        <p:spPr>
          <a:xfrm>
            <a:off x="2001868" y="178832"/>
            <a:ext cx="9885332"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The ambition for </a:t>
            </a:r>
            <a:r>
              <a:rPr kumimoji="0" lang="en-GB" sz="4000" b="1" i="0" u="sng"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further education colleges and schools with sixth-forms</a:t>
            </a:r>
            <a:endParaRPr kumimoji="0" lang="en-GB" sz="2400" b="0" i="0" u="sng"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8" name="TextBox 7"/>
          <p:cNvSpPr txBox="1">
            <a:spLocks/>
          </p:cNvSpPr>
          <p:nvPr/>
        </p:nvSpPr>
        <p:spPr>
          <a:xfrm>
            <a:off x="2001869" y="1870572"/>
            <a:ext cx="8589932" cy="4808596"/>
          </a:xfrm>
          <a:prstGeom prst="rect">
            <a:avLst/>
          </a:prstGeom>
          <a:noFill/>
        </p:spPr>
        <p:txBody>
          <a:bodyPr wrap="square" numCol="1" rtlCol="0">
            <a:noAutofit/>
          </a:bodyPr>
          <a:lstStyle/>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A new approach to funding</a:t>
            </a:r>
            <a:r>
              <a:rPr lang="en-GB" sz="2000" dirty="0">
                <a:solidFill>
                  <a:srgbClr val="002060"/>
                </a:solidFill>
                <a:latin typeface="Century Gothic" panose="020B0502020202020204" pitchFamily="34" charset="0"/>
              </a:rPr>
              <a:t>, with one organisation responsible for planning and funding post-16 education in schools and colleges.</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A more coherent approach to improving quality</a:t>
            </a:r>
            <a:r>
              <a:rPr lang="en-GB" sz="2000" dirty="0">
                <a:solidFill>
                  <a:srgbClr val="002060"/>
                </a:solidFill>
                <a:latin typeface="Century Gothic" panose="020B0502020202020204" pitchFamily="34" charset="0"/>
              </a:rPr>
              <a:t>, with a single quality framework overseen by the Commission and improved coordination between Estyn and QAA.</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Improved collaboration and partnership </a:t>
            </a:r>
            <a:r>
              <a:rPr lang="en-GB" sz="2000" dirty="0">
                <a:solidFill>
                  <a:srgbClr val="002060"/>
                </a:solidFill>
                <a:latin typeface="Century Gothic" panose="020B0502020202020204" pitchFamily="34" charset="0"/>
              </a:rPr>
              <a:t>between providers, working together in the interests of learners.</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Longer-term strategic oversight and alignment </a:t>
            </a:r>
            <a:r>
              <a:rPr lang="en-GB" sz="2000" dirty="0">
                <a:solidFill>
                  <a:srgbClr val="002060"/>
                </a:solidFill>
                <a:latin typeface="Century Gothic" panose="020B0502020202020204" pitchFamily="34" charset="0"/>
              </a:rPr>
              <a:t>with local, regional and national education and training needs.</a:t>
            </a:r>
          </a:p>
        </p:txBody>
      </p:sp>
    </p:spTree>
    <p:extLst>
      <p:ext uri="{BB962C8B-B14F-4D97-AF65-F5344CB8AC3E}">
        <p14:creationId xmlns:p14="http://schemas.microsoft.com/office/powerpoint/2010/main" val="232252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7" name="Title 6">
            <a:extLst>
              <a:ext uri="{FF2B5EF4-FFF2-40B4-BE49-F238E27FC236}">
                <a16:creationId xmlns:a16="http://schemas.microsoft.com/office/drawing/2014/main" id="{A4CAD51E-EC43-4773-006F-91EA80910867}"/>
              </a:ext>
            </a:extLst>
          </p:cNvPr>
          <p:cNvSpPr txBox="1">
            <a:spLocks noGrp="1"/>
          </p:cNvSpPr>
          <p:nvPr>
            <p:ph type="title" idx="4294967295"/>
          </p:nvPr>
        </p:nvSpPr>
        <p:spPr>
          <a:xfrm>
            <a:off x="2001868" y="178832"/>
            <a:ext cx="9885332"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The ambition for </a:t>
            </a:r>
            <a:r>
              <a:rPr kumimoji="0" lang="en-GB" sz="4000" b="1" i="0" u="sng"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universities and other higher education providers</a:t>
            </a:r>
            <a:endParaRPr kumimoji="0" lang="en-GB" sz="2400" b="0" i="0" u="sng"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8" name="TextBox 7"/>
          <p:cNvSpPr txBox="1">
            <a:spLocks/>
          </p:cNvSpPr>
          <p:nvPr/>
        </p:nvSpPr>
        <p:spPr>
          <a:xfrm>
            <a:off x="2001869" y="1870572"/>
            <a:ext cx="8589932" cy="4808596"/>
          </a:xfrm>
          <a:prstGeom prst="rect">
            <a:avLst/>
          </a:prstGeom>
          <a:noFill/>
        </p:spPr>
        <p:txBody>
          <a:bodyPr wrap="square" numCol="1" rtlCol="0">
            <a:noAutofit/>
          </a:bodyPr>
          <a:lstStyle/>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Clearer and more coherent regulation of providers </a:t>
            </a:r>
            <a:r>
              <a:rPr lang="en-GB" sz="2000" dirty="0">
                <a:solidFill>
                  <a:srgbClr val="002060"/>
                </a:solidFill>
                <a:latin typeface="Century Gothic" panose="020B0502020202020204" pitchFamily="34" charset="0"/>
              </a:rPr>
              <a:t>which can adjust to the changing size and shape of the sector and 	the changing needs of Wales. </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A more level playing field in regulation </a:t>
            </a:r>
            <a:r>
              <a:rPr lang="en-GB" sz="2000" dirty="0">
                <a:solidFill>
                  <a:srgbClr val="002060"/>
                </a:solidFill>
                <a:latin typeface="Century Gothic" panose="020B0502020202020204" pitchFamily="34" charset="0"/>
              </a:rPr>
              <a:t>between 	‘established’ full-time undergraduate providers and part-time, distance and postgraduate providers.</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A more strategic approach </a:t>
            </a:r>
            <a:r>
              <a:rPr lang="en-GB" sz="2000" dirty="0">
                <a:solidFill>
                  <a:srgbClr val="002060"/>
                </a:solidFill>
                <a:latin typeface="Century Gothic" panose="020B0502020202020204" pitchFamily="34" charset="0"/>
              </a:rPr>
              <a:t>to widening access and opportunity, with a longer-term focus on securing positive outcomes.</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More opportunities for collaborating </a:t>
            </a:r>
            <a:r>
              <a:rPr lang="en-GB" sz="2000" dirty="0">
                <a:solidFill>
                  <a:srgbClr val="002060"/>
                </a:solidFill>
                <a:latin typeface="Century Gothic" panose="020B0502020202020204" pitchFamily="34" charset="0"/>
              </a:rPr>
              <a:t>with external bodies in research and innovation funded by the Commission.</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Grow the scale, breadth and depth of our research and innovation </a:t>
            </a:r>
            <a:r>
              <a:rPr lang="en-GB" sz="2000" dirty="0">
                <a:solidFill>
                  <a:srgbClr val="002060"/>
                </a:solidFill>
                <a:latin typeface="Century Gothic" panose="020B0502020202020204" pitchFamily="34" charset="0"/>
              </a:rPr>
              <a:t>base, through increased engagement between our universities, colleges and the private, public, and third sectors.</a:t>
            </a:r>
          </a:p>
        </p:txBody>
      </p:sp>
    </p:spTree>
    <p:extLst>
      <p:ext uri="{BB962C8B-B14F-4D97-AF65-F5344CB8AC3E}">
        <p14:creationId xmlns:p14="http://schemas.microsoft.com/office/powerpoint/2010/main" val="251405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7" name="Title 6">
            <a:extLst>
              <a:ext uri="{FF2B5EF4-FFF2-40B4-BE49-F238E27FC236}">
                <a16:creationId xmlns:a16="http://schemas.microsoft.com/office/drawing/2014/main" id="{A4CAD51E-EC43-4773-006F-91EA80910867}"/>
              </a:ext>
            </a:extLst>
          </p:cNvPr>
          <p:cNvSpPr txBox="1">
            <a:spLocks noGrp="1"/>
          </p:cNvSpPr>
          <p:nvPr>
            <p:ph type="title" idx="4294967295"/>
          </p:nvPr>
        </p:nvSpPr>
        <p:spPr>
          <a:xfrm>
            <a:off x="2001868" y="178832"/>
            <a:ext cx="9885332"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The ambition for </a:t>
            </a:r>
            <a:r>
              <a:rPr kumimoji="0" lang="en-GB" sz="4000" b="1" i="0" u="sng"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employers, training providers and adult learning providers</a:t>
            </a:r>
            <a:endParaRPr kumimoji="0" lang="en-GB" sz="2400" b="0" i="0" u="sng"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8" name="TextBox 7"/>
          <p:cNvSpPr txBox="1">
            <a:spLocks/>
          </p:cNvSpPr>
          <p:nvPr/>
        </p:nvSpPr>
        <p:spPr>
          <a:xfrm>
            <a:off x="2001869" y="1870572"/>
            <a:ext cx="8589932" cy="4808596"/>
          </a:xfrm>
          <a:prstGeom prst="rect">
            <a:avLst/>
          </a:prstGeom>
          <a:noFill/>
        </p:spPr>
        <p:txBody>
          <a:bodyPr wrap="square" numCol="1" rtlCol="0">
            <a:noAutofit/>
          </a:bodyPr>
          <a:lstStyle/>
          <a:p>
            <a:pPr marL="342900" indent="-342900">
              <a:spcAft>
                <a:spcPts val="1200"/>
              </a:spcAft>
              <a:buClr>
                <a:srgbClr val="F39200"/>
              </a:buClr>
              <a:buFont typeface="Wingdings" panose="05000000000000000000" pitchFamily="2" charset="2"/>
              <a:buChar char="§"/>
            </a:pPr>
            <a:r>
              <a:rPr lang="en-GB" sz="2000" dirty="0">
                <a:solidFill>
                  <a:srgbClr val="002060"/>
                </a:solidFill>
                <a:latin typeface="Century Gothic" panose="020B0502020202020204" pitchFamily="34" charset="0"/>
              </a:rPr>
              <a:t>A new duty to fund adult education and a renewed </a:t>
            </a:r>
            <a:r>
              <a:rPr lang="en-GB" sz="2000" b="1" dirty="0">
                <a:solidFill>
                  <a:srgbClr val="002060"/>
                </a:solidFill>
                <a:latin typeface="Century Gothic" panose="020B0502020202020204" pitchFamily="34" charset="0"/>
              </a:rPr>
              <a:t>strategic focus on lifelong learning and adult skills</a:t>
            </a:r>
            <a:r>
              <a:rPr lang="en-GB" sz="2000" dirty="0">
                <a:solidFill>
                  <a:srgbClr val="002060"/>
                </a:solidFill>
                <a:latin typeface="Century Gothic" panose="020B0502020202020204" pitchFamily="34" charset="0"/>
              </a:rPr>
              <a:t>.</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A new, clear definition of a Welsh apprenticeship</a:t>
            </a:r>
            <a:r>
              <a:rPr lang="en-GB" sz="2000" dirty="0">
                <a:solidFill>
                  <a:srgbClr val="002060"/>
                </a:solidFill>
                <a:latin typeface="Century Gothic" panose="020B0502020202020204" pitchFamily="34" charset="0"/>
              </a:rPr>
              <a:t>, establishing a gold standard for Welsh apprenticeships as sought-after and valued pathways from education into employment. </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More flexibility to develop new apprenticeship frameworks </a:t>
            </a:r>
            <a:r>
              <a:rPr lang="en-GB" sz="2000" dirty="0">
                <a:solidFill>
                  <a:srgbClr val="002060"/>
                </a:solidFill>
                <a:latin typeface="Century Gothic" panose="020B0502020202020204" pitchFamily="34" charset="0"/>
              </a:rPr>
              <a:t>and to keep existing apprenticeships up-to-date to meet changing skills needs. </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Close collaboration </a:t>
            </a:r>
            <a:r>
              <a:rPr lang="en-GB" sz="2000" dirty="0">
                <a:solidFill>
                  <a:srgbClr val="002060"/>
                </a:solidFill>
                <a:latin typeface="Century Gothic" panose="020B0502020202020204" pitchFamily="34" charset="0"/>
              </a:rPr>
              <a:t>between the Commission, providers, and Regional Skills Partnerships to inform planning, funding and strategic planning. </a:t>
            </a:r>
          </a:p>
          <a:p>
            <a:pPr marL="342900" indent="-342900">
              <a:spcAft>
                <a:spcPts val="1200"/>
              </a:spcAft>
              <a:buClr>
                <a:srgbClr val="F39200"/>
              </a:buClr>
              <a:buFont typeface="Wingdings" panose="05000000000000000000" pitchFamily="2" charset="2"/>
              <a:buChar char="§"/>
            </a:pPr>
            <a:r>
              <a:rPr lang="en-GB" sz="2000" b="1" dirty="0">
                <a:solidFill>
                  <a:srgbClr val="002060"/>
                </a:solidFill>
                <a:latin typeface="Century Gothic" panose="020B0502020202020204" pitchFamily="34" charset="0"/>
              </a:rPr>
              <a:t>A single organisation </a:t>
            </a:r>
            <a:r>
              <a:rPr lang="en-GB" sz="2000" dirty="0">
                <a:solidFill>
                  <a:srgbClr val="002060"/>
                </a:solidFill>
                <a:latin typeface="Century Gothic" panose="020B0502020202020204" pitchFamily="34" charset="0"/>
              </a:rPr>
              <a:t>responsible to ensuring the Welsh economy has the skills it needs for businesses and communities to thrive.</a:t>
            </a:r>
          </a:p>
        </p:txBody>
      </p:sp>
    </p:spTree>
    <p:extLst>
      <p:ext uri="{BB962C8B-B14F-4D97-AF65-F5344CB8AC3E}">
        <p14:creationId xmlns:p14="http://schemas.microsoft.com/office/powerpoint/2010/main" val="442458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5" name="Title 4"/>
          <p:cNvSpPr txBox="1">
            <a:spLocks noGrp="1"/>
          </p:cNvSpPr>
          <p:nvPr>
            <p:ph type="title" idx="4294967295"/>
          </p:nvPr>
        </p:nvSpPr>
        <p:spPr>
          <a:xfrm>
            <a:off x="1630278" y="220716"/>
            <a:ext cx="89314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Chair of the Board for CTER </a:t>
            </a:r>
            <a:endParaRPr kumimoji="0" lang="en-GB" sz="2400" b="0"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695A3EE5-2BBE-9064-9119-75047F98FAC8}"/>
              </a:ext>
            </a:extLst>
          </p:cNvPr>
          <p:cNvSpPr txBox="1"/>
          <p:nvPr/>
        </p:nvSpPr>
        <p:spPr>
          <a:xfrm>
            <a:off x="1704108" y="1340428"/>
            <a:ext cx="7554191" cy="5109091"/>
          </a:xfrm>
          <a:prstGeom prst="rect">
            <a:avLst/>
          </a:prstGeom>
          <a:noFill/>
        </p:spPr>
        <p:txBody>
          <a:bodyPr wrap="square">
            <a:spAutoFit/>
          </a:bodyPr>
          <a:lstStyle/>
          <a:p>
            <a:r>
              <a:rPr lang="en-GB" sz="2000" dirty="0">
                <a:solidFill>
                  <a:srgbClr val="291F6C"/>
                </a:solidFill>
                <a:latin typeface="Century Gothic" panose="020B0502020202020204" pitchFamily="34" charset="0"/>
              </a:rPr>
              <a:t>Professor Dame Julie Lydon appointed in December 2022</a:t>
            </a:r>
          </a:p>
          <a:p>
            <a:pPr marL="342900" indent="-342900">
              <a:buFont typeface="Arial" panose="020B0604020202020204" pitchFamily="34" charset="0"/>
              <a:buChar char="•"/>
            </a:pPr>
            <a:endParaRPr lang="en-GB" sz="2000" dirty="0">
              <a:solidFill>
                <a:srgbClr val="291F6C"/>
              </a:solidFill>
              <a:latin typeface="Century Gothic" panose="020B0502020202020204" pitchFamily="34" charset="0"/>
            </a:endParaRPr>
          </a:p>
          <a:p>
            <a:r>
              <a:rPr lang="en-GB" sz="2000" dirty="0">
                <a:solidFill>
                  <a:srgbClr val="291F6C"/>
                </a:solidFill>
                <a:latin typeface="Century Gothic" panose="020B0502020202020204" pitchFamily="34" charset="0"/>
              </a:rPr>
              <a:t>Role involves:</a:t>
            </a:r>
          </a:p>
          <a:p>
            <a:endParaRPr lang="en-GB" sz="2000" dirty="0">
              <a:solidFill>
                <a:srgbClr val="291F6C"/>
              </a:solidFill>
              <a:latin typeface="Century Gothic" panose="020B0502020202020204" pitchFamily="34" charset="0"/>
            </a:endParaRPr>
          </a:p>
          <a:p>
            <a:pPr marL="800100" lvl="1" indent="-342900">
              <a:spcAft>
                <a:spcPts val="1200"/>
              </a:spcAft>
              <a:buClr>
                <a:srgbClr val="F39200"/>
              </a:buClr>
              <a:buFont typeface="Wingdings" panose="05000000000000000000" pitchFamily="2" charset="2"/>
              <a:buChar char="§"/>
            </a:pPr>
            <a:r>
              <a:rPr lang="en-GB" dirty="0">
                <a:solidFill>
                  <a:srgbClr val="291F6C"/>
                </a:solidFill>
                <a:latin typeface="Century Gothic" panose="020B0502020202020204" pitchFamily="34" charset="0"/>
              </a:rPr>
              <a:t>Working with the CEO and Welsh Government Programme Board to ensure CTER is delivered on time and is fit for purpose for day one of operation</a:t>
            </a:r>
          </a:p>
          <a:p>
            <a:pPr marL="800100" lvl="1" indent="-342900">
              <a:spcAft>
                <a:spcPts val="1200"/>
              </a:spcAft>
              <a:buClr>
                <a:srgbClr val="F39200"/>
              </a:buClr>
              <a:buFont typeface="Wingdings" panose="05000000000000000000" pitchFamily="2" charset="2"/>
              <a:buChar char="§"/>
            </a:pPr>
            <a:r>
              <a:rPr lang="en-GB" dirty="0">
                <a:solidFill>
                  <a:srgbClr val="291F6C"/>
                </a:solidFill>
                <a:latin typeface="Century Gothic" panose="020B0502020202020204" pitchFamily="34" charset="0"/>
              </a:rPr>
              <a:t>Leading the CTER board in setting the strategic direction for CTER and evaluate the development and delivery of the organisation’s business strategy, plans and performance objectives</a:t>
            </a:r>
          </a:p>
          <a:p>
            <a:pPr marL="800100" lvl="1" indent="-342900">
              <a:spcAft>
                <a:spcPts val="1200"/>
              </a:spcAft>
              <a:buClr>
                <a:srgbClr val="F39200"/>
              </a:buClr>
              <a:buFont typeface="Wingdings" panose="05000000000000000000" pitchFamily="2" charset="2"/>
              <a:buChar char="§"/>
            </a:pPr>
            <a:r>
              <a:rPr lang="en-GB" dirty="0">
                <a:solidFill>
                  <a:srgbClr val="291F6C"/>
                </a:solidFill>
                <a:latin typeface="Century Gothic" panose="020B0502020202020204" pitchFamily="34" charset="0"/>
              </a:rPr>
              <a:t>Engaging in and supporting CTER’s stakeholder engagement activity, building relationships with sector leaders</a:t>
            </a:r>
          </a:p>
          <a:p>
            <a:pPr marL="800100" lvl="1" indent="-342900">
              <a:spcAft>
                <a:spcPts val="1200"/>
              </a:spcAft>
              <a:buClr>
                <a:srgbClr val="F39200"/>
              </a:buClr>
              <a:buFont typeface="Wingdings" panose="05000000000000000000" pitchFamily="2" charset="2"/>
              <a:buChar char="§"/>
            </a:pPr>
            <a:r>
              <a:rPr lang="en-GB" dirty="0">
                <a:solidFill>
                  <a:srgbClr val="291F6C"/>
                </a:solidFill>
                <a:latin typeface="Century Gothic" panose="020B0502020202020204" pitchFamily="34" charset="0"/>
              </a:rPr>
              <a:t>Chairing the CTER Board, putting in place effective governance arrangements</a:t>
            </a:r>
          </a:p>
        </p:txBody>
      </p:sp>
      <p:pic>
        <p:nvPicPr>
          <p:cNvPr id="7" name="Picture 6" descr="Photo of Dame Julie Lydon">
            <a:extLst>
              <a:ext uri="{FF2B5EF4-FFF2-40B4-BE49-F238E27FC236}">
                <a16:creationId xmlns:a16="http://schemas.microsoft.com/office/drawing/2014/main" id="{049589C3-A068-C5FB-37A7-75CCDD6E73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837" t="6034" r="15845" b="20522"/>
          <a:stretch/>
        </p:blipFill>
        <p:spPr>
          <a:xfrm>
            <a:off x="9258298" y="928602"/>
            <a:ext cx="2820877" cy="2363238"/>
          </a:xfrm>
          <a:prstGeom prst="rect">
            <a:avLst/>
          </a:prstGeom>
        </p:spPr>
      </p:pic>
    </p:spTree>
    <p:extLst>
      <p:ext uri="{BB962C8B-B14F-4D97-AF65-F5344CB8AC3E}">
        <p14:creationId xmlns:p14="http://schemas.microsoft.com/office/powerpoint/2010/main" val="3271123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5" name="Title 4"/>
          <p:cNvSpPr txBox="1">
            <a:spLocks noGrp="1"/>
          </p:cNvSpPr>
          <p:nvPr>
            <p:ph type="title" idx="4294967295"/>
          </p:nvPr>
        </p:nvSpPr>
        <p:spPr>
          <a:xfrm>
            <a:off x="1412068" y="157699"/>
            <a:ext cx="10873449"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Chair of the Research and Innovation Committee (RIC) and Deputy Chair for the CTER Board</a:t>
            </a:r>
            <a:endParaRPr kumimoji="0" lang="en-GB" sz="3400" b="0"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E3D6BE5E-7842-1D2E-09D3-2083AAE1F2B6}"/>
              </a:ext>
            </a:extLst>
          </p:cNvPr>
          <p:cNvSpPr txBox="1"/>
          <p:nvPr/>
        </p:nvSpPr>
        <p:spPr>
          <a:xfrm>
            <a:off x="1810481" y="1358028"/>
            <a:ext cx="7835130" cy="5170646"/>
          </a:xfrm>
          <a:prstGeom prst="rect">
            <a:avLst/>
          </a:prstGeom>
          <a:noFill/>
        </p:spPr>
        <p:txBody>
          <a:bodyPr wrap="square">
            <a:spAutoFit/>
          </a:bodyPr>
          <a:lstStyle/>
          <a:p>
            <a:r>
              <a:rPr lang="en-GB" sz="2000" dirty="0">
                <a:solidFill>
                  <a:srgbClr val="291F6C"/>
                </a:solidFill>
                <a:latin typeface="Century Gothic" panose="020B0502020202020204" pitchFamily="34" charset="0"/>
              </a:rPr>
              <a:t>Professor David Sweeney appointed in December 2022</a:t>
            </a:r>
          </a:p>
          <a:p>
            <a:pPr marL="342900" indent="-342900">
              <a:buFont typeface="Arial" panose="020B0604020202020204" pitchFamily="34" charset="0"/>
              <a:buChar char="•"/>
            </a:pPr>
            <a:endParaRPr lang="en-GB" sz="2000" dirty="0">
              <a:solidFill>
                <a:srgbClr val="291F6C"/>
              </a:solidFill>
              <a:latin typeface="Century Gothic" panose="020B0502020202020204" pitchFamily="34" charset="0"/>
            </a:endParaRPr>
          </a:p>
          <a:p>
            <a:r>
              <a:rPr lang="en-GB" sz="2000" dirty="0">
                <a:solidFill>
                  <a:srgbClr val="291F6C"/>
                </a:solidFill>
                <a:latin typeface="Century Gothic" panose="020B0502020202020204" pitchFamily="34" charset="0"/>
              </a:rPr>
              <a:t>Role involves:</a:t>
            </a:r>
          </a:p>
          <a:p>
            <a:endParaRPr lang="en-GB" sz="2000" dirty="0">
              <a:solidFill>
                <a:srgbClr val="291F6C"/>
              </a:solidFill>
              <a:latin typeface="Century Gothic" panose="020B0502020202020204" pitchFamily="34" charset="0"/>
            </a:endParaRPr>
          </a:p>
          <a:p>
            <a:pPr marL="800100" lvl="1" indent="-342900">
              <a:spcAft>
                <a:spcPts val="1200"/>
              </a:spcAft>
              <a:buClr>
                <a:srgbClr val="F39200"/>
              </a:buClr>
              <a:buFont typeface="Wingdings" panose="05000000000000000000" pitchFamily="2" charset="2"/>
              <a:buChar char="§"/>
            </a:pPr>
            <a:r>
              <a:rPr lang="en-GB" dirty="0">
                <a:solidFill>
                  <a:srgbClr val="291F6C"/>
                </a:solidFill>
                <a:latin typeface="Century Gothic" panose="020B0502020202020204" pitchFamily="34" charset="0"/>
              </a:rPr>
              <a:t>Chairing and facilitating RIC Committee meetings, putting in place effective governance arrangements</a:t>
            </a:r>
          </a:p>
          <a:p>
            <a:pPr marL="800100" lvl="1" indent="-342900">
              <a:spcAft>
                <a:spcPts val="1200"/>
              </a:spcAft>
              <a:buClr>
                <a:srgbClr val="F39200"/>
              </a:buClr>
              <a:buFont typeface="Wingdings" panose="05000000000000000000" pitchFamily="2" charset="2"/>
              <a:buChar char="§"/>
            </a:pPr>
            <a:r>
              <a:rPr lang="en-GB" dirty="0">
                <a:solidFill>
                  <a:srgbClr val="291F6C"/>
                </a:solidFill>
                <a:latin typeface="Century Gothic" panose="020B0502020202020204" pitchFamily="34" charset="0"/>
              </a:rPr>
              <a:t>Leading the Committee in setting the strategic direction for the Commission’s Research &amp; Innovation functions</a:t>
            </a:r>
          </a:p>
          <a:p>
            <a:pPr marL="800100" lvl="1" indent="-342900">
              <a:spcAft>
                <a:spcPts val="1200"/>
              </a:spcAft>
              <a:buClr>
                <a:srgbClr val="F39200"/>
              </a:buClr>
              <a:buFont typeface="Wingdings" panose="05000000000000000000" pitchFamily="2" charset="2"/>
              <a:buChar char="§"/>
            </a:pPr>
            <a:r>
              <a:rPr lang="en-GB" dirty="0">
                <a:solidFill>
                  <a:srgbClr val="291F6C"/>
                </a:solidFill>
                <a:latin typeface="Century Gothic" panose="020B0502020202020204" pitchFamily="34" charset="0"/>
              </a:rPr>
              <a:t>Deputising for the Chair in facilitating CTER Board meetings</a:t>
            </a:r>
          </a:p>
          <a:p>
            <a:pPr marL="800100" lvl="1" indent="-342900">
              <a:spcAft>
                <a:spcPts val="1200"/>
              </a:spcAft>
              <a:buClr>
                <a:srgbClr val="F39200"/>
              </a:buClr>
              <a:buFont typeface="Wingdings" panose="05000000000000000000" pitchFamily="2" charset="2"/>
              <a:buChar char="§"/>
            </a:pPr>
            <a:r>
              <a:rPr lang="en-GB" dirty="0">
                <a:solidFill>
                  <a:srgbClr val="291F6C"/>
                </a:solidFill>
                <a:latin typeface="Century Gothic" panose="020B0502020202020204" pitchFamily="34" charset="0"/>
              </a:rPr>
              <a:t>Supporting the Chair in leading the CTER board in setting the strategic direction for CTER</a:t>
            </a:r>
          </a:p>
          <a:p>
            <a:pPr marL="800100" lvl="1" indent="-342900">
              <a:spcAft>
                <a:spcPts val="1200"/>
              </a:spcAft>
              <a:buClr>
                <a:srgbClr val="F39200"/>
              </a:buClr>
              <a:buFont typeface="Wingdings" panose="05000000000000000000" pitchFamily="2" charset="2"/>
              <a:buChar char="§"/>
            </a:pPr>
            <a:r>
              <a:rPr lang="en-GB" dirty="0">
                <a:solidFill>
                  <a:srgbClr val="291F6C"/>
                </a:solidFill>
                <a:latin typeface="Century Gothic" panose="020B0502020202020204" pitchFamily="34" charset="0"/>
              </a:rPr>
              <a:t>Engaging in and supporting RIC and CTER’s stakeholder engagement activity, building relationships with sector leaders</a:t>
            </a:r>
          </a:p>
          <a:p>
            <a:pPr marL="800100" lvl="1" indent="-342900">
              <a:buFont typeface="Courier New" panose="02070309020205020404" pitchFamily="49" charset="0"/>
              <a:buChar char="o"/>
            </a:pPr>
            <a:endParaRPr lang="en-GB" sz="2000" dirty="0">
              <a:solidFill>
                <a:srgbClr val="291F6C"/>
              </a:solidFill>
              <a:latin typeface="Century Gothic" panose="020B0502020202020204" pitchFamily="34" charset="0"/>
            </a:endParaRPr>
          </a:p>
        </p:txBody>
      </p:sp>
      <p:pic>
        <p:nvPicPr>
          <p:cNvPr id="4" name="Picture 2" descr="Professor David Sweeney CBE">
            <a:extLst>
              <a:ext uri="{FF2B5EF4-FFF2-40B4-BE49-F238E27FC236}">
                <a16:creationId xmlns:a16="http://schemas.microsoft.com/office/drawing/2014/main" id="{ED254F7D-6072-75B5-4A2A-23A203947D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786" t="7878" r="9012" b="38184"/>
          <a:stretch/>
        </p:blipFill>
        <p:spPr bwMode="auto">
          <a:xfrm>
            <a:off x="9511867" y="1358028"/>
            <a:ext cx="2213473" cy="238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298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5" name="Title 4"/>
          <p:cNvSpPr txBox="1">
            <a:spLocks noGrp="1"/>
          </p:cNvSpPr>
          <p:nvPr>
            <p:ph type="title" idx="4294967295"/>
          </p:nvPr>
        </p:nvSpPr>
        <p:spPr>
          <a:xfrm>
            <a:off x="1412068" y="157699"/>
            <a:ext cx="10873449"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Chief Executive Officer</a:t>
            </a:r>
            <a:endParaRPr kumimoji="0" lang="en-GB" sz="3400" b="0"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E3D6BE5E-7842-1D2E-09D3-2083AAE1F2B6}"/>
              </a:ext>
            </a:extLst>
          </p:cNvPr>
          <p:cNvSpPr txBox="1"/>
          <p:nvPr/>
        </p:nvSpPr>
        <p:spPr>
          <a:xfrm>
            <a:off x="1412068" y="1048345"/>
            <a:ext cx="8168611" cy="6186309"/>
          </a:xfrm>
          <a:prstGeom prst="rect">
            <a:avLst/>
          </a:prstGeom>
          <a:noFill/>
        </p:spPr>
        <p:txBody>
          <a:bodyPr wrap="square">
            <a:spAutoFit/>
          </a:bodyPr>
          <a:lstStyle/>
          <a:p>
            <a:r>
              <a:rPr lang="en-GB" sz="2000" dirty="0">
                <a:solidFill>
                  <a:srgbClr val="291F6C"/>
                </a:solidFill>
                <a:latin typeface="Century Gothic" panose="020B0502020202020204" pitchFamily="34" charset="0"/>
              </a:rPr>
              <a:t>	Simon Pirotte was formally appointed in June 2023 and 	took up post in September 2023</a:t>
            </a:r>
          </a:p>
          <a:p>
            <a:endParaRPr lang="en-GB" sz="2000" dirty="0">
              <a:solidFill>
                <a:srgbClr val="291F6C"/>
              </a:solidFill>
              <a:latin typeface="Century Gothic" panose="020B0502020202020204" pitchFamily="34" charset="0"/>
            </a:endParaRPr>
          </a:p>
          <a:p>
            <a:r>
              <a:rPr lang="en-GB" sz="2000" dirty="0">
                <a:solidFill>
                  <a:srgbClr val="291F6C"/>
                </a:solidFill>
                <a:latin typeface="Century Gothic" panose="020B0502020202020204" pitchFamily="34" charset="0"/>
              </a:rPr>
              <a:t>	Role involves:</a:t>
            </a:r>
          </a:p>
          <a:p>
            <a:endParaRPr lang="en-GB" sz="2000" dirty="0">
              <a:solidFill>
                <a:srgbClr val="291F6C"/>
              </a:solidFill>
              <a:latin typeface="Century Gothic" panose="020B0502020202020204" pitchFamily="34" charset="0"/>
            </a:endParaRPr>
          </a:p>
          <a:p>
            <a:pPr marL="800100" lvl="1" indent="-342900">
              <a:spcAft>
                <a:spcPts val="1200"/>
              </a:spcAft>
              <a:buClr>
                <a:srgbClr val="F39200"/>
              </a:buClr>
              <a:buFont typeface="Wingdings" panose="05000000000000000000" pitchFamily="2" charset="2"/>
              <a:buChar char="§"/>
            </a:pPr>
            <a:r>
              <a:rPr lang="en-GB" dirty="0">
                <a:solidFill>
                  <a:srgbClr val="291F6C"/>
                </a:solidFill>
                <a:latin typeface="Century Gothic" panose="020B0502020202020204" pitchFamily="34" charset="0"/>
              </a:rPr>
              <a:t>Providing strong and inspirational leadership, vision, and strategic direction to staff</a:t>
            </a:r>
          </a:p>
          <a:p>
            <a:pPr marL="800100" lvl="1" indent="-342900">
              <a:spcAft>
                <a:spcPts val="1200"/>
              </a:spcAft>
              <a:buClr>
                <a:srgbClr val="F39200"/>
              </a:buClr>
              <a:buFont typeface="Wingdings" panose="05000000000000000000" pitchFamily="2" charset="2"/>
              <a:buChar char="§"/>
            </a:pPr>
            <a:r>
              <a:rPr lang="en-GB" dirty="0">
                <a:solidFill>
                  <a:srgbClr val="291F6C"/>
                </a:solidFill>
                <a:latin typeface="Century Gothic" panose="020B0502020202020204" pitchFamily="34" charset="0"/>
              </a:rPr>
              <a:t>Shaping the new organisation’s structure, operating systems, and its ways of working</a:t>
            </a:r>
          </a:p>
          <a:p>
            <a:pPr marL="800100" lvl="1" indent="-342900">
              <a:spcAft>
                <a:spcPts val="1200"/>
              </a:spcAft>
              <a:buClr>
                <a:srgbClr val="F39200"/>
              </a:buClr>
              <a:buFont typeface="Wingdings" panose="05000000000000000000" pitchFamily="2" charset="2"/>
              <a:buChar char="§"/>
            </a:pPr>
            <a:r>
              <a:rPr lang="en-GB" dirty="0">
                <a:solidFill>
                  <a:srgbClr val="002060"/>
                </a:solidFill>
                <a:latin typeface="Century Gothic" panose="020B0502020202020204" pitchFamily="34" charset="0"/>
              </a:rPr>
              <a:t>Ensuring the new organisation performs its functions effectively </a:t>
            </a:r>
          </a:p>
          <a:p>
            <a:pPr marL="800100" lvl="1" indent="-342900">
              <a:spcAft>
                <a:spcPts val="1200"/>
              </a:spcAft>
              <a:buClr>
                <a:srgbClr val="F39200"/>
              </a:buClr>
              <a:buFont typeface="Wingdings" panose="05000000000000000000" pitchFamily="2" charset="2"/>
              <a:buChar char="§"/>
            </a:pPr>
            <a:r>
              <a:rPr lang="en-GB" dirty="0">
                <a:solidFill>
                  <a:srgbClr val="002060"/>
                </a:solidFill>
                <a:latin typeface="Century Gothic" panose="020B0502020202020204" pitchFamily="34" charset="0"/>
              </a:rPr>
              <a:t>Principal adviser to the CTER Board, working with them to uphold CTER’s independence in considering the effectiveness of funding, delivery and monitoring methods.</a:t>
            </a:r>
          </a:p>
          <a:p>
            <a:pPr marL="800100" lvl="1" indent="-342900">
              <a:spcAft>
                <a:spcPts val="1200"/>
              </a:spcAft>
              <a:buClr>
                <a:srgbClr val="F39200"/>
              </a:buClr>
              <a:buFont typeface="Wingdings" panose="05000000000000000000" pitchFamily="2" charset="2"/>
              <a:buChar char="§"/>
            </a:pPr>
            <a:r>
              <a:rPr lang="en-GB" dirty="0">
                <a:solidFill>
                  <a:srgbClr val="291F6C"/>
                </a:solidFill>
                <a:latin typeface="Century Gothic" panose="020B0502020202020204" pitchFamily="34" charset="0"/>
              </a:rPr>
              <a:t>Leading the sector to deliver world class innovative solutions to future challenges, placing learners at the heart of the system</a:t>
            </a:r>
          </a:p>
          <a:p>
            <a:pPr marL="800100" lvl="1" indent="-342900">
              <a:spcAft>
                <a:spcPts val="1200"/>
              </a:spcAft>
              <a:buClr>
                <a:srgbClr val="F39200"/>
              </a:buClr>
              <a:buFont typeface="Wingdings" panose="05000000000000000000" pitchFamily="2" charset="2"/>
              <a:buChar char="§"/>
            </a:pPr>
            <a:r>
              <a:rPr lang="en-GB" dirty="0">
                <a:solidFill>
                  <a:srgbClr val="291F6C"/>
                </a:solidFill>
                <a:latin typeface="Century Gothic" panose="020B0502020202020204" pitchFamily="34" charset="0"/>
              </a:rPr>
              <a:t>Building on the strengths of our current education system to better meet the challenges and opportunities ahead.</a:t>
            </a:r>
          </a:p>
          <a:p>
            <a:pPr marL="800100" lvl="1" indent="-342900">
              <a:spcAft>
                <a:spcPts val="1200"/>
              </a:spcAft>
              <a:buClr>
                <a:srgbClr val="F39200"/>
              </a:buClr>
              <a:buFont typeface="Wingdings" panose="05000000000000000000" pitchFamily="2" charset="2"/>
              <a:buChar char="§"/>
            </a:pPr>
            <a:endParaRPr lang="en-GB" sz="2000" dirty="0">
              <a:solidFill>
                <a:srgbClr val="291F6C"/>
              </a:solidFill>
              <a:latin typeface="Century Gothic" panose="020B0502020202020204" pitchFamily="34" charset="0"/>
            </a:endParaRPr>
          </a:p>
        </p:txBody>
      </p:sp>
      <p:pic>
        <p:nvPicPr>
          <p:cNvPr id="7" name="Picture 6" descr="Photo of Simon Pirotte">
            <a:extLst>
              <a:ext uri="{FF2B5EF4-FFF2-40B4-BE49-F238E27FC236}">
                <a16:creationId xmlns:a16="http://schemas.microsoft.com/office/drawing/2014/main" id="{DFAD72C4-33FB-529A-72F8-B85F8C3EE8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862" r="7808"/>
          <a:stretch/>
        </p:blipFill>
        <p:spPr>
          <a:xfrm>
            <a:off x="9459671" y="1048346"/>
            <a:ext cx="2553360" cy="2380654"/>
          </a:xfrm>
          <a:prstGeom prst="rect">
            <a:avLst/>
          </a:prstGeom>
        </p:spPr>
      </p:pic>
    </p:spTree>
    <p:extLst>
      <p:ext uri="{BB962C8B-B14F-4D97-AF65-F5344CB8AC3E}">
        <p14:creationId xmlns:p14="http://schemas.microsoft.com/office/powerpoint/2010/main" val="425198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5" name="Title 4"/>
          <p:cNvSpPr txBox="1">
            <a:spLocks noGrp="1"/>
          </p:cNvSpPr>
          <p:nvPr>
            <p:ph type="title" idx="4294967295"/>
          </p:nvPr>
        </p:nvSpPr>
        <p:spPr>
          <a:xfrm>
            <a:off x="1901685" y="236568"/>
            <a:ext cx="89314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r>
              <a:rPr lang="en-GB" sz="4000" b="1" dirty="0">
                <a:solidFill>
                  <a:srgbClr val="291F6C"/>
                </a:solidFill>
                <a:latin typeface="Century Gothic" panose="020B0502020202020204" pitchFamily="34" charset="0"/>
                <a:ea typeface="+mn-ea"/>
                <a:cs typeface="+mn-cs"/>
              </a:rPr>
              <a:t>Establishment Phase</a:t>
            </a:r>
          </a:p>
        </p:txBody>
      </p:sp>
      <p:sp>
        <p:nvSpPr>
          <p:cNvPr id="8" name="TextBox 7"/>
          <p:cNvSpPr txBox="1">
            <a:spLocks/>
          </p:cNvSpPr>
          <p:nvPr/>
        </p:nvSpPr>
        <p:spPr>
          <a:xfrm>
            <a:off x="1944113" y="1181022"/>
            <a:ext cx="9256898" cy="5669445"/>
          </a:xfrm>
          <a:prstGeom prst="rect">
            <a:avLst/>
          </a:prstGeom>
          <a:noFill/>
        </p:spPr>
        <p:txBody>
          <a:bodyPr wrap="square" numCol="1" rtlCol="0">
            <a:noAutofit/>
          </a:bodyPr>
          <a:lstStyle/>
          <a:p>
            <a:pPr marL="285750" lvl="0" indent="-285750">
              <a:buFont typeface="Arial" panose="020B0604020202020204" pitchFamily="34" charset="0"/>
              <a:buChar char="•"/>
            </a:pPr>
            <a:endParaRPr lang="en-GB" dirty="0">
              <a:solidFill>
                <a:schemeClr val="accent1">
                  <a:lumMod val="50000"/>
                </a:schemeClr>
              </a:solidFill>
              <a:latin typeface="Century Gothic" panose="020B0502020202020204" pitchFamily="34" charset="0"/>
              <a:cs typeface="Arial" panose="020B0604020202020204" pitchFamily="34" charset="0"/>
            </a:endParaRPr>
          </a:p>
          <a:p>
            <a:pPr marL="285750" lvl="0" indent="-285750">
              <a:buFont typeface="Arial" panose="020B0604020202020204" pitchFamily="34" charset="0"/>
              <a:buChar char="•"/>
            </a:pPr>
            <a:endParaRPr lang="en-GB" dirty="0">
              <a:solidFill>
                <a:schemeClr val="accent1">
                  <a:lumMod val="50000"/>
                </a:schemeClr>
              </a:solidFill>
              <a:latin typeface="Century Gothic" panose="020B0502020202020204" pitchFamily="34" charset="0"/>
              <a:cs typeface="Arial" panose="020B0604020202020204" pitchFamily="34" charset="0"/>
            </a:endParaRPr>
          </a:p>
          <a:p>
            <a:pPr marL="285750" lvl="0" indent="-285750">
              <a:buFont typeface="Arial" panose="020B0604020202020204" pitchFamily="34" charset="0"/>
              <a:buChar char="•"/>
            </a:pPr>
            <a:endParaRPr lang="en-GB" dirty="0">
              <a:solidFill>
                <a:srgbClr val="291F6C"/>
              </a:solidFill>
              <a:latin typeface="Century Gothic" panose="020B0502020202020204" pitchFamily="34" charset="0"/>
              <a:cs typeface="Arial" panose="020B0604020202020204" pitchFamily="34" charset="0"/>
            </a:endParaRPr>
          </a:p>
          <a:p>
            <a:pPr marL="0" lvl="0" indent="0">
              <a:buNone/>
            </a:pPr>
            <a:r>
              <a:rPr lang="en-GB" sz="2400" dirty="0">
                <a:solidFill>
                  <a:srgbClr val="291F6C"/>
                </a:solidFill>
                <a:latin typeface="Century Gothic" panose="020B0502020202020204" pitchFamily="34" charset="0"/>
                <a:cs typeface="Arial" panose="020B0604020202020204" pitchFamily="34" charset="0"/>
              </a:rPr>
              <a:t>The phase between the Commission’s establishment and its operational date will be pivotal for </a:t>
            </a:r>
            <a:r>
              <a:rPr lang="en-GB" sz="2400" dirty="0">
                <a:solidFill>
                  <a:srgbClr val="291F6C"/>
                </a:solidFill>
                <a:latin typeface="Century Gothic" panose="020B0502020202020204" pitchFamily="34" charset="0"/>
              </a:rPr>
              <a:t>the Commission to start building its:</a:t>
            </a:r>
          </a:p>
          <a:p>
            <a:pPr marL="0" lvl="0" indent="0">
              <a:buNone/>
            </a:pPr>
            <a:endParaRPr lang="en-GB" sz="2400" dirty="0">
              <a:solidFill>
                <a:srgbClr val="291F6C"/>
              </a:solidFill>
              <a:latin typeface="Century Gothic" panose="020B0502020202020204" pitchFamily="34" charset="0"/>
            </a:endParaRPr>
          </a:p>
          <a:p>
            <a:pPr marL="354013" indent="-354013" rtl="0">
              <a:buClr>
                <a:srgbClr val="F39200"/>
              </a:buClr>
              <a:buFont typeface="Wingdings" panose="05000000000000000000" pitchFamily="2" charset="2"/>
              <a:buChar char="§"/>
            </a:pPr>
            <a:r>
              <a:rPr lang="en-GB" sz="2400" dirty="0">
                <a:solidFill>
                  <a:srgbClr val="291F6C"/>
                </a:solidFill>
                <a:latin typeface="Century Gothic" panose="020B0502020202020204" pitchFamily="34" charset="0"/>
              </a:rPr>
              <a:t>Capacity, </a:t>
            </a:r>
          </a:p>
          <a:p>
            <a:pPr marL="354013" indent="-354013" rtl="0">
              <a:buClr>
                <a:srgbClr val="F39200"/>
              </a:buClr>
              <a:buFont typeface="Wingdings" panose="05000000000000000000" pitchFamily="2" charset="2"/>
              <a:buChar char="§"/>
            </a:pPr>
            <a:r>
              <a:rPr lang="en-GB" sz="2400" dirty="0">
                <a:solidFill>
                  <a:srgbClr val="291F6C"/>
                </a:solidFill>
                <a:latin typeface="Century Gothic" panose="020B0502020202020204" pitchFamily="34" charset="0"/>
              </a:rPr>
              <a:t>Culture and </a:t>
            </a:r>
          </a:p>
          <a:p>
            <a:pPr marL="354013" indent="-354013" rtl="0">
              <a:buClr>
                <a:srgbClr val="F39200"/>
              </a:buClr>
              <a:buFont typeface="Wingdings" panose="05000000000000000000" pitchFamily="2" charset="2"/>
              <a:buChar char="§"/>
            </a:pPr>
            <a:r>
              <a:rPr lang="en-GB" sz="2400" dirty="0">
                <a:solidFill>
                  <a:srgbClr val="291F6C"/>
                </a:solidFill>
                <a:latin typeface="Century Gothic" panose="020B0502020202020204" pitchFamily="34" charset="0"/>
              </a:rPr>
              <a:t>Working relationships with a range of significant bodies across the sector</a:t>
            </a:r>
          </a:p>
          <a:p>
            <a:pPr lvl="0"/>
            <a:endParaRPr lang="en-GB" dirty="0">
              <a:solidFill>
                <a:schemeClr val="accent1">
                  <a:lumMod val="50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63644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5" name="Title 4"/>
          <p:cNvSpPr txBox="1">
            <a:spLocks noGrp="1"/>
          </p:cNvSpPr>
          <p:nvPr>
            <p:ph type="title" idx="4294967295"/>
          </p:nvPr>
        </p:nvSpPr>
        <p:spPr>
          <a:xfrm>
            <a:off x="2071502" y="478958"/>
            <a:ext cx="863599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Background</a:t>
            </a:r>
            <a:endParaRPr kumimoji="0" lang="en-GB" sz="2400" b="0"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9" name="TextBox 8"/>
          <p:cNvSpPr txBox="1">
            <a:spLocks/>
          </p:cNvSpPr>
          <p:nvPr/>
        </p:nvSpPr>
        <p:spPr>
          <a:xfrm>
            <a:off x="2067269" y="1341493"/>
            <a:ext cx="8557188" cy="5298793"/>
          </a:xfrm>
          <a:prstGeom prst="rect">
            <a:avLst/>
          </a:prstGeom>
          <a:noFill/>
        </p:spPr>
        <p:txBody>
          <a:bodyPr wrap="square" rtlCol="0">
            <a:noAutofit/>
          </a:bodyPr>
          <a:lstStyle/>
          <a:p>
            <a:pPr>
              <a:spcAft>
                <a:spcPts val="1200"/>
              </a:spcAft>
              <a:buClr>
                <a:srgbClr val="F39200"/>
              </a:buClr>
            </a:pPr>
            <a:r>
              <a:rPr lang="en-GB" sz="2400" b="1" dirty="0">
                <a:solidFill>
                  <a:srgbClr val="291F6C"/>
                </a:solidFill>
                <a:latin typeface="Century Gothic" panose="020B0502020202020204" pitchFamily="34" charset="0"/>
              </a:rPr>
              <a:t>‘</a:t>
            </a:r>
            <a:r>
              <a:rPr lang="en-GB" sz="2400" b="1" dirty="0" err="1">
                <a:solidFill>
                  <a:srgbClr val="291F6C"/>
                </a:solidFill>
                <a:latin typeface="Century Gothic" panose="020B0502020202020204" pitchFamily="34" charset="0"/>
              </a:rPr>
              <a:t>Hazelkorn</a:t>
            </a:r>
            <a:r>
              <a:rPr lang="en-GB" sz="2400" b="1" dirty="0">
                <a:solidFill>
                  <a:srgbClr val="291F6C"/>
                </a:solidFill>
                <a:latin typeface="Century Gothic" panose="020B0502020202020204" pitchFamily="34" charset="0"/>
              </a:rPr>
              <a:t> Review’ </a:t>
            </a:r>
            <a:r>
              <a:rPr lang="en-GB" sz="2400" dirty="0">
                <a:solidFill>
                  <a:srgbClr val="291F6C"/>
                </a:solidFill>
                <a:latin typeface="Century Gothic" panose="020B0502020202020204" pitchFamily="34" charset="0"/>
              </a:rPr>
              <a:t>(2016)</a:t>
            </a:r>
          </a:p>
          <a:p>
            <a:pPr marL="342900" indent="-342900">
              <a:spcAft>
                <a:spcPts val="1200"/>
              </a:spcAft>
              <a:buClr>
                <a:srgbClr val="F39200"/>
              </a:buClr>
              <a:buFont typeface="Wingdings" panose="05000000000000000000" pitchFamily="2" charset="2"/>
              <a:buChar char="§"/>
            </a:pPr>
            <a:r>
              <a:rPr lang="en-GB" i="1" dirty="0">
                <a:solidFill>
                  <a:srgbClr val="291F6C"/>
                </a:solidFill>
                <a:latin typeface="Century Gothic" panose="020B0502020202020204" pitchFamily="34" charset="0"/>
              </a:rPr>
              <a:t>“Post-compulsory institutions have played an important role in Wales’ history but </a:t>
            </a:r>
            <a:r>
              <a:rPr lang="en-GB" b="1" i="1" dirty="0">
                <a:solidFill>
                  <a:srgbClr val="291F6C"/>
                </a:solidFill>
                <a:latin typeface="Century Gothic" panose="020B0502020202020204" pitchFamily="34" charset="0"/>
              </a:rPr>
              <a:t>a step-change is required</a:t>
            </a:r>
            <a:r>
              <a:rPr lang="en-GB" i="1" dirty="0">
                <a:solidFill>
                  <a:srgbClr val="291F6C"/>
                </a:solidFill>
                <a:latin typeface="Century Gothic" panose="020B0502020202020204" pitchFamily="34" charset="0"/>
              </a:rPr>
              <a:t>”</a:t>
            </a:r>
          </a:p>
          <a:p>
            <a:pPr marL="342900" indent="-342900">
              <a:spcAft>
                <a:spcPts val="1200"/>
              </a:spcAft>
              <a:buClr>
                <a:srgbClr val="F39200"/>
              </a:buClr>
              <a:buFont typeface="Wingdings" panose="05000000000000000000" pitchFamily="2" charset="2"/>
              <a:buChar char="§"/>
            </a:pPr>
            <a:r>
              <a:rPr lang="en-GB" i="1" dirty="0">
                <a:solidFill>
                  <a:srgbClr val="291F6C"/>
                </a:solidFill>
                <a:latin typeface="Century Gothic" panose="020B0502020202020204" pitchFamily="34" charset="0"/>
              </a:rPr>
              <a:t>“</a:t>
            </a:r>
            <a:r>
              <a:rPr lang="en-GB" b="1" i="1" dirty="0">
                <a:solidFill>
                  <a:srgbClr val="291F6C"/>
                </a:solidFill>
                <a:latin typeface="Century Gothic" panose="020B0502020202020204" pitchFamily="34" charset="0"/>
              </a:rPr>
              <a:t>Absence of an overall vision </a:t>
            </a:r>
            <a:r>
              <a:rPr lang="en-GB" i="1" dirty="0">
                <a:solidFill>
                  <a:srgbClr val="291F6C"/>
                </a:solidFill>
                <a:latin typeface="Century Gothic" panose="020B0502020202020204" pitchFamily="34" charset="0"/>
              </a:rPr>
              <a:t>for the post-compulsory system aligned to the social, cultural and economic needs of Wales, regionally and nationally, now and in the future”</a:t>
            </a:r>
          </a:p>
          <a:p>
            <a:pPr>
              <a:spcAft>
                <a:spcPts val="1200"/>
              </a:spcAft>
              <a:buClr>
                <a:srgbClr val="F39200"/>
              </a:buClr>
            </a:pPr>
            <a:r>
              <a:rPr lang="en-GB" sz="2400" b="1" dirty="0">
                <a:solidFill>
                  <a:srgbClr val="291F6C"/>
                </a:solidFill>
                <a:latin typeface="Century Gothic" panose="020B0502020202020204" pitchFamily="34" charset="0"/>
              </a:rPr>
              <a:t>Government response</a:t>
            </a:r>
            <a:r>
              <a:rPr lang="en-GB" sz="2400" dirty="0">
                <a:solidFill>
                  <a:srgbClr val="291F6C"/>
                </a:solidFill>
                <a:latin typeface="Century Gothic" panose="020B0502020202020204" pitchFamily="34" charset="0"/>
              </a:rPr>
              <a:t> (2017)</a:t>
            </a:r>
          </a:p>
          <a:p>
            <a:pPr marL="342900" indent="-342900">
              <a:spcAft>
                <a:spcPts val="1200"/>
              </a:spcAft>
              <a:buClr>
                <a:srgbClr val="F39200"/>
              </a:buClr>
              <a:buFont typeface="Wingdings" panose="05000000000000000000" pitchFamily="2" charset="2"/>
              <a:buChar char="§"/>
            </a:pPr>
            <a:r>
              <a:rPr lang="en-GB" i="1" dirty="0">
                <a:solidFill>
                  <a:srgbClr val="291F6C"/>
                </a:solidFill>
                <a:latin typeface="Century Gothic" panose="020B0502020202020204" pitchFamily="34" charset="0"/>
              </a:rPr>
              <a:t>“The various sectors and providers </a:t>
            </a:r>
            <a:r>
              <a:rPr lang="en-GB" b="1" i="1" dirty="0">
                <a:solidFill>
                  <a:srgbClr val="291F6C"/>
                </a:solidFill>
                <a:latin typeface="Century Gothic" panose="020B0502020202020204" pitchFamily="34" charset="0"/>
              </a:rPr>
              <a:t>are regulated and funded in different ways...</a:t>
            </a:r>
            <a:r>
              <a:rPr lang="en-GB" i="1" dirty="0">
                <a:solidFill>
                  <a:srgbClr val="291F6C"/>
                </a:solidFill>
                <a:latin typeface="Century Gothic" panose="020B0502020202020204" pitchFamily="34" charset="0"/>
              </a:rPr>
              <a:t>” </a:t>
            </a:r>
          </a:p>
          <a:p>
            <a:pPr marL="342900" indent="-342900">
              <a:spcAft>
                <a:spcPts val="1200"/>
              </a:spcAft>
              <a:buClr>
                <a:srgbClr val="F39200"/>
              </a:buClr>
              <a:buFont typeface="Wingdings" panose="05000000000000000000" pitchFamily="2" charset="2"/>
              <a:buChar char="§"/>
            </a:pPr>
            <a:r>
              <a:rPr lang="en-GB" i="1" dirty="0">
                <a:solidFill>
                  <a:srgbClr val="291F6C"/>
                </a:solidFill>
                <a:latin typeface="Century Gothic" panose="020B0502020202020204" pitchFamily="34" charset="0"/>
              </a:rPr>
              <a:t>“</a:t>
            </a:r>
            <a:r>
              <a:rPr lang="en-GB" b="1" i="1" dirty="0">
                <a:solidFill>
                  <a:srgbClr val="291F6C"/>
                </a:solidFill>
                <a:latin typeface="Century Gothic" panose="020B0502020202020204" pitchFamily="34" charset="0"/>
              </a:rPr>
              <a:t>Unhelpful competition </a:t>
            </a:r>
            <a:r>
              <a:rPr lang="en-GB" i="1" dirty="0">
                <a:solidFill>
                  <a:srgbClr val="291F6C"/>
                </a:solidFill>
                <a:latin typeface="Century Gothic" panose="020B0502020202020204" pitchFamily="34" charset="0"/>
              </a:rPr>
              <a:t>between education and training providers, duplication or gaps in provision and </a:t>
            </a:r>
            <a:r>
              <a:rPr lang="en-GB" b="1" i="1" dirty="0">
                <a:solidFill>
                  <a:srgbClr val="291F6C"/>
                </a:solidFill>
                <a:latin typeface="Century Gothic" panose="020B0502020202020204" pitchFamily="34" charset="0"/>
              </a:rPr>
              <a:t>confusion for learners</a:t>
            </a:r>
            <a:r>
              <a:rPr lang="en-GB" i="1" dirty="0">
                <a:solidFill>
                  <a:srgbClr val="291F6C"/>
                </a:solidFill>
                <a:latin typeface="Century Gothic" panose="020B0502020202020204" pitchFamily="34" charset="0"/>
              </a:rPr>
              <a:t>…” </a:t>
            </a:r>
          </a:p>
          <a:p>
            <a:pPr marL="342900" indent="-342900">
              <a:spcAft>
                <a:spcPts val="1200"/>
              </a:spcAft>
              <a:buClr>
                <a:srgbClr val="F39200"/>
              </a:buClr>
              <a:buFont typeface="Wingdings" panose="05000000000000000000" pitchFamily="2" charset="2"/>
              <a:buChar char="§"/>
            </a:pPr>
            <a:r>
              <a:rPr lang="en-GB" i="1" dirty="0">
                <a:solidFill>
                  <a:srgbClr val="291F6C"/>
                </a:solidFill>
                <a:latin typeface="Century Gothic" panose="020B0502020202020204" pitchFamily="34" charset="0"/>
              </a:rPr>
              <a:t>“</a:t>
            </a:r>
            <a:r>
              <a:rPr lang="en-GB" b="1" i="1" dirty="0">
                <a:solidFill>
                  <a:srgbClr val="291F6C"/>
                </a:solidFill>
                <a:latin typeface="Century Gothic" panose="020B0502020202020204" pitchFamily="34" charset="0"/>
              </a:rPr>
              <a:t>Boundaries</a:t>
            </a:r>
            <a:r>
              <a:rPr lang="en-GB" i="1" dirty="0">
                <a:solidFill>
                  <a:srgbClr val="291F6C"/>
                </a:solidFill>
                <a:latin typeface="Century Gothic" panose="020B0502020202020204" pitchFamily="34" charset="0"/>
              </a:rPr>
              <a:t> between higher education and further education, which once were clear, are now </a:t>
            </a:r>
            <a:r>
              <a:rPr lang="en-GB" b="1" i="1" dirty="0">
                <a:solidFill>
                  <a:srgbClr val="291F6C"/>
                </a:solidFill>
                <a:latin typeface="Century Gothic" panose="020B0502020202020204" pitchFamily="34" charset="0"/>
              </a:rPr>
              <a:t>breaking down</a:t>
            </a:r>
            <a:r>
              <a:rPr lang="en-GB" i="1" dirty="0">
                <a:solidFill>
                  <a:srgbClr val="291F6C"/>
                </a:solidFill>
                <a:latin typeface="Century Gothic" panose="020B0502020202020204" pitchFamily="34" charset="0"/>
              </a:rPr>
              <a:t>…”</a:t>
            </a:r>
          </a:p>
          <a:p>
            <a:pPr lvl="1">
              <a:spcAft>
                <a:spcPts val="1200"/>
              </a:spcAft>
              <a:buClr>
                <a:srgbClr val="F39200"/>
              </a:buClr>
            </a:pPr>
            <a:endParaRPr lang="en-GB" sz="2000" i="1" dirty="0">
              <a:solidFill>
                <a:srgbClr val="291F6C"/>
              </a:solidFill>
              <a:latin typeface="Century Gothic" panose="020B0502020202020204" pitchFamily="34" charset="0"/>
            </a:endParaRPr>
          </a:p>
          <a:p>
            <a:pPr lvl="1">
              <a:spcAft>
                <a:spcPts val="1200"/>
              </a:spcAft>
              <a:buClr>
                <a:srgbClr val="F39200"/>
              </a:buClr>
            </a:pPr>
            <a:endParaRPr lang="en-GB" sz="2000" i="1" dirty="0">
              <a:solidFill>
                <a:srgbClr val="291F6C"/>
              </a:solidFill>
              <a:latin typeface="Century Gothic" panose="020B0502020202020204" pitchFamily="34" charset="0"/>
            </a:endParaRPr>
          </a:p>
        </p:txBody>
      </p:sp>
    </p:spTree>
    <p:extLst>
      <p:ext uri="{BB962C8B-B14F-4D97-AF65-F5344CB8AC3E}">
        <p14:creationId xmlns:p14="http://schemas.microsoft.com/office/powerpoint/2010/main" val="341796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5" name="Title 4"/>
          <p:cNvSpPr txBox="1">
            <a:spLocks noGrp="1"/>
          </p:cNvSpPr>
          <p:nvPr>
            <p:ph type="title" idx="4294967295"/>
          </p:nvPr>
        </p:nvSpPr>
        <p:spPr>
          <a:xfrm>
            <a:off x="3001151" y="636609"/>
            <a:ext cx="6185702"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The journey so far</a:t>
            </a:r>
            <a:endParaRPr kumimoji="0" lang="en-GB" sz="3600" b="0"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graphicFrame>
        <p:nvGraphicFramePr>
          <p:cNvPr id="6" name="Diagram 5" descr="Timeline showing the journey from the Hazelkorn Review in 2016 up to CTER becoming operational in April 2024.&#10;An initial consultation in 2017, then a technical consultation in 2018, then Legislation development in 2019, the pandemic, a draft Bill consultation in 2020, Elections and government returning in May 2021, Bill in Senedd in November 2021, Royal Assent in September 2022 up to the present day."/>
          <p:cNvGraphicFramePr/>
          <p:nvPr>
            <p:extLst>
              <p:ext uri="{D42A27DB-BD31-4B8C-83A1-F6EECF244321}">
                <p14:modId xmlns:p14="http://schemas.microsoft.com/office/powerpoint/2010/main" val="1167139962"/>
              </p:ext>
            </p:extLst>
          </p:nvPr>
        </p:nvGraphicFramePr>
        <p:xfrm>
          <a:off x="115747" y="1493134"/>
          <a:ext cx="11956510" cy="45083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8" name="Straight Connector 7">
            <a:extLst>
              <a:ext uri="{C183D7F6-B498-43B3-948B-1728B52AA6E4}">
                <adec:decorative xmlns:adec="http://schemas.microsoft.com/office/drawing/2017/decorative" val="1"/>
              </a:ext>
            </a:extLst>
          </p:cNvPr>
          <p:cNvCxnSpPr>
            <a:cxnSpLocks/>
          </p:cNvCxnSpPr>
          <p:nvPr/>
        </p:nvCxnSpPr>
        <p:spPr>
          <a:xfrm flipV="1">
            <a:off x="10926213" y="1149099"/>
            <a:ext cx="0" cy="2466892"/>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200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5" name="Title 4"/>
          <p:cNvSpPr txBox="1">
            <a:spLocks noGrp="1"/>
          </p:cNvSpPr>
          <p:nvPr>
            <p:ph type="title" idx="4294967295"/>
          </p:nvPr>
        </p:nvSpPr>
        <p:spPr>
          <a:xfrm>
            <a:off x="2270284" y="589916"/>
            <a:ext cx="975946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What the Act does:</a:t>
            </a:r>
            <a:endParaRPr kumimoji="0" lang="en-GB" sz="2400" b="0"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7" name="TextBox 6"/>
          <p:cNvSpPr txBox="1">
            <a:spLocks/>
          </p:cNvSpPr>
          <p:nvPr/>
        </p:nvSpPr>
        <p:spPr>
          <a:xfrm>
            <a:off x="2270284" y="1522595"/>
            <a:ext cx="9080203" cy="3812807"/>
          </a:xfrm>
          <a:prstGeom prst="rect">
            <a:avLst/>
          </a:prstGeom>
          <a:noFill/>
        </p:spPr>
        <p:txBody>
          <a:bodyPr wrap="square" numCol="1" rtlCol="0">
            <a:noAutofit/>
          </a:bodyPr>
          <a:lstStyle/>
          <a:p>
            <a:pPr fontAlgn="ctr">
              <a:spcAft>
                <a:spcPts val="600"/>
              </a:spcAft>
              <a:buClr>
                <a:schemeClr val="accent4"/>
              </a:buClr>
            </a:pPr>
            <a:r>
              <a:rPr lang="en-GB" sz="2200" b="1" dirty="0">
                <a:solidFill>
                  <a:srgbClr val="002060"/>
                </a:solidFill>
                <a:latin typeface="Century Gothic" panose="020B0502020202020204" pitchFamily="34" charset="0"/>
              </a:rPr>
              <a:t>The Tertiary Education and Research (Wales) Act will: </a:t>
            </a:r>
          </a:p>
          <a:p>
            <a:pPr marL="342900" indent="-342900" fontAlgn="ctr">
              <a:spcAft>
                <a:spcPts val="600"/>
              </a:spcAft>
              <a:buClr>
                <a:schemeClr val="accent4"/>
              </a:buClr>
              <a:buFont typeface="Wingdings" panose="05000000000000000000" pitchFamily="2" charset="2"/>
              <a:buChar char="§"/>
            </a:pPr>
            <a:r>
              <a:rPr lang="en-GB" sz="2200" dirty="0">
                <a:solidFill>
                  <a:srgbClr val="002060"/>
                </a:solidFill>
                <a:latin typeface="Century Gothic" panose="020B0502020202020204" pitchFamily="34" charset="0"/>
              </a:rPr>
              <a:t>Establish the Commission for Tertiary Education and Research (CTER), a new Welsh Government sponsored body.</a:t>
            </a:r>
          </a:p>
          <a:p>
            <a:pPr marL="342900" indent="-342900" fontAlgn="ctr">
              <a:spcAft>
                <a:spcPts val="600"/>
              </a:spcAft>
              <a:buClr>
                <a:schemeClr val="accent4"/>
              </a:buClr>
              <a:buFont typeface="Wingdings" panose="05000000000000000000" pitchFamily="2" charset="2"/>
              <a:buChar char="§"/>
            </a:pPr>
            <a:r>
              <a:rPr lang="en-GB" sz="2200" dirty="0">
                <a:solidFill>
                  <a:srgbClr val="002060"/>
                </a:solidFill>
                <a:latin typeface="Century Gothic" panose="020B0502020202020204" pitchFamily="34" charset="0"/>
              </a:rPr>
              <a:t>Dissolve the Higher Education Funding Council for Wales (HEFCW).</a:t>
            </a:r>
          </a:p>
          <a:p>
            <a:pPr fontAlgn="ctr">
              <a:spcAft>
                <a:spcPts val="600"/>
              </a:spcAft>
              <a:buClr>
                <a:schemeClr val="accent4"/>
              </a:buClr>
            </a:pPr>
            <a:endParaRPr lang="en-GB" sz="2200" dirty="0">
              <a:solidFill>
                <a:srgbClr val="002060"/>
              </a:solidFill>
              <a:latin typeface="Century Gothic" panose="020B0502020202020204" pitchFamily="34" charset="0"/>
            </a:endParaRPr>
          </a:p>
          <a:p>
            <a:pPr fontAlgn="ctr">
              <a:spcAft>
                <a:spcPts val="600"/>
              </a:spcAft>
              <a:buClr>
                <a:schemeClr val="accent4"/>
              </a:buClr>
            </a:pPr>
            <a:r>
              <a:rPr lang="en-GB" sz="2200" b="1" dirty="0">
                <a:solidFill>
                  <a:srgbClr val="002060"/>
                </a:solidFill>
                <a:latin typeface="Century Gothic" panose="020B0502020202020204" pitchFamily="34" charset="0"/>
              </a:rPr>
              <a:t>CTER will be responsible for strategy, funding, and oversight of:</a:t>
            </a:r>
          </a:p>
          <a:p>
            <a:pPr marL="342900" indent="-342900" fontAlgn="ctr">
              <a:spcAft>
                <a:spcPts val="600"/>
              </a:spcAft>
              <a:buClr>
                <a:schemeClr val="accent4"/>
              </a:buClr>
              <a:buFont typeface="Wingdings" panose="05000000000000000000" pitchFamily="2" charset="2"/>
              <a:buChar char="§"/>
            </a:pPr>
            <a:r>
              <a:rPr lang="en-GB" sz="2200" dirty="0">
                <a:solidFill>
                  <a:srgbClr val="002060"/>
                </a:solidFill>
                <a:latin typeface="Century Gothic" panose="020B0502020202020204" pitchFamily="34" charset="0"/>
              </a:rPr>
              <a:t>Further education, including colleges and school sixth-forms.</a:t>
            </a:r>
          </a:p>
          <a:p>
            <a:pPr marL="342900" indent="-342900" fontAlgn="ctr">
              <a:spcAft>
                <a:spcPts val="600"/>
              </a:spcAft>
              <a:buClr>
                <a:schemeClr val="accent4"/>
              </a:buClr>
              <a:buFont typeface="Wingdings" panose="05000000000000000000" pitchFamily="2" charset="2"/>
              <a:buChar char="§"/>
            </a:pPr>
            <a:r>
              <a:rPr lang="en-GB" sz="2200" dirty="0">
                <a:solidFill>
                  <a:srgbClr val="002060"/>
                </a:solidFill>
                <a:latin typeface="Century Gothic" panose="020B0502020202020204" pitchFamily="34" charset="0"/>
              </a:rPr>
              <a:t>Higher education, including research and innovation. </a:t>
            </a:r>
          </a:p>
          <a:p>
            <a:pPr marL="342900" indent="-342900" fontAlgn="ctr">
              <a:spcAft>
                <a:spcPts val="600"/>
              </a:spcAft>
              <a:buClr>
                <a:schemeClr val="accent4"/>
              </a:buClr>
              <a:buFont typeface="Wingdings" panose="05000000000000000000" pitchFamily="2" charset="2"/>
              <a:buChar char="§"/>
            </a:pPr>
            <a:r>
              <a:rPr lang="en-GB" sz="2200" dirty="0">
                <a:solidFill>
                  <a:srgbClr val="002060"/>
                </a:solidFill>
                <a:latin typeface="Century Gothic" panose="020B0502020202020204" pitchFamily="34" charset="0"/>
              </a:rPr>
              <a:t>Adult education and adult community learning.</a:t>
            </a:r>
          </a:p>
          <a:p>
            <a:pPr marL="342900" indent="-342900" fontAlgn="ctr">
              <a:spcAft>
                <a:spcPts val="600"/>
              </a:spcAft>
              <a:buClr>
                <a:schemeClr val="accent4"/>
              </a:buClr>
              <a:buFont typeface="Wingdings" panose="05000000000000000000" pitchFamily="2" charset="2"/>
              <a:buChar char="§"/>
            </a:pPr>
            <a:r>
              <a:rPr lang="en-GB" sz="2200" dirty="0">
                <a:solidFill>
                  <a:srgbClr val="002060"/>
                </a:solidFill>
                <a:latin typeface="Century Gothic" panose="020B0502020202020204" pitchFamily="34" charset="0"/>
              </a:rPr>
              <a:t>Apprenticeships and training.</a:t>
            </a:r>
          </a:p>
          <a:p>
            <a:pPr fontAlgn="ctr">
              <a:spcAft>
                <a:spcPts val="600"/>
              </a:spcAft>
              <a:buClr>
                <a:schemeClr val="accent4"/>
              </a:buClr>
            </a:pPr>
            <a:endParaRPr lang="en-GB" sz="600" dirty="0">
              <a:solidFill>
                <a:srgbClr val="002060"/>
              </a:solidFill>
              <a:latin typeface="Century Gothic" panose="020B0502020202020204" pitchFamily="34" charset="0"/>
            </a:endParaRPr>
          </a:p>
          <a:p>
            <a:pPr marL="285750" indent="-285750" fontAlgn="ctr">
              <a:spcAft>
                <a:spcPts val="600"/>
              </a:spcAft>
              <a:buClr>
                <a:schemeClr val="accent4"/>
              </a:buClr>
              <a:buFont typeface="Arial" panose="020B0604020202020204" pitchFamily="34" charset="0"/>
              <a:buChar char="•"/>
            </a:pPr>
            <a:endParaRPr lang="en-GB" sz="1600" dirty="0">
              <a:solidFill>
                <a:srgbClr val="002060"/>
              </a:solidFill>
              <a:latin typeface="Century Gothic" panose="020B0502020202020204" pitchFamily="34" charset="0"/>
            </a:endParaRPr>
          </a:p>
          <a:p>
            <a:pPr marL="342900" indent="-342900" fontAlgn="ctr">
              <a:spcAft>
                <a:spcPts val="1200"/>
              </a:spcAft>
              <a:buClr>
                <a:schemeClr val="accent4"/>
              </a:buClr>
              <a:buFont typeface="+mj-lt"/>
              <a:buAutoNum type="arabicPeriod"/>
            </a:pPr>
            <a:endParaRPr lang="en-GB" sz="1600" dirty="0">
              <a:solidFill>
                <a:srgbClr val="002060"/>
              </a:solidFill>
              <a:latin typeface="Century Gothic" panose="020B0502020202020204" pitchFamily="34" charset="0"/>
            </a:endParaRPr>
          </a:p>
        </p:txBody>
      </p:sp>
      <p:sp>
        <p:nvSpPr>
          <p:cNvPr id="8" name="TextBox 7">
            <a:extLst>
              <a:ext uri="{FF2B5EF4-FFF2-40B4-BE49-F238E27FC236}">
                <a16:creationId xmlns:a16="http://schemas.microsoft.com/office/drawing/2014/main" id="{03BC0EE2-0901-D8ED-5127-C577A4A6B7A4}"/>
              </a:ext>
              <a:ext uri="{C183D7F6-B498-43B3-948B-1728B52AA6E4}">
                <adec:decorative xmlns:adec="http://schemas.microsoft.com/office/drawing/2017/decorative" val="1"/>
              </a:ext>
            </a:extLst>
          </p:cNvPr>
          <p:cNvSpPr txBox="1"/>
          <p:nvPr/>
        </p:nvSpPr>
        <p:spPr>
          <a:xfrm>
            <a:off x="237402" y="4820333"/>
            <a:ext cx="1905000" cy="646331"/>
          </a:xfrm>
          <a:prstGeom prst="rect">
            <a:avLst/>
          </a:prstGeom>
          <a:noFill/>
        </p:spPr>
        <p:txBody>
          <a:bodyPr wrap="square">
            <a:spAutoFit/>
          </a:bodyPr>
          <a:lstStyle/>
          <a:p>
            <a:pPr algn="ctr" fontAlgn="ctr">
              <a:spcAft>
                <a:spcPts val="600"/>
              </a:spcAft>
              <a:buClr>
                <a:schemeClr val="accent4"/>
              </a:buClr>
            </a:pPr>
            <a:r>
              <a:rPr lang="en-GB" sz="1800" dirty="0">
                <a:solidFill>
                  <a:srgbClr val="002060"/>
                </a:solidFill>
                <a:latin typeface="Century Gothic" panose="020B0502020202020204" pitchFamily="34" charset="0"/>
              </a:rPr>
              <a:t>The Welsh tertiary sector</a:t>
            </a:r>
          </a:p>
        </p:txBody>
      </p:sp>
      <p:sp>
        <p:nvSpPr>
          <p:cNvPr id="4" name="Left Brace 3">
            <a:extLst>
              <a:ext uri="{FF2B5EF4-FFF2-40B4-BE49-F238E27FC236}">
                <a16:creationId xmlns:a16="http://schemas.microsoft.com/office/drawing/2014/main" id="{89BD3884-9098-3F0A-1275-01B02B508C82}"/>
              </a:ext>
              <a:ext uri="{C183D7F6-B498-43B3-948B-1728B52AA6E4}">
                <adec:decorative xmlns:adec="http://schemas.microsoft.com/office/drawing/2017/decorative" val="1"/>
              </a:ext>
            </a:extLst>
          </p:cNvPr>
          <p:cNvSpPr/>
          <p:nvPr/>
        </p:nvSpPr>
        <p:spPr>
          <a:xfrm>
            <a:off x="2014520" y="4261756"/>
            <a:ext cx="255764" cy="17634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6833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sp>
        <p:nvSpPr>
          <p:cNvPr id="5" name="Title 4"/>
          <p:cNvSpPr txBox="1">
            <a:spLocks noGrp="1"/>
          </p:cNvSpPr>
          <p:nvPr>
            <p:ph type="title" idx="4294967295"/>
          </p:nvPr>
        </p:nvSpPr>
        <p:spPr>
          <a:xfrm>
            <a:off x="2270284" y="340459"/>
            <a:ext cx="975946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Meeting the Challenges of the Future</a:t>
            </a:r>
            <a:endParaRPr kumimoji="0" lang="en-GB" sz="2400" b="0"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7" name="TextBox 6"/>
          <p:cNvSpPr txBox="1">
            <a:spLocks/>
          </p:cNvSpPr>
          <p:nvPr/>
        </p:nvSpPr>
        <p:spPr>
          <a:xfrm>
            <a:off x="2270284" y="1297803"/>
            <a:ext cx="9080203" cy="4037600"/>
          </a:xfrm>
          <a:prstGeom prst="rect">
            <a:avLst/>
          </a:prstGeom>
          <a:noFill/>
        </p:spPr>
        <p:txBody>
          <a:bodyPr wrap="square" numCol="1" rtlCol="0">
            <a:noAutofit/>
          </a:bodyPr>
          <a:lstStyle/>
          <a:p>
            <a:pPr marL="342900" indent="-342900" fontAlgn="ctr">
              <a:spcAft>
                <a:spcPts val="1200"/>
              </a:spcAft>
              <a:buClr>
                <a:schemeClr val="accent4"/>
              </a:buClr>
              <a:buFont typeface="Wingdings" panose="05000000000000000000" pitchFamily="2" charset="2"/>
              <a:buChar char="§"/>
            </a:pPr>
            <a:r>
              <a:rPr lang="en-GB" sz="2800" dirty="0">
                <a:solidFill>
                  <a:srgbClr val="002060"/>
                </a:solidFill>
                <a:latin typeface="Century Gothic" panose="020B0502020202020204" pitchFamily="34" charset="0"/>
              </a:rPr>
              <a:t>A changing UK and global context </a:t>
            </a:r>
          </a:p>
          <a:p>
            <a:pPr marL="342900" indent="-342900" fontAlgn="ctr">
              <a:spcAft>
                <a:spcPts val="1200"/>
              </a:spcAft>
              <a:buClr>
                <a:schemeClr val="accent4"/>
              </a:buClr>
              <a:buFont typeface="Wingdings" panose="05000000000000000000" pitchFamily="2" charset="2"/>
              <a:buChar char="§"/>
            </a:pPr>
            <a:r>
              <a:rPr lang="en-GB" sz="2800" dirty="0">
                <a:solidFill>
                  <a:srgbClr val="002060"/>
                </a:solidFill>
                <a:latin typeface="Century Gothic" panose="020B0502020202020204" pitchFamily="34" charset="0"/>
              </a:rPr>
              <a:t>Rebuild from COVID-19 with a greener economy</a:t>
            </a:r>
          </a:p>
          <a:p>
            <a:pPr marL="342900" indent="-342900" fontAlgn="ctr">
              <a:spcAft>
                <a:spcPts val="1200"/>
              </a:spcAft>
              <a:buClr>
                <a:schemeClr val="accent4"/>
              </a:buClr>
              <a:buFont typeface="Wingdings" panose="05000000000000000000" pitchFamily="2" charset="2"/>
              <a:buChar char="§"/>
            </a:pPr>
            <a:r>
              <a:rPr lang="en-GB" sz="2800" dirty="0">
                <a:solidFill>
                  <a:srgbClr val="002060"/>
                </a:solidFill>
                <a:latin typeface="Century Gothic" panose="020B0502020202020204" pitchFamily="34" charset="0"/>
              </a:rPr>
              <a:t>Ageing population</a:t>
            </a:r>
          </a:p>
          <a:p>
            <a:pPr marL="342900" indent="-342900" fontAlgn="ctr">
              <a:spcAft>
                <a:spcPts val="1200"/>
              </a:spcAft>
              <a:buClr>
                <a:schemeClr val="accent4"/>
              </a:buClr>
              <a:buFont typeface="Wingdings" panose="05000000000000000000" pitchFamily="2" charset="2"/>
              <a:buChar char="§"/>
            </a:pPr>
            <a:r>
              <a:rPr lang="en-GB" sz="2800" dirty="0">
                <a:solidFill>
                  <a:srgbClr val="002060"/>
                </a:solidFill>
                <a:latin typeface="Century Gothic" panose="020B0502020202020204" pitchFamily="34" charset="0"/>
              </a:rPr>
              <a:t>Integrate digital technology into educational delivery </a:t>
            </a:r>
          </a:p>
          <a:p>
            <a:pPr marL="342900" indent="-342900" fontAlgn="ctr">
              <a:spcAft>
                <a:spcPts val="1200"/>
              </a:spcAft>
              <a:buClr>
                <a:schemeClr val="accent4"/>
              </a:buClr>
              <a:buFont typeface="Wingdings" panose="05000000000000000000" pitchFamily="2" charset="2"/>
              <a:buChar char="§"/>
            </a:pPr>
            <a:r>
              <a:rPr lang="en-GB" sz="2800" dirty="0">
                <a:solidFill>
                  <a:srgbClr val="002060"/>
                </a:solidFill>
                <a:latin typeface="Century Gothic" panose="020B0502020202020204" pitchFamily="34" charset="0"/>
              </a:rPr>
              <a:t>Challenges of an unequal economy</a:t>
            </a:r>
          </a:p>
          <a:p>
            <a:pPr marL="342900" indent="-342900" fontAlgn="ctr">
              <a:spcAft>
                <a:spcPts val="1200"/>
              </a:spcAft>
              <a:buClr>
                <a:schemeClr val="accent4"/>
              </a:buClr>
              <a:buFont typeface="+mj-lt"/>
              <a:buAutoNum type="arabicPeriod"/>
            </a:pPr>
            <a:endParaRPr lang="en-GB" sz="1600" dirty="0">
              <a:solidFill>
                <a:srgbClr val="002060"/>
              </a:solidFill>
              <a:latin typeface="Century Gothic" panose="020B0502020202020204" pitchFamily="34" charset="0"/>
            </a:endParaRPr>
          </a:p>
        </p:txBody>
      </p:sp>
      <p:pic>
        <p:nvPicPr>
          <p:cNvPr id="9" name="Picture 8">
            <a:extLst>
              <a:ext uri="{FF2B5EF4-FFF2-40B4-BE49-F238E27FC236}">
                <a16:creationId xmlns:a16="http://schemas.microsoft.com/office/drawing/2014/main" id="{497FAE3A-EF3D-C7BE-E233-D22755D41EB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1910" y="3429000"/>
            <a:ext cx="1990090" cy="3429000"/>
          </a:xfrm>
          <a:prstGeom prst="rect">
            <a:avLst/>
          </a:prstGeom>
        </p:spPr>
      </p:pic>
    </p:spTree>
    <p:extLst>
      <p:ext uri="{BB962C8B-B14F-4D97-AF65-F5344CB8AC3E}">
        <p14:creationId xmlns:p14="http://schemas.microsoft.com/office/powerpoint/2010/main" val="286969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5" name="Title 4"/>
          <p:cNvSpPr txBox="1">
            <a:spLocks noGrp="1"/>
          </p:cNvSpPr>
          <p:nvPr>
            <p:ph type="title" idx="4294967295"/>
          </p:nvPr>
        </p:nvSpPr>
        <p:spPr>
          <a:xfrm>
            <a:off x="1974273" y="231603"/>
            <a:ext cx="974815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The Strategic Duties of the Commission</a:t>
            </a:r>
            <a:endParaRPr kumimoji="0" lang="en-GB" sz="2400" b="0"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EA0E844F-BB64-142C-31EA-C4A05F630894}"/>
              </a:ext>
            </a:extLst>
          </p:cNvPr>
          <p:cNvSpPr txBox="1"/>
          <p:nvPr/>
        </p:nvSpPr>
        <p:spPr>
          <a:xfrm>
            <a:off x="2322368" y="939489"/>
            <a:ext cx="9149196" cy="861774"/>
          </a:xfrm>
          <a:prstGeom prst="rect">
            <a:avLst/>
          </a:prstGeom>
          <a:noFill/>
        </p:spPr>
        <p:txBody>
          <a:bodyPr wrap="square">
            <a:spAutoFit/>
          </a:bodyPr>
          <a:lstStyle/>
          <a:p>
            <a:pPr fontAlgn="ctr">
              <a:spcAft>
                <a:spcPts val="600"/>
              </a:spcAft>
              <a:buClr>
                <a:schemeClr val="accent4"/>
              </a:buClr>
            </a:pPr>
            <a:r>
              <a:rPr lang="en-GB" sz="1600" dirty="0">
                <a:solidFill>
                  <a:srgbClr val="002060"/>
                </a:solidFill>
                <a:latin typeface="Century Gothic" panose="020B0502020202020204" pitchFamily="34" charset="0"/>
              </a:rPr>
              <a:t>The Act sets out eleven strategic duties under which the Commission is required to exercise its functions. These legal duties are the long-term strategic purposes for the system, and reflect the Government’s vision</a:t>
            </a:r>
            <a:r>
              <a:rPr lang="en-GB" sz="1800" dirty="0">
                <a:solidFill>
                  <a:srgbClr val="002060"/>
                </a:solidFill>
                <a:latin typeface="Century Gothic" panose="020B0502020202020204" pitchFamily="34" charset="0"/>
              </a:rPr>
              <a:t>.</a:t>
            </a:r>
          </a:p>
        </p:txBody>
      </p:sp>
      <p:pic>
        <p:nvPicPr>
          <p:cNvPr id="1026" name="Picture 17" descr="Diagram showing the 11 Strategic Duties of the Commission, which are: &#10;&#10;Promoting Equality of Opportunity;&#10;Encouraging Participation;&#10;Promoting Continuous Improvement;&#10;Promoting Research and Innovation;&#10;Promoting Collaboration and Coherence;&#10;Sustainable and Innovating Economy;&#10;Promoting Welsh Medium Study;&#10;Promoting a Civic Mission;&#10;Promoting Collaboration between Providers and Trade Unions;&#10;Promoting Lifelong Learning;&#10;Promoting a Global Outlook.&#10;">
            <a:extLst>
              <a:ext uri="{FF2B5EF4-FFF2-40B4-BE49-F238E27FC236}">
                <a16:creationId xmlns:a16="http://schemas.microsoft.com/office/drawing/2014/main" id="{365ADD86-D685-B310-A8EA-D1BD84846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1922" y="1885525"/>
            <a:ext cx="4988156" cy="491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35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5" name="Title 4"/>
          <p:cNvSpPr txBox="1">
            <a:spLocks noGrp="1"/>
          </p:cNvSpPr>
          <p:nvPr>
            <p:ph type="title" idx="4294967295"/>
          </p:nvPr>
        </p:nvSpPr>
        <p:spPr>
          <a:xfrm>
            <a:off x="2001868" y="178832"/>
            <a:ext cx="89314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What will success look like?</a:t>
            </a:r>
            <a:endParaRPr kumimoji="0" lang="en-GB" sz="2400" b="0"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8" name="TextBox 7"/>
          <p:cNvSpPr txBox="1">
            <a:spLocks/>
          </p:cNvSpPr>
          <p:nvPr/>
        </p:nvSpPr>
        <p:spPr>
          <a:xfrm>
            <a:off x="2071499" y="962284"/>
            <a:ext cx="8792180" cy="4808596"/>
          </a:xfrm>
          <a:prstGeom prst="rect">
            <a:avLst/>
          </a:prstGeom>
          <a:noFill/>
        </p:spPr>
        <p:txBody>
          <a:bodyPr wrap="square" numCol="1" rtlCol="0">
            <a:noAutofit/>
          </a:bodyPr>
          <a:lstStyle/>
          <a:p>
            <a:pPr marL="342900" indent="-342900">
              <a:spcAft>
                <a:spcPts val="1200"/>
              </a:spcAft>
              <a:buClr>
                <a:srgbClr val="F39200"/>
              </a:buClr>
              <a:buFont typeface="Wingdings" panose="05000000000000000000" pitchFamily="2" charset="2"/>
              <a:buChar char="§"/>
            </a:pPr>
            <a:r>
              <a:rPr lang="en-GB" b="1" dirty="0">
                <a:solidFill>
                  <a:srgbClr val="002060"/>
                </a:solidFill>
                <a:latin typeface="Century Gothic" panose="020B0502020202020204" pitchFamily="34" charset="0"/>
              </a:rPr>
              <a:t>Expand lifelong learning opportunities </a:t>
            </a:r>
            <a:r>
              <a:rPr lang="en-GB" dirty="0">
                <a:solidFill>
                  <a:srgbClr val="002060"/>
                </a:solidFill>
                <a:latin typeface="Century Gothic" panose="020B0502020202020204" pitchFamily="34" charset="0"/>
              </a:rPr>
              <a:t>across a wide range of modes, levels, and types of tertiary education.</a:t>
            </a:r>
            <a:endParaRPr lang="en-GB" b="1" dirty="0">
              <a:solidFill>
                <a:srgbClr val="002060"/>
              </a:solidFill>
              <a:latin typeface="Century Gothic" panose="020B0502020202020204" pitchFamily="34" charset="0"/>
            </a:endParaRPr>
          </a:p>
          <a:p>
            <a:pPr marL="342900" indent="-342900">
              <a:spcAft>
                <a:spcPts val="1200"/>
              </a:spcAft>
              <a:buClr>
                <a:srgbClr val="F39200"/>
              </a:buClr>
              <a:buFont typeface="Wingdings" panose="05000000000000000000" pitchFamily="2" charset="2"/>
              <a:buChar char="§"/>
            </a:pPr>
            <a:r>
              <a:rPr lang="en-GB" b="1" dirty="0">
                <a:solidFill>
                  <a:srgbClr val="002060"/>
                </a:solidFill>
                <a:latin typeface="Century Gothic" panose="020B0502020202020204" pitchFamily="34" charset="0"/>
              </a:rPr>
              <a:t>Improve equality of opportunity </a:t>
            </a:r>
            <a:r>
              <a:rPr lang="en-GB" dirty="0">
                <a:solidFill>
                  <a:srgbClr val="002060"/>
                </a:solidFill>
                <a:latin typeface="Century Gothic" panose="020B0502020202020204" pitchFamily="34" charset="0"/>
              </a:rPr>
              <a:t>in tertiary education, ensuring greater access, continuation, and success for learners from under-represented and disadvantaged groups.</a:t>
            </a:r>
          </a:p>
          <a:p>
            <a:pPr marL="342900" indent="-342900">
              <a:spcAft>
                <a:spcPts val="1200"/>
              </a:spcAft>
              <a:buClr>
                <a:srgbClr val="F39200"/>
              </a:buClr>
              <a:buFont typeface="Wingdings" panose="05000000000000000000" pitchFamily="2" charset="2"/>
              <a:buChar char="§"/>
            </a:pPr>
            <a:r>
              <a:rPr lang="en-GB" b="1" dirty="0">
                <a:solidFill>
                  <a:srgbClr val="002060"/>
                </a:solidFill>
                <a:latin typeface="Century Gothic" panose="020B0502020202020204" pitchFamily="34" charset="0"/>
              </a:rPr>
              <a:t>Grow overall participation </a:t>
            </a:r>
            <a:r>
              <a:rPr lang="en-GB" dirty="0">
                <a:solidFill>
                  <a:srgbClr val="002060"/>
                </a:solidFill>
                <a:latin typeface="Century Gothic" panose="020B0502020202020204" pitchFamily="34" charset="0"/>
              </a:rPr>
              <a:t>in tertiary education, reducing gaps in qualification levels between Wales and elsewhere in the UK.</a:t>
            </a:r>
          </a:p>
          <a:p>
            <a:pPr marL="342900" indent="-342900">
              <a:spcAft>
                <a:spcPts val="1200"/>
              </a:spcAft>
              <a:buClr>
                <a:srgbClr val="F39200"/>
              </a:buClr>
              <a:buFont typeface="Wingdings" panose="05000000000000000000" pitchFamily="2" charset="2"/>
              <a:buChar char="§"/>
            </a:pPr>
            <a:r>
              <a:rPr lang="en-GB" b="1" dirty="0">
                <a:solidFill>
                  <a:srgbClr val="002060"/>
                </a:solidFill>
                <a:latin typeface="Century Gothic" panose="020B0502020202020204" pitchFamily="34" charset="0"/>
              </a:rPr>
              <a:t>Improve the quality of tertiary education </a:t>
            </a:r>
            <a:r>
              <a:rPr lang="en-GB" dirty="0">
                <a:solidFill>
                  <a:srgbClr val="002060"/>
                </a:solidFill>
                <a:latin typeface="Century Gothic" panose="020B0502020202020204" pitchFamily="34" charset="0"/>
              </a:rPr>
              <a:t>and learner experience in the sector so that learners have the knowledge, experiences and skills needed to thrive as engaged, employable and educated citizens.</a:t>
            </a:r>
          </a:p>
          <a:p>
            <a:pPr marL="342900" indent="-342900">
              <a:spcAft>
                <a:spcPts val="1200"/>
              </a:spcAft>
              <a:buClr>
                <a:srgbClr val="F39200"/>
              </a:buClr>
              <a:buFont typeface="Wingdings" panose="05000000000000000000" pitchFamily="2" charset="2"/>
              <a:buChar char="§"/>
            </a:pPr>
            <a:r>
              <a:rPr lang="en-GB" b="1" dirty="0">
                <a:solidFill>
                  <a:srgbClr val="002060"/>
                </a:solidFill>
                <a:latin typeface="Century Gothic" panose="020B0502020202020204" pitchFamily="34" charset="0"/>
              </a:rPr>
              <a:t>Ensure</a:t>
            </a:r>
            <a:r>
              <a:rPr lang="en-GB" dirty="0">
                <a:solidFill>
                  <a:srgbClr val="002060"/>
                </a:solidFill>
                <a:latin typeface="Century Gothic" panose="020B0502020202020204" pitchFamily="34" charset="0"/>
              </a:rPr>
              <a:t> </a:t>
            </a:r>
            <a:r>
              <a:rPr lang="en-GB" b="1" dirty="0">
                <a:solidFill>
                  <a:srgbClr val="002060"/>
                </a:solidFill>
                <a:latin typeface="Century Gothic" panose="020B0502020202020204" pitchFamily="34" charset="0"/>
              </a:rPr>
              <a:t>greater collaboration between tertiary education providers</a:t>
            </a:r>
            <a:r>
              <a:rPr lang="en-GB" dirty="0">
                <a:solidFill>
                  <a:srgbClr val="002060"/>
                </a:solidFill>
                <a:latin typeface="Century Gothic" panose="020B0502020202020204" pitchFamily="34" charset="0"/>
              </a:rPr>
              <a:t>, allowing different types of providers to focus on their diverse strengths and to collaborate for the benefit of learners and wider society.</a:t>
            </a:r>
            <a:endParaRPr lang="en-GB" b="1" dirty="0">
              <a:solidFill>
                <a:srgbClr val="002060"/>
              </a:solidFill>
              <a:latin typeface="Century Gothic" panose="020B0502020202020204" pitchFamily="34" charset="0"/>
            </a:endParaRPr>
          </a:p>
          <a:p>
            <a:pPr marL="342900" indent="-342900">
              <a:spcAft>
                <a:spcPts val="1200"/>
              </a:spcAft>
              <a:buClr>
                <a:srgbClr val="F39200"/>
              </a:buClr>
              <a:buFont typeface="Wingdings" panose="05000000000000000000" pitchFamily="2" charset="2"/>
              <a:buChar char="§"/>
            </a:pPr>
            <a:r>
              <a:rPr lang="en-GB" dirty="0">
                <a:solidFill>
                  <a:srgbClr val="002060"/>
                </a:solidFill>
                <a:latin typeface="Century Gothic" panose="020B0502020202020204" pitchFamily="34" charset="0"/>
              </a:rPr>
              <a:t>Align tertiary education, research, and skills development with the </a:t>
            </a:r>
            <a:r>
              <a:rPr lang="en-GB" b="1" dirty="0">
                <a:solidFill>
                  <a:srgbClr val="002060"/>
                </a:solidFill>
                <a:latin typeface="Century Gothic" panose="020B0502020202020204" pitchFamily="34" charset="0"/>
              </a:rPr>
              <a:t>economic, social, and cultural needs of local communities </a:t>
            </a:r>
            <a:r>
              <a:rPr lang="en-GB" dirty="0">
                <a:solidFill>
                  <a:srgbClr val="002060"/>
                </a:solidFill>
                <a:latin typeface="Century Gothic" panose="020B0502020202020204" pitchFamily="34" charset="0"/>
              </a:rPr>
              <a:t>and Wales a whole.</a:t>
            </a:r>
          </a:p>
          <a:p>
            <a:pPr marL="342900" indent="-342900">
              <a:spcAft>
                <a:spcPts val="1200"/>
              </a:spcAft>
              <a:buClr>
                <a:srgbClr val="F39200"/>
              </a:buClr>
              <a:buFont typeface="Wingdings" panose="05000000000000000000" pitchFamily="2" charset="2"/>
              <a:buChar char="§"/>
            </a:pPr>
            <a:r>
              <a:rPr lang="en-GB" dirty="0">
                <a:solidFill>
                  <a:srgbClr val="002060"/>
                </a:solidFill>
                <a:latin typeface="Century Gothic" panose="020B0502020202020204" pitchFamily="34" charset="0"/>
              </a:rPr>
              <a:t>Grow tertiary education provision through the </a:t>
            </a:r>
            <a:r>
              <a:rPr lang="en-GB" b="1" dirty="0">
                <a:solidFill>
                  <a:srgbClr val="002060"/>
                </a:solidFill>
                <a:latin typeface="Century Gothic" panose="020B0502020202020204" pitchFamily="34" charset="0"/>
              </a:rPr>
              <a:t>medium of Welsh</a:t>
            </a:r>
            <a:r>
              <a:rPr lang="en-GB" dirty="0">
                <a:solidFill>
                  <a:srgbClr val="002060"/>
                </a:solidFill>
                <a:latin typeface="Century Gothic" panose="020B0502020202020204" pitchFamily="34" charset="0"/>
              </a:rPr>
              <a:t>.</a:t>
            </a:r>
          </a:p>
          <a:p>
            <a:pPr>
              <a:spcAft>
                <a:spcPts val="1200"/>
              </a:spcAft>
              <a:buClr>
                <a:srgbClr val="F39200"/>
              </a:buClr>
            </a:pPr>
            <a:endParaRPr lang="en-GB" sz="36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45300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5" name="Title 4"/>
          <p:cNvSpPr txBox="1">
            <a:spLocks noGrp="1"/>
          </p:cNvSpPr>
          <p:nvPr>
            <p:ph type="title" idx="4294967295"/>
          </p:nvPr>
        </p:nvSpPr>
        <p:spPr>
          <a:xfrm>
            <a:off x="1630278" y="167112"/>
            <a:ext cx="89314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Top 6 innovations</a:t>
            </a:r>
            <a:endParaRPr kumimoji="0" lang="en-GB" sz="2400" b="0"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8" name="TextBox 7"/>
          <p:cNvSpPr txBox="1">
            <a:spLocks/>
          </p:cNvSpPr>
          <p:nvPr/>
        </p:nvSpPr>
        <p:spPr>
          <a:xfrm>
            <a:off x="2071502" y="1174406"/>
            <a:ext cx="8792180" cy="4808596"/>
          </a:xfrm>
          <a:prstGeom prst="rect">
            <a:avLst/>
          </a:prstGeom>
          <a:noFill/>
        </p:spPr>
        <p:txBody>
          <a:bodyPr wrap="square" numCol="1" rtlCol="0">
            <a:noAutofit/>
          </a:bodyPr>
          <a:lstStyle/>
          <a:p>
            <a:pPr marL="342900" lvl="0" indent="-342900">
              <a:spcAft>
                <a:spcPts val="1200"/>
              </a:spcAft>
              <a:buFont typeface="+mj-lt"/>
              <a:buAutoNum type="arabicPeriod"/>
            </a:pPr>
            <a:r>
              <a:rPr lang="en-GB" sz="2000" b="1" dirty="0">
                <a:solidFill>
                  <a:srgbClr val="002060"/>
                </a:solidFill>
                <a:latin typeface="Century Gothic" panose="020B0502020202020204" pitchFamily="34" charset="0"/>
              </a:rPr>
              <a:t>Bringing post-16 education together</a:t>
            </a:r>
            <a:r>
              <a:rPr lang="en-GB" sz="2000" dirty="0">
                <a:solidFill>
                  <a:srgbClr val="002060"/>
                </a:solidFill>
                <a:latin typeface="Century Gothic" panose="020B0502020202020204" pitchFamily="34" charset="0"/>
              </a:rPr>
              <a:t> - Wales will be only UK nation to have sixth-forms, colleges, universities, apprenticeships, and adult education managed as a single system.</a:t>
            </a:r>
          </a:p>
          <a:p>
            <a:pPr marL="342900" lvl="0" indent="-342900">
              <a:spcAft>
                <a:spcPts val="1200"/>
              </a:spcAft>
              <a:buFont typeface="+mj-lt"/>
              <a:buAutoNum type="arabicPeriod"/>
            </a:pPr>
            <a:r>
              <a:rPr lang="en-GB" sz="2000" b="1" dirty="0">
                <a:solidFill>
                  <a:srgbClr val="002060"/>
                </a:solidFill>
                <a:latin typeface="Century Gothic" panose="020B0502020202020204" pitchFamily="34" charset="0"/>
              </a:rPr>
              <a:t>A clear purpose for post-16 education </a:t>
            </a:r>
            <a:r>
              <a:rPr lang="en-GB" sz="2000" dirty="0">
                <a:solidFill>
                  <a:srgbClr val="002060"/>
                </a:solidFill>
                <a:latin typeface="Century Gothic" panose="020B0502020202020204" pitchFamily="34" charset="0"/>
              </a:rPr>
              <a:t>- Sets out in law our values and ambitions for post-16 education in Wales.</a:t>
            </a:r>
          </a:p>
          <a:p>
            <a:pPr marL="342900" lvl="0" indent="-342900">
              <a:spcAft>
                <a:spcPts val="1200"/>
              </a:spcAft>
              <a:buFont typeface="+mj-lt"/>
              <a:buAutoNum type="arabicPeriod"/>
            </a:pPr>
            <a:r>
              <a:rPr lang="en-GB" sz="2000" b="1" dirty="0">
                <a:solidFill>
                  <a:srgbClr val="002060"/>
                </a:solidFill>
                <a:latin typeface="Century Gothic" panose="020B0502020202020204" pitchFamily="34" charset="0"/>
              </a:rPr>
              <a:t>A commitment to lifelong learning</a:t>
            </a:r>
            <a:r>
              <a:rPr lang="en-GB" sz="2000" dirty="0">
                <a:solidFill>
                  <a:srgbClr val="002060"/>
                </a:solidFill>
                <a:latin typeface="Century Gothic" panose="020B0502020202020204" pitchFamily="34" charset="0"/>
              </a:rPr>
              <a:t> - The Act creates a new duty to fund proper facilities for further education for adults.</a:t>
            </a:r>
          </a:p>
          <a:p>
            <a:pPr marL="342900" lvl="0" indent="-342900">
              <a:spcAft>
                <a:spcPts val="1200"/>
              </a:spcAft>
              <a:buFont typeface="+mj-lt"/>
              <a:buAutoNum type="arabicPeriod"/>
            </a:pPr>
            <a:r>
              <a:rPr lang="en-GB" sz="2000" b="1" dirty="0">
                <a:solidFill>
                  <a:srgbClr val="002060"/>
                </a:solidFill>
                <a:latin typeface="Century Gothic" panose="020B0502020202020204" pitchFamily="34" charset="0"/>
              </a:rPr>
              <a:t>More Welsh medium education</a:t>
            </a:r>
            <a:r>
              <a:rPr lang="en-GB" sz="2000" dirty="0">
                <a:solidFill>
                  <a:srgbClr val="002060"/>
                </a:solidFill>
                <a:latin typeface="Century Gothic" panose="020B0502020202020204" pitchFamily="34" charset="0"/>
              </a:rPr>
              <a:t> - The Act creates new duties to promote bilingual and Welsh-medium tertiary education provision.</a:t>
            </a:r>
          </a:p>
          <a:p>
            <a:pPr marL="342900" lvl="0" indent="-342900">
              <a:spcAft>
                <a:spcPts val="1200"/>
              </a:spcAft>
              <a:buFont typeface="+mj-lt"/>
              <a:buAutoNum type="arabicPeriod"/>
            </a:pPr>
            <a:r>
              <a:rPr lang="en-GB" sz="2000" b="1" dirty="0">
                <a:solidFill>
                  <a:srgbClr val="002060"/>
                </a:solidFill>
                <a:latin typeface="Century Gothic" panose="020B0502020202020204" pitchFamily="34" charset="0"/>
              </a:rPr>
              <a:t>Making sure learners and students are heard</a:t>
            </a:r>
            <a:r>
              <a:rPr lang="en-GB" sz="2000" dirty="0">
                <a:solidFill>
                  <a:srgbClr val="002060"/>
                </a:solidFill>
                <a:latin typeface="Century Gothic" panose="020B0502020202020204" pitchFamily="34" charset="0"/>
              </a:rPr>
              <a:t> - Registration and funding conditions on providers to ensure students’ interests are represented and their wellbeing promoted and protected.</a:t>
            </a:r>
          </a:p>
          <a:p>
            <a:pPr marL="342900" lvl="0" indent="-342900">
              <a:spcAft>
                <a:spcPts val="1200"/>
              </a:spcAft>
              <a:buFont typeface="+mj-lt"/>
              <a:buAutoNum type="arabicPeriod"/>
            </a:pPr>
            <a:r>
              <a:rPr lang="en-GB" sz="2000" b="1" dirty="0">
                <a:solidFill>
                  <a:srgbClr val="002060"/>
                </a:solidFill>
                <a:latin typeface="Century Gothic" panose="020B0502020202020204" pitchFamily="34" charset="0"/>
              </a:rPr>
              <a:t>Welsh apprenticeships</a:t>
            </a:r>
            <a:r>
              <a:rPr lang="en-GB" sz="2000" dirty="0">
                <a:solidFill>
                  <a:srgbClr val="002060"/>
                </a:solidFill>
                <a:latin typeface="Century Gothic" panose="020B0502020202020204" pitchFamily="34" charset="0"/>
              </a:rPr>
              <a:t> - New powers will enable Welsh apprenticeships to be aligned with the future needs of the Welsh economy.</a:t>
            </a:r>
          </a:p>
          <a:p>
            <a:pPr>
              <a:spcAft>
                <a:spcPts val="1200"/>
              </a:spcAft>
              <a:buClr>
                <a:srgbClr val="F39200"/>
              </a:buClr>
            </a:pP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20151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96F7E-57DC-3140-5884-C3BD1F6D010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071502" cy="2096691"/>
          </a:xfrm>
          <a:prstGeom prst="rect">
            <a:avLst/>
          </a:prstGeom>
        </p:spPr>
      </p:pic>
      <p:pic>
        <p:nvPicPr>
          <p:cNvPr id="5" name="Picture 4">
            <a:extLst>
              <a:ext uri="{FF2B5EF4-FFF2-40B4-BE49-F238E27FC236}">
                <a16:creationId xmlns:a16="http://schemas.microsoft.com/office/drawing/2014/main" id="{86402036-B333-3D11-F894-058725305A10}"/>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551"/>
          <a:stretch/>
        </p:blipFill>
        <p:spPr>
          <a:xfrm>
            <a:off x="10205788" y="3428999"/>
            <a:ext cx="1990446" cy="3429001"/>
          </a:xfrm>
          <a:prstGeom prst="rect">
            <a:avLst/>
          </a:prstGeom>
        </p:spPr>
      </p:pic>
      <p:sp>
        <p:nvSpPr>
          <p:cNvPr id="6" name="Title 5">
            <a:extLst>
              <a:ext uri="{FF2B5EF4-FFF2-40B4-BE49-F238E27FC236}">
                <a16:creationId xmlns:a16="http://schemas.microsoft.com/office/drawing/2014/main" id="{5266B375-79D0-7C1A-00E8-BFE1DB1A6D0D}"/>
              </a:ext>
            </a:extLst>
          </p:cNvPr>
          <p:cNvSpPr txBox="1">
            <a:spLocks noGrp="1"/>
          </p:cNvSpPr>
          <p:nvPr>
            <p:ph type="title" idx="4294967295"/>
          </p:nvPr>
        </p:nvSpPr>
        <p:spPr>
          <a:xfrm>
            <a:off x="2001868" y="178832"/>
            <a:ext cx="9885332"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Principles for change linked to the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rPr>
              <a:t>of Future Generations (Wales) Act 2015</a:t>
            </a:r>
            <a:endParaRPr kumimoji="0" lang="en-GB" sz="3400" b="0" i="0" u="none" strike="noStrike" kern="1200" cap="none" spc="0" normalizeH="0" baseline="0" noProof="0" dirty="0">
              <a:ln>
                <a:noFill/>
              </a:ln>
              <a:solidFill>
                <a:srgbClr val="291F6C"/>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2B7A43E9-E5EA-E972-3928-4929C522C15B}"/>
              </a:ext>
            </a:extLst>
          </p:cNvPr>
          <p:cNvSpPr txBox="1"/>
          <p:nvPr/>
        </p:nvSpPr>
        <p:spPr>
          <a:xfrm>
            <a:off x="186596" y="2206205"/>
            <a:ext cx="1973842" cy="3539430"/>
          </a:xfrm>
          <a:prstGeom prst="rect">
            <a:avLst/>
          </a:prstGeom>
          <a:solidFill>
            <a:srgbClr val="0069B4"/>
          </a:solidFill>
          <a:ln w="22225">
            <a:solidFill>
              <a:srgbClr val="F39200"/>
            </a:solidFill>
          </a:ln>
        </p:spPr>
        <p:txBody>
          <a:bodyPr wrap="square" rtlCol="0">
            <a:spAutoFit/>
          </a:bodyPr>
          <a:lstStyle/>
          <a:p>
            <a:pPr algn="ctr"/>
            <a:r>
              <a:rPr lang="en-GB" sz="1400" b="1" dirty="0">
                <a:solidFill>
                  <a:schemeClr val="bg1"/>
                </a:solidFill>
                <a:latin typeface="Century Gothic" panose="020B0502020202020204" pitchFamily="34" charset="0"/>
              </a:rPr>
              <a:t>A RESILIENT AND GLOBALLY RESPONSIBLE WALES</a:t>
            </a:r>
          </a:p>
          <a:p>
            <a:pPr algn="ctr"/>
            <a:endParaRPr lang="en-GB" sz="1400" b="1" dirty="0">
              <a:solidFill>
                <a:schemeClr val="bg1"/>
              </a:solidFill>
              <a:latin typeface="Century Gothic" panose="020B0502020202020204" pitchFamily="34" charset="0"/>
            </a:endParaRPr>
          </a:p>
          <a:p>
            <a:endParaRPr lang="en-GB" sz="1400" b="1" dirty="0">
              <a:solidFill>
                <a:schemeClr val="bg1"/>
              </a:solidFill>
              <a:latin typeface="Century Gothic" panose="020B0502020202020204" pitchFamily="34" charset="0"/>
            </a:endParaRPr>
          </a:p>
          <a:p>
            <a:pPr algn="ctr"/>
            <a:r>
              <a:rPr lang="en-GB" sz="1400" b="1" dirty="0">
                <a:solidFill>
                  <a:schemeClr val="bg1"/>
                </a:solidFill>
                <a:latin typeface="Century Gothic" panose="020B0502020202020204" pitchFamily="34" charset="0"/>
              </a:rPr>
              <a:t>Tertiary education and research (TER) providers which maximise public value and are economically and environmentally sustainable.</a:t>
            </a:r>
          </a:p>
          <a:p>
            <a:endParaRPr lang="en-GB" sz="1400" b="1" dirty="0">
              <a:solidFill>
                <a:schemeClr val="bg1"/>
              </a:solidFill>
              <a:latin typeface="Century Gothic" panose="020B0502020202020204" pitchFamily="34" charset="0"/>
            </a:endParaRPr>
          </a:p>
          <a:p>
            <a:endParaRPr lang="en-GB" sz="1400" b="1" dirty="0">
              <a:solidFill>
                <a:schemeClr val="bg1"/>
              </a:solidFill>
              <a:latin typeface="Century Gothic" panose="020B0502020202020204" pitchFamily="34" charset="0"/>
            </a:endParaRPr>
          </a:p>
          <a:p>
            <a:endParaRPr lang="en-GB" sz="1400" b="1"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6864FD53-CE38-31BB-1EBC-D82864EC90D0}"/>
              </a:ext>
            </a:extLst>
          </p:cNvPr>
          <p:cNvSpPr txBox="1"/>
          <p:nvPr/>
        </p:nvSpPr>
        <p:spPr>
          <a:xfrm>
            <a:off x="2315765" y="2206205"/>
            <a:ext cx="1983511" cy="3539430"/>
          </a:xfrm>
          <a:prstGeom prst="rect">
            <a:avLst/>
          </a:prstGeom>
          <a:solidFill>
            <a:srgbClr val="0069B4"/>
          </a:solidFill>
          <a:ln w="22225">
            <a:solidFill>
              <a:srgbClr val="F39200"/>
            </a:solidFill>
          </a:ln>
        </p:spPr>
        <p:txBody>
          <a:bodyPr wrap="square" rtlCol="0">
            <a:spAutoFit/>
          </a:bodyPr>
          <a:lstStyle/>
          <a:p>
            <a:pPr algn="ctr"/>
            <a:r>
              <a:rPr lang="en-GB" sz="1400" b="1" dirty="0">
                <a:solidFill>
                  <a:schemeClr val="bg1"/>
                </a:solidFill>
                <a:latin typeface="Century Gothic" panose="020B0502020202020204" pitchFamily="34" charset="0"/>
              </a:rPr>
              <a:t>A WALES OF COHESIVE COMMUNITIES AND A HEALTHIER WALES</a:t>
            </a:r>
          </a:p>
          <a:p>
            <a:pPr algn="ctr"/>
            <a:endParaRPr lang="en-GB" sz="1400" b="1" dirty="0">
              <a:solidFill>
                <a:schemeClr val="bg1"/>
              </a:solidFill>
              <a:latin typeface="Century Gothic" panose="020B0502020202020204" pitchFamily="34" charset="0"/>
            </a:endParaRPr>
          </a:p>
          <a:p>
            <a:pPr algn="ctr"/>
            <a:r>
              <a:rPr lang="en-GB" sz="1400" b="1" dirty="0">
                <a:solidFill>
                  <a:schemeClr val="bg1"/>
                </a:solidFill>
                <a:latin typeface="Century Gothic" panose="020B0502020202020204" pitchFamily="34" charset="0"/>
              </a:rPr>
              <a:t>TER providers which are diverse and cohesive communities of learning, valued by the communities they serve.</a:t>
            </a:r>
          </a:p>
          <a:p>
            <a:pPr algn="ctr"/>
            <a:endParaRPr lang="en-GB" sz="1400" b="1" dirty="0">
              <a:solidFill>
                <a:schemeClr val="bg1"/>
              </a:solidFill>
              <a:latin typeface="Century Gothic" panose="020B0502020202020204" pitchFamily="34" charset="0"/>
            </a:endParaRPr>
          </a:p>
          <a:p>
            <a:pPr algn="ctr"/>
            <a:endParaRPr lang="en-GB" sz="1400" b="1" dirty="0">
              <a:solidFill>
                <a:schemeClr val="bg1"/>
              </a:solidFill>
              <a:latin typeface="Century Gothic" panose="020B0502020202020204" pitchFamily="34" charset="0"/>
            </a:endParaRPr>
          </a:p>
          <a:p>
            <a:pPr algn="ctr"/>
            <a:endParaRPr lang="en-GB" sz="1400" b="1" dirty="0">
              <a:solidFill>
                <a:schemeClr val="bg1"/>
              </a:solidFill>
              <a:latin typeface="Century Gothic" panose="020B0502020202020204" pitchFamily="34" charset="0"/>
            </a:endParaRPr>
          </a:p>
          <a:p>
            <a:pPr algn="ctr"/>
            <a:endParaRPr lang="en-GB" sz="1400" b="1" dirty="0">
              <a:solidFill>
                <a:schemeClr val="bg1"/>
              </a:solidFill>
              <a:latin typeface="Century Gothic" panose="020B0502020202020204" pitchFamily="34" charset="0"/>
            </a:endParaRPr>
          </a:p>
        </p:txBody>
      </p:sp>
      <p:sp>
        <p:nvSpPr>
          <p:cNvPr id="15" name="TextBox 14">
            <a:extLst>
              <a:ext uri="{FF2B5EF4-FFF2-40B4-BE49-F238E27FC236}">
                <a16:creationId xmlns:a16="http://schemas.microsoft.com/office/drawing/2014/main" id="{394DC0A1-1615-C4AE-AB3C-A0BD5731099F}"/>
              </a:ext>
            </a:extLst>
          </p:cNvPr>
          <p:cNvSpPr txBox="1"/>
          <p:nvPr/>
        </p:nvSpPr>
        <p:spPr>
          <a:xfrm>
            <a:off x="4485191" y="2206204"/>
            <a:ext cx="1983511" cy="3539430"/>
          </a:xfrm>
          <a:prstGeom prst="rect">
            <a:avLst/>
          </a:prstGeom>
          <a:solidFill>
            <a:srgbClr val="0069B4"/>
          </a:solidFill>
          <a:ln w="22225">
            <a:solidFill>
              <a:srgbClr val="F39200"/>
            </a:solidFill>
          </a:ln>
        </p:spPr>
        <p:txBody>
          <a:bodyPr wrap="square" rtlCol="0">
            <a:spAutoFit/>
          </a:bodyPr>
          <a:lstStyle/>
          <a:p>
            <a:pPr algn="ctr"/>
            <a:r>
              <a:rPr lang="en-GB" sz="1400" b="1" dirty="0">
                <a:solidFill>
                  <a:schemeClr val="bg1"/>
                </a:solidFill>
                <a:latin typeface="Century Gothic" panose="020B0502020202020204" pitchFamily="34" charset="0"/>
              </a:rPr>
              <a:t>A MORE EQUAL WALES</a:t>
            </a:r>
          </a:p>
          <a:p>
            <a:pPr algn="ctr"/>
            <a:endParaRPr lang="en-GB" sz="1400" b="1" dirty="0">
              <a:solidFill>
                <a:schemeClr val="bg1"/>
              </a:solidFill>
              <a:latin typeface="Century Gothic" panose="020B0502020202020204" pitchFamily="34" charset="0"/>
            </a:endParaRPr>
          </a:p>
          <a:p>
            <a:endParaRPr lang="en-GB" sz="1400" b="1" dirty="0">
              <a:solidFill>
                <a:schemeClr val="bg1"/>
              </a:solidFill>
              <a:latin typeface="Century Gothic" panose="020B0502020202020204" pitchFamily="34" charset="0"/>
            </a:endParaRPr>
          </a:p>
          <a:p>
            <a:endParaRPr lang="en-GB" sz="1400" b="1" dirty="0">
              <a:solidFill>
                <a:schemeClr val="bg1"/>
              </a:solidFill>
              <a:latin typeface="Century Gothic" panose="020B0502020202020204" pitchFamily="34" charset="0"/>
            </a:endParaRPr>
          </a:p>
          <a:p>
            <a:pPr algn="ctr"/>
            <a:r>
              <a:rPr lang="en-GB" sz="1400" b="1" dirty="0">
                <a:solidFill>
                  <a:schemeClr val="bg1"/>
                </a:solidFill>
                <a:latin typeface="Century Gothic" panose="020B0502020202020204" pitchFamily="34" charset="0"/>
              </a:rPr>
              <a:t>A system that provides lifelong learning and development for all, supports people to make informed choices about their future, and is accessible to all.</a:t>
            </a:r>
          </a:p>
          <a:p>
            <a:endParaRPr lang="en-GB" sz="1400" b="1" dirty="0">
              <a:solidFill>
                <a:schemeClr val="bg1"/>
              </a:solidFill>
              <a:latin typeface="Century Gothic" panose="020B0502020202020204" pitchFamily="34" charset="0"/>
            </a:endParaRPr>
          </a:p>
          <a:p>
            <a:endParaRPr lang="en-GB" sz="1400" b="1" dirty="0">
              <a:solidFill>
                <a:schemeClr val="bg1"/>
              </a:solidFill>
              <a:latin typeface="Century Gothic" panose="020B0502020202020204" pitchFamily="34" charset="0"/>
            </a:endParaRPr>
          </a:p>
        </p:txBody>
      </p:sp>
      <p:sp>
        <p:nvSpPr>
          <p:cNvPr id="14" name="TextBox 13">
            <a:extLst>
              <a:ext uri="{FF2B5EF4-FFF2-40B4-BE49-F238E27FC236}">
                <a16:creationId xmlns:a16="http://schemas.microsoft.com/office/drawing/2014/main" id="{33E668F9-EE1A-372E-3374-55A4E979B99E}"/>
              </a:ext>
            </a:extLst>
          </p:cNvPr>
          <p:cNvSpPr txBox="1"/>
          <p:nvPr/>
        </p:nvSpPr>
        <p:spPr>
          <a:xfrm>
            <a:off x="6654617" y="2206204"/>
            <a:ext cx="1983511" cy="3539430"/>
          </a:xfrm>
          <a:prstGeom prst="rect">
            <a:avLst/>
          </a:prstGeom>
          <a:solidFill>
            <a:srgbClr val="0069B4"/>
          </a:solidFill>
          <a:ln w="22225">
            <a:solidFill>
              <a:srgbClr val="F39200"/>
            </a:solidFill>
          </a:ln>
        </p:spPr>
        <p:txBody>
          <a:bodyPr wrap="square" rtlCol="0">
            <a:spAutoFit/>
          </a:bodyPr>
          <a:lstStyle/>
          <a:p>
            <a:pPr algn="ctr"/>
            <a:r>
              <a:rPr lang="en-GB" sz="1400" b="1" dirty="0">
                <a:solidFill>
                  <a:schemeClr val="bg1"/>
                </a:solidFill>
                <a:latin typeface="Century Gothic" panose="020B0502020202020204" pitchFamily="34" charset="0"/>
              </a:rPr>
              <a:t>A PROSPEROUS WALES</a:t>
            </a:r>
          </a:p>
          <a:p>
            <a:pPr algn="ctr"/>
            <a:endParaRPr lang="en-GB" sz="1400" b="1" dirty="0">
              <a:solidFill>
                <a:schemeClr val="bg1"/>
              </a:solidFill>
              <a:latin typeface="Century Gothic" panose="020B0502020202020204" pitchFamily="34" charset="0"/>
            </a:endParaRPr>
          </a:p>
          <a:p>
            <a:endParaRPr lang="en-GB" sz="1400" b="1" dirty="0">
              <a:solidFill>
                <a:schemeClr val="bg1"/>
              </a:solidFill>
              <a:latin typeface="Century Gothic" panose="020B0502020202020204" pitchFamily="34" charset="0"/>
            </a:endParaRPr>
          </a:p>
          <a:p>
            <a:endParaRPr lang="en-GB" sz="1400" b="1" dirty="0">
              <a:solidFill>
                <a:schemeClr val="bg1"/>
              </a:solidFill>
              <a:latin typeface="Century Gothic" panose="020B0502020202020204" pitchFamily="34" charset="0"/>
            </a:endParaRPr>
          </a:p>
          <a:p>
            <a:pPr algn="ctr"/>
            <a:r>
              <a:rPr lang="en-GB" sz="1400" b="1" dirty="0">
                <a:solidFill>
                  <a:schemeClr val="bg1"/>
                </a:solidFill>
                <a:latin typeface="Century Gothic" panose="020B0502020202020204" pitchFamily="34" charset="0"/>
              </a:rPr>
              <a:t>A system that strengthens </a:t>
            </a:r>
            <a:r>
              <a:rPr lang="en-GB" sz="1400" b="1" dirty="0" err="1">
                <a:solidFill>
                  <a:schemeClr val="bg1"/>
                </a:solidFill>
                <a:latin typeface="Century Gothic" panose="020B0502020202020204" pitchFamily="34" charset="0"/>
              </a:rPr>
              <a:t>Wales’</a:t>
            </a:r>
            <a:r>
              <a:rPr lang="en-GB" sz="1400" b="1" dirty="0">
                <a:solidFill>
                  <a:schemeClr val="bg1"/>
                </a:solidFill>
                <a:latin typeface="Century Gothic" panose="020B0502020202020204" pitchFamily="34" charset="0"/>
              </a:rPr>
              <a:t> economic well-being, collaborates with businesses, provides the skills employers and workers need, and grows our research and innovation base.</a:t>
            </a:r>
          </a:p>
        </p:txBody>
      </p:sp>
      <p:sp>
        <p:nvSpPr>
          <p:cNvPr id="13" name="TextBox 12">
            <a:extLst>
              <a:ext uri="{FF2B5EF4-FFF2-40B4-BE49-F238E27FC236}">
                <a16:creationId xmlns:a16="http://schemas.microsoft.com/office/drawing/2014/main" id="{46D2A8D2-9FC2-F5F5-7846-62D5EF766BCA}"/>
              </a:ext>
            </a:extLst>
          </p:cNvPr>
          <p:cNvSpPr txBox="1"/>
          <p:nvPr/>
        </p:nvSpPr>
        <p:spPr>
          <a:xfrm>
            <a:off x="8793455" y="2203631"/>
            <a:ext cx="1983511" cy="3539430"/>
          </a:xfrm>
          <a:prstGeom prst="rect">
            <a:avLst/>
          </a:prstGeom>
          <a:solidFill>
            <a:srgbClr val="0069B4"/>
          </a:solidFill>
          <a:ln w="22225">
            <a:solidFill>
              <a:srgbClr val="F39200"/>
            </a:solidFill>
          </a:ln>
        </p:spPr>
        <p:txBody>
          <a:bodyPr wrap="square" rtlCol="0">
            <a:spAutoFit/>
          </a:bodyPr>
          <a:lstStyle/>
          <a:p>
            <a:pPr algn="ctr"/>
            <a:r>
              <a:rPr lang="en-GB" sz="1400" b="1" dirty="0">
                <a:solidFill>
                  <a:schemeClr val="bg1"/>
                </a:solidFill>
                <a:latin typeface="Century Gothic" panose="020B0502020202020204" pitchFamily="34" charset="0"/>
              </a:rPr>
              <a:t>A WALES OF VIBRANT CULTURE AND WELSH LANGUAGE</a:t>
            </a:r>
          </a:p>
          <a:p>
            <a:pPr algn="ctr"/>
            <a:endParaRPr lang="en-GB" sz="1400" b="1" dirty="0">
              <a:solidFill>
                <a:schemeClr val="bg1"/>
              </a:solidFill>
              <a:latin typeface="Century Gothic" panose="020B0502020202020204" pitchFamily="34" charset="0"/>
            </a:endParaRPr>
          </a:p>
          <a:p>
            <a:endParaRPr lang="en-GB" sz="1400" b="1" dirty="0">
              <a:solidFill>
                <a:schemeClr val="bg1"/>
              </a:solidFill>
              <a:latin typeface="Century Gothic" panose="020B0502020202020204" pitchFamily="34" charset="0"/>
            </a:endParaRPr>
          </a:p>
          <a:p>
            <a:pPr algn="ctr"/>
            <a:r>
              <a:rPr lang="en-GB" sz="1400" b="1" dirty="0">
                <a:solidFill>
                  <a:schemeClr val="bg1"/>
                </a:solidFill>
                <a:latin typeface="Century Gothic" panose="020B0502020202020204" pitchFamily="34" charset="0"/>
              </a:rPr>
              <a:t>An accessible and effective TER system that supports learning, assessment and progression through the medium of Welsh and is central to Welsh cultural life.</a:t>
            </a:r>
          </a:p>
          <a:p>
            <a:endParaRPr lang="en-GB" sz="1400" b="1" dirty="0">
              <a:solidFill>
                <a:schemeClr val="bg1"/>
              </a:solidFill>
              <a:latin typeface="Century Gothic" panose="020B0502020202020204" pitchFamily="34" charset="0"/>
            </a:endParaRPr>
          </a:p>
          <a:p>
            <a:endParaRPr lang="en-GB"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31550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FF3C5B18883D4E21973B57C2EEED7FD1" version="1.0.0">
  <systemFields>
    <field name="Objective-Id">
      <value order="0">A49341426</value>
    </field>
    <field name="Objective-Title">
      <value order="0">TER Act and CTER - Template Presentation 2024 DRAFT for website ENGLISH</value>
    </field>
    <field name="Objective-Description">
      <value order="0"/>
    </field>
    <field name="Objective-CreationStamp">
      <value order="0">2024-01-23T13:20:38Z</value>
    </field>
    <field name="Objective-IsApproved">
      <value order="0">false</value>
    </field>
    <field name="Objective-IsPublished">
      <value order="0">true</value>
    </field>
    <field name="Objective-DatePublished">
      <value order="0">2024-01-23T13:20:50Z</value>
    </field>
    <field name="Objective-ModificationStamp">
      <value order="0">2024-01-23T13:20:50Z</value>
    </field>
    <field name="Objective-Owner">
      <value order="0">Huws, Rhodri (PSWL - SHELL - PCET Reform)</value>
    </field>
    <field name="Objective-Path">
      <value order="0">Objective Global Folder:#Business File Plan:WG Organisational Groups:NEW - Post December 2022 - Public Services &amp; Welsh Language (PSWL):Public Services &amp; Welsh Language (PSWL) - SHELL - Post Compulsory Education &amp; Training Reform:1 - Save:CTER Programme:CTER Project Management - Communications:Commission for Tertiary Education and Research - Comms - Stakeholders - 2018-2023:Stakeholder Presentations - post  Royal Assent</value>
    </field>
    <field name="Objective-Parent">
      <value order="0">Stakeholder Presentations - post  Royal Assent</value>
    </field>
    <field name="Objective-State">
      <value order="0">Published</value>
    </field>
    <field name="Objective-VersionId">
      <value order="0">vA92330213</value>
    </field>
    <field name="Objective-Version">
      <value order="0">1.0</value>
    </field>
    <field name="Objective-VersionNumber">
      <value order="0">2</value>
    </field>
    <field name="Objective-VersionComment">
      <value order="0">Version 2</value>
    </field>
    <field name="Objective-FileNumber">
      <value order="0">qA1377954</value>
    </field>
    <field name="Objective-Classification">
      <value order="0">Official</value>
    </field>
    <field name="Objective-Caveats">
      <value order="0"/>
    </field>
  </systemFields>
  <catalogues>
    <catalogue name="Document Type Catalogue" type="type" ori="id:cA14">
      <field name="Objective-Date Acquired">
        <value order="0">2024-01-23T00:00:00Z</value>
      </field>
      <field name="Objective-Official Translation">
        <value order="0"/>
      </field>
      <field name="Objective-Connect Creator">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7FABB182A31C4BB04D3245BB22A170" ma:contentTypeVersion="12" ma:contentTypeDescription="Create a new document." ma:contentTypeScope="" ma:versionID="64f2713e13a5c8be26a7b265bc6a0173">
  <xsd:schema xmlns:xsd="http://www.w3.org/2001/XMLSchema" xmlns:xs="http://www.w3.org/2001/XMLSchema" xmlns:p="http://schemas.microsoft.com/office/2006/metadata/properties" xmlns:ns3="fb66a5a5-6cb9-4a6f-b7df-662fc6a2ca45" xmlns:ns4="45dd9b0f-adeb-44ed-9e2a-022716aed68f" targetNamespace="http://schemas.microsoft.com/office/2006/metadata/properties" ma:root="true" ma:fieldsID="9b6ee06907e3b3b0334d28e5a3792508" ns3:_="" ns4:_="">
    <xsd:import namespace="fb66a5a5-6cb9-4a6f-b7df-662fc6a2ca45"/>
    <xsd:import namespace="45dd9b0f-adeb-44ed-9e2a-022716aed68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6a5a5-6cb9-4a6f-b7df-662fc6a2ca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dd9b0f-adeb-44ed-9e2a-022716aed6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95B50B-45F1-466D-BBDF-7F17B2546D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66a5a5-6cb9-4a6f-b7df-662fc6a2ca45"/>
    <ds:schemaRef ds:uri="45dd9b0f-adeb-44ed-9e2a-022716aed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BCC301-91A2-43DC-B119-F07A53190906}">
  <ds:schemaRefs>
    <ds:schemaRef ds:uri="http://schemas.microsoft.com/sharepoint/v3/contenttype/forms"/>
  </ds:schemaRefs>
</ds:datastoreItem>
</file>

<file path=customXml/itemProps3.xml><?xml version="1.0" encoding="utf-8"?>
<ds:datastoreItem xmlns:ds="http://schemas.openxmlformats.org/officeDocument/2006/customXml" ds:itemID="{7A36D7F5-2952-43F1-BB93-B287E40E24DB}">
  <ds:schemaRefs>
    <ds:schemaRef ds:uri="http://schemas.microsoft.com/office/2006/documentManagement/types"/>
    <ds:schemaRef ds:uri="http://schemas.microsoft.com/office/infopath/2007/PartnerControls"/>
    <ds:schemaRef ds:uri="45dd9b0f-adeb-44ed-9e2a-022716aed68f"/>
    <ds:schemaRef ds:uri="http://purl.org/dc/elements/1.1/"/>
    <ds:schemaRef ds:uri="http://schemas.microsoft.com/office/2006/metadata/properties"/>
    <ds:schemaRef ds:uri="fb66a5a5-6cb9-4a6f-b7df-662fc6a2ca45"/>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7091</TotalTime>
  <Words>3106</Words>
  <Application>Microsoft Office PowerPoint</Application>
  <PresentationFormat>Widescreen</PresentationFormat>
  <Paragraphs>250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Century Gothic</vt:lpstr>
      <vt:lpstr>Courier New</vt:lpstr>
      <vt:lpstr>Roboto</vt:lpstr>
      <vt:lpstr>Wingdings</vt:lpstr>
      <vt:lpstr>Office Theme</vt:lpstr>
      <vt:lpstr>Tertiary Education Reform in Wales </vt:lpstr>
      <vt:lpstr>Background</vt:lpstr>
      <vt:lpstr>The journey so far</vt:lpstr>
      <vt:lpstr>What the Act does:</vt:lpstr>
      <vt:lpstr>Meeting the Challenges of the Future</vt:lpstr>
      <vt:lpstr>The Strategic Duties of the Commission</vt:lpstr>
      <vt:lpstr>What will success look like?</vt:lpstr>
      <vt:lpstr>Top 6 innovations</vt:lpstr>
      <vt:lpstr>Principles for change linked to the Well-being of Future Generations (Wales) Act 2015</vt:lpstr>
      <vt:lpstr>Responsibilities of the Commission</vt:lpstr>
      <vt:lpstr>The ambition for students, learners and apprentices</vt:lpstr>
      <vt:lpstr>The ambition for further education colleges and schools with sixth-forms</vt:lpstr>
      <vt:lpstr>The ambition for universities and other higher education providers</vt:lpstr>
      <vt:lpstr>The ambition for employers, training providers and adult learning providers</vt:lpstr>
      <vt:lpstr>Chair of the Board for CTER </vt:lpstr>
      <vt:lpstr>Chair of the Research and Innovation Committee (RIC) and Deputy Chair for the CTER Board</vt:lpstr>
      <vt:lpstr>Chief Executive Officer</vt:lpstr>
      <vt:lpstr>Establishment Phase</vt:lpstr>
    </vt:vector>
  </TitlesOfParts>
  <Company>Welsh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David (ESNR - SHELL - HE Division)</dc:creator>
  <cp:lastModifiedBy>Huws, Rhodri (ESJWL - SHELL - PCET Reform)</cp:lastModifiedBy>
  <cp:revision>131</cp:revision>
  <dcterms:created xsi:type="dcterms:W3CDTF">2020-06-01T13:59:20Z</dcterms:created>
  <dcterms:modified xsi:type="dcterms:W3CDTF">2024-01-23T13:20:23Z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A49341426</vt:lpwstr>
  </property>
  <property fmtid="{D5CDD505-2E9C-101B-9397-08002B2CF9AE}" pid="4" name="Objective-Title">
    <vt:lpwstr>TER Act and CTER - Template Presentation 2024 DRAFT for website ENGLISH</vt:lpwstr>
  </property>
  <property fmtid="{D5CDD505-2E9C-101B-9397-08002B2CF9AE}" pid="5" name="Objective-Description">
    <vt:lpwstr/>
  </property>
  <property fmtid="{D5CDD505-2E9C-101B-9397-08002B2CF9AE}" pid="6" name="Objective-CreationStamp">
    <vt:filetime>2024-01-23T13:20:38Z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2024-01-23T13:20:50Z</vt:filetime>
  </property>
  <property fmtid="{D5CDD505-2E9C-101B-9397-08002B2CF9AE}" pid="10" name="Objective-ModificationStamp">
    <vt:filetime>2024-01-23T13:20:50Z</vt:filetime>
  </property>
  <property fmtid="{D5CDD505-2E9C-101B-9397-08002B2CF9AE}" pid="11" name="Objective-Owner">
    <vt:lpwstr>Huws, Rhodri (PSWL - SHELL - PCET Reform)</vt:lpwstr>
  </property>
  <property fmtid="{D5CDD505-2E9C-101B-9397-08002B2CF9AE}" pid="12" name="Objective-Path">
    <vt:lpwstr>Objective Global Folder:#Business File Plan:WG Organisational Groups:NEW - Post December 2022 - Public Services &amp; Welsh Language (PSWL):Public Services &amp; Welsh Language (PSWL) - SHELL - Post Compulsory Education &amp; Training Reform:1 - Save:CTER Programme:CTER Project Management - Communications:Commission for Tertiary Education and Research - Comms - Stakeholders - 2018-2023:Stakeholder Presentations - post  Royal Assent:</vt:lpwstr>
  </property>
  <property fmtid="{D5CDD505-2E9C-101B-9397-08002B2CF9AE}" pid="13" name="Objective-Parent">
    <vt:lpwstr>Stakeholder Presentations - post  Royal Assent</vt:lpwstr>
  </property>
  <property fmtid="{D5CDD505-2E9C-101B-9397-08002B2CF9AE}" pid="14" name="Objective-State">
    <vt:lpwstr>Published</vt:lpwstr>
  </property>
  <property fmtid="{D5CDD505-2E9C-101B-9397-08002B2CF9AE}" pid="15" name="Objective-VersionId">
    <vt:lpwstr>vA92330213</vt:lpwstr>
  </property>
  <property fmtid="{D5CDD505-2E9C-101B-9397-08002B2CF9AE}" pid="16" name="Objective-Version">
    <vt:lpwstr>1.0</vt:lpwstr>
  </property>
  <property fmtid="{D5CDD505-2E9C-101B-9397-08002B2CF9AE}" pid="17" name="Objective-VersionNumber">
    <vt:r8>2</vt:r8>
  </property>
  <property fmtid="{D5CDD505-2E9C-101B-9397-08002B2CF9AE}" pid="18" name="Objective-VersionComment">
    <vt:lpwstr>Version 2</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
  </property>
  <property fmtid="{D5CDD505-2E9C-101B-9397-08002B2CF9AE}" pid="23" name="Objective-Date Acquired">
    <vt:filetime>2024-01-23T00:00:00Z</vt:filetime>
  </property>
  <property fmtid="{D5CDD505-2E9C-101B-9397-08002B2CF9AE}" pid="24" name="Objective-What to Keep">
    <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y fmtid="{D5CDD505-2E9C-101B-9397-08002B2CF9AE}" pid="28" name="ContentTypeId">
    <vt:lpwstr>0x010100F77FABB182A31C4BB04D3245BB22A170</vt:lpwstr>
  </property>
</Properties>
</file>