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2"/>
  </p:sldMasterIdLst>
  <p:notesMasterIdLst>
    <p:notesMasterId r:id="rId76"/>
  </p:notesMasterIdLst>
  <p:sldIdLst>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5" r:id="rId18"/>
    <p:sldId id="276" r:id="rId19"/>
    <p:sldId id="277"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34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44" r:id="rId56"/>
    <p:sldId id="313" r:id="rId57"/>
    <p:sldId id="314" r:id="rId58"/>
    <p:sldId id="315" r:id="rId59"/>
    <p:sldId id="316" r:id="rId60"/>
    <p:sldId id="317" r:id="rId61"/>
    <p:sldId id="318" r:id="rId62"/>
    <p:sldId id="325" r:id="rId63"/>
    <p:sldId id="319" r:id="rId64"/>
    <p:sldId id="320" r:id="rId65"/>
    <p:sldId id="321" r:id="rId66"/>
    <p:sldId id="322" r:id="rId67"/>
    <p:sldId id="323" r:id="rId68"/>
    <p:sldId id="327" r:id="rId69"/>
    <p:sldId id="326" r:id="rId70"/>
    <p:sldId id="324" r:id="rId71"/>
    <p:sldId id="335" r:id="rId72"/>
    <p:sldId id="336" r:id="rId73"/>
    <p:sldId id="337" r:id="rId74"/>
    <p:sldId id="338" r:id="rId75"/>
  </p:sldIdLst>
  <p:sldSz cx="12192000" cy="6858000"/>
  <p:notesSz cx="12192000" cy="6858000"/>
  <p:embeddedFontLst>
    <p:embeddedFont>
      <p:font typeface="Calibri" panose="020F050202020403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Roboto" panose="02000000000000000000" pitchFamily="2" charset="0"/>
      <p:regular r:id="rId85"/>
      <p:bold r:id="rId86"/>
      <p:italic r:id="rId87"/>
      <p:boldItalic r:id="rId88"/>
    </p:embeddedFont>
    <p:embeddedFont>
      <p:font typeface="Rockwell" panose="02060603020205020403" pitchFamily="18" charset="0"/>
      <p:regular r:id="rId89"/>
      <p:bold r:id="rId90"/>
      <p:italic r:id="rId91"/>
      <p:boldItalic r:id="rId92"/>
    </p:embeddedFont>
    <p:embeddedFont>
      <p:font typeface="Segoe UI" panose="020B0502040204020203" pitchFamily="34"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
          <p15:clr>
            <a:srgbClr val="A4A3A4"/>
          </p15:clr>
        </p15:guide>
        <p15:guide id="2" pos="7392">
          <p15:clr>
            <a:srgbClr val="A4A3A4"/>
          </p15:clr>
        </p15:guide>
        <p15:guide id="3" orient="horz" pos="4032">
          <p15:clr>
            <a:srgbClr val="A4A3A4"/>
          </p15:clr>
        </p15:guide>
        <p15:guide id="4" orient="horz" pos="1104">
          <p15:clr>
            <a:srgbClr val="A4A3A4"/>
          </p15:clr>
        </p15:guide>
        <p15:guide id="5" pos="240">
          <p15:clr>
            <a:srgbClr val="A4A3A4"/>
          </p15:clr>
        </p15:guide>
        <p15:guide id="6" pos="1584">
          <p15:clr>
            <a:srgbClr val="A4A3A4"/>
          </p15:clr>
        </p15:guide>
        <p15:guide id="7" orient="horz" pos="3936">
          <p15:clr>
            <a:srgbClr val="A4A3A4"/>
          </p15:clr>
        </p15:guide>
        <p15:guide id="8" pos="48">
          <p15:clr>
            <a:srgbClr val="A4A3A4"/>
          </p15:clr>
        </p15:guide>
        <p15:guide id="9" orient="horz" pos="412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3" roundtripDataSignature="AMtx7mhSZVeF80biN46pVAipM+A7tkWi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7EA483-E265-9450-0CC3-8F20E8813647}" name="Butler, Claire (PSWL - Communities &amp; Tackling Poverty - Early Years)" initials="CB" userId="S::Claire.Butler003@gov.wales::0497678c-7946-4091-8547-a807f98139d7" providerId="AD"/>
  <p188:author id="{EEE2F888-DC19-0293-3FF9-E0400A93CBA4}" name="Pape, Catherine (ESJWL - Communities &amp; Tackling Poverty - Early Years)" initials="PC(C&amp;TPEY" userId="S::Catherine.Pape@gov.wales::a95bdd1c-3c96-420c-85b3-1ed231ac4dd1" providerId="AD"/>
  <p188:author id="{D621D8B6-FCF1-DD9A-B193-FF644202D682}" name="Butler, Claire (PSWL - Communities &amp; Tackling Poverty - Early Years)" initials="BY" userId="S::claire.butler003@gov.wales::0497678c-7946-4091-8547-a807f98139d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A3EC99-2AFC-47B1-852C-1AD11CC01D2B}">
  <a:tblStyle styleId="{89A3EC99-2AFC-47B1-852C-1AD11CC01D2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EEF"/>
          </a:solidFill>
        </a:fill>
      </a:tcStyle>
    </a:wholeTbl>
    <a:band1H>
      <a:tcTxStyle b="off" i="off"/>
      <a:tcStyle>
        <a:tcBdr/>
        <a:fill>
          <a:solidFill>
            <a:srgbClr val="CADBDD"/>
          </a:solidFill>
        </a:fill>
      </a:tcStyle>
    </a:band1H>
    <a:band2H>
      <a:tcTxStyle b="off" i="off"/>
      <a:tcStyle>
        <a:tcBdr/>
      </a:tcStyle>
    </a:band2H>
    <a:band1V>
      <a:tcTxStyle b="off" i="off"/>
      <a:tcStyle>
        <a:tcBdr/>
        <a:fill>
          <a:solidFill>
            <a:srgbClr val="CADBD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F468793-91B8-43D7-9065-1B44FE2EC0B1}"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35" autoAdjust="0"/>
  </p:normalViewPr>
  <p:slideViewPr>
    <p:cSldViewPr snapToGrid="0">
      <p:cViewPr varScale="1">
        <p:scale>
          <a:sx n="81" d="100"/>
          <a:sy n="81" d="100"/>
        </p:scale>
        <p:origin x="1716" y="78"/>
      </p:cViewPr>
      <p:guideLst>
        <p:guide orient="horz" pos="240"/>
        <p:guide pos="7392"/>
        <p:guide orient="horz" pos="4032"/>
        <p:guide orient="horz" pos="1104"/>
        <p:guide pos="240"/>
        <p:guide pos="1584"/>
        <p:guide orient="horz" pos="3936"/>
        <p:guide pos="48"/>
        <p:guide orient="horz" pos="41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customschemas.google.com/relationships/presentationmetadata" Target="metadata"/><Relationship Id="rId108"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6.fntdata"/><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wales/sites/default/files/publications/2022-03/healthy-child-wales-quality-assurance-framework.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ov.wales/speech-language-and-communication-guidanc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meaningfulspee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su.edu.au/research/multilingual-speech/speech-acquisi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gov.wales/interventions-review-supporting-early-years-speech-language-and-communication-slc"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gov.wales/sites/default/files/statistics-and-research/2022-08/review-of-early-language-screening-suitable-for-children-in-wales-from-birth-to-5-years.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sz="1800" b="1" dirty="0">
              <a:latin typeface="Arial"/>
              <a:ea typeface="Arial"/>
              <a:cs typeface="Arial"/>
            </a:endParaRPr>
          </a:p>
          <a:p>
            <a:pPr marL="0" lvl="0" indent="0" algn="l" rtl="0">
              <a:lnSpc>
                <a:spcPct val="100000"/>
              </a:lnSpc>
              <a:spcBef>
                <a:spcPts val="0"/>
              </a:spcBef>
              <a:spcAft>
                <a:spcPts val="0"/>
              </a:spcAft>
              <a:buSzPts val="1400"/>
              <a:buNone/>
            </a:pPr>
            <a:r>
              <a:rPr lang="en-GB" sz="1800" b="1" i="1" u="sng" strike="noStrike" dirty="0">
                <a:solidFill>
                  <a:schemeClr val="dk1"/>
                </a:solidFill>
                <a:latin typeface="Arial"/>
                <a:ea typeface="Arial"/>
                <a:cs typeface="Arial"/>
                <a:sym typeface="Arial"/>
              </a:rPr>
              <a:t>Estimate timings: 2 mins</a:t>
            </a:r>
            <a:endParaRPr dirty="0"/>
          </a:p>
          <a:p>
            <a:pPr marL="0" lvl="0" indent="0" algn="l" rtl="0">
              <a:lnSpc>
                <a:spcPct val="100000"/>
              </a:lnSpc>
              <a:spcBef>
                <a:spcPts val="0"/>
              </a:spcBef>
              <a:spcAft>
                <a:spcPts val="0"/>
              </a:spcAft>
              <a:buSzPts val="1400"/>
              <a:buNone/>
            </a:pPr>
            <a:endParaRPr b="1" i="1" u="sng" dirty="0">
              <a:latin typeface="Arial"/>
              <a:ea typeface="Arial"/>
              <a:cs typeface="Arial"/>
              <a:sym typeface="Arial"/>
            </a:endParaRPr>
          </a:p>
          <a:p>
            <a:pPr marL="0" indent="0"/>
            <a:r>
              <a:rPr lang="en-GB" b="1" dirty="0">
                <a:latin typeface="Arial"/>
                <a:ea typeface="Arial"/>
                <a:cs typeface="Arial"/>
                <a:sym typeface="Arial"/>
              </a:rPr>
              <a:t>Trainer to check IT equipment and clarity of white text prior to delivery. </a:t>
            </a:r>
          </a:p>
          <a:p>
            <a:pPr marL="0" indent="0"/>
            <a:endParaRPr lang="en-GB" b="1" dirty="0">
              <a:latin typeface="Arial"/>
              <a:ea typeface="Arial"/>
              <a:cs typeface="Arial"/>
            </a:endParaRPr>
          </a:p>
          <a:p>
            <a:pPr marL="0" lvl="0" indent="0" algn="l" rtl="0">
              <a:lnSpc>
                <a:spcPct val="100000"/>
              </a:lnSpc>
              <a:spcBef>
                <a:spcPts val="0"/>
              </a:spcBef>
              <a:spcAft>
                <a:spcPts val="0"/>
              </a:spcAft>
              <a:buSzPts val="1400"/>
              <a:buNone/>
            </a:pPr>
            <a:r>
              <a:rPr lang="en-GB" sz="1200" b="1" dirty="0">
                <a:latin typeface="Arial"/>
                <a:ea typeface="Arial"/>
                <a:cs typeface="Arial"/>
                <a:sym typeface="Arial"/>
              </a:rPr>
              <a:t>Learners will need</a:t>
            </a:r>
            <a:r>
              <a:rPr lang="en-GB" sz="1200" dirty="0">
                <a:latin typeface="Arial"/>
                <a:ea typeface="Arial"/>
                <a:cs typeface="Arial"/>
                <a:sym typeface="Arial"/>
              </a:rPr>
              <a:t>:</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Pen</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Red, blue and green coloured pen/pencil</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4 x pages of paper</a:t>
            </a:r>
            <a:endParaRPr dirty="0"/>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en-GB" sz="1200" b="1" dirty="0">
                <a:latin typeface="Arial"/>
                <a:ea typeface="Arial"/>
                <a:cs typeface="Arial"/>
                <a:sym typeface="Arial"/>
              </a:rPr>
              <a:t>Trainer will need:</a:t>
            </a:r>
            <a:endParaRPr dirty="0"/>
          </a:p>
          <a:p>
            <a:pPr marL="0" indent="0"/>
            <a:r>
              <a:rPr lang="en-GB" sz="1200" dirty="0">
                <a:latin typeface="Arial"/>
                <a:ea typeface="Arial"/>
                <a:cs typeface="Arial"/>
                <a:sym typeface="Arial"/>
              </a:rPr>
              <a:t>Doll</a:t>
            </a:r>
            <a:r>
              <a:rPr lang="en-GB" dirty="0">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Brush</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Teddy</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Sponge/ Flannel</a:t>
            </a:r>
            <a:endParaRPr dirty="0"/>
          </a:p>
          <a:p>
            <a:pPr marL="0" lvl="0" indent="0" algn="l" rtl="0">
              <a:lnSpc>
                <a:spcPct val="100000"/>
              </a:lnSpc>
              <a:spcBef>
                <a:spcPts val="0"/>
              </a:spcBef>
              <a:spcAft>
                <a:spcPts val="0"/>
              </a:spcAft>
              <a:buSzPts val="1400"/>
              <a:buNone/>
            </a:pPr>
            <a:r>
              <a:rPr lang="en-GB" sz="1200" dirty="0">
                <a:latin typeface="Arial"/>
                <a:ea typeface="Arial"/>
                <a:cs typeface="Arial"/>
                <a:sym typeface="Arial"/>
              </a:rPr>
              <a:t>Case Scenarios (Slide 59)</a:t>
            </a:r>
            <a:endParaRPr dirty="0"/>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GB" b="1" dirty="0"/>
              <a:t>Trainers: </a:t>
            </a:r>
            <a:r>
              <a:rPr lang="en-GB" dirty="0"/>
              <a:t>Please familiarise yourself with the HCWP Quality Assurance Framework: </a:t>
            </a:r>
            <a:r>
              <a:rPr lang="en-GB" u="sng" dirty="0">
                <a:solidFill>
                  <a:schemeClr val="hlink"/>
                </a:solidFill>
                <a:hlinkClick r:id="rId3"/>
              </a:rPr>
              <a:t>Healthy Child Wales (gov.wales)</a:t>
            </a:r>
            <a:r>
              <a:rPr lang="en-GB" dirty="0"/>
              <a:t> (WG, 2022) which is referred to throughout.</a:t>
            </a:r>
            <a:endParaRPr dirty="0"/>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en-GB" sz="1200" b="1" dirty="0">
                <a:latin typeface="Arial"/>
                <a:ea typeface="Arial"/>
                <a:cs typeface="Arial"/>
                <a:sym typeface="Arial"/>
              </a:rPr>
              <a:t>Time/ content</a:t>
            </a:r>
            <a:r>
              <a:rPr lang="en-GB" sz="1200" dirty="0">
                <a:latin typeface="Arial"/>
                <a:ea typeface="Arial"/>
                <a:cs typeface="Arial"/>
                <a:sym typeface="Arial"/>
              </a:rPr>
              <a:t>: Feedback from HV and SLT indicates suggest that the session will take up to a day to deliver – certainly more than half a day. Once it has been piloted and refined we’ll add more info on logistics in terms of delivery.</a:t>
            </a:r>
            <a:endParaRPr dirty="0"/>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en-GB" sz="1200" dirty="0">
                <a:latin typeface="Arial"/>
                <a:ea typeface="Arial"/>
                <a:cs typeface="Arial"/>
                <a:sym typeface="Arial"/>
              </a:rPr>
              <a:t>There was a difference of opinion about whether additional videos would add to the content – again, we will pilot as it is and refine according to feedback.</a:t>
            </a:r>
            <a:endParaRPr dirty="0"/>
          </a:p>
          <a:p>
            <a:pPr marL="0" lvl="0" indent="0" algn="l" rtl="0">
              <a:lnSpc>
                <a:spcPct val="100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en-GB" sz="1200" b="1" dirty="0">
                <a:latin typeface="Arial"/>
                <a:ea typeface="Arial"/>
                <a:cs typeface="Arial"/>
                <a:sym typeface="Arial"/>
              </a:rPr>
              <a:t>Who should deliver the training</a:t>
            </a:r>
            <a:r>
              <a:rPr lang="en-GB" sz="1200" b="0" dirty="0">
                <a:latin typeface="Arial"/>
                <a:ea typeface="Arial"/>
                <a:cs typeface="Arial"/>
                <a:sym typeface="Arial"/>
              </a:rPr>
              <a:t>: there was a consensus from HV colleagues that, at least initially, both expertise and capacity would mean that SLTs should either deliver or co-deliver the content. We are recommending a ‘best practice’ model of SLT services leading on the delivery and inviting HV colleagues to co-deliver the context. Capacity in both services is under pressure across Wales, and we are exploring alternative options such as embedding this content in pre-registration SCPHN training. Meanwhile, we will be seeking feedback from all those delivering (and receiving) the training on what works well and less well.</a:t>
            </a:r>
            <a:endParaRPr sz="1200" b="1" dirty="0">
              <a:latin typeface="Arial"/>
              <a:ea typeface="Arial"/>
              <a:cs typeface="Arial"/>
              <a:sym typeface="Arial"/>
            </a:endParaRPr>
          </a:p>
          <a:p>
            <a:pPr marL="0" lvl="0" indent="0" algn="l" rtl="0">
              <a:lnSpc>
                <a:spcPct val="100000"/>
              </a:lnSpc>
              <a:spcBef>
                <a:spcPts val="0"/>
              </a:spcBef>
              <a:spcAft>
                <a:spcPts val="0"/>
              </a:spcAft>
              <a:buSzPts val="1400"/>
              <a:buNone/>
            </a:pPr>
            <a:endParaRPr sz="1200" dirty="0">
              <a:latin typeface="Arial"/>
              <a:ea typeface="Arial"/>
              <a:cs typeface="Arial"/>
              <a:sym typeface="Arial"/>
            </a:endParaRPr>
          </a:p>
        </p:txBody>
      </p:sp>
      <p:sp>
        <p:nvSpPr>
          <p:cNvPr id="65" name="Google Shape;65;p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Arial"/>
              <a:buNone/>
            </a:pPr>
            <a:endParaRPr lang="en-GB" b="1" dirty="0"/>
          </a:p>
          <a:p>
            <a:pPr marL="0" lvl="0" indent="0" algn="l" rtl="0">
              <a:lnSpc>
                <a:spcPct val="100000"/>
              </a:lnSpc>
              <a:spcBef>
                <a:spcPts val="0"/>
              </a:spcBef>
              <a:spcAft>
                <a:spcPts val="0"/>
              </a:spcAft>
              <a:buClr>
                <a:schemeClr val="dk1"/>
              </a:buClr>
              <a:buSzPts val="1200"/>
              <a:buFont typeface="Arial"/>
              <a:buNone/>
            </a:pPr>
            <a:r>
              <a:rPr lang="en-GB" b="1" i="1" u="sng" dirty="0"/>
              <a:t>EST: 1 min</a:t>
            </a:r>
            <a:endParaRPr dirty="0"/>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71450" indent="-171450">
              <a:buClr>
                <a:schemeClr val="dk1"/>
              </a:buClr>
              <a:buSzPts val="1200"/>
              <a:buFont typeface="Arial"/>
              <a:buChar char="•"/>
            </a:pPr>
            <a:r>
              <a:rPr lang="en-GB" sz="1200" dirty="0">
                <a:latin typeface="Arial"/>
                <a:ea typeface="Arial"/>
                <a:cs typeface="Arial"/>
                <a:sym typeface="Arial"/>
              </a:rPr>
              <a:t>The Health Visiting workforce are key to working with families</a:t>
            </a:r>
            <a:r>
              <a:rPr lang="en-GB" dirty="0">
                <a:latin typeface="Arial"/>
                <a:ea typeface="Arial"/>
                <a:cs typeface="Arial"/>
                <a:sym typeface="Arial"/>
              </a:rPr>
              <a:t> </a:t>
            </a:r>
            <a:endParaRPr lang="en-GB">
              <a:ea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Health visiting workforce can share messages to support language development, identify those with SLCN as part of holistic assessment and support families with interventions proportionate to need</a:t>
            </a:r>
            <a:r>
              <a:rPr lang="en-GB" dirty="0">
                <a:latin typeface="Arial"/>
                <a:ea typeface="Arial"/>
                <a:cs typeface="Arial"/>
                <a:sym typeface="Arial"/>
              </a:rPr>
              <a:t>     </a:t>
            </a:r>
            <a:endParaRPr/>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HVs have a role in supporting all children to achieve their potential, not just those with an identified need</a:t>
            </a:r>
            <a:endParaRPr dirty="0"/>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indent="0">
              <a:buClr>
                <a:schemeClr val="dk1"/>
              </a:buClr>
              <a:buSzPts val="1200"/>
            </a:pPr>
            <a:r>
              <a:rPr lang="en-GB" dirty="0">
                <a:latin typeface="Arial"/>
                <a:cs typeface="Arial"/>
                <a:sym typeface="Arial"/>
              </a:rPr>
              <a:t>      </a:t>
            </a:r>
            <a:endParaRPr/>
          </a:p>
        </p:txBody>
      </p:sp>
      <p:sp>
        <p:nvSpPr>
          <p:cNvPr id="234" name="Google Shape;234;p1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15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Ask the group to spend a 10 minutes on their tables to consider the questions on the slide and nominate 1 person to feed back to the group – explain that we’ll come back to identification of SLCN later in the session</a:t>
            </a:r>
            <a:endParaRPr dirty="0"/>
          </a:p>
        </p:txBody>
      </p:sp>
      <p:sp>
        <p:nvSpPr>
          <p:cNvPr id="259" name="Google Shape;259;p1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i="1" u="sng" dirty="0"/>
              <a:t>EST: 15 mins</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sz="1200">
              <a:latin typeface="Arial"/>
              <a:ea typeface="Arial"/>
              <a:cs typeface="Arial"/>
              <a:sym typeface="Arial"/>
            </a:endParaRPr>
          </a:p>
          <a:p>
            <a:pPr marL="0" lvl="0" indent="0" algn="l" rtl="0">
              <a:lnSpc>
                <a:spcPct val="100000"/>
              </a:lnSpc>
              <a:spcBef>
                <a:spcPts val="0"/>
              </a:spcBef>
              <a:spcAft>
                <a:spcPts val="0"/>
              </a:spcAft>
              <a:buSzPts val="1400"/>
              <a:buNone/>
            </a:pPr>
            <a:r>
              <a:rPr lang="en-GB" sz="1200" dirty="0">
                <a:latin typeface="Arial"/>
                <a:ea typeface="Arial"/>
                <a:cs typeface="Arial"/>
                <a:sym typeface="Arial"/>
              </a:rPr>
              <a:t>Learners will need: Red, blue and green coloured pen/pencil for each person ; 1 page of paper each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dirty="0"/>
              <a:t>Present the instructions on the slide and time 5 mins per turn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dirty="0"/>
              <a:t>In discussion, draw out importance of face to face, non verbal communication, and using visual supports. Link to child with SLCN experiencing frequent communication breakdowns</a:t>
            </a:r>
            <a:endParaRPr dirty="0"/>
          </a:p>
        </p:txBody>
      </p:sp>
      <p:sp>
        <p:nvSpPr>
          <p:cNvPr id="270" name="Google Shape;270;p1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indent="0"/>
            <a:endParaRPr lang="en-GB" b="1" i="1" u="sng" dirty="0"/>
          </a:p>
          <a:p>
            <a:pPr marL="0" indent="0"/>
            <a:r>
              <a:rPr lang="en-GB" b="1" i="1" u="sng" dirty="0"/>
              <a:t>Total for slides 13-15 Est: 3-4 mins</a:t>
            </a:r>
            <a:endParaRPr lang="en-US" dirty="0"/>
          </a:p>
          <a:p>
            <a:pPr marL="0" indent="0"/>
            <a:endParaRPr lang="en-GB" b="1" i="1" u="sng" dirty="0">
              <a:ea typeface="Arial"/>
              <a:sym typeface="Arial"/>
            </a:endParaRPr>
          </a:p>
          <a:p>
            <a:pPr marL="0" indent="0"/>
            <a:r>
              <a:rPr lang="en-GB" sz="1200" b="0" dirty="0">
                <a:latin typeface="Arial"/>
                <a:ea typeface="Arial"/>
                <a:cs typeface="Arial"/>
                <a:sym typeface="Arial"/>
              </a:rPr>
              <a:t>The next few slides summarise the research about why SLC skills are important, both in the short and long term.</a:t>
            </a:r>
            <a:r>
              <a:rPr lang="en-GB" dirty="0">
                <a:latin typeface="Arial"/>
                <a:ea typeface="Arial"/>
                <a:cs typeface="Arial"/>
                <a:sym typeface="Arial"/>
              </a:rPr>
              <a:t> </a:t>
            </a:r>
            <a:endParaRPr lang="en-GB" dirty="0">
              <a:ea typeface="Arial"/>
              <a:sym typeface="Arial"/>
            </a:endParaRPr>
          </a:p>
          <a:p>
            <a:pPr marL="0" indent="0"/>
            <a:endParaRPr lang="en-GB" dirty="0">
              <a:latin typeface="Arial"/>
              <a:ea typeface="Arial"/>
              <a:cs typeface="Arial"/>
            </a:endParaRPr>
          </a:p>
          <a:p>
            <a:pPr marL="0" lvl="0" indent="0" algn="l" rtl="0">
              <a:lnSpc>
                <a:spcPct val="100000"/>
              </a:lnSpc>
              <a:spcBef>
                <a:spcPts val="0"/>
              </a:spcBef>
              <a:spcAft>
                <a:spcPts val="0"/>
              </a:spcAft>
              <a:buSzPts val="1400"/>
              <a:buNone/>
            </a:pPr>
            <a:r>
              <a:rPr lang="en-GB" sz="1200" b="0" dirty="0">
                <a:latin typeface="Arial"/>
                <a:ea typeface="Arial"/>
                <a:cs typeface="Arial"/>
                <a:sym typeface="Arial"/>
              </a:rPr>
              <a:t>It is essential we intervene early as SLC is a public health issue and a cost to the nation</a:t>
            </a:r>
            <a:r>
              <a:rPr lang="en-GB" dirty="0">
                <a:latin typeface="Arial"/>
                <a:ea typeface="Arial"/>
                <a:cs typeface="Arial"/>
                <a:sym typeface="Arial"/>
              </a:rPr>
              <a:t> </a:t>
            </a:r>
            <a:r>
              <a:rPr lang="en-GB" sz="1200" b="0" dirty="0">
                <a:latin typeface="Arial"/>
                <a:ea typeface="Arial"/>
                <a:cs typeface="Arial"/>
                <a:sym typeface="Arial"/>
              </a:rPr>
              <a:t> (Early Intervention Foundation, 2017)</a:t>
            </a:r>
            <a:r>
              <a:rPr lang="en-GB" dirty="0">
                <a:latin typeface="Arial"/>
                <a:ea typeface="Arial"/>
                <a:cs typeface="Arial"/>
                <a:sym typeface="Arial"/>
              </a:rPr>
              <a:t>  </a:t>
            </a:r>
            <a:endParaRPr dirty="0"/>
          </a:p>
          <a:p>
            <a:pPr marL="0" lvl="0" indent="0" algn="l" rtl="0">
              <a:lnSpc>
                <a:spcPct val="100000"/>
              </a:lnSpc>
              <a:spcBef>
                <a:spcPts val="0"/>
              </a:spcBef>
              <a:spcAft>
                <a:spcPts val="0"/>
              </a:spcAft>
              <a:buSzPts val="1400"/>
              <a:buNone/>
            </a:pPr>
            <a:endParaRPr sz="1200" dirty="0"/>
          </a:p>
        </p:txBody>
      </p:sp>
      <p:sp>
        <p:nvSpPr>
          <p:cNvPr id="294" name="Google Shape;294;p1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lang="en-GB" b="1" dirty="0"/>
          </a:p>
        </p:txBody>
      </p:sp>
      <p:sp>
        <p:nvSpPr>
          <p:cNvPr id="303" name="Google Shape;303;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lang="en-GB" b="1" dirty="0"/>
          </a:p>
        </p:txBody>
      </p:sp>
      <p:sp>
        <p:nvSpPr>
          <p:cNvPr id="311" name="Google Shape;311;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1-2 mins</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dirty="0">
                <a:latin typeface="Arial"/>
                <a:ea typeface="Arial"/>
                <a:cs typeface="Arial"/>
                <a:sym typeface="Arial"/>
              </a:rPr>
              <a:t>This training is in one of the objectives in the Welsh Government’s Talk With Me delivery plan which draws together a range of strategic policies and documents from Wales and across the UK– all of these aim to develop services which provide the best possible outcomes for children </a:t>
            </a:r>
            <a:endParaRPr dirty="0"/>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dirty="0">
                <a:latin typeface="Arial"/>
                <a:ea typeface="Arial"/>
                <a:cs typeface="Arial"/>
                <a:sym typeface="Arial"/>
              </a:rPr>
              <a:t>Draw out Early Intervention Foundation (EIF) ‘language as a child wellbeing indicator’ and contrast with focus on school readiness still prevalent in some services. </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44" name="Google Shape;344;p2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FF"/>
              </a:buClr>
              <a:buSzPts val="1800"/>
              <a:buFont typeface="Arial"/>
              <a:buNone/>
            </a:pPr>
            <a:endParaRPr lang="en-GB" b="1" dirty="0"/>
          </a:p>
          <a:p>
            <a:pPr marL="0" indent="0"/>
            <a:r>
              <a:rPr lang="en-GB" b="1" i="1" u="sng" dirty="0"/>
              <a:t>EST: 10-15 mins </a:t>
            </a:r>
            <a:r>
              <a:rPr lang="en-GB" b="1" i="1" dirty="0"/>
              <a:t>depending on number of participants and length of pre-survey</a:t>
            </a:r>
            <a:endParaRPr lang="en-US" dirty="0"/>
          </a:p>
          <a:p>
            <a:pPr marL="0" lvl="0" indent="0" algn="l" rtl="0">
              <a:lnSpc>
                <a:spcPct val="100000"/>
              </a:lnSpc>
              <a:spcBef>
                <a:spcPts val="0"/>
              </a:spcBef>
              <a:spcAft>
                <a:spcPts val="0"/>
              </a:spcAft>
              <a:buClr>
                <a:schemeClr val="dk1"/>
              </a:buClr>
              <a:buSzPts val="1200"/>
              <a:buFont typeface="Arial"/>
              <a:buNone/>
            </a:pPr>
            <a:endParaRPr sz="1200" b="1" i="1" dirty="0">
              <a:latin typeface="Arial"/>
              <a:ea typeface="Arial"/>
              <a:cs typeface="Arial"/>
            </a:endParaRPr>
          </a:p>
          <a:p>
            <a:pPr marL="0" indent="0">
              <a:buClr>
                <a:schemeClr val="dk1"/>
              </a:buClr>
              <a:buSzPts val="1200"/>
            </a:pPr>
            <a:endParaRPr lang="en-US">
              <a:latin typeface="Arial"/>
              <a:ea typeface="Arial"/>
              <a:cs typeface="Arial"/>
            </a:endParaRPr>
          </a:p>
        </p:txBody>
      </p:sp>
      <p:sp>
        <p:nvSpPr>
          <p:cNvPr id="355" name="Google Shape;355;p2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2-3 mins</a:t>
            </a:r>
            <a:endParaRPr dirty="0"/>
          </a:p>
          <a:p>
            <a:pPr marL="0" lvl="0" indent="0" algn="l" rtl="0">
              <a:lnSpc>
                <a:spcPct val="100000"/>
              </a:lnSpc>
              <a:spcBef>
                <a:spcPts val="0"/>
              </a:spcBef>
              <a:spcAft>
                <a:spcPts val="0"/>
              </a:spcAft>
              <a:buSzPts val="1400"/>
              <a:buNone/>
            </a:pPr>
            <a:endParaRPr/>
          </a:p>
          <a:p>
            <a:pPr marL="0" indent="0"/>
            <a:r>
              <a:rPr lang="en-GB" dirty="0"/>
              <a:t>The aim is to make SLC ‘everyone’s business’  - it’s the people in the child’s environment who make the difference. We can all play a role in supporting children’s SLC skills both personally and professionally. From midwives, HV teams and early childhood education and care teams; to family and friends - With the right information, we can Make Every Contact Count</a:t>
            </a:r>
            <a:endParaRPr dirty="0"/>
          </a:p>
        </p:txBody>
      </p:sp>
      <p:sp>
        <p:nvSpPr>
          <p:cNvPr id="366" name="Google Shape;366;p2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800"/>
              <a:buFont typeface="Calibri"/>
              <a:buNone/>
            </a:pPr>
            <a:endParaRPr lang="en-GB" b="1" dirty="0"/>
          </a:p>
          <a:p>
            <a:pPr marL="0" marR="0" lvl="0" indent="0" algn="l" rtl="0">
              <a:lnSpc>
                <a:spcPct val="100000"/>
              </a:lnSpc>
              <a:spcBef>
                <a:spcPts val="0"/>
              </a:spcBef>
              <a:spcAft>
                <a:spcPts val="0"/>
              </a:spcAft>
              <a:buClr>
                <a:schemeClr val="dk1"/>
              </a:buClr>
              <a:buSzPts val="1800"/>
              <a:buFont typeface="Calibri"/>
              <a:buNone/>
            </a:pPr>
            <a:r>
              <a:rPr lang="en-GB" sz="1800" b="1" i="1" u="sng" dirty="0"/>
              <a:t>EST: 1 min</a:t>
            </a:r>
            <a:endParaRPr sz="1800"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sz="180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GB" sz="1800" dirty="0">
                <a:latin typeface="Quattrocento Sans"/>
                <a:ea typeface="Quattrocento Sans"/>
                <a:cs typeface="Quattrocento Sans"/>
                <a:sym typeface="Quattrocento Sans"/>
              </a:rPr>
              <a:t>It's not who you are but what you do...</a:t>
            </a:r>
            <a:endParaRPr sz="1200" dirty="0"/>
          </a:p>
        </p:txBody>
      </p:sp>
      <p:sp>
        <p:nvSpPr>
          <p:cNvPr id="389" name="Google Shape;389;p2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FF"/>
              </a:buClr>
              <a:buSzPts val="1800"/>
              <a:buFont typeface="Arial"/>
              <a:buNone/>
            </a:pPr>
            <a:endParaRPr lang="en-GB" sz="1800" b="1" dirty="0">
              <a:latin typeface="Arial"/>
              <a:ea typeface="Arial"/>
              <a:cs typeface="Arial"/>
            </a:endParaRPr>
          </a:p>
          <a:p>
            <a:pPr marL="0" indent="0">
              <a:buClr>
                <a:srgbClr val="FF00FF"/>
              </a:buClr>
              <a:buSzPts val="1800"/>
            </a:pPr>
            <a:r>
              <a:rPr lang="en-GB" b="1" i="1" u="sng" dirty="0"/>
              <a:t>EST: 10-15</a:t>
            </a:r>
            <a:r>
              <a:rPr lang="en-GB" b="1" dirty="0"/>
              <a:t> mins depending on number of participants and length of pre-survey</a:t>
            </a:r>
            <a:endParaRPr dirty="0"/>
          </a:p>
          <a:p>
            <a:pPr marL="0" indent="0">
              <a:buClr>
                <a:schemeClr val="dk1"/>
              </a:buClr>
              <a:buSzPts val="1200"/>
            </a:pPr>
            <a:endParaRPr lang="en-GB" b="1" dirty="0">
              <a:latin typeface="Arial"/>
              <a:ea typeface="Arial"/>
              <a:cs typeface="Arial"/>
              <a:sym typeface="Arial"/>
            </a:endParaRPr>
          </a:p>
          <a:p>
            <a:pPr marL="0" indent="0">
              <a:buSzPts val="1200"/>
            </a:pPr>
            <a:r>
              <a:rPr lang="en-GB" sz="1200" b="1" dirty="0">
                <a:latin typeface="Arial"/>
                <a:ea typeface="Arial"/>
                <a:cs typeface="Arial"/>
                <a:sym typeface="Arial"/>
              </a:rPr>
              <a:t>Welcome</a:t>
            </a:r>
            <a:r>
              <a:rPr lang="en-GB" sz="1200" dirty="0">
                <a:latin typeface="Arial"/>
                <a:ea typeface="Arial"/>
                <a:cs typeface="Arial"/>
                <a:sym typeface="Arial"/>
              </a:rPr>
              <a:t>:</a:t>
            </a:r>
            <a:r>
              <a:rPr lang="en-GB" dirty="0">
                <a:latin typeface="Arial"/>
                <a:ea typeface="Arial"/>
                <a:cs typeface="Arial"/>
                <a:sym typeface="Arial"/>
              </a:rPr>
              <a:t>  </a:t>
            </a:r>
            <a:endParaRPr lang="en-GB" dirty="0">
              <a:ea typeface="Arial"/>
            </a:endParaRPr>
          </a:p>
          <a:p>
            <a:pPr marL="0" lvl="0" indent="0" algn="l" rtl="0">
              <a:lnSpc>
                <a:spcPct val="100000"/>
              </a:lnSpc>
              <a:spcBef>
                <a:spcPts val="0"/>
              </a:spcBef>
              <a:spcAft>
                <a:spcPts val="0"/>
              </a:spcAft>
              <a:buClr>
                <a:schemeClr val="dk1"/>
              </a:buClr>
              <a:buSzPts val="1200"/>
              <a:buFont typeface="Arial"/>
              <a:buNone/>
            </a:pPr>
            <a:r>
              <a:rPr lang="en-GB" sz="1200" dirty="0">
                <a:latin typeface="Arial"/>
                <a:ea typeface="Arial"/>
                <a:cs typeface="Arial"/>
                <a:sym typeface="Arial"/>
              </a:rPr>
              <a:t>Welcome the group</a:t>
            </a:r>
            <a:r>
              <a:rPr lang="en-GB" dirty="0">
                <a:latin typeface="Arial"/>
                <a:ea typeface="Arial"/>
                <a:cs typeface="Arial"/>
                <a:sym typeface="Arial"/>
              </a:rPr>
              <a:t> </a:t>
            </a:r>
            <a:endParaRPr/>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Introductions – name, role, location, best hopes for the day </a:t>
            </a:r>
            <a:r>
              <a:rPr lang="en-GB" sz="1200" i="1" dirty="0">
                <a:latin typeface="Arial"/>
                <a:ea typeface="Arial"/>
                <a:cs typeface="Arial"/>
                <a:sym typeface="Arial"/>
              </a:rPr>
              <a:t>(record on a flip chart to review at the end of the day)</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Housekeeping - fire alarms/escapes/facilities- toilets/ phones</a:t>
            </a: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Start and finish times/ break times (</a:t>
            </a:r>
            <a:r>
              <a:rPr lang="en-GB" sz="1200" i="1" dirty="0">
                <a:latin typeface="Arial"/>
                <a:ea typeface="Arial"/>
                <a:cs typeface="Arial"/>
                <a:sym typeface="Arial"/>
              </a:rPr>
              <a:t>Format to be agreed locally i.e. </a:t>
            </a:r>
            <a:r>
              <a:rPr lang="en-GB" sz="1200" i="1" dirty="0">
                <a:solidFill>
                  <a:srgbClr val="FF0000"/>
                </a:solidFill>
              </a:rPr>
              <a:t>Full day if face to face, 2x1/2 days if virtual)</a:t>
            </a:r>
            <a:endParaRPr sz="1200"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i="0" dirty="0">
                <a:latin typeface="Arial"/>
                <a:ea typeface="Arial"/>
                <a:cs typeface="Arial"/>
                <a:sym typeface="Arial"/>
              </a:rPr>
              <a:t>Ask the participants to complete the pre-course evaluation</a:t>
            </a:r>
            <a:r>
              <a:rPr lang="en-GB" sz="1200" i="1" dirty="0">
                <a:latin typeface="Arial"/>
                <a:ea typeface="Arial"/>
                <a:cs typeface="Arial"/>
                <a:sym typeface="Arial"/>
              </a:rPr>
              <a:t> (format of evaluation to be agreed locally i.e. paper/ smart survey/ </a:t>
            </a:r>
            <a:r>
              <a:rPr lang="en-GB" sz="1200" i="1" dirty="0" err="1">
                <a:latin typeface="Arial"/>
                <a:ea typeface="Arial"/>
                <a:cs typeface="Arial"/>
                <a:sym typeface="Arial"/>
              </a:rPr>
              <a:t>ms</a:t>
            </a:r>
            <a:r>
              <a:rPr lang="en-GB" sz="1200" i="1" dirty="0">
                <a:latin typeface="Arial"/>
                <a:ea typeface="Arial"/>
                <a:cs typeface="Arial"/>
                <a:sym typeface="Arial"/>
              </a:rPr>
              <a:t> forms)</a:t>
            </a:r>
            <a:endParaRPr dirty="0"/>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p:txBody>
      </p:sp>
      <p:sp>
        <p:nvSpPr>
          <p:cNvPr id="76" name="Google Shape;76;p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1 min</a:t>
            </a:r>
            <a:endParaRPr dirty="0"/>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GB" dirty="0"/>
              <a:t>Families may look to the professionals as ‘experts’ and rely on their appointments to change the child. However, we know from research that its actually families who are the experts in their child and they are the ones that can make the biggest difference- particularly because they are with the child the majority of the time </a:t>
            </a:r>
            <a:endParaRPr dirty="0"/>
          </a:p>
          <a:p>
            <a:pPr marL="0" lvl="0" indent="0" algn="l" rtl="0">
              <a:lnSpc>
                <a:spcPct val="100000"/>
              </a:lnSpc>
              <a:spcBef>
                <a:spcPts val="0"/>
              </a:spcBef>
              <a:spcAft>
                <a:spcPts val="0"/>
              </a:spcAft>
              <a:buSzPts val="1400"/>
              <a:buNone/>
            </a:pPr>
            <a:endParaRPr/>
          </a:p>
        </p:txBody>
      </p:sp>
      <p:sp>
        <p:nvSpPr>
          <p:cNvPr id="398" name="Google Shape;398;p2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5 mins</a:t>
            </a:r>
            <a:endParaRPr i="0" dirty="0"/>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GB" i="0" dirty="0"/>
              <a:t>Learners will need: 3 x pieces of paper, pen. Tutors will need: statements (</a:t>
            </a:r>
            <a:r>
              <a:rPr lang="en-GB" dirty="0"/>
              <a:t>from</a:t>
            </a:r>
            <a:r>
              <a:rPr lang="en-GB" i="0" dirty="0"/>
              <a:t> notes below)</a:t>
            </a:r>
            <a:endParaRPr dirty="0"/>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GB" i="0" dirty="0"/>
              <a:t>Instructions:</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0" dirty="0"/>
              <a:t>Everyone to take 3 pieces of paper and write ‘S’ , ‘L’, ‘C’, one on each piece</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0" dirty="0"/>
              <a:t>Trainer reads out the statements (below) and asks everyone to hold up the letter they think the statement relates to</a:t>
            </a:r>
            <a:endParaRPr dirty="0"/>
          </a:p>
          <a:p>
            <a:pPr marL="228600" lvl="0" indent="-152400" algn="l" rtl="0">
              <a:lnSpc>
                <a:spcPct val="100000"/>
              </a:lnSpc>
              <a:spcBef>
                <a:spcPts val="0"/>
              </a:spcBef>
              <a:spcAft>
                <a:spcPts val="0"/>
              </a:spcAft>
              <a:buClr>
                <a:schemeClr val="dk1"/>
              </a:buClr>
              <a:buSzPts val="1200"/>
              <a:buFont typeface="Calibri"/>
              <a:buNone/>
            </a:pPr>
            <a:endParaRPr i="0"/>
          </a:p>
          <a:p>
            <a:pPr marL="0" lvl="0" indent="0" algn="l" rtl="0">
              <a:lnSpc>
                <a:spcPct val="100000"/>
              </a:lnSpc>
              <a:spcBef>
                <a:spcPts val="0"/>
              </a:spcBef>
              <a:spcAft>
                <a:spcPts val="0"/>
              </a:spcAft>
              <a:buClr>
                <a:schemeClr val="dk1"/>
              </a:buClr>
              <a:buSzPts val="1200"/>
              <a:buFont typeface="Calibri"/>
              <a:buNone/>
            </a:pPr>
            <a:r>
              <a:rPr lang="en-GB" i="0" dirty="0"/>
              <a:t>Explain that the terms are often confused and it helps to be clear about which we are talking about. Definitions to follow on next slides</a:t>
            </a:r>
            <a:endParaRPr dirty="0"/>
          </a:p>
          <a:p>
            <a:pPr marL="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Clr>
                <a:schemeClr val="dk1"/>
              </a:buClr>
              <a:buSzPts val="1200"/>
              <a:buFont typeface="Calibri"/>
              <a:buNone/>
            </a:pPr>
            <a:r>
              <a:rPr lang="en-GB" i="1" dirty="0"/>
              <a:t>Statements:</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1" dirty="0"/>
              <a:t>Child doesn’t understand when you say ‘find your shoes’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GB" i="1" dirty="0"/>
              <a:t>Child says ‘tar’ instead of ‘car’ </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1" dirty="0"/>
              <a:t>Child struggles to take turns</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1" dirty="0"/>
              <a:t>Child makes eye contact when spoken to</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1" dirty="0"/>
              <a:t>Child says ‘mouses’ instead of ‘mice’</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i="1" dirty="0"/>
              <a:t>Child says ‘boo’ instead of ‘blue’</a:t>
            </a:r>
            <a:endParaRPr dirty="0"/>
          </a:p>
        </p:txBody>
      </p:sp>
      <p:sp>
        <p:nvSpPr>
          <p:cNvPr id="407" name="Google Shape;407;p2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1400"/>
              <a:buNone/>
            </a:pPr>
            <a:endParaRPr lang="en-GB" b="1" dirty="0"/>
          </a:p>
          <a:p>
            <a:pPr marL="0" marR="0" lvl="0" indent="0" algn="l" rtl="0">
              <a:lnSpc>
                <a:spcPct val="100000"/>
              </a:lnSpc>
              <a:spcBef>
                <a:spcPts val="0"/>
              </a:spcBef>
              <a:spcAft>
                <a:spcPts val="0"/>
              </a:spcAft>
              <a:buSzPts val="1400"/>
              <a:buNone/>
            </a:pPr>
            <a:r>
              <a:rPr lang="en-GB" b="1" i="1" u="sng" dirty="0"/>
              <a:t>EST: 2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We often talk about speech, language and communication but are we sure what each of these terms actually mean? </a:t>
            </a:r>
            <a:endParaRPr sz="1200" b="0" i="0" u="none" strike="noStrike" dirty="0">
              <a:solidFill>
                <a:schemeClr val="dk1"/>
              </a:solidFill>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Speech- is about how we say sounds and how these sounds go together to form words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Language- is about the words and sentences that we understand and use</a:t>
            </a:r>
            <a:endParaRPr dirty="0"/>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Communication- is about how we use language to interact with people</a:t>
            </a:r>
            <a:endParaRPr sz="1200" b="0" i="0" u="none" strike="noStrike" dirty="0">
              <a:solidFill>
                <a:schemeClr val="dk1"/>
              </a:solidFill>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p:txBody>
      </p:sp>
      <p:sp>
        <p:nvSpPr>
          <p:cNvPr id="419" name="Google Shape;419;p2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lang="en-GB" b="1" dirty="0"/>
          </a:p>
          <a:p>
            <a:pPr marL="0" marR="0" lvl="0" indent="0" algn="l" rtl="0">
              <a:lnSpc>
                <a:spcPct val="100000"/>
              </a:lnSpc>
              <a:spcBef>
                <a:spcPts val="0"/>
              </a:spcBef>
              <a:spcAft>
                <a:spcPts val="0"/>
              </a:spcAft>
              <a:buSzPts val="1400"/>
              <a:buNone/>
            </a:pPr>
            <a:r>
              <a:rPr lang="en-GB" b="1" i="1" u="sng" dirty="0"/>
              <a:t>EST: 4 mins</a:t>
            </a:r>
            <a:endParaRPr sz="1200" dirty="0">
              <a:latin typeface="Arial"/>
              <a:ea typeface="Arial"/>
              <a:cs typeface="Arial"/>
              <a:sym typeface="Arial"/>
            </a:endParaRPr>
          </a:p>
          <a:p>
            <a:pPr marL="171450" marR="0" lvl="0" indent="-95250" algn="l" rtl="0">
              <a:lnSpc>
                <a:spcPct val="100000"/>
              </a:lnSpc>
              <a:spcBef>
                <a:spcPts val="360"/>
              </a:spcBef>
              <a:spcAft>
                <a:spcPts val="0"/>
              </a:spcAft>
              <a:buClr>
                <a:schemeClr val="dk1"/>
              </a:buClr>
              <a:buSzPts val="1200"/>
              <a:buFont typeface="Arial"/>
              <a:buNone/>
            </a:pPr>
            <a:endParaRPr sz="1200"/>
          </a:p>
          <a:p>
            <a:pPr marL="171450" marR="0" lvl="0" indent="-171450" algn="l" rtl="0">
              <a:lnSpc>
                <a:spcPct val="100000"/>
              </a:lnSpc>
              <a:spcBef>
                <a:spcPts val="360"/>
              </a:spcBef>
              <a:spcAft>
                <a:spcPts val="0"/>
              </a:spcAft>
              <a:buClr>
                <a:schemeClr val="dk1"/>
              </a:buClr>
              <a:buSzPts val="1200"/>
              <a:buFont typeface="Arial"/>
              <a:buChar char="•"/>
            </a:pPr>
            <a:r>
              <a:rPr lang="en-GB" sz="1200" dirty="0"/>
              <a:t>Explain it is important to consider the building blocks of SLC </a:t>
            </a:r>
            <a:endParaRPr dirty="0"/>
          </a:p>
          <a:p>
            <a:pPr marL="171450" marR="0" lvl="0" indent="-171450" algn="l" rtl="0">
              <a:lnSpc>
                <a:spcPct val="100000"/>
              </a:lnSpc>
              <a:spcBef>
                <a:spcPts val="360"/>
              </a:spcBef>
              <a:spcAft>
                <a:spcPts val="0"/>
              </a:spcAft>
              <a:buClr>
                <a:schemeClr val="dk1"/>
              </a:buClr>
              <a:buSzPts val="1200"/>
              <a:buFont typeface="Arial"/>
              <a:buChar char="•"/>
            </a:pPr>
            <a:r>
              <a:rPr lang="en-GB" sz="1200" dirty="0"/>
              <a:t>Stress that this is not completely linear and the areas overlap</a:t>
            </a: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Explain language development is complex and this is a small snap shot of some of the areas of development</a:t>
            </a:r>
            <a:endParaRPr sz="1200" b="1" dirty="0"/>
          </a:p>
          <a:p>
            <a:pPr marL="171450" lvl="0" indent="-171450" algn="l" rtl="0">
              <a:lnSpc>
                <a:spcPct val="100000"/>
              </a:lnSpc>
              <a:spcBef>
                <a:spcPts val="0"/>
              </a:spcBef>
              <a:spcAft>
                <a:spcPts val="0"/>
              </a:spcAft>
              <a:buClr>
                <a:schemeClr val="dk1"/>
              </a:buClr>
              <a:buSzPts val="1200"/>
              <a:buFont typeface="Arial"/>
              <a:buChar char="•"/>
            </a:pPr>
            <a:r>
              <a:rPr lang="en-GB" sz="1200" dirty="0"/>
              <a:t>Discuss the importance of nurturing environment to support development. </a:t>
            </a:r>
            <a:endParaRPr/>
          </a:p>
          <a:p>
            <a:pPr marL="171450" lvl="0" indent="-171450" algn="l" rtl="0">
              <a:lnSpc>
                <a:spcPct val="100000"/>
              </a:lnSpc>
              <a:spcBef>
                <a:spcPts val="60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Children’s brains are wired to learn language but there is evidence that the rate at which children develop language is sensitive to the amount of input they receive from the adults around them. </a:t>
            </a:r>
            <a:r>
              <a:rPr lang="en-GB" sz="1200" b="1" i="0" u="none" strike="noStrike" dirty="0">
                <a:solidFill>
                  <a:schemeClr val="dk1"/>
                </a:solidFill>
                <a:latin typeface="Arial"/>
                <a:ea typeface="Arial"/>
                <a:cs typeface="Arial"/>
                <a:sym typeface="Arial"/>
              </a:rPr>
              <a:t>The quality of input that children receive is likely to be more important than the quantity, </a:t>
            </a:r>
            <a:r>
              <a:rPr lang="en-GB" sz="1200" b="0" i="0" u="none" strike="noStrike" dirty="0">
                <a:solidFill>
                  <a:schemeClr val="dk1"/>
                </a:solidFill>
                <a:latin typeface="Arial"/>
                <a:ea typeface="Arial"/>
                <a:cs typeface="Arial"/>
                <a:sym typeface="Arial"/>
              </a:rPr>
              <a:t>(</a:t>
            </a:r>
            <a:r>
              <a:rPr lang="en-GB" sz="1200" b="0" i="0" u="none" strike="noStrike" dirty="0" err="1">
                <a:solidFill>
                  <a:schemeClr val="dk1"/>
                </a:solidFill>
                <a:latin typeface="Arial"/>
                <a:ea typeface="Arial"/>
                <a:cs typeface="Arial"/>
                <a:sym typeface="Arial"/>
              </a:rPr>
              <a:t>LuCid</a:t>
            </a:r>
            <a:r>
              <a:rPr lang="en-GB" sz="1200" b="0" i="0" u="none" strike="noStrike" dirty="0">
                <a:solidFill>
                  <a:schemeClr val="dk1"/>
                </a:solidFill>
                <a:latin typeface="Arial"/>
                <a:ea typeface="Arial"/>
                <a:cs typeface="Arial"/>
                <a:sym typeface="Arial"/>
              </a:rPr>
              <a:t> and EIF)</a:t>
            </a:r>
            <a:r>
              <a:rPr lang="en-GB" sz="1200" b="1" i="0" u="none" strike="noStrike" dirty="0">
                <a:solidFill>
                  <a:schemeClr val="dk1"/>
                </a:solidFill>
                <a:latin typeface="Arial"/>
                <a:ea typeface="Arial"/>
                <a:cs typeface="Arial"/>
                <a:sym typeface="Arial"/>
              </a:rPr>
              <a:t> The number of conversational turns between adult and child are as important as the number of words the child hears </a:t>
            </a:r>
            <a:endParaRPr dirty="0"/>
          </a:p>
          <a:p>
            <a:pPr marL="171450" marR="0" lvl="0" indent="-171450" algn="l" rtl="0">
              <a:lnSpc>
                <a:spcPct val="100000"/>
              </a:lnSpc>
              <a:spcBef>
                <a:spcPts val="60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Although children often have different patterns of interaction as they start to speak (some use lots of words, others combine words very early on in their development), typically children need to be using between 50 and 100 words before they start putting words together into short phrases. </a:t>
            </a:r>
            <a:endParaRPr dirty="0"/>
          </a:p>
          <a:p>
            <a:pPr marL="0" lvl="0" indent="0" algn="l" rtl="0">
              <a:lnSpc>
                <a:spcPct val="100000"/>
              </a:lnSpc>
              <a:spcBef>
                <a:spcPts val="0"/>
              </a:spcBef>
              <a:spcAft>
                <a:spcPts val="0"/>
              </a:spcAft>
              <a:buClr>
                <a:schemeClr val="dk1"/>
              </a:buClr>
              <a:buSzPts val="1200"/>
              <a:buFont typeface="Arial"/>
              <a:buNone/>
            </a:pPr>
            <a:endParaRPr sz="1200"/>
          </a:p>
          <a:p>
            <a:pPr marL="0" lvl="0" indent="0" algn="l" rtl="0">
              <a:lnSpc>
                <a:spcPct val="100000"/>
              </a:lnSpc>
              <a:spcBef>
                <a:spcPts val="0"/>
              </a:spcBef>
              <a:spcAft>
                <a:spcPts val="0"/>
              </a:spcAft>
              <a:buClr>
                <a:schemeClr val="dk1"/>
              </a:buClr>
              <a:buSzPts val="1200"/>
              <a:buFont typeface="Arial"/>
              <a:buNone/>
            </a:pPr>
            <a:endParaRPr sz="1200"/>
          </a:p>
        </p:txBody>
      </p:sp>
      <p:sp>
        <p:nvSpPr>
          <p:cNvPr id="434" name="Google Shape;434;p2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br>
              <a:rPr lang="en-GB" b="1" i="1" u="sng" dirty="0"/>
            </a:br>
            <a:r>
              <a:rPr lang="en-GB" b="1" i="1" u="sng" dirty="0"/>
              <a:t>EST: 2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b="1" dirty="0"/>
          </a:p>
          <a:p>
            <a:pPr marL="171450" lvl="0" indent="-171450" algn="l" rtl="0">
              <a:lnSpc>
                <a:spcPct val="100000"/>
              </a:lnSpc>
              <a:spcBef>
                <a:spcPts val="0"/>
              </a:spcBef>
              <a:spcAft>
                <a:spcPts val="0"/>
              </a:spcAft>
              <a:buClr>
                <a:schemeClr val="dk1"/>
              </a:buClr>
              <a:buSzPts val="1200"/>
              <a:buFont typeface="Arial"/>
              <a:buChar char="•"/>
            </a:pPr>
            <a:r>
              <a:rPr lang="en-GB" sz="1200" b="1" dirty="0"/>
              <a:t>Attention and listening: </a:t>
            </a:r>
            <a:r>
              <a:rPr lang="en-GB" sz="1200" b="0" dirty="0"/>
              <a:t>Develops from fleeting (think of babies) to single channelled (child has to focus on one thing and exclude everything else) to fully integrated attention where the child is able to attend to 2 things at once. </a:t>
            </a:r>
            <a:endParaRPr dirty="0"/>
          </a:p>
          <a:p>
            <a:pPr marL="171450" lvl="0" indent="-171450" algn="l">
              <a:lnSpc>
                <a:spcPct val="100000"/>
              </a:lnSpc>
              <a:spcAft>
                <a:spcPts val="0"/>
              </a:spcAft>
              <a:buClr>
                <a:schemeClr val="dk1"/>
              </a:buClr>
              <a:buSzPts val="1200"/>
              <a:buFont typeface="Arial"/>
              <a:buChar char="•"/>
            </a:pPr>
            <a:endParaRPr lang="en-GB" sz="1200" dirty="0">
              <a:ea typeface="Arial"/>
            </a:endParaRPr>
          </a:p>
          <a:p>
            <a:pPr marL="171450" indent="-171450">
              <a:buClr>
                <a:schemeClr val="dk1"/>
              </a:buClr>
              <a:buSzPts val="1200"/>
              <a:buChar char="•"/>
            </a:pPr>
            <a:r>
              <a:rPr lang="en-GB" b="1" dirty="0">
                <a:ea typeface="Arial"/>
              </a:rPr>
              <a:t>NB- pick out 1 or 2 key strategies from the image and encourage staff to read the rest after the session</a:t>
            </a:r>
          </a:p>
          <a:p>
            <a:pPr marL="171450" indent="-95250">
              <a:spcBef>
                <a:spcPts val="600"/>
              </a:spcBef>
              <a:buClr>
                <a:schemeClr val="dk1"/>
              </a:buClr>
              <a:buSzPts val="1200"/>
            </a:pPr>
            <a:endParaRPr lang="en-GB" dirty="0">
              <a:latin typeface="Arial"/>
              <a:ea typeface="Arial"/>
              <a:cs typeface="Arial"/>
              <a:sym typeface="Arial"/>
            </a:endParaRPr>
          </a:p>
          <a:p>
            <a:pPr marL="171450" indent="-171450">
              <a:spcBef>
                <a:spcPts val="600"/>
              </a:spcBef>
              <a:buClr>
                <a:schemeClr val="dk1"/>
              </a:buClr>
              <a:buSzPts val="1200"/>
              <a:buFont typeface="Arial"/>
              <a:buChar char="•"/>
            </a:pPr>
            <a:r>
              <a:rPr lang="en-GB" sz="1200" dirty="0">
                <a:latin typeface="Arial"/>
                <a:ea typeface="Arial"/>
                <a:cs typeface="Arial"/>
                <a:sym typeface="Arial"/>
              </a:rPr>
              <a:t>Images taken from </a:t>
            </a:r>
            <a:r>
              <a:rPr lang="en-GB" dirty="0">
                <a:latin typeface="Arial"/>
                <a:ea typeface="Arial"/>
                <a:cs typeface="Arial"/>
                <a:sym typeface="Arial"/>
              </a:rPr>
              <a:t>Talk with Me SLC guidance – available here </a:t>
            </a:r>
            <a:r>
              <a:rPr lang="en-GB" dirty="0">
                <a:latin typeface="Arial"/>
                <a:ea typeface="Arial"/>
                <a:cs typeface="Arial"/>
                <a:sym typeface="Arial"/>
                <a:hlinkClick r:id="rId3"/>
              </a:rPr>
              <a:t>www.gov.wales/speech-language-and-communication-guidance</a:t>
            </a:r>
            <a:r>
              <a:rPr lang="en-GB" dirty="0">
                <a:latin typeface="Arial"/>
                <a:ea typeface="Arial"/>
                <a:cs typeface="Arial"/>
                <a:sym typeface="Arial"/>
              </a:rPr>
              <a:t>  Age 3 poster selected as this contains the most strategies but other posters available for younger ages </a:t>
            </a:r>
            <a:endParaRPr lang="en-GB" dirty="0">
              <a:ea typeface="Arial"/>
            </a:endParaRPr>
          </a:p>
          <a:p>
            <a:pPr marL="171450" indent="-171450">
              <a:spcBef>
                <a:spcPts val="600"/>
              </a:spcBef>
              <a:buClr>
                <a:schemeClr val="dk1"/>
              </a:buClr>
              <a:buSzPts val="1200"/>
              <a:buFont typeface="Arial"/>
              <a:buChar char="•"/>
            </a:pPr>
            <a:endParaRPr lang="en-GB" dirty="0">
              <a:latin typeface="Arial"/>
              <a:ea typeface="Arial"/>
              <a:cs typeface="Arial"/>
            </a:endParaRPr>
          </a:p>
        </p:txBody>
      </p:sp>
      <p:sp>
        <p:nvSpPr>
          <p:cNvPr id="465" name="Google Shape;465;p2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4 mins</a:t>
            </a: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dirty="0"/>
              <a:t>Play:</a:t>
            </a:r>
            <a:r>
              <a:rPr lang="en-GB" sz="1200" dirty="0"/>
              <a:t> Children learn language through play. HVs can support families to build play into daily routines as well as dedicating time to play with their little ones. Play is a precursor to language as it supports symbolic development (as words are abstract in nature). Children learn about objects through play and symbolic play (pretend play) is an important part of this as it helps children to understand that things can be used to represent other things e.g. you can pretend that a banana is a phone.  </a:t>
            </a:r>
            <a:endParaRPr dirty="0"/>
          </a:p>
          <a:p>
            <a:pPr marL="0" lvl="0" indent="0" algn="l">
              <a:lnSpc>
                <a:spcPct val="100000"/>
              </a:lnSpc>
              <a:spcBef>
                <a:spcPts val="0"/>
              </a:spcBef>
              <a:spcAft>
                <a:spcPts val="0"/>
              </a:spcAft>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en-GB" b="1" dirty="0">
                <a:ea typeface="Arial"/>
              </a:rPr>
              <a:t>NB- pick out 1 or 2 key strategies from the image and encourage staff to read the rest after the session</a:t>
            </a:r>
          </a:p>
          <a:p>
            <a:pPr marL="0" lvl="0" indent="0" algn="l">
              <a:lnSpc>
                <a:spcPct val="100000"/>
              </a:lnSpc>
              <a:spcBef>
                <a:spcPts val="0"/>
              </a:spcBef>
              <a:spcAft>
                <a:spcPts val="0"/>
              </a:spcAft>
              <a:buSzPts val="1200"/>
              <a:buFont typeface="Calibri"/>
              <a:buNone/>
            </a:pPr>
            <a:endParaRPr lang="en-GB" b="1" dirty="0"/>
          </a:p>
          <a:p>
            <a:pPr marL="0" lvl="0" indent="0" algn="l">
              <a:lnSpc>
                <a:spcPct val="100000"/>
              </a:lnSpc>
              <a:spcBef>
                <a:spcPts val="0"/>
              </a:spcBef>
              <a:spcAft>
                <a:spcPts val="0"/>
              </a:spcAft>
              <a:buSzPts val="1200"/>
              <a:buFont typeface="Calibri"/>
              <a:buNone/>
            </a:pPr>
            <a:endParaRPr lang="en-GB" b="1" dirty="0"/>
          </a:p>
          <a:p>
            <a:pPr marL="0" indent="0">
              <a:buSzPts val="1200"/>
              <a:buFont typeface="Calibri"/>
            </a:pPr>
            <a:r>
              <a:rPr lang="en-GB" b="1" dirty="0"/>
              <a:t>NB these posters have been developed for settings so some strategies may not be so appropriate for you to introduce in your roles s e.g. now and next boards</a:t>
            </a:r>
          </a:p>
          <a:p>
            <a:pPr marL="0" indent="0"/>
            <a:endParaRPr lang="en-US" dirty="0"/>
          </a:p>
        </p:txBody>
      </p:sp>
      <p:sp>
        <p:nvSpPr>
          <p:cNvPr id="476" name="Google Shape;476;p3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FF"/>
              </a:buClr>
              <a:buSzPts val="1800"/>
              <a:buFont typeface="Calibri"/>
              <a:buNone/>
            </a:pPr>
            <a:endParaRPr lang="en-GB" b="1" dirty="0"/>
          </a:p>
          <a:p>
            <a:pPr marL="0" indent="0"/>
            <a:r>
              <a:rPr lang="en-GB" b="1" i="1" u="sng" dirty="0"/>
              <a:t>EST: 3 mins</a:t>
            </a:r>
            <a:endParaRPr lang="en-GB" dirty="0"/>
          </a:p>
          <a:p>
            <a:pPr marL="0" indent="0">
              <a:buClr>
                <a:schemeClr val="lt1"/>
              </a:buClr>
              <a:buSzPts val="1800"/>
            </a:pPr>
            <a:endParaRPr lang="en-GB" sz="1800" dirty="0">
              <a:latin typeface="Arial"/>
              <a:ea typeface="Arial"/>
              <a:cs typeface="Arial"/>
              <a:sym typeface="Arial"/>
            </a:endParaRPr>
          </a:p>
          <a:p>
            <a:pPr marL="0" marR="0" lvl="0" indent="0" algn="l">
              <a:lnSpc>
                <a:spcPct val="100000"/>
              </a:lnSpc>
              <a:spcBef>
                <a:spcPts val="0"/>
              </a:spcBef>
              <a:spcAft>
                <a:spcPts val="0"/>
              </a:spcAft>
              <a:buSzPts val="1800"/>
              <a:buFont typeface="Arial"/>
              <a:buNone/>
            </a:pPr>
            <a:r>
              <a:rPr lang="en-GB" sz="1800" dirty="0">
                <a:latin typeface="Arial"/>
                <a:ea typeface="Arial"/>
                <a:cs typeface="Arial"/>
                <a:sym typeface="Arial"/>
              </a:rPr>
              <a:t>Babies whose </a:t>
            </a:r>
            <a:r>
              <a:rPr lang="en-GB" sz="2000" dirty="0">
                <a:latin typeface="Rockwell"/>
                <a:ea typeface="Rockwell"/>
                <a:cs typeface="Rockwell"/>
                <a:sym typeface="Rockwell"/>
              </a:rPr>
              <a:t>caregivers engage in longer back-and-forth interactions</a:t>
            </a:r>
            <a:r>
              <a:rPr lang="en-GB" sz="1800" dirty="0">
                <a:latin typeface="Arial"/>
                <a:ea typeface="Arial"/>
                <a:cs typeface="Arial"/>
                <a:sym typeface="Arial"/>
              </a:rPr>
              <a:t> in response to ‘show’ gestures use more pointing gestures later on than those who experience shorter interactions...</a:t>
            </a:r>
            <a:endParaRPr dirty="0"/>
          </a:p>
        </p:txBody>
      </p:sp>
      <p:sp>
        <p:nvSpPr>
          <p:cNvPr id="489" name="Google Shape;489;p3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3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indent="0" algn="just"/>
            <a:endParaRPr lang="en-GB" b="1" i="1" u="sng" dirty="0"/>
          </a:p>
          <a:p>
            <a:pPr marL="0" indent="0" algn="just"/>
            <a:r>
              <a:rPr lang="en-GB" b="1" i="1" u="sng" dirty="0"/>
              <a:t>EST: 2 mins</a:t>
            </a:r>
            <a:endParaRPr lang="en-US" sz="1200" i="1" dirty="0">
              <a:solidFill>
                <a:schemeClr val="lt1"/>
              </a:solidFill>
              <a:latin typeface="Rockwell"/>
              <a:ea typeface="Rockwell"/>
              <a:cs typeface="Rockwell"/>
            </a:endParaRPr>
          </a:p>
          <a:p>
            <a:pPr marL="0" lvl="0" indent="0" algn="just">
              <a:lnSpc>
                <a:spcPct val="100000"/>
              </a:lnSpc>
              <a:spcBef>
                <a:spcPts val="0"/>
              </a:spcBef>
              <a:spcAft>
                <a:spcPts val="0"/>
              </a:spcAft>
              <a:buSzPts val="1400"/>
              <a:buNone/>
            </a:pPr>
            <a:endParaRPr lang="en-GB" sz="1200" b="1" dirty="0">
              <a:solidFill>
                <a:srgbClr val="000000"/>
              </a:solidFill>
              <a:ea typeface="Arial"/>
            </a:endParaRPr>
          </a:p>
          <a:p>
            <a:pPr marL="0" indent="0" algn="just"/>
            <a:r>
              <a:rPr lang="en-GB" dirty="0">
                <a:solidFill>
                  <a:srgbClr val="000000"/>
                </a:solidFill>
              </a:rPr>
              <a:t>Babies gesture more if caregivers respond to their early attempts</a:t>
            </a:r>
            <a:endParaRPr lang="en-US" dirty="0">
              <a:solidFill>
                <a:srgbClr val="000000"/>
              </a:solidFill>
            </a:endParaRPr>
          </a:p>
          <a:p>
            <a:pPr marL="0" indent="0" algn="just"/>
            <a:r>
              <a:rPr lang="en-GB" dirty="0">
                <a:solidFill>
                  <a:srgbClr val="000000"/>
                </a:solidFill>
              </a:rPr>
              <a:t>Caregivers can help their baby’s language development by responding immediately (within 2 seconds) and appropriately (by talking about the baby’s interests).</a:t>
            </a:r>
            <a:endParaRPr lang="en-US" dirty="0">
              <a:solidFill>
                <a:srgbClr val="000000"/>
              </a:solidFill>
            </a:endParaRPr>
          </a:p>
          <a:p>
            <a:pPr marL="0" indent="0" algn="just"/>
            <a:r>
              <a:rPr lang="en-GB" dirty="0">
                <a:solidFill>
                  <a:srgbClr val="000000"/>
                </a:solidFill>
              </a:rPr>
              <a:t>Longer two-way ‘conversations’ are best.</a:t>
            </a:r>
          </a:p>
          <a:p>
            <a:pPr marL="0" indent="0"/>
            <a:endParaRPr lang="en-US" dirty="0">
              <a:solidFill>
                <a:srgbClr val="000000"/>
              </a:solidFill>
            </a:endParaRPr>
          </a:p>
          <a:p>
            <a:pPr marL="0" indent="0" algn="just"/>
            <a:endParaRPr lang="en-GB" b="1" dirty="0">
              <a:solidFill>
                <a:srgbClr val="000000"/>
              </a:solidFill>
            </a:endParaRPr>
          </a:p>
          <a:p>
            <a:pPr marL="0" indent="0" algn="just"/>
            <a:endParaRPr lang="en-GB" dirty="0">
              <a:solidFill>
                <a:srgbClr val="FFFFFF"/>
              </a:solidFill>
              <a:latin typeface="Arial"/>
              <a:cs typeface="Arial"/>
            </a:endParaRPr>
          </a:p>
          <a:p>
            <a:pPr marL="0" indent="0" algn="just"/>
            <a:endParaRPr lang="en-GB" dirty="0">
              <a:solidFill>
                <a:srgbClr val="FFFFFF"/>
              </a:solidFill>
            </a:endParaRPr>
          </a:p>
        </p:txBody>
      </p:sp>
      <p:sp>
        <p:nvSpPr>
          <p:cNvPr id="502" name="Google Shape;502;p3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5 mins</a:t>
            </a: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1" dirty="0"/>
          </a:p>
          <a:p>
            <a:pPr marL="0" indent="0">
              <a:buClr>
                <a:schemeClr val="dk1"/>
              </a:buClr>
              <a:buSzPts val="1200"/>
            </a:pPr>
            <a:r>
              <a:rPr lang="en-GB" sz="1200" b="1" dirty="0"/>
              <a:t>Understanding of spoken language:</a:t>
            </a:r>
            <a:r>
              <a:rPr lang="en-GB" b="1" dirty="0"/>
              <a:t> </a:t>
            </a:r>
            <a:endParaRPr lang="en-GB" dirty="0"/>
          </a:p>
          <a:p>
            <a:pPr marL="0" indent="0">
              <a:buClr>
                <a:schemeClr val="dk1"/>
              </a:buClr>
              <a:buSzPts val="1200"/>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0" dirty="0"/>
              <a:t>Understanding is crucial to language development and typically precedes expression</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indent="0">
              <a:buClr>
                <a:schemeClr val="dk1"/>
              </a:buClr>
              <a:buSzPts val="1200"/>
            </a:pPr>
            <a:r>
              <a:rPr lang="en-GB" sz="1200" b="0" dirty="0"/>
              <a:t>Situational understanding-</a:t>
            </a:r>
            <a:r>
              <a:rPr lang="en-GB" dirty="0"/>
              <a:t>  </a:t>
            </a:r>
            <a:r>
              <a:rPr lang="en-GB" sz="1200" b="0" dirty="0"/>
              <a:t> Parents often report that their children will understand everything they say, this is because the child will pick up the non-verbal cues from the situation, rather than what the parent is saying e.g. parent pointing at the child’s shoes while saying ‘put your shoes on’.</a:t>
            </a:r>
            <a:r>
              <a:rPr lang="en-GB" dirty="0"/>
              <a:t> </a:t>
            </a:r>
            <a:r>
              <a:rPr lang="en-GB" sz="1200" b="0" dirty="0"/>
              <a:t> This is an important first step in learning language.</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indent="0">
              <a:buClr>
                <a:schemeClr val="dk1"/>
              </a:buClr>
              <a:buSzPts val="1200"/>
            </a:pPr>
            <a:r>
              <a:rPr lang="en-GB" sz="1200" b="0" dirty="0"/>
              <a:t>True Understanding- As understanding develops, children will become less reliant on cues to follow instructions e.g. they will be able to find a picture of shoes in a book when you say ‘where are the shoes?’.</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indent="0">
              <a:buClr>
                <a:schemeClr val="dk1"/>
              </a:buClr>
              <a:buSzPts val="1200"/>
            </a:pPr>
            <a:r>
              <a:rPr lang="en-GB" sz="1200" b="0" dirty="0"/>
              <a:t>When discussing levels of understanding with parents, it is important to explore how reliant the child is on non-verbal cues.</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ea typeface="Arial"/>
              </a:rPr>
              <a:t>NB- pick out 1 or 2 key strategies from the image and encourage staff to read the rest after the session</a:t>
            </a:r>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16" name="Google Shape;516;p3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5 mins</a:t>
            </a: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dirty="0"/>
          </a:p>
          <a:p>
            <a:pPr marL="0" indent="0">
              <a:buClr>
                <a:schemeClr val="dk1"/>
              </a:buClr>
              <a:buSzPts val="1200"/>
            </a:pPr>
            <a:r>
              <a:rPr lang="en-GB" sz="1200" b="1" dirty="0"/>
              <a:t>DEMONSTRATE</a:t>
            </a:r>
            <a:r>
              <a:rPr lang="en-GB" sz="1200" b="0" dirty="0"/>
              <a:t> – </a:t>
            </a:r>
            <a:r>
              <a:rPr lang="en-GB" dirty="0"/>
              <a:t>Information Carrying Word</a:t>
            </a:r>
            <a:r>
              <a:rPr lang="en-GB" sz="1200" b="0" dirty="0"/>
              <a:t> activity – brushing the dolls hair</a:t>
            </a:r>
            <a:r>
              <a:rPr lang="en-GB" dirty="0"/>
              <a:t> </a:t>
            </a:r>
          </a:p>
          <a:p>
            <a:pPr marL="0" marR="0" lvl="0" indent="0" algn="l" rtl="0">
              <a:lnSpc>
                <a:spcPct val="100000"/>
              </a:lnSpc>
              <a:spcBef>
                <a:spcPts val="0"/>
              </a:spcBef>
              <a:spcAft>
                <a:spcPts val="0"/>
              </a:spcAft>
              <a:buClr>
                <a:schemeClr val="dk1"/>
              </a:buClr>
              <a:buSzPts val="1200"/>
              <a:buFont typeface="Calibri"/>
              <a:buNone/>
            </a:pPr>
            <a:r>
              <a:rPr lang="en-GB" sz="1200" b="0" dirty="0"/>
              <a:t>Trainer has a doll and brush and gives the instruction ‘brush the dolls hair’- how many words does the child have to understand? (ANSWER= none as this is a situational understanding instruction)</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Trainer has a doll, teddy and brush and gives the instruction ‘brush the dolls hair’- how many words does the child have to understand? (ANSWER= one - doll vs teddy)</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Trainer has a doll, teddy, brush and sponge and gives the instruction ‘brush the dolls hair’- how many words does the child have to understand? (ANSWER= two- doll vs teddy and brush vs wash)</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n-GB" sz="1200" b="1" dirty="0"/>
              <a:t>NB in SOGs assessment this claims to assess understanding of language but is a situational understanding instruction so results must be interpreted with caution (trainer to familiarise themselves with the relevant SOGs </a:t>
            </a:r>
            <a:r>
              <a:rPr lang="en-GB" sz="1200" b="1" dirty="0" err="1"/>
              <a:t>qs</a:t>
            </a:r>
            <a:r>
              <a:rPr lang="en-GB" sz="1200" b="1" dirty="0"/>
              <a:t>)</a:t>
            </a:r>
            <a:endParaRPr sz="1200" b="1" dirty="0"/>
          </a:p>
          <a:p>
            <a:pPr marL="0" indent="0">
              <a:buClr>
                <a:schemeClr val="dk1"/>
              </a:buClr>
              <a:buSzPts val="1200"/>
            </a:pPr>
            <a:r>
              <a:rPr lang="en-GB" b="1" dirty="0"/>
              <a:t>SOGS question on page 39 labelled item 101 says; “Leave the cup, spoon, doll and brush in front of the child. Ask the child to ‘give doll a drink’ or ‘brush dolls hair’” so this is not testing 2 part understanding as there is only one character choice. </a:t>
            </a:r>
            <a:endParaRPr b="1" dirty="0"/>
          </a:p>
          <a:p>
            <a:pPr marL="0" lvl="0" indent="0" algn="l" rtl="0">
              <a:lnSpc>
                <a:spcPct val="100000"/>
              </a:lnSpc>
              <a:spcBef>
                <a:spcPts val="0"/>
              </a:spcBef>
              <a:spcAft>
                <a:spcPts val="0"/>
              </a:spcAft>
              <a:buSzPts val="1400"/>
              <a:buNone/>
            </a:pPr>
            <a:endParaRPr dirty="0"/>
          </a:p>
        </p:txBody>
      </p:sp>
      <p:sp>
        <p:nvSpPr>
          <p:cNvPr id="527" name="Google Shape;527;p3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lang="en-GB" sz="1800" b="1" i="1" u="sng"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GB" sz="1800" b="1" i="1" u="sng" dirty="0">
                <a:latin typeface="Quattrocento Sans"/>
                <a:ea typeface="Quattrocento Sans"/>
                <a:cs typeface="Quattrocento Sans"/>
                <a:sym typeface="Quattrocento Sans"/>
              </a:rPr>
              <a:t>EST: 1 min</a:t>
            </a:r>
            <a:endParaRPr dirty="0"/>
          </a:p>
          <a:p>
            <a:pPr marL="0" lvl="0" indent="0" algn="l" rtl="0">
              <a:lnSpc>
                <a:spcPct val="100000"/>
              </a:lnSpc>
              <a:spcBef>
                <a:spcPts val="0"/>
              </a:spcBef>
              <a:spcAft>
                <a:spcPts val="0"/>
              </a:spcAft>
              <a:buSzPts val="1400"/>
              <a:buNone/>
            </a:pPr>
            <a:endParaRPr sz="1800" b="1" i="1" u="sng"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GB" sz="1800" b="1" dirty="0">
                <a:latin typeface="Quattrocento Sans"/>
                <a:ea typeface="Quattrocento Sans"/>
                <a:cs typeface="Quattrocento Sans"/>
                <a:sym typeface="Quattrocento Sans"/>
              </a:rPr>
              <a:t>Slide only needed if course is delivered virtually (if face to face, hide slide) </a:t>
            </a:r>
            <a:endParaRPr b="1" dirty="0">
              <a:latin typeface="Arial"/>
              <a:ea typeface="Arial"/>
              <a:cs typeface="Arial"/>
              <a:sym typeface="Arial"/>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GB" dirty="0">
                <a:latin typeface="Arial"/>
                <a:ea typeface="Arial"/>
                <a:cs typeface="Arial"/>
                <a:sym typeface="Arial"/>
              </a:rPr>
              <a:t>To facilitate the smooth running of the session, can all attendees please:</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628650" lvl="1" indent="-171450" algn="l" rtl="0">
              <a:lnSpc>
                <a:spcPct val="100000"/>
              </a:lnSpc>
              <a:spcBef>
                <a:spcPts val="0"/>
              </a:spcBef>
              <a:spcAft>
                <a:spcPts val="0"/>
              </a:spcAft>
              <a:buClr>
                <a:schemeClr val="dk1"/>
              </a:buClr>
              <a:buSzPts val="1200"/>
              <a:buFont typeface="Arial"/>
              <a:buChar char="•"/>
            </a:pPr>
            <a:r>
              <a:rPr lang="en-GB" dirty="0">
                <a:latin typeface="Arial"/>
                <a:ea typeface="Arial"/>
                <a:cs typeface="Arial"/>
                <a:sym typeface="Arial"/>
              </a:rPr>
              <a:t>Keep your camera on </a:t>
            </a:r>
            <a:endParaRPr dirty="0"/>
          </a:p>
          <a:p>
            <a:pPr marL="628650" lvl="1" indent="-171450" algn="l" rtl="0">
              <a:lnSpc>
                <a:spcPct val="100000"/>
              </a:lnSpc>
              <a:spcBef>
                <a:spcPts val="0"/>
              </a:spcBef>
              <a:spcAft>
                <a:spcPts val="0"/>
              </a:spcAft>
              <a:buClr>
                <a:schemeClr val="dk1"/>
              </a:buClr>
              <a:buSzPts val="1200"/>
              <a:buFont typeface="Arial"/>
              <a:buChar char="•"/>
            </a:pPr>
            <a:r>
              <a:rPr lang="en-GB" dirty="0">
                <a:latin typeface="Arial"/>
                <a:ea typeface="Arial"/>
                <a:cs typeface="Arial"/>
                <a:sym typeface="Arial"/>
              </a:rPr>
              <a:t>Keep your mic on mute unless you are speaking</a:t>
            </a:r>
            <a:endParaRPr dirty="0"/>
          </a:p>
          <a:p>
            <a:pPr marL="628650" lvl="1" indent="-171450" algn="l" rtl="0">
              <a:lnSpc>
                <a:spcPct val="100000"/>
              </a:lnSpc>
              <a:spcBef>
                <a:spcPts val="0"/>
              </a:spcBef>
              <a:spcAft>
                <a:spcPts val="0"/>
              </a:spcAft>
              <a:buClr>
                <a:schemeClr val="dk1"/>
              </a:buClr>
              <a:buSzPts val="1200"/>
              <a:buFont typeface="Arial"/>
              <a:buChar char="•"/>
            </a:pPr>
            <a:r>
              <a:rPr lang="en-GB" dirty="0">
                <a:latin typeface="Arial"/>
                <a:ea typeface="Arial"/>
                <a:cs typeface="Arial"/>
                <a:sym typeface="Arial"/>
              </a:rPr>
              <a:t>Use the ‘hands up’ facility when you want to ask a question and turn it off afterwards</a:t>
            </a:r>
            <a:endParaRPr dirty="0"/>
          </a:p>
          <a:p>
            <a:pPr marL="628650" lvl="1" indent="-171450" algn="l" rtl="0">
              <a:lnSpc>
                <a:spcPct val="100000"/>
              </a:lnSpc>
              <a:spcBef>
                <a:spcPts val="0"/>
              </a:spcBef>
              <a:spcAft>
                <a:spcPts val="0"/>
              </a:spcAft>
              <a:buClr>
                <a:schemeClr val="dk1"/>
              </a:buClr>
              <a:buSzPts val="1200"/>
              <a:buFont typeface="Arial"/>
              <a:buChar char="•"/>
            </a:pPr>
            <a:r>
              <a:rPr lang="en-GB" dirty="0">
                <a:latin typeface="Arial"/>
                <a:ea typeface="Arial"/>
                <a:cs typeface="Arial"/>
                <a:sym typeface="Arial"/>
              </a:rPr>
              <a:t>Or use the chat box to ask questions, and we will answer your questions during the session.</a:t>
            </a:r>
            <a:endParaRPr dirty="0"/>
          </a:p>
          <a:p>
            <a:pPr marL="457200" lvl="1" indent="0" algn="l" rtl="0">
              <a:lnSpc>
                <a:spcPct val="100000"/>
              </a:lnSpc>
              <a:spcBef>
                <a:spcPts val="0"/>
              </a:spcBef>
              <a:spcAft>
                <a:spcPts val="0"/>
              </a:spcAft>
              <a:buClr>
                <a:schemeClr val="dk1"/>
              </a:buClr>
              <a:buSzPts val="1200"/>
              <a:buFont typeface="Arial"/>
              <a:buNone/>
            </a:pPr>
            <a:r>
              <a:rPr lang="en-GB" dirty="0">
                <a:latin typeface="Arial"/>
                <a:ea typeface="Arial"/>
                <a:cs typeface="Arial"/>
                <a:sym typeface="Arial"/>
              </a:rPr>
              <a:t>     If we cannot answer your question, we will get back to you with a response post session</a:t>
            </a:r>
            <a:endParaRPr dirty="0"/>
          </a:p>
          <a:p>
            <a:pPr marL="171450" lvl="0" indent="-9525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95" name="Google Shape;95;p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3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i="1" u="sng" dirty="0"/>
            </a:br>
            <a:r>
              <a:rPr lang="en-GB" b="1" i="1" u="sng" dirty="0"/>
              <a:t>EST: 2 mins</a:t>
            </a:r>
            <a:endParaRPr dirty="0"/>
          </a:p>
          <a:p>
            <a:pPr marL="0" marR="0" lvl="0" indent="0" algn="l" rtl="0">
              <a:lnSpc>
                <a:spcPct val="100000"/>
              </a:lnSpc>
              <a:spcBef>
                <a:spcPts val="0"/>
              </a:spcBef>
              <a:spcAft>
                <a:spcPts val="0"/>
              </a:spcAft>
              <a:buClr>
                <a:schemeClr val="dk1"/>
              </a:buClr>
              <a:buSzPts val="1200"/>
              <a:buFont typeface="Calibri"/>
              <a:buNone/>
            </a:pPr>
            <a:endParaRPr sz="1200" b="1" i="1" u="sng" dirty="0">
              <a:latin typeface="Arial"/>
              <a:ea typeface="Arial"/>
              <a:cs typeface="Arial"/>
              <a:sym typeface="Arial"/>
            </a:endParaRPr>
          </a:p>
          <a:p>
            <a:pPr marL="0" indent="0">
              <a:buClr>
                <a:schemeClr val="dk1"/>
              </a:buClr>
              <a:buSzPts val="1200"/>
            </a:pPr>
            <a:r>
              <a:rPr lang="en-US" dirty="0">
                <a:latin typeface="Arial"/>
                <a:ea typeface="Arial"/>
                <a:cs typeface="Arial"/>
              </a:rPr>
              <a:t>NB- SLT can briefly discuss Gestalt Language Processing if they feel confident to. </a:t>
            </a:r>
          </a:p>
          <a:p>
            <a:pPr marL="0" indent="0">
              <a:buSzPts val="1200"/>
            </a:pPr>
            <a:endParaRPr lang="en-US" dirty="0">
              <a:latin typeface="Arial"/>
              <a:ea typeface="Arial"/>
              <a:cs typeface="Arial"/>
            </a:endParaRPr>
          </a:p>
          <a:p>
            <a:pPr marL="0" indent="0">
              <a:buSzPts val="1200"/>
            </a:pPr>
            <a:r>
              <a:rPr lang="en-US" dirty="0">
                <a:latin typeface="Arial"/>
                <a:ea typeface="Arial"/>
                <a:cs typeface="Arial"/>
              </a:rPr>
              <a:t>There is increasing discussion around two ways of processing and learning language -</a:t>
            </a:r>
            <a:endParaRPr sz="1200" i="0" u="none" dirty="0">
              <a:latin typeface="Arial"/>
              <a:ea typeface="Arial"/>
              <a:cs typeface="Arial"/>
            </a:endParaRPr>
          </a:p>
          <a:p>
            <a:pPr marL="0" indent="0">
              <a:buSzPts val="1200"/>
            </a:pPr>
            <a:r>
              <a:rPr lang="en-US" b="1" dirty="0">
                <a:latin typeface="Arial"/>
                <a:cs typeface="Arial"/>
              </a:rPr>
              <a:t>Analytic Language Processing</a:t>
            </a:r>
            <a:r>
              <a:rPr lang="en-US" dirty="0">
                <a:latin typeface="Arial"/>
                <a:cs typeface="Arial"/>
              </a:rPr>
              <a:t> – the majority of children learn language like this </a:t>
            </a:r>
          </a:p>
          <a:p>
            <a:pPr marL="0" indent="0">
              <a:buSzPts val="1200"/>
            </a:pPr>
            <a:r>
              <a:rPr lang="en-US" b="1" dirty="0">
                <a:latin typeface="Arial"/>
                <a:cs typeface="Arial"/>
              </a:rPr>
              <a:t>Gestalt Language Processing-</a:t>
            </a:r>
            <a:r>
              <a:rPr lang="en-US" dirty="0">
                <a:latin typeface="Arial"/>
                <a:cs typeface="Arial"/>
              </a:rPr>
              <a:t> where children learn language in chunks or 'gestalts'. Children may repeat phrases from previous experiences/ dialog from TV. Therapy works to shape these into more varied, self generated language.</a:t>
            </a:r>
          </a:p>
          <a:p>
            <a:pPr marL="0" indent="0"/>
            <a:r>
              <a:rPr lang="en-US" dirty="0"/>
              <a:t>Can signpost to </a:t>
            </a:r>
            <a:r>
              <a:rPr lang="en-US" dirty="0">
                <a:hlinkClick r:id="rId3"/>
              </a:rPr>
              <a:t>www.meaningfulspeech.com</a:t>
            </a:r>
            <a:r>
              <a:rPr lang="en-US" dirty="0"/>
              <a:t>  </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ea typeface="Arial"/>
              </a:rPr>
              <a:t>NB- pick out 1 or 2 key strategies from the image and encourage staff to read the rest after the session</a:t>
            </a:r>
          </a:p>
          <a:p>
            <a:pPr marL="0" indent="0"/>
            <a:endParaRPr lang="en-US" dirty="0"/>
          </a:p>
        </p:txBody>
      </p:sp>
      <p:sp>
        <p:nvSpPr>
          <p:cNvPr id="536" name="Google Shape;536;p3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a:p>
            <a:pPr marL="0" indent="0">
              <a:buClr>
                <a:schemeClr val="dk1"/>
              </a:buClr>
              <a:buSzPts val="1200"/>
            </a:pPr>
            <a:r>
              <a:rPr lang="en-GB" dirty="0"/>
              <a:t>Speech sounds develop gradually and some children may make some speech sound errors while they are learning to talk e.g. tat instead of cat. </a:t>
            </a:r>
          </a:p>
          <a:p>
            <a:pPr marL="0" indent="0">
              <a:buClr>
                <a:schemeClr val="dk1"/>
              </a:buClr>
              <a:buSzPts val="1200"/>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dirty="0">
                <a:effectLst/>
                <a:latin typeface="Segoe UI Web (West European)"/>
              </a:rPr>
              <a:t>Show the Phonological Awareness fact sheet and highlight it as a resource for parents</a:t>
            </a:r>
            <a:endParaRPr lang="en-GB" dirty="0"/>
          </a:p>
          <a:p>
            <a:pPr marL="0" indent="0">
              <a:buClr>
                <a:schemeClr val="dk1"/>
              </a:buClr>
              <a:buSzPts val="1200"/>
              <a:buNone/>
            </a:pPr>
            <a:endParaRPr lang="en-GB" b="0" dirty="0">
              <a:ea typeface="Arial"/>
            </a:endParaRPr>
          </a:p>
          <a:p>
            <a:pPr marL="0" indent="0">
              <a:buClr>
                <a:schemeClr val="dk1"/>
              </a:buClr>
              <a:buSzPts val="1200"/>
              <a:buNone/>
            </a:pPr>
            <a:r>
              <a:rPr lang="en-GB" b="1" dirty="0">
                <a:ea typeface="Arial"/>
              </a:rPr>
              <a:t>NB- pick out 1 or 2 key strategies from the image and encourage staff to read the rest after the session</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547" name="Google Shape;547;p3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Continued…</a:t>
            </a:r>
            <a:endParaRPr dirty="0"/>
          </a:p>
          <a:p>
            <a:pPr marL="0" marR="0" lvl="0" indent="0" algn="l" rtl="0">
              <a:lnSpc>
                <a:spcPct val="100000"/>
              </a:lnSpc>
              <a:spcBef>
                <a:spcPts val="0"/>
              </a:spcBef>
              <a:spcAft>
                <a:spcPts val="0"/>
              </a:spcAft>
              <a:buClr>
                <a:schemeClr val="dk1"/>
              </a:buClr>
              <a:buSzPts val="1200"/>
              <a:buFont typeface="Calibri"/>
              <a:buNone/>
            </a:pPr>
            <a:endParaRPr/>
          </a:p>
          <a:p>
            <a:pPr marL="0" indent="0">
              <a:buClr>
                <a:schemeClr val="dk1"/>
              </a:buClr>
              <a:buSzPts val="1200"/>
            </a:pPr>
            <a:r>
              <a:rPr lang="en-GB" dirty="0"/>
              <a:t>Speech sounds develop gradually and some children may make some speech sound errors while they are learning to talk e.g. tat instead of cat. </a:t>
            </a:r>
            <a:endParaRPr/>
          </a:p>
        </p:txBody>
      </p:sp>
      <p:sp>
        <p:nvSpPr>
          <p:cNvPr id="559" name="Google Shape;559;p3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2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From </a:t>
            </a:r>
            <a:r>
              <a:rPr lang="en-GB" u="sng" dirty="0">
                <a:solidFill>
                  <a:schemeClr val="hlink"/>
                </a:solidFill>
                <a:hlinkClick r:id="rId3"/>
              </a:rPr>
              <a:t>Speech acquisition - Multilingual Children's Speech (csu.edu.au)</a:t>
            </a:r>
            <a:endParaRPr lang="en-GB" u="sng" dirty="0">
              <a:solidFill>
                <a:schemeClr val="hlink"/>
              </a:solidFill>
            </a:endParaRPr>
          </a:p>
          <a:p>
            <a:pPr marL="0" indent="0"/>
            <a:endParaRPr lang="en-GB"/>
          </a:p>
          <a:p>
            <a:pPr marL="0" indent="0"/>
            <a:r>
              <a:rPr lang="en-GB" dirty="0"/>
              <a:t>Note that this relates to speech sound development in English. We do not have equivalent information on Welsh speech sound development.</a:t>
            </a:r>
          </a:p>
          <a:p>
            <a:pPr marL="0" indent="0"/>
            <a:endParaRPr lang="en-GB" dirty="0"/>
          </a:p>
        </p:txBody>
      </p:sp>
      <p:sp>
        <p:nvSpPr>
          <p:cNvPr id="568" name="Google Shape;568;p3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i="1" u="sng"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1" u="sng" dirty="0"/>
              <a:t>EST: 8 mins – OPTIONAL SLIDE</a:t>
            </a:r>
            <a:endParaRPr lang="en-GB" sz="1200" b="1" i="1" u="sng" baseline="0" dirty="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1" u="sng" baseline="0" dirty="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baseline="0" dirty="0">
                <a:latin typeface="Arial"/>
                <a:cs typeface="Arial"/>
                <a:sym typeface="Arial"/>
              </a:rPr>
              <a:t>C</a:t>
            </a:r>
            <a:r>
              <a:rPr lang="en-GB" baseline="0" dirty="0"/>
              <a:t>hoose one sentence to do as a demonstration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Face to face option – In pairs take turns to say one of the sentences, the listener has to guess what they are saying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Online option- put themselves on mute, practise all of the sentences (3 minutes) then feedback</a:t>
            </a:r>
            <a:endParaRPr lang="en-GB" baseline="0"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Discuss </a:t>
            </a:r>
            <a:endParaRPr lang="en-GB" baseline="0" dirty="0">
              <a:cs typeface="Calibri"/>
            </a:endParaRPr>
          </a:p>
          <a:p>
            <a:r>
              <a:rPr lang="en-GB" baseline="0" dirty="0"/>
              <a:t>How did you find it?</a:t>
            </a:r>
            <a:endParaRPr lang="en-GB" baseline="0" dirty="0">
              <a:cs typeface="Calibri"/>
            </a:endParaRPr>
          </a:p>
          <a:p>
            <a:r>
              <a:rPr lang="en-GB" baseline="0" dirty="0"/>
              <a:t>How did you feel?</a:t>
            </a:r>
            <a:endParaRPr lang="en-GB" baseline="0" dirty="0">
              <a:cs typeface="Calibri"/>
            </a:endParaRPr>
          </a:p>
          <a:p>
            <a:r>
              <a:rPr lang="en-GB" baseline="0" dirty="0"/>
              <a:t>Could you keep this up?</a:t>
            </a:r>
            <a:endParaRPr lang="en-GB" baseline="0" dirty="0">
              <a:cs typeface="Calibri"/>
            </a:endParaRPr>
          </a:p>
          <a:p>
            <a:r>
              <a:rPr lang="en-GB" baseline="0" dirty="0"/>
              <a:t>If you had to do this all the time, what do you think would help?</a:t>
            </a:r>
            <a:endParaRPr lang="en-GB" baseline="0" dirty="0">
              <a:cs typeface="Calibri"/>
            </a:endParaRPr>
          </a:p>
          <a:p>
            <a:r>
              <a:rPr lang="en-GB" baseline="0" dirty="0"/>
              <a:t>How do you think it would make children feel</a:t>
            </a:r>
            <a:r>
              <a:rPr lang="en-GB" dirty="0"/>
              <a:t>?</a:t>
            </a:r>
            <a:endParaRPr lang="en-GB" sz="1200" baseline="0" dirty="0">
              <a:effectLst/>
              <a:latin typeface="Calibri"/>
              <a:cs typeface="Calibri"/>
            </a:endParaRPr>
          </a:p>
          <a:p>
            <a:endParaRPr lang="en-GB" sz="1200" baseline="0" dirty="0">
              <a:effectLst/>
              <a:latin typeface="Calibri"/>
              <a:ea typeface="Calibri" panose="020F0502020204030204" pitchFamily="34" charset="0"/>
              <a:cs typeface="Calibri"/>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This just goes to show that when we are asking young children to change their speech, it is hard and remember you had an extra visual to what the child would have, as the sentence you were saying was written down.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They’re not being lazy or stubborn if they’re not changing their sounds, it will take time for them to build this new habit into their day to day speech.</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(Credit- this slide content is shared from the All-Wales Sounds So Simple Parent workshop)</a:t>
            </a:r>
          </a:p>
        </p:txBody>
      </p:sp>
      <p:sp>
        <p:nvSpPr>
          <p:cNvPr id="559" name="Google Shape;559;p3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extLst>
      <p:ext uri="{BB962C8B-B14F-4D97-AF65-F5344CB8AC3E}">
        <p14:creationId xmlns:p14="http://schemas.microsoft.com/office/powerpoint/2010/main" val="2108712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4 mins</a:t>
            </a: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sz="1200" b="0" dirty="0"/>
          </a:p>
          <a:p>
            <a:pPr marL="0" indent="0">
              <a:buClr>
                <a:schemeClr val="dk1"/>
              </a:buClr>
              <a:buSzPts val="1200"/>
            </a:pPr>
            <a:r>
              <a:rPr lang="en-GB" sz="1200" b="0" dirty="0"/>
              <a:t>Some children find it difficult to interact with other people- this could be children or adults. Lots of parents and professionals may jump to conclusions about Autism- its important to remember that many features associated with Autism are also typical stages of development e.g. lining toys up in a row/ doing the same thing again and again.</a:t>
            </a:r>
            <a:r>
              <a:rPr lang="en-GB" dirty="0"/>
              <a:t> </a:t>
            </a:r>
          </a:p>
          <a:p>
            <a:pPr marL="0" lvl="0" indent="0" algn="l" rtl="0">
              <a:lnSpc>
                <a:spcPct val="100000"/>
              </a:lnSpc>
              <a:spcBef>
                <a:spcPts val="0"/>
              </a:spcBef>
              <a:spcAft>
                <a:spcPts val="0"/>
              </a:spcAft>
              <a:buClr>
                <a:schemeClr val="dk1"/>
              </a:buClr>
              <a:buSzPts val="1200"/>
              <a:buFont typeface="Arial"/>
              <a:buNone/>
            </a:pPr>
            <a:r>
              <a:rPr lang="en-GB" sz="1200" b="0" dirty="0"/>
              <a:t>Anecdotal evidence suggests that there has been an increase in the number of referrals mentioning social communication difficulties received by specialist services post- lockdown.</a:t>
            </a:r>
            <a:r>
              <a:rPr lang="en-GB" dirty="0"/>
              <a:t> </a:t>
            </a:r>
            <a:endParaRPr dirty="0"/>
          </a:p>
          <a:p>
            <a:pPr marL="0" indent="0">
              <a:buClr>
                <a:schemeClr val="dk1"/>
              </a:buClr>
              <a:buSzPts val="1200"/>
            </a:pPr>
            <a:r>
              <a:rPr lang="en-GB" sz="1200" b="0" dirty="0"/>
              <a:t>If you have concerns about a child’s social communication, remember to consider environmental factors and how this may be contributing to their development.</a:t>
            </a:r>
            <a:r>
              <a:rPr lang="en-GB" dirty="0"/>
              <a:t> </a:t>
            </a:r>
            <a:endParaRPr dirty="0"/>
          </a:p>
        </p:txBody>
      </p:sp>
      <p:sp>
        <p:nvSpPr>
          <p:cNvPr id="575" name="Google Shape;575;p3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4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171450" indent="-171450">
              <a:buClr>
                <a:schemeClr val="dk1"/>
              </a:buClr>
              <a:buSzPts val="1200"/>
              <a:buFont typeface="Arial"/>
              <a:buChar char="•"/>
            </a:pPr>
            <a:r>
              <a:rPr lang="en-GB" sz="1200" dirty="0">
                <a:latin typeface="Arial"/>
                <a:ea typeface="Arial"/>
                <a:cs typeface="Arial"/>
                <a:sym typeface="Arial"/>
              </a:rPr>
              <a:t>Won’t spend time going through norms as you are all familiar with child development – please refer to the link on the slide for the professional and parents norms charts</a:t>
            </a:r>
            <a:r>
              <a:rPr lang="en-GB" dirty="0">
                <a:latin typeface="Arial"/>
                <a:ea typeface="Arial"/>
                <a:cs typeface="Arial"/>
                <a:sym typeface="Arial"/>
              </a:rPr>
              <a:t> </a:t>
            </a:r>
            <a:endParaRPr lang="en-GB" dirty="0">
              <a:ea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Make it clear that this is only an indicative guide for the development in young children and development is not always linear, and that this shouldn’t be used as a checklist with parents</a:t>
            </a:r>
            <a:r>
              <a:rPr lang="en-GB" dirty="0">
                <a:latin typeface="Arial"/>
                <a:ea typeface="Arial"/>
                <a:cs typeface="Arial"/>
                <a:sym typeface="Arial"/>
              </a:rPr>
              <a:t> </a:t>
            </a:r>
            <a:endParaRPr dirty="0"/>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b="1" dirty="0">
                <a:latin typeface="Arial"/>
                <a:ea typeface="Arial"/>
                <a:cs typeface="Arial"/>
                <a:sym typeface="Arial"/>
              </a:rPr>
              <a:t>Trainer: follow links to show charts</a:t>
            </a:r>
            <a:endParaRPr b="1" dirty="0"/>
          </a:p>
          <a:p>
            <a:pPr marL="0" lvl="0" indent="0" algn="l" rtl="0">
              <a:lnSpc>
                <a:spcPct val="100000"/>
              </a:lnSpc>
              <a:spcBef>
                <a:spcPts val="0"/>
              </a:spcBef>
              <a:spcAft>
                <a:spcPts val="0"/>
              </a:spcAft>
              <a:buSzPts val="1400"/>
              <a:buNone/>
            </a:pPr>
            <a:endParaRPr sz="1200" dirty="0"/>
          </a:p>
        </p:txBody>
      </p:sp>
      <p:sp>
        <p:nvSpPr>
          <p:cNvPr id="591" name="Google Shape;591;p4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c96d8f5445_0_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1c96d8f5445_0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FF"/>
              </a:buClr>
              <a:buSzPts val="1800"/>
              <a:buFont typeface="Arial"/>
              <a:buNone/>
            </a:pPr>
            <a:br>
              <a:rPr lang="en-GB" sz="1800" b="1" i="1" u="sng" dirty="0">
                <a:latin typeface="Arial"/>
                <a:ea typeface="Arial"/>
                <a:cs typeface="Arial"/>
              </a:rPr>
            </a:br>
            <a:endParaRPr/>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p:txBody>
      </p:sp>
      <p:sp>
        <p:nvSpPr>
          <p:cNvPr id="602" name="Google Shape;602;g1c96d8f5445_0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i="1" u="sng" dirty="0"/>
            </a:br>
            <a:r>
              <a:rPr lang="en-GB" b="1" i="1" u="sng" dirty="0"/>
              <a:t>EST: 1 min</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Introduce TWM key messages: based on latest evidence about what helps with early SLC – parent facing resources on campaign page</a:t>
            </a:r>
            <a:endParaRPr dirty="0"/>
          </a:p>
          <a:p>
            <a:pPr marL="0" indent="0"/>
            <a:r>
              <a:rPr lang="en-GB" dirty="0"/>
              <a:t>We will go through each of these key messages in turn and present the evidence supporting each one </a:t>
            </a:r>
            <a:endParaRPr dirty="0"/>
          </a:p>
        </p:txBody>
      </p:sp>
      <p:sp>
        <p:nvSpPr>
          <p:cNvPr id="612" name="Google Shape;612;p4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dirty="0"/>
              <a:t>Show first animation and judge response and timing when deciding how many of the others to show</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p:txBody>
      </p:sp>
      <p:sp>
        <p:nvSpPr>
          <p:cNvPr id="621" name="Google Shape;621;p4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200"/>
              <a:buFont typeface="Arial"/>
              <a:buNone/>
            </a:pPr>
            <a:endParaRPr lang="en-GB" b="1" dirty="0"/>
          </a:p>
          <a:p>
            <a:pPr marL="0" lvl="0" indent="0" algn="l" rtl="0">
              <a:lnSpc>
                <a:spcPct val="90000"/>
              </a:lnSpc>
              <a:spcBef>
                <a:spcPts val="0"/>
              </a:spcBef>
              <a:spcAft>
                <a:spcPts val="0"/>
              </a:spcAft>
              <a:buClr>
                <a:schemeClr val="dk1"/>
              </a:buClr>
              <a:buSzPts val="1200"/>
              <a:buFont typeface="Arial"/>
              <a:buNone/>
            </a:pPr>
            <a:r>
              <a:rPr lang="en-GB" b="1" i="1" u="sng" dirty="0"/>
              <a:t>EST: 5 mins</a:t>
            </a:r>
            <a:endParaRPr dirty="0"/>
          </a:p>
          <a:p>
            <a:pPr marL="0" lvl="0" indent="0" algn="l" rtl="0">
              <a:lnSpc>
                <a:spcPct val="90000"/>
              </a:lnSpc>
              <a:spcBef>
                <a:spcPts val="0"/>
              </a:spcBef>
              <a:spcAft>
                <a:spcPts val="0"/>
              </a:spcAft>
              <a:buClr>
                <a:schemeClr val="dk1"/>
              </a:buClr>
              <a:buSzPts val="1200"/>
              <a:buFont typeface="Arial"/>
              <a:buNone/>
            </a:pPr>
            <a:endParaRPr dirty="0"/>
          </a:p>
          <a:p>
            <a:pPr marL="342900" lvl="0" indent="-342900" algn="l" rtl="0">
              <a:lnSpc>
                <a:spcPct val="90000"/>
              </a:lnSpc>
              <a:spcBef>
                <a:spcPts val="0"/>
              </a:spcBef>
              <a:spcAft>
                <a:spcPts val="0"/>
              </a:spcAft>
              <a:buClr>
                <a:schemeClr val="dk1"/>
              </a:buClr>
              <a:buSzPts val="1200"/>
              <a:buFont typeface="Arial"/>
              <a:buChar char="•"/>
            </a:pPr>
            <a:r>
              <a:rPr lang="en-GB" dirty="0"/>
              <a:t>Talk with Me: Welsh Government’s SLC delivery plan, launched in November 2020. 5 objectives all with a focus on evidence-based SLC provision at universal, population and targeted levels</a:t>
            </a:r>
            <a:endParaRPr dirty="0"/>
          </a:p>
          <a:p>
            <a:pPr marL="0" lvl="0" indent="0" algn="l" rtl="0">
              <a:lnSpc>
                <a:spcPct val="90000"/>
              </a:lnSpc>
              <a:spcBef>
                <a:spcPts val="0"/>
              </a:spcBef>
              <a:spcAft>
                <a:spcPts val="0"/>
              </a:spcAft>
              <a:buClr>
                <a:schemeClr val="dk1"/>
              </a:buClr>
              <a:buSzPts val="1200"/>
              <a:buFont typeface="Arial"/>
              <a:buNone/>
            </a:pPr>
            <a:endParaRPr dirty="0"/>
          </a:p>
          <a:p>
            <a:pPr marL="342900" indent="-342900">
              <a:lnSpc>
                <a:spcPct val="90000"/>
              </a:lnSpc>
              <a:buClr>
                <a:schemeClr val="dk1"/>
              </a:buClr>
              <a:buSzPts val="1200"/>
              <a:buFont typeface="Arial"/>
              <a:buChar char="•"/>
            </a:pPr>
            <a:r>
              <a:rPr lang="en-GB" dirty="0"/>
              <a:t>Objective 4 has a focus on Upskilling the childcare, health and social care workforce to address SLC needs with a specific action to support the Healthy Child Wales Programme workforce to promote language development and identify SLCN </a:t>
            </a:r>
          </a:p>
          <a:p>
            <a:pPr marL="342900" indent="-266700">
              <a:lnSpc>
                <a:spcPct val="90000"/>
              </a:lnSpc>
              <a:buClr>
                <a:schemeClr val="dk1"/>
              </a:buClr>
              <a:buSzPts val="1200"/>
            </a:pPr>
            <a:endParaRPr lang="en-GB" dirty="0"/>
          </a:p>
          <a:p>
            <a:pPr marL="342900" lvl="0" indent="-342900" algn="l" rtl="0">
              <a:lnSpc>
                <a:spcPct val="90000"/>
              </a:lnSpc>
              <a:spcBef>
                <a:spcPts val="0"/>
              </a:spcBef>
              <a:spcAft>
                <a:spcPts val="0"/>
              </a:spcAft>
              <a:buClr>
                <a:schemeClr val="dk1"/>
              </a:buClr>
              <a:buSzPts val="1200"/>
              <a:buFont typeface="Arial"/>
              <a:buChar char="•"/>
            </a:pPr>
            <a:r>
              <a:rPr lang="en-GB" dirty="0"/>
              <a:t>This is SLC training for the Specialist Community Public Health Nursing (SCPHN) and skill mix team to support identification and early intervention as part of a progressive universal approach </a:t>
            </a:r>
            <a:endParaRPr dirty="0"/>
          </a:p>
          <a:p>
            <a:pPr marL="342900" lvl="0" indent="-266700" algn="l" rtl="0">
              <a:lnSpc>
                <a:spcPct val="90000"/>
              </a:lnSpc>
              <a:spcBef>
                <a:spcPts val="0"/>
              </a:spcBef>
              <a:spcAft>
                <a:spcPts val="0"/>
              </a:spcAft>
              <a:buClr>
                <a:schemeClr val="dk1"/>
              </a:buClr>
              <a:buSzPts val="1200"/>
              <a:buFont typeface="Arial"/>
              <a:buNone/>
            </a:pPr>
            <a:endParaRPr dirty="0"/>
          </a:p>
          <a:p>
            <a:pPr marL="285750" indent="-285750">
              <a:lnSpc>
                <a:spcPct val="90000"/>
              </a:lnSpc>
              <a:buClr>
                <a:schemeClr val="dk1"/>
              </a:buClr>
              <a:buSzPts val="1200"/>
              <a:buFont typeface="Arial"/>
              <a:buChar char="•"/>
            </a:pPr>
            <a:r>
              <a:rPr lang="en-GB" dirty="0"/>
              <a:t>In a national survey in England 96% of Health Visitors told PHE and institute for Health Visiting that HVs would like more training on SLC, Specifically HVs wanted more on the evidence to support their role and approaches to work effectively with families  to promote early language acquisition. </a:t>
            </a:r>
            <a:endParaRPr lang="en-GB" dirty="0">
              <a:sym typeface="Arial"/>
            </a:endParaRPr>
          </a:p>
          <a:p>
            <a:pPr marL="0" indent="0">
              <a:lnSpc>
                <a:spcPct val="90000"/>
              </a:lnSpc>
              <a:buClr>
                <a:schemeClr val="dk1"/>
              </a:buClr>
              <a:buSzPts val="1200"/>
            </a:pPr>
            <a:r>
              <a:rPr lang="en-GB" sz="1200" dirty="0">
                <a:latin typeface="Arial"/>
                <a:ea typeface="Arial"/>
                <a:cs typeface="Arial"/>
                <a:sym typeface="Arial"/>
              </a:rPr>
              <a:t>NB HV workforce survey was not repeated in Wales as HV leads network felt the need for similar training in Wales was evident</a:t>
            </a:r>
            <a:endParaRPr dirty="0"/>
          </a:p>
          <a:p>
            <a:pPr marL="285750" lvl="0" indent="-209550" algn="l" rtl="0">
              <a:lnSpc>
                <a:spcPct val="90000"/>
              </a:lnSpc>
              <a:spcBef>
                <a:spcPts val="0"/>
              </a:spcBef>
              <a:spcAft>
                <a:spcPts val="0"/>
              </a:spcAft>
              <a:buClr>
                <a:schemeClr val="dk1"/>
              </a:buClr>
              <a:buSzPts val="1200"/>
              <a:buFont typeface="Arial"/>
              <a:buNone/>
            </a:pPr>
            <a:endParaRPr dirty="0">
              <a:highlight>
                <a:srgbClr val="FFFF00"/>
              </a:highlight>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Clr>
                <a:schemeClr val="dk1"/>
              </a:buClr>
              <a:buSzPts val="1200"/>
              <a:buFont typeface="Arial"/>
              <a:buNone/>
            </a:pPr>
            <a:endParaRPr dirty="0"/>
          </a:p>
        </p:txBody>
      </p:sp>
      <p:sp>
        <p:nvSpPr>
          <p:cNvPr id="123" name="Google Shape;123;p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i="1" u="sng" dirty="0"/>
            </a:br>
            <a:r>
              <a:rPr lang="en-GB" b="1" i="1" u="sng" dirty="0"/>
              <a:t>EST: 4 mins</a:t>
            </a: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a:latin typeface="Arial"/>
              <a:ea typeface="Arial"/>
              <a:cs typeface="Arial"/>
              <a:sym typeface="Arial"/>
            </a:endParaRPr>
          </a:p>
          <a:p>
            <a:pPr marL="0" indent="0">
              <a:buClr>
                <a:schemeClr val="dk1"/>
              </a:buClr>
              <a:buSzPts val="1200"/>
            </a:pPr>
            <a:r>
              <a:rPr lang="en-GB" sz="1200" dirty="0">
                <a:latin typeface="Arial"/>
                <a:ea typeface="Arial"/>
                <a:cs typeface="Arial"/>
                <a:sym typeface="Arial"/>
              </a:rPr>
              <a:t>Explain that in order to learn a second language (in this case, English or Welsh), it is imperative that the child’s first language is both maintained and developed. Parents should be encouraged to use their home language with their child. This is because the home language will be rich in terms of vocabulary, concepts and grammatical structures. If a parent, whose first language is not English or Welsh, speaks to their child only in English or Welsh the child will not be hearing a full and rich model from which to develop their own language skills. Evidence shows that children with SLCN need to be supported in their home language first</a:t>
            </a:r>
            <a:r>
              <a:rPr lang="en-GB" dirty="0">
                <a:latin typeface="Arial"/>
                <a:ea typeface="Arial"/>
                <a:cs typeface="Arial"/>
                <a:sym typeface="Arial"/>
              </a:rPr>
              <a:t>  </a:t>
            </a:r>
            <a:endParaRPr/>
          </a:p>
          <a:p>
            <a:pPr marL="0" marR="0" lvl="0" indent="0" algn="l" rtl="0">
              <a:lnSpc>
                <a:spcPct val="100000"/>
              </a:lnSpc>
              <a:spcBef>
                <a:spcPts val="0"/>
              </a:spcBef>
              <a:spcAft>
                <a:spcPts val="0"/>
              </a:spcAft>
              <a:buClr>
                <a:schemeClr val="dk1"/>
              </a:buClr>
              <a:buSzPts val="1200"/>
              <a:buFont typeface="Arial"/>
              <a:buNone/>
            </a:pPr>
            <a:r>
              <a:rPr lang="en-GB" sz="1200" dirty="0">
                <a:latin typeface="Arial"/>
                <a:ea typeface="Arial"/>
                <a:cs typeface="Arial"/>
                <a:sym typeface="Arial"/>
              </a:rPr>
              <a:t>		</a:t>
            </a:r>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633" name="Google Shape;633;p4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4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4 mins</a:t>
            </a: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285750" marR="0" lvl="0" indent="-285750" algn="l" rtl="0">
              <a:lnSpc>
                <a:spcPct val="100000"/>
              </a:lnSpc>
              <a:spcBef>
                <a:spcPts val="360"/>
              </a:spcBef>
              <a:spcAft>
                <a:spcPts val="0"/>
              </a:spcAft>
              <a:buClr>
                <a:schemeClr val="dk1"/>
              </a:buClr>
              <a:buSzPts val="1200"/>
              <a:buFont typeface="Arial"/>
              <a:buChar char="•"/>
            </a:pPr>
            <a:r>
              <a:rPr lang="en-GB" sz="1200" dirty="0">
                <a:latin typeface="Arial"/>
                <a:ea typeface="Arial"/>
                <a:cs typeface="Arial"/>
                <a:sym typeface="Arial"/>
              </a:rPr>
              <a:t>There is no evidence that English or Welsh as an additional language will cause SLCN, however, it can take up to 2 years to develop conversational language (e.g. understanding requests such as ‘Go and get your coat’ and using short phrases such as ‘Can I have a drink?’). It can take between 5 and 7 years to develop the language needed for academic success e.g. being able to use language to predict, hypothesise, plan etc</a:t>
            </a:r>
            <a:endParaRPr dirty="0"/>
          </a:p>
          <a:p>
            <a:pPr marL="285750" lvl="0" indent="-2857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In the past, children learning English or Welsh as an additional language have been over-represented in referrals to SLT</a:t>
            </a:r>
            <a:endParaRPr dirty="0"/>
          </a:p>
          <a:p>
            <a:pPr marL="0" lvl="0" indent="0" algn="l" rtl="0">
              <a:lnSpc>
                <a:spcPct val="100000"/>
              </a:lnSpc>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EXAMPLE</a:t>
            </a:r>
            <a:endParaRPr dirty="0"/>
          </a:p>
          <a:p>
            <a:pPr marL="742950" lvl="1" indent="-285750">
              <a:buClr>
                <a:schemeClr val="dk1"/>
              </a:buClr>
              <a:buSzPts val="1200"/>
              <a:buFont typeface="Arial"/>
              <a:buChar char="•"/>
            </a:pPr>
            <a:r>
              <a:rPr lang="en-GB" sz="1200" b="0" i="0" u="none" strike="noStrike" dirty="0">
                <a:solidFill>
                  <a:schemeClr val="dk1"/>
                </a:solidFill>
                <a:latin typeface="Arial"/>
                <a:ea typeface="Arial"/>
                <a:cs typeface="Arial"/>
                <a:sym typeface="Arial"/>
              </a:rPr>
              <a:t>Think of the developing language as a coat hook.</a:t>
            </a:r>
            <a:r>
              <a:rPr lang="en-GB" dirty="0">
                <a:latin typeface="Arial"/>
                <a:ea typeface="Arial"/>
                <a:cs typeface="Arial"/>
                <a:sym typeface="Arial"/>
              </a:rPr>
              <a:t> </a:t>
            </a:r>
            <a:r>
              <a:rPr lang="en-GB" sz="1200" b="0" i="0" u="none" strike="noStrike" dirty="0">
                <a:solidFill>
                  <a:schemeClr val="dk1"/>
                </a:solidFill>
                <a:latin typeface="Arial"/>
                <a:ea typeface="Arial"/>
                <a:cs typeface="Arial"/>
                <a:sym typeface="Arial"/>
              </a:rPr>
              <a:t> The coat hook (or home language) will be firmly fixed to the wall if it is learnt from a </a:t>
            </a:r>
            <a:r>
              <a:rPr lang="en-GB" sz="1200" b="1" i="0" u="none" strike="noStrike" dirty="0">
                <a:solidFill>
                  <a:schemeClr val="dk1"/>
                </a:solidFill>
                <a:latin typeface="Arial"/>
                <a:ea typeface="Arial"/>
                <a:cs typeface="Arial"/>
                <a:sym typeface="Arial"/>
              </a:rPr>
              <a:t>native speaker </a:t>
            </a:r>
            <a:r>
              <a:rPr lang="en-GB" sz="1200" b="0" i="0" u="none" strike="noStrike" dirty="0">
                <a:solidFill>
                  <a:schemeClr val="dk1"/>
                </a:solidFill>
                <a:latin typeface="Arial"/>
                <a:ea typeface="Arial"/>
                <a:cs typeface="Arial"/>
                <a:sym typeface="Arial"/>
              </a:rPr>
              <a:t>of the language.</a:t>
            </a:r>
            <a:r>
              <a:rPr lang="en-GB" dirty="0">
                <a:latin typeface="Arial"/>
                <a:ea typeface="Arial"/>
                <a:cs typeface="Arial"/>
                <a:sym typeface="Arial"/>
              </a:rPr>
              <a:t> </a:t>
            </a:r>
            <a:r>
              <a:rPr lang="en-GB" sz="1200" b="0" i="0" u="none" strike="noStrike" dirty="0">
                <a:solidFill>
                  <a:schemeClr val="dk1"/>
                </a:solidFill>
                <a:latin typeface="Arial"/>
                <a:ea typeface="Arial"/>
                <a:cs typeface="Arial"/>
                <a:sym typeface="Arial"/>
              </a:rPr>
              <a:t> This firm foundation enables any number of other languages to be hung on the hook</a:t>
            </a:r>
            <a:endParaRPr dirty="0"/>
          </a:p>
          <a:p>
            <a:pPr marL="742950" lvl="1" indent="-2857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If the language is learnt from a non-native speaker it will </a:t>
            </a:r>
            <a:r>
              <a:rPr lang="en-GB" sz="1200" b="1" i="0" u="none" strike="noStrike" dirty="0">
                <a:solidFill>
                  <a:schemeClr val="dk1"/>
                </a:solidFill>
                <a:latin typeface="Arial"/>
                <a:ea typeface="Arial"/>
                <a:cs typeface="Arial"/>
                <a:sym typeface="Arial"/>
              </a:rPr>
              <a:t>not contain the rich vocabulary and grammar of a first language </a:t>
            </a:r>
            <a:r>
              <a:rPr lang="en-GB" sz="1200" b="0" i="0" u="none" strike="noStrike" dirty="0">
                <a:solidFill>
                  <a:schemeClr val="dk1"/>
                </a:solidFill>
                <a:latin typeface="Arial"/>
                <a:ea typeface="Arial"/>
                <a:cs typeface="Arial"/>
                <a:sym typeface="Arial"/>
              </a:rPr>
              <a:t>– the coat hook will be wobbly and the addition of other coats/languages will be compromised</a:t>
            </a:r>
            <a:endParaRPr dirty="0"/>
          </a:p>
          <a:p>
            <a:pPr marL="742950" lvl="1" indent="-2857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Arial"/>
                <a:ea typeface="Arial"/>
                <a:cs typeface="Arial"/>
                <a:sym typeface="Arial"/>
              </a:rPr>
              <a:t>Therefore encourage parents to talk with their baby in the language they </a:t>
            </a:r>
            <a:r>
              <a:rPr lang="en-GB" sz="1200" b="1" i="0" u="none" strike="noStrike" dirty="0">
                <a:solidFill>
                  <a:schemeClr val="dk1"/>
                </a:solidFill>
                <a:latin typeface="Arial"/>
                <a:ea typeface="Arial"/>
                <a:cs typeface="Arial"/>
                <a:sym typeface="Arial"/>
              </a:rPr>
              <a:t>feel most comfortable </a:t>
            </a:r>
            <a:r>
              <a:rPr lang="en-GB" sz="1200" b="0" i="0" u="none" strike="noStrike" dirty="0">
                <a:solidFill>
                  <a:schemeClr val="dk1"/>
                </a:solidFill>
                <a:latin typeface="Arial"/>
                <a:ea typeface="Arial"/>
                <a:cs typeface="Arial"/>
                <a:sym typeface="Arial"/>
              </a:rPr>
              <a:t>speaking</a:t>
            </a:r>
            <a:endParaRPr dirty="0"/>
          </a:p>
          <a:p>
            <a:pPr marL="285750" lvl="0" indent="-209550" algn="l" rtl="0">
              <a:lnSpc>
                <a:spcPct val="100000"/>
              </a:lnSpc>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p:txBody>
      </p:sp>
      <p:sp>
        <p:nvSpPr>
          <p:cNvPr id="647" name="Google Shape;647;p4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i="1" u="sng" dirty="0"/>
            </a:b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69" name="Google Shape;669;p4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4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i="1" u="sng" dirty="0"/>
              <a:t>Continued…</a:t>
            </a:r>
            <a:endParaRPr dirty="0"/>
          </a:p>
        </p:txBody>
      </p:sp>
      <p:sp>
        <p:nvSpPr>
          <p:cNvPr id="682" name="Google Shape;682;p4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4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8 mins</a:t>
            </a: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GB" dirty="0"/>
              <a:t>Virtual Activity option:</a:t>
            </a:r>
            <a:endParaRPr dirty="0"/>
          </a:p>
          <a:p>
            <a:pPr marL="228600" lvl="0" indent="-228600" algn="l" rtl="0">
              <a:lnSpc>
                <a:spcPct val="100000"/>
              </a:lnSpc>
              <a:spcBef>
                <a:spcPts val="0"/>
              </a:spcBef>
              <a:spcAft>
                <a:spcPts val="0"/>
              </a:spcAft>
              <a:buClr>
                <a:schemeClr val="dk1"/>
              </a:buClr>
              <a:buSzPts val="1200"/>
              <a:buFont typeface="Arial"/>
              <a:buAutoNum type="arabicPeriod"/>
            </a:pPr>
            <a:r>
              <a:rPr lang="en-GB" dirty="0"/>
              <a:t>Camera off</a:t>
            </a:r>
            <a:endParaRPr dirty="0"/>
          </a:p>
          <a:p>
            <a:pPr marL="228600" lvl="0" indent="-228600" algn="l" rtl="0">
              <a:lnSpc>
                <a:spcPct val="100000"/>
              </a:lnSpc>
              <a:spcBef>
                <a:spcPts val="0"/>
              </a:spcBef>
              <a:spcAft>
                <a:spcPts val="0"/>
              </a:spcAft>
              <a:buClr>
                <a:schemeClr val="dk1"/>
              </a:buClr>
              <a:buSzPts val="1200"/>
              <a:buFont typeface="Arial"/>
              <a:buAutoNum type="arabicPeriod"/>
            </a:pPr>
            <a:r>
              <a:rPr lang="en-GB" dirty="0"/>
              <a:t>Camera on standing up</a:t>
            </a:r>
            <a:endParaRPr dirty="0"/>
          </a:p>
          <a:p>
            <a:pPr marL="228600" lvl="0" indent="-228600" algn="l" rtl="0">
              <a:lnSpc>
                <a:spcPct val="100000"/>
              </a:lnSpc>
              <a:spcBef>
                <a:spcPts val="0"/>
              </a:spcBef>
              <a:spcAft>
                <a:spcPts val="0"/>
              </a:spcAft>
              <a:buClr>
                <a:schemeClr val="dk1"/>
              </a:buClr>
              <a:buSzPts val="1200"/>
              <a:buFont typeface="Arial"/>
              <a:buAutoNum type="arabicPeriod"/>
            </a:pPr>
            <a:r>
              <a:rPr lang="en-GB" dirty="0"/>
              <a:t>Camera on face to face</a:t>
            </a:r>
            <a:endParaRPr dirty="0"/>
          </a:p>
          <a:p>
            <a:pPr marL="342900" lvl="0" indent="-266700" algn="l" rtl="0">
              <a:lnSpc>
                <a:spcPct val="100000"/>
              </a:lnSpc>
              <a:spcBef>
                <a:spcPts val="0"/>
              </a:spcBef>
              <a:spcAft>
                <a:spcPts val="0"/>
              </a:spcAft>
              <a:buClr>
                <a:schemeClr val="dk1"/>
              </a:buClr>
              <a:buSzPts val="1200"/>
              <a:buFont typeface="Calibri"/>
              <a:buNone/>
            </a:pPr>
            <a:endParaRPr/>
          </a:p>
          <a:p>
            <a:pPr marL="342900" lvl="0" indent="-26670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GB" sz="1200" dirty="0"/>
              <a:t>Draw out people’s thoughts and feelings in each condition, and conclude that ‘our best place is face to face’…</a:t>
            </a:r>
            <a:endParaRPr dirty="0"/>
          </a:p>
        </p:txBody>
      </p:sp>
      <p:sp>
        <p:nvSpPr>
          <p:cNvPr id="694" name="Google Shape;694;p4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4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4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i="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07" name="Google Shape;707;p4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4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9" name="Google Shape;719;p4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5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666666"/>
              </a:solidFill>
            </a:endParaRPr>
          </a:p>
          <a:p>
            <a:pPr marL="0" lvl="0" indent="0" algn="l" rtl="0">
              <a:lnSpc>
                <a:spcPct val="100000"/>
              </a:lnSpc>
              <a:spcBef>
                <a:spcPts val="0"/>
              </a:spcBef>
              <a:spcAft>
                <a:spcPts val="0"/>
              </a:spcAft>
              <a:buSzPts val="1400"/>
              <a:buNone/>
            </a:pPr>
            <a:endParaRPr/>
          </a:p>
        </p:txBody>
      </p:sp>
      <p:sp>
        <p:nvSpPr>
          <p:cNvPr id="731" name="Google Shape;731;p5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5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dirty="0"/>
            </a:br>
            <a:r>
              <a:rPr lang="en-GB" b="1" i="1" u="sng" dirty="0"/>
              <a:t>EST: 5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43" name="Google Shape;743;p5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55" name="Google Shape;755;p5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Arial"/>
              <a:buNone/>
            </a:pPr>
            <a:endParaRPr lang="en-GB" b="1" dirty="0">
              <a:highlight>
                <a:srgbClr val="FFFFFF"/>
              </a:highlight>
            </a:endParaRPr>
          </a:p>
          <a:p>
            <a:pPr marL="0" indent="0">
              <a:buClr>
                <a:schemeClr val="dk1"/>
              </a:buClr>
              <a:buSzPts val="1200"/>
            </a:pPr>
            <a:r>
              <a:rPr lang="en-GB" b="1" i="1" u="sng" dirty="0"/>
              <a:t>EST: 5 mins </a:t>
            </a:r>
          </a:p>
          <a:p>
            <a:pPr marL="0" indent="0">
              <a:buSzPts val="1200"/>
            </a:pPr>
            <a:endParaRPr lang="en-GB" dirty="0"/>
          </a:p>
          <a:p>
            <a:pPr marL="0" indent="0">
              <a:buSzPts val="1200"/>
            </a:pPr>
            <a:r>
              <a:rPr lang="en-GB" dirty="0"/>
              <a:t>Explain each level with local example (</a:t>
            </a:r>
            <a:r>
              <a:rPr lang="en-GB" dirty="0" err="1"/>
              <a:t>eg</a:t>
            </a:r>
            <a:r>
              <a:rPr lang="en-GB" dirty="0"/>
              <a:t> targeted – language group/ population – screening/ universal – TWM messages) </a:t>
            </a:r>
          </a:p>
          <a:p>
            <a:pPr marL="0" indent="0">
              <a:buSzPts val="1200"/>
            </a:pPr>
            <a:endParaRPr lang="en-GB" dirty="0"/>
          </a:p>
          <a:p>
            <a:pPr marL="0" indent="0">
              <a:buSzPts val="1200"/>
            </a:pPr>
            <a:r>
              <a:rPr lang="en-GB" b="1" dirty="0"/>
              <a:t>NB</a:t>
            </a:r>
            <a:r>
              <a:rPr lang="en-GB" dirty="0"/>
              <a:t> </a:t>
            </a:r>
            <a:r>
              <a:rPr lang="en-GB" b="1" i="1" dirty="0"/>
              <a:t>Text may not be readable when delivering virtually so go through each level in detail if online</a:t>
            </a:r>
            <a:endParaRPr b="1" i="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Clr>
                <a:schemeClr val="dk1"/>
              </a:buClr>
              <a:buSzPts val="1200"/>
              <a:buFont typeface="Arial"/>
              <a:buNone/>
            </a:pPr>
            <a:endParaRPr dirty="0"/>
          </a:p>
        </p:txBody>
      </p:sp>
      <p:sp>
        <p:nvSpPr>
          <p:cNvPr id="134" name="Google Shape;134;p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5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dirty="0"/>
            </a:br>
            <a:r>
              <a:rPr lang="en-GB" b="1" i="1" u="sng" dirty="0"/>
              <a:t>EST: 3 mins</a:t>
            </a:r>
            <a:endParaRPr dirty="0"/>
          </a:p>
          <a:p>
            <a:pPr marL="0" marR="0" lvl="0" indent="0" algn="l" rtl="0">
              <a:lnSpc>
                <a:spcPct val="100000"/>
              </a:lnSpc>
              <a:spcBef>
                <a:spcPts val="0"/>
              </a:spcBef>
              <a:spcAft>
                <a:spcPts val="0"/>
              </a:spcAft>
              <a:buClr>
                <a:schemeClr val="dk1"/>
              </a:buClr>
              <a:buSzPts val="1200"/>
              <a:buFont typeface="Calibri"/>
              <a:buNone/>
            </a:pPr>
            <a:endParaRPr sz="1200" b="1" i="1" u="sng"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1" i="0" u="none" dirty="0">
                <a:latin typeface="Arial"/>
                <a:ea typeface="Arial"/>
                <a:cs typeface="Arial"/>
                <a:sym typeface="Arial"/>
              </a:rPr>
              <a:t>Allow for conversation time as this tends to be a topic that people feel strongly about! </a:t>
            </a:r>
          </a:p>
          <a:p>
            <a:pPr marL="0" marR="0" lvl="0" indent="0" algn="l" rtl="0">
              <a:lnSpc>
                <a:spcPct val="100000"/>
              </a:lnSpc>
              <a:spcBef>
                <a:spcPts val="0"/>
              </a:spcBef>
              <a:spcAft>
                <a:spcPts val="0"/>
              </a:spcAft>
              <a:buClr>
                <a:schemeClr val="dk1"/>
              </a:buClr>
              <a:buSzPts val="1200"/>
              <a:buFont typeface="Arial"/>
              <a:buNone/>
            </a:pPr>
            <a:endParaRPr sz="1200" b="1" i="0" u="none"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dirty="0">
                <a:latin typeface="Arial"/>
                <a:ea typeface="Arial"/>
                <a:cs typeface="Arial"/>
                <a:sym typeface="Arial"/>
              </a:rPr>
              <a:t>Trainer needs to know:</a:t>
            </a:r>
            <a:endParaRPr dirty="0"/>
          </a:p>
          <a:p>
            <a:pPr marL="0" marR="0" lvl="0" indent="0" algn="l" rtl="0">
              <a:lnSpc>
                <a:spcPct val="100000"/>
              </a:lnSpc>
              <a:spcBef>
                <a:spcPts val="0"/>
              </a:spcBef>
              <a:spcAft>
                <a:spcPts val="0"/>
              </a:spcAft>
              <a:buClr>
                <a:schemeClr val="dk1"/>
              </a:buClr>
              <a:buSzPts val="1200"/>
              <a:buFont typeface="Arial"/>
              <a:buNone/>
            </a:pPr>
            <a:endParaRPr sz="1200" b="0" i="0" u="none"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b="0" i="0" u="none" dirty="0">
                <a:latin typeface="Arial"/>
                <a:ea typeface="Arial"/>
                <a:cs typeface="Arial"/>
                <a:sym typeface="Arial"/>
              </a:rPr>
              <a:t>Evidence about children under 2 needing to be in an interaction to learn language</a:t>
            </a: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b="0" i="0" u="none" dirty="0">
                <a:latin typeface="Arial"/>
                <a:ea typeface="Arial"/>
                <a:cs typeface="Arial"/>
                <a:sym typeface="Arial"/>
              </a:rPr>
              <a:t>Guidance on no screen time for under 2s (American Paediatric Association)</a:t>
            </a:r>
            <a:endParaRPr dirty="0"/>
          </a:p>
          <a:p>
            <a:pPr marL="171450" marR="0" lvl="0" indent="-171450" algn="l" rtl="0">
              <a:lnSpc>
                <a:spcPct val="100000"/>
              </a:lnSpc>
              <a:spcBef>
                <a:spcPts val="0"/>
              </a:spcBef>
              <a:spcAft>
                <a:spcPts val="0"/>
              </a:spcAft>
              <a:buClr>
                <a:schemeClr val="dk1"/>
              </a:buClr>
              <a:buSzPts val="1200"/>
              <a:buFont typeface="Arial"/>
              <a:buChar char="•"/>
            </a:pPr>
            <a:r>
              <a:rPr lang="en-GB" sz="1200" b="0" i="0" u="none" dirty="0">
                <a:latin typeface="Arial"/>
                <a:ea typeface="Arial"/>
                <a:cs typeface="Arial"/>
                <a:sym typeface="Arial"/>
              </a:rPr>
              <a:t>Difference in research depending on what kind of screen time it is (</a:t>
            </a:r>
            <a:r>
              <a:rPr lang="en-GB" sz="1200" b="0" i="0" u="none" dirty="0" err="1">
                <a:latin typeface="Arial"/>
                <a:ea typeface="Arial"/>
                <a:cs typeface="Arial"/>
                <a:sym typeface="Arial"/>
              </a:rPr>
              <a:t>eg</a:t>
            </a:r>
            <a:r>
              <a:rPr lang="en-GB" sz="1200" b="0" i="0" u="none" dirty="0">
                <a:latin typeface="Arial"/>
                <a:ea typeface="Arial"/>
                <a:cs typeface="Arial"/>
                <a:sym typeface="Arial"/>
              </a:rPr>
              <a:t> type of programme, whether child is alone or interacting)</a:t>
            </a:r>
            <a:endParaRPr dirty="0"/>
          </a:p>
          <a:p>
            <a:pPr marL="171450" marR="0" lvl="0" indent="-95250" algn="l" rtl="0">
              <a:lnSpc>
                <a:spcPct val="100000"/>
              </a:lnSpc>
              <a:spcBef>
                <a:spcPts val="0"/>
              </a:spcBef>
              <a:spcAft>
                <a:spcPts val="0"/>
              </a:spcAft>
              <a:buClr>
                <a:schemeClr val="dk1"/>
              </a:buClr>
              <a:buSzPts val="1200"/>
              <a:buFont typeface="Arial"/>
              <a:buNone/>
            </a:pPr>
            <a:endParaRPr b="0" dirty="0"/>
          </a:p>
          <a:p>
            <a:pPr marL="0" lvl="0" indent="0" algn="l" rtl="0">
              <a:lnSpc>
                <a:spcPct val="100000"/>
              </a:lnSpc>
              <a:spcBef>
                <a:spcPts val="0"/>
              </a:spcBef>
              <a:spcAft>
                <a:spcPts val="0"/>
              </a:spcAft>
              <a:buSzPts val="1400"/>
              <a:buNone/>
            </a:pPr>
            <a:br>
              <a:rPr lang="en-GB" b="0" i="0" dirty="0">
                <a:latin typeface="verdana"/>
                <a:ea typeface="verdana"/>
                <a:cs typeface="verdana"/>
              </a:rPr>
            </a:br>
            <a:endParaRPr dirty="0"/>
          </a:p>
        </p:txBody>
      </p:sp>
      <p:sp>
        <p:nvSpPr>
          <p:cNvPr id="767" name="Google Shape;767;p5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5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b="1" i="1" u="sng" dirty="0"/>
            </a:br>
            <a:r>
              <a:rPr lang="en-GB" b="1" i="1" u="sng" dirty="0"/>
              <a:t>EST: 3 mins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“The study supported an independent contribution of maternal expansions, which predicted improvement in language scores between 24 and 36 months. None of the other behaviours were predictive of change in language scores”.</a:t>
            </a:r>
            <a:endParaRPr dirty="0"/>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Conversation around colours and numbers: parents with teaching style rather than conversational/ responsive stye tend to have children with poorer SLC outcomes- </a:t>
            </a:r>
            <a:r>
              <a:rPr lang="en-GB" sz="1800" kern="1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Typically children learn nouns first, then verbs, </a:t>
            </a:r>
            <a:r>
              <a:rPr lang="en-GB" sz="1800" b="1" kern="1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then</a:t>
            </a:r>
            <a:r>
              <a:rPr lang="en-GB" sz="1800" kern="1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 concepts such as colours/shapes/location words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b="1" dirty="0"/>
          </a:p>
        </p:txBody>
      </p:sp>
      <p:sp>
        <p:nvSpPr>
          <p:cNvPr id="779" name="Google Shape;779;p5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NB dummy message removed from Learning to Talk messages due to inconclusive evidence. Some emerging evidence about blocking articulators changing how children perceive speech sounds (oral motor blocker paper ref) and the study quoted on the slide found ‘qualitative analysis of the atypical processes used by the children who had used a dummy, backing (producing speech sounds that should be made at the front of the mouth at the back of the mouth instead) was the most common’ and ‘A dummy user makes approximately 35% more backing errors than a </a:t>
            </a:r>
            <a:r>
              <a:rPr lang="en-GB" dirty="0" err="1"/>
              <a:t>nondummy</a:t>
            </a:r>
            <a:r>
              <a:rPr lang="en-GB" dirty="0"/>
              <a:t> user, on average’ </a:t>
            </a:r>
            <a:r>
              <a:rPr lang="en-GB" b="1" dirty="0"/>
              <a:t>give example of backing </a:t>
            </a:r>
            <a:r>
              <a:rPr lang="en-GB" b="1" dirty="0" err="1"/>
              <a:t>eg</a:t>
            </a:r>
            <a:r>
              <a:rPr lang="en-GB" b="1" dirty="0"/>
              <a:t> t&gt;k</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Mention impact on dentition/ ear infections</a:t>
            </a:r>
            <a:endParaRPr b="1" dirty="0"/>
          </a:p>
        </p:txBody>
      </p:sp>
      <p:sp>
        <p:nvSpPr>
          <p:cNvPr id="791" name="Google Shape;791;p55: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5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2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71450" indent="-171450">
              <a:buClr>
                <a:schemeClr val="dk1"/>
              </a:buClr>
              <a:buSzPts val="1200"/>
              <a:buFont typeface="Arial"/>
              <a:buChar char="•"/>
            </a:pPr>
            <a:r>
              <a:rPr lang="en-GB" sz="1200" dirty="0">
                <a:latin typeface="Arial"/>
                <a:ea typeface="Arial"/>
                <a:cs typeface="Arial"/>
                <a:sym typeface="Arial"/>
              </a:rPr>
              <a:t>“Caregivers who hold longer back-and-forth</a:t>
            </a:r>
            <a:r>
              <a:rPr lang="en-GB" dirty="0">
                <a:latin typeface="Arial"/>
                <a:ea typeface="Arial"/>
                <a:cs typeface="Arial"/>
                <a:sym typeface="Arial"/>
              </a:rPr>
              <a:t> </a:t>
            </a:r>
            <a:r>
              <a:rPr lang="en-GB" sz="1200" dirty="0">
                <a:latin typeface="Arial"/>
                <a:ea typeface="Arial"/>
                <a:cs typeface="Arial"/>
                <a:sym typeface="Arial"/>
              </a:rPr>
              <a:t> interactions and respond contingently to their babies’ early attempts to communicate have babies who: gesture more, continue to initiate interactions with their caregivers creating opportunities for learning, and go on to have larger vocabularies (</a:t>
            </a:r>
            <a:r>
              <a:rPr lang="en-GB" sz="1200" dirty="0" err="1">
                <a:latin typeface="Arial"/>
                <a:ea typeface="Arial"/>
                <a:cs typeface="Arial"/>
                <a:sym typeface="Arial"/>
              </a:rPr>
              <a:t>McGillion</a:t>
            </a:r>
            <a:r>
              <a:rPr lang="en-GB" sz="1200" dirty="0">
                <a:latin typeface="Arial"/>
                <a:ea typeface="Arial"/>
                <a:cs typeface="Arial"/>
                <a:sym typeface="Arial"/>
              </a:rPr>
              <a:t> et al (2013) and Cameron-Faulkner et al (2015))</a:t>
            </a:r>
            <a:endParaRPr dirty="0"/>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just"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803" name="Google Shape;803;p5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5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u="sng" dirty="0"/>
              <a:t>EST: 5 mins</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1" u="sng" dirty="0"/>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effectLst/>
                <a:latin typeface="-apple-system"/>
              </a:rPr>
              <a:t>NB</a:t>
            </a:r>
            <a:r>
              <a:rPr lang="en-GB" dirty="0">
                <a:effectLst/>
                <a:latin typeface="-apple-system"/>
              </a:rPr>
              <a:t> this slide is for information only for the majority of those attending (may be some local variation) </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1" u="sng" dirty="0"/>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1" u="sng" dirty="0"/>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Summary paragraph from PaRRiS guidance </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www.gov.wales/speech-language-and-communication-outcomes-guidance:</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rtl="0"/>
            <a:r>
              <a:rPr lang="en-GB" dirty="0">
                <a:effectLst/>
              </a:rPr>
              <a:t>Adult responsiveness is the primary target of most, if not all, evidence based universal and targeted SLC interventions in the early years. Please see the Wales Intervention Review (</a:t>
            </a:r>
            <a:r>
              <a:rPr lang="en-GB" dirty="0" err="1">
                <a:effectLst/>
              </a:rPr>
              <a:t>WiRE</a:t>
            </a:r>
            <a:r>
              <a:rPr lang="en-GB" dirty="0">
                <a:effectLst/>
              </a:rPr>
              <a:t>) </a:t>
            </a:r>
            <a:r>
              <a:rPr lang="en-GB" dirty="0">
                <a:effectLst/>
                <a:hlinkClick r:id="rId3" tooltip="https://www.gov.wales/interventions-review-supporting-early-years-speech-language-and-communication-slc"/>
              </a:rPr>
              <a:t>report</a:t>
            </a:r>
            <a:r>
              <a:rPr lang="en-GB" dirty="0">
                <a:effectLst/>
              </a:rPr>
              <a:t> for a summary of evidence based universal, population and targeted level SLC interventions for under 5s.</a:t>
            </a:r>
          </a:p>
          <a:p>
            <a:pPr rtl="0"/>
            <a:endParaRPr lang="en-GB" dirty="0">
              <a:effectLst/>
            </a:endParaRPr>
          </a:p>
          <a:p>
            <a:pPr rtl="0"/>
            <a:r>
              <a:rPr lang="en-GB" dirty="0">
                <a:effectLst/>
              </a:rPr>
              <a:t>Responsiveness can be measured using the </a:t>
            </a:r>
            <a:r>
              <a:rPr lang="en-GB" dirty="0" err="1">
                <a:effectLst/>
              </a:rPr>
              <a:t>PaRRiS</a:t>
            </a:r>
            <a:r>
              <a:rPr lang="en-GB" dirty="0">
                <a:effectLst/>
              </a:rPr>
              <a:t> rating scale or an alternative measure of adult-child interaction behaviours. The </a:t>
            </a:r>
            <a:r>
              <a:rPr lang="en-GB" dirty="0" err="1">
                <a:effectLst/>
              </a:rPr>
              <a:t>PaRRiS</a:t>
            </a:r>
            <a:r>
              <a:rPr lang="en-GB" dirty="0">
                <a:effectLst/>
              </a:rPr>
              <a:t> consists of a single question and does not require training (see </a:t>
            </a:r>
            <a:r>
              <a:rPr lang="en-GB" dirty="0" err="1">
                <a:effectLst/>
              </a:rPr>
              <a:t>PaRRiS</a:t>
            </a:r>
            <a:r>
              <a:rPr lang="en-GB" dirty="0">
                <a:effectLst/>
              </a:rPr>
              <a:t> manual, annexe 2). If your service uses an existing measure of adult responsiveness, it is not essential that you adopt the </a:t>
            </a:r>
            <a:r>
              <a:rPr lang="en-GB" dirty="0" err="1">
                <a:effectLst/>
              </a:rPr>
              <a:t>PaRRiS</a:t>
            </a:r>
            <a:r>
              <a:rPr lang="en-GB" dirty="0">
                <a:effectLst/>
              </a:rPr>
              <a:t> scale, although you may choose to do so due to both its growing evidence base and its ease of use. </a:t>
            </a:r>
            <a:r>
              <a:rPr lang="en-GB" b="1" dirty="0">
                <a:effectLst/>
              </a:rPr>
              <a:t> </a:t>
            </a:r>
            <a:r>
              <a:rPr lang="en-GB" dirty="0">
                <a:effectLst/>
              </a:rPr>
              <a:t>Please note that it is not essential that a formal or published tool is used. If you have a locally developed measure in use, you may continue to use it and report on that.</a:t>
            </a:r>
          </a:p>
          <a:p>
            <a:pPr rtl="0"/>
            <a:endParaRPr lang="en-GB" dirty="0">
              <a:effectLst/>
            </a:endParaRPr>
          </a:p>
          <a:p>
            <a:pPr rtl="0"/>
            <a:r>
              <a:rPr lang="en-GB" dirty="0">
                <a:effectLst/>
              </a:rPr>
              <a:t>Positive change is defined as an increase of at least 1 point on 1 or more items on the scale used. For example, on the </a:t>
            </a:r>
            <a:r>
              <a:rPr lang="en-GB" dirty="0" err="1">
                <a:effectLst/>
              </a:rPr>
              <a:t>PaRRiS</a:t>
            </a:r>
            <a:r>
              <a:rPr lang="en-GB" dirty="0">
                <a:effectLst/>
              </a:rPr>
              <a:t> scale, which has a maximum total score of 5, an improvement of 1 point (e.g., from 3 to 4) post intervention would be defined as a positive change.  On a scale consisting of 5 items, each scored 0-10 (totalling 50 points), an improvement of 1 point (e.g., from 7 to 8) on one of the items scored would be defined as a positive change.</a:t>
            </a:r>
          </a:p>
          <a:p>
            <a:pPr rtl="0"/>
            <a:endParaRPr lang="en-GB" dirty="0">
              <a:effectLst/>
            </a:endParaRPr>
          </a:p>
          <a:p>
            <a:pPr rtl="0"/>
            <a:r>
              <a:rPr lang="en-GB" dirty="0">
                <a:effectLst/>
              </a:rPr>
              <a:t>Consideration should be given to inter[2] and intra-rater[3] reliability, whichever scale is used. Good practice would be to implement supervision sessions for all practitioners using the tool to ensure that its use remains consistent and reliable.</a:t>
            </a:r>
            <a:br>
              <a:rPr lang="en-GB" dirty="0"/>
            </a:br>
            <a:endParaRPr lang="en-GB" dirty="0"/>
          </a:p>
          <a:p>
            <a:pPr rtl="0"/>
            <a:r>
              <a:rPr lang="en-GB" dirty="0"/>
              <a:t>[2] Inter-rater reliability is consistency of ratings between </a:t>
            </a:r>
            <a:r>
              <a:rPr lang="en-GB" b="1" dirty="0"/>
              <a:t>different</a:t>
            </a:r>
            <a:r>
              <a:rPr lang="en-GB" dirty="0"/>
              <a:t> observers (‘raters’) and can be checked by doing joint exercises to rate the same interaction </a:t>
            </a:r>
            <a:r>
              <a:rPr lang="en-GB" dirty="0" err="1"/>
              <a:t>eg</a:t>
            </a:r>
            <a:r>
              <a:rPr lang="en-GB" dirty="0"/>
              <a:t> using videos of parents and children)</a:t>
            </a:r>
          </a:p>
          <a:p>
            <a:pPr rtl="0"/>
            <a:r>
              <a:rPr lang="en-GB" dirty="0"/>
              <a:t>[3] Intra-rater reliability is internal consistency – i.e., the same rater using the same process each time to produce similar ratings for similar interactions.</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Calibri"/>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ple-system"/>
              </a:rPr>
              <a:t>https://www.gov.wales/speech-language-and-communication-outcomes-guidance</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effectLst/>
              <a:latin typeface="-apple-system"/>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effectLst/>
              <a:latin typeface="-apple-system"/>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effectLst/>
              <a:latin typeface="-apple-system"/>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just" rtl="0">
              <a:lnSpc>
                <a:spcPct val="100000"/>
              </a:lnSpc>
              <a:spcBef>
                <a:spcPts val="0"/>
              </a:spcBef>
              <a:spcAft>
                <a:spcPts val="0"/>
              </a:spcAft>
              <a:buSzPts val="1400"/>
              <a:buNone/>
            </a:pPr>
            <a:endParaRPr sz="1200" dirty="0">
              <a:solidFill>
                <a:schemeClr val="lt1"/>
              </a:solidFill>
              <a:latin typeface="Arial"/>
              <a:ea typeface="Arial"/>
              <a:cs typeface="Arial"/>
              <a:sym typeface="Arial"/>
            </a:endParaRPr>
          </a:p>
        </p:txBody>
      </p:sp>
      <p:sp>
        <p:nvSpPr>
          <p:cNvPr id="803" name="Google Shape;803;p5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extLst>
      <p:ext uri="{BB962C8B-B14F-4D97-AF65-F5344CB8AC3E}">
        <p14:creationId xmlns:p14="http://schemas.microsoft.com/office/powerpoint/2010/main" val="1082190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0c4d0b9f3a_2_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20c4d0b9f3a_2_7: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2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71450" indent="-171450">
              <a:buClr>
                <a:schemeClr val="dk1"/>
              </a:buClr>
              <a:buSzPts val="1200"/>
              <a:buFont typeface="Arial"/>
              <a:buChar char="•"/>
            </a:pPr>
            <a:r>
              <a:rPr lang="en-GB" sz="1200" dirty="0">
                <a:latin typeface="Arial"/>
                <a:ea typeface="Arial"/>
                <a:cs typeface="Arial"/>
                <a:sym typeface="Arial"/>
              </a:rPr>
              <a:t>“Caregivers who hold longer back-and-forth</a:t>
            </a:r>
            <a:r>
              <a:rPr lang="en-GB" dirty="0">
                <a:latin typeface="Arial"/>
                <a:ea typeface="Arial"/>
                <a:cs typeface="Arial"/>
                <a:sym typeface="Arial"/>
              </a:rPr>
              <a:t> </a:t>
            </a:r>
            <a:r>
              <a:rPr lang="en-GB" sz="1200" dirty="0">
                <a:latin typeface="Arial"/>
                <a:ea typeface="Arial"/>
                <a:cs typeface="Arial"/>
                <a:sym typeface="Arial"/>
              </a:rPr>
              <a:t> interactions and respond contingently to their babies’ early attempts to communicate have babies who: gesture more, continue to initiate interactions with their caregivers creating opportunities for learning, and go on to have larger vocabularies (</a:t>
            </a:r>
            <a:r>
              <a:rPr lang="en-GB" sz="1200" dirty="0" err="1">
                <a:latin typeface="Arial"/>
                <a:ea typeface="Arial"/>
                <a:cs typeface="Arial"/>
                <a:sym typeface="Arial"/>
              </a:rPr>
              <a:t>McGillion</a:t>
            </a:r>
            <a:r>
              <a:rPr lang="en-GB" sz="1200" dirty="0">
                <a:latin typeface="Arial"/>
                <a:ea typeface="Arial"/>
                <a:cs typeface="Arial"/>
                <a:sym typeface="Arial"/>
              </a:rPr>
              <a:t> et al (2013) and Cameron-Faulkner et al (2015))</a:t>
            </a:r>
            <a:endParaRPr dirty="0"/>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just"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813" name="Google Shape;813;g20c4d0b9f3a_2_7: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5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br>
              <a:rPr lang="en-GB" b="1" i="1" u="sng" dirty="0"/>
            </a:br>
            <a:r>
              <a:rPr lang="en-GB" b="1" i="1" u="sng" dirty="0"/>
              <a:t>EST: 12 mins</a:t>
            </a:r>
            <a:endParaRPr dirty="0"/>
          </a:p>
          <a:p>
            <a:pPr marL="0" marR="0" lvl="0" indent="0" algn="l" rtl="0">
              <a:lnSpc>
                <a:spcPct val="100000"/>
              </a:lnSpc>
              <a:spcBef>
                <a:spcPts val="0"/>
              </a:spcBef>
              <a:spcAft>
                <a:spcPts val="0"/>
              </a:spcAft>
              <a:buClr>
                <a:schemeClr val="dk1"/>
              </a:buClr>
              <a:buSzPts val="1200"/>
              <a:buFont typeface="Arial"/>
              <a:buNone/>
            </a:pPr>
            <a:endParaRPr sz="1200" b="1" i="1" u="sng">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i="0" u="none" dirty="0">
                <a:latin typeface="Arial"/>
                <a:ea typeface="Arial"/>
                <a:cs typeface="Arial"/>
                <a:sym typeface="Arial"/>
              </a:rPr>
              <a:t>The Behavioural Insights Team (BIT) supported the development of the TWM campaign materials and approach to delivering the key messages</a:t>
            </a:r>
            <a:endParaRPr sz="1200" i="0" u="none"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Arial"/>
                <a:ea typeface="Arial"/>
                <a:cs typeface="Arial"/>
                <a:sym typeface="Arial"/>
              </a:rPr>
              <a:t>COM-B comes from a behavioural change approach which links with the ‘what matters’ approach. It is a model to support our thinking when working with families.</a:t>
            </a:r>
            <a:endParaRPr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For a behavioural change to take place the family need the capability, opportunity and motivation.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latin typeface="Arial"/>
                <a:ea typeface="Arial"/>
                <a:cs typeface="Arial"/>
                <a:sym typeface="Arial"/>
              </a:rPr>
              <a:t>It is important to consider that the capability, opportunity and motivation will be different in each family and this is what we can try and support by working with parents and creating opportunities.</a:t>
            </a:r>
            <a:endParaRPr dirty="0"/>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l" rtl="0">
              <a:lnSpc>
                <a:spcPct val="100000"/>
              </a:lnSpc>
              <a:spcBef>
                <a:spcPts val="0"/>
              </a:spcBef>
              <a:spcAft>
                <a:spcPts val="0"/>
              </a:spcAft>
              <a:buNone/>
            </a:pPr>
            <a:r>
              <a:rPr lang="en-GB" dirty="0">
                <a:latin typeface="Arial"/>
                <a:ea typeface="Arial"/>
                <a:cs typeface="Arial"/>
                <a:sym typeface="Arial"/>
              </a:rPr>
              <a:t>Give a clear example and check understanding of the model before moving on. Give examples not about language e.g. person wants a dog but doesn’t feel they will walk it enough. This might be related to:</a:t>
            </a:r>
            <a:endParaRPr dirty="0">
              <a:latin typeface="Arial"/>
              <a:ea typeface="Arial"/>
              <a:cs typeface="Arial"/>
            </a:endParaRPr>
          </a:p>
          <a:p>
            <a:pPr marL="171450" lvl="0" indent="-184150" algn="l" rtl="0">
              <a:lnSpc>
                <a:spcPct val="100000"/>
              </a:lnSpc>
              <a:spcBef>
                <a:spcPts val="0"/>
              </a:spcBef>
              <a:spcAft>
                <a:spcPts val="0"/>
              </a:spcAft>
              <a:buSzPts val="1400"/>
              <a:buFont typeface="Arial"/>
              <a:buChar char="•"/>
            </a:pPr>
            <a:r>
              <a:rPr lang="en-GB" dirty="0">
                <a:latin typeface="Arial"/>
                <a:ea typeface="Arial"/>
                <a:cs typeface="Arial"/>
                <a:sym typeface="Arial"/>
              </a:rPr>
              <a:t>Capability (the dog is too strong, they don’t know what lead to buy, don’t know where to take it)</a:t>
            </a:r>
            <a:endParaRPr dirty="0">
              <a:latin typeface="Arial"/>
              <a:ea typeface="Arial"/>
              <a:cs typeface="Arial"/>
            </a:endParaRPr>
          </a:p>
          <a:p>
            <a:pPr marL="171450" lvl="0" indent="-184150" algn="l" rtl="0">
              <a:lnSpc>
                <a:spcPct val="100000"/>
              </a:lnSpc>
              <a:spcBef>
                <a:spcPts val="0"/>
              </a:spcBef>
              <a:spcAft>
                <a:spcPts val="0"/>
              </a:spcAft>
              <a:buSzPts val="1400"/>
              <a:buFont typeface="Arial"/>
              <a:buChar char="•"/>
            </a:pPr>
            <a:r>
              <a:rPr lang="en-GB" dirty="0">
                <a:latin typeface="Arial"/>
                <a:ea typeface="Arial"/>
                <a:cs typeface="Arial"/>
                <a:sym typeface="Arial"/>
              </a:rPr>
              <a:t>Opportunity (no time due to long work hours, nowhere local to go to)</a:t>
            </a:r>
            <a:endParaRPr dirty="0">
              <a:latin typeface="Arial"/>
              <a:ea typeface="Arial"/>
              <a:cs typeface="Arial"/>
            </a:endParaRPr>
          </a:p>
          <a:p>
            <a:pPr marL="171450" indent="-184150">
              <a:buFont typeface="Arial"/>
              <a:buChar char="•"/>
            </a:pPr>
            <a:r>
              <a:rPr lang="en-GB" dirty="0">
                <a:latin typeface="Arial"/>
                <a:ea typeface="Arial"/>
                <a:cs typeface="Arial"/>
                <a:sym typeface="Arial"/>
              </a:rPr>
              <a:t>Motivation (don’t see the benefit, don’t enjoy working the dog) </a:t>
            </a:r>
          </a:p>
          <a:p>
            <a:pPr marL="0" indent="0"/>
            <a:endParaRPr lang="en-GB" dirty="0">
              <a:latin typeface="Arial"/>
              <a:ea typeface="Arial"/>
              <a:cs typeface="Arial"/>
            </a:endParaRPr>
          </a:p>
          <a:p>
            <a:pPr marL="171450" lvl="0" indent="-184150" algn="l" rtl="0">
              <a:lnSpc>
                <a:spcPct val="100000"/>
              </a:lnSpc>
              <a:spcBef>
                <a:spcPts val="0"/>
              </a:spcBef>
              <a:spcAft>
                <a:spcPts val="0"/>
              </a:spcAft>
              <a:buSzPts val="1400"/>
              <a:buFont typeface="Arial"/>
              <a:buChar char="•"/>
            </a:pPr>
            <a:r>
              <a:rPr lang="en-GB" dirty="0">
                <a:latin typeface="Arial"/>
                <a:ea typeface="Arial"/>
                <a:cs typeface="Arial"/>
                <a:sym typeface="Arial"/>
              </a:rPr>
              <a:t>Ask the group to think of something they want to achieve in their own life (work or personal). E.g. drinking more water/travelling more/seeing family/going to the gym/clocking off on time etc and think about the COM factors that could mean this is happening or not going well. </a:t>
            </a:r>
            <a:endParaRPr dirty="0">
              <a:latin typeface="Arial"/>
              <a:ea typeface="Arial"/>
              <a:cs typeface="Arial"/>
            </a:endParaRPr>
          </a:p>
          <a:p>
            <a:pPr marL="0" indent="0"/>
            <a:r>
              <a:rPr lang="en-GB" dirty="0">
                <a:latin typeface="Arial"/>
                <a:ea typeface="Arial"/>
                <a:cs typeface="Arial"/>
                <a:sym typeface="Arial"/>
              </a:rPr>
              <a:t>If they are managing it, what gives them the COM they need? If they aren’t, what part/s is/are holding them back? </a:t>
            </a:r>
            <a:endParaRPr b="1" dirty="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23" name="Google Shape;823;p5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05ba553e1b_2_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205ba553e1b_2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br>
              <a:rPr lang="en-GB" b="1" i="1" u="sng" dirty="0"/>
            </a:br>
            <a:r>
              <a:rPr lang="en-GB" b="1" i="1" u="sng" dirty="0"/>
              <a:t>EST: 12 mins</a:t>
            </a:r>
            <a:endParaRPr dirty="0"/>
          </a:p>
          <a:p>
            <a:pPr marL="0" marR="0" lvl="0" indent="0" algn="l">
              <a:lnSpc>
                <a:spcPct val="100000"/>
              </a:lnSpc>
              <a:spcBef>
                <a:spcPts val="0"/>
              </a:spcBef>
              <a:spcAft>
                <a:spcPts val="0"/>
              </a:spcAft>
              <a:buSzPts val="1200"/>
              <a:buFont typeface="Arial"/>
              <a:buNone/>
            </a:pPr>
            <a:endParaRPr lang="en-GB" sz="1200" b="1" i="1" u="sng" dirty="0">
              <a:ea typeface="Arial"/>
            </a:endParaRPr>
          </a:p>
          <a:p>
            <a:pPr marL="0" indent="0">
              <a:buSzPts val="1200"/>
            </a:pPr>
            <a:r>
              <a:rPr lang="en-GB" b="1" i="1" dirty="0">
                <a:ea typeface="Arial"/>
              </a:rPr>
              <a:t>OPTIONAL SLIDE- can summarise if running out of time- BUT link to document at bottom of slide </a:t>
            </a:r>
          </a:p>
          <a:p>
            <a:pPr marL="0" indent="0">
              <a:buSzPts val="1200"/>
            </a:pPr>
            <a:endParaRPr lang="en-GB" b="1" i="1" u="sng" dirty="0">
              <a:latin typeface="Arial"/>
              <a:ea typeface="Arial"/>
              <a:cs typeface="Arial"/>
              <a:sym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Go through EAST with examples. </a:t>
            </a:r>
            <a:r>
              <a:rPr lang="en-GB" b="0" dirty="0">
                <a:latin typeface="Arial"/>
                <a:ea typeface="Arial"/>
                <a:cs typeface="Arial"/>
                <a:sym typeface="Arial"/>
              </a:rPr>
              <a:t>For example when suggesting families sing to their child:</a:t>
            </a:r>
            <a:endParaRPr b="0" dirty="0">
              <a:latin typeface="Arial"/>
              <a:ea typeface="Arial"/>
              <a:cs typeface="Arial"/>
              <a:sym typeface="Arial"/>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indent="0"/>
            <a:r>
              <a:rPr lang="en-GB" b="1" dirty="0">
                <a:latin typeface="Arial"/>
                <a:ea typeface="Arial"/>
                <a:cs typeface="Arial"/>
                <a:sym typeface="Arial"/>
              </a:rPr>
              <a:t>Easy: </a:t>
            </a:r>
            <a:r>
              <a:rPr lang="en-GB" dirty="0">
                <a:latin typeface="Arial"/>
                <a:ea typeface="Arial"/>
                <a:cs typeface="Arial"/>
                <a:sym typeface="Arial"/>
              </a:rPr>
              <a:t>provide the message rather than the generic TWM link. Suggest a specific song to the family. Simplify the message. The BIT work has found it’s especially effective to show how a bigger goal e.g. ‘sing more’ can be broken down into smaller goals like ‘sing twinkle </a:t>
            </a:r>
            <a:r>
              <a:rPr lang="en-GB" dirty="0" err="1">
                <a:latin typeface="Arial"/>
                <a:ea typeface="Arial"/>
                <a:cs typeface="Arial"/>
                <a:sym typeface="Arial"/>
              </a:rPr>
              <a:t>twinkle</a:t>
            </a:r>
            <a:r>
              <a:rPr lang="en-GB" dirty="0">
                <a:latin typeface="Arial"/>
                <a:ea typeface="Arial"/>
                <a:cs typeface="Arial"/>
                <a:sym typeface="Arial"/>
              </a:rPr>
              <a:t> when he’s in the bath this evening’.. </a:t>
            </a:r>
          </a:p>
          <a:p>
            <a:pPr marL="0" indent="0"/>
            <a:endParaRPr lang="en-GB" b="1" dirty="0">
              <a:latin typeface="Arial"/>
              <a:ea typeface="Arial"/>
              <a:cs typeface="Arial"/>
            </a:endParaRPr>
          </a:p>
          <a:p>
            <a:pPr marL="0" lvl="0" indent="0" algn="l" rtl="0">
              <a:lnSpc>
                <a:spcPct val="100000"/>
              </a:lnSpc>
              <a:spcBef>
                <a:spcPts val="0"/>
              </a:spcBef>
              <a:spcAft>
                <a:spcPts val="0"/>
              </a:spcAft>
              <a:buSzPts val="1400"/>
              <a:buNone/>
            </a:pPr>
            <a:r>
              <a:rPr lang="en-GB" b="1" dirty="0">
                <a:latin typeface="Arial"/>
                <a:ea typeface="Arial"/>
                <a:cs typeface="Arial"/>
                <a:sym typeface="Arial"/>
              </a:rPr>
              <a:t>Attractive: </a:t>
            </a:r>
            <a:r>
              <a:rPr lang="en-GB" dirty="0">
                <a:latin typeface="Arial"/>
                <a:ea typeface="Arial"/>
                <a:cs typeface="Arial"/>
                <a:sym typeface="Arial"/>
              </a:rPr>
              <a:t>use the TWM branded resources which are designed in an attractive/colourful way. Make them personal by including names. Research suggests we are more likely to be attracted to something if we think resources are limited so advising TWM is Wales only. </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indent="0"/>
            <a:r>
              <a:rPr lang="en-GB" b="1" dirty="0">
                <a:latin typeface="Arial"/>
                <a:ea typeface="Arial"/>
                <a:cs typeface="Arial"/>
                <a:sym typeface="Arial"/>
              </a:rPr>
              <a:t>Social: </a:t>
            </a:r>
            <a:r>
              <a:rPr lang="en-GB" dirty="0">
                <a:latin typeface="Arial"/>
                <a:ea typeface="Arial"/>
                <a:cs typeface="Arial"/>
                <a:sym typeface="Arial"/>
              </a:rPr>
              <a:t>note that it’s a typical behaviour for example ‘lots of parents sing to their children, do you have an interest in that?’, utilise groups where available so parents are accessing a network, encourage parents to commit to someone else and reflect this back ‘you agreed’ rather than ‘thank you for agreeing’. </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indent="0"/>
            <a:r>
              <a:rPr lang="en-GB" b="1" dirty="0">
                <a:latin typeface="Arial"/>
                <a:ea typeface="Arial"/>
                <a:cs typeface="Arial"/>
                <a:sym typeface="Arial"/>
              </a:rPr>
              <a:t>Timely: </a:t>
            </a:r>
            <a:r>
              <a:rPr lang="en-GB" dirty="0">
                <a:latin typeface="Arial"/>
                <a:ea typeface="Arial"/>
                <a:cs typeface="Arial"/>
                <a:sym typeface="Arial"/>
              </a:rPr>
              <a:t>talk about immediate benefits, ask them to write down their plan. Help parents identify a barrier and then a plan to overcome it. For example ‘I forget to read  a book at bedtime’ the plan might be ‘</a:t>
            </a:r>
            <a:r>
              <a:rPr lang="en-GB" dirty="0" err="1">
                <a:latin typeface="Arial"/>
                <a:ea typeface="Arial"/>
                <a:cs typeface="Arial"/>
                <a:sym typeface="Arial"/>
              </a:rPr>
              <a:t>i’ll</a:t>
            </a:r>
            <a:r>
              <a:rPr lang="en-GB" dirty="0">
                <a:latin typeface="Arial"/>
                <a:ea typeface="Arial"/>
                <a:cs typeface="Arial"/>
                <a:sym typeface="Arial"/>
              </a:rPr>
              <a:t> add some books to the PJ drawer’. </a:t>
            </a:r>
            <a:endParaRPr dirty="0">
              <a:latin typeface="Arial"/>
              <a:ea typeface="Arial"/>
              <a:cs typeface="Arial"/>
              <a:sym typeface="Arial"/>
            </a:endParaRPr>
          </a:p>
        </p:txBody>
      </p:sp>
      <p:sp>
        <p:nvSpPr>
          <p:cNvPr id="845" name="Google Shape;845;g205ba553e1b_2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br>
              <a:rPr lang="en-GB" b="1" i="1" u="sng" dirty="0"/>
            </a:br>
            <a:r>
              <a:rPr lang="en-GB" b="1" i="1" u="sng" dirty="0"/>
              <a:t>EST: 10 mins</a:t>
            </a: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GB" sz="1200" dirty="0">
                <a:latin typeface="Arial"/>
                <a:ea typeface="Arial"/>
                <a:cs typeface="Arial"/>
                <a:sym typeface="Arial"/>
              </a:rPr>
              <a:t>What do we think the barriers could be for families</a:t>
            </a:r>
            <a:endParaRPr dirty="0"/>
          </a:p>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GB" sz="1200" dirty="0">
                <a:latin typeface="Arial"/>
                <a:ea typeface="Arial"/>
                <a:cs typeface="Arial"/>
                <a:sym typeface="Arial"/>
              </a:rPr>
              <a:t>How can these barriers be overcome?</a:t>
            </a:r>
          </a:p>
          <a:p>
            <a:pPr marL="0" lvl="0" indent="0" algn="l" rtl="0">
              <a:lnSpc>
                <a:spcPct val="100000"/>
              </a:lnSpc>
              <a:spcBef>
                <a:spcPts val="0"/>
              </a:spcBef>
              <a:spcAft>
                <a:spcPts val="0"/>
              </a:spcAft>
              <a:buClr>
                <a:schemeClr val="dk1"/>
              </a:buClr>
              <a:buSzPts val="1200"/>
              <a:buFont typeface="Arial"/>
              <a:buNone/>
            </a:pPr>
            <a:endParaRPr lang="en-GB" sz="1200" dirty="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lt1"/>
                </a:solidFill>
              </a:rPr>
              <a:t>If time available - Make the message EAST</a:t>
            </a:r>
            <a:endParaRPr lang="en-GB"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b="1" dirty="0"/>
          </a:p>
        </p:txBody>
      </p:sp>
      <p:sp>
        <p:nvSpPr>
          <p:cNvPr id="855" name="Google Shape;855;p5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FF"/>
              </a:buClr>
              <a:buSzPts val="1800"/>
              <a:buFont typeface="Arial"/>
              <a:buNone/>
            </a:pPr>
            <a:br>
              <a:rPr lang="en-GB" sz="1800" b="1" i="1" u="sng" dirty="0">
                <a:latin typeface="Arial"/>
                <a:ea typeface="Arial"/>
                <a:cs typeface="Arial"/>
              </a:rPr>
            </a:br>
            <a:endParaRPr sz="1200">
              <a:latin typeface="Arial"/>
              <a:ea typeface="Arial"/>
              <a:cs typeface="Arial"/>
              <a:sym typeface="Arial"/>
            </a:endParaRPr>
          </a:p>
        </p:txBody>
      </p:sp>
      <p:sp>
        <p:nvSpPr>
          <p:cNvPr id="869" name="Google Shape;869;p5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2 mins</a:t>
            </a:r>
            <a:endParaRPr dirty="0"/>
          </a:p>
          <a:p>
            <a:pPr marL="0" marR="0" lvl="0" indent="0" algn="l" rtl="0">
              <a:lnSpc>
                <a:spcPct val="100000"/>
              </a:lnSpc>
              <a:spcBef>
                <a:spcPts val="0"/>
              </a:spcBef>
              <a:spcAft>
                <a:spcPts val="0"/>
              </a:spcAft>
              <a:buClr>
                <a:schemeClr val="dk1"/>
              </a:buClr>
              <a:buSzPts val="1200"/>
              <a:buFont typeface="Calibri"/>
              <a:buNone/>
            </a:pPr>
            <a:endParaRPr b="1" i="1" u="sng" dirty="0"/>
          </a:p>
          <a:p>
            <a:pPr marL="0" indent="0">
              <a:buClr>
                <a:schemeClr val="dk1"/>
              </a:buClr>
              <a:buSzPts val="1200"/>
            </a:pPr>
            <a:r>
              <a:rPr lang="en-GB" i="0" u="none" dirty="0"/>
              <a:t>Make explicit the links between the terminology used in </a:t>
            </a:r>
            <a:r>
              <a:rPr lang="en-GB" dirty="0"/>
              <a:t>Healthy Child Wales Programme</a:t>
            </a:r>
            <a:r>
              <a:rPr lang="en-GB" i="0" u="none" dirty="0"/>
              <a:t>/ Welsh levels of care and the universal/ </a:t>
            </a:r>
            <a:r>
              <a:rPr lang="en-GB" dirty="0"/>
              <a:t>population</a:t>
            </a:r>
            <a:r>
              <a:rPr lang="en-GB" i="0" u="none" dirty="0"/>
              <a:t>/ targeted/ </a:t>
            </a:r>
            <a:r>
              <a:rPr lang="en-GB" dirty="0"/>
              <a:t>specialist</a:t>
            </a:r>
            <a:r>
              <a:rPr lang="en-GB" i="0" u="none" dirty="0"/>
              <a:t> terminology from the triangle</a:t>
            </a:r>
            <a:endParaRPr dirty="0"/>
          </a:p>
          <a:p>
            <a:pPr marL="0" marR="0" lvl="0" indent="0" algn="l" rtl="0">
              <a:lnSpc>
                <a:spcPct val="100000"/>
              </a:lnSpc>
              <a:spcBef>
                <a:spcPts val="0"/>
              </a:spcBef>
              <a:spcAft>
                <a:spcPts val="0"/>
              </a:spcAft>
              <a:buClr>
                <a:schemeClr val="dk1"/>
              </a:buClr>
              <a:buSzPts val="1200"/>
              <a:buFont typeface="Calibri"/>
              <a:buNone/>
            </a:pPr>
            <a:endParaRPr sz="1200" dirty="0">
              <a:highlight>
                <a:srgbClr val="FFFF00"/>
              </a:highlight>
              <a:latin typeface="Arial"/>
              <a:ea typeface="Arial"/>
              <a:cs typeface="Arial"/>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sz="1200" b="1" dirty="0">
              <a:highlight>
                <a:srgbClr val="FFFF00"/>
              </a:highlight>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43" name="Google Shape;143;p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6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80000"/>
              </a:lnSpc>
              <a:spcBef>
                <a:spcPts val="0"/>
              </a:spcBef>
              <a:spcAft>
                <a:spcPts val="0"/>
              </a:spcAft>
              <a:buClr>
                <a:schemeClr val="dk1"/>
              </a:buClr>
              <a:buSzPts val="1200"/>
              <a:buFont typeface="Calibri"/>
              <a:buNone/>
            </a:pPr>
            <a:endParaRPr lang="en-GB" sz="1000" b="1" dirty="0"/>
          </a:p>
          <a:p>
            <a:pPr marL="0" marR="0" lvl="0" indent="0" algn="l" rtl="0">
              <a:lnSpc>
                <a:spcPct val="80000"/>
              </a:lnSpc>
              <a:spcBef>
                <a:spcPts val="0"/>
              </a:spcBef>
              <a:spcAft>
                <a:spcPts val="0"/>
              </a:spcAft>
              <a:buClr>
                <a:schemeClr val="dk1"/>
              </a:buClr>
              <a:buSzPts val="1200"/>
              <a:buFont typeface="Calibri"/>
              <a:buNone/>
            </a:pPr>
            <a:r>
              <a:rPr lang="en-GB" sz="1000" b="1" i="1" u="sng" dirty="0"/>
              <a:t>EST: 5 mins</a:t>
            </a:r>
            <a:endParaRPr sz="1000" dirty="0">
              <a:latin typeface="Arial"/>
              <a:ea typeface="Arial"/>
              <a:cs typeface="Arial"/>
              <a:sym typeface="Arial"/>
            </a:endParaRPr>
          </a:p>
          <a:p>
            <a:pPr marL="0" lvl="0" indent="0" algn="l" rtl="0">
              <a:lnSpc>
                <a:spcPct val="80000"/>
              </a:lnSpc>
              <a:spcBef>
                <a:spcPts val="0"/>
              </a:spcBef>
              <a:spcAft>
                <a:spcPts val="0"/>
              </a:spcAft>
              <a:buSzPts val="1400"/>
              <a:buNone/>
            </a:pPr>
            <a:endParaRPr sz="1020" dirty="0"/>
          </a:p>
          <a:p>
            <a:pPr marL="0" indent="0">
              <a:lnSpc>
                <a:spcPct val="80000"/>
              </a:lnSpc>
            </a:pPr>
            <a:r>
              <a:rPr lang="en-GB" sz="1000" dirty="0"/>
              <a:t>Children are diagnosed with Developmental Language Disorder by SLT  (not every child with SLCN has DLD) if: </a:t>
            </a:r>
            <a:endParaRPr dirty="0"/>
          </a:p>
          <a:p>
            <a:pPr marL="0" lvl="0" indent="0" algn="l" rtl="0">
              <a:lnSpc>
                <a:spcPct val="80000"/>
              </a:lnSpc>
              <a:spcBef>
                <a:spcPts val="0"/>
              </a:spcBef>
              <a:spcAft>
                <a:spcPts val="0"/>
              </a:spcAft>
              <a:buSzPts val="1400"/>
              <a:buNone/>
            </a:pPr>
            <a:endParaRPr sz="1020" dirty="0"/>
          </a:p>
          <a:p>
            <a:pPr marL="228600" lvl="0" indent="-228600" algn="l" rtl="0">
              <a:lnSpc>
                <a:spcPct val="80000"/>
              </a:lnSpc>
              <a:spcBef>
                <a:spcPts val="0"/>
              </a:spcBef>
              <a:spcAft>
                <a:spcPts val="0"/>
              </a:spcAft>
              <a:buClr>
                <a:schemeClr val="dk1"/>
              </a:buClr>
              <a:buSzPts val="1200"/>
              <a:buFont typeface="Calibri"/>
              <a:buAutoNum type="arabicPeriod"/>
            </a:pPr>
            <a:r>
              <a:rPr lang="en-GB" sz="1000" dirty="0"/>
              <a:t>Their communication needs present a barrier to learning to everyday life</a:t>
            </a:r>
            <a:endParaRPr sz="1000" dirty="0"/>
          </a:p>
          <a:p>
            <a:pPr marL="228600" lvl="0" indent="-228600" algn="l" rtl="0">
              <a:lnSpc>
                <a:spcPct val="80000"/>
              </a:lnSpc>
              <a:spcBef>
                <a:spcPts val="0"/>
              </a:spcBef>
              <a:spcAft>
                <a:spcPts val="0"/>
              </a:spcAft>
              <a:buClr>
                <a:schemeClr val="dk1"/>
              </a:buClr>
              <a:buSzPts val="1200"/>
              <a:buFont typeface="Calibri"/>
              <a:buAutoNum type="arabicPeriod"/>
            </a:pPr>
            <a:r>
              <a:rPr lang="en-GB" sz="1000" dirty="0"/>
              <a:t>Their needs are long term and persistent i.e. beyond the age of 5. Many children with environmental delays will catch up given the right support- these children will not and need referral</a:t>
            </a:r>
            <a:endParaRPr sz="1000" dirty="0"/>
          </a:p>
          <a:p>
            <a:pPr marL="228600" lvl="0" indent="-228600" algn="l" rtl="0">
              <a:lnSpc>
                <a:spcPct val="80000"/>
              </a:lnSpc>
              <a:spcBef>
                <a:spcPts val="0"/>
              </a:spcBef>
              <a:spcAft>
                <a:spcPts val="0"/>
              </a:spcAft>
              <a:buClr>
                <a:schemeClr val="dk1"/>
              </a:buClr>
              <a:buSzPts val="1200"/>
              <a:buFont typeface="Calibri"/>
              <a:buAutoNum type="arabicPeriod"/>
            </a:pPr>
            <a:r>
              <a:rPr lang="en-GB" sz="1000" dirty="0"/>
              <a:t>Their difficulties are solely with SLC and not associated with another difficulty e.g. of learning, brain injury, chromosome disorder or ASD</a:t>
            </a:r>
            <a:endParaRPr sz="1000" dirty="0"/>
          </a:p>
          <a:p>
            <a:pPr marL="0" lvl="0" indent="0" algn="l" rtl="0">
              <a:lnSpc>
                <a:spcPct val="80000"/>
              </a:lnSpc>
              <a:spcBef>
                <a:spcPts val="0"/>
              </a:spcBef>
              <a:spcAft>
                <a:spcPts val="0"/>
              </a:spcAft>
              <a:buClr>
                <a:schemeClr val="dk1"/>
              </a:buClr>
              <a:buSzPts val="1200"/>
              <a:buFont typeface="Calibri"/>
              <a:buNone/>
            </a:pPr>
            <a:r>
              <a:rPr lang="en-GB" sz="1000" dirty="0"/>
              <a:t>Children with DLD are the most under identified and under supported children with ALN within schools</a:t>
            </a:r>
            <a:endParaRPr sz="1000" dirty="0"/>
          </a:p>
          <a:p>
            <a:pPr marL="0" lvl="0" indent="0" algn="l" rtl="0">
              <a:lnSpc>
                <a:spcPct val="80000"/>
              </a:lnSpc>
              <a:spcBef>
                <a:spcPts val="0"/>
              </a:spcBef>
              <a:spcAft>
                <a:spcPts val="0"/>
              </a:spcAft>
              <a:buClr>
                <a:schemeClr val="dk1"/>
              </a:buClr>
              <a:buSzPts val="1200"/>
              <a:buFont typeface="Calibri"/>
              <a:buNone/>
            </a:pPr>
            <a:endParaRPr sz="1020" dirty="0"/>
          </a:p>
          <a:p>
            <a:pPr marL="0" lvl="0" indent="0" algn="l" rtl="0">
              <a:lnSpc>
                <a:spcPct val="87000"/>
              </a:lnSpc>
              <a:spcBef>
                <a:spcPts val="0"/>
              </a:spcBef>
              <a:spcAft>
                <a:spcPts val="0"/>
              </a:spcAft>
              <a:buSzPts val="1400"/>
              <a:buFont typeface="Noto Sans Symbols"/>
              <a:buNone/>
            </a:pPr>
            <a:r>
              <a:rPr lang="en-GB" sz="1500" u="none" dirty="0">
                <a:solidFill>
                  <a:srgbClr val="0563C1"/>
                </a:solidFill>
                <a:latin typeface="Calibri"/>
                <a:ea typeface="Calibri"/>
                <a:cs typeface="Calibri"/>
                <a:sym typeface="Calibri"/>
              </a:rPr>
              <a:t>4.8% of school children in Wales have SLCN</a:t>
            </a:r>
            <a:r>
              <a:rPr lang="en-GB" sz="1500" u="none" dirty="0">
                <a:latin typeface="Calibri"/>
                <a:ea typeface="Calibri"/>
                <a:cs typeface="Calibri"/>
                <a:sym typeface="Calibri"/>
              </a:rPr>
              <a:t> (WG, 2022 )  </a:t>
            </a:r>
            <a:endParaRPr sz="1500" dirty="0"/>
          </a:p>
          <a:p>
            <a:pPr marL="0" lvl="0" indent="0" algn="l" rtl="0">
              <a:lnSpc>
                <a:spcPct val="87000"/>
              </a:lnSpc>
              <a:spcBef>
                <a:spcPts val="0"/>
              </a:spcBef>
              <a:spcAft>
                <a:spcPts val="0"/>
              </a:spcAft>
              <a:buSzPts val="1400"/>
              <a:buFont typeface="Noto Sans Symbols"/>
              <a:buNone/>
            </a:pPr>
            <a:r>
              <a:rPr lang="en-GB" sz="1500" dirty="0">
                <a:latin typeface="Calibri"/>
                <a:ea typeface="Calibri"/>
                <a:cs typeface="Calibri"/>
                <a:sym typeface="Calibri"/>
              </a:rPr>
              <a:t>SLCN is the most common type of ALN in Wales. 30% of children with ALN have SLCN (WG, </a:t>
            </a:r>
            <a:r>
              <a:rPr lang="en-GB" sz="1500" u="sng" dirty="0">
                <a:solidFill>
                  <a:srgbClr val="0563C1"/>
                </a:solidFill>
                <a:latin typeface="Calibri"/>
                <a:ea typeface="Calibri"/>
                <a:cs typeface="Calibri"/>
                <a:sym typeface="Calibri"/>
              </a:rPr>
              <a:t>2022</a:t>
            </a:r>
            <a:r>
              <a:rPr lang="en-GB" sz="1500" dirty="0">
                <a:latin typeface="Calibri"/>
                <a:ea typeface="Calibri"/>
                <a:cs typeface="Calibri"/>
                <a:sym typeface="Calibri"/>
              </a:rPr>
              <a:t> )</a:t>
            </a:r>
            <a:endParaRPr sz="1500" dirty="0">
              <a:latin typeface="Calibri"/>
              <a:ea typeface="Calibri"/>
              <a:cs typeface="Calibri"/>
              <a:sym typeface="Calibri"/>
            </a:endParaRPr>
          </a:p>
          <a:p>
            <a:pPr marL="0" marR="0" lvl="0" indent="0" algn="l" defTabSz="914400" rtl="0" eaLnBrk="1" fontAlgn="auto" latinLnBrk="0" hangingPunct="1">
              <a:lnSpc>
                <a:spcPct val="87000"/>
              </a:lnSpc>
              <a:spcBef>
                <a:spcPts val="0"/>
              </a:spcBef>
              <a:spcAft>
                <a:spcPts val="0"/>
              </a:spcAft>
              <a:buClr>
                <a:srgbClr val="000000"/>
              </a:buClr>
              <a:buSzPts val="1400"/>
              <a:buFont typeface="Noto Sans Symbols"/>
              <a:buNone/>
              <a:tabLst/>
              <a:defRPr/>
            </a:pPr>
            <a:r>
              <a:rPr lang="en-GB" sz="1500" dirty="0">
                <a:latin typeface="Calibri"/>
                <a:ea typeface="Calibri"/>
                <a:cs typeface="Calibri"/>
                <a:sym typeface="Calibri"/>
              </a:rPr>
              <a:t>Children from less privileged backgrounds who lost access to </a:t>
            </a:r>
            <a:r>
              <a:rPr lang="en-GB" sz="1600" b="0" i="0" u="none" dirty="0">
                <a:solidFill>
                  <a:srgbClr val="1A0DAB"/>
                </a:solidFill>
                <a:effectLst/>
                <a:latin typeface="Roboto" panose="02000000000000000000" pitchFamily="2" charset="0"/>
              </a:rPr>
              <a:t>Early Childhood Play, Learning and Care (</a:t>
            </a:r>
            <a:r>
              <a:rPr lang="en-GB" sz="1500" dirty="0">
                <a:latin typeface="Calibri"/>
                <a:ea typeface="Calibri"/>
                <a:cs typeface="Calibri"/>
                <a:sym typeface="Calibri"/>
              </a:rPr>
              <a:t>ECPLC) were disproportionately disadvantaged by social distancing</a:t>
            </a:r>
            <a:endParaRPr sz="1500" dirty="0">
              <a:latin typeface="Calibri"/>
              <a:ea typeface="Calibri"/>
              <a:cs typeface="Calibri"/>
              <a:sym typeface="Calibri"/>
            </a:endParaRPr>
          </a:p>
          <a:p>
            <a:pPr marL="0" indent="0">
              <a:lnSpc>
                <a:spcPct val="87000"/>
              </a:lnSpc>
            </a:pPr>
            <a:r>
              <a:rPr lang="en-GB" sz="1500" dirty="0">
                <a:latin typeface="Calibri"/>
                <a:ea typeface="Calibri"/>
                <a:cs typeface="Calibri"/>
                <a:sym typeface="Calibri"/>
              </a:rPr>
              <a:t>Children from poorer backgrounds suffered more from the effects of lockdowns in terms of their SLC development</a:t>
            </a:r>
            <a:r>
              <a:rPr lang="en-GB" sz="1500" dirty="0"/>
              <a:t> </a:t>
            </a:r>
            <a:endParaRPr lang="en-GB" sz="1500" dirty="0">
              <a:latin typeface="Calibri"/>
              <a:ea typeface="Calibri"/>
              <a:cs typeface="Calibri"/>
            </a:endParaRPr>
          </a:p>
          <a:p>
            <a:pPr marL="0" lvl="0" indent="0" algn="l">
              <a:lnSpc>
                <a:spcPct val="87000"/>
              </a:lnSpc>
              <a:spcAft>
                <a:spcPts val="0"/>
              </a:spcAft>
              <a:buFont typeface="Noto Sans Symbols"/>
              <a:buNone/>
            </a:pPr>
            <a:endParaRPr lang="en-GB" sz="1500" b="0" dirty="0">
              <a:highlight>
                <a:srgbClr val="FFFF00"/>
              </a:highlight>
            </a:endParaRPr>
          </a:p>
          <a:p>
            <a:pPr marL="0" indent="0">
              <a:lnSpc>
                <a:spcPct val="87000"/>
              </a:lnSpc>
            </a:pPr>
            <a:r>
              <a:rPr lang="en-GB" dirty="0">
                <a:highlight>
                  <a:srgbClr val="FFFF00"/>
                </a:highlight>
              </a:rPr>
              <a:t>So how do we identify SLCN that might resolve compared to SLCN that might be persistent? We are going to talk more about this now</a:t>
            </a:r>
            <a:endParaRPr lang="en-GB" dirty="0"/>
          </a:p>
          <a:p>
            <a:pPr marL="0" indent="0">
              <a:lnSpc>
                <a:spcPct val="80000"/>
              </a:lnSpc>
              <a:spcBef>
                <a:spcPts val="800"/>
              </a:spcBef>
              <a:buClr>
                <a:schemeClr val="dk1"/>
              </a:buClr>
              <a:buSzPts val="1200"/>
            </a:pPr>
            <a:endParaRPr lang="en-US" sz="1020" dirty="0"/>
          </a:p>
        </p:txBody>
      </p:sp>
      <p:sp>
        <p:nvSpPr>
          <p:cNvPr id="879" name="Google Shape;879;p6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6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6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10 mins</a:t>
            </a:r>
          </a:p>
          <a:p>
            <a:pPr marL="0" marR="0" lvl="0" indent="0" algn="l" rtl="0">
              <a:lnSpc>
                <a:spcPct val="100000"/>
              </a:lnSpc>
              <a:spcBef>
                <a:spcPts val="0"/>
              </a:spcBef>
              <a:spcAft>
                <a:spcPts val="0"/>
              </a:spcAft>
              <a:buClr>
                <a:schemeClr val="dk1"/>
              </a:buClr>
              <a:buSzPts val="1200"/>
              <a:buFont typeface="Calibri"/>
              <a:buNone/>
            </a:pPr>
            <a:endParaRPr dirty="0"/>
          </a:p>
          <a:p>
            <a:pPr marL="285750" indent="-285750">
              <a:buFont typeface="Arial,Sans-Serif"/>
              <a:buChar char="•"/>
            </a:pPr>
            <a:r>
              <a:rPr lang="en-GB" dirty="0"/>
              <a:t>The specification for the SLC package was co-produced with an operational and a strategic steering group, including Health Visitor leads from service and Welsh Government. The package itself will also be co-produced with practitioners and families across Wales. It will be piloted, refined and evaluated over the 3 years from 2022 to 2025, with full scale implementation from 2025 onwards.</a:t>
            </a:r>
            <a:endParaRPr lang="en-US" dirty="0"/>
          </a:p>
          <a:p>
            <a:pPr marL="285750" indent="-209550"/>
            <a:endParaRPr lang="en-US" dirty="0"/>
          </a:p>
          <a:p>
            <a:pPr marL="285750" indent="-285750">
              <a:buFont typeface="Arial,Sans-Serif"/>
              <a:buChar char="•"/>
            </a:pPr>
            <a:r>
              <a:rPr lang="en-GB" dirty="0"/>
              <a:t>Meanwhile, the recommendations from the review, and in particular the consideration of risk factors alongside presenting skills, should be used to support clinical decision making. </a:t>
            </a:r>
          </a:p>
          <a:p>
            <a:pPr marL="0" indent="0">
              <a:buSzPts val="1200"/>
            </a:pPr>
            <a:endParaRPr lang="en-GB" b="1" i="1" u="sng" dirty="0">
              <a:solidFill>
                <a:srgbClr val="000000"/>
              </a:solidFill>
              <a:latin typeface="Arial"/>
              <a:ea typeface="Arial"/>
              <a:cs typeface="Arial"/>
            </a:endParaRPr>
          </a:p>
          <a:p>
            <a:pPr marL="285750" marR="0" lvl="0" indent="-285750" algn="l" rtl="0">
              <a:lnSpc>
                <a:spcPct val="100000"/>
              </a:lnSpc>
              <a:spcBef>
                <a:spcPts val="0"/>
              </a:spcBef>
              <a:spcAft>
                <a:spcPts val="0"/>
              </a:spcAft>
              <a:buClr>
                <a:srgbClr val="FFFFFF"/>
              </a:buClr>
              <a:buSzPts val="1200"/>
              <a:buFont typeface="Arial"/>
              <a:buChar char="•"/>
            </a:pPr>
            <a:endParaRPr lang="en-GB" sz="1200" dirty="0">
              <a:solidFill>
                <a:srgbClr val="FFFFFF"/>
              </a:solidFill>
              <a:latin typeface="Arial"/>
              <a:ea typeface="Arial"/>
              <a:cs typeface="Arial"/>
            </a:endParaRPr>
          </a:p>
          <a:p>
            <a:pPr marL="0" indent="0">
              <a:buClr>
                <a:schemeClr val="dk1"/>
              </a:buClr>
              <a:buSzPts val="1200"/>
              <a:buFont typeface="Calibri"/>
            </a:pPr>
            <a:endParaRPr lang="en-US" dirty="0">
              <a:latin typeface="Arial"/>
              <a:ea typeface="Arial"/>
              <a:cs typeface="Arial"/>
            </a:endParaRPr>
          </a:p>
        </p:txBody>
      </p:sp>
      <p:sp>
        <p:nvSpPr>
          <p:cNvPr id="951" name="Google Shape;951;p6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6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5 mins</a:t>
            </a:r>
          </a:p>
          <a:p>
            <a:pPr marL="0" marR="0" lvl="0" indent="0" algn="l" rtl="0">
              <a:lnSpc>
                <a:spcPct val="100000"/>
              </a:lnSpc>
              <a:spcBef>
                <a:spcPts val="0"/>
              </a:spcBef>
              <a:spcAft>
                <a:spcPts val="0"/>
              </a:spcAft>
              <a:buClr>
                <a:schemeClr val="dk1"/>
              </a:buClr>
              <a:buSzPts val="1200"/>
              <a:buFont typeface="Arial"/>
              <a:buNone/>
            </a:pPr>
            <a:endParaRPr b="1" i="1" u="sng" dirty="0"/>
          </a:p>
          <a:p>
            <a:pPr marL="0" marR="0" lvl="0" indent="0" algn="l" rtl="0">
              <a:lnSpc>
                <a:spcPct val="100000"/>
              </a:lnSpc>
              <a:spcBef>
                <a:spcPts val="0"/>
              </a:spcBef>
              <a:spcAft>
                <a:spcPts val="0"/>
              </a:spcAft>
              <a:buClr>
                <a:schemeClr val="dk1"/>
              </a:buClr>
              <a:buSzPts val="1200"/>
              <a:buFont typeface="Arial"/>
              <a:buNone/>
            </a:pPr>
            <a:r>
              <a:rPr lang="en-GB" b="1" dirty="0"/>
              <a:t>Trainer to have WELS-R report (</a:t>
            </a:r>
            <a:r>
              <a:rPr lang="en-GB" u="sng" dirty="0">
                <a:solidFill>
                  <a:schemeClr val="hlink"/>
                </a:solidFill>
                <a:hlinkClick r:id="rId3"/>
              </a:rPr>
              <a:t>Review of Early Language Screening Suitable for Children in Wales from Birth to 5 Years (gov.wales)</a:t>
            </a:r>
            <a:r>
              <a:rPr lang="en-GB" b="1" dirty="0"/>
              <a:t>)open to refer to if questions arise - refer back to identification of SLCN activity </a:t>
            </a:r>
            <a:r>
              <a:rPr lang="en-GB" b="1" dirty="0" err="1"/>
              <a:t>eg</a:t>
            </a:r>
            <a:r>
              <a:rPr lang="en-GB" b="1" dirty="0"/>
              <a:t> </a:t>
            </a:r>
            <a:r>
              <a:rPr lang="en-GB" b="1" dirty="0" err="1"/>
              <a:t>WellComm</a:t>
            </a:r>
            <a:r>
              <a:rPr lang="en-GB" b="1" dirty="0"/>
              <a:t> doesn’t consider risk and protective factors</a:t>
            </a:r>
            <a:endParaRPr b="1" dirty="0"/>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p:txBody>
      </p:sp>
      <p:sp>
        <p:nvSpPr>
          <p:cNvPr id="890" name="Google Shape;890;p61: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6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5 mins</a:t>
            </a:r>
            <a:endParaRPr sz="1200" dirty="0">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p:txBody>
      </p:sp>
      <p:sp>
        <p:nvSpPr>
          <p:cNvPr id="900" name="Google Shape;900;p62: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6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5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910" name="Google Shape;910;p6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6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sz="1100" b="1" dirty="0"/>
          </a:p>
          <a:p>
            <a:pPr marL="0" marR="0" lvl="0" indent="0" algn="l" rtl="0">
              <a:lnSpc>
                <a:spcPct val="100000"/>
              </a:lnSpc>
              <a:spcBef>
                <a:spcPts val="0"/>
              </a:spcBef>
              <a:spcAft>
                <a:spcPts val="0"/>
              </a:spcAft>
              <a:buClr>
                <a:schemeClr val="dk1"/>
              </a:buClr>
              <a:buSzPts val="1200"/>
              <a:buFont typeface="Arial"/>
              <a:buNone/>
            </a:pPr>
            <a:r>
              <a:rPr lang="en-GB" sz="1110" b="1" i="1" u="sng" dirty="0"/>
              <a:t>EST: 5 mins</a:t>
            </a:r>
            <a:endParaRPr sz="1110"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sz="111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GB" sz="1110" dirty="0">
                <a:latin typeface="Arial"/>
                <a:ea typeface="Arial"/>
                <a:cs typeface="Arial"/>
                <a:sym typeface="Arial"/>
              </a:rPr>
              <a:t>These are signs that would need further review and assessment</a:t>
            </a:r>
            <a:endParaRPr sz="1110" dirty="0"/>
          </a:p>
          <a:p>
            <a:pPr marL="0" lvl="0" indent="0" algn="l" rtl="0">
              <a:lnSpc>
                <a:spcPct val="100000"/>
              </a:lnSpc>
              <a:spcBef>
                <a:spcPts val="0"/>
              </a:spcBef>
              <a:spcAft>
                <a:spcPts val="0"/>
              </a:spcAft>
              <a:buClr>
                <a:schemeClr val="dk1"/>
              </a:buClr>
              <a:buSzPts val="1200"/>
              <a:buFont typeface="Arial"/>
              <a:buNone/>
            </a:pPr>
            <a:r>
              <a:rPr lang="en-GB" sz="1110" dirty="0">
                <a:latin typeface="Arial"/>
                <a:ea typeface="Arial"/>
                <a:cs typeface="Arial"/>
                <a:sym typeface="Arial"/>
              </a:rPr>
              <a:t>Assessment should be made against the normal developmental milestones  </a:t>
            </a:r>
            <a:endParaRPr sz="1110" dirty="0"/>
          </a:p>
          <a:p>
            <a:pPr marL="171450" marR="0" lvl="0" indent="-171450" algn="l" rtl="0">
              <a:lnSpc>
                <a:spcPct val="100000"/>
              </a:lnSpc>
              <a:spcBef>
                <a:spcPts val="360"/>
              </a:spcBef>
              <a:spcAft>
                <a:spcPts val="0"/>
              </a:spcAft>
              <a:buClr>
                <a:schemeClr val="dk1"/>
              </a:buClr>
              <a:buSzPts val="1200"/>
              <a:buFont typeface="Arial"/>
              <a:buChar char="•"/>
            </a:pPr>
            <a:r>
              <a:rPr lang="en-GB" sz="1110" dirty="0">
                <a:latin typeface="Arial"/>
                <a:ea typeface="Arial"/>
                <a:cs typeface="Arial"/>
                <a:sym typeface="Arial"/>
              </a:rPr>
              <a:t>They represent signs that identify a child who may be at risk of persistent/ longer term SLCN</a:t>
            </a:r>
            <a:endParaRPr sz="1110" dirty="0"/>
          </a:p>
          <a:p>
            <a:pPr marL="171450" lvl="0" indent="-171450" algn="l" rtl="0">
              <a:lnSpc>
                <a:spcPct val="100000"/>
              </a:lnSpc>
              <a:spcBef>
                <a:spcPts val="0"/>
              </a:spcBef>
              <a:spcAft>
                <a:spcPts val="0"/>
              </a:spcAft>
              <a:buClr>
                <a:schemeClr val="dk1"/>
              </a:buClr>
              <a:buSzPts val="1200"/>
              <a:buFont typeface="Arial"/>
              <a:buChar char="•"/>
            </a:pPr>
            <a:r>
              <a:rPr lang="en-GB" sz="1110" dirty="0">
                <a:latin typeface="Arial"/>
                <a:ea typeface="Arial"/>
                <a:cs typeface="Arial"/>
                <a:sym typeface="Arial"/>
              </a:rPr>
              <a:t>If you are concerned about any of these areas, it is important to work with the </a:t>
            </a:r>
            <a:r>
              <a:rPr lang="en-GB" sz="1110" i="0" dirty="0">
                <a:latin typeface="Arial"/>
                <a:ea typeface="Arial"/>
                <a:cs typeface="Arial"/>
                <a:sym typeface="Arial"/>
              </a:rPr>
              <a:t>family; following local pathways for signposting to relevant services and/ or referral for assessment by a Speech and Language Therapist </a:t>
            </a:r>
            <a:endParaRPr sz="1110" dirty="0"/>
          </a:p>
          <a:p>
            <a:pPr marL="171450" lvl="0" indent="-171450" algn="l" rtl="0">
              <a:lnSpc>
                <a:spcPct val="100000"/>
              </a:lnSpc>
              <a:spcBef>
                <a:spcPts val="0"/>
              </a:spcBef>
              <a:spcAft>
                <a:spcPts val="0"/>
              </a:spcAft>
              <a:buClr>
                <a:schemeClr val="dk1"/>
              </a:buClr>
              <a:buSzPts val="1200"/>
              <a:buFont typeface="Arial"/>
              <a:buChar char="•"/>
            </a:pPr>
            <a:r>
              <a:rPr lang="en-GB" sz="1110" dirty="0">
                <a:latin typeface="Arial"/>
                <a:ea typeface="Arial"/>
                <a:cs typeface="Arial"/>
                <a:sym typeface="Arial"/>
              </a:rPr>
              <a:t>If you identify these signs alongside the risk factors on the previous slide the need for early intervention is increased </a:t>
            </a:r>
            <a:endParaRPr sz="1110" dirty="0"/>
          </a:p>
          <a:p>
            <a:pPr marL="0" lvl="0" indent="0" algn="l" rtl="0">
              <a:lnSpc>
                <a:spcPct val="100000"/>
              </a:lnSpc>
              <a:spcBef>
                <a:spcPts val="0"/>
              </a:spcBef>
              <a:spcAft>
                <a:spcPts val="0"/>
              </a:spcAft>
              <a:buSzPts val="1400"/>
              <a:buNone/>
            </a:pPr>
            <a:endParaRPr sz="1110"/>
          </a:p>
          <a:p>
            <a:pPr marL="0" marR="0" lvl="0" indent="0" algn="l" rtl="0">
              <a:lnSpc>
                <a:spcPct val="100000"/>
              </a:lnSpc>
              <a:spcBef>
                <a:spcPts val="0"/>
              </a:spcBef>
              <a:spcAft>
                <a:spcPts val="0"/>
              </a:spcAft>
              <a:buClr>
                <a:schemeClr val="dk1"/>
              </a:buClr>
              <a:buSzPts val="1200"/>
              <a:buFont typeface="Arial"/>
              <a:buNone/>
            </a:pPr>
            <a:r>
              <a:rPr lang="en-GB" sz="1110" b="1" dirty="0">
                <a:latin typeface="Arial"/>
                <a:ea typeface="Arial"/>
                <a:cs typeface="Arial"/>
                <a:sym typeface="Arial"/>
              </a:rPr>
              <a:t>How would you raise/ discuss these with families? NB balance between unnecessarily creating anxiety and raising awareness of what we would expect to see.</a:t>
            </a:r>
            <a:endParaRPr sz="1110" dirty="0"/>
          </a:p>
          <a:p>
            <a:pPr marL="0" lvl="0" indent="0" algn="l" rtl="0">
              <a:lnSpc>
                <a:spcPct val="100000"/>
              </a:lnSpc>
              <a:spcBef>
                <a:spcPts val="0"/>
              </a:spcBef>
              <a:spcAft>
                <a:spcPts val="0"/>
              </a:spcAft>
              <a:buSzPts val="1400"/>
              <a:buNone/>
            </a:pPr>
            <a:endParaRPr sz="1110"/>
          </a:p>
          <a:p>
            <a:pPr marL="0" lvl="0" indent="0" algn="l" rtl="0">
              <a:lnSpc>
                <a:spcPct val="100000"/>
              </a:lnSpc>
              <a:spcBef>
                <a:spcPts val="0"/>
              </a:spcBef>
              <a:spcAft>
                <a:spcPts val="0"/>
              </a:spcAft>
              <a:buSzPts val="1400"/>
              <a:buNone/>
            </a:pPr>
            <a:r>
              <a:rPr lang="en-GB" sz="1110" dirty="0">
                <a:highlight>
                  <a:srgbClr val="FFFF00"/>
                </a:highlight>
              </a:rPr>
              <a:t>P75 of WELS-R: </a:t>
            </a:r>
            <a:r>
              <a:rPr lang="en-GB" sz="1110" i="1" dirty="0">
                <a:highlight>
                  <a:srgbClr val="FFFF00"/>
                </a:highlight>
              </a:rPr>
              <a:t>While the relationship between pointing and language development was evident from age 12 months, the strongest evidence was from when children were aged 15 to 20 months. Therefore, screening whether children are pointing at this age can be used as a potential clinical marker for language difficulties.</a:t>
            </a:r>
            <a:endParaRPr sz="1110" i="1" dirty="0">
              <a:highlight>
                <a:srgbClr val="FFFF00"/>
              </a:highlight>
            </a:endParaRPr>
          </a:p>
        </p:txBody>
      </p:sp>
      <p:sp>
        <p:nvSpPr>
          <p:cNvPr id="919" name="Google Shape;919;p6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solidFill>
                  <a:srgbClr val="000000"/>
                </a:solidFill>
              </a:rPr>
              <a:t>65</a:t>
            </a:fld>
            <a:endParaRPr>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bd6c07d2b2_0_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1bd6c07d2b2_0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10 mins</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dirty="0"/>
              <a:t>Why might SLCN matter to children and their families? What is the impact on them?</a:t>
            </a:r>
            <a:endParaRPr/>
          </a:p>
          <a:p>
            <a:pPr marL="0" lvl="0" indent="0" algn="l" rtl="0">
              <a:lnSpc>
                <a:spcPct val="100000"/>
              </a:lnSpc>
              <a:spcBef>
                <a:spcPts val="0"/>
              </a:spcBef>
              <a:spcAft>
                <a:spcPts val="0"/>
              </a:spcAft>
              <a:buSzPts val="1400"/>
              <a:buNone/>
            </a:pPr>
            <a:r>
              <a:rPr lang="en-GB" dirty="0"/>
              <a:t>Consider functional communication: can they make themselves understood well enough to get their needs met? Do they become frustrated when unable to make themselves understood? Are they content because the rest of the family intuitively know what they need, and fulfil these needs without the child needing to communicate?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dirty="0"/>
              <a:t>How does this link to the COM-B model? </a:t>
            </a:r>
            <a:endParaRPr dirty="0"/>
          </a:p>
        </p:txBody>
      </p:sp>
      <p:sp>
        <p:nvSpPr>
          <p:cNvPr id="929" name="Google Shape;929;g1bd6c07d2b2_0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6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6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10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sz="1200"/>
          </a:p>
          <a:p>
            <a:pPr marL="0" indent="0"/>
            <a:r>
              <a:rPr lang="en-GB" sz="1200" dirty="0"/>
              <a:t>In this slide add in your local pathways</a:t>
            </a:r>
            <a:r>
              <a:rPr lang="en-GB" dirty="0"/>
              <a:t> </a:t>
            </a:r>
            <a:endParaRPr/>
          </a:p>
          <a:p>
            <a:pPr marL="0" lvl="0" indent="0" algn="l" rtl="0">
              <a:lnSpc>
                <a:spcPct val="100000"/>
              </a:lnSpc>
              <a:spcBef>
                <a:spcPts val="0"/>
              </a:spcBef>
              <a:spcAft>
                <a:spcPts val="0"/>
              </a:spcAft>
              <a:buSzPts val="1400"/>
              <a:buNone/>
            </a:pPr>
            <a:endParaRPr sz="1200"/>
          </a:p>
        </p:txBody>
      </p:sp>
      <p:sp>
        <p:nvSpPr>
          <p:cNvPr id="974" name="Google Shape;974;p6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6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60000"/>
              </a:lnSpc>
              <a:spcBef>
                <a:spcPts val="0"/>
              </a:spcBef>
              <a:spcAft>
                <a:spcPts val="0"/>
              </a:spcAft>
              <a:buClr>
                <a:srgbClr val="000000"/>
              </a:buClr>
              <a:buSzPts val="1400"/>
              <a:buFont typeface="Arial"/>
              <a:buNone/>
              <a:tabLst/>
              <a:defRPr/>
            </a:pPr>
            <a:r>
              <a:rPr lang="en-GB" sz="1200" b="1" dirty="0"/>
              <a:t>NB trainer to consider role of skill mix in decision making </a:t>
            </a:r>
            <a:r>
              <a:rPr lang="en-GB" sz="1200" b="0" dirty="0"/>
              <a:t>– ensure that for ‘next steps’ they are going back to HV</a:t>
            </a:r>
            <a:endParaRPr lang="en-GB" sz="800" b="0" dirty="0"/>
          </a:p>
          <a:p>
            <a:pPr marL="0" indent="0">
              <a:lnSpc>
                <a:spcPct val="60000"/>
              </a:lnSpc>
            </a:pPr>
            <a:endParaRPr lang="en-GB" b="1" dirty="0"/>
          </a:p>
          <a:p>
            <a:pPr marL="0" indent="0">
              <a:lnSpc>
                <a:spcPct val="60000"/>
              </a:lnSpc>
            </a:pPr>
            <a:r>
              <a:rPr lang="en-GB" b="1" i="1" u="sng" dirty="0"/>
              <a:t>EST: 30 mins</a:t>
            </a:r>
            <a:r>
              <a:rPr lang="en-GB" b="1" dirty="0"/>
              <a:t> – 2 mins to introduce activity/ 15 mins to discuss/ 2 mins per group to feed back. Prompt groups to move on through the questions as they go.</a:t>
            </a:r>
            <a:endParaRPr lang="en-GB" dirty="0"/>
          </a:p>
          <a:p>
            <a:pPr marL="0" indent="0">
              <a:lnSpc>
                <a:spcPct val="60000"/>
              </a:lnSpc>
              <a:buSzPts val="480"/>
            </a:pPr>
            <a:endParaRPr lang="en-GB" sz="650" b="1" dirty="0"/>
          </a:p>
          <a:p>
            <a:pPr marL="0" lvl="0" indent="0" algn="l">
              <a:lnSpc>
                <a:spcPct val="60000"/>
              </a:lnSpc>
              <a:spcBef>
                <a:spcPts val="0"/>
              </a:spcBef>
              <a:spcAft>
                <a:spcPts val="0"/>
              </a:spcAft>
              <a:buSzPts val="480"/>
              <a:buFont typeface="Arial"/>
              <a:buNone/>
            </a:pPr>
            <a:r>
              <a:rPr lang="en-GB" sz="650" b="1" dirty="0"/>
              <a:t>Face to face</a:t>
            </a:r>
            <a:r>
              <a:rPr lang="en-GB" sz="650" dirty="0"/>
              <a:t>: split into 5 groups, each is given 1 scenario and asked to nominate a scribe and a spokesperson and then all have 2 mins to feed back at the end.</a:t>
            </a:r>
            <a:endParaRPr sz="650" dirty="0"/>
          </a:p>
          <a:p>
            <a:pPr marL="0" lvl="0" indent="0" algn="l" rtl="0">
              <a:lnSpc>
                <a:spcPct val="60000"/>
              </a:lnSpc>
              <a:spcBef>
                <a:spcPts val="0"/>
              </a:spcBef>
              <a:spcAft>
                <a:spcPts val="0"/>
              </a:spcAft>
              <a:buSzPts val="1400"/>
              <a:buNone/>
            </a:pPr>
            <a:endParaRPr sz="686" dirty="0"/>
          </a:p>
          <a:p>
            <a:pPr marL="0" indent="0">
              <a:lnSpc>
                <a:spcPct val="60000"/>
              </a:lnSpc>
              <a:buClr>
                <a:schemeClr val="lt1"/>
              </a:buClr>
              <a:buSzPts val="480"/>
            </a:pPr>
            <a:r>
              <a:rPr lang="en-GB" sz="650" b="1" dirty="0"/>
              <a:t>Virtual</a:t>
            </a:r>
            <a:r>
              <a:rPr lang="en-GB" sz="650" dirty="0"/>
              <a:t>: 5 breakout rooms, scenarios in chat, one person to share screen with risk/ protective factors and group asked to nominate a scribe and a spokesperson. All  groups have 2 mins to feed back at the end.</a:t>
            </a:r>
            <a:endParaRPr sz="650" dirty="0"/>
          </a:p>
          <a:p>
            <a:pPr marL="0" lvl="0" indent="0" algn="l" rtl="0">
              <a:lnSpc>
                <a:spcPct val="60000"/>
              </a:lnSpc>
              <a:spcBef>
                <a:spcPts val="0"/>
              </a:spcBef>
              <a:spcAft>
                <a:spcPts val="0"/>
              </a:spcAft>
              <a:buClr>
                <a:schemeClr val="dk1"/>
              </a:buClr>
              <a:buSzPts val="480"/>
              <a:buFont typeface="Arial"/>
              <a:buNone/>
            </a:pPr>
            <a:endParaRPr sz="686" dirty="0"/>
          </a:p>
          <a:p>
            <a:pPr marL="0" marR="0" lvl="0" indent="0" algn="l" rtl="0">
              <a:lnSpc>
                <a:spcPct val="60000"/>
              </a:lnSpc>
              <a:spcBef>
                <a:spcPts val="0"/>
              </a:spcBef>
              <a:spcAft>
                <a:spcPts val="0"/>
              </a:spcAft>
              <a:buClr>
                <a:schemeClr val="dk1"/>
              </a:buClr>
              <a:buSzPts val="480"/>
              <a:buFont typeface="Arial"/>
              <a:buNone/>
            </a:pPr>
            <a:endParaRPr sz="686" b="1" i="1" u="sng" dirty="0"/>
          </a:p>
          <a:p>
            <a:pPr marL="0" marR="0" lvl="0" indent="0" algn="l" rtl="0">
              <a:lnSpc>
                <a:spcPct val="60000"/>
              </a:lnSpc>
              <a:spcBef>
                <a:spcPts val="0"/>
              </a:spcBef>
              <a:spcAft>
                <a:spcPts val="0"/>
              </a:spcAft>
              <a:buClr>
                <a:schemeClr val="dk1"/>
              </a:buClr>
              <a:buSzPts val="480"/>
              <a:buFont typeface="Arial"/>
              <a:buNone/>
            </a:pPr>
            <a:r>
              <a:rPr lang="en-GB" sz="650" b="1" i="1" u="sng" dirty="0"/>
              <a:t>NB trainer to provide 1. laminated scenarios and 2. risk/ protective factor tables (slides 59-62) individually for face to face training. If virtual, trainer to put scenarios in chat and allocate 1 scenario per breakout room</a:t>
            </a:r>
            <a:endParaRPr sz="650" dirty="0"/>
          </a:p>
          <a:p>
            <a:pPr marL="171450" marR="0" lvl="0" indent="-140970" algn="l" rtl="0">
              <a:lnSpc>
                <a:spcPct val="60000"/>
              </a:lnSpc>
              <a:spcBef>
                <a:spcPts val="0"/>
              </a:spcBef>
              <a:spcAft>
                <a:spcPts val="0"/>
              </a:spcAft>
              <a:buClr>
                <a:schemeClr val="dk1"/>
              </a:buClr>
              <a:buSzPts val="480"/>
              <a:buFont typeface="Arial"/>
              <a:buNone/>
            </a:pPr>
            <a:endParaRPr sz="686" b="1" i="1" u="sng" dirty="0">
              <a:latin typeface="Arial"/>
              <a:ea typeface="Arial"/>
              <a:cs typeface="Arial"/>
              <a:sym typeface="Arial"/>
            </a:endParaRPr>
          </a:p>
          <a:p>
            <a:pPr marL="342900" lvl="0" indent="-342900" algn="l" rtl="0">
              <a:lnSpc>
                <a:spcPct val="67000"/>
              </a:lnSpc>
              <a:spcBef>
                <a:spcPts val="0"/>
              </a:spcBef>
              <a:spcAft>
                <a:spcPts val="0"/>
              </a:spcAft>
              <a:buClr>
                <a:schemeClr val="dk1"/>
              </a:buClr>
              <a:buSzPts val="1220"/>
              <a:buFont typeface="Calibri"/>
              <a:buAutoNum type="arabicPeriod"/>
            </a:pPr>
            <a:r>
              <a:rPr lang="en-GB" sz="850" dirty="0">
                <a:latin typeface="Calibri"/>
                <a:ea typeface="Calibri"/>
                <a:cs typeface="Calibri"/>
                <a:sym typeface="Calibri"/>
              </a:rPr>
              <a:t>You visit a home for a 27-month contact. When you arrive, the TV is on in the living room with the child, J, watching whilst she has her morning bottle. There is also a younger child who is sat holding a doll. You ask Mum to introduce the children and she explains that J is worrying her at the moment, she is having tantrums and not sleeping well at night. She has a limited diet. She has recently started talking more. Mum says the 1-year-old is ‘no trouble at all’ and easy to look after. You notice the little ones sit quietly or get toys from the toy box themselves. Mum brings them a bottle and some toast whilst you are there. </a:t>
            </a:r>
            <a:endParaRPr sz="850" dirty="0"/>
          </a:p>
          <a:p>
            <a:pPr marL="342900" lvl="0" indent="-342900" algn="l" rtl="0">
              <a:lnSpc>
                <a:spcPct val="67000"/>
              </a:lnSpc>
              <a:spcBef>
                <a:spcPts val="0"/>
              </a:spcBef>
              <a:spcAft>
                <a:spcPts val="0"/>
              </a:spcAft>
              <a:buClr>
                <a:schemeClr val="dk1"/>
              </a:buClr>
              <a:buSzPts val="1220"/>
              <a:buFont typeface="Calibri"/>
              <a:buAutoNum type="arabicPeriod"/>
            </a:pPr>
            <a:r>
              <a:rPr lang="en-GB" sz="850" dirty="0">
                <a:latin typeface="Calibri"/>
                <a:ea typeface="Calibri"/>
                <a:cs typeface="Calibri"/>
                <a:sym typeface="Calibri"/>
              </a:rPr>
              <a:t>You visit a family to see a 3.5-year-old boy, E, whose name you recognise from working with an older sibling a few years ago. It’s a big family and the child you have been asked to see is the youngest of 6. The house is very busy and chaotic. One of the older children is diagnosed with ASD and Mum is very busy. When you chat with Mum she says that E is saying a couple of words sometimes but she isn’t worried at all. Mum didn’t speak until she was 4 and feels confident that E just needs time to catch up. </a:t>
            </a:r>
            <a:endParaRPr sz="850" dirty="0"/>
          </a:p>
          <a:p>
            <a:pPr marL="342900" lvl="0" indent="-342900" algn="l" rtl="0">
              <a:lnSpc>
                <a:spcPct val="67000"/>
              </a:lnSpc>
              <a:spcBef>
                <a:spcPts val="0"/>
              </a:spcBef>
              <a:spcAft>
                <a:spcPts val="0"/>
              </a:spcAft>
              <a:buClr>
                <a:schemeClr val="dk1"/>
              </a:buClr>
              <a:buSzPts val="1220"/>
              <a:buFont typeface="Calibri"/>
              <a:buAutoNum type="arabicPeriod"/>
            </a:pPr>
            <a:r>
              <a:rPr lang="en-GB" sz="850" dirty="0">
                <a:latin typeface="Calibri"/>
                <a:ea typeface="Calibri"/>
                <a:cs typeface="Calibri"/>
                <a:sym typeface="Calibri"/>
              </a:rPr>
              <a:t>You visit a family after a parent has called because she is very concerned about her child’s talking. When you arrive, Mum tells you her child, C, aged 20 months, is making mistakes when she talks and isn’t always clear. Mum is very concerned and has done some online research which tells her that C needs speech therapy straight away. Mum has started using flashcards and getting C to repeat her but wants more help.</a:t>
            </a:r>
            <a:endParaRPr sz="850" dirty="0"/>
          </a:p>
          <a:p>
            <a:pPr marL="342900" indent="-342900">
              <a:lnSpc>
                <a:spcPct val="67000"/>
              </a:lnSpc>
              <a:buClr>
                <a:schemeClr val="dk1"/>
              </a:buClr>
              <a:buSzPts val="1220"/>
              <a:buFont typeface="Calibri"/>
              <a:buAutoNum type="arabicPeriod"/>
            </a:pPr>
            <a:r>
              <a:rPr lang="en-GB" sz="850" dirty="0">
                <a:latin typeface="Calibri"/>
                <a:ea typeface="Calibri"/>
                <a:cs typeface="Calibri"/>
                <a:sym typeface="Calibri"/>
              </a:rPr>
              <a:t>You visit a home for 27 month old twins, one boy and one girl. They attend Flying Start childcare 5 mornings a week. Dad explains that the girl, P,</a:t>
            </a:r>
            <a:r>
              <a:rPr lang="en-GB" sz="850" dirty="0"/>
              <a:t> </a:t>
            </a:r>
            <a:r>
              <a:rPr lang="en-GB" sz="850" dirty="0">
                <a:latin typeface="Calibri"/>
                <a:ea typeface="Calibri"/>
                <a:cs typeface="Calibri"/>
                <a:sym typeface="Calibri"/>
              </a:rPr>
              <a:t> is very confident and talks for her quieter twin, S. Generally S doesn’t really need to communicate for much at home because of this. Dad says that they both like watching cartoons on their tablet and they like splashing water outside but he doesn’t like this much as it's messy. They have started carrying their dinosaurs around and making them roar. Dad says they can count to 10 and know some colours. He shows you this by getting some blocks out and telling the twins to come and build. He asks ‘what’s this?’, ‘what colour is it?’, ‘how many?’ but the twins are distracted by holding their teddy out to you and smiling. Dad explains that they also have a 9-month-old baby who is napping upstairs. </a:t>
            </a:r>
            <a:endParaRPr sz="850" dirty="0"/>
          </a:p>
          <a:p>
            <a:pPr marL="342900" lvl="0" indent="-342900" algn="l" rtl="0">
              <a:lnSpc>
                <a:spcPct val="67000"/>
              </a:lnSpc>
              <a:spcBef>
                <a:spcPts val="0"/>
              </a:spcBef>
              <a:spcAft>
                <a:spcPts val="0"/>
              </a:spcAft>
              <a:buClr>
                <a:schemeClr val="dk1"/>
              </a:buClr>
              <a:buSzPts val="1220"/>
              <a:buFont typeface="Calibri"/>
              <a:buAutoNum type="arabicPeriod"/>
            </a:pPr>
            <a:r>
              <a:rPr lang="en-GB" sz="854" dirty="0">
                <a:latin typeface="Calibri"/>
                <a:ea typeface="Calibri"/>
                <a:cs typeface="Calibri"/>
                <a:sym typeface="Calibri"/>
              </a:rPr>
              <a:t>You visit the home of a family with a 3-year-old boy, M. He has an older sister aged 10. M does not attend childcare, and Mum is home with him full time. Both parents have Urdu as their first language and that is the only language spoken at home. Dad has just enough English to explain that his son isn’t talking yet. He isn’t worried and describes M as a ‘baby’. When you get down on the floor to play with him, he looks at you and smiles, and points to show his favourite teddy. He doesn’t follow any of your instructions </a:t>
            </a:r>
            <a:r>
              <a:rPr lang="en-GB" sz="854" dirty="0" err="1">
                <a:latin typeface="Calibri"/>
                <a:ea typeface="Calibri"/>
                <a:cs typeface="Calibri"/>
                <a:sym typeface="Calibri"/>
              </a:rPr>
              <a:t>eg</a:t>
            </a:r>
            <a:r>
              <a:rPr lang="en-GB" sz="854" dirty="0">
                <a:latin typeface="Calibri"/>
                <a:ea typeface="Calibri"/>
                <a:cs typeface="Calibri"/>
                <a:sym typeface="Calibri"/>
              </a:rPr>
              <a:t> ‘give teddy to Daddy.’ He doesn’t say any words but gets excited after a few repetitions of ‘ready, steady, go!’ as you play with a car on a track. </a:t>
            </a:r>
            <a:endParaRPr sz="1190" dirty="0"/>
          </a:p>
          <a:p>
            <a:pPr marL="0" lvl="0" indent="0" algn="l" rtl="0">
              <a:lnSpc>
                <a:spcPct val="60000"/>
              </a:lnSpc>
              <a:spcBef>
                <a:spcPts val="800"/>
              </a:spcBef>
              <a:spcAft>
                <a:spcPts val="0"/>
              </a:spcAft>
              <a:buClr>
                <a:schemeClr val="dk1"/>
              </a:buClr>
              <a:buSzPts val="480"/>
              <a:buFont typeface="Arial"/>
              <a:buNone/>
            </a:pPr>
            <a:endParaRPr sz="686" dirty="0"/>
          </a:p>
        </p:txBody>
      </p:sp>
      <p:sp>
        <p:nvSpPr>
          <p:cNvPr id="961" name="Google Shape;961;p6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6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6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15 mins</a:t>
            </a:r>
            <a:endParaRPr sz="1200"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GB" sz="1200" dirty="0">
                <a:latin typeface="Arial"/>
                <a:ea typeface="Arial"/>
                <a:cs typeface="Arial"/>
                <a:sym typeface="Arial"/>
              </a:rPr>
              <a:t>Revisit questions from earlier and ask each participant to </a:t>
            </a:r>
            <a:r>
              <a:rPr lang="en-GB" sz="1200" b="1" dirty="0">
                <a:latin typeface="Arial"/>
                <a:ea typeface="Arial"/>
                <a:cs typeface="Arial"/>
                <a:sym typeface="Arial"/>
              </a:rPr>
              <a:t>pledge 1 change </a:t>
            </a:r>
            <a:r>
              <a:rPr lang="en-GB" sz="1200" dirty="0">
                <a:latin typeface="Arial"/>
                <a:ea typeface="Arial"/>
                <a:cs typeface="Arial"/>
                <a:sym typeface="Arial"/>
              </a:rPr>
              <a:t>as a result of today’s training</a:t>
            </a:r>
            <a:endParaRPr dirty="0"/>
          </a:p>
        </p:txBody>
      </p:sp>
      <p:sp>
        <p:nvSpPr>
          <p:cNvPr id="942" name="Google Shape;942;p6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GB" b="1" dirty="0">
              <a:highlight>
                <a:srgbClr val="FFFFFF"/>
              </a:highlight>
              <a:latin typeface="Arial"/>
              <a:ea typeface="Arial"/>
              <a:cs typeface="Arial"/>
            </a:endParaRPr>
          </a:p>
          <a:p>
            <a:pPr marL="0" marR="0" lvl="0" indent="0" algn="l" rtl="0">
              <a:lnSpc>
                <a:spcPct val="100000"/>
              </a:lnSpc>
              <a:spcBef>
                <a:spcPts val="0"/>
              </a:spcBef>
              <a:spcAft>
                <a:spcPts val="0"/>
              </a:spcAft>
              <a:buClr>
                <a:schemeClr val="dk1"/>
              </a:buClr>
              <a:buSzPts val="1200"/>
              <a:buFont typeface="Arial"/>
              <a:buNone/>
            </a:pPr>
            <a:r>
              <a:rPr lang="en-GB" sz="1200" b="1" i="1" u="sng" dirty="0">
                <a:latin typeface="Arial"/>
                <a:ea typeface="Arial"/>
                <a:cs typeface="Arial"/>
                <a:sym typeface="Arial"/>
              </a:rPr>
              <a:t>Continued…</a:t>
            </a:r>
            <a:endParaRPr dirty="0"/>
          </a:p>
          <a:p>
            <a:pPr marL="0" marR="0" lvl="0" indent="0" algn="l" rtl="0">
              <a:lnSpc>
                <a:spcPct val="100000"/>
              </a:lnSpc>
              <a:spcBef>
                <a:spcPts val="0"/>
              </a:spcBef>
              <a:spcAft>
                <a:spcPts val="0"/>
              </a:spcAft>
              <a:buClr>
                <a:schemeClr val="dk1"/>
              </a:buClr>
              <a:buSzPts val="1200"/>
              <a:buFont typeface="Calibri"/>
              <a:buNone/>
            </a:pPr>
            <a:endParaRPr sz="1200" b="1" dirty="0">
              <a:latin typeface="Arial"/>
              <a:ea typeface="Arial"/>
              <a:cs typeface="Arial"/>
            </a:endParaRPr>
          </a:p>
          <a:p>
            <a:pPr marL="0" marR="0" lvl="0" indent="0" algn="l" rtl="0">
              <a:lnSpc>
                <a:spcPct val="100000"/>
              </a:lnSpc>
              <a:spcBef>
                <a:spcPts val="0"/>
              </a:spcBef>
              <a:spcAft>
                <a:spcPts val="0"/>
              </a:spcAft>
              <a:buClr>
                <a:schemeClr val="dk1"/>
              </a:buClr>
              <a:buSzPts val="1200"/>
              <a:buFont typeface="Arial"/>
              <a:buNone/>
            </a:pPr>
            <a:r>
              <a:rPr lang="en-GB" sz="1200" b="1" dirty="0">
                <a:latin typeface="Arial"/>
                <a:ea typeface="Arial"/>
                <a:cs typeface="Arial"/>
                <a:sym typeface="Arial"/>
              </a:rPr>
              <a:t>SLC as thread throughout HCWP contacts: </a:t>
            </a:r>
            <a:r>
              <a:rPr lang="en-GB" dirty="0"/>
              <a:t>15 month HV Service Contact has a specific focus on the development of speech and language skills but its important to note that SLC should be considered with every child at every contact. The QA framework states at the 15 months visit: ‘Assess and promote the development of the child’s speech and language skills’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sz="1200" b="1" dirty="0">
              <a:highlight>
                <a:srgbClr val="FFFF00"/>
              </a:highlight>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55" name="Google Shape;155;p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7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7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5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73" name="Google Shape;1173;p7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7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7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3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185" name="Google Shape;1185;p7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7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7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i="1" u="sng" dirty="0"/>
              <a:t>EST: 15 mins</a:t>
            </a: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All to complete post evaluation </a:t>
            </a:r>
            <a:r>
              <a:rPr lang="en-GB" sz="1100" u="sng" dirty="0">
                <a:solidFill>
                  <a:schemeClr val="hlink"/>
                </a:solidFill>
                <a:latin typeface="Arial"/>
                <a:ea typeface="Arial"/>
                <a:cs typeface="Arial"/>
                <a:sym typeface="Arial"/>
              </a:rPr>
              <a:t>(insert own organisation’s survey link and QR code onto this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1" dirty="0"/>
          </a:p>
        </p:txBody>
      </p:sp>
      <p:sp>
        <p:nvSpPr>
          <p:cNvPr id="1194" name="Google Shape;1194;p7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8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8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0" u="none" dirty="0"/>
          </a:p>
        </p:txBody>
      </p:sp>
      <p:sp>
        <p:nvSpPr>
          <p:cNvPr id="1205" name="Google Shape;1205;p80: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i="1" u="sng" dirty="0"/>
              <a:t>EST: 1 min</a:t>
            </a:r>
            <a:endParaRPr dirty="0"/>
          </a:p>
          <a:p>
            <a:pPr marL="0"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0" indent="0"/>
            <a:r>
              <a:rPr lang="en-GB" sz="1200" dirty="0"/>
              <a:t>The aim of the training will be to support families to promote SLC at a universal population and targeted level within the home environment rather than focussing on escalation to specialised services.</a:t>
            </a:r>
            <a:r>
              <a:rPr lang="en-GB" dirty="0"/>
              <a:t> </a:t>
            </a:r>
            <a:endParaRPr lang="en-GB"/>
          </a:p>
          <a:p>
            <a:pPr marL="0" indent="0"/>
            <a:endParaRPr lang="en-GB"/>
          </a:p>
          <a:p>
            <a:pPr marL="0" lvl="0" indent="0" algn="l" rtl="0">
              <a:lnSpc>
                <a:spcPct val="100000"/>
              </a:lnSpc>
              <a:spcBef>
                <a:spcPts val="0"/>
              </a:spcBef>
              <a:spcAft>
                <a:spcPts val="0"/>
              </a:spcAft>
              <a:buSzPts val="1400"/>
              <a:buNone/>
            </a:pPr>
            <a:r>
              <a:rPr lang="en-GB" sz="1200" dirty="0"/>
              <a:t>The training focuses on ensuring families get the right support from the right person in the right place at the right time.</a:t>
            </a:r>
            <a:r>
              <a:rPr lang="en-GB" dirty="0"/>
              <a:t> </a:t>
            </a:r>
            <a:endParaRPr/>
          </a:p>
        </p:txBody>
      </p:sp>
      <p:sp>
        <p:nvSpPr>
          <p:cNvPr id="169" name="Google Shape;169;p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GB" b="1" dirty="0"/>
            </a:br>
            <a:r>
              <a:rPr lang="en-GB" b="1" i="1" u="sng" dirty="0"/>
              <a:t>EST: 1 min</a:t>
            </a:r>
            <a:endParaRPr dirty="0"/>
          </a:p>
          <a:p>
            <a:pPr marL="0" lvl="0" indent="0" algn="l" rtl="0">
              <a:lnSpc>
                <a:spcPct val="100000"/>
              </a:lnSpc>
              <a:spcBef>
                <a:spcPts val="0"/>
              </a:spcBef>
              <a:spcAft>
                <a:spcPts val="0"/>
              </a:spcAft>
              <a:buSzPts val="1400"/>
              <a:buNone/>
            </a:pPr>
            <a:endParaRPr/>
          </a:p>
          <a:p>
            <a:pPr marL="0" indent="0"/>
            <a:r>
              <a:rPr lang="en-GB" dirty="0"/>
              <a:t>Recognise knowledge and experience within everyone’s roles.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0" dirty="0"/>
              <a:t>This training is an o</a:t>
            </a:r>
            <a:r>
              <a:rPr lang="en-GB" dirty="0"/>
              <a:t>pportunity to reflect on how we currently support SLC, and raise awareness of latest research/resources.</a:t>
            </a:r>
            <a:endParaRPr/>
          </a:p>
        </p:txBody>
      </p:sp>
      <p:sp>
        <p:nvSpPr>
          <p:cNvPr id="209" name="Google Shape;209;p1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6"/>
        <p:cNvGrpSpPr/>
        <p:nvPr/>
      </p:nvGrpSpPr>
      <p:grpSpPr>
        <a:xfrm>
          <a:off x="0" y="0"/>
          <a:ext cx="0" cy="0"/>
          <a:chOff x="0" y="0"/>
          <a:chExt cx="0" cy="0"/>
        </a:xfrm>
      </p:grpSpPr>
      <p:sp>
        <p:nvSpPr>
          <p:cNvPr id="17" name="Google Shape;17;p82"/>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2"/>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2"/>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
        <p:cNvGrpSpPr/>
        <p:nvPr/>
      </p:nvGrpSpPr>
      <p:grpSpPr>
        <a:xfrm>
          <a:off x="0" y="0"/>
          <a:ext cx="0" cy="0"/>
          <a:chOff x="0" y="0"/>
          <a:chExt cx="0" cy="0"/>
        </a:xfrm>
      </p:grpSpPr>
      <p:sp>
        <p:nvSpPr>
          <p:cNvPr id="21" name="Google Shape;21;p83"/>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3"/>
          <p:cNvSpPr txBox="1">
            <a:spLocks noGrp="1"/>
          </p:cNvSpPr>
          <p:nvPr>
            <p:ph type="body" idx="1"/>
          </p:nvPr>
        </p:nvSpPr>
        <p:spPr>
          <a:xfrm>
            <a:off x="609917"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3" name="Google Shape;23;p83"/>
          <p:cNvSpPr txBox="1">
            <a:spLocks noGrp="1"/>
          </p:cNvSpPr>
          <p:nvPr>
            <p:ph type="body" idx="2"/>
          </p:nvPr>
        </p:nvSpPr>
        <p:spPr>
          <a:xfrm>
            <a:off x="6282150" y="1577340"/>
            <a:ext cx="5306282"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83"/>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3"/>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3"/>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84"/>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4"/>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84"/>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4"/>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4"/>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
        <p:nvSpPr>
          <p:cNvPr id="34" name="Google Shape;34;p85"/>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5"/>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5"/>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5"/>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87"/>
          <p:cNvSpPr txBox="1">
            <a:spLocks noGrp="1"/>
          </p:cNvSpPr>
          <p:nvPr>
            <p:ph type="ctrTitle"/>
          </p:nvPr>
        </p:nvSpPr>
        <p:spPr>
          <a:xfrm>
            <a:off x="914876" y="2125980"/>
            <a:ext cx="10368598" cy="144018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7"/>
          <p:cNvSpPr txBox="1">
            <a:spLocks noGrp="1"/>
          </p:cNvSpPr>
          <p:nvPr>
            <p:ph type="subTitle" idx="1"/>
          </p:nvPr>
        </p:nvSpPr>
        <p:spPr>
          <a:xfrm>
            <a:off x="1829752" y="3840480"/>
            <a:ext cx="8538845"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7"/>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7"/>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7"/>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0"/>
        <p:cNvGrpSpPr/>
        <p:nvPr/>
      </p:nvGrpSpPr>
      <p:grpSpPr>
        <a:xfrm>
          <a:off x="0" y="0"/>
          <a:ext cx="0" cy="0"/>
          <a:chOff x="0" y="0"/>
          <a:chExt cx="0" cy="0"/>
        </a:xfrm>
      </p:grpSpPr>
      <p:sp>
        <p:nvSpPr>
          <p:cNvPr id="51" name="Google Shape;51;p88"/>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88"/>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88"/>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8"/>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defRPr>
            </a:lvl1pPr>
            <a:lvl2pPr lvl="1" algn="ctr">
              <a:lnSpc>
                <a:spcPct val="100000"/>
              </a:lnSpc>
              <a:spcBef>
                <a:spcPts val="0"/>
              </a:spcBef>
              <a:spcAft>
                <a:spcPts val="0"/>
              </a:spcAft>
              <a:buClr>
                <a:srgbClr val="888888"/>
              </a:buClr>
              <a:buSzPts val="1800"/>
              <a:buFont typeface="Calibri"/>
              <a:buNone/>
              <a:defRPr>
                <a:solidFill>
                  <a:srgbClr val="888888"/>
                </a:solidFill>
              </a:defRPr>
            </a:lvl2pPr>
            <a:lvl3pPr lvl="2" algn="ctr">
              <a:lnSpc>
                <a:spcPct val="100000"/>
              </a:lnSpc>
              <a:spcBef>
                <a:spcPts val="0"/>
              </a:spcBef>
              <a:spcAft>
                <a:spcPts val="0"/>
              </a:spcAft>
              <a:buClr>
                <a:srgbClr val="888888"/>
              </a:buClr>
              <a:buSzPts val="1800"/>
              <a:buFont typeface="Calibri"/>
              <a:buNone/>
              <a:defRPr>
                <a:solidFill>
                  <a:srgbClr val="888888"/>
                </a:solidFill>
              </a:defRPr>
            </a:lvl3pPr>
            <a:lvl4pPr lvl="3" algn="ctr">
              <a:lnSpc>
                <a:spcPct val="100000"/>
              </a:lnSpc>
              <a:spcBef>
                <a:spcPts val="0"/>
              </a:spcBef>
              <a:spcAft>
                <a:spcPts val="0"/>
              </a:spcAft>
              <a:buClr>
                <a:srgbClr val="888888"/>
              </a:buClr>
              <a:buSzPts val="1800"/>
              <a:buFont typeface="Calibri"/>
              <a:buNone/>
              <a:defRPr>
                <a:solidFill>
                  <a:srgbClr val="888888"/>
                </a:solidFill>
              </a:defRPr>
            </a:lvl4pPr>
            <a:lvl5pPr lvl="4" algn="ctr">
              <a:lnSpc>
                <a:spcPct val="100000"/>
              </a:lnSpc>
              <a:spcBef>
                <a:spcPts val="0"/>
              </a:spcBef>
              <a:spcAft>
                <a:spcPts val="0"/>
              </a:spcAft>
              <a:buClr>
                <a:srgbClr val="888888"/>
              </a:buClr>
              <a:buSzPts val="1800"/>
              <a:buFont typeface="Calibri"/>
              <a:buNone/>
              <a:defRPr>
                <a:solidFill>
                  <a:srgbClr val="888888"/>
                </a:solidFill>
              </a:defRPr>
            </a:lvl5pPr>
            <a:lvl6pPr lvl="5" algn="ctr">
              <a:lnSpc>
                <a:spcPct val="100000"/>
              </a:lnSpc>
              <a:spcBef>
                <a:spcPts val="0"/>
              </a:spcBef>
              <a:spcAft>
                <a:spcPts val="0"/>
              </a:spcAft>
              <a:buClr>
                <a:srgbClr val="888888"/>
              </a:buClr>
              <a:buSzPts val="1800"/>
              <a:buFont typeface="Calibri"/>
              <a:buNone/>
              <a:defRPr>
                <a:solidFill>
                  <a:srgbClr val="888888"/>
                </a:solidFill>
              </a:defRPr>
            </a:lvl6pPr>
            <a:lvl7pPr lvl="6" algn="ctr">
              <a:lnSpc>
                <a:spcPct val="100000"/>
              </a:lnSpc>
              <a:spcBef>
                <a:spcPts val="0"/>
              </a:spcBef>
              <a:spcAft>
                <a:spcPts val="0"/>
              </a:spcAft>
              <a:buClr>
                <a:srgbClr val="888888"/>
              </a:buClr>
              <a:buSzPts val="1800"/>
              <a:buFont typeface="Calibri"/>
              <a:buNone/>
              <a:defRPr>
                <a:solidFill>
                  <a:srgbClr val="888888"/>
                </a:solidFill>
              </a:defRPr>
            </a:lvl7pPr>
            <a:lvl8pPr lvl="7" algn="ctr">
              <a:lnSpc>
                <a:spcPct val="100000"/>
              </a:lnSpc>
              <a:spcBef>
                <a:spcPts val="0"/>
              </a:spcBef>
              <a:spcAft>
                <a:spcPts val="0"/>
              </a:spcAft>
              <a:buClr>
                <a:srgbClr val="888888"/>
              </a:buClr>
              <a:buSzPts val="1800"/>
              <a:buFont typeface="Calibri"/>
              <a:buNone/>
              <a:defRPr>
                <a:solidFill>
                  <a:srgbClr val="888888"/>
                </a:solidFill>
              </a:defRPr>
            </a:lvl8pPr>
            <a:lvl9pPr lvl="8" algn="ctr">
              <a:lnSpc>
                <a:spcPct val="100000"/>
              </a:lnSpc>
              <a:spcBef>
                <a:spcPts val="0"/>
              </a:spcBef>
              <a:spcAft>
                <a:spcPts val="0"/>
              </a:spcAft>
              <a:buClr>
                <a:srgbClr val="888888"/>
              </a:buClr>
              <a:buSzPts val="1800"/>
              <a:buFont typeface="Calibri"/>
              <a:buNone/>
              <a:defRPr>
                <a:solidFill>
                  <a:srgbClr val="888888"/>
                </a:solidFill>
              </a:defRPr>
            </a:lvl9pPr>
          </a:lstStyle>
          <a:p>
            <a:endParaRPr/>
          </a:p>
        </p:txBody>
      </p:sp>
      <p:pic>
        <p:nvPicPr>
          <p:cNvPr id="55" name="Google Shape;55;p88" descr="\\colhpafil004\Colindale_Data\HQ Group and LARS\Group Data\Design\Branding and logos\PHE logos with strapline\Small without Old French text\PHE small logo for A4.jpg"/>
          <p:cNvPicPr preferRelativeResize="0"/>
          <p:nvPr/>
        </p:nvPicPr>
        <p:blipFill rotWithShape="1">
          <a:blip r:embed="rId2">
            <a:alphaModFix/>
          </a:blip>
          <a:srcRect/>
          <a:stretch/>
        </p:blipFill>
        <p:spPr>
          <a:xfrm>
            <a:off x="0" y="0"/>
            <a:ext cx="4898813" cy="18122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6"/>
        <p:cNvGrpSpPr/>
        <p:nvPr/>
      </p:nvGrpSpPr>
      <p:grpSpPr>
        <a:xfrm>
          <a:off x="0" y="0"/>
          <a:ext cx="0" cy="0"/>
          <a:chOff x="0" y="0"/>
          <a:chExt cx="0" cy="0"/>
        </a:xfrm>
      </p:grpSpPr>
      <p:sp>
        <p:nvSpPr>
          <p:cNvPr id="57" name="Google Shape;57;p89"/>
          <p:cNvSpPr/>
          <p:nvPr/>
        </p:nvSpPr>
        <p:spPr>
          <a:xfrm>
            <a:off x="0" y="2133304"/>
            <a:ext cx="12192000" cy="47246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89"/>
          <p:cNvSpPr/>
          <p:nvPr/>
        </p:nvSpPr>
        <p:spPr>
          <a:xfrm>
            <a:off x="0" y="1988841"/>
            <a:ext cx="12192000" cy="144463"/>
          </a:xfrm>
          <a:prstGeom prst="rect">
            <a:avLst/>
          </a:prstGeom>
          <a:solidFill>
            <a:srgbClr val="00AE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89"/>
          <p:cNvSpPr txBox="1">
            <a:spLocks noGrp="1"/>
          </p:cNvSpPr>
          <p:nvPr>
            <p:ph type="ctrTitle"/>
          </p:nvPr>
        </p:nvSpPr>
        <p:spPr>
          <a:xfrm>
            <a:off x="744000" y="2492897"/>
            <a:ext cx="10178197" cy="172450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9"/>
          <p:cNvSpPr txBox="1">
            <a:spLocks noGrp="1"/>
          </p:cNvSpPr>
          <p:nvPr>
            <p:ph type="subTitle" idx="1"/>
          </p:nvPr>
        </p:nvSpPr>
        <p:spPr>
          <a:xfrm>
            <a:off x="744000" y="6021288"/>
            <a:ext cx="10178197" cy="3383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defRPr>
            </a:lvl1pPr>
            <a:lvl2pPr lvl="1" algn="ctr">
              <a:lnSpc>
                <a:spcPct val="100000"/>
              </a:lnSpc>
              <a:spcBef>
                <a:spcPts val="0"/>
              </a:spcBef>
              <a:spcAft>
                <a:spcPts val="0"/>
              </a:spcAft>
              <a:buClr>
                <a:srgbClr val="888888"/>
              </a:buClr>
              <a:buSzPts val="1800"/>
              <a:buFont typeface="Calibri"/>
              <a:buNone/>
              <a:defRPr>
                <a:solidFill>
                  <a:srgbClr val="888888"/>
                </a:solidFill>
              </a:defRPr>
            </a:lvl2pPr>
            <a:lvl3pPr lvl="2" algn="ctr">
              <a:lnSpc>
                <a:spcPct val="100000"/>
              </a:lnSpc>
              <a:spcBef>
                <a:spcPts val="0"/>
              </a:spcBef>
              <a:spcAft>
                <a:spcPts val="0"/>
              </a:spcAft>
              <a:buClr>
                <a:srgbClr val="888888"/>
              </a:buClr>
              <a:buSzPts val="1800"/>
              <a:buFont typeface="Calibri"/>
              <a:buNone/>
              <a:defRPr>
                <a:solidFill>
                  <a:srgbClr val="888888"/>
                </a:solidFill>
              </a:defRPr>
            </a:lvl3pPr>
            <a:lvl4pPr lvl="3" algn="ctr">
              <a:lnSpc>
                <a:spcPct val="100000"/>
              </a:lnSpc>
              <a:spcBef>
                <a:spcPts val="0"/>
              </a:spcBef>
              <a:spcAft>
                <a:spcPts val="0"/>
              </a:spcAft>
              <a:buClr>
                <a:srgbClr val="888888"/>
              </a:buClr>
              <a:buSzPts val="1800"/>
              <a:buFont typeface="Calibri"/>
              <a:buNone/>
              <a:defRPr>
                <a:solidFill>
                  <a:srgbClr val="888888"/>
                </a:solidFill>
              </a:defRPr>
            </a:lvl4pPr>
            <a:lvl5pPr lvl="4" algn="ctr">
              <a:lnSpc>
                <a:spcPct val="100000"/>
              </a:lnSpc>
              <a:spcBef>
                <a:spcPts val="0"/>
              </a:spcBef>
              <a:spcAft>
                <a:spcPts val="0"/>
              </a:spcAft>
              <a:buClr>
                <a:srgbClr val="888888"/>
              </a:buClr>
              <a:buSzPts val="1800"/>
              <a:buFont typeface="Calibri"/>
              <a:buNone/>
              <a:defRPr>
                <a:solidFill>
                  <a:srgbClr val="888888"/>
                </a:solidFill>
              </a:defRPr>
            </a:lvl5pPr>
            <a:lvl6pPr lvl="5" algn="ctr">
              <a:lnSpc>
                <a:spcPct val="100000"/>
              </a:lnSpc>
              <a:spcBef>
                <a:spcPts val="0"/>
              </a:spcBef>
              <a:spcAft>
                <a:spcPts val="0"/>
              </a:spcAft>
              <a:buClr>
                <a:srgbClr val="888888"/>
              </a:buClr>
              <a:buSzPts val="1800"/>
              <a:buFont typeface="Calibri"/>
              <a:buNone/>
              <a:defRPr>
                <a:solidFill>
                  <a:srgbClr val="888888"/>
                </a:solidFill>
              </a:defRPr>
            </a:lvl6pPr>
            <a:lvl7pPr lvl="6" algn="ctr">
              <a:lnSpc>
                <a:spcPct val="100000"/>
              </a:lnSpc>
              <a:spcBef>
                <a:spcPts val="0"/>
              </a:spcBef>
              <a:spcAft>
                <a:spcPts val="0"/>
              </a:spcAft>
              <a:buClr>
                <a:srgbClr val="888888"/>
              </a:buClr>
              <a:buSzPts val="1800"/>
              <a:buFont typeface="Calibri"/>
              <a:buNone/>
              <a:defRPr>
                <a:solidFill>
                  <a:srgbClr val="888888"/>
                </a:solidFill>
              </a:defRPr>
            </a:lvl7pPr>
            <a:lvl8pPr lvl="7" algn="ctr">
              <a:lnSpc>
                <a:spcPct val="100000"/>
              </a:lnSpc>
              <a:spcBef>
                <a:spcPts val="0"/>
              </a:spcBef>
              <a:spcAft>
                <a:spcPts val="0"/>
              </a:spcAft>
              <a:buClr>
                <a:srgbClr val="888888"/>
              </a:buClr>
              <a:buSzPts val="1800"/>
              <a:buFont typeface="Calibri"/>
              <a:buNone/>
              <a:defRPr>
                <a:solidFill>
                  <a:srgbClr val="888888"/>
                </a:solidFill>
              </a:defRPr>
            </a:lvl8pPr>
            <a:lvl9pPr lvl="8" algn="ctr">
              <a:lnSpc>
                <a:spcPct val="100000"/>
              </a:lnSpc>
              <a:spcBef>
                <a:spcPts val="0"/>
              </a:spcBef>
              <a:spcAft>
                <a:spcPts val="0"/>
              </a:spcAft>
              <a:buClr>
                <a:srgbClr val="888888"/>
              </a:buClr>
              <a:buSzPts val="1800"/>
              <a:buFont typeface="Calibri"/>
              <a:buNone/>
              <a:defRPr>
                <a:solidFill>
                  <a:srgbClr val="888888"/>
                </a:solidFill>
              </a:defRPr>
            </a:lvl9pPr>
          </a:lstStyle>
          <a:p>
            <a:endParaRPr/>
          </a:p>
        </p:txBody>
      </p:sp>
      <p:pic>
        <p:nvPicPr>
          <p:cNvPr id="61" name="Google Shape;61;p89" descr="\\colhpafil004\Colindale_Data\HQ Group and LARS\Group Data\Design\Branding and logos\PHE logos with strapline\Small without Old French text\PHE small logo for A4.jpg"/>
          <p:cNvPicPr preferRelativeResize="0"/>
          <p:nvPr/>
        </p:nvPicPr>
        <p:blipFill rotWithShape="1">
          <a:blip r:embed="rId2">
            <a:alphaModFix/>
          </a:blip>
          <a:srcRect/>
          <a:stretch/>
        </p:blipFill>
        <p:spPr>
          <a:xfrm>
            <a:off x="0" y="0"/>
            <a:ext cx="4898813" cy="18122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1"/>
          <p:cNvSpPr/>
          <p:nvPr/>
        </p:nvSpPr>
        <p:spPr>
          <a:xfrm>
            <a:off x="0" y="6400800"/>
            <a:ext cx="12193270" cy="457200"/>
          </a:xfrm>
          <a:custGeom>
            <a:avLst/>
            <a:gdLst/>
            <a:ahLst/>
            <a:cxnLst/>
            <a:rect l="l" t="t" r="r" b="b"/>
            <a:pathLst>
              <a:path w="12193270" h="457200" extrusionOk="0">
                <a:moveTo>
                  <a:pt x="0" y="0"/>
                </a:moveTo>
                <a:lnTo>
                  <a:pt x="0" y="457200"/>
                </a:lnTo>
                <a:lnTo>
                  <a:pt x="12193206" y="457200"/>
                </a:lnTo>
                <a:lnTo>
                  <a:pt x="12193206" y="223189"/>
                </a:lnTo>
                <a:lnTo>
                  <a:pt x="0" y="0"/>
                </a:lnTo>
                <a:close/>
              </a:path>
            </a:pathLst>
          </a:custGeom>
          <a:solidFill>
            <a:srgbClr val="DFF2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p81"/>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1"/>
          <p:cNvSpPr txBox="1">
            <a:spLocks noGrp="1"/>
          </p:cNvSpPr>
          <p:nvPr>
            <p:ph type="body" idx="1"/>
          </p:nvPr>
        </p:nvSpPr>
        <p:spPr>
          <a:xfrm>
            <a:off x="609917" y="1577340"/>
            <a:ext cx="10978515"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81"/>
          <p:cNvSpPr txBox="1">
            <a:spLocks noGrp="1"/>
          </p:cNvSpPr>
          <p:nvPr>
            <p:ph type="ftr" idx="11"/>
          </p:nvPr>
        </p:nvSpPr>
        <p:spPr>
          <a:xfrm>
            <a:off x="4147439" y="6377940"/>
            <a:ext cx="3903472"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1"/>
          <p:cNvSpPr txBox="1">
            <a:spLocks noGrp="1"/>
          </p:cNvSpPr>
          <p:nvPr>
            <p:ph type="dt" idx="10"/>
          </p:nvPr>
        </p:nvSpPr>
        <p:spPr>
          <a:xfrm>
            <a:off x="609917" y="6377940"/>
            <a:ext cx="280562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1"/>
          <p:cNvSpPr txBox="1">
            <a:spLocks noGrp="1"/>
          </p:cNvSpPr>
          <p:nvPr>
            <p:ph type="sldNum" idx="12"/>
          </p:nvPr>
        </p:nvSpPr>
        <p:spPr>
          <a:xfrm>
            <a:off x="8782812" y="6377940"/>
            <a:ext cx="280562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gov.wales/sites/default/files/publications/2022-03/healthy-child-wales-quality-assurance-framework.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eif.org.uk/files/pdf/language-child-wellbeing-indicator.pdf" TargetMode="External"/><Relationship Id="rId7" Type="http://schemas.openxmlformats.org/officeDocument/2006/relationships/hyperlink" Target="https://gov.wales/sites/default/files/publications/2019-05/an-overview-of-the-healthy-child-wales-programme.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hyperlink" Target="https://gov.wales/sites/default/files/publications/2019-10/a-healthier-wales-action-plan.pdf"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gov.wales/sites/default/files/publications/2022-03/healthy-child-wales-quality-assurance-framework.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www.gov.wales/speech-language-and-communication-guida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hyperlink" Target="https://gov.wales/sites/default/files/publications/2022-03/healthy-child-wales-quality-assurance-framework.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v.wales/sites/default/files/publications/2022-11/phonological-awareness-factsheet.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gov.wales/talk-with-me"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gov.wales/sites/default/files/publications/2022-03/healthy-child-wales-quality-assurance-framework.pdf" TargetMode="External"/><Relationship Id="rId5" Type="http://schemas.openxmlformats.org/officeDocument/2006/relationships/image" Target="../media/image21.png"/><Relationship Id="rId4" Type="http://schemas.openxmlformats.org/officeDocument/2006/relationships/hyperlink" Target="https://gov.wales/learning-talk-stages-speech-and-language-developmen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s://youtu.be/vIhUEvEXDO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hyperlink" Target="https://youtu.be/-zqU4GFBhsA" TargetMode="Externa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gov.wales/talk-me-guidance-practitioner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hyperlink" Target="https://youtu.be/k9mzKK1zjl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hyperlink" Target="https://youtu.be/jBR0bMcCVS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hyperlink" Target="https://youtu.be/PVaZolMYa2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hyperlink" Target="https://youtu.be/YuRGHWwi-M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hyperlink" Target="https://youtu.be/6qVRjPuaa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hyperlink" Target="https://youtu.be/H9cEu0NmWew"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youtu.be/U0mX60HnkHA" TargetMode="Externa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hyperlink" Target="https://youtu.be/nWyM8NBAWo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aISXCw0Pi94"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85.jpg"/><Relationship Id="rId4" Type="http://schemas.openxmlformats.org/officeDocument/2006/relationships/hyperlink" Target="http://www.youtube.com/watch?v=aISXCw0Pi9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www.bi.team/wp-content/uploads/2015/07/BIT-Publication-EAST_FA_WEB.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gov.wales/sites/default/files/statistics-and-research/2022-08/review-of-early-language-screening-suitable-for-children-in-wales-from-birth-to-5-years.pdf"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hyperlink" Target="https://gov.wales/review-early-language-screening-suitable-children-wales-birth-5-years-summary-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gov.wales/sites/default/files/statistics-and-research/2022-08/review-of-early-language-screening-suitable-for-children-in-wales-from-birth-to-5-years.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gov.wales/sites/default/files/publications/2022-03/healthy-child-wales-quality-assurance-framework.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gov.wales/talk-with-me" TargetMode="External"/><Relationship Id="rId7"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s://speechandlanguage.org.uk/17-million-young-futures/" TargetMode="External"/><Relationship Id="rId5" Type="http://schemas.openxmlformats.org/officeDocument/2006/relationships/hyperlink" Target="https://www.nhs.uk/start4life/baby/learning-to-talk/3-to-5-years/" TargetMode="External"/><Relationship Id="rId4" Type="http://schemas.openxmlformats.org/officeDocument/2006/relationships/hyperlink" Target="https://www.bbc.co.uk/tiny-happy-people" TargetMode="External"/><Relationship Id="rId9" Type="http://schemas.openxmlformats.org/officeDocument/2006/relationships/image" Target="../media/image100.png"/></Relationships>
</file>

<file path=ppt/slides/_rels/slide71.xml.rels><?xml version="1.0" encoding="UTF-8" standalone="yes"?>
<Relationships xmlns="http://schemas.openxmlformats.org/package/2006/relationships"><Relationship Id="rId8" Type="http://schemas.openxmlformats.org/officeDocument/2006/relationships/hyperlink" Target="https://www.gov.wales/sites/default/files/publications/2022-09/stammering-factsheet.pdf" TargetMode="External"/><Relationship Id="rId3" Type="http://schemas.openxmlformats.org/officeDocument/2006/relationships/hyperlink" Target="https://gov.wales/talk-with-me" TargetMode="External"/><Relationship Id="rId7" Type="http://schemas.openxmlformats.org/officeDocument/2006/relationships/hyperlink" Target="https://www.elklan.co.uk/Learners/ELearningSessions/ISLC/register"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hyperlink" Target="https://www.exchangewales.org/slc-training-resources/" TargetMode="External"/><Relationship Id="rId11" Type="http://schemas.openxmlformats.org/officeDocument/2006/relationships/hyperlink" Target="https://www.gov.wales/talk-me-guidance-practitioners" TargetMode="External"/><Relationship Id="rId5" Type="http://schemas.openxmlformats.org/officeDocument/2006/relationships/hyperlink" Target="https://www.exchangewales.org/talk-with-me-speech-language-and-communication-slc/" TargetMode="External"/><Relationship Id="rId10" Type="http://schemas.openxmlformats.org/officeDocument/2006/relationships/hyperlink" Target="https://www.gov.wales/sites/default/files/publications/2023-01/deafness-factsheet.pdf" TargetMode="External"/><Relationship Id="rId4" Type="http://schemas.openxmlformats.org/officeDocument/2006/relationships/hyperlink" Target="https://gov.wales/talk-me-guidance-practitioners" TargetMode="External"/><Relationship Id="rId9" Type="http://schemas.openxmlformats.org/officeDocument/2006/relationships/hyperlink" Target="https://www.gov.wales/sites/default/files/publications/2022-11/phonological-awareness-factsheet.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hyperlink" Target="http://jmsnew.iobmresearch.com/index.php/joeed/article/view/181"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art,%20B.%20and%20Risley,%20T.R.,%202003.%20The%20early%20catastrophe.%20Education%20review,%2017(1)." TargetMode="External"/><Relationship Id="rId4" Type="http://schemas.openxmlformats.org/officeDocument/2006/relationships/hyperlink" Target="https://doi.org/10.3390/ijerph1808410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gov.wales/sites/default/files/publications/2022-03/healthy-child-wales-quality-assurance-framework.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gov.wales/sites/default/files/publications/2022-03/healthy-child-wales-quality-assurance-framework.pdf" TargetMode="Externa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66"/>
        <p:cNvGrpSpPr/>
        <p:nvPr/>
      </p:nvGrpSpPr>
      <p:grpSpPr>
        <a:xfrm>
          <a:off x="0" y="0"/>
          <a:ext cx="0" cy="0"/>
          <a:chOff x="0" y="0"/>
          <a:chExt cx="0" cy="0"/>
        </a:xfrm>
      </p:grpSpPr>
      <p:pic>
        <p:nvPicPr>
          <p:cNvPr id="67" name="Google Shape;67;p1"/>
          <p:cNvPicPr preferRelativeResize="0"/>
          <p:nvPr/>
        </p:nvPicPr>
        <p:blipFill rotWithShape="1">
          <a:blip r:embed="rId3">
            <a:alphaModFix/>
          </a:blip>
          <a:srcRect/>
          <a:stretch/>
        </p:blipFill>
        <p:spPr>
          <a:xfrm>
            <a:off x="10294378" y="0"/>
            <a:ext cx="1350264" cy="1678825"/>
          </a:xfrm>
          <a:prstGeom prst="rect">
            <a:avLst/>
          </a:prstGeom>
          <a:noFill/>
          <a:ln>
            <a:noFill/>
          </a:ln>
        </p:spPr>
      </p:pic>
      <p:pic>
        <p:nvPicPr>
          <p:cNvPr id="68" name="Google Shape;68;p1"/>
          <p:cNvPicPr preferRelativeResize="0"/>
          <p:nvPr/>
        </p:nvPicPr>
        <p:blipFill rotWithShape="1">
          <a:blip r:embed="rId4">
            <a:alphaModFix/>
          </a:blip>
          <a:srcRect/>
          <a:stretch/>
        </p:blipFill>
        <p:spPr>
          <a:xfrm>
            <a:off x="7162800" y="477232"/>
            <a:ext cx="2750763" cy="872236"/>
          </a:xfrm>
          <a:prstGeom prst="rect">
            <a:avLst/>
          </a:prstGeom>
          <a:noFill/>
          <a:ln>
            <a:noFill/>
          </a:ln>
        </p:spPr>
      </p:pic>
      <p:pic>
        <p:nvPicPr>
          <p:cNvPr id="69" name="Google Shape;69;p1" descr="A picture containing icon&#10;&#10;Description automatically generated"/>
          <p:cNvPicPr preferRelativeResize="0"/>
          <p:nvPr/>
        </p:nvPicPr>
        <p:blipFill rotWithShape="1">
          <a:blip r:embed="rId5">
            <a:alphaModFix/>
          </a:blip>
          <a:srcRect/>
          <a:stretch/>
        </p:blipFill>
        <p:spPr>
          <a:xfrm>
            <a:off x="456019" y="381000"/>
            <a:ext cx="2576842" cy="2576842"/>
          </a:xfrm>
          <a:prstGeom prst="rect">
            <a:avLst/>
          </a:prstGeom>
          <a:noFill/>
          <a:ln>
            <a:noFill/>
          </a:ln>
        </p:spPr>
      </p:pic>
      <p:sp>
        <p:nvSpPr>
          <p:cNvPr id="70" name="Google Shape;70;p1"/>
          <p:cNvSpPr txBox="1"/>
          <p:nvPr/>
        </p:nvSpPr>
        <p:spPr>
          <a:xfrm>
            <a:off x="0" y="2723657"/>
            <a:ext cx="12192000"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GB" sz="5000" b="1" i="0" u="none" strike="noStrike" cap="none" dirty="0">
                <a:solidFill>
                  <a:schemeClr val="lt1"/>
                </a:solidFill>
                <a:latin typeface="Rockwell"/>
                <a:ea typeface="Rockwell"/>
                <a:cs typeface="Rockwell"/>
                <a:sym typeface="Rockwell"/>
              </a:rPr>
              <a:t>Talk With Me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GB" sz="5000" b="1" i="0" u="none" strike="noStrike" cap="none"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71" name="Google Shape;71;p1"/>
          <p:cNvSpPr txBox="1"/>
          <p:nvPr/>
        </p:nvSpPr>
        <p:spPr>
          <a:xfrm>
            <a:off x="0" y="3816264"/>
            <a:ext cx="12192000" cy="18466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chemeClr val="lt1"/>
                </a:solidFill>
                <a:latin typeface="Arial"/>
                <a:ea typeface="Arial"/>
                <a:cs typeface="Arial"/>
                <a:sym typeface="Arial"/>
              </a:rPr>
              <a:t>Speech, Language and Communication (SLC) training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chemeClr val="lt1"/>
                </a:solidFill>
                <a:latin typeface="Arial"/>
                <a:ea typeface="Arial"/>
                <a:cs typeface="Arial"/>
                <a:sym typeface="Arial"/>
              </a:rPr>
              <a:t>for the</a:t>
            </a:r>
            <a:r>
              <a:rPr lang="en-GB" sz="3200" b="1" dirty="0">
                <a:solidFill>
                  <a:schemeClr val="lt1"/>
                </a:solidFill>
              </a:rPr>
              <a:t> </a:t>
            </a:r>
            <a:r>
              <a:rPr lang="en-GB" sz="3200" b="1" i="0" u="none" strike="noStrike" cap="none" dirty="0">
                <a:solidFill>
                  <a:schemeClr val="lt1"/>
                </a:solidFill>
                <a:latin typeface="Arial"/>
                <a:ea typeface="Arial"/>
                <a:cs typeface="Arial"/>
                <a:sym typeface="Arial"/>
              </a:rPr>
              <a:t>Health Visitor Skill Mix workforce</a:t>
            </a:r>
          </a:p>
          <a:p>
            <a:pPr marL="0" marR="0" lvl="0" indent="0" algn="ctr" rtl="0">
              <a:lnSpc>
                <a:spcPct val="100000"/>
              </a:lnSpc>
              <a:spcBef>
                <a:spcPts val="0"/>
              </a:spcBef>
              <a:spcAft>
                <a:spcPts val="0"/>
              </a:spcAft>
              <a:buClr>
                <a:srgbClr val="000000"/>
              </a:buClr>
              <a:buSzPts val="3200"/>
              <a:buFont typeface="Arial"/>
              <a:buNone/>
            </a:pPr>
            <a:endParaRPr lang="en-GB" sz="3200" b="1" dirty="0">
              <a:solidFill>
                <a:schemeClr val="lt1"/>
              </a:solidFill>
            </a:endParaRPr>
          </a:p>
          <a:p>
            <a:pPr marL="0" marR="0" lvl="0" indent="0" algn="ctr" rtl="0">
              <a:lnSpc>
                <a:spcPct val="100000"/>
              </a:lnSpc>
              <a:spcBef>
                <a:spcPts val="0"/>
              </a:spcBef>
              <a:spcAft>
                <a:spcPts val="0"/>
              </a:spcAft>
              <a:buClr>
                <a:srgbClr val="000000"/>
              </a:buClr>
              <a:buSzPts val="3200"/>
              <a:buFont typeface="Arial"/>
              <a:buNone/>
            </a:pPr>
            <a:r>
              <a:rPr lang="en-GB" sz="1800" b="0" i="0" u="none" strike="noStrike" cap="none" dirty="0">
                <a:solidFill>
                  <a:schemeClr val="bg1"/>
                </a:solidFill>
                <a:latin typeface="Arial"/>
                <a:ea typeface="Arial"/>
                <a:cs typeface="Arial"/>
                <a:sym typeface="Arial"/>
              </a:rPr>
              <a:t>Version 2 - 2024</a:t>
            </a:r>
            <a:endParaRPr sz="1800" b="0" i="0" u="none" strike="noStrike" cap="none" dirty="0">
              <a:solidFill>
                <a:schemeClr val="bg1"/>
              </a:solidFill>
              <a:latin typeface="Arial"/>
              <a:ea typeface="Arial"/>
              <a:cs typeface="Arial"/>
              <a:sym typeface="Arial"/>
            </a:endParaRPr>
          </a:p>
        </p:txBody>
      </p:sp>
      <p:sp>
        <p:nvSpPr>
          <p:cNvPr id="72" name="Google Shape;72;p1"/>
          <p:cNvSpPr txBox="1">
            <a:spLocks noGrp="1"/>
          </p:cNvSpPr>
          <p:nvPr>
            <p:ph type="ftr" idx="11"/>
          </p:nvPr>
        </p:nvSpPr>
        <p:spPr>
          <a:xfrm>
            <a:off x="685800" y="5867401"/>
            <a:ext cx="10668000" cy="5334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GB" sz="1800" dirty="0">
                <a:solidFill>
                  <a:srgbClr val="F2F2F2"/>
                </a:solidFill>
                <a:latin typeface="Rockwell"/>
                <a:ea typeface="Rockwell"/>
                <a:cs typeface="Rockwell"/>
                <a:sym typeface="Rockwell"/>
              </a:rPr>
              <a:t>This training was adapted from </a:t>
            </a:r>
            <a:r>
              <a:rPr lang="en-GB" dirty="0">
                <a:solidFill>
                  <a:srgbClr val="F2F2F2"/>
                </a:solidFill>
                <a:latin typeface="Rockwell"/>
                <a:ea typeface="Rockwell"/>
                <a:cs typeface="Rockwell"/>
                <a:sym typeface="Rockwell"/>
              </a:rPr>
              <a:t>content </a:t>
            </a:r>
            <a:r>
              <a:rPr lang="en-GB" sz="1800" dirty="0">
                <a:solidFill>
                  <a:srgbClr val="F2F2F2"/>
                </a:solidFill>
                <a:latin typeface="Rockwell"/>
                <a:ea typeface="Rockwell"/>
                <a:cs typeface="Rockwell"/>
                <a:sym typeface="Rockwell"/>
              </a:rPr>
              <a:t>developed by the Institute of Health Visiting, Public Health England and Department for Education</a:t>
            </a:r>
            <a:endParaRPr dirty="0">
              <a:solidFill>
                <a:srgbClr val="F2F2F2"/>
              </a:solidFill>
              <a:latin typeface="Rockwell"/>
              <a:ea typeface="Rockwell"/>
              <a:cs typeface="Rockwell"/>
              <a:sym typeface="Rockwell"/>
            </a:endParaRPr>
          </a:p>
          <a:p>
            <a:pPr marL="0" lvl="0" indent="0" algn="ctr" rtl="0">
              <a:lnSpc>
                <a:spcPct val="100000"/>
              </a:lnSpc>
              <a:spcBef>
                <a:spcPts val="0"/>
              </a:spcBef>
              <a:spcAft>
                <a:spcPts val="0"/>
              </a:spcAft>
              <a:buSzPts val="1400"/>
              <a:buNone/>
            </a:pPr>
            <a:endParaRPr dirty="0">
              <a:solidFill>
                <a:srgbClr val="F2F2F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235"/>
        <p:cNvGrpSpPr/>
        <p:nvPr/>
      </p:nvGrpSpPr>
      <p:grpSpPr>
        <a:xfrm>
          <a:off x="0" y="0"/>
          <a:ext cx="0" cy="0"/>
          <a:chOff x="0" y="0"/>
          <a:chExt cx="0" cy="0"/>
        </a:xfrm>
      </p:grpSpPr>
      <p:grpSp>
        <p:nvGrpSpPr>
          <p:cNvPr id="236" name="Google Shape;236;p11"/>
          <p:cNvGrpSpPr/>
          <p:nvPr/>
        </p:nvGrpSpPr>
        <p:grpSpPr>
          <a:xfrm>
            <a:off x="1981200" y="1856534"/>
            <a:ext cx="9662593" cy="4313873"/>
            <a:chOff x="0" y="1791"/>
            <a:chExt cx="9662593" cy="4313873"/>
          </a:xfrm>
        </p:grpSpPr>
        <p:sp>
          <p:nvSpPr>
            <p:cNvPr id="237" name="Google Shape;237;p11"/>
            <p:cNvSpPr/>
            <p:nvPr/>
          </p:nvSpPr>
          <p:spPr>
            <a:xfrm>
              <a:off x="0" y="179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1"/>
            <p:cNvSpPr/>
            <p:nvPr/>
          </p:nvSpPr>
          <p:spPr>
            <a:xfrm>
              <a:off x="274725" y="206133"/>
              <a:ext cx="499501" cy="49950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1"/>
            <p:cNvSpPr/>
            <p:nvPr/>
          </p:nvSpPr>
          <p:spPr>
            <a:xfrm>
              <a:off x="1048952" y="1791"/>
              <a:ext cx="8613641" cy="9081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1"/>
            <p:cNvSpPr txBox="1"/>
            <p:nvPr/>
          </p:nvSpPr>
          <p:spPr>
            <a:xfrm>
              <a:off x="1048952" y="1791"/>
              <a:ext cx="8613641" cy="908183"/>
            </a:xfrm>
            <a:prstGeom prst="rect">
              <a:avLst/>
            </a:prstGeom>
            <a:noFill/>
            <a:ln>
              <a:noFill/>
            </a:ln>
          </p:spPr>
          <p:txBody>
            <a:bodyPr spcFirstLastPara="1" wrap="square" lIns="96100" tIns="96100" rIns="96100" bIns="961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The Health Visiting Service Workforce have expertise and opportunities to promote speech, language and communication development with </a:t>
              </a:r>
              <a:r>
                <a:rPr lang="en-GB" sz="1800" b="1" i="0" u="none" strike="noStrike" cap="none">
                  <a:solidFill>
                    <a:schemeClr val="dk1"/>
                  </a:solidFill>
                  <a:latin typeface="Arial"/>
                  <a:ea typeface="Arial"/>
                  <a:cs typeface="Arial"/>
                  <a:sym typeface="Arial"/>
                </a:rPr>
                <a:t>all</a:t>
              </a:r>
              <a:r>
                <a:rPr lang="en-GB" sz="1800" b="0" i="0" u="none" strike="noStrike" cap="none">
                  <a:solidFill>
                    <a:schemeClr val="dk1"/>
                  </a:solidFill>
                  <a:latin typeface="Arial"/>
                  <a:ea typeface="Arial"/>
                  <a:cs typeface="Arial"/>
                  <a:sym typeface="Arial"/>
                </a:rPr>
                <a:t> families </a:t>
              </a:r>
              <a:endParaRPr sz="1800" b="0" i="0" u="none" strike="noStrike" cap="none">
                <a:solidFill>
                  <a:schemeClr val="dk1"/>
                </a:solidFill>
                <a:latin typeface="Arial"/>
                <a:ea typeface="Arial"/>
                <a:cs typeface="Arial"/>
                <a:sym typeface="Arial"/>
              </a:endParaRPr>
            </a:p>
          </p:txBody>
        </p:sp>
        <p:sp>
          <p:nvSpPr>
            <p:cNvPr id="241" name="Google Shape;241;p11"/>
            <p:cNvSpPr/>
            <p:nvPr/>
          </p:nvSpPr>
          <p:spPr>
            <a:xfrm>
              <a:off x="0" y="113702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1"/>
            <p:cNvSpPr/>
            <p:nvPr/>
          </p:nvSpPr>
          <p:spPr>
            <a:xfrm>
              <a:off x="274725" y="1341363"/>
              <a:ext cx="499501" cy="499501"/>
            </a:xfrm>
            <a:prstGeom prst="rect">
              <a:avLst/>
            </a:prstGeom>
            <a:blipFill rotWithShape="1">
              <a:blip r:embed="rId4">
                <a:alphaModFix/>
              </a:blip>
              <a:stretch>
                <a:fillRect l="-3995" r="-3995"/>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1"/>
            <p:cNvSpPr/>
            <p:nvPr/>
          </p:nvSpPr>
          <p:spPr>
            <a:xfrm>
              <a:off x="1048952" y="1137021"/>
              <a:ext cx="8613641" cy="9081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1"/>
            <p:cNvSpPr txBox="1"/>
            <p:nvPr/>
          </p:nvSpPr>
          <p:spPr>
            <a:xfrm>
              <a:off x="1048952" y="1137021"/>
              <a:ext cx="8613641" cy="908183"/>
            </a:xfrm>
            <a:prstGeom prst="rect">
              <a:avLst/>
            </a:prstGeom>
            <a:noFill/>
            <a:ln>
              <a:noFill/>
            </a:ln>
          </p:spPr>
          <p:txBody>
            <a:bodyPr spcFirstLastPara="1" wrap="square" lIns="96100" tIns="96100" rIns="96100" bIns="961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The Talk with Me Delivery Plan focuses on SLC as the ‘golden thread’ over time: consider right person/ place/ time</a:t>
              </a:r>
              <a:endParaRPr sz="1800" b="0" i="0" u="none" strike="noStrike" cap="none">
                <a:solidFill>
                  <a:schemeClr val="dk1"/>
                </a:solidFill>
                <a:latin typeface="Arial"/>
                <a:ea typeface="Arial"/>
                <a:cs typeface="Arial"/>
                <a:sym typeface="Arial"/>
              </a:endParaRPr>
            </a:p>
          </p:txBody>
        </p:sp>
        <p:sp>
          <p:nvSpPr>
            <p:cNvPr id="245" name="Google Shape;245;p11"/>
            <p:cNvSpPr/>
            <p:nvPr/>
          </p:nvSpPr>
          <p:spPr>
            <a:xfrm>
              <a:off x="0" y="227225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1"/>
            <p:cNvSpPr/>
            <p:nvPr/>
          </p:nvSpPr>
          <p:spPr>
            <a:xfrm>
              <a:off x="274725" y="2476592"/>
              <a:ext cx="499501" cy="49950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1"/>
            <p:cNvSpPr/>
            <p:nvPr/>
          </p:nvSpPr>
          <p:spPr>
            <a:xfrm>
              <a:off x="1048952" y="2272251"/>
              <a:ext cx="8613641" cy="9081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1"/>
            <p:cNvSpPr txBox="1"/>
            <p:nvPr/>
          </p:nvSpPr>
          <p:spPr>
            <a:xfrm>
              <a:off x="1048952" y="2272251"/>
              <a:ext cx="8613641" cy="908183"/>
            </a:xfrm>
            <a:prstGeom prst="rect">
              <a:avLst/>
            </a:prstGeom>
            <a:noFill/>
            <a:ln>
              <a:noFill/>
            </a:ln>
          </p:spPr>
          <p:txBody>
            <a:bodyPr spcFirstLastPara="1" wrap="square" lIns="96100" tIns="96100" rIns="96100" bIns="961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Health visiting teams can offer timely interventions through established relationships with families</a:t>
              </a:r>
              <a:endParaRPr sz="1800" b="0" i="0" u="none" strike="noStrike" cap="none">
                <a:solidFill>
                  <a:schemeClr val="dk1"/>
                </a:solidFill>
                <a:latin typeface="Arial"/>
                <a:ea typeface="Arial"/>
                <a:cs typeface="Arial"/>
                <a:sym typeface="Arial"/>
              </a:endParaRPr>
            </a:p>
          </p:txBody>
        </p:sp>
        <p:sp>
          <p:nvSpPr>
            <p:cNvPr id="249" name="Google Shape;249;p11"/>
            <p:cNvSpPr/>
            <p:nvPr/>
          </p:nvSpPr>
          <p:spPr>
            <a:xfrm>
              <a:off x="0" y="3407481"/>
              <a:ext cx="9662593" cy="908183"/>
            </a:xfrm>
            <a:prstGeom prst="roundRect">
              <a:avLst>
                <a:gd name="adj" fmla="val 1000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1"/>
            <p:cNvSpPr/>
            <p:nvPr/>
          </p:nvSpPr>
          <p:spPr>
            <a:xfrm>
              <a:off x="274725" y="3611822"/>
              <a:ext cx="499501" cy="499501"/>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1"/>
            <p:cNvSpPr/>
            <p:nvPr/>
          </p:nvSpPr>
          <p:spPr>
            <a:xfrm>
              <a:off x="1048952" y="3407481"/>
              <a:ext cx="8613641" cy="9081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1"/>
            <p:cNvSpPr txBox="1"/>
            <p:nvPr/>
          </p:nvSpPr>
          <p:spPr>
            <a:xfrm>
              <a:off x="1048952" y="3407481"/>
              <a:ext cx="8613641" cy="908183"/>
            </a:xfrm>
            <a:prstGeom prst="rect">
              <a:avLst/>
            </a:prstGeom>
            <a:noFill/>
            <a:ln>
              <a:noFill/>
            </a:ln>
          </p:spPr>
          <p:txBody>
            <a:bodyPr spcFirstLastPara="1" wrap="square" lIns="96100" tIns="96100" rIns="96100" bIns="961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Health Visiting teams work within the home and can promote this as the most important learning environment</a:t>
              </a:r>
              <a:endParaRPr sz="1800" b="0" i="0" u="none" strike="noStrike" cap="none">
                <a:solidFill>
                  <a:schemeClr val="dk1"/>
                </a:solidFill>
                <a:latin typeface="Arial"/>
                <a:ea typeface="Arial"/>
                <a:cs typeface="Arial"/>
                <a:sym typeface="Arial"/>
              </a:endParaRPr>
            </a:p>
          </p:txBody>
        </p:sp>
      </p:grpSp>
      <p:sp>
        <p:nvSpPr>
          <p:cNvPr id="253" name="Google Shape;253;p11"/>
          <p:cNvSpPr txBox="1">
            <a:spLocks noGrp="1"/>
          </p:cNvSpPr>
          <p:nvPr>
            <p:ph type="ftr" idx="11"/>
          </p:nvPr>
        </p:nvSpPr>
        <p:spPr>
          <a:xfrm>
            <a:off x="64477" y="6520933"/>
            <a:ext cx="4733860"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254" name="Google Shape;254;p11"/>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11"/>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Why Health Visiting?</a:t>
            </a:r>
            <a:endParaRPr sz="2000" b="1" i="0" u="none" strike="noStrike" cap="none">
              <a:solidFill>
                <a:schemeClr val="lt1"/>
              </a:solidFill>
              <a:latin typeface="Rockwell"/>
              <a:ea typeface="Rockwell"/>
              <a:cs typeface="Rockwell"/>
              <a:sym typeface="Rockwe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260"/>
        <p:cNvGrpSpPr/>
        <p:nvPr/>
      </p:nvGrpSpPr>
      <p:grpSpPr>
        <a:xfrm>
          <a:off x="0" y="0"/>
          <a:ext cx="0" cy="0"/>
          <a:chOff x="0" y="0"/>
          <a:chExt cx="0" cy="0"/>
        </a:xfrm>
      </p:grpSpPr>
      <p:sp>
        <p:nvSpPr>
          <p:cNvPr id="261" name="Google Shape;261;p12"/>
          <p:cNvSpPr txBox="1">
            <a:spLocks noGrp="1"/>
          </p:cNvSpPr>
          <p:nvPr>
            <p:ph type="body" idx="1"/>
          </p:nvPr>
        </p:nvSpPr>
        <p:spPr>
          <a:xfrm>
            <a:off x="2547238" y="1752600"/>
            <a:ext cx="7815962" cy="276998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000" b="1">
                <a:solidFill>
                  <a:schemeClr val="lt1"/>
                </a:solidFill>
                <a:latin typeface="Rockwell"/>
                <a:ea typeface="Rockwell"/>
                <a:cs typeface="Rockwell"/>
                <a:sym typeface="Rockwell"/>
              </a:rPr>
              <a:t>Consider:</a:t>
            </a:r>
            <a:endParaRPr/>
          </a:p>
          <a:p>
            <a:pPr marL="0" lvl="0" indent="0" algn="l" rtl="0">
              <a:lnSpc>
                <a:spcPct val="100000"/>
              </a:lnSpc>
              <a:spcBef>
                <a:spcPts val="0"/>
              </a:spcBef>
              <a:spcAft>
                <a:spcPts val="0"/>
              </a:spcAft>
              <a:buSzPts val="1400"/>
              <a:buNone/>
            </a:pPr>
            <a:endParaRPr sz="2000">
              <a:solidFill>
                <a:schemeClr val="lt1"/>
              </a:solidFill>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How do you currently identify SLCN?</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Which contact points are most crucial for this? How do you ensure that SLC is considered at every contact?</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What do you listen out for from the parent?</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From the child?</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How do you currently decide what to do next?</a:t>
            </a:r>
            <a:endParaRPr/>
          </a:p>
          <a:p>
            <a:pPr marL="285750" lvl="0" indent="-158750" algn="l" rtl="0">
              <a:lnSpc>
                <a:spcPct val="100000"/>
              </a:lnSpc>
              <a:spcBef>
                <a:spcPts val="0"/>
              </a:spcBef>
              <a:spcAft>
                <a:spcPts val="0"/>
              </a:spcAft>
              <a:buSzPts val="2000"/>
              <a:buFont typeface="Arial"/>
              <a:buNone/>
            </a:pPr>
            <a:endParaRPr sz="2000">
              <a:solidFill>
                <a:schemeClr val="lt1"/>
              </a:solidFill>
            </a:endParaRPr>
          </a:p>
        </p:txBody>
      </p:sp>
      <p:sp>
        <p:nvSpPr>
          <p:cNvPr id="262" name="Google Shape;262;p12"/>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88888"/>
              </a:buClr>
              <a:buSzPts val="1200"/>
              <a:buFont typeface="Rockwell"/>
              <a:buNone/>
            </a:pPr>
            <a:r>
              <a:rPr lang="en-GB" sz="1200" b="1" i="0" u="none" strike="noStrike" cap="none">
                <a:solidFill>
                  <a:srgbClr val="888888"/>
                </a:solidFill>
                <a:latin typeface="Rockwell"/>
                <a:ea typeface="Rockwell"/>
                <a:cs typeface="Rockwell"/>
                <a:sym typeface="Rockwell"/>
              </a:rPr>
              <a:t>Talk with Me Speech, Language and Communication Training</a:t>
            </a:r>
            <a:endParaRPr/>
          </a:p>
        </p:txBody>
      </p:sp>
      <p:sp>
        <p:nvSpPr>
          <p:cNvPr id="263" name="Google Shape;263;p12"/>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4" name="Google Shape;264;p12"/>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7F7F7F"/>
              </a:buClr>
              <a:buSzPts val="2000"/>
              <a:buFont typeface="Rockwell"/>
              <a:buNone/>
            </a:pPr>
            <a:r>
              <a:rPr lang="en-GB" sz="2000" b="1" i="0" u="none" strike="noStrike" cap="none">
                <a:solidFill>
                  <a:srgbClr val="7F7F7F"/>
                </a:solidFill>
                <a:latin typeface="Rockwell"/>
                <a:ea typeface="Rockwell"/>
                <a:cs typeface="Rockwell"/>
                <a:sym typeface="Rockwell"/>
              </a:rPr>
              <a:t>Activity: Identification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F7F7F"/>
              </a:buClr>
              <a:buSzPts val="2000"/>
              <a:buFont typeface="Rockwell"/>
              <a:buNone/>
            </a:pPr>
            <a:r>
              <a:rPr lang="en-GB" sz="2000" b="1" i="0" u="none" strike="noStrike" cap="none">
                <a:solidFill>
                  <a:srgbClr val="7F7F7F"/>
                </a:solidFill>
                <a:latin typeface="Rockwell"/>
                <a:ea typeface="Rockwell"/>
                <a:cs typeface="Rockwell"/>
                <a:sym typeface="Rockwell"/>
              </a:rPr>
              <a:t>of SLCN </a:t>
            </a:r>
            <a:endParaRPr sz="2000" b="1" i="0" u="none" strike="noStrike" cap="none">
              <a:solidFill>
                <a:srgbClr val="7F7F7F"/>
              </a:solidFill>
              <a:latin typeface="Rockwell"/>
              <a:ea typeface="Rockwell"/>
              <a:cs typeface="Rockwell"/>
              <a:sym typeface="Rockwell"/>
            </a:endParaRPr>
          </a:p>
        </p:txBody>
      </p:sp>
      <p:pic>
        <p:nvPicPr>
          <p:cNvPr id="265" name="Google Shape;265;p12"/>
          <p:cNvPicPr preferRelativeResize="0"/>
          <p:nvPr/>
        </p:nvPicPr>
        <p:blipFill rotWithShape="1">
          <a:blip r:embed="rId3">
            <a:alphaModFix/>
          </a:blip>
          <a:srcRect l="49212" t="30386" r="9308" b="14696"/>
          <a:stretch/>
        </p:blipFill>
        <p:spPr>
          <a:xfrm>
            <a:off x="6629400" y="4191000"/>
            <a:ext cx="5410200" cy="2323239"/>
          </a:xfrm>
          <a:prstGeom prst="rect">
            <a:avLst/>
          </a:prstGeom>
          <a:noFill/>
          <a:ln>
            <a:noFill/>
          </a:ln>
        </p:spPr>
      </p:pic>
      <p:sp>
        <p:nvSpPr>
          <p:cNvPr id="266" name="Google Shape;266;p12"/>
          <p:cNvSpPr txBox="1"/>
          <p:nvPr/>
        </p:nvSpPr>
        <p:spPr>
          <a:xfrm>
            <a:off x="7467600" y="4495800"/>
            <a:ext cx="415290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Rockwell"/>
              <a:buNone/>
            </a:pPr>
            <a:r>
              <a:rPr lang="en-GB" sz="1800" b="0" i="0" u="none" strike="noStrike" cap="none">
                <a:solidFill>
                  <a:srgbClr val="FFFFFF"/>
                </a:solidFill>
                <a:latin typeface="Rockwell"/>
                <a:ea typeface="Rockwell"/>
                <a:cs typeface="Rockwell"/>
                <a:sym typeface="Rockwell"/>
              </a:rPr>
              <a:t>‘Discuss with parents/carers their views and any concerns they may have regarding their child’s speech, language and communication’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Rockwell"/>
              <a:buNone/>
            </a:pPr>
            <a:r>
              <a:rPr lang="en-GB" sz="1800" b="0" i="0" u="none" strike="noStrike" cap="none">
                <a:solidFill>
                  <a:srgbClr val="FFFFFF"/>
                </a:solidFill>
                <a:latin typeface="Rockwell"/>
                <a:ea typeface="Rockwell"/>
                <a:cs typeface="Rockwell"/>
                <a:sym typeface="Rockwell"/>
              </a:rPr>
              <a:t>(HCWP </a:t>
            </a:r>
            <a:r>
              <a:rPr lang="en-GB" sz="1800" b="0" i="0" u="sng" strike="noStrike" cap="none">
                <a:solidFill>
                  <a:srgbClr val="FFFFFF"/>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QA framework</a:t>
            </a:r>
            <a:r>
              <a:rPr lang="en-GB" sz="1800" b="0" i="0" u="none" strike="noStrike" cap="none">
                <a:solidFill>
                  <a:srgbClr val="FFFFFF"/>
                </a:solidFill>
                <a:latin typeface="Rockwell"/>
                <a:ea typeface="Rockwell"/>
                <a:cs typeface="Rockwell"/>
                <a:sym typeface="Rockwell"/>
              </a:rPr>
              <a:t>, 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271"/>
        <p:cNvGrpSpPr/>
        <p:nvPr/>
      </p:nvGrpSpPr>
      <p:grpSpPr>
        <a:xfrm>
          <a:off x="0" y="0"/>
          <a:ext cx="0" cy="0"/>
          <a:chOff x="0" y="0"/>
          <a:chExt cx="0" cy="0"/>
        </a:xfrm>
      </p:grpSpPr>
      <p:grpSp>
        <p:nvGrpSpPr>
          <p:cNvPr id="272" name="Google Shape;272;p13"/>
          <p:cNvGrpSpPr/>
          <p:nvPr/>
        </p:nvGrpSpPr>
        <p:grpSpPr>
          <a:xfrm>
            <a:off x="457200" y="2057400"/>
            <a:ext cx="11277600" cy="4267200"/>
            <a:chOff x="457200" y="2173677"/>
            <a:chExt cx="11277600" cy="4267200"/>
          </a:xfrm>
        </p:grpSpPr>
        <p:sp>
          <p:nvSpPr>
            <p:cNvPr id="273" name="Google Shape;273;p13"/>
            <p:cNvSpPr/>
            <p:nvPr/>
          </p:nvSpPr>
          <p:spPr>
            <a:xfrm>
              <a:off x="457200" y="21736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86325" tIns="86325" rIns="86325" bIns="8632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1. 	You will need the following equipment: blank paper, </a:t>
              </a:r>
              <a:r>
                <a:rPr lang="en-GB" sz="1800" b="0" i="0" u="none" strike="noStrike" cap="none">
                  <a:solidFill>
                    <a:srgbClr val="FAB823"/>
                  </a:solidFill>
                  <a:latin typeface="Arial"/>
                  <a:ea typeface="Arial"/>
                  <a:cs typeface="Arial"/>
                  <a:sym typeface="Arial"/>
                </a:rPr>
                <a:t>3</a:t>
              </a:r>
              <a:r>
                <a:rPr lang="en-GB" sz="1800" b="0" i="0" u="none" strike="noStrike" cap="none">
                  <a:solidFill>
                    <a:srgbClr val="7F7F7F"/>
                  </a:solidFill>
                  <a:latin typeface="Arial"/>
                  <a:ea typeface="Arial"/>
                  <a:cs typeface="Arial"/>
                  <a:sym typeface="Arial"/>
                </a:rPr>
                <a:t> </a:t>
              </a:r>
              <a:r>
                <a:rPr lang="en-GB" sz="1800" b="0" i="0" u="none" strike="noStrike" cap="none">
                  <a:solidFill>
                    <a:srgbClr val="009098"/>
                  </a:solidFill>
                  <a:latin typeface="Arial"/>
                  <a:ea typeface="Arial"/>
                  <a:cs typeface="Arial"/>
                  <a:sym typeface="Arial"/>
                </a:rPr>
                <a:t>different</a:t>
              </a:r>
              <a:r>
                <a:rPr lang="en-GB" sz="1800" b="0" i="0" u="none" strike="noStrike" cap="none">
                  <a:solidFill>
                    <a:srgbClr val="7F7F7F"/>
                  </a:solidFill>
                  <a:latin typeface="Arial"/>
                  <a:ea typeface="Arial"/>
                  <a:cs typeface="Arial"/>
                  <a:sym typeface="Arial"/>
                </a:rPr>
                <a:t> </a:t>
              </a:r>
              <a:r>
                <a:rPr lang="en-GB" sz="1800" b="0" i="0" u="none" strike="noStrike" cap="none">
                  <a:solidFill>
                    <a:srgbClr val="7E3F99"/>
                  </a:solidFill>
                  <a:latin typeface="Arial"/>
                  <a:ea typeface="Arial"/>
                  <a:cs typeface="Arial"/>
                  <a:sym typeface="Arial"/>
                </a:rPr>
                <a:t>colours</a:t>
              </a:r>
              <a:r>
                <a:rPr lang="en-GB" sz="1800" b="0" i="0" u="none" strike="noStrike" cap="none">
                  <a:solidFill>
                    <a:srgbClr val="7F7F7F"/>
                  </a:solidFill>
                  <a:latin typeface="Arial"/>
                  <a:ea typeface="Arial"/>
                  <a:cs typeface="Arial"/>
                  <a:sym typeface="Arial"/>
                </a:rPr>
                <a:t> </a:t>
              </a:r>
              <a:r>
                <a:rPr lang="en-GB" sz="1400" b="0" i="0" u="none" strike="noStrike" cap="none">
                  <a:solidFill>
                    <a:srgbClr val="7F7F7F"/>
                  </a:solidFill>
                  <a:latin typeface="Arial"/>
                  <a:ea typeface="Arial"/>
                  <a:cs typeface="Arial"/>
                  <a:sym typeface="Arial"/>
                </a:rPr>
                <a:t>of pen / pencil / crayon.</a:t>
              </a:r>
              <a:endParaRPr sz="1400" b="0" i="0" u="none" strike="noStrike" cap="none">
                <a:solidFill>
                  <a:srgbClr val="7F7F7F"/>
                </a:solidFill>
                <a:latin typeface="Arial"/>
                <a:ea typeface="Arial"/>
                <a:cs typeface="Arial"/>
                <a:sym typeface="Arial"/>
              </a:endParaRPr>
            </a:p>
          </p:txBody>
        </p:sp>
        <p:sp>
          <p:nvSpPr>
            <p:cNvPr id="274" name="Google Shape;274;p13"/>
            <p:cNvSpPr/>
            <p:nvPr/>
          </p:nvSpPr>
          <p:spPr>
            <a:xfrm>
              <a:off x="457200" y="26308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2.	Sit 		         to your partner or place a barrier between you. If online, turn off your cameras.</a:t>
              </a:r>
              <a:endParaRPr sz="1400" b="0" i="0" u="none" strike="noStrike" cap="none">
                <a:solidFill>
                  <a:srgbClr val="7F7F7F"/>
                </a:solidFill>
                <a:latin typeface="Arial"/>
                <a:ea typeface="Arial"/>
                <a:cs typeface="Arial"/>
                <a:sym typeface="Arial"/>
              </a:endParaRPr>
            </a:p>
          </p:txBody>
        </p:sp>
        <p:sp>
          <p:nvSpPr>
            <p:cNvPr id="275" name="Google Shape;275;p13"/>
            <p:cNvSpPr/>
            <p:nvPr/>
          </p:nvSpPr>
          <p:spPr>
            <a:xfrm>
              <a:off x="457200" y="30880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3. 	Decide who will be the ‘instructor’ first. The other person will be the ‘listener’. You will be given 5 minutes in each role.</a:t>
              </a:r>
              <a:endParaRPr sz="1400" b="0" i="0" u="none" strike="noStrike" cap="none">
                <a:solidFill>
                  <a:srgbClr val="7F7F7F"/>
                </a:solidFill>
                <a:latin typeface="Arial"/>
                <a:ea typeface="Arial"/>
                <a:cs typeface="Arial"/>
                <a:sym typeface="Arial"/>
              </a:endParaRPr>
            </a:p>
          </p:txBody>
        </p:sp>
        <p:sp>
          <p:nvSpPr>
            <p:cNvPr id="276" name="Google Shape;276;p13"/>
            <p:cNvSpPr/>
            <p:nvPr/>
          </p:nvSpPr>
          <p:spPr>
            <a:xfrm>
              <a:off x="457200" y="3538677"/>
              <a:ext cx="11277600" cy="54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501650" marR="0" lvl="0" indent="-501650" algn="l" rtl="0">
                <a:lnSpc>
                  <a:spcPct val="90000"/>
                </a:lnSpc>
                <a:spcBef>
                  <a:spcPts val="0"/>
                </a:spcBef>
                <a:spcAft>
                  <a:spcPts val="0"/>
                </a:spcAft>
                <a:buClr>
                  <a:srgbClr val="7F7F7F"/>
                </a:buClr>
                <a:buSzPts val="1400"/>
                <a:buFont typeface="Arial"/>
                <a:buAutoNum type="arabicPeriod" startAt="4"/>
              </a:pPr>
              <a:r>
                <a:rPr lang="en-GB" sz="1400" b="0" i="0" u="none" strike="noStrike" cap="none">
                  <a:solidFill>
                    <a:srgbClr val="7F7F7F"/>
                  </a:solidFill>
                  <a:latin typeface="Arial"/>
                  <a:ea typeface="Arial"/>
                  <a:cs typeface="Arial"/>
                  <a:sym typeface="Arial"/>
                </a:rPr>
                <a:t>The instructor will start to draw a simple image, and describe what she is doing as an instruction as she draws.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7F7F7F"/>
                  </a:solidFill>
                  <a:latin typeface="Arial"/>
                  <a:ea typeface="Arial"/>
                  <a:cs typeface="Arial"/>
                  <a:sym typeface="Arial"/>
                </a:rPr>
                <a:t>	e.g. ‘draw a large circle in the middle of your page’.</a:t>
              </a:r>
              <a:endParaRPr sz="1400" b="0" i="0" u="none" strike="noStrike" cap="none">
                <a:solidFill>
                  <a:srgbClr val="7F7F7F"/>
                </a:solidFill>
                <a:latin typeface="Arial"/>
                <a:ea typeface="Arial"/>
                <a:cs typeface="Arial"/>
                <a:sym typeface="Arial"/>
              </a:endParaRPr>
            </a:p>
          </p:txBody>
        </p:sp>
        <p:sp>
          <p:nvSpPr>
            <p:cNvPr id="277" name="Google Shape;277;p13"/>
            <p:cNvSpPr/>
            <p:nvPr/>
          </p:nvSpPr>
          <p:spPr>
            <a:xfrm>
              <a:off x="457200" y="4139877"/>
              <a:ext cx="11277600" cy="396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5. 	The listener follows the instructions and without looking at the instructor’s picture, draws according to her instructions.</a:t>
              </a:r>
              <a:endParaRPr sz="1400" b="0" i="0" u="none" strike="noStrike" cap="none">
                <a:solidFill>
                  <a:srgbClr val="7F7F7F"/>
                </a:solidFill>
                <a:latin typeface="Arial"/>
                <a:ea typeface="Arial"/>
                <a:cs typeface="Arial"/>
                <a:sym typeface="Arial"/>
              </a:endParaRPr>
            </a:p>
          </p:txBody>
        </p:sp>
        <p:sp>
          <p:nvSpPr>
            <p:cNvPr id="278" name="Google Shape;278;p13"/>
            <p:cNvSpPr/>
            <p:nvPr/>
          </p:nvSpPr>
          <p:spPr>
            <a:xfrm>
              <a:off x="457200" y="4605477"/>
              <a:ext cx="11277600" cy="54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501650" marR="0" lvl="0" indent="-501650" algn="l" rtl="0">
                <a:lnSpc>
                  <a:spcPct val="90000"/>
                </a:lnSpc>
                <a:spcBef>
                  <a:spcPts val="0"/>
                </a:spcBef>
                <a:spcAft>
                  <a:spcPts val="0"/>
                </a:spcAft>
                <a:buClr>
                  <a:srgbClr val="7F7F7F"/>
                </a:buClr>
                <a:buSzPts val="1400"/>
                <a:buFont typeface="Arial"/>
                <a:buAutoNum type="arabicPeriod" startAt="6"/>
              </a:pPr>
              <a:r>
                <a:rPr lang="en-GB" sz="1400" b="0" i="0" u="none" strike="noStrike" cap="none">
                  <a:solidFill>
                    <a:srgbClr val="7F7F7F"/>
                  </a:solidFill>
                  <a:latin typeface="Arial"/>
                  <a:ea typeface="Arial"/>
                  <a:cs typeface="Arial"/>
                  <a:sym typeface="Arial"/>
                </a:rPr>
                <a:t>Continue to do this until the picture is finished.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7F7F7F"/>
                  </a:solidFill>
                  <a:latin typeface="Arial"/>
                  <a:ea typeface="Arial"/>
                  <a:cs typeface="Arial"/>
                  <a:sym typeface="Arial"/>
                </a:rPr>
                <a:t>	The ‘listener’ is </a:t>
              </a:r>
              <a:r>
                <a:rPr lang="en-GB" sz="2000" b="0" i="0" u="sng" strike="noStrike" cap="none">
                  <a:solidFill>
                    <a:srgbClr val="7F7F7F"/>
                  </a:solidFill>
                  <a:latin typeface="Arial"/>
                  <a:ea typeface="Arial"/>
                  <a:cs typeface="Arial"/>
                  <a:sym typeface="Arial"/>
                </a:rPr>
                <a:t>not</a:t>
              </a:r>
              <a:r>
                <a:rPr lang="en-GB" sz="1400" b="0" i="0" u="none" strike="noStrike" cap="none">
                  <a:solidFill>
                    <a:srgbClr val="7F7F7F"/>
                  </a:solidFill>
                  <a:latin typeface="Arial"/>
                  <a:ea typeface="Arial"/>
                  <a:cs typeface="Arial"/>
                  <a:sym typeface="Arial"/>
                </a:rPr>
                <a:t> allowed to ask questions and the instructor is not allowed to give clues e.g. with gestures.</a:t>
              </a:r>
              <a:endParaRPr sz="1400" b="0" i="0" u="none" strike="noStrike" cap="none">
                <a:solidFill>
                  <a:srgbClr val="7F7F7F"/>
                </a:solidFill>
                <a:latin typeface="Arial"/>
                <a:ea typeface="Arial"/>
                <a:cs typeface="Arial"/>
                <a:sym typeface="Arial"/>
              </a:endParaRPr>
            </a:p>
          </p:txBody>
        </p:sp>
        <p:sp>
          <p:nvSpPr>
            <p:cNvPr id="279" name="Google Shape;279;p13"/>
            <p:cNvSpPr/>
            <p:nvPr/>
          </p:nvSpPr>
          <p:spPr>
            <a:xfrm>
              <a:off x="457200" y="5221677"/>
              <a:ext cx="11277600" cy="36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7. 	Compare pictures – how similar are they? </a:t>
              </a:r>
              <a:endParaRPr sz="2000" b="0" i="0" u="none" strike="noStrike" cap="none">
                <a:solidFill>
                  <a:srgbClr val="7F7F7F"/>
                </a:solidFill>
                <a:latin typeface="Arial"/>
                <a:ea typeface="Arial"/>
                <a:cs typeface="Arial"/>
                <a:sym typeface="Arial"/>
              </a:endParaRPr>
            </a:p>
          </p:txBody>
        </p:sp>
        <p:sp>
          <p:nvSpPr>
            <p:cNvPr id="280" name="Google Shape;280;p13"/>
            <p:cNvSpPr/>
            <p:nvPr/>
          </p:nvSpPr>
          <p:spPr>
            <a:xfrm>
              <a:off x="457200" y="5643887"/>
              <a:ext cx="11277600" cy="36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8. 	Swap              roles and repeat the process.</a:t>
              </a:r>
              <a:endParaRPr sz="1400" b="0" i="0" u="none" strike="noStrike" cap="none">
                <a:solidFill>
                  <a:srgbClr val="7F7F7F"/>
                </a:solidFill>
                <a:latin typeface="Arial"/>
                <a:ea typeface="Arial"/>
                <a:cs typeface="Arial"/>
                <a:sym typeface="Arial"/>
              </a:endParaRPr>
            </a:p>
          </p:txBody>
        </p:sp>
        <p:sp>
          <p:nvSpPr>
            <p:cNvPr id="281" name="Google Shape;281;p13"/>
            <p:cNvSpPr/>
            <p:nvPr/>
          </p:nvSpPr>
          <p:spPr>
            <a:xfrm>
              <a:off x="457200" y="6080877"/>
              <a:ext cx="11277600" cy="360000"/>
            </a:xfrm>
            <a:custGeom>
              <a:avLst/>
              <a:gdLst/>
              <a:ahLst/>
              <a:cxnLst/>
              <a:rect l="l" t="t" r="r" b="b"/>
              <a:pathLst>
                <a:path w="11277600" h="520076" extrusionOk="0">
                  <a:moveTo>
                    <a:pt x="0" y="86681"/>
                  </a:moveTo>
                  <a:cubicBezTo>
                    <a:pt x="0" y="38808"/>
                    <a:pt x="38808" y="0"/>
                    <a:pt x="86681" y="0"/>
                  </a:cubicBezTo>
                  <a:lnTo>
                    <a:pt x="11190919" y="0"/>
                  </a:lnTo>
                  <a:cubicBezTo>
                    <a:pt x="11238792" y="0"/>
                    <a:pt x="11277600" y="38808"/>
                    <a:pt x="11277600" y="86681"/>
                  </a:cubicBezTo>
                  <a:lnTo>
                    <a:pt x="11277600" y="433395"/>
                  </a:lnTo>
                  <a:cubicBezTo>
                    <a:pt x="11277600" y="481268"/>
                    <a:pt x="11238792" y="520076"/>
                    <a:pt x="11190919" y="520076"/>
                  </a:cubicBezTo>
                  <a:lnTo>
                    <a:pt x="86681" y="520076"/>
                  </a:lnTo>
                  <a:cubicBezTo>
                    <a:pt x="38808" y="520076"/>
                    <a:pt x="0" y="481268"/>
                    <a:pt x="0" y="433395"/>
                  </a:cubicBezTo>
                  <a:lnTo>
                    <a:pt x="0" y="86681"/>
                  </a:lnTo>
                  <a:close/>
                </a:path>
              </a:pathLst>
            </a:custGeom>
            <a:solidFill>
              <a:srgbClr val="E0F2F8"/>
            </a:solidFill>
            <a:ln w="25400" cap="flat" cmpd="sng">
              <a:solidFill>
                <a:schemeClr val="lt1"/>
              </a:solidFill>
              <a:prstDash val="solid"/>
              <a:round/>
              <a:headEnd type="none" w="sm" len="sm"/>
              <a:tailEnd type="none" w="sm" len="sm"/>
            </a:ln>
          </p:spPr>
          <p:txBody>
            <a:bodyPr spcFirstLastPara="1" wrap="square" lIns="67275" tIns="67275" rIns="67275" bIns="67275" anchor="ctr" anchorCtr="0">
              <a:noAutofit/>
            </a:bodyPr>
            <a:lstStyle/>
            <a:p>
              <a:pPr marL="0" marR="0" lvl="0" indent="0" algn="l"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Arial"/>
                  <a:ea typeface="Arial"/>
                  <a:cs typeface="Arial"/>
                  <a:sym typeface="Arial"/>
                </a:rPr>
                <a:t>9. 	Discuss how this activity felt.</a:t>
              </a:r>
              <a:endParaRPr sz="1400" b="0" i="0" u="none" strike="noStrike" cap="none">
                <a:solidFill>
                  <a:srgbClr val="7F7F7F"/>
                </a:solidFill>
                <a:latin typeface="Arial"/>
                <a:ea typeface="Arial"/>
                <a:cs typeface="Arial"/>
                <a:sym typeface="Arial"/>
              </a:endParaRPr>
            </a:p>
          </p:txBody>
        </p:sp>
      </p:grpSp>
      <p:sp>
        <p:nvSpPr>
          <p:cNvPr id="282" name="Google Shape;282;p13"/>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3"/>
          <p:cNvSpPr txBox="1"/>
          <p:nvPr/>
        </p:nvSpPr>
        <p:spPr>
          <a:xfrm>
            <a:off x="457199"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Rockwell"/>
                <a:ea typeface="Rockwell"/>
                <a:cs typeface="Rockwell"/>
                <a:sym typeface="Rockwell"/>
              </a:rPr>
              <a:t>Activity- Barrier Game </a:t>
            </a:r>
            <a:endParaRPr sz="1800" b="1" i="0" u="none" strike="noStrike" cap="none">
              <a:solidFill>
                <a:srgbClr val="7F7F7F"/>
              </a:solidFill>
              <a:latin typeface="Rockwell"/>
              <a:ea typeface="Rockwell"/>
              <a:cs typeface="Rockwell"/>
              <a:sym typeface="Rockwell"/>
            </a:endParaRPr>
          </a:p>
        </p:txBody>
      </p:sp>
      <p:sp>
        <p:nvSpPr>
          <p:cNvPr id="284" name="Google Shape;284;p13"/>
          <p:cNvSpPr txBox="1">
            <a:spLocks noGrp="1"/>
          </p:cNvSpPr>
          <p:nvPr>
            <p:ph type="ftr" idx="11"/>
          </p:nvPr>
        </p:nvSpPr>
        <p:spPr>
          <a:xfrm>
            <a:off x="64477" y="6520934"/>
            <a:ext cx="484250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285" name="Google Shape;285;p13"/>
          <p:cNvPicPr preferRelativeResize="0"/>
          <p:nvPr/>
        </p:nvPicPr>
        <p:blipFill rotWithShape="1">
          <a:blip r:embed="rId3">
            <a:alphaModFix/>
          </a:blip>
          <a:srcRect/>
          <a:stretch/>
        </p:blipFill>
        <p:spPr>
          <a:xfrm>
            <a:off x="1716544" y="2477838"/>
            <a:ext cx="2075427" cy="469523"/>
          </a:xfrm>
          <a:prstGeom prst="rect">
            <a:avLst/>
          </a:prstGeom>
          <a:noFill/>
          <a:ln>
            <a:noFill/>
          </a:ln>
        </p:spPr>
      </p:pic>
      <p:pic>
        <p:nvPicPr>
          <p:cNvPr id="286" name="Google Shape;286;p13"/>
          <p:cNvPicPr preferRelativeResize="0"/>
          <p:nvPr/>
        </p:nvPicPr>
        <p:blipFill rotWithShape="1">
          <a:blip r:embed="rId4">
            <a:alphaModFix/>
          </a:blip>
          <a:srcRect/>
          <a:stretch/>
        </p:blipFill>
        <p:spPr>
          <a:xfrm>
            <a:off x="3962401" y="5949820"/>
            <a:ext cx="761999" cy="381000"/>
          </a:xfrm>
          <a:prstGeom prst="rect">
            <a:avLst/>
          </a:prstGeom>
          <a:noFill/>
          <a:ln>
            <a:noFill/>
          </a:ln>
          <a:effectLst>
            <a:outerShdw blurRad="127000" sx="93985" sy="93985" algn="ctr" rotWithShape="0">
              <a:schemeClr val="lt1"/>
            </a:outerShdw>
          </a:effectLst>
        </p:spPr>
      </p:pic>
      <p:sp>
        <p:nvSpPr>
          <p:cNvPr id="287" name="Google Shape;287;p13"/>
          <p:cNvSpPr txBox="1"/>
          <p:nvPr/>
        </p:nvSpPr>
        <p:spPr>
          <a:xfrm>
            <a:off x="1954971" y="5415222"/>
            <a:ext cx="52931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AB823"/>
                </a:solidFill>
                <a:latin typeface="Arial"/>
                <a:ea typeface="Arial"/>
                <a:cs typeface="Arial"/>
                <a:sym typeface="Arial"/>
              </a:rPr>
              <a:t>⇄</a:t>
            </a:r>
            <a:endParaRPr sz="3200" b="0" i="0" u="none" strike="noStrike" cap="none">
              <a:solidFill>
                <a:srgbClr val="FAB823"/>
              </a:solidFill>
              <a:latin typeface="Calibri"/>
              <a:ea typeface="Calibri"/>
              <a:cs typeface="Calibri"/>
              <a:sym typeface="Calibri"/>
            </a:endParaRPr>
          </a:p>
        </p:txBody>
      </p:sp>
      <p:sp>
        <p:nvSpPr>
          <p:cNvPr id="288" name="Google Shape;288;p13"/>
          <p:cNvSpPr txBox="1"/>
          <p:nvPr/>
        </p:nvSpPr>
        <p:spPr>
          <a:xfrm>
            <a:off x="4724400" y="5029200"/>
            <a:ext cx="441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Arial"/>
                <a:ea typeface="Arial"/>
                <a:cs typeface="Arial"/>
                <a:sym typeface="Arial"/>
              </a:rPr>
              <a:t>👀</a:t>
            </a:r>
            <a:endParaRPr sz="2400" b="0" i="0" u="none" strike="noStrike" cap="none">
              <a:solidFill>
                <a:schemeClr val="dk1"/>
              </a:solidFill>
              <a:latin typeface="Calibri"/>
              <a:ea typeface="Calibri"/>
              <a:cs typeface="Calibri"/>
              <a:sym typeface="Calibri"/>
            </a:endParaRPr>
          </a:p>
        </p:txBody>
      </p:sp>
      <p:pic>
        <p:nvPicPr>
          <p:cNvPr id="289" name="Google Shape;289;p13"/>
          <p:cNvPicPr preferRelativeResize="0"/>
          <p:nvPr/>
        </p:nvPicPr>
        <p:blipFill rotWithShape="1">
          <a:blip r:embed="rId5">
            <a:alphaModFix/>
          </a:blip>
          <a:srcRect/>
          <a:stretch/>
        </p:blipFill>
        <p:spPr>
          <a:xfrm>
            <a:off x="2618967" y="320517"/>
            <a:ext cx="1743148" cy="1340883"/>
          </a:xfrm>
          <a:prstGeom prst="rect">
            <a:avLst/>
          </a:prstGeom>
          <a:noFill/>
          <a:ln>
            <a:noFill/>
          </a:ln>
        </p:spPr>
      </p:pic>
      <p:pic>
        <p:nvPicPr>
          <p:cNvPr id="290" name="Google Shape;290;p13"/>
          <p:cNvPicPr preferRelativeResize="0"/>
          <p:nvPr/>
        </p:nvPicPr>
        <p:blipFill rotWithShape="1">
          <a:blip r:embed="rId6">
            <a:alphaModFix/>
          </a:blip>
          <a:srcRect/>
          <a:stretch/>
        </p:blipFill>
        <p:spPr>
          <a:xfrm>
            <a:off x="4574463" y="320517"/>
            <a:ext cx="1743148" cy="13408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295"/>
        <p:cNvGrpSpPr/>
        <p:nvPr/>
      </p:nvGrpSpPr>
      <p:grpSpPr>
        <a:xfrm>
          <a:off x="0" y="0"/>
          <a:ext cx="0" cy="0"/>
          <a:chOff x="0" y="0"/>
          <a:chExt cx="0" cy="0"/>
        </a:xfrm>
      </p:grpSpPr>
      <p:sp>
        <p:nvSpPr>
          <p:cNvPr id="296" name="Google Shape;296;p14"/>
          <p:cNvSpPr txBox="1"/>
          <p:nvPr/>
        </p:nvSpPr>
        <p:spPr>
          <a:xfrm>
            <a:off x="2816965" y="2646189"/>
            <a:ext cx="10081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 name="Google Shape;298;p14"/>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14"/>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Why does SLC matter?</a:t>
            </a:r>
            <a:endParaRPr sz="2000" b="1" i="0" u="none" strike="noStrike" cap="none">
              <a:solidFill>
                <a:schemeClr val="lt1"/>
              </a:solidFill>
              <a:latin typeface="Rockwell"/>
              <a:ea typeface="Rockwell"/>
              <a:cs typeface="Rockwell"/>
              <a:sym typeface="Rockwell"/>
            </a:endParaRPr>
          </a:p>
        </p:txBody>
      </p:sp>
      <p:sp>
        <p:nvSpPr>
          <p:cNvPr id="300" name="Google Shape;300;p14"/>
          <p:cNvSpPr txBox="1">
            <a:spLocks noGrp="1"/>
          </p:cNvSpPr>
          <p:nvPr>
            <p:ph type="ftr" idx="11"/>
          </p:nvPr>
        </p:nvSpPr>
        <p:spPr>
          <a:xfrm>
            <a:off x="64477" y="6520934"/>
            <a:ext cx="5168426" cy="18768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2" name="Picture 1" descr="A brochure with text and images&#10;&#10;Description automatically generated">
            <a:extLst>
              <a:ext uri="{FF2B5EF4-FFF2-40B4-BE49-F238E27FC236}">
                <a16:creationId xmlns:a16="http://schemas.microsoft.com/office/drawing/2014/main" id="{FD173F05-2455-AD8B-89BD-977412926F1D}"/>
              </a:ext>
            </a:extLst>
          </p:cNvPr>
          <p:cNvPicPr>
            <a:picLocks noChangeAspect="1"/>
          </p:cNvPicPr>
          <p:nvPr/>
        </p:nvPicPr>
        <p:blipFill>
          <a:blip r:embed="rId3"/>
          <a:stretch>
            <a:fillRect/>
          </a:stretch>
        </p:blipFill>
        <p:spPr>
          <a:xfrm>
            <a:off x="2647014" y="992036"/>
            <a:ext cx="9284613" cy="52189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304"/>
        <p:cNvGrpSpPr/>
        <p:nvPr/>
      </p:nvGrpSpPr>
      <p:grpSpPr>
        <a:xfrm>
          <a:off x="0" y="0"/>
          <a:ext cx="0" cy="0"/>
          <a:chOff x="0" y="0"/>
          <a:chExt cx="0" cy="0"/>
        </a:xfrm>
      </p:grpSpPr>
      <p:sp>
        <p:nvSpPr>
          <p:cNvPr id="306" name="Google Shape;306;p15"/>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15"/>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Why does SLC matter?</a:t>
            </a:r>
            <a:endParaRPr sz="2000" b="1" i="0" u="none" strike="noStrike" cap="none">
              <a:solidFill>
                <a:schemeClr val="lt1"/>
              </a:solidFill>
              <a:latin typeface="Rockwell"/>
              <a:ea typeface="Rockwell"/>
              <a:cs typeface="Rockwell"/>
              <a:sym typeface="Rockwell"/>
            </a:endParaRPr>
          </a:p>
        </p:txBody>
      </p:sp>
      <p:sp>
        <p:nvSpPr>
          <p:cNvPr id="308" name="Google Shape;308;p15"/>
          <p:cNvSpPr txBox="1">
            <a:spLocks noGrp="1"/>
          </p:cNvSpPr>
          <p:nvPr>
            <p:ph type="ftr" idx="11"/>
          </p:nvPr>
        </p:nvSpPr>
        <p:spPr>
          <a:xfrm>
            <a:off x="64477" y="6520934"/>
            <a:ext cx="502357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2" name="Picture 1" descr="A purple and orange poster with text&#10;&#10;Description automatically generated">
            <a:extLst>
              <a:ext uri="{FF2B5EF4-FFF2-40B4-BE49-F238E27FC236}">
                <a16:creationId xmlns:a16="http://schemas.microsoft.com/office/drawing/2014/main" id="{99B8FCEE-4FC3-7A2B-9C64-90FF3E5AFDC8}"/>
              </a:ext>
            </a:extLst>
          </p:cNvPr>
          <p:cNvPicPr>
            <a:picLocks noChangeAspect="1"/>
          </p:cNvPicPr>
          <p:nvPr/>
        </p:nvPicPr>
        <p:blipFill>
          <a:blip r:embed="rId3"/>
          <a:stretch>
            <a:fillRect/>
          </a:stretch>
        </p:blipFill>
        <p:spPr>
          <a:xfrm>
            <a:off x="2889849" y="1000038"/>
            <a:ext cx="9072113" cy="51167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312"/>
        <p:cNvGrpSpPr/>
        <p:nvPr/>
      </p:nvGrpSpPr>
      <p:grpSpPr>
        <a:xfrm>
          <a:off x="0" y="0"/>
          <a:ext cx="0" cy="0"/>
          <a:chOff x="0" y="0"/>
          <a:chExt cx="0" cy="0"/>
        </a:xfrm>
      </p:grpSpPr>
      <p:sp>
        <p:nvSpPr>
          <p:cNvPr id="314" name="Google Shape;314;p16"/>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p16"/>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Why does SLC matter?</a:t>
            </a:r>
            <a:endParaRPr sz="2000" b="1" i="0" u="none" strike="noStrike" cap="none">
              <a:solidFill>
                <a:schemeClr val="lt1"/>
              </a:solidFill>
              <a:latin typeface="Rockwell"/>
              <a:ea typeface="Rockwell"/>
              <a:cs typeface="Rockwell"/>
              <a:sym typeface="Rockwell"/>
            </a:endParaRPr>
          </a:p>
        </p:txBody>
      </p:sp>
      <p:sp>
        <p:nvSpPr>
          <p:cNvPr id="316" name="Google Shape;316;p16"/>
          <p:cNvSpPr txBox="1">
            <a:spLocks noGrp="1"/>
          </p:cNvSpPr>
          <p:nvPr>
            <p:ph type="ftr" idx="11"/>
          </p:nvPr>
        </p:nvSpPr>
        <p:spPr>
          <a:xfrm>
            <a:off x="64477" y="6520933"/>
            <a:ext cx="4951143"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2" name="Picture 1" descr="A blue and white poster with text and images&#10;&#10;Description automatically generated">
            <a:extLst>
              <a:ext uri="{FF2B5EF4-FFF2-40B4-BE49-F238E27FC236}">
                <a16:creationId xmlns:a16="http://schemas.microsoft.com/office/drawing/2014/main" id="{1251F704-E4AD-FA68-7D85-555DC115D25D}"/>
              </a:ext>
            </a:extLst>
          </p:cNvPr>
          <p:cNvPicPr>
            <a:picLocks noChangeAspect="1"/>
          </p:cNvPicPr>
          <p:nvPr/>
        </p:nvPicPr>
        <p:blipFill>
          <a:blip r:embed="rId3"/>
          <a:stretch>
            <a:fillRect/>
          </a:stretch>
        </p:blipFill>
        <p:spPr>
          <a:xfrm>
            <a:off x="2898385" y="847544"/>
            <a:ext cx="8997531" cy="50335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345"/>
        <p:cNvGrpSpPr/>
        <p:nvPr/>
      </p:nvGrpSpPr>
      <p:grpSpPr>
        <a:xfrm>
          <a:off x="0" y="0"/>
          <a:ext cx="0" cy="0"/>
          <a:chOff x="0" y="0"/>
          <a:chExt cx="0" cy="0"/>
        </a:xfrm>
      </p:grpSpPr>
      <p:pic>
        <p:nvPicPr>
          <p:cNvPr id="346" name="Google Shape;346;p20">
            <a:hlinkClick r:id="rId3"/>
          </p:cNvPr>
          <p:cNvPicPr preferRelativeResize="0"/>
          <p:nvPr/>
        </p:nvPicPr>
        <p:blipFill rotWithShape="1">
          <a:blip r:embed="rId4">
            <a:alphaModFix/>
          </a:blip>
          <a:srcRect/>
          <a:stretch/>
        </p:blipFill>
        <p:spPr>
          <a:xfrm>
            <a:off x="5131468" y="1996624"/>
            <a:ext cx="2404177" cy="3364267"/>
          </a:xfrm>
          <a:prstGeom prst="rect">
            <a:avLst/>
          </a:prstGeom>
          <a:noFill/>
          <a:ln>
            <a:noFill/>
          </a:ln>
        </p:spPr>
      </p:pic>
      <p:sp>
        <p:nvSpPr>
          <p:cNvPr id="347" name="Google Shape;347;p20"/>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20"/>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Policy Context in Wales</a:t>
            </a:r>
            <a:endParaRPr sz="2000" b="1" i="0" u="none" strike="noStrike" cap="none">
              <a:solidFill>
                <a:schemeClr val="lt1"/>
              </a:solidFill>
              <a:latin typeface="Rockwell"/>
              <a:ea typeface="Rockwell"/>
              <a:cs typeface="Rockwell"/>
              <a:sym typeface="Rockwell"/>
            </a:endParaRPr>
          </a:p>
        </p:txBody>
      </p:sp>
      <p:sp>
        <p:nvSpPr>
          <p:cNvPr id="349" name="Google Shape;349;p20"/>
          <p:cNvSpPr txBox="1">
            <a:spLocks noGrp="1"/>
          </p:cNvSpPr>
          <p:nvPr>
            <p:ph type="ftr" idx="11"/>
          </p:nvPr>
        </p:nvSpPr>
        <p:spPr>
          <a:xfrm>
            <a:off x="64477" y="6520933"/>
            <a:ext cx="4914929"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350" name="Google Shape;350;p20">
            <a:hlinkClick r:id="rId5"/>
          </p:cNvPr>
          <p:cNvPicPr preferRelativeResize="0"/>
          <p:nvPr/>
        </p:nvPicPr>
        <p:blipFill rotWithShape="1">
          <a:blip r:embed="rId6">
            <a:alphaModFix/>
          </a:blip>
          <a:srcRect/>
          <a:stretch/>
        </p:blipFill>
        <p:spPr>
          <a:xfrm>
            <a:off x="1472400" y="1996624"/>
            <a:ext cx="2339888" cy="3342697"/>
          </a:xfrm>
          <a:prstGeom prst="rect">
            <a:avLst/>
          </a:prstGeom>
          <a:noFill/>
          <a:ln>
            <a:noFill/>
          </a:ln>
        </p:spPr>
      </p:pic>
      <p:pic>
        <p:nvPicPr>
          <p:cNvPr id="351" name="Google Shape;351;p20">
            <a:hlinkClick r:id="rId7"/>
          </p:cNvPr>
          <p:cNvPicPr preferRelativeResize="0"/>
          <p:nvPr/>
        </p:nvPicPr>
        <p:blipFill rotWithShape="1">
          <a:blip r:embed="rId8">
            <a:alphaModFix/>
          </a:blip>
          <a:srcRect/>
          <a:stretch/>
        </p:blipFill>
        <p:spPr>
          <a:xfrm>
            <a:off x="8854826" y="1981200"/>
            <a:ext cx="2267863" cy="33735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356"/>
        <p:cNvGrpSpPr/>
        <p:nvPr/>
      </p:nvGrpSpPr>
      <p:grpSpPr>
        <a:xfrm>
          <a:off x="0" y="0"/>
          <a:ext cx="0" cy="0"/>
          <a:chOff x="0" y="0"/>
          <a:chExt cx="0" cy="0"/>
        </a:xfrm>
      </p:grpSpPr>
      <p:sp>
        <p:nvSpPr>
          <p:cNvPr id="357" name="Google Shape;357;p21"/>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8" name="Google Shape;358;p21"/>
          <p:cNvSpPr txBox="1"/>
          <p:nvPr/>
        </p:nvSpPr>
        <p:spPr>
          <a:xfrm>
            <a:off x="457200" y="332656"/>
            <a:ext cx="2030399" cy="1343744"/>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FFFFFF"/>
              </a:buClr>
              <a:buSzPts val="2000"/>
              <a:buFont typeface="Rockwell"/>
              <a:buNone/>
            </a:pPr>
            <a:r>
              <a:rPr lang="en-GB" sz="2000" b="1" i="0" u="none" strike="noStrike" cap="none">
                <a:solidFill>
                  <a:srgbClr val="FFFFFF"/>
                </a:solidFill>
                <a:latin typeface="Rockwell"/>
                <a:ea typeface="Rockwell"/>
                <a:cs typeface="Rockwell"/>
                <a:sym typeface="Rockwell"/>
              </a:rPr>
              <a:t>Break</a:t>
            </a:r>
            <a:endParaRPr sz="1800" b="1" i="0" u="none" strike="noStrike" cap="none">
              <a:solidFill>
                <a:srgbClr val="000000"/>
              </a:solidFill>
              <a:latin typeface="Arial"/>
              <a:ea typeface="Arial"/>
              <a:cs typeface="Arial"/>
              <a:sym typeface="Arial"/>
            </a:endParaRPr>
          </a:p>
        </p:txBody>
      </p:sp>
      <p:pic>
        <p:nvPicPr>
          <p:cNvPr id="359" name="Google Shape;359;p21"/>
          <p:cNvPicPr preferRelativeResize="0"/>
          <p:nvPr/>
        </p:nvPicPr>
        <p:blipFill rotWithShape="1">
          <a:blip r:embed="rId3">
            <a:alphaModFix/>
          </a:blip>
          <a:srcRect/>
          <a:stretch/>
        </p:blipFill>
        <p:spPr>
          <a:xfrm>
            <a:off x="4785471" y="1772598"/>
            <a:ext cx="2621057" cy="2447763"/>
          </a:xfrm>
          <a:prstGeom prst="rect">
            <a:avLst/>
          </a:prstGeom>
          <a:noFill/>
          <a:ln>
            <a:noFill/>
          </a:ln>
        </p:spPr>
      </p:pic>
      <p:sp>
        <p:nvSpPr>
          <p:cNvPr id="360" name="Google Shape;360;p21"/>
          <p:cNvSpPr txBox="1"/>
          <p:nvPr/>
        </p:nvSpPr>
        <p:spPr>
          <a:xfrm>
            <a:off x="4117723" y="4653450"/>
            <a:ext cx="3263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Arial"/>
              <a:buNone/>
            </a:pPr>
            <a:r>
              <a:rPr lang="en-GB" sz="1800" b="1" i="0" u="none" strike="noStrike" cap="none">
                <a:solidFill>
                  <a:srgbClr val="7F7F7F"/>
                </a:solidFill>
                <a:latin typeface="Arial"/>
                <a:ea typeface="Arial"/>
                <a:cs typeface="Arial"/>
                <a:sym typeface="Arial"/>
              </a:rPr>
              <a:t>See you in 15 minutes</a:t>
            </a:r>
            <a:endParaRPr sz="1800" b="0" i="0" u="none" strike="noStrike" cap="none">
              <a:solidFill>
                <a:srgbClr val="000000"/>
              </a:solidFill>
              <a:latin typeface="Calibri"/>
              <a:ea typeface="Calibri"/>
              <a:cs typeface="Calibri"/>
              <a:sym typeface="Calibri"/>
            </a:endParaRPr>
          </a:p>
        </p:txBody>
      </p:sp>
      <p:sp>
        <p:nvSpPr>
          <p:cNvPr id="361" name="Google Shape;361;p21"/>
          <p:cNvSpPr txBox="1"/>
          <p:nvPr/>
        </p:nvSpPr>
        <p:spPr>
          <a:xfrm>
            <a:off x="5715125" y="4278868"/>
            <a:ext cx="7617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21"/>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88888"/>
              </a:buClr>
              <a:buSzPts val="1200"/>
              <a:buFont typeface="Rockwell"/>
              <a:buNone/>
            </a:pPr>
            <a:r>
              <a:rPr lang="en-GB" sz="1200" b="1" i="0" u="none" strike="noStrike" cap="none">
                <a:solidFill>
                  <a:srgbClr val="888888"/>
                </a:solidFill>
                <a:latin typeface="Rockwell"/>
                <a:ea typeface="Rockwell"/>
                <a:cs typeface="Rockwell"/>
                <a:sym typeface="Rockwell"/>
              </a:rPr>
              <a:t>Talk with Me Speech, Language and Communication Training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367"/>
        <p:cNvGrpSpPr/>
        <p:nvPr/>
      </p:nvGrpSpPr>
      <p:grpSpPr>
        <a:xfrm>
          <a:off x="0" y="0"/>
          <a:ext cx="0" cy="0"/>
          <a:chOff x="0" y="0"/>
          <a:chExt cx="0" cy="0"/>
        </a:xfrm>
      </p:grpSpPr>
      <p:sp>
        <p:nvSpPr>
          <p:cNvPr id="368" name="Google Shape;368;p22"/>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p22"/>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SLC is Everyone’s Business</a:t>
            </a:r>
            <a:endParaRPr sz="1400" b="0" i="0" u="none" strike="noStrike" cap="none">
              <a:solidFill>
                <a:srgbClr val="000000"/>
              </a:solidFill>
              <a:latin typeface="Arial"/>
              <a:ea typeface="Arial"/>
              <a:cs typeface="Arial"/>
              <a:sym typeface="Arial"/>
            </a:endParaRPr>
          </a:p>
        </p:txBody>
      </p:sp>
      <p:sp>
        <p:nvSpPr>
          <p:cNvPr id="370" name="Google Shape;370;p22"/>
          <p:cNvSpPr txBox="1">
            <a:spLocks noGrp="1"/>
          </p:cNvSpPr>
          <p:nvPr>
            <p:ph type="ftr" idx="11"/>
          </p:nvPr>
        </p:nvSpPr>
        <p:spPr>
          <a:xfrm>
            <a:off x="64477" y="6520933"/>
            <a:ext cx="4905875"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371" name="Google Shape;371;p22"/>
          <p:cNvPicPr preferRelativeResize="0"/>
          <p:nvPr/>
        </p:nvPicPr>
        <p:blipFill rotWithShape="1">
          <a:blip r:embed="rId3">
            <a:alphaModFix/>
          </a:blip>
          <a:srcRect l="49212" t="30386" r="9308" b="14696"/>
          <a:stretch/>
        </p:blipFill>
        <p:spPr>
          <a:xfrm rot="10800000">
            <a:off x="228598" y="3564686"/>
            <a:ext cx="6400802" cy="2912314"/>
          </a:xfrm>
          <a:prstGeom prst="rect">
            <a:avLst/>
          </a:prstGeom>
          <a:noFill/>
          <a:ln>
            <a:noFill/>
          </a:ln>
        </p:spPr>
      </p:pic>
      <p:sp>
        <p:nvSpPr>
          <p:cNvPr id="372" name="Google Shape;372;p22"/>
          <p:cNvSpPr txBox="1"/>
          <p:nvPr/>
        </p:nvSpPr>
        <p:spPr>
          <a:xfrm>
            <a:off x="914398" y="4309408"/>
            <a:ext cx="510540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‘Discuss with parents/carers appropriate stimulation to enable their children to reach their full potential with their social, play and language development, both in and outside the home’ (HCWP </a:t>
            </a:r>
            <a:r>
              <a:rPr lang="en-GB" sz="2000" b="0" i="0" u="sng" strike="noStrike" cap="none">
                <a:solidFill>
                  <a:schemeClr val="lt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QA framework</a:t>
            </a:r>
            <a:r>
              <a:rPr lang="en-GB" sz="2000" b="0" i="0" u="none" strike="noStrike" cap="none">
                <a:solidFill>
                  <a:schemeClr val="lt1"/>
                </a:solidFill>
                <a:latin typeface="Rockwell"/>
                <a:ea typeface="Rockwell"/>
                <a:cs typeface="Rockwell"/>
                <a:sym typeface="Rockwell"/>
              </a:rPr>
              <a:t>, 2022)</a:t>
            </a:r>
            <a:endParaRPr sz="1400" b="0" i="0" u="none" strike="noStrike" cap="none">
              <a:solidFill>
                <a:srgbClr val="000000"/>
              </a:solidFill>
              <a:latin typeface="Arial"/>
              <a:ea typeface="Arial"/>
              <a:cs typeface="Arial"/>
              <a:sym typeface="Arial"/>
            </a:endParaRPr>
          </a:p>
        </p:txBody>
      </p:sp>
      <p:pic>
        <p:nvPicPr>
          <p:cNvPr id="373" name="Google Shape;373;p22"/>
          <p:cNvPicPr preferRelativeResize="0"/>
          <p:nvPr/>
        </p:nvPicPr>
        <p:blipFill rotWithShape="1">
          <a:blip r:embed="rId5">
            <a:alphaModFix/>
          </a:blip>
          <a:srcRect/>
          <a:stretch/>
        </p:blipFill>
        <p:spPr>
          <a:xfrm rot="152049" flipH="1">
            <a:off x="-73540" y="1512084"/>
            <a:ext cx="6416041" cy="2778963"/>
          </a:xfrm>
          <a:prstGeom prst="rect">
            <a:avLst/>
          </a:prstGeom>
          <a:noFill/>
          <a:ln>
            <a:noFill/>
          </a:ln>
        </p:spPr>
      </p:pic>
      <p:sp>
        <p:nvSpPr>
          <p:cNvPr id="374" name="Google Shape;374;p22"/>
          <p:cNvSpPr txBox="1"/>
          <p:nvPr/>
        </p:nvSpPr>
        <p:spPr>
          <a:xfrm>
            <a:off x="607546" y="1893084"/>
            <a:ext cx="4878854" cy="19082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‘Work with multi-agency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 team with a plan of care to deliver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intensive support for speech, language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and communication needs’ (HCWP </a:t>
            </a:r>
            <a:r>
              <a:rPr lang="en-GB" sz="2000" b="0" i="0" u="sng" strike="noStrike" cap="none">
                <a:solidFill>
                  <a:schemeClr val="lt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QA framework</a:t>
            </a:r>
            <a:r>
              <a:rPr lang="en-GB" sz="2000" b="0" i="0" u="none" strike="noStrike" cap="none">
                <a:solidFill>
                  <a:schemeClr val="lt1"/>
                </a:solidFill>
                <a:latin typeface="Rockwell"/>
                <a:ea typeface="Rockwell"/>
                <a:cs typeface="Rockwell"/>
                <a:sym typeface="Rockwell"/>
              </a:rPr>
              <a:t>, 2022, Intensive level)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5" name="Google Shape;375;p22"/>
          <p:cNvPicPr preferRelativeResize="0"/>
          <p:nvPr/>
        </p:nvPicPr>
        <p:blipFill rotWithShape="1">
          <a:blip r:embed="rId6">
            <a:alphaModFix/>
          </a:blip>
          <a:srcRect/>
          <a:stretch/>
        </p:blipFill>
        <p:spPr>
          <a:xfrm>
            <a:off x="6400800" y="304800"/>
            <a:ext cx="5785234" cy="57852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390"/>
        <p:cNvGrpSpPr/>
        <p:nvPr/>
      </p:nvGrpSpPr>
      <p:grpSpPr>
        <a:xfrm>
          <a:off x="0" y="0"/>
          <a:ext cx="0" cy="0"/>
          <a:chOff x="0" y="0"/>
          <a:chExt cx="0" cy="0"/>
        </a:xfrm>
      </p:grpSpPr>
      <p:sp>
        <p:nvSpPr>
          <p:cNvPr id="391" name="Google Shape;391;p24"/>
          <p:cNvSpPr txBox="1">
            <a:spLocks noGrp="1"/>
          </p:cNvSpPr>
          <p:nvPr>
            <p:ph type="body" idx="1"/>
          </p:nvPr>
        </p:nvSpPr>
        <p:spPr>
          <a:xfrm>
            <a:off x="2514600" y="1981200"/>
            <a:ext cx="9220200" cy="400109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800">
                <a:solidFill>
                  <a:srgbClr val="7F7F7F"/>
                </a:solidFill>
                <a:latin typeface="Arial"/>
                <a:ea typeface="Arial"/>
                <a:cs typeface="Arial"/>
                <a:sym typeface="Arial"/>
              </a:rPr>
              <a:t>“The child’s </a:t>
            </a:r>
            <a:r>
              <a:rPr lang="en-GB" sz="3200" b="1">
                <a:solidFill>
                  <a:srgbClr val="51C4CE"/>
                </a:solidFill>
                <a:latin typeface="Rockwell"/>
                <a:ea typeface="Rockwell"/>
                <a:cs typeface="Rockwell"/>
                <a:sym typeface="Rockwell"/>
              </a:rPr>
              <a:t>communication environment</a:t>
            </a:r>
            <a:r>
              <a:rPr lang="en-GB" sz="2800" b="1">
                <a:solidFill>
                  <a:srgbClr val="51C4CE"/>
                </a:solidFill>
                <a:latin typeface="Arial"/>
                <a:ea typeface="Arial"/>
                <a:cs typeface="Arial"/>
                <a:sym typeface="Arial"/>
              </a:rPr>
              <a:t> </a:t>
            </a:r>
            <a:r>
              <a:rPr lang="en-GB" sz="2800">
                <a:solidFill>
                  <a:srgbClr val="7F7F7F"/>
                </a:solidFill>
                <a:latin typeface="Arial"/>
                <a:ea typeface="Arial"/>
                <a:cs typeface="Arial"/>
                <a:sym typeface="Arial"/>
              </a:rPr>
              <a:t>was a more important </a:t>
            </a:r>
            <a:r>
              <a:rPr lang="en-GB" sz="3200" b="1">
                <a:solidFill>
                  <a:srgbClr val="009098"/>
                </a:solidFill>
                <a:latin typeface="Rockwell"/>
                <a:ea typeface="Rockwell"/>
                <a:cs typeface="Rockwell"/>
                <a:sym typeface="Rockwell"/>
              </a:rPr>
              <a:t>predictor</a:t>
            </a:r>
            <a:r>
              <a:rPr lang="en-GB" sz="2800">
                <a:solidFill>
                  <a:schemeClr val="lt1"/>
                </a:solidFill>
                <a:latin typeface="Arial"/>
                <a:ea typeface="Arial"/>
                <a:cs typeface="Arial"/>
                <a:sym typeface="Arial"/>
              </a:rPr>
              <a:t> </a:t>
            </a:r>
            <a:r>
              <a:rPr lang="en-GB" sz="2800">
                <a:solidFill>
                  <a:srgbClr val="7F7F7F"/>
                </a:solidFill>
                <a:latin typeface="Arial"/>
                <a:ea typeface="Arial"/>
                <a:cs typeface="Arial"/>
                <a:sym typeface="Arial"/>
              </a:rPr>
              <a:t>of language development at two, and school entry ‘baseline’ scores at 4 than socio-economic background” </a:t>
            </a:r>
            <a:endParaRPr/>
          </a:p>
          <a:p>
            <a:pPr marL="0" lvl="0" indent="0" algn="l" rtl="0">
              <a:lnSpc>
                <a:spcPct val="100000"/>
              </a:lnSpc>
              <a:spcBef>
                <a:spcPts val="0"/>
              </a:spcBef>
              <a:spcAft>
                <a:spcPts val="0"/>
              </a:spcAft>
              <a:buSzPts val="1400"/>
              <a:buNone/>
            </a:pPr>
            <a:endParaRPr sz="2800">
              <a:solidFill>
                <a:srgbClr val="7F7F7F"/>
              </a:solidFill>
              <a:latin typeface="Arial"/>
              <a:ea typeface="Arial"/>
              <a:cs typeface="Arial"/>
              <a:sym typeface="Arial"/>
            </a:endParaRPr>
          </a:p>
          <a:p>
            <a:pPr marL="0" lvl="0" indent="0" algn="l" rtl="0">
              <a:lnSpc>
                <a:spcPct val="100000"/>
              </a:lnSpc>
              <a:spcBef>
                <a:spcPts val="0"/>
              </a:spcBef>
              <a:spcAft>
                <a:spcPts val="0"/>
              </a:spcAft>
              <a:buSzPts val="1400"/>
              <a:buNone/>
            </a:pPr>
            <a:r>
              <a:rPr lang="en-GB" sz="2800">
                <a:solidFill>
                  <a:srgbClr val="7F7F7F"/>
                </a:solidFill>
                <a:latin typeface="Rockwell"/>
                <a:ea typeface="Rockwell"/>
                <a:cs typeface="Rockwell"/>
                <a:sym typeface="Rockwell"/>
              </a:rPr>
              <a:t>(Roulstone </a:t>
            </a:r>
            <a:r>
              <a:rPr lang="en-GB" sz="2800" i="1">
                <a:solidFill>
                  <a:srgbClr val="7F7F7F"/>
                </a:solidFill>
                <a:latin typeface="Rockwell"/>
                <a:ea typeface="Rockwell"/>
                <a:cs typeface="Rockwell"/>
                <a:sym typeface="Rockwell"/>
              </a:rPr>
              <a:t>et al</a:t>
            </a:r>
            <a:r>
              <a:rPr lang="en-GB" sz="2800">
                <a:solidFill>
                  <a:srgbClr val="7F7F7F"/>
                </a:solidFill>
                <a:latin typeface="Rockwell"/>
                <a:ea typeface="Rockwell"/>
                <a:cs typeface="Rockwell"/>
                <a:sym typeface="Rockwell"/>
              </a:rPr>
              <a:t>., 2011)</a:t>
            </a:r>
            <a:endParaRPr/>
          </a:p>
          <a:p>
            <a:pPr marL="0" lvl="0" indent="0" algn="just" rtl="0">
              <a:lnSpc>
                <a:spcPct val="100000"/>
              </a:lnSpc>
              <a:spcBef>
                <a:spcPts val="0"/>
              </a:spcBef>
              <a:spcAft>
                <a:spcPts val="0"/>
              </a:spcAft>
              <a:buSzPts val="1400"/>
              <a:buNone/>
            </a:pPr>
            <a:endParaRPr sz="1200" b="0" i="0">
              <a:solidFill>
                <a:srgbClr val="1A1A1A"/>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2" name="Google Shape;392;p24"/>
          <p:cNvSpPr txBox="1">
            <a:spLocks noGrp="1"/>
          </p:cNvSpPr>
          <p:nvPr>
            <p:ph type="ftr" idx="11"/>
          </p:nvPr>
        </p:nvSpPr>
        <p:spPr>
          <a:xfrm>
            <a:off x="64477" y="6520934"/>
            <a:ext cx="4659923"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393" name="Google Shape;393;p24"/>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4" name="Google Shape;394;p24"/>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Importance of the Home Learning Environment </a:t>
            </a:r>
            <a:endParaRPr sz="2000" b="1" i="0" u="none" strike="noStrike" cap="none">
              <a:solidFill>
                <a:schemeClr val="lt1"/>
              </a:solidFill>
              <a:latin typeface="Rockwell"/>
              <a:ea typeface="Rockwell"/>
              <a:cs typeface="Rockwell"/>
              <a:sym typeface="Rockwe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7"/>
        <p:cNvGrpSpPr/>
        <p:nvPr/>
      </p:nvGrpSpPr>
      <p:grpSpPr>
        <a:xfrm>
          <a:off x="0" y="0"/>
          <a:ext cx="0" cy="0"/>
          <a:chOff x="0" y="0"/>
          <a:chExt cx="0" cy="0"/>
        </a:xfrm>
      </p:grpSpPr>
      <p:sp>
        <p:nvSpPr>
          <p:cNvPr id="78" name="Google Shape;78;p2"/>
          <p:cNvSpPr/>
          <p:nvPr/>
        </p:nvSpPr>
        <p:spPr>
          <a:xfrm>
            <a:off x="342900" y="5745867"/>
            <a:ext cx="115062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
          <p:cNvSpPr txBox="1">
            <a:spLocks noGrp="1"/>
          </p:cNvSpPr>
          <p:nvPr>
            <p:ph type="ftr" idx="11"/>
          </p:nvPr>
        </p:nvSpPr>
        <p:spPr>
          <a:xfrm>
            <a:off x="64477" y="6520934"/>
            <a:ext cx="5077891" cy="18768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0" name="Google Shape;80;p2"/>
          <p:cNvSpPr txBox="1"/>
          <p:nvPr/>
        </p:nvSpPr>
        <p:spPr>
          <a:xfrm>
            <a:off x="9635358" y="1912862"/>
            <a:ext cx="1836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2"/>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2"/>
          <p:cNvSpPr txBox="1"/>
          <p:nvPr/>
        </p:nvSpPr>
        <p:spPr>
          <a:xfrm>
            <a:off x="457200" y="332656"/>
            <a:ext cx="2030399" cy="1343744"/>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Timetable</a:t>
            </a:r>
            <a:endParaRPr sz="1800" b="1" i="0" u="none" strike="noStrike" cap="none">
              <a:solidFill>
                <a:srgbClr val="000000"/>
              </a:solidFill>
              <a:latin typeface="Arial"/>
              <a:ea typeface="Arial"/>
              <a:cs typeface="Arial"/>
              <a:sym typeface="Arial"/>
            </a:endParaRPr>
          </a:p>
        </p:txBody>
      </p:sp>
      <p:pic>
        <p:nvPicPr>
          <p:cNvPr id="83" name="Google Shape;83;p2"/>
          <p:cNvPicPr preferRelativeResize="0"/>
          <p:nvPr/>
        </p:nvPicPr>
        <p:blipFill rotWithShape="1">
          <a:blip r:embed="rId3">
            <a:alphaModFix/>
          </a:blip>
          <a:srcRect/>
          <a:stretch/>
        </p:blipFill>
        <p:spPr>
          <a:xfrm>
            <a:off x="5961700" y="2514600"/>
            <a:ext cx="2235351" cy="2235351"/>
          </a:xfrm>
          <a:prstGeom prst="rect">
            <a:avLst/>
          </a:prstGeom>
          <a:noFill/>
          <a:ln>
            <a:noFill/>
          </a:ln>
          <a:effectLst>
            <a:outerShdw sx="1000" sy="1000" algn="ctr" rotWithShape="0">
              <a:schemeClr val="lt1"/>
            </a:outerShdw>
          </a:effectLst>
        </p:spPr>
      </p:pic>
      <p:pic>
        <p:nvPicPr>
          <p:cNvPr id="84" name="Google Shape;84;p2"/>
          <p:cNvPicPr preferRelativeResize="0"/>
          <p:nvPr/>
        </p:nvPicPr>
        <p:blipFill rotWithShape="1">
          <a:blip r:embed="rId4">
            <a:alphaModFix/>
          </a:blip>
          <a:srcRect/>
          <a:stretch/>
        </p:blipFill>
        <p:spPr>
          <a:xfrm>
            <a:off x="8075343" y="2806816"/>
            <a:ext cx="1513632" cy="1521015"/>
          </a:xfrm>
          <a:prstGeom prst="rect">
            <a:avLst/>
          </a:prstGeom>
          <a:noFill/>
          <a:ln>
            <a:noFill/>
          </a:ln>
        </p:spPr>
      </p:pic>
      <p:pic>
        <p:nvPicPr>
          <p:cNvPr id="85" name="Google Shape;85;p2"/>
          <p:cNvPicPr preferRelativeResize="0"/>
          <p:nvPr/>
        </p:nvPicPr>
        <p:blipFill rotWithShape="1">
          <a:blip r:embed="rId5">
            <a:alphaModFix/>
          </a:blip>
          <a:srcRect/>
          <a:stretch/>
        </p:blipFill>
        <p:spPr>
          <a:xfrm>
            <a:off x="2326511" y="2946804"/>
            <a:ext cx="1362585" cy="1384996"/>
          </a:xfrm>
          <a:prstGeom prst="rect">
            <a:avLst/>
          </a:prstGeom>
          <a:noFill/>
          <a:ln>
            <a:noFill/>
          </a:ln>
        </p:spPr>
      </p:pic>
      <p:pic>
        <p:nvPicPr>
          <p:cNvPr id="86" name="Google Shape;86;p2"/>
          <p:cNvPicPr preferRelativeResize="0"/>
          <p:nvPr/>
        </p:nvPicPr>
        <p:blipFill rotWithShape="1">
          <a:blip r:embed="rId6">
            <a:alphaModFix/>
          </a:blip>
          <a:srcRect/>
          <a:stretch/>
        </p:blipFill>
        <p:spPr>
          <a:xfrm>
            <a:off x="4313143" y="2936721"/>
            <a:ext cx="1489596" cy="1391110"/>
          </a:xfrm>
          <a:prstGeom prst="rect">
            <a:avLst/>
          </a:prstGeom>
          <a:noFill/>
          <a:ln>
            <a:noFill/>
          </a:ln>
        </p:spPr>
      </p:pic>
      <p:sp>
        <p:nvSpPr>
          <p:cNvPr id="87" name="Google Shape;87;p2"/>
          <p:cNvSpPr txBox="1"/>
          <p:nvPr/>
        </p:nvSpPr>
        <p:spPr>
          <a:xfrm>
            <a:off x="2414925" y="4612450"/>
            <a:ext cx="1160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Arial"/>
                <a:ea typeface="Arial"/>
                <a:cs typeface="Arial"/>
                <a:sym typeface="Arial"/>
              </a:rPr>
              <a:t>09:00am</a:t>
            </a:r>
            <a:endParaRPr sz="1800" b="0" i="0" u="none" strike="noStrike" cap="none">
              <a:solidFill>
                <a:schemeClr val="dk1"/>
              </a:solidFill>
              <a:latin typeface="Calibri"/>
              <a:ea typeface="Calibri"/>
              <a:cs typeface="Calibri"/>
              <a:sym typeface="Calibri"/>
            </a:endParaRPr>
          </a:p>
        </p:txBody>
      </p:sp>
      <p:sp>
        <p:nvSpPr>
          <p:cNvPr id="88" name="Google Shape;88;p2"/>
          <p:cNvSpPr txBox="1"/>
          <p:nvPr/>
        </p:nvSpPr>
        <p:spPr>
          <a:xfrm>
            <a:off x="3035560" y="1941069"/>
            <a:ext cx="61208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7F7F7F"/>
                </a:solidFill>
                <a:latin typeface="Arial"/>
                <a:ea typeface="Arial"/>
                <a:cs typeface="Arial"/>
                <a:sym typeface="Arial"/>
              </a:rPr>
              <a:t>Timetable for the day:</a:t>
            </a:r>
            <a:endParaRPr sz="1400" b="0" i="0" u="none" strike="noStrike" cap="none">
              <a:solidFill>
                <a:srgbClr val="000000"/>
              </a:solidFill>
              <a:latin typeface="Arial"/>
              <a:ea typeface="Arial"/>
              <a:cs typeface="Arial"/>
              <a:sym typeface="Arial"/>
            </a:endParaRPr>
          </a:p>
        </p:txBody>
      </p:sp>
      <p:sp>
        <p:nvSpPr>
          <p:cNvPr id="89" name="Google Shape;89;p2"/>
          <p:cNvSpPr txBox="1"/>
          <p:nvPr/>
        </p:nvSpPr>
        <p:spPr>
          <a:xfrm>
            <a:off x="4287775" y="4565275"/>
            <a:ext cx="1617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GB" sz="1800" b="1" i="0" u="none" strike="noStrike" cap="none">
                <a:solidFill>
                  <a:srgbClr val="7F7F7F"/>
                </a:solidFill>
                <a:latin typeface="Arial"/>
                <a:ea typeface="Arial"/>
                <a:cs typeface="Arial"/>
                <a:sym typeface="Arial"/>
              </a:rPr>
              <a:t>10:30am ish</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2"/>
          <p:cNvSpPr txBox="1"/>
          <p:nvPr/>
        </p:nvSpPr>
        <p:spPr>
          <a:xfrm>
            <a:off x="6273126" y="4565275"/>
            <a:ext cx="15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Arial"/>
                <a:ea typeface="Arial"/>
                <a:cs typeface="Arial"/>
                <a:sym typeface="Arial"/>
              </a:rPr>
              <a:t>12:30pm ish</a:t>
            </a:r>
            <a:endParaRPr sz="1800" b="1"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7F7F7F"/>
              </a:solidFill>
              <a:latin typeface="Arial"/>
              <a:ea typeface="Arial"/>
              <a:cs typeface="Arial"/>
              <a:sym typeface="Arial"/>
            </a:endParaRPr>
          </a:p>
        </p:txBody>
      </p:sp>
      <p:sp>
        <p:nvSpPr>
          <p:cNvPr id="91" name="Google Shape;91;p2"/>
          <p:cNvSpPr txBox="1"/>
          <p:nvPr/>
        </p:nvSpPr>
        <p:spPr>
          <a:xfrm>
            <a:off x="8451278" y="4565275"/>
            <a:ext cx="1774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Arial"/>
                <a:ea typeface="Arial"/>
                <a:cs typeface="Arial"/>
                <a:sym typeface="Arial"/>
              </a:rPr>
              <a:t>16:30pm ish</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399"/>
        <p:cNvGrpSpPr/>
        <p:nvPr/>
      </p:nvGrpSpPr>
      <p:grpSpPr>
        <a:xfrm>
          <a:off x="0" y="0"/>
          <a:ext cx="0" cy="0"/>
          <a:chOff x="0" y="0"/>
          <a:chExt cx="0" cy="0"/>
        </a:xfrm>
      </p:grpSpPr>
      <p:sp>
        <p:nvSpPr>
          <p:cNvPr id="400" name="Google Shape;400;p25"/>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401" name="Google Shape;401;p25"/>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p25"/>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Importance of the Home Learning Environment </a:t>
            </a:r>
            <a:endParaRPr sz="2000" b="1" i="0" u="none" strike="noStrike" cap="none">
              <a:solidFill>
                <a:schemeClr val="lt1"/>
              </a:solidFill>
              <a:latin typeface="Rockwell"/>
              <a:ea typeface="Rockwell"/>
              <a:cs typeface="Rockwell"/>
              <a:sym typeface="Rockwell"/>
            </a:endParaRPr>
          </a:p>
        </p:txBody>
      </p:sp>
      <p:graphicFrame>
        <p:nvGraphicFramePr>
          <p:cNvPr id="403" name="Google Shape;403;p25"/>
          <p:cNvGraphicFramePr/>
          <p:nvPr/>
        </p:nvGraphicFramePr>
        <p:xfrm>
          <a:off x="2133599" y="1719210"/>
          <a:ext cx="7924750" cy="4605510"/>
        </p:xfrm>
        <a:graphic>
          <a:graphicData uri="http://schemas.openxmlformats.org/drawingml/2006/table">
            <a:tbl>
              <a:tblPr firstRow="1" bandRow="1">
                <a:noFill/>
                <a:tableStyleId>{89A3EC99-2AFC-47B1-852C-1AD11CC01D2B}</a:tableStyleId>
              </a:tblPr>
              <a:tblGrid>
                <a:gridCol w="941875">
                  <a:extLst>
                    <a:ext uri="{9D8B030D-6E8A-4147-A177-3AD203B41FA5}">
                      <a16:colId xmlns:a16="http://schemas.microsoft.com/office/drawing/2014/main" val="20000"/>
                    </a:ext>
                  </a:extLst>
                </a:gridCol>
                <a:gridCol w="941875">
                  <a:extLst>
                    <a:ext uri="{9D8B030D-6E8A-4147-A177-3AD203B41FA5}">
                      <a16:colId xmlns:a16="http://schemas.microsoft.com/office/drawing/2014/main" val="20001"/>
                    </a:ext>
                  </a:extLst>
                </a:gridCol>
                <a:gridCol w="941875">
                  <a:extLst>
                    <a:ext uri="{9D8B030D-6E8A-4147-A177-3AD203B41FA5}">
                      <a16:colId xmlns:a16="http://schemas.microsoft.com/office/drawing/2014/main" val="20002"/>
                    </a:ext>
                  </a:extLst>
                </a:gridCol>
                <a:gridCol w="941875">
                  <a:extLst>
                    <a:ext uri="{9D8B030D-6E8A-4147-A177-3AD203B41FA5}">
                      <a16:colId xmlns:a16="http://schemas.microsoft.com/office/drawing/2014/main" val="20003"/>
                    </a:ext>
                  </a:extLst>
                </a:gridCol>
                <a:gridCol w="1185650">
                  <a:extLst>
                    <a:ext uri="{9D8B030D-6E8A-4147-A177-3AD203B41FA5}">
                      <a16:colId xmlns:a16="http://schemas.microsoft.com/office/drawing/2014/main" val="20004"/>
                    </a:ext>
                  </a:extLst>
                </a:gridCol>
                <a:gridCol w="892975">
                  <a:extLst>
                    <a:ext uri="{9D8B030D-6E8A-4147-A177-3AD203B41FA5}">
                      <a16:colId xmlns:a16="http://schemas.microsoft.com/office/drawing/2014/main" val="20005"/>
                    </a:ext>
                  </a:extLst>
                </a:gridCol>
                <a:gridCol w="1104275">
                  <a:extLst>
                    <a:ext uri="{9D8B030D-6E8A-4147-A177-3AD203B41FA5}">
                      <a16:colId xmlns:a16="http://schemas.microsoft.com/office/drawing/2014/main" val="20006"/>
                    </a:ext>
                  </a:extLst>
                </a:gridCol>
                <a:gridCol w="974350">
                  <a:extLst>
                    <a:ext uri="{9D8B030D-6E8A-4147-A177-3AD203B41FA5}">
                      <a16:colId xmlns:a16="http://schemas.microsoft.com/office/drawing/2014/main" val="20007"/>
                    </a:ext>
                  </a:extLst>
                </a:gridCol>
              </a:tblGrid>
              <a:tr h="283025">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7F7F7F"/>
                        </a:solidFill>
                        <a:latin typeface="Rockwell"/>
                        <a:ea typeface="Rockwell"/>
                        <a:cs typeface="Rockwell"/>
                        <a:sym typeface="Rockwell"/>
                      </a:endParaRPr>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Mon</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Tue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Wed</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Thurs</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Fri</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Sat</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Sun</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07:00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08:00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09:00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10:00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11:00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5"/>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12:00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Nursery</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1C4C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6"/>
                  </a:ext>
                </a:extLst>
              </a:tr>
              <a:tr h="444650">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13:00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chemeClr val="lt1"/>
                          </a:solidFill>
                          <a:latin typeface="Arial"/>
                          <a:ea typeface="Arial"/>
                          <a:cs typeface="Arial"/>
                          <a:sym typeface="Arial"/>
                        </a:rPr>
                        <a:t>Professional Visit</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7"/>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14:00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8"/>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15:00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9"/>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16:00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0"/>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17:00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1"/>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18:00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2"/>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19:00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3"/>
                  </a:ext>
                </a:extLst>
              </a:tr>
              <a:tr h="2830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rgbClr val="7F7F7F"/>
                          </a:solidFill>
                          <a:latin typeface="Rockwell"/>
                          <a:ea typeface="Rockwell"/>
                          <a:cs typeface="Rockwell"/>
                          <a:sym typeface="Rockwell"/>
                        </a:rPr>
                        <a:t>20:00</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latin typeface="Arial"/>
                          <a:ea typeface="Arial"/>
                          <a:cs typeface="Arial"/>
                          <a:sym typeface="Arial"/>
                        </a:rPr>
                        <a:t>Home</a:t>
                      </a:r>
                      <a:endParaRPr sz="1400" u="none" strike="noStrike" cap="none"/>
                    </a:p>
                  </a:txBody>
                  <a:tcPr marL="79450" marR="79450" marT="39725" marB="39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08"/>
        <p:cNvGrpSpPr/>
        <p:nvPr/>
      </p:nvGrpSpPr>
      <p:grpSpPr>
        <a:xfrm>
          <a:off x="0" y="0"/>
          <a:ext cx="0" cy="0"/>
          <a:chOff x="0" y="0"/>
          <a:chExt cx="0" cy="0"/>
        </a:xfrm>
      </p:grpSpPr>
      <p:sp>
        <p:nvSpPr>
          <p:cNvPr id="409" name="Google Shape;409;p26"/>
          <p:cNvSpPr txBox="1">
            <a:spLocks noGrp="1"/>
          </p:cNvSpPr>
          <p:nvPr>
            <p:ph type="body" idx="1"/>
          </p:nvPr>
        </p:nvSpPr>
        <p:spPr>
          <a:xfrm>
            <a:off x="2571750" y="2667000"/>
            <a:ext cx="4370987" cy="212365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4000" b="1">
                <a:solidFill>
                  <a:schemeClr val="lt1"/>
                </a:solidFill>
                <a:latin typeface="Rockwell"/>
                <a:ea typeface="Rockwell"/>
                <a:cs typeface="Rockwell"/>
                <a:sym typeface="Rockwell"/>
              </a:rPr>
              <a:t>S</a:t>
            </a:r>
            <a:r>
              <a:rPr lang="en-GB" sz="3200" b="1">
                <a:solidFill>
                  <a:schemeClr val="lt1"/>
                </a:solidFill>
                <a:latin typeface="Arial"/>
                <a:ea typeface="Arial"/>
                <a:cs typeface="Arial"/>
                <a:sym typeface="Arial"/>
              </a:rPr>
              <a:t> - Speech</a:t>
            </a:r>
            <a:endParaRPr/>
          </a:p>
          <a:p>
            <a:pPr marL="0" lvl="0" indent="0" algn="l" rtl="0">
              <a:lnSpc>
                <a:spcPct val="100000"/>
              </a:lnSpc>
              <a:spcBef>
                <a:spcPts val="0"/>
              </a:spcBef>
              <a:spcAft>
                <a:spcPts val="0"/>
              </a:spcAft>
              <a:buSzPts val="1400"/>
              <a:buNone/>
            </a:pPr>
            <a:r>
              <a:rPr lang="en-GB" sz="4000" b="1">
                <a:solidFill>
                  <a:schemeClr val="lt1"/>
                </a:solidFill>
                <a:latin typeface="Rockwell"/>
                <a:ea typeface="Rockwell"/>
                <a:cs typeface="Rockwell"/>
                <a:sym typeface="Rockwell"/>
              </a:rPr>
              <a:t>L</a:t>
            </a:r>
            <a:r>
              <a:rPr lang="en-GB" sz="3200" b="1">
                <a:solidFill>
                  <a:schemeClr val="lt1"/>
                </a:solidFill>
                <a:latin typeface="Arial"/>
                <a:ea typeface="Arial"/>
                <a:cs typeface="Arial"/>
                <a:sym typeface="Arial"/>
              </a:rPr>
              <a:t> - Language</a:t>
            </a:r>
            <a:endParaRPr/>
          </a:p>
          <a:p>
            <a:pPr marL="0" lvl="0" indent="0" algn="l" rtl="0">
              <a:lnSpc>
                <a:spcPct val="100000"/>
              </a:lnSpc>
              <a:spcBef>
                <a:spcPts val="0"/>
              </a:spcBef>
              <a:spcAft>
                <a:spcPts val="0"/>
              </a:spcAft>
              <a:buSzPts val="1400"/>
              <a:buNone/>
            </a:pPr>
            <a:r>
              <a:rPr lang="en-GB" sz="4000" b="1">
                <a:solidFill>
                  <a:schemeClr val="lt1"/>
                </a:solidFill>
                <a:latin typeface="Rockwell"/>
                <a:ea typeface="Rockwell"/>
                <a:cs typeface="Rockwell"/>
                <a:sym typeface="Rockwell"/>
              </a:rPr>
              <a:t>C</a:t>
            </a:r>
            <a:r>
              <a:rPr lang="en-GB" sz="3200" b="1">
                <a:solidFill>
                  <a:schemeClr val="lt1"/>
                </a:solidFill>
                <a:latin typeface="Arial"/>
                <a:ea typeface="Arial"/>
                <a:cs typeface="Arial"/>
                <a:sym typeface="Arial"/>
              </a:rPr>
              <a:t> - Communication</a:t>
            </a:r>
            <a:endParaRPr/>
          </a:p>
          <a:p>
            <a:pPr marL="0" lvl="0" indent="0" algn="l" rtl="0">
              <a:lnSpc>
                <a:spcPct val="100000"/>
              </a:lnSpc>
              <a:spcBef>
                <a:spcPts val="0"/>
              </a:spcBef>
              <a:spcAft>
                <a:spcPts val="0"/>
              </a:spcAft>
              <a:buSzPts val="1400"/>
              <a:buNone/>
            </a:pPr>
            <a:endParaRPr/>
          </a:p>
        </p:txBody>
      </p:sp>
      <p:sp>
        <p:nvSpPr>
          <p:cNvPr id="410" name="Google Shape;410;p26"/>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411" name="Google Shape;411;p26"/>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 name="Google Shape;412;p2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7F7F7F"/>
                </a:solidFill>
                <a:latin typeface="Rockwell"/>
                <a:ea typeface="Rockwell"/>
                <a:cs typeface="Rockwell"/>
                <a:sym typeface="Rockwell"/>
              </a:rPr>
              <a:t>SLC </a:t>
            </a:r>
            <a:r>
              <a:rPr lang="en-GB" sz="1800" b="1" i="0" u="none" strike="noStrike" cap="none">
                <a:solidFill>
                  <a:srgbClr val="7F7F7F"/>
                </a:solidFill>
                <a:latin typeface="Rockwell"/>
                <a:ea typeface="Rockwell"/>
                <a:cs typeface="Rockwell"/>
                <a:sym typeface="Rockwell"/>
              </a:rPr>
              <a:t>Definitions</a:t>
            </a:r>
            <a:endParaRPr sz="1800" b="1" i="0" u="none" strike="noStrike" cap="none">
              <a:solidFill>
                <a:srgbClr val="7F7F7F"/>
              </a:solidFill>
              <a:latin typeface="Rockwell"/>
              <a:ea typeface="Rockwell"/>
              <a:cs typeface="Rockwell"/>
              <a:sym typeface="Rockwell"/>
            </a:endParaRPr>
          </a:p>
        </p:txBody>
      </p:sp>
      <p:pic>
        <p:nvPicPr>
          <p:cNvPr id="413" name="Google Shape;413;p26"/>
          <p:cNvPicPr preferRelativeResize="0"/>
          <p:nvPr/>
        </p:nvPicPr>
        <p:blipFill rotWithShape="1">
          <a:blip r:embed="rId3">
            <a:alphaModFix/>
          </a:blip>
          <a:srcRect/>
          <a:stretch/>
        </p:blipFill>
        <p:spPr>
          <a:xfrm>
            <a:off x="8915400" y="342900"/>
            <a:ext cx="2323443" cy="3086100"/>
          </a:xfrm>
          <a:prstGeom prst="rect">
            <a:avLst/>
          </a:prstGeom>
          <a:noFill/>
          <a:ln>
            <a:noFill/>
          </a:ln>
        </p:spPr>
      </p:pic>
      <p:pic>
        <p:nvPicPr>
          <p:cNvPr id="414" name="Google Shape;414;p26"/>
          <p:cNvPicPr preferRelativeResize="0"/>
          <p:nvPr/>
        </p:nvPicPr>
        <p:blipFill rotWithShape="1">
          <a:blip r:embed="rId4">
            <a:alphaModFix/>
          </a:blip>
          <a:srcRect/>
          <a:stretch/>
        </p:blipFill>
        <p:spPr>
          <a:xfrm flipH="1">
            <a:off x="6709869" y="1109807"/>
            <a:ext cx="2667000" cy="2991065"/>
          </a:xfrm>
          <a:prstGeom prst="rect">
            <a:avLst/>
          </a:prstGeom>
          <a:noFill/>
          <a:ln>
            <a:noFill/>
          </a:ln>
        </p:spPr>
      </p:pic>
      <p:pic>
        <p:nvPicPr>
          <p:cNvPr id="415" name="Google Shape;415;p26"/>
          <p:cNvPicPr preferRelativeResize="0"/>
          <p:nvPr/>
        </p:nvPicPr>
        <p:blipFill rotWithShape="1">
          <a:blip r:embed="rId5">
            <a:alphaModFix/>
          </a:blip>
          <a:srcRect/>
          <a:stretch/>
        </p:blipFill>
        <p:spPr>
          <a:xfrm>
            <a:off x="9872539" y="1651000"/>
            <a:ext cx="1879194" cy="27755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420"/>
        <p:cNvGrpSpPr/>
        <p:nvPr/>
      </p:nvGrpSpPr>
      <p:grpSpPr>
        <a:xfrm>
          <a:off x="0" y="0"/>
          <a:ext cx="0" cy="0"/>
          <a:chOff x="0" y="0"/>
          <a:chExt cx="0" cy="0"/>
        </a:xfrm>
      </p:grpSpPr>
      <p:sp>
        <p:nvSpPr>
          <p:cNvPr id="421" name="Google Shape;421;p27"/>
          <p:cNvSpPr txBox="1">
            <a:spLocks noGrp="1"/>
          </p:cNvSpPr>
          <p:nvPr>
            <p:ph type="body" idx="1"/>
          </p:nvPr>
        </p:nvSpPr>
        <p:spPr>
          <a:xfrm>
            <a:off x="1447800" y="1981200"/>
            <a:ext cx="9466850" cy="123110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000">
                <a:solidFill>
                  <a:srgbClr val="7F7F7F"/>
                </a:solidFill>
                <a:latin typeface="Arial"/>
                <a:ea typeface="Arial"/>
                <a:cs typeface="Arial"/>
                <a:sym typeface="Arial"/>
              </a:rPr>
              <a:t>Speech, language and communication are essential life skills. They are linked with social and emotional development, learning, behaviour, and mental health. </a:t>
            </a:r>
            <a:endParaRPr/>
          </a:p>
          <a:p>
            <a:pPr marL="0" lvl="0" indent="0" algn="l" rtl="0">
              <a:lnSpc>
                <a:spcPct val="100000"/>
              </a:lnSpc>
              <a:spcBef>
                <a:spcPts val="0"/>
              </a:spcBef>
              <a:spcAft>
                <a:spcPts val="0"/>
              </a:spcAft>
              <a:buSzPts val="1400"/>
              <a:buNone/>
            </a:pPr>
            <a:endParaRPr sz="2000">
              <a:solidFill>
                <a:srgbClr val="7F7F7F"/>
              </a:solidFill>
              <a:latin typeface="Arial"/>
              <a:ea typeface="Arial"/>
              <a:cs typeface="Arial"/>
              <a:sym typeface="Arial"/>
            </a:endParaRPr>
          </a:p>
          <a:p>
            <a:pPr marL="0" lvl="0" indent="0" algn="l" rtl="0">
              <a:lnSpc>
                <a:spcPct val="100000"/>
              </a:lnSpc>
              <a:spcBef>
                <a:spcPts val="0"/>
              </a:spcBef>
              <a:spcAft>
                <a:spcPts val="0"/>
              </a:spcAft>
              <a:buSzPts val="1400"/>
              <a:buNone/>
            </a:pPr>
            <a:r>
              <a:rPr lang="en-GB" sz="2000">
                <a:solidFill>
                  <a:srgbClr val="7F7F7F"/>
                </a:solidFill>
                <a:latin typeface="Arial"/>
                <a:ea typeface="Arial"/>
                <a:cs typeface="Arial"/>
                <a:sym typeface="Arial"/>
              </a:rPr>
              <a:t>SLC is therefore a fundamental indicator of child wellbeing.</a:t>
            </a:r>
            <a:endParaRPr/>
          </a:p>
        </p:txBody>
      </p:sp>
      <p:sp>
        <p:nvSpPr>
          <p:cNvPr id="422" name="Google Shape;422;p2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423" name="Google Shape;423;p27"/>
          <p:cNvPicPr preferRelativeResize="0"/>
          <p:nvPr/>
        </p:nvPicPr>
        <p:blipFill rotWithShape="1">
          <a:blip r:embed="rId3">
            <a:alphaModFix/>
          </a:blip>
          <a:srcRect/>
          <a:stretch/>
        </p:blipFill>
        <p:spPr>
          <a:xfrm>
            <a:off x="1075071" y="3144083"/>
            <a:ext cx="2971084" cy="1485542"/>
          </a:xfrm>
          <a:prstGeom prst="rect">
            <a:avLst/>
          </a:prstGeom>
          <a:noFill/>
          <a:ln>
            <a:noFill/>
          </a:ln>
        </p:spPr>
      </p:pic>
      <p:sp>
        <p:nvSpPr>
          <p:cNvPr id="424" name="Google Shape;424;p27"/>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p27"/>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lt1"/>
                </a:solidFill>
                <a:latin typeface="Rockwell"/>
                <a:ea typeface="Rockwell"/>
                <a:cs typeface="Rockwell"/>
                <a:sym typeface="Rockwell"/>
              </a:rPr>
              <a:t>SLC</a:t>
            </a:r>
            <a:endParaRPr sz="2800" b="1" i="0" u="none" strike="noStrike" cap="none">
              <a:solidFill>
                <a:schemeClr val="lt1"/>
              </a:solidFill>
              <a:latin typeface="Rockwell"/>
              <a:ea typeface="Rockwell"/>
              <a:cs typeface="Rockwell"/>
              <a:sym typeface="Rockwell"/>
            </a:endParaRPr>
          </a:p>
        </p:txBody>
      </p:sp>
      <p:pic>
        <p:nvPicPr>
          <p:cNvPr id="426" name="Google Shape;426;p27"/>
          <p:cNvPicPr preferRelativeResize="0"/>
          <p:nvPr/>
        </p:nvPicPr>
        <p:blipFill rotWithShape="1">
          <a:blip r:embed="rId4">
            <a:alphaModFix/>
          </a:blip>
          <a:srcRect/>
          <a:stretch/>
        </p:blipFill>
        <p:spPr>
          <a:xfrm>
            <a:off x="4716801" y="3144452"/>
            <a:ext cx="2758398" cy="1379199"/>
          </a:xfrm>
          <a:prstGeom prst="rect">
            <a:avLst/>
          </a:prstGeom>
          <a:noFill/>
          <a:ln>
            <a:noFill/>
          </a:ln>
        </p:spPr>
      </p:pic>
      <p:pic>
        <p:nvPicPr>
          <p:cNvPr id="427" name="Google Shape;427;p27"/>
          <p:cNvPicPr preferRelativeResize="0"/>
          <p:nvPr/>
        </p:nvPicPr>
        <p:blipFill rotWithShape="1">
          <a:blip r:embed="rId5">
            <a:alphaModFix/>
          </a:blip>
          <a:srcRect/>
          <a:stretch/>
        </p:blipFill>
        <p:spPr>
          <a:xfrm>
            <a:off x="8479029" y="2800883"/>
            <a:ext cx="2058832" cy="2058832"/>
          </a:xfrm>
          <a:prstGeom prst="rect">
            <a:avLst/>
          </a:prstGeom>
          <a:noFill/>
          <a:ln>
            <a:noFill/>
          </a:ln>
        </p:spPr>
      </p:pic>
      <p:sp>
        <p:nvSpPr>
          <p:cNvPr id="428" name="Google Shape;428;p27"/>
          <p:cNvSpPr txBox="1"/>
          <p:nvPr/>
        </p:nvSpPr>
        <p:spPr>
          <a:xfrm>
            <a:off x="5192130" y="4773399"/>
            <a:ext cx="1807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7F7F7F"/>
                </a:solidFill>
                <a:latin typeface="Rockwell"/>
                <a:ea typeface="Rockwell"/>
                <a:cs typeface="Rockwell"/>
                <a:sym typeface="Rockwell"/>
              </a:rPr>
              <a:t>Language</a:t>
            </a:r>
            <a:endParaRPr sz="2800" b="0" i="0" u="none" strike="noStrike" cap="none">
              <a:solidFill>
                <a:srgbClr val="7F7F7F"/>
              </a:solidFill>
              <a:latin typeface="Calibri"/>
              <a:ea typeface="Calibri"/>
              <a:cs typeface="Calibri"/>
              <a:sym typeface="Calibri"/>
            </a:endParaRPr>
          </a:p>
        </p:txBody>
      </p:sp>
      <p:sp>
        <p:nvSpPr>
          <p:cNvPr id="429" name="Google Shape;429;p27"/>
          <p:cNvSpPr txBox="1"/>
          <p:nvPr/>
        </p:nvSpPr>
        <p:spPr>
          <a:xfrm>
            <a:off x="8117089" y="4766494"/>
            <a:ext cx="279756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7F7F7F"/>
                </a:solidFill>
                <a:latin typeface="Rockwell"/>
                <a:ea typeface="Rockwell"/>
                <a:cs typeface="Rockwell"/>
                <a:sym typeface="Rockwell"/>
              </a:rPr>
              <a:t>Communication</a:t>
            </a:r>
            <a:endParaRPr sz="1400" b="0" i="0" u="none" strike="noStrike" cap="none">
              <a:solidFill>
                <a:srgbClr val="000000"/>
              </a:solidFill>
              <a:latin typeface="Arial"/>
              <a:ea typeface="Arial"/>
              <a:cs typeface="Arial"/>
              <a:sym typeface="Arial"/>
            </a:endParaRPr>
          </a:p>
        </p:txBody>
      </p:sp>
      <p:sp>
        <p:nvSpPr>
          <p:cNvPr id="430" name="Google Shape;430;p27"/>
          <p:cNvSpPr txBox="1"/>
          <p:nvPr/>
        </p:nvSpPr>
        <p:spPr>
          <a:xfrm>
            <a:off x="1844762" y="4766494"/>
            <a:ext cx="14029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7F7F7F"/>
                </a:solidFill>
                <a:latin typeface="Rockwell"/>
                <a:ea typeface="Rockwell"/>
                <a:cs typeface="Rockwell"/>
                <a:sym typeface="Rockwell"/>
              </a:rPr>
              <a:t>Speech</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4E22600-69C0-0D77-466F-6ED1FC988EEC}"/>
              </a:ext>
            </a:extLst>
          </p:cNvPr>
          <p:cNvSpPr txBox="1"/>
          <p:nvPr/>
        </p:nvSpPr>
        <p:spPr>
          <a:xfrm>
            <a:off x="1039363" y="5284278"/>
            <a:ext cx="288925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dirty="0"/>
              <a:t>How we say sounds and how these sounds go together to form words</a:t>
            </a:r>
            <a:endParaRPr lang="en-US" sz="1800"/>
          </a:p>
          <a:p>
            <a:pPr algn="l"/>
            <a:endParaRPr lang="en-US" dirty="0"/>
          </a:p>
        </p:txBody>
      </p:sp>
      <p:sp>
        <p:nvSpPr>
          <p:cNvPr id="4" name="TextBox 3">
            <a:extLst>
              <a:ext uri="{FF2B5EF4-FFF2-40B4-BE49-F238E27FC236}">
                <a16:creationId xmlns:a16="http://schemas.microsoft.com/office/drawing/2014/main" id="{75B4FD44-116E-ACB3-7D9A-1E01C05E0996}"/>
              </a:ext>
            </a:extLst>
          </p:cNvPr>
          <p:cNvSpPr txBox="1"/>
          <p:nvPr/>
        </p:nvSpPr>
        <p:spPr>
          <a:xfrm>
            <a:off x="4601953" y="5287873"/>
            <a:ext cx="29732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dirty="0"/>
              <a:t>The words and sentences that we understand and use</a:t>
            </a:r>
            <a:endParaRPr lang="en-US" sz="1800"/>
          </a:p>
        </p:txBody>
      </p:sp>
      <p:sp>
        <p:nvSpPr>
          <p:cNvPr id="6" name="TextBox 5">
            <a:extLst>
              <a:ext uri="{FF2B5EF4-FFF2-40B4-BE49-F238E27FC236}">
                <a16:creationId xmlns:a16="http://schemas.microsoft.com/office/drawing/2014/main" id="{0207CDAF-68E6-F19A-E37F-DB2B528CE21D}"/>
              </a:ext>
            </a:extLst>
          </p:cNvPr>
          <p:cNvSpPr txBox="1"/>
          <p:nvPr/>
        </p:nvSpPr>
        <p:spPr>
          <a:xfrm>
            <a:off x="8108231" y="5289670"/>
            <a:ext cx="288925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dirty="0"/>
              <a:t>How we use language to interact with people</a:t>
            </a:r>
            <a:endParaRPr lang="en-US" sz="1800"/>
          </a:p>
          <a:p>
            <a:pPr algn="ct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435"/>
        <p:cNvGrpSpPr/>
        <p:nvPr/>
      </p:nvGrpSpPr>
      <p:grpSpPr>
        <a:xfrm>
          <a:off x="0" y="0"/>
          <a:ext cx="0" cy="0"/>
          <a:chOff x="0" y="0"/>
          <a:chExt cx="0" cy="0"/>
        </a:xfrm>
      </p:grpSpPr>
      <p:grpSp>
        <p:nvGrpSpPr>
          <p:cNvPr id="436" name="Google Shape;436;p28"/>
          <p:cNvGrpSpPr/>
          <p:nvPr/>
        </p:nvGrpSpPr>
        <p:grpSpPr>
          <a:xfrm>
            <a:off x="2938378" y="457200"/>
            <a:ext cx="6567619" cy="5719173"/>
            <a:chOff x="42778" y="-69649"/>
            <a:chExt cx="6567619" cy="5719173"/>
          </a:xfrm>
        </p:grpSpPr>
        <p:sp>
          <p:nvSpPr>
            <p:cNvPr id="437" name="Google Shape;437;p28"/>
            <p:cNvSpPr/>
            <p:nvPr/>
          </p:nvSpPr>
          <p:spPr>
            <a:xfrm>
              <a:off x="1462493" y="-69649"/>
              <a:ext cx="2277745" cy="1347470"/>
            </a:xfrm>
            <a:custGeom>
              <a:avLst/>
              <a:gdLst/>
              <a:ahLst/>
              <a:cxnLst/>
              <a:rect l="l" t="t" r="r" b="b"/>
              <a:pathLst>
                <a:path w="2277745" h="1347470" extrusionOk="0">
                  <a:moveTo>
                    <a:pt x="0" y="224536"/>
                  </a:moveTo>
                  <a:cubicBezTo>
                    <a:pt x="0" y="100457"/>
                    <a:pt x="100584" y="0"/>
                    <a:pt x="224536" y="0"/>
                  </a:cubicBezTo>
                  <a:lnTo>
                    <a:pt x="2053209" y="0"/>
                  </a:lnTo>
                  <a:cubicBezTo>
                    <a:pt x="2177161" y="0"/>
                    <a:pt x="2277745" y="100457"/>
                    <a:pt x="2277745" y="224536"/>
                  </a:cubicBezTo>
                  <a:lnTo>
                    <a:pt x="2277745" y="1122807"/>
                  </a:lnTo>
                  <a:cubicBezTo>
                    <a:pt x="2277745" y="1246886"/>
                    <a:pt x="2177161" y="1347470"/>
                    <a:pt x="2053209" y="1347470"/>
                  </a:cubicBezTo>
                  <a:lnTo>
                    <a:pt x="224536" y="1347470"/>
                  </a:lnTo>
                  <a:cubicBezTo>
                    <a:pt x="100584" y="1347470"/>
                    <a:pt x="0" y="1246886"/>
                    <a:pt x="0" y="1122807"/>
                  </a:cubicBezTo>
                  <a:close/>
                </a:path>
              </a:pathLst>
            </a:custGeom>
            <a:solidFill>
              <a:schemeClr val="lt1"/>
            </a:solidFill>
            <a:ln w="57150" cap="flat" cmpd="sng">
              <a:solidFill>
                <a:srgbClr val="0090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28"/>
            <p:cNvSpPr/>
            <p:nvPr/>
          </p:nvSpPr>
          <p:spPr>
            <a:xfrm>
              <a:off x="2157082" y="28117"/>
              <a:ext cx="958253" cy="18993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800"/>
                <a:buFont typeface="Arial"/>
                <a:buNone/>
              </a:pPr>
              <a:r>
                <a:rPr lang="en-GB" sz="1800" b="1" i="0" u="none" strike="noStrike" cap="none">
                  <a:solidFill>
                    <a:srgbClr val="000000"/>
                  </a:solidFill>
                  <a:latin typeface="Rockwell"/>
                  <a:ea typeface="Rockwell"/>
                  <a:cs typeface="Rockwell"/>
                  <a:sym typeface="Rockwell"/>
                </a:rPr>
                <a:t>Speech</a:t>
              </a:r>
              <a:endParaRPr sz="1800" b="0" i="0" u="none" strike="noStrike" cap="none">
                <a:solidFill>
                  <a:srgbClr val="000000"/>
                </a:solidFill>
                <a:latin typeface="Rockwell"/>
                <a:ea typeface="Rockwell"/>
                <a:cs typeface="Rockwell"/>
                <a:sym typeface="Rockwell"/>
              </a:endParaRPr>
            </a:p>
          </p:txBody>
        </p:sp>
        <p:sp>
          <p:nvSpPr>
            <p:cNvPr id="439" name="Google Shape;439;p28"/>
            <p:cNvSpPr/>
            <p:nvPr/>
          </p:nvSpPr>
          <p:spPr>
            <a:xfrm>
              <a:off x="1497336" y="345494"/>
              <a:ext cx="2277745" cy="88876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The individual sounds you use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e.g. “k” “s” “b”.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Sounds together make a word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e.g. c + a + t = cat</a:t>
              </a:r>
              <a:endParaRPr sz="1400" b="0" i="0" u="none" strike="noStrike" cap="none">
                <a:solidFill>
                  <a:srgbClr val="000000"/>
                </a:solidFill>
                <a:latin typeface="Arial"/>
                <a:ea typeface="Arial"/>
                <a:cs typeface="Arial"/>
                <a:sym typeface="Arial"/>
              </a:endParaRPr>
            </a:p>
          </p:txBody>
        </p:sp>
        <p:sp>
          <p:nvSpPr>
            <p:cNvPr id="440" name="Google Shape;440;p28"/>
            <p:cNvSpPr/>
            <p:nvPr/>
          </p:nvSpPr>
          <p:spPr>
            <a:xfrm>
              <a:off x="5431837" y="316"/>
              <a:ext cx="1178560" cy="5518786"/>
            </a:xfrm>
            <a:custGeom>
              <a:avLst/>
              <a:gdLst/>
              <a:ahLst/>
              <a:cxnLst/>
              <a:rect l="l" t="t" r="r" b="b"/>
              <a:pathLst>
                <a:path w="1178560" h="5518786" extrusionOk="0">
                  <a:moveTo>
                    <a:pt x="0" y="196469"/>
                  </a:moveTo>
                  <a:cubicBezTo>
                    <a:pt x="0" y="88012"/>
                    <a:pt x="87884" y="0"/>
                    <a:pt x="196469" y="0"/>
                  </a:cubicBezTo>
                  <a:lnTo>
                    <a:pt x="982091" y="0"/>
                  </a:lnTo>
                  <a:cubicBezTo>
                    <a:pt x="1090676" y="0"/>
                    <a:pt x="1178560" y="88012"/>
                    <a:pt x="1178560" y="196469"/>
                  </a:cubicBezTo>
                  <a:lnTo>
                    <a:pt x="1178560" y="5322444"/>
                  </a:lnTo>
                  <a:cubicBezTo>
                    <a:pt x="1178560" y="5430902"/>
                    <a:pt x="1090676" y="5518786"/>
                    <a:pt x="982091" y="5518786"/>
                  </a:cubicBezTo>
                  <a:lnTo>
                    <a:pt x="196469" y="5518786"/>
                  </a:lnTo>
                  <a:cubicBezTo>
                    <a:pt x="87884" y="5518786"/>
                    <a:pt x="0" y="5430902"/>
                    <a:pt x="0" y="5322444"/>
                  </a:cubicBezTo>
                  <a:close/>
                </a:path>
              </a:pathLst>
            </a:custGeom>
            <a:solidFill>
              <a:schemeClr val="lt1"/>
            </a:solidFill>
            <a:ln w="57150" cap="flat" cmpd="sng">
              <a:solidFill>
                <a:srgbClr val="7E3F9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p28"/>
            <p:cNvSpPr/>
            <p:nvPr/>
          </p:nvSpPr>
          <p:spPr>
            <a:xfrm rot="5399998">
              <a:off x="5855557" y="2152732"/>
              <a:ext cx="95873" cy="206453"/>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200"/>
                <a:buFont typeface="Arial"/>
                <a:buNone/>
              </a:pPr>
              <a:r>
                <a:rPr lang="en-GB" sz="1200" b="1" i="0" u="none" strike="noStrike" cap="none">
                  <a:solidFill>
                    <a:srgbClr val="000000"/>
                  </a:solidFill>
                  <a:latin typeface="Calibri"/>
                  <a:ea typeface="Calibri"/>
                  <a:cs typeface="Calibri"/>
                  <a:sym typeface="Calibri"/>
                </a:rPr>
                <a:t>S</a:t>
              </a:r>
              <a:endParaRPr sz="1100" b="0" i="0" u="none" strike="noStrike" cap="none">
                <a:solidFill>
                  <a:srgbClr val="000000"/>
                </a:solidFill>
                <a:latin typeface="Calibri"/>
                <a:ea typeface="Calibri"/>
                <a:cs typeface="Calibri"/>
                <a:sym typeface="Calibri"/>
              </a:endParaRPr>
            </a:p>
          </p:txBody>
        </p:sp>
        <p:sp>
          <p:nvSpPr>
            <p:cNvPr id="442" name="Google Shape;442;p28"/>
            <p:cNvSpPr/>
            <p:nvPr/>
          </p:nvSpPr>
          <p:spPr>
            <a:xfrm rot="5399998">
              <a:off x="5280892" y="2453653"/>
              <a:ext cx="1997198" cy="395016"/>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800"/>
                <a:buFont typeface="Arial"/>
                <a:buNone/>
              </a:pPr>
              <a:r>
                <a:rPr lang="en-GB" sz="1800" b="1" i="0" u="none" strike="noStrike" cap="none">
                  <a:solidFill>
                    <a:srgbClr val="000000"/>
                  </a:solidFill>
                  <a:latin typeface="Rockwell"/>
                  <a:ea typeface="Rockwell"/>
                  <a:cs typeface="Rockwell"/>
                  <a:sym typeface="Rockwell"/>
                </a:rPr>
                <a:t>Social Interaction</a:t>
              </a:r>
              <a:endParaRPr sz="1800" b="0" i="0" u="none" strike="noStrike" cap="none">
                <a:solidFill>
                  <a:srgbClr val="000000"/>
                </a:solidFill>
                <a:latin typeface="Rockwell"/>
                <a:ea typeface="Rockwell"/>
                <a:cs typeface="Rockwell"/>
                <a:sym typeface="Rockwell"/>
              </a:endParaRPr>
            </a:p>
          </p:txBody>
        </p:sp>
        <p:sp>
          <p:nvSpPr>
            <p:cNvPr id="443" name="Google Shape;443;p28"/>
            <p:cNvSpPr/>
            <p:nvPr/>
          </p:nvSpPr>
          <p:spPr>
            <a:xfrm rot="5399998">
              <a:off x="5880589" y="3229552"/>
              <a:ext cx="45808" cy="206453"/>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200"/>
                <a:buFont typeface="Arial"/>
                <a:buNone/>
              </a:pPr>
              <a:r>
                <a:rPr lang="en-GB" sz="1200" b="1"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
          <p:nvSpPr>
            <p:cNvPr id="444" name="Google Shape;444;p28"/>
            <p:cNvSpPr/>
            <p:nvPr/>
          </p:nvSpPr>
          <p:spPr>
            <a:xfrm rot="5399998">
              <a:off x="5690089" y="2679388"/>
              <a:ext cx="45808" cy="206452"/>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200"/>
                <a:buFont typeface="Arial"/>
                <a:buNone/>
              </a:pPr>
              <a:r>
                <a:rPr lang="en-GB" sz="1200" b="1"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
          <p:nvSpPr>
            <p:cNvPr id="445" name="Google Shape;445;p28"/>
            <p:cNvSpPr/>
            <p:nvPr/>
          </p:nvSpPr>
          <p:spPr>
            <a:xfrm rot="5399998">
              <a:off x="3279923" y="2616920"/>
              <a:ext cx="5017684" cy="518793"/>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Skills we need when communicating with people e.g. turn taking, eye contact and showing interest in others.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
          <p:nvSpPr>
            <p:cNvPr id="446" name="Google Shape;446;p28"/>
            <p:cNvSpPr/>
            <p:nvPr/>
          </p:nvSpPr>
          <p:spPr>
            <a:xfrm>
              <a:off x="1111478" y="1386655"/>
              <a:ext cx="2999740" cy="1347470"/>
            </a:xfrm>
            <a:custGeom>
              <a:avLst/>
              <a:gdLst/>
              <a:ahLst/>
              <a:cxnLst/>
              <a:rect l="l" t="t" r="r" b="b"/>
              <a:pathLst>
                <a:path w="2999740" h="1347470" extrusionOk="0">
                  <a:moveTo>
                    <a:pt x="0" y="224663"/>
                  </a:moveTo>
                  <a:cubicBezTo>
                    <a:pt x="0" y="100584"/>
                    <a:pt x="100584" y="0"/>
                    <a:pt x="224536" y="0"/>
                  </a:cubicBezTo>
                  <a:lnTo>
                    <a:pt x="2775204" y="0"/>
                  </a:lnTo>
                  <a:cubicBezTo>
                    <a:pt x="2899156" y="0"/>
                    <a:pt x="2999740" y="100584"/>
                    <a:pt x="2999740" y="224663"/>
                  </a:cubicBezTo>
                  <a:lnTo>
                    <a:pt x="2999740" y="1122934"/>
                  </a:lnTo>
                  <a:cubicBezTo>
                    <a:pt x="2999740" y="1247013"/>
                    <a:pt x="2899156" y="1347470"/>
                    <a:pt x="2775204" y="1347470"/>
                  </a:cubicBezTo>
                  <a:lnTo>
                    <a:pt x="224536" y="1347470"/>
                  </a:lnTo>
                  <a:cubicBezTo>
                    <a:pt x="100584" y="1347470"/>
                    <a:pt x="0" y="1247013"/>
                    <a:pt x="0" y="1122934"/>
                  </a:cubicBezTo>
                  <a:close/>
                </a:path>
              </a:pathLst>
            </a:custGeom>
            <a:solidFill>
              <a:schemeClr val="lt1"/>
            </a:solidFill>
            <a:ln w="57150" cap="flat" cmpd="sng">
              <a:solidFill>
                <a:srgbClr val="51C4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28"/>
            <p:cNvSpPr/>
            <p:nvPr/>
          </p:nvSpPr>
          <p:spPr>
            <a:xfrm>
              <a:off x="1306593" y="1517605"/>
              <a:ext cx="2659231" cy="20645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GB" sz="1600" b="1" i="0" u="none" strike="noStrike" cap="none">
                  <a:solidFill>
                    <a:srgbClr val="000000"/>
                  </a:solidFill>
                  <a:latin typeface="Rockwell"/>
                  <a:ea typeface="Rockwell"/>
                  <a:cs typeface="Rockwell"/>
                  <a:sym typeface="Rockwell"/>
                </a:rPr>
                <a:t>Use of Language / Talking</a:t>
              </a:r>
              <a:endParaRPr sz="1600" b="0" i="0" u="none" strike="noStrike" cap="none">
                <a:solidFill>
                  <a:srgbClr val="000000"/>
                </a:solidFill>
                <a:latin typeface="Rockwell"/>
                <a:ea typeface="Rockwell"/>
                <a:cs typeface="Rockwell"/>
                <a:sym typeface="Rockwell"/>
              </a:endParaRPr>
            </a:p>
          </p:txBody>
        </p:sp>
        <p:sp>
          <p:nvSpPr>
            <p:cNvPr id="448" name="Google Shape;448;p28"/>
            <p:cNvSpPr/>
            <p:nvPr/>
          </p:nvSpPr>
          <p:spPr>
            <a:xfrm>
              <a:off x="1306593" y="1930597"/>
              <a:ext cx="2659231" cy="64338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Using spoken words and sentences, even if the sounds aren’t right e.g. ‘bubu’ instead of bubbles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449" name="Google Shape;449;p28"/>
            <p:cNvSpPr/>
            <p:nvPr/>
          </p:nvSpPr>
          <p:spPr>
            <a:xfrm>
              <a:off x="711377" y="2830528"/>
              <a:ext cx="3866515" cy="1347470"/>
            </a:xfrm>
            <a:custGeom>
              <a:avLst/>
              <a:gdLst/>
              <a:ahLst/>
              <a:cxnLst/>
              <a:rect l="l" t="t" r="r" b="b"/>
              <a:pathLst>
                <a:path w="3866515" h="1347470" extrusionOk="0">
                  <a:moveTo>
                    <a:pt x="0" y="224536"/>
                  </a:moveTo>
                  <a:cubicBezTo>
                    <a:pt x="0" y="100584"/>
                    <a:pt x="100584" y="0"/>
                    <a:pt x="224536" y="0"/>
                  </a:cubicBezTo>
                  <a:lnTo>
                    <a:pt x="3641979" y="0"/>
                  </a:lnTo>
                  <a:cubicBezTo>
                    <a:pt x="3765931" y="0"/>
                    <a:pt x="3866515" y="100584"/>
                    <a:pt x="3866515" y="224536"/>
                  </a:cubicBezTo>
                  <a:lnTo>
                    <a:pt x="3866515" y="1122934"/>
                  </a:lnTo>
                  <a:cubicBezTo>
                    <a:pt x="3866515" y="1246886"/>
                    <a:pt x="3765931" y="1347470"/>
                    <a:pt x="3641979" y="1347470"/>
                  </a:cubicBezTo>
                  <a:lnTo>
                    <a:pt x="224536" y="1347470"/>
                  </a:lnTo>
                  <a:cubicBezTo>
                    <a:pt x="100584" y="1347470"/>
                    <a:pt x="0" y="1246886"/>
                    <a:pt x="0" y="1122934"/>
                  </a:cubicBezTo>
                  <a:close/>
                </a:path>
              </a:pathLst>
            </a:custGeom>
            <a:solidFill>
              <a:schemeClr val="lt1"/>
            </a:solidFill>
            <a:ln w="57150" cap="flat" cmpd="sng">
              <a:solidFill>
                <a:srgbClr val="FAB82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28"/>
            <p:cNvSpPr/>
            <p:nvPr/>
          </p:nvSpPr>
          <p:spPr>
            <a:xfrm>
              <a:off x="879699" y="2979869"/>
              <a:ext cx="3580335" cy="20645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GB" sz="1600" b="1" i="0" u="none" strike="noStrike" cap="none">
                  <a:solidFill>
                    <a:srgbClr val="000000"/>
                  </a:solidFill>
                  <a:latin typeface="Rockwell"/>
                  <a:ea typeface="Rockwell"/>
                  <a:cs typeface="Rockwell"/>
                  <a:sym typeface="Rockwell"/>
                </a:rPr>
                <a:t>Understanding of Spoken Language</a:t>
              </a:r>
              <a:endParaRPr sz="1600" b="0" i="0" u="none" strike="noStrike" cap="none">
                <a:solidFill>
                  <a:srgbClr val="000000"/>
                </a:solidFill>
                <a:latin typeface="Rockwell"/>
                <a:ea typeface="Rockwell"/>
                <a:cs typeface="Rockwell"/>
                <a:sym typeface="Rockwell"/>
              </a:endParaRPr>
            </a:p>
          </p:txBody>
        </p:sp>
        <p:sp>
          <p:nvSpPr>
            <p:cNvPr id="451" name="Google Shape;451;p28"/>
            <p:cNvSpPr/>
            <p:nvPr/>
          </p:nvSpPr>
          <p:spPr>
            <a:xfrm>
              <a:off x="1268799" y="3379625"/>
              <a:ext cx="2685097" cy="554347"/>
            </a:xfrm>
            <a:prstGeom prst="rect">
              <a:avLst/>
            </a:prstGeom>
            <a:solidFill>
              <a:schemeClr val="lt1"/>
            </a:solid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Understanding what words and sentences mean</a:t>
              </a:r>
              <a:endParaRPr sz="1400" b="0" i="0" u="none" strike="noStrike" cap="none">
                <a:solidFill>
                  <a:srgbClr val="000000"/>
                </a:solidFill>
                <a:latin typeface="Arial"/>
                <a:ea typeface="Arial"/>
                <a:cs typeface="Arial"/>
                <a:sym typeface="Arial"/>
              </a:endParaRPr>
            </a:p>
          </p:txBody>
        </p:sp>
        <p:sp>
          <p:nvSpPr>
            <p:cNvPr id="452" name="Google Shape;452;p28"/>
            <p:cNvSpPr/>
            <p:nvPr/>
          </p:nvSpPr>
          <p:spPr>
            <a:xfrm>
              <a:off x="42778" y="4302054"/>
              <a:ext cx="2518410" cy="1347470"/>
            </a:xfrm>
            <a:custGeom>
              <a:avLst/>
              <a:gdLst/>
              <a:ahLst/>
              <a:cxnLst/>
              <a:rect l="l" t="t" r="r" b="b"/>
              <a:pathLst>
                <a:path w="2518410" h="1347470" extrusionOk="0">
                  <a:moveTo>
                    <a:pt x="0" y="224536"/>
                  </a:moveTo>
                  <a:cubicBezTo>
                    <a:pt x="0" y="100584"/>
                    <a:pt x="100546" y="0"/>
                    <a:pt x="224587" y="0"/>
                  </a:cubicBezTo>
                  <a:lnTo>
                    <a:pt x="2293874" y="0"/>
                  </a:lnTo>
                  <a:cubicBezTo>
                    <a:pt x="2417826" y="0"/>
                    <a:pt x="2518410" y="100584"/>
                    <a:pt x="2518410" y="224536"/>
                  </a:cubicBezTo>
                  <a:lnTo>
                    <a:pt x="2518410" y="1122934"/>
                  </a:lnTo>
                  <a:cubicBezTo>
                    <a:pt x="2518410" y="1246886"/>
                    <a:pt x="2417826" y="1347470"/>
                    <a:pt x="2293874" y="1347470"/>
                  </a:cubicBezTo>
                  <a:lnTo>
                    <a:pt x="224587" y="1347470"/>
                  </a:lnTo>
                  <a:cubicBezTo>
                    <a:pt x="100546" y="1347470"/>
                    <a:pt x="0" y="1246886"/>
                    <a:pt x="0" y="1122934"/>
                  </a:cubicBezTo>
                  <a:close/>
                </a:path>
              </a:pathLst>
            </a:custGeom>
            <a:solidFill>
              <a:schemeClr val="lt1"/>
            </a:solidFill>
            <a:ln w="57150" cap="flat" cmpd="sng">
              <a:solidFill>
                <a:srgbClr val="CB4D1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3" name="Google Shape;453;p28"/>
            <p:cNvSpPr/>
            <p:nvPr/>
          </p:nvSpPr>
          <p:spPr>
            <a:xfrm>
              <a:off x="170849" y="4469273"/>
              <a:ext cx="2351901" cy="20645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600"/>
                <a:buFont typeface="Arial"/>
                <a:buNone/>
              </a:pPr>
              <a:r>
                <a:rPr lang="en-GB" sz="1600" b="1" i="0" u="none" strike="noStrike" cap="none">
                  <a:solidFill>
                    <a:srgbClr val="000000"/>
                  </a:solidFill>
                  <a:latin typeface="Rockwell"/>
                  <a:ea typeface="Rockwell"/>
                  <a:cs typeface="Rockwell"/>
                  <a:sym typeface="Rockwell"/>
                </a:rPr>
                <a:t>Attention and Listening</a:t>
              </a:r>
              <a:endParaRPr sz="1600" b="0" i="0" u="none" strike="noStrike" cap="none">
                <a:solidFill>
                  <a:srgbClr val="000000"/>
                </a:solidFill>
                <a:latin typeface="Rockwell"/>
                <a:ea typeface="Rockwell"/>
                <a:cs typeface="Rockwell"/>
                <a:sym typeface="Rockwell"/>
              </a:endParaRPr>
            </a:p>
          </p:txBody>
        </p:sp>
        <p:sp>
          <p:nvSpPr>
            <p:cNvPr id="454" name="Google Shape;454;p28"/>
            <p:cNvSpPr/>
            <p:nvPr/>
          </p:nvSpPr>
          <p:spPr>
            <a:xfrm>
              <a:off x="210459" y="4833979"/>
              <a:ext cx="2272680" cy="55118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Focusing on language or play activities and listening to spoken words</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050"/>
                <a:buFont typeface="Arial"/>
                <a:buNone/>
              </a:pPr>
              <a:r>
                <a:rPr lang="en-GB" sz="1050" b="0" i="0" u="none" strike="noStrike" cap="none">
                  <a:solidFill>
                    <a:srgbClr val="000000"/>
                  </a:solidFill>
                  <a:latin typeface="Calibri"/>
                  <a:ea typeface="Calibri"/>
                  <a:cs typeface="Calibri"/>
                  <a:sym typeface="Calibri"/>
                </a:rPr>
                <a:t> </a:t>
              </a:r>
              <a:endParaRPr sz="10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050"/>
                <a:buFont typeface="Arial"/>
                <a:buNone/>
              </a:pPr>
              <a:endParaRPr sz="105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455" name="Google Shape;455;p28"/>
            <p:cNvSpPr/>
            <p:nvPr/>
          </p:nvSpPr>
          <p:spPr>
            <a:xfrm>
              <a:off x="2669867" y="4297188"/>
              <a:ext cx="2518410" cy="1347470"/>
            </a:xfrm>
            <a:custGeom>
              <a:avLst/>
              <a:gdLst/>
              <a:ahLst/>
              <a:cxnLst/>
              <a:rect l="l" t="t" r="r" b="b"/>
              <a:pathLst>
                <a:path w="2518410" h="1347470" extrusionOk="0">
                  <a:moveTo>
                    <a:pt x="0" y="224536"/>
                  </a:moveTo>
                  <a:cubicBezTo>
                    <a:pt x="0" y="100584"/>
                    <a:pt x="100584" y="0"/>
                    <a:pt x="224536" y="0"/>
                  </a:cubicBezTo>
                  <a:lnTo>
                    <a:pt x="2293874" y="0"/>
                  </a:lnTo>
                  <a:cubicBezTo>
                    <a:pt x="2417826" y="0"/>
                    <a:pt x="2518410" y="100584"/>
                    <a:pt x="2518410" y="224536"/>
                  </a:cubicBezTo>
                  <a:lnTo>
                    <a:pt x="2518410" y="1122934"/>
                  </a:lnTo>
                  <a:cubicBezTo>
                    <a:pt x="2518410" y="1246886"/>
                    <a:pt x="2417826" y="1347470"/>
                    <a:pt x="2293874" y="1347470"/>
                  </a:cubicBezTo>
                  <a:lnTo>
                    <a:pt x="224536" y="1347470"/>
                  </a:lnTo>
                  <a:cubicBezTo>
                    <a:pt x="100584" y="1347470"/>
                    <a:pt x="0" y="1246886"/>
                    <a:pt x="0" y="1122934"/>
                  </a:cubicBezTo>
                  <a:close/>
                </a:path>
              </a:pathLst>
            </a:custGeom>
            <a:solidFill>
              <a:schemeClr val="lt1"/>
            </a:solidFill>
            <a:ln w="57150" cap="flat" cmpd="sng">
              <a:solidFill>
                <a:srgbClr val="0090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28"/>
            <p:cNvSpPr/>
            <p:nvPr/>
          </p:nvSpPr>
          <p:spPr>
            <a:xfrm>
              <a:off x="3654477" y="4452731"/>
              <a:ext cx="546281" cy="20645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800"/>
                <a:buFont typeface="Arial"/>
                <a:buNone/>
              </a:pPr>
              <a:r>
                <a:rPr lang="en-GB" sz="1800" b="1" i="0" u="none" strike="noStrike" cap="none">
                  <a:solidFill>
                    <a:srgbClr val="000000"/>
                  </a:solidFill>
                  <a:latin typeface="Rockwell"/>
                  <a:ea typeface="Rockwell"/>
                  <a:cs typeface="Rockwell"/>
                  <a:sym typeface="Rockwell"/>
                </a:rPr>
                <a:t>Play</a:t>
              </a:r>
              <a:r>
                <a:rPr lang="en-GB" sz="1200" b="1"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
          <p:nvSpPr>
            <p:cNvPr id="457" name="Google Shape;457;p28"/>
            <p:cNvSpPr/>
            <p:nvPr/>
          </p:nvSpPr>
          <p:spPr>
            <a:xfrm>
              <a:off x="3055218" y="4833979"/>
              <a:ext cx="2030081" cy="38143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Exploring toys and the </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world around them</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grpSp>
      <p:sp>
        <p:nvSpPr>
          <p:cNvPr id="458" name="Google Shape;458;p28"/>
          <p:cNvSpPr txBox="1">
            <a:spLocks noGrp="1"/>
          </p:cNvSpPr>
          <p:nvPr>
            <p:ph type="title"/>
          </p:nvPr>
        </p:nvSpPr>
        <p:spPr>
          <a:xfrm>
            <a:off x="457200" y="274320"/>
            <a:ext cx="2030400" cy="140208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1400"/>
              <a:buNone/>
            </a:pPr>
            <a:r>
              <a:rPr lang="en-GB" sz="2800">
                <a:solidFill>
                  <a:schemeClr val="lt1"/>
                </a:solidFill>
                <a:latin typeface="Rockwell"/>
                <a:ea typeface="Rockwell"/>
                <a:cs typeface="Rockwell"/>
                <a:sym typeface="Rockwell"/>
              </a:rPr>
              <a:t>SLC</a:t>
            </a:r>
            <a:endParaRPr sz="2800">
              <a:solidFill>
                <a:schemeClr val="lt1"/>
              </a:solidFill>
              <a:latin typeface="Rockwell"/>
              <a:ea typeface="Rockwell"/>
              <a:cs typeface="Rockwell"/>
              <a:sym typeface="Rockwell"/>
            </a:endParaRPr>
          </a:p>
        </p:txBody>
      </p:sp>
      <p:sp>
        <p:nvSpPr>
          <p:cNvPr id="459" name="Google Shape;459;p28"/>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460" name="Google Shape;460;p28"/>
          <p:cNvSpPr/>
          <p:nvPr/>
        </p:nvSpPr>
        <p:spPr>
          <a:xfrm>
            <a:off x="533400" y="-4176"/>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1" name="Google Shape;461;p28"/>
          <p:cNvSpPr txBox="1"/>
          <p:nvPr/>
        </p:nvSpPr>
        <p:spPr>
          <a:xfrm>
            <a:off x="609600" y="4267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lt1"/>
                </a:solidFill>
                <a:latin typeface="Rockwell"/>
                <a:ea typeface="Rockwell"/>
                <a:cs typeface="Rockwell"/>
                <a:sym typeface="Rockwell"/>
              </a:rPr>
              <a:t>SLC</a:t>
            </a:r>
            <a:endParaRPr sz="2800" b="1" i="0" u="none" strike="noStrike" cap="none">
              <a:solidFill>
                <a:schemeClr val="lt1"/>
              </a:solidFill>
              <a:latin typeface="Rockwell"/>
              <a:ea typeface="Rockwell"/>
              <a:cs typeface="Rockwell"/>
              <a:sym typeface="Rockwe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66"/>
        <p:cNvGrpSpPr/>
        <p:nvPr/>
      </p:nvGrpSpPr>
      <p:grpSpPr>
        <a:xfrm>
          <a:off x="0" y="0"/>
          <a:ext cx="0" cy="0"/>
          <a:chOff x="0" y="0"/>
          <a:chExt cx="0" cy="0"/>
        </a:xfrm>
      </p:grpSpPr>
      <p:sp>
        <p:nvSpPr>
          <p:cNvPr id="467" name="Google Shape;467;p29"/>
          <p:cNvSpPr txBox="1">
            <a:spLocks noGrp="1"/>
          </p:cNvSpPr>
          <p:nvPr>
            <p:ph type="body" idx="1"/>
          </p:nvPr>
        </p:nvSpPr>
        <p:spPr>
          <a:xfrm>
            <a:off x="2895600" y="383738"/>
            <a:ext cx="8536136" cy="1292662"/>
          </a:xfrm>
          <a:prstGeom prst="rect">
            <a:avLst/>
          </a:prstGeom>
          <a:noFill/>
          <a:ln>
            <a:noFill/>
          </a:ln>
        </p:spPr>
        <p:txBody>
          <a:bodyPr spcFirstLastPara="1" wrap="square" lIns="0" tIns="0" rIns="0" bIns="0" anchor="t" anchorCtr="0">
            <a:spAutoFit/>
          </a:bodyPr>
          <a:lstStyle/>
          <a:p>
            <a:pPr marL="0" lvl="0" indent="0" algn="just" rtl="0">
              <a:lnSpc>
                <a:spcPct val="100000"/>
              </a:lnSpc>
              <a:spcBef>
                <a:spcPts val="0"/>
              </a:spcBef>
              <a:spcAft>
                <a:spcPts val="0"/>
              </a:spcAft>
              <a:buSzPts val="1400"/>
              <a:buNone/>
            </a:pPr>
            <a:r>
              <a:rPr lang="en-GB" sz="2800" b="1">
                <a:solidFill>
                  <a:schemeClr val="lt1"/>
                </a:solidFill>
                <a:latin typeface="Rockwell"/>
                <a:ea typeface="Rockwell"/>
                <a:cs typeface="Rockwell"/>
                <a:sym typeface="Rockwell"/>
              </a:rPr>
              <a:t>Attention and listening skills are the foundation </a:t>
            </a:r>
            <a:endParaRPr/>
          </a:p>
          <a:p>
            <a:pPr marL="0" lvl="0" indent="0" algn="just" rtl="0">
              <a:lnSpc>
                <a:spcPct val="100000"/>
              </a:lnSpc>
              <a:spcBef>
                <a:spcPts val="0"/>
              </a:spcBef>
              <a:spcAft>
                <a:spcPts val="0"/>
              </a:spcAft>
              <a:buSzPts val="1400"/>
              <a:buNone/>
            </a:pPr>
            <a:r>
              <a:rPr lang="en-GB" sz="2800" b="1">
                <a:solidFill>
                  <a:schemeClr val="lt1"/>
                </a:solidFill>
                <a:latin typeface="Rockwell"/>
                <a:ea typeface="Rockwell"/>
                <a:cs typeface="Rockwell"/>
                <a:sym typeface="Rockwell"/>
              </a:rPr>
              <a:t>of speech, language and communication.</a:t>
            </a:r>
            <a:endParaRPr/>
          </a:p>
        </p:txBody>
      </p:sp>
      <p:sp>
        <p:nvSpPr>
          <p:cNvPr id="468" name="Google Shape;468;p29"/>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470" name="Google Shape;470;p29"/>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p29"/>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Attention and Listening</a:t>
            </a:r>
            <a:endParaRPr sz="2000" b="1" i="0" u="none" strike="noStrike" cap="none">
              <a:solidFill>
                <a:schemeClr val="lt1"/>
              </a:solidFill>
              <a:latin typeface="Rockwell"/>
              <a:ea typeface="Rockwell"/>
              <a:cs typeface="Rockwell"/>
              <a:sym typeface="Rockwell"/>
            </a:endParaRPr>
          </a:p>
        </p:txBody>
      </p:sp>
      <p:sp>
        <p:nvSpPr>
          <p:cNvPr id="472" name="Google Shape;472;p29"/>
          <p:cNvSpPr txBox="1"/>
          <p:nvPr/>
        </p:nvSpPr>
        <p:spPr>
          <a:xfrm>
            <a:off x="193963" y="2126526"/>
            <a:ext cx="3664527" cy="40933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2400" b="0" i="0" u="none" strike="noStrike" cap="none">
                <a:solidFill>
                  <a:schemeClr val="lt1"/>
                </a:solidFill>
                <a:latin typeface="Arial"/>
                <a:ea typeface="Arial"/>
                <a:cs typeface="Arial"/>
                <a:sym typeface="Arial"/>
              </a:rPr>
              <a:t>Children need to develop these essential skills to:</a:t>
            </a:r>
            <a:endParaRPr/>
          </a:p>
          <a:p>
            <a:pPr marL="0" marR="0" lvl="0" indent="0" algn="just"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a:p>
            <a:pPr marL="342900" marR="0" lvl="0" indent="-342900" algn="just" rtl="0">
              <a:lnSpc>
                <a:spcPct val="100000"/>
              </a:lnSpc>
              <a:spcBef>
                <a:spcPts val="0"/>
              </a:spcBef>
              <a:spcAft>
                <a:spcPts val="0"/>
              </a:spcAft>
              <a:buClr>
                <a:schemeClr val="lt1"/>
              </a:buClr>
              <a:buSzPts val="2400"/>
              <a:buFont typeface="Arial"/>
              <a:buChar char="•"/>
            </a:pPr>
            <a:r>
              <a:rPr lang="en-GB" sz="2400" b="0" i="0" u="none" strike="noStrike" cap="none">
                <a:solidFill>
                  <a:schemeClr val="lt1"/>
                </a:solidFill>
                <a:latin typeface="Arial"/>
                <a:ea typeface="Arial"/>
                <a:cs typeface="Arial"/>
                <a:sym typeface="Arial"/>
              </a:rPr>
              <a:t>Understand the world around them</a:t>
            </a:r>
            <a:endParaRPr/>
          </a:p>
          <a:p>
            <a:pPr marL="342900" marR="0" lvl="0" indent="-342900" algn="just" rtl="0">
              <a:lnSpc>
                <a:spcPct val="100000"/>
              </a:lnSpc>
              <a:spcBef>
                <a:spcPts val="0"/>
              </a:spcBef>
              <a:spcAft>
                <a:spcPts val="0"/>
              </a:spcAft>
              <a:buClr>
                <a:schemeClr val="lt1"/>
              </a:buClr>
              <a:buSzPts val="2400"/>
              <a:buFont typeface="Arial"/>
              <a:buChar char="•"/>
            </a:pPr>
            <a:r>
              <a:rPr lang="en-GB" sz="2400" b="0" i="0" u="none" strike="noStrike" cap="none">
                <a:solidFill>
                  <a:schemeClr val="lt1"/>
                </a:solidFill>
                <a:latin typeface="Arial"/>
                <a:ea typeface="Arial"/>
                <a:cs typeface="Arial"/>
                <a:sym typeface="Arial"/>
              </a:rPr>
              <a:t>Develop social skills</a:t>
            </a:r>
            <a:endParaRPr/>
          </a:p>
          <a:p>
            <a:pPr marL="342900" marR="0" lvl="0" indent="-342900" algn="just" rtl="0">
              <a:lnSpc>
                <a:spcPct val="100000"/>
              </a:lnSpc>
              <a:spcBef>
                <a:spcPts val="0"/>
              </a:spcBef>
              <a:spcAft>
                <a:spcPts val="0"/>
              </a:spcAft>
              <a:buClr>
                <a:schemeClr val="lt1"/>
              </a:buClr>
              <a:buSzPts val="2400"/>
              <a:buFont typeface="Arial"/>
              <a:buChar char="•"/>
            </a:pPr>
            <a:r>
              <a:rPr lang="en-GB" sz="2400" b="0" i="0" u="none" strike="noStrike" cap="none">
                <a:solidFill>
                  <a:schemeClr val="lt1"/>
                </a:solidFill>
                <a:latin typeface="Arial"/>
                <a:ea typeface="Arial"/>
                <a:cs typeface="Arial"/>
                <a:sym typeface="Arial"/>
              </a:rPr>
              <a:t>Understand routines</a:t>
            </a:r>
            <a:endParaRPr/>
          </a:p>
          <a:p>
            <a:pPr marL="342900" marR="0" lvl="0" indent="-342900" algn="just" rtl="0">
              <a:lnSpc>
                <a:spcPct val="100000"/>
              </a:lnSpc>
              <a:spcBef>
                <a:spcPts val="0"/>
              </a:spcBef>
              <a:spcAft>
                <a:spcPts val="0"/>
              </a:spcAft>
              <a:buClr>
                <a:schemeClr val="lt1"/>
              </a:buClr>
              <a:buSzPts val="2400"/>
              <a:buFont typeface="Arial"/>
              <a:buChar char="•"/>
            </a:pPr>
            <a:r>
              <a:rPr lang="en-GB" sz="2400" b="0" i="0" u="none" strike="noStrike" cap="none">
                <a:solidFill>
                  <a:schemeClr val="lt1"/>
                </a:solidFill>
                <a:latin typeface="Arial"/>
                <a:ea typeface="Arial"/>
                <a:cs typeface="Arial"/>
                <a:sym typeface="Arial"/>
              </a:rPr>
              <a:t>Learn new words</a:t>
            </a:r>
            <a:endParaRPr/>
          </a:p>
          <a:p>
            <a:pPr marL="342900" marR="0" lvl="0" indent="-342900" algn="l" rtl="0">
              <a:lnSpc>
                <a:spcPct val="100000"/>
              </a:lnSpc>
              <a:spcBef>
                <a:spcPts val="0"/>
              </a:spcBef>
              <a:spcAft>
                <a:spcPts val="0"/>
              </a:spcAft>
              <a:buClr>
                <a:schemeClr val="lt1"/>
              </a:buClr>
              <a:buSzPts val="2400"/>
              <a:buFont typeface="Arial"/>
              <a:buChar char="•"/>
            </a:pPr>
            <a:r>
              <a:rPr lang="en-GB" sz="2400" b="0" i="0" u="none" strike="noStrike" cap="none">
                <a:solidFill>
                  <a:schemeClr val="lt1"/>
                </a:solidFill>
                <a:latin typeface="Arial"/>
                <a:ea typeface="Arial"/>
                <a:cs typeface="Arial"/>
                <a:sym typeface="Arial"/>
              </a:rPr>
              <a:t>Develop speech sounds. </a:t>
            </a: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4" name="Picture 3" descr="A cartoon of kids sitting at a table&#10;&#10;Description automatically generated">
            <a:extLst>
              <a:ext uri="{FF2B5EF4-FFF2-40B4-BE49-F238E27FC236}">
                <a16:creationId xmlns:a16="http://schemas.microsoft.com/office/drawing/2014/main" id="{36C635E4-6096-48D3-EB93-D5D0FFA394C3}"/>
              </a:ext>
            </a:extLst>
          </p:cNvPr>
          <p:cNvPicPr>
            <a:picLocks noChangeAspect="1"/>
          </p:cNvPicPr>
          <p:nvPr/>
        </p:nvPicPr>
        <p:blipFill>
          <a:blip r:embed="rId3"/>
          <a:stretch>
            <a:fillRect/>
          </a:stretch>
        </p:blipFill>
        <p:spPr>
          <a:xfrm>
            <a:off x="3811167" y="1383910"/>
            <a:ext cx="7572971" cy="4479680"/>
          </a:xfrm>
          <a:prstGeom prst="rect">
            <a:avLst/>
          </a:prstGeom>
        </p:spPr>
      </p:pic>
      <p:sp>
        <p:nvSpPr>
          <p:cNvPr id="3" name="TextBox 2">
            <a:extLst>
              <a:ext uri="{FF2B5EF4-FFF2-40B4-BE49-F238E27FC236}">
                <a16:creationId xmlns:a16="http://schemas.microsoft.com/office/drawing/2014/main" id="{A4486DFA-98DE-1AD5-265F-A2152668DEC8}"/>
              </a:ext>
            </a:extLst>
          </p:cNvPr>
          <p:cNvSpPr txBox="1"/>
          <p:nvPr/>
        </p:nvSpPr>
        <p:spPr>
          <a:xfrm>
            <a:off x="4822913" y="5910964"/>
            <a:ext cx="6115050" cy="307777"/>
          </a:xfrm>
          <a:prstGeom prst="rect">
            <a:avLst/>
          </a:prstGeom>
          <a:noFill/>
        </p:spPr>
        <p:txBody>
          <a:bodyPr wrap="square">
            <a:spAutoFit/>
          </a:bodyPr>
          <a:lstStyle/>
          <a:p>
            <a:r>
              <a:rPr lang="en-GB"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www.gov.wales/speech-language-and-communication-guidance</a:t>
            </a:r>
            <a:r>
              <a:rPr lang="en-GB" dirty="0">
                <a:solidFill>
                  <a:schemeClr val="tx1"/>
                </a:solidFill>
                <a:latin typeface="Arial"/>
                <a:ea typeface="Arial"/>
                <a:cs typeface="Arial"/>
                <a:sym typeface="Arial"/>
              </a:rPr>
              <a:t>  </a:t>
            </a:r>
            <a:endParaRPr lang="en-GB"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77"/>
        <p:cNvGrpSpPr/>
        <p:nvPr/>
      </p:nvGrpSpPr>
      <p:grpSpPr>
        <a:xfrm>
          <a:off x="0" y="0"/>
          <a:ext cx="0" cy="0"/>
          <a:chOff x="0" y="0"/>
          <a:chExt cx="0" cy="0"/>
        </a:xfrm>
      </p:grpSpPr>
      <p:pic>
        <p:nvPicPr>
          <p:cNvPr id="478" name="Google Shape;478;p30"/>
          <p:cNvPicPr preferRelativeResize="0"/>
          <p:nvPr/>
        </p:nvPicPr>
        <p:blipFill rotWithShape="1">
          <a:blip r:embed="rId3">
            <a:alphaModFix/>
          </a:blip>
          <a:srcRect/>
          <a:stretch/>
        </p:blipFill>
        <p:spPr>
          <a:xfrm>
            <a:off x="-308750" y="1416700"/>
            <a:ext cx="4236100" cy="4102425"/>
          </a:xfrm>
          <a:prstGeom prst="rect">
            <a:avLst/>
          </a:prstGeom>
          <a:noFill/>
          <a:ln>
            <a:noFill/>
          </a:ln>
        </p:spPr>
      </p:pic>
      <p:sp>
        <p:nvSpPr>
          <p:cNvPr id="479" name="Google Shape;479;p30"/>
          <p:cNvSpPr txBox="1">
            <a:spLocks noGrp="1"/>
          </p:cNvSpPr>
          <p:nvPr>
            <p:ph type="body" idx="1"/>
          </p:nvPr>
        </p:nvSpPr>
        <p:spPr>
          <a:xfrm>
            <a:off x="180888" y="5294700"/>
            <a:ext cx="11553900" cy="11082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GB" sz="2400">
                <a:solidFill>
                  <a:schemeClr val="lt1"/>
                </a:solidFill>
                <a:latin typeface="Arial"/>
                <a:ea typeface="Arial"/>
                <a:cs typeface="Arial"/>
                <a:sym typeface="Arial"/>
              </a:rPr>
              <a:t>Play is how children make sense of the world and it is crucial to support brain development in the early years. Through play, children develop and learn to use their SLC skills.  Play is the essential context for learning about social skills. </a:t>
            </a:r>
            <a:endParaRPr/>
          </a:p>
        </p:txBody>
      </p:sp>
      <p:sp>
        <p:nvSpPr>
          <p:cNvPr id="480" name="Google Shape;480;p30"/>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482" name="Google Shape;482;p30"/>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30"/>
          <p:cNvSpPr txBox="1"/>
          <p:nvPr/>
        </p:nvSpPr>
        <p:spPr>
          <a:xfrm>
            <a:off x="457200" y="274320"/>
            <a:ext cx="1383632" cy="140208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484" name="Google Shape;484;p30"/>
          <p:cNvSpPr txBox="1"/>
          <p:nvPr/>
        </p:nvSpPr>
        <p:spPr>
          <a:xfrm>
            <a:off x="180900" y="2293400"/>
            <a:ext cx="33150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‘Inform parents/carers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about the importance of play, reading and stimulation with regard to their baby’s continued brain and social development’ (HCWP </a:t>
            </a:r>
            <a:r>
              <a:rPr lang="en-GB" sz="1800" b="0" i="0" u="sng" strike="noStrike" cap="none">
                <a:solidFill>
                  <a:schemeClr val="lt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QA framework</a:t>
            </a:r>
            <a:r>
              <a:rPr lang="en-GB" sz="1800" b="0" i="0" u="none" strike="noStrike" cap="none">
                <a:solidFill>
                  <a:schemeClr val="lt1"/>
                </a:solidFill>
                <a:latin typeface="Rockwell"/>
                <a:ea typeface="Rockwell"/>
                <a:cs typeface="Rockwell"/>
                <a:sym typeface="Rockwell"/>
              </a:rPr>
              <a:t>, 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30"/>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Play</a:t>
            </a:r>
            <a:endParaRPr sz="2000" b="1" i="0" u="none" strike="noStrike" cap="none">
              <a:solidFill>
                <a:schemeClr val="lt1"/>
              </a:solidFill>
              <a:latin typeface="Rockwell"/>
              <a:ea typeface="Rockwell"/>
              <a:cs typeface="Rockwell"/>
              <a:sym typeface="Rockwell"/>
            </a:endParaRPr>
          </a:p>
        </p:txBody>
      </p:sp>
      <p:pic>
        <p:nvPicPr>
          <p:cNvPr id="2" name="Picture 1" descr="A cartoon of a child and child&#10;&#10;Description automatically generated">
            <a:extLst>
              <a:ext uri="{FF2B5EF4-FFF2-40B4-BE49-F238E27FC236}">
                <a16:creationId xmlns:a16="http://schemas.microsoft.com/office/drawing/2014/main" id="{0CC4EF5C-05DC-ED7E-F32B-88FBCDC4C72C}"/>
              </a:ext>
            </a:extLst>
          </p:cNvPr>
          <p:cNvPicPr>
            <a:picLocks noChangeAspect="1"/>
          </p:cNvPicPr>
          <p:nvPr/>
        </p:nvPicPr>
        <p:blipFill>
          <a:blip r:embed="rId5"/>
          <a:stretch>
            <a:fillRect/>
          </a:stretch>
        </p:blipFill>
        <p:spPr>
          <a:xfrm>
            <a:off x="3700642" y="167227"/>
            <a:ext cx="8284414" cy="50139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490"/>
        <p:cNvGrpSpPr/>
        <p:nvPr/>
      </p:nvGrpSpPr>
      <p:grpSpPr>
        <a:xfrm>
          <a:off x="0" y="0"/>
          <a:ext cx="0" cy="0"/>
          <a:chOff x="0" y="0"/>
          <a:chExt cx="0" cy="0"/>
        </a:xfrm>
      </p:grpSpPr>
      <p:pic>
        <p:nvPicPr>
          <p:cNvPr id="491" name="Google Shape;491;p31"/>
          <p:cNvPicPr preferRelativeResize="0"/>
          <p:nvPr/>
        </p:nvPicPr>
        <p:blipFill rotWithShape="1">
          <a:blip r:embed="rId3">
            <a:alphaModFix/>
          </a:blip>
          <a:srcRect/>
          <a:stretch/>
        </p:blipFill>
        <p:spPr>
          <a:xfrm>
            <a:off x="9144000" y="450424"/>
            <a:ext cx="2767719" cy="3714137"/>
          </a:xfrm>
          <a:prstGeom prst="rect">
            <a:avLst/>
          </a:prstGeom>
          <a:noFill/>
          <a:ln>
            <a:noFill/>
          </a:ln>
        </p:spPr>
      </p:pic>
      <p:sp>
        <p:nvSpPr>
          <p:cNvPr id="492" name="Google Shape;492;p31"/>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Gesture</a:t>
            </a:r>
            <a:endParaRPr/>
          </a:p>
        </p:txBody>
      </p:sp>
      <p:sp>
        <p:nvSpPr>
          <p:cNvPr id="493" name="Google Shape;493;p31"/>
          <p:cNvSpPr txBox="1">
            <a:spLocks noGrp="1"/>
          </p:cNvSpPr>
          <p:nvPr>
            <p:ph type="body" idx="1"/>
          </p:nvPr>
        </p:nvSpPr>
        <p:spPr>
          <a:xfrm>
            <a:off x="489935" y="1862298"/>
            <a:ext cx="8534083" cy="4157502"/>
          </a:xfrm>
          <a:prstGeom prst="rect">
            <a:avLst/>
          </a:prstGeom>
          <a:blipFill rotWithShape="1">
            <a:blip r:embed="rId4">
              <a:alphaModFix/>
            </a:blip>
            <a:stretch>
              <a:fillRect l="-1783" t="-1900" r="-1853"/>
            </a:stretch>
          </a:blip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 </a:t>
            </a:r>
            <a:endParaRPr/>
          </a:p>
        </p:txBody>
      </p:sp>
      <p:sp>
        <p:nvSpPr>
          <p:cNvPr id="494" name="Google Shape;494;p31"/>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495" name="Google Shape;495;p31"/>
          <p:cNvSpPr txBox="1"/>
          <p:nvPr/>
        </p:nvSpPr>
        <p:spPr>
          <a:xfrm>
            <a:off x="4343400" y="6094457"/>
            <a:ext cx="11277600"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Rockwell"/>
                <a:ea typeface="Rockwell"/>
                <a:cs typeface="Rockwell"/>
                <a:sym typeface="Rockwell"/>
              </a:rPr>
              <a:t>Slide content provided by Professor Anna Theakston, LuCiD Centre, University of Manchester</a:t>
            </a:r>
            <a:endParaRPr sz="1400" b="0" i="1"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424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31"/>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31"/>
          <p:cNvSpPr txBox="1"/>
          <p:nvPr/>
        </p:nvSpPr>
        <p:spPr>
          <a:xfrm>
            <a:off x="457200" y="274320"/>
            <a:ext cx="1383632" cy="140208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498" name="Google Shape;498;p31"/>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Gesture</a:t>
            </a:r>
            <a:endParaRPr sz="2000" b="1" i="0" u="none" strike="noStrike" cap="none">
              <a:solidFill>
                <a:schemeClr val="lt1"/>
              </a:solidFill>
              <a:latin typeface="Rockwell"/>
              <a:ea typeface="Rockwell"/>
              <a:cs typeface="Rockwell"/>
              <a:sym typeface="Rockwe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03"/>
        <p:cNvGrpSpPr/>
        <p:nvPr/>
      </p:nvGrpSpPr>
      <p:grpSpPr>
        <a:xfrm>
          <a:off x="0" y="0"/>
          <a:ext cx="0" cy="0"/>
          <a:chOff x="0" y="0"/>
          <a:chExt cx="0" cy="0"/>
        </a:xfrm>
      </p:grpSpPr>
      <p:sp>
        <p:nvSpPr>
          <p:cNvPr id="504" name="Google Shape;504;p32"/>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p32"/>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Gesture</a:t>
            </a:r>
            <a:endParaRPr sz="2000" b="1" i="0" u="none" strike="noStrike" cap="none">
              <a:solidFill>
                <a:schemeClr val="lt1"/>
              </a:solidFill>
              <a:latin typeface="Rockwell"/>
              <a:ea typeface="Rockwell"/>
              <a:cs typeface="Rockwell"/>
              <a:sym typeface="Rockwell"/>
            </a:endParaRPr>
          </a:p>
        </p:txBody>
      </p:sp>
      <p:pic>
        <p:nvPicPr>
          <p:cNvPr id="506" name="Google Shape;506;p32"/>
          <p:cNvPicPr preferRelativeResize="0"/>
          <p:nvPr/>
        </p:nvPicPr>
        <p:blipFill rotWithShape="1">
          <a:blip r:embed="rId3">
            <a:alphaModFix/>
          </a:blip>
          <a:srcRect/>
          <a:stretch/>
        </p:blipFill>
        <p:spPr>
          <a:xfrm>
            <a:off x="2800681" y="376697"/>
            <a:ext cx="2868811" cy="2868811"/>
          </a:xfrm>
          <a:prstGeom prst="rect">
            <a:avLst/>
          </a:prstGeom>
          <a:noFill/>
          <a:ln>
            <a:noFill/>
          </a:ln>
        </p:spPr>
      </p:pic>
      <p:pic>
        <p:nvPicPr>
          <p:cNvPr id="507" name="Google Shape;507;p32"/>
          <p:cNvPicPr preferRelativeResize="0"/>
          <p:nvPr/>
        </p:nvPicPr>
        <p:blipFill rotWithShape="1">
          <a:blip r:embed="rId4">
            <a:alphaModFix/>
          </a:blip>
          <a:srcRect/>
          <a:stretch/>
        </p:blipFill>
        <p:spPr>
          <a:xfrm>
            <a:off x="5719033" y="376697"/>
            <a:ext cx="2868811" cy="2868811"/>
          </a:xfrm>
          <a:prstGeom prst="rect">
            <a:avLst/>
          </a:prstGeom>
          <a:noFill/>
          <a:ln>
            <a:noFill/>
          </a:ln>
        </p:spPr>
      </p:pic>
      <p:pic>
        <p:nvPicPr>
          <p:cNvPr id="508" name="Google Shape;508;p32"/>
          <p:cNvPicPr preferRelativeResize="0"/>
          <p:nvPr/>
        </p:nvPicPr>
        <p:blipFill rotWithShape="1">
          <a:blip r:embed="rId5">
            <a:alphaModFix/>
          </a:blip>
          <a:srcRect/>
          <a:stretch/>
        </p:blipFill>
        <p:spPr>
          <a:xfrm>
            <a:off x="2800681" y="3303387"/>
            <a:ext cx="2868811" cy="2868811"/>
          </a:xfrm>
          <a:prstGeom prst="rect">
            <a:avLst/>
          </a:prstGeom>
          <a:noFill/>
          <a:ln>
            <a:noFill/>
          </a:ln>
        </p:spPr>
      </p:pic>
      <p:pic>
        <p:nvPicPr>
          <p:cNvPr id="509" name="Google Shape;509;p32"/>
          <p:cNvPicPr preferRelativeResize="0"/>
          <p:nvPr/>
        </p:nvPicPr>
        <p:blipFill rotWithShape="1">
          <a:blip r:embed="rId6">
            <a:alphaModFix/>
          </a:blip>
          <a:srcRect/>
          <a:stretch/>
        </p:blipFill>
        <p:spPr>
          <a:xfrm>
            <a:off x="5719034" y="3303387"/>
            <a:ext cx="2868811" cy="2868811"/>
          </a:xfrm>
          <a:prstGeom prst="rect">
            <a:avLst/>
          </a:prstGeom>
          <a:noFill/>
          <a:ln>
            <a:noFill/>
          </a:ln>
        </p:spPr>
      </p:pic>
      <p:pic>
        <p:nvPicPr>
          <p:cNvPr id="510" name="Google Shape;510;p32"/>
          <p:cNvPicPr preferRelativeResize="0"/>
          <p:nvPr/>
        </p:nvPicPr>
        <p:blipFill rotWithShape="1">
          <a:blip r:embed="rId7">
            <a:alphaModFix/>
          </a:blip>
          <a:srcRect/>
          <a:stretch/>
        </p:blipFill>
        <p:spPr>
          <a:xfrm>
            <a:off x="8637388" y="3303388"/>
            <a:ext cx="2868812" cy="2868812"/>
          </a:xfrm>
          <a:prstGeom prst="rect">
            <a:avLst/>
          </a:prstGeom>
          <a:noFill/>
          <a:ln>
            <a:noFill/>
          </a:ln>
        </p:spPr>
      </p:pic>
      <p:pic>
        <p:nvPicPr>
          <p:cNvPr id="511" name="Google Shape;511;p32"/>
          <p:cNvPicPr preferRelativeResize="0"/>
          <p:nvPr/>
        </p:nvPicPr>
        <p:blipFill rotWithShape="1">
          <a:blip r:embed="rId8">
            <a:alphaModFix/>
          </a:blip>
          <a:srcRect/>
          <a:stretch/>
        </p:blipFill>
        <p:spPr>
          <a:xfrm>
            <a:off x="8647134" y="386443"/>
            <a:ext cx="2859065" cy="2859065"/>
          </a:xfrm>
          <a:prstGeom prst="rect">
            <a:avLst/>
          </a:prstGeom>
          <a:noFill/>
          <a:ln>
            <a:noFill/>
          </a:ln>
        </p:spPr>
      </p:pic>
      <p:sp>
        <p:nvSpPr>
          <p:cNvPr id="512" name="Google Shape;512;p32"/>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17"/>
        <p:cNvGrpSpPr/>
        <p:nvPr/>
      </p:nvGrpSpPr>
      <p:grpSpPr>
        <a:xfrm>
          <a:off x="0" y="0"/>
          <a:ext cx="0" cy="0"/>
          <a:chOff x="0" y="0"/>
          <a:chExt cx="0" cy="0"/>
        </a:xfrm>
      </p:grpSpPr>
      <p:sp>
        <p:nvSpPr>
          <p:cNvPr id="518" name="Google Shape;518;p33"/>
          <p:cNvSpPr txBox="1">
            <a:spLocks noGrp="1"/>
          </p:cNvSpPr>
          <p:nvPr>
            <p:ph type="body" idx="1"/>
          </p:nvPr>
        </p:nvSpPr>
        <p:spPr>
          <a:xfrm>
            <a:off x="244150" y="1925200"/>
            <a:ext cx="3051000" cy="3632700"/>
          </a:xfrm>
          <a:prstGeom prst="rect">
            <a:avLst/>
          </a:prstGeom>
          <a:noFill/>
          <a:ln>
            <a:noFill/>
          </a:ln>
        </p:spPr>
        <p:txBody>
          <a:bodyPr spcFirstLastPara="1" wrap="square" lIns="0" tIns="0" rIns="0" bIns="0" anchor="t" anchorCtr="0">
            <a:spAutoFit/>
          </a:bodyPr>
          <a:lstStyle/>
          <a:p>
            <a:pPr marL="0" indent="0" algn="just"/>
            <a:r>
              <a:rPr lang="en-GB" sz="2000" dirty="0">
                <a:solidFill>
                  <a:schemeClr val="lt1"/>
                </a:solidFill>
                <a:latin typeface="Arial"/>
                <a:ea typeface="Arial"/>
                <a:cs typeface="Arial"/>
                <a:sym typeface="Arial"/>
              </a:rPr>
              <a:t>Understanding language is essential for children to </a:t>
            </a:r>
            <a:r>
              <a:rPr lang="en-GB" sz="2000" b="1" dirty="0">
                <a:solidFill>
                  <a:schemeClr val="lt1"/>
                </a:solidFill>
              </a:rPr>
              <a:t>make sense of the world</a:t>
            </a:r>
            <a:r>
              <a:rPr lang="en-GB" sz="2000" dirty="0">
                <a:solidFill>
                  <a:schemeClr val="lt1"/>
                </a:solidFill>
                <a:latin typeface="Arial"/>
                <a:ea typeface="Arial"/>
                <a:cs typeface="Arial"/>
                <a:sym typeface="Arial"/>
              </a:rPr>
              <a:t>.</a:t>
            </a:r>
            <a:r>
              <a:rPr lang="en-GB" sz="2000" dirty="0">
                <a:solidFill>
                  <a:schemeClr val="lt1"/>
                </a:solidFill>
              </a:rPr>
              <a:t> </a:t>
            </a:r>
            <a:r>
              <a:rPr lang="en-GB" sz="2000" dirty="0">
                <a:solidFill>
                  <a:schemeClr val="lt1"/>
                </a:solidFill>
                <a:latin typeface="Arial"/>
                <a:ea typeface="Arial"/>
                <a:cs typeface="Arial"/>
                <a:sym typeface="Arial"/>
              </a:rPr>
              <a:t> It includes</a:t>
            </a:r>
            <a:r>
              <a:rPr lang="en-GB" sz="2000" dirty="0">
                <a:solidFill>
                  <a:schemeClr val="lt1"/>
                </a:solidFill>
              </a:rPr>
              <a:t> u</a:t>
            </a:r>
            <a:r>
              <a:rPr lang="en-GB" sz="2000" dirty="0">
                <a:solidFill>
                  <a:schemeClr val="lt1"/>
                </a:solidFill>
                <a:latin typeface="Arial"/>
                <a:ea typeface="Arial"/>
                <a:cs typeface="Arial"/>
                <a:sym typeface="Arial"/>
              </a:rPr>
              <a:t>nderstanding of:</a:t>
            </a:r>
            <a:endParaRPr sz="2000" dirty="0">
              <a:solidFill>
                <a:schemeClr val="lt1"/>
              </a:solidFill>
            </a:endParaRPr>
          </a:p>
          <a:p>
            <a:pPr marL="457200" lvl="0" indent="-355600" algn="just" rtl="0">
              <a:lnSpc>
                <a:spcPct val="100000"/>
              </a:lnSpc>
              <a:spcBef>
                <a:spcPts val="0"/>
              </a:spcBef>
              <a:spcAft>
                <a:spcPts val="0"/>
              </a:spcAft>
              <a:buClr>
                <a:schemeClr val="lt1"/>
              </a:buClr>
              <a:buSzPts val="2000"/>
              <a:buFont typeface="Arial"/>
              <a:buChar char="●"/>
            </a:pPr>
            <a:r>
              <a:rPr lang="en-GB" sz="2000" dirty="0">
                <a:solidFill>
                  <a:schemeClr val="lt1"/>
                </a:solidFill>
              </a:rPr>
              <a:t>W</a:t>
            </a:r>
            <a:r>
              <a:rPr lang="en-GB" sz="2000" dirty="0">
                <a:solidFill>
                  <a:schemeClr val="lt1"/>
                </a:solidFill>
                <a:latin typeface="Arial"/>
                <a:ea typeface="Arial"/>
                <a:cs typeface="Arial"/>
                <a:sym typeface="Arial"/>
              </a:rPr>
              <a:t>ords</a:t>
            </a:r>
            <a:endParaRPr sz="2000" dirty="0">
              <a:solidFill>
                <a:schemeClr val="lt1"/>
              </a:solidFill>
            </a:endParaRPr>
          </a:p>
          <a:p>
            <a:pPr indent="-355600" algn="just">
              <a:buClr>
                <a:schemeClr val="lt1"/>
              </a:buClr>
              <a:buSzPts val="2000"/>
              <a:buFont typeface="Arial"/>
              <a:buChar char="●"/>
            </a:pPr>
            <a:r>
              <a:rPr lang="en-GB" sz="2000" dirty="0">
                <a:solidFill>
                  <a:schemeClr val="lt1"/>
                </a:solidFill>
              </a:rPr>
              <a:t>S</a:t>
            </a:r>
            <a:r>
              <a:rPr lang="en-GB" sz="2000" dirty="0">
                <a:solidFill>
                  <a:schemeClr val="lt1"/>
                </a:solidFill>
                <a:latin typeface="Arial"/>
                <a:ea typeface="Arial"/>
                <a:cs typeface="Arial"/>
                <a:sym typeface="Arial"/>
              </a:rPr>
              <a:t>entences</a:t>
            </a:r>
            <a:r>
              <a:rPr lang="en-GB" sz="2000" dirty="0">
                <a:solidFill>
                  <a:schemeClr val="lt1"/>
                </a:solidFill>
              </a:rPr>
              <a:t> </a:t>
            </a:r>
            <a:endParaRPr sz="2000">
              <a:solidFill>
                <a:schemeClr val="lt1"/>
              </a:solidFill>
            </a:endParaRPr>
          </a:p>
          <a:p>
            <a:pPr marL="457200" lvl="0" indent="-355600" rtl="0">
              <a:lnSpc>
                <a:spcPct val="100000"/>
              </a:lnSpc>
              <a:spcBef>
                <a:spcPts val="0"/>
              </a:spcBef>
              <a:spcAft>
                <a:spcPts val="0"/>
              </a:spcAft>
              <a:buClr>
                <a:schemeClr val="lt1"/>
              </a:buClr>
              <a:buSzPts val="2000"/>
              <a:buFont typeface="Arial"/>
              <a:buChar char="●"/>
            </a:pPr>
            <a:r>
              <a:rPr lang="en-GB" sz="2000">
                <a:solidFill>
                  <a:schemeClr val="lt1"/>
                </a:solidFill>
              </a:rPr>
              <a:t>N</a:t>
            </a:r>
            <a:r>
              <a:rPr lang="en-GB" sz="2000">
                <a:solidFill>
                  <a:schemeClr val="lt1"/>
                </a:solidFill>
                <a:latin typeface="Arial"/>
                <a:ea typeface="Arial"/>
                <a:cs typeface="Arial"/>
                <a:sym typeface="Arial"/>
              </a:rPr>
              <a:t>on-verbal communication  </a:t>
            </a:r>
            <a:endParaRPr/>
          </a:p>
          <a:p>
            <a:pPr marL="0" lvl="0" indent="0" algn="just" rtl="0">
              <a:lnSpc>
                <a:spcPct val="100000"/>
              </a:lnSpc>
              <a:spcBef>
                <a:spcPts val="0"/>
              </a:spcBef>
              <a:spcAft>
                <a:spcPts val="0"/>
              </a:spcAft>
              <a:buSzPts val="1400"/>
              <a:buNone/>
            </a:pPr>
            <a:endParaRPr sz="2000">
              <a:solidFill>
                <a:schemeClr val="lt1"/>
              </a:solidFill>
              <a:latin typeface="Arial"/>
              <a:ea typeface="Arial"/>
              <a:cs typeface="Arial"/>
              <a:sym typeface="Arial"/>
            </a:endParaRPr>
          </a:p>
          <a:p>
            <a:pPr marL="0" lvl="0" indent="0" algn="just"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9" name="Google Shape;519;p33"/>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521" name="Google Shape;521;p33"/>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2" name="Google Shape;522;p33"/>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Understanding</a:t>
            </a:r>
            <a:endParaRPr sz="2000" b="1" i="0" u="none" strike="noStrike" cap="none">
              <a:solidFill>
                <a:schemeClr val="lt1"/>
              </a:solidFill>
              <a:latin typeface="Rockwell"/>
              <a:ea typeface="Rockwell"/>
              <a:cs typeface="Rockwell"/>
              <a:sym typeface="Rockwell"/>
            </a:endParaRPr>
          </a:p>
        </p:txBody>
      </p:sp>
      <p:sp>
        <p:nvSpPr>
          <p:cNvPr id="523" name="Google Shape;523;p33"/>
          <p:cNvSpPr txBox="1"/>
          <p:nvPr/>
        </p:nvSpPr>
        <p:spPr>
          <a:xfrm>
            <a:off x="381000" y="5448000"/>
            <a:ext cx="12073800" cy="800400"/>
          </a:xfrm>
          <a:prstGeom prst="rect">
            <a:avLst/>
          </a:prstGeom>
          <a:noFill/>
          <a:ln>
            <a:noFill/>
          </a:ln>
        </p:spPr>
        <p:txBody>
          <a:bodyPr spcFirstLastPara="1" wrap="square" lIns="91425" tIns="91425" rIns="91425" bIns="91425" anchor="t" anchorCtr="0">
            <a:spAutoFit/>
          </a:bodyPr>
          <a:lstStyle/>
          <a:p>
            <a:pPr algn="just"/>
            <a:r>
              <a:rPr lang="en-GB" sz="2000" dirty="0">
                <a:solidFill>
                  <a:schemeClr val="lt1"/>
                </a:solidFill>
              </a:rPr>
              <a:t>Most children learn to develop an understanding of words and sentences in stages:</a:t>
            </a:r>
            <a:endParaRPr sz="2000" dirty="0">
              <a:solidFill>
                <a:schemeClr val="lt1"/>
              </a:solidFill>
            </a:endParaRPr>
          </a:p>
          <a:p>
            <a:pPr marL="0" lvl="0" indent="0" algn="just" rtl="0">
              <a:spcBef>
                <a:spcPts val="0"/>
              </a:spcBef>
              <a:spcAft>
                <a:spcPts val="0"/>
              </a:spcAft>
              <a:buNone/>
            </a:pPr>
            <a:r>
              <a:rPr lang="en-GB" sz="2000" dirty="0">
                <a:solidFill>
                  <a:schemeClr val="lt1"/>
                </a:solidFill>
              </a:rPr>
              <a:t>One word → a number of individual words → short sentences → longer more complex sentences.</a:t>
            </a:r>
            <a:endParaRPr dirty="0">
              <a:solidFill>
                <a:schemeClr val="lt1"/>
              </a:solidFill>
            </a:endParaRPr>
          </a:p>
        </p:txBody>
      </p:sp>
      <p:pic>
        <p:nvPicPr>
          <p:cNvPr id="2" name="Picture 1" descr="A group of children sitting on a circle&#10;&#10;Description automatically generated">
            <a:extLst>
              <a:ext uri="{FF2B5EF4-FFF2-40B4-BE49-F238E27FC236}">
                <a16:creationId xmlns:a16="http://schemas.microsoft.com/office/drawing/2014/main" id="{6EC18DDC-FFE5-65D5-A5B1-215603EE5A54}"/>
              </a:ext>
            </a:extLst>
          </p:cNvPr>
          <p:cNvPicPr>
            <a:picLocks noChangeAspect="1"/>
          </p:cNvPicPr>
          <p:nvPr/>
        </p:nvPicPr>
        <p:blipFill>
          <a:blip r:embed="rId3"/>
          <a:stretch>
            <a:fillRect/>
          </a:stretch>
        </p:blipFill>
        <p:spPr>
          <a:xfrm>
            <a:off x="3509603" y="157431"/>
            <a:ext cx="8465209" cy="50335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528"/>
        <p:cNvGrpSpPr/>
        <p:nvPr/>
      </p:nvGrpSpPr>
      <p:grpSpPr>
        <a:xfrm>
          <a:off x="0" y="0"/>
          <a:ext cx="0" cy="0"/>
          <a:chOff x="0" y="0"/>
          <a:chExt cx="0" cy="0"/>
        </a:xfrm>
      </p:grpSpPr>
      <p:sp>
        <p:nvSpPr>
          <p:cNvPr id="529" name="Google Shape;529;p34"/>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0" name="Google Shape;530;p34"/>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7F7F7F"/>
                </a:solidFill>
                <a:latin typeface="Rockwell"/>
                <a:ea typeface="Rockwell"/>
                <a:cs typeface="Rockwell"/>
                <a:sym typeface="Rockwell"/>
              </a:rPr>
              <a:t>Understanding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7F7F7F"/>
                </a:solidFill>
                <a:latin typeface="Rockwell"/>
                <a:ea typeface="Rockwell"/>
                <a:cs typeface="Rockwell"/>
                <a:sym typeface="Rockwell"/>
              </a:rPr>
              <a:t>Activity </a:t>
            </a:r>
            <a:endParaRPr sz="2000" b="1" i="0" u="none" strike="noStrike" cap="none">
              <a:solidFill>
                <a:srgbClr val="7F7F7F"/>
              </a:solidFill>
              <a:latin typeface="Rockwell"/>
              <a:ea typeface="Rockwell"/>
              <a:cs typeface="Rockwell"/>
              <a:sym typeface="Rockwell"/>
            </a:endParaRPr>
          </a:p>
        </p:txBody>
      </p:sp>
      <p:pic>
        <p:nvPicPr>
          <p:cNvPr id="531" name="Google Shape;531;p34"/>
          <p:cNvPicPr preferRelativeResize="0"/>
          <p:nvPr/>
        </p:nvPicPr>
        <p:blipFill rotWithShape="1">
          <a:blip r:embed="rId3">
            <a:alphaModFix/>
          </a:blip>
          <a:srcRect/>
          <a:stretch/>
        </p:blipFill>
        <p:spPr>
          <a:xfrm>
            <a:off x="2857500" y="898979"/>
            <a:ext cx="6477000" cy="5937250"/>
          </a:xfrm>
          <a:prstGeom prst="rect">
            <a:avLst/>
          </a:prstGeom>
          <a:noFill/>
          <a:ln>
            <a:noFill/>
          </a:ln>
        </p:spPr>
      </p:pic>
      <p:sp>
        <p:nvSpPr>
          <p:cNvPr id="532" name="Google Shape;532;p34"/>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6"/>
        <p:cNvGrpSpPr/>
        <p:nvPr/>
      </p:nvGrpSpPr>
      <p:grpSpPr>
        <a:xfrm>
          <a:off x="0" y="0"/>
          <a:ext cx="0" cy="0"/>
          <a:chOff x="0" y="0"/>
          <a:chExt cx="0" cy="0"/>
        </a:xfrm>
      </p:grpSpPr>
      <p:sp>
        <p:nvSpPr>
          <p:cNvPr id="97" name="Google Shape;97;p3"/>
          <p:cNvSpPr/>
          <p:nvPr/>
        </p:nvSpPr>
        <p:spPr>
          <a:xfrm>
            <a:off x="457200"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98" name="Google Shape;98;p3"/>
          <p:cNvGrpSpPr/>
          <p:nvPr/>
        </p:nvGrpSpPr>
        <p:grpSpPr>
          <a:xfrm>
            <a:off x="1909199" y="2581410"/>
            <a:ext cx="8145001" cy="2160000"/>
            <a:chOff x="461399" y="1438410"/>
            <a:chExt cx="8145001" cy="2160000"/>
          </a:xfrm>
        </p:grpSpPr>
        <p:sp>
          <p:nvSpPr>
            <p:cNvPr id="99" name="Google Shape;99;p3"/>
            <p:cNvSpPr/>
            <p:nvPr/>
          </p:nvSpPr>
          <p:spPr>
            <a:xfrm>
              <a:off x="812399"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
            <p:cNvSpPr/>
            <p:nvPr/>
          </p:nvSpPr>
          <p:spPr>
            <a:xfrm>
              <a:off x="1046399" y="1672410"/>
              <a:ext cx="630000" cy="630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p:nvPr/>
          </p:nvSpPr>
          <p:spPr>
            <a:xfrm>
              <a:off x="461399"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
            <p:cNvSpPr txBox="1"/>
            <p:nvPr/>
          </p:nvSpPr>
          <p:spPr>
            <a:xfrm>
              <a:off x="461399" y="287841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F2F8"/>
                </a:buClr>
                <a:buSzPts val="1500"/>
                <a:buFont typeface="Arial"/>
                <a:buNone/>
              </a:pPr>
              <a:r>
                <a:rPr lang="en-GB" sz="1500" b="1" i="0" u="none" strike="noStrike" cap="none" dirty="0">
                  <a:solidFill>
                    <a:srgbClr val="E0F2F8"/>
                  </a:solidFill>
                  <a:latin typeface="Arial"/>
                  <a:ea typeface="Arial"/>
                  <a:cs typeface="Arial"/>
                  <a:sym typeface="Arial"/>
                </a:rPr>
                <a:t>KEEP YOUR MIC ON MUTE</a:t>
              </a:r>
              <a:endParaRPr sz="1500" b="1" i="0" u="none" strike="noStrike" cap="none" dirty="0">
                <a:solidFill>
                  <a:srgbClr val="E0F2F8"/>
                </a:solidFill>
                <a:latin typeface="Arial"/>
                <a:ea typeface="Arial"/>
                <a:cs typeface="Arial"/>
                <a:sym typeface="Arial"/>
              </a:endParaRPr>
            </a:p>
          </p:txBody>
        </p:sp>
        <p:sp>
          <p:nvSpPr>
            <p:cNvPr id="103" name="Google Shape;103;p3"/>
            <p:cNvSpPr/>
            <p:nvPr/>
          </p:nvSpPr>
          <p:spPr>
            <a:xfrm>
              <a:off x="2927400"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
            <p:cNvSpPr/>
            <p:nvPr/>
          </p:nvSpPr>
          <p:spPr>
            <a:xfrm>
              <a:off x="3161400" y="1672410"/>
              <a:ext cx="630000" cy="630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p:nvPr/>
          </p:nvSpPr>
          <p:spPr>
            <a:xfrm>
              <a:off x="2576400"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
            <p:cNvSpPr txBox="1"/>
            <p:nvPr/>
          </p:nvSpPr>
          <p:spPr>
            <a:xfrm>
              <a:off x="2576400" y="287841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F2F8"/>
                </a:buClr>
                <a:buSzPts val="1500"/>
                <a:buFont typeface="Arial"/>
                <a:buNone/>
              </a:pPr>
              <a:r>
                <a:rPr lang="en-GB" sz="1500" b="1" i="0" u="none" strike="noStrike" cap="none">
                  <a:solidFill>
                    <a:srgbClr val="E0F2F8"/>
                  </a:solidFill>
                  <a:latin typeface="Arial"/>
                  <a:ea typeface="Arial"/>
                  <a:cs typeface="Arial"/>
                  <a:sym typeface="Arial"/>
                </a:rPr>
                <a:t>USE THE ‘HANDS UP’ FACILITY</a:t>
              </a:r>
              <a:endParaRPr sz="1500" b="1" i="0" u="none" strike="noStrike" cap="none">
                <a:solidFill>
                  <a:srgbClr val="E0F2F8"/>
                </a:solidFill>
                <a:latin typeface="Arial"/>
                <a:ea typeface="Arial"/>
                <a:cs typeface="Arial"/>
                <a:sym typeface="Arial"/>
              </a:endParaRPr>
            </a:p>
          </p:txBody>
        </p:sp>
        <p:sp>
          <p:nvSpPr>
            <p:cNvPr id="107" name="Google Shape;107;p3"/>
            <p:cNvSpPr/>
            <p:nvPr/>
          </p:nvSpPr>
          <p:spPr>
            <a:xfrm>
              <a:off x="5042400"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
            <p:cNvSpPr/>
            <p:nvPr/>
          </p:nvSpPr>
          <p:spPr>
            <a:xfrm>
              <a:off x="5276400" y="1672410"/>
              <a:ext cx="630000" cy="630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
            <p:cNvSpPr/>
            <p:nvPr/>
          </p:nvSpPr>
          <p:spPr>
            <a:xfrm>
              <a:off x="4691400"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4691400" y="287841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F2F8"/>
                </a:buClr>
                <a:buSzPts val="1500"/>
                <a:buFont typeface="Arial"/>
                <a:buNone/>
              </a:pPr>
              <a:r>
                <a:rPr lang="en-GB" sz="1500" b="1" i="0" u="none" strike="noStrike" cap="none">
                  <a:solidFill>
                    <a:srgbClr val="E0F2F8"/>
                  </a:solidFill>
                  <a:latin typeface="Arial"/>
                  <a:ea typeface="Arial"/>
                  <a:cs typeface="Arial"/>
                  <a:sym typeface="Arial"/>
                </a:rPr>
                <a:t>USE THE CHAT BOX TO ASK QUESTIONS.</a:t>
              </a:r>
              <a:endParaRPr sz="1500" b="1" i="0" u="none" strike="noStrike" cap="none">
                <a:solidFill>
                  <a:srgbClr val="E0F2F8"/>
                </a:solidFill>
                <a:latin typeface="Arial"/>
                <a:ea typeface="Arial"/>
                <a:cs typeface="Arial"/>
                <a:sym typeface="Arial"/>
              </a:endParaRPr>
            </a:p>
          </p:txBody>
        </p:sp>
        <p:sp>
          <p:nvSpPr>
            <p:cNvPr id="111" name="Google Shape;111;p3"/>
            <p:cNvSpPr/>
            <p:nvPr/>
          </p:nvSpPr>
          <p:spPr>
            <a:xfrm>
              <a:off x="7157400" y="1438410"/>
              <a:ext cx="1098000" cy="1098000"/>
            </a:xfrm>
            <a:prstGeom prst="round2DiagRect">
              <a:avLst>
                <a:gd name="adj1" fmla="val 29727"/>
                <a:gd name="adj2" fmla="val 0"/>
              </a:avLst>
            </a:prstGeom>
            <a:solidFill>
              <a:srgbClr val="E0F2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
            <p:cNvSpPr/>
            <p:nvPr/>
          </p:nvSpPr>
          <p:spPr>
            <a:xfrm>
              <a:off x="7391400" y="1672410"/>
              <a:ext cx="630000" cy="6300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
            <p:cNvSpPr/>
            <p:nvPr/>
          </p:nvSpPr>
          <p:spPr>
            <a:xfrm>
              <a:off x="6806400" y="2878410"/>
              <a:ext cx="18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
            <p:cNvSpPr txBox="1"/>
            <p:nvPr/>
          </p:nvSpPr>
          <p:spPr>
            <a:xfrm>
              <a:off x="6806400" y="287841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E0F2F8"/>
                </a:buClr>
                <a:buSzPts val="1500"/>
                <a:buFont typeface="Arial"/>
                <a:buNone/>
              </a:pPr>
              <a:r>
                <a:rPr lang="en-GB" sz="1500" b="1" i="0" u="none" strike="noStrike" cap="none">
                  <a:solidFill>
                    <a:srgbClr val="E0F2F8"/>
                  </a:solidFill>
                  <a:latin typeface="Arial"/>
                  <a:ea typeface="Arial"/>
                  <a:cs typeface="Arial"/>
                  <a:sym typeface="Arial"/>
                </a:rPr>
                <a:t>CAMERA ON</a:t>
              </a:r>
              <a:endParaRPr sz="1500" b="1" i="0" u="none" strike="noStrike" cap="none">
                <a:solidFill>
                  <a:srgbClr val="E0F2F8"/>
                </a:solidFill>
                <a:latin typeface="Arial"/>
                <a:ea typeface="Arial"/>
                <a:cs typeface="Arial"/>
                <a:sym typeface="Arial"/>
              </a:endParaRPr>
            </a:p>
          </p:txBody>
        </p:sp>
      </p:grpSp>
      <p:sp>
        <p:nvSpPr>
          <p:cNvPr id="115" name="Google Shape;115;p3"/>
          <p:cNvSpPr txBox="1"/>
          <p:nvPr/>
        </p:nvSpPr>
        <p:spPr>
          <a:xfrm>
            <a:off x="457200" y="304800"/>
            <a:ext cx="2030400" cy="13716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Virtual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Delivery</a:t>
            </a:r>
            <a:endParaRPr sz="2000" b="1" i="0" u="none" strike="noStrike" cap="none">
              <a:solidFill>
                <a:srgbClr val="000000"/>
              </a:solidFill>
              <a:latin typeface="Arial"/>
              <a:ea typeface="Arial"/>
              <a:cs typeface="Arial"/>
              <a:sym typeface="Arial"/>
            </a:endParaRPr>
          </a:p>
        </p:txBody>
      </p:sp>
      <p:sp>
        <p:nvSpPr>
          <p:cNvPr id="116" name="Google Shape;116;p3"/>
          <p:cNvSpPr txBox="1">
            <a:spLocks noGrp="1"/>
          </p:cNvSpPr>
          <p:nvPr>
            <p:ph type="ftr" idx="11"/>
          </p:nvPr>
        </p:nvSpPr>
        <p:spPr>
          <a:xfrm>
            <a:off x="64477" y="6520934"/>
            <a:ext cx="4951143" cy="18768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117" name="Google Shape;117;p3"/>
          <p:cNvSpPr/>
          <p:nvPr/>
        </p:nvSpPr>
        <p:spPr>
          <a:xfrm>
            <a:off x="9372600" y="332656"/>
            <a:ext cx="2362200" cy="2362200"/>
          </a:xfrm>
          <a:prstGeom prst="ellipse">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9635358" y="1912862"/>
            <a:ext cx="183668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**Hide if face to face</a:t>
            </a:r>
            <a:endParaRPr sz="1400" b="0" i="0" u="none" strike="noStrike" cap="none">
              <a:solidFill>
                <a:srgbClr val="000000"/>
              </a:solidFill>
              <a:latin typeface="Arial"/>
              <a:ea typeface="Arial"/>
              <a:cs typeface="Arial"/>
              <a:sym typeface="Arial"/>
            </a:endParaRPr>
          </a:p>
        </p:txBody>
      </p:sp>
      <p:pic>
        <p:nvPicPr>
          <p:cNvPr id="119" name="Google Shape;119;p3"/>
          <p:cNvPicPr preferRelativeResize="0"/>
          <p:nvPr/>
        </p:nvPicPr>
        <p:blipFill rotWithShape="1">
          <a:blip r:embed="rId7">
            <a:alphaModFix/>
          </a:blip>
          <a:srcRect/>
          <a:stretch/>
        </p:blipFill>
        <p:spPr>
          <a:xfrm>
            <a:off x="9898117" y="588913"/>
            <a:ext cx="1311166" cy="13187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37"/>
        <p:cNvGrpSpPr/>
        <p:nvPr/>
      </p:nvGrpSpPr>
      <p:grpSpPr>
        <a:xfrm>
          <a:off x="0" y="0"/>
          <a:ext cx="0" cy="0"/>
          <a:chOff x="0" y="0"/>
          <a:chExt cx="0" cy="0"/>
        </a:xfrm>
      </p:grpSpPr>
      <p:sp>
        <p:nvSpPr>
          <p:cNvPr id="538" name="Google Shape;538;p35"/>
          <p:cNvSpPr txBox="1">
            <a:spLocks noGrp="1"/>
          </p:cNvSpPr>
          <p:nvPr>
            <p:ph type="body" idx="1"/>
          </p:nvPr>
        </p:nvSpPr>
        <p:spPr>
          <a:xfrm>
            <a:off x="76200" y="1822825"/>
            <a:ext cx="3762000" cy="4248300"/>
          </a:xfrm>
          <a:prstGeom prst="rect">
            <a:avLst/>
          </a:prstGeom>
          <a:noFill/>
          <a:ln>
            <a:noFill/>
          </a:ln>
        </p:spPr>
        <p:txBody>
          <a:bodyPr spcFirstLastPara="1" wrap="square" lIns="0" tIns="0" rIns="0" bIns="0" anchor="t" anchorCtr="0">
            <a:spAutoFit/>
          </a:bodyPr>
          <a:lstStyle/>
          <a:p>
            <a:pPr marL="0" lvl="0" indent="0" algn="just" rtl="0">
              <a:lnSpc>
                <a:spcPct val="100000"/>
              </a:lnSpc>
              <a:spcBef>
                <a:spcPts val="0"/>
              </a:spcBef>
              <a:spcAft>
                <a:spcPts val="0"/>
              </a:spcAft>
              <a:buSzPts val="1400"/>
              <a:buNone/>
            </a:pPr>
            <a:r>
              <a:rPr lang="en-GB" sz="2000" i="0" u="none" strike="noStrike">
                <a:solidFill>
                  <a:schemeClr val="lt1"/>
                </a:solidFill>
                <a:latin typeface="Arial"/>
                <a:ea typeface="Arial"/>
                <a:cs typeface="Arial"/>
                <a:sym typeface="Arial"/>
              </a:rPr>
              <a:t>Using spoken language (expressive language) is the ability to recall words and information and use language, body language and gestures appropriately in given situations e.g. to: </a:t>
            </a:r>
            <a:endParaRPr sz="2000" i="0" u="none" strike="noStrike">
              <a:solidFill>
                <a:schemeClr val="lt1"/>
              </a:solidFill>
              <a:latin typeface="Arial"/>
              <a:ea typeface="Arial"/>
              <a:cs typeface="Arial"/>
              <a:sym typeface="Arial"/>
            </a:endParaRPr>
          </a:p>
          <a:p>
            <a:pPr marL="457200" lvl="0" indent="-355600" algn="just" rtl="0">
              <a:lnSpc>
                <a:spcPct val="100000"/>
              </a:lnSpc>
              <a:spcBef>
                <a:spcPts val="0"/>
              </a:spcBef>
              <a:spcAft>
                <a:spcPts val="0"/>
              </a:spcAft>
              <a:buClr>
                <a:schemeClr val="lt1"/>
              </a:buClr>
              <a:buSzPts val="2000"/>
              <a:buFont typeface="Arial"/>
              <a:buChar char="-"/>
            </a:pPr>
            <a:r>
              <a:rPr lang="en-GB" sz="2000">
                <a:solidFill>
                  <a:schemeClr val="lt1"/>
                </a:solidFill>
              </a:rPr>
              <a:t>L</a:t>
            </a:r>
            <a:r>
              <a:rPr lang="en-GB" sz="2000" i="0" u="none" strike="noStrike">
                <a:solidFill>
                  <a:schemeClr val="lt1"/>
                </a:solidFill>
                <a:latin typeface="Arial"/>
                <a:ea typeface="Arial"/>
                <a:cs typeface="Arial"/>
                <a:sym typeface="Arial"/>
              </a:rPr>
              <a:t>abel/name objects </a:t>
            </a:r>
            <a:endParaRPr sz="2000" i="0" u="none" strike="noStrike">
              <a:solidFill>
                <a:schemeClr val="lt1"/>
              </a:solidFill>
              <a:latin typeface="Arial"/>
              <a:ea typeface="Arial"/>
              <a:cs typeface="Arial"/>
              <a:sym typeface="Arial"/>
            </a:endParaRPr>
          </a:p>
          <a:p>
            <a:pPr marL="457200" lvl="0" indent="-355600" algn="just" rtl="0">
              <a:lnSpc>
                <a:spcPct val="100000"/>
              </a:lnSpc>
              <a:spcBef>
                <a:spcPts val="0"/>
              </a:spcBef>
              <a:spcAft>
                <a:spcPts val="0"/>
              </a:spcAft>
              <a:buClr>
                <a:schemeClr val="lt1"/>
              </a:buClr>
              <a:buSzPts val="2000"/>
              <a:buFont typeface="Arial"/>
              <a:buChar char="-"/>
            </a:pPr>
            <a:r>
              <a:rPr lang="en-GB" sz="2000">
                <a:solidFill>
                  <a:schemeClr val="lt1"/>
                </a:solidFill>
              </a:rPr>
              <a:t>D</a:t>
            </a:r>
            <a:r>
              <a:rPr lang="en-GB" sz="2000" i="0" u="none" strike="noStrike">
                <a:solidFill>
                  <a:schemeClr val="lt1"/>
                </a:solidFill>
                <a:latin typeface="Arial"/>
                <a:ea typeface="Arial"/>
                <a:cs typeface="Arial"/>
                <a:sym typeface="Arial"/>
              </a:rPr>
              <a:t>escribe actions and events</a:t>
            </a:r>
            <a:endParaRPr sz="2000">
              <a:solidFill>
                <a:schemeClr val="lt1"/>
              </a:solidFill>
            </a:endParaRPr>
          </a:p>
          <a:p>
            <a:pPr marL="457200" lvl="0" indent="-355600" algn="just" rtl="0">
              <a:lnSpc>
                <a:spcPct val="100000"/>
              </a:lnSpc>
              <a:spcBef>
                <a:spcPts val="0"/>
              </a:spcBef>
              <a:spcAft>
                <a:spcPts val="0"/>
              </a:spcAft>
              <a:buClr>
                <a:schemeClr val="lt1"/>
              </a:buClr>
              <a:buSzPts val="2000"/>
              <a:buFont typeface="Arial"/>
              <a:buChar char="-"/>
            </a:pPr>
            <a:r>
              <a:rPr lang="en-GB" sz="2000">
                <a:solidFill>
                  <a:schemeClr val="lt1"/>
                </a:solidFill>
              </a:rPr>
              <a:t>A</a:t>
            </a:r>
            <a:r>
              <a:rPr lang="en-GB" sz="2000" i="0" u="none" strike="noStrike">
                <a:solidFill>
                  <a:schemeClr val="lt1"/>
                </a:solidFill>
                <a:latin typeface="Arial"/>
                <a:ea typeface="Arial"/>
                <a:cs typeface="Arial"/>
                <a:sym typeface="Arial"/>
              </a:rPr>
              <a:t>sk and answer questions</a:t>
            </a:r>
            <a:endParaRPr sz="2000">
              <a:solidFill>
                <a:schemeClr val="lt1"/>
              </a:solidFill>
            </a:endParaRPr>
          </a:p>
          <a:p>
            <a:pPr marL="457200" lvl="0" indent="-355600" algn="just" rtl="0">
              <a:lnSpc>
                <a:spcPct val="100000"/>
              </a:lnSpc>
              <a:spcBef>
                <a:spcPts val="0"/>
              </a:spcBef>
              <a:spcAft>
                <a:spcPts val="0"/>
              </a:spcAft>
              <a:buClr>
                <a:schemeClr val="lt1"/>
              </a:buClr>
              <a:buSzPts val="2000"/>
              <a:buFont typeface="Arial"/>
              <a:buChar char="-"/>
            </a:pPr>
            <a:r>
              <a:rPr lang="en-GB" sz="2000">
                <a:solidFill>
                  <a:schemeClr val="lt1"/>
                </a:solidFill>
              </a:rPr>
              <a:t>R</a:t>
            </a:r>
            <a:r>
              <a:rPr lang="en-GB" sz="2000" i="0" u="none" strike="noStrike">
                <a:solidFill>
                  <a:schemeClr val="lt1"/>
                </a:solidFill>
                <a:latin typeface="Arial"/>
                <a:ea typeface="Arial"/>
                <a:cs typeface="Arial"/>
                <a:sym typeface="Arial"/>
              </a:rPr>
              <a:t>etell a story. </a:t>
            </a:r>
            <a:endParaRPr/>
          </a:p>
          <a:p>
            <a:pPr marL="0" lvl="0" indent="0" algn="just" rtl="0">
              <a:lnSpc>
                <a:spcPct val="100000"/>
              </a:lnSpc>
              <a:spcBef>
                <a:spcPts val="0"/>
              </a:spcBef>
              <a:spcAft>
                <a:spcPts val="0"/>
              </a:spcAft>
              <a:buSzPts val="1400"/>
              <a:buNone/>
            </a:pPr>
            <a:endParaRPr sz="2000" b="0">
              <a:solidFill>
                <a:schemeClr val="lt1"/>
              </a:solidFill>
              <a:latin typeface="Arial"/>
              <a:ea typeface="Arial"/>
              <a:cs typeface="Arial"/>
              <a:sym typeface="Arial"/>
            </a:endParaRPr>
          </a:p>
          <a:p>
            <a:pPr marL="0" lvl="0" indent="0" algn="just"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9" name="Google Shape;539;p35"/>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541" name="Google Shape;541;p35"/>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2" name="Google Shape;542;p35"/>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Use of language</a:t>
            </a:r>
            <a:endParaRPr sz="2000" b="1" i="0" u="none" strike="noStrike" cap="none">
              <a:solidFill>
                <a:schemeClr val="lt1"/>
              </a:solidFill>
              <a:latin typeface="Rockwell"/>
              <a:ea typeface="Rockwell"/>
              <a:cs typeface="Rockwell"/>
              <a:sym typeface="Rockwell"/>
            </a:endParaRPr>
          </a:p>
        </p:txBody>
      </p:sp>
      <p:sp>
        <p:nvSpPr>
          <p:cNvPr id="543" name="Google Shape;543;p35"/>
          <p:cNvSpPr txBox="1"/>
          <p:nvPr/>
        </p:nvSpPr>
        <p:spPr>
          <a:xfrm>
            <a:off x="867750" y="5833550"/>
            <a:ext cx="10982100" cy="492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2000">
                <a:solidFill>
                  <a:schemeClr val="lt1"/>
                </a:solidFill>
              </a:rPr>
              <a:t>A good vocabulary is essential for children to express their thoughts, needs and wants. </a:t>
            </a:r>
            <a:endParaRPr/>
          </a:p>
        </p:txBody>
      </p:sp>
      <p:pic>
        <p:nvPicPr>
          <p:cNvPr id="2" name="Picture 1" descr="A cartoon of a child and child sitting at a table&#10;&#10;Description automatically generated">
            <a:extLst>
              <a:ext uri="{FF2B5EF4-FFF2-40B4-BE49-F238E27FC236}">
                <a16:creationId xmlns:a16="http://schemas.microsoft.com/office/drawing/2014/main" id="{F51C3F0E-6154-626D-EF83-237080E8B583}"/>
              </a:ext>
            </a:extLst>
          </p:cNvPr>
          <p:cNvPicPr>
            <a:picLocks noChangeAspect="1"/>
          </p:cNvPicPr>
          <p:nvPr/>
        </p:nvPicPr>
        <p:blipFill>
          <a:blip r:embed="rId3"/>
          <a:stretch>
            <a:fillRect/>
          </a:stretch>
        </p:blipFill>
        <p:spPr>
          <a:xfrm>
            <a:off x="3979203" y="138292"/>
            <a:ext cx="7899820" cy="474111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48"/>
        <p:cNvGrpSpPr/>
        <p:nvPr/>
      </p:nvGrpSpPr>
      <p:grpSpPr>
        <a:xfrm>
          <a:off x="0" y="0"/>
          <a:ext cx="0" cy="0"/>
          <a:chOff x="0" y="0"/>
          <a:chExt cx="0" cy="0"/>
        </a:xfrm>
      </p:grpSpPr>
      <p:sp>
        <p:nvSpPr>
          <p:cNvPr id="549" name="Google Shape;549;p36"/>
          <p:cNvSpPr txBox="1">
            <a:spLocks noGrp="1"/>
          </p:cNvSpPr>
          <p:nvPr>
            <p:ph type="title"/>
          </p:nvPr>
        </p:nvSpPr>
        <p:spPr>
          <a:xfrm>
            <a:off x="609917" y="274320"/>
            <a:ext cx="10978515" cy="27699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Speech</a:t>
            </a:r>
            <a:endParaRPr/>
          </a:p>
        </p:txBody>
      </p:sp>
      <p:sp>
        <p:nvSpPr>
          <p:cNvPr id="550" name="Google Shape;550;p36"/>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552" name="Google Shape;552;p36"/>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36"/>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Speech</a:t>
            </a:r>
            <a:endParaRPr sz="1400" b="0" i="0" u="none" strike="noStrike" cap="none">
              <a:solidFill>
                <a:srgbClr val="000000"/>
              </a:solidFill>
              <a:latin typeface="Arial"/>
              <a:ea typeface="Arial"/>
              <a:cs typeface="Arial"/>
              <a:sym typeface="Arial"/>
            </a:endParaRPr>
          </a:p>
        </p:txBody>
      </p:sp>
      <p:sp>
        <p:nvSpPr>
          <p:cNvPr id="554" name="Google Shape;554;p36"/>
          <p:cNvSpPr txBox="1"/>
          <p:nvPr/>
        </p:nvSpPr>
        <p:spPr>
          <a:xfrm>
            <a:off x="149300" y="1905000"/>
            <a:ext cx="2472600" cy="4371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Speech refers to being able to say speech sounds to make yourself understood.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When we are listening to a child talk, we can think about how clear their words are.  Speech is not the same as talking.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5" name="Google Shape;555;p36"/>
          <p:cNvSpPr txBox="1"/>
          <p:nvPr/>
        </p:nvSpPr>
        <p:spPr>
          <a:xfrm>
            <a:off x="298050" y="5964013"/>
            <a:ext cx="77313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100" u="sng">
                <a:solidFill>
                  <a:schemeClr val="accent2"/>
                </a:solidFill>
                <a:hlinkClick r:id="rId3">
                  <a:extLst>
                    <a:ext uri="{A12FA001-AC4F-418D-AE19-62706E023703}">
                      <ahyp:hlinkClr xmlns:ahyp="http://schemas.microsoft.com/office/drawing/2018/hyperlinkcolor" val="tx"/>
                    </a:ext>
                  </a:extLst>
                </a:hlinkClick>
              </a:rPr>
              <a:t>Talk with Me Phonological Awareness Factsheet – English Version (gov.wales)</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 name="Picture 1" descr="A cartoon of a child holding a sign&#10;&#10;Description automatically generated">
            <a:extLst>
              <a:ext uri="{FF2B5EF4-FFF2-40B4-BE49-F238E27FC236}">
                <a16:creationId xmlns:a16="http://schemas.microsoft.com/office/drawing/2014/main" id="{935335D8-7465-29FA-1457-60D9CE4215A8}"/>
              </a:ext>
            </a:extLst>
          </p:cNvPr>
          <p:cNvPicPr>
            <a:picLocks noChangeAspect="1"/>
          </p:cNvPicPr>
          <p:nvPr/>
        </p:nvPicPr>
        <p:blipFill>
          <a:blip r:embed="rId4"/>
          <a:stretch>
            <a:fillRect/>
          </a:stretch>
        </p:blipFill>
        <p:spPr>
          <a:xfrm>
            <a:off x="2757037" y="151591"/>
            <a:ext cx="9280227" cy="526085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60"/>
        <p:cNvGrpSpPr/>
        <p:nvPr/>
      </p:nvGrpSpPr>
      <p:grpSpPr>
        <a:xfrm>
          <a:off x="0" y="0"/>
          <a:ext cx="0" cy="0"/>
          <a:chOff x="0" y="0"/>
          <a:chExt cx="0" cy="0"/>
        </a:xfrm>
      </p:grpSpPr>
      <p:sp>
        <p:nvSpPr>
          <p:cNvPr id="561" name="Google Shape;561;p37"/>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37"/>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Speech</a:t>
            </a:r>
            <a:endParaRPr sz="1400" b="0" i="0" u="none" strike="noStrike" cap="none">
              <a:solidFill>
                <a:srgbClr val="000000"/>
              </a:solidFill>
              <a:latin typeface="Arial"/>
              <a:ea typeface="Arial"/>
              <a:cs typeface="Arial"/>
              <a:sym typeface="Arial"/>
            </a:endParaRPr>
          </a:p>
        </p:txBody>
      </p:sp>
      <p:graphicFrame>
        <p:nvGraphicFramePr>
          <p:cNvPr id="563" name="Google Shape;563;p37"/>
          <p:cNvGraphicFramePr/>
          <p:nvPr/>
        </p:nvGraphicFramePr>
        <p:xfrm>
          <a:off x="2667000" y="1758043"/>
          <a:ext cx="9067800" cy="4031000"/>
        </p:xfrm>
        <a:graphic>
          <a:graphicData uri="http://schemas.openxmlformats.org/drawingml/2006/table">
            <a:tbl>
              <a:tblPr firstRow="1" bandRow="1">
                <a:noFill/>
                <a:tableStyleId>{89A3EC99-2AFC-47B1-852C-1AD11CC01D2B}</a:tableStyleId>
              </a:tblPr>
              <a:tblGrid>
                <a:gridCol w="4533900">
                  <a:extLst>
                    <a:ext uri="{9D8B030D-6E8A-4147-A177-3AD203B41FA5}">
                      <a16:colId xmlns:a16="http://schemas.microsoft.com/office/drawing/2014/main" val="20000"/>
                    </a:ext>
                  </a:extLst>
                </a:gridCol>
                <a:gridCol w="4533900">
                  <a:extLst>
                    <a:ext uri="{9D8B030D-6E8A-4147-A177-3AD203B41FA5}">
                      <a16:colId xmlns:a16="http://schemas.microsoft.com/office/drawing/2014/main" val="20001"/>
                    </a:ext>
                  </a:extLst>
                </a:gridCol>
              </a:tblGrid>
              <a:tr h="1278350">
                <a:tc gridSpan="2">
                  <a:txBody>
                    <a:bodyPr/>
                    <a:lstStyle/>
                    <a:p>
                      <a:pPr marL="0" marR="0" lvl="0" indent="0" algn="ctr" rtl="0">
                        <a:lnSpc>
                          <a:spcPct val="100000"/>
                        </a:lnSpc>
                        <a:spcBef>
                          <a:spcPts val="0"/>
                        </a:spcBef>
                        <a:spcAft>
                          <a:spcPts val="0"/>
                        </a:spcAft>
                        <a:buClr>
                          <a:schemeClr val="lt1"/>
                        </a:buClr>
                        <a:buSzPts val="2400"/>
                        <a:buFont typeface="Rockwell"/>
                        <a:buNone/>
                      </a:pPr>
                      <a:r>
                        <a:rPr lang="en-GB" sz="2400" b="1" u="none" strike="noStrike" cap="none">
                          <a:solidFill>
                            <a:schemeClr val="lt1"/>
                          </a:solidFill>
                          <a:latin typeface="Rockwell"/>
                          <a:ea typeface="Rockwell"/>
                          <a:cs typeface="Rockwell"/>
                          <a:sym typeface="Rockwell"/>
                        </a:rPr>
                        <a:t>A recent study (</a:t>
                      </a:r>
                      <a:r>
                        <a:rPr lang="en-GB" sz="1800" b="1" u="none" strike="noStrike" cap="none">
                          <a:solidFill>
                            <a:schemeClr val="lt1"/>
                          </a:solidFill>
                          <a:latin typeface="Calibri"/>
                          <a:ea typeface="Calibri"/>
                          <a:cs typeface="Calibri"/>
                          <a:sym typeface="Calibri"/>
                        </a:rPr>
                        <a:t>Hustad, Mahr, Natke and Rathouz 2021)</a:t>
                      </a:r>
                      <a:r>
                        <a:rPr lang="en-GB" sz="2400" b="1" u="none" strike="noStrike" cap="none">
                          <a:solidFill>
                            <a:schemeClr val="lt1"/>
                          </a:solidFill>
                          <a:latin typeface="Rockwell"/>
                          <a:ea typeface="Rockwell"/>
                          <a:cs typeface="Rockwell"/>
                          <a:sym typeface="Rockwell"/>
                        </a:rPr>
                        <a:t> into typical intelligibility suggests that children between:</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917550">
                <a:tc>
                  <a:txBody>
                    <a:bodyPr/>
                    <a:lstStyle/>
                    <a:p>
                      <a:pPr marL="0" marR="0" lvl="0" indent="0" algn="l" rtl="0">
                        <a:lnSpc>
                          <a:spcPct val="100000"/>
                        </a:lnSpc>
                        <a:spcBef>
                          <a:spcPts val="0"/>
                        </a:spcBef>
                        <a:spcAft>
                          <a:spcPts val="0"/>
                        </a:spcAft>
                        <a:buClr>
                          <a:srgbClr val="7E3F99"/>
                        </a:buClr>
                        <a:buSzPts val="2400"/>
                        <a:buFont typeface="Rockwell"/>
                        <a:buNone/>
                      </a:pPr>
                      <a:r>
                        <a:rPr lang="en-GB" sz="2400" b="1" u="none" strike="noStrike" cap="none">
                          <a:solidFill>
                            <a:srgbClr val="7E3F99"/>
                          </a:solidFill>
                          <a:latin typeface="Rockwell"/>
                          <a:ea typeface="Rockwell"/>
                          <a:cs typeface="Rockwell"/>
                          <a:sym typeface="Rockwell"/>
                        </a:rPr>
                        <a:t>2 years 10 months </a:t>
                      </a:r>
                      <a:endParaRPr sz="1400" u="none" strike="noStrike" cap="none"/>
                    </a:p>
                    <a:p>
                      <a:pPr marL="0" marR="0" lvl="0" indent="0" algn="l" rtl="0">
                        <a:lnSpc>
                          <a:spcPct val="100000"/>
                        </a:lnSpc>
                        <a:spcBef>
                          <a:spcPts val="0"/>
                        </a:spcBef>
                        <a:spcAft>
                          <a:spcPts val="0"/>
                        </a:spcAft>
                        <a:buClr>
                          <a:srgbClr val="7E3F99"/>
                        </a:buClr>
                        <a:buSzPts val="2400"/>
                        <a:buFont typeface="Rockwell"/>
                        <a:buNone/>
                      </a:pPr>
                      <a:r>
                        <a:rPr lang="en-GB" sz="2400" b="1" u="none" strike="noStrike" cap="none">
                          <a:solidFill>
                            <a:srgbClr val="7E3F99"/>
                          </a:solidFill>
                          <a:latin typeface="Rockwell"/>
                          <a:ea typeface="Rockwell"/>
                          <a:cs typeface="Rockwell"/>
                          <a:sym typeface="Rockwell"/>
                        </a:rPr>
                        <a:t>and 3 years 10 months</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F7F7F"/>
                        </a:buClr>
                        <a:buSzPts val="2000"/>
                        <a:buFont typeface="Arial"/>
                        <a:buNone/>
                      </a:pPr>
                      <a:r>
                        <a:rPr lang="en-GB" sz="2000" u="none" strike="noStrike" cap="none">
                          <a:solidFill>
                            <a:srgbClr val="7F7F7F"/>
                          </a:solidFill>
                          <a:latin typeface="Arial"/>
                          <a:ea typeface="Arial"/>
                          <a:cs typeface="Arial"/>
                          <a:sym typeface="Arial"/>
                        </a:rPr>
                        <a:t>are understood </a:t>
                      </a:r>
                      <a:r>
                        <a:rPr lang="en-GB" sz="2000" b="1" u="none" strike="noStrike" cap="none">
                          <a:solidFill>
                            <a:srgbClr val="7E3F99"/>
                          </a:solidFill>
                          <a:latin typeface="Rockwell"/>
                          <a:ea typeface="Rockwell"/>
                          <a:cs typeface="Rockwell"/>
                          <a:sym typeface="Rockwell"/>
                        </a:rPr>
                        <a:t>50% </a:t>
                      </a:r>
                      <a:r>
                        <a:rPr lang="en-GB" sz="2000" u="none" strike="noStrike" cap="none">
                          <a:solidFill>
                            <a:srgbClr val="7F7F7F"/>
                          </a:solidFill>
                          <a:latin typeface="Arial"/>
                          <a:ea typeface="Arial"/>
                          <a:cs typeface="Arial"/>
                          <a:sym typeface="Arial"/>
                        </a:rPr>
                        <a:t>of the time by unfamiliar adults</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917550">
                <a:tc>
                  <a:txBody>
                    <a:bodyPr/>
                    <a:lstStyle/>
                    <a:p>
                      <a:pPr marL="0" marR="0" lvl="0" indent="0" algn="l" rtl="0">
                        <a:lnSpc>
                          <a:spcPct val="100000"/>
                        </a:lnSpc>
                        <a:spcBef>
                          <a:spcPts val="0"/>
                        </a:spcBef>
                        <a:spcAft>
                          <a:spcPts val="0"/>
                        </a:spcAft>
                        <a:buClr>
                          <a:srgbClr val="7E3F99"/>
                        </a:buClr>
                        <a:buSzPts val="2400"/>
                        <a:buFont typeface="Rockwell"/>
                        <a:buNone/>
                      </a:pPr>
                      <a:r>
                        <a:rPr lang="en-GB" sz="2400" b="1" u="none" strike="noStrike" cap="none">
                          <a:solidFill>
                            <a:srgbClr val="7E3F99"/>
                          </a:solidFill>
                          <a:latin typeface="Rockwell"/>
                          <a:ea typeface="Rockwell"/>
                          <a:cs typeface="Rockwell"/>
                          <a:sym typeface="Rockwell"/>
                        </a:rPr>
                        <a:t>3 years 10 months </a:t>
                      </a:r>
                      <a:endParaRPr sz="1400" u="none" strike="noStrike" cap="none"/>
                    </a:p>
                    <a:p>
                      <a:pPr marL="0" marR="0" lvl="0" indent="0" algn="l" rtl="0">
                        <a:lnSpc>
                          <a:spcPct val="100000"/>
                        </a:lnSpc>
                        <a:spcBef>
                          <a:spcPts val="0"/>
                        </a:spcBef>
                        <a:spcAft>
                          <a:spcPts val="0"/>
                        </a:spcAft>
                        <a:buClr>
                          <a:srgbClr val="7E3F99"/>
                        </a:buClr>
                        <a:buSzPts val="2400"/>
                        <a:buFont typeface="Rockwell"/>
                        <a:buNone/>
                      </a:pPr>
                      <a:r>
                        <a:rPr lang="en-GB" sz="2400" b="1" u="none" strike="noStrike" cap="none">
                          <a:solidFill>
                            <a:srgbClr val="7E3F99"/>
                          </a:solidFill>
                          <a:latin typeface="Rockwell"/>
                          <a:ea typeface="Rockwell"/>
                          <a:cs typeface="Rockwell"/>
                          <a:sym typeface="Rockwell"/>
                        </a:rPr>
                        <a:t>and 5 years 1 month</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F7F7F"/>
                        </a:buClr>
                        <a:buSzPts val="2000"/>
                        <a:buFont typeface="Arial"/>
                        <a:buNone/>
                      </a:pPr>
                      <a:r>
                        <a:rPr lang="en-GB" sz="2000" u="none" strike="noStrike" cap="none">
                          <a:solidFill>
                            <a:srgbClr val="7F7F7F"/>
                          </a:solidFill>
                          <a:latin typeface="Arial"/>
                          <a:ea typeface="Arial"/>
                          <a:cs typeface="Arial"/>
                          <a:sym typeface="Arial"/>
                        </a:rPr>
                        <a:t>are understood </a:t>
                      </a:r>
                      <a:r>
                        <a:rPr lang="en-GB" sz="2000" b="1" u="none" strike="noStrike" cap="none">
                          <a:solidFill>
                            <a:srgbClr val="7E3F99"/>
                          </a:solidFill>
                          <a:latin typeface="Rockwell"/>
                          <a:ea typeface="Rockwell"/>
                          <a:cs typeface="Rockwell"/>
                          <a:sym typeface="Rockwell"/>
                        </a:rPr>
                        <a:t>75%</a:t>
                      </a:r>
                      <a:r>
                        <a:rPr lang="en-GB" sz="2000" u="none" strike="noStrike" cap="none">
                          <a:solidFill>
                            <a:srgbClr val="7F7F7F"/>
                          </a:solidFill>
                          <a:latin typeface="Arial"/>
                          <a:ea typeface="Arial"/>
                          <a:cs typeface="Arial"/>
                          <a:sym typeface="Arial"/>
                        </a:rPr>
                        <a:t> of the time by unfamiliar adults</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917550">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solidFill>
                            <a:srgbClr val="7E3F99"/>
                          </a:solidFill>
                          <a:latin typeface="Rockwell"/>
                          <a:ea typeface="Rockwell"/>
                          <a:cs typeface="Rockwell"/>
                          <a:sym typeface="Rockwell"/>
                        </a:rPr>
                        <a:t>5 years 2 months </a:t>
                      </a:r>
                      <a:endParaRPr sz="1400" u="none" strike="noStrike" cap="none"/>
                    </a:p>
                    <a:p>
                      <a:pPr marL="0" marR="0" lvl="0" indent="0" algn="l" rtl="0">
                        <a:lnSpc>
                          <a:spcPct val="100000"/>
                        </a:lnSpc>
                        <a:spcBef>
                          <a:spcPts val="0"/>
                        </a:spcBef>
                        <a:spcAft>
                          <a:spcPts val="0"/>
                        </a:spcAft>
                        <a:buClr>
                          <a:srgbClr val="000000"/>
                        </a:buClr>
                        <a:buSzPts val="2400"/>
                        <a:buFont typeface="Arial"/>
                        <a:buNone/>
                      </a:pPr>
                      <a:r>
                        <a:rPr lang="en-GB" sz="2400" b="1" u="none" strike="noStrike" cap="none">
                          <a:solidFill>
                            <a:srgbClr val="7E3F99"/>
                          </a:solidFill>
                          <a:latin typeface="Rockwell"/>
                          <a:ea typeface="Rockwell"/>
                          <a:cs typeface="Rockwell"/>
                          <a:sym typeface="Rockwell"/>
                        </a:rPr>
                        <a:t>and 7 years 3 months</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F7F7F"/>
                        </a:buClr>
                        <a:buSzPts val="2000"/>
                        <a:buFont typeface="Arial"/>
                        <a:buNone/>
                      </a:pPr>
                      <a:r>
                        <a:rPr lang="en-GB" sz="2000" u="none" strike="noStrike" cap="none">
                          <a:solidFill>
                            <a:srgbClr val="7F7F7F"/>
                          </a:solidFill>
                          <a:latin typeface="Arial"/>
                          <a:ea typeface="Arial"/>
                          <a:cs typeface="Arial"/>
                          <a:sym typeface="Arial"/>
                        </a:rPr>
                        <a:t>are understood </a:t>
                      </a:r>
                      <a:r>
                        <a:rPr lang="en-GB" sz="2000" b="1" u="none" strike="noStrike" cap="none">
                          <a:solidFill>
                            <a:srgbClr val="7E3F99"/>
                          </a:solidFill>
                          <a:latin typeface="Rockwell"/>
                          <a:ea typeface="Rockwell"/>
                          <a:cs typeface="Rockwell"/>
                          <a:sym typeface="Rockwell"/>
                        </a:rPr>
                        <a:t>90% </a:t>
                      </a:r>
                      <a:r>
                        <a:rPr lang="en-GB" sz="2000" u="none" strike="noStrike" cap="none">
                          <a:solidFill>
                            <a:srgbClr val="7F7F7F"/>
                          </a:solidFill>
                          <a:latin typeface="Arial"/>
                          <a:ea typeface="Arial"/>
                          <a:cs typeface="Arial"/>
                          <a:sym typeface="Arial"/>
                        </a:rPr>
                        <a:t>of the time by unfamiliar adults </a:t>
                      </a:r>
                      <a:endParaRPr sz="1400" u="none" strike="noStrike" cap="none"/>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64" name="Google Shape;564;p3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69"/>
        <p:cNvGrpSpPr/>
        <p:nvPr/>
      </p:nvGrpSpPr>
      <p:grpSpPr>
        <a:xfrm>
          <a:off x="0" y="0"/>
          <a:ext cx="0" cy="0"/>
          <a:chOff x="0" y="0"/>
          <a:chExt cx="0" cy="0"/>
        </a:xfrm>
      </p:grpSpPr>
      <p:pic>
        <p:nvPicPr>
          <p:cNvPr id="570" name="Google Shape;570;p38"/>
          <p:cNvPicPr preferRelativeResize="0"/>
          <p:nvPr/>
        </p:nvPicPr>
        <p:blipFill rotWithShape="1">
          <a:blip r:embed="rId3">
            <a:alphaModFix/>
          </a:blip>
          <a:srcRect/>
          <a:stretch/>
        </p:blipFill>
        <p:spPr>
          <a:xfrm>
            <a:off x="30770" y="381000"/>
            <a:ext cx="12085030" cy="5679964"/>
          </a:xfrm>
          <a:prstGeom prst="rect">
            <a:avLst/>
          </a:prstGeom>
          <a:noFill/>
          <a:ln>
            <a:noFill/>
          </a:ln>
        </p:spPr>
      </p:pic>
      <p:sp>
        <p:nvSpPr>
          <p:cNvPr id="571" name="Google Shape;571;p38"/>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560"/>
        <p:cNvGrpSpPr/>
        <p:nvPr/>
      </p:nvGrpSpPr>
      <p:grpSpPr>
        <a:xfrm>
          <a:off x="0" y="0"/>
          <a:ext cx="0" cy="0"/>
          <a:chOff x="0" y="0"/>
          <a:chExt cx="0" cy="0"/>
        </a:xfrm>
      </p:grpSpPr>
      <p:sp>
        <p:nvSpPr>
          <p:cNvPr id="561" name="Google Shape;561;p37"/>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37"/>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Rockwell"/>
                <a:ea typeface="Rockwell"/>
                <a:cs typeface="Rockwell"/>
                <a:sym typeface="Rockwell"/>
              </a:rPr>
              <a:t>Activity</a:t>
            </a:r>
            <a:endParaRPr sz="1400" b="0" i="0" u="none" strike="noStrike" cap="none" dirty="0">
              <a:solidFill>
                <a:srgbClr val="000000"/>
              </a:solidFill>
              <a:latin typeface="Arial"/>
              <a:ea typeface="Arial"/>
              <a:cs typeface="Arial"/>
              <a:sym typeface="Arial"/>
            </a:endParaRPr>
          </a:p>
        </p:txBody>
      </p:sp>
      <p:sp>
        <p:nvSpPr>
          <p:cNvPr id="564" name="Google Shape;564;p3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5" name="Google Shape;703;p47">
            <a:extLst>
              <a:ext uri="{FF2B5EF4-FFF2-40B4-BE49-F238E27FC236}">
                <a16:creationId xmlns:a16="http://schemas.microsoft.com/office/drawing/2014/main" id="{AA7A9961-8A44-F46C-1354-55A881AEAB4B}"/>
              </a:ext>
            </a:extLst>
          </p:cNvPr>
          <p:cNvSpPr txBox="1">
            <a:spLocks noGrp="1"/>
          </p:cNvSpPr>
          <p:nvPr>
            <p:ph type="body" idx="1"/>
          </p:nvPr>
        </p:nvSpPr>
        <p:spPr>
          <a:xfrm>
            <a:off x="2742643" y="1369975"/>
            <a:ext cx="6496800" cy="4118050"/>
          </a:xfrm>
          <a:prstGeom prst="rect">
            <a:avLst/>
          </a:prstGeom>
          <a:solidFill>
            <a:srgbClr val="FAB823"/>
          </a:solidFill>
          <a:ln>
            <a:noFill/>
          </a:ln>
        </p:spPr>
        <p:txBody>
          <a:bodyPr spcFirstLastPara="1" wrap="square" lIns="0" tIns="0" rIns="0" bIns="0" anchor="t" anchorCtr="0">
            <a:spAutoFit/>
          </a:bodyPr>
          <a:lstStyle/>
          <a:p>
            <a:pPr marL="542925" lvl="0" indent="-396875" algn="l" rtl="0">
              <a:lnSpc>
                <a:spcPct val="100000"/>
              </a:lnSpc>
              <a:spcBef>
                <a:spcPts val="0"/>
              </a:spcBef>
              <a:spcAft>
                <a:spcPts val="0"/>
              </a:spcAft>
              <a:buSzPts val="100"/>
              <a:buFont typeface="Arial"/>
              <a:buNone/>
            </a:pPr>
            <a:endParaRPr dirty="0">
              <a:solidFill>
                <a:schemeClr val="lt1"/>
              </a:solidFill>
              <a:latin typeface="Arial"/>
              <a:ea typeface="Arial"/>
              <a:cs typeface="Arial"/>
              <a:sym typeface="Arial"/>
            </a:endParaRPr>
          </a:p>
          <a:p>
            <a:pPr marL="0" marR="0" lvl="0" indent="0" fontAlgn="base">
              <a:lnSpc>
                <a:spcPct val="85000"/>
              </a:lnSpc>
              <a:spcBef>
                <a:spcPct val="0"/>
              </a:spcBef>
              <a:spcAft>
                <a:spcPts val="600"/>
              </a:spcAft>
              <a:buClrTx/>
              <a:buSzTx/>
              <a:buNone/>
              <a:tabLst/>
              <a:defRPr/>
            </a:pPr>
            <a:r>
              <a:rPr lang="en-GB" b="1" dirty="0">
                <a:solidFill>
                  <a:schemeClr val="tx1">
                    <a:lumMod val="85000"/>
                    <a:lumOff val="15000"/>
                  </a:schemeClr>
                </a:solidFill>
                <a:latin typeface="+mn-lt"/>
              </a:rPr>
              <a:t>I saw four cows, five sheep and a cat at the farm.</a:t>
            </a:r>
            <a:endParaRPr lang="en-US" altLang="en-US" b="1" dirty="0">
              <a:solidFill>
                <a:schemeClr val="tx1">
                  <a:lumMod val="85000"/>
                  <a:lumOff val="15000"/>
                </a:schemeClr>
              </a:solidFill>
              <a:latin typeface="+mn-lt"/>
            </a:endParaRPr>
          </a:p>
          <a:p>
            <a:pPr marL="0" marR="0" lvl="0" indent="0" fontAlgn="base">
              <a:lnSpc>
                <a:spcPct val="85000"/>
              </a:lnSpc>
              <a:spcBef>
                <a:spcPct val="0"/>
              </a:spcBef>
              <a:spcAft>
                <a:spcPts val="600"/>
              </a:spcAft>
              <a:buClrTx/>
              <a:buSzTx/>
              <a:buNone/>
              <a:tabLst/>
              <a:defRPr/>
            </a:pPr>
            <a:r>
              <a:rPr lang="en-US" altLang="en-US" dirty="0">
                <a:solidFill>
                  <a:schemeClr val="tx1">
                    <a:lumMod val="85000"/>
                    <a:lumOff val="15000"/>
                  </a:schemeClr>
                </a:solidFill>
                <a:latin typeface="+mn-lt"/>
              </a:rPr>
              <a:t>    (</a:t>
            </a:r>
            <a:r>
              <a:rPr kumimoji="0" lang="en-US" altLang="en-US" b="0" i="0" u="none" strike="noStrike" cap="none" spc="0" normalizeH="0" baseline="0" noProof="0" dirty="0">
                <a:ln>
                  <a:noFill/>
                </a:ln>
                <a:solidFill>
                  <a:schemeClr val="tx1">
                    <a:lumMod val="85000"/>
                    <a:lumOff val="15000"/>
                  </a:schemeClr>
                </a:solidFill>
                <a:effectLst/>
                <a:uLnTx/>
                <a:uFillTx/>
                <a:latin typeface="+mn-lt"/>
              </a:rPr>
              <a:t>change the ‘f’ sounds to ‘b’ and ‘c/k’ sounds to ‘t’)</a:t>
            </a:r>
            <a:endParaRPr lang="en-US" altLang="en-US" dirty="0">
              <a:solidFill>
                <a:schemeClr val="tx1">
                  <a:lumMod val="85000"/>
                  <a:lumOff val="15000"/>
                </a:schemeClr>
              </a:solidFill>
              <a:latin typeface="+mn-lt"/>
            </a:endParaRPr>
          </a:p>
          <a:p>
            <a:pPr marL="0" marR="0" lvl="0" indent="0" fontAlgn="base">
              <a:lnSpc>
                <a:spcPct val="85000"/>
              </a:lnSpc>
              <a:spcBef>
                <a:spcPct val="0"/>
              </a:spcBef>
              <a:spcAft>
                <a:spcPts val="600"/>
              </a:spcAft>
              <a:buClrTx/>
              <a:buSzTx/>
              <a:buNone/>
              <a:tabLst/>
              <a:defRPr/>
            </a:pPr>
            <a:endParaRPr kumimoji="0" lang="en-US" altLang="en-US" b="0" i="0" u="none" strike="noStrike" cap="none" spc="0" normalizeH="0" baseline="0" noProof="0" dirty="0">
              <a:ln>
                <a:noFill/>
              </a:ln>
              <a:solidFill>
                <a:schemeClr val="tx1">
                  <a:lumMod val="85000"/>
                  <a:lumOff val="15000"/>
                </a:schemeClr>
              </a:solidFill>
              <a:effectLst/>
              <a:uLnTx/>
              <a:uFillTx/>
              <a:latin typeface="+mn-lt"/>
            </a:endParaRPr>
          </a:p>
          <a:p>
            <a:pPr marL="0" marR="0" lvl="0" indent="0" fontAlgn="base">
              <a:lnSpc>
                <a:spcPct val="85000"/>
              </a:lnSpc>
              <a:spcBef>
                <a:spcPct val="0"/>
              </a:spcBef>
              <a:spcAft>
                <a:spcPts val="600"/>
              </a:spcAft>
              <a:buClrTx/>
              <a:buSzTx/>
              <a:buNone/>
              <a:tabLst/>
              <a:defRPr/>
            </a:pPr>
            <a:r>
              <a:rPr kumimoji="0" lang="en-US" altLang="en-US" b="1" i="0" u="none" strike="noStrike" cap="none" spc="0" normalizeH="0" baseline="0" noProof="0" dirty="0">
                <a:ln>
                  <a:noFill/>
                </a:ln>
                <a:solidFill>
                  <a:schemeClr val="tx1">
                    <a:lumMod val="85000"/>
                    <a:lumOff val="15000"/>
                  </a:schemeClr>
                </a:solidFill>
                <a:effectLst/>
                <a:uLnTx/>
                <a:uFillTx/>
                <a:latin typeface="+mn-lt"/>
              </a:rPr>
              <a:t>The lady was scared of the little spider.</a:t>
            </a:r>
          </a:p>
          <a:p>
            <a:pPr fontAlgn="base">
              <a:lnSpc>
                <a:spcPct val="85000"/>
              </a:lnSpc>
              <a:spcBef>
                <a:spcPct val="0"/>
              </a:spcBef>
              <a:spcAft>
                <a:spcPts val="600"/>
              </a:spcAft>
              <a:buNone/>
              <a:defRPr/>
            </a:pPr>
            <a:r>
              <a:rPr kumimoji="0" lang="en-US" altLang="en-US" b="0" i="0" u="none" strike="noStrike" cap="none" spc="0" normalizeH="0" baseline="0" noProof="0" dirty="0">
                <a:ln>
                  <a:noFill/>
                </a:ln>
                <a:solidFill>
                  <a:schemeClr val="tx1">
                    <a:lumMod val="85000"/>
                    <a:lumOff val="15000"/>
                  </a:schemeClr>
                </a:solidFill>
                <a:effectLst/>
                <a:uLnTx/>
                <a:uFillTx/>
                <a:latin typeface="+mn-lt"/>
              </a:rPr>
              <a:t>(miss off the ‘s’ sounds and change the ‘l’ sounds to a ‘w’)</a:t>
            </a:r>
            <a:r>
              <a:rPr lang="en-US" altLang="en-US" dirty="0">
                <a:solidFill>
                  <a:schemeClr val="tx1">
                    <a:lumMod val="85000"/>
                    <a:lumOff val="15000"/>
                  </a:schemeClr>
                </a:solidFill>
                <a:latin typeface="+mn-lt"/>
              </a:rPr>
              <a:t> </a:t>
            </a:r>
          </a:p>
          <a:p>
            <a:pPr fontAlgn="base">
              <a:lnSpc>
                <a:spcPct val="85000"/>
              </a:lnSpc>
              <a:spcBef>
                <a:spcPct val="0"/>
              </a:spcBef>
              <a:spcAft>
                <a:spcPts val="600"/>
              </a:spcAft>
              <a:buNone/>
              <a:defRPr/>
            </a:pPr>
            <a:endParaRPr lang="en-US" altLang="en-US" dirty="0">
              <a:solidFill>
                <a:schemeClr val="tx1">
                  <a:lumMod val="85000"/>
                  <a:lumOff val="15000"/>
                </a:schemeClr>
              </a:solidFill>
              <a:latin typeface="+mn-lt"/>
            </a:endParaRPr>
          </a:p>
          <a:p>
            <a:pPr marL="0" marR="0" lvl="0" indent="0" fontAlgn="base">
              <a:lnSpc>
                <a:spcPct val="85000"/>
              </a:lnSpc>
              <a:spcBef>
                <a:spcPct val="0"/>
              </a:spcBef>
              <a:spcAft>
                <a:spcPts val="600"/>
              </a:spcAft>
              <a:buClrTx/>
              <a:buSzTx/>
              <a:buNone/>
              <a:tabLst/>
              <a:defRPr/>
            </a:pPr>
            <a:r>
              <a:rPr lang="en-US" altLang="en-US" b="1" dirty="0">
                <a:solidFill>
                  <a:schemeClr val="tx1">
                    <a:lumMod val="85000"/>
                    <a:lumOff val="15000"/>
                  </a:schemeClr>
                </a:solidFill>
                <a:latin typeface="+mn-lt"/>
              </a:rPr>
              <a:t>I put two cuddly teddies and a toy car in the cupboard.</a:t>
            </a:r>
            <a:endParaRPr lang="en-US" altLang="en-US" b="1" i="0" u="none" strike="noStrike" cap="none" spc="0" normalizeH="0" baseline="0" noProof="0" dirty="0">
              <a:ln>
                <a:noFill/>
              </a:ln>
              <a:solidFill>
                <a:schemeClr val="tx1">
                  <a:lumMod val="85000"/>
                  <a:lumOff val="15000"/>
                </a:schemeClr>
              </a:solidFill>
              <a:effectLst/>
              <a:uLnTx/>
              <a:uFillTx/>
              <a:latin typeface="+mn-lt"/>
            </a:endParaRPr>
          </a:p>
          <a:p>
            <a:pPr fontAlgn="base">
              <a:lnSpc>
                <a:spcPct val="85000"/>
              </a:lnSpc>
              <a:spcBef>
                <a:spcPct val="0"/>
              </a:spcBef>
              <a:spcAft>
                <a:spcPts val="600"/>
              </a:spcAft>
              <a:buNone/>
              <a:defRPr/>
            </a:pPr>
            <a:r>
              <a:rPr kumimoji="0" lang="en-US" altLang="en-US" b="0" i="0" u="none" strike="noStrike" cap="none" spc="0" normalizeH="0" baseline="0" noProof="0" dirty="0">
                <a:ln>
                  <a:noFill/>
                </a:ln>
                <a:solidFill>
                  <a:schemeClr val="tx1">
                    <a:lumMod val="85000"/>
                    <a:lumOff val="15000"/>
                  </a:schemeClr>
                </a:solidFill>
                <a:effectLst/>
                <a:uLnTx/>
                <a:uFillTx/>
                <a:latin typeface="+mn-lt"/>
              </a:rPr>
              <a:t>(change the ‘t’ sounds to ‘d’ and the ‘c/k’ sounds to ‘g’)</a:t>
            </a:r>
          </a:p>
          <a:p>
            <a:pPr fontAlgn="base">
              <a:lnSpc>
                <a:spcPct val="85000"/>
              </a:lnSpc>
              <a:spcBef>
                <a:spcPct val="0"/>
              </a:spcBef>
              <a:spcAft>
                <a:spcPts val="600"/>
              </a:spcAft>
              <a:buNone/>
              <a:defRPr/>
            </a:pPr>
            <a:endParaRPr lang="en-US" altLang="en-US" b="1" dirty="0">
              <a:solidFill>
                <a:schemeClr val="tx1">
                  <a:lumMod val="85000"/>
                  <a:lumOff val="15000"/>
                </a:schemeClr>
              </a:solidFill>
              <a:latin typeface="+mn-lt"/>
            </a:endParaRPr>
          </a:p>
          <a:p>
            <a:pPr marL="0" indent="0" fontAlgn="base">
              <a:lnSpc>
                <a:spcPct val="85000"/>
              </a:lnSpc>
              <a:spcBef>
                <a:spcPct val="0"/>
              </a:spcBef>
              <a:spcAft>
                <a:spcPts val="600"/>
              </a:spcAft>
              <a:buClrTx/>
              <a:buSzTx/>
              <a:defRPr/>
            </a:pPr>
            <a:r>
              <a:rPr lang="en-US" altLang="en-US" b="1" dirty="0">
                <a:solidFill>
                  <a:schemeClr val="tx1">
                    <a:lumMod val="85000"/>
                    <a:lumOff val="15000"/>
                  </a:schemeClr>
                </a:solidFill>
                <a:latin typeface="+mn-lt"/>
                <a:cs typeface="Calibri Light"/>
              </a:rPr>
              <a:t>I like to read my book in bed. </a:t>
            </a:r>
          </a:p>
          <a:p>
            <a:pPr marL="0" indent="0" fontAlgn="base">
              <a:lnSpc>
                <a:spcPct val="85000"/>
              </a:lnSpc>
              <a:spcBef>
                <a:spcPct val="0"/>
              </a:spcBef>
              <a:spcAft>
                <a:spcPts val="600"/>
              </a:spcAft>
              <a:buClrTx/>
              <a:buSzTx/>
              <a:defRPr/>
            </a:pPr>
            <a:r>
              <a:rPr lang="en-US" altLang="en-US" dirty="0">
                <a:solidFill>
                  <a:schemeClr val="tx1">
                    <a:lumMod val="85000"/>
                    <a:lumOff val="15000"/>
                  </a:schemeClr>
                </a:solidFill>
                <a:latin typeface="+mn-lt"/>
                <a:cs typeface="Calibri Light"/>
              </a:rPr>
              <a:t>   (leave 'd' and 'k' off the end of the words)</a:t>
            </a:r>
          </a:p>
          <a:p>
            <a:pPr marL="0" indent="0" fontAlgn="base">
              <a:lnSpc>
                <a:spcPct val="85000"/>
              </a:lnSpc>
              <a:spcBef>
                <a:spcPct val="0"/>
              </a:spcBef>
              <a:spcAft>
                <a:spcPts val="600"/>
              </a:spcAft>
              <a:buClrTx/>
              <a:buSzTx/>
              <a:defRPr/>
            </a:pPr>
            <a:endParaRPr lang="en-US" altLang="en-US" dirty="0">
              <a:solidFill>
                <a:schemeClr val="tx1">
                  <a:lumMod val="85000"/>
                  <a:lumOff val="15000"/>
                </a:schemeClr>
              </a:solidFill>
              <a:latin typeface="+mn-lt"/>
              <a:cs typeface="Calibri Light"/>
            </a:endParaRPr>
          </a:p>
          <a:p>
            <a:pPr marL="542925" lvl="0" indent="-396875" algn="l" rtl="0">
              <a:lnSpc>
                <a:spcPct val="100000"/>
              </a:lnSpc>
              <a:spcBef>
                <a:spcPts val="600"/>
              </a:spcBef>
              <a:spcAft>
                <a:spcPts val="0"/>
              </a:spcAft>
              <a:buSzPts val="100"/>
              <a:buFont typeface="Arial"/>
              <a:buNone/>
            </a:pPr>
            <a:endParaRPr sz="100" dirty="0">
              <a:solidFill>
                <a:schemeClr val="lt1"/>
              </a:solidFill>
              <a:latin typeface="Arial"/>
              <a:ea typeface="Arial"/>
              <a:cs typeface="Arial"/>
              <a:sym typeface="Arial"/>
            </a:endParaRPr>
          </a:p>
        </p:txBody>
      </p:sp>
      <p:pic>
        <p:nvPicPr>
          <p:cNvPr id="2" name="Graphic 1" descr="Chat with solid fill">
            <a:extLst>
              <a:ext uri="{FF2B5EF4-FFF2-40B4-BE49-F238E27FC236}">
                <a16:creationId xmlns:a16="http://schemas.microsoft.com/office/drawing/2014/main" id="{12F88CBD-560E-F317-D940-5630FD8705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41640" y="-461068"/>
            <a:ext cx="2872856" cy="2872856"/>
          </a:xfrm>
          <a:prstGeom prst="rect">
            <a:avLst/>
          </a:prstGeom>
        </p:spPr>
      </p:pic>
    </p:spTree>
    <p:extLst>
      <p:ext uri="{BB962C8B-B14F-4D97-AF65-F5344CB8AC3E}">
        <p14:creationId xmlns:p14="http://schemas.microsoft.com/office/powerpoint/2010/main" val="165012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76"/>
        <p:cNvGrpSpPr/>
        <p:nvPr/>
      </p:nvGrpSpPr>
      <p:grpSpPr>
        <a:xfrm>
          <a:off x="0" y="0"/>
          <a:ext cx="0" cy="0"/>
          <a:chOff x="0" y="0"/>
          <a:chExt cx="0" cy="0"/>
        </a:xfrm>
      </p:grpSpPr>
      <p:sp>
        <p:nvSpPr>
          <p:cNvPr id="577" name="Google Shape;577;p39"/>
          <p:cNvSpPr txBox="1">
            <a:spLocks noGrp="1"/>
          </p:cNvSpPr>
          <p:nvPr>
            <p:ph type="body" idx="1"/>
          </p:nvPr>
        </p:nvSpPr>
        <p:spPr>
          <a:xfrm>
            <a:off x="1909878" y="591024"/>
            <a:ext cx="9977321" cy="1508105"/>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GB" sz="2000" b="1">
                <a:solidFill>
                  <a:schemeClr val="lt1"/>
                </a:solidFill>
                <a:latin typeface="Arial"/>
                <a:ea typeface="Arial"/>
                <a:cs typeface="Arial"/>
                <a:sym typeface="Arial"/>
              </a:rPr>
              <a:t>Interaction includes the ability to play </a:t>
            </a:r>
            <a:endParaRPr/>
          </a:p>
          <a:p>
            <a:pPr marL="0" lvl="0" indent="0" algn="ctr" rtl="0">
              <a:lnSpc>
                <a:spcPct val="100000"/>
              </a:lnSpc>
              <a:spcBef>
                <a:spcPts val="0"/>
              </a:spcBef>
              <a:spcAft>
                <a:spcPts val="0"/>
              </a:spcAft>
              <a:buSzPts val="1400"/>
              <a:buNone/>
            </a:pPr>
            <a:r>
              <a:rPr lang="en-GB" sz="2000" b="1">
                <a:solidFill>
                  <a:schemeClr val="lt1"/>
                </a:solidFill>
                <a:latin typeface="Arial"/>
                <a:ea typeface="Arial"/>
                <a:cs typeface="Arial"/>
                <a:sym typeface="Arial"/>
              </a:rPr>
              <a:t>cooperatively with peers and take turns.  </a:t>
            </a:r>
            <a:endParaRPr/>
          </a:p>
          <a:p>
            <a:pPr marL="0" lvl="0" indent="0" algn="ctr" rtl="0">
              <a:lnSpc>
                <a:spcPct val="100000"/>
              </a:lnSpc>
              <a:spcBef>
                <a:spcPts val="0"/>
              </a:spcBef>
              <a:spcAft>
                <a:spcPts val="0"/>
              </a:spcAft>
              <a:buSzPts val="1400"/>
              <a:buNone/>
            </a:pPr>
            <a:endParaRPr>
              <a:solidFill>
                <a:schemeClr val="lt1"/>
              </a:solidFill>
              <a:latin typeface="Arial"/>
              <a:ea typeface="Arial"/>
              <a:cs typeface="Arial"/>
              <a:sym typeface="Arial"/>
            </a:endParaRPr>
          </a:p>
          <a:p>
            <a:pPr marL="0" lvl="0" indent="0" algn="ctr" rtl="0">
              <a:lnSpc>
                <a:spcPct val="100000"/>
              </a:lnSpc>
              <a:spcBef>
                <a:spcPts val="0"/>
              </a:spcBef>
              <a:spcAft>
                <a:spcPts val="0"/>
              </a:spcAft>
              <a:buSzPts val="1400"/>
              <a:buNone/>
            </a:pPr>
            <a:r>
              <a:rPr lang="en-GB" sz="2000" b="1">
                <a:solidFill>
                  <a:schemeClr val="lt1"/>
                </a:solidFill>
                <a:latin typeface="Arial"/>
                <a:ea typeface="Arial"/>
                <a:cs typeface="Arial"/>
                <a:sym typeface="Arial"/>
              </a:rPr>
              <a:t>Through play and interaction, children learn to understand </a:t>
            </a:r>
            <a:endParaRPr/>
          </a:p>
          <a:p>
            <a:pPr marL="0" lvl="0" indent="0" algn="ctr" rtl="0">
              <a:lnSpc>
                <a:spcPct val="100000"/>
              </a:lnSpc>
              <a:spcBef>
                <a:spcPts val="0"/>
              </a:spcBef>
              <a:spcAft>
                <a:spcPts val="0"/>
              </a:spcAft>
              <a:buSzPts val="1400"/>
              <a:buNone/>
            </a:pPr>
            <a:r>
              <a:rPr lang="en-GB" sz="2000" b="1">
                <a:solidFill>
                  <a:schemeClr val="lt1"/>
                </a:solidFill>
                <a:latin typeface="Arial"/>
                <a:ea typeface="Arial"/>
                <a:cs typeface="Arial"/>
                <a:sym typeface="Arial"/>
              </a:rPr>
              <a:t>and regulate their emotions and develop their social skills.</a:t>
            </a:r>
            <a:endParaRPr/>
          </a:p>
        </p:txBody>
      </p:sp>
      <p:sp>
        <p:nvSpPr>
          <p:cNvPr id="578" name="Google Shape;578;p39"/>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579" name="Google Shape;579;p39"/>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0" name="Google Shape;580;p39"/>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Social interaction </a:t>
            </a:r>
            <a:endParaRPr sz="2000" b="1" i="0" u="none" strike="noStrike" cap="none">
              <a:solidFill>
                <a:schemeClr val="lt1"/>
              </a:solidFill>
              <a:latin typeface="Rockwell"/>
              <a:ea typeface="Rockwell"/>
              <a:cs typeface="Rockwell"/>
              <a:sym typeface="Rockwell"/>
            </a:endParaRPr>
          </a:p>
        </p:txBody>
      </p:sp>
      <p:sp>
        <p:nvSpPr>
          <p:cNvPr id="581" name="Google Shape;581;p39"/>
          <p:cNvSpPr/>
          <p:nvPr/>
        </p:nvSpPr>
        <p:spPr>
          <a:xfrm>
            <a:off x="1219200" y="3081436"/>
            <a:ext cx="2667000" cy="2209800"/>
          </a:xfrm>
          <a:prstGeom prst="roundRect">
            <a:avLst>
              <a:gd name="adj" fmla="val 16667"/>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lt1"/>
                </a:solidFill>
                <a:latin typeface="Arial"/>
                <a:ea typeface="Arial"/>
                <a:cs typeface="Arial"/>
                <a:sym typeface="Arial"/>
              </a:rPr>
              <a:t>My social interaction is enhanced by adults who…</a:t>
            </a:r>
            <a:endParaRPr sz="1400" b="0" i="0" u="none" strike="noStrike" cap="none">
              <a:solidFill>
                <a:srgbClr val="000000"/>
              </a:solidFill>
              <a:latin typeface="Arial"/>
              <a:ea typeface="Arial"/>
              <a:cs typeface="Arial"/>
              <a:sym typeface="Arial"/>
            </a:endParaRPr>
          </a:p>
        </p:txBody>
      </p:sp>
      <p:sp>
        <p:nvSpPr>
          <p:cNvPr id="582" name="Google Shape;582;p39"/>
          <p:cNvSpPr/>
          <p:nvPr/>
        </p:nvSpPr>
        <p:spPr>
          <a:xfrm>
            <a:off x="4104925" y="2362200"/>
            <a:ext cx="7401274"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7F7F7F"/>
                </a:solidFill>
                <a:latin typeface="Arial"/>
                <a:ea typeface="Arial"/>
                <a:cs typeface="Arial"/>
                <a:sym typeface="Arial"/>
              </a:rPr>
              <a:t>Provide opportunities for turn taking</a:t>
            </a:r>
            <a:endParaRPr sz="1400" b="0" i="0" u="none" strike="noStrike" cap="none">
              <a:solidFill>
                <a:srgbClr val="000000"/>
              </a:solidFill>
              <a:latin typeface="Arial"/>
              <a:ea typeface="Arial"/>
              <a:cs typeface="Arial"/>
              <a:sym typeface="Arial"/>
            </a:endParaRPr>
          </a:p>
        </p:txBody>
      </p:sp>
      <p:sp>
        <p:nvSpPr>
          <p:cNvPr id="583" name="Google Shape;583;p39"/>
          <p:cNvSpPr/>
          <p:nvPr/>
        </p:nvSpPr>
        <p:spPr>
          <a:xfrm>
            <a:off x="4104925" y="3007568"/>
            <a:ext cx="7401274"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a:solidFill>
                  <a:srgbClr val="7F7F7F"/>
                </a:solidFill>
                <a:latin typeface="Arial"/>
                <a:ea typeface="Arial"/>
                <a:cs typeface="Arial"/>
                <a:sym typeface="Arial"/>
              </a:rPr>
              <a:t>Get down to the same level and face to face with me</a:t>
            </a:r>
            <a:endParaRPr sz="1400" b="0" i="0" u="none" strike="noStrike" cap="none">
              <a:solidFill>
                <a:srgbClr val="000000"/>
              </a:solidFill>
              <a:latin typeface="Arial"/>
              <a:ea typeface="Arial"/>
              <a:cs typeface="Arial"/>
              <a:sym typeface="Arial"/>
            </a:endParaRPr>
          </a:p>
        </p:txBody>
      </p:sp>
      <p:sp>
        <p:nvSpPr>
          <p:cNvPr id="584" name="Google Shape;584;p39"/>
          <p:cNvSpPr/>
          <p:nvPr/>
        </p:nvSpPr>
        <p:spPr>
          <a:xfrm>
            <a:off x="4105225" y="3652936"/>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7F7F7F"/>
                </a:solidFill>
                <a:latin typeface="Arial"/>
                <a:ea typeface="Arial"/>
                <a:cs typeface="Arial"/>
                <a:sym typeface="Arial"/>
              </a:rPr>
              <a:t>Follow my lead in play</a:t>
            </a:r>
            <a:endParaRPr sz="1400" b="0" i="0" u="none" strike="noStrike" cap="none">
              <a:solidFill>
                <a:srgbClr val="000000"/>
              </a:solidFill>
              <a:latin typeface="Arial"/>
              <a:ea typeface="Arial"/>
              <a:cs typeface="Arial"/>
              <a:sym typeface="Arial"/>
            </a:endParaRPr>
          </a:p>
        </p:txBody>
      </p:sp>
      <p:sp>
        <p:nvSpPr>
          <p:cNvPr id="585" name="Google Shape;585;p39"/>
          <p:cNvSpPr/>
          <p:nvPr/>
        </p:nvSpPr>
        <p:spPr>
          <a:xfrm>
            <a:off x="4101912" y="4298304"/>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7F7F7F"/>
                </a:solidFill>
                <a:latin typeface="Arial"/>
                <a:ea typeface="Arial"/>
                <a:cs typeface="Arial"/>
                <a:sym typeface="Arial"/>
              </a:rPr>
              <a:t>Wait for me to communicate</a:t>
            </a:r>
            <a:endParaRPr sz="1400" b="0" i="0" u="none" strike="noStrike" cap="none">
              <a:solidFill>
                <a:srgbClr val="000000"/>
              </a:solidFill>
              <a:latin typeface="Arial"/>
              <a:ea typeface="Arial"/>
              <a:cs typeface="Arial"/>
              <a:sym typeface="Arial"/>
            </a:endParaRPr>
          </a:p>
        </p:txBody>
      </p:sp>
      <p:sp>
        <p:nvSpPr>
          <p:cNvPr id="586" name="Google Shape;586;p39"/>
          <p:cNvSpPr/>
          <p:nvPr/>
        </p:nvSpPr>
        <p:spPr>
          <a:xfrm>
            <a:off x="4108538" y="4943672"/>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7F7F7F"/>
                </a:solidFill>
                <a:latin typeface="Arial"/>
                <a:ea typeface="Arial"/>
                <a:cs typeface="Arial"/>
                <a:sym typeface="Arial"/>
              </a:rPr>
              <a:t>Avoid questions and use more comments</a:t>
            </a:r>
            <a:endParaRPr sz="1400" b="0" i="0" u="none" strike="noStrike" cap="none">
              <a:solidFill>
                <a:srgbClr val="000000"/>
              </a:solidFill>
              <a:latin typeface="Arial"/>
              <a:ea typeface="Arial"/>
              <a:cs typeface="Arial"/>
              <a:sym typeface="Arial"/>
            </a:endParaRPr>
          </a:p>
        </p:txBody>
      </p:sp>
      <p:sp>
        <p:nvSpPr>
          <p:cNvPr id="587" name="Google Shape;587;p39"/>
          <p:cNvSpPr/>
          <p:nvPr/>
        </p:nvSpPr>
        <p:spPr>
          <a:xfrm>
            <a:off x="4108538" y="5592939"/>
            <a:ext cx="7397662" cy="533400"/>
          </a:xfrm>
          <a:prstGeom prst="roundRect">
            <a:avLst>
              <a:gd name="adj" fmla="val 16667"/>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7F7F7F"/>
                </a:solidFill>
                <a:latin typeface="Arial"/>
                <a:ea typeface="Arial"/>
                <a:cs typeface="Arial"/>
                <a:sym typeface="Arial"/>
              </a:rPr>
              <a:t>Use short, simple sentences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592"/>
        <p:cNvGrpSpPr/>
        <p:nvPr/>
      </p:nvGrpSpPr>
      <p:grpSpPr>
        <a:xfrm>
          <a:off x="0" y="0"/>
          <a:ext cx="0" cy="0"/>
          <a:chOff x="0" y="0"/>
          <a:chExt cx="0" cy="0"/>
        </a:xfrm>
      </p:grpSpPr>
      <p:sp>
        <p:nvSpPr>
          <p:cNvPr id="593" name="Google Shape;593;p40"/>
          <p:cNvSpPr txBox="1">
            <a:spLocks noGrp="1"/>
          </p:cNvSpPr>
          <p:nvPr>
            <p:ph type="body" idx="1"/>
          </p:nvPr>
        </p:nvSpPr>
        <p:spPr>
          <a:xfrm>
            <a:off x="493986" y="2057400"/>
            <a:ext cx="10710672" cy="375487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600" b="1" i="1">
                <a:solidFill>
                  <a:schemeClr val="lt1"/>
                </a:solidFill>
                <a:latin typeface="Rockwell"/>
                <a:ea typeface="Rockwell"/>
                <a:cs typeface="Rockwell"/>
                <a:sym typeface="Rockwell"/>
              </a:rPr>
              <a:t>For all stages please refer to ages and stages chart on </a:t>
            </a:r>
            <a:endParaRPr/>
          </a:p>
          <a:p>
            <a:pPr marL="0" lvl="0" indent="0" algn="l" rtl="0">
              <a:lnSpc>
                <a:spcPct val="100000"/>
              </a:lnSpc>
              <a:spcBef>
                <a:spcPts val="0"/>
              </a:spcBef>
              <a:spcAft>
                <a:spcPts val="0"/>
              </a:spcAft>
              <a:buSzPts val="1400"/>
              <a:buNone/>
            </a:pPr>
            <a:endParaRPr sz="1600" i="1" u="sng">
              <a:solidFill>
                <a:srgbClr val="FAB823"/>
              </a:solidFill>
              <a:latin typeface="Rockwell"/>
              <a:ea typeface="Rockwell"/>
              <a:cs typeface="Rockwell"/>
              <a:sym typeface="Rockwel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400"/>
              <a:buNone/>
            </a:pPr>
            <a:r>
              <a:rPr lang="en-GB" sz="2000" i="1" u="sng">
                <a:solidFill>
                  <a:srgbClr val="E0F2F8"/>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www.gov.wales/talk-with-me</a:t>
            </a:r>
            <a:endParaRPr sz="2000" i="1">
              <a:solidFill>
                <a:srgbClr val="E0F2F8"/>
              </a:solidFill>
              <a:latin typeface="Rockwell"/>
              <a:ea typeface="Rockwell"/>
              <a:cs typeface="Rockwell"/>
              <a:sym typeface="Rockwell"/>
            </a:endParaRPr>
          </a:p>
          <a:p>
            <a:pPr marL="0" lvl="0" indent="0" algn="l" rtl="0">
              <a:lnSpc>
                <a:spcPct val="100000"/>
              </a:lnSpc>
              <a:spcBef>
                <a:spcPts val="0"/>
              </a:spcBef>
              <a:spcAft>
                <a:spcPts val="0"/>
              </a:spcAft>
              <a:buSzPts val="1400"/>
              <a:buNone/>
            </a:pPr>
            <a:endParaRPr sz="2000" i="1">
              <a:solidFill>
                <a:srgbClr val="E0F2F8"/>
              </a:solidFill>
              <a:latin typeface="Rockwell"/>
              <a:ea typeface="Rockwell"/>
              <a:cs typeface="Rockwell"/>
              <a:sym typeface="Rockwell"/>
            </a:endParaRPr>
          </a:p>
          <a:p>
            <a:pPr marL="0" lvl="0" indent="0" algn="l" rtl="0">
              <a:lnSpc>
                <a:spcPct val="100000"/>
              </a:lnSpc>
              <a:spcBef>
                <a:spcPts val="0"/>
              </a:spcBef>
              <a:spcAft>
                <a:spcPts val="0"/>
              </a:spcAft>
              <a:buSzPts val="1400"/>
              <a:buNone/>
            </a:pPr>
            <a:r>
              <a:rPr lang="en-GB" sz="2000" i="1" u="sng">
                <a:solidFill>
                  <a:srgbClr val="E0F2F8"/>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https://gov.wales/learning-talk-stages-speech-and-language-development</a:t>
            </a:r>
            <a:r>
              <a:rPr lang="en-GB" sz="2000" i="1">
                <a:solidFill>
                  <a:srgbClr val="E0F2F8"/>
                </a:solidFill>
                <a:latin typeface="Rockwell"/>
                <a:ea typeface="Rockwell"/>
                <a:cs typeface="Rockwell"/>
                <a:sym typeface="Rockwell"/>
              </a:rPr>
              <a:t> </a:t>
            </a:r>
            <a:endParaRPr/>
          </a:p>
          <a:p>
            <a:pPr marL="0" lvl="0" indent="0" algn="l" rtl="0">
              <a:lnSpc>
                <a:spcPct val="100000"/>
              </a:lnSpc>
              <a:spcBef>
                <a:spcPts val="0"/>
              </a:spcBef>
              <a:spcAft>
                <a:spcPts val="0"/>
              </a:spcAft>
              <a:buSzPts val="1400"/>
              <a:buNone/>
            </a:pPr>
            <a:endParaRPr sz="1600" i="1">
              <a:solidFill>
                <a:srgbClr val="FAB823"/>
              </a:solidFill>
              <a:latin typeface="Arial"/>
              <a:ea typeface="Arial"/>
              <a:cs typeface="Arial"/>
              <a:sym typeface="Arial"/>
            </a:endParaRPr>
          </a:p>
          <a:p>
            <a:pPr marL="0" lvl="0" indent="0" algn="l" rtl="0">
              <a:lnSpc>
                <a:spcPct val="100000"/>
              </a:lnSpc>
              <a:spcBef>
                <a:spcPts val="0"/>
              </a:spcBef>
              <a:spcAft>
                <a:spcPts val="0"/>
              </a:spcAft>
              <a:buSzPts val="1400"/>
              <a:buNone/>
            </a:pPr>
            <a:endParaRPr sz="1600" i="1">
              <a:latin typeface="Arial"/>
              <a:ea typeface="Arial"/>
              <a:cs typeface="Arial"/>
              <a:sym typeface="Arial"/>
            </a:endParaRPr>
          </a:p>
          <a:p>
            <a:pPr marL="0" lvl="0" indent="0" algn="l" rtl="0">
              <a:lnSpc>
                <a:spcPct val="100000"/>
              </a:lnSpc>
              <a:spcBef>
                <a:spcPts val="0"/>
              </a:spcBef>
              <a:spcAft>
                <a:spcPts val="0"/>
              </a:spcAft>
              <a:buSzPts val="1400"/>
              <a:buNone/>
            </a:pPr>
            <a:r>
              <a:rPr lang="en-GB" sz="2000">
                <a:solidFill>
                  <a:schemeClr val="lt1"/>
                </a:solidFill>
                <a:latin typeface="Arial"/>
                <a:ea typeface="Arial"/>
                <a:cs typeface="Arial"/>
                <a:sym typeface="Arial"/>
              </a:rPr>
              <a:t>Every child develops at their own pace so these norms should not be used in isolation, and not as ‘red flags’. </a:t>
            </a:r>
            <a:endParaRPr/>
          </a:p>
          <a:p>
            <a:pPr marL="0" lvl="0" indent="0" algn="l" rtl="0">
              <a:lnSpc>
                <a:spcPct val="100000"/>
              </a:lnSpc>
              <a:spcBef>
                <a:spcPts val="0"/>
              </a:spcBef>
              <a:spcAft>
                <a:spcPts val="0"/>
              </a:spcAft>
              <a:buSzPts val="1400"/>
              <a:buNone/>
            </a:pPr>
            <a:endParaRPr sz="2000">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n-GB" sz="2000">
                <a:solidFill>
                  <a:schemeClr val="lt1"/>
                </a:solidFill>
                <a:latin typeface="Arial"/>
                <a:ea typeface="Arial"/>
                <a:cs typeface="Arial"/>
                <a:sym typeface="Arial"/>
              </a:rPr>
              <a:t>Consider how they are communicating functionally and what the impact is on the child e.g. are they getting frustrated as they are not able to communicate their message with a familiar adult </a:t>
            </a:r>
            <a:endParaRPr/>
          </a:p>
        </p:txBody>
      </p:sp>
      <p:sp>
        <p:nvSpPr>
          <p:cNvPr id="594" name="Google Shape;594;p40"/>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595" name="Google Shape;595;p40"/>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6" name="Google Shape;596;p40"/>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The ages and stages of language development</a:t>
            </a:r>
            <a:endParaRPr sz="2000" b="1" i="0" u="none" strike="noStrike" cap="none">
              <a:solidFill>
                <a:schemeClr val="lt1"/>
              </a:solidFill>
              <a:latin typeface="Rockwell"/>
              <a:ea typeface="Rockwell"/>
              <a:cs typeface="Rockwell"/>
              <a:sym typeface="Rockwell"/>
            </a:endParaRPr>
          </a:p>
        </p:txBody>
      </p:sp>
      <p:pic>
        <p:nvPicPr>
          <p:cNvPr id="597" name="Google Shape;597;p40"/>
          <p:cNvPicPr preferRelativeResize="0"/>
          <p:nvPr/>
        </p:nvPicPr>
        <p:blipFill rotWithShape="1">
          <a:blip r:embed="rId5">
            <a:alphaModFix/>
          </a:blip>
          <a:srcRect l="49212" t="30386" r="9308" b="14696"/>
          <a:stretch/>
        </p:blipFill>
        <p:spPr>
          <a:xfrm>
            <a:off x="7086599" y="23446"/>
            <a:ext cx="5100579" cy="2780439"/>
          </a:xfrm>
          <a:prstGeom prst="rect">
            <a:avLst/>
          </a:prstGeom>
          <a:noFill/>
          <a:ln>
            <a:noFill/>
          </a:ln>
        </p:spPr>
      </p:pic>
      <p:sp>
        <p:nvSpPr>
          <p:cNvPr id="598" name="Google Shape;598;p40"/>
          <p:cNvSpPr txBox="1"/>
          <p:nvPr/>
        </p:nvSpPr>
        <p:spPr>
          <a:xfrm>
            <a:off x="7643184" y="503988"/>
            <a:ext cx="4091616"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‘Discuss with parents/carers their baby’s vocalisation and speech and language progress in accordance with their age and stage’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(HCWP </a:t>
            </a:r>
            <a:r>
              <a:rPr lang="en-GB" sz="1800" b="0" i="0" u="sng" strike="noStrike" cap="none">
                <a:solidFill>
                  <a:schemeClr val="lt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QA framework</a:t>
            </a:r>
            <a:r>
              <a:rPr lang="en-GB" sz="1800" b="0" i="0" u="none" strike="noStrike" cap="none">
                <a:solidFill>
                  <a:schemeClr val="lt1"/>
                </a:solidFill>
                <a:latin typeface="Rockwell"/>
                <a:ea typeface="Rockwell"/>
                <a:cs typeface="Rockwell"/>
                <a:sym typeface="Rockwell"/>
              </a:rPr>
              <a:t>, 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03"/>
        <p:cNvGrpSpPr/>
        <p:nvPr/>
      </p:nvGrpSpPr>
      <p:grpSpPr>
        <a:xfrm>
          <a:off x="0" y="0"/>
          <a:ext cx="0" cy="0"/>
          <a:chOff x="0" y="0"/>
          <a:chExt cx="0" cy="0"/>
        </a:xfrm>
      </p:grpSpPr>
      <p:sp>
        <p:nvSpPr>
          <p:cNvPr id="604" name="Google Shape;604;g1c96d8f5445_0_6"/>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5" name="Google Shape;605;g1c96d8f5445_0_6"/>
          <p:cNvSpPr txBox="1"/>
          <p:nvPr/>
        </p:nvSpPr>
        <p:spPr>
          <a:xfrm>
            <a:off x="457200" y="332656"/>
            <a:ext cx="2030400" cy="13437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Lunch</a:t>
            </a:r>
            <a:endParaRPr sz="1800" b="1" i="0" u="none" strike="noStrike" cap="none">
              <a:solidFill>
                <a:srgbClr val="000000"/>
              </a:solidFill>
              <a:latin typeface="Arial"/>
              <a:ea typeface="Arial"/>
              <a:cs typeface="Arial"/>
              <a:sym typeface="Arial"/>
            </a:endParaRPr>
          </a:p>
        </p:txBody>
      </p:sp>
      <p:sp>
        <p:nvSpPr>
          <p:cNvPr id="606" name="Google Shape;606;g1c96d8f5445_0_6"/>
          <p:cNvSpPr txBox="1"/>
          <p:nvPr/>
        </p:nvSpPr>
        <p:spPr>
          <a:xfrm>
            <a:off x="4811023" y="4653450"/>
            <a:ext cx="3160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Arial"/>
                <a:ea typeface="Arial"/>
                <a:cs typeface="Arial"/>
                <a:sym typeface="Arial"/>
              </a:rPr>
              <a:t>See you in 30 minutes ☺</a:t>
            </a:r>
            <a:endParaRPr sz="1800" b="0" i="0" u="none" strike="noStrike" cap="none">
              <a:solidFill>
                <a:schemeClr val="dk1"/>
              </a:solidFill>
              <a:latin typeface="Calibri"/>
              <a:ea typeface="Calibri"/>
              <a:cs typeface="Calibri"/>
              <a:sym typeface="Calibri"/>
            </a:endParaRPr>
          </a:p>
        </p:txBody>
      </p:sp>
      <p:sp>
        <p:nvSpPr>
          <p:cNvPr id="607" name="Google Shape;607;g1c96d8f5445_0_6"/>
          <p:cNvSpPr txBox="1">
            <a:spLocks noGrp="1"/>
          </p:cNvSpPr>
          <p:nvPr>
            <p:ph type="ftr" idx="11"/>
          </p:nvPr>
        </p:nvSpPr>
        <p:spPr>
          <a:xfrm>
            <a:off x="64477" y="6525344"/>
            <a:ext cx="7815900" cy="184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608" name="Google Shape;608;g1c96d8f5445_0_6"/>
          <p:cNvPicPr preferRelativeResize="0"/>
          <p:nvPr/>
        </p:nvPicPr>
        <p:blipFill rotWithShape="1">
          <a:blip r:embed="rId3">
            <a:alphaModFix/>
          </a:blip>
          <a:srcRect/>
          <a:stretch/>
        </p:blipFill>
        <p:spPr>
          <a:xfrm>
            <a:off x="4340889" y="1597688"/>
            <a:ext cx="3630934" cy="3055762"/>
          </a:xfrm>
          <a:prstGeom prst="rect">
            <a:avLst/>
          </a:prstGeom>
          <a:noFill/>
          <a:ln>
            <a:noFill/>
          </a:ln>
          <a:effectLst>
            <a:outerShdw sx="1000" sy="1000" algn="ctr" rotWithShape="0">
              <a:schemeClr val="lt1"/>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13"/>
        <p:cNvGrpSpPr/>
        <p:nvPr/>
      </p:nvGrpSpPr>
      <p:grpSpPr>
        <a:xfrm>
          <a:off x="0" y="0"/>
          <a:ext cx="0" cy="0"/>
          <a:chOff x="0" y="0"/>
          <a:chExt cx="0" cy="0"/>
        </a:xfrm>
      </p:grpSpPr>
      <p:pic>
        <p:nvPicPr>
          <p:cNvPr id="614" name="Google Shape;614;p41"/>
          <p:cNvPicPr preferRelativeResize="0"/>
          <p:nvPr/>
        </p:nvPicPr>
        <p:blipFill rotWithShape="1">
          <a:blip r:embed="rId3">
            <a:alphaModFix/>
          </a:blip>
          <a:srcRect/>
          <a:stretch/>
        </p:blipFill>
        <p:spPr>
          <a:xfrm>
            <a:off x="2590800" y="304800"/>
            <a:ext cx="8839200" cy="6103258"/>
          </a:xfrm>
          <a:prstGeom prst="rect">
            <a:avLst/>
          </a:prstGeom>
          <a:noFill/>
          <a:ln>
            <a:noFill/>
          </a:ln>
        </p:spPr>
      </p:pic>
      <p:sp>
        <p:nvSpPr>
          <p:cNvPr id="615" name="Google Shape;615;p41"/>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6" name="Google Shape;616;p41"/>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TWM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Key Messages</a:t>
            </a:r>
            <a:endParaRPr sz="2000" b="1" i="0" u="none" strike="noStrike" cap="none">
              <a:solidFill>
                <a:schemeClr val="lt1"/>
              </a:solidFill>
              <a:latin typeface="Rockwell"/>
              <a:ea typeface="Rockwell"/>
              <a:cs typeface="Rockwell"/>
              <a:sym typeface="Rockwell"/>
            </a:endParaRPr>
          </a:p>
        </p:txBody>
      </p:sp>
      <p:sp>
        <p:nvSpPr>
          <p:cNvPr id="617" name="Google Shape;617;p41"/>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22"/>
        <p:cNvGrpSpPr/>
        <p:nvPr/>
      </p:nvGrpSpPr>
      <p:grpSpPr>
        <a:xfrm>
          <a:off x="0" y="0"/>
          <a:ext cx="0" cy="0"/>
          <a:chOff x="0" y="0"/>
          <a:chExt cx="0" cy="0"/>
        </a:xfrm>
      </p:grpSpPr>
      <p:pic>
        <p:nvPicPr>
          <p:cNvPr id="623" name="Google Shape;623;p42"/>
          <p:cNvPicPr preferRelativeResize="0"/>
          <p:nvPr/>
        </p:nvPicPr>
        <p:blipFill rotWithShape="1">
          <a:blip r:embed="rId3">
            <a:alphaModFix/>
          </a:blip>
          <a:srcRect/>
          <a:stretch/>
        </p:blipFill>
        <p:spPr>
          <a:xfrm>
            <a:off x="64477" y="2590800"/>
            <a:ext cx="6323761" cy="3657158"/>
          </a:xfrm>
          <a:prstGeom prst="rect">
            <a:avLst/>
          </a:prstGeom>
          <a:noFill/>
          <a:ln>
            <a:noFill/>
          </a:ln>
        </p:spPr>
      </p:pic>
      <p:sp>
        <p:nvSpPr>
          <p:cNvPr id="624" name="Google Shape;624;p42"/>
          <p:cNvSpPr txBox="1">
            <a:spLocks noGrp="1"/>
          </p:cNvSpPr>
          <p:nvPr>
            <p:ph type="body" idx="1"/>
          </p:nvPr>
        </p:nvSpPr>
        <p:spPr>
          <a:xfrm>
            <a:off x="457200" y="1676400"/>
            <a:ext cx="4724100" cy="831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#1 </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https://youtu.be/vIhUEvEXDOI</a:t>
            </a:r>
            <a:r>
              <a:rPr lang="en-GB">
                <a:solidFill>
                  <a:srgbClr val="51C4CE"/>
                </a:solidFill>
                <a:latin typeface="Rockwell"/>
                <a:ea typeface="Rockwell"/>
                <a:cs typeface="Rockwell"/>
                <a:sym typeface="Rockwell"/>
              </a:rPr>
              <a:t> </a:t>
            </a:r>
            <a:endParaRPr/>
          </a:p>
          <a:p>
            <a:pPr marL="0" lvl="0" indent="0" algn="l" rtl="0">
              <a:lnSpc>
                <a:spcPct val="100000"/>
              </a:lnSpc>
              <a:spcBef>
                <a:spcPts val="0"/>
              </a:spcBef>
              <a:spcAft>
                <a:spcPts val="0"/>
              </a:spcAft>
              <a:buSzPts val="1400"/>
              <a:buNone/>
            </a:pPr>
            <a:endParaRPr/>
          </a:p>
        </p:txBody>
      </p:sp>
      <p:sp>
        <p:nvSpPr>
          <p:cNvPr id="625" name="Google Shape;625;p42"/>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626" name="Google Shape;626;p42"/>
          <p:cNvPicPr preferRelativeResize="0"/>
          <p:nvPr/>
        </p:nvPicPr>
        <p:blipFill rotWithShape="1">
          <a:blip r:embed="rId5">
            <a:alphaModFix/>
          </a:blip>
          <a:srcRect/>
          <a:stretch/>
        </p:blipFill>
        <p:spPr>
          <a:xfrm>
            <a:off x="7391400" y="349674"/>
            <a:ext cx="4343400" cy="6050684"/>
          </a:xfrm>
          <a:prstGeom prst="rect">
            <a:avLst/>
          </a:prstGeom>
          <a:noFill/>
          <a:ln>
            <a:noFill/>
          </a:ln>
        </p:spPr>
      </p:pic>
      <p:sp>
        <p:nvSpPr>
          <p:cNvPr id="627" name="Google Shape;627;p42"/>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8" name="Google Shape;628;p42"/>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Start talking to me before I am born</a:t>
            </a:r>
            <a:endParaRPr sz="2000" b="1" i="0" u="none" strike="noStrike" cap="none">
              <a:solidFill>
                <a:schemeClr val="lt1"/>
              </a:solidFill>
              <a:latin typeface="Rockwell"/>
              <a:ea typeface="Rockwell"/>
              <a:cs typeface="Rockwell"/>
              <a:sym typeface="Rockwell"/>
            </a:endParaRPr>
          </a:p>
        </p:txBody>
      </p:sp>
      <p:sp>
        <p:nvSpPr>
          <p:cNvPr id="629" name="Google Shape;629;p42"/>
          <p:cNvSpPr txBox="1"/>
          <p:nvPr/>
        </p:nvSpPr>
        <p:spPr>
          <a:xfrm>
            <a:off x="1143000" y="3352800"/>
            <a:ext cx="4322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Rockwell"/>
                <a:ea typeface="Rockwell"/>
                <a:cs typeface="Rockwell"/>
                <a:sym typeface="Rockwell"/>
              </a:rPr>
              <a:t>Dancing babies?!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Rockwell"/>
                <a:ea typeface="Rockwell"/>
                <a:cs typeface="Rockwell"/>
                <a:sym typeface="Rockwell"/>
              </a:rPr>
              <a:t>Music stimulates increased heart rate and movement in the baby both before and after birth (Bhamani, 2020)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24"/>
        <p:cNvGrpSpPr/>
        <p:nvPr/>
      </p:nvGrpSpPr>
      <p:grpSpPr>
        <a:xfrm>
          <a:off x="0" y="0"/>
          <a:ext cx="0" cy="0"/>
          <a:chOff x="0" y="0"/>
          <a:chExt cx="0" cy="0"/>
        </a:xfrm>
      </p:grpSpPr>
      <p:sp>
        <p:nvSpPr>
          <p:cNvPr id="125" name="Google Shape;125;p4"/>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4"/>
          <p:cNvSpPr txBox="1"/>
          <p:nvPr/>
        </p:nvSpPr>
        <p:spPr>
          <a:xfrm>
            <a:off x="457200" y="304800"/>
            <a:ext cx="2030399" cy="1371599"/>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Talk With 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Delivery Plan</a:t>
            </a:r>
            <a:endParaRPr sz="1400" b="0" i="0" u="none" strike="noStrike" cap="none">
              <a:solidFill>
                <a:srgbClr val="000000"/>
              </a:solidFill>
              <a:latin typeface="Arial"/>
              <a:ea typeface="Arial"/>
              <a:cs typeface="Arial"/>
              <a:sym typeface="Arial"/>
            </a:endParaRPr>
          </a:p>
        </p:txBody>
      </p:sp>
      <p:sp>
        <p:nvSpPr>
          <p:cNvPr id="127" name="Google Shape;127;p4"/>
          <p:cNvSpPr txBox="1">
            <a:spLocks noGrp="1"/>
          </p:cNvSpPr>
          <p:nvPr>
            <p:ph type="ftr" idx="11"/>
          </p:nvPr>
        </p:nvSpPr>
        <p:spPr>
          <a:xfrm>
            <a:off x="64477" y="6520933"/>
            <a:ext cx="5014517"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128" name="Google Shape;128;p4"/>
          <p:cNvPicPr preferRelativeResize="0"/>
          <p:nvPr/>
        </p:nvPicPr>
        <p:blipFill rotWithShape="1">
          <a:blip r:embed="rId3">
            <a:alphaModFix/>
          </a:blip>
          <a:srcRect/>
          <a:stretch/>
        </p:blipFill>
        <p:spPr>
          <a:xfrm>
            <a:off x="2667000" y="495364"/>
            <a:ext cx="3962400" cy="5600636"/>
          </a:xfrm>
          <a:prstGeom prst="rect">
            <a:avLst/>
          </a:prstGeom>
          <a:noFill/>
          <a:ln>
            <a:noFill/>
          </a:ln>
        </p:spPr>
      </p:pic>
      <p:sp>
        <p:nvSpPr>
          <p:cNvPr id="129" name="Google Shape;129;p4"/>
          <p:cNvSpPr txBox="1"/>
          <p:nvPr/>
        </p:nvSpPr>
        <p:spPr>
          <a:xfrm>
            <a:off x="6858000" y="6096000"/>
            <a:ext cx="219002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Rockwell"/>
                <a:ea typeface="Rockwell"/>
                <a:cs typeface="Rockwell"/>
                <a:sym typeface="Rockwell"/>
              </a:rPr>
              <a:t>Delivery Plan, Page 24</a:t>
            </a:r>
            <a:endParaRPr sz="1400" b="0" i="0" u="none" strike="noStrike" cap="none">
              <a:solidFill>
                <a:srgbClr val="000000"/>
              </a:solidFill>
              <a:latin typeface="Arial"/>
              <a:ea typeface="Arial"/>
              <a:cs typeface="Arial"/>
              <a:sym typeface="Arial"/>
            </a:endParaRPr>
          </a:p>
        </p:txBody>
      </p:sp>
      <p:pic>
        <p:nvPicPr>
          <p:cNvPr id="130" name="Google Shape;130;p4"/>
          <p:cNvPicPr preferRelativeResize="0"/>
          <p:nvPr/>
        </p:nvPicPr>
        <p:blipFill rotWithShape="1">
          <a:blip r:embed="rId4">
            <a:alphaModFix/>
          </a:blip>
          <a:srcRect/>
          <a:stretch/>
        </p:blipFill>
        <p:spPr>
          <a:xfrm>
            <a:off x="6964842" y="497589"/>
            <a:ext cx="3847764" cy="560063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34"/>
        <p:cNvGrpSpPr/>
        <p:nvPr/>
      </p:nvGrpSpPr>
      <p:grpSpPr>
        <a:xfrm>
          <a:off x="0" y="0"/>
          <a:ext cx="0" cy="0"/>
          <a:chOff x="0" y="0"/>
          <a:chExt cx="0" cy="0"/>
        </a:xfrm>
      </p:grpSpPr>
      <p:pic>
        <p:nvPicPr>
          <p:cNvPr id="635" name="Google Shape;635;p43"/>
          <p:cNvPicPr preferRelativeResize="0"/>
          <p:nvPr/>
        </p:nvPicPr>
        <p:blipFill rotWithShape="1">
          <a:blip r:embed="rId3">
            <a:alphaModFix/>
          </a:blip>
          <a:srcRect/>
          <a:stretch/>
        </p:blipFill>
        <p:spPr>
          <a:xfrm flipH="1">
            <a:off x="61375" y="2590800"/>
            <a:ext cx="5958425" cy="4782973"/>
          </a:xfrm>
          <a:prstGeom prst="rect">
            <a:avLst/>
          </a:prstGeom>
          <a:noFill/>
          <a:ln>
            <a:noFill/>
          </a:ln>
        </p:spPr>
      </p:pic>
      <p:pic>
        <p:nvPicPr>
          <p:cNvPr id="636" name="Google Shape;636;p43"/>
          <p:cNvPicPr preferRelativeResize="0"/>
          <p:nvPr/>
        </p:nvPicPr>
        <p:blipFill rotWithShape="1">
          <a:blip r:embed="rId4">
            <a:alphaModFix/>
          </a:blip>
          <a:srcRect/>
          <a:stretch/>
        </p:blipFill>
        <p:spPr>
          <a:xfrm>
            <a:off x="3415532" y="-4410"/>
            <a:ext cx="4280668" cy="3357210"/>
          </a:xfrm>
          <a:prstGeom prst="rect">
            <a:avLst/>
          </a:prstGeom>
          <a:noFill/>
          <a:ln>
            <a:noFill/>
          </a:ln>
        </p:spPr>
      </p:pic>
      <p:sp>
        <p:nvSpPr>
          <p:cNvPr id="637" name="Google Shape;637;p43"/>
          <p:cNvSpPr/>
          <p:nvPr/>
        </p:nvSpPr>
        <p:spPr>
          <a:xfrm>
            <a:off x="381000" y="1627554"/>
            <a:ext cx="51816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Rockwell"/>
                <a:ea typeface="Rockwell"/>
                <a:cs typeface="Rockwell"/>
                <a:sym typeface="Rockwell"/>
              </a:rPr>
              <a:t>Top Tip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rgbClr val="51C4CE"/>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https://youtu.be/-zqU4GFBhsA</a:t>
            </a:r>
            <a:r>
              <a:rPr lang="en-GB" sz="1800" b="0" i="0" u="none" strike="noStrike" cap="none">
                <a:solidFill>
                  <a:srgbClr val="51C4CE"/>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638" name="Google Shape;638;p43"/>
          <p:cNvPicPr preferRelativeResize="0"/>
          <p:nvPr/>
        </p:nvPicPr>
        <p:blipFill rotWithShape="1">
          <a:blip r:embed="rId6">
            <a:alphaModFix/>
          </a:blip>
          <a:srcRect/>
          <a:stretch/>
        </p:blipFill>
        <p:spPr>
          <a:xfrm>
            <a:off x="7454132" y="357376"/>
            <a:ext cx="4280668" cy="6043424"/>
          </a:xfrm>
          <a:prstGeom prst="rect">
            <a:avLst/>
          </a:prstGeom>
          <a:noFill/>
          <a:ln>
            <a:noFill/>
          </a:ln>
        </p:spPr>
      </p:pic>
      <p:sp>
        <p:nvSpPr>
          <p:cNvPr id="639" name="Google Shape;639;p43"/>
          <p:cNvSpPr/>
          <p:nvPr/>
        </p:nvSpPr>
        <p:spPr>
          <a:xfrm>
            <a:off x="3962400" y="605274"/>
            <a:ext cx="3254989"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Rockwell"/>
                <a:ea typeface="Rockwell"/>
                <a:cs typeface="Rockwell"/>
                <a:sym typeface="Rockwell"/>
              </a:rPr>
              <a:t>Encourage</a:t>
            </a:r>
            <a:r>
              <a:rPr lang="en-GB" sz="2000" b="0" i="0" u="none" strike="noStrike" cap="none">
                <a:solidFill>
                  <a:schemeClr val="lt1"/>
                </a:solidFill>
                <a:latin typeface="Arial"/>
                <a:ea typeface="Arial"/>
                <a:cs typeface="Arial"/>
                <a:sym typeface="Arial"/>
              </a:rPr>
              <a:t> families/carers to speak to children in whichever language they are most comfortable speaking themselves</a:t>
            </a:r>
            <a:endParaRPr sz="1400" b="0" i="0" u="none" strike="noStrike" cap="none">
              <a:solidFill>
                <a:srgbClr val="000000"/>
              </a:solidFill>
              <a:latin typeface="Arial"/>
              <a:ea typeface="Arial"/>
              <a:cs typeface="Arial"/>
              <a:sym typeface="Arial"/>
            </a:endParaRPr>
          </a:p>
        </p:txBody>
      </p:sp>
      <p:sp>
        <p:nvSpPr>
          <p:cNvPr id="640" name="Google Shape;640;p43"/>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p43"/>
          <p:cNvSpPr txBox="1"/>
          <p:nvPr/>
        </p:nvSpPr>
        <p:spPr>
          <a:xfrm>
            <a:off x="457199" y="274320"/>
            <a:ext cx="2030399"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I can learn our language and culture from you</a:t>
            </a:r>
            <a:endParaRPr sz="2000" b="1" i="0" u="none" strike="noStrike" cap="none">
              <a:solidFill>
                <a:schemeClr val="lt1"/>
              </a:solidFill>
              <a:latin typeface="Rockwell"/>
              <a:ea typeface="Rockwell"/>
              <a:cs typeface="Rockwell"/>
              <a:sym typeface="Rockwell"/>
            </a:endParaRPr>
          </a:p>
        </p:txBody>
      </p:sp>
      <p:sp>
        <p:nvSpPr>
          <p:cNvPr id="642" name="Google Shape;642;p43"/>
          <p:cNvSpPr txBox="1"/>
          <p:nvPr/>
        </p:nvSpPr>
        <p:spPr>
          <a:xfrm>
            <a:off x="609600" y="3904785"/>
            <a:ext cx="4648200"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Sharing books in the home language promotes wellbeing as well as language development, because of the adult-child interaction during book sharing along with the content of the books (He, 2019)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Rockwell"/>
              <a:ea typeface="Rockwell"/>
              <a:cs typeface="Rockwell"/>
              <a:sym typeface="Rockwell"/>
            </a:endParaRPr>
          </a:p>
        </p:txBody>
      </p:sp>
      <p:sp>
        <p:nvSpPr>
          <p:cNvPr id="643" name="Google Shape;643;p43"/>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48"/>
        <p:cNvGrpSpPr/>
        <p:nvPr/>
      </p:nvGrpSpPr>
      <p:grpSpPr>
        <a:xfrm>
          <a:off x="0" y="0"/>
          <a:ext cx="0" cy="0"/>
          <a:chOff x="0" y="0"/>
          <a:chExt cx="0" cy="0"/>
        </a:xfrm>
      </p:grpSpPr>
      <p:grpSp>
        <p:nvGrpSpPr>
          <p:cNvPr id="649" name="Google Shape;649;p44"/>
          <p:cNvGrpSpPr/>
          <p:nvPr/>
        </p:nvGrpSpPr>
        <p:grpSpPr>
          <a:xfrm>
            <a:off x="1030987" y="1853047"/>
            <a:ext cx="10318227" cy="4142519"/>
            <a:chOff x="444516" y="938647"/>
            <a:chExt cx="10318227" cy="4142519"/>
          </a:xfrm>
        </p:grpSpPr>
        <p:sp>
          <p:nvSpPr>
            <p:cNvPr id="650" name="Google Shape;650;p44"/>
            <p:cNvSpPr/>
            <p:nvPr/>
          </p:nvSpPr>
          <p:spPr>
            <a:xfrm>
              <a:off x="444516" y="938647"/>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44"/>
            <p:cNvSpPr txBox="1"/>
            <p:nvPr/>
          </p:nvSpPr>
          <p:spPr>
            <a:xfrm>
              <a:off x="444516" y="938647"/>
              <a:ext cx="3388602" cy="2033161"/>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Bilingualism and multilingualism are </a:t>
              </a:r>
              <a:r>
                <a:rPr lang="en-GB" sz="2000" b="1" i="0" u="none" strike="noStrike" cap="none">
                  <a:solidFill>
                    <a:schemeClr val="accent2"/>
                  </a:solidFill>
                  <a:latin typeface="Rockwell"/>
                  <a:ea typeface="Rockwell"/>
                  <a:cs typeface="Rockwell"/>
                  <a:sym typeface="Rockwell"/>
                </a:rPr>
                <a:t>assets</a:t>
              </a:r>
              <a:r>
                <a:rPr lang="en-GB" sz="1800" b="0" i="0" u="none" strike="noStrike" cap="none">
                  <a:solidFill>
                    <a:schemeClr val="accent2"/>
                  </a:solidFill>
                  <a:latin typeface="Arial"/>
                  <a:ea typeface="Arial"/>
                  <a:cs typeface="Arial"/>
                  <a:sym typeface="Arial"/>
                </a:rPr>
                <a:t> </a:t>
              </a:r>
              <a:endParaRPr sz="1800" b="0" i="0" u="none" strike="noStrike" cap="none">
                <a:solidFill>
                  <a:schemeClr val="accent2"/>
                </a:solidFill>
                <a:latin typeface="Arial"/>
                <a:ea typeface="Arial"/>
                <a:cs typeface="Arial"/>
                <a:sym typeface="Arial"/>
              </a:endParaRPr>
            </a:p>
          </p:txBody>
        </p:sp>
        <p:sp>
          <p:nvSpPr>
            <p:cNvPr id="652" name="Google Shape;652;p44"/>
            <p:cNvSpPr/>
            <p:nvPr/>
          </p:nvSpPr>
          <p:spPr>
            <a:xfrm>
              <a:off x="3909329" y="938647"/>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44"/>
            <p:cNvSpPr txBox="1"/>
            <p:nvPr/>
          </p:nvSpPr>
          <p:spPr>
            <a:xfrm>
              <a:off x="3909329" y="938647"/>
              <a:ext cx="3388602" cy="2033161"/>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Children learning a new language often go through a </a:t>
              </a:r>
              <a:r>
                <a:rPr lang="en-GB" sz="2000" b="1" i="0" u="none" strike="noStrike" cap="none">
                  <a:solidFill>
                    <a:schemeClr val="accent2"/>
                  </a:solidFill>
                  <a:latin typeface="Rockwell"/>
                  <a:ea typeface="Rockwell"/>
                  <a:cs typeface="Rockwell"/>
                  <a:sym typeface="Rockwell"/>
                </a:rPr>
                <a:t>silent phase </a:t>
              </a:r>
              <a:r>
                <a:rPr lang="en-GB" sz="1800" b="0" i="0" u="none" strike="noStrike" cap="none">
                  <a:solidFill>
                    <a:schemeClr val="lt1"/>
                  </a:solidFill>
                  <a:latin typeface="Arial"/>
                  <a:ea typeface="Arial"/>
                  <a:cs typeface="Arial"/>
                  <a:sym typeface="Arial"/>
                </a:rPr>
                <a:t>of 2-3 months in the environment in which they are exposed to the new language. This is a </a:t>
              </a:r>
              <a:r>
                <a:rPr lang="en-GB" sz="2000" b="1" i="0" u="none" strike="noStrike" cap="none">
                  <a:solidFill>
                    <a:schemeClr val="accent2"/>
                  </a:solidFill>
                  <a:latin typeface="Rockwell"/>
                  <a:ea typeface="Rockwell"/>
                  <a:cs typeface="Rockwell"/>
                  <a:sym typeface="Rockwell"/>
                </a:rPr>
                <a:t>normal</a:t>
              </a:r>
              <a:r>
                <a:rPr lang="en-GB" sz="1800" b="1" i="0" u="none" strike="noStrike" cap="none">
                  <a:solidFill>
                    <a:schemeClr val="lt1"/>
                  </a:solidFill>
                  <a:latin typeface="Arial"/>
                  <a:ea typeface="Arial"/>
                  <a:cs typeface="Arial"/>
                  <a:sym typeface="Arial"/>
                </a:rPr>
                <a:t> </a:t>
              </a:r>
              <a:r>
                <a:rPr lang="en-GB" sz="1800" b="0" i="0" u="none" strike="noStrike" cap="none">
                  <a:solidFill>
                    <a:schemeClr val="lt1"/>
                  </a:solidFill>
                  <a:latin typeface="Arial"/>
                  <a:ea typeface="Arial"/>
                  <a:cs typeface="Arial"/>
                  <a:sym typeface="Arial"/>
                </a:rPr>
                <a:t>part of development.  </a:t>
              </a:r>
              <a:endParaRPr sz="1800" b="0" i="0" u="none" strike="noStrike" cap="none">
                <a:solidFill>
                  <a:schemeClr val="lt1"/>
                </a:solidFill>
                <a:latin typeface="Arial"/>
                <a:ea typeface="Arial"/>
                <a:cs typeface="Arial"/>
                <a:sym typeface="Arial"/>
              </a:endParaRPr>
            </a:p>
          </p:txBody>
        </p:sp>
        <p:sp>
          <p:nvSpPr>
            <p:cNvPr id="654" name="Google Shape;654;p44"/>
            <p:cNvSpPr/>
            <p:nvPr/>
          </p:nvSpPr>
          <p:spPr>
            <a:xfrm>
              <a:off x="7374141" y="938647"/>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44"/>
            <p:cNvSpPr txBox="1"/>
            <p:nvPr/>
          </p:nvSpPr>
          <p:spPr>
            <a:xfrm>
              <a:off x="7374141" y="938647"/>
              <a:ext cx="3388602" cy="2033161"/>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It can take up to </a:t>
              </a:r>
              <a:r>
                <a:rPr lang="en-GB" sz="2000" b="1" i="0" u="none" strike="noStrike" cap="none">
                  <a:solidFill>
                    <a:schemeClr val="accent2"/>
                  </a:solidFill>
                  <a:latin typeface="Rockwell"/>
                  <a:ea typeface="Rockwell"/>
                  <a:cs typeface="Rockwell"/>
                  <a:sym typeface="Rockwell"/>
                </a:rPr>
                <a:t>2 years </a:t>
              </a:r>
              <a:r>
                <a:rPr lang="en-GB" sz="1800" b="0" i="0" u="none" strike="noStrike" cap="none">
                  <a:solidFill>
                    <a:schemeClr val="lt1"/>
                  </a:solidFill>
                  <a:latin typeface="Arial"/>
                  <a:ea typeface="Arial"/>
                  <a:cs typeface="Arial"/>
                  <a:sym typeface="Arial"/>
                </a:rPr>
                <a:t>after the child is exposed to the language for them to develop conversational English or Welsh </a:t>
              </a:r>
              <a:endParaRPr sz="1800" b="0" i="0" u="none" strike="noStrike" cap="none">
                <a:solidFill>
                  <a:schemeClr val="lt1"/>
                </a:solidFill>
                <a:latin typeface="Arial"/>
                <a:ea typeface="Arial"/>
                <a:cs typeface="Arial"/>
                <a:sym typeface="Arial"/>
              </a:endParaRPr>
            </a:p>
          </p:txBody>
        </p:sp>
        <p:sp>
          <p:nvSpPr>
            <p:cNvPr id="656" name="Google Shape;656;p44"/>
            <p:cNvSpPr/>
            <p:nvPr/>
          </p:nvSpPr>
          <p:spPr>
            <a:xfrm>
              <a:off x="444516" y="3048005"/>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44"/>
            <p:cNvSpPr txBox="1"/>
            <p:nvPr/>
          </p:nvSpPr>
          <p:spPr>
            <a:xfrm>
              <a:off x="444516" y="3048005"/>
              <a:ext cx="3388602" cy="2033161"/>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There is </a:t>
              </a:r>
              <a:r>
                <a:rPr lang="en-GB" sz="2000" b="1" i="0" u="none" strike="noStrike" cap="none">
                  <a:solidFill>
                    <a:schemeClr val="accent2"/>
                  </a:solidFill>
                  <a:latin typeface="Rockwell"/>
                  <a:ea typeface="Rockwell"/>
                  <a:cs typeface="Rockwell"/>
                  <a:sym typeface="Rockwell"/>
                </a:rPr>
                <a:t>NO evidence </a:t>
              </a:r>
              <a:r>
                <a:rPr lang="en-GB" sz="1800" b="0" i="0" u="none" strike="noStrike" cap="none">
                  <a:solidFill>
                    <a:schemeClr val="lt1"/>
                  </a:solidFill>
                  <a:latin typeface="Arial"/>
                  <a:ea typeface="Arial"/>
                  <a:cs typeface="Arial"/>
                  <a:sym typeface="Arial"/>
                </a:rPr>
                <a:t>to suggest that learning English or Welsh as an additional language will cause SLCN</a:t>
              </a:r>
              <a:endParaRPr sz="1800" b="0" i="0" u="none" strike="noStrike" cap="none">
                <a:solidFill>
                  <a:schemeClr val="lt1"/>
                </a:solidFill>
                <a:latin typeface="Arial"/>
                <a:ea typeface="Arial"/>
                <a:cs typeface="Arial"/>
                <a:sym typeface="Arial"/>
              </a:endParaRPr>
            </a:p>
          </p:txBody>
        </p:sp>
        <p:sp>
          <p:nvSpPr>
            <p:cNvPr id="658" name="Google Shape;658;p44"/>
            <p:cNvSpPr/>
            <p:nvPr/>
          </p:nvSpPr>
          <p:spPr>
            <a:xfrm>
              <a:off x="3909329" y="3048005"/>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44"/>
            <p:cNvSpPr txBox="1"/>
            <p:nvPr/>
          </p:nvSpPr>
          <p:spPr>
            <a:xfrm>
              <a:off x="3909329" y="3048005"/>
              <a:ext cx="3388602" cy="2033161"/>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10% of ALL children will have long-term SLCN, children with English or Welsh as an additional language are </a:t>
              </a:r>
              <a:r>
                <a:rPr lang="en-GB" sz="2000" b="1" i="0" u="none" strike="noStrike" cap="none">
                  <a:solidFill>
                    <a:schemeClr val="accent2"/>
                  </a:solidFill>
                  <a:latin typeface="Rockwell"/>
                  <a:ea typeface="Rockwell"/>
                  <a:cs typeface="Rockwell"/>
                  <a:sym typeface="Rockwell"/>
                </a:rPr>
                <a:t>as likely </a:t>
              </a:r>
              <a:r>
                <a:rPr lang="en-GB" sz="1800" b="0" i="0" u="none" strike="noStrike" cap="none">
                  <a:solidFill>
                    <a:schemeClr val="lt1"/>
                  </a:solidFill>
                  <a:latin typeface="Arial"/>
                  <a:ea typeface="Arial"/>
                  <a:cs typeface="Arial"/>
                  <a:sym typeface="Arial"/>
                </a:rPr>
                <a:t>to have these needs as those with English or Welsh as the first language. </a:t>
              </a:r>
              <a:endParaRPr sz="1800" b="0" i="0" u="none" strike="noStrike" cap="none">
                <a:solidFill>
                  <a:schemeClr val="lt1"/>
                </a:solidFill>
                <a:latin typeface="Arial"/>
                <a:ea typeface="Arial"/>
                <a:cs typeface="Arial"/>
                <a:sym typeface="Arial"/>
              </a:endParaRPr>
            </a:p>
          </p:txBody>
        </p:sp>
        <p:sp>
          <p:nvSpPr>
            <p:cNvPr id="660" name="Google Shape;660;p44"/>
            <p:cNvSpPr/>
            <p:nvPr/>
          </p:nvSpPr>
          <p:spPr>
            <a:xfrm>
              <a:off x="7374141" y="3041356"/>
              <a:ext cx="3388602" cy="2033161"/>
            </a:xfrm>
            <a:prstGeom prst="rect">
              <a:avLst/>
            </a:prstGeom>
            <a:solidFill>
              <a:srgbClr val="51C4CE"/>
            </a:soli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44"/>
            <p:cNvSpPr txBox="1"/>
            <p:nvPr/>
          </p:nvSpPr>
          <p:spPr>
            <a:xfrm>
              <a:off x="7374141" y="3041356"/>
              <a:ext cx="3388602" cy="2033161"/>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Although the child may have a limited number of words in each language they are learning, when all are added together they usually have the </a:t>
              </a:r>
              <a:r>
                <a:rPr lang="en-GB" sz="2000" b="1" i="0" u="none" strike="noStrike" cap="none">
                  <a:solidFill>
                    <a:schemeClr val="accent2"/>
                  </a:solidFill>
                  <a:latin typeface="Rockwell"/>
                  <a:ea typeface="Rockwell"/>
                  <a:cs typeface="Rockwell"/>
                  <a:sym typeface="Rockwell"/>
                </a:rPr>
                <a:t>expected number </a:t>
              </a:r>
              <a:r>
                <a:rPr lang="en-GB" sz="1800" b="0" i="0" u="none" strike="noStrike" cap="none">
                  <a:solidFill>
                    <a:schemeClr val="lt1"/>
                  </a:solidFill>
                  <a:latin typeface="Arial"/>
                  <a:ea typeface="Arial"/>
                  <a:cs typeface="Arial"/>
                  <a:sym typeface="Arial"/>
                </a:rPr>
                <a:t>of words for their developmental stage</a:t>
              </a:r>
              <a:endParaRPr sz="1800" b="0" i="0" u="none" strike="noStrike" cap="none">
                <a:solidFill>
                  <a:schemeClr val="lt1"/>
                </a:solidFill>
                <a:latin typeface="Arial"/>
                <a:ea typeface="Arial"/>
                <a:cs typeface="Arial"/>
                <a:sym typeface="Arial"/>
              </a:endParaRPr>
            </a:p>
          </p:txBody>
        </p:sp>
      </p:grpSp>
      <p:sp>
        <p:nvSpPr>
          <p:cNvPr id="662" name="Google Shape;662;p44"/>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663" name="Google Shape;663;p44"/>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p44"/>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English or Welsh as an additional language </a:t>
            </a:r>
            <a:endParaRPr sz="2000" b="1" i="0" u="none" strike="noStrike" cap="none">
              <a:solidFill>
                <a:schemeClr val="lt1"/>
              </a:solidFill>
              <a:latin typeface="Rockwell"/>
              <a:ea typeface="Rockwell"/>
              <a:cs typeface="Rockwell"/>
              <a:sym typeface="Rockwell"/>
            </a:endParaRPr>
          </a:p>
        </p:txBody>
      </p:sp>
      <p:pic>
        <p:nvPicPr>
          <p:cNvPr id="665" name="Google Shape;665;p44"/>
          <p:cNvPicPr preferRelativeResize="0"/>
          <p:nvPr/>
        </p:nvPicPr>
        <p:blipFill rotWithShape="1">
          <a:blip r:embed="rId3">
            <a:alphaModFix/>
          </a:blip>
          <a:srcRect/>
          <a:stretch/>
        </p:blipFill>
        <p:spPr>
          <a:xfrm>
            <a:off x="2299928" y="0"/>
            <a:ext cx="1814872" cy="18148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70"/>
        <p:cNvGrpSpPr/>
        <p:nvPr/>
      </p:nvGrpSpPr>
      <p:grpSpPr>
        <a:xfrm>
          <a:off x="0" y="0"/>
          <a:ext cx="0" cy="0"/>
          <a:chOff x="0" y="0"/>
          <a:chExt cx="0" cy="0"/>
        </a:xfrm>
      </p:grpSpPr>
      <p:sp>
        <p:nvSpPr>
          <p:cNvPr id="671" name="Google Shape;671;p45"/>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2" name="Google Shape;672;p45"/>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Rockwell"/>
                <a:ea typeface="Rockwell"/>
                <a:cs typeface="Rockwell"/>
                <a:sym typeface="Rockwell"/>
              </a:rPr>
              <a:t>Bilingualism</a:t>
            </a:r>
            <a:endParaRPr sz="1400" b="0" i="0" u="none" strike="noStrike" cap="none" dirty="0">
              <a:solidFill>
                <a:srgbClr val="000000"/>
              </a:solidFill>
              <a:latin typeface="Arial"/>
              <a:ea typeface="Arial"/>
              <a:cs typeface="Arial"/>
              <a:sym typeface="Arial"/>
            </a:endParaRPr>
          </a:p>
        </p:txBody>
      </p:sp>
      <p:sp>
        <p:nvSpPr>
          <p:cNvPr id="675" name="Google Shape;675;p45"/>
          <p:cNvSpPr txBox="1"/>
          <p:nvPr/>
        </p:nvSpPr>
        <p:spPr>
          <a:xfrm>
            <a:off x="4557562" y="1392566"/>
            <a:ext cx="7165372" cy="1200288"/>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800" b="0" i="0" u="none" strike="noStrike" cap="none" dirty="0">
                <a:solidFill>
                  <a:schemeClr val="lt1"/>
                </a:solidFill>
                <a:latin typeface="Arial"/>
                <a:ea typeface="Arial"/>
                <a:cs typeface="Arial"/>
                <a:sym typeface="Arial"/>
              </a:rPr>
              <a:t>Welsh language develops differently to English, with individual speech sounds, word order and grammar all varying from English. We do not yet have good evidence of expected Welsh language norms.</a:t>
            </a:r>
            <a:endParaRPr sz="1800" b="0" i="0" u="none" strike="noStrike" cap="none" dirty="0">
              <a:solidFill>
                <a:schemeClr val="lt1"/>
              </a:solidFill>
              <a:latin typeface="Arial"/>
              <a:ea typeface="Arial"/>
              <a:cs typeface="Arial"/>
              <a:sym typeface="Arial"/>
            </a:endParaRPr>
          </a:p>
        </p:txBody>
      </p:sp>
      <p:pic>
        <p:nvPicPr>
          <p:cNvPr id="677" name="Google Shape;677;p45"/>
          <p:cNvPicPr preferRelativeResize="0"/>
          <p:nvPr/>
        </p:nvPicPr>
        <p:blipFill rotWithShape="1">
          <a:blip r:embed="rId3">
            <a:alphaModFix/>
          </a:blip>
          <a:srcRect/>
          <a:stretch/>
        </p:blipFill>
        <p:spPr>
          <a:xfrm>
            <a:off x="152400" y="2619359"/>
            <a:ext cx="4288705" cy="3552841"/>
          </a:xfrm>
          <a:prstGeom prst="rect">
            <a:avLst/>
          </a:prstGeom>
          <a:noFill/>
          <a:ln>
            <a:noFill/>
          </a:ln>
        </p:spPr>
      </p:pic>
      <p:sp>
        <p:nvSpPr>
          <p:cNvPr id="678" name="Google Shape;678;p45"/>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3" name="Google Shape;687;p46">
            <a:extLst>
              <a:ext uri="{FF2B5EF4-FFF2-40B4-BE49-F238E27FC236}">
                <a16:creationId xmlns:a16="http://schemas.microsoft.com/office/drawing/2014/main" id="{75FE3DAD-AF6C-D2F9-FFED-05FA68C79FD5}"/>
              </a:ext>
            </a:extLst>
          </p:cNvPr>
          <p:cNvSpPr txBox="1"/>
          <p:nvPr/>
        </p:nvSpPr>
        <p:spPr>
          <a:xfrm>
            <a:off x="4521909" y="3019493"/>
            <a:ext cx="7174666" cy="923330"/>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lt1"/>
                </a:solidFill>
                <a:latin typeface="Arial"/>
                <a:ea typeface="Arial"/>
                <a:cs typeface="Arial"/>
                <a:sym typeface="Arial"/>
              </a:rPr>
              <a:t>‘Code switching’, or using words from more than one language in the same phrase or sentence, is a normal part of bilingual language development.</a:t>
            </a:r>
            <a:endParaRPr sz="1400" b="0" i="0" u="none" strike="noStrike" cap="none" dirty="0">
              <a:solidFill>
                <a:srgbClr val="000000"/>
              </a:solidFill>
              <a:latin typeface="Arial"/>
              <a:ea typeface="Arial"/>
              <a:cs typeface="Arial"/>
              <a:sym typeface="Arial"/>
            </a:endParaRPr>
          </a:p>
        </p:txBody>
      </p:sp>
      <p:sp>
        <p:nvSpPr>
          <p:cNvPr id="6" name="Google Shape;687;p46">
            <a:extLst>
              <a:ext uri="{FF2B5EF4-FFF2-40B4-BE49-F238E27FC236}">
                <a16:creationId xmlns:a16="http://schemas.microsoft.com/office/drawing/2014/main" id="{A9B1908E-8266-370D-6BFA-55B290E56ADE}"/>
              </a:ext>
            </a:extLst>
          </p:cNvPr>
          <p:cNvSpPr txBox="1"/>
          <p:nvPr/>
        </p:nvSpPr>
        <p:spPr>
          <a:xfrm>
            <a:off x="4521909" y="4372349"/>
            <a:ext cx="7174666" cy="861734"/>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dirty="0">
                <a:solidFill>
                  <a:schemeClr val="lt1"/>
                </a:solidFill>
              </a:rPr>
              <a:t>E</a:t>
            </a:r>
            <a:r>
              <a:rPr lang="en-GB" sz="1800" b="0" i="0" u="none" strike="noStrike" cap="none" dirty="0">
                <a:solidFill>
                  <a:schemeClr val="lt1"/>
                </a:solidFill>
                <a:latin typeface="Arial"/>
                <a:ea typeface="Arial"/>
                <a:cs typeface="Arial"/>
                <a:sym typeface="Arial"/>
              </a:rPr>
              <a:t>ncourage parents to talk with their child in the language they feel most comfortable speaking</a:t>
            </a:r>
          </a:p>
          <a:p>
            <a:pPr marL="0" marR="0" lvl="0" indent="0" algn="ctr" rtl="0">
              <a:lnSpc>
                <a:spcPct val="100000"/>
              </a:lnSpc>
              <a:spcBef>
                <a:spcPts val="0"/>
              </a:spcBef>
              <a:spcAft>
                <a:spcPts val="0"/>
              </a:spcAft>
              <a:buClr>
                <a:srgbClr val="000000"/>
              </a:buClr>
              <a:buSzPts val="1800"/>
              <a:buFont typeface="Arial"/>
              <a:buNone/>
            </a:pP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683"/>
        <p:cNvGrpSpPr/>
        <p:nvPr/>
      </p:nvGrpSpPr>
      <p:grpSpPr>
        <a:xfrm>
          <a:off x="0" y="0"/>
          <a:ext cx="0" cy="0"/>
          <a:chOff x="0" y="0"/>
          <a:chExt cx="0" cy="0"/>
        </a:xfrm>
      </p:grpSpPr>
      <p:sp>
        <p:nvSpPr>
          <p:cNvPr id="684" name="Google Shape;684;p46"/>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5" name="Google Shape;685;p4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Bilingualism: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how to support more than one language</a:t>
            </a:r>
            <a:endParaRPr sz="2000" b="1" i="0" u="none" strike="noStrike" cap="none">
              <a:solidFill>
                <a:schemeClr val="lt1"/>
              </a:solidFill>
              <a:latin typeface="Rockwell"/>
              <a:ea typeface="Rockwell"/>
              <a:cs typeface="Rockwell"/>
              <a:sym typeface="Rockwell"/>
            </a:endParaRPr>
          </a:p>
        </p:txBody>
      </p:sp>
      <p:sp>
        <p:nvSpPr>
          <p:cNvPr id="686" name="Google Shape;686;p46"/>
          <p:cNvSpPr txBox="1"/>
          <p:nvPr/>
        </p:nvSpPr>
        <p:spPr>
          <a:xfrm>
            <a:off x="4571999" y="1517968"/>
            <a:ext cx="7174666" cy="1631216"/>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lt1"/>
                </a:solidFill>
                <a:latin typeface="Arial"/>
                <a:ea typeface="Arial"/>
                <a:cs typeface="Arial"/>
                <a:sym typeface="Arial"/>
              </a:rPr>
              <a:t>A good way to support families with English or Welsh as an additional language is to encourage parents to share stories using either books in their preferred language or a non-word picture book. This allows them to use their preferred language to create rich stories in their own words.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
              <a:buFont typeface="Arial"/>
              <a:buNone/>
            </a:pPr>
            <a:endParaRPr sz="500" b="0" i="0" u="none" strike="noStrike" cap="none" dirty="0">
              <a:solidFill>
                <a:schemeClr val="lt1"/>
              </a:solidFill>
              <a:latin typeface="Arial"/>
              <a:ea typeface="Arial"/>
              <a:cs typeface="Arial"/>
              <a:sym typeface="Arial"/>
            </a:endParaRPr>
          </a:p>
        </p:txBody>
      </p:sp>
      <p:sp>
        <p:nvSpPr>
          <p:cNvPr id="688" name="Google Shape;688;p46"/>
          <p:cNvSpPr txBox="1"/>
          <p:nvPr/>
        </p:nvSpPr>
        <p:spPr>
          <a:xfrm>
            <a:off x="4565975" y="3405469"/>
            <a:ext cx="7168825" cy="923289"/>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lt1"/>
                </a:solidFill>
                <a:latin typeface="Arial"/>
                <a:ea typeface="Arial"/>
                <a:cs typeface="Arial"/>
                <a:sym typeface="Arial"/>
              </a:rPr>
              <a:t>Where a child has suspected or identified SLCN, assessment and intervention should be in the preferred language, using an interpreter.</a:t>
            </a:r>
            <a:endParaRPr sz="1800" b="0" i="0" u="none" strike="noStrike" cap="none" dirty="0">
              <a:solidFill>
                <a:schemeClr val="lt1"/>
              </a:solidFill>
              <a:latin typeface="Arial"/>
              <a:ea typeface="Arial"/>
              <a:cs typeface="Arial"/>
              <a:sym typeface="Arial"/>
            </a:endParaRPr>
          </a:p>
        </p:txBody>
      </p:sp>
      <p:pic>
        <p:nvPicPr>
          <p:cNvPr id="689" name="Google Shape;689;p46"/>
          <p:cNvPicPr preferRelativeResize="0"/>
          <p:nvPr/>
        </p:nvPicPr>
        <p:blipFill rotWithShape="1">
          <a:blip r:embed="rId3">
            <a:alphaModFix/>
          </a:blip>
          <a:srcRect/>
          <a:stretch/>
        </p:blipFill>
        <p:spPr>
          <a:xfrm>
            <a:off x="133430" y="2443706"/>
            <a:ext cx="4896575" cy="3733800"/>
          </a:xfrm>
          <a:prstGeom prst="rect">
            <a:avLst/>
          </a:prstGeom>
          <a:noFill/>
          <a:ln>
            <a:noFill/>
          </a:ln>
        </p:spPr>
      </p:pic>
      <p:sp>
        <p:nvSpPr>
          <p:cNvPr id="690" name="Google Shape;690;p46"/>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2" name="TextBox 1">
            <a:extLst>
              <a:ext uri="{FF2B5EF4-FFF2-40B4-BE49-F238E27FC236}">
                <a16:creationId xmlns:a16="http://schemas.microsoft.com/office/drawing/2014/main" id="{49C711B9-1F3B-B950-5CDE-C90E47C5EA80}"/>
              </a:ext>
            </a:extLst>
          </p:cNvPr>
          <p:cNvSpPr txBox="1"/>
          <p:nvPr/>
        </p:nvSpPr>
        <p:spPr>
          <a:xfrm>
            <a:off x="6803360" y="5714787"/>
            <a:ext cx="2694053" cy="369332"/>
          </a:xfrm>
          <a:prstGeom prst="rect">
            <a:avLst/>
          </a:prstGeom>
          <a:noFill/>
        </p:spPr>
        <p:txBody>
          <a:bodyPr wrap="square" rtlCol="0">
            <a:spAutoFit/>
          </a:bodyPr>
          <a:lstStyle/>
          <a:p>
            <a:r>
              <a:rPr lang="en-GB" sz="1800" dirty="0">
                <a:hlinkClick r:id="rId4"/>
              </a:rPr>
              <a:t>Bilingualism factsheets </a:t>
            </a:r>
            <a:endParaRPr lang="en-GB" sz="1800" dirty="0"/>
          </a:p>
        </p:txBody>
      </p:sp>
      <p:sp>
        <p:nvSpPr>
          <p:cNvPr id="4" name="Google Shape;673;p45">
            <a:extLst>
              <a:ext uri="{FF2B5EF4-FFF2-40B4-BE49-F238E27FC236}">
                <a16:creationId xmlns:a16="http://schemas.microsoft.com/office/drawing/2014/main" id="{85D6FB44-18A5-0819-C02B-673271254545}"/>
              </a:ext>
            </a:extLst>
          </p:cNvPr>
          <p:cNvSpPr txBox="1"/>
          <p:nvPr/>
        </p:nvSpPr>
        <p:spPr>
          <a:xfrm>
            <a:off x="4571999" y="411497"/>
            <a:ext cx="7162801" cy="869772"/>
          </a:xfrm>
          <a:prstGeom prst="rect">
            <a:avLst/>
          </a:prstGeom>
          <a:solidFill>
            <a:srgbClr val="51C4CE"/>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1800" b="0" i="0" u="none" strike="noStrike" cap="none" dirty="0">
                <a:solidFill>
                  <a:schemeClr val="lt1"/>
                </a:solidFill>
                <a:latin typeface="Arial"/>
                <a:ea typeface="Arial"/>
                <a:cs typeface="Arial"/>
                <a:sym typeface="Arial"/>
              </a:rPr>
              <a:t>Supporting children acquiring more than one language is the same as supporting any child learning to talk: keep it simple, repeat, use visual props and, above all, be responsive. </a:t>
            </a:r>
            <a:endParaRPr sz="1800" b="0" i="0" u="none" strike="noStrike" cap="none" dirty="0">
              <a:solidFill>
                <a:schemeClr val="lt1"/>
              </a:solidFill>
              <a:latin typeface="Arial"/>
              <a:ea typeface="Arial"/>
              <a:cs typeface="Arial"/>
              <a:sym typeface="Arial"/>
            </a:endParaRPr>
          </a:p>
        </p:txBody>
      </p:sp>
      <p:sp>
        <p:nvSpPr>
          <p:cNvPr id="9" name="Google Shape;688;p46">
            <a:extLst>
              <a:ext uri="{FF2B5EF4-FFF2-40B4-BE49-F238E27FC236}">
                <a16:creationId xmlns:a16="http://schemas.microsoft.com/office/drawing/2014/main" id="{C7EAD3D2-C2C0-73F7-1F96-747C76F0A464}"/>
              </a:ext>
            </a:extLst>
          </p:cNvPr>
          <p:cNvSpPr txBox="1"/>
          <p:nvPr/>
        </p:nvSpPr>
        <p:spPr>
          <a:xfrm>
            <a:off x="4620615" y="4581908"/>
            <a:ext cx="7168825" cy="646290"/>
          </a:xfrm>
          <a:prstGeom prst="rect">
            <a:avLst/>
          </a:prstGeom>
          <a:solidFill>
            <a:srgbClr val="51C4CE"/>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lt1"/>
                </a:solidFill>
                <a:latin typeface="Arial"/>
                <a:ea typeface="Arial"/>
                <a:cs typeface="Arial"/>
                <a:sym typeface="Arial"/>
              </a:rPr>
              <a:t>Remember to accept and praise communication in whatever language the child chooses to use.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695"/>
        <p:cNvGrpSpPr/>
        <p:nvPr/>
      </p:nvGrpSpPr>
      <p:grpSpPr>
        <a:xfrm>
          <a:off x="0" y="0"/>
          <a:ext cx="0" cy="0"/>
          <a:chOff x="0" y="0"/>
          <a:chExt cx="0" cy="0"/>
        </a:xfrm>
      </p:grpSpPr>
      <p:sp>
        <p:nvSpPr>
          <p:cNvPr id="697" name="Google Shape;697;p4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698" name="Google Shape;698;p47"/>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p4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7F7F7F"/>
                </a:solidFill>
                <a:latin typeface="Rockwell"/>
                <a:ea typeface="Rockwell"/>
                <a:cs typeface="Rockwell"/>
                <a:sym typeface="Rockwell"/>
              </a:rPr>
              <a:t>Activity</a:t>
            </a:r>
            <a:endParaRPr sz="2000" b="1" i="0" u="none" strike="noStrike" cap="none">
              <a:solidFill>
                <a:srgbClr val="7F7F7F"/>
              </a:solidFill>
              <a:latin typeface="Rockwell"/>
              <a:ea typeface="Rockwell"/>
              <a:cs typeface="Rockwell"/>
              <a:sym typeface="Rockwell"/>
            </a:endParaRPr>
          </a:p>
        </p:txBody>
      </p:sp>
      <p:pic>
        <p:nvPicPr>
          <p:cNvPr id="700" name="Google Shape;700;p47"/>
          <p:cNvPicPr preferRelativeResize="0"/>
          <p:nvPr/>
        </p:nvPicPr>
        <p:blipFill rotWithShape="1">
          <a:blip r:embed="rId3">
            <a:alphaModFix/>
          </a:blip>
          <a:srcRect/>
          <a:stretch/>
        </p:blipFill>
        <p:spPr>
          <a:xfrm flipH="1">
            <a:off x="1040054" y="1589956"/>
            <a:ext cx="1782000" cy="1436309"/>
          </a:xfrm>
          <a:prstGeom prst="rect">
            <a:avLst/>
          </a:prstGeom>
          <a:noFill/>
          <a:ln>
            <a:noFill/>
          </a:ln>
        </p:spPr>
      </p:pic>
      <p:pic>
        <p:nvPicPr>
          <p:cNvPr id="701" name="Google Shape;701;p47"/>
          <p:cNvPicPr preferRelativeResize="0"/>
          <p:nvPr/>
        </p:nvPicPr>
        <p:blipFill rotWithShape="1">
          <a:blip r:embed="rId4">
            <a:alphaModFix/>
          </a:blip>
          <a:srcRect/>
          <a:stretch/>
        </p:blipFill>
        <p:spPr>
          <a:xfrm>
            <a:off x="408032" y="3185686"/>
            <a:ext cx="1884317" cy="2905723"/>
          </a:xfrm>
          <a:prstGeom prst="rect">
            <a:avLst/>
          </a:prstGeom>
          <a:noFill/>
          <a:ln>
            <a:noFill/>
          </a:ln>
        </p:spPr>
      </p:pic>
      <p:pic>
        <p:nvPicPr>
          <p:cNvPr id="702" name="Google Shape;702;p47"/>
          <p:cNvPicPr preferRelativeResize="0"/>
          <p:nvPr/>
        </p:nvPicPr>
        <p:blipFill rotWithShape="1">
          <a:blip r:embed="rId5">
            <a:alphaModFix/>
          </a:blip>
          <a:srcRect/>
          <a:stretch/>
        </p:blipFill>
        <p:spPr>
          <a:xfrm flipH="1">
            <a:off x="2590800" y="2570540"/>
            <a:ext cx="768255" cy="3511211"/>
          </a:xfrm>
          <a:prstGeom prst="rect">
            <a:avLst/>
          </a:prstGeom>
          <a:noFill/>
          <a:ln>
            <a:noFill/>
          </a:ln>
        </p:spPr>
      </p:pic>
      <p:sp>
        <p:nvSpPr>
          <p:cNvPr id="703" name="Google Shape;703;p47"/>
          <p:cNvSpPr txBox="1">
            <a:spLocks noGrp="1"/>
          </p:cNvSpPr>
          <p:nvPr>
            <p:ph type="body" idx="1"/>
          </p:nvPr>
        </p:nvSpPr>
        <p:spPr>
          <a:xfrm>
            <a:off x="5085283" y="1470745"/>
            <a:ext cx="6496800" cy="2855400"/>
          </a:xfrm>
          <a:prstGeom prst="rect">
            <a:avLst/>
          </a:prstGeom>
          <a:solidFill>
            <a:srgbClr val="FAB823"/>
          </a:solidFill>
          <a:ln>
            <a:noFill/>
          </a:ln>
        </p:spPr>
        <p:txBody>
          <a:bodyPr spcFirstLastPara="1" wrap="square" lIns="0" tIns="0" rIns="0" bIns="0" anchor="t" anchorCtr="0">
            <a:spAutoFit/>
          </a:bodyPr>
          <a:lstStyle/>
          <a:p>
            <a:pPr marL="542925" lvl="0" indent="-396875" algn="l" rtl="0">
              <a:lnSpc>
                <a:spcPct val="100000"/>
              </a:lnSpc>
              <a:spcBef>
                <a:spcPts val="0"/>
              </a:spcBef>
              <a:spcAft>
                <a:spcPts val="0"/>
              </a:spcAft>
              <a:buSzPts val="100"/>
              <a:buFont typeface="Arial"/>
              <a:buNone/>
            </a:pPr>
            <a:endParaRPr sz="100" dirty="0">
              <a:solidFill>
                <a:schemeClr val="lt1"/>
              </a:solidFill>
              <a:latin typeface="Arial"/>
              <a:ea typeface="Arial"/>
              <a:cs typeface="Arial"/>
              <a:sym typeface="Arial"/>
            </a:endParaRPr>
          </a:p>
          <a:p>
            <a:pPr marL="0" lvl="0" indent="0" algn="l" rtl="0">
              <a:lnSpc>
                <a:spcPct val="100000"/>
              </a:lnSpc>
              <a:spcBef>
                <a:spcPts val="1200"/>
              </a:spcBef>
              <a:spcAft>
                <a:spcPts val="0"/>
              </a:spcAft>
              <a:buNone/>
            </a:pPr>
            <a:r>
              <a:rPr lang="en-GB" b="1" dirty="0">
                <a:solidFill>
                  <a:schemeClr val="lt1"/>
                </a:solidFill>
                <a:latin typeface="Arial"/>
                <a:ea typeface="Arial"/>
                <a:cs typeface="Arial"/>
                <a:sym typeface="Arial"/>
              </a:rPr>
              <a:t>Get into pairs and have a conversation about something interesting when:</a:t>
            </a:r>
            <a:endParaRPr b="1" dirty="0">
              <a:solidFill>
                <a:schemeClr val="lt1"/>
              </a:solidFill>
              <a:latin typeface="Arial"/>
              <a:ea typeface="Arial"/>
              <a:cs typeface="Arial"/>
              <a:sym typeface="Arial"/>
            </a:endParaRPr>
          </a:p>
          <a:p>
            <a:pPr marL="542925" lvl="0" indent="-403225" algn="l" rtl="0">
              <a:lnSpc>
                <a:spcPct val="100000"/>
              </a:lnSpc>
              <a:spcBef>
                <a:spcPts val="1200"/>
              </a:spcBef>
              <a:spcAft>
                <a:spcPts val="0"/>
              </a:spcAft>
              <a:buClr>
                <a:schemeClr val="lt1"/>
              </a:buClr>
              <a:buSzPts val="1800"/>
              <a:buFont typeface="Arial"/>
              <a:buAutoNum type="arabicPeriod"/>
            </a:pPr>
            <a:r>
              <a:rPr lang="en-GB" b="1" dirty="0">
                <a:solidFill>
                  <a:schemeClr val="lt1"/>
                </a:solidFill>
              </a:rPr>
              <a:t>P1 sits on a chair, P2 stands behind them </a:t>
            </a:r>
            <a:endParaRPr b="1" dirty="0">
              <a:solidFill>
                <a:schemeClr val="lt1"/>
              </a:solidFill>
            </a:endParaRPr>
          </a:p>
          <a:p>
            <a:pPr marL="542925" lvl="0" indent="-403225" algn="l" rtl="0">
              <a:lnSpc>
                <a:spcPct val="100000"/>
              </a:lnSpc>
              <a:spcBef>
                <a:spcPts val="1200"/>
              </a:spcBef>
              <a:spcAft>
                <a:spcPts val="0"/>
              </a:spcAft>
              <a:buClr>
                <a:schemeClr val="lt1"/>
              </a:buClr>
              <a:buSzPts val="1800"/>
              <a:buFont typeface="Arial"/>
              <a:buAutoNum type="arabicPeriod"/>
            </a:pPr>
            <a:r>
              <a:rPr lang="en-GB" b="1" dirty="0">
                <a:solidFill>
                  <a:schemeClr val="lt1"/>
                </a:solidFill>
              </a:rPr>
              <a:t>P1 sits on a chair, P2 stands in front of them </a:t>
            </a:r>
            <a:endParaRPr b="1" dirty="0">
              <a:solidFill>
                <a:schemeClr val="lt1"/>
              </a:solidFill>
            </a:endParaRPr>
          </a:p>
          <a:p>
            <a:pPr marL="542925" lvl="0" indent="-403225" algn="l" rtl="0">
              <a:lnSpc>
                <a:spcPct val="100000"/>
              </a:lnSpc>
              <a:spcBef>
                <a:spcPts val="1200"/>
              </a:spcBef>
              <a:spcAft>
                <a:spcPts val="0"/>
              </a:spcAft>
              <a:buClr>
                <a:schemeClr val="lt1"/>
              </a:buClr>
              <a:buSzPts val="1800"/>
              <a:buFont typeface="Arial"/>
              <a:buAutoNum type="arabicPeriod"/>
            </a:pPr>
            <a:r>
              <a:rPr lang="en-GB" b="1" dirty="0">
                <a:solidFill>
                  <a:schemeClr val="lt1"/>
                </a:solidFill>
              </a:rPr>
              <a:t>You both stand/sit facing each other </a:t>
            </a:r>
            <a:endParaRPr b="1" dirty="0">
              <a:solidFill>
                <a:schemeClr val="lt1"/>
              </a:solidFill>
            </a:endParaRPr>
          </a:p>
          <a:p>
            <a:pPr marL="0" lvl="0" indent="0" algn="l" rtl="0">
              <a:lnSpc>
                <a:spcPct val="100000"/>
              </a:lnSpc>
              <a:spcBef>
                <a:spcPts val="1200"/>
              </a:spcBef>
              <a:spcAft>
                <a:spcPts val="0"/>
              </a:spcAft>
              <a:buNone/>
            </a:pPr>
            <a:r>
              <a:rPr lang="en-GB" b="1" dirty="0">
                <a:solidFill>
                  <a:schemeClr val="lt1"/>
                </a:solidFill>
                <a:latin typeface="Arial"/>
                <a:ea typeface="Arial"/>
                <a:cs typeface="Arial"/>
                <a:sym typeface="Arial"/>
              </a:rPr>
              <a:t>Discuss – how did this feel for each? What are the implications for children and adults?</a:t>
            </a:r>
            <a:endParaRPr dirty="0"/>
          </a:p>
          <a:p>
            <a:pPr marL="542925" lvl="0" indent="-396875" algn="l" rtl="0">
              <a:lnSpc>
                <a:spcPct val="100000"/>
              </a:lnSpc>
              <a:spcBef>
                <a:spcPts val="600"/>
              </a:spcBef>
              <a:spcAft>
                <a:spcPts val="0"/>
              </a:spcAft>
              <a:buSzPts val="100"/>
              <a:buFont typeface="Arial"/>
              <a:buNone/>
            </a:pPr>
            <a:endParaRPr sz="100" dirty="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08"/>
        <p:cNvGrpSpPr/>
        <p:nvPr/>
      </p:nvGrpSpPr>
      <p:grpSpPr>
        <a:xfrm>
          <a:off x="0" y="0"/>
          <a:ext cx="0" cy="0"/>
          <a:chOff x="0" y="0"/>
          <a:chExt cx="0" cy="0"/>
        </a:xfrm>
      </p:grpSpPr>
      <p:pic>
        <p:nvPicPr>
          <p:cNvPr id="709" name="Google Shape;709;p48"/>
          <p:cNvPicPr preferRelativeResize="0"/>
          <p:nvPr/>
        </p:nvPicPr>
        <p:blipFill rotWithShape="1">
          <a:blip r:embed="rId3">
            <a:alphaModFix/>
          </a:blip>
          <a:srcRect/>
          <a:stretch/>
        </p:blipFill>
        <p:spPr>
          <a:xfrm>
            <a:off x="76200" y="2235200"/>
            <a:ext cx="4994612" cy="4394200"/>
          </a:xfrm>
          <a:prstGeom prst="rect">
            <a:avLst/>
          </a:prstGeom>
          <a:noFill/>
          <a:ln>
            <a:noFill/>
          </a:ln>
        </p:spPr>
      </p:pic>
      <p:sp>
        <p:nvSpPr>
          <p:cNvPr id="710" name="Google Shape;710;p48"/>
          <p:cNvSpPr/>
          <p:nvPr/>
        </p:nvSpPr>
        <p:spPr>
          <a:xfrm>
            <a:off x="381000" y="1639669"/>
            <a:ext cx="62615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Rockwell"/>
                <a:ea typeface="Rockwell"/>
                <a:cs typeface="Rockwell"/>
                <a:sym typeface="Rockwell"/>
              </a:rPr>
              <a:t>Top Tip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https://youtu.be/k9mzKK1zjlE</a:t>
            </a:r>
            <a:r>
              <a:rPr lang="en-GB" sz="1800" b="0" i="0" u="none" strike="noStrike" cap="none">
                <a:solidFill>
                  <a:srgbClr val="51C4CE"/>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711" name="Google Shape;711;p48"/>
          <p:cNvPicPr preferRelativeResize="0"/>
          <p:nvPr/>
        </p:nvPicPr>
        <p:blipFill rotWithShape="1">
          <a:blip r:embed="rId5">
            <a:alphaModFix/>
          </a:blip>
          <a:srcRect/>
          <a:stretch/>
        </p:blipFill>
        <p:spPr>
          <a:xfrm>
            <a:off x="7411375" y="304800"/>
            <a:ext cx="4328114" cy="6139040"/>
          </a:xfrm>
          <a:prstGeom prst="rect">
            <a:avLst/>
          </a:prstGeom>
          <a:noFill/>
          <a:ln>
            <a:noFill/>
          </a:ln>
        </p:spPr>
      </p:pic>
      <p:sp>
        <p:nvSpPr>
          <p:cNvPr id="712" name="Google Shape;712;p48"/>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3" name="Google Shape;713;p48"/>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Our best place is face to face</a:t>
            </a:r>
            <a:endParaRPr sz="2000" b="1" i="0" u="none" strike="noStrike" cap="none">
              <a:solidFill>
                <a:schemeClr val="lt1"/>
              </a:solidFill>
              <a:latin typeface="Rockwell"/>
              <a:ea typeface="Rockwell"/>
              <a:cs typeface="Rockwell"/>
              <a:sym typeface="Rockwell"/>
            </a:endParaRPr>
          </a:p>
        </p:txBody>
      </p:sp>
      <p:sp>
        <p:nvSpPr>
          <p:cNvPr id="714" name="Google Shape;714;p48"/>
          <p:cNvSpPr txBox="1"/>
          <p:nvPr/>
        </p:nvSpPr>
        <p:spPr>
          <a:xfrm>
            <a:off x="914400" y="3124200"/>
            <a:ext cx="33528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‘Our turn taking skills rely heavily on gesture and facial expression – if we can’t see and process the other person’s movements, we can’t respond effectively’ (Holler et al., 2018)</a:t>
            </a:r>
            <a:endParaRPr sz="2000" b="0" i="0" u="none" strike="noStrike" cap="none">
              <a:solidFill>
                <a:schemeClr val="lt1"/>
              </a:solidFill>
              <a:latin typeface="Rockwell"/>
              <a:ea typeface="Rockwell"/>
              <a:cs typeface="Rockwell"/>
              <a:sym typeface="Rockwell"/>
            </a:endParaRPr>
          </a:p>
        </p:txBody>
      </p:sp>
      <p:sp>
        <p:nvSpPr>
          <p:cNvPr id="715" name="Google Shape;715;p48"/>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20"/>
        <p:cNvGrpSpPr/>
        <p:nvPr/>
      </p:nvGrpSpPr>
      <p:grpSpPr>
        <a:xfrm>
          <a:off x="0" y="0"/>
          <a:ext cx="0" cy="0"/>
          <a:chOff x="0" y="0"/>
          <a:chExt cx="0" cy="0"/>
        </a:xfrm>
      </p:grpSpPr>
      <p:pic>
        <p:nvPicPr>
          <p:cNvPr id="721" name="Google Shape;721;p49"/>
          <p:cNvPicPr preferRelativeResize="0"/>
          <p:nvPr/>
        </p:nvPicPr>
        <p:blipFill rotWithShape="1">
          <a:blip r:embed="rId3">
            <a:alphaModFix/>
          </a:blip>
          <a:srcRect/>
          <a:stretch/>
        </p:blipFill>
        <p:spPr>
          <a:xfrm flipH="1">
            <a:off x="-81643" y="2254794"/>
            <a:ext cx="5720443" cy="4831806"/>
          </a:xfrm>
          <a:prstGeom prst="rect">
            <a:avLst/>
          </a:prstGeom>
          <a:noFill/>
          <a:ln>
            <a:noFill/>
          </a:ln>
        </p:spPr>
      </p:pic>
      <p:sp>
        <p:nvSpPr>
          <p:cNvPr id="722" name="Google Shape;722;p49"/>
          <p:cNvSpPr txBox="1">
            <a:spLocks noGrp="1"/>
          </p:cNvSpPr>
          <p:nvPr>
            <p:ph type="body" idx="1"/>
          </p:nvPr>
        </p:nvSpPr>
        <p:spPr>
          <a:xfrm>
            <a:off x="457200" y="1676400"/>
            <a:ext cx="6629083" cy="55399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#4 </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https://youtu.be/jBR0bMcCVSY</a:t>
            </a:r>
            <a:endParaRPr>
              <a:solidFill>
                <a:srgbClr val="51C4CE"/>
              </a:solidFill>
              <a:latin typeface="Rockwell"/>
              <a:ea typeface="Rockwell"/>
              <a:cs typeface="Rockwell"/>
              <a:sym typeface="Rockwell"/>
            </a:endParaRPr>
          </a:p>
        </p:txBody>
      </p:sp>
      <p:sp>
        <p:nvSpPr>
          <p:cNvPr id="723" name="Google Shape;723;p49"/>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724" name="Google Shape;724;p49"/>
          <p:cNvPicPr preferRelativeResize="0"/>
          <p:nvPr/>
        </p:nvPicPr>
        <p:blipFill rotWithShape="1">
          <a:blip r:embed="rId5">
            <a:alphaModFix/>
          </a:blip>
          <a:srcRect/>
          <a:stretch/>
        </p:blipFill>
        <p:spPr>
          <a:xfrm>
            <a:off x="7543800" y="274320"/>
            <a:ext cx="4210050" cy="6089214"/>
          </a:xfrm>
          <a:prstGeom prst="rect">
            <a:avLst/>
          </a:prstGeom>
          <a:noFill/>
          <a:ln>
            <a:noFill/>
          </a:ln>
        </p:spPr>
      </p:pic>
      <p:sp>
        <p:nvSpPr>
          <p:cNvPr id="725" name="Google Shape;725;p49"/>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p49"/>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Sing me a rhyme at any time</a:t>
            </a:r>
            <a:endParaRPr sz="2000" b="1" i="0" u="none" strike="noStrike" cap="none">
              <a:solidFill>
                <a:schemeClr val="lt1"/>
              </a:solidFill>
              <a:latin typeface="Rockwell"/>
              <a:ea typeface="Rockwell"/>
              <a:cs typeface="Rockwell"/>
              <a:sym typeface="Rockwell"/>
            </a:endParaRPr>
          </a:p>
        </p:txBody>
      </p:sp>
      <p:sp>
        <p:nvSpPr>
          <p:cNvPr id="727" name="Google Shape;727;p49"/>
          <p:cNvSpPr txBox="1"/>
          <p:nvPr/>
        </p:nvSpPr>
        <p:spPr>
          <a:xfrm>
            <a:off x="790416" y="3395663"/>
            <a:ext cx="37815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‘The structure of music and rhyme helps us to segment words (i.e. knowing where one word ends and another begins). This is crucial in language learning’ </a:t>
            </a:r>
            <a:r>
              <a:rPr lang="en-GB" sz="2000" b="0" i="0" u="none" strike="noStrike" cap="none">
                <a:solidFill>
                  <a:schemeClr val="lt1"/>
                </a:solidFill>
                <a:latin typeface="Calibri"/>
                <a:ea typeface="Calibri"/>
                <a:cs typeface="Calibri"/>
                <a:sym typeface="Calibri"/>
              </a:rPr>
              <a:t>(Schön et al., 2008)</a:t>
            </a:r>
            <a:endParaRPr sz="20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32"/>
        <p:cNvGrpSpPr/>
        <p:nvPr/>
      </p:nvGrpSpPr>
      <p:grpSpPr>
        <a:xfrm>
          <a:off x="0" y="0"/>
          <a:ext cx="0" cy="0"/>
          <a:chOff x="0" y="0"/>
          <a:chExt cx="0" cy="0"/>
        </a:xfrm>
      </p:grpSpPr>
      <p:pic>
        <p:nvPicPr>
          <p:cNvPr id="733" name="Google Shape;733;p50"/>
          <p:cNvPicPr preferRelativeResize="0"/>
          <p:nvPr/>
        </p:nvPicPr>
        <p:blipFill rotWithShape="1">
          <a:blip r:embed="rId3">
            <a:alphaModFix/>
          </a:blip>
          <a:srcRect/>
          <a:stretch/>
        </p:blipFill>
        <p:spPr>
          <a:xfrm flipH="1">
            <a:off x="228600" y="1930400"/>
            <a:ext cx="6504216" cy="4394200"/>
          </a:xfrm>
          <a:prstGeom prst="rect">
            <a:avLst/>
          </a:prstGeom>
          <a:noFill/>
          <a:ln>
            <a:noFill/>
          </a:ln>
        </p:spPr>
      </p:pic>
      <p:sp>
        <p:nvSpPr>
          <p:cNvPr id="734" name="Google Shape;734;p50"/>
          <p:cNvSpPr txBox="1">
            <a:spLocks noGrp="1"/>
          </p:cNvSpPr>
          <p:nvPr>
            <p:ph type="body" idx="1"/>
          </p:nvPr>
        </p:nvSpPr>
        <p:spPr>
          <a:xfrm>
            <a:off x="457200" y="1676400"/>
            <a:ext cx="6095683" cy="55399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#5 </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https://youtu.be/PVaZolMYa2Y</a:t>
            </a:r>
            <a:r>
              <a:rPr lang="en-GB">
                <a:solidFill>
                  <a:srgbClr val="51C4CE"/>
                </a:solidFill>
                <a:latin typeface="Rockwell"/>
                <a:ea typeface="Rockwell"/>
                <a:cs typeface="Rockwell"/>
                <a:sym typeface="Rockwell"/>
              </a:rPr>
              <a:t> </a:t>
            </a:r>
            <a:endParaRPr/>
          </a:p>
        </p:txBody>
      </p:sp>
      <p:sp>
        <p:nvSpPr>
          <p:cNvPr id="735" name="Google Shape;735;p50"/>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736" name="Google Shape;736;p50"/>
          <p:cNvPicPr preferRelativeResize="0"/>
          <p:nvPr/>
        </p:nvPicPr>
        <p:blipFill rotWithShape="1">
          <a:blip r:embed="rId5">
            <a:alphaModFix/>
          </a:blip>
          <a:srcRect/>
          <a:stretch/>
        </p:blipFill>
        <p:spPr>
          <a:xfrm>
            <a:off x="7432944" y="304799"/>
            <a:ext cx="4349141" cy="6096001"/>
          </a:xfrm>
          <a:prstGeom prst="rect">
            <a:avLst/>
          </a:prstGeom>
          <a:noFill/>
          <a:ln>
            <a:noFill/>
          </a:ln>
        </p:spPr>
      </p:pic>
      <p:sp>
        <p:nvSpPr>
          <p:cNvPr id="737" name="Google Shape;737;p50"/>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8" name="Google Shape;738;p50"/>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Let’s talk and play every day</a:t>
            </a:r>
            <a:endParaRPr sz="2000" b="1" i="0" u="none" strike="noStrike" cap="none">
              <a:solidFill>
                <a:schemeClr val="lt1"/>
              </a:solidFill>
              <a:latin typeface="Rockwell"/>
              <a:ea typeface="Rockwell"/>
              <a:cs typeface="Rockwell"/>
              <a:sym typeface="Rockwell"/>
            </a:endParaRPr>
          </a:p>
        </p:txBody>
      </p:sp>
      <p:sp>
        <p:nvSpPr>
          <p:cNvPr id="739" name="Google Shape;739;p50"/>
          <p:cNvSpPr txBox="1"/>
          <p:nvPr/>
        </p:nvSpPr>
        <p:spPr>
          <a:xfrm>
            <a:off x="904875" y="3200400"/>
            <a:ext cx="4810200" cy="16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‘When adults play with children, they use different language than when in other interactions, so the child hears new words and ideas’ (Tamis-LeMonda &amp; Schatz, 2019)</a:t>
            </a:r>
            <a:endParaRPr sz="20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44"/>
        <p:cNvGrpSpPr/>
        <p:nvPr/>
      </p:nvGrpSpPr>
      <p:grpSpPr>
        <a:xfrm>
          <a:off x="0" y="0"/>
          <a:ext cx="0" cy="0"/>
          <a:chOff x="0" y="0"/>
          <a:chExt cx="0" cy="0"/>
        </a:xfrm>
      </p:grpSpPr>
      <p:pic>
        <p:nvPicPr>
          <p:cNvPr id="745" name="Google Shape;745;p51"/>
          <p:cNvPicPr preferRelativeResize="0"/>
          <p:nvPr/>
        </p:nvPicPr>
        <p:blipFill rotWithShape="1">
          <a:blip r:embed="rId3">
            <a:alphaModFix/>
          </a:blip>
          <a:srcRect/>
          <a:stretch/>
        </p:blipFill>
        <p:spPr>
          <a:xfrm>
            <a:off x="16329" y="2514600"/>
            <a:ext cx="6629400" cy="3706428"/>
          </a:xfrm>
          <a:prstGeom prst="rect">
            <a:avLst/>
          </a:prstGeom>
          <a:noFill/>
          <a:ln>
            <a:noFill/>
          </a:ln>
        </p:spPr>
      </p:pic>
      <p:sp>
        <p:nvSpPr>
          <p:cNvPr id="746" name="Google Shape;746;p51"/>
          <p:cNvSpPr txBox="1">
            <a:spLocks noGrp="1"/>
          </p:cNvSpPr>
          <p:nvPr>
            <p:ph type="body" idx="1"/>
          </p:nvPr>
        </p:nvSpPr>
        <p:spPr>
          <a:xfrm>
            <a:off x="457200" y="1676400"/>
            <a:ext cx="10978515" cy="55399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#6 </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https://youtu.be/YuRGHWwi-MU</a:t>
            </a:r>
            <a:r>
              <a:rPr lang="en-GB">
                <a:solidFill>
                  <a:srgbClr val="51C4CE"/>
                </a:solidFill>
                <a:latin typeface="Rockwell"/>
                <a:ea typeface="Rockwell"/>
                <a:cs typeface="Rockwell"/>
                <a:sym typeface="Rockwell"/>
              </a:rPr>
              <a:t> </a:t>
            </a:r>
            <a:endParaRPr/>
          </a:p>
        </p:txBody>
      </p:sp>
      <p:sp>
        <p:nvSpPr>
          <p:cNvPr id="747" name="Google Shape;747;p51"/>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748" name="Google Shape;748;p51"/>
          <p:cNvPicPr preferRelativeResize="0"/>
          <p:nvPr/>
        </p:nvPicPr>
        <p:blipFill rotWithShape="1">
          <a:blip r:embed="rId5">
            <a:alphaModFix/>
          </a:blip>
          <a:srcRect/>
          <a:stretch/>
        </p:blipFill>
        <p:spPr>
          <a:xfrm>
            <a:off x="7690757" y="274319"/>
            <a:ext cx="4055769" cy="6120191"/>
          </a:xfrm>
          <a:prstGeom prst="rect">
            <a:avLst/>
          </a:prstGeom>
          <a:noFill/>
          <a:ln>
            <a:noFill/>
          </a:ln>
        </p:spPr>
      </p:pic>
      <p:sp>
        <p:nvSpPr>
          <p:cNvPr id="749" name="Google Shape;749;p51"/>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0" name="Google Shape;750;p51"/>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Let’s look at books together</a:t>
            </a:r>
            <a:endParaRPr sz="2000" b="1" i="0" u="none" strike="noStrike" cap="none">
              <a:solidFill>
                <a:schemeClr val="lt1"/>
              </a:solidFill>
              <a:latin typeface="Rockwell"/>
              <a:ea typeface="Rockwell"/>
              <a:cs typeface="Rockwell"/>
              <a:sym typeface="Rockwell"/>
            </a:endParaRPr>
          </a:p>
        </p:txBody>
      </p:sp>
      <p:sp>
        <p:nvSpPr>
          <p:cNvPr id="751" name="Google Shape;751;p51"/>
          <p:cNvSpPr txBox="1"/>
          <p:nvPr/>
        </p:nvSpPr>
        <p:spPr>
          <a:xfrm>
            <a:off x="1066800" y="3397984"/>
            <a:ext cx="45720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‘Reading storybooks to children maximizes the kinds of experiences that predict language learning and may even exceed the power of oral conversations at times’ (Dickinson et al 2012).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56"/>
        <p:cNvGrpSpPr/>
        <p:nvPr/>
      </p:nvGrpSpPr>
      <p:grpSpPr>
        <a:xfrm>
          <a:off x="0" y="0"/>
          <a:ext cx="0" cy="0"/>
          <a:chOff x="0" y="0"/>
          <a:chExt cx="0" cy="0"/>
        </a:xfrm>
      </p:grpSpPr>
      <p:pic>
        <p:nvPicPr>
          <p:cNvPr id="757" name="Google Shape;757;p52"/>
          <p:cNvPicPr preferRelativeResize="0"/>
          <p:nvPr/>
        </p:nvPicPr>
        <p:blipFill rotWithShape="1">
          <a:blip r:embed="rId3">
            <a:alphaModFix/>
          </a:blip>
          <a:srcRect/>
          <a:stretch/>
        </p:blipFill>
        <p:spPr>
          <a:xfrm flipH="1">
            <a:off x="-134076" y="1981200"/>
            <a:ext cx="6504216" cy="4394200"/>
          </a:xfrm>
          <a:prstGeom prst="rect">
            <a:avLst/>
          </a:prstGeom>
          <a:noFill/>
          <a:ln>
            <a:noFill/>
          </a:ln>
        </p:spPr>
      </p:pic>
      <p:sp>
        <p:nvSpPr>
          <p:cNvPr id="758" name="Google Shape;758;p52"/>
          <p:cNvSpPr txBox="1">
            <a:spLocks noGrp="1"/>
          </p:cNvSpPr>
          <p:nvPr>
            <p:ph type="body" idx="1"/>
          </p:nvPr>
        </p:nvSpPr>
        <p:spPr>
          <a:xfrm>
            <a:off x="457200" y="1676400"/>
            <a:ext cx="6095683" cy="55399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#7 </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https://youtu.be/6qVRjPuaa58</a:t>
            </a:r>
            <a:r>
              <a:rPr lang="en-GB">
                <a:solidFill>
                  <a:srgbClr val="51C4CE"/>
                </a:solidFill>
                <a:latin typeface="Rockwell"/>
                <a:ea typeface="Rockwell"/>
                <a:cs typeface="Rockwell"/>
                <a:sym typeface="Rockwell"/>
              </a:rPr>
              <a:t> </a:t>
            </a:r>
            <a:endParaRPr/>
          </a:p>
        </p:txBody>
      </p:sp>
      <p:sp>
        <p:nvSpPr>
          <p:cNvPr id="759" name="Google Shape;759;p52"/>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760" name="Google Shape;760;p52"/>
          <p:cNvPicPr preferRelativeResize="0"/>
          <p:nvPr/>
        </p:nvPicPr>
        <p:blipFill rotWithShape="1">
          <a:blip r:embed="rId5">
            <a:alphaModFix/>
          </a:blip>
          <a:srcRect/>
          <a:stretch/>
        </p:blipFill>
        <p:spPr>
          <a:xfrm>
            <a:off x="7406279" y="304800"/>
            <a:ext cx="4328521" cy="6096000"/>
          </a:xfrm>
          <a:prstGeom prst="rect">
            <a:avLst/>
          </a:prstGeom>
          <a:noFill/>
          <a:ln>
            <a:noFill/>
          </a:ln>
        </p:spPr>
      </p:pic>
      <p:sp>
        <p:nvSpPr>
          <p:cNvPr id="761" name="Google Shape;761;p52"/>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2" name="Google Shape;762;p52"/>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Talk with me about what we can see</a:t>
            </a:r>
            <a:endParaRPr sz="2000" b="1" i="0" u="none" strike="noStrike" cap="none">
              <a:solidFill>
                <a:schemeClr val="lt1"/>
              </a:solidFill>
              <a:latin typeface="Rockwell"/>
              <a:ea typeface="Rockwell"/>
              <a:cs typeface="Rockwell"/>
              <a:sym typeface="Rockwell"/>
            </a:endParaRPr>
          </a:p>
        </p:txBody>
      </p:sp>
      <p:sp>
        <p:nvSpPr>
          <p:cNvPr id="763" name="Google Shape;763;p52"/>
          <p:cNvSpPr txBox="1"/>
          <p:nvPr/>
        </p:nvSpPr>
        <p:spPr>
          <a:xfrm>
            <a:off x="685800" y="3189655"/>
            <a:ext cx="46482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‘‘Contingent talk’, or talking about what the child is focused on, supports vocabulary development. Interventions can be effective in increasing contingent talk in parents across the socio-economic spectrum’ (McGillion et al, 2017)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135"/>
        <p:cNvGrpSpPr/>
        <p:nvPr/>
      </p:nvGrpSpPr>
      <p:grpSpPr>
        <a:xfrm>
          <a:off x="0" y="0"/>
          <a:ext cx="0" cy="0"/>
          <a:chOff x="0" y="0"/>
          <a:chExt cx="0" cy="0"/>
        </a:xfrm>
      </p:grpSpPr>
      <p:sp>
        <p:nvSpPr>
          <p:cNvPr id="136" name="Google Shape;136;p5"/>
          <p:cNvSpPr/>
          <p:nvPr/>
        </p:nvSpPr>
        <p:spPr>
          <a:xfrm>
            <a:off x="457199"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
          <p:cNvSpPr txBox="1"/>
          <p:nvPr/>
        </p:nvSpPr>
        <p:spPr>
          <a:xfrm>
            <a:off x="457200" y="304800"/>
            <a:ext cx="2030399" cy="1371599"/>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Talk With 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Delivery Plan</a:t>
            </a:r>
            <a:endParaRPr sz="1400" b="0" i="0" u="none" strike="noStrike" cap="none">
              <a:solidFill>
                <a:srgbClr val="000000"/>
              </a:solidFill>
              <a:latin typeface="Arial"/>
              <a:ea typeface="Arial"/>
              <a:cs typeface="Arial"/>
              <a:sym typeface="Arial"/>
            </a:endParaRPr>
          </a:p>
        </p:txBody>
      </p:sp>
      <p:sp>
        <p:nvSpPr>
          <p:cNvPr id="138" name="Google Shape;138;p5"/>
          <p:cNvSpPr txBox="1">
            <a:spLocks noGrp="1"/>
          </p:cNvSpPr>
          <p:nvPr>
            <p:ph type="ftr" idx="11"/>
          </p:nvPr>
        </p:nvSpPr>
        <p:spPr>
          <a:xfrm>
            <a:off x="64477" y="6520934"/>
            <a:ext cx="4770073"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139" name="Google Shape;139;p5"/>
          <p:cNvPicPr preferRelativeResize="0"/>
          <p:nvPr/>
        </p:nvPicPr>
        <p:blipFill rotWithShape="1">
          <a:blip r:embed="rId3">
            <a:alphaModFix/>
          </a:blip>
          <a:srcRect/>
          <a:stretch/>
        </p:blipFill>
        <p:spPr>
          <a:xfrm>
            <a:off x="2394438" y="191920"/>
            <a:ext cx="7657611" cy="644036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68"/>
        <p:cNvGrpSpPr/>
        <p:nvPr/>
      </p:nvGrpSpPr>
      <p:grpSpPr>
        <a:xfrm>
          <a:off x="0" y="0"/>
          <a:ext cx="0" cy="0"/>
          <a:chOff x="0" y="0"/>
          <a:chExt cx="0" cy="0"/>
        </a:xfrm>
      </p:grpSpPr>
      <p:pic>
        <p:nvPicPr>
          <p:cNvPr id="769" name="Google Shape;769;p53"/>
          <p:cNvPicPr preferRelativeResize="0"/>
          <p:nvPr/>
        </p:nvPicPr>
        <p:blipFill rotWithShape="1">
          <a:blip r:embed="rId3">
            <a:alphaModFix/>
          </a:blip>
          <a:srcRect/>
          <a:stretch/>
        </p:blipFill>
        <p:spPr>
          <a:xfrm flipH="1">
            <a:off x="838200" y="1793996"/>
            <a:ext cx="5666286" cy="5673604"/>
          </a:xfrm>
          <a:prstGeom prst="rect">
            <a:avLst/>
          </a:prstGeom>
          <a:noFill/>
          <a:ln>
            <a:noFill/>
          </a:ln>
        </p:spPr>
      </p:pic>
      <p:sp>
        <p:nvSpPr>
          <p:cNvPr id="770" name="Google Shape;770;p53"/>
          <p:cNvSpPr txBox="1">
            <a:spLocks noGrp="1"/>
          </p:cNvSpPr>
          <p:nvPr>
            <p:ph type="body" idx="1"/>
          </p:nvPr>
        </p:nvSpPr>
        <p:spPr>
          <a:xfrm>
            <a:off x="457200" y="1678745"/>
            <a:ext cx="10978515" cy="55399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#8</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https://youtu.be/H9cEu0NmWew</a:t>
            </a:r>
            <a:r>
              <a:rPr lang="en-GB">
                <a:solidFill>
                  <a:srgbClr val="51C4CE"/>
                </a:solidFill>
                <a:latin typeface="Rockwell"/>
                <a:ea typeface="Rockwell"/>
                <a:cs typeface="Rockwell"/>
                <a:sym typeface="Rockwell"/>
              </a:rPr>
              <a:t> </a:t>
            </a:r>
            <a:endParaRPr/>
          </a:p>
        </p:txBody>
      </p:sp>
      <p:sp>
        <p:nvSpPr>
          <p:cNvPr id="771" name="Google Shape;771;p53"/>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772" name="Google Shape;772;p53"/>
          <p:cNvPicPr preferRelativeResize="0"/>
          <p:nvPr/>
        </p:nvPicPr>
        <p:blipFill rotWithShape="1">
          <a:blip r:embed="rId5">
            <a:alphaModFix/>
          </a:blip>
          <a:srcRect/>
          <a:stretch/>
        </p:blipFill>
        <p:spPr>
          <a:xfrm>
            <a:off x="7643624" y="267474"/>
            <a:ext cx="4102130" cy="6171426"/>
          </a:xfrm>
          <a:prstGeom prst="rect">
            <a:avLst/>
          </a:prstGeom>
          <a:noFill/>
          <a:ln>
            <a:noFill/>
          </a:ln>
        </p:spPr>
      </p:pic>
      <p:sp>
        <p:nvSpPr>
          <p:cNvPr id="773" name="Google Shape;773;p53"/>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4" name="Google Shape;774;p53"/>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Let’s turn screen time into </a:t>
            </a:r>
            <a:r>
              <a:rPr lang="en-GB" sz="2000" b="1" i="1" u="none" strike="noStrike" cap="none">
                <a:solidFill>
                  <a:schemeClr val="lt1"/>
                </a:solidFill>
                <a:latin typeface="Rockwell"/>
                <a:ea typeface="Rockwell"/>
                <a:cs typeface="Rockwell"/>
                <a:sym typeface="Rockwell"/>
              </a:rPr>
              <a:t>‘you and me time’!</a:t>
            </a:r>
            <a:endParaRPr sz="2000" b="1" i="1" u="none" strike="noStrike" cap="none">
              <a:solidFill>
                <a:schemeClr val="lt1"/>
              </a:solidFill>
              <a:latin typeface="Rockwell"/>
              <a:ea typeface="Rockwell"/>
              <a:cs typeface="Rockwell"/>
              <a:sym typeface="Rockwell"/>
            </a:endParaRPr>
          </a:p>
        </p:txBody>
      </p:sp>
      <p:sp>
        <p:nvSpPr>
          <p:cNvPr id="775" name="Google Shape;775;p53"/>
          <p:cNvSpPr txBox="1"/>
          <p:nvPr/>
        </p:nvSpPr>
        <p:spPr>
          <a:xfrm>
            <a:off x="1765388" y="3161699"/>
            <a:ext cx="3568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‘Parents monitoring of, and participation in, their children’s screen time, has an important effect on whether screen time has a positive or negative impact on SLC development’ (Karani et al, 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80"/>
        <p:cNvGrpSpPr/>
        <p:nvPr/>
      </p:nvGrpSpPr>
      <p:grpSpPr>
        <a:xfrm>
          <a:off x="0" y="0"/>
          <a:ext cx="0" cy="0"/>
          <a:chOff x="0" y="0"/>
          <a:chExt cx="0" cy="0"/>
        </a:xfrm>
      </p:grpSpPr>
      <p:pic>
        <p:nvPicPr>
          <p:cNvPr id="781" name="Google Shape;781;p54"/>
          <p:cNvPicPr preferRelativeResize="0"/>
          <p:nvPr/>
        </p:nvPicPr>
        <p:blipFill rotWithShape="1">
          <a:blip r:embed="rId3">
            <a:alphaModFix/>
          </a:blip>
          <a:srcRect/>
          <a:stretch/>
        </p:blipFill>
        <p:spPr>
          <a:xfrm>
            <a:off x="701040" y="1948934"/>
            <a:ext cx="5715000" cy="4832866"/>
          </a:xfrm>
          <a:prstGeom prst="rect">
            <a:avLst/>
          </a:prstGeom>
          <a:noFill/>
          <a:ln>
            <a:noFill/>
          </a:ln>
        </p:spPr>
      </p:pic>
      <p:pic>
        <p:nvPicPr>
          <p:cNvPr id="782" name="Google Shape;782;p54"/>
          <p:cNvPicPr preferRelativeResize="0"/>
          <p:nvPr/>
        </p:nvPicPr>
        <p:blipFill rotWithShape="1">
          <a:blip r:embed="rId4">
            <a:alphaModFix/>
          </a:blip>
          <a:srcRect/>
          <a:stretch/>
        </p:blipFill>
        <p:spPr>
          <a:xfrm>
            <a:off x="7345680" y="304800"/>
            <a:ext cx="4389120" cy="6096000"/>
          </a:xfrm>
          <a:prstGeom prst="rect">
            <a:avLst/>
          </a:prstGeom>
          <a:noFill/>
          <a:ln>
            <a:noFill/>
          </a:ln>
        </p:spPr>
      </p:pic>
      <p:sp>
        <p:nvSpPr>
          <p:cNvPr id="783" name="Google Shape;783;p54"/>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p54"/>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Add a word to what you have heard me say</a:t>
            </a:r>
            <a:endParaRPr sz="2000" b="1" i="0" u="none" strike="noStrike" cap="none">
              <a:solidFill>
                <a:schemeClr val="lt1"/>
              </a:solidFill>
              <a:latin typeface="Rockwell"/>
              <a:ea typeface="Rockwell"/>
              <a:cs typeface="Rockwell"/>
              <a:sym typeface="Rockwell"/>
            </a:endParaRPr>
          </a:p>
        </p:txBody>
      </p:sp>
      <p:sp>
        <p:nvSpPr>
          <p:cNvPr id="785" name="Google Shape;785;p54"/>
          <p:cNvSpPr/>
          <p:nvPr/>
        </p:nvSpPr>
        <p:spPr>
          <a:xfrm>
            <a:off x="381000" y="1600200"/>
            <a:ext cx="369979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Rockwell"/>
                <a:ea typeface="Rockwell"/>
                <a:cs typeface="Rockwell"/>
                <a:sym typeface="Rockwell"/>
              </a:rPr>
              <a:t>Top Tip #9 </a:t>
            </a:r>
            <a:endParaRPr sz="1800" b="0" i="0" u="none" strike="noStrike" cap="none">
              <a:solidFill>
                <a:srgbClr val="51C4CE"/>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rgbClr val="51C4CE"/>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https://youtu.be/U0mX60HnkHA</a:t>
            </a:r>
            <a:r>
              <a:rPr lang="en-GB" sz="1800" b="0" i="0" u="none" strike="noStrike" cap="none">
                <a:solidFill>
                  <a:srgbClr val="51C4CE"/>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786" name="Google Shape;786;p54"/>
          <p:cNvSpPr txBox="1"/>
          <p:nvPr/>
        </p:nvSpPr>
        <p:spPr>
          <a:xfrm>
            <a:off x="1780275" y="3077266"/>
            <a:ext cx="3699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highlight>
                <a:srgbClr val="FF00FF"/>
              </a:highlight>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Rockwell"/>
                <a:ea typeface="Rockwell"/>
                <a:cs typeface="Rockwell"/>
                <a:sym typeface="Rockwell"/>
              </a:rPr>
              <a:t>‘Higher rates of maternal expansions at 24 months predicted improvement in language between 24 and 36 months’ (Levickis et al 2014)</a:t>
            </a:r>
            <a:endParaRPr sz="2000" b="0" i="0" u="none" strike="noStrike" cap="none">
              <a:solidFill>
                <a:schemeClr val="lt1"/>
              </a:solidFill>
              <a:latin typeface="Rockwell"/>
              <a:ea typeface="Rockwell"/>
              <a:cs typeface="Rockwell"/>
              <a:sym typeface="Rockwell"/>
            </a:endParaRPr>
          </a:p>
        </p:txBody>
      </p:sp>
      <p:sp>
        <p:nvSpPr>
          <p:cNvPr id="787" name="Google Shape;787;p54"/>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792"/>
        <p:cNvGrpSpPr/>
        <p:nvPr/>
      </p:nvGrpSpPr>
      <p:grpSpPr>
        <a:xfrm>
          <a:off x="0" y="0"/>
          <a:ext cx="0" cy="0"/>
          <a:chOff x="0" y="0"/>
          <a:chExt cx="0" cy="0"/>
        </a:xfrm>
      </p:grpSpPr>
      <p:pic>
        <p:nvPicPr>
          <p:cNvPr id="793" name="Google Shape;793;p55"/>
          <p:cNvPicPr preferRelativeResize="0"/>
          <p:nvPr/>
        </p:nvPicPr>
        <p:blipFill rotWithShape="1">
          <a:blip r:embed="rId3">
            <a:alphaModFix/>
          </a:blip>
          <a:srcRect/>
          <a:stretch/>
        </p:blipFill>
        <p:spPr>
          <a:xfrm flipH="1">
            <a:off x="134098" y="1676401"/>
            <a:ext cx="6495302" cy="5033610"/>
          </a:xfrm>
          <a:prstGeom prst="rect">
            <a:avLst/>
          </a:prstGeom>
          <a:noFill/>
          <a:ln>
            <a:noFill/>
          </a:ln>
        </p:spPr>
      </p:pic>
      <p:sp>
        <p:nvSpPr>
          <p:cNvPr id="794" name="Google Shape;794;p55"/>
          <p:cNvSpPr txBox="1">
            <a:spLocks noGrp="1"/>
          </p:cNvSpPr>
          <p:nvPr>
            <p:ph type="body" idx="1"/>
          </p:nvPr>
        </p:nvSpPr>
        <p:spPr>
          <a:xfrm>
            <a:off x="548122" y="1752600"/>
            <a:ext cx="10978500" cy="554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latin typeface="Rockwell"/>
                <a:ea typeface="Rockwell"/>
                <a:cs typeface="Rockwell"/>
                <a:sym typeface="Rockwell"/>
              </a:rPr>
              <a:t>Top Tip #10</a:t>
            </a:r>
            <a:endParaRPr/>
          </a:p>
          <a:p>
            <a:pPr marL="0" lvl="0" indent="0" algn="l" rtl="0">
              <a:lnSpc>
                <a:spcPct val="100000"/>
              </a:lnSpc>
              <a:spcBef>
                <a:spcPts val="0"/>
              </a:spcBef>
              <a:spcAft>
                <a:spcPts val="0"/>
              </a:spcAft>
              <a:buSzPts val="1400"/>
              <a:buNone/>
            </a:pPr>
            <a:r>
              <a:rPr lang="en-GB" u="sng">
                <a:solidFill>
                  <a:srgbClr val="51C4CE"/>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https://youtu.be/nWyM8NBAWok</a:t>
            </a:r>
            <a:r>
              <a:rPr lang="en-GB">
                <a:solidFill>
                  <a:srgbClr val="51C4CE"/>
                </a:solidFill>
                <a:latin typeface="Rockwell"/>
                <a:ea typeface="Rockwell"/>
                <a:cs typeface="Rockwell"/>
                <a:sym typeface="Rockwell"/>
              </a:rPr>
              <a:t> </a:t>
            </a:r>
            <a:endParaRPr/>
          </a:p>
        </p:txBody>
      </p:sp>
      <p:sp>
        <p:nvSpPr>
          <p:cNvPr id="795" name="Google Shape;795;p55"/>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796" name="Google Shape;796;p55"/>
          <p:cNvPicPr preferRelativeResize="0"/>
          <p:nvPr/>
        </p:nvPicPr>
        <p:blipFill rotWithShape="1">
          <a:blip r:embed="rId5">
            <a:alphaModFix/>
          </a:blip>
          <a:srcRect/>
          <a:stretch/>
        </p:blipFill>
        <p:spPr>
          <a:xfrm>
            <a:off x="7520074" y="304800"/>
            <a:ext cx="4241087" cy="6096000"/>
          </a:xfrm>
          <a:prstGeom prst="rect">
            <a:avLst/>
          </a:prstGeom>
          <a:noFill/>
          <a:ln>
            <a:noFill/>
          </a:ln>
        </p:spPr>
      </p:pic>
      <p:sp>
        <p:nvSpPr>
          <p:cNvPr id="797" name="Google Shape;797;p55"/>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8" name="Google Shape;798;p55"/>
          <p:cNvSpPr txBox="1"/>
          <p:nvPr/>
        </p:nvSpPr>
        <p:spPr>
          <a:xfrm>
            <a:off x="457200" y="274320"/>
            <a:ext cx="2030400" cy="1402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I love to talk with everyone</a:t>
            </a:r>
            <a:endParaRPr sz="2000" b="1" i="0" u="none" strike="noStrike" cap="none">
              <a:solidFill>
                <a:schemeClr val="lt1"/>
              </a:solidFill>
              <a:latin typeface="Rockwell"/>
              <a:ea typeface="Rockwell"/>
              <a:cs typeface="Rockwell"/>
              <a:sym typeface="Rockwell"/>
            </a:endParaRPr>
          </a:p>
        </p:txBody>
      </p:sp>
      <p:sp>
        <p:nvSpPr>
          <p:cNvPr id="799" name="Google Shape;799;p55"/>
          <p:cNvSpPr txBox="1"/>
          <p:nvPr/>
        </p:nvSpPr>
        <p:spPr>
          <a:xfrm>
            <a:off x="1293601" y="2846385"/>
            <a:ext cx="3836400" cy="306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Rockwell"/>
                <a:ea typeface="Rockwell"/>
                <a:cs typeface="Rockwell"/>
                <a:sym typeface="Rockwell"/>
              </a:rPr>
              <a:t>‘There is a significant association between increased </a:t>
            </a:r>
            <a:r>
              <a:rPr lang="en-GB" sz="1700" b="1" i="0" u="none" strike="noStrike" cap="none">
                <a:solidFill>
                  <a:schemeClr val="lt1"/>
                </a:solidFill>
                <a:latin typeface="Rockwell"/>
                <a:ea typeface="Rockwell"/>
                <a:cs typeface="Rockwell"/>
                <a:sym typeface="Rockwell"/>
              </a:rPr>
              <a:t>atypical errors</a:t>
            </a:r>
            <a:r>
              <a:rPr lang="en-GB" sz="1700" b="0" i="0" u="none" strike="noStrike" cap="none">
                <a:solidFill>
                  <a:schemeClr val="lt1"/>
                </a:solidFill>
                <a:latin typeface="Rockwell"/>
                <a:ea typeface="Rockwell"/>
                <a:cs typeface="Rockwell"/>
                <a:sym typeface="Rockwell"/>
              </a:rPr>
              <a:t> and greater frequency of daytime dummy use - </a:t>
            </a:r>
            <a:r>
              <a:rPr lang="en-GB" sz="1700" b="1" i="0" u="none" strike="noStrike" cap="none">
                <a:solidFill>
                  <a:schemeClr val="lt1"/>
                </a:solidFill>
                <a:latin typeface="Rockwell"/>
                <a:ea typeface="Rockwell"/>
                <a:cs typeface="Rockwell"/>
                <a:sym typeface="Rockwell"/>
              </a:rPr>
              <a:t>Each additional hour</a:t>
            </a:r>
            <a:r>
              <a:rPr lang="en-GB" sz="1700" b="0" i="0" u="none" strike="noStrike" cap="none">
                <a:solidFill>
                  <a:schemeClr val="lt1"/>
                </a:solidFill>
                <a:latin typeface="Rockwell"/>
                <a:ea typeface="Rockwell"/>
                <a:cs typeface="Rockwell"/>
                <a:sym typeface="Rockwell"/>
              </a:rPr>
              <a:t> of daily dummy use correlated to an approximate </a:t>
            </a:r>
            <a:r>
              <a:rPr lang="en-GB" sz="1700" b="1" i="0" u="none" strike="noStrike" cap="none">
                <a:solidFill>
                  <a:schemeClr val="lt1"/>
                </a:solidFill>
                <a:latin typeface="Rockwell"/>
                <a:ea typeface="Rockwell"/>
                <a:cs typeface="Rockwell"/>
                <a:sym typeface="Rockwell"/>
              </a:rPr>
              <a:t>7–15%</a:t>
            </a:r>
            <a:r>
              <a:rPr lang="en-GB" sz="1700" b="0" i="0" u="none" strike="noStrike" cap="none">
                <a:solidFill>
                  <a:schemeClr val="lt1"/>
                </a:solidFill>
                <a:latin typeface="Rockwell"/>
                <a:ea typeface="Rockwell"/>
                <a:cs typeface="Rockwell"/>
                <a:sym typeface="Rockwell"/>
              </a:rPr>
              <a:t> increase in atypical errors, and an approximate 3–9% decrease in typical errors’ (Strutt et al 2021)</a:t>
            </a:r>
            <a:endParaRPr sz="17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highlight>
                <a:srgbClr val="FF00FF"/>
              </a:highlight>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highlight>
                <a:srgbClr val="FF00FF"/>
              </a:highlight>
              <a:latin typeface="Rockwell"/>
              <a:ea typeface="Rockwell"/>
              <a:cs typeface="Rockwell"/>
              <a:sym typeface="Rockwe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04"/>
        <p:cNvGrpSpPr/>
        <p:nvPr/>
      </p:nvGrpSpPr>
      <p:grpSpPr>
        <a:xfrm>
          <a:off x="0" y="0"/>
          <a:ext cx="0" cy="0"/>
          <a:chOff x="0" y="0"/>
          <a:chExt cx="0" cy="0"/>
        </a:xfrm>
      </p:grpSpPr>
      <p:sp>
        <p:nvSpPr>
          <p:cNvPr id="805" name="Google Shape;805;p56"/>
          <p:cNvSpPr txBox="1">
            <a:spLocks noGrp="1"/>
          </p:cNvSpPr>
          <p:nvPr>
            <p:ph type="body" idx="1"/>
          </p:nvPr>
        </p:nvSpPr>
        <p:spPr>
          <a:xfrm>
            <a:off x="500254" y="2514600"/>
            <a:ext cx="7186054" cy="196977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400" dirty="0">
                <a:solidFill>
                  <a:schemeClr val="lt1"/>
                </a:solidFill>
                <a:latin typeface="Arial"/>
                <a:ea typeface="Arial"/>
                <a:cs typeface="Arial"/>
                <a:sym typeface="Arial"/>
              </a:rPr>
              <a:t>In a nutshell, all the key messages have a focus on </a:t>
            </a:r>
            <a:r>
              <a:rPr lang="en-GB" sz="2800" b="1" dirty="0">
                <a:solidFill>
                  <a:schemeClr val="accent2"/>
                </a:solidFill>
                <a:latin typeface="Rockwell"/>
                <a:ea typeface="Rockwell"/>
                <a:cs typeface="Rockwell"/>
                <a:sym typeface="Rockwell"/>
              </a:rPr>
              <a:t>enhancing responsive interactions </a:t>
            </a:r>
            <a:endParaRPr dirty="0"/>
          </a:p>
          <a:p>
            <a:pPr marL="0" lvl="0" indent="0" algn="l" rtl="0">
              <a:lnSpc>
                <a:spcPct val="100000"/>
              </a:lnSpc>
              <a:spcBef>
                <a:spcPts val="0"/>
              </a:spcBef>
              <a:spcAft>
                <a:spcPts val="0"/>
              </a:spcAft>
              <a:buSzPts val="1400"/>
              <a:buNone/>
            </a:pPr>
            <a:r>
              <a:rPr lang="en-GB" sz="2400" dirty="0">
                <a:solidFill>
                  <a:schemeClr val="lt1"/>
                </a:solidFill>
                <a:latin typeface="Arial"/>
                <a:ea typeface="Arial"/>
                <a:cs typeface="Arial"/>
                <a:sym typeface="Arial"/>
              </a:rPr>
              <a:t>between adult and child, in order to support SLC development which </a:t>
            </a:r>
            <a:r>
              <a:rPr lang="en-GB" sz="2800" b="1" dirty="0">
                <a:solidFill>
                  <a:schemeClr val="accent2"/>
                </a:solidFill>
                <a:latin typeface="Rockwell"/>
                <a:ea typeface="Rockwell"/>
                <a:cs typeface="Rockwell"/>
                <a:sym typeface="Rockwell"/>
              </a:rPr>
              <a:t>improves wellbeing </a:t>
            </a:r>
            <a:endParaRPr dirty="0"/>
          </a:p>
          <a:p>
            <a:pPr marL="0" lvl="0" indent="0" algn="l" rtl="0">
              <a:lnSpc>
                <a:spcPct val="100000"/>
              </a:lnSpc>
              <a:spcBef>
                <a:spcPts val="0"/>
              </a:spcBef>
              <a:spcAft>
                <a:spcPts val="0"/>
              </a:spcAft>
              <a:buSzPts val="1400"/>
              <a:buNone/>
            </a:pPr>
            <a:r>
              <a:rPr lang="en-GB" sz="2400" dirty="0">
                <a:solidFill>
                  <a:schemeClr val="lt1"/>
                </a:solidFill>
                <a:latin typeface="Arial"/>
                <a:ea typeface="Arial"/>
                <a:cs typeface="Arial"/>
                <a:sym typeface="Arial"/>
              </a:rPr>
              <a:t>and long term outcomes. </a:t>
            </a:r>
            <a:endParaRPr sz="2400" dirty="0">
              <a:solidFill>
                <a:schemeClr val="lt1"/>
              </a:solidFill>
              <a:latin typeface="Arial"/>
              <a:ea typeface="Arial"/>
              <a:cs typeface="Arial"/>
              <a:sym typeface="Arial"/>
            </a:endParaRPr>
          </a:p>
        </p:txBody>
      </p:sp>
      <p:sp>
        <p:nvSpPr>
          <p:cNvPr id="806" name="Google Shape;806;p56"/>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07" name="Google Shape;807;p56"/>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8" name="Google Shape;808;p5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Parent/Child Relationship</a:t>
            </a:r>
            <a:endParaRPr sz="2000" b="1" i="0" u="none" strike="noStrike" cap="none">
              <a:solidFill>
                <a:schemeClr val="lt1"/>
              </a:solidFill>
              <a:latin typeface="Rockwell"/>
              <a:ea typeface="Rockwell"/>
              <a:cs typeface="Rockwell"/>
              <a:sym typeface="Rockwell"/>
            </a:endParaRPr>
          </a:p>
        </p:txBody>
      </p:sp>
      <p:pic>
        <p:nvPicPr>
          <p:cNvPr id="809" name="Google Shape;809;p56"/>
          <p:cNvPicPr preferRelativeResize="0"/>
          <p:nvPr/>
        </p:nvPicPr>
        <p:blipFill rotWithShape="1">
          <a:blip r:embed="rId3">
            <a:alphaModFix/>
          </a:blip>
          <a:srcRect/>
          <a:stretch/>
        </p:blipFill>
        <p:spPr>
          <a:xfrm>
            <a:off x="7686308" y="2514600"/>
            <a:ext cx="4015154" cy="3886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04"/>
        <p:cNvGrpSpPr/>
        <p:nvPr/>
      </p:nvGrpSpPr>
      <p:grpSpPr>
        <a:xfrm>
          <a:off x="0" y="0"/>
          <a:ext cx="0" cy="0"/>
          <a:chOff x="0" y="0"/>
          <a:chExt cx="0" cy="0"/>
        </a:xfrm>
      </p:grpSpPr>
      <p:sp>
        <p:nvSpPr>
          <p:cNvPr id="806" name="Google Shape;806;p56"/>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07" name="Google Shape;807;p56"/>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8" name="Google Shape;808;p5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err="1">
                <a:solidFill>
                  <a:schemeClr val="lt1"/>
                </a:solidFill>
                <a:latin typeface="Rockwell"/>
                <a:ea typeface="Rockwell"/>
                <a:cs typeface="Rockwell"/>
                <a:sym typeface="Rockwell"/>
              </a:rPr>
              <a:t>PaRRiS</a:t>
            </a:r>
            <a:endParaRPr sz="2000" b="1" i="0" u="none" strike="noStrike" cap="none" dirty="0">
              <a:solidFill>
                <a:schemeClr val="lt1"/>
              </a:solidFill>
              <a:latin typeface="Rockwell"/>
              <a:ea typeface="Rockwell"/>
              <a:cs typeface="Rockwell"/>
              <a:sym typeface="Rockwell"/>
            </a:endParaRPr>
          </a:p>
        </p:txBody>
      </p:sp>
      <p:sp>
        <p:nvSpPr>
          <p:cNvPr id="3" name="Text Placeholder 2">
            <a:extLst>
              <a:ext uri="{FF2B5EF4-FFF2-40B4-BE49-F238E27FC236}">
                <a16:creationId xmlns:a16="http://schemas.microsoft.com/office/drawing/2014/main" id="{C8491499-BDC2-74A2-18F2-CCB9F40C0714}"/>
              </a:ext>
            </a:extLst>
          </p:cNvPr>
          <p:cNvSpPr>
            <a:spLocks noGrp="1"/>
          </p:cNvSpPr>
          <p:nvPr>
            <p:ph type="body" idx="1"/>
          </p:nvPr>
        </p:nvSpPr>
        <p:spPr>
          <a:xfrm>
            <a:off x="583882" y="1706139"/>
            <a:ext cx="11463338" cy="2954655"/>
          </a:xfrm>
        </p:spPr>
        <p:txBody>
          <a:bodyPr/>
          <a:lstStyle/>
          <a:p>
            <a:pPr algn="ctr"/>
            <a:r>
              <a:rPr lang="en-GB" sz="2400" dirty="0" err="1">
                <a:solidFill>
                  <a:schemeClr val="bg1"/>
                </a:solidFill>
              </a:rPr>
              <a:t>PaRRiS</a:t>
            </a:r>
            <a:r>
              <a:rPr lang="en-GB" sz="2400" dirty="0">
                <a:solidFill>
                  <a:schemeClr val="bg1"/>
                </a:solidFill>
              </a:rPr>
              <a:t> Question</a:t>
            </a:r>
            <a:br>
              <a:rPr lang="en-GB" sz="2400" dirty="0">
                <a:solidFill>
                  <a:schemeClr val="bg1"/>
                </a:solidFill>
              </a:rPr>
            </a:br>
            <a:endParaRPr lang="en-GB" sz="2400" dirty="0">
              <a:solidFill>
                <a:schemeClr val="bg1"/>
              </a:solidFill>
            </a:endParaRPr>
          </a:p>
          <a:p>
            <a:r>
              <a:rPr lang="en-GB" sz="2400" dirty="0">
                <a:solidFill>
                  <a:schemeClr val="bg1"/>
                </a:solidFill>
              </a:rPr>
              <a:t>Please rate the observed parent‐child dyad based on the ratings of parental responsiveness below</a:t>
            </a:r>
            <a:br>
              <a:rPr lang="en-GB" sz="2400" dirty="0">
                <a:solidFill>
                  <a:schemeClr val="bg1"/>
                </a:solidFill>
              </a:rPr>
            </a:br>
            <a:r>
              <a:rPr lang="en-GB" sz="2400" dirty="0">
                <a:solidFill>
                  <a:schemeClr val="bg1"/>
                </a:solidFill>
              </a:rPr>
              <a:t>(circle one only):</a:t>
            </a:r>
          </a:p>
          <a:p>
            <a:br>
              <a:rPr lang="en-GB" sz="2400" dirty="0">
                <a:solidFill>
                  <a:schemeClr val="bg1"/>
                </a:solidFill>
              </a:rPr>
            </a:br>
            <a:r>
              <a:rPr lang="en-GB" sz="2400" dirty="0">
                <a:solidFill>
                  <a:schemeClr val="bg1"/>
                </a:solidFill>
              </a:rPr>
              <a:t>Very low	 	Low 		Moderate 		High 		Very high</a:t>
            </a:r>
            <a:br>
              <a:rPr lang="en-GB" sz="2400" dirty="0">
                <a:solidFill>
                  <a:schemeClr val="bg1"/>
                </a:solidFill>
              </a:rPr>
            </a:br>
            <a:r>
              <a:rPr lang="en-GB" sz="2400" dirty="0">
                <a:solidFill>
                  <a:schemeClr val="bg1"/>
                </a:solidFill>
              </a:rPr>
              <a:t>1			2 		3			4 		5</a:t>
            </a:r>
          </a:p>
        </p:txBody>
      </p:sp>
      <p:sp>
        <p:nvSpPr>
          <p:cNvPr id="9" name="TextBox 8">
            <a:extLst>
              <a:ext uri="{FF2B5EF4-FFF2-40B4-BE49-F238E27FC236}">
                <a16:creationId xmlns:a16="http://schemas.microsoft.com/office/drawing/2014/main" id="{7F4F53A7-8E44-EAB1-9620-BC44CA371062}"/>
              </a:ext>
            </a:extLst>
          </p:cNvPr>
          <p:cNvSpPr txBox="1"/>
          <p:nvPr/>
        </p:nvSpPr>
        <p:spPr>
          <a:xfrm>
            <a:off x="784453" y="5788283"/>
            <a:ext cx="7419373"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chemeClr val="bg1"/>
                </a:solidFill>
                <a:effectLst/>
                <a:latin typeface="-apple-system"/>
              </a:rPr>
              <a:t>www.gov.wales/speech-language-and-communication-outcomes-guidance</a:t>
            </a:r>
          </a:p>
        </p:txBody>
      </p:sp>
      <p:sp>
        <p:nvSpPr>
          <p:cNvPr id="4" name="TextBox 3">
            <a:extLst>
              <a:ext uri="{FF2B5EF4-FFF2-40B4-BE49-F238E27FC236}">
                <a16:creationId xmlns:a16="http://schemas.microsoft.com/office/drawing/2014/main" id="{6E630D90-A2FB-4305-BFBE-2DE2369C8A00}"/>
              </a:ext>
            </a:extLst>
          </p:cNvPr>
          <p:cNvSpPr txBox="1"/>
          <p:nvPr/>
        </p:nvSpPr>
        <p:spPr>
          <a:xfrm>
            <a:off x="86873" y="4711173"/>
            <a:ext cx="4531838" cy="1169551"/>
          </a:xfrm>
          <a:prstGeom prst="rect">
            <a:avLst/>
          </a:prstGeom>
          <a:noFill/>
        </p:spPr>
        <p:txBody>
          <a:bodyPr wrap="square">
            <a:spAutoFit/>
          </a:bodyPr>
          <a:lstStyle/>
          <a:p>
            <a:pPr algn="just"/>
            <a:r>
              <a:rPr lang="en-GB" dirty="0"/>
              <a:t>1 = very low: Parent rarely responds in a developmentally appropriate way either verbally or non‐ verbally to any of Child’s gestures or verbalisations AND Parent attempts to redirect Child’s behaviour, rather than following Child’s interest</a:t>
            </a:r>
          </a:p>
        </p:txBody>
      </p:sp>
      <p:sp>
        <p:nvSpPr>
          <p:cNvPr id="6" name="TextBox 5">
            <a:extLst>
              <a:ext uri="{FF2B5EF4-FFF2-40B4-BE49-F238E27FC236}">
                <a16:creationId xmlns:a16="http://schemas.microsoft.com/office/drawing/2014/main" id="{E7695862-DD05-1670-E6B7-550F1A163DB9}"/>
              </a:ext>
            </a:extLst>
          </p:cNvPr>
          <p:cNvSpPr txBox="1"/>
          <p:nvPr/>
        </p:nvSpPr>
        <p:spPr>
          <a:xfrm>
            <a:off x="7783829" y="4618732"/>
            <a:ext cx="4367462" cy="1169551"/>
          </a:xfrm>
          <a:prstGeom prst="rect">
            <a:avLst/>
          </a:prstGeom>
          <a:noFill/>
        </p:spPr>
        <p:txBody>
          <a:bodyPr wrap="square">
            <a:spAutoFit/>
          </a:bodyPr>
          <a:lstStyle/>
          <a:p>
            <a:pPr algn="just"/>
            <a:r>
              <a:rPr lang="en-GB" dirty="0"/>
              <a:t>5 = very high: Parent frequently responds in a developmentally appropriate way either verbally or non‐ verbally to Child’s gestures or verbalisations AND Parent rarely attempts to redirect Child’s focus from the current activity, but follows Child’s interest</a:t>
            </a:r>
          </a:p>
        </p:txBody>
      </p:sp>
    </p:spTree>
    <p:extLst>
      <p:ext uri="{BB962C8B-B14F-4D97-AF65-F5344CB8AC3E}">
        <p14:creationId xmlns:p14="http://schemas.microsoft.com/office/powerpoint/2010/main" val="2954245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14"/>
        <p:cNvGrpSpPr/>
        <p:nvPr/>
      </p:nvGrpSpPr>
      <p:grpSpPr>
        <a:xfrm>
          <a:off x="0" y="0"/>
          <a:ext cx="0" cy="0"/>
          <a:chOff x="0" y="0"/>
          <a:chExt cx="0" cy="0"/>
        </a:xfrm>
      </p:grpSpPr>
      <p:sp>
        <p:nvSpPr>
          <p:cNvPr id="815" name="Google Shape;815;g20c4d0b9f3a_2_7"/>
          <p:cNvSpPr txBox="1">
            <a:spLocks noGrp="1"/>
          </p:cNvSpPr>
          <p:nvPr>
            <p:ph type="body" idx="1"/>
          </p:nvPr>
        </p:nvSpPr>
        <p:spPr>
          <a:xfrm>
            <a:off x="1157750" y="5954400"/>
            <a:ext cx="2229300" cy="446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GB" sz="1100" u="sng">
                <a:solidFill>
                  <a:schemeClr val="accent2"/>
                </a:solidFill>
                <a:hlinkClick r:id="rId3">
                  <a:extLst>
                    <a:ext uri="{A12FA001-AC4F-418D-AE19-62706E023703}">
                      <ahyp:hlinkClr xmlns:ahyp="http://schemas.microsoft.com/office/drawing/2018/hyperlinkcolor" val="tx"/>
                    </a:ext>
                  </a:extLst>
                </a:hlinkClick>
              </a:rPr>
              <a:t>30) Molly Wright: How every child can thrive by five | TED - YouTube</a:t>
            </a:r>
            <a:r>
              <a:rPr lang="en-GB" b="1">
                <a:solidFill>
                  <a:schemeClr val="dk1"/>
                </a:solidFill>
              </a:rPr>
              <a:t>  </a:t>
            </a:r>
            <a:endParaRPr sz="2400">
              <a:solidFill>
                <a:schemeClr val="lt1"/>
              </a:solidFill>
              <a:latin typeface="Arial"/>
              <a:ea typeface="Arial"/>
              <a:cs typeface="Arial"/>
              <a:sym typeface="Arial"/>
            </a:endParaRPr>
          </a:p>
        </p:txBody>
      </p:sp>
      <p:sp>
        <p:nvSpPr>
          <p:cNvPr id="816" name="Google Shape;816;g20c4d0b9f3a_2_7"/>
          <p:cNvSpPr txBox="1">
            <a:spLocks noGrp="1"/>
          </p:cNvSpPr>
          <p:nvPr>
            <p:ph type="ftr" idx="11"/>
          </p:nvPr>
        </p:nvSpPr>
        <p:spPr>
          <a:xfrm>
            <a:off x="64477" y="6525344"/>
            <a:ext cx="7815900" cy="184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17" name="Google Shape;817;g20c4d0b9f3a_2_7"/>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8" name="Google Shape;818;g20c4d0b9f3a_2_7"/>
          <p:cNvSpPr txBox="1"/>
          <p:nvPr/>
        </p:nvSpPr>
        <p:spPr>
          <a:xfrm>
            <a:off x="457200" y="274320"/>
            <a:ext cx="2030400" cy="1402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a:solidFill>
                  <a:schemeClr val="lt1"/>
                </a:solidFill>
                <a:latin typeface="Rockwell"/>
                <a:ea typeface="Rockwell"/>
                <a:cs typeface="Rockwell"/>
                <a:sym typeface="Rockwell"/>
              </a:rPr>
              <a:t>The importance of responsive interactions</a:t>
            </a:r>
            <a:endParaRPr sz="2000" b="1" i="0" u="none" strike="noStrike" cap="none">
              <a:solidFill>
                <a:schemeClr val="lt1"/>
              </a:solidFill>
              <a:latin typeface="Rockwell"/>
              <a:ea typeface="Rockwell"/>
              <a:cs typeface="Rockwell"/>
              <a:sym typeface="Rockwell"/>
            </a:endParaRPr>
          </a:p>
        </p:txBody>
      </p:sp>
      <p:pic>
        <p:nvPicPr>
          <p:cNvPr id="819" name="Google Shape;819;g20c4d0b9f3a_2_7" descr="&quot;What if I was to tell you that a game of peek-a-boo could change the world?&quot; asks seven-year-old Molly Wright, one of the youngest-ever TED speakers. Breaking down the research-backed ways parents and caregivers can support children's healthy brain development, Wright highlights the benefits of play on lifelong learning, behavior and well-being, sharing effective strategies to help all kids thrive by the age of five. She's joined onstage by one-year-old Ari and his dad, Amarjot, who help illustrate her big ideas about brain science. (This TED Talk was produced in collaboration with Minderoo Foundation as an educational tool for parents and caregivers around the world and is supported by UNICEF.)&#10;&#10;Visit http://TED.com to get our entire library of TED Talks, transcripts, translations, personalized talk recommendations and more.&#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 You're welcome to link to or embed these videos, forward them to others and share these ideas with people you know. &#10;&#10;Become a TED Member: http://ted.com/membership&#10;Follow TED on Twitter: http://twitter.com/TEDTalks&#10;Like TED on Facebook: http://facebook.com/TED&#10;Subscribe to our channel: http://youtube.com/TED&#10;&#10;TED's videos may be used for non-commercial purposes under a Creative Commons License, Attribution–Non Commercial–No Derivatives (or the CC BY – NC – ND 4.0 International) and in accordance with our TED Talks Usage Policy (https://www.ted.com/about/our-organization/our-policies-terms/ted-talks-usage-policy). For more information on using TED for commercial purposes (e.g. employee learning, in a film or online course), please submit a Media Request at https://media-requests.ted.com" title="Molly Wright: How every child can thrive by five | TED">
            <a:hlinkClick r:id="rId4"/>
          </p:cNvPr>
          <p:cNvPicPr preferRelativeResize="0"/>
          <p:nvPr/>
        </p:nvPicPr>
        <p:blipFill>
          <a:blip r:embed="rId5">
            <a:alphaModFix/>
          </a:blip>
          <a:stretch>
            <a:fillRect/>
          </a:stretch>
        </p:blipFill>
        <p:spPr>
          <a:xfrm>
            <a:off x="3497500" y="136175"/>
            <a:ext cx="8352850" cy="6264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24"/>
        <p:cNvGrpSpPr/>
        <p:nvPr/>
      </p:nvGrpSpPr>
      <p:grpSpPr>
        <a:xfrm>
          <a:off x="0" y="0"/>
          <a:ext cx="0" cy="0"/>
          <a:chOff x="0" y="0"/>
          <a:chExt cx="0" cy="0"/>
        </a:xfrm>
      </p:grpSpPr>
      <p:grpSp>
        <p:nvGrpSpPr>
          <p:cNvPr id="825" name="Google Shape;825;p57"/>
          <p:cNvGrpSpPr/>
          <p:nvPr/>
        </p:nvGrpSpPr>
        <p:grpSpPr>
          <a:xfrm>
            <a:off x="609600" y="1775994"/>
            <a:ext cx="10515604" cy="4402105"/>
            <a:chOff x="0" y="-70301"/>
            <a:chExt cx="10515604" cy="4402105"/>
          </a:xfrm>
        </p:grpSpPr>
        <p:sp>
          <p:nvSpPr>
            <p:cNvPr id="826" name="Google Shape;826;p57"/>
            <p:cNvSpPr/>
            <p:nvPr/>
          </p:nvSpPr>
          <p:spPr>
            <a:xfrm>
              <a:off x="7886076" y="1696393"/>
              <a:ext cx="2629528" cy="2629596"/>
            </a:xfrm>
            <a:prstGeom prst="ellipse">
              <a:avLst/>
            </a:prstGeom>
            <a:noFill/>
            <a:ln w="25400" cap="flat" cmpd="sng">
              <a:solidFill>
                <a:schemeClr val="lt1"/>
              </a:solidFill>
              <a:prstDash val="solid"/>
              <a:round/>
              <a:headEnd type="none" w="sm" len="sm"/>
              <a:tailEnd type="none" w="sm" len="sm"/>
            </a:ln>
            <a:effectLst>
              <a:outerShdw blurRad="664842" sx="95000" sy="95000" algn="ctr" rotWithShape="0">
                <a:srgbClr val="009098"/>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57"/>
            <p:cNvSpPr txBox="1"/>
            <p:nvPr/>
          </p:nvSpPr>
          <p:spPr>
            <a:xfrm>
              <a:off x="8271161" y="2081488"/>
              <a:ext cx="1859358" cy="1859406"/>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chemeClr val="lt1"/>
                </a:buClr>
                <a:buSzPts val="2800"/>
                <a:buFont typeface="Rockwell"/>
                <a:buNone/>
              </a:pPr>
              <a:r>
                <a:rPr lang="en-GB" sz="2800" b="0" i="0" u="none" strike="noStrike" cap="none">
                  <a:solidFill>
                    <a:schemeClr val="lt1"/>
                  </a:solidFill>
                  <a:latin typeface="Rockwell"/>
                  <a:ea typeface="Rockwell"/>
                  <a:cs typeface="Rockwell"/>
                  <a:sym typeface="Rockwell"/>
                </a:rPr>
                <a:t>Behaviour</a:t>
              </a:r>
              <a:r>
                <a:rPr lang="en-GB" sz="2100" b="0" i="0" u="none" strike="noStrike" cap="none">
                  <a:solidFill>
                    <a:schemeClr val="lt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980"/>
                </a:spcBef>
                <a:spcAft>
                  <a:spcPts val="0"/>
                </a:spcAft>
                <a:buClr>
                  <a:schemeClr val="lt1"/>
                </a:buClr>
                <a:buSzPts val="2100"/>
                <a:buFont typeface="Arial"/>
                <a:buNone/>
              </a:pPr>
              <a:r>
                <a:rPr lang="en-GB" sz="2100" b="0" i="0" u="none" strike="noStrike" cap="none">
                  <a:solidFill>
                    <a:schemeClr val="lt1"/>
                  </a:solidFill>
                  <a:latin typeface="Arial"/>
                  <a:ea typeface="Arial"/>
                  <a:cs typeface="Arial"/>
                  <a:sym typeface="Arial"/>
                </a:rPr>
                <a:t>Talking together</a:t>
              </a:r>
              <a:endParaRPr sz="1400" b="0" i="0" u="none" strike="noStrike" cap="none">
                <a:solidFill>
                  <a:srgbClr val="000000"/>
                </a:solidFill>
                <a:latin typeface="Arial"/>
                <a:ea typeface="Arial"/>
                <a:cs typeface="Arial"/>
                <a:sym typeface="Arial"/>
              </a:endParaRPr>
            </a:p>
          </p:txBody>
        </p:sp>
        <p:sp>
          <p:nvSpPr>
            <p:cNvPr id="828" name="Google Shape;828;p57"/>
            <p:cNvSpPr/>
            <p:nvPr/>
          </p:nvSpPr>
          <p:spPr>
            <a:xfrm rot="10800000">
              <a:off x="5130758" y="-70301"/>
              <a:ext cx="4222888" cy="4402105"/>
            </a:xfrm>
            <a:prstGeom prst="blockArc">
              <a:avLst>
                <a:gd name="adj1" fmla="val 17527788"/>
                <a:gd name="adj2" fmla="val 4119114"/>
                <a:gd name="adj3" fmla="val 5750"/>
              </a:avLst>
            </a:prstGeom>
            <a:solidFill>
              <a:srgbClr val="00909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57"/>
            <p:cNvSpPr/>
            <p:nvPr/>
          </p:nvSpPr>
          <p:spPr>
            <a:xfrm>
              <a:off x="5214322" y="230308"/>
              <a:ext cx="1122223" cy="1122536"/>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a:effectLst>
              <a:outerShdw blurRad="639150" sx="95000" sy="95000" algn="ctr" rotWithShape="0">
                <a:srgbClr val="009098"/>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57"/>
            <p:cNvSpPr/>
            <p:nvPr/>
          </p:nvSpPr>
          <p:spPr>
            <a:xfrm>
              <a:off x="457205" y="536603"/>
              <a:ext cx="3862224" cy="112230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57"/>
            <p:cNvSpPr txBox="1"/>
            <p:nvPr/>
          </p:nvSpPr>
          <p:spPr>
            <a:xfrm>
              <a:off x="457205" y="536603"/>
              <a:ext cx="3862224" cy="1122302"/>
            </a:xfrm>
            <a:prstGeom prst="rect">
              <a:avLst/>
            </a:prstGeom>
            <a:noFill/>
            <a:ln>
              <a:noFill/>
            </a:ln>
          </p:spPr>
          <p:txBody>
            <a:bodyPr spcFirstLastPara="1" wrap="square" lIns="35550" tIns="35550" rIns="35550" bIns="35550" anchor="ctr" anchorCtr="0">
              <a:noAutofit/>
            </a:bodyPr>
            <a:lstStyle/>
            <a:p>
              <a:pPr marL="0" marR="0" lvl="0" indent="0" algn="r" rtl="0">
                <a:lnSpc>
                  <a:spcPct val="90000"/>
                </a:lnSpc>
                <a:spcBef>
                  <a:spcPts val="0"/>
                </a:spcBef>
                <a:spcAft>
                  <a:spcPts val="0"/>
                </a:spcAft>
                <a:buClr>
                  <a:schemeClr val="lt1"/>
                </a:buClr>
                <a:buSzPts val="2800"/>
                <a:buFont typeface="Rockwell"/>
                <a:buNone/>
              </a:pPr>
              <a:r>
                <a:rPr lang="en-GB" sz="2800" b="0" i="0" u="none" strike="noStrike" cap="none">
                  <a:solidFill>
                    <a:schemeClr val="lt1"/>
                  </a:solidFill>
                  <a:latin typeface="Rockwell"/>
                  <a:ea typeface="Rockwell"/>
                  <a:cs typeface="Rockwell"/>
                  <a:sym typeface="Rockwell"/>
                </a:rPr>
                <a:t>Capability</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28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 </a:t>
              </a:r>
              <a:r>
                <a:rPr lang="en-GB" sz="1800" b="0" i="0" u="none" strike="noStrike" cap="none">
                  <a:solidFill>
                    <a:schemeClr val="lt1"/>
                  </a:solidFill>
                  <a:latin typeface="Arial"/>
                  <a:ea typeface="Arial"/>
                  <a:cs typeface="Arial"/>
                  <a:sym typeface="Arial"/>
                </a:rPr>
                <a:t>Limited understanding of how to support SLC development,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including milestones and activities</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r" rtl="0">
                <a:lnSpc>
                  <a:spcPct val="90000"/>
                </a:lnSpc>
                <a:spcBef>
                  <a:spcPts val="180"/>
                </a:spcBef>
                <a:spcAft>
                  <a:spcPts val="0"/>
                </a:spcAft>
                <a:buClr>
                  <a:schemeClr val="dk1"/>
                </a:buClr>
                <a:buSzPts val="3000"/>
                <a:buFont typeface="Calibri"/>
                <a:buNone/>
              </a:pPr>
              <a:endParaRPr sz="3000" b="0" i="0" u="none" strike="noStrike" cap="none">
                <a:solidFill>
                  <a:schemeClr val="lt1"/>
                </a:solidFill>
                <a:latin typeface="Calibri"/>
                <a:ea typeface="Calibri"/>
                <a:cs typeface="Calibri"/>
                <a:sym typeface="Calibri"/>
              </a:endParaRPr>
            </a:p>
          </p:txBody>
        </p:sp>
        <p:sp>
          <p:nvSpPr>
            <p:cNvPr id="832" name="Google Shape;832;p57"/>
            <p:cNvSpPr/>
            <p:nvPr/>
          </p:nvSpPr>
          <p:spPr>
            <a:xfrm>
              <a:off x="4688254" y="1577809"/>
              <a:ext cx="1122223" cy="1122536"/>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a:effectLst>
              <a:outerShdw blurRad="635000" sx="95000" sy="95000" algn="ctr" rotWithShape="0">
                <a:srgbClr val="009098"/>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57"/>
            <p:cNvSpPr/>
            <p:nvPr/>
          </p:nvSpPr>
          <p:spPr>
            <a:xfrm>
              <a:off x="0" y="1471701"/>
              <a:ext cx="4285062" cy="133020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57"/>
            <p:cNvSpPr txBox="1"/>
            <p:nvPr/>
          </p:nvSpPr>
          <p:spPr>
            <a:xfrm>
              <a:off x="0" y="1471701"/>
              <a:ext cx="4285062" cy="1330203"/>
            </a:xfrm>
            <a:prstGeom prst="rect">
              <a:avLst/>
            </a:prstGeom>
            <a:noFill/>
            <a:ln>
              <a:noFill/>
            </a:ln>
          </p:spPr>
          <p:txBody>
            <a:bodyPr spcFirstLastPara="1" wrap="square" lIns="35550" tIns="35550" rIns="35550" bIns="35550" anchor="ctr" anchorCtr="0">
              <a:noAutofit/>
            </a:bodyPr>
            <a:lstStyle/>
            <a:p>
              <a:pPr marL="0" marR="0" lvl="0" indent="0" algn="r" rtl="0">
                <a:lnSpc>
                  <a:spcPct val="90000"/>
                </a:lnSpc>
                <a:spcBef>
                  <a:spcPts val="0"/>
                </a:spcBef>
                <a:spcAft>
                  <a:spcPts val="0"/>
                </a:spcAft>
                <a:buClr>
                  <a:schemeClr val="lt1"/>
                </a:buClr>
                <a:buSzPts val="2800"/>
                <a:buFont typeface="Rockwell"/>
                <a:buNone/>
              </a:pPr>
              <a:r>
                <a:rPr lang="en-GB" sz="2800" b="0" i="0" u="none" strike="noStrike" cap="none">
                  <a:solidFill>
                    <a:schemeClr val="lt1"/>
                  </a:solidFill>
                  <a:latin typeface="Rockwell"/>
                  <a:ea typeface="Rockwell"/>
                  <a:cs typeface="Rockwell"/>
                  <a:sym typeface="Rockwell"/>
                </a:rPr>
                <a:t>Opportunity</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280"/>
                </a:spcBef>
                <a:spcAft>
                  <a:spcPts val="0"/>
                </a:spcAft>
                <a:buClr>
                  <a:schemeClr val="lt1"/>
                </a:buClr>
                <a:buSzPts val="1800"/>
                <a:buFont typeface="Noto Sans Symbols"/>
                <a:buNone/>
              </a:pPr>
              <a:r>
                <a:rPr lang="en-GB" sz="1800" b="0" i="0" u="none" strike="noStrike" cap="none">
                  <a:solidFill>
                    <a:schemeClr val="lt1"/>
                  </a:solidFill>
                  <a:latin typeface="Arial"/>
                  <a:ea typeface="Arial"/>
                  <a:cs typeface="Arial"/>
                  <a:sym typeface="Arial"/>
                </a:rPr>
                <a:t> Limited time together</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 Other developmental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needs prioritised</a:t>
              </a:r>
              <a:endParaRPr sz="1400" b="0" i="0" u="none" strike="noStrike" cap="none">
                <a:solidFill>
                  <a:srgbClr val="000000"/>
                </a:solidFill>
                <a:latin typeface="Arial"/>
                <a:ea typeface="Arial"/>
                <a:cs typeface="Arial"/>
                <a:sym typeface="Arial"/>
              </a:endParaRPr>
            </a:p>
          </p:txBody>
        </p:sp>
        <p:sp>
          <p:nvSpPr>
            <p:cNvPr id="835" name="Google Shape;835;p57"/>
            <p:cNvSpPr/>
            <p:nvPr/>
          </p:nvSpPr>
          <p:spPr>
            <a:xfrm>
              <a:off x="5254946" y="2962779"/>
              <a:ext cx="1122223" cy="1122536"/>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a:effectLst>
              <a:outerShdw blurRad="635000" sx="95000" sy="95000" algn="ctr" rotWithShape="0">
                <a:srgbClr val="009098"/>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57"/>
            <p:cNvSpPr/>
            <p:nvPr/>
          </p:nvSpPr>
          <p:spPr>
            <a:xfrm>
              <a:off x="914404" y="3182904"/>
              <a:ext cx="3395284" cy="10864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57"/>
            <p:cNvSpPr txBox="1"/>
            <p:nvPr/>
          </p:nvSpPr>
          <p:spPr>
            <a:xfrm>
              <a:off x="914404" y="3182904"/>
              <a:ext cx="3395284" cy="1086439"/>
            </a:xfrm>
            <a:prstGeom prst="rect">
              <a:avLst/>
            </a:prstGeom>
            <a:noFill/>
            <a:ln>
              <a:noFill/>
            </a:ln>
          </p:spPr>
          <p:txBody>
            <a:bodyPr spcFirstLastPara="1" wrap="square" lIns="35550" tIns="35550" rIns="35550" bIns="35550" anchor="ctr" anchorCtr="0">
              <a:noAutofit/>
            </a:bodyPr>
            <a:lstStyle/>
            <a:p>
              <a:pPr marL="0" marR="0" lvl="0" indent="0" algn="r" rtl="0">
                <a:lnSpc>
                  <a:spcPct val="90000"/>
                </a:lnSpc>
                <a:spcBef>
                  <a:spcPts val="0"/>
                </a:spcBef>
                <a:spcAft>
                  <a:spcPts val="0"/>
                </a:spcAft>
                <a:buClr>
                  <a:schemeClr val="lt1"/>
                </a:buClr>
                <a:buSzPts val="2800"/>
                <a:buFont typeface="Rockwell"/>
                <a:buNone/>
              </a:pPr>
              <a:r>
                <a:rPr lang="en-GB" sz="2800" b="0" i="0" u="none" strike="noStrike" cap="none">
                  <a:solidFill>
                    <a:schemeClr val="lt1"/>
                  </a:solidFill>
                  <a:latin typeface="Rockwell"/>
                  <a:ea typeface="Rockwell"/>
                  <a:cs typeface="Rockwell"/>
                  <a:sym typeface="Rockwell"/>
                </a:rPr>
                <a:t>Motivation</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28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Parents tend to seek advice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on SLC from friends and family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rather than professionals</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80"/>
                </a:spcBef>
                <a:spcAft>
                  <a:spcPts val="0"/>
                </a:spcAft>
                <a:buClr>
                  <a:schemeClr val="dk1"/>
                </a:buClr>
                <a:buSzPts val="3000"/>
                <a:buFont typeface="Calibri"/>
                <a:buNone/>
              </a:pPr>
              <a:endParaRPr sz="3000" b="0" i="0" u="none" strike="noStrike" cap="none">
                <a:solidFill>
                  <a:schemeClr val="lt1"/>
                </a:solidFill>
                <a:latin typeface="Calibri"/>
                <a:ea typeface="Calibri"/>
                <a:cs typeface="Calibri"/>
                <a:sym typeface="Calibri"/>
              </a:endParaRPr>
            </a:p>
          </p:txBody>
        </p:sp>
      </p:grpSp>
      <p:sp>
        <p:nvSpPr>
          <p:cNvPr id="838" name="Google Shape;838;p57"/>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9" name="Google Shape;839;p5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Applying the key messages to change behaviour</a:t>
            </a:r>
            <a:endParaRPr sz="2000" b="1" i="0" u="none" strike="noStrike" cap="none">
              <a:solidFill>
                <a:schemeClr val="lt1"/>
              </a:solidFill>
              <a:latin typeface="Rockwell"/>
              <a:ea typeface="Rockwell"/>
              <a:cs typeface="Rockwell"/>
              <a:sym typeface="Rockwell"/>
            </a:endParaRPr>
          </a:p>
        </p:txBody>
      </p:sp>
      <p:pic>
        <p:nvPicPr>
          <p:cNvPr id="840" name="Google Shape;840;p57"/>
          <p:cNvPicPr preferRelativeResize="0"/>
          <p:nvPr/>
        </p:nvPicPr>
        <p:blipFill rotWithShape="1">
          <a:blip r:embed="rId6">
            <a:alphaModFix/>
          </a:blip>
          <a:srcRect/>
          <a:stretch/>
        </p:blipFill>
        <p:spPr>
          <a:xfrm>
            <a:off x="7181850" y="-1615437"/>
            <a:ext cx="5181599" cy="5181599"/>
          </a:xfrm>
          <a:prstGeom prst="rect">
            <a:avLst/>
          </a:prstGeom>
          <a:noFill/>
          <a:ln>
            <a:noFill/>
          </a:ln>
        </p:spPr>
      </p:pic>
      <p:sp>
        <p:nvSpPr>
          <p:cNvPr id="841" name="Google Shape;841;p5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46"/>
        <p:cNvGrpSpPr/>
        <p:nvPr/>
      </p:nvGrpSpPr>
      <p:grpSpPr>
        <a:xfrm>
          <a:off x="0" y="0"/>
          <a:ext cx="0" cy="0"/>
          <a:chOff x="0" y="0"/>
          <a:chExt cx="0" cy="0"/>
        </a:xfrm>
      </p:grpSpPr>
      <p:sp>
        <p:nvSpPr>
          <p:cNvPr id="847" name="Google Shape;847;g205ba553e1b_2_6"/>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8" name="Google Shape;848;g205ba553e1b_2_6"/>
          <p:cNvSpPr txBox="1"/>
          <p:nvPr/>
        </p:nvSpPr>
        <p:spPr>
          <a:xfrm>
            <a:off x="457200" y="274320"/>
            <a:ext cx="2030400" cy="1402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Applying the key messages to change behaviour</a:t>
            </a:r>
            <a:endParaRPr sz="2000" b="1" i="0" u="none" strike="noStrike" cap="none">
              <a:solidFill>
                <a:schemeClr val="lt1"/>
              </a:solidFill>
              <a:latin typeface="Rockwell"/>
              <a:ea typeface="Rockwell"/>
              <a:cs typeface="Rockwell"/>
              <a:sym typeface="Rockwell"/>
            </a:endParaRPr>
          </a:p>
        </p:txBody>
      </p:sp>
      <p:pic>
        <p:nvPicPr>
          <p:cNvPr id="849" name="Google Shape;849;g205ba553e1b_2_6"/>
          <p:cNvPicPr preferRelativeResize="0"/>
          <p:nvPr/>
        </p:nvPicPr>
        <p:blipFill rotWithShape="1">
          <a:blip r:embed="rId3">
            <a:alphaModFix/>
          </a:blip>
          <a:srcRect/>
          <a:stretch/>
        </p:blipFill>
        <p:spPr>
          <a:xfrm>
            <a:off x="7315200" y="-1524000"/>
            <a:ext cx="5181599" cy="5181599"/>
          </a:xfrm>
          <a:prstGeom prst="rect">
            <a:avLst/>
          </a:prstGeom>
          <a:noFill/>
          <a:ln>
            <a:noFill/>
          </a:ln>
        </p:spPr>
      </p:pic>
      <p:sp>
        <p:nvSpPr>
          <p:cNvPr id="850" name="Google Shape;850;g205ba553e1b_2_6"/>
          <p:cNvSpPr txBox="1">
            <a:spLocks noGrp="1"/>
          </p:cNvSpPr>
          <p:nvPr>
            <p:ph type="ftr" idx="11"/>
          </p:nvPr>
        </p:nvSpPr>
        <p:spPr>
          <a:xfrm>
            <a:off x="64477" y="6525344"/>
            <a:ext cx="7815900" cy="184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51" name="Google Shape;851;g205ba553e1b_2_6"/>
          <p:cNvSpPr txBox="1"/>
          <p:nvPr/>
        </p:nvSpPr>
        <p:spPr>
          <a:xfrm>
            <a:off x="381000" y="633300"/>
            <a:ext cx="8935200" cy="532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800">
              <a:solidFill>
                <a:schemeClr val="dk1"/>
              </a:solidFill>
            </a:endParaRPr>
          </a:p>
          <a:p>
            <a:pPr marL="0" lvl="0" indent="0" algn="l" rtl="0">
              <a:lnSpc>
                <a:spcPct val="115000"/>
              </a:lnSpc>
              <a:spcBef>
                <a:spcPts val="0"/>
              </a:spcBef>
              <a:spcAft>
                <a:spcPts val="0"/>
              </a:spcAft>
              <a:buNone/>
            </a:pPr>
            <a:endParaRPr sz="2800">
              <a:solidFill>
                <a:schemeClr val="lt1"/>
              </a:solidFill>
            </a:endParaRPr>
          </a:p>
          <a:p>
            <a:pPr marL="0" lvl="0" indent="0" algn="l" rtl="0">
              <a:lnSpc>
                <a:spcPct val="115000"/>
              </a:lnSpc>
              <a:spcBef>
                <a:spcPts val="0"/>
              </a:spcBef>
              <a:spcAft>
                <a:spcPts val="0"/>
              </a:spcAft>
              <a:buNone/>
            </a:pPr>
            <a:endParaRPr sz="2400">
              <a:solidFill>
                <a:schemeClr val="lt1"/>
              </a:solidFill>
            </a:endParaRPr>
          </a:p>
          <a:p>
            <a:pPr marL="0" lvl="0" indent="0" algn="l" rtl="0">
              <a:lnSpc>
                <a:spcPct val="115000"/>
              </a:lnSpc>
              <a:spcBef>
                <a:spcPts val="0"/>
              </a:spcBef>
              <a:spcAft>
                <a:spcPts val="0"/>
              </a:spcAft>
              <a:buNone/>
            </a:pPr>
            <a:r>
              <a:rPr lang="en-GB" sz="2400" b="1">
                <a:solidFill>
                  <a:schemeClr val="lt1"/>
                </a:solidFill>
              </a:rPr>
              <a:t>How to deliver Key Messages - make it ‘EAST’:</a:t>
            </a:r>
            <a:endParaRPr sz="2400" b="1">
              <a:solidFill>
                <a:schemeClr val="lt1"/>
              </a:solidFill>
            </a:endParaRPr>
          </a:p>
          <a:p>
            <a:pPr marL="0" lvl="0" indent="0" algn="l" rtl="0">
              <a:lnSpc>
                <a:spcPct val="115000"/>
              </a:lnSpc>
              <a:spcBef>
                <a:spcPts val="0"/>
              </a:spcBef>
              <a:spcAft>
                <a:spcPts val="0"/>
              </a:spcAft>
              <a:buNone/>
            </a:pPr>
            <a:endParaRPr sz="2900" b="1">
              <a:solidFill>
                <a:schemeClr val="lt1"/>
              </a:solidFill>
            </a:endParaRPr>
          </a:p>
          <a:p>
            <a:pPr marL="0" lvl="0" indent="0" algn="l" rtl="0">
              <a:lnSpc>
                <a:spcPct val="115000"/>
              </a:lnSpc>
              <a:spcBef>
                <a:spcPts val="0"/>
              </a:spcBef>
              <a:spcAft>
                <a:spcPts val="0"/>
              </a:spcAft>
              <a:buNone/>
            </a:pPr>
            <a:r>
              <a:rPr lang="en-GB" sz="3000" b="1">
                <a:solidFill>
                  <a:schemeClr val="lt1"/>
                </a:solidFill>
              </a:rPr>
              <a:t>E</a:t>
            </a:r>
            <a:r>
              <a:rPr lang="en-GB" sz="3000">
                <a:solidFill>
                  <a:schemeClr val="lt1"/>
                </a:solidFill>
              </a:rPr>
              <a:t>asy (remove barriers)</a:t>
            </a:r>
            <a:endParaRPr sz="3000">
              <a:solidFill>
                <a:schemeClr val="lt1"/>
              </a:solidFill>
            </a:endParaRPr>
          </a:p>
          <a:p>
            <a:pPr marL="0" lvl="0" indent="0" algn="l" rtl="0">
              <a:lnSpc>
                <a:spcPct val="115000"/>
              </a:lnSpc>
              <a:spcBef>
                <a:spcPts val="0"/>
              </a:spcBef>
              <a:spcAft>
                <a:spcPts val="0"/>
              </a:spcAft>
              <a:buNone/>
            </a:pPr>
            <a:r>
              <a:rPr lang="en-GB" sz="3000" b="1">
                <a:solidFill>
                  <a:schemeClr val="lt1"/>
                </a:solidFill>
              </a:rPr>
              <a:t>A</a:t>
            </a:r>
            <a:r>
              <a:rPr lang="en-GB" sz="3000">
                <a:solidFill>
                  <a:schemeClr val="lt1"/>
                </a:solidFill>
              </a:rPr>
              <a:t>ttractive (get my attention/ what’s the reward?)</a:t>
            </a:r>
            <a:endParaRPr sz="3000">
              <a:solidFill>
                <a:schemeClr val="lt1"/>
              </a:solidFill>
            </a:endParaRPr>
          </a:p>
          <a:p>
            <a:pPr marL="0" lvl="0" indent="0" algn="l" rtl="0">
              <a:lnSpc>
                <a:spcPct val="115000"/>
              </a:lnSpc>
              <a:spcBef>
                <a:spcPts val="0"/>
              </a:spcBef>
              <a:spcAft>
                <a:spcPts val="0"/>
              </a:spcAft>
              <a:buNone/>
            </a:pPr>
            <a:r>
              <a:rPr lang="en-GB" sz="3000" b="1">
                <a:solidFill>
                  <a:schemeClr val="lt1"/>
                </a:solidFill>
              </a:rPr>
              <a:t>S</a:t>
            </a:r>
            <a:r>
              <a:rPr lang="en-GB" sz="3000">
                <a:solidFill>
                  <a:schemeClr val="lt1"/>
                </a:solidFill>
              </a:rPr>
              <a:t>ocial (others do this…)</a:t>
            </a:r>
            <a:endParaRPr sz="3000">
              <a:solidFill>
                <a:schemeClr val="lt1"/>
              </a:solidFill>
            </a:endParaRPr>
          </a:p>
          <a:p>
            <a:pPr marL="0" lvl="0" indent="0" algn="l" rtl="0">
              <a:lnSpc>
                <a:spcPct val="115000"/>
              </a:lnSpc>
              <a:spcBef>
                <a:spcPts val="0"/>
              </a:spcBef>
              <a:spcAft>
                <a:spcPts val="0"/>
              </a:spcAft>
              <a:buNone/>
            </a:pPr>
            <a:r>
              <a:rPr lang="en-GB" sz="3000" b="1">
                <a:solidFill>
                  <a:schemeClr val="lt1"/>
                </a:solidFill>
              </a:rPr>
              <a:t>T</a:t>
            </a:r>
            <a:r>
              <a:rPr lang="en-GB" sz="3000">
                <a:solidFill>
                  <a:schemeClr val="lt1"/>
                </a:solidFill>
              </a:rPr>
              <a:t>imely (make it relevant to me right now)</a:t>
            </a:r>
            <a:endParaRPr sz="3000">
              <a:solidFill>
                <a:schemeClr val="lt1"/>
              </a:solidFill>
            </a:endParaRPr>
          </a:p>
          <a:p>
            <a:pPr marL="0" lvl="0" indent="0" algn="l" rtl="0">
              <a:lnSpc>
                <a:spcPct val="115000"/>
              </a:lnSpc>
              <a:spcBef>
                <a:spcPts val="0"/>
              </a:spcBef>
              <a:spcAft>
                <a:spcPts val="0"/>
              </a:spcAft>
              <a:buNone/>
            </a:pPr>
            <a:endParaRPr sz="2000">
              <a:solidFill>
                <a:schemeClr val="lt1"/>
              </a:solidFill>
            </a:endParaRPr>
          </a:p>
          <a:p>
            <a:pPr marL="0" lvl="0" indent="0" algn="l" rtl="0">
              <a:lnSpc>
                <a:spcPct val="115000"/>
              </a:lnSpc>
              <a:spcBef>
                <a:spcPts val="0"/>
              </a:spcBef>
              <a:spcAft>
                <a:spcPts val="0"/>
              </a:spcAft>
              <a:buNone/>
            </a:pPr>
            <a:r>
              <a:rPr lang="en-GB" sz="2000">
                <a:solidFill>
                  <a:schemeClr val="lt1"/>
                </a:solidFill>
              </a:rPr>
              <a:t>Reference:</a:t>
            </a:r>
            <a:r>
              <a:rPr lang="en-GB" sz="2000">
                <a:solidFill>
                  <a:schemeClr val="dk1"/>
                </a:solidFill>
                <a:uFill>
                  <a:noFill/>
                </a:uFill>
                <a:hlinkClick r:id="rId4">
                  <a:extLst>
                    <a:ext uri="{A12FA001-AC4F-418D-AE19-62706E023703}">
                      <ahyp:hlinkClr xmlns:ahyp="http://schemas.microsoft.com/office/drawing/2018/hyperlinkcolor" val="tx"/>
                    </a:ext>
                  </a:extLst>
                </a:hlinkClick>
              </a:rPr>
              <a:t> </a:t>
            </a:r>
            <a:r>
              <a:rPr lang="en-GB" sz="2000" u="sng">
                <a:solidFill>
                  <a:schemeClr val="hlink"/>
                </a:solidFill>
                <a:hlinkClick r:id="rId4"/>
              </a:rPr>
              <a:t>BIT-Publication-EAST_FA_WEB.pdf</a:t>
            </a:r>
            <a:endParaRPr sz="2000" u="sng">
              <a:solidFill>
                <a:schemeClr val="hlink"/>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856"/>
        <p:cNvGrpSpPr/>
        <p:nvPr/>
      </p:nvGrpSpPr>
      <p:grpSpPr>
        <a:xfrm>
          <a:off x="0" y="0"/>
          <a:ext cx="0" cy="0"/>
          <a:chOff x="0" y="0"/>
          <a:chExt cx="0" cy="0"/>
        </a:xfrm>
      </p:grpSpPr>
      <p:sp>
        <p:nvSpPr>
          <p:cNvPr id="857" name="Google Shape;857;p58"/>
          <p:cNvSpPr txBox="1">
            <a:spLocks noGrp="1"/>
          </p:cNvSpPr>
          <p:nvPr>
            <p:ph type="body" idx="1"/>
          </p:nvPr>
        </p:nvSpPr>
        <p:spPr>
          <a:xfrm>
            <a:off x="2933250" y="274325"/>
            <a:ext cx="9258900" cy="3779496"/>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2400" dirty="0">
                <a:solidFill>
                  <a:schemeClr val="lt1"/>
                </a:solidFill>
              </a:rPr>
              <a:t>Choose 1 of the 10 Talk with Me key messages</a:t>
            </a:r>
            <a:endParaRPr sz="2400" dirty="0">
              <a:solidFill>
                <a:schemeClr val="lt1"/>
              </a:solidFill>
            </a:endParaRPr>
          </a:p>
          <a:p>
            <a:pPr marL="0" lvl="0" indent="0" algn="l" rtl="0">
              <a:lnSpc>
                <a:spcPct val="100000"/>
              </a:lnSpc>
              <a:spcBef>
                <a:spcPts val="0"/>
              </a:spcBef>
              <a:spcAft>
                <a:spcPts val="0"/>
              </a:spcAft>
              <a:buSzPts val="1400"/>
              <a:buNone/>
            </a:pPr>
            <a:r>
              <a:rPr lang="en-GB" sz="2400" dirty="0">
                <a:solidFill>
                  <a:schemeClr val="lt1"/>
                </a:solidFill>
              </a:rPr>
              <a:t>Consider ways you could share the message if you were visiting the family this week – make it topical!</a:t>
            </a:r>
            <a:endParaRPr sz="2400" dirty="0">
              <a:solidFill>
                <a:schemeClr val="lt1"/>
              </a:solidFill>
            </a:endParaRPr>
          </a:p>
          <a:p>
            <a:pPr marL="0" lvl="0" indent="0" algn="l" rtl="0">
              <a:lnSpc>
                <a:spcPct val="100000"/>
              </a:lnSpc>
              <a:spcBef>
                <a:spcPts val="0"/>
              </a:spcBef>
              <a:spcAft>
                <a:spcPts val="0"/>
              </a:spcAft>
              <a:buSzPts val="1400"/>
              <a:buNone/>
            </a:pPr>
            <a:endParaRPr sz="2400" dirty="0">
              <a:solidFill>
                <a:schemeClr val="lt1"/>
              </a:solidFill>
            </a:endParaRPr>
          </a:p>
          <a:p>
            <a:pPr marL="0" lvl="0" indent="0" algn="l" rtl="0">
              <a:lnSpc>
                <a:spcPct val="100000"/>
              </a:lnSpc>
              <a:spcBef>
                <a:spcPts val="0"/>
              </a:spcBef>
              <a:spcAft>
                <a:spcPts val="0"/>
              </a:spcAft>
              <a:buSzPts val="1400"/>
              <a:buNone/>
            </a:pPr>
            <a:r>
              <a:rPr lang="en-GB" sz="2200" dirty="0">
                <a:solidFill>
                  <a:schemeClr val="lt1"/>
                </a:solidFill>
              </a:rPr>
              <a:t>Consider how the COM-B model is relevant: What might parents say? What could the barriers be? What do they need in order to try using the message?</a:t>
            </a:r>
            <a:endParaRPr sz="2200" dirty="0">
              <a:solidFill>
                <a:schemeClr val="lt1"/>
              </a:solidFill>
            </a:endParaRPr>
          </a:p>
          <a:p>
            <a:pPr marL="0" lvl="0" indent="0" algn="l" rtl="0">
              <a:lnSpc>
                <a:spcPct val="100000"/>
              </a:lnSpc>
              <a:spcBef>
                <a:spcPts val="0"/>
              </a:spcBef>
              <a:spcAft>
                <a:spcPts val="0"/>
              </a:spcAft>
              <a:buSzPts val="1400"/>
              <a:buNone/>
            </a:pPr>
            <a:endParaRPr sz="2200" dirty="0">
              <a:solidFill>
                <a:schemeClr val="lt1"/>
              </a:solidFill>
            </a:endParaRPr>
          </a:p>
          <a:p>
            <a:pPr marL="0" lvl="0" indent="0" algn="l" rtl="0">
              <a:lnSpc>
                <a:spcPct val="100000"/>
              </a:lnSpc>
              <a:spcBef>
                <a:spcPts val="0"/>
              </a:spcBef>
              <a:spcAft>
                <a:spcPts val="0"/>
              </a:spcAft>
              <a:buSzPts val="1400"/>
              <a:buNone/>
            </a:pPr>
            <a:endParaRPr sz="2200" b="1" dirty="0">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858" name="Google Shape;858;p58"/>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59" name="Google Shape;859;p58"/>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p58"/>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7F7F7F"/>
                </a:solidFill>
                <a:latin typeface="Rockwell"/>
                <a:ea typeface="Rockwell"/>
                <a:cs typeface="Rockwell"/>
                <a:sym typeface="Rockwell"/>
              </a:rPr>
              <a:t>Activity: Supporting SLC development</a:t>
            </a:r>
            <a:endParaRPr sz="2000" b="1" i="0" u="none" strike="noStrike" cap="none">
              <a:solidFill>
                <a:srgbClr val="7F7F7F"/>
              </a:solidFill>
              <a:latin typeface="Rockwell"/>
              <a:ea typeface="Rockwell"/>
              <a:cs typeface="Rockwell"/>
              <a:sym typeface="Rockwell"/>
            </a:endParaRPr>
          </a:p>
        </p:txBody>
      </p:sp>
      <p:pic>
        <p:nvPicPr>
          <p:cNvPr id="861" name="Google Shape;861;p58"/>
          <p:cNvPicPr preferRelativeResize="0"/>
          <p:nvPr/>
        </p:nvPicPr>
        <p:blipFill rotWithShape="1">
          <a:blip r:embed="rId3">
            <a:alphaModFix/>
          </a:blip>
          <a:srcRect/>
          <a:stretch/>
        </p:blipFill>
        <p:spPr>
          <a:xfrm>
            <a:off x="1515320" y="3752180"/>
            <a:ext cx="2935945" cy="2935945"/>
          </a:xfrm>
          <a:prstGeom prst="rect">
            <a:avLst/>
          </a:prstGeom>
          <a:noFill/>
          <a:ln>
            <a:noFill/>
          </a:ln>
        </p:spPr>
      </p:pic>
      <p:pic>
        <p:nvPicPr>
          <p:cNvPr id="862" name="Google Shape;862;p58"/>
          <p:cNvPicPr preferRelativeResize="0"/>
          <p:nvPr/>
        </p:nvPicPr>
        <p:blipFill rotWithShape="1">
          <a:blip r:embed="rId4">
            <a:alphaModFix/>
          </a:blip>
          <a:srcRect/>
          <a:stretch/>
        </p:blipFill>
        <p:spPr>
          <a:xfrm>
            <a:off x="7794841" y="4317486"/>
            <a:ext cx="2347314" cy="2347314"/>
          </a:xfrm>
          <a:prstGeom prst="rect">
            <a:avLst/>
          </a:prstGeom>
          <a:noFill/>
          <a:ln>
            <a:noFill/>
          </a:ln>
        </p:spPr>
      </p:pic>
      <p:pic>
        <p:nvPicPr>
          <p:cNvPr id="863" name="Google Shape;863;p58"/>
          <p:cNvPicPr preferRelativeResize="0"/>
          <p:nvPr/>
        </p:nvPicPr>
        <p:blipFill rotWithShape="1">
          <a:blip r:embed="rId5">
            <a:alphaModFix/>
          </a:blip>
          <a:srcRect/>
          <a:stretch/>
        </p:blipFill>
        <p:spPr>
          <a:xfrm>
            <a:off x="4704974" y="3077825"/>
            <a:ext cx="2836175" cy="3322975"/>
          </a:xfrm>
          <a:prstGeom prst="rect">
            <a:avLst/>
          </a:prstGeom>
          <a:noFill/>
          <a:ln>
            <a:noFill/>
          </a:ln>
          <a:effectLst>
            <a:outerShdw sx="1000" sy="1000" algn="ctr" rotWithShape="0">
              <a:schemeClr val="dk1"/>
            </a:outerShdw>
          </a:effectLst>
        </p:spPr>
      </p:pic>
      <p:pic>
        <p:nvPicPr>
          <p:cNvPr id="864" name="Google Shape;864;p58"/>
          <p:cNvPicPr preferRelativeResize="0"/>
          <p:nvPr/>
        </p:nvPicPr>
        <p:blipFill rotWithShape="1">
          <a:blip r:embed="rId6">
            <a:alphaModFix/>
          </a:blip>
          <a:srcRect/>
          <a:stretch/>
        </p:blipFill>
        <p:spPr>
          <a:xfrm>
            <a:off x="795482" y="2756286"/>
            <a:ext cx="1719112" cy="1561188"/>
          </a:xfrm>
          <a:prstGeom prst="rect">
            <a:avLst/>
          </a:prstGeom>
          <a:noFill/>
          <a:ln>
            <a:noFill/>
          </a:ln>
        </p:spPr>
      </p:pic>
      <p:pic>
        <p:nvPicPr>
          <p:cNvPr id="865" name="Google Shape;865;p58"/>
          <p:cNvPicPr preferRelativeResize="0"/>
          <p:nvPr/>
        </p:nvPicPr>
        <p:blipFill rotWithShape="1">
          <a:blip r:embed="rId7">
            <a:alphaModFix/>
          </a:blip>
          <a:srcRect/>
          <a:stretch/>
        </p:blipFill>
        <p:spPr>
          <a:xfrm>
            <a:off x="9127398" y="2912542"/>
            <a:ext cx="2347314" cy="208111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870"/>
        <p:cNvGrpSpPr/>
        <p:nvPr/>
      </p:nvGrpSpPr>
      <p:grpSpPr>
        <a:xfrm>
          <a:off x="0" y="0"/>
          <a:ext cx="0" cy="0"/>
          <a:chOff x="0" y="0"/>
          <a:chExt cx="0" cy="0"/>
        </a:xfrm>
      </p:grpSpPr>
      <p:sp>
        <p:nvSpPr>
          <p:cNvPr id="871" name="Google Shape;871;p59"/>
          <p:cNvSpPr/>
          <p:nvPr/>
        </p:nvSpPr>
        <p:spPr>
          <a:xfrm>
            <a:off x="457199"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2" name="Google Shape;872;p59"/>
          <p:cNvSpPr txBox="1"/>
          <p:nvPr/>
        </p:nvSpPr>
        <p:spPr>
          <a:xfrm>
            <a:off x="457200" y="332656"/>
            <a:ext cx="2030399" cy="1343744"/>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Break</a:t>
            </a:r>
            <a:endParaRPr sz="1800" b="1" i="0" u="none" strike="noStrike" cap="none">
              <a:solidFill>
                <a:srgbClr val="000000"/>
              </a:solidFill>
              <a:latin typeface="Arial"/>
              <a:ea typeface="Arial"/>
              <a:cs typeface="Arial"/>
              <a:sym typeface="Arial"/>
            </a:endParaRPr>
          </a:p>
        </p:txBody>
      </p:sp>
      <p:pic>
        <p:nvPicPr>
          <p:cNvPr id="873" name="Google Shape;873;p59"/>
          <p:cNvPicPr preferRelativeResize="0"/>
          <p:nvPr/>
        </p:nvPicPr>
        <p:blipFill rotWithShape="1">
          <a:blip r:embed="rId3">
            <a:alphaModFix/>
          </a:blip>
          <a:srcRect/>
          <a:stretch/>
        </p:blipFill>
        <p:spPr>
          <a:xfrm>
            <a:off x="4785471" y="1772598"/>
            <a:ext cx="2621057" cy="2447763"/>
          </a:xfrm>
          <a:prstGeom prst="rect">
            <a:avLst/>
          </a:prstGeom>
          <a:noFill/>
          <a:ln>
            <a:noFill/>
          </a:ln>
        </p:spPr>
      </p:pic>
      <p:sp>
        <p:nvSpPr>
          <p:cNvPr id="874" name="Google Shape;874;p59"/>
          <p:cNvSpPr txBox="1"/>
          <p:nvPr/>
        </p:nvSpPr>
        <p:spPr>
          <a:xfrm>
            <a:off x="4811032" y="4653459"/>
            <a:ext cx="35944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Arial"/>
                <a:ea typeface="Arial"/>
                <a:cs typeface="Arial"/>
                <a:sym typeface="Arial"/>
              </a:rPr>
              <a:t>See you in 15 minutes</a:t>
            </a:r>
            <a:endParaRPr sz="1800" b="0" i="0" u="none" strike="noStrike" cap="none">
              <a:solidFill>
                <a:schemeClr val="dk1"/>
              </a:solidFill>
              <a:latin typeface="Calibri"/>
              <a:ea typeface="Calibri"/>
              <a:cs typeface="Calibri"/>
              <a:sym typeface="Calibri"/>
            </a:endParaRPr>
          </a:p>
        </p:txBody>
      </p:sp>
      <p:sp>
        <p:nvSpPr>
          <p:cNvPr id="875" name="Google Shape;875;p59"/>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144"/>
        <p:cNvGrpSpPr/>
        <p:nvPr/>
      </p:nvGrpSpPr>
      <p:grpSpPr>
        <a:xfrm>
          <a:off x="0" y="0"/>
          <a:ext cx="0" cy="0"/>
          <a:chOff x="0" y="0"/>
          <a:chExt cx="0" cy="0"/>
        </a:xfrm>
      </p:grpSpPr>
      <p:pic>
        <p:nvPicPr>
          <p:cNvPr id="145" name="Google Shape;145;p6"/>
          <p:cNvPicPr preferRelativeResize="0"/>
          <p:nvPr/>
        </p:nvPicPr>
        <p:blipFill rotWithShape="1">
          <a:blip r:embed="rId3">
            <a:alphaModFix/>
          </a:blip>
          <a:srcRect l="8060" r="50026"/>
          <a:stretch/>
        </p:blipFill>
        <p:spPr>
          <a:xfrm>
            <a:off x="2438400" y="-304800"/>
            <a:ext cx="2057400" cy="2363464"/>
          </a:xfrm>
          <a:prstGeom prst="rect">
            <a:avLst/>
          </a:prstGeom>
          <a:noFill/>
          <a:ln>
            <a:noFill/>
          </a:ln>
        </p:spPr>
      </p:pic>
      <p:sp>
        <p:nvSpPr>
          <p:cNvPr id="146" name="Google Shape;146;p6"/>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6"/>
          <p:cNvSpPr txBox="1">
            <a:spLocks noGrp="1"/>
          </p:cNvSpPr>
          <p:nvPr>
            <p:ph type="title"/>
          </p:nvPr>
        </p:nvSpPr>
        <p:spPr>
          <a:xfrm>
            <a:off x="457200" y="304800"/>
            <a:ext cx="2030399" cy="615553"/>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GB" sz="2000">
                <a:solidFill>
                  <a:schemeClr val="lt1"/>
                </a:solidFill>
                <a:latin typeface="Rockwell"/>
                <a:ea typeface="Rockwell"/>
                <a:cs typeface="Rockwell"/>
                <a:sym typeface="Rockwell"/>
              </a:rPr>
              <a:t>Welsh Levels </a:t>
            </a:r>
            <a:br>
              <a:rPr lang="en-GB" sz="2000">
                <a:solidFill>
                  <a:schemeClr val="lt1"/>
                </a:solidFill>
                <a:latin typeface="Rockwell"/>
                <a:ea typeface="Rockwell"/>
                <a:cs typeface="Rockwell"/>
                <a:sym typeface="Rockwell"/>
              </a:rPr>
            </a:br>
            <a:r>
              <a:rPr lang="en-GB" sz="2000">
                <a:solidFill>
                  <a:schemeClr val="lt1"/>
                </a:solidFill>
                <a:latin typeface="Rockwell"/>
                <a:ea typeface="Rockwell"/>
                <a:cs typeface="Rockwell"/>
                <a:sym typeface="Rockwell"/>
              </a:rPr>
              <a:t>of Care</a:t>
            </a:r>
            <a:endParaRPr sz="2000">
              <a:latin typeface="Rockwell"/>
              <a:ea typeface="Rockwell"/>
              <a:cs typeface="Rockwell"/>
              <a:sym typeface="Rockwell"/>
            </a:endParaRPr>
          </a:p>
        </p:txBody>
      </p:sp>
      <p:sp>
        <p:nvSpPr>
          <p:cNvPr id="148" name="Google Shape;148;p6"/>
          <p:cNvSpPr txBox="1">
            <a:spLocks noGrp="1"/>
          </p:cNvSpPr>
          <p:nvPr>
            <p:ph type="body" idx="1"/>
          </p:nvPr>
        </p:nvSpPr>
        <p:spPr>
          <a:xfrm>
            <a:off x="609600" y="2026091"/>
            <a:ext cx="6781800" cy="3877985"/>
          </a:xfrm>
          <a:prstGeom prst="rect">
            <a:avLst/>
          </a:prstGeom>
          <a:noFill/>
          <a:ln>
            <a:noFill/>
          </a:ln>
        </p:spPr>
        <p:txBody>
          <a:bodyPr spcFirstLastPara="1" wrap="square" lIns="0" tIns="0" rIns="0" bIns="0" anchor="t" anchorCtr="0">
            <a:spAutoFit/>
          </a:bodyPr>
          <a:lstStyle/>
          <a:p>
            <a:pPr marL="0" lvl="0" indent="0" algn="just" rtl="0">
              <a:lnSpc>
                <a:spcPct val="100000"/>
              </a:lnSpc>
              <a:spcBef>
                <a:spcPts val="0"/>
              </a:spcBef>
              <a:spcAft>
                <a:spcPts val="0"/>
              </a:spcAft>
              <a:buSzPts val="1400"/>
              <a:buNone/>
            </a:pPr>
            <a:r>
              <a:rPr lang="en-GB">
                <a:latin typeface="Arial"/>
                <a:ea typeface="Arial"/>
                <a:cs typeface="Arial"/>
                <a:sym typeface="Arial"/>
              </a:rPr>
              <a:t>Intensive- referral to specialist services, intensive structured home visiting programmes </a:t>
            </a:r>
            <a:r>
              <a:rPr lang="en-GB">
                <a:solidFill>
                  <a:schemeClr val="accent2"/>
                </a:solidFill>
                <a:latin typeface="Arial"/>
                <a:ea typeface="Arial"/>
                <a:cs typeface="Arial"/>
                <a:sym typeface="Arial"/>
              </a:rPr>
              <a:t>Progressive universal approach to SLC support – provide intervention and assess response prior to referral to  specialised SLT service</a:t>
            </a:r>
            <a:endParaRPr>
              <a:latin typeface="Arial"/>
              <a:ea typeface="Arial"/>
              <a:cs typeface="Arial"/>
              <a:sym typeface="Arial"/>
            </a:endParaRPr>
          </a:p>
          <a:p>
            <a:pPr marL="0" lvl="0" indent="0" algn="just" rtl="0">
              <a:lnSpc>
                <a:spcPct val="100000"/>
              </a:lnSpc>
              <a:spcBef>
                <a:spcPts val="0"/>
              </a:spcBef>
              <a:spcAft>
                <a:spcPts val="0"/>
              </a:spcAft>
              <a:buSzPts val="1400"/>
              <a:buNone/>
            </a:pPr>
            <a:endParaRPr>
              <a:latin typeface="Arial"/>
              <a:ea typeface="Arial"/>
              <a:cs typeface="Arial"/>
              <a:sym typeface="Arial"/>
            </a:endParaRPr>
          </a:p>
          <a:p>
            <a:pPr marL="0" lvl="0" indent="0" algn="just" rtl="0">
              <a:lnSpc>
                <a:spcPct val="100000"/>
              </a:lnSpc>
              <a:spcBef>
                <a:spcPts val="0"/>
              </a:spcBef>
              <a:spcAft>
                <a:spcPts val="0"/>
              </a:spcAft>
              <a:buSzPts val="1400"/>
              <a:buNone/>
            </a:pPr>
            <a:r>
              <a:rPr lang="en-GB">
                <a:latin typeface="Arial"/>
                <a:ea typeface="Arial"/>
                <a:cs typeface="Arial"/>
                <a:sym typeface="Arial"/>
              </a:rPr>
              <a:t>Enhanced- child development, speech and language, Parenting support programmes, including assessment and promotion of parent-baby interaction </a:t>
            </a:r>
            <a:r>
              <a:rPr lang="en-GB">
                <a:solidFill>
                  <a:schemeClr val="accent2"/>
                </a:solidFill>
                <a:latin typeface="Arial"/>
                <a:ea typeface="Arial"/>
                <a:cs typeface="Arial"/>
                <a:sym typeface="Arial"/>
              </a:rPr>
              <a:t>Targeted SLC support from EY workforce provided to families with a child at risk of Speech, Language and Communication Needs (SLCN)</a:t>
            </a:r>
            <a:endParaRPr>
              <a:latin typeface="Arial"/>
              <a:ea typeface="Arial"/>
              <a:cs typeface="Arial"/>
              <a:sym typeface="Arial"/>
            </a:endParaRPr>
          </a:p>
          <a:p>
            <a:pPr marL="0" lvl="0" indent="0" algn="just" rtl="0">
              <a:lnSpc>
                <a:spcPct val="100000"/>
              </a:lnSpc>
              <a:spcBef>
                <a:spcPts val="0"/>
              </a:spcBef>
              <a:spcAft>
                <a:spcPts val="0"/>
              </a:spcAft>
              <a:buSzPts val="1400"/>
              <a:buNone/>
            </a:pPr>
            <a:endParaRPr>
              <a:latin typeface="Arial"/>
              <a:ea typeface="Arial"/>
              <a:cs typeface="Arial"/>
              <a:sym typeface="Arial"/>
            </a:endParaRPr>
          </a:p>
          <a:p>
            <a:pPr marL="0" lvl="0" indent="0" algn="just" rtl="0">
              <a:lnSpc>
                <a:spcPct val="100000"/>
              </a:lnSpc>
              <a:spcBef>
                <a:spcPts val="0"/>
              </a:spcBef>
              <a:spcAft>
                <a:spcPts val="0"/>
              </a:spcAft>
              <a:buSzPts val="1400"/>
              <a:buNone/>
            </a:pPr>
            <a:r>
              <a:rPr lang="en-GB">
                <a:latin typeface="Arial"/>
                <a:ea typeface="Arial"/>
                <a:cs typeface="Arial"/>
                <a:sym typeface="Arial"/>
              </a:rPr>
              <a:t>Universal- health and development, promotion of sensitive parenting, secure infant attachment and bonding, involvement of fathers. </a:t>
            </a:r>
            <a:r>
              <a:rPr lang="en-GB">
                <a:solidFill>
                  <a:schemeClr val="accent2"/>
                </a:solidFill>
                <a:latin typeface="Arial"/>
                <a:ea typeface="Arial"/>
                <a:cs typeface="Arial"/>
                <a:sym typeface="Arial"/>
              </a:rPr>
              <a:t>All families could benefit from universal promotion of SLC messages</a:t>
            </a:r>
            <a:endParaRPr/>
          </a:p>
        </p:txBody>
      </p:sp>
      <p:sp>
        <p:nvSpPr>
          <p:cNvPr id="149" name="Google Shape;149;p6"/>
          <p:cNvSpPr txBox="1">
            <a:spLocks noGrp="1"/>
          </p:cNvSpPr>
          <p:nvPr>
            <p:ph type="ftr" idx="11"/>
          </p:nvPr>
        </p:nvSpPr>
        <p:spPr>
          <a:xfrm>
            <a:off x="64477" y="6520934"/>
            <a:ext cx="4806287"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150" name="Google Shape;150;p6"/>
          <p:cNvSpPr txBox="1"/>
          <p:nvPr/>
        </p:nvSpPr>
        <p:spPr>
          <a:xfrm>
            <a:off x="2819400" y="228600"/>
            <a:ext cx="1524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1C4CE"/>
                </a:solidFill>
                <a:latin typeface="Rockwell"/>
                <a:ea typeface="Rockwell"/>
                <a:cs typeface="Rockwell"/>
                <a:sym typeface="Rockwell"/>
              </a:rPr>
              <a:t>Healthy Child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1C4CE"/>
                </a:solidFill>
                <a:latin typeface="Rockwell"/>
                <a:ea typeface="Rockwell"/>
                <a:cs typeface="Rockwell"/>
                <a:sym typeface="Rockwell"/>
              </a:rPr>
              <a:t>Wales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1C4CE"/>
                </a:solidFill>
                <a:latin typeface="Rockwell"/>
                <a:ea typeface="Rockwell"/>
                <a:cs typeface="Rockwell"/>
                <a:sym typeface="Rockwell"/>
              </a:rPr>
              <a:t>Programme</a:t>
            </a:r>
            <a:endParaRPr sz="1400" b="0" i="0" u="none" strike="noStrike" cap="none">
              <a:solidFill>
                <a:srgbClr val="000000"/>
              </a:solidFill>
              <a:latin typeface="Arial"/>
              <a:ea typeface="Arial"/>
              <a:cs typeface="Arial"/>
              <a:sym typeface="Arial"/>
            </a:endParaRPr>
          </a:p>
        </p:txBody>
      </p:sp>
      <p:pic>
        <p:nvPicPr>
          <p:cNvPr id="151" name="Google Shape;151;p6"/>
          <p:cNvPicPr preferRelativeResize="0"/>
          <p:nvPr/>
        </p:nvPicPr>
        <p:blipFill rotWithShape="1">
          <a:blip r:embed="rId4">
            <a:alphaModFix/>
          </a:blip>
          <a:srcRect/>
          <a:stretch/>
        </p:blipFill>
        <p:spPr>
          <a:xfrm>
            <a:off x="7903183" y="418289"/>
            <a:ext cx="3708400" cy="59436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880"/>
        <p:cNvGrpSpPr/>
        <p:nvPr/>
      </p:nvGrpSpPr>
      <p:grpSpPr>
        <a:xfrm>
          <a:off x="0" y="0"/>
          <a:ext cx="0" cy="0"/>
          <a:chOff x="0" y="0"/>
          <a:chExt cx="0" cy="0"/>
        </a:xfrm>
      </p:grpSpPr>
      <p:sp>
        <p:nvSpPr>
          <p:cNvPr id="881" name="Google Shape;881;p60"/>
          <p:cNvSpPr txBox="1">
            <a:spLocks noGrp="1"/>
          </p:cNvSpPr>
          <p:nvPr>
            <p:ph type="body" idx="1"/>
          </p:nvPr>
        </p:nvSpPr>
        <p:spPr>
          <a:xfrm>
            <a:off x="548371" y="1950720"/>
            <a:ext cx="4093029" cy="3693319"/>
          </a:xfrm>
          <a:prstGeom prst="rect">
            <a:avLst/>
          </a:prstGeom>
          <a:noFill/>
          <a:ln>
            <a:noFill/>
          </a:ln>
        </p:spPr>
        <p:txBody>
          <a:bodyPr spcFirstLastPara="1" wrap="square" lIns="0" tIns="0" rIns="0" bIns="0" anchor="t" anchorCtr="0">
            <a:spAutoFit/>
          </a:bodyPr>
          <a:lstStyle/>
          <a:p>
            <a:pPr marL="0" lvl="0" indent="0" algn="just" rtl="0">
              <a:lnSpc>
                <a:spcPct val="100000"/>
              </a:lnSpc>
              <a:spcBef>
                <a:spcPts val="0"/>
              </a:spcBef>
              <a:spcAft>
                <a:spcPts val="0"/>
              </a:spcAft>
              <a:buSzPts val="1400"/>
              <a:buNone/>
            </a:pPr>
            <a:endParaRPr sz="2000">
              <a:solidFill>
                <a:schemeClr val="lt1"/>
              </a:solidFill>
              <a:latin typeface="Arial"/>
              <a:ea typeface="Arial"/>
              <a:cs typeface="Arial"/>
              <a:sym typeface="Arial"/>
            </a:endParaRPr>
          </a:p>
          <a:p>
            <a:pPr marL="0" lvl="0" indent="0" algn="just" rtl="0">
              <a:lnSpc>
                <a:spcPct val="100000"/>
              </a:lnSpc>
              <a:spcBef>
                <a:spcPts val="0"/>
              </a:spcBef>
              <a:spcAft>
                <a:spcPts val="0"/>
              </a:spcAft>
              <a:buSzPts val="1400"/>
              <a:buNone/>
            </a:pPr>
            <a:r>
              <a:rPr lang="en-GB" sz="2000">
                <a:solidFill>
                  <a:schemeClr val="lt1"/>
                </a:solidFill>
                <a:latin typeface="Arial"/>
                <a:ea typeface="Arial"/>
                <a:cs typeface="Arial"/>
                <a:sym typeface="Arial"/>
              </a:rPr>
              <a:t>SLCN is the most under-identified Additional Learning Need, but the most common</a:t>
            </a:r>
            <a:endParaRPr/>
          </a:p>
          <a:p>
            <a:pPr marL="0" lvl="0" indent="0" algn="just" rtl="0">
              <a:lnSpc>
                <a:spcPct val="100000"/>
              </a:lnSpc>
              <a:spcBef>
                <a:spcPts val="0"/>
              </a:spcBef>
              <a:spcAft>
                <a:spcPts val="0"/>
              </a:spcAft>
              <a:buSzPts val="1400"/>
              <a:buNone/>
            </a:pPr>
            <a:endParaRPr sz="2000">
              <a:solidFill>
                <a:schemeClr val="lt1"/>
              </a:solidFill>
            </a:endParaRPr>
          </a:p>
          <a:p>
            <a:pPr marL="0" lvl="0" indent="0" algn="just" rtl="0">
              <a:lnSpc>
                <a:spcPct val="100000"/>
              </a:lnSpc>
              <a:spcBef>
                <a:spcPts val="0"/>
              </a:spcBef>
              <a:spcAft>
                <a:spcPts val="0"/>
              </a:spcAft>
              <a:buSzPts val="1400"/>
              <a:buNone/>
            </a:pPr>
            <a:r>
              <a:rPr lang="en-GB" sz="2000">
                <a:solidFill>
                  <a:schemeClr val="lt1"/>
                </a:solidFill>
                <a:latin typeface="Arial"/>
                <a:ea typeface="Arial"/>
                <a:cs typeface="Arial"/>
                <a:sym typeface="Arial"/>
              </a:rPr>
              <a:t>DLD = Developmental Language Disorder</a:t>
            </a:r>
            <a:endParaRPr/>
          </a:p>
          <a:p>
            <a:pPr marL="0" lvl="0" indent="0" algn="just" rtl="0">
              <a:lnSpc>
                <a:spcPct val="100000"/>
              </a:lnSpc>
              <a:spcBef>
                <a:spcPts val="0"/>
              </a:spcBef>
              <a:spcAft>
                <a:spcPts val="0"/>
              </a:spcAft>
              <a:buSzPts val="1400"/>
              <a:buNone/>
            </a:pPr>
            <a:endParaRPr sz="2000">
              <a:solidFill>
                <a:schemeClr val="lt1"/>
              </a:solidFill>
              <a:latin typeface="Arial"/>
              <a:ea typeface="Arial"/>
              <a:cs typeface="Arial"/>
              <a:sym typeface="Arial"/>
            </a:endParaRPr>
          </a:p>
          <a:p>
            <a:pPr marL="0" lvl="0" indent="0" algn="just" rtl="0">
              <a:lnSpc>
                <a:spcPct val="100000"/>
              </a:lnSpc>
              <a:spcBef>
                <a:spcPts val="0"/>
              </a:spcBef>
              <a:spcAft>
                <a:spcPts val="0"/>
              </a:spcAft>
              <a:buSzPts val="1400"/>
              <a:buNone/>
            </a:pPr>
            <a:endParaRPr sz="2000">
              <a:solidFill>
                <a:schemeClr val="lt1"/>
              </a:solidFill>
            </a:endParaRPr>
          </a:p>
          <a:p>
            <a:pPr marL="0" lvl="0" indent="0" algn="just" rtl="0">
              <a:lnSpc>
                <a:spcPct val="100000"/>
              </a:lnSpc>
              <a:spcBef>
                <a:spcPts val="0"/>
              </a:spcBef>
              <a:spcAft>
                <a:spcPts val="0"/>
              </a:spcAft>
              <a:buSzPts val="1400"/>
              <a:buNone/>
            </a:pPr>
            <a:r>
              <a:rPr lang="en-GB" sz="2000">
                <a:solidFill>
                  <a:schemeClr val="lt1"/>
                </a:solidFill>
                <a:latin typeface="Arial"/>
                <a:ea typeface="Arial"/>
                <a:cs typeface="Arial"/>
                <a:sym typeface="Arial"/>
              </a:rPr>
              <a:t>10% of children have long term SLCN that needs support. Robust, early identification is essential.</a:t>
            </a:r>
            <a:endParaRPr/>
          </a:p>
        </p:txBody>
      </p:sp>
      <p:sp>
        <p:nvSpPr>
          <p:cNvPr id="882" name="Google Shape;882;p60"/>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883" name="Google Shape;883;p60"/>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4" name="Google Shape;884;p60"/>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ockwell"/>
                <a:ea typeface="Rockwell"/>
                <a:cs typeface="Rockwell"/>
                <a:sym typeface="Rockwell"/>
              </a:rPr>
              <a:t>Speech, Language and Communication Needs (SLCN)</a:t>
            </a:r>
            <a:endParaRPr sz="1800" b="1" i="0" u="none" strike="noStrike" cap="none">
              <a:solidFill>
                <a:schemeClr val="lt1"/>
              </a:solidFill>
              <a:latin typeface="Rockwell"/>
              <a:ea typeface="Rockwell"/>
              <a:cs typeface="Rockwell"/>
              <a:sym typeface="Rockwell"/>
            </a:endParaRPr>
          </a:p>
        </p:txBody>
      </p:sp>
      <p:sp>
        <p:nvSpPr>
          <p:cNvPr id="885" name="Google Shape;885;p60"/>
          <p:cNvSpPr txBox="1"/>
          <p:nvPr/>
        </p:nvSpPr>
        <p:spPr>
          <a:xfrm>
            <a:off x="5581343" y="6093023"/>
            <a:ext cx="563333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Calibri"/>
                <a:ea typeface="Calibri"/>
                <a:cs typeface="Calibri"/>
                <a:sym typeface="Calibri"/>
              </a:rPr>
              <a:t>The prevalence of speech, language and communication needs in Children.</a:t>
            </a:r>
            <a:endParaRPr sz="1400" b="0" i="0" u="none" strike="noStrike" cap="none">
              <a:solidFill>
                <a:srgbClr val="000000"/>
              </a:solidFill>
              <a:latin typeface="Arial"/>
              <a:ea typeface="Arial"/>
              <a:cs typeface="Arial"/>
              <a:sym typeface="Arial"/>
            </a:endParaRPr>
          </a:p>
        </p:txBody>
      </p:sp>
      <p:pic>
        <p:nvPicPr>
          <p:cNvPr id="886" name="Google Shape;886;p60"/>
          <p:cNvPicPr preferRelativeResize="0"/>
          <p:nvPr/>
        </p:nvPicPr>
        <p:blipFill rotWithShape="1">
          <a:blip r:embed="rId3">
            <a:alphaModFix/>
          </a:blip>
          <a:srcRect/>
          <a:stretch/>
        </p:blipFill>
        <p:spPr>
          <a:xfrm>
            <a:off x="4953000" y="-112819"/>
            <a:ext cx="6890025" cy="6444069"/>
          </a:xfrm>
          <a:prstGeom prst="rect">
            <a:avLst/>
          </a:prstGeom>
          <a:noFill/>
          <a:ln>
            <a:noFill/>
          </a:ln>
          <a:effectLst>
            <a:outerShdw sx="102499" sy="102499" algn="ctr" rotWithShape="0">
              <a:srgbClr val="E0F2F8"/>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52"/>
        <p:cNvGrpSpPr/>
        <p:nvPr/>
      </p:nvGrpSpPr>
      <p:grpSpPr>
        <a:xfrm>
          <a:off x="0" y="0"/>
          <a:ext cx="0" cy="0"/>
          <a:chOff x="0" y="0"/>
          <a:chExt cx="0" cy="0"/>
        </a:xfrm>
      </p:grpSpPr>
      <p:sp>
        <p:nvSpPr>
          <p:cNvPr id="953" name="Google Shape;953;p67"/>
          <p:cNvSpPr txBox="1">
            <a:spLocks noGrp="1"/>
          </p:cNvSpPr>
          <p:nvPr>
            <p:ph type="body" idx="1"/>
          </p:nvPr>
        </p:nvSpPr>
        <p:spPr>
          <a:xfrm>
            <a:off x="606742" y="1752600"/>
            <a:ext cx="10978515" cy="3847207"/>
          </a:xfrm>
          <a:prstGeom prst="rect">
            <a:avLst/>
          </a:prstGeom>
          <a:noFill/>
          <a:ln>
            <a:noFill/>
          </a:ln>
        </p:spPr>
        <p:txBody>
          <a:bodyPr spcFirstLastPara="1" wrap="square" lIns="0" tIns="0" rIns="0" bIns="0" anchor="t" anchorCtr="0">
            <a:spAutoFit/>
          </a:bodyPr>
          <a:lstStyle/>
          <a:p>
            <a:pPr marL="285750" lvl="0" indent="-158750" algn="l" rtl="0">
              <a:lnSpc>
                <a:spcPct val="100000"/>
              </a:lnSpc>
              <a:spcBef>
                <a:spcPts val="0"/>
              </a:spcBef>
              <a:spcAft>
                <a:spcPts val="0"/>
              </a:spcAft>
              <a:buSzPts val="2000"/>
              <a:buFont typeface="Arial"/>
              <a:buNone/>
            </a:pPr>
            <a:endParaRPr sz="2000">
              <a:solidFill>
                <a:schemeClr val="lt1"/>
              </a:solidFill>
              <a:latin typeface="Arial"/>
              <a:ea typeface="Arial"/>
              <a:cs typeface="Arial"/>
              <a:sym typeface="Arial"/>
            </a:endParaRPr>
          </a:p>
          <a:p>
            <a:pPr marL="285750" lvl="0" indent="-158750" algn="l" rtl="0">
              <a:lnSpc>
                <a:spcPct val="100000"/>
              </a:lnSpc>
              <a:spcBef>
                <a:spcPts val="0"/>
              </a:spcBef>
              <a:spcAft>
                <a:spcPts val="0"/>
              </a:spcAft>
              <a:buSzPts val="2000"/>
              <a:buFont typeface="Arial"/>
              <a:buNone/>
            </a:pPr>
            <a:endParaRPr sz="2000">
              <a:solidFill>
                <a:schemeClr val="lt1"/>
              </a:solidFill>
              <a:latin typeface="Arial"/>
              <a:ea typeface="Arial"/>
              <a:cs typeface="Arial"/>
              <a:sym typeface="Arial"/>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The report into the </a:t>
            </a:r>
            <a:r>
              <a:rPr lang="en-GB" sz="2000" u="sng">
                <a:solidFill>
                  <a:srgbClr val="51C4CE"/>
                </a:solidFill>
                <a:latin typeface="Arial"/>
                <a:ea typeface="Arial"/>
                <a:cs typeface="Arial"/>
                <a:sym typeface="Arial"/>
                <a:hlinkClick r:id="rId3">
                  <a:extLst>
                    <a:ext uri="{A12FA001-AC4F-418D-AE19-62706E023703}">
                      <ahyp:hlinkClr xmlns:ahyp="http://schemas.microsoft.com/office/drawing/2018/hyperlinkcolor" val="tx"/>
                    </a:ext>
                  </a:extLst>
                </a:hlinkClick>
              </a:rPr>
              <a:t>review of early language screening suitable for children in Wales</a:t>
            </a:r>
            <a:r>
              <a:rPr lang="en-GB" sz="2000">
                <a:solidFill>
                  <a:srgbClr val="51C4CE"/>
                </a:solidFill>
                <a:latin typeface="Arial"/>
                <a:ea typeface="Arial"/>
                <a:cs typeface="Arial"/>
                <a:sym typeface="Arial"/>
              </a:rPr>
              <a:t> </a:t>
            </a:r>
            <a:r>
              <a:rPr lang="en-GB" sz="2000">
                <a:solidFill>
                  <a:schemeClr val="lt1"/>
                </a:solidFill>
                <a:latin typeface="Arial"/>
                <a:ea typeface="Arial"/>
                <a:cs typeface="Arial"/>
                <a:sym typeface="Arial"/>
              </a:rPr>
              <a:t>aged 0-5 years contains a set of 14 recommendations: see </a:t>
            </a:r>
            <a:r>
              <a:rPr lang="en-GB" sz="2000"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executive summary </a:t>
            </a:r>
            <a:endParaRPr sz="2000">
              <a:solidFill>
                <a:schemeClr val="lt1"/>
              </a:solidFill>
              <a:latin typeface="Arial"/>
              <a:ea typeface="Arial"/>
              <a:cs typeface="Arial"/>
              <a:sym typeface="Arial"/>
            </a:endParaRPr>
          </a:p>
          <a:p>
            <a:pPr marL="285750" lvl="0" indent="-158750" algn="l" rtl="0">
              <a:lnSpc>
                <a:spcPct val="100000"/>
              </a:lnSpc>
              <a:spcBef>
                <a:spcPts val="0"/>
              </a:spcBef>
              <a:spcAft>
                <a:spcPts val="0"/>
              </a:spcAft>
              <a:buSzPts val="2000"/>
              <a:buFont typeface="Arial"/>
              <a:buNone/>
            </a:pPr>
            <a:endParaRPr sz="2000">
              <a:solidFill>
                <a:schemeClr val="lt1"/>
              </a:solidFill>
              <a:latin typeface="Arial"/>
              <a:ea typeface="Arial"/>
              <a:cs typeface="Arial"/>
              <a:sym typeface="Arial"/>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Welsh Government have procured a 4 year project from 2023 to develop an SLC package, incorporating:</a:t>
            </a:r>
            <a:endParaRPr/>
          </a:p>
          <a:p>
            <a:pPr marL="0" lvl="0" indent="0" algn="l" rtl="0">
              <a:lnSpc>
                <a:spcPct val="100000"/>
              </a:lnSpc>
              <a:spcBef>
                <a:spcPts val="0"/>
              </a:spcBef>
              <a:spcAft>
                <a:spcPts val="0"/>
              </a:spcAft>
              <a:buSzPts val="1400"/>
              <a:buNone/>
            </a:pPr>
            <a:endParaRPr sz="2000">
              <a:solidFill>
                <a:schemeClr val="lt1"/>
              </a:solidFill>
              <a:latin typeface="Arial"/>
              <a:ea typeface="Arial"/>
              <a:cs typeface="Arial"/>
              <a:sym typeface="Arial"/>
            </a:endParaRPr>
          </a:p>
          <a:p>
            <a:pPr marL="317500" lvl="0" indent="-46038" algn="l" rtl="0">
              <a:lnSpc>
                <a:spcPct val="100000"/>
              </a:lnSpc>
              <a:spcBef>
                <a:spcPts val="0"/>
              </a:spcBef>
              <a:spcAft>
                <a:spcPts val="0"/>
              </a:spcAft>
              <a:buSzPts val="1400"/>
              <a:buNone/>
            </a:pPr>
            <a:r>
              <a:rPr lang="en-GB" sz="2000">
                <a:solidFill>
                  <a:schemeClr val="lt1"/>
                </a:solidFill>
                <a:latin typeface="Arial"/>
                <a:ea typeface="Arial"/>
                <a:cs typeface="Arial"/>
                <a:sym typeface="Arial"/>
              </a:rPr>
              <a:t> - an identification tool or tools</a:t>
            </a:r>
            <a:endParaRPr/>
          </a:p>
          <a:p>
            <a:pPr marL="317500" lvl="0" indent="-46038" algn="l" rtl="0">
              <a:lnSpc>
                <a:spcPct val="100000"/>
              </a:lnSpc>
              <a:spcBef>
                <a:spcPts val="0"/>
              </a:spcBef>
              <a:spcAft>
                <a:spcPts val="0"/>
              </a:spcAft>
              <a:buSzPts val="1400"/>
              <a:buNone/>
            </a:pPr>
            <a:r>
              <a:rPr lang="en-GB" sz="2000">
                <a:solidFill>
                  <a:schemeClr val="lt1"/>
                </a:solidFill>
                <a:latin typeface="Arial"/>
                <a:ea typeface="Arial"/>
                <a:cs typeface="Arial"/>
                <a:sym typeface="Arial"/>
              </a:rPr>
              <a:t> - evidence based intervention(s) according to level of need</a:t>
            </a:r>
            <a:endParaRPr/>
          </a:p>
          <a:p>
            <a:pPr marL="317500" lvl="0" indent="-46038" algn="l" rtl="0">
              <a:lnSpc>
                <a:spcPct val="100000"/>
              </a:lnSpc>
              <a:spcBef>
                <a:spcPts val="0"/>
              </a:spcBef>
              <a:spcAft>
                <a:spcPts val="0"/>
              </a:spcAft>
              <a:buSzPts val="1400"/>
              <a:buNone/>
            </a:pPr>
            <a:r>
              <a:rPr lang="en-GB" sz="2000">
                <a:solidFill>
                  <a:schemeClr val="lt1"/>
                </a:solidFill>
                <a:latin typeface="Arial"/>
                <a:ea typeface="Arial"/>
                <a:cs typeface="Arial"/>
                <a:sym typeface="Arial"/>
              </a:rPr>
              <a:t> - evaluation of the tool and intervention(s)</a:t>
            </a:r>
            <a:endParaRPr/>
          </a:p>
          <a:p>
            <a:pPr marL="0" lvl="0" indent="0" algn="l" rtl="0">
              <a:lnSpc>
                <a:spcPct val="100000"/>
              </a:lnSpc>
              <a:spcBef>
                <a:spcPts val="0"/>
              </a:spcBef>
              <a:spcAft>
                <a:spcPts val="0"/>
              </a:spcAft>
              <a:buSzPts val="1400"/>
              <a:buNone/>
            </a:pPr>
            <a:endParaRPr sz="1600">
              <a:solidFill>
                <a:schemeClr val="lt1"/>
              </a:solidFill>
              <a:latin typeface="Arial"/>
              <a:ea typeface="Arial"/>
              <a:cs typeface="Arial"/>
              <a:sym typeface="Arial"/>
            </a:endParaRPr>
          </a:p>
          <a:p>
            <a:pPr marL="285750" lvl="0" indent="-196850" algn="l" rtl="0">
              <a:lnSpc>
                <a:spcPct val="100000"/>
              </a:lnSpc>
              <a:spcBef>
                <a:spcPts val="0"/>
              </a:spcBef>
              <a:spcAft>
                <a:spcPts val="0"/>
              </a:spcAft>
              <a:buSzPts val="1400"/>
              <a:buFont typeface="Arial"/>
              <a:buNone/>
            </a:pPr>
            <a:endParaRPr sz="1400"/>
          </a:p>
        </p:txBody>
      </p:sp>
      <p:sp>
        <p:nvSpPr>
          <p:cNvPr id="954" name="Google Shape;954;p67"/>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955" name="Google Shape;955;p67"/>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6" name="Google Shape;956;p6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ockwell"/>
                <a:ea typeface="Rockwell"/>
                <a:cs typeface="Rockwell"/>
                <a:sym typeface="Rockwell"/>
              </a:rPr>
              <a:t>Plan for SLC Package for Wales</a:t>
            </a:r>
            <a:endParaRPr sz="1800" b="1" i="0" u="none" strike="noStrike" cap="none">
              <a:solidFill>
                <a:schemeClr val="lt1"/>
              </a:solidFill>
              <a:latin typeface="Rockwell"/>
              <a:ea typeface="Rockwell"/>
              <a:cs typeface="Rockwell"/>
              <a:sym typeface="Rockwell"/>
            </a:endParaRPr>
          </a:p>
        </p:txBody>
      </p:sp>
      <p:pic>
        <p:nvPicPr>
          <p:cNvPr id="957" name="Google Shape;957;p67"/>
          <p:cNvPicPr preferRelativeResize="0"/>
          <p:nvPr/>
        </p:nvPicPr>
        <p:blipFill rotWithShape="1">
          <a:blip r:embed="rId5">
            <a:alphaModFix/>
          </a:blip>
          <a:srcRect/>
          <a:stretch/>
        </p:blipFill>
        <p:spPr>
          <a:xfrm>
            <a:off x="2362200" y="76200"/>
            <a:ext cx="2804160" cy="14020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891"/>
        <p:cNvGrpSpPr/>
        <p:nvPr/>
      </p:nvGrpSpPr>
      <p:grpSpPr>
        <a:xfrm>
          <a:off x="0" y="0"/>
          <a:ext cx="0" cy="0"/>
          <a:chOff x="0" y="0"/>
          <a:chExt cx="0" cy="0"/>
        </a:xfrm>
      </p:grpSpPr>
      <p:sp>
        <p:nvSpPr>
          <p:cNvPr id="892" name="Google Shape;892;p61"/>
          <p:cNvSpPr txBox="1"/>
          <p:nvPr/>
        </p:nvSpPr>
        <p:spPr>
          <a:xfrm>
            <a:off x="2935952" y="1363478"/>
            <a:ext cx="8195187" cy="153888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The report into the </a:t>
            </a:r>
            <a:r>
              <a:rPr lang="en-GB" sz="1800" b="0" i="0" u="sng" strike="noStrike" cap="none">
                <a:solidFill>
                  <a:schemeClr val="lt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r</a:t>
            </a:r>
            <a:r>
              <a:rPr lang="en-GB" sz="2000" b="0" i="0" u="sng" strike="noStrike" cap="none">
                <a:solidFill>
                  <a:schemeClr val="lt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eview of early language screening suitable for children in Wales </a:t>
            </a:r>
            <a:r>
              <a:rPr lang="en-GB" sz="1800" b="0" i="0" u="none" strike="noStrike" cap="none">
                <a:solidFill>
                  <a:schemeClr val="lt1"/>
                </a:solidFill>
                <a:latin typeface="Arial"/>
                <a:ea typeface="Arial"/>
                <a:cs typeface="Arial"/>
                <a:sym typeface="Arial"/>
              </a:rPr>
              <a:t>aged 0-5 years included a summary of risk and protective factors for SLC development. These factors should be considered, together with the child’s presenting skills, each time a practitioner assesses a child’s SLC and their risk of developing SLCN.</a:t>
            </a:r>
            <a:endParaRPr sz="1400" b="0" i="0" u="none" strike="noStrike" cap="none">
              <a:solidFill>
                <a:srgbClr val="000000"/>
              </a:solidFill>
              <a:latin typeface="Arial"/>
              <a:ea typeface="Arial"/>
              <a:cs typeface="Arial"/>
              <a:sym typeface="Arial"/>
            </a:endParaRPr>
          </a:p>
        </p:txBody>
      </p:sp>
      <p:sp>
        <p:nvSpPr>
          <p:cNvPr id="893" name="Google Shape;893;p61"/>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4" name="Google Shape;894;p61"/>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ockwell"/>
                <a:ea typeface="Rockwell"/>
                <a:cs typeface="Rockwell"/>
                <a:sym typeface="Rockwell"/>
              </a:rPr>
              <a:t>Risk and Protective factors associated with SLCN</a:t>
            </a:r>
            <a:endParaRPr sz="1800" b="1" i="0" u="none" strike="noStrike" cap="none">
              <a:solidFill>
                <a:schemeClr val="lt1"/>
              </a:solidFill>
              <a:latin typeface="Rockwell"/>
              <a:ea typeface="Rockwell"/>
              <a:cs typeface="Rockwell"/>
              <a:sym typeface="Rockwell"/>
            </a:endParaRPr>
          </a:p>
        </p:txBody>
      </p:sp>
      <p:graphicFrame>
        <p:nvGraphicFramePr>
          <p:cNvPr id="895" name="Google Shape;895;p61"/>
          <p:cNvGraphicFramePr/>
          <p:nvPr/>
        </p:nvGraphicFramePr>
        <p:xfrm>
          <a:off x="2332293" y="3429000"/>
          <a:ext cx="9402525" cy="2148890"/>
        </p:xfrm>
        <a:graphic>
          <a:graphicData uri="http://schemas.openxmlformats.org/drawingml/2006/table">
            <a:tbl>
              <a:tblPr firstRow="1" bandRow="1">
                <a:noFill/>
                <a:tableStyleId>{89A3EC99-2AFC-47B1-852C-1AD11CC01D2B}</a:tableStyleId>
              </a:tblPr>
              <a:tblGrid>
                <a:gridCol w="3134175">
                  <a:extLst>
                    <a:ext uri="{9D8B030D-6E8A-4147-A177-3AD203B41FA5}">
                      <a16:colId xmlns:a16="http://schemas.microsoft.com/office/drawing/2014/main" val="20000"/>
                    </a:ext>
                  </a:extLst>
                </a:gridCol>
                <a:gridCol w="3134175">
                  <a:extLst>
                    <a:ext uri="{9D8B030D-6E8A-4147-A177-3AD203B41FA5}">
                      <a16:colId xmlns:a16="http://schemas.microsoft.com/office/drawing/2014/main" val="20001"/>
                    </a:ext>
                  </a:extLst>
                </a:gridCol>
                <a:gridCol w="313417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latin typeface="Rockwell"/>
                          <a:ea typeface="Rockwell"/>
                          <a:cs typeface="Rockwell"/>
                          <a:sym typeface="Rockwell"/>
                        </a:rPr>
                        <a:t>Physiological Factors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latin typeface="Rockwell"/>
                          <a:ea typeface="Rockwell"/>
                          <a:cs typeface="Rockwell"/>
                          <a:sym typeface="Rockwell"/>
                        </a:rPr>
                        <a:t>Risk Factors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latin typeface="Rockwell"/>
                          <a:ea typeface="Rockwell"/>
                          <a:cs typeface="Rockwell"/>
                          <a:sym typeface="Rockwell"/>
                        </a:rPr>
                        <a:t>Protective Factors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F7F7F"/>
                          </a:solidFill>
                          <a:latin typeface="Arial"/>
                          <a:ea typeface="Arial"/>
                          <a:cs typeface="Arial"/>
                          <a:sym typeface="Arial"/>
                        </a:rPr>
                        <a:t>Antenatal Factors</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Premature Birth</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Being born full term</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F7F7F"/>
                          </a:solidFill>
                          <a:latin typeface="Arial"/>
                          <a:ea typeface="Arial"/>
                          <a:cs typeface="Arial"/>
                          <a:sym typeface="Arial"/>
                        </a:rPr>
                        <a:t>Biological Sex</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Male</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Female</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F7F7F"/>
                          </a:solidFill>
                          <a:latin typeface="Arial"/>
                          <a:ea typeface="Arial"/>
                          <a:cs typeface="Arial"/>
                          <a:sym typeface="Arial"/>
                        </a:rPr>
                        <a:t>Hearing</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Sensorineural hearing loss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No hearing loss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F7F7F"/>
                          </a:solidFill>
                          <a:latin typeface="Arial"/>
                          <a:ea typeface="Arial"/>
                          <a:cs typeface="Arial"/>
                          <a:sym typeface="Arial"/>
                        </a:rPr>
                        <a:t>Temperament </a:t>
                      </a:r>
                      <a:endParaRPr sz="1400" b="1"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Shy children/low sociability. Reactive temperament </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F7F7F"/>
                          </a:solidFill>
                          <a:latin typeface="Arial"/>
                          <a:ea typeface="Arial"/>
                          <a:cs typeface="Arial"/>
                          <a:sym typeface="Arial"/>
                        </a:rPr>
                        <a:t>Sociable, more persistent temperament</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bl>
          </a:graphicData>
        </a:graphic>
      </p:graphicFrame>
      <p:sp>
        <p:nvSpPr>
          <p:cNvPr id="896" name="Google Shape;896;p61"/>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01"/>
        <p:cNvGrpSpPr/>
        <p:nvPr/>
      </p:nvGrpSpPr>
      <p:grpSpPr>
        <a:xfrm>
          <a:off x="0" y="0"/>
          <a:ext cx="0" cy="0"/>
          <a:chOff x="0" y="0"/>
          <a:chExt cx="0" cy="0"/>
        </a:xfrm>
      </p:grpSpPr>
      <p:sp>
        <p:nvSpPr>
          <p:cNvPr id="902" name="Google Shape;902;p62"/>
          <p:cNvSpPr txBox="1">
            <a:spLocks noGrp="1"/>
          </p:cNvSpPr>
          <p:nvPr>
            <p:ph type="title"/>
          </p:nvPr>
        </p:nvSpPr>
        <p:spPr>
          <a:xfrm>
            <a:off x="457200" y="274320"/>
            <a:ext cx="2030400" cy="140208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1400"/>
              <a:buNone/>
            </a:pPr>
            <a:r>
              <a:rPr lang="en-GB">
                <a:solidFill>
                  <a:schemeClr val="lt1"/>
                </a:solidFill>
                <a:latin typeface="Rockwell"/>
                <a:ea typeface="Rockwell"/>
                <a:cs typeface="Rockwell"/>
                <a:sym typeface="Rockwell"/>
              </a:rPr>
              <a:t>Family factors associated with risk and protective factors for SLC</a:t>
            </a:r>
            <a:endParaRPr/>
          </a:p>
        </p:txBody>
      </p:sp>
      <p:sp>
        <p:nvSpPr>
          <p:cNvPr id="903" name="Google Shape;903;p62"/>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904" name="Google Shape;904;p62"/>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905" name="Google Shape;905;p62"/>
          <p:cNvGraphicFramePr/>
          <p:nvPr/>
        </p:nvGraphicFramePr>
        <p:xfrm>
          <a:off x="2590800" y="780917"/>
          <a:ext cx="9448800" cy="5495410"/>
        </p:xfrm>
        <a:graphic>
          <a:graphicData uri="http://schemas.openxmlformats.org/drawingml/2006/table">
            <a:tbl>
              <a:tblPr firstRow="1" bandRow="1">
                <a:noFill/>
                <a:tableStyleId>{89A3EC99-2AFC-47B1-852C-1AD11CC01D2B}</a:tableStyleId>
              </a:tblPr>
              <a:tblGrid>
                <a:gridCol w="3149600">
                  <a:extLst>
                    <a:ext uri="{9D8B030D-6E8A-4147-A177-3AD203B41FA5}">
                      <a16:colId xmlns:a16="http://schemas.microsoft.com/office/drawing/2014/main" val="20000"/>
                    </a:ext>
                  </a:extLst>
                </a:gridCol>
                <a:gridCol w="3149600">
                  <a:extLst>
                    <a:ext uri="{9D8B030D-6E8A-4147-A177-3AD203B41FA5}">
                      <a16:colId xmlns:a16="http://schemas.microsoft.com/office/drawing/2014/main" val="20001"/>
                    </a:ext>
                  </a:extLst>
                </a:gridCol>
                <a:gridCol w="3149600">
                  <a:extLst>
                    <a:ext uri="{9D8B030D-6E8A-4147-A177-3AD203B41FA5}">
                      <a16:colId xmlns:a16="http://schemas.microsoft.com/office/drawing/2014/main" val="20002"/>
                    </a:ext>
                  </a:extLst>
                </a:gridCol>
              </a:tblGrid>
              <a:tr h="560475">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latin typeface="Rockwell"/>
                          <a:ea typeface="Rockwell"/>
                          <a:cs typeface="Rockwell"/>
                          <a:sym typeface="Rockwell"/>
                        </a:rPr>
                        <a:t>Family and Environmental Factors</a:t>
                      </a:r>
                      <a:endParaRPr sz="1400" u="none" strike="noStrike" cap="none"/>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latin typeface="Rockwell"/>
                          <a:ea typeface="Rockwell"/>
                          <a:cs typeface="Rockwell"/>
                          <a:sym typeface="Rockwell"/>
                        </a:rPr>
                        <a:t>Risk Factors</a:t>
                      </a:r>
                      <a:endParaRPr sz="1400" u="none" strike="noStrike" cap="none"/>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latin typeface="Rockwell"/>
                          <a:ea typeface="Rockwell"/>
                          <a:cs typeface="Rockwell"/>
                          <a:sym typeface="Rockwell"/>
                        </a:rPr>
                        <a:t>Protective Factors</a:t>
                      </a:r>
                      <a:endParaRPr sz="1400" u="none" strike="noStrike" cap="none"/>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5604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Maternal age</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Mother aged under 30 years old at birth of first child</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Mothers aged over 30 years old at birth of first child</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8006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Family history of SLCN</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History of an immediate family member with Developmental Language Disorder</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n/a</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3202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Socio-economic status</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Low socio-economic status</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n/a</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8006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Parents level of education</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Low level of parental education</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High level of parental education. Knowledge of child development </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r h="8006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Quality of interaction</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Limited child-directed speech. Limited exposure to varied vocabulary</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High levels of child-directed speech, exposure to wide vocabulary</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5"/>
                  </a:ext>
                </a:extLst>
              </a:tr>
              <a:tr h="8006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Book sharing</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Limited exposure to books or book-sharing activities</a:t>
                      </a:r>
                      <a:endParaRPr sz="1400" u="none" strike="noStrike" cap="none">
                        <a:solidFill>
                          <a:srgbClr val="767676"/>
                        </a:solidFill>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rgbClr val="767676"/>
                        </a:solidFill>
                        <a:latin typeface="Arial"/>
                        <a:ea typeface="Arial"/>
                        <a:cs typeface="Arial"/>
                        <a:sym typeface="Aria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Frequent book sharing activities and access to books</a:t>
                      </a:r>
                      <a:endParaRPr sz="1400" u="none" strike="noStrike" cap="none">
                        <a:solidFill>
                          <a:srgbClr val="767676"/>
                        </a:solidFill>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rgbClr val="767676"/>
                        </a:solidFill>
                        <a:latin typeface="Arial"/>
                        <a:ea typeface="Arial"/>
                        <a:cs typeface="Arial"/>
                        <a:sym typeface="Aria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6"/>
                  </a:ext>
                </a:extLst>
              </a:tr>
              <a:tr h="8006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rgbClr val="767676"/>
                          </a:solidFill>
                          <a:latin typeface="Arial"/>
                          <a:ea typeface="Arial"/>
                          <a:cs typeface="Arial"/>
                          <a:sym typeface="Arial"/>
                        </a:rPr>
                        <a:t>Childcare</a:t>
                      </a:r>
                      <a:endParaRPr sz="1400" b="1"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n/a</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latin typeface="Arial"/>
                          <a:ea typeface="Arial"/>
                          <a:cs typeface="Arial"/>
                          <a:sym typeface="Arial"/>
                        </a:rPr>
                        <a:t>Exposure to childcare settings and other language role models</a:t>
                      </a:r>
                      <a:endParaRPr sz="1400" u="none" strike="noStrike" cap="none">
                        <a:solidFill>
                          <a:srgbClr val="767676"/>
                        </a:solidFill>
                      </a:endParaRPr>
                    </a:p>
                  </a:txBody>
                  <a:tcPr marL="80075" marR="80075" marT="40025" marB="400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7"/>
                  </a:ext>
                </a:extLst>
              </a:tr>
            </a:tbl>
          </a:graphicData>
        </a:graphic>
      </p:graphicFrame>
      <p:sp>
        <p:nvSpPr>
          <p:cNvPr id="906" name="Google Shape;906;p62"/>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ockwell"/>
                <a:ea typeface="Rockwell"/>
                <a:cs typeface="Rockwell"/>
                <a:sym typeface="Rockwell"/>
              </a:rPr>
              <a:t>Risk and Protective factors associated with SLCN</a:t>
            </a:r>
            <a:endParaRPr sz="1800" b="1" i="0" u="none" strike="noStrike" cap="none">
              <a:solidFill>
                <a:schemeClr val="lt1"/>
              </a:solidFill>
              <a:latin typeface="Rockwell"/>
              <a:ea typeface="Rockwell"/>
              <a:cs typeface="Rockwell"/>
              <a:sym typeface="Rockwe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11"/>
        <p:cNvGrpSpPr/>
        <p:nvPr/>
      </p:nvGrpSpPr>
      <p:grpSpPr>
        <a:xfrm>
          <a:off x="0" y="0"/>
          <a:ext cx="0" cy="0"/>
          <a:chOff x="0" y="0"/>
          <a:chExt cx="0" cy="0"/>
        </a:xfrm>
      </p:grpSpPr>
      <p:sp>
        <p:nvSpPr>
          <p:cNvPr id="912" name="Google Shape;912;p63"/>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p63"/>
          <p:cNvSpPr txBox="1"/>
          <p:nvPr/>
        </p:nvSpPr>
        <p:spPr>
          <a:xfrm>
            <a:off x="519900" y="213360"/>
            <a:ext cx="1905000" cy="12496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Rockwell"/>
                <a:ea typeface="Rockwell"/>
                <a:cs typeface="Rockwell"/>
                <a:sym typeface="Rockwell"/>
              </a:rPr>
              <a:t>Risk and Protective Factors in relation to SLC skills </a:t>
            </a:r>
            <a:endParaRPr sz="1600" b="1" i="0" u="none" strike="noStrike" cap="none">
              <a:solidFill>
                <a:schemeClr val="lt1"/>
              </a:solidFill>
              <a:latin typeface="Rockwell"/>
              <a:ea typeface="Rockwell"/>
              <a:cs typeface="Rockwell"/>
              <a:sym typeface="Rockwell"/>
            </a:endParaRPr>
          </a:p>
        </p:txBody>
      </p:sp>
      <p:graphicFrame>
        <p:nvGraphicFramePr>
          <p:cNvPr id="914" name="Google Shape;914;p63"/>
          <p:cNvGraphicFramePr/>
          <p:nvPr/>
        </p:nvGraphicFramePr>
        <p:xfrm>
          <a:off x="2667000" y="838200"/>
          <a:ext cx="9220200" cy="5485820"/>
        </p:xfrm>
        <a:graphic>
          <a:graphicData uri="http://schemas.openxmlformats.org/drawingml/2006/table">
            <a:tbl>
              <a:tblPr firstRow="1" bandRow="1">
                <a:noFill/>
                <a:tableStyleId>{89A3EC99-2AFC-47B1-852C-1AD11CC01D2B}</a:tableStyleId>
              </a:tblPr>
              <a:tblGrid>
                <a:gridCol w="3073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073400">
                  <a:extLst>
                    <a:ext uri="{9D8B030D-6E8A-4147-A177-3AD203B41FA5}">
                      <a16:colId xmlns:a16="http://schemas.microsoft.com/office/drawing/2014/main" val="20002"/>
                    </a:ext>
                  </a:extLst>
                </a:gridCol>
              </a:tblGrid>
              <a:tr h="4355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Developmental Feature</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Risk Factors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Protective Factors</a:t>
                      </a:r>
                      <a:endParaRPr sz="1400" u="none" strike="noStrike" cap="none"/>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751675">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67676"/>
                          </a:solidFill>
                          <a:latin typeface="Arial"/>
                          <a:ea typeface="Arial"/>
                          <a:cs typeface="Arial"/>
                          <a:sym typeface="Arial"/>
                        </a:rPr>
                        <a:t>Babble</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Absent or limited babble</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Using babble at appropriate developmental level</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751675">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67676"/>
                          </a:solidFill>
                          <a:latin typeface="Arial"/>
                          <a:ea typeface="Arial"/>
                          <a:cs typeface="Arial"/>
                          <a:sym typeface="Arial"/>
                        </a:rPr>
                        <a:t>Gesture</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Absent pointing and limited use of gestures</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Use of pointing and gestures</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2"/>
                  </a:ext>
                </a:extLst>
              </a:tr>
              <a:tr h="17181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67676"/>
                          </a:solidFill>
                          <a:latin typeface="Arial"/>
                          <a:ea typeface="Arial"/>
                          <a:cs typeface="Arial"/>
                          <a:sym typeface="Arial"/>
                        </a:rPr>
                        <a:t>Severity of difficulty</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Receptive and expressive language difficulties. Large gap between expected level of language and level child is functioning at</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Reaching developmental language milestones</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3"/>
                  </a:ext>
                </a:extLst>
              </a:tr>
              <a:tr h="43550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67676"/>
                          </a:solidFill>
                          <a:latin typeface="Arial"/>
                          <a:ea typeface="Arial"/>
                          <a:cs typeface="Arial"/>
                          <a:sym typeface="Arial"/>
                        </a:rPr>
                        <a:t>Vocabulary</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Limited expressive vocabulary</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Wide vocabulary use</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4"/>
                  </a:ext>
                </a:extLst>
              </a:tr>
              <a:tr h="1073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rgbClr val="767676"/>
                          </a:solidFill>
                          <a:latin typeface="Arial"/>
                          <a:ea typeface="Arial"/>
                          <a:cs typeface="Arial"/>
                          <a:sym typeface="Arial"/>
                        </a:rPr>
                        <a:t>Grammatical markers</a:t>
                      </a:r>
                      <a:endParaRPr sz="1400" b="1"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Lack of grammatical markers e.g. auxiliary verbs ‘is/are’ past tense ‘-ed’ and plurals</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rgbClr val="767676"/>
                          </a:solidFill>
                          <a:latin typeface="Arial"/>
                          <a:ea typeface="Arial"/>
                          <a:cs typeface="Arial"/>
                          <a:sym typeface="Arial"/>
                        </a:rPr>
                        <a:t>Using grammatical structures at an age appropriate level</a:t>
                      </a:r>
                      <a:endParaRPr sz="1400" u="none" strike="noStrike" cap="none">
                        <a:solidFill>
                          <a:srgbClr val="767676"/>
                        </a:solidFill>
                        <a:latin typeface="Arial"/>
                        <a:ea typeface="Arial"/>
                        <a:cs typeface="Arial"/>
                        <a:sym typeface="Arial"/>
                      </a:endParaRPr>
                    </a:p>
                  </a:txBody>
                  <a:tcPr marL="91450" marR="91450" marT="45725" marB="457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5"/>
                  </a:ext>
                </a:extLst>
              </a:tr>
            </a:tbl>
          </a:graphicData>
        </a:graphic>
      </p:graphicFrame>
      <p:sp>
        <p:nvSpPr>
          <p:cNvPr id="915" name="Google Shape;915;p63"/>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20"/>
        <p:cNvGrpSpPr/>
        <p:nvPr/>
      </p:nvGrpSpPr>
      <p:grpSpPr>
        <a:xfrm>
          <a:off x="0" y="0"/>
          <a:ext cx="0" cy="0"/>
          <a:chOff x="0" y="0"/>
          <a:chExt cx="0" cy="0"/>
        </a:xfrm>
      </p:grpSpPr>
      <p:graphicFrame>
        <p:nvGraphicFramePr>
          <p:cNvPr id="921" name="Google Shape;921;p64"/>
          <p:cNvGraphicFramePr/>
          <p:nvPr>
            <p:extLst>
              <p:ext uri="{D42A27DB-BD31-4B8C-83A1-F6EECF244321}">
                <p14:modId xmlns:p14="http://schemas.microsoft.com/office/powerpoint/2010/main" val="3579096462"/>
              </p:ext>
            </p:extLst>
          </p:nvPr>
        </p:nvGraphicFramePr>
        <p:xfrm>
          <a:off x="2667000" y="1167692"/>
          <a:ext cx="9284375" cy="4608920"/>
        </p:xfrm>
        <a:graphic>
          <a:graphicData uri="http://schemas.openxmlformats.org/drawingml/2006/table">
            <a:tbl>
              <a:tblPr>
                <a:noFill/>
                <a:tableStyleId>{DF468793-91B8-43D7-9065-1B44FE2EC0B1}</a:tableStyleId>
              </a:tblPr>
              <a:tblGrid>
                <a:gridCol w="3094450">
                  <a:extLst>
                    <a:ext uri="{9D8B030D-6E8A-4147-A177-3AD203B41FA5}">
                      <a16:colId xmlns:a16="http://schemas.microsoft.com/office/drawing/2014/main" val="20000"/>
                    </a:ext>
                  </a:extLst>
                </a:gridCol>
                <a:gridCol w="3094450">
                  <a:extLst>
                    <a:ext uri="{9D8B030D-6E8A-4147-A177-3AD203B41FA5}">
                      <a16:colId xmlns:a16="http://schemas.microsoft.com/office/drawing/2014/main" val="20001"/>
                    </a:ext>
                  </a:extLst>
                </a:gridCol>
                <a:gridCol w="3095475">
                  <a:extLst>
                    <a:ext uri="{9D8B030D-6E8A-4147-A177-3AD203B41FA5}">
                      <a16:colId xmlns:a16="http://schemas.microsoft.com/office/drawing/2014/main" val="20002"/>
                    </a:ext>
                  </a:extLst>
                </a:gridCol>
              </a:tblGrid>
              <a:tr h="320100">
                <a:tc>
                  <a:txBody>
                    <a:bodyPr/>
                    <a:lstStyle/>
                    <a:p>
                      <a:pPr marL="0" marR="0" lvl="0" indent="0" algn="l" rtl="0">
                        <a:lnSpc>
                          <a:spcPct val="115000"/>
                        </a:lnSpc>
                        <a:spcBef>
                          <a:spcPts val="0"/>
                        </a:spcBef>
                        <a:spcAft>
                          <a:spcPts val="0"/>
                        </a:spcAft>
                        <a:buClr>
                          <a:srgbClr val="000000"/>
                        </a:buClr>
                        <a:buSzPts val="2000"/>
                        <a:buFont typeface="Arial"/>
                        <a:buNone/>
                      </a:pPr>
                      <a:r>
                        <a:rPr lang="en-GB" sz="2000" b="1" u="none" strike="noStrike" cap="none">
                          <a:solidFill>
                            <a:schemeClr val="lt1"/>
                          </a:solidFill>
                          <a:latin typeface="Rockwell"/>
                          <a:ea typeface="Rockwell"/>
                          <a:cs typeface="Rockwell"/>
                          <a:sym typeface="Rockwell"/>
                        </a:rPr>
                        <a:t>In the first year </a:t>
                      </a:r>
                      <a:endParaRPr sz="1400" u="none" strike="noStrike" cap="none"/>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15000"/>
                        </a:lnSpc>
                        <a:spcBef>
                          <a:spcPts val="0"/>
                        </a:spcBef>
                        <a:spcAft>
                          <a:spcPts val="0"/>
                        </a:spcAft>
                        <a:buClr>
                          <a:srgbClr val="000000"/>
                        </a:buClr>
                        <a:buSzPts val="2000"/>
                        <a:buFont typeface="Arial"/>
                        <a:buNone/>
                      </a:pPr>
                      <a:r>
                        <a:rPr lang="en-GB" sz="2000" b="1" u="none" strike="noStrike" cap="none">
                          <a:solidFill>
                            <a:schemeClr val="lt1"/>
                          </a:solidFill>
                          <a:latin typeface="Rockwell"/>
                          <a:ea typeface="Rockwell"/>
                          <a:cs typeface="Rockwell"/>
                          <a:sym typeface="Rockwell"/>
                        </a:rPr>
                        <a:t> 1-2 years </a:t>
                      </a:r>
                      <a:endParaRPr sz="1400" u="none" strike="noStrike" cap="none"/>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tc>
                  <a:txBody>
                    <a:bodyPr/>
                    <a:lstStyle/>
                    <a:p>
                      <a:pPr marL="0" marR="0" lvl="0" indent="0" algn="l" rtl="0">
                        <a:lnSpc>
                          <a:spcPct val="115000"/>
                        </a:lnSpc>
                        <a:spcBef>
                          <a:spcPts val="0"/>
                        </a:spcBef>
                        <a:spcAft>
                          <a:spcPts val="0"/>
                        </a:spcAft>
                        <a:buClr>
                          <a:srgbClr val="000000"/>
                        </a:buClr>
                        <a:buSzPts val="2000"/>
                        <a:buFont typeface="Arial"/>
                        <a:buNone/>
                      </a:pPr>
                      <a:r>
                        <a:rPr lang="en-GB" sz="2000" b="1" u="none" strike="noStrike" cap="none">
                          <a:solidFill>
                            <a:schemeClr val="lt1"/>
                          </a:solidFill>
                          <a:latin typeface="Rockwell"/>
                          <a:ea typeface="Rockwell"/>
                          <a:cs typeface="Rockwell"/>
                          <a:sym typeface="Rockwell"/>
                        </a:rPr>
                        <a:t> 2-3 years </a:t>
                      </a:r>
                      <a:endParaRPr sz="1400" u="none" strike="noStrike" cap="none"/>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098"/>
                    </a:solidFill>
                  </a:tcPr>
                </a:tc>
                <a:extLst>
                  <a:ext uri="{0D108BD9-81ED-4DB2-BD59-A6C34878D82A}">
                    <a16:rowId xmlns:a16="http://schemas.microsoft.com/office/drawing/2014/main" val="10000"/>
                  </a:ext>
                </a:extLst>
              </a:tr>
              <a:tr h="3366250">
                <a:tc>
                  <a:txBody>
                    <a:bodyPr/>
                    <a:lstStyle/>
                    <a:p>
                      <a:pPr marL="12700" marR="0" lvl="0" indent="0" algn="l" rtl="0">
                        <a:lnSpc>
                          <a:spcPct val="115000"/>
                        </a:lnSpc>
                        <a:spcBef>
                          <a:spcPts val="0"/>
                        </a:spcBef>
                        <a:spcAft>
                          <a:spcPts val="0"/>
                        </a:spcAft>
                        <a:buClr>
                          <a:srgbClr val="767676"/>
                        </a:buClr>
                        <a:buSzPts val="1600"/>
                        <a:buFont typeface="Arial"/>
                        <a:buNone/>
                      </a:pPr>
                      <a:r>
                        <a:rPr lang="en-GB" sz="1600" u="none" strike="noStrike" cap="none" dirty="0">
                          <a:solidFill>
                            <a:srgbClr val="767676"/>
                          </a:solidFill>
                        </a:rPr>
                        <a:t>No babbling or other sounds by 6 months </a:t>
                      </a:r>
                      <a:endParaRPr sz="1600" u="none" strike="noStrike" cap="none" dirty="0">
                        <a:solidFill>
                          <a:srgbClr val="767676"/>
                        </a:solidFill>
                      </a:endParaRPr>
                    </a:p>
                    <a:p>
                      <a:pPr marL="285750" marR="0" lvl="0" indent="-171450" algn="l" rtl="0">
                        <a:lnSpc>
                          <a:spcPct val="115000"/>
                        </a:lnSpc>
                        <a:spcBef>
                          <a:spcPts val="0"/>
                        </a:spcBef>
                        <a:spcAft>
                          <a:spcPts val="0"/>
                        </a:spcAft>
                        <a:buClr>
                          <a:srgbClr val="000000"/>
                        </a:buClr>
                        <a:buSzPts val="1800"/>
                        <a:buFont typeface="Arial"/>
                        <a:buNone/>
                      </a:pPr>
                      <a:endParaRPr sz="1600" u="none" strike="noStrike" cap="none" dirty="0">
                        <a:solidFill>
                          <a:srgbClr val="767676"/>
                        </a:solidFill>
                      </a:endParaRPr>
                    </a:p>
                    <a:p>
                      <a:pPr marL="12700" marR="0" lvl="0" indent="0" algn="l" rtl="0">
                        <a:lnSpc>
                          <a:spcPct val="115000"/>
                        </a:lnSpc>
                        <a:spcBef>
                          <a:spcPts val="0"/>
                        </a:spcBef>
                        <a:spcAft>
                          <a:spcPts val="0"/>
                        </a:spcAft>
                        <a:buClr>
                          <a:srgbClr val="767676"/>
                        </a:buClr>
                        <a:buSzPts val="1600"/>
                        <a:buFont typeface="Arial"/>
                        <a:buNone/>
                      </a:pPr>
                      <a:r>
                        <a:rPr lang="en-GB" sz="1600" u="none" strike="noStrike" cap="none" dirty="0">
                          <a:solidFill>
                            <a:srgbClr val="767676"/>
                          </a:solidFill>
                        </a:rPr>
                        <a:t>No simple gestures (e.g. shakes head) by 12 months </a:t>
                      </a:r>
                      <a:endParaRPr sz="1600" u="none" strike="noStrike" cap="none" dirty="0">
                        <a:solidFill>
                          <a:srgbClr val="767676"/>
                        </a:solidFill>
                      </a:endParaRPr>
                    </a:p>
                    <a:p>
                      <a:pPr marL="0" marR="0" lvl="0" indent="0" algn="l" rtl="0">
                        <a:lnSpc>
                          <a:spcPct val="115000"/>
                        </a:lnSpc>
                        <a:spcBef>
                          <a:spcPts val="0"/>
                        </a:spcBef>
                        <a:spcAft>
                          <a:spcPts val="0"/>
                        </a:spcAft>
                        <a:buClr>
                          <a:srgbClr val="7F7F7F"/>
                        </a:buClr>
                        <a:buSzPts val="1800"/>
                        <a:buFont typeface="Arial"/>
                        <a:buNone/>
                      </a:pPr>
                      <a:r>
                        <a:rPr lang="en-GB" sz="1600" u="none" strike="noStrike" cap="none" dirty="0">
                          <a:solidFill>
                            <a:srgbClr val="767676"/>
                          </a:solidFill>
                        </a:rPr>
                        <a:t> </a:t>
                      </a:r>
                      <a:endParaRPr sz="1600" u="none" strike="noStrike" cap="none" dirty="0">
                        <a:solidFill>
                          <a:srgbClr val="767676"/>
                        </a:solidFill>
                      </a:endParaRPr>
                    </a:p>
                    <a:p>
                      <a:pPr marL="285750" marR="0" lvl="0" indent="-171450" algn="l" rtl="0">
                        <a:lnSpc>
                          <a:spcPct val="115000"/>
                        </a:lnSpc>
                        <a:spcBef>
                          <a:spcPts val="0"/>
                        </a:spcBef>
                        <a:spcAft>
                          <a:spcPts val="0"/>
                        </a:spcAft>
                        <a:buClr>
                          <a:srgbClr val="000000"/>
                        </a:buClr>
                        <a:buSzPts val="1800"/>
                        <a:buFont typeface="Arial"/>
                        <a:buNone/>
                      </a:pPr>
                      <a:endParaRPr sz="1600" u="none" strike="noStrike" cap="none" dirty="0">
                        <a:solidFill>
                          <a:srgbClr val="767676"/>
                        </a:solidFill>
                      </a:endParaRPr>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dirty="0">
                          <a:solidFill>
                            <a:srgbClr val="767676"/>
                          </a:solidFill>
                        </a:rPr>
                        <a:t>Not responding to speech and/or sounds</a:t>
                      </a:r>
                    </a:p>
                    <a:p>
                      <a:pPr marL="0" marR="0" lvl="0" indent="0" algn="l" rtl="0">
                        <a:lnSpc>
                          <a:spcPct val="100000"/>
                        </a:lnSpc>
                        <a:spcBef>
                          <a:spcPts val="0"/>
                        </a:spcBef>
                        <a:spcAft>
                          <a:spcPts val="0"/>
                        </a:spcAft>
                        <a:buClr>
                          <a:srgbClr val="000000"/>
                        </a:buClr>
                        <a:buSzPts val="1600"/>
                        <a:buFont typeface="Arial"/>
                        <a:buNone/>
                      </a:pPr>
                      <a:endParaRPr lang="en-GB" sz="1600" u="none" strike="noStrike" cap="none" dirty="0">
                        <a:solidFill>
                          <a:srgbClr val="767676"/>
                        </a:solidFil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600" u="none" strike="noStrike" cap="none" dirty="0">
                          <a:solidFill>
                            <a:srgbClr val="767676"/>
                          </a:solidFill>
                        </a:rPr>
                        <a:t>No pointing by 15 months </a:t>
                      </a:r>
                    </a:p>
                    <a:p>
                      <a:pPr marL="0" marR="0" lvl="0" indent="0" algn="l" rtl="0">
                        <a:lnSpc>
                          <a:spcPct val="100000"/>
                        </a:lnSpc>
                        <a:spcBef>
                          <a:spcPts val="0"/>
                        </a:spcBef>
                        <a:spcAft>
                          <a:spcPts val="0"/>
                        </a:spcAft>
                        <a:buClr>
                          <a:srgbClr val="000000"/>
                        </a:buClr>
                        <a:buSzPts val="1600"/>
                        <a:buFont typeface="Arial"/>
                        <a:buNone/>
                      </a:pPr>
                      <a:endParaRPr sz="1600" u="none" strike="noStrike" cap="none" dirty="0">
                        <a:solidFill>
                          <a:srgbClr val="767676"/>
                        </a:solidFill>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dirty="0">
                        <a:solidFill>
                          <a:srgbClr val="767676"/>
                        </a:solidFill>
                      </a:endParaRPr>
                    </a:p>
                    <a:p>
                      <a:pPr marL="0" marR="0" lvl="0" indent="0" algn="l" rtl="0">
                        <a:lnSpc>
                          <a:spcPct val="100000"/>
                        </a:lnSpc>
                        <a:spcBef>
                          <a:spcPts val="0"/>
                        </a:spcBef>
                        <a:spcAft>
                          <a:spcPts val="0"/>
                        </a:spcAft>
                        <a:buClr>
                          <a:srgbClr val="000000"/>
                        </a:buClr>
                        <a:buSzPts val="1600"/>
                        <a:buFont typeface="Arial"/>
                        <a:buNone/>
                      </a:pPr>
                      <a:r>
                        <a:rPr lang="en-GB" sz="1600" u="none" strike="noStrike" cap="none" dirty="0">
                          <a:solidFill>
                            <a:srgbClr val="767676"/>
                          </a:solidFill>
                        </a:rPr>
                        <a:t>Minimal or no attempts to communicate or interact </a:t>
                      </a:r>
                      <a:endParaRPr sz="1600" u="none" strike="noStrike" cap="none" dirty="0">
                        <a:solidFill>
                          <a:srgbClr val="767676"/>
                        </a:solidFill>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dirty="0">
                        <a:solidFill>
                          <a:srgbClr val="767676"/>
                        </a:solidFill>
                      </a:endParaRPr>
                    </a:p>
                    <a:p>
                      <a:pPr marL="285750" marR="0" lvl="0" indent="-171450" algn="l" rtl="0">
                        <a:lnSpc>
                          <a:spcPct val="115000"/>
                        </a:lnSpc>
                        <a:spcBef>
                          <a:spcPts val="0"/>
                        </a:spcBef>
                        <a:spcAft>
                          <a:spcPts val="0"/>
                        </a:spcAft>
                        <a:buClr>
                          <a:srgbClr val="000000"/>
                        </a:buClr>
                        <a:buSzPts val="1800"/>
                        <a:buFont typeface="Arial"/>
                        <a:buNone/>
                      </a:pPr>
                      <a:endParaRPr sz="1600" u="none" strike="noStrike" cap="none" dirty="0">
                        <a:solidFill>
                          <a:srgbClr val="767676"/>
                        </a:solidFill>
                      </a:endParaRPr>
                    </a:p>
                    <a:p>
                      <a:pPr marL="285750" marR="0" lvl="0" indent="-171450" algn="l" rtl="0">
                        <a:lnSpc>
                          <a:spcPct val="115000"/>
                        </a:lnSpc>
                        <a:spcBef>
                          <a:spcPts val="0"/>
                        </a:spcBef>
                        <a:spcAft>
                          <a:spcPts val="0"/>
                        </a:spcAft>
                        <a:buClr>
                          <a:srgbClr val="000000"/>
                        </a:buClr>
                        <a:buSzPts val="1800"/>
                        <a:buFont typeface="Arial"/>
                        <a:buNone/>
                      </a:pPr>
                      <a:endParaRPr sz="1600" u="none" strike="noStrike" cap="none" dirty="0">
                        <a:solidFill>
                          <a:srgbClr val="767676"/>
                        </a:solidFill>
                      </a:endParaRPr>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rPr>
                        <a:t>Minimal interaction</a:t>
                      </a:r>
                      <a:endParaRPr sz="1600" u="none" strike="noStrike" cap="none">
                        <a:solidFill>
                          <a:srgbClr val="767676"/>
                        </a:solidFill>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rgbClr val="767676"/>
                        </a:solidFill>
                      </a:endParaRPr>
                    </a:p>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rgbClr val="767676"/>
                          </a:solidFill>
                        </a:rPr>
                        <a:t>Does not display intention to communicate </a:t>
                      </a:r>
                      <a:endParaRPr sz="1600" u="none" strike="noStrike" cap="none">
                        <a:solidFill>
                          <a:srgbClr val="767676"/>
                        </a:solidFill>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rgbClr val="767676"/>
                        </a:solidFill>
                      </a:endParaRPr>
                    </a:p>
                    <a:p>
                      <a:pPr marL="0" marR="0" lvl="0" indent="0" algn="l" rtl="0">
                        <a:lnSpc>
                          <a:spcPct val="115000"/>
                        </a:lnSpc>
                        <a:spcBef>
                          <a:spcPts val="0"/>
                        </a:spcBef>
                        <a:spcAft>
                          <a:spcPts val="0"/>
                        </a:spcAft>
                        <a:buClr>
                          <a:srgbClr val="7F7F7F"/>
                        </a:buClr>
                        <a:buSzPts val="1800"/>
                        <a:buFont typeface="Arial"/>
                        <a:buNone/>
                      </a:pPr>
                      <a:r>
                        <a:rPr lang="en-GB" sz="1600" u="none" strike="noStrike" cap="none">
                          <a:solidFill>
                            <a:srgbClr val="767676"/>
                          </a:solidFill>
                        </a:rPr>
                        <a:t>Minimal reaction to spoken language</a:t>
                      </a:r>
                      <a:endParaRPr sz="1600" u="none" strike="noStrike" cap="none">
                        <a:solidFill>
                          <a:srgbClr val="767676"/>
                        </a:solidFill>
                      </a:endParaRPr>
                    </a:p>
                    <a:p>
                      <a:pPr marL="0" marR="0" lvl="0" indent="0" algn="l" rtl="0">
                        <a:lnSpc>
                          <a:spcPct val="115000"/>
                        </a:lnSpc>
                        <a:spcBef>
                          <a:spcPts val="0"/>
                        </a:spcBef>
                        <a:spcAft>
                          <a:spcPts val="0"/>
                        </a:spcAft>
                        <a:buClr>
                          <a:srgbClr val="000000"/>
                        </a:buClr>
                        <a:buSzPts val="1800"/>
                        <a:buFont typeface="Arial"/>
                        <a:buNone/>
                      </a:pPr>
                      <a:endParaRPr sz="1600" u="none" strike="noStrike" cap="none">
                        <a:solidFill>
                          <a:srgbClr val="767676"/>
                        </a:solidFill>
                      </a:endParaRPr>
                    </a:p>
                    <a:p>
                      <a:pPr marL="0" marR="0" lvl="0" indent="0" algn="l" rtl="0">
                        <a:lnSpc>
                          <a:spcPct val="115000"/>
                        </a:lnSpc>
                        <a:spcBef>
                          <a:spcPts val="0"/>
                        </a:spcBef>
                        <a:spcAft>
                          <a:spcPts val="0"/>
                        </a:spcAft>
                        <a:buClr>
                          <a:srgbClr val="7F7F7F"/>
                        </a:buClr>
                        <a:buSzPts val="1800"/>
                        <a:buFont typeface="Arial"/>
                        <a:buNone/>
                      </a:pPr>
                      <a:r>
                        <a:rPr lang="en-GB" sz="1600" u="none" strike="noStrike" cap="none">
                          <a:solidFill>
                            <a:srgbClr val="767676"/>
                          </a:solidFill>
                        </a:rPr>
                        <a:t>Regression or no progression </a:t>
                      </a:r>
                      <a:endParaRPr sz="1600" u="none" strike="noStrike" cap="none">
                        <a:solidFill>
                          <a:srgbClr val="767676"/>
                        </a:solidFill>
                      </a:endParaRPr>
                    </a:p>
                  </a:txBody>
                  <a:tcPr marL="42200" marR="42200"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extLst>
                  <a:ext uri="{0D108BD9-81ED-4DB2-BD59-A6C34878D82A}">
                    <a16:rowId xmlns:a16="http://schemas.microsoft.com/office/drawing/2014/main" val="10001"/>
                  </a:ext>
                </a:extLst>
              </a:tr>
              <a:tr h="920725">
                <a:tc gridSpan="3">
                  <a:txBody>
                    <a:bodyPr/>
                    <a:lstStyle/>
                    <a:p>
                      <a:pPr marL="0" marR="0" lvl="0" indent="0" algn="l" rtl="0">
                        <a:lnSpc>
                          <a:spcPct val="115000"/>
                        </a:lnSpc>
                        <a:spcBef>
                          <a:spcPts val="0"/>
                        </a:spcBef>
                        <a:spcAft>
                          <a:spcPts val="0"/>
                        </a:spcAft>
                        <a:buClr>
                          <a:srgbClr val="7F7F7F"/>
                        </a:buClr>
                        <a:buSzPts val="1800"/>
                        <a:buFont typeface="Arial"/>
                        <a:buNone/>
                      </a:pPr>
                      <a:r>
                        <a:rPr lang="en-GB" sz="1600" b="1" u="none" strike="noStrike" cap="none" dirty="0">
                          <a:solidFill>
                            <a:srgbClr val="767676"/>
                          </a:solidFill>
                        </a:rPr>
                        <a:t> At any age</a:t>
                      </a:r>
                      <a:endParaRPr sz="1600" b="1" u="none" strike="noStrike" cap="none" dirty="0">
                        <a:solidFill>
                          <a:srgbClr val="767676"/>
                        </a:solidFill>
                      </a:endParaRPr>
                    </a:p>
                    <a:p>
                      <a:pPr marL="285750" marR="0" lvl="0" indent="-273050" algn="l" rtl="0">
                        <a:lnSpc>
                          <a:spcPct val="115000"/>
                        </a:lnSpc>
                        <a:spcBef>
                          <a:spcPts val="0"/>
                        </a:spcBef>
                        <a:spcAft>
                          <a:spcPts val="0"/>
                        </a:spcAft>
                        <a:buClr>
                          <a:srgbClr val="767676"/>
                        </a:buClr>
                        <a:buSzPts val="1600"/>
                        <a:buFont typeface="Arial"/>
                        <a:buChar char="•"/>
                      </a:pPr>
                      <a:r>
                        <a:rPr lang="en-GB" sz="1600" i="0" u="none" strike="noStrike" cap="none" dirty="0">
                          <a:solidFill>
                            <a:srgbClr val="767676"/>
                          </a:solidFill>
                        </a:rPr>
                        <a:t>Infant not engaging with parent/carers or with the environment</a:t>
                      </a:r>
                      <a:endParaRPr sz="1600" u="none" strike="noStrike" cap="none" dirty="0">
                        <a:solidFill>
                          <a:srgbClr val="767676"/>
                        </a:solidFill>
                      </a:endParaRPr>
                    </a:p>
                    <a:p>
                      <a:pPr marL="285750" marR="0" lvl="0" indent="-273050" algn="l" rtl="0">
                        <a:lnSpc>
                          <a:spcPct val="115000"/>
                        </a:lnSpc>
                        <a:spcBef>
                          <a:spcPts val="0"/>
                        </a:spcBef>
                        <a:spcAft>
                          <a:spcPts val="0"/>
                        </a:spcAft>
                        <a:buClr>
                          <a:srgbClr val="767676"/>
                        </a:buClr>
                        <a:buSzPts val="1600"/>
                        <a:buFont typeface="Arial"/>
                        <a:buChar char="•"/>
                      </a:pPr>
                      <a:r>
                        <a:rPr lang="en-GB" sz="1600" i="0" u="none" strike="noStrike" cap="none" dirty="0">
                          <a:solidFill>
                            <a:srgbClr val="767676"/>
                          </a:solidFill>
                        </a:rPr>
                        <a:t>Parents/carers not responding to child’s attempts to communicate </a:t>
                      </a:r>
                      <a:endParaRPr sz="1600" u="none" strike="noStrike" cap="none" dirty="0">
                        <a:solidFill>
                          <a:srgbClr val="767676"/>
                        </a:solidFill>
                      </a:endParaRPr>
                    </a:p>
                  </a:txBody>
                  <a:tcPr marL="48025" marR="48025" marT="0" marB="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0F2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922" name="Google Shape;922;p64"/>
          <p:cNvSpPr txBox="1"/>
          <p:nvPr/>
        </p:nvSpPr>
        <p:spPr>
          <a:xfrm>
            <a:off x="2630425" y="5988724"/>
            <a:ext cx="65897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Adapted from Ebbels et al (2019) and CATALISE, (2016)</a:t>
            </a:r>
            <a:endParaRPr sz="1400" b="0" i="0" u="none" strike="noStrike" cap="none">
              <a:solidFill>
                <a:srgbClr val="000000"/>
              </a:solidFill>
              <a:latin typeface="Arial"/>
              <a:ea typeface="Arial"/>
              <a:cs typeface="Arial"/>
              <a:sym typeface="Arial"/>
            </a:endParaRPr>
          </a:p>
        </p:txBody>
      </p:sp>
      <p:sp>
        <p:nvSpPr>
          <p:cNvPr id="923" name="Google Shape;923;p64"/>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4" name="Google Shape;924;p64"/>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Things to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Look Out for </a:t>
            </a:r>
            <a:endParaRPr sz="2000" b="1" i="0" u="none" strike="noStrike" cap="none">
              <a:solidFill>
                <a:schemeClr val="lt1"/>
              </a:solidFill>
              <a:latin typeface="Rockwell"/>
              <a:ea typeface="Rockwell"/>
              <a:cs typeface="Rockwell"/>
              <a:sym typeface="Rockwell"/>
            </a:endParaRPr>
          </a:p>
        </p:txBody>
      </p:sp>
      <p:sp>
        <p:nvSpPr>
          <p:cNvPr id="925" name="Google Shape;925;p64"/>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930"/>
        <p:cNvGrpSpPr/>
        <p:nvPr/>
      </p:nvGrpSpPr>
      <p:grpSpPr>
        <a:xfrm>
          <a:off x="0" y="0"/>
          <a:ext cx="0" cy="0"/>
          <a:chOff x="0" y="0"/>
          <a:chExt cx="0" cy="0"/>
        </a:xfrm>
      </p:grpSpPr>
      <p:sp>
        <p:nvSpPr>
          <p:cNvPr id="931" name="Google Shape;931;g1bd6c07d2b2_0_6"/>
          <p:cNvSpPr/>
          <p:nvPr/>
        </p:nvSpPr>
        <p:spPr>
          <a:xfrm>
            <a:off x="600850" y="238647"/>
            <a:ext cx="10668000" cy="6380700"/>
          </a:xfrm>
          <a:prstGeom prst="ellipse">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2" name="Google Shape;932;g1bd6c07d2b2_0_6"/>
          <p:cNvSpPr/>
          <p:nvPr/>
        </p:nvSpPr>
        <p:spPr>
          <a:xfrm>
            <a:off x="6924410" y="2484787"/>
            <a:ext cx="3124200" cy="2885400"/>
          </a:xfrm>
          <a:prstGeom prst="ellipse">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Arial"/>
                <a:ea typeface="Arial"/>
                <a:cs typeface="Arial"/>
                <a:sym typeface="Arial"/>
              </a:rPr>
              <a:t>Risk factors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Arial"/>
                <a:ea typeface="Arial"/>
                <a:cs typeface="Arial"/>
                <a:sym typeface="Arial"/>
              </a:rPr>
              <a:t>e.g. child is a boy, and has sibling with SLCN and lives in low SES area</a:t>
            </a:r>
            <a:endParaRPr sz="1400" b="0" i="0" u="none" strike="noStrike" cap="none">
              <a:solidFill>
                <a:srgbClr val="000000"/>
              </a:solidFill>
              <a:latin typeface="Arial"/>
              <a:ea typeface="Arial"/>
              <a:cs typeface="Arial"/>
              <a:sym typeface="Arial"/>
            </a:endParaRPr>
          </a:p>
        </p:txBody>
      </p:sp>
      <p:sp>
        <p:nvSpPr>
          <p:cNvPr id="933" name="Google Shape;933;g1bd6c07d2b2_0_6"/>
          <p:cNvSpPr/>
          <p:nvPr/>
        </p:nvSpPr>
        <p:spPr>
          <a:xfrm>
            <a:off x="1816400" y="2484775"/>
            <a:ext cx="3192000" cy="2885400"/>
          </a:xfrm>
          <a:prstGeom prst="ellipse">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Arial"/>
                <a:ea typeface="Arial"/>
                <a:cs typeface="Arial"/>
                <a:sym typeface="Arial"/>
              </a:rPr>
              <a:t>SLC skills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Arial"/>
                <a:ea typeface="Arial"/>
                <a:cs typeface="Arial"/>
                <a:sym typeface="Arial"/>
              </a:rPr>
              <a:t>e.g. child can’t say anything apart from ‘mama’ and ‘dada’</a:t>
            </a:r>
            <a:endParaRPr sz="1400" b="0" i="0" u="none" strike="noStrike" cap="none">
              <a:solidFill>
                <a:srgbClr val="000000"/>
              </a:solidFill>
              <a:latin typeface="Arial"/>
              <a:ea typeface="Arial"/>
              <a:cs typeface="Arial"/>
              <a:sym typeface="Arial"/>
            </a:endParaRPr>
          </a:p>
        </p:txBody>
      </p:sp>
      <p:sp>
        <p:nvSpPr>
          <p:cNvPr id="934" name="Google Shape;934;g1bd6c07d2b2_0_6"/>
          <p:cNvSpPr/>
          <p:nvPr/>
        </p:nvSpPr>
        <p:spPr>
          <a:xfrm>
            <a:off x="4372760" y="3515407"/>
            <a:ext cx="3124200" cy="2885400"/>
          </a:xfrm>
          <a:prstGeom prst="ellipse">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7F7F7F"/>
                </a:solidFill>
                <a:latin typeface="Arial"/>
                <a:ea typeface="Arial"/>
                <a:cs typeface="Arial"/>
                <a:sym typeface="Arial"/>
              </a:rPr>
              <a:t>Protective factors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7F7F7F"/>
                </a:solidFill>
                <a:latin typeface="Arial"/>
                <a:ea typeface="Arial"/>
                <a:cs typeface="Arial"/>
                <a:sym typeface="Arial"/>
              </a:rPr>
              <a:t>e.g. parents are responsive and share books with him</a:t>
            </a:r>
            <a:endParaRPr sz="1400" b="0" i="0" u="none" strike="noStrike" cap="none">
              <a:solidFill>
                <a:srgbClr val="000000"/>
              </a:solidFill>
              <a:latin typeface="Arial"/>
              <a:ea typeface="Arial"/>
              <a:cs typeface="Arial"/>
              <a:sym typeface="Arial"/>
            </a:endParaRPr>
          </a:p>
        </p:txBody>
      </p:sp>
      <p:sp>
        <p:nvSpPr>
          <p:cNvPr id="935" name="Google Shape;935;g1bd6c07d2b2_0_6"/>
          <p:cNvSpPr txBox="1"/>
          <p:nvPr/>
        </p:nvSpPr>
        <p:spPr>
          <a:xfrm>
            <a:off x="3101975" y="613649"/>
            <a:ext cx="5812200" cy="227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GB" sz="3600" b="0" i="0" u="none" strike="noStrike" cap="none">
                <a:solidFill>
                  <a:schemeClr val="lt1"/>
                </a:solidFill>
                <a:latin typeface="Rockwell"/>
                <a:ea typeface="Rockwell"/>
                <a:cs typeface="Rockwell"/>
                <a:sym typeface="Rockwell"/>
              </a:rPr>
              <a:t>IMPACT </a:t>
            </a:r>
            <a:endParaRPr sz="36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a:solidFill>
                  <a:schemeClr val="lt1"/>
                </a:solidFill>
                <a:latin typeface="Rockwell"/>
                <a:ea typeface="Rockwell"/>
                <a:cs typeface="Rockwell"/>
                <a:sym typeface="Rockwell"/>
              </a:rPr>
              <a:t> who is </a:t>
            </a:r>
            <a:r>
              <a:rPr lang="en-GB" sz="2200" b="0" i="1" u="none" strike="noStrike" cap="none">
                <a:solidFill>
                  <a:schemeClr val="lt1"/>
                </a:solidFill>
                <a:latin typeface="Rockwell"/>
                <a:ea typeface="Rockwell"/>
                <a:cs typeface="Rockwell"/>
                <a:sym typeface="Rockwell"/>
              </a:rPr>
              <a:t>‘bothered’</a:t>
            </a:r>
            <a:r>
              <a:rPr lang="en-GB" sz="2200" b="0" i="0" u="none" strike="noStrike" cap="none">
                <a:solidFill>
                  <a:schemeClr val="lt1"/>
                </a:solidFill>
                <a:latin typeface="Rockwell"/>
                <a:ea typeface="Rockwell"/>
                <a:cs typeface="Rockwell"/>
                <a:sym typeface="Rockwell"/>
              </a:rPr>
              <a:t>?!</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a:solidFill>
                  <a:schemeClr val="lt1"/>
                </a:solidFill>
                <a:latin typeface="Rockwell"/>
                <a:ea typeface="Rockwell"/>
                <a:cs typeface="Rockwell"/>
                <a:sym typeface="Rockwell"/>
              </a:rPr>
              <a:t>e.g. child can make needs known. HV feels the child is behind,</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a:solidFill>
                  <a:schemeClr val="lt1"/>
                </a:solidFill>
                <a:latin typeface="Rockwell"/>
                <a:ea typeface="Rockwell"/>
                <a:cs typeface="Rockwell"/>
                <a:sym typeface="Rockwell"/>
              </a:rPr>
              <a:t>parents feel he will catch up</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36" name="Google Shape;936;g1bd6c07d2b2_0_6"/>
          <p:cNvSpPr/>
          <p:nvPr/>
        </p:nvSpPr>
        <p:spPr>
          <a:xfrm>
            <a:off x="457200" y="0"/>
            <a:ext cx="2030400" cy="1676400"/>
          </a:xfrm>
          <a:prstGeom prst="rect">
            <a:avLst/>
          </a:prstGeom>
          <a:solidFill>
            <a:srgbClr val="0090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7" name="Google Shape;937;g1bd6c07d2b2_0_6"/>
          <p:cNvSpPr txBox="1"/>
          <p:nvPr/>
        </p:nvSpPr>
        <p:spPr>
          <a:xfrm>
            <a:off x="457200" y="274320"/>
            <a:ext cx="2057400" cy="1402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What’s the Impact? </a:t>
            </a:r>
            <a:endParaRPr sz="2000" b="1" i="0" u="none" strike="noStrike" cap="none">
              <a:solidFill>
                <a:schemeClr val="lt1"/>
              </a:solidFill>
              <a:latin typeface="Rockwell"/>
              <a:ea typeface="Rockwell"/>
              <a:cs typeface="Rockwell"/>
              <a:sym typeface="Rockwell"/>
            </a:endParaRPr>
          </a:p>
        </p:txBody>
      </p:sp>
      <p:sp>
        <p:nvSpPr>
          <p:cNvPr id="938" name="Google Shape;938;g1bd6c07d2b2_0_6"/>
          <p:cNvSpPr txBox="1">
            <a:spLocks noGrp="1"/>
          </p:cNvSpPr>
          <p:nvPr>
            <p:ph type="ftr" idx="11"/>
          </p:nvPr>
        </p:nvSpPr>
        <p:spPr>
          <a:xfrm>
            <a:off x="64477" y="6525344"/>
            <a:ext cx="7815900" cy="184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1C4CE"/>
        </a:solidFill>
        <a:effectLst/>
      </p:bgPr>
    </p:bg>
    <p:spTree>
      <p:nvGrpSpPr>
        <p:cNvPr id="1" name="Shape 975"/>
        <p:cNvGrpSpPr/>
        <p:nvPr/>
      </p:nvGrpSpPr>
      <p:grpSpPr>
        <a:xfrm>
          <a:off x="0" y="0"/>
          <a:ext cx="0" cy="0"/>
          <a:chOff x="0" y="0"/>
          <a:chExt cx="0" cy="0"/>
        </a:xfrm>
      </p:grpSpPr>
      <p:sp>
        <p:nvSpPr>
          <p:cNvPr id="976" name="Google Shape;976;p69"/>
          <p:cNvSpPr txBox="1">
            <a:spLocks noGrp="1"/>
          </p:cNvSpPr>
          <p:nvPr>
            <p:ph type="body" idx="1"/>
          </p:nvPr>
        </p:nvSpPr>
        <p:spPr>
          <a:xfrm>
            <a:off x="1840831" y="2898942"/>
            <a:ext cx="8632565" cy="147732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400" b="1">
                <a:solidFill>
                  <a:srgbClr val="C00000"/>
                </a:solidFill>
                <a:latin typeface="Rockwell"/>
                <a:ea typeface="Rockwell"/>
                <a:cs typeface="Rockwell"/>
                <a:sym typeface="Rockwell"/>
              </a:rPr>
              <a:t>Trainer: </a:t>
            </a:r>
            <a:r>
              <a:rPr lang="en-GB">
                <a:solidFill>
                  <a:srgbClr val="C00000"/>
                </a:solidFill>
                <a:latin typeface="Arial"/>
                <a:ea typeface="Arial"/>
                <a:cs typeface="Arial"/>
                <a:sym typeface="Arial"/>
              </a:rPr>
              <a:t>Personalise with your own local resources for children at a universal, population and targeted level </a:t>
            </a:r>
            <a:endParaRPr/>
          </a:p>
          <a:p>
            <a:pPr marL="0" lvl="0" indent="0" algn="l" rtl="0">
              <a:lnSpc>
                <a:spcPct val="100000"/>
              </a:lnSpc>
              <a:spcBef>
                <a:spcPts val="0"/>
              </a:spcBef>
              <a:spcAft>
                <a:spcPts val="0"/>
              </a:spcAft>
              <a:buSzPts val="1400"/>
              <a:buNone/>
            </a:pPr>
            <a:endParaRPr>
              <a:solidFill>
                <a:srgbClr val="C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GB">
                <a:solidFill>
                  <a:srgbClr val="C00000"/>
                </a:solidFill>
                <a:latin typeface="Arial"/>
                <a:ea typeface="Arial"/>
                <a:cs typeface="Arial"/>
                <a:sym typeface="Arial"/>
              </a:rPr>
              <a:t>Consider SLT, Early years and Children Centres, Voluntary Sector Providers all of whom can offer support and activities for families  </a:t>
            </a:r>
            <a:endParaRPr/>
          </a:p>
        </p:txBody>
      </p:sp>
      <p:sp>
        <p:nvSpPr>
          <p:cNvPr id="977" name="Google Shape;977;p69"/>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978" name="Google Shape;978;p69"/>
          <p:cNvSpPr/>
          <p:nvPr/>
        </p:nvSpPr>
        <p:spPr>
          <a:xfrm>
            <a:off x="457200" y="0"/>
            <a:ext cx="2030400" cy="1676400"/>
          </a:xfrm>
          <a:prstGeom prst="rect">
            <a:avLst/>
          </a:prstGeom>
          <a:solidFill>
            <a:srgbClr val="7E3F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9" name="Google Shape;979;p69"/>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Your Local Provision</a:t>
            </a:r>
            <a:endParaRPr sz="2000" b="1" i="0" u="none" strike="noStrike" cap="none">
              <a:solidFill>
                <a:schemeClr val="lt1"/>
              </a:solidFill>
              <a:latin typeface="Rockwell"/>
              <a:ea typeface="Rockwell"/>
              <a:cs typeface="Rockwell"/>
              <a:sym typeface="Rockwell"/>
            </a:endParaRPr>
          </a:p>
        </p:txBody>
      </p:sp>
      <p:pic>
        <p:nvPicPr>
          <p:cNvPr id="980" name="Google Shape;980;p69"/>
          <p:cNvPicPr preferRelativeResize="0"/>
          <p:nvPr/>
        </p:nvPicPr>
        <p:blipFill rotWithShape="1">
          <a:blip r:embed="rId3">
            <a:alphaModFix/>
          </a:blip>
          <a:srcRect/>
          <a:stretch/>
        </p:blipFill>
        <p:spPr>
          <a:xfrm>
            <a:off x="2270234" y="-472966"/>
            <a:ext cx="2530366" cy="2530366"/>
          </a:xfrm>
          <a:prstGeom prst="rect">
            <a:avLst/>
          </a:prstGeom>
          <a:noFill/>
          <a:ln>
            <a:noFill/>
          </a:ln>
        </p:spPr>
      </p:pic>
      <p:sp>
        <p:nvSpPr>
          <p:cNvPr id="981" name="Google Shape;981;p69"/>
          <p:cNvSpPr/>
          <p:nvPr/>
        </p:nvSpPr>
        <p:spPr>
          <a:xfrm>
            <a:off x="9372600" y="332656"/>
            <a:ext cx="2362200" cy="2362200"/>
          </a:xfrm>
          <a:prstGeom prst="ellipse">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2" name="Google Shape;982;p69"/>
          <p:cNvSpPr txBox="1"/>
          <p:nvPr/>
        </p:nvSpPr>
        <p:spPr>
          <a:xfrm>
            <a:off x="9635358" y="1912862"/>
            <a:ext cx="183668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 TRAINER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TO EDIT</a:t>
            </a:r>
            <a:endParaRPr sz="1800" b="0" i="0" u="none" strike="noStrike" cap="none">
              <a:solidFill>
                <a:schemeClr val="dk1"/>
              </a:solidFill>
              <a:latin typeface="Arial"/>
              <a:ea typeface="Arial"/>
              <a:cs typeface="Arial"/>
              <a:sym typeface="Arial"/>
            </a:endParaRPr>
          </a:p>
        </p:txBody>
      </p:sp>
      <p:pic>
        <p:nvPicPr>
          <p:cNvPr id="983" name="Google Shape;983;p69"/>
          <p:cNvPicPr preferRelativeResize="0"/>
          <p:nvPr/>
        </p:nvPicPr>
        <p:blipFill rotWithShape="1">
          <a:blip r:embed="rId4">
            <a:alphaModFix/>
          </a:blip>
          <a:srcRect/>
          <a:stretch/>
        </p:blipFill>
        <p:spPr>
          <a:xfrm>
            <a:off x="9898117" y="588913"/>
            <a:ext cx="1311166" cy="131878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62"/>
        <p:cNvGrpSpPr/>
        <p:nvPr/>
      </p:nvGrpSpPr>
      <p:grpSpPr>
        <a:xfrm>
          <a:off x="0" y="0"/>
          <a:ext cx="0" cy="0"/>
          <a:chOff x="0" y="0"/>
          <a:chExt cx="0" cy="0"/>
        </a:xfrm>
      </p:grpSpPr>
      <p:sp>
        <p:nvSpPr>
          <p:cNvPr id="963" name="Google Shape;963;p68"/>
          <p:cNvSpPr txBox="1">
            <a:spLocks noGrp="1"/>
          </p:cNvSpPr>
          <p:nvPr>
            <p:ph type="body" idx="1"/>
          </p:nvPr>
        </p:nvSpPr>
        <p:spPr>
          <a:xfrm>
            <a:off x="457200" y="2214470"/>
            <a:ext cx="8906700" cy="3725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400" b="1">
                <a:solidFill>
                  <a:schemeClr val="lt1"/>
                </a:solidFill>
                <a:latin typeface="Rockwell"/>
                <a:ea typeface="Rockwell"/>
                <a:cs typeface="Rockwell"/>
                <a:sym typeface="Rockwell"/>
              </a:rPr>
              <a:t>Questions to consider:</a:t>
            </a:r>
            <a:endParaRPr/>
          </a:p>
          <a:p>
            <a:pPr marL="0" lvl="0" indent="0" algn="l" rtl="0">
              <a:lnSpc>
                <a:spcPct val="100000"/>
              </a:lnSpc>
              <a:spcBef>
                <a:spcPts val="0"/>
              </a:spcBef>
              <a:spcAft>
                <a:spcPts val="0"/>
              </a:spcAft>
              <a:buSzPts val="1400"/>
              <a:buNone/>
            </a:pPr>
            <a:endParaRPr sz="2000">
              <a:solidFill>
                <a:schemeClr val="lt1"/>
              </a:solidFill>
            </a:endParaRPr>
          </a:p>
          <a:p>
            <a:pPr marL="0" lvl="0" indent="0" algn="l" rtl="0">
              <a:lnSpc>
                <a:spcPct val="100000"/>
              </a:lnSpc>
              <a:spcBef>
                <a:spcPts val="0"/>
              </a:spcBef>
              <a:spcAft>
                <a:spcPts val="0"/>
              </a:spcAft>
              <a:buSzPts val="1400"/>
              <a:buNone/>
            </a:pPr>
            <a:r>
              <a:rPr lang="en-GB" sz="2000">
                <a:solidFill>
                  <a:schemeClr val="lt1"/>
                </a:solidFill>
              </a:rPr>
              <a:t>1. Are you concerned? Why? / Why not?</a:t>
            </a:r>
            <a:endParaRPr/>
          </a:p>
          <a:p>
            <a:pPr marL="0" lvl="0" indent="0" algn="l" rtl="0">
              <a:lnSpc>
                <a:spcPct val="100000"/>
              </a:lnSpc>
              <a:spcBef>
                <a:spcPts val="0"/>
              </a:spcBef>
              <a:spcAft>
                <a:spcPts val="0"/>
              </a:spcAft>
              <a:buSzPts val="1400"/>
              <a:buNone/>
            </a:pPr>
            <a:r>
              <a:rPr lang="en-GB" sz="2000">
                <a:solidFill>
                  <a:schemeClr val="lt1"/>
                </a:solidFill>
              </a:rPr>
              <a:t>2. What questions would you like to ask? Why?</a:t>
            </a:r>
            <a:endParaRPr/>
          </a:p>
          <a:p>
            <a:pPr marL="280988" lvl="0" indent="-280988" algn="l" rtl="0">
              <a:lnSpc>
                <a:spcPct val="100000"/>
              </a:lnSpc>
              <a:spcBef>
                <a:spcPts val="0"/>
              </a:spcBef>
              <a:spcAft>
                <a:spcPts val="0"/>
              </a:spcAft>
              <a:buSzPts val="1400"/>
              <a:buNone/>
            </a:pPr>
            <a:r>
              <a:rPr lang="en-GB" sz="2000">
                <a:solidFill>
                  <a:schemeClr val="lt1"/>
                </a:solidFill>
              </a:rPr>
              <a:t>3. Which one Talk with Me message would you focus on with this family? </a:t>
            </a:r>
            <a:endParaRPr/>
          </a:p>
          <a:p>
            <a:pPr marL="280988" lvl="0" indent="0" algn="l" rtl="0">
              <a:lnSpc>
                <a:spcPct val="100000"/>
              </a:lnSpc>
              <a:spcBef>
                <a:spcPts val="0"/>
              </a:spcBef>
              <a:spcAft>
                <a:spcPts val="0"/>
              </a:spcAft>
              <a:buSzPts val="1400"/>
              <a:buNone/>
            </a:pPr>
            <a:r>
              <a:rPr lang="en-GB" sz="2000">
                <a:solidFill>
                  <a:schemeClr val="lt1"/>
                </a:solidFill>
              </a:rPr>
              <a:t>How would you raise this? </a:t>
            </a:r>
            <a:endParaRPr/>
          </a:p>
          <a:p>
            <a:pPr marL="280988" lvl="0" indent="0" algn="l" rtl="0">
              <a:lnSpc>
                <a:spcPct val="100000"/>
              </a:lnSpc>
              <a:spcBef>
                <a:spcPts val="0"/>
              </a:spcBef>
              <a:spcAft>
                <a:spcPts val="0"/>
              </a:spcAft>
              <a:buSzPts val="1400"/>
              <a:buNone/>
            </a:pPr>
            <a:r>
              <a:rPr lang="en-GB" sz="2000">
                <a:solidFill>
                  <a:schemeClr val="lt1"/>
                </a:solidFill>
              </a:rPr>
              <a:t>What are the benefits and drawbacks of demonstrating this with the child yourself? </a:t>
            </a:r>
            <a:endParaRPr/>
          </a:p>
          <a:p>
            <a:pPr marL="280988" lvl="0" indent="0" algn="l" rtl="0">
              <a:lnSpc>
                <a:spcPct val="100000"/>
              </a:lnSpc>
              <a:spcBef>
                <a:spcPts val="0"/>
              </a:spcBef>
              <a:spcAft>
                <a:spcPts val="0"/>
              </a:spcAft>
              <a:buSzPts val="1400"/>
              <a:buNone/>
            </a:pPr>
            <a:r>
              <a:rPr lang="en-GB" sz="2000">
                <a:solidFill>
                  <a:schemeClr val="lt1"/>
                </a:solidFill>
              </a:rPr>
              <a:t>How else could you manage this?</a:t>
            </a:r>
            <a:endParaRPr/>
          </a:p>
          <a:p>
            <a:pPr marL="0" lvl="0" indent="0" algn="l" rtl="0">
              <a:lnSpc>
                <a:spcPct val="100000"/>
              </a:lnSpc>
              <a:spcBef>
                <a:spcPts val="0"/>
              </a:spcBef>
              <a:spcAft>
                <a:spcPts val="0"/>
              </a:spcAft>
              <a:buSzPts val="1400"/>
              <a:buNone/>
            </a:pPr>
            <a:r>
              <a:rPr lang="en-GB" sz="2000">
                <a:solidFill>
                  <a:schemeClr val="lt1"/>
                </a:solidFill>
              </a:rPr>
              <a:t>4. What would your next steps be? Why?</a:t>
            </a:r>
            <a:endParaRPr/>
          </a:p>
          <a:p>
            <a:pPr marL="0" lvl="0" indent="0" algn="l" rtl="0">
              <a:lnSpc>
                <a:spcPct val="100000"/>
              </a:lnSpc>
              <a:spcBef>
                <a:spcPts val="0"/>
              </a:spcBef>
              <a:spcAft>
                <a:spcPts val="0"/>
              </a:spcAft>
              <a:buSzPts val="1400"/>
              <a:buNone/>
            </a:pPr>
            <a:endParaRPr sz="2000">
              <a:solidFill>
                <a:schemeClr val="lt1"/>
              </a:solidFill>
            </a:endParaRPr>
          </a:p>
          <a:p>
            <a:pPr marL="280988" lvl="0" indent="0" algn="l" rtl="0">
              <a:lnSpc>
                <a:spcPct val="100000"/>
              </a:lnSpc>
              <a:spcBef>
                <a:spcPts val="0"/>
              </a:spcBef>
              <a:spcAft>
                <a:spcPts val="0"/>
              </a:spcAft>
              <a:buSzPts val="1400"/>
              <a:buNone/>
            </a:pPr>
            <a:endParaRPr/>
          </a:p>
        </p:txBody>
      </p:sp>
      <p:sp>
        <p:nvSpPr>
          <p:cNvPr id="964" name="Google Shape;964;p68"/>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88888"/>
              </a:buClr>
              <a:buSzPts val="1200"/>
              <a:buFont typeface="Calibri"/>
              <a:buNone/>
            </a:pPr>
            <a:r>
              <a:rPr lang="en-GB" sz="1200" b="1" i="0" u="none" strike="noStrike" cap="none">
                <a:solidFill>
                  <a:srgbClr val="888888"/>
                </a:solidFill>
                <a:latin typeface="Calibri"/>
                <a:ea typeface="Calibri"/>
                <a:cs typeface="Calibri"/>
                <a:sym typeface="Calibri"/>
              </a:rPr>
              <a:t>Talk with Me Speech, Language and Communication Training</a:t>
            </a:r>
            <a:endParaRPr/>
          </a:p>
        </p:txBody>
      </p:sp>
      <p:sp>
        <p:nvSpPr>
          <p:cNvPr id="965" name="Google Shape;965;p68"/>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6" name="Google Shape;966;p68"/>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7F7F7F"/>
              </a:buClr>
              <a:buSzPts val="2000"/>
              <a:buFont typeface="Rockwell"/>
              <a:buNone/>
            </a:pPr>
            <a:r>
              <a:rPr lang="en-GB" sz="2000" b="1" i="0" u="none" strike="noStrike" cap="none">
                <a:solidFill>
                  <a:srgbClr val="7F7F7F"/>
                </a:solidFill>
                <a:latin typeface="Rockwell"/>
                <a:ea typeface="Rockwell"/>
                <a:cs typeface="Rockwell"/>
                <a:sym typeface="Rockwell"/>
              </a:rPr>
              <a:t>Activity: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F7F7F"/>
              </a:buClr>
              <a:buSzPts val="2000"/>
              <a:buFont typeface="Rockwell"/>
              <a:buNone/>
            </a:pPr>
            <a:r>
              <a:rPr lang="en-GB" sz="2000" b="1" i="0" u="none" strike="noStrike" cap="none">
                <a:solidFill>
                  <a:srgbClr val="7F7F7F"/>
                </a:solidFill>
                <a:latin typeface="Rockwell"/>
                <a:ea typeface="Rockwell"/>
                <a:cs typeface="Rockwell"/>
                <a:sym typeface="Rockwell"/>
              </a:rPr>
              <a:t>Case Scenarios</a:t>
            </a:r>
            <a:r>
              <a:rPr lang="en-GB" sz="1800" b="1" i="0" u="none" strike="noStrike" cap="none">
                <a:solidFill>
                  <a:srgbClr val="7F7F7F"/>
                </a:solidFill>
                <a:latin typeface="Rockwell"/>
                <a:ea typeface="Rockwell"/>
                <a:cs typeface="Rockwell"/>
                <a:sym typeface="Rockwell"/>
              </a:rPr>
              <a:t> </a:t>
            </a:r>
            <a:endParaRPr sz="1800" b="1" i="0" u="none" strike="noStrike" cap="none">
              <a:solidFill>
                <a:srgbClr val="7F7F7F"/>
              </a:solidFill>
              <a:latin typeface="Rockwell"/>
              <a:ea typeface="Rockwell"/>
              <a:cs typeface="Rockwell"/>
              <a:sym typeface="Rockwell"/>
            </a:endParaRPr>
          </a:p>
        </p:txBody>
      </p:sp>
      <p:pic>
        <p:nvPicPr>
          <p:cNvPr id="967" name="Google Shape;967;p68"/>
          <p:cNvPicPr preferRelativeResize="0"/>
          <p:nvPr/>
        </p:nvPicPr>
        <p:blipFill rotWithShape="1">
          <a:blip r:embed="rId3">
            <a:alphaModFix/>
          </a:blip>
          <a:srcRect/>
          <a:stretch/>
        </p:blipFill>
        <p:spPr>
          <a:xfrm>
            <a:off x="7358603" y="274323"/>
            <a:ext cx="4434396" cy="4200128"/>
          </a:xfrm>
          <a:prstGeom prst="rect">
            <a:avLst/>
          </a:prstGeom>
          <a:noFill/>
          <a:ln>
            <a:noFill/>
          </a:ln>
        </p:spPr>
      </p:pic>
      <p:pic>
        <p:nvPicPr>
          <p:cNvPr id="968" name="Google Shape;968;p68"/>
          <p:cNvPicPr preferRelativeResize="0"/>
          <p:nvPr/>
        </p:nvPicPr>
        <p:blipFill rotWithShape="1">
          <a:blip r:embed="rId4">
            <a:alphaModFix/>
          </a:blip>
          <a:srcRect/>
          <a:stretch/>
        </p:blipFill>
        <p:spPr>
          <a:xfrm>
            <a:off x="8991600" y="1027652"/>
            <a:ext cx="1264315" cy="1907096"/>
          </a:xfrm>
          <a:prstGeom prst="rect">
            <a:avLst/>
          </a:prstGeom>
          <a:noFill/>
          <a:ln>
            <a:noFill/>
          </a:ln>
          <a:effectLst>
            <a:outerShdw blurRad="358137" sx="141000" sy="141000" algn="ctr" rotWithShape="0">
              <a:srgbClr val="FAB823">
                <a:alpha val="61176"/>
              </a:srgbClr>
            </a:outerShdw>
          </a:effectLst>
        </p:spPr>
      </p:pic>
      <p:pic>
        <p:nvPicPr>
          <p:cNvPr id="969" name="Google Shape;969;p68"/>
          <p:cNvPicPr preferRelativeResize="0"/>
          <p:nvPr/>
        </p:nvPicPr>
        <p:blipFill rotWithShape="1">
          <a:blip r:embed="rId5">
            <a:alphaModFix/>
          </a:blip>
          <a:srcRect l="4370" r="43497" b="59334"/>
          <a:stretch/>
        </p:blipFill>
        <p:spPr>
          <a:xfrm>
            <a:off x="7936468" y="3639935"/>
            <a:ext cx="3673704" cy="2626871"/>
          </a:xfrm>
          <a:prstGeom prst="rect">
            <a:avLst/>
          </a:prstGeom>
          <a:noFill/>
          <a:ln>
            <a:noFill/>
          </a:ln>
        </p:spPr>
      </p:pic>
      <p:sp>
        <p:nvSpPr>
          <p:cNvPr id="970" name="Google Shape;970;p68"/>
          <p:cNvSpPr txBox="1"/>
          <p:nvPr/>
        </p:nvSpPr>
        <p:spPr>
          <a:xfrm>
            <a:off x="8697663" y="1206000"/>
            <a:ext cx="1852200" cy="1369800"/>
          </a:xfrm>
          <a:prstGeom prst="rect">
            <a:avLst/>
          </a:prstGeom>
          <a:noFill/>
          <a:ln>
            <a:noFill/>
          </a:ln>
        </p:spPr>
        <p:txBody>
          <a:bodyPr spcFirstLastPara="1" wrap="square" lIns="91425" tIns="91425" rIns="91425" bIns="91425" anchor="t" anchorCtr="0">
            <a:spAutoFit/>
          </a:bodyPr>
          <a:lstStyle/>
          <a:p>
            <a:pPr marL="280987"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Arial"/>
                <a:ea typeface="Arial"/>
                <a:cs typeface="Arial"/>
                <a:sym typeface="Arial"/>
              </a:rPr>
              <a:t>T</a:t>
            </a:r>
            <a:r>
              <a:rPr lang="en-GB" sz="1900" b="1" i="0" u="none" strike="noStrike" cap="none">
                <a:solidFill>
                  <a:schemeClr val="lt1"/>
                </a:solidFill>
                <a:latin typeface="Arial"/>
                <a:ea typeface="Arial"/>
                <a:cs typeface="Arial"/>
                <a:sym typeface="Arial"/>
              </a:rPr>
              <a:t>hink about risk and protective factors</a:t>
            </a:r>
            <a:endParaRPr sz="1700" b="1" i="0" u="none" strike="noStrike" cap="non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943"/>
        <p:cNvGrpSpPr/>
        <p:nvPr/>
      </p:nvGrpSpPr>
      <p:grpSpPr>
        <a:xfrm>
          <a:off x="0" y="0"/>
          <a:ext cx="0" cy="0"/>
          <a:chOff x="0" y="0"/>
          <a:chExt cx="0" cy="0"/>
        </a:xfrm>
      </p:grpSpPr>
      <p:sp>
        <p:nvSpPr>
          <p:cNvPr id="944" name="Google Shape;944;p66"/>
          <p:cNvSpPr txBox="1">
            <a:spLocks noGrp="1"/>
          </p:cNvSpPr>
          <p:nvPr>
            <p:ph type="body" idx="1"/>
          </p:nvPr>
        </p:nvSpPr>
        <p:spPr>
          <a:xfrm>
            <a:off x="2547238" y="1752600"/>
            <a:ext cx="7815962" cy="2954655"/>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3200" b="1">
                <a:solidFill>
                  <a:schemeClr val="lt2"/>
                </a:solidFill>
                <a:latin typeface="Rockwell"/>
                <a:ea typeface="Rockwell"/>
                <a:cs typeface="Rockwell"/>
                <a:sym typeface="Rockwell"/>
              </a:rPr>
              <a:t>Revisit: has anything changed?</a:t>
            </a:r>
            <a:endParaRPr/>
          </a:p>
          <a:p>
            <a:pPr marL="0" lvl="0" indent="0" algn="l" rtl="0">
              <a:lnSpc>
                <a:spcPct val="100000"/>
              </a:lnSpc>
              <a:spcBef>
                <a:spcPts val="0"/>
              </a:spcBef>
              <a:spcAft>
                <a:spcPts val="0"/>
              </a:spcAft>
              <a:buSzPts val="1400"/>
              <a:buNone/>
            </a:pPr>
            <a:endParaRPr sz="2000">
              <a:solidFill>
                <a:schemeClr val="lt1"/>
              </a:solidFill>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How do you currently identify SLCN?</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Which contact points are most crucial for this? How do you ensure that SLC is considered at every contact?</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What do you listen out for from the parent?</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From the child?</a:t>
            </a:r>
            <a:endParaRPr/>
          </a:p>
          <a:p>
            <a:pPr marL="285750" lvl="0" indent="-285750" algn="l" rtl="0">
              <a:lnSpc>
                <a:spcPct val="100000"/>
              </a:lnSpc>
              <a:spcBef>
                <a:spcPts val="0"/>
              </a:spcBef>
              <a:spcAft>
                <a:spcPts val="0"/>
              </a:spcAft>
              <a:buClr>
                <a:schemeClr val="lt1"/>
              </a:buClr>
              <a:buSzPts val="2000"/>
              <a:buFont typeface="Arial"/>
              <a:buChar char="•"/>
            </a:pPr>
            <a:r>
              <a:rPr lang="en-GB" sz="2000">
                <a:solidFill>
                  <a:schemeClr val="lt1"/>
                </a:solidFill>
                <a:latin typeface="Arial"/>
                <a:ea typeface="Arial"/>
                <a:cs typeface="Arial"/>
                <a:sym typeface="Arial"/>
              </a:rPr>
              <a:t>How do you currently decide what to do next?</a:t>
            </a:r>
            <a:endParaRPr/>
          </a:p>
          <a:p>
            <a:pPr marL="285750" lvl="0" indent="-158750" algn="l" rtl="0">
              <a:lnSpc>
                <a:spcPct val="100000"/>
              </a:lnSpc>
              <a:spcBef>
                <a:spcPts val="0"/>
              </a:spcBef>
              <a:spcAft>
                <a:spcPts val="0"/>
              </a:spcAft>
              <a:buSzPts val="2000"/>
              <a:buFont typeface="Arial"/>
              <a:buNone/>
            </a:pPr>
            <a:endParaRPr sz="2000">
              <a:solidFill>
                <a:schemeClr val="lt1"/>
              </a:solidFill>
            </a:endParaRPr>
          </a:p>
        </p:txBody>
      </p:sp>
      <p:sp>
        <p:nvSpPr>
          <p:cNvPr id="945" name="Google Shape;945;p66"/>
          <p:cNvSpPr txBox="1">
            <a:spLocks noGrp="1"/>
          </p:cNvSpPr>
          <p:nvPr>
            <p:ph type="ftr" idx="11"/>
          </p:nvPr>
        </p:nvSpPr>
        <p:spPr>
          <a:xfrm>
            <a:off x="64477" y="6525344"/>
            <a:ext cx="78159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888888"/>
              </a:buClr>
              <a:buSzPts val="1200"/>
              <a:buFont typeface="Rockwell"/>
              <a:buNone/>
            </a:pPr>
            <a:r>
              <a:rPr lang="en-GB" sz="1200" b="1" i="0" u="none" strike="noStrike" cap="none">
                <a:solidFill>
                  <a:srgbClr val="888888"/>
                </a:solidFill>
                <a:latin typeface="Rockwell"/>
                <a:ea typeface="Rockwell"/>
                <a:cs typeface="Rockwell"/>
                <a:sym typeface="Rockwell"/>
              </a:rPr>
              <a:t>Talk with Me Speech, Language and Communication Training</a:t>
            </a:r>
            <a:endParaRPr/>
          </a:p>
        </p:txBody>
      </p:sp>
      <p:sp>
        <p:nvSpPr>
          <p:cNvPr id="946" name="Google Shape;946;p66"/>
          <p:cNvSpPr/>
          <p:nvPr/>
        </p:nvSpPr>
        <p:spPr>
          <a:xfrm>
            <a:off x="457200" y="0"/>
            <a:ext cx="2030400" cy="1676400"/>
          </a:xfrm>
          <a:prstGeom prst="rect">
            <a:avLst/>
          </a:prstGeom>
          <a:solidFill>
            <a:srgbClr val="E0F2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7" name="Google Shape;947;p66"/>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7F7F7F"/>
              </a:buClr>
              <a:buSzPts val="2000"/>
              <a:buFont typeface="Rockwell"/>
              <a:buNone/>
            </a:pPr>
            <a:r>
              <a:rPr lang="en-GB" sz="2000" b="1" i="0" u="none" strike="noStrike" cap="none">
                <a:solidFill>
                  <a:srgbClr val="7F7F7F"/>
                </a:solidFill>
                <a:latin typeface="Rockwell"/>
                <a:ea typeface="Rockwell"/>
                <a:cs typeface="Rockwell"/>
                <a:sym typeface="Rockwell"/>
              </a:rPr>
              <a:t>Activity: Identification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F7F7F"/>
              </a:buClr>
              <a:buSzPts val="2000"/>
              <a:buFont typeface="Rockwell"/>
              <a:buNone/>
            </a:pPr>
            <a:r>
              <a:rPr lang="en-GB" sz="2000" b="1" i="0" u="none" strike="noStrike" cap="none">
                <a:solidFill>
                  <a:srgbClr val="7F7F7F"/>
                </a:solidFill>
                <a:latin typeface="Rockwell"/>
                <a:ea typeface="Rockwell"/>
                <a:cs typeface="Rockwell"/>
                <a:sym typeface="Rockwell"/>
              </a:rPr>
              <a:t>of SLCN </a:t>
            </a:r>
            <a:endParaRPr sz="2000" b="1" i="0" u="none" strike="noStrike" cap="none">
              <a:solidFill>
                <a:srgbClr val="7F7F7F"/>
              </a:solidFill>
              <a:latin typeface="Rockwell"/>
              <a:ea typeface="Rockwell"/>
              <a:cs typeface="Rockwell"/>
              <a:sym typeface="Rockwe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156"/>
        <p:cNvGrpSpPr/>
        <p:nvPr/>
      </p:nvGrpSpPr>
      <p:grpSpPr>
        <a:xfrm>
          <a:off x="0" y="0"/>
          <a:ext cx="0" cy="0"/>
          <a:chOff x="0" y="0"/>
          <a:chExt cx="0" cy="0"/>
        </a:xfrm>
      </p:grpSpPr>
      <p:pic>
        <p:nvPicPr>
          <p:cNvPr id="157" name="Google Shape;157;p7"/>
          <p:cNvPicPr preferRelativeResize="0"/>
          <p:nvPr/>
        </p:nvPicPr>
        <p:blipFill rotWithShape="1">
          <a:blip r:embed="rId3">
            <a:alphaModFix/>
          </a:blip>
          <a:srcRect l="8060" r="50026"/>
          <a:stretch/>
        </p:blipFill>
        <p:spPr>
          <a:xfrm>
            <a:off x="2438400" y="-304800"/>
            <a:ext cx="2057400" cy="2363464"/>
          </a:xfrm>
          <a:prstGeom prst="rect">
            <a:avLst/>
          </a:prstGeom>
          <a:noFill/>
          <a:ln>
            <a:noFill/>
          </a:ln>
        </p:spPr>
      </p:pic>
      <p:sp>
        <p:nvSpPr>
          <p:cNvPr id="158" name="Google Shape;158;p7"/>
          <p:cNvSpPr/>
          <p:nvPr/>
        </p:nvSpPr>
        <p:spPr>
          <a:xfrm>
            <a:off x="457200" y="0"/>
            <a:ext cx="2030400" cy="1676400"/>
          </a:xfrm>
          <a:prstGeom prst="rect">
            <a:avLst/>
          </a:prstGeom>
          <a:solidFill>
            <a:srgbClr val="CB4D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7"/>
          <p:cNvSpPr txBox="1">
            <a:spLocks noGrp="1"/>
          </p:cNvSpPr>
          <p:nvPr>
            <p:ph type="title"/>
          </p:nvPr>
        </p:nvSpPr>
        <p:spPr>
          <a:xfrm>
            <a:off x="457199" y="304800"/>
            <a:ext cx="2030400" cy="615553"/>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GB" sz="2000">
                <a:solidFill>
                  <a:schemeClr val="lt1"/>
                </a:solidFill>
                <a:latin typeface="Rockwell"/>
                <a:ea typeface="Rockwell"/>
                <a:cs typeface="Rockwell"/>
                <a:sym typeface="Rockwell"/>
              </a:rPr>
              <a:t>Welsh Levels </a:t>
            </a:r>
            <a:br>
              <a:rPr lang="en-GB" sz="2000">
                <a:solidFill>
                  <a:schemeClr val="lt1"/>
                </a:solidFill>
                <a:latin typeface="Rockwell"/>
                <a:ea typeface="Rockwell"/>
                <a:cs typeface="Rockwell"/>
                <a:sym typeface="Rockwell"/>
              </a:rPr>
            </a:br>
            <a:r>
              <a:rPr lang="en-GB" sz="2000">
                <a:solidFill>
                  <a:schemeClr val="lt1"/>
                </a:solidFill>
                <a:latin typeface="Rockwell"/>
                <a:ea typeface="Rockwell"/>
                <a:cs typeface="Rockwell"/>
                <a:sym typeface="Rockwell"/>
              </a:rPr>
              <a:t>of Care</a:t>
            </a:r>
            <a:endParaRPr sz="2000">
              <a:latin typeface="Rockwell"/>
              <a:ea typeface="Rockwell"/>
              <a:cs typeface="Rockwell"/>
              <a:sym typeface="Rockwell"/>
            </a:endParaRPr>
          </a:p>
        </p:txBody>
      </p:sp>
      <p:sp>
        <p:nvSpPr>
          <p:cNvPr id="160" name="Google Shape;160;p7"/>
          <p:cNvSpPr txBox="1">
            <a:spLocks noGrp="1"/>
          </p:cNvSpPr>
          <p:nvPr>
            <p:ph type="ftr" idx="11"/>
          </p:nvPr>
        </p:nvSpPr>
        <p:spPr>
          <a:xfrm>
            <a:off x="64477" y="6520933"/>
            <a:ext cx="4887769"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sp>
        <p:nvSpPr>
          <p:cNvPr id="161" name="Google Shape;161;p7"/>
          <p:cNvSpPr txBox="1"/>
          <p:nvPr/>
        </p:nvSpPr>
        <p:spPr>
          <a:xfrm>
            <a:off x="2819400" y="228600"/>
            <a:ext cx="1524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1C4CE"/>
                </a:solidFill>
                <a:latin typeface="Rockwell"/>
                <a:ea typeface="Rockwell"/>
                <a:cs typeface="Rockwell"/>
                <a:sym typeface="Rockwell"/>
              </a:rPr>
              <a:t>Healthy Child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1C4CE"/>
                </a:solidFill>
                <a:latin typeface="Rockwell"/>
                <a:ea typeface="Rockwell"/>
                <a:cs typeface="Rockwell"/>
                <a:sym typeface="Rockwell"/>
              </a:rPr>
              <a:t>Wales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51C4CE"/>
                </a:solidFill>
                <a:latin typeface="Rockwell"/>
                <a:ea typeface="Rockwell"/>
                <a:cs typeface="Rockwell"/>
                <a:sym typeface="Rockwell"/>
              </a:rPr>
              <a:t>Programme</a:t>
            </a:r>
            <a:endParaRPr sz="1400" b="0" i="0" u="none" strike="noStrike" cap="none">
              <a:solidFill>
                <a:srgbClr val="000000"/>
              </a:solidFill>
              <a:latin typeface="Arial"/>
              <a:ea typeface="Arial"/>
              <a:cs typeface="Arial"/>
              <a:sym typeface="Arial"/>
            </a:endParaRPr>
          </a:p>
        </p:txBody>
      </p:sp>
      <p:pic>
        <p:nvPicPr>
          <p:cNvPr id="162" name="Google Shape;162;p7"/>
          <p:cNvPicPr preferRelativeResize="0"/>
          <p:nvPr/>
        </p:nvPicPr>
        <p:blipFill rotWithShape="1">
          <a:blip r:embed="rId4">
            <a:alphaModFix/>
          </a:blip>
          <a:srcRect/>
          <a:stretch/>
        </p:blipFill>
        <p:spPr>
          <a:xfrm>
            <a:off x="813149" y="2209800"/>
            <a:ext cx="5760542" cy="3851859"/>
          </a:xfrm>
          <a:prstGeom prst="rect">
            <a:avLst/>
          </a:prstGeom>
          <a:noFill/>
          <a:ln>
            <a:noFill/>
          </a:ln>
        </p:spPr>
      </p:pic>
      <p:pic>
        <p:nvPicPr>
          <p:cNvPr id="163" name="Google Shape;163;p7"/>
          <p:cNvPicPr preferRelativeResize="0"/>
          <p:nvPr/>
        </p:nvPicPr>
        <p:blipFill rotWithShape="1">
          <a:blip r:embed="rId5">
            <a:alphaModFix/>
          </a:blip>
          <a:srcRect/>
          <a:stretch/>
        </p:blipFill>
        <p:spPr>
          <a:xfrm>
            <a:off x="7029462" y="2183494"/>
            <a:ext cx="4371556" cy="3864455"/>
          </a:xfrm>
          <a:prstGeom prst="rect">
            <a:avLst/>
          </a:prstGeom>
          <a:noFill/>
          <a:ln>
            <a:noFill/>
          </a:ln>
        </p:spPr>
      </p:pic>
      <p:pic>
        <p:nvPicPr>
          <p:cNvPr id="164" name="Google Shape;164;p7"/>
          <p:cNvPicPr preferRelativeResize="0"/>
          <p:nvPr/>
        </p:nvPicPr>
        <p:blipFill rotWithShape="1">
          <a:blip r:embed="rId6">
            <a:alphaModFix/>
          </a:blip>
          <a:srcRect l="49212" t="30386" r="9308" b="14696"/>
          <a:stretch/>
        </p:blipFill>
        <p:spPr>
          <a:xfrm>
            <a:off x="7696202" y="-93560"/>
            <a:ext cx="4177143" cy="2277054"/>
          </a:xfrm>
          <a:prstGeom prst="rect">
            <a:avLst/>
          </a:prstGeom>
          <a:noFill/>
          <a:ln>
            <a:noFill/>
          </a:ln>
        </p:spPr>
      </p:pic>
      <p:sp>
        <p:nvSpPr>
          <p:cNvPr id="165" name="Google Shape;165;p7"/>
          <p:cNvSpPr txBox="1"/>
          <p:nvPr/>
        </p:nvSpPr>
        <p:spPr>
          <a:xfrm>
            <a:off x="8382000" y="228600"/>
            <a:ext cx="2996851"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‘Assess and promote the development of the child’s speech and language skills</a:t>
            </a:r>
            <a:r>
              <a:rPr lang="en-GB" sz="1800" b="1" i="0" u="none" strike="noStrike" cap="none">
                <a:solidFill>
                  <a:schemeClr val="lt1"/>
                </a:solidFill>
                <a:latin typeface="Rockwell"/>
                <a:ea typeface="Rockwell"/>
                <a:cs typeface="Rockwell"/>
                <a:sym typeface="Rockwell"/>
              </a:rPr>
              <a:t> </a:t>
            </a:r>
            <a:r>
              <a:rPr lang="en-GB" sz="1800" b="0" i="0" u="none" strike="noStrike" cap="none">
                <a:solidFill>
                  <a:schemeClr val="lt1"/>
                </a:solidFill>
                <a:latin typeface="Rockwell"/>
                <a:ea typeface="Rockwell"/>
                <a:cs typeface="Rockwell"/>
                <a:sym typeface="Rockwell"/>
              </a:rPr>
              <a:t>(HCWP </a:t>
            </a:r>
            <a:r>
              <a:rPr lang="en-GB" sz="1800" b="0" i="0" u="sng" strike="noStrike" cap="none">
                <a:solidFill>
                  <a:schemeClr val="lt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QA framework</a:t>
            </a:r>
            <a:r>
              <a:rPr lang="en-GB" sz="1800" b="0" i="0" u="none" strike="noStrike" cap="none">
                <a:solidFill>
                  <a:schemeClr val="lt1"/>
                </a:solidFill>
                <a:latin typeface="Rockwell"/>
                <a:ea typeface="Rockwell"/>
                <a:cs typeface="Rockwell"/>
                <a:sym typeface="Rockwell"/>
              </a:rPr>
              <a:t>, 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174"/>
        <p:cNvGrpSpPr/>
        <p:nvPr/>
      </p:nvGrpSpPr>
      <p:grpSpPr>
        <a:xfrm>
          <a:off x="0" y="0"/>
          <a:ext cx="0" cy="0"/>
          <a:chOff x="0" y="0"/>
          <a:chExt cx="0" cy="0"/>
        </a:xfrm>
      </p:grpSpPr>
      <p:sp>
        <p:nvSpPr>
          <p:cNvPr id="1175" name="Google Shape;1175;p77"/>
          <p:cNvSpPr txBox="1">
            <a:spLocks noGrp="1"/>
          </p:cNvSpPr>
          <p:nvPr>
            <p:ph type="body" idx="1"/>
          </p:nvPr>
        </p:nvSpPr>
        <p:spPr>
          <a:xfrm>
            <a:off x="143180" y="1981200"/>
            <a:ext cx="2718600" cy="2215991"/>
          </a:xfrm>
          <a:prstGeom prst="rect">
            <a:avLst/>
          </a:prstGeom>
          <a:noFill/>
          <a:ln>
            <a:noFill/>
          </a:ln>
        </p:spPr>
        <p:txBody>
          <a:bodyPr spcFirstLastPara="1" wrap="square" lIns="0" tIns="0" rIns="0" bIns="0" anchor="t" anchorCtr="0">
            <a:spAutoFit/>
          </a:bodyPr>
          <a:lstStyle/>
          <a:p>
            <a:pPr marL="635000" lvl="1" indent="-285750" algn="l" rtl="0">
              <a:lnSpc>
                <a:spcPct val="100000"/>
              </a:lnSpc>
              <a:spcBef>
                <a:spcPts val="0"/>
              </a:spcBef>
              <a:spcAft>
                <a:spcPts val="0"/>
              </a:spcAft>
              <a:buClr>
                <a:srgbClr val="FAB823"/>
              </a:buClr>
              <a:buSzPts val="1800"/>
              <a:buFont typeface="Arial"/>
              <a:buChar char="•"/>
            </a:pPr>
            <a:r>
              <a:rPr lang="en-GB" u="sng">
                <a:solidFill>
                  <a:srgbClr val="FAB823"/>
                </a:solidFill>
                <a:latin typeface="Arial"/>
                <a:ea typeface="Arial"/>
                <a:cs typeface="Arial"/>
                <a:sym typeface="Arial"/>
                <a:hlinkClick r:id="rId3">
                  <a:extLst>
                    <a:ext uri="{A12FA001-AC4F-418D-AE19-62706E023703}">
                      <ahyp:hlinkClr xmlns:ahyp="http://schemas.microsoft.com/office/drawing/2018/hyperlinkcolor" val="tx"/>
                    </a:ext>
                  </a:extLst>
                </a:hlinkClick>
              </a:rPr>
              <a:t>Talk with Me</a:t>
            </a:r>
            <a:endParaRPr u="sng">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635000" lvl="1" indent="-171450" algn="l" rtl="0">
              <a:lnSpc>
                <a:spcPct val="100000"/>
              </a:lnSpc>
              <a:spcBef>
                <a:spcPts val="0"/>
              </a:spcBef>
              <a:spcAft>
                <a:spcPts val="0"/>
              </a:spcAft>
              <a:buSzPts val="1800"/>
              <a:buFont typeface="Arial"/>
              <a:buNone/>
            </a:pPr>
            <a:endParaRPr u="sng">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635000" lvl="1" indent="-285750" algn="l" rtl="0">
              <a:lnSpc>
                <a:spcPct val="100000"/>
              </a:lnSpc>
              <a:spcBef>
                <a:spcPts val="0"/>
              </a:spcBef>
              <a:spcAft>
                <a:spcPts val="0"/>
              </a:spcAft>
              <a:buClr>
                <a:srgbClr val="FAB823"/>
              </a:buClr>
              <a:buSzPts val="1800"/>
              <a:buFont typeface="Arial"/>
              <a:buChar char="•"/>
            </a:pPr>
            <a:r>
              <a:rPr lang="en-GB" u="sng">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rPr>
              <a:t>Tiny Happy People</a:t>
            </a:r>
            <a:endParaRPr u="sng">
              <a:solidFill>
                <a:srgbClr val="FAB823"/>
              </a:solidFill>
              <a:latin typeface="Arial"/>
              <a:ea typeface="Arial"/>
              <a:cs typeface="Arial"/>
              <a:sym typeface="Arial"/>
            </a:endParaRPr>
          </a:p>
          <a:p>
            <a:pPr marL="349250" lvl="1" indent="0" algn="l" rtl="0">
              <a:lnSpc>
                <a:spcPct val="100000"/>
              </a:lnSpc>
              <a:spcBef>
                <a:spcPts val="0"/>
              </a:spcBef>
              <a:spcAft>
                <a:spcPts val="0"/>
              </a:spcAft>
              <a:buClr>
                <a:srgbClr val="FAB823"/>
              </a:buClr>
              <a:buSzPts val="1800"/>
              <a:buNone/>
            </a:pPr>
            <a:endParaRPr u="sng">
              <a:solidFill>
                <a:srgbClr val="FAB823"/>
              </a:solidFill>
              <a:latin typeface="Arial"/>
              <a:ea typeface="Arial"/>
              <a:cs typeface="Arial"/>
              <a:sym typeface="Arial"/>
            </a:endParaRPr>
          </a:p>
          <a:p>
            <a:pPr marL="635000" lvl="1" indent="-285750" algn="l" rtl="0">
              <a:lnSpc>
                <a:spcPct val="100000"/>
              </a:lnSpc>
              <a:spcBef>
                <a:spcPts val="0"/>
              </a:spcBef>
              <a:spcAft>
                <a:spcPts val="0"/>
              </a:spcAft>
              <a:buClr>
                <a:srgbClr val="FAB823"/>
              </a:buClr>
              <a:buSzPts val="1800"/>
              <a:buFont typeface="Arial"/>
              <a:buChar char="•"/>
            </a:pPr>
            <a:r>
              <a:rPr lang="en-GB" u="sng">
                <a:solidFill>
                  <a:schemeClr val="accent3"/>
                </a:solidFill>
                <a:latin typeface="Arial"/>
                <a:ea typeface="Arial"/>
                <a:cs typeface="Arial"/>
                <a:sym typeface="Arial"/>
                <a:hlinkClick r:id="rId5">
                  <a:extLst>
                    <a:ext uri="{A12FA001-AC4F-418D-AE19-62706E023703}">
                      <ahyp:hlinkClr xmlns:ahyp="http://schemas.microsoft.com/office/drawing/2018/hyperlinkcolor" val="tx"/>
                    </a:ext>
                  </a:extLst>
                </a:hlinkClick>
              </a:rPr>
              <a:t>Start for Life</a:t>
            </a:r>
            <a:endParaRPr>
              <a:solidFill>
                <a:schemeClr val="accent3"/>
              </a:solidFill>
              <a:latin typeface="Arial"/>
              <a:ea typeface="Arial"/>
              <a:cs typeface="Arial"/>
              <a:sym typeface="Arial"/>
            </a:endParaRPr>
          </a:p>
          <a:p>
            <a:pPr marL="349250" lvl="1" indent="0" algn="l" rtl="0">
              <a:lnSpc>
                <a:spcPct val="100000"/>
              </a:lnSpc>
              <a:spcBef>
                <a:spcPts val="0"/>
              </a:spcBef>
              <a:spcAft>
                <a:spcPts val="0"/>
              </a:spcAft>
              <a:buClr>
                <a:srgbClr val="FAB823"/>
              </a:buClr>
              <a:buSzPts val="1800"/>
              <a:buNone/>
            </a:pPr>
            <a:endParaRPr>
              <a:solidFill>
                <a:srgbClr val="FAB823"/>
              </a:solidFill>
              <a:latin typeface="Arial"/>
              <a:ea typeface="Arial"/>
              <a:cs typeface="Arial"/>
              <a:sym typeface="Arial"/>
            </a:endParaRPr>
          </a:p>
          <a:p>
            <a:pPr marL="635000" lvl="1" indent="-285750" algn="l" rtl="0">
              <a:lnSpc>
                <a:spcPct val="100000"/>
              </a:lnSpc>
              <a:spcBef>
                <a:spcPts val="0"/>
              </a:spcBef>
              <a:spcAft>
                <a:spcPts val="0"/>
              </a:spcAft>
              <a:buClr>
                <a:srgbClr val="FAB823"/>
              </a:buClr>
              <a:buSzPts val="1800"/>
              <a:buFont typeface="Arial"/>
              <a:buChar char="•"/>
            </a:pPr>
            <a:r>
              <a:rPr lang="en-GB" u="sng">
                <a:solidFill>
                  <a:srgbClr val="FAB823"/>
                </a:solidFill>
                <a:latin typeface="Arial"/>
                <a:ea typeface="Arial"/>
                <a:cs typeface="Arial"/>
                <a:sym typeface="Arial"/>
                <a:hlinkClick r:id="rId6">
                  <a:extLst>
                    <a:ext uri="{A12FA001-AC4F-418D-AE19-62706E023703}">
                      <ahyp:hlinkClr xmlns:ahyp="http://schemas.microsoft.com/office/drawing/2018/hyperlinkcolor" val="tx"/>
                    </a:ext>
                  </a:extLst>
                </a:hlinkClick>
              </a:rPr>
              <a:t>Speech and Language UK</a:t>
            </a:r>
            <a:endParaRPr>
              <a:solidFill>
                <a:srgbClr val="A40033"/>
              </a:solidFill>
            </a:endParaRPr>
          </a:p>
        </p:txBody>
      </p:sp>
      <p:pic>
        <p:nvPicPr>
          <p:cNvPr id="1176" name="Google Shape;1176;p77"/>
          <p:cNvPicPr preferRelativeResize="0"/>
          <p:nvPr/>
        </p:nvPicPr>
        <p:blipFill rotWithShape="1">
          <a:blip r:embed="rId7">
            <a:alphaModFix/>
          </a:blip>
          <a:srcRect/>
          <a:stretch/>
        </p:blipFill>
        <p:spPr>
          <a:xfrm>
            <a:off x="6162681" y="975360"/>
            <a:ext cx="3038475" cy="3848100"/>
          </a:xfrm>
          <a:prstGeom prst="rect">
            <a:avLst/>
          </a:prstGeom>
          <a:noFill/>
          <a:ln>
            <a:noFill/>
          </a:ln>
        </p:spPr>
      </p:pic>
      <p:pic>
        <p:nvPicPr>
          <p:cNvPr id="1177" name="Google Shape;1177;p77"/>
          <p:cNvPicPr preferRelativeResize="0"/>
          <p:nvPr/>
        </p:nvPicPr>
        <p:blipFill rotWithShape="1">
          <a:blip r:embed="rId8">
            <a:alphaModFix/>
          </a:blip>
          <a:srcRect/>
          <a:stretch/>
        </p:blipFill>
        <p:spPr>
          <a:xfrm>
            <a:off x="9330221" y="975359"/>
            <a:ext cx="2718599" cy="4930583"/>
          </a:xfrm>
          <a:prstGeom prst="rect">
            <a:avLst/>
          </a:prstGeom>
          <a:noFill/>
          <a:ln>
            <a:noFill/>
          </a:ln>
        </p:spPr>
      </p:pic>
      <p:pic>
        <p:nvPicPr>
          <p:cNvPr id="1178" name="Google Shape;1178;p77"/>
          <p:cNvPicPr preferRelativeResize="0"/>
          <p:nvPr/>
        </p:nvPicPr>
        <p:blipFill rotWithShape="1">
          <a:blip r:embed="rId9">
            <a:alphaModFix/>
          </a:blip>
          <a:srcRect/>
          <a:stretch/>
        </p:blipFill>
        <p:spPr>
          <a:xfrm>
            <a:off x="2990843" y="975915"/>
            <a:ext cx="3038475" cy="4966109"/>
          </a:xfrm>
          <a:prstGeom prst="rect">
            <a:avLst/>
          </a:prstGeom>
          <a:noFill/>
          <a:ln>
            <a:noFill/>
          </a:ln>
        </p:spPr>
      </p:pic>
      <p:sp>
        <p:nvSpPr>
          <p:cNvPr id="1179" name="Google Shape;1179;p77"/>
          <p:cNvSpPr/>
          <p:nvPr/>
        </p:nvSpPr>
        <p:spPr>
          <a:xfrm>
            <a:off x="457200"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0" name="Google Shape;1180;p77"/>
          <p:cNvSpPr txBox="1"/>
          <p:nvPr/>
        </p:nvSpPr>
        <p:spPr>
          <a:xfrm>
            <a:off x="457200" y="274320"/>
            <a:ext cx="2030400" cy="140208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Resources for Families</a:t>
            </a:r>
            <a:endParaRPr sz="2000" b="1" i="0" u="none" strike="noStrike" cap="none">
              <a:solidFill>
                <a:schemeClr val="lt1"/>
              </a:solidFill>
              <a:latin typeface="Rockwell"/>
              <a:ea typeface="Rockwell"/>
              <a:cs typeface="Rockwell"/>
              <a:sym typeface="Rockwell"/>
            </a:endParaRPr>
          </a:p>
        </p:txBody>
      </p:sp>
      <p:sp>
        <p:nvSpPr>
          <p:cNvPr id="1181" name="Google Shape;1181;p77"/>
          <p:cNvSpPr/>
          <p:nvPr/>
        </p:nvSpPr>
        <p:spPr>
          <a:xfrm>
            <a:off x="76200" y="6520934"/>
            <a:ext cx="78159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888888"/>
                </a:solidFill>
                <a:latin typeface="Rockwell"/>
                <a:ea typeface="Rockwell"/>
                <a:cs typeface="Rockwell"/>
                <a:sym typeface="Rockwell"/>
              </a:rPr>
              <a:t>Talk with Me Speech, Language and Communication Training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186"/>
        <p:cNvGrpSpPr/>
        <p:nvPr/>
      </p:nvGrpSpPr>
      <p:grpSpPr>
        <a:xfrm>
          <a:off x="0" y="0"/>
          <a:ext cx="0" cy="0"/>
          <a:chOff x="0" y="0"/>
          <a:chExt cx="0" cy="0"/>
        </a:xfrm>
      </p:grpSpPr>
      <p:sp>
        <p:nvSpPr>
          <p:cNvPr id="1187" name="Google Shape;1187;p78"/>
          <p:cNvSpPr txBox="1">
            <a:spLocks noGrp="1"/>
          </p:cNvSpPr>
          <p:nvPr>
            <p:ph type="body" idx="1"/>
          </p:nvPr>
        </p:nvSpPr>
        <p:spPr>
          <a:xfrm>
            <a:off x="476491" y="2438878"/>
            <a:ext cx="10978500" cy="3724096"/>
          </a:xfrm>
          <a:prstGeom prst="rect">
            <a:avLst/>
          </a:prstGeom>
          <a:noFill/>
          <a:ln>
            <a:noFill/>
          </a:ln>
        </p:spPr>
        <p:txBody>
          <a:bodyPr spcFirstLastPara="1" wrap="square" lIns="0" tIns="0" rIns="0" bIns="0" anchor="t" anchorCtr="0">
            <a:spAutoFit/>
          </a:bodyPr>
          <a:lstStyle/>
          <a:p>
            <a:pPr marL="457200" lvl="0" indent="-457200" algn="l" rtl="0">
              <a:lnSpc>
                <a:spcPct val="100000"/>
              </a:lnSpc>
              <a:spcBef>
                <a:spcPts val="0"/>
              </a:spcBef>
              <a:spcAft>
                <a:spcPts val="0"/>
              </a:spcAft>
              <a:buSzPts val="1400"/>
              <a:buFont typeface="Arial"/>
              <a:buChar char="•"/>
            </a:pPr>
            <a:r>
              <a:rPr lang="en-GB" sz="2800" dirty="0">
                <a:solidFill>
                  <a:schemeClr val="lt1"/>
                </a:solidFill>
                <a:latin typeface="Rockwell"/>
                <a:ea typeface="Rockwell"/>
                <a:cs typeface="Rockwell"/>
                <a:sym typeface="Rockwell"/>
              </a:rPr>
              <a:t>Talk with Me </a:t>
            </a:r>
            <a:r>
              <a:rPr lang="en-GB" sz="2800" u="sng" dirty="0">
                <a:solidFill>
                  <a:srgbClr val="FAB823"/>
                </a:solidFill>
                <a:latin typeface="Arial"/>
                <a:ea typeface="Arial"/>
                <a:cs typeface="Arial"/>
                <a:sym typeface="Arial"/>
                <a:hlinkClick r:id="rId3">
                  <a:extLst>
                    <a:ext uri="{A12FA001-AC4F-418D-AE19-62706E023703}">
                      <ahyp:hlinkClr xmlns:ahyp="http://schemas.microsoft.com/office/drawing/2018/hyperlinkcolor" val="tx"/>
                    </a:ext>
                  </a:extLst>
                </a:hlinkClick>
              </a:rPr>
              <a:t>campaign page</a:t>
            </a:r>
            <a:endParaRPr sz="2800" dirty="0">
              <a:solidFill>
                <a:srgbClr val="FAB823"/>
              </a:solidFill>
              <a:latin typeface="Arial"/>
              <a:ea typeface="Arial"/>
              <a:cs typeface="Arial"/>
              <a:sym typeface="Arial"/>
            </a:endParaRPr>
          </a:p>
          <a:p>
            <a:pPr marL="457200" lvl="0" indent="-457200" algn="l" rtl="0">
              <a:lnSpc>
                <a:spcPct val="100000"/>
              </a:lnSpc>
              <a:spcBef>
                <a:spcPts val="0"/>
              </a:spcBef>
              <a:spcAft>
                <a:spcPts val="0"/>
              </a:spcAft>
              <a:buSzPts val="1400"/>
              <a:buFont typeface="Arial"/>
              <a:buChar char="•"/>
            </a:pPr>
            <a:r>
              <a:rPr lang="en-GB" sz="2800" dirty="0">
                <a:solidFill>
                  <a:schemeClr val="lt1"/>
                </a:solidFill>
                <a:latin typeface="Rockwell"/>
                <a:ea typeface="Rockwell"/>
                <a:cs typeface="Rockwell"/>
                <a:sym typeface="Rockwell"/>
              </a:rPr>
              <a:t>Talk with Me </a:t>
            </a:r>
            <a:r>
              <a:rPr lang="en-GB" sz="2800" u="sng" dirty="0">
                <a:solidFill>
                  <a:srgbClr val="FAB823"/>
                </a:solidFill>
                <a:latin typeface="Arial"/>
                <a:ea typeface="Arial"/>
                <a:cs typeface="Arial"/>
                <a:sym typeface="Arial"/>
                <a:hlinkClick r:id="rId4">
                  <a:extLst>
                    <a:ext uri="{A12FA001-AC4F-418D-AE19-62706E023703}">
                      <ahyp:hlinkClr xmlns:ahyp="http://schemas.microsoft.com/office/drawing/2018/hyperlinkcolor" val="tx"/>
                    </a:ext>
                  </a:extLst>
                </a:hlinkClick>
              </a:rPr>
              <a:t>practitioner page</a:t>
            </a:r>
            <a:endParaRPr sz="2800" dirty="0">
              <a:solidFill>
                <a:srgbClr val="FAB823"/>
              </a:solidFill>
              <a:latin typeface="Arial"/>
              <a:ea typeface="Arial"/>
              <a:cs typeface="Arial"/>
              <a:sym typeface="Arial"/>
            </a:endParaRPr>
          </a:p>
          <a:p>
            <a:pPr indent="-457200">
              <a:buFont typeface="Arial"/>
              <a:buChar char="•"/>
            </a:pPr>
            <a:r>
              <a:rPr lang="en-GB" sz="2800" u="sng" dirty="0">
                <a:solidFill>
                  <a:srgbClr val="FAB823"/>
                </a:solidFill>
                <a:latin typeface="Arial"/>
                <a:ea typeface="Arial"/>
                <a:cs typeface="Arial"/>
                <a:sym typeface="Arial"/>
                <a:hlinkClick r:id="rId5">
                  <a:extLst>
                    <a:ext uri="{A12FA001-AC4F-418D-AE19-62706E023703}">
                      <ahyp:hlinkClr xmlns:ahyp="http://schemas.microsoft.com/office/drawing/2018/hyperlinkcolor" val="tx"/>
                    </a:ext>
                  </a:extLst>
                </a:hlinkClick>
              </a:rPr>
              <a:t>ExChange</a:t>
            </a:r>
            <a:r>
              <a:rPr lang="en-GB" sz="2800" dirty="0">
                <a:latin typeface="Rockwell"/>
                <a:ea typeface="Rockwell"/>
                <a:cs typeface="Rockwell"/>
                <a:sym typeface="Rockwell"/>
              </a:rPr>
              <a:t> </a:t>
            </a:r>
            <a:r>
              <a:rPr lang="en-GB" sz="2800" dirty="0">
                <a:solidFill>
                  <a:schemeClr val="lt1"/>
                </a:solidFill>
                <a:latin typeface="Rockwell"/>
                <a:ea typeface="Rockwell"/>
                <a:cs typeface="Rockwell"/>
                <a:sym typeface="Rockwell"/>
              </a:rPr>
              <a:t>Community of Practice</a:t>
            </a:r>
            <a:endParaRPr dirty="0">
              <a:solidFill>
                <a:schemeClr val="lt1"/>
              </a:solidFill>
            </a:endParaRPr>
          </a:p>
          <a:p>
            <a:pPr marL="457200" lvl="0" indent="-457200" algn="l" rtl="0">
              <a:lnSpc>
                <a:spcPct val="100000"/>
              </a:lnSpc>
              <a:spcBef>
                <a:spcPts val="0"/>
              </a:spcBef>
              <a:spcAft>
                <a:spcPts val="0"/>
              </a:spcAft>
              <a:buSzPts val="1400"/>
              <a:buFont typeface="Arial"/>
              <a:buChar char="•"/>
            </a:pPr>
            <a:r>
              <a:rPr lang="en-GB" sz="2800" dirty="0" err="1">
                <a:solidFill>
                  <a:schemeClr val="lt1"/>
                </a:solidFill>
                <a:latin typeface="Rockwell"/>
                <a:ea typeface="Rockwell"/>
                <a:cs typeface="Rockwell"/>
                <a:sym typeface="Rockwell"/>
              </a:rPr>
              <a:t>ExChange</a:t>
            </a:r>
            <a:r>
              <a:rPr lang="en-GB" sz="2800" dirty="0">
                <a:solidFill>
                  <a:schemeClr val="lt1"/>
                </a:solidFill>
                <a:latin typeface="Rockwell"/>
                <a:ea typeface="Rockwell"/>
                <a:cs typeface="Rockwell"/>
                <a:sym typeface="Rockwell"/>
              </a:rPr>
              <a:t> </a:t>
            </a:r>
            <a:r>
              <a:rPr lang="en-GB" sz="2800" u="sng" dirty="0">
                <a:solidFill>
                  <a:srgbClr val="FAB823"/>
                </a:solidFill>
                <a:latin typeface="Arial"/>
                <a:ea typeface="Arial"/>
                <a:cs typeface="Arial"/>
                <a:sym typeface="Arial"/>
                <a:hlinkClick r:id="rId6">
                  <a:extLst>
                    <a:ext uri="{A12FA001-AC4F-418D-AE19-62706E023703}">
                      <ahyp:hlinkClr xmlns:ahyp="http://schemas.microsoft.com/office/drawing/2018/hyperlinkcolor" val="tx"/>
                    </a:ext>
                  </a:extLst>
                </a:hlinkClick>
              </a:rPr>
              <a:t>training content</a:t>
            </a:r>
            <a:endParaRPr sz="2800" dirty="0">
              <a:solidFill>
                <a:srgbClr val="FAB823"/>
              </a:solidFill>
              <a:latin typeface="Arial"/>
              <a:ea typeface="Arial"/>
              <a:cs typeface="Arial"/>
              <a:sym typeface="Arial"/>
            </a:endParaRPr>
          </a:p>
          <a:p>
            <a:pPr indent="-457200">
              <a:buFont typeface="Arial"/>
              <a:buChar char="•"/>
            </a:pPr>
            <a:r>
              <a:rPr lang="en-GB" sz="2800" dirty="0">
                <a:solidFill>
                  <a:schemeClr val="lt1"/>
                </a:solidFill>
                <a:latin typeface="Rockwell"/>
                <a:ea typeface="Rockwell"/>
                <a:cs typeface="Rockwell"/>
                <a:sym typeface="Rockwell"/>
              </a:rPr>
              <a:t>Elklan short course </a:t>
            </a:r>
            <a:r>
              <a:rPr lang="en-GB" sz="2800" dirty="0">
                <a:solidFill>
                  <a:schemeClr val="accent3"/>
                </a:solidFill>
                <a:ea typeface="Rockwell"/>
                <a:sym typeface="Rockwell"/>
                <a:hlinkClick r:id="rId7">
                  <a:extLst>
                    <a:ext uri="{A12FA001-AC4F-418D-AE19-62706E023703}">
                      <ahyp:hlinkClr xmlns:ahyp="http://schemas.microsoft.com/office/drawing/2018/hyperlinkcolor" val="tx"/>
                    </a:ext>
                  </a:extLst>
                </a:hlinkClick>
              </a:rPr>
              <a:t>An Introduction to Speech, Language and Communication (elklan.co.uk)</a:t>
            </a:r>
            <a:r>
              <a:rPr lang="en-GB" sz="2800" dirty="0">
                <a:solidFill>
                  <a:schemeClr val="accent3"/>
                </a:solidFill>
                <a:ea typeface="Rockwell"/>
                <a:sym typeface="Rockwell"/>
              </a:rPr>
              <a:t> </a:t>
            </a:r>
            <a:endParaRPr sz="2800" dirty="0">
              <a:solidFill>
                <a:schemeClr val="accent3"/>
              </a:solidFill>
              <a:latin typeface="Rockwell"/>
              <a:ea typeface="Rockwell"/>
              <a:cs typeface="Rockwell"/>
            </a:endParaRPr>
          </a:p>
          <a:p>
            <a:pPr marL="457200" lvl="0" indent="-546100" algn="l" rtl="0">
              <a:lnSpc>
                <a:spcPct val="100000"/>
              </a:lnSpc>
              <a:spcBef>
                <a:spcPts val="0"/>
              </a:spcBef>
              <a:spcAft>
                <a:spcPts val="0"/>
              </a:spcAft>
              <a:buClr>
                <a:schemeClr val="lt1"/>
              </a:buClr>
              <a:buSzPts val="2800"/>
              <a:buFont typeface="Rockwell"/>
              <a:buChar char="•"/>
            </a:pPr>
            <a:r>
              <a:rPr lang="en-GB" sz="2800" dirty="0">
                <a:solidFill>
                  <a:schemeClr val="lt1"/>
                </a:solidFill>
                <a:latin typeface="Rockwell"/>
                <a:ea typeface="Rockwell"/>
                <a:cs typeface="Rockwell"/>
                <a:sym typeface="Rockwell"/>
              </a:rPr>
              <a:t>Factsheets: </a:t>
            </a:r>
            <a:r>
              <a:rPr lang="en-GB" sz="2800" u="sng" dirty="0">
                <a:solidFill>
                  <a:schemeClr val="accent3"/>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fluency</a:t>
            </a:r>
            <a:r>
              <a:rPr lang="en-GB" sz="2800" dirty="0">
                <a:solidFill>
                  <a:schemeClr val="accent3"/>
                </a:solidFill>
                <a:latin typeface="Rockwell"/>
                <a:ea typeface="Rockwell"/>
                <a:cs typeface="Rockwell"/>
                <a:sym typeface="Rockwell"/>
              </a:rPr>
              <a:t> </a:t>
            </a:r>
            <a:r>
              <a:rPr lang="en-GB" sz="2800" dirty="0">
                <a:solidFill>
                  <a:schemeClr val="lt1"/>
                </a:solidFill>
                <a:latin typeface="Rockwell"/>
                <a:ea typeface="Rockwell"/>
                <a:cs typeface="Rockwell"/>
                <a:sym typeface="Rockwell"/>
              </a:rPr>
              <a:t>(stammering); </a:t>
            </a:r>
            <a:r>
              <a:rPr lang="en-GB" sz="2800" u="sng" dirty="0">
                <a:solidFill>
                  <a:schemeClr val="accent3"/>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phonological awareness</a:t>
            </a:r>
            <a:r>
              <a:rPr lang="en-GB" sz="2800" dirty="0">
                <a:solidFill>
                  <a:schemeClr val="lt1"/>
                </a:solidFill>
                <a:latin typeface="Rockwell"/>
                <a:ea typeface="Rockwell"/>
                <a:cs typeface="Rockwell"/>
                <a:sym typeface="Rockwell"/>
              </a:rPr>
              <a:t>; </a:t>
            </a:r>
            <a:r>
              <a:rPr lang="en-GB" sz="2800" u="sng" dirty="0">
                <a:solidFill>
                  <a:schemeClr val="accent3"/>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Deafness</a:t>
            </a:r>
            <a:r>
              <a:rPr lang="en-GB" sz="2800" dirty="0">
                <a:solidFill>
                  <a:schemeClr val="lt1"/>
                </a:solidFill>
                <a:latin typeface="Rockwell"/>
                <a:ea typeface="Rockwell"/>
                <a:cs typeface="Rockwell"/>
                <a:sym typeface="Rockwell"/>
              </a:rPr>
              <a:t>; </a:t>
            </a:r>
            <a:r>
              <a:rPr lang="en-GB" sz="2800" dirty="0">
                <a:solidFill>
                  <a:schemeClr val="accent3"/>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bilingualism</a:t>
            </a:r>
            <a:r>
              <a:rPr lang="en-GB" sz="2800" dirty="0">
                <a:solidFill>
                  <a:schemeClr val="lt1"/>
                </a:solidFill>
                <a:latin typeface="Rockwell"/>
                <a:ea typeface="Rockwell"/>
                <a:cs typeface="Rockwell"/>
                <a:sym typeface="Rockwell"/>
              </a:rPr>
              <a:t>; </a:t>
            </a:r>
            <a:r>
              <a:rPr lang="en-GB" sz="2800" dirty="0">
                <a:solidFill>
                  <a:schemeClr val="accent3"/>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tongue tie</a:t>
            </a:r>
            <a:endParaRPr sz="2800" dirty="0">
              <a:solidFill>
                <a:schemeClr val="accent3"/>
              </a:solidFill>
              <a:latin typeface="Rockwell"/>
              <a:ea typeface="Rockwell"/>
              <a:cs typeface="Rockwell"/>
              <a:sym typeface="Rockwell"/>
            </a:endParaRPr>
          </a:p>
          <a:p>
            <a:pPr marL="0" lvl="0" indent="0" algn="l" rtl="0">
              <a:lnSpc>
                <a:spcPct val="100000"/>
              </a:lnSpc>
              <a:spcBef>
                <a:spcPts val="0"/>
              </a:spcBef>
              <a:spcAft>
                <a:spcPts val="0"/>
              </a:spcAft>
              <a:buSzPts val="1400"/>
              <a:buNone/>
            </a:pPr>
            <a:endParaRPr dirty="0"/>
          </a:p>
        </p:txBody>
      </p:sp>
      <p:sp>
        <p:nvSpPr>
          <p:cNvPr id="1188" name="Google Shape;1188;p78"/>
          <p:cNvSpPr/>
          <p:nvPr/>
        </p:nvSpPr>
        <p:spPr>
          <a:xfrm>
            <a:off x="457200" y="0"/>
            <a:ext cx="2030400" cy="1676400"/>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9" name="Google Shape;1189;p78"/>
          <p:cNvSpPr txBox="1"/>
          <p:nvPr/>
        </p:nvSpPr>
        <p:spPr>
          <a:xfrm>
            <a:off x="457200" y="274320"/>
            <a:ext cx="2030400" cy="14020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Rockwell"/>
                <a:ea typeface="Rockwell"/>
                <a:cs typeface="Rockwell"/>
                <a:sym typeface="Rockwell"/>
              </a:rPr>
              <a:t>Links and Resources for Practitioners</a:t>
            </a:r>
            <a:endParaRPr sz="2000" b="1" i="0" u="none" strike="noStrike" cap="none">
              <a:solidFill>
                <a:schemeClr val="lt1"/>
              </a:solidFill>
              <a:latin typeface="Rockwell"/>
              <a:ea typeface="Rockwell"/>
              <a:cs typeface="Rockwell"/>
              <a:sym typeface="Rockwell"/>
            </a:endParaRPr>
          </a:p>
        </p:txBody>
      </p:sp>
      <p:sp>
        <p:nvSpPr>
          <p:cNvPr id="1190" name="Google Shape;1190;p78"/>
          <p:cNvSpPr/>
          <p:nvPr/>
        </p:nvSpPr>
        <p:spPr>
          <a:xfrm>
            <a:off x="76200" y="6520934"/>
            <a:ext cx="7815961"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888888"/>
                </a:solidFill>
                <a:latin typeface="Rockwell"/>
                <a:ea typeface="Rockwell"/>
                <a:cs typeface="Rockwell"/>
                <a:sym typeface="Rockwell"/>
              </a:rPr>
              <a:t>Talk with Me Speech, Language and Communication Training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1195"/>
        <p:cNvGrpSpPr/>
        <p:nvPr/>
      </p:nvGrpSpPr>
      <p:grpSpPr>
        <a:xfrm>
          <a:off x="0" y="0"/>
          <a:ext cx="0" cy="0"/>
          <a:chOff x="0" y="0"/>
          <a:chExt cx="0" cy="0"/>
        </a:xfrm>
      </p:grpSpPr>
      <p:pic>
        <p:nvPicPr>
          <p:cNvPr id="1196" name="Google Shape;1196;p79"/>
          <p:cNvPicPr preferRelativeResize="0"/>
          <p:nvPr/>
        </p:nvPicPr>
        <p:blipFill rotWithShape="1">
          <a:blip r:embed="rId3">
            <a:alphaModFix/>
          </a:blip>
          <a:srcRect/>
          <a:stretch/>
        </p:blipFill>
        <p:spPr>
          <a:xfrm>
            <a:off x="10294378" y="0"/>
            <a:ext cx="1350264" cy="1678825"/>
          </a:xfrm>
          <a:prstGeom prst="rect">
            <a:avLst/>
          </a:prstGeom>
          <a:noFill/>
          <a:ln>
            <a:noFill/>
          </a:ln>
        </p:spPr>
      </p:pic>
      <p:pic>
        <p:nvPicPr>
          <p:cNvPr id="1197" name="Google Shape;1197;p79"/>
          <p:cNvPicPr preferRelativeResize="0"/>
          <p:nvPr/>
        </p:nvPicPr>
        <p:blipFill rotWithShape="1">
          <a:blip r:embed="rId4">
            <a:alphaModFix/>
          </a:blip>
          <a:srcRect/>
          <a:stretch/>
        </p:blipFill>
        <p:spPr>
          <a:xfrm>
            <a:off x="457193" y="5812276"/>
            <a:ext cx="2750762" cy="872236"/>
          </a:xfrm>
          <a:prstGeom prst="rect">
            <a:avLst/>
          </a:prstGeom>
          <a:noFill/>
          <a:ln>
            <a:noFill/>
          </a:ln>
        </p:spPr>
      </p:pic>
      <p:pic>
        <p:nvPicPr>
          <p:cNvPr id="1198" name="Google Shape;1198;p79" descr="A picture containing icon&#10;&#10;Description automatically generated"/>
          <p:cNvPicPr preferRelativeResize="0"/>
          <p:nvPr/>
        </p:nvPicPr>
        <p:blipFill rotWithShape="1">
          <a:blip r:embed="rId5">
            <a:alphaModFix/>
          </a:blip>
          <a:srcRect/>
          <a:stretch/>
        </p:blipFill>
        <p:spPr>
          <a:xfrm>
            <a:off x="457200" y="304800"/>
            <a:ext cx="2576842" cy="2576842"/>
          </a:xfrm>
          <a:prstGeom prst="rect">
            <a:avLst/>
          </a:prstGeom>
          <a:noFill/>
          <a:ln>
            <a:noFill/>
          </a:ln>
        </p:spPr>
      </p:pic>
      <p:sp>
        <p:nvSpPr>
          <p:cNvPr id="1199" name="Google Shape;1199;p79"/>
          <p:cNvSpPr txBox="1"/>
          <p:nvPr/>
        </p:nvSpPr>
        <p:spPr>
          <a:xfrm>
            <a:off x="2808600" y="1515178"/>
            <a:ext cx="79323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0" i="0" u="none" strike="noStrike" cap="none" dirty="0">
                <a:solidFill>
                  <a:schemeClr val="lt1"/>
                </a:solidFill>
                <a:latin typeface="Rockwell"/>
                <a:ea typeface="Rockwell"/>
                <a:cs typeface="Rockwell"/>
                <a:sym typeface="Rockwell"/>
              </a:rPr>
              <a:t>Questions &amp; Feedback</a:t>
            </a:r>
            <a:endParaRPr sz="5000" b="1" i="0" u="none" strike="noStrike" cap="none" dirty="0">
              <a:solidFill>
                <a:schemeClr val="lt1"/>
              </a:solidFill>
              <a:latin typeface="Rockwell"/>
              <a:ea typeface="Rockwell"/>
              <a:cs typeface="Rockwell"/>
              <a:sym typeface="Rockwell"/>
            </a:endParaRPr>
          </a:p>
        </p:txBody>
      </p:sp>
      <p:sp>
        <p:nvSpPr>
          <p:cNvPr id="3" name="TextBox 2">
            <a:extLst>
              <a:ext uri="{FF2B5EF4-FFF2-40B4-BE49-F238E27FC236}">
                <a16:creationId xmlns:a16="http://schemas.microsoft.com/office/drawing/2014/main" id="{E8E38506-398D-8092-9BAD-47F29FD21AC5}"/>
              </a:ext>
            </a:extLst>
          </p:cNvPr>
          <p:cNvSpPr txBox="1"/>
          <p:nvPr/>
        </p:nvSpPr>
        <p:spPr>
          <a:xfrm>
            <a:off x="1564104" y="3275112"/>
            <a:ext cx="9176795" cy="400110"/>
          </a:xfrm>
          <a:prstGeom prst="rect">
            <a:avLst/>
          </a:prstGeom>
          <a:noFill/>
        </p:spPr>
        <p:txBody>
          <a:bodyPr wrap="square">
            <a:spAutoFit/>
          </a:bodyPr>
          <a:lstStyle/>
          <a:p>
            <a:r>
              <a:rPr lang="en-GB" sz="2000" b="1" dirty="0">
                <a:solidFill>
                  <a:schemeClr val="bg1"/>
                </a:solidFill>
                <a:latin typeface="Arial"/>
                <a:ea typeface="Arial"/>
                <a:cs typeface="Arial"/>
                <a:sym typeface="Arial"/>
              </a:rPr>
              <a:t>**insert own organisation’s survey link and QR code onto this slide**</a:t>
            </a:r>
            <a:endParaRPr lang="en-GB" sz="2000" b="1" dirty="0">
              <a:solidFill>
                <a:schemeClr val="bg1"/>
              </a:solidFill>
            </a:endParaRPr>
          </a:p>
        </p:txBody>
      </p:sp>
      <p:pic>
        <p:nvPicPr>
          <p:cNvPr id="5" name="Picture 4">
            <a:extLst>
              <a:ext uri="{FF2B5EF4-FFF2-40B4-BE49-F238E27FC236}">
                <a16:creationId xmlns:a16="http://schemas.microsoft.com/office/drawing/2014/main" id="{B1C1BD17-0D06-7461-E833-568692CF15CC}"/>
              </a:ext>
            </a:extLst>
          </p:cNvPr>
          <p:cNvPicPr>
            <a:picLocks noChangeAspect="1"/>
          </p:cNvPicPr>
          <p:nvPr/>
        </p:nvPicPr>
        <p:blipFill>
          <a:blip r:embed="rId6"/>
          <a:stretch>
            <a:fillRect/>
          </a:stretch>
        </p:blipFill>
        <p:spPr>
          <a:xfrm>
            <a:off x="9809675" y="4664930"/>
            <a:ext cx="2086266" cy="201958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206"/>
        <p:cNvGrpSpPr/>
        <p:nvPr/>
      </p:nvGrpSpPr>
      <p:grpSpPr>
        <a:xfrm>
          <a:off x="0" y="0"/>
          <a:ext cx="0" cy="0"/>
          <a:chOff x="0" y="0"/>
          <a:chExt cx="0" cy="0"/>
        </a:xfrm>
      </p:grpSpPr>
      <p:sp>
        <p:nvSpPr>
          <p:cNvPr id="1208" name="Google Shape;1208;p80"/>
          <p:cNvSpPr txBox="1"/>
          <p:nvPr/>
        </p:nvSpPr>
        <p:spPr>
          <a:xfrm>
            <a:off x="76200" y="1176471"/>
            <a:ext cx="12013200" cy="5262939"/>
          </a:xfrm>
          <a:prstGeom prst="rect">
            <a:avLst/>
          </a:prstGeom>
          <a:noFill/>
          <a:ln>
            <a:noFill/>
          </a:ln>
        </p:spPr>
        <p:txBody>
          <a:bodyPr spcFirstLastPara="1" wrap="square" lIns="91425" tIns="45700" rIns="91425" bIns="45700" anchor="t" anchorCtr="0">
            <a:spAutoFit/>
          </a:bodyPr>
          <a:lstStyle/>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err="1">
                <a:solidFill>
                  <a:schemeClr val="lt1"/>
                </a:solidFill>
                <a:latin typeface="Arial"/>
                <a:ea typeface="Arial"/>
                <a:cs typeface="Arial"/>
                <a:sym typeface="Arial"/>
              </a:rPr>
              <a:t>Bhamani</a:t>
            </a:r>
            <a:r>
              <a:rPr lang="en-GB" sz="1200" b="0" i="0" u="none" strike="noStrike" cap="none" dirty="0">
                <a:solidFill>
                  <a:schemeClr val="lt1"/>
                </a:solidFill>
                <a:latin typeface="Arial"/>
                <a:ea typeface="Arial"/>
                <a:cs typeface="Arial"/>
                <a:sym typeface="Arial"/>
              </a:rPr>
              <a:t>, S (2020). Educating Before Birth via Talking to the Baby in the Womb: Prenatal Innovations. </a:t>
            </a:r>
            <a:r>
              <a:rPr lang="en-GB" sz="1200" b="0" i="1" u="none" strike="noStrike" cap="none" dirty="0">
                <a:solidFill>
                  <a:schemeClr val="lt1"/>
                </a:solidFill>
                <a:latin typeface="Arial"/>
                <a:ea typeface="Arial"/>
                <a:cs typeface="Arial"/>
                <a:sym typeface="Arial"/>
              </a:rPr>
              <a:t>Journal of Education and Educational Development</a:t>
            </a:r>
            <a:r>
              <a:rPr lang="en-GB" sz="1200" b="0" i="0" u="none" strike="noStrike" cap="none" dirty="0">
                <a:solidFill>
                  <a:schemeClr val="lt1"/>
                </a:solidFill>
                <a:latin typeface="Arial"/>
                <a:ea typeface="Arial"/>
                <a:cs typeface="Arial"/>
                <a:sym typeface="Arial"/>
              </a:rPr>
              <a:t>, </a:t>
            </a:r>
            <a:r>
              <a:rPr lang="en-GB" sz="1200" b="0" i="1" u="none" strike="noStrike" cap="none" dirty="0">
                <a:solidFill>
                  <a:schemeClr val="lt1"/>
                </a:solidFill>
                <a:latin typeface="Arial"/>
                <a:ea typeface="Arial"/>
                <a:cs typeface="Arial"/>
                <a:sym typeface="Arial"/>
              </a:rPr>
              <a:t>4</a:t>
            </a:r>
            <a:r>
              <a:rPr lang="en-GB" sz="1200" b="0" i="0" u="none" strike="noStrike" cap="none" dirty="0">
                <a:solidFill>
                  <a:schemeClr val="lt1"/>
                </a:solidFill>
                <a:latin typeface="Arial"/>
                <a:ea typeface="Arial"/>
                <a:cs typeface="Arial"/>
                <a:sym typeface="Arial"/>
              </a:rPr>
              <a:t>(2). Retrieved from </a:t>
            </a:r>
            <a:r>
              <a:rPr lang="en-GB" sz="12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http://jmsnew.iobmresearch.com/index.php/joeed/article/view/181</a:t>
            </a:r>
            <a:endParaRPr sz="1200" b="0" i="0"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err="1">
                <a:solidFill>
                  <a:schemeClr val="lt1"/>
                </a:solidFill>
                <a:latin typeface="Arial"/>
                <a:ea typeface="Arial"/>
                <a:cs typeface="Arial"/>
                <a:sym typeface="Arial"/>
              </a:rPr>
              <a:t>Boundy</a:t>
            </a:r>
            <a:r>
              <a:rPr lang="en-GB" sz="1200" b="0" i="0" u="none" strike="noStrike" cap="none" dirty="0">
                <a:solidFill>
                  <a:schemeClr val="lt1"/>
                </a:solidFill>
                <a:latin typeface="Arial"/>
                <a:ea typeface="Arial"/>
                <a:cs typeface="Arial"/>
                <a:sym typeface="Arial"/>
              </a:rPr>
              <a:t>, L., Cameron-Faulkner, T., &amp; Theakston, A. (2016). Exploring early communicative behaviours: A fine-grained analysis of infant shows and gives. </a:t>
            </a:r>
            <a:r>
              <a:rPr lang="en-GB" sz="1200" b="0" i="1" u="none" strike="noStrike" cap="none" dirty="0">
                <a:solidFill>
                  <a:schemeClr val="lt1"/>
                </a:solidFill>
                <a:latin typeface="Arial"/>
                <a:ea typeface="Arial"/>
                <a:cs typeface="Arial"/>
                <a:sym typeface="Arial"/>
              </a:rPr>
              <a:t>Infant </a:t>
            </a:r>
            <a:r>
              <a:rPr lang="en-GB" sz="1200" b="0" i="1" u="none" strike="noStrike" cap="none" dirty="0" err="1">
                <a:solidFill>
                  <a:schemeClr val="lt1"/>
                </a:solidFill>
                <a:latin typeface="Arial"/>
                <a:ea typeface="Arial"/>
                <a:cs typeface="Arial"/>
                <a:sym typeface="Arial"/>
              </a:rPr>
              <a:t>Behavior</a:t>
            </a:r>
            <a:r>
              <a:rPr lang="en-GB" sz="1200" b="0" i="1" u="none" strike="noStrike" cap="none" dirty="0">
                <a:solidFill>
                  <a:schemeClr val="lt1"/>
                </a:solidFill>
                <a:latin typeface="Arial"/>
                <a:ea typeface="Arial"/>
                <a:cs typeface="Arial"/>
                <a:sym typeface="Arial"/>
              </a:rPr>
              <a:t> and Development</a:t>
            </a:r>
            <a:r>
              <a:rPr lang="en-GB" sz="1200" b="0" i="0" u="none" strike="noStrike" cap="none" dirty="0">
                <a:solidFill>
                  <a:schemeClr val="lt1"/>
                </a:solidFill>
                <a:latin typeface="Arial"/>
                <a:ea typeface="Arial"/>
                <a:cs typeface="Arial"/>
                <a:sym typeface="Arial"/>
              </a:rPr>
              <a:t>, </a:t>
            </a:r>
            <a:r>
              <a:rPr lang="en-GB" sz="1200" b="0" i="1" u="none" strike="noStrike" cap="none" dirty="0">
                <a:solidFill>
                  <a:schemeClr val="lt1"/>
                </a:solidFill>
                <a:latin typeface="Arial"/>
                <a:ea typeface="Arial"/>
                <a:cs typeface="Arial"/>
                <a:sym typeface="Arial"/>
              </a:rPr>
              <a:t>44</a:t>
            </a:r>
            <a:r>
              <a:rPr lang="en-GB" sz="1200" b="0" i="0" u="none" strike="noStrike" cap="none" dirty="0">
                <a:solidFill>
                  <a:schemeClr val="lt1"/>
                </a:solidFill>
                <a:latin typeface="Arial"/>
                <a:ea typeface="Arial"/>
                <a:cs typeface="Arial"/>
                <a:sym typeface="Arial"/>
              </a:rPr>
              <a:t>, 86-97. DOI: 10.1016/j.infbeh.2016.06.005 </a:t>
            </a:r>
            <a:endParaRPr sz="1200" b="0" i="0" u="none" strike="noStrike" cap="none" dirty="0">
              <a:solidFill>
                <a:schemeClr val="lt1"/>
              </a:solidFill>
              <a:latin typeface="Arial"/>
              <a:ea typeface="Arial"/>
              <a:cs typeface="Arial"/>
              <a:sym typeface="Arial"/>
            </a:endParaRPr>
          </a:p>
          <a:p>
            <a:pPr marL="285750" indent="-266700">
              <a:buClr>
                <a:schemeClr val="lt1"/>
              </a:buClr>
              <a:buSzPts val="1200"/>
              <a:buFont typeface="Arial"/>
              <a:buChar char="•"/>
            </a:pPr>
            <a:r>
              <a:rPr lang="en-GB" sz="1200" dirty="0">
                <a:solidFill>
                  <a:schemeClr val="bg1"/>
                </a:solidFill>
                <a:effectLst/>
                <a:latin typeface="+mn-lt"/>
                <a:ea typeface="Calibri" panose="020F0502020204030204" pitchFamily="34" charset="0"/>
                <a:cs typeface="Calibri" panose="020F0502020204030204" pitchFamily="34" charset="0"/>
              </a:rPr>
              <a:t>Clegg, J., Crawford, E., Spencer, S. and Matthews, D. (2021).  Developmental Language Disorder (DLD) in Young People Leaving Care in England: A Study Profiling the Language, Literacy and Communication Abilities of Young People Transitioning from Care to Independence. Int. J. Environ. Res. Public Health, 18, 4107. </a:t>
            </a:r>
            <a:r>
              <a:rPr lang="en-GB" sz="1200" u="sng" dirty="0">
                <a:solidFill>
                  <a:schemeClr val="bg1"/>
                </a:solidFill>
                <a:effectLst/>
                <a:latin typeface="+mn-l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https://doi.org/10.3390/ijerph18084107</a:t>
            </a:r>
            <a:r>
              <a:rPr lang="en-GB" sz="1200" dirty="0">
                <a:solidFill>
                  <a:schemeClr val="bg1"/>
                </a:solidFill>
                <a:effectLst/>
                <a:latin typeface="+mn-lt"/>
                <a:ea typeface="Calibri" panose="020F0502020204030204" pitchFamily="34" charset="0"/>
                <a:cs typeface="Calibri" panose="020F0502020204030204" pitchFamily="34" charset="0"/>
              </a:rPr>
              <a:t> </a:t>
            </a:r>
            <a:endParaRPr lang="en-GB" sz="1200" dirty="0">
              <a:solidFill>
                <a:schemeClr val="bg1"/>
              </a:solidFill>
              <a:effectLst/>
              <a:latin typeface="+mn-lt"/>
              <a:ea typeface="Calibri" panose="020F0502020204030204" pitchFamily="34" charset="0"/>
            </a:endParaRPr>
          </a:p>
          <a:p>
            <a:pPr marL="285750" marR="0" lvl="0" indent="-26670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Dickinson, D.K. </a:t>
            </a:r>
            <a:r>
              <a:rPr lang="en-GB" sz="1200" b="0" i="1" u="none" strike="noStrike" cap="none" dirty="0">
                <a:solidFill>
                  <a:schemeClr val="lt1"/>
                </a:solidFill>
                <a:latin typeface="Arial"/>
                <a:ea typeface="Arial"/>
                <a:cs typeface="Arial"/>
                <a:sym typeface="Arial"/>
              </a:rPr>
              <a:t>et al.</a:t>
            </a:r>
            <a:r>
              <a:rPr lang="en-GB" sz="1200" b="0" i="0" u="none" strike="noStrike" cap="none" dirty="0">
                <a:solidFill>
                  <a:schemeClr val="lt1"/>
                </a:solidFill>
                <a:latin typeface="Arial"/>
                <a:ea typeface="Arial"/>
                <a:cs typeface="Arial"/>
                <a:sym typeface="Arial"/>
              </a:rPr>
              <a:t> (2012) “How reading books fosters language development around the world,” </a:t>
            </a:r>
            <a:r>
              <a:rPr lang="en-GB" sz="1200" b="0" i="1" u="none" strike="noStrike" cap="none" dirty="0">
                <a:solidFill>
                  <a:schemeClr val="lt1"/>
                </a:solidFill>
                <a:latin typeface="Arial"/>
                <a:ea typeface="Arial"/>
                <a:cs typeface="Arial"/>
                <a:sym typeface="Arial"/>
              </a:rPr>
              <a:t>Child Development Research</a:t>
            </a:r>
            <a:r>
              <a:rPr lang="en-GB" sz="1200" b="0" i="0" u="none" strike="noStrike" cap="none" dirty="0">
                <a:solidFill>
                  <a:schemeClr val="lt1"/>
                </a:solidFill>
                <a:latin typeface="Arial"/>
                <a:ea typeface="Arial"/>
                <a:cs typeface="Arial"/>
                <a:sym typeface="Arial"/>
              </a:rPr>
              <a:t>, 2012, pp. 1–15. Available at: https://doi.org/10.1155/2012/602807. </a:t>
            </a:r>
            <a:endParaRPr sz="1200" b="0" i="0"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dirty="0">
                <a:solidFill>
                  <a:schemeClr val="bg1"/>
                </a:solidFill>
                <a:effectLst/>
                <a:latin typeface="Arial" panose="020B0604020202020204" pitchFamily="34" charset="0"/>
              </a:rPr>
              <a:t>Hart, B. and </a:t>
            </a:r>
            <a:r>
              <a:rPr lang="en-GB" sz="1200" b="0" i="0" dirty="0" err="1">
                <a:solidFill>
                  <a:schemeClr val="bg1"/>
                </a:solidFill>
                <a:effectLst/>
                <a:latin typeface="Arial" panose="020B0604020202020204" pitchFamily="34" charset="0"/>
              </a:rPr>
              <a:t>Risley</a:t>
            </a:r>
            <a:r>
              <a:rPr lang="en-GB" sz="1200" b="0" i="0" dirty="0">
                <a:solidFill>
                  <a:schemeClr val="bg1"/>
                </a:solidFill>
                <a:effectLst/>
                <a:latin typeface="Arial" panose="020B0604020202020204" pitchFamily="34" charset="0"/>
              </a:rPr>
              <a:t>, T.R., 2003. </a:t>
            </a:r>
            <a:r>
              <a:rPr lang="en-GB" sz="1200" b="0" i="0" dirty="0">
                <a:solidFill>
                  <a:schemeClr val="bg1"/>
                </a:solidFill>
                <a:effectLst/>
                <a:latin typeface="Arial" panose="020B0604020202020204" pitchFamily="34" charset="0"/>
                <a:hlinkClick r:id="rId5" action="ppaction://hlinkfile"/>
              </a:rPr>
              <a:t>The early catastrophe</a:t>
            </a:r>
            <a:r>
              <a:rPr lang="en-GB" sz="1200" b="0" i="0" dirty="0">
                <a:solidFill>
                  <a:schemeClr val="bg1"/>
                </a:solidFill>
                <a:effectLst/>
                <a:latin typeface="Arial" panose="020B0604020202020204" pitchFamily="34" charset="0"/>
              </a:rPr>
              <a:t>. </a:t>
            </a:r>
            <a:r>
              <a:rPr lang="en-GB" sz="1200" b="0" i="1" dirty="0">
                <a:solidFill>
                  <a:schemeClr val="bg1"/>
                </a:solidFill>
                <a:effectLst/>
                <a:latin typeface="Arial" panose="020B0604020202020204" pitchFamily="34" charset="0"/>
              </a:rPr>
              <a:t>Education review</a:t>
            </a:r>
            <a:r>
              <a:rPr lang="en-GB" sz="1200" b="0" i="0" dirty="0">
                <a:solidFill>
                  <a:schemeClr val="bg1"/>
                </a:solidFill>
                <a:effectLst/>
                <a:latin typeface="Arial" panose="020B0604020202020204" pitchFamily="34" charset="0"/>
              </a:rPr>
              <a:t>, </a:t>
            </a:r>
            <a:r>
              <a:rPr lang="en-GB" sz="1200" b="0" i="1" dirty="0">
                <a:solidFill>
                  <a:schemeClr val="bg1"/>
                </a:solidFill>
                <a:effectLst/>
                <a:latin typeface="Arial" panose="020B0604020202020204" pitchFamily="34" charset="0"/>
              </a:rPr>
              <a:t>17</a:t>
            </a:r>
            <a:r>
              <a:rPr lang="en-GB" sz="1200" b="0" i="0" dirty="0">
                <a:solidFill>
                  <a:schemeClr val="bg1"/>
                </a:solidFill>
                <a:effectLst/>
                <a:latin typeface="Arial" panose="020B0604020202020204" pitchFamily="34" charset="0"/>
              </a:rPr>
              <a:t>(1).</a:t>
            </a:r>
            <a:endParaRPr lang="en-GB" sz="1200" dirty="0">
              <a:solidFill>
                <a:schemeClr val="bg1"/>
              </a:solidFill>
              <a:effectLst/>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He, S. (2019) Home Environment, Bilingual </a:t>
            </a:r>
            <a:r>
              <a:rPr lang="en-GB" sz="1200" b="0" i="0" u="none" strike="noStrike" cap="none" dirty="0" err="1">
                <a:solidFill>
                  <a:schemeClr val="lt1"/>
                </a:solidFill>
                <a:latin typeface="Arial"/>
                <a:ea typeface="Arial"/>
                <a:cs typeface="Arial"/>
                <a:sym typeface="Arial"/>
              </a:rPr>
              <a:t>Preschooler’s</a:t>
            </a:r>
            <a:r>
              <a:rPr lang="en-GB" sz="1200" b="0" i="0" u="none" strike="noStrike" cap="none" dirty="0">
                <a:solidFill>
                  <a:schemeClr val="lt1"/>
                </a:solidFill>
                <a:latin typeface="Arial"/>
                <a:ea typeface="Arial"/>
                <a:cs typeface="Arial"/>
                <a:sym typeface="Arial"/>
              </a:rPr>
              <a:t> Receptive Mother Tongue Language Outcomes, and Social-Emotional and </a:t>
            </a:r>
            <a:r>
              <a:rPr lang="en-GB" sz="1200" b="0" i="0" u="none" strike="noStrike" cap="none" dirty="0" err="1">
                <a:solidFill>
                  <a:schemeClr val="lt1"/>
                </a:solidFill>
                <a:latin typeface="Arial"/>
                <a:ea typeface="Arial"/>
                <a:cs typeface="Arial"/>
                <a:sym typeface="Arial"/>
              </a:rPr>
              <a:t>Behavioral</a:t>
            </a:r>
            <a:r>
              <a:rPr lang="en-GB" sz="1200" b="0" i="0" u="none" strike="noStrike" cap="none" dirty="0">
                <a:solidFill>
                  <a:schemeClr val="lt1"/>
                </a:solidFill>
                <a:latin typeface="Arial"/>
                <a:ea typeface="Arial"/>
                <a:cs typeface="Arial"/>
                <a:sym typeface="Arial"/>
              </a:rPr>
              <a:t> Skills: One Stone for Two Birds?  Frontiers in Psychology. 10</a:t>
            </a:r>
            <a:endParaRPr sz="1200" b="0" i="0" u="none" strike="noStrike" cap="none" dirty="0">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Holler, J., Kendrick, K.H. &amp; Levinson, S.C. Processing language in face-to-face conversation: Questions with gestures get faster responses. </a:t>
            </a:r>
            <a:r>
              <a:rPr lang="en-GB" sz="1200" b="0" i="1" u="none" strike="noStrike" cap="none" dirty="0" err="1">
                <a:solidFill>
                  <a:schemeClr val="lt1"/>
                </a:solidFill>
                <a:latin typeface="Arial"/>
                <a:ea typeface="Arial"/>
                <a:cs typeface="Arial"/>
                <a:sym typeface="Arial"/>
              </a:rPr>
              <a:t>Psychon</a:t>
            </a:r>
            <a:r>
              <a:rPr lang="en-GB" sz="1200" b="0" i="1" u="none" strike="noStrike" cap="none" dirty="0">
                <a:solidFill>
                  <a:schemeClr val="lt1"/>
                </a:solidFill>
                <a:latin typeface="Arial"/>
                <a:ea typeface="Arial"/>
                <a:cs typeface="Arial"/>
                <a:sym typeface="Arial"/>
              </a:rPr>
              <a:t> Bull Rev</a:t>
            </a:r>
            <a:r>
              <a:rPr lang="en-GB" sz="1200" b="0" i="0" u="none" strike="noStrike" cap="none" dirty="0">
                <a:solidFill>
                  <a:schemeClr val="lt1"/>
                </a:solidFill>
                <a:latin typeface="Arial"/>
                <a:ea typeface="Arial"/>
                <a:cs typeface="Arial"/>
                <a:sym typeface="Arial"/>
              </a:rPr>
              <a:t> </a:t>
            </a:r>
            <a:r>
              <a:rPr lang="en-GB" sz="1200" b="1" i="0" u="none" strike="noStrike" cap="none" dirty="0">
                <a:solidFill>
                  <a:schemeClr val="lt1"/>
                </a:solidFill>
                <a:latin typeface="Arial"/>
                <a:ea typeface="Arial"/>
                <a:cs typeface="Arial"/>
                <a:sym typeface="Arial"/>
              </a:rPr>
              <a:t>25, </a:t>
            </a:r>
            <a:r>
              <a:rPr lang="en-GB" sz="1200" b="0" i="0" u="none" strike="noStrike" cap="none" dirty="0">
                <a:solidFill>
                  <a:schemeClr val="lt1"/>
                </a:solidFill>
                <a:latin typeface="Arial"/>
                <a:ea typeface="Arial"/>
                <a:cs typeface="Arial"/>
                <a:sym typeface="Arial"/>
              </a:rPr>
              <a:t>1900–1908 (2018)</a:t>
            </a:r>
            <a:endParaRPr sz="1200" b="0" i="0"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err="1">
                <a:solidFill>
                  <a:schemeClr val="lt1"/>
                </a:solidFill>
                <a:latin typeface="Arial"/>
                <a:ea typeface="Arial"/>
                <a:cs typeface="Arial"/>
                <a:sym typeface="Arial"/>
              </a:rPr>
              <a:t>Hustad</a:t>
            </a:r>
            <a:r>
              <a:rPr lang="en-GB" sz="1200" b="0" i="0" u="none" strike="noStrike" cap="none" dirty="0">
                <a:solidFill>
                  <a:schemeClr val="lt1"/>
                </a:solidFill>
                <a:latin typeface="Arial"/>
                <a:ea typeface="Arial"/>
                <a:cs typeface="Arial"/>
                <a:sym typeface="Arial"/>
              </a:rPr>
              <a:t> KC, Mahr TJ, Natzke P, </a:t>
            </a:r>
            <a:r>
              <a:rPr lang="en-GB" sz="1200" b="0" i="0" u="none" strike="noStrike" cap="none" dirty="0" err="1">
                <a:solidFill>
                  <a:schemeClr val="lt1"/>
                </a:solidFill>
                <a:latin typeface="Arial"/>
                <a:ea typeface="Arial"/>
                <a:cs typeface="Arial"/>
                <a:sym typeface="Arial"/>
              </a:rPr>
              <a:t>Rathouz</a:t>
            </a:r>
            <a:r>
              <a:rPr lang="en-GB" sz="1200" b="0" i="0" u="none" strike="noStrike" cap="none" dirty="0">
                <a:solidFill>
                  <a:schemeClr val="lt1"/>
                </a:solidFill>
                <a:latin typeface="Arial"/>
                <a:ea typeface="Arial"/>
                <a:cs typeface="Arial"/>
                <a:sym typeface="Arial"/>
              </a:rPr>
              <a:t> PJ. Speech Development Between 30 and 119 Months in Typical Children I: Intelligibility Growth Curves for Single-Word and Multiword Productions. J Speech Lang Hear Res. 2021 Oct 4;64(10):3707-3719</a:t>
            </a:r>
            <a:endParaRPr sz="1200" b="0" i="0" u="none" strike="noStrike" cap="none" dirty="0">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err="1">
                <a:solidFill>
                  <a:schemeClr val="lt1"/>
                </a:solidFill>
                <a:latin typeface="Arial"/>
                <a:ea typeface="Arial"/>
                <a:cs typeface="Arial"/>
                <a:sym typeface="Arial"/>
              </a:rPr>
              <a:t>Karani</a:t>
            </a:r>
            <a:r>
              <a:rPr lang="en-GB" sz="1200" b="0" i="0" u="none" strike="noStrike" cap="none" dirty="0">
                <a:solidFill>
                  <a:schemeClr val="lt1"/>
                </a:solidFill>
                <a:latin typeface="Arial"/>
                <a:ea typeface="Arial"/>
                <a:cs typeface="Arial"/>
                <a:sym typeface="Arial"/>
              </a:rPr>
              <a:t>, NF., Sher, J. &amp; </a:t>
            </a:r>
            <a:r>
              <a:rPr lang="en-GB" sz="1200" b="0" i="0" u="none" strike="noStrike" cap="none" dirty="0" err="1">
                <a:solidFill>
                  <a:schemeClr val="lt1"/>
                </a:solidFill>
                <a:latin typeface="Arial"/>
                <a:ea typeface="Arial"/>
                <a:cs typeface="Arial"/>
                <a:sym typeface="Arial"/>
              </a:rPr>
              <a:t>Mophosho</a:t>
            </a:r>
            <a:r>
              <a:rPr lang="en-GB" sz="1200" b="0" i="0" u="none" strike="noStrike" cap="none" dirty="0">
                <a:solidFill>
                  <a:schemeClr val="lt1"/>
                </a:solidFill>
                <a:latin typeface="Arial"/>
                <a:ea typeface="Arial"/>
                <a:cs typeface="Arial"/>
                <a:sym typeface="Arial"/>
              </a:rPr>
              <a:t> M. (2022) The influence of screen time on children’s language development: A scoping review South African Journal of Communication Disorders. 69:a825</a:t>
            </a:r>
            <a:endParaRPr sz="1200" b="0" i="0" u="none" strike="noStrike" cap="none" dirty="0">
              <a:solidFill>
                <a:schemeClr val="lt1"/>
              </a:solidFill>
              <a:latin typeface="Arial"/>
              <a:ea typeface="Arial"/>
              <a:cs typeface="Arial"/>
              <a:sym typeface="Arial"/>
            </a:endParaRPr>
          </a:p>
          <a:p>
            <a:pPr marL="285750" marR="0" lvl="0" indent="-2603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Levickis, P. </a:t>
            </a:r>
            <a:r>
              <a:rPr lang="en-GB" sz="1200" b="0" i="1" u="none" strike="noStrike" cap="none" dirty="0">
                <a:solidFill>
                  <a:schemeClr val="lt1"/>
                </a:solidFill>
                <a:latin typeface="Arial"/>
                <a:ea typeface="Arial"/>
                <a:cs typeface="Arial"/>
                <a:sym typeface="Arial"/>
              </a:rPr>
              <a:t>et al.</a:t>
            </a:r>
            <a:r>
              <a:rPr lang="en-GB" sz="1200" b="0" i="0" u="none" strike="noStrike" cap="none" dirty="0">
                <a:solidFill>
                  <a:schemeClr val="lt1"/>
                </a:solidFill>
                <a:latin typeface="Arial"/>
                <a:ea typeface="Arial"/>
                <a:cs typeface="Arial"/>
                <a:sym typeface="Arial"/>
              </a:rPr>
              <a:t> (2014) “Maternal </a:t>
            </a:r>
            <a:r>
              <a:rPr lang="en-GB" sz="1200" b="0" i="0" u="none" strike="noStrike" cap="none" dirty="0" err="1">
                <a:solidFill>
                  <a:schemeClr val="lt1"/>
                </a:solidFill>
                <a:latin typeface="Arial"/>
                <a:ea typeface="Arial"/>
                <a:cs typeface="Arial"/>
                <a:sym typeface="Arial"/>
              </a:rPr>
              <a:t>behaviors</a:t>
            </a:r>
            <a:r>
              <a:rPr lang="en-GB" sz="1200" b="0" i="0" u="none" strike="noStrike" cap="none" dirty="0">
                <a:solidFill>
                  <a:schemeClr val="lt1"/>
                </a:solidFill>
                <a:latin typeface="Arial"/>
                <a:ea typeface="Arial"/>
                <a:cs typeface="Arial"/>
                <a:sym typeface="Arial"/>
              </a:rPr>
              <a:t> promoting language acquisition in slow-to-talk toddlers,” </a:t>
            </a:r>
            <a:r>
              <a:rPr lang="en-GB" sz="1200" b="0" i="1" u="none" strike="noStrike" cap="none" dirty="0">
                <a:solidFill>
                  <a:schemeClr val="lt1"/>
                </a:solidFill>
                <a:latin typeface="Arial"/>
                <a:ea typeface="Arial"/>
                <a:cs typeface="Arial"/>
                <a:sym typeface="Arial"/>
              </a:rPr>
              <a:t>Journal of Developmental &amp; </a:t>
            </a:r>
            <a:r>
              <a:rPr lang="en-GB" sz="1200" b="0" i="1" u="none" strike="noStrike" cap="none" dirty="0" err="1">
                <a:solidFill>
                  <a:schemeClr val="lt1"/>
                </a:solidFill>
                <a:latin typeface="Arial"/>
                <a:ea typeface="Arial"/>
                <a:cs typeface="Arial"/>
                <a:sym typeface="Arial"/>
              </a:rPr>
              <a:t>Behavioral</a:t>
            </a:r>
            <a:r>
              <a:rPr lang="en-GB" sz="1200" b="0" i="1" u="none" strike="noStrike" cap="none" dirty="0">
                <a:solidFill>
                  <a:schemeClr val="lt1"/>
                </a:solidFill>
                <a:latin typeface="Arial"/>
                <a:ea typeface="Arial"/>
                <a:cs typeface="Arial"/>
                <a:sym typeface="Arial"/>
              </a:rPr>
              <a:t> </a:t>
            </a:r>
            <a:r>
              <a:rPr lang="en-GB" sz="1200" b="0" i="1" u="none" strike="noStrike" cap="none" dirty="0" err="1">
                <a:solidFill>
                  <a:schemeClr val="lt1"/>
                </a:solidFill>
                <a:latin typeface="Arial"/>
                <a:ea typeface="Arial"/>
                <a:cs typeface="Arial"/>
                <a:sym typeface="Arial"/>
              </a:rPr>
              <a:t>Pediatrics</a:t>
            </a:r>
            <a:r>
              <a:rPr lang="en-GB" sz="1200" b="0" i="0" u="none" strike="noStrike" cap="none" dirty="0">
                <a:solidFill>
                  <a:schemeClr val="lt1"/>
                </a:solidFill>
                <a:latin typeface="Arial"/>
                <a:ea typeface="Arial"/>
                <a:cs typeface="Arial"/>
                <a:sym typeface="Arial"/>
              </a:rPr>
              <a:t>, 35(4), pp. 274–281. Available at: https://doi.org/10.1097/dbp.0000000000000056. </a:t>
            </a:r>
            <a:endParaRPr sz="1200" b="0" i="0"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err="1">
                <a:solidFill>
                  <a:schemeClr val="lt1"/>
                </a:solidFill>
                <a:latin typeface="Arial"/>
                <a:ea typeface="Arial"/>
                <a:cs typeface="Arial"/>
                <a:sym typeface="Arial"/>
              </a:rPr>
              <a:t>McGillion</a:t>
            </a:r>
            <a:r>
              <a:rPr lang="en-GB" sz="1200" b="0" i="0" u="none" strike="noStrike" cap="none" dirty="0">
                <a:solidFill>
                  <a:schemeClr val="lt1"/>
                </a:solidFill>
                <a:latin typeface="Arial"/>
                <a:ea typeface="Arial"/>
                <a:cs typeface="Arial"/>
                <a:sym typeface="Arial"/>
              </a:rPr>
              <a:t>, M., Pine, JM., Herbert, JS. &amp; Matthews D.  (2017) A randomised controlled trial to test the effect of promoting caregiver contingent talk on language development in infants from diverse socioeconomic status backgrounds. Journal of Child Psychology and Psychiatry 58:10</a:t>
            </a:r>
            <a:endParaRPr sz="1200" b="0" i="0" u="none" strike="noStrike" cap="none" dirty="0">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Roulstone, S; Law, J;  Rush, R;  Clegg, J and Peters, T, Department for Education (DFE). (2011) </a:t>
            </a:r>
            <a:r>
              <a:rPr lang="en-GB" sz="1200" b="0" i="1" u="none" strike="noStrike" cap="none" dirty="0">
                <a:solidFill>
                  <a:schemeClr val="lt1"/>
                </a:solidFill>
                <a:latin typeface="Arial"/>
                <a:ea typeface="Arial"/>
                <a:cs typeface="Arial"/>
                <a:sym typeface="Arial"/>
              </a:rPr>
              <a:t>Investigating the role of language in children's early educational outcomes</a:t>
            </a:r>
            <a:endParaRPr sz="1200" b="0" i="1"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Schön, D., Boyer, M., Moreno, S., Besson, M., </a:t>
            </a:r>
            <a:r>
              <a:rPr lang="en-GB" sz="1200" b="0" i="0" u="none" strike="noStrike" cap="none" dirty="0" err="1">
                <a:solidFill>
                  <a:schemeClr val="lt1"/>
                </a:solidFill>
                <a:latin typeface="Arial"/>
                <a:ea typeface="Arial"/>
                <a:cs typeface="Arial"/>
                <a:sym typeface="Arial"/>
              </a:rPr>
              <a:t>Peretz</a:t>
            </a:r>
            <a:r>
              <a:rPr lang="en-GB" sz="1200" b="0" i="0" u="none" strike="noStrike" cap="none" dirty="0">
                <a:solidFill>
                  <a:schemeClr val="lt1"/>
                </a:solidFill>
                <a:latin typeface="Arial"/>
                <a:ea typeface="Arial"/>
                <a:cs typeface="Arial"/>
                <a:sym typeface="Arial"/>
              </a:rPr>
              <a:t>, I., Kolinsky R. (2008) Songs as an aid for language acquisition. Cognition, 106:2,, Pg 975-983</a:t>
            </a:r>
            <a:endParaRPr sz="1200" b="0" i="0"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Strutt, C., Khattab, G. and Willoughby, J. (2021) “Does the duration and frequency of dummy (pacifier) use affect the development of speech?,” </a:t>
            </a:r>
            <a:r>
              <a:rPr lang="en-GB" sz="1200" b="0" i="1" u="none" strike="noStrike" cap="none" dirty="0">
                <a:solidFill>
                  <a:schemeClr val="lt1"/>
                </a:solidFill>
                <a:latin typeface="Arial"/>
                <a:ea typeface="Arial"/>
                <a:cs typeface="Arial"/>
                <a:sym typeface="Arial"/>
              </a:rPr>
              <a:t>International Journal of Language &amp; Communication Disorders</a:t>
            </a:r>
            <a:r>
              <a:rPr lang="en-GB" sz="1200" b="0" i="0" u="none" strike="noStrike" cap="none" dirty="0">
                <a:solidFill>
                  <a:schemeClr val="lt1"/>
                </a:solidFill>
                <a:latin typeface="Arial"/>
                <a:ea typeface="Arial"/>
                <a:cs typeface="Arial"/>
                <a:sym typeface="Arial"/>
              </a:rPr>
              <a:t>, 56(3), pp. 512–527. Available at: https://doi.org/10.1111/1460-6984.12605. </a:t>
            </a:r>
            <a:endParaRPr sz="1200" b="0" i="0" u="none" strike="noStrike" cap="none" dirty="0">
              <a:solidFill>
                <a:schemeClr val="lt1"/>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Tamis-</a:t>
            </a:r>
            <a:r>
              <a:rPr lang="en-GB" sz="1200" b="0" i="0" u="none" strike="noStrike" cap="none" dirty="0" err="1">
                <a:solidFill>
                  <a:schemeClr val="lt1"/>
                </a:solidFill>
                <a:latin typeface="Arial"/>
                <a:ea typeface="Arial"/>
                <a:cs typeface="Arial"/>
                <a:sym typeface="Arial"/>
              </a:rPr>
              <a:t>LeMonda</a:t>
            </a:r>
            <a:r>
              <a:rPr lang="en-GB" sz="1200" b="0" i="0" u="none" strike="noStrike" cap="none" dirty="0">
                <a:solidFill>
                  <a:schemeClr val="lt1"/>
                </a:solidFill>
                <a:latin typeface="Arial"/>
                <a:ea typeface="Arial"/>
                <a:cs typeface="Arial"/>
                <a:sym typeface="Arial"/>
              </a:rPr>
              <a:t>,  CS. &amp; Schatz J. (2019) Learning Language in the Context of Play. International Handbook of Language Acquisition p20 </a:t>
            </a:r>
            <a:endParaRPr sz="1200" b="0" i="0" u="none" strike="noStrike" cap="none" dirty="0">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lt1"/>
              </a:buClr>
              <a:buSzPts val="1200"/>
              <a:buFont typeface="Arial"/>
              <a:buChar char="•"/>
            </a:pPr>
            <a:r>
              <a:rPr lang="en-GB" sz="1200" b="0" i="0" u="none" strike="noStrike" cap="none" dirty="0">
                <a:solidFill>
                  <a:schemeClr val="lt1"/>
                </a:solidFill>
                <a:latin typeface="Arial"/>
                <a:ea typeface="Arial"/>
                <a:cs typeface="Arial"/>
                <a:sym typeface="Arial"/>
              </a:rPr>
              <a:t>Welsh Government (2022) Healthy Child Wales Quality Assurance Framework</a:t>
            </a:r>
            <a:endParaRPr sz="1200" b="0" i="0" u="none" strike="noStrike" cap="none" dirty="0">
              <a:solidFill>
                <a:srgbClr val="000000"/>
              </a:solidFill>
              <a:latin typeface="Arial"/>
              <a:ea typeface="Arial"/>
              <a:cs typeface="Arial"/>
              <a:sym typeface="Arial"/>
            </a:endParaRPr>
          </a:p>
        </p:txBody>
      </p:sp>
      <p:sp>
        <p:nvSpPr>
          <p:cNvPr id="1209" name="Google Shape;1209;p80"/>
          <p:cNvSpPr/>
          <p:nvPr/>
        </p:nvSpPr>
        <p:spPr>
          <a:xfrm>
            <a:off x="923452" y="1"/>
            <a:ext cx="1564147" cy="1113576"/>
          </a:xfrm>
          <a:prstGeom prst="rect">
            <a:avLst/>
          </a:prstGeom>
          <a:solidFill>
            <a:srgbClr val="FAB8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0" name="Google Shape;1210;p80"/>
          <p:cNvPicPr preferRelativeResize="0"/>
          <p:nvPr/>
        </p:nvPicPr>
        <p:blipFill rotWithShape="1">
          <a:blip r:embed="rId6">
            <a:alphaModFix/>
          </a:blip>
          <a:srcRect/>
          <a:stretch/>
        </p:blipFill>
        <p:spPr>
          <a:xfrm>
            <a:off x="2487599" y="0"/>
            <a:ext cx="1212706" cy="1225990"/>
          </a:xfrm>
          <a:prstGeom prst="rect">
            <a:avLst/>
          </a:prstGeom>
          <a:noFill/>
          <a:ln>
            <a:noFill/>
          </a:ln>
        </p:spPr>
      </p:pic>
      <p:sp>
        <p:nvSpPr>
          <p:cNvPr id="1211" name="Google Shape;1211;p80"/>
          <p:cNvSpPr txBox="1"/>
          <p:nvPr/>
        </p:nvSpPr>
        <p:spPr>
          <a:xfrm>
            <a:off x="837445" y="290856"/>
            <a:ext cx="1736162" cy="62742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Arial"/>
                <a:ea typeface="Arial"/>
                <a:cs typeface="Arial"/>
                <a:sym typeface="Arial"/>
              </a:rPr>
              <a:t>References</a:t>
            </a:r>
            <a:endParaRPr sz="2000" b="1" i="0" u="none" strike="noStrike" cap="none" dirty="0">
              <a:solidFill>
                <a:schemeClr val="lt1"/>
              </a:solidFill>
              <a:latin typeface="Arial"/>
              <a:ea typeface="Arial"/>
              <a:cs typeface="Arial"/>
              <a:sym typeface="Arial"/>
            </a:endParaRPr>
          </a:p>
        </p:txBody>
      </p:sp>
      <p:sp>
        <p:nvSpPr>
          <p:cNvPr id="1212" name="Google Shape;1212;p80"/>
          <p:cNvSpPr/>
          <p:nvPr/>
        </p:nvSpPr>
        <p:spPr>
          <a:xfrm>
            <a:off x="76200" y="6520934"/>
            <a:ext cx="78159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888888"/>
                </a:solidFill>
                <a:latin typeface="Rockwell"/>
                <a:ea typeface="Rockwell"/>
                <a:cs typeface="Rockwell"/>
                <a:sym typeface="Rockwell"/>
              </a:rPr>
              <a:t>Talk with Me Speech, Language and Communication Training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098"/>
        </a:solidFill>
        <a:effectLst/>
      </p:bgPr>
    </p:bg>
    <p:spTree>
      <p:nvGrpSpPr>
        <p:cNvPr id="1" name="Shape 170"/>
        <p:cNvGrpSpPr/>
        <p:nvPr/>
      </p:nvGrpSpPr>
      <p:grpSpPr>
        <a:xfrm>
          <a:off x="0" y="0"/>
          <a:ext cx="0" cy="0"/>
          <a:chOff x="0" y="0"/>
          <a:chExt cx="0" cy="0"/>
        </a:xfrm>
      </p:grpSpPr>
      <p:sp>
        <p:nvSpPr>
          <p:cNvPr id="171" name="Google Shape;171;p8"/>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8"/>
          <p:cNvSpPr txBox="1">
            <a:spLocks noGrp="1"/>
          </p:cNvSpPr>
          <p:nvPr>
            <p:ph type="title"/>
          </p:nvPr>
        </p:nvSpPr>
        <p:spPr>
          <a:xfrm>
            <a:off x="457200" y="304800"/>
            <a:ext cx="2030400" cy="13716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1400"/>
              <a:buNone/>
            </a:pPr>
            <a:r>
              <a:rPr lang="en-GB" sz="2000">
                <a:solidFill>
                  <a:schemeClr val="lt1"/>
                </a:solidFill>
                <a:latin typeface="Rockwell"/>
                <a:ea typeface="Rockwell"/>
                <a:cs typeface="Rockwell"/>
                <a:sym typeface="Rockwell"/>
              </a:rPr>
              <a:t>Aim of</a:t>
            </a:r>
            <a:br>
              <a:rPr lang="en-GB" sz="2000">
                <a:solidFill>
                  <a:schemeClr val="lt1"/>
                </a:solidFill>
                <a:latin typeface="Rockwell"/>
                <a:ea typeface="Rockwell"/>
                <a:cs typeface="Rockwell"/>
                <a:sym typeface="Rockwell"/>
              </a:rPr>
            </a:br>
            <a:r>
              <a:rPr lang="en-GB" sz="2000">
                <a:solidFill>
                  <a:schemeClr val="lt1"/>
                </a:solidFill>
                <a:latin typeface="Rockwell"/>
                <a:ea typeface="Rockwell"/>
                <a:cs typeface="Rockwell"/>
                <a:sym typeface="Rockwell"/>
              </a:rPr>
              <a:t>the Training</a:t>
            </a:r>
            <a:endParaRPr/>
          </a:p>
        </p:txBody>
      </p:sp>
      <p:sp>
        <p:nvSpPr>
          <p:cNvPr id="173" name="Google Shape;173;p8"/>
          <p:cNvSpPr txBox="1">
            <a:spLocks noGrp="1"/>
          </p:cNvSpPr>
          <p:nvPr>
            <p:ph type="ftr" idx="11"/>
          </p:nvPr>
        </p:nvSpPr>
        <p:spPr>
          <a:xfrm>
            <a:off x="64477" y="6520934"/>
            <a:ext cx="4815341" cy="18466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174" name="Google Shape;174;p8"/>
          <p:cNvPicPr preferRelativeResize="0"/>
          <p:nvPr/>
        </p:nvPicPr>
        <p:blipFill rotWithShape="1">
          <a:blip r:embed="rId3">
            <a:alphaModFix/>
          </a:blip>
          <a:srcRect l="49212" t="30386" r="9308" b="14696"/>
          <a:stretch/>
        </p:blipFill>
        <p:spPr>
          <a:xfrm rot="10800000">
            <a:off x="0" y="3484153"/>
            <a:ext cx="5791200" cy="2916647"/>
          </a:xfrm>
          <a:prstGeom prst="rect">
            <a:avLst/>
          </a:prstGeom>
          <a:noFill/>
          <a:ln>
            <a:noFill/>
          </a:ln>
        </p:spPr>
      </p:pic>
      <p:sp>
        <p:nvSpPr>
          <p:cNvPr id="175" name="Google Shape;175;p8"/>
          <p:cNvSpPr txBox="1"/>
          <p:nvPr/>
        </p:nvSpPr>
        <p:spPr>
          <a:xfrm>
            <a:off x="533400" y="4390072"/>
            <a:ext cx="4800600"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Rockwell"/>
                <a:ea typeface="Rockwell"/>
                <a:cs typeface="Rockwell"/>
                <a:sym typeface="Rockwell"/>
              </a:rPr>
              <a:t>‘Effective interventions and prevention in the early critical years of a child’s life are vital to ensure a best start in life and reduce long term health and social issues’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ockwell"/>
                <a:ea typeface="Rockwell"/>
                <a:cs typeface="Rockwell"/>
                <a:sym typeface="Rockwell"/>
              </a:rPr>
              <a:t>(HCWP </a:t>
            </a:r>
            <a:r>
              <a:rPr lang="en-GB" sz="1800" b="1" i="0" u="sng" strike="noStrike" cap="none">
                <a:solidFill>
                  <a:schemeClr val="lt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QA framework</a:t>
            </a:r>
            <a:r>
              <a:rPr lang="en-GB" sz="1800" b="1" i="0" u="none" strike="noStrike" cap="none">
                <a:solidFill>
                  <a:schemeClr val="lt1"/>
                </a:solidFill>
                <a:latin typeface="Rockwell"/>
                <a:ea typeface="Rockwell"/>
                <a:cs typeface="Rockwell"/>
                <a:sym typeface="Rockwell"/>
              </a:rPr>
              <a:t>, 2022)</a:t>
            </a:r>
            <a:endParaRPr sz="1400" b="0" i="0" u="none" strike="noStrike" cap="none">
              <a:solidFill>
                <a:srgbClr val="000000"/>
              </a:solidFill>
              <a:latin typeface="Arial"/>
              <a:ea typeface="Arial"/>
              <a:cs typeface="Arial"/>
              <a:sym typeface="Arial"/>
            </a:endParaRPr>
          </a:p>
        </p:txBody>
      </p:sp>
      <p:sp>
        <p:nvSpPr>
          <p:cNvPr id="176" name="Google Shape;176;p8"/>
          <p:cNvSpPr/>
          <p:nvPr/>
        </p:nvSpPr>
        <p:spPr>
          <a:xfrm>
            <a:off x="2487600" y="1753049"/>
            <a:ext cx="9094800" cy="1752151"/>
          </a:xfrm>
          <a:prstGeom prst="roundRect">
            <a:avLst>
              <a:gd name="adj" fmla="val 16667"/>
            </a:avLst>
          </a:prstGeom>
          <a:solidFill>
            <a:srgbClr val="E0F2F8"/>
          </a:solidFill>
          <a:ln w="25400" cap="flat" cmpd="sng">
            <a:solidFill>
              <a:srgbClr val="006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7F7F7F"/>
              </a:solidFill>
              <a:latin typeface="Arial"/>
              <a:ea typeface="Arial"/>
              <a:cs typeface="Arial"/>
              <a:sym typeface="Arial"/>
            </a:endParaRPr>
          </a:p>
        </p:txBody>
      </p:sp>
      <p:pic>
        <p:nvPicPr>
          <p:cNvPr id="177" name="Google Shape;177;p8"/>
          <p:cNvPicPr preferRelativeResize="0"/>
          <p:nvPr/>
        </p:nvPicPr>
        <p:blipFill rotWithShape="1">
          <a:blip r:embed="rId3">
            <a:alphaModFix/>
          </a:blip>
          <a:srcRect/>
          <a:stretch/>
        </p:blipFill>
        <p:spPr>
          <a:xfrm>
            <a:off x="2514600" y="1752600"/>
            <a:ext cx="1679094" cy="839547"/>
          </a:xfrm>
          <a:prstGeom prst="rect">
            <a:avLst/>
          </a:prstGeom>
          <a:noFill/>
          <a:ln>
            <a:noFill/>
          </a:ln>
        </p:spPr>
      </p:pic>
      <p:sp>
        <p:nvSpPr>
          <p:cNvPr id="178" name="Google Shape;178;p8"/>
          <p:cNvSpPr txBox="1"/>
          <p:nvPr/>
        </p:nvSpPr>
        <p:spPr>
          <a:xfrm>
            <a:off x="4024223" y="1951672"/>
            <a:ext cx="7329577" cy="14773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rgbClr val="7F7F7F"/>
                </a:solidFill>
                <a:latin typeface="Arial"/>
                <a:ea typeface="Arial"/>
                <a:cs typeface="Arial"/>
                <a:sym typeface="Arial"/>
              </a:rPr>
              <a:t>To equip Health Visitors, skill mix teams and partner agencies with additional skills and knowledge to support families in promoting speech, language and communication (SLC) in the home learning environment, to support improved health and wellbeing outcomes.</a:t>
            </a:r>
            <a:endParaRPr sz="1800" b="0" i="0" u="none" strike="noStrike" cap="none">
              <a:solidFill>
                <a:srgbClr val="7F7F7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F2F8"/>
        </a:solidFill>
        <a:effectLst/>
      </p:bgPr>
    </p:bg>
    <p:spTree>
      <p:nvGrpSpPr>
        <p:cNvPr id="1" name="Shape 210"/>
        <p:cNvGrpSpPr/>
        <p:nvPr/>
      </p:nvGrpSpPr>
      <p:grpSpPr>
        <a:xfrm>
          <a:off x="0" y="0"/>
          <a:ext cx="0" cy="0"/>
          <a:chOff x="0" y="0"/>
          <a:chExt cx="0" cy="0"/>
        </a:xfrm>
      </p:grpSpPr>
      <p:sp>
        <p:nvSpPr>
          <p:cNvPr id="211" name="Google Shape;211;p10"/>
          <p:cNvSpPr/>
          <p:nvPr/>
        </p:nvSpPr>
        <p:spPr>
          <a:xfrm>
            <a:off x="457200" y="0"/>
            <a:ext cx="2030400" cy="1676400"/>
          </a:xfrm>
          <a:prstGeom prst="rect">
            <a:avLst/>
          </a:prstGeom>
          <a:solidFill>
            <a:srgbClr val="51C4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10"/>
          <p:cNvSpPr txBox="1">
            <a:spLocks noGrp="1"/>
          </p:cNvSpPr>
          <p:nvPr>
            <p:ph type="title"/>
          </p:nvPr>
        </p:nvSpPr>
        <p:spPr>
          <a:xfrm>
            <a:off x="457200" y="318701"/>
            <a:ext cx="2030400" cy="1357699"/>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1400"/>
              <a:buNone/>
            </a:pPr>
            <a:r>
              <a:rPr lang="en-GB" sz="2000">
                <a:solidFill>
                  <a:schemeClr val="lt1"/>
                </a:solidFill>
                <a:latin typeface="Rockwell"/>
                <a:ea typeface="Rockwell"/>
                <a:cs typeface="Rockwell"/>
                <a:sym typeface="Rockwell"/>
              </a:rPr>
              <a:t>Learning Outcomes</a:t>
            </a:r>
            <a:endParaRPr/>
          </a:p>
        </p:txBody>
      </p:sp>
      <p:grpSp>
        <p:nvGrpSpPr>
          <p:cNvPr id="213" name="Google Shape;213;p10"/>
          <p:cNvGrpSpPr/>
          <p:nvPr/>
        </p:nvGrpSpPr>
        <p:grpSpPr>
          <a:xfrm>
            <a:off x="658021" y="1920993"/>
            <a:ext cx="10658528" cy="4281499"/>
            <a:chOff x="1953421" y="2092"/>
            <a:chExt cx="10658528" cy="4281499"/>
          </a:xfrm>
        </p:grpSpPr>
        <p:sp>
          <p:nvSpPr>
            <p:cNvPr id="214" name="Google Shape;214;p10"/>
            <p:cNvSpPr/>
            <p:nvPr/>
          </p:nvSpPr>
          <p:spPr>
            <a:xfrm rot="10800000">
              <a:off x="2680041" y="2092"/>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0"/>
            <p:cNvSpPr txBox="1"/>
            <p:nvPr/>
          </p:nvSpPr>
          <p:spPr>
            <a:xfrm>
              <a:off x="2858437" y="2092"/>
              <a:ext cx="9753512" cy="713583"/>
            </a:xfrm>
            <a:prstGeom prst="rect">
              <a:avLst/>
            </a:prstGeom>
            <a:noFill/>
            <a:ln>
              <a:noFill/>
            </a:ln>
          </p:spPr>
          <p:txBody>
            <a:bodyPr spcFirstLastPara="1" wrap="square" lIns="314650" tIns="68575" rIns="128000"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Understand typical Speech, Language and Communication (SLC) development</a:t>
              </a:r>
              <a:endParaRPr sz="1400" b="0" i="0" u="none" strike="noStrike" cap="none">
                <a:solidFill>
                  <a:srgbClr val="000000"/>
                </a:solidFill>
                <a:latin typeface="Arial"/>
                <a:ea typeface="Arial"/>
                <a:cs typeface="Arial"/>
                <a:sym typeface="Arial"/>
              </a:endParaRPr>
            </a:p>
          </p:txBody>
        </p:sp>
        <p:sp>
          <p:nvSpPr>
            <p:cNvPr id="216" name="Google Shape;216;p10"/>
            <p:cNvSpPr/>
            <p:nvPr/>
          </p:nvSpPr>
          <p:spPr>
            <a:xfrm>
              <a:off x="1953421" y="2092"/>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0"/>
            <p:cNvSpPr/>
            <p:nvPr/>
          </p:nvSpPr>
          <p:spPr>
            <a:xfrm rot="10800000">
              <a:off x="2680041" y="894071"/>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0"/>
            <p:cNvSpPr txBox="1"/>
            <p:nvPr/>
          </p:nvSpPr>
          <p:spPr>
            <a:xfrm>
              <a:off x="2858437" y="894071"/>
              <a:ext cx="9753512" cy="713583"/>
            </a:xfrm>
            <a:prstGeom prst="rect">
              <a:avLst/>
            </a:prstGeom>
            <a:noFill/>
            <a:ln>
              <a:noFill/>
            </a:ln>
          </p:spPr>
          <p:txBody>
            <a:bodyPr spcFirstLastPara="1" wrap="square" lIns="314650" tIns="68575" rIns="128000"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Identify risk and protective factors for speech, language and communication needs (SLCN) through your observations and discussions</a:t>
              </a:r>
              <a:endParaRPr sz="1400" b="0" i="0" u="none" strike="noStrike" cap="none">
                <a:solidFill>
                  <a:srgbClr val="000000"/>
                </a:solidFill>
                <a:latin typeface="Arial"/>
                <a:ea typeface="Arial"/>
                <a:cs typeface="Arial"/>
                <a:sym typeface="Arial"/>
              </a:endParaRPr>
            </a:p>
          </p:txBody>
        </p:sp>
        <p:sp>
          <p:nvSpPr>
            <p:cNvPr id="219" name="Google Shape;219;p10"/>
            <p:cNvSpPr/>
            <p:nvPr/>
          </p:nvSpPr>
          <p:spPr>
            <a:xfrm>
              <a:off x="1953421" y="894071"/>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0"/>
            <p:cNvSpPr/>
            <p:nvPr/>
          </p:nvSpPr>
          <p:spPr>
            <a:xfrm rot="10800000">
              <a:off x="2680041" y="1786050"/>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0"/>
            <p:cNvSpPr txBox="1"/>
            <p:nvPr/>
          </p:nvSpPr>
          <p:spPr>
            <a:xfrm>
              <a:off x="2858437" y="1786050"/>
              <a:ext cx="9753512" cy="713583"/>
            </a:xfrm>
            <a:prstGeom prst="rect">
              <a:avLst/>
            </a:prstGeom>
            <a:noFill/>
            <a:ln>
              <a:noFill/>
            </a:ln>
          </p:spPr>
          <p:txBody>
            <a:bodyPr spcFirstLastPara="1" wrap="square" lIns="314650" tIns="68575" rIns="128000"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Consider the impact of SLCN on the child</a:t>
              </a:r>
              <a:endParaRPr sz="1400" b="0" i="0" u="none" strike="noStrike" cap="none">
                <a:solidFill>
                  <a:srgbClr val="000000"/>
                </a:solidFill>
                <a:latin typeface="Arial"/>
                <a:ea typeface="Arial"/>
                <a:cs typeface="Arial"/>
                <a:sym typeface="Arial"/>
              </a:endParaRPr>
            </a:p>
          </p:txBody>
        </p:sp>
        <p:sp>
          <p:nvSpPr>
            <p:cNvPr id="222" name="Google Shape;222;p10"/>
            <p:cNvSpPr/>
            <p:nvPr/>
          </p:nvSpPr>
          <p:spPr>
            <a:xfrm>
              <a:off x="1953421" y="1786050"/>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0"/>
            <p:cNvSpPr/>
            <p:nvPr/>
          </p:nvSpPr>
          <p:spPr>
            <a:xfrm rot="10800000">
              <a:off x="2680041" y="2678029"/>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0"/>
            <p:cNvSpPr txBox="1"/>
            <p:nvPr/>
          </p:nvSpPr>
          <p:spPr>
            <a:xfrm>
              <a:off x="2858437" y="2678029"/>
              <a:ext cx="9753512" cy="713583"/>
            </a:xfrm>
            <a:prstGeom prst="rect">
              <a:avLst/>
            </a:prstGeom>
            <a:noFill/>
            <a:ln>
              <a:noFill/>
            </a:ln>
          </p:spPr>
          <p:txBody>
            <a:bodyPr spcFirstLastPara="1" wrap="square" lIns="314650" tIns="68575" rIns="128000"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Promote evidence-based strategies to support families to support their children to learn to talk</a:t>
              </a:r>
              <a:endParaRPr sz="1400" b="0" i="0" u="none" strike="noStrike" cap="none">
                <a:solidFill>
                  <a:srgbClr val="000000"/>
                </a:solidFill>
                <a:latin typeface="Arial"/>
                <a:ea typeface="Arial"/>
                <a:cs typeface="Arial"/>
                <a:sym typeface="Arial"/>
              </a:endParaRPr>
            </a:p>
          </p:txBody>
        </p:sp>
        <p:sp>
          <p:nvSpPr>
            <p:cNvPr id="225" name="Google Shape;225;p10"/>
            <p:cNvSpPr/>
            <p:nvPr/>
          </p:nvSpPr>
          <p:spPr>
            <a:xfrm>
              <a:off x="1953421" y="2678029"/>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rot="10800000">
              <a:off x="2680041" y="3570008"/>
              <a:ext cx="9931908" cy="713583"/>
            </a:xfrm>
            <a:prstGeom prst="homePlate">
              <a:avLst>
                <a:gd name="adj" fmla="val 50000"/>
              </a:avLst>
            </a:prstGeom>
            <a:solidFill>
              <a:srgbClr val="009098"/>
            </a:soli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0"/>
            <p:cNvSpPr txBox="1"/>
            <p:nvPr/>
          </p:nvSpPr>
          <p:spPr>
            <a:xfrm>
              <a:off x="2858437" y="3570008"/>
              <a:ext cx="9753512" cy="713583"/>
            </a:xfrm>
            <a:prstGeom prst="rect">
              <a:avLst/>
            </a:prstGeom>
            <a:noFill/>
            <a:ln>
              <a:noFill/>
            </a:ln>
          </p:spPr>
          <p:txBody>
            <a:bodyPr spcFirstLastPara="1" wrap="square" lIns="314650" tIns="68575" rIns="128000"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Know when to seek extra support/ signpost appropriately to universal, population, targeted and specialist services as required (NB right person/ place/ time)</a:t>
              </a:r>
              <a:endParaRPr sz="1400" b="0" i="0" u="none" strike="noStrike" cap="none">
                <a:solidFill>
                  <a:srgbClr val="000000"/>
                </a:solidFill>
                <a:latin typeface="Arial"/>
                <a:ea typeface="Arial"/>
                <a:cs typeface="Arial"/>
                <a:sym typeface="Arial"/>
              </a:endParaRPr>
            </a:p>
          </p:txBody>
        </p:sp>
        <p:sp>
          <p:nvSpPr>
            <p:cNvPr id="228" name="Google Shape;228;p10"/>
            <p:cNvSpPr/>
            <p:nvPr/>
          </p:nvSpPr>
          <p:spPr>
            <a:xfrm>
              <a:off x="1953421" y="3570008"/>
              <a:ext cx="713583" cy="713583"/>
            </a:xfrm>
            <a:prstGeom prst="ellipse">
              <a:avLst/>
            </a:prstGeom>
            <a:blipFill rotWithShape="1">
              <a:blip r:embed="rId3">
                <a:alphaModFix/>
              </a:blip>
              <a:stretch>
                <a:fillRect l="-2997" r="-2996"/>
              </a:stretch>
            </a:blip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 name="Google Shape;229;p10"/>
          <p:cNvSpPr txBox="1">
            <a:spLocks noGrp="1"/>
          </p:cNvSpPr>
          <p:nvPr>
            <p:ph type="ftr" idx="11"/>
          </p:nvPr>
        </p:nvSpPr>
        <p:spPr>
          <a:xfrm>
            <a:off x="64477" y="6520934"/>
            <a:ext cx="4842501" cy="18768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1200" b="1">
                <a:latin typeface="Rockwell"/>
                <a:ea typeface="Rockwell"/>
                <a:cs typeface="Rockwell"/>
                <a:sym typeface="Rockwell"/>
              </a:rPr>
              <a:t>Talk with Me Speech, Language and Communication Training</a:t>
            </a:r>
            <a:endParaRPr/>
          </a:p>
        </p:txBody>
      </p:sp>
      <p:pic>
        <p:nvPicPr>
          <p:cNvPr id="230" name="Google Shape;230;p10"/>
          <p:cNvPicPr preferRelativeResize="0"/>
          <p:nvPr/>
        </p:nvPicPr>
        <p:blipFill rotWithShape="1">
          <a:blip r:embed="rId4">
            <a:alphaModFix/>
          </a:blip>
          <a:srcRect/>
          <a:stretch/>
        </p:blipFill>
        <p:spPr>
          <a:xfrm>
            <a:off x="2209800" y="11151"/>
            <a:ext cx="2057400" cy="1759994"/>
          </a:xfrm>
          <a:prstGeom prst="rect">
            <a:avLst/>
          </a:prstGeom>
          <a:noFill/>
          <a:ln>
            <a:noFill/>
          </a:ln>
        </p:spPr>
      </p:pic>
      <p:pic>
        <p:nvPicPr>
          <p:cNvPr id="2" name="Picture 1" descr="A yellow oval object with black background&#10;&#10;Description automatically generated">
            <a:extLst>
              <a:ext uri="{FF2B5EF4-FFF2-40B4-BE49-F238E27FC236}">
                <a16:creationId xmlns:a16="http://schemas.microsoft.com/office/drawing/2014/main" id="{0C62D0FB-7212-0F87-58F1-6EDA470B7C7C}"/>
              </a:ext>
            </a:extLst>
          </p:cNvPr>
          <p:cNvPicPr>
            <a:picLocks noChangeAspect="1"/>
          </p:cNvPicPr>
          <p:nvPr/>
        </p:nvPicPr>
        <p:blipFill>
          <a:blip r:embed="rId5"/>
          <a:stretch>
            <a:fillRect/>
          </a:stretch>
        </p:blipFill>
        <p:spPr>
          <a:xfrm>
            <a:off x="8285671" y="-166059"/>
            <a:ext cx="4045789" cy="2574985"/>
          </a:xfrm>
          <a:prstGeom prst="rect">
            <a:avLst/>
          </a:prstGeom>
        </p:spPr>
      </p:pic>
      <p:sp>
        <p:nvSpPr>
          <p:cNvPr id="4" name="TextBox 3">
            <a:extLst>
              <a:ext uri="{FF2B5EF4-FFF2-40B4-BE49-F238E27FC236}">
                <a16:creationId xmlns:a16="http://schemas.microsoft.com/office/drawing/2014/main" id="{BFABCA70-608C-F484-0D75-70D16E6ADD9D}"/>
              </a:ext>
            </a:extLst>
          </p:cNvPr>
          <p:cNvSpPr txBox="1"/>
          <p:nvPr/>
        </p:nvSpPr>
        <p:spPr>
          <a:xfrm>
            <a:off x="9037608" y="267419"/>
            <a:ext cx="316014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solidFill>
                  <a:srgbClr val="FFFFFF"/>
                </a:solidFill>
                <a:latin typeface="Rockwell"/>
                <a:cs typeface="Segoe UI"/>
              </a:rPr>
              <a:t>‘Introduce […]early language and play development in baby groups and at home’</a:t>
            </a:r>
            <a:r>
              <a:rPr lang="en-US" sz="1800">
                <a:solidFill>
                  <a:srgbClr val="FFFFFF"/>
                </a:solidFill>
                <a:latin typeface="Rockwell"/>
                <a:cs typeface="Segoe UI"/>
              </a:rPr>
              <a:t>​</a:t>
            </a:r>
          </a:p>
          <a:p>
            <a:r>
              <a:rPr lang="en-GB" sz="1800">
                <a:solidFill>
                  <a:srgbClr val="FFFFFF"/>
                </a:solidFill>
                <a:latin typeface="Rockwell"/>
                <a:cs typeface="Segoe UI"/>
              </a:rPr>
              <a:t> </a:t>
            </a:r>
            <a:r>
              <a:rPr lang="en-GB" b="1">
                <a:solidFill>
                  <a:srgbClr val="FFFFFF"/>
                </a:solidFill>
                <a:latin typeface="Rockwell"/>
                <a:cs typeface="Segoe UI"/>
              </a:rPr>
              <a:t>(HCWP </a:t>
            </a:r>
            <a:r>
              <a:rPr lang="en-GB" b="1" u="sng">
                <a:solidFill>
                  <a:srgbClr val="FFFFFF"/>
                </a:solidFill>
                <a:latin typeface="Rockwell"/>
                <a:cs typeface="Segoe UI"/>
                <a:hlinkClick r:id="rId6">
                  <a:extLst>
                    <a:ext uri="{A12FA001-AC4F-418D-AE19-62706E023703}">
                      <ahyp:hlinkClr xmlns:ahyp="http://schemas.microsoft.com/office/drawing/2018/hyperlinkcolor" val="tx"/>
                    </a:ext>
                  </a:extLst>
                </a:hlinkClick>
              </a:rPr>
              <a:t>QA framework</a:t>
            </a:r>
            <a:r>
              <a:rPr lang="en-GB" b="1">
                <a:solidFill>
                  <a:srgbClr val="FFFFFF"/>
                </a:solidFill>
                <a:latin typeface="Rockwell"/>
                <a:cs typeface="Segoe UI"/>
              </a:rPr>
              <a:t>, 2022)</a:t>
            </a:r>
          </a:p>
        </p:txBody>
      </p:sp>
    </p:spTree>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00000"/>
      </a:dk2>
      <a:lt2>
        <a:srgbClr val="FFFFFF"/>
      </a:lt2>
      <a:accent1>
        <a:srgbClr val="009098"/>
      </a:accent1>
      <a:accent2>
        <a:srgbClr val="82368C"/>
      </a:accent2>
      <a:accent3>
        <a:srgbClr val="F9B22A"/>
      </a:accent3>
      <a:accent4>
        <a:srgbClr val="EBF4EB"/>
      </a:accent4>
      <a:accent5>
        <a:srgbClr val="EEB166"/>
      </a:accent5>
      <a:accent6>
        <a:srgbClr val="EF7A39"/>
      </a:accent6>
      <a:hlink>
        <a:srgbClr val="82368C"/>
      </a:hlink>
      <a:folHlink>
        <a:srgbClr val="D5A3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FF3C5B18883D4E21973B57C2EEED7FD1" version="1.0.0">
  <systemFields>
    <field name="Objective-Id">
      <value order="0">A49830753</value>
    </field>
    <field name="Objective-Title">
      <value order="0">20240206 - HV training version 2- English</value>
    </field>
    <field name="Objective-Description">
      <value order="0"/>
    </field>
    <field name="Objective-CreationStamp">
      <value order="0">2024-02-06T13:38:32Z</value>
    </field>
    <field name="Objective-IsApproved">
      <value order="0">false</value>
    </field>
    <field name="Objective-IsPublished">
      <value order="0">false</value>
    </field>
    <field name="Objective-DatePublished">
      <value order="0"/>
    </field>
    <field name="Objective-ModificationStamp">
      <value order="0">2024-02-06T13:42:10Z</value>
    </field>
    <field name="Objective-Owner">
      <value order="0">Butler, Claire (PSWL - Communities &amp; Tackling Poverty - Early Years)</value>
    </field>
    <field name="Objective-Path">
      <value order="0">Objective Global Folder:#Business File Plan:WG Organisational Groups:NEW - Post December 2022 - Public Services &amp; Welsh Language (PSWL):Communities &amp; Tackling Poverty:Public Services &amp; Welsh Language (PSWL) - Communities &amp; Tackling Poverty - Early Years, Childcare and Play Division:1 - Save:Early Years, Childcare and Play Division:04 Early Years Branch:Finance, Communications &amp; Programmes Branch:Flying Start:Flying Start - Speech, Language and Communication - 2018:SLC - Health Visitor training</value>
    </field>
    <field name="Objective-Parent">
      <value order="0">SLC - Health Visitor training</value>
    </field>
    <field name="Objective-State">
      <value order="0">Being Drafted</value>
    </field>
    <field name="Objective-VersionId">
      <value order="0">vA92965846</value>
    </field>
    <field name="Objective-Version">
      <value order="0">0.1</value>
    </field>
    <field name="Objective-VersionNumber">
      <value order="0">1</value>
    </field>
    <field name="Objective-VersionComment">
      <value order="0">First version</value>
    </field>
    <field name="Objective-FileNumber">
      <value order="0">qA1358893</value>
    </field>
    <field name="Objective-Classification">
      <value order="0">Official</value>
    </field>
    <field name="Objective-Caveats">
      <value order="0"/>
    </field>
  </systemFields>
  <catalogues>
    <catalogue name="Document Type Catalogue" type="type" ori="id:cA14">
      <field name="Objective-Date Acquired">
        <value order="0"/>
      </field>
      <field name="Objective-Official Translation">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FF3C5B18883D4E21973B57C2EEED7FD1"/>
  </ds:schemaRefs>
</ds:datastoreItem>
</file>

<file path=docProps/app.xml><?xml version="1.0" encoding="utf-8"?>
<Properties xmlns="http://schemas.openxmlformats.org/officeDocument/2006/extended-properties" xmlns:vt="http://schemas.openxmlformats.org/officeDocument/2006/docPropsVTypes">
  <TotalTime>514</TotalTime>
  <Words>12419</Words>
  <Application>Microsoft Office PowerPoint</Application>
  <PresentationFormat>Widescreen</PresentationFormat>
  <Paragraphs>1323</Paragraphs>
  <Slides>73</Slides>
  <Notes>73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Arial</vt:lpstr>
      <vt:lpstr>-apple-system</vt:lpstr>
      <vt:lpstr>Calibri</vt:lpstr>
      <vt:lpstr>Segoe UI Web (West European)</vt:lpstr>
      <vt:lpstr>Noto Sans Symbols</vt:lpstr>
      <vt:lpstr>Rockwell</vt:lpstr>
      <vt:lpstr>Arial,Sans-Serif</vt:lpstr>
      <vt:lpstr>verdana</vt:lpstr>
      <vt:lpstr>Quattrocento Sans</vt:lpstr>
      <vt:lpstr>Segoe UI</vt:lpstr>
      <vt:lpstr>Roboto</vt:lpstr>
      <vt:lpstr>1_Office Theme</vt:lpstr>
      <vt:lpstr>PowerPoint Presentation</vt:lpstr>
      <vt:lpstr>PowerPoint Presentation</vt:lpstr>
      <vt:lpstr>PowerPoint Presentation</vt:lpstr>
      <vt:lpstr>PowerPoint Presentation</vt:lpstr>
      <vt:lpstr>PowerPoint Presentation</vt:lpstr>
      <vt:lpstr>Welsh Levels  of Care</vt:lpstr>
      <vt:lpstr>Welsh Levels  of Care</vt:lpstr>
      <vt:lpstr>Aim of the Training</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SLC</vt:lpstr>
      <vt:lpstr>PowerPoint Presentation</vt:lpstr>
      <vt:lpstr>PowerPoint Presentation</vt:lpstr>
      <vt:lpstr>Gesture</vt:lpstr>
      <vt:lpstr>PowerPoint Presentation</vt:lpstr>
      <vt:lpstr>PowerPoint Presentation</vt:lpstr>
      <vt:lpstr>PowerPoint Presentation</vt:lpstr>
      <vt:lpstr>PowerPoint Presentation</vt:lpstr>
      <vt:lpstr>Speech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factors associated with risk and protective factors for SLC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King</dc:creator>
  <cp:lastModifiedBy>Pape, Catherine (PSWL - Communities &amp; Tackling Poverty - Early Years)</cp:lastModifiedBy>
  <cp:revision>378</cp:revision>
  <dcterms:created xsi:type="dcterms:W3CDTF">2021-11-09T12:07:07Z</dcterms:created>
  <dcterms:modified xsi:type="dcterms:W3CDTF">2024-02-06T16:29:50Z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2021-11-09T00:00:00Z</vt:filetime>
  </property>
  <property fmtid="{D5CDD505-2E9C-101B-9397-08002B2CF9AE}" pid="3" name="Creator">
    <vt:lpwstr>Adobe InDesign 17.0 (Macintosh)</vt:lpwstr>
  </property>
  <property fmtid="{D5CDD505-2E9C-101B-9397-08002B2CF9AE}" pid="4" name="LastSaved">
    <vt:filetime>2021-11-09T00:00:00Z</vt:filetime>
  </property>
  <property fmtid="{D5CDD505-2E9C-101B-9397-08002B2CF9AE}" pid="5" name="ContentTypeId">
    <vt:lpwstr>0x01010043060AE0F604D443B349AB6255774EE9</vt:lpwstr>
  </property>
  <property fmtid="{D5CDD505-2E9C-101B-9397-08002B2CF9AE}" pid="6" name="Objective-Id">
    <vt:lpwstr>A49830753</vt:lpwstr>
  </property>
  <property fmtid="{D5CDD505-2E9C-101B-9397-08002B2CF9AE}" pid="7" name="Objective-Title">
    <vt:lpwstr>20240206 - HV training version 2- English</vt:lpwstr>
  </property>
  <property fmtid="{D5CDD505-2E9C-101B-9397-08002B2CF9AE}" pid="8" name="Objective-Description">
    <vt:lpwstr/>
  </property>
  <property fmtid="{D5CDD505-2E9C-101B-9397-08002B2CF9AE}" pid="9" name="Objective-CreationStamp">
    <vt:filetime>2024-02-06T13:38:32Z</vt:filetime>
  </property>
  <property fmtid="{D5CDD505-2E9C-101B-9397-08002B2CF9AE}" pid="10" name="Objective-IsApproved">
    <vt:bool>false</vt:bool>
  </property>
  <property fmtid="{D5CDD505-2E9C-101B-9397-08002B2CF9AE}" pid="11" name="Objective-IsPublished">
    <vt:bool>false</vt:bool>
  </property>
  <property fmtid="{D5CDD505-2E9C-101B-9397-08002B2CF9AE}" pid="12" name="Objective-DatePublished">
    <vt:lpwstr/>
  </property>
  <property fmtid="{D5CDD505-2E9C-101B-9397-08002B2CF9AE}" pid="13" name="Objective-ModificationStamp">
    <vt:filetime>2024-02-06T13:42:10Z</vt:filetime>
  </property>
  <property fmtid="{D5CDD505-2E9C-101B-9397-08002B2CF9AE}" pid="14" name="Objective-Owner">
    <vt:lpwstr>Butler, Claire (PSWL - Communities &amp; Tackling Poverty - Early Years)</vt:lpwstr>
  </property>
  <property fmtid="{D5CDD505-2E9C-101B-9397-08002B2CF9AE}" pid="15" name="Objective-Path">
    <vt:lpwstr>Objective Global Folder:#Business File Plan:WG Organisational Groups:NEW - Post December 2022 - Public Services &amp; Welsh Language (PSWL):Communities &amp; Tackling Poverty:Public Services &amp; Welsh Language (PSWL) - Communities &amp; Tackling Poverty - Early Years, Childcare and Play Division:1 - Save:Early Years, Childcare and Play Division:04 Early Years Branch:Finance, Communications &amp; Programmes Branch:Flying Start:Flying Start - Speech, Language and Communication - 2018:SLC - Health Visitor training:</vt:lpwstr>
  </property>
  <property fmtid="{D5CDD505-2E9C-101B-9397-08002B2CF9AE}" pid="16" name="Objective-Parent">
    <vt:lpwstr>SLC - Health Visitor training</vt:lpwstr>
  </property>
  <property fmtid="{D5CDD505-2E9C-101B-9397-08002B2CF9AE}" pid="17" name="Objective-State">
    <vt:lpwstr>Being Drafted</vt:lpwstr>
  </property>
  <property fmtid="{D5CDD505-2E9C-101B-9397-08002B2CF9AE}" pid="18" name="Objective-VersionId">
    <vt:lpwstr>vA92965846</vt:lpwstr>
  </property>
  <property fmtid="{D5CDD505-2E9C-101B-9397-08002B2CF9AE}" pid="19" name="Objective-Version">
    <vt:lpwstr>0.1</vt:lpwstr>
  </property>
  <property fmtid="{D5CDD505-2E9C-101B-9397-08002B2CF9AE}" pid="20" name="Objective-VersionNumber">
    <vt:r8>1</vt:r8>
  </property>
  <property fmtid="{D5CDD505-2E9C-101B-9397-08002B2CF9AE}" pid="21" name="Objective-VersionComment">
    <vt:lpwstr>First version</vt:lpwstr>
  </property>
  <property fmtid="{D5CDD505-2E9C-101B-9397-08002B2CF9AE}" pid="22" name="Objective-FileNumber">
    <vt:lpwstr/>
  </property>
  <property fmtid="{D5CDD505-2E9C-101B-9397-08002B2CF9AE}" pid="23" name="Objective-Classification">
    <vt:lpwstr>[Inherited - Official]</vt:lpwstr>
  </property>
  <property fmtid="{D5CDD505-2E9C-101B-9397-08002B2CF9AE}" pid="24" name="Objective-Caveats">
    <vt:lpwstr/>
  </property>
  <property fmtid="{D5CDD505-2E9C-101B-9397-08002B2CF9AE}" pid="25" name="Objective-Date Acquired">
    <vt:lpwstr/>
  </property>
  <property fmtid="{D5CDD505-2E9C-101B-9397-08002B2CF9AE}" pid="26" name="Objective-Official Translation">
    <vt:lpwstr/>
  </property>
  <property fmtid="{D5CDD505-2E9C-101B-9397-08002B2CF9AE}" pid="27" name="Objective-Connect Creator">
    <vt:lpwstr/>
  </property>
  <property fmtid="{D5CDD505-2E9C-101B-9397-08002B2CF9AE}" pid="28" name="Objective-Comment">
    <vt:lpwstr/>
  </property>
</Properties>
</file>