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F282C-1AA6-5021-695C-DFEF95305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429DB-19CD-D8C9-C447-50C6542D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6F0B2-7A01-44CD-B953-099117A449DC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42846-4974-D492-5FCC-BEDC57E5D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306A3-3BD3-766B-B501-5E9069D25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0426-EED0-4856-8082-AE0223C21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54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56A0B4-4785-408E-B2E3-86D19C89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E93EA-491E-33FF-B783-E859990D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B1524-B1CB-6BC6-8450-7D4404C71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06F0B2-7A01-44CD-B953-099117A449DC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14AC3-889A-8026-CBAD-A1B8F23497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25010-C586-DF4D-40EA-7A610E0EE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F70426-EED0-4856-8082-AE0223C21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10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37955F-9740-F433-7F03-82FA953E0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>
                <a:solidFill>
                  <a:srgbClr val="000000"/>
                </a:solidFill>
              </a:rPr>
              <a:t>Historic Drinks and Coffee Market data from Kantar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840946-F05E-CD47-B117-1B480E9F6E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5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DF705F-86C3-4B76-35B9-F7E7D370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5868E8-BA9A-1E65-02AC-EFDF131C7E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19623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E1D0A3-90A2-77C3-1995-0BD6040B5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What do Kantar Worldpanel collect? - GB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A833A5-F270-0FBD-6B31-010F85D598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468368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6CC30C-8544-3EC6-5E2C-EAA796EF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Hot Drinks account for £8.6bn of total GB Hot Drinks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79C3FF-83A3-E916-9BFB-BEE17E0E4E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41802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B8C9CF-9875-B2D4-A3FD-A04E2D149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7AAD8A-DE57-3620-D8D5-F3BD6B93B8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56285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EFED19-01A4-272F-8E51-5892504C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948940-D6BD-D86B-D86B-6C26649D9E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35713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6BCB59-4AAE-AB2F-D7EA-46AE972C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6880D4-13AC-660D-00E9-2816C96B2B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01511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A5A23A-5D0B-EE8B-C3BE-CEAFF506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At the end of 2017, the number of people buying hot drinks outside of the home reduced but those who were buying bought more often and paid a little more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CDF681-B703-B99E-3C2B-DAB94E5D9F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0260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178F89-5C23-167A-BC16-9B959CD51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753AB2-3C31-4C78-397C-A948BAEF3F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77661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6718D4-C94F-4331-EF60-96280B044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GB"/>
              <a:t>In GB the coffee shops account for 40% share of spend of coffee, bakery/sandwich shops about 12% and Multiple retailers 10%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2C56A8-6B75-3BD8-1941-B34679B7AA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7220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8BBA5D-81C7-3934-654A-F76C8B9E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In GB 72% out of home hot beverage spend is on coffee (only 17% on tea), Wales shows a similar dynamic – Welsh consumers opting for slightly cheaper OOH Coffee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7AC25D-7489-14E3-1E1C-3A58CE4423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58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29BD13-294F-EB3D-C43A-DCC34EBDF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GB">
                <a:latin typeface="Arial" pitchFamily="34"/>
                <a:cs typeface="Arial" pitchFamily="34"/>
              </a:rPr>
              <a:t>The c</a:t>
            </a:r>
            <a:r>
              <a:rPr lang="en-GB"/>
              <a:t>offee market is also reliant on some very heavy shoppers; more than 1 in 20 of us buy the category more than 300 times a year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51AE0A-BF11-2811-7AB7-FE6BA125D2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38710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9DBE26-AC03-D53E-45E5-3AA5BEA6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GB"/>
              <a:t>Although they spend £850 on coffee, the heaviest shoppers are not necessarily connoisseurs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A7ADD1-B77D-23AB-3A22-AA2D3AFD7C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80897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D2BC45-9290-DD63-0A72-8B11AE0A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GB"/>
              <a:t>Their profile is firmly that of the older male and they are unlikely to be buying in the main coffee shops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305F77-8F2A-4E8A-3BC6-877B2AA89D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79031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FEAAC5-2A68-776D-819B-ADAC6B29D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… competition in coffee will continue to evolve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0784EE-70E5-C8BE-9AB5-9A4E87FD68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6328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DD8291-966B-F003-C7BE-C0FC41122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GB"/>
              <a:t>Nearly 40% coffee occasions include non-coffee purchases; sandwiches and cakes/sweet pastries/biscuits are most often bought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A1DAB7-8F50-2602-73F9-98EFFFA74A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51189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9A144D-6ED7-5BFC-F511-4294FBC77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GB">
                <a:latin typeface="Arial" pitchFamily="34"/>
                <a:cs typeface="Arial" pitchFamily="34"/>
              </a:rPr>
              <a:t>The value in cross-category purchasing is driving a significant uplift in trip spend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E1D141-DA82-304F-443B-5B99441BCE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22012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Office PowerPoint</Application>
  <PresentationFormat>Widescreen</PresentationFormat>
  <Paragraphs>12</Paragraphs>
  <Slides>17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Historic Drinks and Coffee Market data from Kantar </vt:lpstr>
      <vt:lpstr>PowerPoint Presentation</vt:lpstr>
      <vt:lpstr>What do Kantar Worldpanel collect? - GB </vt:lpstr>
      <vt:lpstr>Hot Drinks account for £8.6bn of total GB Hot Drinks</vt:lpstr>
      <vt:lpstr>PowerPoint Presentation</vt:lpstr>
      <vt:lpstr>PowerPoint Presentation</vt:lpstr>
      <vt:lpstr>PowerPoint Presentation</vt:lpstr>
      <vt:lpstr>At the end of 2017, the number of people buying hot drinks outside of the home reduced but those who were buying bought more often and paid a little more</vt:lpstr>
      <vt:lpstr>PowerPoint Presentation</vt:lpstr>
      <vt:lpstr>In GB the coffee shops account for 40% share of spend of coffee, bakery/sandwich shops about 12% and Multiple retailers 10%</vt:lpstr>
      <vt:lpstr>In GB 72% out of home hot beverage spend is on coffee (only 17% on tea), Wales shows a similar dynamic – Welsh consumers opting for slightly cheaper OOH Coffee</vt:lpstr>
      <vt:lpstr>The coffee market is also reliant on some very heavy shoppers; more than 1 in 20 of us buy the category more than 300 times a year</vt:lpstr>
      <vt:lpstr>Although they spend £850 on coffee, the heaviest shoppers are not necessarily connoisseurs </vt:lpstr>
      <vt:lpstr>Their profile is firmly that of the older male and they are unlikely to be buying in the main coffee shops</vt:lpstr>
      <vt:lpstr>… competition in coffee will continue to evolve</vt:lpstr>
      <vt:lpstr>Nearly 40% coffee occasions include non-coffee purchases; sandwiches and cakes/sweet pastries/biscuits are most often bought</vt:lpstr>
      <vt:lpstr>The value in cross-category purchasing is driving a significant uplift in trip spend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Williams, Tom (FMG - Strategic Communications Division)</dc:creator>
  <cp:lastModifiedBy>Williams, Tom (FMG - Strategic Communications Division)</cp:lastModifiedBy>
  <cp:revision>1</cp:revision>
  <dcterms:created xsi:type="dcterms:W3CDTF">2026-04-23T06:33:22Z</dcterms:created>
  <dcterms:modified xsi:type="dcterms:W3CDTF">2026-04-23T06:33:22Z</dcterms:modified>
</cp:coreProperties>
</file>