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6.xml" ContentType="application/vnd.openxmlformats-officedocument.presentationml.tag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7.xml" ContentType="application/vnd.openxmlformats-officedocument.presentationml.tag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tags/tag8.xml" ContentType="application/vnd.openxmlformats-officedocument.presentationml.tags+xml"/>
  <Override PartName="/ppt/charts/chart26.xml" ContentType="application/vnd.openxmlformats-officedocument.drawingml.chart+xml"/>
  <Override PartName="/ppt/tags/tag9.xml" ContentType="application/vnd.openxmlformats-officedocument.presentationml.tags+xml"/>
  <Override PartName="/ppt/notesSlides/notesSlide2.xml" ContentType="application/vnd.openxmlformats-officedocument.presentationml.notesSlide+xml"/>
  <Override PartName="/ppt/charts/chart27.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8.xml" ContentType="application/vnd.openxmlformats-officedocument.drawingml.chart+xml"/>
  <Override PartName="/ppt/charts/style26.xml" ContentType="application/vnd.ms-office.chartstyle+xml"/>
  <Override PartName="/ppt/charts/colors26.xml" ContentType="application/vnd.ms-office.chartcolorstyle+xml"/>
  <Override PartName="/ppt/tags/tag10.xml" ContentType="application/vnd.openxmlformats-officedocument.presentationml.tags+xml"/>
  <Override PartName="/ppt/charts/chart29.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0.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1.xml" ContentType="application/vnd.openxmlformats-officedocument.drawingml.chart+xml"/>
  <Override PartName="/ppt/charts/style29.xml" ContentType="application/vnd.ms-office.chartstyle+xml"/>
  <Override PartName="/ppt/charts/colors29.xml" ContentType="application/vnd.ms-office.chartcolorstyle+xml"/>
  <Override PartName="/ppt/tags/tag11.xml" ContentType="application/vnd.openxmlformats-officedocument.presentationml.tags+xml"/>
  <Override PartName="/ppt/notesSlides/notesSlide3.xml" ContentType="application/vnd.openxmlformats-officedocument.presentationml.notesSlide+xml"/>
  <Override PartName="/ppt/charts/chart32.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3.xml" ContentType="application/vnd.openxmlformats-officedocument.drawingml.chart+xml"/>
  <Override PartName="/ppt/charts/style31.xml" ContentType="application/vnd.ms-office.chartstyle+xml"/>
  <Override PartName="/ppt/charts/colors31.xml" ContentType="application/vnd.ms-office.chartcolorstyle+xml"/>
  <Override PartName="/ppt/tags/tag12.xml" ContentType="application/vnd.openxmlformats-officedocument.presentationml.tags+xml"/>
  <Override PartName="/ppt/charts/chart34.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5.xml" ContentType="application/vnd.openxmlformats-officedocument.drawingml.chart+xml"/>
  <Override PartName="/ppt/charts/style33.xml" ContentType="application/vnd.ms-office.chartstyle+xml"/>
  <Override PartName="/ppt/charts/colors33.xml" ContentType="application/vnd.ms-office.chartcolorstyle+xml"/>
  <Override PartName="/ppt/tags/tag13.xml" ContentType="application/vnd.openxmlformats-officedocument.presentationml.tags+xml"/>
  <Override PartName="/ppt/charts/chart36.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7.xml" ContentType="application/vnd.openxmlformats-officedocument.drawingml.chart+xml"/>
  <Override PartName="/ppt/charts/style35.xml" ContentType="application/vnd.ms-office.chartstyle+xml"/>
  <Override PartName="/ppt/charts/colors35.xml" ContentType="application/vnd.ms-office.chartcolorstyle+xml"/>
  <Override PartName="/ppt/tags/tag14.xml" ContentType="application/vnd.openxmlformats-officedocument.presentationml.tags+xml"/>
  <Override PartName="/ppt/charts/chart38.xml" ContentType="application/vnd.openxmlformats-officedocument.drawingml.chart+xml"/>
  <Override PartName="/ppt/charts/style36.xml" ContentType="application/vnd.ms-office.chartstyle+xml"/>
  <Override PartName="/ppt/charts/colors36.xml" ContentType="application/vnd.ms-office.chartcolorstyle+xml"/>
  <Override PartName="/ppt/tags/tag15.xml" ContentType="application/vnd.openxmlformats-officedocument.presentationml.tags+xml"/>
  <Override PartName="/ppt/charts/chart39.xml" ContentType="application/vnd.openxmlformats-officedocument.drawingml.chart+xml"/>
  <Override PartName="/ppt/charts/style37.xml" ContentType="application/vnd.ms-office.chartstyle+xml"/>
  <Override PartName="/ppt/charts/colors37.xml" ContentType="application/vnd.ms-office.chartcolorstyle+xml"/>
  <Override PartName="/ppt/tags/tag16.xml" ContentType="application/vnd.openxmlformats-officedocument.presentationml.tags+xml"/>
  <Override PartName="/ppt/charts/chart40.xml" ContentType="application/vnd.openxmlformats-officedocument.drawingml.chart+xml"/>
  <Override PartName="/ppt/charts/style38.xml" ContentType="application/vnd.ms-office.chartstyle+xml"/>
  <Override PartName="/ppt/charts/colors38.xml" ContentType="application/vnd.ms-office.chartcolorstyle+xml"/>
  <Override PartName="/ppt/tags/tag17.xml" ContentType="application/vnd.openxmlformats-officedocument.presentationml.tags+xml"/>
  <Override PartName="/ppt/charts/chart41.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2.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3.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4.xml" ContentType="application/vnd.openxmlformats-officedocument.drawingml.chart+xml"/>
  <Override PartName="/ppt/charts/style42.xml" ContentType="application/vnd.ms-office.chartstyle+xml"/>
  <Override PartName="/ppt/charts/colors42.xml" ContentType="application/vnd.ms-office.chartcolorstyle+xml"/>
  <Override PartName="/ppt/tags/tag18.xml" ContentType="application/vnd.openxmlformats-officedocument.presentationml.tags+xml"/>
  <Override PartName="/ppt/charts/chart45.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6.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7.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8.xml" ContentType="application/vnd.openxmlformats-officedocument.drawingml.chart+xml"/>
  <Override PartName="/ppt/charts/style46.xml" ContentType="application/vnd.ms-office.chartstyle+xml"/>
  <Override PartName="/ppt/charts/colors46.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2"/>
  </p:sldMasterIdLst>
  <p:notesMasterIdLst>
    <p:notesMasterId r:id="rId39"/>
  </p:notesMasterIdLst>
  <p:handoutMasterIdLst>
    <p:handoutMasterId r:id="rId40"/>
  </p:handoutMasterIdLst>
  <p:sldIdLst>
    <p:sldId id="264" r:id="rId3"/>
    <p:sldId id="422" r:id="rId4"/>
    <p:sldId id="320" r:id="rId5"/>
    <p:sldId id="266" r:id="rId6"/>
    <p:sldId id="386" r:id="rId7"/>
    <p:sldId id="388" r:id="rId8"/>
    <p:sldId id="389" r:id="rId9"/>
    <p:sldId id="390" r:id="rId10"/>
    <p:sldId id="391" r:id="rId11"/>
    <p:sldId id="463" r:id="rId12"/>
    <p:sldId id="392" r:id="rId13"/>
    <p:sldId id="316" r:id="rId14"/>
    <p:sldId id="393" r:id="rId15"/>
    <p:sldId id="394" r:id="rId16"/>
    <p:sldId id="269" r:id="rId17"/>
    <p:sldId id="396" r:id="rId18"/>
    <p:sldId id="397" r:id="rId19"/>
    <p:sldId id="398" r:id="rId20"/>
    <p:sldId id="395" r:id="rId21"/>
    <p:sldId id="400" r:id="rId22"/>
    <p:sldId id="401" r:id="rId23"/>
    <p:sldId id="410" r:id="rId24"/>
    <p:sldId id="411" r:id="rId25"/>
    <p:sldId id="412" r:id="rId26"/>
    <p:sldId id="413" r:id="rId27"/>
    <p:sldId id="267" r:id="rId28"/>
    <p:sldId id="459" r:id="rId29"/>
    <p:sldId id="407" r:id="rId30"/>
    <p:sldId id="457" r:id="rId31"/>
    <p:sldId id="265" r:id="rId32"/>
    <p:sldId id="460" r:id="rId33"/>
    <p:sldId id="462" r:id="rId34"/>
    <p:sldId id="263" r:id="rId35"/>
    <p:sldId id="464" r:id="rId36"/>
    <p:sldId id="465" r:id="rId37"/>
    <p:sldId id="466" r:id="rId38"/>
  </p:sldIdLst>
  <p:sldSz cx="24384000" cy="13716000"/>
  <p:notesSz cx="6800850" cy="9807575"/>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1pPr>
    <a:lvl2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2pPr>
    <a:lvl3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3pPr>
    <a:lvl4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4pPr>
    <a:lvl5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5pPr>
    <a:lvl6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6pPr>
    <a:lvl7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7pPr>
    <a:lvl8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8pPr>
    <a:lvl9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15:guide id="2" pos="7680" userDrawn="1">
          <p15:clr>
            <a:srgbClr val="A4A3A4"/>
          </p15:clr>
        </p15:guide>
        <p15:guide id="3" orient="horz" pos="432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7E7"/>
    <a:srgbClr val="134B75"/>
    <a:srgbClr val="DC9735"/>
    <a:srgbClr val="8EBDBE"/>
    <a:srgbClr val="8FBDBF"/>
    <a:srgbClr val="A95060"/>
    <a:srgbClr val="E30613"/>
    <a:srgbClr val="E500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D0DEEF"/>
          </a:solidFill>
        </a:fill>
      </a:tcStyle>
    </a:wholeTbl>
    <a:band2H>
      <a:tcTxStyle/>
      <a:tcStyle>
        <a:tcBdr/>
        <a:fill>
          <a:solidFill>
            <a:srgbClr val="E9EFF7"/>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000000"/>
          </a:solidFill>
        </a:fill>
      </a:tcStyle>
    </a:band2H>
    <a:firstCol>
      <a:tcTxStyle b="on"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000000"/>
          </a:solidFill>
        </a:fill>
      </a:tcStyle>
    </a:lastRow>
    <a:firstRow>
      <a:tcTxStyle b="on" i="off">
        <a:fontRef idx="major">
          <a:srgbClr val="000000"/>
        </a:fontRef>
        <a:srgbClr val="000000"/>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954" y="102"/>
      </p:cViewPr>
      <p:guideLst>
        <p:guide pos="7680"/>
        <p:guide orient="horz" pos="432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5.xml"/><Relationship Id="rId1" Type="http://schemas.microsoft.com/office/2011/relationships/chartStyle" Target="style25.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6.xml"/><Relationship Id="rId1" Type="http://schemas.microsoft.com/office/2011/relationships/chartStyle" Target="style26.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7.xml"/><Relationship Id="rId1" Type="http://schemas.microsoft.com/office/2011/relationships/chartStyle" Target="style27.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8.xml"/><Relationship Id="rId1" Type="http://schemas.microsoft.com/office/2011/relationships/chartStyle" Target="style28.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29.xml"/><Relationship Id="rId1" Type="http://schemas.microsoft.com/office/2011/relationships/chartStyle" Target="style29.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0.xml"/><Relationship Id="rId1" Type="http://schemas.microsoft.com/office/2011/relationships/chartStyle" Target="style30.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1.xml"/><Relationship Id="rId1" Type="http://schemas.microsoft.com/office/2011/relationships/chartStyle" Target="style31.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2.xml"/><Relationship Id="rId1" Type="http://schemas.microsoft.com/office/2011/relationships/chartStyle" Target="style32.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3.xml"/><Relationship Id="rId1" Type="http://schemas.microsoft.com/office/2011/relationships/chartStyle" Target="style33.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4.xml"/><Relationship Id="rId1" Type="http://schemas.microsoft.com/office/2011/relationships/chartStyle" Target="style34.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5.xml"/><Relationship Id="rId1" Type="http://schemas.microsoft.com/office/2011/relationships/chartStyle" Target="style35.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6.xml"/><Relationship Id="rId1" Type="http://schemas.microsoft.com/office/2011/relationships/chartStyle" Target="style36.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7.xml"/><Relationship Id="rId1" Type="http://schemas.microsoft.com/office/2011/relationships/chartStyle" Target="style37.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8.xml"/><Relationship Id="rId1" Type="http://schemas.microsoft.com/office/2011/relationships/chartStyle" Target="style38.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39.xml"/><Relationship Id="rId1" Type="http://schemas.microsoft.com/office/2011/relationships/chartStyle" Target="style39.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0.xml"/><Relationship Id="rId1" Type="http://schemas.microsoft.com/office/2011/relationships/chartStyle" Target="style40.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1.xml"/><Relationship Id="rId1" Type="http://schemas.microsoft.com/office/2011/relationships/chartStyle" Target="style41.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2.xml"/><Relationship Id="rId1" Type="http://schemas.microsoft.com/office/2011/relationships/chartStyle" Target="style42.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3.xml"/><Relationship Id="rId1" Type="http://schemas.microsoft.com/office/2011/relationships/chartStyle" Target="style43.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4.xml"/><Relationship Id="rId1" Type="http://schemas.microsoft.com/office/2011/relationships/chartStyle" Target="style44.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5.xml"/><Relationship Id="rId1" Type="http://schemas.microsoft.com/office/2011/relationships/chartStyle" Target="style45.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6.xml"/><Relationship Id="rId1" Type="http://schemas.microsoft.com/office/2011/relationships/chartStyle" Target="style4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10536263655E-2"/>
          <c:y val="0.22023898356672014"/>
          <c:w val="0.83238162187625397"/>
          <c:h val="0.73138812201326808"/>
        </c:manualLayout>
      </c:layout>
      <c:doughnutChart>
        <c:varyColors val="1"/>
        <c:ser>
          <c:idx val="0"/>
          <c:order val="0"/>
          <c:tx>
            <c:strRef>
              <c:f>Sheet1!$B$1</c:f>
              <c:strCache>
                <c:ptCount val="1"/>
                <c:pt idx="0">
                  <c:v>Sales</c:v>
                </c:pt>
              </c:strCache>
            </c:strRef>
          </c:tx>
          <c:spPr>
            <a:ln>
              <a:noFill/>
            </a:ln>
          </c:spPr>
          <c:dPt>
            <c:idx val="0"/>
            <c:bubble3D val="0"/>
            <c:spPr>
              <a:solidFill>
                <a:srgbClr val="134B75"/>
              </a:solidFill>
              <a:ln w="19050">
                <a:noFill/>
              </a:ln>
              <a:effectLst/>
            </c:spPr>
            <c:extLst>
              <c:ext xmlns:c16="http://schemas.microsoft.com/office/drawing/2014/chart" uri="{C3380CC4-5D6E-409C-BE32-E72D297353CC}">
                <c16:uniqueId val="{00000001-91B1-4B8E-AB46-8C116F24A31F}"/>
              </c:ext>
            </c:extLst>
          </c:dPt>
          <c:dPt>
            <c:idx val="1"/>
            <c:bubble3D val="0"/>
            <c:spPr>
              <a:solidFill>
                <a:schemeClr val="accent2"/>
              </a:solidFill>
              <a:ln w="19050">
                <a:noFill/>
              </a:ln>
              <a:effectLst/>
            </c:spPr>
            <c:extLst>
              <c:ext xmlns:c16="http://schemas.microsoft.com/office/drawing/2014/chart" uri="{C3380CC4-5D6E-409C-BE32-E72D297353CC}">
                <c16:uniqueId val="{00000003-91B1-4B8E-AB46-8C116F24A31F}"/>
              </c:ext>
            </c:extLst>
          </c:dPt>
          <c:dPt>
            <c:idx val="2"/>
            <c:bubble3D val="0"/>
            <c:spPr>
              <a:solidFill>
                <a:schemeClr val="accent3"/>
              </a:solidFill>
              <a:ln w="19050">
                <a:noFill/>
              </a:ln>
              <a:effectLst/>
            </c:spPr>
            <c:extLst>
              <c:ext xmlns:c16="http://schemas.microsoft.com/office/drawing/2014/chart" uri="{C3380CC4-5D6E-409C-BE32-E72D297353CC}">
                <c16:uniqueId val="{00000005-91B1-4B8E-AB46-8C116F24A31F}"/>
              </c:ext>
            </c:extLst>
          </c:dPt>
          <c:dLbls>
            <c:dLbl>
              <c:idx val="0"/>
              <c:layout>
                <c:manualLayout>
                  <c:x val="0.1099313633768413"/>
                  <c:y val="7.914586537385182E-2"/>
                </c:manualLayout>
              </c:layout>
              <c:tx>
                <c:rich>
                  <a:bodyPr/>
                  <a:lstStyle/>
                  <a:p>
                    <a:fld id="{AE9389D5-DE74-471D-8069-B57D7B2770CD}" type="VALUE">
                      <a:rPr lang="en-US" smtClean="0"/>
                      <a:pPr/>
                      <a:t>[VALUE]</a:t>
                    </a:fld>
                    <a:r>
                      <a:rPr lang="en-US"/>
                      <a:t>M</a:t>
                    </a:r>
                  </a:p>
                </c:rich>
              </c:tx>
              <c:showLegendKey val="0"/>
              <c:showVal val="1"/>
              <c:showCatName val="0"/>
              <c:showSerName val="0"/>
              <c:showPercent val="0"/>
              <c:showBubbleSize val="0"/>
              <c:extLst>
                <c:ext xmlns:c15="http://schemas.microsoft.com/office/drawing/2012/chart" uri="{CE6537A1-D6FC-4f65-9D91-7224C49458BB}">
                  <c15:layout>
                    <c:manualLayout>
                      <c:w val="0.15598305331764134"/>
                      <c:h val="0.11581999555859922"/>
                    </c:manualLayout>
                  </c15:layout>
                  <c15:dlblFieldTable/>
                  <c15:showDataLabelsRange val="0"/>
                </c:ext>
                <c:ext xmlns:c16="http://schemas.microsoft.com/office/drawing/2014/chart" uri="{C3380CC4-5D6E-409C-BE32-E72D297353CC}">
                  <c16:uniqueId val="{00000001-91B1-4B8E-AB46-8C116F24A31F}"/>
                </c:ext>
              </c:extLst>
            </c:dLbl>
            <c:dLbl>
              <c:idx val="1"/>
              <c:layout>
                <c:manualLayout>
                  <c:x val="-0.13237837958459839"/>
                  <c:y val="-5.2734762873888119E-2"/>
                </c:manualLayout>
              </c:layout>
              <c:tx>
                <c:rich>
                  <a:bodyPr/>
                  <a:lstStyle/>
                  <a:p>
                    <a:fld id="{B5674925-2A16-48FE-BAC8-E4BA09A851B4}" type="VALUE">
                      <a:rPr lang="en-US" smtClean="0"/>
                      <a:pPr/>
                      <a:t>[VALUE]</a:t>
                    </a:fld>
                    <a:r>
                      <a:rPr lang="en-US"/>
                      <a:t>M</a:t>
                    </a:r>
                  </a:p>
                </c:rich>
              </c:tx>
              <c:showLegendKey val="0"/>
              <c:showVal val="1"/>
              <c:showCatName val="0"/>
              <c:showSerName val="0"/>
              <c:showPercent val="0"/>
              <c:showBubbleSize val="0"/>
              <c:extLst>
                <c:ext xmlns:c15="http://schemas.microsoft.com/office/drawing/2012/chart" uri="{CE6537A1-D6FC-4f65-9D91-7224C49458BB}">
                  <c15:layout>
                    <c:manualLayout>
                      <c:w val="0.17557602416328327"/>
                      <c:h val="0.1965276685524909"/>
                    </c:manualLayout>
                  </c15:layout>
                  <c15:dlblFieldTable/>
                  <c15:showDataLabelsRange val="0"/>
                </c:ext>
                <c:ext xmlns:c16="http://schemas.microsoft.com/office/drawing/2014/chart" uri="{C3380CC4-5D6E-409C-BE32-E72D297353CC}">
                  <c16:uniqueId val="{00000003-91B1-4B8E-AB46-8C116F24A31F}"/>
                </c:ext>
              </c:extLst>
            </c:dLbl>
            <c:dLbl>
              <c:idx val="2"/>
              <c:layout>
                <c:manualLayout>
                  <c:x val="-4.1545749030235793E-2"/>
                  <c:y val="-0.10324873162566836"/>
                </c:manualLayout>
              </c:layout>
              <c:tx>
                <c:rich>
                  <a:bodyPr/>
                  <a:lstStyle/>
                  <a:p>
                    <a:fld id="{31033A3C-A12E-4BC7-BF30-250618BC5EE5}" type="VALUE">
                      <a:rPr lang="en-US" smtClean="0"/>
                      <a:pPr/>
                      <a:t>[VALUE]</a:t>
                    </a:fld>
                    <a:r>
                      <a:rPr lang="en-US"/>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1B1-4B8E-AB46-8C116F24A31F}"/>
                </c:ext>
              </c:extLst>
            </c:dLbl>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_-* #,##0.0_-;\-* #,##0.0_-;_-* "-"??_-;_-@_-</c:formatCode>
                <c:ptCount val="3"/>
                <c:pt idx="0">
                  <c:v>89.588993561117505</c:v>
                </c:pt>
                <c:pt idx="1">
                  <c:v>10.5880049531123</c:v>
                </c:pt>
                <c:pt idx="2">
                  <c:v>7.6137739531715294</c:v>
                </c:pt>
              </c:numCache>
            </c:numRef>
          </c:val>
          <c:extLst>
            <c:ext xmlns:c16="http://schemas.microsoft.com/office/drawing/2014/chart" uri="{C3380CC4-5D6E-409C-BE32-E72D297353CC}">
              <c16:uniqueId val="{00000006-91B1-4B8E-AB46-8C116F24A31F}"/>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8584812935E-2"/>
          <c:y val="1.1761157708447536E-2"/>
          <c:w val="0.86581231935050507"/>
          <c:h val="0.1380462085016759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10536263655E-2"/>
          <c:y val="0.22023898356672014"/>
          <c:w val="0.83238162187625397"/>
          <c:h val="0.73138812201326808"/>
        </c:manualLayout>
      </c:layout>
      <c:doughnutChart>
        <c:varyColors val="1"/>
        <c:ser>
          <c:idx val="0"/>
          <c:order val="0"/>
          <c:tx>
            <c:strRef>
              <c:f>Sheet1!$B$1</c:f>
              <c:strCache>
                <c:ptCount val="1"/>
                <c:pt idx="0">
                  <c:v>Sales</c:v>
                </c:pt>
              </c:strCache>
            </c:strRef>
          </c:tx>
          <c:spPr>
            <a:solidFill>
              <a:srgbClr val="A8308C"/>
            </a:solidFill>
            <a:ln>
              <a:solidFill>
                <a:schemeClr val="bg1">
                  <a:lumMod val="95000"/>
                </a:schemeClr>
              </a:solidFill>
            </a:ln>
          </c:spPr>
          <c:dPt>
            <c:idx val="0"/>
            <c:bubble3D val="0"/>
            <c:spPr>
              <a:solidFill>
                <a:srgbClr val="134B75"/>
              </a:solidFill>
              <a:ln w="19050">
                <a:noFill/>
              </a:ln>
              <a:effectLst/>
            </c:spPr>
            <c:extLst>
              <c:ext xmlns:c16="http://schemas.microsoft.com/office/drawing/2014/chart" uri="{C3380CC4-5D6E-409C-BE32-E72D297353CC}">
                <c16:uniqueId val="{00000001-7E7A-4720-A5EB-8A45931E64FD}"/>
              </c:ext>
            </c:extLst>
          </c:dPt>
          <c:dPt>
            <c:idx val="1"/>
            <c:bubble3D val="0"/>
            <c:spPr>
              <a:solidFill>
                <a:schemeClr val="accent2"/>
              </a:solidFill>
              <a:ln w="19050">
                <a:noFill/>
              </a:ln>
              <a:effectLst/>
            </c:spPr>
            <c:extLst>
              <c:ext xmlns:c16="http://schemas.microsoft.com/office/drawing/2014/chart" uri="{C3380CC4-5D6E-409C-BE32-E72D297353CC}">
                <c16:uniqueId val="{00000003-7E7A-4720-A5EB-8A45931E64FD}"/>
              </c:ext>
            </c:extLst>
          </c:dPt>
          <c:dPt>
            <c:idx val="2"/>
            <c:bubble3D val="0"/>
            <c:spPr>
              <a:solidFill>
                <a:schemeClr val="accent3"/>
              </a:solidFill>
              <a:ln w="19050">
                <a:noFill/>
              </a:ln>
              <a:effectLst/>
            </c:spPr>
            <c:extLst>
              <c:ext xmlns:c16="http://schemas.microsoft.com/office/drawing/2014/chart" uri="{C3380CC4-5D6E-409C-BE32-E72D297353CC}">
                <c16:uniqueId val="{00000005-7E7A-4720-A5EB-8A45931E64FD}"/>
              </c:ext>
            </c:extLst>
          </c:dPt>
          <c:dLbls>
            <c:dLbl>
              <c:idx val="0"/>
              <c:layout>
                <c:manualLayout>
                  <c:x val="0.1536326638439485"/>
                  <c:y val="8.5764120040139058E-2"/>
                </c:manualLayout>
              </c:layout>
              <c:tx>
                <c:rich>
                  <a:bodyPr/>
                  <a:lstStyle/>
                  <a:p>
                    <a:fld id="{D80ABF87-B516-4709-B43A-DE1C19770BFB}" type="VALUE">
                      <a:rPr lang="en-US" smtClean="0"/>
                      <a:pPr/>
                      <a:t>[VALUE]</a:t>
                    </a:fld>
                    <a:r>
                      <a:rPr lang="en-US"/>
                      <a:t>M</a:t>
                    </a:r>
                  </a:p>
                </c:rich>
              </c:tx>
              <c:showLegendKey val="0"/>
              <c:showVal val="1"/>
              <c:showCatName val="0"/>
              <c:showSerName val="0"/>
              <c:showPercent val="0"/>
              <c:showBubbleSize val="0"/>
              <c:extLst>
                <c:ext xmlns:c15="http://schemas.microsoft.com/office/drawing/2012/chart" uri="{CE6537A1-D6FC-4f65-9D91-7224C49458BB}">
                  <c15:layout>
                    <c:manualLayout>
                      <c:w val="0.21296799965556024"/>
                      <c:h val="9.9778160132479018E-2"/>
                    </c:manualLayout>
                  </c15:layout>
                  <c15:dlblFieldTable/>
                  <c15:showDataLabelsRange val="0"/>
                </c:ext>
                <c:ext xmlns:c16="http://schemas.microsoft.com/office/drawing/2014/chart" uri="{C3380CC4-5D6E-409C-BE32-E72D297353CC}">
                  <c16:uniqueId val="{00000001-7E7A-4720-A5EB-8A45931E64FD}"/>
                </c:ext>
              </c:extLst>
            </c:dLbl>
            <c:dLbl>
              <c:idx val="1"/>
              <c:layout>
                <c:manualLayout>
                  <c:x val="-8.5551441032158573E-2"/>
                  <c:y val="-7.4918003417138279E-2"/>
                </c:manualLayout>
              </c:layout>
              <c:tx>
                <c:rich>
                  <a:bodyPr/>
                  <a:lstStyle/>
                  <a:p>
                    <a:fld id="{9D89DE11-23EE-42F3-B3B8-09CD78B5D1D9}" type="VALUE">
                      <a:rPr lang="en-US" smtClean="0"/>
                      <a:pPr/>
                      <a:t>[VALUE]</a:t>
                    </a:fld>
                    <a:r>
                      <a:rPr lang="en-US"/>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E7A-4720-A5EB-8A45931E64FD}"/>
                </c:ext>
              </c:extLst>
            </c:dLbl>
            <c:dLbl>
              <c:idx val="2"/>
              <c:layout>
                <c:manualLayout>
                  <c:x val="-1.1692312377463978E-2"/>
                  <c:y val="-0.11622206017161477"/>
                </c:manualLayout>
              </c:layout>
              <c:tx>
                <c:rich>
                  <a:bodyPr/>
                  <a:lstStyle/>
                  <a:p>
                    <a:fld id="{ABB186B5-F97B-4154-89E2-A7CAD5C24B0E}" type="VALUE">
                      <a:rPr lang="en-US" smtClean="0"/>
                      <a:pPr/>
                      <a:t>[VALUE]</a:t>
                    </a:fld>
                    <a:r>
                      <a:rPr lang="en-US"/>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E7A-4720-A5EB-8A45931E64FD}"/>
                </c:ext>
              </c:extLst>
            </c:dLbl>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_-* #,##0.0_-;\-* #,##0.0_-;_-* "-"??_-;_-@_-</c:formatCode>
                <c:ptCount val="3"/>
                <c:pt idx="0">
                  <c:v>906.32622738202497</c:v>
                </c:pt>
                <c:pt idx="1">
                  <c:v>76.80785285869969</c:v>
                </c:pt>
                <c:pt idx="2">
                  <c:v>53.2512464886195</c:v>
                </c:pt>
              </c:numCache>
            </c:numRef>
          </c:val>
          <c:extLst>
            <c:ext xmlns:c16="http://schemas.microsoft.com/office/drawing/2014/chart" uri="{C3380CC4-5D6E-409C-BE32-E72D297353CC}">
              <c16:uniqueId val="{00000006-7E7A-4720-A5EB-8A45931E64FD}"/>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8584812935E-2"/>
          <c:y val="1.1761157708447536E-2"/>
          <c:w val="0.86581231935050507"/>
          <c:h val="0.1347937478999860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10536263655E-2"/>
          <c:y val="0.22023898356672014"/>
          <c:w val="0.83238162187625397"/>
          <c:h val="0.73138812201326808"/>
        </c:manualLayout>
      </c:layout>
      <c:doughnutChart>
        <c:varyColors val="1"/>
        <c:ser>
          <c:idx val="0"/>
          <c:order val="0"/>
          <c:tx>
            <c:strRef>
              <c:f>Sheet1!$B$1</c:f>
              <c:strCache>
                <c:ptCount val="1"/>
                <c:pt idx="0">
                  <c:v>Sales</c:v>
                </c:pt>
              </c:strCache>
            </c:strRef>
          </c:tx>
          <c:spPr>
            <a:solidFill>
              <a:srgbClr val="A8308C"/>
            </a:solidFill>
            <a:ln>
              <a:noFill/>
            </a:ln>
          </c:spPr>
          <c:dPt>
            <c:idx val="0"/>
            <c:bubble3D val="0"/>
            <c:spPr>
              <a:solidFill>
                <a:srgbClr val="134B75"/>
              </a:solidFill>
              <a:ln w="19050">
                <a:noFill/>
              </a:ln>
              <a:effectLst/>
            </c:spPr>
            <c:extLst>
              <c:ext xmlns:c16="http://schemas.microsoft.com/office/drawing/2014/chart" uri="{C3380CC4-5D6E-409C-BE32-E72D297353CC}">
                <c16:uniqueId val="{00000001-94B0-45AB-AF87-FA332AA4279F}"/>
              </c:ext>
            </c:extLst>
          </c:dPt>
          <c:dPt>
            <c:idx val="1"/>
            <c:bubble3D val="0"/>
            <c:spPr>
              <a:solidFill>
                <a:schemeClr val="accent2"/>
              </a:solidFill>
              <a:ln w="19050">
                <a:noFill/>
              </a:ln>
              <a:effectLst/>
            </c:spPr>
            <c:extLst>
              <c:ext xmlns:c16="http://schemas.microsoft.com/office/drawing/2014/chart" uri="{C3380CC4-5D6E-409C-BE32-E72D297353CC}">
                <c16:uniqueId val="{00000003-94B0-45AB-AF87-FA332AA4279F}"/>
              </c:ext>
            </c:extLst>
          </c:dPt>
          <c:dPt>
            <c:idx val="2"/>
            <c:bubble3D val="0"/>
            <c:spPr>
              <a:solidFill>
                <a:schemeClr val="accent3"/>
              </a:solidFill>
              <a:ln w="19050">
                <a:noFill/>
              </a:ln>
              <a:effectLst/>
            </c:spPr>
            <c:extLst>
              <c:ext xmlns:c16="http://schemas.microsoft.com/office/drawing/2014/chart" uri="{C3380CC4-5D6E-409C-BE32-E72D297353CC}">
                <c16:uniqueId val="{00000005-94B0-45AB-AF87-FA332AA4279F}"/>
              </c:ext>
            </c:extLst>
          </c:dPt>
          <c:dLbls>
            <c:dLbl>
              <c:idx val="0"/>
              <c:layout>
                <c:manualLayout>
                  <c:x val="0.10578506255625245"/>
                  <c:y val="5.4208356503330023E-2"/>
                </c:manualLayout>
              </c:layout>
              <c:tx>
                <c:rich>
                  <a:bodyPr/>
                  <a:lstStyle/>
                  <a:p>
                    <a:r>
                      <a:rPr lang="en-US"/>
                      <a:t>1.1B</a:t>
                    </a:r>
                  </a:p>
                </c:rich>
              </c:tx>
              <c:showLegendKey val="0"/>
              <c:showVal val="1"/>
              <c:showCatName val="0"/>
              <c:showSerName val="0"/>
              <c:showPercent val="0"/>
              <c:showBubbleSize val="0"/>
              <c:extLst>
                <c:ext xmlns:c15="http://schemas.microsoft.com/office/drawing/2012/chart" uri="{CE6537A1-D6FC-4f65-9D91-7224C49458BB}">
                  <c15:layout>
                    <c:manualLayout>
                      <c:w val="0.13773932970705044"/>
                      <c:h val="0.11581999555859922"/>
                    </c:manualLayout>
                  </c15:layout>
                  <c15:showDataLabelsRange val="0"/>
                </c:ext>
                <c:ext xmlns:c16="http://schemas.microsoft.com/office/drawing/2014/chart" uri="{C3380CC4-5D6E-409C-BE32-E72D297353CC}">
                  <c16:uniqueId val="{00000001-94B0-45AB-AF87-FA332AA4279F}"/>
                </c:ext>
              </c:extLst>
            </c:dLbl>
            <c:dLbl>
              <c:idx val="1"/>
              <c:layout>
                <c:manualLayout>
                  <c:x val="-0.11734904839351183"/>
                  <c:y val="-5.9460392660272553E-2"/>
                </c:manualLayout>
              </c:layout>
              <c:tx>
                <c:rich>
                  <a:bodyPr/>
                  <a:lstStyle/>
                  <a:p>
                    <a:fld id="{B5674925-2A16-48FE-BAC8-E4BA09A851B4}" type="VALUE">
                      <a:rPr lang="en-US" smtClean="0"/>
                      <a:pPr/>
                      <a:t>[VALUE]</a:t>
                    </a:fld>
                    <a:r>
                      <a:rPr lang="en-US"/>
                      <a:t>M</a:t>
                    </a:r>
                  </a:p>
                </c:rich>
              </c:tx>
              <c:showLegendKey val="0"/>
              <c:showVal val="1"/>
              <c:showCatName val="0"/>
              <c:showSerName val="0"/>
              <c:showPercent val="0"/>
              <c:showBubbleSize val="0"/>
              <c:extLst>
                <c:ext xmlns:c15="http://schemas.microsoft.com/office/drawing/2012/chart" uri="{CE6537A1-D6FC-4f65-9D91-7224C49458BB}">
                  <c15:layout>
                    <c:manualLayout>
                      <c:w val="0.24167764640366968"/>
                      <c:h val="0.11582012202617539"/>
                    </c:manualLayout>
                  </c15:layout>
                  <c15:dlblFieldTable/>
                  <c15:showDataLabelsRange val="0"/>
                </c:ext>
                <c:ext xmlns:c16="http://schemas.microsoft.com/office/drawing/2014/chart" uri="{C3380CC4-5D6E-409C-BE32-E72D297353CC}">
                  <c16:uniqueId val="{00000003-94B0-45AB-AF87-FA332AA4279F}"/>
                </c:ext>
              </c:extLst>
            </c:dLbl>
            <c:dLbl>
              <c:idx val="2"/>
              <c:layout>
                <c:manualLayout>
                  <c:x val="-3.8211538991647601E-2"/>
                  <c:y val="-0.11669973875959262"/>
                </c:manualLayout>
              </c:layout>
              <c:tx>
                <c:rich>
                  <a:bodyPr/>
                  <a:lstStyle/>
                  <a:p>
                    <a:fld id="{31033A3C-A12E-4BC7-BF30-250618BC5EE5}" type="VALUE">
                      <a:rPr lang="en-US" smtClean="0"/>
                      <a:pPr/>
                      <a:t>[VALUE]</a:t>
                    </a:fld>
                    <a:r>
                      <a:rPr lang="en-US"/>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4B0-45AB-AF87-FA332AA4279F}"/>
                </c:ext>
              </c:extLst>
            </c:dLbl>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_-* #,##0.0_-;\-* #,##0.0_-;_-* "-"??_-;_-@_-</c:formatCode>
                <c:ptCount val="3"/>
                <c:pt idx="0">
                  <c:v>995.91522094314246</c:v>
                </c:pt>
                <c:pt idx="1">
                  <c:v>87.395857811811993</c:v>
                </c:pt>
                <c:pt idx="2">
                  <c:v>60.865020441791032</c:v>
                </c:pt>
              </c:numCache>
            </c:numRef>
          </c:val>
          <c:extLst>
            <c:ext xmlns:c16="http://schemas.microsoft.com/office/drawing/2014/chart" uri="{C3380CC4-5D6E-409C-BE32-E72D297353CC}">
              <c16:uniqueId val="{00000006-94B0-45AB-AF87-FA332AA4279F}"/>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8584812935E-2"/>
          <c:y val="1.1761157708447536E-2"/>
          <c:w val="0.86581231935050507"/>
          <c:h val="0.1380462085016759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10536263655E-2"/>
          <c:y val="0.22023898356672014"/>
          <c:w val="0.83238162187625397"/>
          <c:h val="0.73138812201326808"/>
        </c:manualLayout>
      </c:layout>
      <c:doughnutChart>
        <c:varyColors val="1"/>
        <c:ser>
          <c:idx val="0"/>
          <c:order val="0"/>
          <c:tx>
            <c:strRef>
              <c:f>Sheet1!$B$1</c:f>
              <c:strCache>
                <c:ptCount val="1"/>
                <c:pt idx="0">
                  <c:v>Sales</c:v>
                </c:pt>
              </c:strCache>
            </c:strRef>
          </c:tx>
          <c:spPr>
            <a:solidFill>
              <a:srgbClr val="A8308C"/>
            </a:solidFill>
            <a:ln>
              <a:solidFill>
                <a:schemeClr val="bg1">
                  <a:lumMod val="95000"/>
                </a:schemeClr>
              </a:solidFill>
            </a:ln>
          </c:spPr>
          <c:dPt>
            <c:idx val="0"/>
            <c:bubble3D val="0"/>
            <c:spPr>
              <a:solidFill>
                <a:srgbClr val="134B75"/>
              </a:solidFill>
              <a:ln w="19050">
                <a:noFill/>
              </a:ln>
              <a:effectLst/>
            </c:spPr>
            <c:extLst>
              <c:ext xmlns:c16="http://schemas.microsoft.com/office/drawing/2014/chart" uri="{C3380CC4-5D6E-409C-BE32-E72D297353CC}">
                <c16:uniqueId val="{00000001-9A09-4223-BE35-65DB9EC688AC}"/>
              </c:ext>
            </c:extLst>
          </c:dPt>
          <c:dPt>
            <c:idx val="1"/>
            <c:bubble3D val="0"/>
            <c:spPr>
              <a:solidFill>
                <a:srgbClr val="DC9735"/>
              </a:solidFill>
              <a:ln w="19050">
                <a:noFill/>
              </a:ln>
              <a:effectLst/>
            </c:spPr>
            <c:extLst>
              <c:ext xmlns:c16="http://schemas.microsoft.com/office/drawing/2014/chart" uri="{C3380CC4-5D6E-409C-BE32-E72D297353CC}">
                <c16:uniqueId val="{00000003-9A09-4223-BE35-65DB9EC688AC}"/>
              </c:ext>
            </c:extLst>
          </c:dPt>
          <c:dPt>
            <c:idx val="2"/>
            <c:bubble3D val="0"/>
            <c:spPr>
              <a:solidFill>
                <a:schemeClr val="accent3"/>
              </a:solidFill>
              <a:ln w="19050">
                <a:noFill/>
              </a:ln>
              <a:effectLst/>
            </c:spPr>
            <c:extLst>
              <c:ext xmlns:c16="http://schemas.microsoft.com/office/drawing/2014/chart" uri="{C3380CC4-5D6E-409C-BE32-E72D297353CC}">
                <c16:uniqueId val="{00000005-9A09-4223-BE35-65DB9EC688AC}"/>
              </c:ext>
            </c:extLst>
          </c:dPt>
          <c:dLbls>
            <c:dLbl>
              <c:idx val="0"/>
              <c:layout>
                <c:manualLayout>
                  <c:x val="0.14003226670887406"/>
                  <c:y val="7.6728688579472903E-2"/>
                </c:manualLayout>
              </c:layout>
              <c:tx>
                <c:rich>
                  <a:bodyPr/>
                  <a:lstStyle/>
                  <a:p>
                    <a:r>
                      <a:rPr lang="en-US"/>
                      <a:t>£27.3B</a:t>
                    </a:r>
                  </a:p>
                </c:rich>
              </c:tx>
              <c:showLegendKey val="0"/>
              <c:showVal val="1"/>
              <c:showCatName val="0"/>
              <c:showSerName val="0"/>
              <c:showPercent val="0"/>
              <c:showBubbleSize val="0"/>
              <c:extLst>
                <c:ext xmlns:c15="http://schemas.microsoft.com/office/drawing/2012/chart" uri="{CE6537A1-D6FC-4f65-9D91-7224C49458BB}">
                  <c15:layout>
                    <c:manualLayout>
                      <c:w val="0.20073515545950937"/>
                      <c:h val="0.13112369766521406"/>
                    </c:manualLayout>
                  </c15:layout>
                  <c15:showDataLabelsRange val="0"/>
                </c:ext>
                <c:ext xmlns:c16="http://schemas.microsoft.com/office/drawing/2014/chart" uri="{C3380CC4-5D6E-409C-BE32-E72D297353CC}">
                  <c16:uniqueId val="{00000001-9A09-4223-BE35-65DB9EC688AC}"/>
                </c:ext>
              </c:extLst>
            </c:dLbl>
            <c:dLbl>
              <c:idx val="1"/>
              <c:layout>
                <c:manualLayout>
                  <c:x val="-7.8712199448692205E-2"/>
                  <c:y val="-7.5209098718792888E-2"/>
                </c:manualLayout>
              </c:layout>
              <c:tx>
                <c:rich>
                  <a:bodyPr/>
                  <a:lstStyle/>
                  <a:p>
                    <a:r>
                      <a:rPr lang="en-US"/>
                      <a:t>£3.3B</a:t>
                    </a:r>
                  </a:p>
                </c:rich>
              </c:tx>
              <c:showLegendKey val="0"/>
              <c:showVal val="1"/>
              <c:showCatName val="0"/>
              <c:showSerName val="0"/>
              <c:showPercent val="0"/>
              <c:showBubbleSize val="0"/>
              <c:extLst>
                <c:ext xmlns:c15="http://schemas.microsoft.com/office/drawing/2012/chart" uri="{CE6537A1-D6FC-4f65-9D91-7224C49458BB}">
                  <c15:layout>
                    <c:manualLayout>
                      <c:w val="0.26298156552391289"/>
                      <c:h val="8.329551600927694E-2"/>
                    </c:manualLayout>
                  </c15:layout>
                  <c15:showDataLabelsRange val="0"/>
                </c:ext>
                <c:ext xmlns:c16="http://schemas.microsoft.com/office/drawing/2014/chart" uri="{C3380CC4-5D6E-409C-BE32-E72D297353CC}">
                  <c16:uniqueId val="{00000003-9A09-4223-BE35-65DB9EC688AC}"/>
                </c:ext>
              </c:extLst>
            </c:dLbl>
            <c:dLbl>
              <c:idx val="2"/>
              <c:layout>
                <c:manualLayout>
                  <c:x val="1.0061472337709215E-2"/>
                  <c:y val="-0.11734268767826679"/>
                </c:manualLayout>
              </c:layout>
              <c:tx>
                <c:rich>
                  <a:bodyPr/>
                  <a:lstStyle/>
                  <a:p>
                    <a:r>
                      <a:rPr lang="en-US"/>
                      <a:t>£2.2B</a:t>
                    </a:r>
                  </a:p>
                </c:rich>
              </c:tx>
              <c:showLegendKey val="0"/>
              <c:showVal val="1"/>
              <c:showCatName val="0"/>
              <c:showSerName val="0"/>
              <c:showPercent val="0"/>
              <c:showBubbleSize val="0"/>
              <c:extLst>
                <c:ext xmlns:c15="http://schemas.microsoft.com/office/drawing/2012/chart" uri="{CE6537A1-D6FC-4f65-9D91-7224C49458BB}">
                  <c15:layout>
                    <c:manualLayout>
                      <c:w val="0.32222191124927885"/>
                      <c:h val="8.329551600927694E-2"/>
                    </c:manualLayout>
                  </c15:layout>
                  <c15:showDataLabelsRange val="0"/>
                </c:ext>
                <c:ext xmlns:c16="http://schemas.microsoft.com/office/drawing/2014/chart" uri="{C3380CC4-5D6E-409C-BE32-E72D297353CC}">
                  <c16:uniqueId val="{00000005-9A09-4223-BE35-65DB9EC688AC}"/>
                </c:ext>
              </c:extLst>
            </c:dLbl>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"£"#,##0</c:formatCode>
                <c:ptCount val="3"/>
                <c:pt idx="0">
                  <c:v>26045.0748414679</c:v>
                </c:pt>
                <c:pt idx="1">
                  <c:v>3188.8850974803099</c:v>
                </c:pt>
                <c:pt idx="2">
                  <c:v>2018.6777536652901</c:v>
                </c:pt>
              </c:numCache>
            </c:numRef>
          </c:val>
          <c:extLst>
            <c:ext xmlns:c16="http://schemas.microsoft.com/office/drawing/2014/chart" uri="{C3380CC4-5D6E-409C-BE32-E72D297353CC}">
              <c16:uniqueId val="{00000006-9A09-4223-BE35-65DB9EC688AC}"/>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8584812935E-2"/>
          <c:y val="1.1761157708447536E-2"/>
          <c:w val="0.86581231935050507"/>
          <c:h val="0.1380462085016759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10536263655E-2"/>
          <c:y val="0.22023898356672014"/>
          <c:w val="0.83238162187625397"/>
          <c:h val="0.73138812201326808"/>
        </c:manualLayout>
      </c:layout>
      <c:doughnutChart>
        <c:varyColors val="1"/>
        <c:ser>
          <c:idx val="0"/>
          <c:order val="0"/>
          <c:tx>
            <c:strRef>
              <c:f>Sheet1!$B$1</c:f>
              <c:strCache>
                <c:ptCount val="1"/>
                <c:pt idx="0">
                  <c:v>Sales</c:v>
                </c:pt>
              </c:strCache>
            </c:strRef>
          </c:tx>
          <c:spPr>
            <a:solidFill>
              <a:srgbClr val="A8308C"/>
            </a:solidFill>
            <a:ln>
              <a:solidFill>
                <a:schemeClr val="bg1">
                  <a:lumMod val="95000"/>
                </a:schemeClr>
              </a:solidFill>
            </a:ln>
          </c:spPr>
          <c:dPt>
            <c:idx val="0"/>
            <c:bubble3D val="0"/>
            <c:spPr>
              <a:solidFill>
                <a:srgbClr val="134B75"/>
              </a:solidFill>
              <a:ln w="19050">
                <a:noFill/>
              </a:ln>
              <a:effectLst/>
            </c:spPr>
            <c:extLst>
              <c:ext xmlns:c16="http://schemas.microsoft.com/office/drawing/2014/chart" uri="{C3380CC4-5D6E-409C-BE32-E72D297353CC}">
                <c16:uniqueId val="{00000001-AE08-4147-A75B-CF6C112E0F68}"/>
              </c:ext>
            </c:extLst>
          </c:dPt>
          <c:dPt>
            <c:idx val="1"/>
            <c:bubble3D val="0"/>
            <c:spPr>
              <a:solidFill>
                <a:schemeClr val="accent2"/>
              </a:solidFill>
              <a:ln w="19050">
                <a:noFill/>
              </a:ln>
              <a:effectLst/>
            </c:spPr>
            <c:extLst>
              <c:ext xmlns:c16="http://schemas.microsoft.com/office/drawing/2014/chart" uri="{C3380CC4-5D6E-409C-BE32-E72D297353CC}">
                <c16:uniqueId val="{00000003-AE08-4147-A75B-CF6C112E0F68}"/>
              </c:ext>
            </c:extLst>
          </c:dPt>
          <c:dPt>
            <c:idx val="2"/>
            <c:bubble3D val="0"/>
            <c:spPr>
              <a:solidFill>
                <a:schemeClr val="accent3"/>
              </a:solidFill>
              <a:ln w="19050">
                <a:noFill/>
              </a:ln>
              <a:effectLst/>
            </c:spPr>
            <c:extLst>
              <c:ext xmlns:c16="http://schemas.microsoft.com/office/drawing/2014/chart" uri="{C3380CC4-5D6E-409C-BE32-E72D297353CC}">
                <c16:uniqueId val="{00000005-AE08-4147-A75B-CF6C112E0F68}"/>
              </c:ext>
            </c:extLst>
          </c:dPt>
          <c:dLbls>
            <c:dLbl>
              <c:idx val="0"/>
              <c:layout>
                <c:manualLayout>
                  <c:x val="0.12400128295168857"/>
                  <c:y val="0.10207008524288787"/>
                </c:manualLayout>
              </c:layout>
              <c:tx>
                <c:rich>
                  <a:bodyPr/>
                  <a:lstStyle/>
                  <a:p>
                    <a:r>
                      <a:rPr lang="en-US"/>
                      <a:t>£48.4B</a:t>
                    </a:r>
                  </a:p>
                </c:rich>
              </c:tx>
              <c:showLegendKey val="0"/>
              <c:showVal val="1"/>
              <c:showCatName val="0"/>
              <c:showSerName val="0"/>
              <c:showPercent val="0"/>
              <c:showBubbleSize val="0"/>
              <c:extLst>
                <c:ext xmlns:c15="http://schemas.microsoft.com/office/drawing/2012/chart" uri="{CE6537A1-D6FC-4f65-9D91-7224C49458BB}">
                  <c15:layout>
                    <c:manualLayout>
                      <c:w val="0.16867308448737617"/>
                      <c:h val="0.13112369766521406"/>
                    </c:manualLayout>
                  </c15:layout>
                  <c15:showDataLabelsRange val="0"/>
                </c:ext>
                <c:ext xmlns:c16="http://schemas.microsoft.com/office/drawing/2014/chart" uri="{C3380CC4-5D6E-409C-BE32-E72D297353CC}">
                  <c16:uniqueId val="{00000001-AE08-4147-A75B-CF6C112E0F68}"/>
                </c:ext>
              </c:extLst>
            </c:dLbl>
            <c:dLbl>
              <c:idx val="1"/>
              <c:layout>
                <c:manualLayout>
                  <c:x val="-0.10175632730695167"/>
                  <c:y val="-5.4614496962610296E-2"/>
                </c:manualLayout>
              </c:layout>
              <c:tx>
                <c:rich>
                  <a:bodyPr/>
                  <a:lstStyle/>
                  <a:p>
                    <a:r>
                      <a:rPr lang="en-US"/>
                      <a:t>£4.0B</a:t>
                    </a:r>
                  </a:p>
                </c:rich>
              </c:tx>
              <c:showLegendKey val="0"/>
              <c:showVal val="1"/>
              <c:showCatName val="0"/>
              <c:showSerName val="0"/>
              <c:showPercent val="0"/>
              <c:showBubbleSize val="0"/>
              <c:extLst>
                <c:ext xmlns:c15="http://schemas.microsoft.com/office/drawing/2012/chart" uri="{CE6537A1-D6FC-4f65-9D91-7224C49458BB}">
                  <c15:layout>
                    <c:manualLayout>
                      <c:w val="0.26753851519509486"/>
                      <c:h val="9.955781901772616E-2"/>
                    </c:manualLayout>
                  </c15:layout>
                  <c15:showDataLabelsRange val="0"/>
                </c:ext>
                <c:ext xmlns:c16="http://schemas.microsoft.com/office/drawing/2014/chart" uri="{C3380CC4-5D6E-409C-BE32-E72D297353CC}">
                  <c16:uniqueId val="{00000003-AE08-4147-A75B-CF6C112E0F68}"/>
                </c:ext>
              </c:extLst>
            </c:dLbl>
            <c:dLbl>
              <c:idx val="2"/>
              <c:layout>
                <c:manualLayout>
                  <c:x val="3.1695275899592686E-3"/>
                  <c:y val="-0.11686602598423237"/>
                </c:manualLayout>
              </c:layout>
              <c:tx>
                <c:rich>
                  <a:bodyPr/>
                  <a:lstStyle/>
                  <a:p>
                    <a:r>
                      <a:rPr lang="en-US"/>
                      <a:t>£2.4B</a:t>
                    </a:r>
                  </a:p>
                </c:rich>
              </c:tx>
              <c:showLegendKey val="0"/>
              <c:showVal val="1"/>
              <c:showCatName val="0"/>
              <c:showSerName val="0"/>
              <c:showPercent val="0"/>
              <c:showBubbleSize val="0"/>
              <c:extLst>
                <c:ext xmlns:c15="http://schemas.microsoft.com/office/drawing/2012/chart" uri="{CE6537A1-D6FC-4f65-9D91-7224C49458BB}">
                  <c15:layout>
                    <c:manualLayout>
                      <c:w val="0.30399411256455083"/>
                      <c:h val="8.0043055407587091E-2"/>
                    </c:manualLayout>
                  </c15:layout>
                  <c15:showDataLabelsRange val="0"/>
                </c:ext>
                <c:ext xmlns:c16="http://schemas.microsoft.com/office/drawing/2014/chart" uri="{C3380CC4-5D6E-409C-BE32-E72D297353CC}">
                  <c16:uniqueId val="{00000005-AE08-4147-A75B-CF6C112E0F68}"/>
                </c:ext>
              </c:extLst>
            </c:dLbl>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"£"#,##0</c:formatCode>
                <c:ptCount val="3"/>
                <c:pt idx="0" formatCode="&quot;£&quot;#,##0_);[Red]\(&quot;£&quot;#,##0\)">
                  <c:v>48405</c:v>
                </c:pt>
                <c:pt idx="1">
                  <c:v>4025.0760579944099</c:v>
                </c:pt>
                <c:pt idx="2">
                  <c:v>2411.8842166289701</c:v>
                </c:pt>
              </c:numCache>
            </c:numRef>
          </c:val>
          <c:extLst>
            <c:ext xmlns:c16="http://schemas.microsoft.com/office/drawing/2014/chart" uri="{C3380CC4-5D6E-409C-BE32-E72D297353CC}">
              <c16:uniqueId val="{00000006-AE08-4147-A75B-CF6C112E0F68}"/>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8584812935E-2"/>
          <c:y val="1.1761157708447536E-2"/>
          <c:w val="0.86581231935050507"/>
          <c:h val="0.1380462085016759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10536263655E-2"/>
          <c:y val="0.22023898356672014"/>
          <c:w val="0.83238162187625397"/>
          <c:h val="0.73138812201326808"/>
        </c:manualLayout>
      </c:layout>
      <c:doughnutChart>
        <c:varyColors val="1"/>
        <c:ser>
          <c:idx val="0"/>
          <c:order val="0"/>
          <c:tx>
            <c:strRef>
              <c:f>Sheet1!$B$1</c:f>
              <c:strCache>
                <c:ptCount val="1"/>
                <c:pt idx="0">
                  <c:v>Sales</c:v>
                </c:pt>
              </c:strCache>
            </c:strRef>
          </c:tx>
          <c:spPr>
            <a:solidFill>
              <a:srgbClr val="A8308C"/>
            </a:solidFill>
            <a:ln>
              <a:solidFill>
                <a:schemeClr val="bg1">
                  <a:lumMod val="95000"/>
                </a:schemeClr>
              </a:solidFill>
            </a:ln>
          </c:spPr>
          <c:dPt>
            <c:idx val="0"/>
            <c:bubble3D val="0"/>
            <c:spPr>
              <a:solidFill>
                <a:srgbClr val="134B75"/>
              </a:solidFill>
              <a:ln w="19050">
                <a:noFill/>
              </a:ln>
              <a:effectLst/>
            </c:spPr>
            <c:extLst>
              <c:ext xmlns:c16="http://schemas.microsoft.com/office/drawing/2014/chart" uri="{C3380CC4-5D6E-409C-BE32-E72D297353CC}">
                <c16:uniqueId val="{00000001-7252-4784-B743-F49F27BBC3A9}"/>
              </c:ext>
            </c:extLst>
          </c:dPt>
          <c:dPt>
            <c:idx val="1"/>
            <c:bubble3D val="0"/>
            <c:spPr>
              <a:solidFill>
                <a:schemeClr val="accent2"/>
              </a:solidFill>
              <a:ln w="19050">
                <a:noFill/>
              </a:ln>
              <a:effectLst/>
            </c:spPr>
            <c:extLst>
              <c:ext xmlns:c16="http://schemas.microsoft.com/office/drawing/2014/chart" uri="{C3380CC4-5D6E-409C-BE32-E72D297353CC}">
                <c16:uniqueId val="{00000003-7252-4784-B743-F49F27BBC3A9}"/>
              </c:ext>
            </c:extLst>
          </c:dPt>
          <c:dPt>
            <c:idx val="2"/>
            <c:bubble3D val="0"/>
            <c:spPr>
              <a:solidFill>
                <a:schemeClr val="accent3"/>
              </a:solidFill>
              <a:ln w="19050">
                <a:noFill/>
              </a:ln>
              <a:effectLst/>
            </c:spPr>
            <c:extLst>
              <c:ext xmlns:c16="http://schemas.microsoft.com/office/drawing/2014/chart" uri="{C3380CC4-5D6E-409C-BE32-E72D297353CC}">
                <c16:uniqueId val="{00000005-7252-4784-B743-F49F27BBC3A9}"/>
              </c:ext>
            </c:extLst>
          </c:dPt>
          <c:dLbls>
            <c:dLbl>
              <c:idx val="0"/>
              <c:layout>
                <c:manualLayout>
                  <c:x val="0.14794758762341612"/>
                  <c:y val="5.6135634899276116E-2"/>
                </c:manualLayout>
              </c:layout>
              <c:tx>
                <c:rich>
                  <a:bodyPr/>
                  <a:lstStyle/>
                  <a:p>
                    <a:r>
                      <a:rPr lang="en-US"/>
                      <a:t>£75.7B</a:t>
                    </a:r>
                  </a:p>
                </c:rich>
              </c:tx>
              <c:showLegendKey val="0"/>
              <c:showVal val="1"/>
              <c:showCatName val="0"/>
              <c:showSerName val="0"/>
              <c:showPercent val="0"/>
              <c:showBubbleSize val="0"/>
              <c:extLst>
                <c:ext xmlns:c15="http://schemas.microsoft.com/office/drawing/2012/chart" uri="{CE6537A1-D6FC-4f65-9D91-7224C49458BB}">
                  <c15:layout>
                    <c:manualLayout>
                      <c:w val="0.42944536990749377"/>
                      <c:h val="9.3052775371372715E-2"/>
                    </c:manualLayout>
                  </c15:layout>
                  <c15:showDataLabelsRange val="0"/>
                </c:ext>
                <c:ext xmlns:c16="http://schemas.microsoft.com/office/drawing/2014/chart" uri="{C3380CC4-5D6E-409C-BE32-E72D297353CC}">
                  <c16:uniqueId val="{00000001-7252-4784-B743-F49F27BBC3A9}"/>
                </c:ext>
              </c:extLst>
            </c:dLbl>
            <c:dLbl>
              <c:idx val="1"/>
              <c:layout>
                <c:manualLayout>
                  <c:x val="-7.2061138042338255E-2"/>
                  <c:y val="-7.8121632220321036E-2"/>
                </c:manualLayout>
              </c:layout>
              <c:tx>
                <c:rich>
                  <a:bodyPr/>
                  <a:lstStyle/>
                  <a:p>
                    <a:r>
                      <a:rPr lang="en-US"/>
                      <a:t>£7.4B</a:t>
                    </a:r>
                  </a:p>
                </c:rich>
              </c:tx>
              <c:showLegendKey val="0"/>
              <c:showVal val="1"/>
              <c:showCatName val="0"/>
              <c:showSerName val="0"/>
              <c:showPercent val="0"/>
              <c:showBubbleSize val="0"/>
              <c:extLst>
                <c:ext xmlns:c15="http://schemas.microsoft.com/office/drawing/2012/chart" uri="{CE6537A1-D6FC-4f65-9D91-7224C49458BB}">
                  <c15:layout>
                    <c:manualLayout>
                      <c:w val="9.8156906448661554E-2"/>
                      <c:h val="0.13927111119584346"/>
                    </c:manualLayout>
                  </c15:layout>
                  <c15:showDataLabelsRange val="0"/>
                </c:ext>
                <c:ext xmlns:c16="http://schemas.microsoft.com/office/drawing/2014/chart" uri="{C3380CC4-5D6E-409C-BE32-E72D297353CC}">
                  <c16:uniqueId val="{00000003-7252-4784-B743-F49F27BBC3A9}"/>
                </c:ext>
              </c:extLst>
            </c:dLbl>
            <c:dLbl>
              <c:idx val="2"/>
              <c:layout>
                <c:manualLayout>
                  <c:x val="-4.1545673042213557E-2"/>
                  <c:y val="-0.13183240577895766"/>
                </c:manualLayout>
              </c:layout>
              <c:tx>
                <c:rich>
                  <a:bodyPr/>
                  <a:lstStyle/>
                  <a:p>
                    <a:r>
                      <a:rPr lang="en-US"/>
                      <a:t>£4.7B</a:t>
                    </a:r>
                  </a:p>
                </c:rich>
              </c:tx>
              <c:showLegendKey val="0"/>
              <c:showVal val="1"/>
              <c:showCatName val="0"/>
              <c:showSerName val="0"/>
              <c:showPercent val="0"/>
              <c:showBubbleSize val="0"/>
              <c:extLst>
                <c:ext xmlns:c15="http://schemas.microsoft.com/office/drawing/2012/chart" uri="{CE6537A1-D6FC-4f65-9D91-7224C49458BB}">
                  <c15:layout>
                    <c:manualLayout>
                      <c:w val="8.7245887135624423E-2"/>
                      <c:h val="6.1926368652422091E-2"/>
                    </c:manualLayout>
                  </c15:layout>
                  <c15:showDataLabelsRange val="0"/>
                </c:ext>
                <c:ext xmlns:c16="http://schemas.microsoft.com/office/drawing/2014/chart" uri="{C3380CC4-5D6E-409C-BE32-E72D297353CC}">
                  <c16:uniqueId val="{00000005-7252-4784-B743-F49F27BBC3A9}"/>
                </c:ext>
              </c:extLst>
            </c:dLbl>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"£"#,##0_);[Red]\("£"#,##0\)</c:formatCode>
                <c:ptCount val="3"/>
                <c:pt idx="0">
                  <c:v>71624</c:v>
                </c:pt>
                <c:pt idx="1">
                  <c:v>7110</c:v>
                </c:pt>
                <c:pt idx="2">
                  <c:v>4504</c:v>
                </c:pt>
              </c:numCache>
            </c:numRef>
          </c:val>
          <c:extLst>
            <c:ext xmlns:c16="http://schemas.microsoft.com/office/drawing/2014/chart" uri="{C3380CC4-5D6E-409C-BE32-E72D297353CC}">
              <c16:uniqueId val="{00000006-7252-4784-B743-F49F27BBC3A9}"/>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8584812935E-2"/>
          <c:y val="1.1761157708447536E-2"/>
          <c:w val="0.86581231935050507"/>
          <c:h val="0.1347937478999860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238379092138412"/>
          <c:y val="0.13775763494679447"/>
          <c:w val="0.52411611267803471"/>
          <c:h val="0.80475960853730499"/>
        </c:manualLayout>
      </c:layout>
      <c:doughnutChart>
        <c:varyColors val="1"/>
        <c:ser>
          <c:idx val="0"/>
          <c:order val="0"/>
          <c:tx>
            <c:strRef>
              <c:f>Sheet1!$B$1</c:f>
              <c:strCache>
                <c:ptCount val="1"/>
                <c:pt idx="0">
                  <c:v>Sales</c:v>
                </c:pt>
              </c:strCache>
            </c:strRef>
          </c:tx>
          <c:spPr>
            <a:ln>
              <a:solidFill>
                <a:schemeClr val="bg1">
                  <a:lumMod val="95000"/>
                </a:schemeClr>
              </a:solidFill>
            </a:ln>
          </c:spPr>
          <c:explosion val="1"/>
          <c:dPt>
            <c:idx val="0"/>
            <c:bubble3D val="0"/>
            <c:explosion val="0"/>
            <c:spPr>
              <a:solidFill>
                <a:schemeClr val="accent1"/>
              </a:solidFill>
              <a:ln w="19050">
                <a:solidFill>
                  <a:schemeClr val="bg1">
                    <a:lumMod val="95000"/>
                  </a:schemeClr>
                </a:solidFill>
              </a:ln>
              <a:effectLst/>
            </c:spPr>
            <c:extLst>
              <c:ext xmlns:c16="http://schemas.microsoft.com/office/drawing/2014/chart" uri="{C3380CC4-5D6E-409C-BE32-E72D297353CC}">
                <c16:uniqueId val="{00000001-0224-4A73-A58D-58318BC12ABB}"/>
              </c:ext>
            </c:extLst>
          </c:dPt>
          <c:dPt>
            <c:idx val="1"/>
            <c:bubble3D val="0"/>
            <c:spPr>
              <a:solidFill>
                <a:schemeClr val="accent2"/>
              </a:solidFill>
              <a:ln w="19050">
                <a:solidFill>
                  <a:schemeClr val="bg1">
                    <a:lumMod val="95000"/>
                  </a:schemeClr>
                </a:solidFill>
              </a:ln>
              <a:effectLst/>
            </c:spPr>
            <c:extLst>
              <c:ext xmlns:c16="http://schemas.microsoft.com/office/drawing/2014/chart" uri="{C3380CC4-5D6E-409C-BE32-E72D297353CC}">
                <c16:uniqueId val="{00000003-0224-4A73-A58D-58318BC12ABB}"/>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0224-4A73-A58D-58318BC12ABB}"/>
              </c:ext>
            </c:extLst>
          </c:dPt>
          <c:dLbls>
            <c:dLbl>
              <c:idx val="0"/>
              <c:layout>
                <c:manualLayout>
                  <c:x val="0.16660405597991687"/>
                  <c:y val="1.8087855297157621E-2"/>
                </c:manualLayout>
              </c:layout>
              <c:tx>
                <c:rich>
                  <a:bodyPr/>
                  <a:lstStyle/>
                  <a:p>
                    <a:fld id="{FE68E1B4-A62E-4749-A416-03340EF684CB}" type="VALUE">
                      <a:rPr lang="en-US" smtClean="0">
                        <a:solidFill>
                          <a:sysClr val="windowText" lastClr="000000"/>
                        </a:solidFill>
                      </a:rPr>
                      <a:pPr/>
                      <a:t>[VALUE]</a:t>
                    </a:fld>
                    <a:r>
                      <a:rPr lang="en-US">
                        <a:solidFill>
                          <a:sysClr val="windowText" lastClr="000000"/>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224-4A73-A58D-58318BC12ABB}"/>
                </c:ext>
              </c:extLst>
            </c:dLbl>
            <c:dLbl>
              <c:idx val="1"/>
              <c:layout>
                <c:manualLayout>
                  <c:x val="-7.5729116354507645E-2"/>
                  <c:y val="-9.0439276485788117E-2"/>
                </c:manualLayout>
              </c:layout>
              <c:tx>
                <c:rich>
                  <a:bodyPr/>
                  <a:lstStyle/>
                  <a:p>
                    <a:fld id="{AE147F6F-C75B-457D-9829-344BCD75DC20}" type="VALUE">
                      <a:rPr lang="en-US" smtClean="0">
                        <a:solidFill>
                          <a:sysClr val="windowText" lastClr="000000"/>
                        </a:solidFill>
                      </a:rPr>
                      <a:pPr/>
                      <a:t>[VALUE]</a:t>
                    </a:fld>
                    <a:r>
                      <a:rPr lang="en-US">
                        <a:solidFill>
                          <a:sysClr val="windowText" lastClr="000000"/>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224-4A73-A58D-58318BC12ABB}"/>
                </c:ext>
              </c:extLst>
            </c:dLbl>
            <c:dLbl>
              <c:idx val="2"/>
              <c:layout>
                <c:manualLayout>
                  <c:x val="-4.0388862055737426E-2"/>
                  <c:y val="-0.11111111111111113"/>
                </c:manualLayout>
              </c:layout>
              <c:tx>
                <c:rich>
                  <a:bodyPr/>
                  <a:lstStyle/>
                  <a:p>
                    <a:fld id="{4824C825-80F9-4BC6-B7AA-71A22DD25C1E}" type="VALUE">
                      <a:rPr lang="en-US" smtClean="0">
                        <a:solidFill>
                          <a:sysClr val="windowText" lastClr="000000"/>
                        </a:solidFill>
                      </a:rPr>
                      <a:pPr/>
                      <a:t>[VALUE]</a:t>
                    </a:fld>
                    <a:r>
                      <a:rPr lang="en-US">
                        <a:solidFill>
                          <a:sysClr val="windowText" lastClr="000000"/>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224-4A73-A58D-58318BC12ABB}"/>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_-* #,##0.0_-;\-* #,##0.0_-;_-* "-"??_-;_-@_-</c:formatCode>
                <c:ptCount val="3"/>
                <c:pt idx="0">
                  <c:v>2289.5346401319798</c:v>
                </c:pt>
                <c:pt idx="1">
                  <c:v>251.362072874272</c:v>
                </c:pt>
                <c:pt idx="2">
                  <c:v>157.83977137917199</c:v>
                </c:pt>
              </c:numCache>
            </c:numRef>
          </c:val>
          <c:extLst>
            <c:ext xmlns:c16="http://schemas.microsoft.com/office/drawing/2014/chart" uri="{C3380CC4-5D6E-409C-BE32-E72D297353CC}">
              <c16:uniqueId val="{00000006-0224-4A73-A58D-58318BC12ABB}"/>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0.17371570242896336"/>
          <c:y val="1.4763270870211008E-3"/>
          <c:w val="0.70320229902651721"/>
          <c:h val="0.1173476571242548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743235687422532"/>
          <c:y val="0.18168526245395847"/>
          <c:w val="0.52411611267803471"/>
          <c:h val="0.80475960853730499"/>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a:effectLst/>
            </c:spPr>
            <c:extLst>
              <c:ext xmlns:c16="http://schemas.microsoft.com/office/drawing/2014/chart" uri="{C3380CC4-5D6E-409C-BE32-E72D297353CC}">
                <c16:uniqueId val="{00000001-0224-4A73-A58D-58318BC12ABB}"/>
              </c:ext>
            </c:extLst>
          </c:dPt>
          <c:dPt>
            <c:idx val="1"/>
            <c:bubble3D val="0"/>
            <c:spPr>
              <a:solidFill>
                <a:schemeClr val="accent2"/>
              </a:solidFill>
              <a:ln w="19050">
                <a:solidFill>
                  <a:schemeClr val="bg1">
                    <a:lumMod val="95000"/>
                  </a:schemeClr>
                </a:solidFill>
              </a:ln>
              <a:effectLst/>
            </c:spPr>
            <c:extLst>
              <c:ext xmlns:c16="http://schemas.microsoft.com/office/drawing/2014/chart" uri="{C3380CC4-5D6E-409C-BE32-E72D297353CC}">
                <c16:uniqueId val="{00000003-0224-4A73-A58D-58318BC12ABB}"/>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0224-4A73-A58D-58318BC12ABB}"/>
              </c:ext>
            </c:extLst>
          </c:dPt>
          <c:dLbls>
            <c:dLbl>
              <c:idx val="0"/>
              <c:layout>
                <c:manualLayout>
                  <c:x val="0.17165266373688406"/>
                  <c:y val="3.6175710594315055E-2"/>
                </c:manualLayout>
              </c:layout>
              <c:tx>
                <c:rich>
                  <a:bodyPr/>
                  <a:lstStyle/>
                  <a:p>
                    <a:fld id="{B2D28E14-35F8-4664-841F-91893ADCCF98}" type="VALUE">
                      <a:rPr lang="en-US" smtClean="0">
                        <a:solidFill>
                          <a:schemeClr val="tx1"/>
                        </a:solidFill>
                      </a:rPr>
                      <a:pPr/>
                      <a:t>[VALUE]</a:t>
                    </a:fld>
                    <a:r>
                      <a:rPr lang="en-US">
                        <a:solidFill>
                          <a:schemeClr val="tx1"/>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224-4A73-A58D-58318BC12ABB}"/>
                </c:ext>
              </c:extLst>
            </c:dLbl>
            <c:dLbl>
              <c:idx val="1"/>
              <c:layout>
                <c:manualLayout>
                  <c:x val="-9.928928588702117E-2"/>
                  <c:y val="-9.8191214470284241E-2"/>
                </c:manualLayout>
              </c:layout>
              <c:tx>
                <c:rich>
                  <a:bodyPr/>
                  <a:lstStyle/>
                  <a:p>
                    <a:fld id="{F8A38209-0711-4A30-BC80-FAA4F8F8D1A0}" type="VALUE">
                      <a:rPr lang="en-US" smtClean="0">
                        <a:solidFill>
                          <a:schemeClr val="tx1"/>
                        </a:solidFill>
                      </a:rPr>
                      <a:pPr/>
                      <a:t>[VALUE]</a:t>
                    </a:fld>
                    <a:r>
                      <a:rPr lang="en-US">
                        <a:solidFill>
                          <a:schemeClr val="tx1"/>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224-4A73-A58D-58318BC12ABB}"/>
                </c:ext>
              </c:extLst>
            </c:dLbl>
            <c:dLbl>
              <c:idx val="2"/>
              <c:layout>
                <c:manualLayout>
                  <c:x val="-4.8803208317349391E-2"/>
                  <c:y val="-0.10852713178294573"/>
                </c:manualLayout>
              </c:layout>
              <c:tx>
                <c:rich>
                  <a:bodyPr/>
                  <a:lstStyle/>
                  <a:p>
                    <a:fld id="{1634B9F4-E5D7-4B8F-B198-2A5AD2FE1A2A}" type="VALUE">
                      <a:rPr lang="en-US" smtClean="0">
                        <a:solidFill>
                          <a:schemeClr val="tx1"/>
                        </a:solidFill>
                      </a:rPr>
                      <a:pPr/>
                      <a:t>[VALUE]</a:t>
                    </a:fld>
                    <a:r>
                      <a:rPr lang="en-US">
                        <a:solidFill>
                          <a:schemeClr val="tx1"/>
                        </a:solidFill>
                      </a:rPr>
                      <a:t>M</a:t>
                    </a:r>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0224-4A73-A58D-58318BC12ABB}"/>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_-* #,##0.0_-;\-* #,##0.0_-;_-* "-"??_-;_-@_-</c:formatCode>
                <c:ptCount val="3"/>
                <c:pt idx="0">
                  <c:v>906.32622738202497</c:v>
                </c:pt>
                <c:pt idx="1">
                  <c:v>76.80785285869969</c:v>
                </c:pt>
                <c:pt idx="2">
                  <c:v>53.2512464886195</c:v>
                </c:pt>
              </c:numCache>
            </c:numRef>
          </c:val>
          <c:extLst>
            <c:ext xmlns:c16="http://schemas.microsoft.com/office/drawing/2014/chart" uri="{C3380CC4-5D6E-409C-BE32-E72D297353CC}">
              <c16:uniqueId val="{00000006-0224-4A73-A58D-58318BC12ABB}"/>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0.17539856666943043"/>
          <c:y val="2.4732066038900619E-2"/>
          <c:w val="0.70320229902651721"/>
          <c:h val="0.1173476571242548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743235687422532"/>
          <c:y val="0.18168526245395847"/>
          <c:w val="0.52411611267803471"/>
          <c:h val="0.80475960853730499"/>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a:effectLst/>
            </c:spPr>
            <c:extLst>
              <c:ext xmlns:c16="http://schemas.microsoft.com/office/drawing/2014/chart" uri="{C3380CC4-5D6E-409C-BE32-E72D297353CC}">
                <c16:uniqueId val="{00000001-0224-4A73-A58D-58318BC12ABB}"/>
              </c:ext>
            </c:extLst>
          </c:dPt>
          <c:dPt>
            <c:idx val="1"/>
            <c:bubble3D val="0"/>
            <c:spPr>
              <a:solidFill>
                <a:schemeClr val="accent2"/>
              </a:solidFill>
              <a:ln w="19050">
                <a:solidFill>
                  <a:schemeClr val="bg1">
                    <a:lumMod val="95000"/>
                  </a:schemeClr>
                </a:solidFill>
              </a:ln>
              <a:effectLst/>
            </c:spPr>
            <c:extLst>
              <c:ext xmlns:c16="http://schemas.microsoft.com/office/drawing/2014/chart" uri="{C3380CC4-5D6E-409C-BE32-E72D297353CC}">
                <c16:uniqueId val="{00000003-0224-4A73-A58D-58318BC12ABB}"/>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0224-4A73-A58D-58318BC12ABB}"/>
              </c:ext>
            </c:extLst>
          </c:dPt>
          <c:dLbls>
            <c:dLbl>
              <c:idx val="0"/>
              <c:layout>
                <c:manualLayout>
                  <c:x val="0.16660405597991687"/>
                  <c:y val="2.3255813953488372E-2"/>
                </c:manualLayout>
              </c:layout>
              <c:tx>
                <c:rich>
                  <a:bodyPr/>
                  <a:lstStyle/>
                  <a:p>
                    <a:fld id="{19B8596A-D3A6-4869-8CD6-D6BF1A08CEAC}" type="VALUE">
                      <a:rPr lang="en-US" smtClean="0">
                        <a:solidFill>
                          <a:schemeClr val="tx1"/>
                        </a:solidFill>
                      </a:rPr>
                      <a:pPr/>
                      <a:t>[VALUE]</a:t>
                    </a:fld>
                    <a:r>
                      <a:rPr lang="en-US">
                        <a:solidFill>
                          <a:schemeClr val="tx1"/>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224-4A73-A58D-58318BC12ABB}"/>
                </c:ext>
              </c:extLst>
            </c:dLbl>
            <c:dLbl>
              <c:idx val="1"/>
              <c:layout>
                <c:manualLayout>
                  <c:x val="-0.11443510915792274"/>
                  <c:y val="-8.0103359173126637E-2"/>
                </c:manualLayout>
              </c:layout>
              <c:tx>
                <c:rich>
                  <a:bodyPr/>
                  <a:lstStyle/>
                  <a:p>
                    <a:fld id="{514D663D-D9F4-4E29-A1C6-8D67E49B763A}" type="VALUE">
                      <a:rPr lang="en-US" smtClean="0">
                        <a:solidFill>
                          <a:schemeClr val="tx1"/>
                        </a:solidFill>
                      </a:rPr>
                      <a:pPr/>
                      <a:t>[VALUE]</a:t>
                    </a:fld>
                    <a:r>
                      <a:rPr lang="en-US">
                        <a:solidFill>
                          <a:schemeClr val="tx1"/>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224-4A73-A58D-58318BC12ABB}"/>
                </c:ext>
              </c:extLst>
            </c:dLbl>
            <c:dLbl>
              <c:idx val="2"/>
              <c:layout>
                <c:manualLayout>
                  <c:x val="-7.5729116354507672E-2"/>
                  <c:y val="-0.10594315245478036"/>
                </c:manualLayout>
              </c:layout>
              <c:tx>
                <c:rich>
                  <a:bodyPr/>
                  <a:lstStyle/>
                  <a:p>
                    <a:fld id="{E23F838D-479E-48E1-A330-A6B9F83B2891}" type="VALUE">
                      <a:rPr lang="en-US" smtClean="0">
                        <a:solidFill>
                          <a:schemeClr val="tx1"/>
                        </a:solidFill>
                      </a:rPr>
                      <a:pPr/>
                      <a:t>[VALUE]</a:t>
                    </a:fld>
                    <a:r>
                      <a:rPr lang="en-US">
                        <a:solidFill>
                          <a:schemeClr val="tx1"/>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224-4A73-A58D-58318BC12ABB}"/>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_-* #,##0.0_-;\-* #,##0.0_-;_-* "-"??_-;_-@_-</c:formatCode>
                <c:ptCount val="3"/>
                <c:pt idx="0">
                  <c:v>296.19264259493701</c:v>
                </c:pt>
                <c:pt idx="1">
                  <c:v>29.2177064558723</c:v>
                </c:pt>
                <c:pt idx="2">
                  <c:v>19.480346282853997</c:v>
                </c:pt>
              </c:numCache>
            </c:numRef>
          </c:val>
          <c:extLst>
            <c:ext xmlns:c16="http://schemas.microsoft.com/office/drawing/2014/chart" uri="{C3380CC4-5D6E-409C-BE32-E72D297353CC}">
              <c16:uniqueId val="{00000006-0224-4A73-A58D-58318BC12ABB}"/>
            </c:ext>
          </c:extLst>
        </c:ser>
        <c:dLbls>
          <c:showLegendKey val="0"/>
          <c:showVal val="0"/>
          <c:showCatName val="0"/>
          <c:showSerName val="0"/>
          <c:showPercent val="0"/>
          <c:showBubbleSize val="0"/>
          <c:showLeaderLines val="1"/>
        </c:dLbls>
        <c:firstSliceAng val="0"/>
        <c:holeSize val="62"/>
      </c:doughnutChart>
      <c:spPr>
        <a:noFill/>
        <a:ln>
          <a:noFill/>
        </a:ln>
        <a:effectLst/>
      </c:spPr>
    </c:plotArea>
    <c:legend>
      <c:legendPos val="t"/>
      <c:layout>
        <c:manualLayout>
          <c:xMode val="edge"/>
          <c:yMode val="edge"/>
          <c:x val="0.17539856666943043"/>
          <c:y val="2.4732066038900619E-2"/>
          <c:w val="0.70320229902651721"/>
          <c:h val="0.1173476571242548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004935036385196E-2"/>
          <c:y val="0.12509443121529742"/>
          <c:w val="0.98999509418113407"/>
          <c:h val="0.78596315431316766"/>
        </c:manualLayout>
      </c:layout>
      <c:lineChart>
        <c:grouping val="standard"/>
        <c:varyColors val="0"/>
        <c:ser>
          <c:idx val="0"/>
          <c:order val="0"/>
          <c:tx>
            <c:strRef>
              <c:f>Sheet1!$A$2</c:f>
              <c:strCache>
                <c:ptCount val="1"/>
                <c:pt idx="0">
                  <c:v>GB</c:v>
                </c:pt>
              </c:strCache>
            </c:strRef>
          </c:tx>
          <c:spPr>
            <a:ln w="25400" cap="rnd">
              <a:solidFill>
                <a:schemeClr val="accent4"/>
              </a:solidFill>
              <a:round/>
            </a:ln>
            <a:effectLst/>
          </c:spPr>
          <c:marker>
            <c:symbol val="circle"/>
            <c:size val="5"/>
            <c:spPr>
              <a:solidFill>
                <a:schemeClr val="accent4"/>
              </a:solidFill>
              <a:ln w="9525">
                <a:solidFill>
                  <a:schemeClr val="accent4"/>
                </a:solidFill>
              </a:ln>
              <a:effectLst/>
            </c:spPr>
          </c:marker>
          <c:dPt>
            <c:idx val="0"/>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1-1021-473C-9FF3-41E6CB5588CB}"/>
              </c:ext>
            </c:extLst>
          </c:dPt>
          <c:dPt>
            <c:idx val="1"/>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3-1021-473C-9FF3-41E6CB5588CB}"/>
              </c:ext>
            </c:extLst>
          </c:dPt>
          <c:dPt>
            <c:idx val="2"/>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5-1021-473C-9FF3-41E6CB5588CB}"/>
              </c:ext>
            </c:extLst>
          </c:dPt>
          <c:dLbls>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Jan-24</c:v>
                </c:pt>
                <c:pt idx="1">
                  <c:v>Feb-24</c:v>
                </c:pt>
                <c:pt idx="2">
                  <c:v>Mar-24</c:v>
                </c:pt>
                <c:pt idx="3">
                  <c:v>Apr-24</c:v>
                </c:pt>
                <c:pt idx="4">
                  <c:v>May-24</c:v>
                </c:pt>
                <c:pt idx="5">
                  <c:v>Jun-24</c:v>
                </c:pt>
                <c:pt idx="6">
                  <c:v>Jul-24</c:v>
                </c:pt>
                <c:pt idx="7">
                  <c:v>Aug-24</c:v>
                </c:pt>
                <c:pt idx="8">
                  <c:v>Sep-24</c:v>
                </c:pt>
                <c:pt idx="9">
                  <c:v>Oct-24</c:v>
                </c:pt>
                <c:pt idx="10">
                  <c:v>Nov-24</c:v>
                </c:pt>
                <c:pt idx="11">
                  <c:v>Dec-24</c:v>
                </c:pt>
              </c:strCache>
            </c:strRef>
          </c:cat>
          <c:val>
            <c:numRef>
              <c:f>Sheet1!$B$2:$M$2</c:f>
              <c:numCache>
                <c:formatCode>_-* #,##0.0_-;\-* #,##0.0_-;_-* "-"??_-;_-@_-</c:formatCode>
                <c:ptCount val="12"/>
                <c:pt idx="0">
                  <c:v>63.603658298609801</c:v>
                </c:pt>
                <c:pt idx="1">
                  <c:v>86.190964122361791</c:v>
                </c:pt>
                <c:pt idx="2">
                  <c:v>81.03921496419909</c:v>
                </c:pt>
                <c:pt idx="3">
                  <c:v>70.818573327551903</c:v>
                </c:pt>
                <c:pt idx="4">
                  <c:v>97.618000047266307</c:v>
                </c:pt>
                <c:pt idx="5">
                  <c:v>94.336051902971505</c:v>
                </c:pt>
                <c:pt idx="6">
                  <c:v>84.135689260707196</c:v>
                </c:pt>
                <c:pt idx="7">
                  <c:v>121.852389631016</c:v>
                </c:pt>
                <c:pt idx="8">
                  <c:v>84.57627819239859</c:v>
                </c:pt>
                <c:pt idx="9">
                  <c:v>77.909224285487994</c:v>
                </c:pt>
                <c:pt idx="10">
                  <c:v>76.114547887564399</c:v>
                </c:pt>
                <c:pt idx="11">
                  <c:v>90.266641985564505</c:v>
                </c:pt>
              </c:numCache>
            </c:numRef>
          </c:val>
          <c:smooth val="0"/>
          <c:extLst>
            <c:ext xmlns:c16="http://schemas.microsoft.com/office/drawing/2014/chart" uri="{C3380CC4-5D6E-409C-BE32-E72D297353CC}">
              <c16:uniqueId val="{00000006-1021-473C-9FF3-41E6CB5588CB}"/>
            </c:ext>
          </c:extLst>
        </c:ser>
        <c:ser>
          <c:idx val="1"/>
          <c:order val="1"/>
          <c:tx>
            <c:strRef>
              <c:f>Sheet1!$A$3</c:f>
              <c:strCache>
                <c:ptCount val="1"/>
                <c:pt idx="0">
                  <c:v>England</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Jan-24</c:v>
                </c:pt>
                <c:pt idx="1">
                  <c:v>Feb-24</c:v>
                </c:pt>
                <c:pt idx="2">
                  <c:v>Mar-24</c:v>
                </c:pt>
                <c:pt idx="3">
                  <c:v>Apr-24</c:v>
                </c:pt>
                <c:pt idx="4">
                  <c:v>May-24</c:v>
                </c:pt>
                <c:pt idx="5">
                  <c:v>Jun-24</c:v>
                </c:pt>
                <c:pt idx="6">
                  <c:v>Jul-24</c:v>
                </c:pt>
                <c:pt idx="7">
                  <c:v>Aug-24</c:v>
                </c:pt>
                <c:pt idx="8">
                  <c:v>Sep-24</c:v>
                </c:pt>
                <c:pt idx="9">
                  <c:v>Oct-24</c:v>
                </c:pt>
                <c:pt idx="10">
                  <c:v>Nov-24</c:v>
                </c:pt>
                <c:pt idx="11">
                  <c:v>Dec-24</c:v>
                </c:pt>
              </c:strCache>
            </c:strRef>
          </c:cat>
          <c:val>
            <c:numRef>
              <c:f>Sheet1!$B$3:$M$3</c:f>
              <c:numCache>
                <c:formatCode>_-* #,##0.0_-;\-* #,##0.0_-;_-* "-"??_-;_-@_-</c:formatCode>
                <c:ptCount val="12"/>
                <c:pt idx="0">
                  <c:v>55.580402865941004</c:v>
                </c:pt>
                <c:pt idx="1">
                  <c:v>74.827621206737504</c:v>
                </c:pt>
                <c:pt idx="2">
                  <c:v>71.250488652110391</c:v>
                </c:pt>
                <c:pt idx="3">
                  <c:v>62.091043716186</c:v>
                </c:pt>
                <c:pt idx="4">
                  <c:v>85.967770003609701</c:v>
                </c:pt>
                <c:pt idx="5">
                  <c:v>85.796794667509502</c:v>
                </c:pt>
                <c:pt idx="6">
                  <c:v>73.853398402176495</c:v>
                </c:pt>
                <c:pt idx="7">
                  <c:v>108.382052533311</c:v>
                </c:pt>
                <c:pt idx="8">
                  <c:v>73.641684606424093</c:v>
                </c:pt>
                <c:pt idx="9">
                  <c:v>68.999423554993896</c:v>
                </c:pt>
                <c:pt idx="10">
                  <c:v>66.624637427769301</c:v>
                </c:pt>
                <c:pt idx="11">
                  <c:v>79.3109097452528</c:v>
                </c:pt>
              </c:numCache>
            </c:numRef>
          </c:val>
          <c:smooth val="0"/>
          <c:extLst>
            <c:ext xmlns:c16="http://schemas.microsoft.com/office/drawing/2014/chart" uri="{C3380CC4-5D6E-409C-BE32-E72D297353CC}">
              <c16:uniqueId val="{00000007-1021-473C-9FF3-41E6CB5588CB}"/>
            </c:ext>
          </c:extLst>
        </c:ser>
        <c:ser>
          <c:idx val="2"/>
          <c:order val="2"/>
          <c:tx>
            <c:strRef>
              <c:f>Sheet1!$A$4</c:f>
              <c:strCache>
                <c:ptCount val="1"/>
                <c:pt idx="0">
                  <c:v>Scotland</c:v>
                </c:pt>
              </c:strCache>
            </c:strRef>
          </c:tx>
          <c:spPr>
            <a:ln w="25400" cap="rnd">
              <a:solidFill>
                <a:schemeClr val="accent2"/>
              </a:solidFill>
              <a:round/>
            </a:ln>
            <a:effectLst/>
          </c:spPr>
          <c:marker>
            <c:symbol val="triangle"/>
            <c:size val="5"/>
            <c:spPr>
              <a:solidFill>
                <a:schemeClr val="accent2"/>
              </a:solidFill>
              <a:ln w="9525">
                <a:solidFill>
                  <a:schemeClr val="accent2"/>
                </a:solidFill>
              </a:ln>
              <a:effectLst/>
            </c:spPr>
          </c:marker>
          <c:dLbls>
            <c:dLbl>
              <c:idx val="3"/>
              <c:layout>
                <c:manualLayout>
                  <c:x val="-2.5201824537151429E-2"/>
                  <c:y val="-4.80274801504662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422-4656-943E-96C445E34667}"/>
                </c:ext>
              </c:extLst>
            </c:dLbl>
            <c:dLbl>
              <c:idx val="4"/>
              <c:layout>
                <c:manualLayout>
                  <c:x val="3.3183279336836962E-3"/>
                  <c:y val="-1.67590016902212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422-4656-943E-96C445E34667}"/>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Jan-24</c:v>
                </c:pt>
                <c:pt idx="1">
                  <c:v>Feb-24</c:v>
                </c:pt>
                <c:pt idx="2">
                  <c:v>Mar-24</c:v>
                </c:pt>
                <c:pt idx="3">
                  <c:v>Apr-24</c:v>
                </c:pt>
                <c:pt idx="4">
                  <c:v>May-24</c:v>
                </c:pt>
                <c:pt idx="5">
                  <c:v>Jun-24</c:v>
                </c:pt>
                <c:pt idx="6">
                  <c:v>Jul-24</c:v>
                </c:pt>
                <c:pt idx="7">
                  <c:v>Aug-24</c:v>
                </c:pt>
                <c:pt idx="8">
                  <c:v>Sep-24</c:v>
                </c:pt>
                <c:pt idx="9">
                  <c:v>Oct-24</c:v>
                </c:pt>
                <c:pt idx="10">
                  <c:v>Nov-24</c:v>
                </c:pt>
                <c:pt idx="11">
                  <c:v>Dec-24</c:v>
                </c:pt>
              </c:strCache>
            </c:strRef>
          </c:cat>
          <c:val>
            <c:numRef>
              <c:f>Sheet1!$B$4:$M$4</c:f>
              <c:numCache>
                <c:formatCode>_-* #,##0.0_-;\-* #,##0.0_-;_-* "-"??_-;_-@_-</c:formatCode>
                <c:ptCount val="12"/>
                <c:pt idx="0">
                  <c:v>5.15538569600945</c:v>
                </c:pt>
                <c:pt idx="1">
                  <c:v>6.7486897108895203</c:v>
                </c:pt>
                <c:pt idx="2">
                  <c:v>6.6238569209730107</c:v>
                </c:pt>
                <c:pt idx="3">
                  <c:v>5.3481233465405795</c:v>
                </c:pt>
                <c:pt idx="4">
                  <c:v>6.7830901855677004</c:v>
                </c:pt>
                <c:pt idx="5">
                  <c:v>6.0425700586303099</c:v>
                </c:pt>
                <c:pt idx="6">
                  <c:v>5.8452997809676202</c:v>
                </c:pt>
                <c:pt idx="7">
                  <c:v>7.6586088533554202</c:v>
                </c:pt>
                <c:pt idx="8">
                  <c:v>6.0644296976748899</c:v>
                </c:pt>
                <c:pt idx="9">
                  <c:v>6.3339417113192802</c:v>
                </c:pt>
                <c:pt idx="10">
                  <c:v>5.9824417333682005</c:v>
                </c:pt>
                <c:pt idx="11">
                  <c:v>8.22141516340381</c:v>
                </c:pt>
              </c:numCache>
            </c:numRef>
          </c:val>
          <c:smooth val="0"/>
          <c:extLst>
            <c:ext xmlns:c16="http://schemas.microsoft.com/office/drawing/2014/chart" uri="{C3380CC4-5D6E-409C-BE32-E72D297353CC}">
              <c16:uniqueId val="{00000009-1021-473C-9FF3-41E6CB5588CB}"/>
            </c:ext>
          </c:extLst>
        </c:ser>
        <c:ser>
          <c:idx val="3"/>
          <c:order val="3"/>
          <c:tx>
            <c:strRef>
              <c:f>Sheet1!$A$5</c:f>
              <c:strCache>
                <c:ptCount val="1"/>
                <c:pt idx="0">
                  <c:v>Wales</c:v>
                </c:pt>
              </c:strCache>
            </c:strRef>
          </c:tx>
          <c:spPr>
            <a:ln w="25400" cap="rnd">
              <a:solidFill>
                <a:schemeClr val="accent3"/>
              </a:solidFill>
              <a:round/>
            </a:ln>
            <a:effectLst/>
          </c:spPr>
          <c:marker>
            <c:symbol val="diamond"/>
            <c:size val="5"/>
            <c:spPr>
              <a:solidFill>
                <a:schemeClr val="accent3"/>
              </a:solidFill>
              <a:ln w="9525">
                <a:solidFill>
                  <a:schemeClr val="accent3"/>
                </a:solidFill>
              </a:ln>
              <a:effectLst/>
            </c:spPr>
          </c:marker>
          <c:dLbls>
            <c:dLbl>
              <c:idx val="4"/>
              <c:layout>
                <c:manualLayout>
                  <c:x val="-2.0812003154393254E-2"/>
                  <c:y val="-4.86398553826032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422-4656-943E-96C445E34667}"/>
                </c:ext>
              </c:extLst>
            </c:dLbl>
            <c:spPr>
              <a:solidFill>
                <a:srgbClr val="FCE7E7"/>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Jan-24</c:v>
                </c:pt>
                <c:pt idx="1">
                  <c:v>Feb-24</c:v>
                </c:pt>
                <c:pt idx="2">
                  <c:v>Mar-24</c:v>
                </c:pt>
                <c:pt idx="3">
                  <c:v>Apr-24</c:v>
                </c:pt>
                <c:pt idx="4">
                  <c:v>May-24</c:v>
                </c:pt>
                <c:pt idx="5">
                  <c:v>Jun-24</c:v>
                </c:pt>
                <c:pt idx="6">
                  <c:v>Jul-24</c:v>
                </c:pt>
                <c:pt idx="7">
                  <c:v>Aug-24</c:v>
                </c:pt>
                <c:pt idx="8">
                  <c:v>Sep-24</c:v>
                </c:pt>
                <c:pt idx="9">
                  <c:v>Oct-24</c:v>
                </c:pt>
                <c:pt idx="10">
                  <c:v>Nov-24</c:v>
                </c:pt>
                <c:pt idx="11">
                  <c:v>Dec-24</c:v>
                </c:pt>
              </c:strCache>
            </c:strRef>
          </c:cat>
          <c:val>
            <c:numRef>
              <c:f>Sheet1!$B$5:$M$5</c:f>
              <c:numCache>
                <c:formatCode>_-* #,##0.0_-;\-* #,##0.0_-;_-* "-"??_-;_-@_-</c:formatCode>
                <c:ptCount val="12"/>
                <c:pt idx="0">
                  <c:v>3.0276980974781802</c:v>
                </c:pt>
                <c:pt idx="1">
                  <c:v>5.5800374185382102</c:v>
                </c:pt>
                <c:pt idx="2">
                  <c:v>3.50462111468463</c:v>
                </c:pt>
                <c:pt idx="3">
                  <c:v>3.6536451704835997</c:v>
                </c:pt>
                <c:pt idx="4">
                  <c:v>6.3796175364042398</c:v>
                </c:pt>
                <c:pt idx="5">
                  <c:v>3.3826992232074997</c:v>
                </c:pt>
                <c:pt idx="6">
                  <c:v>4.74659810792512</c:v>
                </c:pt>
                <c:pt idx="7">
                  <c:v>6.44120754305004</c:v>
                </c:pt>
                <c:pt idx="8">
                  <c:v>5.6619050303766398</c:v>
                </c:pt>
                <c:pt idx="9">
                  <c:v>3.5891036236450997</c:v>
                </c:pt>
                <c:pt idx="10">
                  <c:v>3.9920986423131501</c:v>
                </c:pt>
                <c:pt idx="11">
                  <c:v>3.2920149805130303</c:v>
                </c:pt>
              </c:numCache>
            </c:numRef>
          </c:val>
          <c:smooth val="0"/>
          <c:extLst>
            <c:ext xmlns:c16="http://schemas.microsoft.com/office/drawing/2014/chart" uri="{C3380CC4-5D6E-409C-BE32-E72D297353CC}">
              <c16:uniqueId val="{0000000A-1021-473C-9FF3-41E6CB5588CB}"/>
            </c:ext>
          </c:extLst>
        </c:ser>
        <c:dLbls>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ax val="130"/>
          <c:min val="0"/>
        </c:scaling>
        <c:delete val="0"/>
        <c:axPos val="l"/>
        <c:numFmt formatCode="0" sourceLinked="0"/>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320372591"/>
        <c:crosses val="autoZero"/>
        <c:crossBetween val="between"/>
        <c:majorUnit val="10"/>
      </c:valAx>
      <c:spPr>
        <a:noFill/>
        <a:ln w="25400">
          <a:noFill/>
        </a:ln>
        <a:effectLst/>
      </c:spPr>
    </c:plotArea>
    <c:legend>
      <c:legendPos val="t"/>
      <c:layout>
        <c:manualLayout>
          <c:xMode val="edge"/>
          <c:yMode val="edge"/>
          <c:x val="0.31988249674594876"/>
          <c:y val="9.3162006528676056E-3"/>
          <c:w val="0.36023500650810247"/>
          <c:h val="8.028254251586321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aseline="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46598573430225E-3"/>
          <c:y val="0.1811055981388979"/>
          <c:w val="0.98999509418113407"/>
          <c:h val="0.70910632973224363"/>
        </c:manualLayout>
      </c:layout>
      <c:lineChart>
        <c:grouping val="standard"/>
        <c:varyColors val="0"/>
        <c:ser>
          <c:idx val="0"/>
          <c:order val="0"/>
          <c:tx>
            <c:strRef>
              <c:f>Sheet1!$A$2</c:f>
              <c:strCache>
                <c:ptCount val="1"/>
                <c:pt idx="0">
                  <c:v>GB</c:v>
                </c:pt>
              </c:strCache>
            </c:strRef>
          </c:tx>
          <c:spPr>
            <a:ln w="34925" cap="rnd">
              <a:solidFill>
                <a:schemeClr val="accent4"/>
              </a:solidFill>
              <a:round/>
            </a:ln>
            <a:effectLst/>
          </c:spPr>
          <c:marker>
            <c:symbol val="circle"/>
            <c:size val="6"/>
            <c:spPr>
              <a:solidFill>
                <a:schemeClr val="accent4"/>
              </a:solidFill>
              <a:ln w="9525">
                <a:solidFill>
                  <a:schemeClr val="accent4"/>
                </a:solidFill>
              </a:ln>
              <a:effectLst/>
            </c:spPr>
          </c:marker>
          <c:dPt>
            <c:idx val="0"/>
            <c:marker>
              <c:symbol val="circle"/>
              <c:size val="6"/>
              <c:spPr>
                <a:solidFill>
                  <a:schemeClr val="accent4"/>
                </a:solidFill>
                <a:ln w="9525">
                  <a:solidFill>
                    <a:schemeClr val="accent4"/>
                  </a:solidFill>
                </a:ln>
                <a:effectLst/>
              </c:spPr>
            </c:marker>
            <c:bubble3D val="0"/>
            <c:spPr>
              <a:ln w="34925" cap="rnd">
                <a:solidFill>
                  <a:schemeClr val="accent4"/>
                </a:solidFill>
                <a:round/>
              </a:ln>
              <a:effectLst/>
            </c:spPr>
            <c:extLst>
              <c:ext xmlns:c16="http://schemas.microsoft.com/office/drawing/2014/chart" uri="{C3380CC4-5D6E-409C-BE32-E72D297353CC}">
                <c16:uniqueId val="{00000001-A70A-481C-A467-7A8AFFC618DB}"/>
              </c:ext>
            </c:extLst>
          </c:dPt>
          <c:dPt>
            <c:idx val="1"/>
            <c:marker>
              <c:symbol val="circle"/>
              <c:size val="6"/>
              <c:spPr>
                <a:solidFill>
                  <a:schemeClr val="accent4"/>
                </a:solidFill>
                <a:ln w="9525">
                  <a:solidFill>
                    <a:schemeClr val="accent4"/>
                  </a:solidFill>
                </a:ln>
                <a:effectLst/>
              </c:spPr>
            </c:marker>
            <c:bubble3D val="0"/>
            <c:spPr>
              <a:ln w="34925" cap="rnd">
                <a:solidFill>
                  <a:schemeClr val="accent4"/>
                </a:solidFill>
                <a:round/>
              </a:ln>
              <a:effectLst/>
            </c:spPr>
            <c:extLst>
              <c:ext xmlns:c16="http://schemas.microsoft.com/office/drawing/2014/chart" uri="{C3380CC4-5D6E-409C-BE32-E72D297353CC}">
                <c16:uniqueId val="{00000003-A70A-481C-A467-7A8AFFC618DB}"/>
              </c:ext>
            </c:extLst>
          </c:dPt>
          <c:dPt>
            <c:idx val="2"/>
            <c:marker>
              <c:symbol val="circle"/>
              <c:size val="6"/>
              <c:spPr>
                <a:solidFill>
                  <a:schemeClr val="accent4"/>
                </a:solidFill>
                <a:ln w="9525">
                  <a:solidFill>
                    <a:schemeClr val="accent4"/>
                  </a:solidFill>
                </a:ln>
                <a:effectLst/>
              </c:spPr>
            </c:marker>
            <c:bubble3D val="0"/>
            <c:spPr>
              <a:ln w="34925" cap="rnd">
                <a:solidFill>
                  <a:schemeClr val="accent4"/>
                </a:solidFill>
                <a:round/>
              </a:ln>
              <a:effectLst/>
            </c:spPr>
            <c:extLst>
              <c:ext xmlns:c16="http://schemas.microsoft.com/office/drawing/2014/chart" uri="{C3380CC4-5D6E-409C-BE32-E72D297353CC}">
                <c16:uniqueId val="{00000005-A70A-481C-A467-7A8AFFC618DB}"/>
              </c:ext>
            </c:extLst>
          </c:dPt>
          <c:dLbls>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Sheet1!$B$2:$M$2</c:f>
              <c:numCache>
                <c:formatCode>0.0</c:formatCode>
                <c:ptCount val="12"/>
                <c:pt idx="0">
                  <c:v>205.98334226059529</c:v>
                </c:pt>
                <c:pt idx="1">
                  <c:v>267.81891446339648</c:v>
                </c:pt>
                <c:pt idx="2">
                  <c:v>310.82180299779333</c:v>
                </c:pt>
                <c:pt idx="3">
                  <c:v>310.78665700337342</c:v>
                </c:pt>
                <c:pt idx="4">
                  <c:v>248.65442466881197</c:v>
                </c:pt>
                <c:pt idx="5">
                  <c:v>290.99845449201797</c:v>
                </c:pt>
                <c:pt idx="6">
                  <c:v>317.39075140470715</c:v>
                </c:pt>
                <c:pt idx="7">
                  <c:v>314.38322167836981</c:v>
                </c:pt>
                <c:pt idx="8">
                  <c:v>230.83383738517</c:v>
                </c:pt>
                <c:pt idx="9">
                  <c:v>262.77262527778998</c:v>
                </c:pt>
                <c:pt idx="10">
                  <c:v>290.56435708412101</c:v>
                </c:pt>
                <c:pt idx="11">
                  <c:v>244.29041415861698</c:v>
                </c:pt>
              </c:numCache>
            </c:numRef>
          </c:val>
          <c:smooth val="0"/>
          <c:extLst>
            <c:ext xmlns:c16="http://schemas.microsoft.com/office/drawing/2014/chart" uri="{C3380CC4-5D6E-409C-BE32-E72D297353CC}">
              <c16:uniqueId val="{00000008-A70A-481C-A467-7A8AFFC618DB}"/>
            </c:ext>
          </c:extLst>
        </c:ser>
        <c:ser>
          <c:idx val="1"/>
          <c:order val="1"/>
          <c:tx>
            <c:strRef>
              <c:f>Sheet1!$A$3</c:f>
              <c:strCache>
                <c:ptCount val="1"/>
                <c:pt idx="0">
                  <c:v>England</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0"/>
              <c:layout>
                <c:manualLayout>
                  <c:x val="-3.643257674236499E-2"/>
                  <c:y val="3.07512792656390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70A-481C-A467-7A8AFFC618DB}"/>
                </c:ext>
              </c:extLst>
            </c:dLbl>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Sheet1!$B$3:$M$3</c:f>
              <c:numCache>
                <c:formatCode>0.0</c:formatCode>
                <c:ptCount val="12"/>
                <c:pt idx="0">
                  <c:v>179.35196599083002</c:v>
                </c:pt>
                <c:pt idx="1">
                  <c:v>230.44874287598731</c:v>
                </c:pt>
                <c:pt idx="2">
                  <c:v>270.67168456579896</c:v>
                </c:pt>
                <c:pt idx="3">
                  <c:v>270.50699815031686</c:v>
                </c:pt>
                <c:pt idx="4">
                  <c:v>216.2054822211914</c:v>
                </c:pt>
                <c:pt idx="5">
                  <c:v>253.12439268244944</c:v>
                </c:pt>
                <c:pt idx="6">
                  <c:v>277.31811898539809</c:v>
                </c:pt>
                <c:pt idx="7">
                  <c:v>283.38844741194396</c:v>
                </c:pt>
                <c:pt idx="8">
                  <c:v>201.65851272478801</c:v>
                </c:pt>
                <c:pt idx="9">
                  <c:v>233.85560838730498</c:v>
                </c:pt>
                <c:pt idx="10">
                  <c:v>255.877135541912</c:v>
                </c:pt>
                <c:pt idx="11">
                  <c:v>214.934970728016</c:v>
                </c:pt>
              </c:numCache>
            </c:numRef>
          </c:val>
          <c:smooth val="0"/>
          <c:extLst>
            <c:ext xmlns:c16="http://schemas.microsoft.com/office/drawing/2014/chart" uri="{C3380CC4-5D6E-409C-BE32-E72D297353CC}">
              <c16:uniqueId val="{0000000A-A70A-481C-A467-7A8AFFC618DB}"/>
            </c:ext>
          </c:extLst>
        </c:ser>
        <c:ser>
          <c:idx val="2"/>
          <c:order val="2"/>
          <c:tx>
            <c:strRef>
              <c:f>Sheet1!$A$4</c:f>
              <c:strCache>
                <c:ptCount val="1"/>
                <c:pt idx="0">
                  <c:v>Scotland</c:v>
                </c:pt>
              </c:strCache>
            </c:strRef>
          </c:tx>
          <c:spPr>
            <a:ln w="25400" cap="rnd">
              <a:solidFill>
                <a:schemeClr val="accent2"/>
              </a:solidFill>
              <a:round/>
            </a:ln>
            <a:effectLst/>
          </c:spPr>
          <c:marker>
            <c:symbol val="triangle"/>
            <c:size val="5"/>
            <c:spPr>
              <a:solidFill>
                <a:schemeClr val="accent2"/>
              </a:solidFill>
              <a:ln w="9525">
                <a:solidFill>
                  <a:schemeClr val="accent2"/>
                </a:solidFill>
              </a:ln>
              <a:effectLst/>
            </c:spPr>
          </c:marker>
          <c:dLbls>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Sheet1!$B$4:$M$4</c:f>
              <c:numCache>
                <c:formatCode>0.0</c:formatCode>
                <c:ptCount val="12"/>
                <c:pt idx="0">
                  <c:v>18.795335679399834</c:v>
                </c:pt>
                <c:pt idx="1">
                  <c:v>24.508747610080164</c:v>
                </c:pt>
                <c:pt idx="2">
                  <c:v>25.583560487605233</c:v>
                </c:pt>
                <c:pt idx="3">
                  <c:v>27.279244406205727</c:v>
                </c:pt>
                <c:pt idx="4">
                  <c:v>23.122768047021193</c:v>
                </c:pt>
                <c:pt idx="5">
                  <c:v>21.25523704926907</c:v>
                </c:pt>
                <c:pt idx="6">
                  <c:v>28.274088444093024</c:v>
                </c:pt>
                <c:pt idx="7">
                  <c:v>18.100189692949808</c:v>
                </c:pt>
                <c:pt idx="8">
                  <c:v>18.527932327872001</c:v>
                </c:pt>
                <c:pt idx="9">
                  <c:v>18.173783590738598</c:v>
                </c:pt>
                <c:pt idx="10">
                  <c:v>19.5683383319979</c:v>
                </c:pt>
                <c:pt idx="11">
                  <c:v>20.537798608091297</c:v>
                </c:pt>
              </c:numCache>
            </c:numRef>
          </c:val>
          <c:smooth val="1"/>
          <c:extLst>
            <c:ext xmlns:c16="http://schemas.microsoft.com/office/drawing/2014/chart" uri="{C3380CC4-5D6E-409C-BE32-E72D297353CC}">
              <c16:uniqueId val="{0000000B-A70A-481C-A467-7A8AFFC618DB}"/>
            </c:ext>
          </c:extLst>
        </c:ser>
        <c:ser>
          <c:idx val="3"/>
          <c:order val="3"/>
          <c:tx>
            <c:strRef>
              <c:f>Sheet1!$A$5</c:f>
              <c:strCache>
                <c:ptCount val="1"/>
                <c:pt idx="0">
                  <c:v>Wales</c:v>
                </c:pt>
              </c:strCache>
            </c:strRef>
          </c:tx>
          <c:spPr>
            <a:ln w="25400" cap="rnd">
              <a:solidFill>
                <a:schemeClr val="accent3"/>
              </a:solidFill>
              <a:round/>
            </a:ln>
            <a:effectLst/>
          </c:spPr>
          <c:marker>
            <c:symbol val="diamond"/>
            <c:size val="5"/>
            <c:spPr>
              <a:solidFill>
                <a:schemeClr val="accent3"/>
              </a:solidFill>
              <a:ln w="9525">
                <a:solidFill>
                  <a:schemeClr val="accent3"/>
                </a:solidFill>
              </a:ln>
              <a:effectLst/>
            </c:spPr>
          </c:marker>
          <c:dLbls>
            <c:spPr>
              <a:solidFill>
                <a:srgbClr val="FCE7E7"/>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0"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Sheet1!$B$5:$M$5</c:f>
              <c:numCache>
                <c:formatCode>0.0</c:formatCode>
                <c:ptCount val="12"/>
                <c:pt idx="0">
                  <c:v>11.705214162078102</c:v>
                </c:pt>
                <c:pt idx="1">
                  <c:v>16.847077457787709</c:v>
                </c:pt>
                <c:pt idx="2">
                  <c:v>17.162381545846692</c:v>
                </c:pt>
                <c:pt idx="3">
                  <c:v>15.909986162804323</c:v>
                </c:pt>
                <c:pt idx="4">
                  <c:v>11.32147819028112</c:v>
                </c:pt>
                <c:pt idx="5">
                  <c:v>18.509838246997301</c:v>
                </c:pt>
                <c:pt idx="6">
                  <c:v>15.862693477821555</c:v>
                </c:pt>
                <c:pt idx="7">
                  <c:v>15.205231186697851</c:v>
                </c:pt>
                <c:pt idx="8">
                  <c:v>12.112356630700999</c:v>
                </c:pt>
                <c:pt idx="9">
                  <c:v>13.4159619300953</c:v>
                </c:pt>
                <c:pt idx="10">
                  <c:v>16.849710681351798</c:v>
                </c:pt>
                <c:pt idx="11">
                  <c:v>10.873217246471301</c:v>
                </c:pt>
              </c:numCache>
            </c:numRef>
          </c:val>
          <c:smooth val="1"/>
          <c:extLst>
            <c:ext xmlns:c16="http://schemas.microsoft.com/office/drawing/2014/chart" uri="{C3380CC4-5D6E-409C-BE32-E72D297353CC}">
              <c16:uniqueId val="{0000000C-A70A-481C-A467-7A8AFFC618DB}"/>
            </c:ext>
          </c:extLst>
        </c:ser>
        <c:dLbls>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ax val="320"/>
          <c:min val="0"/>
        </c:scaling>
        <c:delete val="0"/>
        <c:axPos val="l"/>
        <c:numFmt formatCode="0" sourceLinked="0"/>
        <c:majorTickMark val="out"/>
        <c:minorTickMark val="none"/>
        <c:tickLblPos val="none"/>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20372591"/>
        <c:crosses val="autoZero"/>
        <c:crossBetween val="between"/>
      </c:valAx>
      <c:spPr>
        <a:noFill/>
        <a:ln w="25400">
          <a:noFill/>
        </a:ln>
        <a:effectLst/>
      </c:spPr>
    </c:plotArea>
    <c:legend>
      <c:legendPos val="t"/>
      <c:layout>
        <c:manualLayout>
          <c:xMode val="edge"/>
          <c:yMode val="edge"/>
          <c:x val="0.38064952727267715"/>
          <c:y val="0"/>
          <c:w val="0.23870094545464568"/>
          <c:h val="0.116412428355049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46598573430225E-3"/>
          <c:y val="0.11934651586193305"/>
          <c:w val="0.98999509418113407"/>
          <c:h val="0.77086538481274725"/>
        </c:manualLayout>
      </c:layout>
      <c:lineChart>
        <c:grouping val="standard"/>
        <c:varyColors val="0"/>
        <c:ser>
          <c:idx val="0"/>
          <c:order val="0"/>
          <c:tx>
            <c:strRef>
              <c:f>Sheet1!$A$2</c:f>
              <c:strCache>
                <c:ptCount val="1"/>
                <c:pt idx="0">
                  <c:v>GB</c:v>
                </c:pt>
              </c:strCache>
            </c:strRef>
          </c:tx>
          <c:spPr>
            <a:ln w="25400" cap="rnd">
              <a:solidFill>
                <a:schemeClr val="accent4"/>
              </a:solidFill>
              <a:round/>
            </a:ln>
            <a:effectLst/>
          </c:spPr>
          <c:marker>
            <c:symbol val="circle"/>
            <c:size val="5"/>
            <c:spPr>
              <a:solidFill>
                <a:schemeClr val="accent4"/>
              </a:solidFill>
              <a:ln w="9525">
                <a:solidFill>
                  <a:schemeClr val="accent4"/>
                </a:solidFill>
              </a:ln>
              <a:effectLst/>
            </c:spPr>
          </c:marker>
          <c:dPt>
            <c:idx val="0"/>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1-8748-4B1D-853B-049D0859F208}"/>
              </c:ext>
            </c:extLst>
          </c:dPt>
          <c:dPt>
            <c:idx val="1"/>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3-8748-4B1D-853B-049D0859F208}"/>
              </c:ext>
            </c:extLst>
          </c:dPt>
          <c:dPt>
            <c:idx val="2"/>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5-8748-4B1D-853B-049D0859F208}"/>
              </c:ext>
            </c:extLst>
          </c:dPt>
          <c:dLbls>
            <c:dLbl>
              <c:idx val="0"/>
              <c:layout>
                <c:manualLayout>
                  <c:x val="-4.5219587586067256E-2"/>
                  <c:y val="-3.08943534432918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748-4B1D-853B-049D0859F208}"/>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Sheet1!$B$2:$M$2</c:f>
              <c:numCache>
                <c:formatCode>"£"#,##0</c:formatCode>
                <c:ptCount val="12"/>
                <c:pt idx="0">
                  <c:v>8524</c:v>
                </c:pt>
                <c:pt idx="1">
                  <c:v>11495</c:v>
                </c:pt>
                <c:pt idx="2">
                  <c:v>12485</c:v>
                </c:pt>
                <c:pt idx="3">
                  <c:v>13240</c:v>
                </c:pt>
                <c:pt idx="4">
                  <c:v>10703</c:v>
                </c:pt>
                <c:pt idx="5">
                  <c:v>12142</c:v>
                </c:pt>
                <c:pt idx="6">
                  <c:v>13705</c:v>
                </c:pt>
                <c:pt idx="7">
                  <c:v>15435</c:v>
                </c:pt>
                <c:pt idx="8">
                  <c:v>11888.0703494725</c:v>
                </c:pt>
                <c:pt idx="9">
                  <c:v>13209.2132382484</c:v>
                </c:pt>
                <c:pt idx="10">
                  <c:v>15105.656523627002</c:v>
                </c:pt>
                <c:pt idx="11">
                  <c:v>14638.886630520399</c:v>
                </c:pt>
              </c:numCache>
            </c:numRef>
          </c:val>
          <c:smooth val="0"/>
          <c:extLst>
            <c:ext xmlns:c16="http://schemas.microsoft.com/office/drawing/2014/chart" uri="{C3380CC4-5D6E-409C-BE32-E72D297353CC}">
              <c16:uniqueId val="{00000006-8748-4B1D-853B-049D0859F208}"/>
            </c:ext>
          </c:extLst>
        </c:ser>
        <c:ser>
          <c:idx val="1"/>
          <c:order val="1"/>
          <c:tx>
            <c:strRef>
              <c:f>Sheet1!$A$3</c:f>
              <c:strCache>
                <c:ptCount val="1"/>
                <c:pt idx="0">
                  <c:v>England</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1"/>
              <c:layout>
                <c:manualLayout>
                  <c:x val="-3.1823794366471418E-2"/>
                  <c:y val="4.14645510580665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748-4B1D-853B-049D0859F208}"/>
                </c:ext>
              </c:extLst>
            </c:dLbl>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Sheet1!$B$3:$M$3</c:f>
              <c:numCache>
                <c:formatCode>"£"#,##0</c:formatCode>
                <c:ptCount val="12"/>
                <c:pt idx="0">
                  <c:v>7382</c:v>
                </c:pt>
                <c:pt idx="1">
                  <c:v>9886</c:v>
                </c:pt>
                <c:pt idx="2">
                  <c:v>10962</c:v>
                </c:pt>
                <c:pt idx="3">
                  <c:v>11294</c:v>
                </c:pt>
                <c:pt idx="4">
                  <c:v>9175</c:v>
                </c:pt>
                <c:pt idx="5">
                  <c:v>10408</c:v>
                </c:pt>
                <c:pt idx="6">
                  <c:v>12145</c:v>
                </c:pt>
                <c:pt idx="7">
                  <c:v>13851</c:v>
                </c:pt>
                <c:pt idx="8">
                  <c:v>10358.624393822201</c:v>
                </c:pt>
                <c:pt idx="9">
                  <c:v>11688.800007436701</c:v>
                </c:pt>
                <c:pt idx="10">
                  <c:v>13496.644328985099</c:v>
                </c:pt>
                <c:pt idx="11">
                  <c:v>12860.797737000799</c:v>
                </c:pt>
              </c:numCache>
            </c:numRef>
          </c:val>
          <c:smooth val="0"/>
          <c:extLst>
            <c:ext xmlns:c16="http://schemas.microsoft.com/office/drawing/2014/chart" uri="{C3380CC4-5D6E-409C-BE32-E72D297353CC}">
              <c16:uniqueId val="{00000008-8748-4B1D-853B-049D0859F208}"/>
            </c:ext>
          </c:extLst>
        </c:ser>
        <c:ser>
          <c:idx val="2"/>
          <c:order val="2"/>
          <c:tx>
            <c:strRef>
              <c:f>Sheet1!$A$4</c:f>
              <c:strCache>
                <c:ptCount val="1"/>
                <c:pt idx="0">
                  <c:v>Scotland</c:v>
                </c:pt>
              </c:strCache>
            </c:strRef>
          </c:tx>
          <c:spPr>
            <a:ln w="25400" cap="rnd">
              <a:solidFill>
                <a:schemeClr val="accent2"/>
              </a:solidFill>
              <a:round/>
            </a:ln>
            <a:effectLst/>
          </c:spPr>
          <c:marker>
            <c:symbol val="triangle"/>
            <c:size val="5"/>
            <c:spPr>
              <a:solidFill>
                <a:schemeClr val="accent2"/>
              </a:solidFill>
              <a:ln w="9525">
                <a:solidFill>
                  <a:schemeClr val="accent2"/>
                </a:solidFill>
              </a:ln>
              <a:effectLst/>
            </c:spPr>
          </c:marker>
          <c:dLbls>
            <c:dLbl>
              <c:idx val="5"/>
              <c:layout>
                <c:manualLayout>
                  <c:x val="-2.684748569865103E-2"/>
                  <c:y val="-4.45713237925234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44C-402D-995E-69B0202C009D}"/>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Sheet1!$B$4:$M$4</c:f>
              <c:numCache>
                <c:formatCode>"£"#,##0</c:formatCode>
                <c:ptCount val="12"/>
                <c:pt idx="0">
                  <c:v>724</c:v>
                </c:pt>
                <c:pt idx="1">
                  <c:v>964</c:v>
                </c:pt>
                <c:pt idx="2">
                  <c:v>906</c:v>
                </c:pt>
                <c:pt idx="3">
                  <c:v>1330</c:v>
                </c:pt>
                <c:pt idx="4">
                  <c:v>1069</c:v>
                </c:pt>
                <c:pt idx="5">
                  <c:v>895</c:v>
                </c:pt>
                <c:pt idx="6">
                  <c:v>1020</c:v>
                </c:pt>
                <c:pt idx="7">
                  <c:v>937</c:v>
                </c:pt>
                <c:pt idx="8">
                  <c:v>1035.0610990918601</c:v>
                </c:pt>
                <c:pt idx="9">
                  <c:v>900.34162203377798</c:v>
                </c:pt>
                <c:pt idx="10">
                  <c:v>838.54964214336201</c:v>
                </c:pt>
                <c:pt idx="11">
                  <c:v>1251.1236947254099</c:v>
                </c:pt>
              </c:numCache>
            </c:numRef>
          </c:val>
          <c:smooth val="0"/>
          <c:extLst>
            <c:ext xmlns:c16="http://schemas.microsoft.com/office/drawing/2014/chart" uri="{C3380CC4-5D6E-409C-BE32-E72D297353CC}">
              <c16:uniqueId val="{00000009-8748-4B1D-853B-049D0859F208}"/>
            </c:ext>
          </c:extLst>
        </c:ser>
        <c:ser>
          <c:idx val="3"/>
          <c:order val="3"/>
          <c:tx>
            <c:strRef>
              <c:f>Sheet1!$A$5</c:f>
              <c:strCache>
                <c:ptCount val="1"/>
                <c:pt idx="0">
                  <c:v>Wales</c:v>
                </c:pt>
              </c:strCache>
            </c:strRef>
          </c:tx>
          <c:spPr>
            <a:ln w="25400" cap="rnd">
              <a:solidFill>
                <a:schemeClr val="accent3"/>
              </a:solidFill>
              <a:round/>
            </a:ln>
            <a:effectLst/>
          </c:spPr>
          <c:marker>
            <c:symbol val="diamond"/>
            <c:size val="5"/>
            <c:spPr>
              <a:solidFill>
                <a:schemeClr val="accent3"/>
              </a:solidFill>
              <a:ln w="9525">
                <a:solidFill>
                  <a:schemeClr val="accent3"/>
                </a:solidFill>
              </a:ln>
              <a:effectLst/>
            </c:spPr>
          </c:marker>
          <c:dLbls>
            <c:spPr>
              <a:solidFill>
                <a:srgbClr val="FCE7E7"/>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0"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Sheet1!$B$5:$M$5</c:f>
              <c:numCache>
                <c:formatCode>"£"#,##0</c:formatCode>
                <c:ptCount val="12"/>
                <c:pt idx="0">
                  <c:v>419</c:v>
                </c:pt>
                <c:pt idx="1">
                  <c:v>644</c:v>
                </c:pt>
                <c:pt idx="2">
                  <c:v>617</c:v>
                </c:pt>
                <c:pt idx="3">
                  <c:v>616</c:v>
                </c:pt>
                <c:pt idx="4">
                  <c:v>459</c:v>
                </c:pt>
                <c:pt idx="5">
                  <c:v>839</c:v>
                </c:pt>
                <c:pt idx="6">
                  <c:v>540</c:v>
                </c:pt>
                <c:pt idx="7">
                  <c:v>647</c:v>
                </c:pt>
                <c:pt idx="8">
                  <c:v>494.38485655838195</c:v>
                </c:pt>
                <c:pt idx="9">
                  <c:v>620.07160877786009</c:v>
                </c:pt>
                <c:pt idx="10">
                  <c:v>770.46255249857495</c:v>
                </c:pt>
                <c:pt idx="11">
                  <c:v>526.96519879415303</c:v>
                </c:pt>
              </c:numCache>
            </c:numRef>
          </c:val>
          <c:smooth val="0"/>
          <c:extLst>
            <c:ext xmlns:c16="http://schemas.microsoft.com/office/drawing/2014/chart" uri="{C3380CC4-5D6E-409C-BE32-E72D297353CC}">
              <c16:uniqueId val="{0000000A-8748-4B1D-853B-049D0859F208}"/>
            </c:ext>
          </c:extLst>
        </c:ser>
        <c:dLbls>
          <c:dLblPos val="t"/>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ax val="16000"/>
          <c:min val="0"/>
        </c:scaling>
        <c:delete val="1"/>
        <c:axPos val="l"/>
        <c:numFmt formatCode="[$£-809]#,##0" sourceLinked="0"/>
        <c:majorTickMark val="out"/>
        <c:minorTickMark val="none"/>
        <c:tickLblPos val="nextTo"/>
        <c:crossAx val="320372591"/>
        <c:crosses val="autoZero"/>
        <c:crossBetween val="between"/>
      </c:valAx>
      <c:spPr>
        <a:noFill/>
        <a:ln w="25400">
          <a:noFill/>
        </a:ln>
        <a:effectLst/>
      </c:spPr>
    </c:plotArea>
    <c:legend>
      <c:legendPos val="t"/>
      <c:layout>
        <c:manualLayout>
          <c:xMode val="edge"/>
          <c:yMode val="edge"/>
          <c:x val="0.32328672107932549"/>
          <c:y val="4.7722269119661997E-3"/>
          <c:w val="0.35342660233495105"/>
          <c:h val="8.7716895719169644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96699148346156"/>
          <c:y val="0.15960265548396566"/>
          <c:w val="0.84145190087588917"/>
          <c:h val="0.73250742728595353"/>
        </c:manualLayout>
      </c:layout>
      <c:barChart>
        <c:barDir val="col"/>
        <c:grouping val="percentStacked"/>
        <c:varyColors val="0"/>
        <c:ser>
          <c:idx val="0"/>
          <c:order val="0"/>
          <c:tx>
            <c:strRef>
              <c:f>Sheet1!$B$1</c:f>
              <c:strCache>
                <c:ptCount val="1"/>
                <c:pt idx="0">
                  <c:v>English Residents </c:v>
                </c:pt>
              </c:strCache>
            </c:strRef>
          </c:tx>
          <c:spPr>
            <a:solidFill>
              <a:schemeClr val="accent1"/>
            </a:solidFill>
            <a:ln>
              <a:noFill/>
            </a:ln>
            <a:effectLst/>
          </c:spPr>
          <c:invertIfNegative val="0"/>
          <c:dPt>
            <c:idx val="1"/>
            <c:invertIfNegative val="0"/>
            <c:bubble3D val="0"/>
            <c:spPr>
              <a:solidFill>
                <a:schemeClr val="accent1"/>
              </a:solidFill>
              <a:ln>
                <a:noFill/>
              </a:ln>
              <a:effectLst/>
            </c:spPr>
            <c:extLst>
              <c:ext xmlns:c16="http://schemas.microsoft.com/office/drawing/2014/chart" uri="{C3380CC4-5D6E-409C-BE32-E72D297353CC}">
                <c16:uniqueId val="{00000001-1921-4BB5-B6BB-DD96CF10A0DA}"/>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3-1921-4BB5-B6BB-DD96CF10A0DA}"/>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5-1921-4BB5-B6BB-DD96CF10A0DA}"/>
              </c:ext>
            </c:extLst>
          </c:dPt>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Sheet1!$A$3:$A$5</c:f>
              <c:strCache>
                <c:ptCount val="3"/>
                <c:pt idx="0">
                  <c:v>England as Destination</c:v>
                </c:pt>
                <c:pt idx="1">
                  <c:v>Scotland as Destination</c:v>
                </c:pt>
                <c:pt idx="2">
                  <c:v>Wales as Destination</c:v>
                </c:pt>
              </c:strCache>
            </c:strRef>
          </c:cat>
          <c:val>
            <c:numRef>
              <c:f>Sheet1!$B$3:$B$5</c:f>
              <c:numCache>
                <c:formatCode>0%</c:formatCode>
                <c:ptCount val="3"/>
                <c:pt idx="0">
                  <c:v>0.97285358223239482</c:v>
                </c:pt>
                <c:pt idx="1">
                  <c:v>0.10802103437599025</c:v>
                </c:pt>
                <c:pt idx="2">
                  <c:v>0.38866988307274758</c:v>
                </c:pt>
              </c:numCache>
            </c:numRef>
          </c:val>
          <c:extLst>
            <c:ext xmlns:c16="http://schemas.microsoft.com/office/drawing/2014/chart" uri="{C3380CC4-5D6E-409C-BE32-E72D297353CC}">
              <c16:uniqueId val="{00000006-1921-4BB5-B6BB-DD96CF10A0DA}"/>
            </c:ext>
          </c:extLst>
        </c:ser>
        <c:ser>
          <c:idx val="1"/>
          <c:order val="1"/>
          <c:tx>
            <c:strRef>
              <c:f>Sheet1!$C$1</c:f>
              <c:strCache>
                <c:ptCount val="1"/>
                <c:pt idx="0">
                  <c:v>Scottish Residents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Sheet1!$A$3:$A$5</c:f>
              <c:strCache>
                <c:ptCount val="3"/>
                <c:pt idx="0">
                  <c:v>England as Destination</c:v>
                </c:pt>
                <c:pt idx="1">
                  <c:v>Scotland as Destination</c:v>
                </c:pt>
                <c:pt idx="2">
                  <c:v>Wales as Destination</c:v>
                </c:pt>
              </c:strCache>
            </c:strRef>
          </c:cat>
          <c:val>
            <c:numRef>
              <c:f>Sheet1!$C$3:$C$5</c:f>
              <c:numCache>
                <c:formatCode>0%</c:formatCode>
                <c:ptCount val="3"/>
                <c:pt idx="0">
                  <c:v>9.1879948274772548E-3</c:v>
                </c:pt>
                <c:pt idx="1">
                  <c:v>0.88524361360614912</c:v>
                </c:pt>
                <c:pt idx="2">
                  <c:v>1.3343609822000897E-2</c:v>
                </c:pt>
              </c:numCache>
            </c:numRef>
          </c:val>
          <c:extLst>
            <c:ext xmlns:c16="http://schemas.microsoft.com/office/drawing/2014/chart" uri="{C3380CC4-5D6E-409C-BE32-E72D297353CC}">
              <c16:uniqueId val="{00000007-1921-4BB5-B6BB-DD96CF10A0DA}"/>
            </c:ext>
          </c:extLst>
        </c:ser>
        <c:ser>
          <c:idx val="2"/>
          <c:order val="2"/>
          <c:tx>
            <c:strRef>
              <c:f>Sheet1!$D$1</c:f>
              <c:strCache>
                <c:ptCount val="1"/>
                <c:pt idx="0">
                  <c:v>Welsh Residents</c:v>
                </c:pt>
              </c:strCache>
            </c:strRef>
          </c:tx>
          <c:spPr>
            <a:solidFill>
              <a:schemeClr val="accent3"/>
            </a:solidFill>
            <a:ln>
              <a:noFill/>
            </a:ln>
            <a:effectLst/>
          </c:spPr>
          <c:invertIfNegative val="0"/>
          <c:dLbls>
            <c:dLbl>
              <c:idx val="0"/>
              <c:layout>
                <c:manualLayout>
                  <c:x val="4.4975847537412338E-5"/>
                  <c:y val="-2.85063513992639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921-4BB5-B6BB-DD96CF10A0DA}"/>
                </c:ext>
              </c:extLst>
            </c:dLbl>
            <c:dLbl>
              <c:idx val="1"/>
              <c:layout>
                <c:manualLayout>
                  <c:x val="-7.6285956784610923E-5"/>
                  <c:y val="-2.78371009744110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921-4BB5-B6BB-DD96CF10A0DA}"/>
                </c:ext>
              </c:extLst>
            </c:dLbl>
            <c:dLbl>
              <c:idx val="2"/>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A-1921-4BB5-B6BB-DD96CF10A0DA}"/>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Sheet1!$A$3:$A$5</c:f>
              <c:strCache>
                <c:ptCount val="3"/>
                <c:pt idx="0">
                  <c:v>England as Destination</c:v>
                </c:pt>
                <c:pt idx="1">
                  <c:v>Scotland as Destination</c:v>
                </c:pt>
                <c:pt idx="2">
                  <c:v>Wales as Destination</c:v>
                </c:pt>
              </c:strCache>
            </c:strRef>
          </c:cat>
          <c:val>
            <c:numRef>
              <c:f>Sheet1!$D$3:$D$5</c:f>
              <c:numCache>
                <c:formatCode>0%</c:formatCode>
                <c:ptCount val="3"/>
                <c:pt idx="0">
                  <c:v>1.7958422940126985E-2</c:v>
                </c:pt>
                <c:pt idx="1">
                  <c:v>6.7353520178614987E-3</c:v>
                </c:pt>
                <c:pt idx="2">
                  <c:v>0.59798650710525025</c:v>
                </c:pt>
              </c:numCache>
            </c:numRef>
          </c:val>
          <c:extLst>
            <c:ext xmlns:c16="http://schemas.microsoft.com/office/drawing/2014/chart" uri="{C3380CC4-5D6E-409C-BE32-E72D297353CC}">
              <c16:uniqueId val="{0000000B-1921-4BB5-B6BB-DD96CF10A0DA}"/>
            </c:ext>
          </c:extLst>
        </c:ser>
        <c:dLbls>
          <c:showLegendKey val="0"/>
          <c:showVal val="1"/>
          <c:showCatName val="0"/>
          <c:showSerName val="0"/>
          <c:showPercent val="0"/>
          <c:showBubbleSize val="0"/>
        </c:dLbls>
        <c:gapWidth val="219"/>
        <c:overlap val="100"/>
        <c:axId val="88585503"/>
        <c:axId val="55024719"/>
      </c:barChart>
      <c:catAx>
        <c:axId val="88585503"/>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55024719"/>
        <c:crosses val="autoZero"/>
        <c:auto val="1"/>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132171936354326E-2"/>
          <c:y val="0.11818867541266319"/>
          <c:w val="0.98999509418113407"/>
          <c:h val="0.77165087476923455"/>
        </c:manualLayout>
      </c:layout>
      <c:lineChart>
        <c:grouping val="standard"/>
        <c:varyColors val="0"/>
        <c:ser>
          <c:idx val="0"/>
          <c:order val="0"/>
          <c:tx>
            <c:strRef>
              <c:f>Sheet1!$A$2</c:f>
              <c:strCache>
                <c:ptCount val="1"/>
                <c:pt idx="0">
                  <c:v>GB</c:v>
                </c:pt>
              </c:strCache>
            </c:strRef>
          </c:tx>
          <c:spPr>
            <a:ln w="25400" cap="rnd">
              <a:solidFill>
                <a:schemeClr val="accent4"/>
              </a:solidFill>
              <a:round/>
            </a:ln>
            <a:effectLst/>
          </c:spPr>
          <c:marker>
            <c:symbol val="circle"/>
            <c:size val="5"/>
            <c:spPr>
              <a:solidFill>
                <a:schemeClr val="accent4"/>
              </a:solidFill>
              <a:ln w="9525">
                <a:solidFill>
                  <a:schemeClr val="accent4"/>
                </a:solidFill>
              </a:ln>
              <a:effectLst/>
            </c:spPr>
          </c:marker>
          <c:dPt>
            <c:idx val="0"/>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1-0391-4C97-86E7-B356B0785AD3}"/>
              </c:ext>
            </c:extLst>
          </c:dPt>
          <c:dPt>
            <c:idx val="1"/>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3-0391-4C97-86E7-B356B0785AD3}"/>
              </c:ext>
            </c:extLst>
          </c:dPt>
          <c:dPt>
            <c:idx val="2"/>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5-0391-4C97-86E7-B356B0785AD3}"/>
              </c:ext>
            </c:extLst>
          </c:dPt>
          <c:dLbls>
            <c:dLbl>
              <c:idx val="1"/>
              <c:layout>
                <c:manualLayout>
                  <c:x val="7.1319807614292153E-3"/>
                  <c:y val="-1.30661527543748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391-4C97-86E7-B356B0785AD3}"/>
                </c:ext>
              </c:extLst>
            </c:dLbl>
            <c:dLbl>
              <c:idx val="2"/>
              <c:layout>
                <c:manualLayout>
                  <c:x val="-2.3700618375694978E-2"/>
                  <c:y val="-7.96998590777157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391-4C97-86E7-B356B0785AD3}"/>
                </c:ext>
              </c:extLst>
            </c:dLbl>
            <c:dLbl>
              <c:idx val="5"/>
              <c:layout>
                <c:manualLayout>
                  <c:x val="-3.3721213095260404E-2"/>
                  <c:y val="-4.38201710574551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391-4C97-86E7-B356B0785AD3}"/>
                </c:ext>
              </c:extLst>
            </c:dLbl>
            <c:dLbl>
              <c:idx val="9"/>
              <c:layout>
                <c:manualLayout>
                  <c:x val="-2.0617358461982555E-2"/>
                  <c:y val="-0.11216243395318959"/>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810-4721-8333-C802442BA69A}"/>
                </c:ext>
              </c:extLst>
            </c:dLbl>
            <c:dLbl>
              <c:idx val="10"/>
              <c:layout>
                <c:manualLayout>
                  <c:x val="-2.0617358461982555E-2"/>
                  <c:y val="6.72360061481129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810-4721-8333-C802442BA69A}"/>
                </c:ext>
              </c:extLst>
            </c:dLbl>
            <c:dLbl>
              <c:idx val="11"/>
              <c:layout>
                <c:manualLayout>
                  <c:x val="-1.2138393699273508E-2"/>
                  <c:y val="2.45220918382790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8810-4721-8333-C802442BA69A}"/>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Sheet1!$B$2:$M$2</c:f>
              <c:numCache>
                <c:formatCode>"£"#,##0</c:formatCode>
                <c:ptCount val="12"/>
                <c:pt idx="0">
                  <c:v>41.384132819758719</c:v>
                </c:pt>
                <c:pt idx="1">
                  <c:v>42.919088881306237</c:v>
                </c:pt>
                <c:pt idx="2">
                  <c:v>40.166899124360256</c:v>
                </c:pt>
                <c:pt idx="3">
                  <c:v>42.601115473555225</c:v>
                </c:pt>
                <c:pt idx="4">
                  <c:v>43.044595091886862</c:v>
                </c:pt>
                <c:pt idx="5">
                  <c:v>41.726436692725073</c:v>
                </c:pt>
                <c:pt idx="6">
                  <c:v>43.179254166723311</c:v>
                </c:pt>
                <c:pt idx="7">
                  <c:v>49.095205507582044</c:v>
                </c:pt>
                <c:pt idx="8">
                  <c:v>51.50055331634951</c:v>
                </c:pt>
                <c:pt idx="9">
                  <c:v>50.268604746344046</c:v>
                </c:pt>
                <c:pt idx="10">
                  <c:v>51.987300421895092</c:v>
                </c:pt>
                <c:pt idx="11">
                  <c:v>59.92411401380415</c:v>
                </c:pt>
              </c:numCache>
            </c:numRef>
          </c:val>
          <c:smooth val="0"/>
          <c:extLst>
            <c:ext xmlns:c16="http://schemas.microsoft.com/office/drawing/2014/chart" uri="{C3380CC4-5D6E-409C-BE32-E72D297353CC}">
              <c16:uniqueId val="{00000009-0391-4C97-86E7-B356B0785AD3}"/>
            </c:ext>
          </c:extLst>
        </c:ser>
        <c:ser>
          <c:idx val="1"/>
          <c:order val="1"/>
          <c:tx>
            <c:strRef>
              <c:f>Sheet1!$A$3</c:f>
              <c:strCache>
                <c:ptCount val="1"/>
                <c:pt idx="0">
                  <c:v>England</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0"/>
              <c:layout>
                <c:manualLayout>
                  <c:x val="-4.2970992836397617E-2"/>
                  <c:y val="1.81919570035684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810-4721-8333-C802442BA69A}"/>
                </c:ext>
              </c:extLst>
            </c:dLbl>
            <c:dLbl>
              <c:idx val="1"/>
              <c:layout>
                <c:manualLayout>
                  <c:x val="-2.3700618375694978E-2"/>
                  <c:y val="-1.76877310166919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810-4721-8333-C802442BA69A}"/>
                </c:ext>
              </c:extLst>
            </c:dLbl>
            <c:dLbl>
              <c:idx val="2"/>
              <c:layout>
                <c:manualLayout>
                  <c:x val="-2.2929803397266871E-2"/>
                  <c:y val="-2.28134007338721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810-4721-8333-C802442BA69A}"/>
                </c:ext>
              </c:extLst>
            </c:dLbl>
            <c:dLbl>
              <c:idx val="10"/>
              <c:layout>
                <c:manualLayout>
                  <c:x val="-2.3700618375694978E-2"/>
                  <c:y val="-5.01503058921658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810-4721-8333-C802442BA69A}"/>
                </c:ext>
              </c:extLst>
            </c:dLbl>
            <c:dLbl>
              <c:idx val="11"/>
              <c:layout>
                <c:manualLayout>
                  <c:x val="-2.1388173440410774E-2"/>
                  <c:y val="9.678555933366293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810-4721-8333-C802442BA69A}"/>
                </c:ext>
              </c:extLst>
            </c:dLbl>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Sheet1!$B$3:$M$3</c:f>
              <c:numCache>
                <c:formatCode>"£"#,##0</c:formatCode>
                <c:ptCount val="12"/>
                <c:pt idx="0">
                  <c:v>41.157351057333173</c:v>
                </c:pt>
                <c:pt idx="1">
                  <c:v>42.89873411383514</c:v>
                </c:pt>
                <c:pt idx="2">
                  <c:v>40.49956259209857</c:v>
                </c:pt>
                <c:pt idx="3">
                  <c:v>41.749856248609859</c:v>
                </c:pt>
                <c:pt idx="4">
                  <c:v>42.436873271643719</c:v>
                </c:pt>
                <c:pt idx="5">
                  <c:v>41.119907250447284</c:v>
                </c:pt>
                <c:pt idx="6">
                  <c:v>43.793015953778699</c:v>
                </c:pt>
                <c:pt idx="7">
                  <c:v>48.876540978668885</c:v>
                </c:pt>
                <c:pt idx="8">
                  <c:v>51.367156555196154</c:v>
                </c:pt>
                <c:pt idx="9">
                  <c:v>49.982979189782974</c:v>
                </c:pt>
                <c:pt idx="10">
                  <c:v>52.746582067213993</c:v>
                </c:pt>
                <c:pt idx="11">
                  <c:v>59.835761921102964</c:v>
                </c:pt>
              </c:numCache>
            </c:numRef>
          </c:val>
          <c:smooth val="0"/>
          <c:extLst>
            <c:ext xmlns:c16="http://schemas.microsoft.com/office/drawing/2014/chart" uri="{C3380CC4-5D6E-409C-BE32-E72D297353CC}">
              <c16:uniqueId val="{0000000E-0391-4C97-86E7-B356B0785AD3}"/>
            </c:ext>
          </c:extLst>
        </c:ser>
        <c:ser>
          <c:idx val="2"/>
          <c:order val="2"/>
          <c:tx>
            <c:strRef>
              <c:f>Sheet1!$A$4</c:f>
              <c:strCache>
                <c:ptCount val="1"/>
                <c:pt idx="0">
                  <c:v>Scotland</c:v>
                </c:pt>
              </c:strCache>
            </c:strRef>
          </c:tx>
          <c:spPr>
            <a:ln w="25400" cap="rnd">
              <a:solidFill>
                <a:schemeClr val="accent2"/>
              </a:solidFill>
              <a:round/>
            </a:ln>
            <a:effectLst/>
          </c:spPr>
          <c:marker>
            <c:symbol val="triangle"/>
            <c:size val="5"/>
            <c:spPr>
              <a:solidFill>
                <a:schemeClr val="accent2"/>
              </a:solidFill>
              <a:ln w="9525">
                <a:solidFill>
                  <a:schemeClr val="accent2"/>
                </a:solidFill>
              </a:ln>
              <a:effectLst/>
            </c:spPr>
          </c:marker>
          <c:dLbls>
            <c:dLbl>
              <c:idx val="0"/>
              <c:layout>
                <c:manualLayout>
                  <c:x val="-2.6013063310979294E-2"/>
                  <c:y val="1.08536392591322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391-4C97-86E7-B356B0785AD3}"/>
                </c:ext>
              </c:extLst>
            </c:dLbl>
            <c:dLbl>
              <c:idx val="1"/>
              <c:layout>
                <c:manualLayout>
                  <c:x val="-1.7534098548270132E-2"/>
                  <c:y val="-1.99003790439482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810-4721-8333-C802442BA69A}"/>
                </c:ext>
              </c:extLst>
            </c:dLbl>
            <c:dLbl>
              <c:idx val="2"/>
              <c:layout>
                <c:manualLayout>
                  <c:x val="-1.9846543483554451E-2"/>
                  <c:y val="3.30648747002458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0391-4C97-86E7-B356B0785AD3}"/>
                </c:ext>
              </c:extLst>
            </c:dLbl>
            <c:dLbl>
              <c:idx val="5"/>
              <c:layout>
                <c:manualLayout>
                  <c:x val="1.5610945524138348E-2"/>
                  <c:y val="-6.26142933537822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0391-4C97-86E7-B356B0785AD3}"/>
                </c:ext>
              </c:extLst>
            </c:dLbl>
            <c:dLbl>
              <c:idx val="10"/>
              <c:layout>
                <c:manualLayout>
                  <c:x val="-1.7534098548270132E-2"/>
                  <c:y val="7.748734558247316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8810-4721-8333-C802442BA69A}"/>
                </c:ext>
              </c:extLst>
            </c:dLbl>
            <c:dLbl>
              <c:idx val="11"/>
              <c:layout>
                <c:manualLayout>
                  <c:x val="-1.2138393699273508E-2"/>
                  <c:y val="-3.35688316230951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810-4721-8333-C802442BA69A}"/>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Sheet1!$B$4:$M$4</c:f>
              <c:numCache>
                <c:formatCode>"£"#,##0</c:formatCode>
                <c:ptCount val="12"/>
                <c:pt idx="0">
                  <c:v>38.527965245962491</c:v>
                </c:pt>
                <c:pt idx="1">
                  <c:v>39.341517065222234</c:v>
                </c:pt>
                <c:pt idx="2">
                  <c:v>35.398709149166692</c:v>
                </c:pt>
                <c:pt idx="3">
                  <c:v>48.760722158170196</c:v>
                </c:pt>
                <c:pt idx="4">
                  <c:v>46.225556611061847</c:v>
                </c:pt>
                <c:pt idx="5">
                  <c:v>42.116989112576036</c:v>
                </c:pt>
                <c:pt idx="6">
                  <c:v>36.069230922468769</c:v>
                </c:pt>
                <c:pt idx="7">
                  <c:v>51.75711652061355</c:v>
                </c:pt>
                <c:pt idx="8">
                  <c:v>55.864900668640374</c:v>
                </c:pt>
                <c:pt idx="9">
                  <c:v>49.540681363268469</c:v>
                </c:pt>
                <c:pt idx="10">
                  <c:v>42.852368347095485</c:v>
                </c:pt>
                <c:pt idx="11">
                  <c:v>60.918101233717593</c:v>
                </c:pt>
              </c:numCache>
            </c:numRef>
          </c:val>
          <c:smooth val="0"/>
          <c:extLst>
            <c:ext xmlns:c16="http://schemas.microsoft.com/office/drawing/2014/chart" uri="{C3380CC4-5D6E-409C-BE32-E72D297353CC}">
              <c16:uniqueId val="{00000016-0391-4C97-86E7-B356B0785AD3}"/>
            </c:ext>
          </c:extLst>
        </c:ser>
        <c:ser>
          <c:idx val="3"/>
          <c:order val="3"/>
          <c:tx>
            <c:strRef>
              <c:f>Sheet1!$A$5</c:f>
              <c:strCache>
                <c:ptCount val="1"/>
                <c:pt idx="0">
                  <c:v>Wales</c:v>
                </c:pt>
              </c:strCache>
            </c:strRef>
          </c:tx>
          <c:spPr>
            <a:ln w="25400" cap="rnd">
              <a:solidFill>
                <a:schemeClr val="accent3"/>
              </a:solidFill>
              <a:round/>
            </a:ln>
            <a:effectLst/>
          </c:spPr>
          <c:marker>
            <c:symbol val="diamond"/>
            <c:size val="5"/>
            <c:spPr>
              <a:solidFill>
                <a:schemeClr val="accent3"/>
              </a:solidFill>
              <a:ln w="9525">
                <a:solidFill>
                  <a:schemeClr val="accent3"/>
                </a:solidFill>
              </a:ln>
              <a:effectLst/>
            </c:spPr>
          </c:marker>
          <c:dLbls>
            <c:dLbl>
              <c:idx val="2"/>
              <c:layout>
                <c:manualLayout>
                  <c:x val="-2.1388173440410663E-2"/>
                  <c:y val="-3.30647401682324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B96-4DC1-AEC8-3AF425451CE4}"/>
                </c:ext>
              </c:extLst>
            </c:dLbl>
            <c:dLbl>
              <c:idx val="4"/>
              <c:layout>
                <c:manualLayout>
                  <c:x val="-1.830491352669824E-2"/>
                  <c:y val="6.2614427885795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810-4721-8333-C802442BA69A}"/>
                </c:ext>
              </c:extLst>
            </c:dLbl>
            <c:dLbl>
              <c:idx val="5"/>
              <c:layout>
                <c:manualLayout>
                  <c:x val="-2.292980339726693E-2"/>
                  <c:y val="-7.40700979056729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B96-4DC1-AEC8-3AF425451CE4}"/>
                </c:ext>
              </c:extLst>
            </c:dLbl>
            <c:dLbl>
              <c:idx val="10"/>
              <c:layout>
                <c:manualLayout>
                  <c:x val="-1.9846543483554451E-2"/>
                  <c:y val="2.84432964379285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810-4721-8333-C802442BA69A}"/>
                </c:ext>
              </c:extLst>
            </c:dLbl>
            <c:spPr>
              <a:solidFill>
                <a:srgbClr val="FCE7E7"/>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0"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Sheet1!$B$5:$M$5</c:f>
              <c:numCache>
                <c:formatCode>"£"#,##0</c:formatCode>
                <c:ptCount val="12"/>
                <c:pt idx="0">
                  <c:v>35.765610267688317</c:v>
                </c:pt>
                <c:pt idx="1">
                  <c:v>38.248363000068402</c:v>
                </c:pt>
                <c:pt idx="2">
                  <c:v>35.952944953101643</c:v>
                </c:pt>
                <c:pt idx="3">
                  <c:v>38.72249241088069</c:v>
                </c:pt>
                <c:pt idx="4">
                  <c:v>40.567278136172845</c:v>
                </c:pt>
                <c:pt idx="5">
                  <c:v>45.309442499351519</c:v>
                </c:pt>
                <c:pt idx="6">
                  <c:v>34.059442150526827</c:v>
                </c:pt>
                <c:pt idx="7">
                  <c:v>42.541160913537212</c:v>
                </c:pt>
                <c:pt idx="8">
                  <c:v>40.816570353061806</c:v>
                </c:pt>
                <c:pt idx="9">
                  <c:v>46.21894516463162</c:v>
                </c:pt>
                <c:pt idx="10">
                  <c:v>45.725565682933329</c:v>
                </c:pt>
                <c:pt idx="11">
                  <c:v>48.464514857842076</c:v>
                </c:pt>
              </c:numCache>
            </c:numRef>
          </c:val>
          <c:smooth val="0"/>
          <c:extLst>
            <c:ext xmlns:c16="http://schemas.microsoft.com/office/drawing/2014/chart" uri="{C3380CC4-5D6E-409C-BE32-E72D297353CC}">
              <c16:uniqueId val="{00000019-0391-4C97-86E7-B356B0785AD3}"/>
            </c:ext>
          </c:extLst>
        </c:ser>
        <c:dLbls>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in val="30"/>
        </c:scaling>
        <c:delete val="1"/>
        <c:axPos val="l"/>
        <c:numFmt formatCode="[$£-809]#,##0" sourceLinked="0"/>
        <c:majorTickMark val="out"/>
        <c:minorTickMark val="none"/>
        <c:tickLblPos val="nextTo"/>
        <c:crossAx val="320372591"/>
        <c:crosses val="autoZero"/>
        <c:crossBetween val="between"/>
      </c:valAx>
      <c:spPr>
        <a:noFill/>
        <a:ln w="25400">
          <a:noFill/>
        </a:ln>
        <a:effectLst/>
      </c:spPr>
    </c:plotArea>
    <c:legend>
      <c:legendPos val="t"/>
      <c:layout>
        <c:manualLayout>
          <c:xMode val="edge"/>
          <c:yMode val="edge"/>
          <c:x val="0.28382723271778848"/>
          <c:y val="2.7948601958602815E-2"/>
          <c:w val="0.43234559000782363"/>
          <c:h val="7.3490803055222029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87507012313488E-2"/>
          <c:y val="0.13964819864576705"/>
          <c:w val="0.96082498597537302"/>
          <c:h val="0.66471735468373749"/>
        </c:manualLayout>
      </c:layout>
      <c:barChart>
        <c:barDir val="col"/>
        <c:grouping val="clustered"/>
        <c:varyColors val="0"/>
        <c:ser>
          <c:idx val="0"/>
          <c:order val="0"/>
          <c:tx>
            <c:strRef>
              <c:f>Sheet1!$B$1</c:f>
              <c:strCache>
                <c:ptCount val="1"/>
                <c:pt idx="0">
                  <c:v>2024</c:v>
                </c:pt>
              </c:strCache>
            </c:strRef>
          </c:tx>
          <c:spPr>
            <a:solidFill>
              <a:schemeClr val="accent2"/>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68CC-4A5E-A03B-4278F5B02BCC}"/>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68CC-4A5E-A03B-4278F5B02BCC}"/>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68CC-4A5E-A03B-4278F5B02BCC}"/>
              </c:ext>
            </c:extLst>
          </c:dPt>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Q1 2024</c:v>
                </c:pt>
                <c:pt idx="1">
                  <c:v>Q2 2024</c:v>
                </c:pt>
                <c:pt idx="2">
                  <c:v>Q3 2024</c:v>
                </c:pt>
                <c:pt idx="3">
                  <c:v>Q4 2024</c:v>
                </c:pt>
              </c:strCache>
            </c:strRef>
          </c:cat>
          <c:val>
            <c:numRef>
              <c:f>Sheet1!$B$2:$B$5</c:f>
              <c:numCache>
                <c:formatCode>0.00</c:formatCode>
                <c:ptCount val="4"/>
                <c:pt idx="0">
                  <c:v>12.112356630700999</c:v>
                </c:pt>
                <c:pt idx="1">
                  <c:v>13.4159619300953</c:v>
                </c:pt>
                <c:pt idx="2">
                  <c:v>16.849710681351798</c:v>
                </c:pt>
                <c:pt idx="3">
                  <c:v>10.873217246471301</c:v>
                </c:pt>
              </c:numCache>
            </c:numRef>
          </c:val>
          <c:extLst>
            <c:ext xmlns:c16="http://schemas.microsoft.com/office/drawing/2014/chart" uri="{C3380CC4-5D6E-409C-BE32-E72D297353CC}">
              <c16:uniqueId val="{00000006-68CC-4A5E-A03B-4278F5B02BCC}"/>
            </c:ext>
          </c:extLst>
        </c:ser>
        <c:dLbls>
          <c:showLegendKey val="0"/>
          <c:showVal val="0"/>
          <c:showCatName val="0"/>
          <c:showSerName val="0"/>
          <c:showPercent val="0"/>
          <c:showBubbleSize val="0"/>
        </c:dLbls>
        <c:gapWidth val="182"/>
        <c:axId val="1578304320"/>
        <c:axId val="962891712"/>
      </c:barChart>
      <c:catAx>
        <c:axId val="1578304320"/>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962891712"/>
        <c:crosses val="autoZero"/>
        <c:auto val="1"/>
        <c:lblAlgn val="ctr"/>
        <c:lblOffset val="100"/>
        <c:noMultiLvlLbl val="0"/>
      </c:catAx>
      <c:valAx>
        <c:axId val="962891712"/>
        <c:scaling>
          <c:orientation val="minMax"/>
        </c:scaling>
        <c:delete val="1"/>
        <c:axPos val="l"/>
        <c:numFmt formatCode="0.00" sourceLinked="1"/>
        <c:majorTickMark val="none"/>
        <c:minorTickMark val="none"/>
        <c:tickLblPos val="nextTo"/>
        <c:crossAx val="1578304320"/>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290878064881762"/>
          <c:y val="2.7910246048037553E-2"/>
          <c:w val="0.45104454056096338"/>
          <c:h val="0.9346659357820164"/>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*Went to an arts, cultural or entertainment experience </c:v>
                </c:pt>
                <c:pt idx="1">
                  <c:v>*Attended a special event or celebration of personal nature </c:v>
                </c:pt>
                <c:pt idx="2">
                  <c:v>*Attended an organised public event </c:v>
                </c:pt>
                <c:pt idx="3">
                  <c:v>*Took part in hobbies and interests</c:v>
                </c:pt>
                <c:pt idx="4">
                  <c:v>Took part in outdoor leisure activities and sports </c:v>
                </c:pt>
                <c:pt idx="5">
                  <c:v>Went sightseeing and exploring areas</c:v>
                </c:pt>
                <c:pt idx="6">
                  <c:v>Went to a visitor attraction </c:v>
                </c:pt>
                <c:pt idx="7">
                  <c:v>Food and drink, a night out or speciality shopping </c:v>
                </c:pt>
                <c:pt idx="8">
                  <c:v>Visited friends or relatives</c:v>
                </c:pt>
              </c:strCache>
            </c:strRef>
          </c:cat>
          <c:val>
            <c:numRef>
              <c:f>Sheet1!$B$2:$B$10</c:f>
              <c:numCache>
                <c:formatCode>0%</c:formatCode>
                <c:ptCount val="9"/>
                <c:pt idx="0">
                  <c:v>3.9375824797909596E-2</c:v>
                </c:pt>
                <c:pt idx="1">
                  <c:v>7.1905212257593581E-2</c:v>
                </c:pt>
                <c:pt idx="2">
                  <c:v>8.7637125584890202E-2</c:v>
                </c:pt>
                <c:pt idx="3">
                  <c:v>0.10634980123866705</c:v>
                </c:pt>
                <c:pt idx="4">
                  <c:v>0.14080246716801592</c:v>
                </c:pt>
                <c:pt idx="5">
                  <c:v>0.1755457562343255</c:v>
                </c:pt>
                <c:pt idx="6">
                  <c:v>0.17994384395473789</c:v>
                </c:pt>
                <c:pt idx="7">
                  <c:v>0.2153699229538546</c:v>
                </c:pt>
                <c:pt idx="8">
                  <c:v>0.33282884011879349</c:v>
                </c:pt>
              </c:numCache>
            </c:numRef>
          </c:val>
          <c:extLst>
            <c:ext xmlns:c16="http://schemas.microsoft.com/office/drawing/2014/chart" uri="{C3380CC4-5D6E-409C-BE32-E72D297353CC}">
              <c16:uniqueId val="{00000000-F2F4-48AC-AA3B-E9E65916EDE0}"/>
            </c:ext>
          </c:extLst>
        </c:ser>
        <c:dLbls>
          <c:showLegendKey val="0"/>
          <c:showVal val="0"/>
          <c:showCatName val="0"/>
          <c:showSerName val="0"/>
          <c:showPercent val="0"/>
          <c:showBubbleSize val="0"/>
        </c:dLbls>
        <c:gapWidth val="82"/>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7030816"/>
        <c:crosses val="autoZero"/>
        <c:auto val="1"/>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947664532267343E-2"/>
          <c:y val="5.9626988466836194E-2"/>
          <c:w val="0.95610461694557647"/>
          <c:h val="0.78513140059893294"/>
        </c:manualLayout>
      </c:layout>
      <c:lineChart>
        <c:grouping val="standard"/>
        <c:varyColors val="0"/>
        <c:ser>
          <c:idx val="0"/>
          <c:order val="0"/>
          <c:tx>
            <c:strRef>
              <c:f>Sheet1!$A$2</c:f>
              <c:strCache>
                <c:ptCount val="1"/>
                <c:pt idx="0">
                  <c:v>Total Trips</c:v>
                </c:pt>
              </c:strCache>
            </c:strRef>
          </c:tx>
          <c:spPr>
            <a:ln w="25400" cap="rnd">
              <a:solidFill>
                <a:schemeClr val="accent1"/>
              </a:solidFill>
              <a:round/>
            </a:ln>
            <a:effectLst/>
          </c:spPr>
          <c:marker>
            <c:symbol val="circle"/>
            <c:size val="5"/>
            <c:spPr>
              <a:solidFill>
                <a:schemeClr val="accent1"/>
              </a:solidFill>
              <a:ln w="9525">
                <a:solidFill>
                  <a:schemeClr val="accent1"/>
                </a:solidFill>
              </a:ln>
              <a:effectLst/>
            </c:spPr>
          </c:marker>
          <c:dLbls>
            <c:dLbl>
              <c:idx val="1"/>
              <c:layout>
                <c:manualLayout>
                  <c:x val="-4.5197361566064166E-2"/>
                  <c:y val="9.2600990368107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588-493F-A107-F773ABF27ADC}"/>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 2024</c:v>
                </c:pt>
                <c:pt idx="1">
                  <c:v>Q2 2024</c:v>
                </c:pt>
                <c:pt idx="2">
                  <c:v>Q3 2024</c:v>
                </c:pt>
                <c:pt idx="3">
                  <c:v>Q4 2024</c:v>
                </c:pt>
              </c:strCache>
            </c:strRef>
          </c:cat>
          <c:val>
            <c:numRef>
              <c:f>Sheet1!$B$2:$E$2</c:f>
              <c:numCache>
                <c:formatCode>"£"#,##0</c:formatCode>
                <c:ptCount val="4"/>
                <c:pt idx="0">
                  <c:v>494.38485655838195</c:v>
                </c:pt>
                <c:pt idx="1">
                  <c:v>620.07160877785998</c:v>
                </c:pt>
                <c:pt idx="2">
                  <c:v>770.46255249857495</c:v>
                </c:pt>
                <c:pt idx="3">
                  <c:v>526.96519879415291</c:v>
                </c:pt>
              </c:numCache>
            </c:numRef>
          </c:val>
          <c:smooth val="0"/>
          <c:extLst>
            <c:ext xmlns:c16="http://schemas.microsoft.com/office/drawing/2014/chart" uri="{C3380CC4-5D6E-409C-BE32-E72D297353CC}">
              <c16:uniqueId val="{00000001-0588-493F-A107-F773ABF27ADC}"/>
            </c:ext>
          </c:extLst>
        </c:ser>
        <c:dLbls>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ax val="900"/>
          <c:min val="200"/>
        </c:scaling>
        <c:delete val="1"/>
        <c:axPos val="r"/>
        <c:numFmt formatCode="[$£-809]#,##0" sourceLinked="0"/>
        <c:majorTickMark val="out"/>
        <c:minorTickMark val="none"/>
        <c:tickLblPos val="nextTo"/>
        <c:crossAx val="320372591"/>
        <c:crosses val="max"/>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492991399871207"/>
          <c:y val="6.8749541707451622E-2"/>
          <c:w val="0.47441359497618868"/>
          <c:h val="0.86250091658509676"/>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a:effectLst/>
            </c:spPr>
            <c:extLst>
              <c:ext xmlns:c16="http://schemas.microsoft.com/office/drawing/2014/chart" uri="{C3380CC4-5D6E-409C-BE32-E72D297353CC}">
                <c16:uniqueId val="{00000001-74A8-4F6D-90C9-095C7B889557}"/>
              </c:ext>
            </c:extLst>
          </c:dPt>
          <c:dPt>
            <c:idx val="1"/>
            <c:bubble3D val="0"/>
            <c:spPr>
              <a:solidFill>
                <a:schemeClr val="accent2"/>
              </a:solidFill>
              <a:ln w="19050">
                <a:solidFill>
                  <a:schemeClr val="bg1">
                    <a:lumMod val="95000"/>
                  </a:schemeClr>
                </a:solidFill>
              </a:ln>
              <a:effectLst/>
            </c:spPr>
            <c:extLst>
              <c:ext xmlns:c16="http://schemas.microsoft.com/office/drawing/2014/chart" uri="{C3380CC4-5D6E-409C-BE32-E72D297353CC}">
                <c16:uniqueId val="{00000003-74A8-4F6D-90C9-095C7B889557}"/>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74A8-4F6D-90C9-095C7B889557}"/>
              </c:ext>
            </c:extLst>
          </c:dPt>
          <c:dPt>
            <c:idx val="3"/>
            <c:bubble3D val="0"/>
            <c:spPr>
              <a:solidFill>
                <a:schemeClr val="accent4"/>
              </a:solidFill>
              <a:ln w="19050">
                <a:solidFill>
                  <a:schemeClr val="bg1">
                    <a:lumMod val="95000"/>
                  </a:schemeClr>
                </a:solidFill>
              </a:ln>
              <a:effectLst/>
            </c:spPr>
            <c:extLst>
              <c:ext xmlns:c16="http://schemas.microsoft.com/office/drawing/2014/chart" uri="{C3380CC4-5D6E-409C-BE32-E72D297353CC}">
                <c16:uniqueId val="{00000007-74A8-4F6D-90C9-095C7B889557}"/>
              </c:ext>
            </c:extLst>
          </c:dPt>
          <c:dPt>
            <c:idx val="4"/>
            <c:bubble3D val="0"/>
            <c:spPr>
              <a:solidFill>
                <a:schemeClr val="accent6"/>
              </a:solidFill>
              <a:ln w="19050">
                <a:solidFill>
                  <a:schemeClr val="bg1">
                    <a:lumMod val="95000"/>
                  </a:schemeClr>
                </a:solidFill>
              </a:ln>
              <a:effectLst/>
            </c:spPr>
            <c:extLst>
              <c:ext xmlns:c16="http://schemas.microsoft.com/office/drawing/2014/chart" uri="{C3380CC4-5D6E-409C-BE32-E72D297353CC}">
                <c16:uniqueId val="{00000009-74A8-4F6D-90C9-095C7B889557}"/>
              </c:ext>
            </c:extLst>
          </c:dPt>
          <c:dLbls>
            <c:dLbl>
              <c:idx val="4"/>
              <c:layout>
                <c:manualLayout>
                  <c:x val="3.29421432210257E-3"/>
                  <c:y val="-4.1205023568724429E-2"/>
                </c:manualLayout>
              </c:layout>
              <c:tx>
                <c:rich>
                  <a:bodyPr/>
                  <a:lstStyle/>
                  <a:p>
                    <a:r>
                      <a:rPr lang="en-US"/>
                      <a:t>2%</a:t>
                    </a:r>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9-74A8-4F6D-90C9-095C7B889557}"/>
                </c:ext>
              </c:extLst>
            </c:dLbl>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Seaside/ coastal</c:v>
                </c:pt>
                <c:pt idx="1">
                  <c:v>City/ large town</c:v>
                </c:pt>
                <c:pt idx="2">
                  <c:v>Small town</c:v>
                </c:pt>
                <c:pt idx="3">
                  <c:v>Countryside/ village</c:v>
                </c:pt>
                <c:pt idx="4">
                  <c:v>*Other</c:v>
                </c:pt>
              </c:strCache>
            </c:strRef>
          </c:cat>
          <c:val>
            <c:numRef>
              <c:f>Sheet1!$B$2:$B$6</c:f>
              <c:numCache>
                <c:formatCode>0%</c:formatCode>
                <c:ptCount val="5"/>
                <c:pt idx="0">
                  <c:v>0.13061478722904679</c:v>
                </c:pt>
                <c:pt idx="1">
                  <c:v>0.38283969161677195</c:v>
                </c:pt>
                <c:pt idx="2">
                  <c:v>0.25054008867586552</c:v>
                </c:pt>
                <c:pt idx="3">
                  <c:v>0.21232814822543736</c:v>
                </c:pt>
                <c:pt idx="4">
                  <c:v>2.3677284252877712E-2</c:v>
                </c:pt>
              </c:numCache>
            </c:numRef>
          </c:val>
          <c:extLst>
            <c:ext xmlns:c16="http://schemas.microsoft.com/office/drawing/2014/chart" uri="{C3380CC4-5D6E-409C-BE32-E72D297353CC}">
              <c16:uniqueId val="{0000000A-74A8-4F6D-90C9-095C7B889557}"/>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l"/>
      <c:layout>
        <c:manualLayout>
          <c:xMode val="edge"/>
          <c:yMode val="edge"/>
          <c:x val="2.0626666273262182E-2"/>
          <c:y val="7.7074348953911881E-2"/>
          <c:w val="0.33618434284442811"/>
          <c:h val="0.87085082226910548"/>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87507012313488E-2"/>
          <c:y val="8.9648319655703454E-2"/>
          <c:w val="0.96082498597537302"/>
          <c:h val="0.77145734164468893"/>
        </c:manualLayout>
      </c:layout>
      <c:barChart>
        <c:barDir val="col"/>
        <c:grouping val="clustered"/>
        <c:varyColors val="0"/>
        <c:ser>
          <c:idx val="0"/>
          <c:order val="0"/>
          <c:tx>
            <c:strRef>
              <c:f>Sheet1!$B$1</c:f>
              <c:strCache>
                <c:ptCount val="1"/>
                <c:pt idx="0">
                  <c:v>2023</c:v>
                </c:pt>
              </c:strCache>
            </c:strRef>
          </c:tx>
          <c:spPr>
            <a:solidFill>
              <a:schemeClr val="accent2"/>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9A4F-473E-85F9-ED247C815723}"/>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9A4F-473E-85F9-ED247C815723}"/>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9A4F-473E-85F9-ED247C815723}"/>
              </c:ext>
            </c:extLst>
          </c:dPt>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Q1 2024</c:v>
                </c:pt>
                <c:pt idx="1">
                  <c:v>Q2 2024</c:v>
                </c:pt>
                <c:pt idx="2">
                  <c:v>Q3 2024</c:v>
                </c:pt>
                <c:pt idx="3">
                  <c:v>Q4 2024</c:v>
                </c:pt>
              </c:strCache>
            </c:strRef>
          </c:cat>
          <c:val>
            <c:numRef>
              <c:f>Sheet1!$B$2:$B$5</c:f>
              <c:numCache>
                <c:formatCode>0.00</c:formatCode>
                <c:ptCount val="4"/>
                <c:pt idx="0">
                  <c:v>12.112356630700999</c:v>
                </c:pt>
                <c:pt idx="1">
                  <c:v>13.4159619300953</c:v>
                </c:pt>
                <c:pt idx="2">
                  <c:v>16.849710681351798</c:v>
                </c:pt>
                <c:pt idx="3">
                  <c:v>10.873217246471301</c:v>
                </c:pt>
              </c:numCache>
            </c:numRef>
          </c:val>
          <c:extLst>
            <c:ext xmlns:c16="http://schemas.microsoft.com/office/drawing/2014/chart" uri="{C3380CC4-5D6E-409C-BE32-E72D297353CC}">
              <c16:uniqueId val="{00000006-9A4F-473E-85F9-ED247C815723}"/>
            </c:ext>
          </c:extLst>
        </c:ser>
        <c:dLbls>
          <c:showLegendKey val="0"/>
          <c:showVal val="0"/>
          <c:showCatName val="0"/>
          <c:showSerName val="0"/>
          <c:showPercent val="0"/>
          <c:showBubbleSize val="0"/>
        </c:dLbls>
        <c:gapWidth val="182"/>
        <c:axId val="1578304320"/>
        <c:axId val="962891712"/>
      </c:barChart>
      <c:catAx>
        <c:axId val="1578304320"/>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962891712"/>
        <c:crosses val="autoZero"/>
        <c:auto val="1"/>
        <c:lblAlgn val="ctr"/>
        <c:lblOffset val="100"/>
        <c:noMultiLvlLbl val="0"/>
      </c:catAx>
      <c:valAx>
        <c:axId val="962891712"/>
        <c:scaling>
          <c:orientation val="minMax"/>
        </c:scaling>
        <c:delete val="1"/>
        <c:axPos val="l"/>
        <c:numFmt formatCode="0.00" sourceLinked="1"/>
        <c:majorTickMark val="none"/>
        <c:minorTickMark val="none"/>
        <c:tickLblPos val="nextTo"/>
        <c:crossAx val="1578304320"/>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1668002863278454"/>
          <c:w val="1"/>
          <c:h val="0.74584681460271995"/>
        </c:manualLayout>
      </c:layout>
      <c:lineChart>
        <c:grouping val="standard"/>
        <c:varyColors val="0"/>
        <c:ser>
          <c:idx val="0"/>
          <c:order val="0"/>
          <c:tx>
            <c:strRef>
              <c:f>Sheet1!$A$2</c:f>
              <c:strCache>
                <c:ptCount val="1"/>
                <c:pt idx="0">
                  <c:v>Total Trips</c:v>
                </c:pt>
              </c:strCache>
            </c:strRef>
          </c:tx>
          <c:spPr>
            <a:ln w="25400" cap="rnd">
              <a:solidFill>
                <a:schemeClr val="accent1"/>
              </a:solidFill>
              <a:round/>
            </a:ln>
            <a:effectLst/>
          </c:spPr>
          <c:marker>
            <c:symbol val="circle"/>
            <c:size val="5"/>
            <c:spPr>
              <a:solidFill>
                <a:schemeClr val="accent1"/>
              </a:solidFill>
              <a:ln w="9525">
                <a:solidFill>
                  <a:schemeClr val="accent1"/>
                </a:solidFill>
              </a:ln>
              <a:effectLst/>
            </c:spPr>
          </c:marker>
          <c:dLbls>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862-407C-8392-DD6AB5F484A0}"/>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 2024</c:v>
                </c:pt>
                <c:pt idx="1">
                  <c:v>Q2 2024</c:v>
                </c:pt>
                <c:pt idx="2">
                  <c:v>Q3 2024</c:v>
                </c:pt>
                <c:pt idx="3">
                  <c:v>Q4 2024</c:v>
                </c:pt>
              </c:strCache>
            </c:strRef>
          </c:cat>
          <c:val>
            <c:numRef>
              <c:f>Sheet1!$B$2:$E$2</c:f>
              <c:numCache>
                <c:formatCode>"£"#,##0</c:formatCode>
                <c:ptCount val="4"/>
                <c:pt idx="0">
                  <c:v>494</c:v>
                </c:pt>
                <c:pt idx="1">
                  <c:v>620</c:v>
                </c:pt>
                <c:pt idx="2">
                  <c:v>770</c:v>
                </c:pt>
                <c:pt idx="3">
                  <c:v>527</c:v>
                </c:pt>
              </c:numCache>
            </c:numRef>
          </c:val>
          <c:smooth val="0"/>
          <c:extLst>
            <c:ext xmlns:c16="http://schemas.microsoft.com/office/drawing/2014/chart" uri="{C3380CC4-5D6E-409C-BE32-E72D297353CC}">
              <c16:uniqueId val="{00000001-2862-407C-8392-DD6AB5F484A0}"/>
            </c:ext>
          </c:extLst>
        </c:ser>
        <c:ser>
          <c:idx val="1"/>
          <c:order val="1"/>
          <c:tx>
            <c:strRef>
              <c:f>Sheet1!#REF!</c:f>
              <c:strCache>
                <c:ptCount val="1"/>
                <c:pt idx="0">
                  <c:v>#REF!</c:v>
                </c:pt>
              </c:strCache>
            </c:strRef>
          </c:tx>
          <c:spPr>
            <a:ln w="28575" cap="rnd">
              <a:solidFill>
                <a:schemeClr val="accent2"/>
              </a:solidFill>
              <a:round/>
            </a:ln>
            <a:effectLst/>
          </c:spPr>
          <c:marker>
            <c:symbol val="square"/>
            <c:size val="5"/>
            <c:spPr>
              <a:solidFill>
                <a:schemeClr val="accent2"/>
              </a:solidFill>
              <a:ln w="9525">
                <a:solidFill>
                  <a:schemeClr val="accent2"/>
                </a:solidFill>
              </a:ln>
              <a:effectLst/>
            </c:spPr>
          </c:marker>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 2024</c:v>
                </c:pt>
                <c:pt idx="1">
                  <c:v>Q2 2024</c:v>
                </c:pt>
                <c:pt idx="2">
                  <c:v>Q3 2024</c:v>
                </c:pt>
                <c:pt idx="3">
                  <c:v>Q4 2024</c:v>
                </c:pt>
              </c:strCache>
            </c:strRef>
          </c:cat>
          <c:val>
            <c:numRef>
              <c:f>Sheet1!#REF!</c:f>
              <c:numCache>
                <c:formatCode>General</c:formatCode>
                <c:ptCount val="1"/>
                <c:pt idx="0">
                  <c:v>1</c:v>
                </c:pt>
              </c:numCache>
            </c:numRef>
          </c:val>
          <c:smooth val="0"/>
          <c:extLst>
            <c:ext xmlns:c16="http://schemas.microsoft.com/office/drawing/2014/chart" uri="{C3380CC4-5D6E-409C-BE32-E72D297353CC}">
              <c16:uniqueId val="{00000002-2862-407C-8392-DD6AB5F484A0}"/>
            </c:ext>
          </c:extLst>
        </c:ser>
        <c:ser>
          <c:idx val="2"/>
          <c:order val="2"/>
          <c:tx>
            <c:strRef>
              <c:f>Sheet1!#REF!</c:f>
              <c:strCache>
                <c:ptCount val="1"/>
                <c:pt idx="0">
                  <c:v>#REF!</c:v>
                </c:pt>
              </c:strCache>
            </c:strRef>
          </c:tx>
          <c:spPr>
            <a:ln w="28575" cap="rnd">
              <a:solidFill>
                <a:schemeClr val="accent3"/>
              </a:solidFill>
              <a:round/>
            </a:ln>
            <a:effectLst/>
          </c:spPr>
          <c:marker>
            <c:symbol val="triangle"/>
            <c:size val="5"/>
            <c:spPr>
              <a:solidFill>
                <a:schemeClr val="accent3"/>
              </a:solidFill>
              <a:ln w="9525">
                <a:solidFill>
                  <a:schemeClr val="accent3"/>
                </a:solidFill>
              </a:ln>
              <a:effectLst/>
            </c:spPr>
          </c:marker>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 2024</c:v>
                </c:pt>
                <c:pt idx="1">
                  <c:v>Q2 2024</c:v>
                </c:pt>
                <c:pt idx="2">
                  <c:v>Q3 2024</c:v>
                </c:pt>
                <c:pt idx="3">
                  <c:v>Q4 2024</c:v>
                </c:pt>
              </c:strCache>
            </c:strRef>
          </c:cat>
          <c:val>
            <c:numRef>
              <c:f>Sheet1!#REF!</c:f>
              <c:numCache>
                <c:formatCode>General</c:formatCode>
                <c:ptCount val="1"/>
                <c:pt idx="0">
                  <c:v>1</c:v>
                </c:pt>
              </c:numCache>
            </c:numRef>
          </c:val>
          <c:smooth val="0"/>
          <c:extLst>
            <c:ext xmlns:c16="http://schemas.microsoft.com/office/drawing/2014/chart" uri="{C3380CC4-5D6E-409C-BE32-E72D297353CC}">
              <c16:uniqueId val="{00000003-2862-407C-8392-DD6AB5F484A0}"/>
            </c:ext>
          </c:extLst>
        </c:ser>
        <c:ser>
          <c:idx val="3"/>
          <c:order val="3"/>
          <c:tx>
            <c:strRef>
              <c:f>Sheet1!#REF!</c:f>
              <c:strCache>
                <c:ptCount val="1"/>
                <c:pt idx="0">
                  <c:v>#REF!</c:v>
                </c:pt>
              </c:strCache>
            </c:strRef>
          </c:tx>
          <c:spPr>
            <a:ln w="28575" cap="rnd">
              <a:solidFill>
                <a:schemeClr val="accent4"/>
              </a:solidFill>
              <a:round/>
            </a:ln>
            <a:effectLst/>
          </c:spPr>
          <c:marker>
            <c:symbol val="diamond"/>
            <c:size val="5"/>
            <c:spPr>
              <a:solidFill>
                <a:schemeClr val="accent4"/>
              </a:solidFill>
              <a:ln w="9525">
                <a:solidFill>
                  <a:schemeClr val="accent4"/>
                </a:solidFill>
              </a:ln>
              <a:effectLst/>
            </c:spPr>
          </c:marker>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0" cap="flat" cmpd="sng" algn="ctr">
                      <a:solidFill>
                        <a:schemeClr val="tx1">
                          <a:lumMod val="35000"/>
                          <a:lumOff val="65000"/>
                        </a:schemeClr>
                      </a:solidFill>
                      <a:round/>
                    </a:ln>
                    <a:effectLst/>
                  </c:spPr>
                </c15:leaderLines>
              </c:ext>
            </c:extLst>
          </c:dLbls>
          <c:cat>
            <c:strRef>
              <c:f>Sheet1!$B$1:$E$1</c:f>
              <c:strCache>
                <c:ptCount val="4"/>
                <c:pt idx="0">
                  <c:v>Q1 2024</c:v>
                </c:pt>
                <c:pt idx="1">
                  <c:v>Q2 2024</c:v>
                </c:pt>
                <c:pt idx="2">
                  <c:v>Q3 2024</c:v>
                </c:pt>
                <c:pt idx="3">
                  <c:v>Q4 2024</c:v>
                </c:pt>
              </c:strCache>
            </c:strRef>
          </c:cat>
          <c:val>
            <c:numRef>
              <c:f>Sheet1!#REF!</c:f>
              <c:numCache>
                <c:formatCode>General</c:formatCode>
                <c:ptCount val="1"/>
                <c:pt idx="0">
                  <c:v>1</c:v>
                </c:pt>
              </c:numCache>
            </c:numRef>
          </c:val>
          <c:smooth val="0"/>
          <c:extLst>
            <c:ext xmlns:c16="http://schemas.microsoft.com/office/drawing/2014/chart" uri="{C3380CC4-5D6E-409C-BE32-E72D297353CC}">
              <c16:uniqueId val="{00000004-2862-407C-8392-DD6AB5F484A0}"/>
            </c:ext>
          </c:extLst>
        </c:ser>
        <c:ser>
          <c:idx val="4"/>
          <c:order val="4"/>
          <c:tx>
            <c:strRef>
              <c:f>Sheet1!#REF!</c:f>
              <c:strCache>
                <c:ptCount val="1"/>
                <c:pt idx="0">
                  <c:v>#REF!</c:v>
                </c:pt>
              </c:strCache>
            </c:strRef>
          </c:tx>
          <c:spPr>
            <a:ln w="28575" cap="rnd">
              <a:solidFill>
                <a:schemeClr val="accent5"/>
              </a:solidFill>
              <a:round/>
            </a:ln>
            <a:effectLst/>
          </c:spPr>
          <c:marker>
            <c:symbol val="x"/>
            <c:size val="7"/>
            <c:spPr>
              <a:solidFill>
                <a:schemeClr val="accent5"/>
              </a:solidFill>
              <a:ln w="9525">
                <a:solidFill>
                  <a:schemeClr val="accent5"/>
                </a:solidFill>
              </a:ln>
              <a:effectLst/>
            </c:spPr>
          </c:marker>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 2024</c:v>
                </c:pt>
                <c:pt idx="1">
                  <c:v>Q2 2024</c:v>
                </c:pt>
                <c:pt idx="2">
                  <c:v>Q3 2024</c:v>
                </c:pt>
                <c:pt idx="3">
                  <c:v>Q4 2024</c:v>
                </c:pt>
              </c:strCache>
            </c:strRef>
          </c:cat>
          <c:val>
            <c:numRef>
              <c:f>Sheet1!#REF!</c:f>
              <c:numCache>
                <c:formatCode>General</c:formatCode>
                <c:ptCount val="1"/>
                <c:pt idx="0">
                  <c:v>1</c:v>
                </c:pt>
              </c:numCache>
            </c:numRef>
          </c:val>
          <c:smooth val="0"/>
          <c:extLst>
            <c:ext xmlns:c16="http://schemas.microsoft.com/office/drawing/2014/chart" uri="{C3380CC4-5D6E-409C-BE32-E72D297353CC}">
              <c16:uniqueId val="{00000005-2862-407C-8392-DD6AB5F484A0}"/>
            </c:ext>
          </c:extLst>
        </c:ser>
        <c:dLbls>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ax val="900"/>
          <c:min val="200"/>
        </c:scaling>
        <c:delete val="1"/>
        <c:axPos val="l"/>
        <c:numFmt formatCode="[$£-809]#,##0" sourceLinked="0"/>
        <c:majorTickMark val="out"/>
        <c:minorTickMark val="none"/>
        <c:tickLblPos val="nextTo"/>
        <c:crossAx val="320372591"/>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454589772268484E-3"/>
          <c:y val="9.8479231375857929E-2"/>
          <c:w val="0.98999509418113407"/>
          <c:h val="0.7881676916117516"/>
        </c:manualLayout>
      </c:layout>
      <c:lineChart>
        <c:grouping val="standard"/>
        <c:varyColors val="0"/>
        <c:ser>
          <c:idx val="0"/>
          <c:order val="0"/>
          <c:tx>
            <c:strRef>
              <c:f>Sheet1!$A$2</c:f>
              <c:strCache>
                <c:ptCount val="1"/>
                <c:pt idx="0">
                  <c:v>Seaside or other coastal</c:v>
                </c:pt>
              </c:strCache>
            </c:strRef>
          </c:tx>
          <c:spPr>
            <a:ln w="25400" cap="rnd">
              <a:solidFill>
                <a:schemeClr val="accent4"/>
              </a:solidFill>
              <a:round/>
            </a:ln>
            <a:effectLst/>
          </c:spPr>
          <c:marker>
            <c:symbol val="circle"/>
            <c:size val="5"/>
            <c:spPr>
              <a:solidFill>
                <a:schemeClr val="accent4"/>
              </a:solidFill>
              <a:ln w="9525">
                <a:solidFill>
                  <a:schemeClr val="accent4"/>
                </a:solidFill>
              </a:ln>
              <a:effectLst/>
            </c:spPr>
          </c:marker>
          <c:dPt>
            <c:idx val="0"/>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1-4EEA-49D2-9B49-73A3878446D5}"/>
              </c:ext>
            </c:extLst>
          </c:dPt>
          <c:dPt>
            <c:idx val="1"/>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3-4EEA-49D2-9B49-73A3878446D5}"/>
              </c:ext>
            </c:extLst>
          </c:dPt>
          <c:dPt>
            <c:idx val="2"/>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5-4EEA-49D2-9B49-73A3878446D5}"/>
              </c:ext>
            </c:extLst>
          </c:dPt>
          <c:dLbls>
            <c:dLbl>
              <c:idx val="6"/>
              <c:layout>
                <c:manualLayout>
                  <c:x val="-2.3723742825047821E-2"/>
                  <c:y val="-2.37996493265331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FB5-48B9-A069-AB93B43C818D}"/>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Sheet1!$B$2:$M$2</c:f>
              <c:numCache>
                <c:formatCode>0.00</c:formatCode>
                <c:ptCount val="12"/>
                <c:pt idx="0">
                  <c:v>2.10402705091562</c:v>
                </c:pt>
                <c:pt idx="1">
                  <c:v>2.26775652606098</c:v>
                </c:pt>
                <c:pt idx="2">
                  <c:v>3.1121968380508598</c:v>
                </c:pt>
                <c:pt idx="3">
                  <c:v>1.5180413437903599</c:v>
                </c:pt>
                <c:pt idx="4">
                  <c:v>1.63408444767365</c:v>
                </c:pt>
                <c:pt idx="5">
                  <c:v>3.0230351480906497</c:v>
                </c:pt>
                <c:pt idx="6">
                  <c:v>3.0398206781613903</c:v>
                </c:pt>
                <c:pt idx="7">
                  <c:v>1.34396466708871</c:v>
                </c:pt>
                <c:pt idx="8">
                  <c:v>1.4353752237395601</c:v>
                </c:pt>
                <c:pt idx="9">
                  <c:v>2.0282629465183999</c:v>
                </c:pt>
                <c:pt idx="10">
                  <c:v>2.5417314966841498</c:v>
                </c:pt>
                <c:pt idx="11">
                  <c:v>0.95003056285045906</c:v>
                </c:pt>
              </c:numCache>
            </c:numRef>
          </c:val>
          <c:smooth val="0"/>
          <c:extLst>
            <c:ext xmlns:c16="http://schemas.microsoft.com/office/drawing/2014/chart" uri="{C3380CC4-5D6E-409C-BE32-E72D297353CC}">
              <c16:uniqueId val="{0000000A-4EEA-49D2-9B49-73A3878446D5}"/>
            </c:ext>
          </c:extLst>
        </c:ser>
        <c:ser>
          <c:idx val="1"/>
          <c:order val="1"/>
          <c:tx>
            <c:strRef>
              <c:f>Sheet1!$A$3</c:f>
              <c:strCache>
                <c:ptCount val="1"/>
                <c:pt idx="0">
                  <c:v>Large city/ large town</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Sheet1!$B$3:$M$3</c:f>
              <c:numCache>
                <c:formatCode>0.00</c:formatCode>
                <c:ptCount val="12"/>
                <c:pt idx="0">
                  <c:v>2.7153543834486302</c:v>
                </c:pt>
                <c:pt idx="1">
                  <c:v>6.7991784129790194</c:v>
                </c:pt>
                <c:pt idx="2">
                  <c:v>5.2929435962666096</c:v>
                </c:pt>
                <c:pt idx="3">
                  <c:v>7.1119740201828598</c:v>
                </c:pt>
                <c:pt idx="4">
                  <c:v>3.94291005115933</c:v>
                </c:pt>
                <c:pt idx="5">
                  <c:v>5.4732808523417802</c:v>
                </c:pt>
                <c:pt idx="6">
                  <c:v>5.0479220248655396</c:v>
                </c:pt>
                <c:pt idx="7">
                  <c:v>6.5521928424842004</c:v>
                </c:pt>
                <c:pt idx="8">
                  <c:v>4.3455058583606698</c:v>
                </c:pt>
                <c:pt idx="9">
                  <c:v>4.4530635561753105</c:v>
                </c:pt>
                <c:pt idx="10">
                  <c:v>7.0264151386479003</c:v>
                </c:pt>
                <c:pt idx="11">
                  <c:v>4.5617062307279204</c:v>
                </c:pt>
              </c:numCache>
            </c:numRef>
          </c:val>
          <c:smooth val="0"/>
          <c:extLst>
            <c:ext xmlns:c16="http://schemas.microsoft.com/office/drawing/2014/chart" uri="{C3380CC4-5D6E-409C-BE32-E72D297353CC}">
              <c16:uniqueId val="{00000010-4EEA-49D2-9B49-73A3878446D5}"/>
            </c:ext>
          </c:extLst>
        </c:ser>
        <c:ser>
          <c:idx val="2"/>
          <c:order val="2"/>
          <c:tx>
            <c:strRef>
              <c:f>Sheet1!$A$4</c:f>
              <c:strCache>
                <c:ptCount val="1"/>
                <c:pt idx="0">
                  <c:v>Small town</c:v>
                </c:pt>
              </c:strCache>
            </c:strRef>
          </c:tx>
          <c:spPr>
            <a:ln w="25400" cap="rnd">
              <a:solidFill>
                <a:schemeClr val="accent3"/>
              </a:solidFill>
              <a:round/>
            </a:ln>
            <a:effectLst/>
          </c:spPr>
          <c:marker>
            <c:symbol val="triangle"/>
            <c:size val="5"/>
            <c:spPr>
              <a:solidFill>
                <a:schemeClr val="accent3"/>
              </a:solidFill>
              <a:ln w="9525">
                <a:solidFill>
                  <a:schemeClr val="accent3"/>
                </a:solidFill>
              </a:ln>
              <a:effectLst/>
            </c:spPr>
          </c:marker>
          <c:dLbls>
            <c:dLbl>
              <c:idx val="5"/>
              <c:layout>
                <c:manualLayout>
                  <c:x val="-2.0640482911335398E-2"/>
                  <c:y val="3.98415639705398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1D8-48FC-89CD-C7B380F17513}"/>
                </c:ext>
              </c:extLst>
            </c:dLbl>
            <c:dLbl>
              <c:idx val="7"/>
              <c:layout>
                <c:manualLayout>
                  <c:x val="-2.2182112868191609E-2"/>
                  <c:y val="-6.1756339904285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FB5-48B9-A069-AB93B43C818D}"/>
                </c:ext>
              </c:extLst>
            </c:dLbl>
            <c:spPr>
              <a:solidFill>
                <a:srgbClr val="FCE7E7"/>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Sheet1!$B$4:$M$4</c:f>
              <c:numCache>
                <c:formatCode>0.00</c:formatCode>
                <c:ptCount val="12"/>
                <c:pt idx="0">
                  <c:v>3.7682578502697601</c:v>
                </c:pt>
                <c:pt idx="1">
                  <c:v>5.0517377215211594</c:v>
                </c:pt>
                <c:pt idx="2">
                  <c:v>4.1176133325856696</c:v>
                </c:pt>
                <c:pt idx="3">
                  <c:v>3.9861987271884298</c:v>
                </c:pt>
                <c:pt idx="4">
                  <c:v>2.8684934381934197</c:v>
                </c:pt>
                <c:pt idx="5">
                  <c:v>4.2239558053594397</c:v>
                </c:pt>
                <c:pt idx="6">
                  <c:v>4.2943367876622203</c:v>
                </c:pt>
                <c:pt idx="7">
                  <c:v>3.4018475668738097</c:v>
                </c:pt>
                <c:pt idx="8">
                  <c:v>3.4957254174524</c:v>
                </c:pt>
                <c:pt idx="9">
                  <c:v>3.4498519013325302</c:v>
                </c:pt>
                <c:pt idx="10">
                  <c:v>3.6975753620425702</c:v>
                </c:pt>
                <c:pt idx="11">
                  <c:v>2.6984193365315798</c:v>
                </c:pt>
              </c:numCache>
            </c:numRef>
          </c:val>
          <c:smooth val="0"/>
          <c:extLst>
            <c:ext xmlns:c16="http://schemas.microsoft.com/office/drawing/2014/chart" uri="{C3380CC4-5D6E-409C-BE32-E72D297353CC}">
              <c16:uniqueId val="{00000016-4EEA-49D2-9B49-73A3878446D5}"/>
            </c:ext>
          </c:extLst>
        </c:ser>
        <c:ser>
          <c:idx val="3"/>
          <c:order val="3"/>
          <c:tx>
            <c:strRef>
              <c:f>Sheet1!$A$5</c:f>
              <c:strCache>
                <c:ptCount val="1"/>
                <c:pt idx="0">
                  <c:v>Countryside/ village</c:v>
                </c:pt>
              </c:strCache>
            </c:strRef>
          </c:tx>
          <c:spPr>
            <a:ln w="25400" cap="rnd">
              <a:solidFill>
                <a:schemeClr val="accent2"/>
              </a:solidFill>
              <a:round/>
            </a:ln>
            <a:effectLst/>
          </c:spPr>
          <c:marker>
            <c:symbol val="diamond"/>
            <c:size val="5"/>
            <c:spPr>
              <a:solidFill>
                <a:schemeClr val="accent2"/>
              </a:solidFill>
              <a:ln w="9525">
                <a:solidFill>
                  <a:schemeClr val="accent2"/>
                </a:solidFill>
              </a:ln>
              <a:effectLst/>
            </c:spPr>
          </c:marker>
          <c:dLbls>
            <c:dLbl>
              <c:idx val="1"/>
              <c:layout>
                <c:manualLayout>
                  <c:x val="-2.2182112868191609E-2"/>
                  <c:y val="-2.55820686927581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4EEA-49D2-9B49-73A3878446D5}"/>
                </c:ext>
              </c:extLst>
            </c:dLbl>
            <c:dLbl>
              <c:idx val="5"/>
              <c:layout>
                <c:manualLayout>
                  <c:x val="-2.0640482911335398E-2"/>
                  <c:y val="2.936641166841891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FB5-48B9-A069-AB93B43C818D}"/>
                </c:ext>
              </c:extLst>
            </c:dLbl>
            <c:dLbl>
              <c:idx val="6"/>
              <c:layout>
                <c:manualLayout>
                  <c:x val="-2.2952927846619717E-2"/>
                  <c:y val="4.57147059562418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FB5-48B9-A069-AB93B43C818D}"/>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0"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Sheet1!$B$5:$M$5</c:f>
              <c:numCache>
                <c:formatCode>0.00</c:formatCode>
                <c:ptCount val="12"/>
                <c:pt idx="0">
                  <c:v>2.69594987176465</c:v>
                </c:pt>
                <c:pt idx="1">
                  <c:v>2.4564774680783401</c:v>
                </c:pt>
                <c:pt idx="2">
                  <c:v>3.8252450870792698</c:v>
                </c:pt>
                <c:pt idx="3">
                  <c:v>3.2124961100659197</c:v>
                </c:pt>
                <c:pt idx="4">
                  <c:v>2.6869817109344898</c:v>
                </c:pt>
                <c:pt idx="5">
                  <c:v>4.7060655005316798</c:v>
                </c:pt>
                <c:pt idx="6">
                  <c:v>2.90549077019597</c:v>
                </c:pt>
                <c:pt idx="7">
                  <c:v>3.73554142631495</c:v>
                </c:pt>
                <c:pt idx="8">
                  <c:v>2.4409005589840702</c:v>
                </c:pt>
                <c:pt idx="9">
                  <c:v>3.3046016077317497</c:v>
                </c:pt>
                <c:pt idx="10">
                  <c:v>3.2313079343480902</c:v>
                </c:pt>
                <c:pt idx="11">
                  <c:v>2.3299284565609897</c:v>
                </c:pt>
              </c:numCache>
            </c:numRef>
          </c:val>
          <c:smooth val="0"/>
          <c:extLst>
            <c:ext xmlns:c16="http://schemas.microsoft.com/office/drawing/2014/chart" uri="{C3380CC4-5D6E-409C-BE32-E72D297353CC}">
              <c16:uniqueId val="{0000001F-4EEA-49D2-9B49-73A3878446D5}"/>
            </c:ext>
          </c:extLst>
        </c:ser>
        <c:dLbls>
          <c:dLblPos val="t"/>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ax val="10"/>
          <c:min val="0"/>
        </c:scaling>
        <c:delete val="1"/>
        <c:axPos val="l"/>
        <c:numFmt formatCode="[$£-809]#,##0" sourceLinked="0"/>
        <c:majorTickMark val="out"/>
        <c:minorTickMark val="none"/>
        <c:tickLblPos val="nextTo"/>
        <c:crossAx val="320372591"/>
        <c:crosses val="autoZero"/>
        <c:crossBetween val="between"/>
      </c:valAx>
      <c:spPr>
        <a:noFill/>
        <a:ln w="25400">
          <a:noFill/>
        </a:ln>
        <a:effectLst/>
      </c:spPr>
    </c:plotArea>
    <c:legend>
      <c:legendPos val="t"/>
      <c:layout>
        <c:manualLayout>
          <c:xMode val="edge"/>
          <c:yMode val="edge"/>
          <c:x val="6.2366392658850002E-2"/>
          <c:y val="1.0251339434360148E-2"/>
          <c:w val="0.87526715092693286"/>
          <c:h val="9.0049675946012306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46598573430225E-3"/>
          <c:y val="0.10204404559544045"/>
          <c:w val="0.98999509418113407"/>
          <c:h val="0.7881676916117516"/>
        </c:manualLayout>
      </c:layout>
      <c:lineChart>
        <c:grouping val="standard"/>
        <c:varyColors val="0"/>
        <c:ser>
          <c:idx val="0"/>
          <c:order val="0"/>
          <c:tx>
            <c:strRef>
              <c:f>Sheet1!$A$2</c:f>
              <c:strCache>
                <c:ptCount val="1"/>
                <c:pt idx="0">
                  <c:v>Seaside or other coastal</c:v>
                </c:pt>
              </c:strCache>
            </c:strRef>
          </c:tx>
          <c:spPr>
            <a:ln w="25400" cap="rnd">
              <a:solidFill>
                <a:schemeClr val="accent4"/>
              </a:solidFill>
              <a:round/>
            </a:ln>
            <a:effectLst/>
          </c:spPr>
          <c:marker>
            <c:symbol val="circle"/>
            <c:size val="5"/>
            <c:spPr>
              <a:solidFill>
                <a:schemeClr val="accent4"/>
              </a:solidFill>
              <a:ln w="9525">
                <a:solidFill>
                  <a:schemeClr val="accent4"/>
                </a:solidFill>
              </a:ln>
              <a:effectLst/>
            </c:spPr>
          </c:marker>
          <c:dPt>
            <c:idx val="0"/>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1-C1C1-4C5B-B8B0-C23DB93EA7DF}"/>
              </c:ext>
            </c:extLst>
          </c:dPt>
          <c:dPt>
            <c:idx val="1"/>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3-C1C1-4C5B-B8B0-C23DB93EA7DF}"/>
              </c:ext>
            </c:extLst>
          </c:dPt>
          <c:dPt>
            <c:idx val="2"/>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5-C1C1-4C5B-B8B0-C23DB93EA7DF}"/>
              </c:ext>
            </c:extLst>
          </c:dPt>
          <c:dLbls>
            <c:dLbl>
              <c:idx val="0"/>
              <c:layout>
                <c:manualLayout>
                  <c:x val="-3.1921451161769906E-2"/>
                  <c:y val="-2.18788068355716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C1-4C5B-B8B0-C23DB93EA7DF}"/>
                </c:ext>
              </c:extLst>
            </c:dLbl>
            <c:dLbl>
              <c:idx val="1"/>
              <c:layout>
                <c:manualLayout>
                  <c:x val="-1.9382719226456215E-2"/>
                  <c:y val="3.44801514830472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1C1-4C5B-B8B0-C23DB93EA7DF}"/>
                </c:ext>
              </c:extLst>
            </c:dLbl>
            <c:dLbl>
              <c:idx val="2"/>
              <c:layout>
                <c:manualLayout>
                  <c:x val="-2.6210865359380647E-2"/>
                  <c:y val="2.50553427178414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1C1-4C5B-B8B0-C23DB93EA7DF}"/>
                </c:ext>
              </c:extLst>
            </c:dLbl>
            <c:dLbl>
              <c:idx val="3"/>
              <c:layout>
                <c:manualLayout>
                  <c:x val="-1.8492822437974885E-2"/>
                  <c:y val="4.79681331486913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1C1-4C5B-B8B0-C23DB93EA7DF}"/>
                </c:ext>
              </c:extLst>
            </c:dLbl>
            <c:dLbl>
              <c:idx val="4"/>
              <c:layout>
                <c:manualLayout>
                  <c:x val="-2.3700618375694978E-2"/>
                  <c:y val="-1.08535047271186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D07-4A24-9CF8-74E027916B1B}"/>
                </c:ext>
              </c:extLst>
            </c:dLbl>
            <c:dLbl>
              <c:idx val="5"/>
              <c:layout>
                <c:manualLayout>
                  <c:x val="-2.7636630293101486E-2"/>
                  <c:y val="7.9400794411540153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1C1-4C5B-B8B0-C23DB93EA7DF}"/>
                </c:ext>
              </c:extLst>
            </c:dLbl>
            <c:dLbl>
              <c:idx val="6"/>
              <c:layout>
                <c:manualLayout>
                  <c:x val="-2.2802770661058208E-2"/>
                  <c:y val="5.21373102898789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1C1-4C5B-B8B0-C23DB93EA7DF}"/>
                </c:ext>
              </c:extLst>
            </c:dLbl>
            <c:dLbl>
              <c:idx val="8"/>
              <c:layout>
                <c:manualLayout>
                  <c:x val="-2.2158988418838767E-2"/>
                  <c:y val="-1.31051331291831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7B9-4171-AF4B-5A04F1430861}"/>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Sheet1!$B$2:$M$2</c:f>
              <c:numCache>
                <c:formatCode>"£"#,##0</c:formatCode>
                <c:ptCount val="12"/>
                <c:pt idx="0">
                  <c:v>75.361353248994689</c:v>
                </c:pt>
                <c:pt idx="1">
                  <c:v>43.916916909283898</c:v>
                </c:pt>
                <c:pt idx="2">
                  <c:v>115.194819008721</c:v>
                </c:pt>
                <c:pt idx="3">
                  <c:v>68.849133679046304</c:v>
                </c:pt>
                <c:pt idx="4">
                  <c:v>78.291650452977592</c:v>
                </c:pt>
                <c:pt idx="5">
                  <c:v>166.01751100596101</c:v>
                </c:pt>
                <c:pt idx="6">
                  <c:v>114.289974160516</c:v>
                </c:pt>
                <c:pt idx="7">
                  <c:v>65.114985196996798</c:v>
                </c:pt>
                <c:pt idx="8">
                  <c:v>75.504198071524598</c:v>
                </c:pt>
                <c:pt idx="9">
                  <c:v>115.713698635396</c:v>
                </c:pt>
                <c:pt idx="10">
                  <c:v>84.081869581396887</c:v>
                </c:pt>
                <c:pt idx="11">
                  <c:v>41.624360822507903</c:v>
                </c:pt>
              </c:numCache>
            </c:numRef>
          </c:val>
          <c:smooth val="0"/>
          <c:extLst>
            <c:ext xmlns:c16="http://schemas.microsoft.com/office/drawing/2014/chart" uri="{C3380CC4-5D6E-409C-BE32-E72D297353CC}">
              <c16:uniqueId val="{00000009-C1C1-4C5B-B8B0-C23DB93EA7DF}"/>
            </c:ext>
          </c:extLst>
        </c:ser>
        <c:ser>
          <c:idx val="1"/>
          <c:order val="1"/>
          <c:tx>
            <c:strRef>
              <c:f>Sheet1!$A$3</c:f>
              <c:strCache>
                <c:ptCount val="1"/>
                <c:pt idx="0">
                  <c:v>Large city/ large town</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4"/>
              <c:layout>
                <c:manualLayout>
                  <c:x val="-2.6076670720222812E-2"/>
                  <c:y val="-7.06684367354105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D07-4A24-9CF8-74E027916B1B}"/>
                </c:ext>
              </c:extLst>
            </c:dLbl>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Sheet1!$B$3:$M$3</c:f>
              <c:numCache>
                <c:formatCode>"£"#,##0</c:formatCode>
                <c:ptCount val="12"/>
                <c:pt idx="0">
                  <c:v>169.37445520063298</c:v>
                </c:pt>
                <c:pt idx="1">
                  <c:v>348.90154091105097</c:v>
                </c:pt>
                <c:pt idx="2">
                  <c:v>267.65072403667801</c:v>
                </c:pt>
                <c:pt idx="3">
                  <c:v>350.08938392482003</c:v>
                </c:pt>
                <c:pt idx="4">
                  <c:v>161.41351449560898</c:v>
                </c:pt>
                <c:pt idx="5">
                  <c:v>311.23718904590305</c:v>
                </c:pt>
                <c:pt idx="6">
                  <c:v>235.723813903924</c:v>
                </c:pt>
                <c:pt idx="7">
                  <c:v>371.75483612698901</c:v>
                </c:pt>
                <c:pt idx="8">
                  <c:v>205.80611820717098</c:v>
                </c:pt>
                <c:pt idx="9">
                  <c:v>292.17043257588898</c:v>
                </c:pt>
                <c:pt idx="10">
                  <c:v>388.99560312993003</c:v>
                </c:pt>
                <c:pt idx="11">
                  <c:v>261.92879942647403</c:v>
                </c:pt>
              </c:numCache>
            </c:numRef>
          </c:val>
          <c:smooth val="0"/>
          <c:extLst>
            <c:ext xmlns:c16="http://schemas.microsoft.com/office/drawing/2014/chart" uri="{C3380CC4-5D6E-409C-BE32-E72D297353CC}">
              <c16:uniqueId val="{0000000D-C1C1-4C5B-B8B0-C23DB93EA7DF}"/>
            </c:ext>
          </c:extLst>
        </c:ser>
        <c:ser>
          <c:idx val="2"/>
          <c:order val="2"/>
          <c:tx>
            <c:strRef>
              <c:f>Sheet1!$A$4</c:f>
              <c:strCache>
                <c:ptCount val="1"/>
                <c:pt idx="0">
                  <c:v>Small town</c:v>
                </c:pt>
              </c:strCache>
            </c:strRef>
          </c:tx>
          <c:spPr>
            <a:ln w="25400" cap="rnd">
              <a:solidFill>
                <a:schemeClr val="accent3"/>
              </a:solidFill>
              <a:round/>
            </a:ln>
            <a:effectLst/>
          </c:spPr>
          <c:marker>
            <c:symbol val="triangle"/>
            <c:size val="5"/>
            <c:spPr>
              <a:solidFill>
                <a:schemeClr val="accent3"/>
              </a:solidFill>
              <a:ln w="9525">
                <a:solidFill>
                  <a:schemeClr val="accent3"/>
                </a:solidFill>
              </a:ln>
              <a:effectLst/>
            </c:spPr>
          </c:marker>
          <c:dLbls>
            <c:dLbl>
              <c:idx val="0"/>
              <c:layout>
                <c:manualLayout>
                  <c:x val="-2.6010756935453291E-2"/>
                  <c:y val="-4.75485912816529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1C1-4C5B-B8B0-C23DB93EA7DF}"/>
                </c:ext>
              </c:extLst>
            </c:dLbl>
            <c:dLbl>
              <c:idx val="2"/>
              <c:layout>
                <c:manualLayout>
                  <c:x val="-2.433341498711953E-2"/>
                  <c:y val="9.23631470340190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1C1-4C5B-B8B0-C23DB93EA7DF}"/>
                </c:ext>
              </c:extLst>
            </c:dLbl>
            <c:dLbl>
              <c:idx val="3"/>
              <c:layout>
                <c:manualLayout>
                  <c:x val="-2.4471433354123082E-2"/>
                  <c:y val="-5.62874001055698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9E3-4EDC-940E-FB9746BB63CC}"/>
                </c:ext>
              </c:extLst>
            </c:dLbl>
            <c:dLbl>
              <c:idx val="5"/>
              <c:layout>
                <c:manualLayout>
                  <c:x val="-3.2109541945306214E-2"/>
                  <c:y val="4.06729182203856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C1C1-4C5B-B8B0-C23DB93EA7DF}"/>
                </c:ext>
              </c:extLst>
            </c:dLbl>
            <c:dLbl>
              <c:idx val="6"/>
              <c:layout>
                <c:manualLayout>
                  <c:x val="-2.3880576360816187E-2"/>
                  <c:y val="-4.08756478989135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C1C1-4C5B-B8B0-C23DB93EA7DF}"/>
                </c:ext>
              </c:extLst>
            </c:dLbl>
            <c:spPr>
              <a:solidFill>
                <a:srgbClr val="FCE7E7"/>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Sheet1!$B$4:$M$4</c:f>
              <c:numCache>
                <c:formatCode>"£"#,##0</c:formatCode>
                <c:ptCount val="12"/>
                <c:pt idx="0">
                  <c:v>96.263358209615504</c:v>
                </c:pt>
                <c:pt idx="1">
                  <c:v>191.37027504315299</c:v>
                </c:pt>
                <c:pt idx="2">
                  <c:v>103.448765906467</c:v>
                </c:pt>
                <c:pt idx="3">
                  <c:v>101.032909223391</c:v>
                </c:pt>
                <c:pt idx="4">
                  <c:v>133.90841648600801</c:v>
                </c:pt>
                <c:pt idx="5">
                  <c:v>132.40552207761399</c:v>
                </c:pt>
                <c:pt idx="6">
                  <c:v>118.74461829440699</c:v>
                </c:pt>
                <c:pt idx="7">
                  <c:v>79.158787699917795</c:v>
                </c:pt>
                <c:pt idx="8">
                  <c:v>117.22008049039499</c:v>
                </c:pt>
                <c:pt idx="9">
                  <c:v>149.411922515757</c:v>
                </c:pt>
                <c:pt idx="10">
                  <c:v>172.53304793599798</c:v>
                </c:pt>
                <c:pt idx="11">
                  <c:v>74.807458735974407</c:v>
                </c:pt>
              </c:numCache>
            </c:numRef>
          </c:val>
          <c:smooth val="0"/>
          <c:extLst>
            <c:ext xmlns:c16="http://schemas.microsoft.com/office/drawing/2014/chart" uri="{C3380CC4-5D6E-409C-BE32-E72D297353CC}">
              <c16:uniqueId val="{00000012-C1C1-4C5B-B8B0-C23DB93EA7DF}"/>
            </c:ext>
          </c:extLst>
        </c:ser>
        <c:ser>
          <c:idx val="3"/>
          <c:order val="3"/>
          <c:tx>
            <c:strRef>
              <c:f>Sheet1!$A$5</c:f>
              <c:strCache>
                <c:ptCount val="1"/>
                <c:pt idx="0">
                  <c:v>Countryside/ village</c:v>
                </c:pt>
              </c:strCache>
            </c:strRef>
          </c:tx>
          <c:spPr>
            <a:ln w="25400" cap="rnd">
              <a:solidFill>
                <a:schemeClr val="accent2"/>
              </a:solidFill>
              <a:round/>
            </a:ln>
            <a:effectLst/>
          </c:spPr>
          <c:marker>
            <c:symbol val="diamond"/>
            <c:size val="5"/>
            <c:spPr>
              <a:solidFill>
                <a:schemeClr val="accent2"/>
              </a:solidFill>
              <a:ln w="9525">
                <a:solidFill>
                  <a:schemeClr val="accent2"/>
                </a:solidFill>
              </a:ln>
              <a:effectLst/>
            </c:spPr>
          </c:marker>
          <c:dLbls>
            <c:dLbl>
              <c:idx val="1"/>
              <c:layout>
                <c:manualLayout>
                  <c:x val="-1.830491352669824E-2"/>
                  <c:y val="-3.8059004256333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C1C1-4C5B-B8B0-C23DB93EA7DF}"/>
                </c:ext>
              </c:extLst>
            </c:dLbl>
            <c:dLbl>
              <c:idx val="2"/>
              <c:layout>
                <c:manualLayout>
                  <c:x val="-2.5305855741794732E-2"/>
                  <c:y val="-5.41007785523584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C1C1-4C5B-B8B0-C23DB93EA7DF}"/>
                </c:ext>
              </c:extLst>
            </c:dLbl>
            <c:dLbl>
              <c:idx val="3"/>
              <c:layout>
                <c:manualLayout>
                  <c:x val="-2.1388173440410663E-2"/>
                  <c:y val="2.07608348290919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C1C1-4C5B-B8B0-C23DB93EA7DF}"/>
                </c:ext>
              </c:extLst>
            </c:dLbl>
            <c:dLbl>
              <c:idx val="5"/>
              <c:layout>
                <c:manualLayout>
                  <c:x val="-2.5305855741794763E-2"/>
                  <c:y val="-2.02348105940832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C1C1-4C5B-B8B0-C23DB93EA7DF}"/>
                </c:ext>
              </c:extLst>
            </c:dLbl>
            <c:dLbl>
              <c:idx val="7"/>
              <c:layout>
                <c:manualLayout>
                  <c:x val="-2.8389115655507242E-2"/>
                  <c:y val="-4.16238429887832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77C-4FEF-98D6-1704501261D7}"/>
                </c:ext>
              </c:extLst>
            </c:dLbl>
            <c:dLbl>
              <c:idx val="10"/>
              <c:layout>
                <c:manualLayout>
                  <c:x val="-2.2993410806510503E-2"/>
                  <c:y val="-2.20172299603081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7B9-4171-AF4B-5A04F1430861}"/>
                </c:ext>
              </c:extLst>
            </c:dLbl>
            <c:dLbl>
              <c:idx val="11"/>
              <c:layout>
                <c:manualLayout>
                  <c:x val="-1.4022277645370243E-2"/>
                  <c:y val="-1.66699718616333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7B9-4171-AF4B-5A04F1430861}"/>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0" cap="flat" cmpd="sng" algn="ctr">
                      <a:solidFill>
                        <a:schemeClr val="tx1">
                          <a:lumMod val="35000"/>
                          <a:lumOff val="65000"/>
                        </a:schemeClr>
                      </a:solidFill>
                      <a:round/>
                    </a:ln>
                    <a:effectLst/>
                  </c:spPr>
                </c15:leaderLines>
              </c:ext>
            </c:extLst>
          </c:dLbls>
          <c:cat>
            <c:strRef>
              <c:f>Sheet1!$B$1:$M$1</c:f>
              <c:strCache>
                <c:ptCount val="12"/>
                <c:pt idx="0">
                  <c:v>Q1' 22</c:v>
                </c:pt>
                <c:pt idx="1">
                  <c:v>Q2' 22</c:v>
                </c:pt>
                <c:pt idx="2">
                  <c:v>Q3' 22</c:v>
                </c:pt>
                <c:pt idx="3">
                  <c:v>Q4' 22</c:v>
                </c:pt>
                <c:pt idx="4">
                  <c:v>Q1' 23</c:v>
                </c:pt>
                <c:pt idx="5">
                  <c:v>Q2' 23</c:v>
                </c:pt>
                <c:pt idx="6">
                  <c:v>Q3' 23</c:v>
                </c:pt>
                <c:pt idx="7">
                  <c:v>Q4' 23</c:v>
                </c:pt>
                <c:pt idx="8">
                  <c:v>Q1' 24</c:v>
                </c:pt>
                <c:pt idx="9">
                  <c:v>Q2' 24</c:v>
                </c:pt>
                <c:pt idx="10">
                  <c:v>Q3' 24</c:v>
                </c:pt>
                <c:pt idx="11">
                  <c:v>Q4' 24</c:v>
                </c:pt>
              </c:strCache>
            </c:strRef>
          </c:cat>
          <c:val>
            <c:numRef>
              <c:f>Sheet1!$B$5:$M$5</c:f>
              <c:numCache>
                <c:formatCode>"£"#,##0</c:formatCode>
                <c:ptCount val="12"/>
                <c:pt idx="0">
                  <c:v>70.055033733463901</c:v>
                </c:pt>
                <c:pt idx="1">
                  <c:v>50.008864749035205</c:v>
                </c:pt>
                <c:pt idx="2">
                  <c:v>115.554533361729</c:v>
                </c:pt>
                <c:pt idx="3">
                  <c:v>95.32627458214391</c:v>
                </c:pt>
                <c:pt idx="4">
                  <c:v>38.497297811540996</c:v>
                </c:pt>
                <c:pt idx="5">
                  <c:v>201.23496004377898</c:v>
                </c:pt>
                <c:pt idx="6">
                  <c:v>65.573475513547194</c:v>
                </c:pt>
                <c:pt idx="7">
                  <c:v>122.43877481134901</c:v>
                </c:pt>
                <c:pt idx="8">
                  <c:v>69.399562248431906</c:v>
                </c:pt>
                <c:pt idx="9">
                  <c:v>58.031149097410406</c:v>
                </c:pt>
                <c:pt idx="10">
                  <c:v>117.71095252344</c:v>
                </c:pt>
                <c:pt idx="11">
                  <c:v>136.44537607755299</c:v>
                </c:pt>
              </c:numCache>
            </c:numRef>
          </c:val>
          <c:smooth val="0"/>
          <c:extLst>
            <c:ext xmlns:c16="http://schemas.microsoft.com/office/drawing/2014/chart" uri="{C3380CC4-5D6E-409C-BE32-E72D297353CC}">
              <c16:uniqueId val="{0000001A-C1C1-4C5B-B8B0-C23DB93EA7DF}"/>
            </c:ext>
          </c:extLst>
        </c:ser>
        <c:dLbls>
          <c:dLblPos val="t"/>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ax val="450"/>
          <c:min val="0"/>
        </c:scaling>
        <c:delete val="1"/>
        <c:axPos val="l"/>
        <c:numFmt formatCode="[$£-809]#,##0" sourceLinked="0"/>
        <c:majorTickMark val="out"/>
        <c:minorTickMark val="none"/>
        <c:tickLblPos val="nextTo"/>
        <c:crossAx val="320372591"/>
        <c:crosses val="autoZero"/>
        <c:crossBetween val="between"/>
      </c:valAx>
      <c:spPr>
        <a:noFill/>
        <a:ln w="25400">
          <a:noFill/>
        </a:ln>
        <a:effectLst/>
      </c:spPr>
    </c:plotArea>
    <c:legend>
      <c:legendPos val="t"/>
      <c:layout>
        <c:manualLayout>
          <c:xMode val="edge"/>
          <c:yMode val="edge"/>
          <c:x val="6.2366392658850002E-2"/>
          <c:y val="1.0251339434360148E-2"/>
          <c:w val="0.87526715092693286"/>
          <c:h val="9.0049675946012306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716053166099849"/>
          <c:y val="3.7537137585601198E-2"/>
          <c:w val="0.4760608209501897"/>
          <c:h val="0.94192948779874275"/>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*Took Part In A Health Or Wellbeing Experience</c:v>
                </c:pt>
                <c:pt idx="1">
                  <c:v>*Went to an arts, cultural or entertainment experience </c:v>
                </c:pt>
                <c:pt idx="2">
                  <c:v>*Attended a special event or celebration of personal nature </c:v>
                </c:pt>
                <c:pt idx="3">
                  <c:v>*Attended an organised public event </c:v>
                </c:pt>
                <c:pt idx="4">
                  <c:v>*Took part in hobbies and interests</c:v>
                </c:pt>
                <c:pt idx="5">
                  <c:v>Took part in outdoor leisure activities and sports </c:v>
                </c:pt>
                <c:pt idx="6">
                  <c:v>Went sightseeing and exploring areas</c:v>
                </c:pt>
                <c:pt idx="7">
                  <c:v>Went to a visitor attraction </c:v>
                </c:pt>
                <c:pt idx="8">
                  <c:v>Food and drink, a night out or speciality shopping </c:v>
                </c:pt>
                <c:pt idx="9">
                  <c:v>Visited friends or relatives</c:v>
                </c:pt>
              </c:strCache>
            </c:strRef>
          </c:cat>
          <c:val>
            <c:numRef>
              <c:f>Sheet1!$B$2:$B$11</c:f>
              <c:numCache>
                <c:formatCode>0%</c:formatCode>
                <c:ptCount val="10"/>
                <c:pt idx="0">
                  <c:v>1.9469532807107778E-2</c:v>
                </c:pt>
                <c:pt idx="1">
                  <c:v>0.04</c:v>
                </c:pt>
                <c:pt idx="2">
                  <c:v>7.0000000000000007E-2</c:v>
                </c:pt>
                <c:pt idx="3">
                  <c:v>0.09</c:v>
                </c:pt>
                <c:pt idx="4">
                  <c:v>0.11</c:v>
                </c:pt>
                <c:pt idx="5">
                  <c:v>0.14000000000000001</c:v>
                </c:pt>
                <c:pt idx="6">
                  <c:v>0.18</c:v>
                </c:pt>
                <c:pt idx="7">
                  <c:v>0.18</c:v>
                </c:pt>
                <c:pt idx="8">
                  <c:v>0.22</c:v>
                </c:pt>
                <c:pt idx="9">
                  <c:v>0.33</c:v>
                </c:pt>
              </c:numCache>
            </c:numRef>
          </c:val>
          <c:extLst>
            <c:ext xmlns:c16="http://schemas.microsoft.com/office/drawing/2014/chart" uri="{C3380CC4-5D6E-409C-BE32-E72D297353CC}">
              <c16:uniqueId val="{00000000-AD94-49A4-8C08-77BBCDAAE55E}"/>
            </c:ext>
          </c:extLst>
        </c:ser>
        <c:dLbls>
          <c:showLegendKey val="0"/>
          <c:showVal val="0"/>
          <c:showCatName val="0"/>
          <c:showSerName val="0"/>
          <c:showPercent val="0"/>
          <c:showBubbleSize val="0"/>
        </c:dLbls>
        <c:gapWidth val="91"/>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7030816"/>
        <c:crosses val="autoZero"/>
        <c:auto val="1"/>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923896838329191E-3"/>
          <c:y val="9.1560646999131953E-2"/>
          <c:w val="0.9914790590782554"/>
          <c:h val="0.64719339635982043"/>
        </c:manualLayout>
      </c:layout>
      <c:barChart>
        <c:barDir val="col"/>
        <c:grouping val="clustered"/>
        <c:varyColors val="0"/>
        <c:ser>
          <c:idx val="0"/>
          <c:order val="0"/>
          <c:tx>
            <c:strRef>
              <c:f>Sheet1!$B$1</c:f>
              <c:strCache>
                <c:ptCount val="1"/>
                <c:pt idx="0">
                  <c:v>Visits by activity </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Visited friends or relatives</c:v>
                </c:pt>
                <c:pt idx="1">
                  <c:v>Food and drink, a night out or speciality shopping </c:v>
                </c:pt>
                <c:pt idx="2">
                  <c:v>Went to a visitor attraction </c:v>
                </c:pt>
                <c:pt idx="3">
                  <c:v>Went sightseeing and exploring areas</c:v>
                </c:pt>
                <c:pt idx="4">
                  <c:v>Took part in outdoor leisure activities and sports </c:v>
                </c:pt>
                <c:pt idx="5">
                  <c:v>Took part in hobbies and interests *</c:v>
                </c:pt>
                <c:pt idx="6">
                  <c:v>Attended an organised public event *</c:v>
                </c:pt>
                <c:pt idx="7">
                  <c:v>Attended a special event or celebration of personal nature *</c:v>
                </c:pt>
                <c:pt idx="8">
                  <c:v>Went to an arts, cultural or entertainment experience*</c:v>
                </c:pt>
              </c:strCache>
            </c:strRef>
          </c:cat>
          <c:val>
            <c:numRef>
              <c:f>Sheet1!$B$2:$B$10</c:f>
              <c:numCache>
                <c:formatCode>0%</c:formatCode>
                <c:ptCount val="9"/>
                <c:pt idx="0">
                  <c:v>0.33282884011879349</c:v>
                </c:pt>
                <c:pt idx="1">
                  <c:v>0.2153699229538546</c:v>
                </c:pt>
                <c:pt idx="2">
                  <c:v>0.17994384395473789</c:v>
                </c:pt>
                <c:pt idx="3">
                  <c:v>0.1755457562343255</c:v>
                </c:pt>
                <c:pt idx="4">
                  <c:v>0.14080246716801592</c:v>
                </c:pt>
                <c:pt idx="5">
                  <c:v>0.10634980123866705</c:v>
                </c:pt>
                <c:pt idx="6">
                  <c:v>8.7637125584890202E-2</c:v>
                </c:pt>
                <c:pt idx="7">
                  <c:v>7.1905212257593581E-2</c:v>
                </c:pt>
                <c:pt idx="8">
                  <c:v>3.9375824797909596E-2</c:v>
                </c:pt>
              </c:numCache>
            </c:numRef>
          </c:val>
          <c:extLst>
            <c:ext xmlns:c16="http://schemas.microsoft.com/office/drawing/2014/chart" uri="{C3380CC4-5D6E-409C-BE32-E72D297353CC}">
              <c16:uniqueId val="{00000000-258E-48BD-99B0-050B58EAC272}"/>
            </c:ext>
          </c:extLst>
        </c:ser>
        <c:ser>
          <c:idx val="1"/>
          <c:order val="1"/>
          <c:tx>
            <c:strRef>
              <c:f>Sheet1!$C$1</c:f>
              <c:strCache>
                <c:ptCount val="1"/>
                <c:pt idx="0">
                  <c:v>Visit spend by activity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Visited friends or relatives</c:v>
                </c:pt>
                <c:pt idx="1">
                  <c:v>Food and drink, a night out or speciality shopping </c:v>
                </c:pt>
                <c:pt idx="2">
                  <c:v>Went to a visitor attraction </c:v>
                </c:pt>
                <c:pt idx="3">
                  <c:v>Went sightseeing and exploring areas</c:v>
                </c:pt>
                <c:pt idx="4">
                  <c:v>Took part in outdoor leisure activities and sports </c:v>
                </c:pt>
                <c:pt idx="5">
                  <c:v>Took part in hobbies and interests *</c:v>
                </c:pt>
                <c:pt idx="6">
                  <c:v>Attended an organised public event *</c:v>
                </c:pt>
                <c:pt idx="7">
                  <c:v>Attended a special event or celebration of personal nature *</c:v>
                </c:pt>
                <c:pt idx="8">
                  <c:v>Went to an arts, cultural or entertainment experience*</c:v>
                </c:pt>
              </c:strCache>
            </c:strRef>
          </c:cat>
          <c:val>
            <c:numRef>
              <c:f>Sheet1!$C$2:$C$10</c:f>
              <c:numCache>
                <c:formatCode>0%</c:formatCode>
                <c:ptCount val="9"/>
                <c:pt idx="0">
                  <c:v>0.29117246130171004</c:v>
                </c:pt>
                <c:pt idx="1">
                  <c:v>0.36291527397213258</c:v>
                </c:pt>
                <c:pt idx="2">
                  <c:v>0.13405427653982244</c:v>
                </c:pt>
                <c:pt idx="3">
                  <c:v>0.17113411145597288</c:v>
                </c:pt>
                <c:pt idx="4">
                  <c:v>0.12338879684557758</c:v>
                </c:pt>
                <c:pt idx="5">
                  <c:v>0.1273167406915385</c:v>
                </c:pt>
                <c:pt idx="6">
                  <c:v>0.10512517433858996</c:v>
                </c:pt>
                <c:pt idx="7">
                  <c:v>9.8482868596656642E-2</c:v>
                </c:pt>
                <c:pt idx="8">
                  <c:v>5.3249841575480267E-2</c:v>
                </c:pt>
              </c:numCache>
            </c:numRef>
          </c:val>
          <c:extLst>
            <c:ext xmlns:c16="http://schemas.microsoft.com/office/drawing/2014/chart" uri="{C3380CC4-5D6E-409C-BE32-E72D297353CC}">
              <c16:uniqueId val="{00000001-258E-48BD-99B0-050B58EAC272}"/>
            </c:ext>
          </c:extLst>
        </c:ser>
        <c:dLbls>
          <c:showLegendKey val="0"/>
          <c:showVal val="0"/>
          <c:showCatName val="0"/>
          <c:showSerName val="0"/>
          <c:showPercent val="0"/>
          <c:showBubbleSize val="0"/>
        </c:dLbls>
        <c:gapWidth val="119"/>
        <c:axId val="1172924368"/>
        <c:axId val="1337502287"/>
      </c:barChart>
      <c:catAx>
        <c:axId val="1172924368"/>
        <c:scaling>
          <c:orientation val="minMax"/>
        </c:scaling>
        <c:delete val="0"/>
        <c:axPos val="b"/>
        <c:numFmt formatCode="General" sourceLinked="1"/>
        <c:majorTickMark val="none"/>
        <c:minorTickMark val="none"/>
        <c:tickLblPos val="low"/>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337502287"/>
        <c:crosses val="autoZero"/>
        <c:auto val="1"/>
        <c:lblAlgn val="ctr"/>
        <c:lblOffset val="100"/>
        <c:tickLblSkip val="1"/>
        <c:noMultiLvlLbl val="0"/>
      </c:catAx>
      <c:valAx>
        <c:axId val="1337502287"/>
        <c:scaling>
          <c:orientation val="minMax"/>
        </c:scaling>
        <c:delete val="1"/>
        <c:axPos val="l"/>
        <c:numFmt formatCode="0%" sourceLinked="1"/>
        <c:majorTickMark val="none"/>
        <c:minorTickMark val="none"/>
        <c:tickLblPos val="nextTo"/>
        <c:crossAx val="1172924368"/>
        <c:crosses val="autoZero"/>
        <c:crossBetween val="between"/>
      </c:valAx>
      <c:spPr>
        <a:noFill/>
        <a:ln>
          <a:noFill/>
        </a:ln>
        <a:effectLst/>
      </c:spPr>
    </c:plotArea>
    <c:legend>
      <c:legendPos val="t"/>
      <c:layout>
        <c:manualLayout>
          <c:xMode val="edge"/>
          <c:yMode val="edge"/>
          <c:x val="0.18788915446591589"/>
          <c:y val="0"/>
          <c:w val="0.70393783433943635"/>
          <c:h val="7.5252806711380835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528622515186424"/>
          <c:y val="9.2610370080569243E-2"/>
          <c:w val="0.44589542448362601"/>
          <c:h val="0.85600625970437583"/>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a:effectLst/>
            </c:spPr>
            <c:extLst>
              <c:ext xmlns:c16="http://schemas.microsoft.com/office/drawing/2014/chart" uri="{C3380CC4-5D6E-409C-BE32-E72D297353CC}">
                <c16:uniqueId val="{00000001-1E2A-465A-AEAA-2E7756CABB03}"/>
              </c:ext>
            </c:extLst>
          </c:dPt>
          <c:dPt>
            <c:idx val="1"/>
            <c:bubble3D val="0"/>
            <c:spPr>
              <a:solidFill>
                <a:schemeClr val="accent2"/>
              </a:solidFill>
              <a:ln w="19050">
                <a:solidFill>
                  <a:schemeClr val="bg1">
                    <a:lumMod val="95000"/>
                  </a:schemeClr>
                </a:solidFill>
              </a:ln>
              <a:effectLst/>
            </c:spPr>
            <c:extLst>
              <c:ext xmlns:c16="http://schemas.microsoft.com/office/drawing/2014/chart" uri="{C3380CC4-5D6E-409C-BE32-E72D297353CC}">
                <c16:uniqueId val="{00000003-1E2A-465A-AEAA-2E7756CABB03}"/>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1E2A-465A-AEAA-2E7756CABB03}"/>
              </c:ext>
            </c:extLst>
          </c:dPt>
          <c:dPt>
            <c:idx val="3"/>
            <c:bubble3D val="0"/>
            <c:spPr>
              <a:solidFill>
                <a:schemeClr val="accent4"/>
              </a:solidFill>
              <a:ln w="19050">
                <a:solidFill>
                  <a:schemeClr val="bg1">
                    <a:lumMod val="95000"/>
                  </a:schemeClr>
                </a:solidFill>
              </a:ln>
              <a:effectLst/>
            </c:spPr>
            <c:extLst>
              <c:ext xmlns:c16="http://schemas.microsoft.com/office/drawing/2014/chart" uri="{C3380CC4-5D6E-409C-BE32-E72D297353CC}">
                <c16:uniqueId val="{00000007-1E2A-465A-AEAA-2E7756CABB03}"/>
              </c:ext>
            </c:extLst>
          </c:dPt>
          <c:dLbls>
            <c:numFmt formatCode="#,##0.00" sourceLinked="0"/>
            <c:spPr>
              <a:noFill/>
              <a:ln>
                <a:noFill/>
              </a:ln>
              <a:effectLst/>
            </c:spPr>
            <c:txPr>
              <a:bodyPr rot="0" vert="horz"/>
              <a:lstStyle/>
              <a:p>
                <a:pPr>
                  <a:defRPr>
                    <a:solidFill>
                      <a:schemeClr val="bg1"/>
                    </a:solidFill>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Sheet1!$A$2:$A$5</c:f>
              <c:strCache>
                <c:ptCount val="4"/>
                <c:pt idx="0">
                  <c:v>Mid Wales*</c:v>
                </c:pt>
                <c:pt idx="1">
                  <c:v>North Wales</c:v>
                </c:pt>
                <c:pt idx="2">
                  <c:v>South East Wales</c:v>
                </c:pt>
                <c:pt idx="3">
                  <c:v>South West Wales</c:v>
                </c:pt>
              </c:strCache>
            </c:strRef>
          </c:cat>
          <c:val>
            <c:numRef>
              <c:f>Sheet1!$B$2:$B$5</c:f>
              <c:numCache>
                <c:formatCode>0.00</c:formatCode>
                <c:ptCount val="4"/>
                <c:pt idx="0">
                  <c:v>2.26286633572736</c:v>
                </c:pt>
                <c:pt idx="1">
                  <c:v>12.250366519015399</c:v>
                </c:pt>
                <c:pt idx="2">
                  <c:v>26.477614201944398</c:v>
                </c:pt>
                <c:pt idx="3">
                  <c:v>12.090421669664099</c:v>
                </c:pt>
              </c:numCache>
            </c:numRef>
          </c:val>
          <c:extLst>
            <c:ext xmlns:c16="http://schemas.microsoft.com/office/drawing/2014/chart" uri="{C3380CC4-5D6E-409C-BE32-E72D297353CC}">
              <c16:uniqueId val="{00000008-1E2A-465A-AEAA-2E7756CABB03}"/>
            </c:ext>
          </c:extLst>
        </c:ser>
        <c:dLbls>
          <c:showLegendKey val="0"/>
          <c:showVal val="0"/>
          <c:showCatName val="0"/>
          <c:showSerName val="0"/>
          <c:showPercent val="1"/>
          <c:showBubbleSize val="0"/>
          <c:showLeaderLines val="0"/>
        </c:dLbls>
        <c:firstSliceAng val="0"/>
        <c:holeSize val="50"/>
      </c:doughnutChart>
      <c:spPr>
        <a:noFill/>
        <a:ln>
          <a:noFill/>
        </a:ln>
        <a:effectLst/>
      </c:spPr>
    </c:plotArea>
    <c:legend>
      <c:legendPos val="l"/>
      <c:layout>
        <c:manualLayout>
          <c:xMode val="edge"/>
          <c:yMode val="edge"/>
          <c:x val="7.9262859230282867E-2"/>
          <c:y val="0.12874378003007592"/>
          <c:w val="0.1889037856135172"/>
          <c:h val="0.80462044429229895"/>
        </c:manualLayout>
      </c:layout>
      <c:overlay val="0"/>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705228009463928"/>
          <c:y val="0.12839908436895689"/>
          <c:w val="0.4414270736965864"/>
          <c:h val="0.84742814802206534"/>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a:effectLst/>
            </c:spPr>
            <c:extLst>
              <c:ext xmlns:c16="http://schemas.microsoft.com/office/drawing/2014/chart" uri="{C3380CC4-5D6E-409C-BE32-E72D297353CC}">
                <c16:uniqueId val="{00000001-5B95-4761-BD24-77DC04C937DC}"/>
              </c:ext>
            </c:extLst>
          </c:dPt>
          <c:dPt>
            <c:idx val="1"/>
            <c:bubble3D val="0"/>
            <c:spPr>
              <a:solidFill>
                <a:schemeClr val="accent2"/>
              </a:solidFill>
              <a:ln w="19050">
                <a:solidFill>
                  <a:schemeClr val="bg1">
                    <a:lumMod val="95000"/>
                  </a:schemeClr>
                </a:solidFill>
              </a:ln>
              <a:effectLst/>
            </c:spPr>
            <c:extLst>
              <c:ext xmlns:c16="http://schemas.microsoft.com/office/drawing/2014/chart" uri="{C3380CC4-5D6E-409C-BE32-E72D297353CC}">
                <c16:uniqueId val="{00000003-5B95-4761-BD24-77DC04C937DC}"/>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5B95-4761-BD24-77DC04C937DC}"/>
              </c:ext>
            </c:extLst>
          </c:dPt>
          <c:dPt>
            <c:idx val="3"/>
            <c:bubble3D val="0"/>
            <c:spPr>
              <a:solidFill>
                <a:schemeClr val="accent4"/>
              </a:solidFill>
              <a:ln w="19050">
                <a:solidFill>
                  <a:schemeClr val="bg1">
                    <a:lumMod val="95000"/>
                  </a:schemeClr>
                </a:solidFill>
              </a:ln>
              <a:effectLst/>
            </c:spPr>
            <c:extLst>
              <c:ext xmlns:c16="http://schemas.microsoft.com/office/drawing/2014/chart" uri="{C3380CC4-5D6E-409C-BE32-E72D297353CC}">
                <c16:uniqueId val="{00000007-5B95-4761-BD24-77DC04C937DC}"/>
              </c:ext>
            </c:extLst>
          </c:dPt>
          <c:dLbls>
            <c:dLbl>
              <c:idx val="1"/>
              <c:layout>
                <c:manualLayout>
                  <c:x val="4.7988854165269525E-2"/>
                  <c:y val="0.12009383259406044"/>
                </c:manualLayout>
              </c:layout>
              <c:numFmt formatCode="#,##0.00" sourceLinked="0"/>
              <c:spPr>
                <a:noFill/>
                <a:ln>
                  <a:noFill/>
                </a:ln>
                <a:effectLst/>
              </c:spPr>
              <c:txPr>
                <a:bodyPr rot="0" vert="horz"/>
                <a:lstStyle/>
                <a:p>
                  <a:pPr>
                    <a:defRPr>
                      <a:solidFill>
                        <a:schemeClr val="tx1"/>
                      </a:solidFill>
                    </a:defRPr>
                  </a:pPr>
                  <a:endParaRPr lang="en-US"/>
                </a:p>
              </c:txPr>
              <c:showLegendKey val="0"/>
              <c:showVal val="1"/>
              <c:showCatName val="0"/>
              <c:showSerName val="0"/>
              <c:showPercent val="0"/>
              <c:showBubbleSize val="0"/>
              <c:separator> </c:separator>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B95-4761-BD24-77DC04C937DC}"/>
                </c:ext>
              </c:extLst>
            </c:dLbl>
            <c:dLbl>
              <c:idx val="5"/>
              <c:layout>
                <c:manualLayout>
                  <c:x val="-2.6402618131094392E-2"/>
                  <c:y val="-0.14582822529278783"/>
                </c:manualLayout>
              </c:layout>
              <c:tx>
                <c:rich>
                  <a:bodyPr/>
                  <a:lstStyle/>
                  <a:p>
                    <a:r>
                      <a:rPr lang="en-US" dirty="0">
                        <a:solidFill>
                          <a:schemeClr val="tx1"/>
                        </a:solidFill>
                      </a:rPr>
                      <a:t>XX</a:t>
                    </a:r>
                  </a:p>
                </c:rich>
              </c:tx>
              <c:showLegendKey val="0"/>
              <c:showVal val="0"/>
              <c:showCatName val="1"/>
              <c:showSerName val="0"/>
              <c:showPercent val="1"/>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8-CA76-4266-9FBF-35F0D3E037DC}"/>
                </c:ext>
              </c:extLst>
            </c:dLbl>
            <c:numFmt formatCode="#,##0.00" sourceLinked="0"/>
            <c:spPr>
              <a:noFill/>
              <a:ln>
                <a:noFill/>
              </a:ln>
              <a:effectLst/>
            </c:spPr>
            <c:txPr>
              <a:bodyPr rot="0" vert="horz"/>
              <a:lstStyle/>
              <a:p>
                <a:pPr>
                  <a:defRPr>
                    <a:solidFill>
                      <a:schemeClr val="bg1"/>
                    </a:solidFill>
                  </a:defRPr>
                </a:pPr>
                <a:endParaRPr lang="en-US"/>
              </a:p>
            </c:txPr>
            <c:showLegendKey val="0"/>
            <c:showVal val="1"/>
            <c:showCatName val="0"/>
            <c:showSerName val="0"/>
            <c:showPercent val="0"/>
            <c:showBubbleSize val="0"/>
            <c:separator> </c:separator>
            <c:showLeaderLines val="1"/>
            <c:extLst>
              <c:ext xmlns:c15="http://schemas.microsoft.com/office/drawing/2012/chart" uri="{CE6537A1-D6FC-4f65-9D91-7224C49458BB}">
                <c15:spPr xmlns:c15="http://schemas.microsoft.com/office/drawing/2012/chart">
                  <a:prstGeom prst="rect">
                    <a:avLst/>
                  </a:prstGeom>
                </c15:spPr>
              </c:ext>
            </c:extLst>
          </c:dLbls>
          <c:cat>
            <c:strRef>
              <c:f>Sheet1!$A$2:$A$7</c:f>
              <c:strCache>
                <c:ptCount val="6"/>
                <c:pt idx="0">
                  <c:v>England</c:v>
                </c:pt>
                <c:pt idx="1">
                  <c:v>Mid Wales*</c:v>
                </c:pt>
                <c:pt idx="2">
                  <c:v>North Wales</c:v>
                </c:pt>
                <c:pt idx="3">
                  <c:v>South East Wales</c:v>
                </c:pt>
                <c:pt idx="4">
                  <c:v>South West Wales</c:v>
                </c:pt>
                <c:pt idx="5">
                  <c:v>Scotland</c:v>
                </c:pt>
              </c:strCache>
            </c:strRef>
          </c:cat>
          <c:val>
            <c:numRef>
              <c:f>Sheet1!$B$2:$B$7</c:f>
              <c:numCache>
                <c:formatCode>0.00</c:formatCode>
                <c:ptCount val="6"/>
                <c:pt idx="0">
                  <c:v>20.697155746209798</c:v>
                </c:pt>
                <c:pt idx="1">
                  <c:v>1.4251443585941801</c:v>
                </c:pt>
                <c:pt idx="2">
                  <c:v>4.3828811578420499</c:v>
                </c:pt>
                <c:pt idx="3">
                  <c:v>18.533109767058299</c:v>
                </c:pt>
                <c:pt idx="4">
                  <c:v>7.4662970925551502</c:v>
                </c:pt>
                <c:pt idx="5">
                  <c:v>0.710563855679334</c:v>
                </c:pt>
              </c:numCache>
            </c:numRef>
          </c:val>
          <c:extLst>
            <c:ext xmlns:c16="http://schemas.microsoft.com/office/drawing/2014/chart" uri="{C3380CC4-5D6E-409C-BE32-E72D297353CC}">
              <c16:uniqueId val="{00000008-5B95-4761-BD24-77DC04C937DC}"/>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l"/>
      <c:overlay val="0"/>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latin typeface="+mn-lt"/>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9640638744111"/>
          <c:y val="5.5656297611720432E-2"/>
          <c:w val="0.41335042023486623"/>
          <c:h val="0.8710327686352064"/>
        </c:manualLayout>
      </c:layout>
      <c:barChart>
        <c:barDir val="col"/>
        <c:grouping val="percentStacked"/>
        <c:varyColors val="0"/>
        <c:ser>
          <c:idx val="0"/>
          <c:order val="0"/>
          <c:tx>
            <c:strRef>
              <c:f>Sheet1!$B$1</c:f>
              <c:strCache>
                <c:ptCount val="1"/>
                <c:pt idx="0">
                  <c:v> Walk, Bicycle</c:v>
                </c:pt>
              </c:strCache>
            </c:strRef>
          </c:tx>
          <c:spPr>
            <a:solidFill>
              <a:schemeClr val="accent4"/>
            </a:solidFill>
            <a:ln>
              <a:noFill/>
            </a:ln>
            <a:effectLst/>
          </c:spPr>
          <c:invertIfNegative val="0"/>
          <c:dLbls>
            <c:dLbl>
              <c:idx val="0"/>
              <c:layout>
                <c:manualLayout>
                  <c:x val="0.13619191542523548"/>
                  <c:y val="-6.060801743535021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345-499D-89C1-AFA45718F8CD}"/>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 Trips</c:v>
                </c:pt>
              </c:strCache>
            </c:strRef>
          </c:cat>
          <c:val>
            <c:numRef>
              <c:f>Sheet1!$B$2</c:f>
              <c:numCache>
                <c:formatCode>0%</c:formatCode>
                <c:ptCount val="1"/>
                <c:pt idx="0">
                  <c:v>5.3219069026777609E-2</c:v>
                </c:pt>
              </c:numCache>
            </c:numRef>
          </c:val>
          <c:extLst>
            <c:ext xmlns:c16="http://schemas.microsoft.com/office/drawing/2014/chart" uri="{C3380CC4-5D6E-409C-BE32-E72D297353CC}">
              <c16:uniqueId val="{00000001-F345-499D-89C1-AFA45718F8CD}"/>
            </c:ext>
          </c:extLst>
        </c:ser>
        <c:ser>
          <c:idx val="1"/>
          <c:order val="1"/>
          <c:tx>
            <c:strRef>
              <c:f>Sheet1!$C$1</c:f>
              <c:strCache>
                <c:ptCount val="1"/>
                <c:pt idx="0">
                  <c:v> Bus/Coach/taxi</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 Trips</c:v>
                </c:pt>
              </c:strCache>
            </c:strRef>
          </c:cat>
          <c:val>
            <c:numRef>
              <c:f>Sheet1!$C$2</c:f>
              <c:numCache>
                <c:formatCode>0%</c:formatCode>
                <c:ptCount val="1"/>
                <c:pt idx="0">
                  <c:v>9.7800555098717171E-2</c:v>
                </c:pt>
              </c:numCache>
            </c:numRef>
          </c:val>
          <c:extLst>
            <c:ext xmlns:c16="http://schemas.microsoft.com/office/drawing/2014/chart" uri="{C3380CC4-5D6E-409C-BE32-E72D297353CC}">
              <c16:uniqueId val="{00000002-F345-499D-89C1-AFA45718F8CD}"/>
            </c:ext>
          </c:extLst>
        </c:ser>
        <c:ser>
          <c:idx val="2"/>
          <c:order val="2"/>
          <c:tx>
            <c:strRef>
              <c:f>Sheet1!$D$1</c:f>
              <c:strCache>
                <c:ptCount val="1"/>
                <c:pt idx="0">
                  <c:v> Train, underground train, tram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 Trips</c:v>
                </c:pt>
              </c:strCache>
            </c:strRef>
          </c:cat>
          <c:val>
            <c:numRef>
              <c:f>Sheet1!$D$2</c:f>
              <c:numCache>
                <c:formatCode>0%</c:formatCode>
                <c:ptCount val="1"/>
                <c:pt idx="0">
                  <c:v>0.1411219853174466</c:v>
                </c:pt>
              </c:numCache>
            </c:numRef>
          </c:val>
          <c:extLst>
            <c:ext xmlns:c16="http://schemas.microsoft.com/office/drawing/2014/chart" uri="{C3380CC4-5D6E-409C-BE32-E72D297353CC}">
              <c16:uniqueId val="{00000003-F345-499D-89C1-AFA45718F8CD}"/>
            </c:ext>
          </c:extLst>
        </c:ser>
        <c:ser>
          <c:idx val="3"/>
          <c:order val="3"/>
          <c:tx>
            <c:strRef>
              <c:f>Sheet1!$E$1</c:f>
              <c:strCache>
                <c:ptCount val="1"/>
                <c:pt idx="0">
                  <c:v> Private motor vehicle</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 Trips</c:v>
                </c:pt>
              </c:strCache>
            </c:strRef>
          </c:cat>
          <c:val>
            <c:numRef>
              <c:f>Sheet1!$E$2</c:f>
              <c:numCache>
                <c:formatCode>0%</c:formatCode>
                <c:ptCount val="1"/>
                <c:pt idx="0">
                  <c:v>0.74680476795227724</c:v>
                </c:pt>
              </c:numCache>
            </c:numRef>
          </c:val>
          <c:extLst>
            <c:ext xmlns:c16="http://schemas.microsoft.com/office/drawing/2014/chart" uri="{C3380CC4-5D6E-409C-BE32-E72D297353CC}">
              <c16:uniqueId val="{00000004-F345-499D-89C1-AFA45718F8CD}"/>
            </c:ext>
          </c:extLst>
        </c:ser>
        <c:dLbls>
          <c:showLegendKey val="0"/>
          <c:showVal val="1"/>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55024719"/>
        <c:crosses val="autoZero"/>
        <c:auto val="1"/>
        <c:lblAlgn val="ctr"/>
        <c:lblOffset val="100"/>
        <c:noMultiLvlLbl val="0"/>
      </c:catAx>
      <c:valAx>
        <c:axId val="55024719"/>
        <c:scaling>
          <c:orientation val="minMax"/>
        </c:scaling>
        <c:delete val="1"/>
        <c:axPos val="l"/>
        <c:numFmt formatCode="0%" sourceLinked="1"/>
        <c:majorTickMark val="none"/>
        <c:minorTickMark val="none"/>
        <c:tickLblPos val="nextTo"/>
        <c:crossAx val="88585503"/>
        <c:crosses val="autoZero"/>
        <c:crossBetween val="between"/>
      </c:valAx>
      <c:spPr>
        <a:noFill/>
        <a:ln>
          <a:noFill/>
        </a:ln>
        <a:effectLst/>
      </c:spPr>
    </c:plotArea>
    <c:legend>
      <c:legendPos val="l"/>
      <c:layout>
        <c:manualLayout>
          <c:xMode val="edge"/>
          <c:yMode val="edge"/>
          <c:x val="7.4043143236474972E-3"/>
          <c:y val="6.8020865915305373E-2"/>
          <c:w val="0.43038366037615261"/>
          <c:h val="0.7675173798545036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224850332928982"/>
          <c:y val="6.5105101280819366E-2"/>
          <c:w val="0.44825075236614975"/>
          <c:h val="0.88259702621454006"/>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 membership or annual pass that you had already</c:v>
                </c:pt>
                <c:pt idx="1">
                  <c:v>A travel card or season ticket that you had already</c:v>
                </c:pt>
              </c:strCache>
            </c:strRef>
          </c:cat>
          <c:val>
            <c:numRef>
              <c:f>Sheet1!$B$2:$B$3</c:f>
              <c:numCache>
                <c:formatCode>0%</c:formatCode>
                <c:ptCount val="2"/>
                <c:pt idx="0">
                  <c:v>0.08</c:v>
                </c:pt>
                <c:pt idx="1">
                  <c:v>0.14000000000000001</c:v>
                </c:pt>
              </c:numCache>
            </c:numRef>
          </c:val>
          <c:extLst>
            <c:ext xmlns:c16="http://schemas.microsoft.com/office/drawing/2014/chart" uri="{C3380CC4-5D6E-409C-BE32-E72D297353CC}">
              <c16:uniqueId val="{00000000-E81E-4127-97AC-96329080DF91}"/>
            </c:ext>
          </c:extLst>
        </c:ser>
        <c:dLbls>
          <c:showLegendKey val="0"/>
          <c:showVal val="0"/>
          <c:showCatName val="0"/>
          <c:showSerName val="0"/>
          <c:showPercent val="0"/>
          <c:showBubbleSize val="0"/>
        </c:dLbls>
        <c:gapWidth val="182"/>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7030816"/>
        <c:crosses val="autoZero"/>
        <c:auto val="1"/>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52729073559147"/>
          <c:y val="5.4603988201542407E-2"/>
          <c:w val="0.40701178806402893"/>
          <c:h val="0.87083594829934718"/>
        </c:manualLayout>
      </c:layout>
      <c:barChart>
        <c:barDir val="col"/>
        <c:grouping val="percentStacked"/>
        <c:varyColors val="0"/>
        <c:ser>
          <c:idx val="0"/>
          <c:order val="0"/>
          <c:tx>
            <c:strRef>
              <c:f>Sheet1!$B$1</c:f>
              <c:strCache>
                <c:ptCount val="1"/>
                <c:pt idx="0">
                  <c:v>Less than 5 miles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Sheet1!$B$2</c:f>
              <c:numCache>
                <c:formatCode>0%</c:formatCode>
                <c:ptCount val="1"/>
                <c:pt idx="0">
                  <c:v>0.1</c:v>
                </c:pt>
              </c:numCache>
            </c:numRef>
          </c:val>
          <c:extLst>
            <c:ext xmlns:c16="http://schemas.microsoft.com/office/drawing/2014/chart" uri="{C3380CC4-5D6E-409C-BE32-E72D297353CC}">
              <c16:uniqueId val="{00000000-6C6C-4EB8-A656-FF541AACFF64}"/>
            </c:ext>
          </c:extLst>
        </c:ser>
        <c:ser>
          <c:idx val="1"/>
          <c:order val="1"/>
          <c:tx>
            <c:strRef>
              <c:f>Sheet1!$C$1</c:f>
              <c:strCache>
                <c:ptCount val="1"/>
                <c:pt idx="0">
                  <c:v>5-10 miles*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Sheet1!$C$2</c:f>
              <c:numCache>
                <c:formatCode>0%</c:formatCode>
                <c:ptCount val="1"/>
                <c:pt idx="0">
                  <c:v>0.05</c:v>
                </c:pt>
              </c:numCache>
            </c:numRef>
          </c:val>
          <c:extLst>
            <c:ext xmlns:c16="http://schemas.microsoft.com/office/drawing/2014/chart" uri="{C3380CC4-5D6E-409C-BE32-E72D297353CC}">
              <c16:uniqueId val="{00000001-6C6C-4EB8-A656-FF541AACFF64}"/>
            </c:ext>
          </c:extLst>
        </c:ser>
        <c:ser>
          <c:idx val="2"/>
          <c:order val="2"/>
          <c:tx>
            <c:strRef>
              <c:f>Sheet1!$D$1</c:f>
              <c:strCache>
                <c:ptCount val="1"/>
                <c:pt idx="0">
                  <c:v>11-20 miles</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Sheet1!$D$2</c:f>
              <c:numCache>
                <c:formatCode>0%</c:formatCode>
                <c:ptCount val="1"/>
                <c:pt idx="0">
                  <c:v>0.12</c:v>
                </c:pt>
              </c:numCache>
            </c:numRef>
          </c:val>
          <c:extLst>
            <c:ext xmlns:c16="http://schemas.microsoft.com/office/drawing/2014/chart" uri="{C3380CC4-5D6E-409C-BE32-E72D297353CC}">
              <c16:uniqueId val="{00000002-6C6C-4EB8-A656-FF541AACFF64}"/>
            </c:ext>
          </c:extLst>
        </c:ser>
        <c:ser>
          <c:idx val="3"/>
          <c:order val="3"/>
          <c:tx>
            <c:strRef>
              <c:f>Sheet1!$E$1</c:f>
              <c:strCache>
                <c:ptCount val="1"/>
                <c:pt idx="0">
                  <c:v>21-40 miles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Sheet1!$E$2</c:f>
              <c:numCache>
                <c:formatCode>0%</c:formatCode>
                <c:ptCount val="1"/>
                <c:pt idx="0">
                  <c:v>0.2</c:v>
                </c:pt>
              </c:numCache>
            </c:numRef>
          </c:val>
          <c:extLst>
            <c:ext xmlns:c16="http://schemas.microsoft.com/office/drawing/2014/chart" uri="{C3380CC4-5D6E-409C-BE32-E72D297353CC}">
              <c16:uniqueId val="{00000003-6C6C-4EB8-A656-FF541AACFF64}"/>
            </c:ext>
          </c:extLst>
        </c:ser>
        <c:ser>
          <c:idx val="4"/>
          <c:order val="4"/>
          <c:tx>
            <c:strRef>
              <c:f>Sheet1!$F$1</c:f>
              <c:strCache>
                <c:ptCount val="1"/>
                <c:pt idx="0">
                  <c:v>41+ miles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Sheet1!$F$2</c:f>
              <c:numCache>
                <c:formatCode>0%</c:formatCode>
                <c:ptCount val="1"/>
                <c:pt idx="0">
                  <c:v>0.53</c:v>
                </c:pt>
              </c:numCache>
            </c:numRef>
          </c:val>
          <c:extLst>
            <c:ext xmlns:c16="http://schemas.microsoft.com/office/drawing/2014/chart" uri="{C3380CC4-5D6E-409C-BE32-E72D297353CC}">
              <c16:uniqueId val="{00000004-6C6C-4EB8-A656-FF541AACFF64}"/>
            </c:ext>
          </c:extLst>
        </c:ser>
        <c:dLbls>
          <c:showLegendKey val="0"/>
          <c:showVal val="1"/>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crossAx val="55024719"/>
        <c:crosses val="autoZero"/>
        <c:auto val="1"/>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2.2114645981520689E-3"/>
          <c:y val="6.5325651555358244E-2"/>
          <c:w val="0.27763492741912249"/>
          <c:h val="0.7612056759056526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bg1"/>
          </a:solidFill>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708994157230462"/>
          <c:y val="7.2338592250605321E-2"/>
          <c:w val="0.5572287430096956"/>
          <c:h val="0.8553228154987893"/>
        </c:manualLayout>
      </c:layout>
      <c:barChart>
        <c:barDir val="bar"/>
        <c:grouping val="clustered"/>
        <c:varyColors val="0"/>
        <c:ser>
          <c:idx val="0"/>
          <c:order val="0"/>
          <c:tx>
            <c:strRef>
              <c:f>Sheet1!$B$1</c:f>
              <c:strCache>
                <c:ptCount val="1"/>
                <c:pt idx="0">
                  <c:v>Sales</c:v>
                </c:pt>
              </c:strCache>
            </c:strRef>
          </c:tx>
          <c:spPr>
            <a:solidFill>
              <a:schemeClr val="accent1"/>
            </a:solidFill>
            <a:ln w="19050">
              <a:noFill/>
            </a:ln>
            <a:effectLst/>
          </c:spPr>
          <c:invertIfNegative val="0"/>
          <c:dPt>
            <c:idx val="0"/>
            <c:invertIfNegative val="0"/>
            <c:bubble3D val="0"/>
            <c:spPr>
              <a:solidFill>
                <a:schemeClr val="accent1"/>
              </a:solidFill>
              <a:ln w="19050">
                <a:noFill/>
              </a:ln>
              <a:effectLst/>
            </c:spPr>
            <c:extLst>
              <c:ext xmlns:c16="http://schemas.microsoft.com/office/drawing/2014/chart" uri="{C3380CC4-5D6E-409C-BE32-E72D297353CC}">
                <c16:uniqueId val="{00000001-79ED-48CC-90F4-8337E0DE93C6}"/>
              </c:ext>
            </c:extLst>
          </c:dPt>
          <c:dPt>
            <c:idx val="1"/>
            <c:invertIfNegative val="0"/>
            <c:bubble3D val="0"/>
            <c:spPr>
              <a:solidFill>
                <a:schemeClr val="accent1"/>
              </a:solidFill>
              <a:ln w="19050">
                <a:noFill/>
              </a:ln>
              <a:effectLst/>
            </c:spPr>
            <c:extLst>
              <c:ext xmlns:c16="http://schemas.microsoft.com/office/drawing/2014/chart" uri="{C3380CC4-5D6E-409C-BE32-E72D297353CC}">
                <c16:uniqueId val="{00000003-79ED-48CC-90F4-8337E0DE93C6}"/>
              </c:ext>
            </c:extLst>
          </c:dPt>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9ED-48CC-90F4-8337E0DE93C6}"/>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9ED-48CC-90F4-8337E0DE93C6}"/>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5 or more hours</c:v>
                </c:pt>
                <c:pt idx="1">
                  <c:v>3 hours up to 4 hours 59 minutes</c:v>
                </c:pt>
              </c:strCache>
            </c:strRef>
          </c:cat>
          <c:val>
            <c:numRef>
              <c:f>Sheet1!$B$2:$B$3</c:f>
              <c:numCache>
                <c:formatCode>0%</c:formatCode>
                <c:ptCount val="2"/>
                <c:pt idx="0">
                  <c:v>0.47</c:v>
                </c:pt>
                <c:pt idx="1">
                  <c:v>0.53</c:v>
                </c:pt>
              </c:numCache>
            </c:numRef>
          </c:val>
          <c:extLst>
            <c:ext xmlns:c16="http://schemas.microsoft.com/office/drawing/2014/chart" uri="{C3380CC4-5D6E-409C-BE32-E72D297353CC}">
              <c16:uniqueId val="{00000004-79ED-48CC-90F4-8337E0DE93C6}"/>
            </c:ext>
          </c:extLst>
        </c:ser>
        <c:dLbls>
          <c:showLegendKey val="0"/>
          <c:showVal val="0"/>
          <c:showCatName val="0"/>
          <c:showSerName val="0"/>
          <c:showPercent val="0"/>
          <c:showBubbleSize val="0"/>
        </c:dLbls>
        <c:gapWidth val="100"/>
        <c:axId val="502659984"/>
        <c:axId val="502672464"/>
      </c:barChart>
      <c:valAx>
        <c:axId val="502672464"/>
        <c:scaling>
          <c:orientation val="minMax"/>
        </c:scaling>
        <c:delete val="1"/>
        <c:axPos val="b"/>
        <c:numFmt formatCode="0%" sourceLinked="1"/>
        <c:majorTickMark val="out"/>
        <c:minorTickMark val="none"/>
        <c:tickLblPos val="nextTo"/>
        <c:crossAx val="502659984"/>
        <c:crosses val="autoZero"/>
        <c:crossBetween val="between"/>
      </c:valAx>
      <c:catAx>
        <c:axId val="502659984"/>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502672464"/>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87507012313488E-2"/>
          <c:y val="0.20983745772090026"/>
          <c:w val="0.96082498597537302"/>
          <c:h val="0.53741633296593139"/>
        </c:manualLayout>
      </c:layout>
      <c:barChart>
        <c:barDir val="col"/>
        <c:grouping val="clustered"/>
        <c:varyColors val="0"/>
        <c:ser>
          <c:idx val="0"/>
          <c:order val="0"/>
          <c:tx>
            <c:strRef>
              <c:f>Sheet1!$B$1</c:f>
              <c:strCache>
                <c:ptCount val="1"/>
                <c:pt idx="0">
                  <c:v>2023</c:v>
                </c:pt>
              </c:strCache>
            </c:strRef>
          </c:tx>
          <c:spPr>
            <a:solidFill>
              <a:schemeClr val="accent2"/>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35EC-4641-BF90-45C90735A392}"/>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35EC-4641-BF90-45C90735A392}"/>
              </c:ext>
            </c:extLst>
          </c:dPt>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One</c:v>
                </c:pt>
                <c:pt idx="1">
                  <c:v>Two or more</c:v>
                </c:pt>
              </c:strCache>
            </c:strRef>
          </c:cat>
          <c:val>
            <c:numRef>
              <c:f>Sheet1!$B$2:$B$3</c:f>
              <c:numCache>
                <c:formatCode>0%</c:formatCode>
                <c:ptCount val="2"/>
                <c:pt idx="0">
                  <c:v>0.81</c:v>
                </c:pt>
                <c:pt idx="1">
                  <c:v>0.18577917762473656</c:v>
                </c:pt>
              </c:numCache>
            </c:numRef>
          </c:val>
          <c:extLst>
            <c:ext xmlns:c16="http://schemas.microsoft.com/office/drawing/2014/chart" uri="{C3380CC4-5D6E-409C-BE32-E72D297353CC}">
              <c16:uniqueId val="{00000004-35EC-4641-BF90-45C90735A392}"/>
            </c:ext>
          </c:extLst>
        </c:ser>
        <c:dLbls>
          <c:showLegendKey val="0"/>
          <c:showVal val="0"/>
          <c:showCatName val="0"/>
          <c:showSerName val="0"/>
          <c:showPercent val="0"/>
          <c:showBubbleSize val="0"/>
        </c:dLbls>
        <c:gapWidth val="182"/>
        <c:axId val="1578304320"/>
        <c:axId val="962891712"/>
      </c:barChart>
      <c:catAx>
        <c:axId val="1578304320"/>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962891712"/>
        <c:crosses val="autoZero"/>
        <c:auto val="1"/>
        <c:lblAlgn val="ctr"/>
        <c:lblOffset val="100"/>
        <c:noMultiLvlLbl val="0"/>
      </c:catAx>
      <c:valAx>
        <c:axId val="962891712"/>
        <c:scaling>
          <c:orientation val="minMax"/>
        </c:scaling>
        <c:delete val="1"/>
        <c:axPos val="l"/>
        <c:numFmt formatCode="0%" sourceLinked="1"/>
        <c:majorTickMark val="none"/>
        <c:minorTickMark val="none"/>
        <c:tickLblPos val="nextTo"/>
        <c:crossAx val="1578304320"/>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solidFill>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52729073559147"/>
          <c:y val="5.4603988201542407E-2"/>
          <c:w val="0.40701178806402893"/>
          <c:h val="0.87083594829934718"/>
        </c:manualLayout>
      </c:layout>
      <c:barChart>
        <c:barDir val="col"/>
        <c:grouping val="percentStacked"/>
        <c:varyColors val="0"/>
        <c:ser>
          <c:idx val="0"/>
          <c:order val="0"/>
          <c:tx>
            <c:strRef>
              <c:f>Sheet1!$B$1</c:f>
              <c:strCache>
                <c:ptCount val="1"/>
                <c:pt idx="0">
                  <c:v>Retirement age*</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Sheet1!$B$2</c:f>
              <c:numCache>
                <c:formatCode>0%</c:formatCode>
                <c:ptCount val="1"/>
                <c:pt idx="0">
                  <c:v>8.7541861686962777E-2</c:v>
                </c:pt>
              </c:numCache>
            </c:numRef>
          </c:val>
          <c:extLst>
            <c:ext xmlns:c16="http://schemas.microsoft.com/office/drawing/2014/chart" uri="{C3380CC4-5D6E-409C-BE32-E72D297353CC}">
              <c16:uniqueId val="{00000000-F90F-4C03-84D3-38BC21716310}"/>
            </c:ext>
          </c:extLst>
        </c:ser>
        <c:ser>
          <c:idx val="1"/>
          <c:order val="1"/>
          <c:tx>
            <c:strRef>
              <c:f>Sheet1!$C$1</c:f>
              <c:strCache>
                <c:ptCount val="1"/>
                <c:pt idx="0">
                  <c:v>Older Independents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Sheet1!$C$2</c:f>
              <c:numCache>
                <c:formatCode>0%</c:formatCode>
                <c:ptCount val="1"/>
                <c:pt idx="0">
                  <c:v>0.23077025714741498</c:v>
                </c:pt>
              </c:numCache>
            </c:numRef>
          </c:val>
          <c:extLst>
            <c:ext xmlns:c16="http://schemas.microsoft.com/office/drawing/2014/chart" uri="{C3380CC4-5D6E-409C-BE32-E72D297353CC}">
              <c16:uniqueId val="{00000001-F90F-4C03-84D3-38BC21716310}"/>
            </c:ext>
          </c:extLst>
        </c:ser>
        <c:ser>
          <c:idx val="2"/>
          <c:order val="2"/>
          <c:tx>
            <c:strRef>
              <c:f>Sheet1!$D$1</c:f>
              <c:strCache>
                <c:ptCount val="1"/>
                <c:pt idx="0">
                  <c:v>Families</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Sheet1!$D$2</c:f>
              <c:numCache>
                <c:formatCode>0%</c:formatCode>
                <c:ptCount val="1"/>
                <c:pt idx="0">
                  <c:v>0.44387553329009355</c:v>
                </c:pt>
              </c:numCache>
            </c:numRef>
          </c:val>
          <c:extLst>
            <c:ext xmlns:c16="http://schemas.microsoft.com/office/drawing/2014/chart" uri="{C3380CC4-5D6E-409C-BE32-E72D297353CC}">
              <c16:uniqueId val="{00000002-F90F-4C03-84D3-38BC21716310}"/>
            </c:ext>
          </c:extLst>
        </c:ser>
        <c:ser>
          <c:idx val="3"/>
          <c:order val="3"/>
          <c:tx>
            <c:strRef>
              <c:f>Sheet1!$E$1</c:f>
              <c:strCache>
                <c:ptCount val="1"/>
                <c:pt idx="0">
                  <c:v>Younger Independents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Sheet1!$E$2</c:f>
              <c:numCache>
                <c:formatCode>0%</c:formatCode>
                <c:ptCount val="1"/>
                <c:pt idx="0">
                  <c:v>0.23781234787552669</c:v>
                </c:pt>
              </c:numCache>
            </c:numRef>
          </c:val>
          <c:extLst>
            <c:ext xmlns:c16="http://schemas.microsoft.com/office/drawing/2014/chart" uri="{C3380CC4-5D6E-409C-BE32-E72D297353CC}">
              <c16:uniqueId val="{00000003-F90F-4C03-84D3-38BC21716310}"/>
            </c:ext>
          </c:extLst>
        </c:ser>
        <c:dLbls>
          <c:showLegendKey val="0"/>
          <c:showVal val="1"/>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crossAx val="55024719"/>
        <c:crosses val="autoZero"/>
        <c:auto val="1"/>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2.2114645981520689E-3"/>
          <c:y val="3.4571633252277786E-2"/>
          <c:w val="0.31720908640305367"/>
          <c:h val="0.86080577949530301"/>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bg1"/>
          </a:solidFill>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049380611428165"/>
          <c:y val="5.4604122733555985E-2"/>
          <c:w val="0.41292789119176265"/>
          <c:h val="0.87254437033972698"/>
        </c:manualLayout>
      </c:layout>
      <c:barChart>
        <c:barDir val="col"/>
        <c:grouping val="percentStacked"/>
        <c:varyColors val="0"/>
        <c:ser>
          <c:idx val="0"/>
          <c:order val="0"/>
          <c:tx>
            <c:strRef>
              <c:f>Sheet1!$G$1</c:f>
              <c:strCache>
                <c:ptCount val="1"/>
                <c:pt idx="0">
                  <c:v>65+*</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Sheet1!$G$2</c:f>
              <c:numCache>
                <c:formatCode>0%</c:formatCode>
                <c:ptCount val="1"/>
                <c:pt idx="0">
                  <c:v>8.7541861686962777E-2</c:v>
                </c:pt>
              </c:numCache>
            </c:numRef>
          </c:val>
          <c:extLst>
            <c:ext xmlns:c16="http://schemas.microsoft.com/office/drawing/2014/chart" uri="{C3380CC4-5D6E-409C-BE32-E72D297353CC}">
              <c16:uniqueId val="{00000000-2FF9-443C-B2BE-F47AAB40D5B0}"/>
            </c:ext>
          </c:extLst>
        </c:ser>
        <c:ser>
          <c:idx val="1"/>
          <c:order val="1"/>
          <c:tx>
            <c:strRef>
              <c:f>Sheet1!$F$1</c:f>
              <c:strCache>
                <c:ptCount val="1"/>
                <c:pt idx="0">
                  <c:v>55-64*</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Sheet1!$F$2</c:f>
              <c:numCache>
                <c:formatCode>0%</c:formatCode>
                <c:ptCount val="1"/>
                <c:pt idx="0">
                  <c:v>8.961895440507818E-2</c:v>
                </c:pt>
              </c:numCache>
            </c:numRef>
          </c:val>
          <c:extLst>
            <c:ext xmlns:c16="http://schemas.microsoft.com/office/drawing/2014/chart" uri="{C3380CC4-5D6E-409C-BE32-E72D297353CC}">
              <c16:uniqueId val="{00000001-2FF9-443C-B2BE-F47AAB40D5B0}"/>
            </c:ext>
          </c:extLst>
        </c:ser>
        <c:ser>
          <c:idx val="2"/>
          <c:order val="2"/>
          <c:tx>
            <c:strRef>
              <c:f>Sheet1!$E$1</c:f>
              <c:strCache>
                <c:ptCount val="1"/>
                <c:pt idx="0">
                  <c:v>45-54</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Sheet1!$E$2</c:f>
              <c:numCache>
                <c:formatCode>0%</c:formatCode>
                <c:ptCount val="1"/>
                <c:pt idx="0">
                  <c:v>0.12994431781791499</c:v>
                </c:pt>
              </c:numCache>
            </c:numRef>
          </c:val>
          <c:extLst>
            <c:ext xmlns:c16="http://schemas.microsoft.com/office/drawing/2014/chart" uri="{C3380CC4-5D6E-409C-BE32-E72D297353CC}">
              <c16:uniqueId val="{00000002-2FF9-443C-B2BE-F47AAB40D5B0}"/>
            </c:ext>
          </c:extLst>
        </c:ser>
        <c:ser>
          <c:idx val="3"/>
          <c:order val="3"/>
          <c:tx>
            <c:strRef>
              <c:f>Sheet1!$D$1</c:f>
              <c:strCache>
                <c:ptCount val="1"/>
                <c:pt idx="0">
                  <c:v>35-44</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Sheet1!$D$2</c:f>
              <c:numCache>
                <c:formatCode>0%</c:formatCode>
                <c:ptCount val="1"/>
                <c:pt idx="0">
                  <c:v>0.29138761500649452</c:v>
                </c:pt>
              </c:numCache>
            </c:numRef>
          </c:val>
          <c:extLst>
            <c:ext xmlns:c16="http://schemas.microsoft.com/office/drawing/2014/chart" uri="{C3380CC4-5D6E-409C-BE32-E72D297353CC}">
              <c16:uniqueId val="{00000003-2FF9-443C-B2BE-F47AAB40D5B0}"/>
            </c:ext>
          </c:extLst>
        </c:ser>
        <c:ser>
          <c:idx val="4"/>
          <c:order val="4"/>
          <c:tx>
            <c:strRef>
              <c:f>Sheet1!$C$1</c:f>
              <c:strCache>
                <c:ptCount val="1"/>
                <c:pt idx="0">
                  <c:v>25-34</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Sheet1!$C$2</c:f>
              <c:numCache>
                <c:formatCode>0%</c:formatCode>
                <c:ptCount val="1"/>
                <c:pt idx="0">
                  <c:v>0.25287605843764344</c:v>
                </c:pt>
              </c:numCache>
            </c:numRef>
          </c:val>
          <c:extLst>
            <c:ext xmlns:c16="http://schemas.microsoft.com/office/drawing/2014/chart" uri="{C3380CC4-5D6E-409C-BE32-E72D297353CC}">
              <c16:uniqueId val="{00000004-2FF9-443C-B2BE-F47AAB40D5B0}"/>
            </c:ext>
          </c:extLst>
        </c:ser>
        <c:ser>
          <c:idx val="5"/>
          <c:order val="5"/>
          <c:tx>
            <c:strRef>
              <c:f>Sheet1!$B$1</c:f>
              <c:strCache>
                <c:ptCount val="1"/>
                <c:pt idx="0">
                  <c:v>16-24</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Sheet1!$B$2</c:f>
              <c:numCache>
                <c:formatCode>0%</c:formatCode>
                <c:ptCount val="1"/>
                <c:pt idx="0">
                  <c:v>0.1486311926459043</c:v>
                </c:pt>
              </c:numCache>
            </c:numRef>
          </c:val>
          <c:extLst>
            <c:ext xmlns:c16="http://schemas.microsoft.com/office/drawing/2014/chart" uri="{C3380CC4-5D6E-409C-BE32-E72D297353CC}">
              <c16:uniqueId val="{00000005-2FF9-443C-B2BE-F47AAB40D5B0}"/>
            </c:ext>
          </c:extLst>
        </c:ser>
        <c:dLbls>
          <c:showLegendKey val="0"/>
          <c:showVal val="1"/>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55024719"/>
        <c:crosses val="autoZero"/>
        <c:auto val="1"/>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0.11278469450575551"/>
          <c:y val="5.3622308098490883E-2"/>
          <c:w val="0.16639799693546728"/>
          <c:h val="0.8671269006851041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52729073559147"/>
          <c:y val="5.4603988201542407E-2"/>
          <c:w val="0.40701178806402893"/>
          <c:h val="0.87083594829934718"/>
        </c:manualLayout>
      </c:layout>
      <c:barChart>
        <c:barDir val="col"/>
        <c:grouping val="percentStacked"/>
        <c:varyColors val="0"/>
        <c:ser>
          <c:idx val="0"/>
          <c:order val="0"/>
          <c:tx>
            <c:strRef>
              <c:f>Sheet1!$B$1</c:f>
              <c:strCache>
                <c:ptCount val="1"/>
                <c:pt idx="0">
                  <c:v>Solo traveller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Sheet1!$B$2</c:f>
              <c:numCache>
                <c:formatCode>0%</c:formatCode>
                <c:ptCount val="1"/>
                <c:pt idx="0">
                  <c:v>0.21860016582756009</c:v>
                </c:pt>
              </c:numCache>
            </c:numRef>
          </c:val>
          <c:extLst>
            <c:ext xmlns:c16="http://schemas.microsoft.com/office/drawing/2014/chart" uri="{C3380CC4-5D6E-409C-BE32-E72D297353CC}">
              <c16:uniqueId val="{00000000-0A9D-44F4-82F4-7CEE217C4BAD}"/>
            </c:ext>
          </c:extLst>
        </c:ser>
        <c:ser>
          <c:idx val="1"/>
          <c:order val="1"/>
          <c:tx>
            <c:strRef>
              <c:f>Sheet1!$C$1</c:f>
              <c:strCache>
                <c:ptCount val="1"/>
                <c:pt idx="0">
                  <c:v>2 person parties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Sheet1!$C$2</c:f>
              <c:numCache>
                <c:formatCode>0%</c:formatCode>
                <c:ptCount val="1"/>
                <c:pt idx="0">
                  <c:v>0.32533078089010425</c:v>
                </c:pt>
              </c:numCache>
            </c:numRef>
          </c:val>
          <c:extLst>
            <c:ext xmlns:c16="http://schemas.microsoft.com/office/drawing/2014/chart" uri="{C3380CC4-5D6E-409C-BE32-E72D297353CC}">
              <c16:uniqueId val="{00000001-0A9D-44F4-82F4-7CEE217C4BAD}"/>
            </c:ext>
          </c:extLst>
        </c:ser>
        <c:ser>
          <c:idx val="2"/>
          <c:order val="2"/>
          <c:tx>
            <c:strRef>
              <c:f>Sheet1!$D$1</c:f>
              <c:strCache>
                <c:ptCount val="1"/>
                <c:pt idx="0">
                  <c:v>3 to 4 person parties</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Sheet1!$D$2</c:f>
              <c:numCache>
                <c:formatCode>0%</c:formatCode>
                <c:ptCount val="1"/>
                <c:pt idx="0">
                  <c:v>0.31261039326003881</c:v>
                </c:pt>
              </c:numCache>
            </c:numRef>
          </c:val>
          <c:extLst>
            <c:ext xmlns:c16="http://schemas.microsoft.com/office/drawing/2014/chart" uri="{C3380CC4-5D6E-409C-BE32-E72D297353CC}">
              <c16:uniqueId val="{00000002-0A9D-44F4-82F4-7CEE217C4BAD}"/>
            </c:ext>
          </c:extLst>
        </c:ser>
        <c:ser>
          <c:idx val="3"/>
          <c:order val="3"/>
          <c:tx>
            <c:strRef>
              <c:f>Sheet1!$E$1</c:f>
              <c:strCache>
                <c:ptCount val="1"/>
                <c:pt idx="0">
                  <c:v>5 to 9 person parties*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Sheet1!$E$2</c:f>
              <c:numCache>
                <c:formatCode>0%</c:formatCode>
                <c:ptCount val="1"/>
                <c:pt idx="0">
                  <c:v>0.1129293373596902</c:v>
                </c:pt>
              </c:numCache>
            </c:numRef>
          </c:val>
          <c:extLst>
            <c:ext xmlns:c16="http://schemas.microsoft.com/office/drawing/2014/chart" uri="{C3380CC4-5D6E-409C-BE32-E72D297353CC}">
              <c16:uniqueId val="{00000003-0A9D-44F4-82F4-7CEE217C4BAD}"/>
            </c:ext>
          </c:extLst>
        </c:ser>
        <c:ser>
          <c:idx val="4"/>
          <c:order val="4"/>
          <c:tx>
            <c:strRef>
              <c:f>Sheet1!$F$1</c:f>
              <c:strCache>
                <c:ptCount val="1"/>
                <c:pt idx="0">
                  <c:v>10+ person parties**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Sheet1!$F$2</c:f>
              <c:numCache>
                <c:formatCode>0%</c:formatCode>
                <c:ptCount val="1"/>
                <c:pt idx="0">
                  <c:v>3.0529322662605825E-2</c:v>
                </c:pt>
              </c:numCache>
            </c:numRef>
          </c:val>
          <c:extLst>
            <c:ext xmlns:c16="http://schemas.microsoft.com/office/drawing/2014/chart" uri="{C3380CC4-5D6E-409C-BE32-E72D297353CC}">
              <c16:uniqueId val="{00000004-0A9D-44F4-82F4-7CEE217C4BAD}"/>
            </c:ext>
          </c:extLst>
        </c:ser>
        <c:dLbls>
          <c:showLegendKey val="0"/>
          <c:showVal val="1"/>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crossAx val="55024719"/>
        <c:crosses val="autoZero"/>
        <c:auto val="1"/>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0"/>
          <c:y val="4.6531529259031305E-2"/>
          <c:w val="0.32475018068275224"/>
          <c:h val="0.86974919869369416"/>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bg1"/>
          </a:solidFill>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28225259238257"/>
          <c:y val="0.11126179379417284"/>
          <c:w val="0.61435494815234859"/>
          <c:h val="0.85599872408948885"/>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5A3-4755-AD89-806294F4D8A5}"/>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3-95A3-4755-AD89-806294F4D8A5}"/>
              </c:ext>
            </c:extLst>
          </c:dPt>
          <c:dLbls>
            <c:dLbl>
              <c:idx val="0"/>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6="http://schemas.microsoft.com/office/drawing/2014/chart" uri="{C3380CC4-5D6E-409C-BE32-E72D297353CC}">
                  <c16:uniqueId val="{00000001-95A3-4755-AD89-806294F4D8A5}"/>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Yes, Children in the visit party</c:v>
                </c:pt>
                <c:pt idx="1">
                  <c:v>No</c:v>
                </c:pt>
              </c:strCache>
            </c:strRef>
          </c:cat>
          <c:val>
            <c:numRef>
              <c:f>Sheet1!$B$2:$B$3</c:f>
              <c:numCache>
                <c:formatCode>0%</c:formatCode>
                <c:ptCount val="2"/>
                <c:pt idx="0">
                  <c:v>0.33694667536079032</c:v>
                </c:pt>
                <c:pt idx="1">
                  <c:v>0.66305332463920974</c:v>
                </c:pt>
              </c:numCache>
            </c:numRef>
          </c:val>
          <c:extLst>
            <c:ext xmlns:c16="http://schemas.microsoft.com/office/drawing/2014/chart" uri="{C3380CC4-5D6E-409C-BE32-E72D297353CC}">
              <c16:uniqueId val="{00000004-95A3-4755-AD89-806294F4D8A5}"/>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981213787320839"/>
          <c:y val="0.14791788796621327"/>
          <c:w val="0.58663459653535854"/>
          <c:h val="0.81933113832887305"/>
        </c:manualLayout>
      </c:layout>
      <c:doughnut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9D0-4C27-BC17-1D2B54BD08A0}"/>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3-B9D0-4C27-BC17-1D2B54BD08A0}"/>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5-B9D0-4C27-BC17-1D2B54BD08A0}"/>
              </c:ext>
            </c:extLst>
          </c:dPt>
          <c:dLbls>
            <c:dLbl>
              <c:idx val="0"/>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6="http://schemas.microsoft.com/office/drawing/2014/chart" uri="{C3380CC4-5D6E-409C-BE32-E72D297353CC}">
                  <c16:uniqueId val="{00000001-B9D0-4C27-BC17-1D2B54BD08A0}"/>
                </c:ext>
              </c:extLst>
            </c:dLbl>
            <c:dLbl>
              <c:idx val="1"/>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6="http://schemas.microsoft.com/office/drawing/2014/chart" uri="{C3380CC4-5D6E-409C-BE32-E72D297353CC}">
                  <c16:uniqueId val="{00000003-B9D0-4C27-BC17-1D2B54BD08A0}"/>
                </c:ext>
              </c:extLst>
            </c:dLbl>
            <c:dLbl>
              <c:idx val="2"/>
              <c:layout>
                <c:manualLayout>
                  <c:x val="0"/>
                  <c:y val="-0.12732140892252397"/>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9D0-4C27-BC17-1D2B54BD08A0}"/>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Part of a Large Party</c:v>
                </c:pt>
                <c:pt idx="1">
                  <c:v>Not part of a Large Party</c:v>
                </c:pt>
                <c:pt idx="2">
                  <c:v>Don't know</c:v>
                </c:pt>
              </c:strCache>
            </c:strRef>
          </c:cat>
          <c:val>
            <c:numRef>
              <c:f>Sheet1!$B$2:$B$4</c:f>
              <c:numCache>
                <c:formatCode>0%</c:formatCode>
                <c:ptCount val="3"/>
                <c:pt idx="0">
                  <c:v>0.12000085458651621</c:v>
                </c:pt>
                <c:pt idx="1">
                  <c:v>0.8655813568658014</c:v>
                </c:pt>
                <c:pt idx="2">
                  <c:v>0.01</c:v>
                </c:pt>
              </c:numCache>
            </c:numRef>
          </c:val>
          <c:extLst>
            <c:ext xmlns:c16="http://schemas.microsoft.com/office/drawing/2014/chart" uri="{C3380CC4-5D6E-409C-BE32-E72D297353CC}">
              <c16:uniqueId val="{00000006-B9D0-4C27-BC17-1D2B54BD08A0}"/>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layout>
        <c:manualLayout>
          <c:xMode val="edge"/>
          <c:yMode val="edge"/>
          <c:x val="0"/>
          <c:y val="0"/>
          <c:w val="1"/>
          <c:h val="9.029950218420958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accent1"/>
          </a:solidFill>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7894067702584107"/>
          <c:y val="4.4637991344020134E-2"/>
          <c:w val="0.40765307831774295"/>
          <c:h val="0.89170412902038765"/>
        </c:manualLayout>
      </c:layout>
      <c:barChart>
        <c:barDir val="col"/>
        <c:grouping val="percentStacked"/>
        <c:varyColors val="0"/>
        <c:ser>
          <c:idx val="2"/>
          <c:order val="0"/>
          <c:tx>
            <c:strRef>
              <c:f>Sheet1!$E$1</c:f>
              <c:strCache>
                <c:ptCount val="1"/>
                <c:pt idx="0">
                  <c:v>Yes, as part of another type of larger group</c:v>
                </c:pt>
              </c:strCache>
            </c:strRef>
          </c:tx>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82DE-4A66-B7F7-17577C4F470F}"/>
              </c:ext>
            </c:extLst>
          </c:dPt>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fg</c:v>
                </c:pt>
              </c:strCache>
            </c:strRef>
          </c:cat>
          <c:val>
            <c:numRef>
              <c:f>Sheet1!$E$2</c:f>
              <c:numCache>
                <c:formatCode>0%</c:formatCode>
                <c:ptCount val="1"/>
                <c:pt idx="0">
                  <c:v>2.0780512670174486E-2</c:v>
                </c:pt>
              </c:numCache>
            </c:numRef>
          </c:val>
          <c:extLst>
            <c:ext xmlns:c16="http://schemas.microsoft.com/office/drawing/2014/chart" uri="{C3380CC4-5D6E-409C-BE32-E72D297353CC}">
              <c16:uniqueId val="{00000002-82DE-4A66-B7F7-17577C4F470F}"/>
            </c:ext>
          </c:extLst>
        </c:ser>
        <c:ser>
          <c:idx val="3"/>
          <c:order val="1"/>
          <c:tx>
            <c:strRef>
              <c:f>Sheet1!$D$1</c:f>
              <c:strCache>
                <c:ptCount val="1"/>
                <c:pt idx="0">
                  <c:v>Yes, as part of an organised tour group</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fg</c:v>
                </c:pt>
              </c:strCache>
            </c:strRef>
          </c:cat>
          <c:val>
            <c:numRef>
              <c:f>Sheet1!$D$2</c:f>
              <c:numCache>
                <c:formatCode>0%</c:formatCode>
                <c:ptCount val="1"/>
                <c:pt idx="0">
                  <c:v>2.2494648507069805E-2</c:v>
                </c:pt>
              </c:numCache>
            </c:numRef>
          </c:val>
          <c:extLst>
            <c:ext xmlns:c16="http://schemas.microsoft.com/office/drawing/2014/chart" uri="{C3380CC4-5D6E-409C-BE32-E72D297353CC}">
              <c16:uniqueId val="{00000003-82DE-4A66-B7F7-17577C4F470F}"/>
            </c:ext>
          </c:extLst>
        </c:ser>
        <c:ser>
          <c:idx val="5"/>
          <c:order val="2"/>
          <c:tx>
            <c:strRef>
              <c:f>Sheet1!$F$1</c:f>
              <c:strCache>
                <c:ptCount val="1"/>
                <c:pt idx="0">
                  <c:v>Yes, travelling with a team or club (e.g. a sports team, social club or other special interest group)</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fg</c:v>
                </c:pt>
              </c:strCache>
            </c:strRef>
          </c:cat>
          <c:val>
            <c:numRef>
              <c:f>Sheet1!$F$2</c:f>
              <c:numCache>
                <c:formatCode>0%</c:formatCode>
                <c:ptCount val="1"/>
                <c:pt idx="0">
                  <c:v>1.4529478384930484E-2</c:v>
                </c:pt>
              </c:numCache>
            </c:numRef>
          </c:val>
          <c:extLst>
            <c:ext xmlns:c16="http://schemas.microsoft.com/office/drawing/2014/chart" uri="{C3380CC4-5D6E-409C-BE32-E72D297353CC}">
              <c16:uniqueId val="{00000004-82DE-4A66-B7F7-17577C4F470F}"/>
            </c:ext>
          </c:extLst>
        </c:ser>
        <c:ser>
          <c:idx val="4"/>
          <c:order val="3"/>
          <c:tx>
            <c:strRef>
              <c:f>Sheet1!$G$1</c:f>
              <c:strCache>
                <c:ptCount val="1"/>
                <c:pt idx="0">
                  <c:v>Yes, as part of a business trip or work outing</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fg</c:v>
                </c:pt>
              </c:strCache>
            </c:strRef>
          </c:cat>
          <c:val>
            <c:numRef>
              <c:f>Sheet1!$G$2</c:f>
              <c:numCache>
                <c:formatCode>0%</c:formatCode>
                <c:ptCount val="1"/>
                <c:pt idx="0">
                  <c:v>7.6970698508129895E-3</c:v>
                </c:pt>
              </c:numCache>
            </c:numRef>
          </c:val>
          <c:extLst>
            <c:ext xmlns:c16="http://schemas.microsoft.com/office/drawing/2014/chart" uri="{C3380CC4-5D6E-409C-BE32-E72D297353CC}">
              <c16:uniqueId val="{00000005-82DE-4A66-B7F7-17577C4F470F}"/>
            </c:ext>
          </c:extLst>
        </c:ser>
        <c:ser>
          <c:idx val="1"/>
          <c:order val="4"/>
          <c:tx>
            <c:strRef>
              <c:f>Sheet1!$C$1</c:f>
              <c:strCache>
                <c:ptCount val="1"/>
                <c:pt idx="0">
                  <c:v>Yes, as part of a school or other educational trip</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fg</c:v>
                </c:pt>
              </c:strCache>
            </c:strRef>
          </c:cat>
          <c:val>
            <c:numRef>
              <c:f>Sheet1!$C$2</c:f>
              <c:numCache>
                <c:formatCode>0%</c:formatCode>
                <c:ptCount val="1"/>
                <c:pt idx="0">
                  <c:v>2.548097828006695E-2</c:v>
                </c:pt>
              </c:numCache>
            </c:numRef>
          </c:val>
          <c:extLst>
            <c:ext xmlns:c16="http://schemas.microsoft.com/office/drawing/2014/chart" uri="{C3380CC4-5D6E-409C-BE32-E72D297353CC}">
              <c16:uniqueId val="{00000006-82DE-4A66-B7F7-17577C4F470F}"/>
            </c:ext>
          </c:extLst>
        </c:ser>
        <c:ser>
          <c:idx val="0"/>
          <c:order val="5"/>
          <c:tx>
            <c:strRef>
              <c:f>Sheet1!$B$1</c:f>
              <c:strCache>
                <c:ptCount val="1"/>
                <c:pt idx="0">
                  <c:v>Yes, as part of a celebration (e.g. birthday, anniversary, stag do etc.)</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fg</c:v>
                </c:pt>
              </c:strCache>
            </c:strRef>
          </c:cat>
          <c:val>
            <c:numRef>
              <c:f>Sheet1!$B$2</c:f>
              <c:numCache>
                <c:formatCode>0%</c:formatCode>
                <c:ptCount val="1"/>
                <c:pt idx="0">
                  <c:v>4.0463590356912917E-2</c:v>
                </c:pt>
              </c:numCache>
            </c:numRef>
          </c:val>
          <c:extLst>
            <c:ext xmlns:c16="http://schemas.microsoft.com/office/drawing/2014/chart" uri="{C3380CC4-5D6E-409C-BE32-E72D297353CC}">
              <c16:uniqueId val="{00000007-82DE-4A66-B7F7-17577C4F470F}"/>
            </c:ext>
          </c:extLst>
        </c:ser>
        <c:dLbls>
          <c:showLegendKey val="0"/>
          <c:showVal val="1"/>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55024719"/>
        <c:crosses val="autoZero"/>
        <c:auto val="1"/>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1.3340651433463501E-2"/>
          <c:y val="5.0465198733387943E-2"/>
          <c:w val="0.61027891278705249"/>
          <c:h val="0.8990696025332241"/>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029237766974681"/>
          <c:y val="3.6313179456335269E-2"/>
          <c:w val="0.29571052980625795"/>
          <c:h val="0.92057938075520274"/>
        </c:manualLayout>
      </c:layout>
      <c:pieChart>
        <c:varyColors val="1"/>
        <c:ser>
          <c:idx val="0"/>
          <c:order val="0"/>
          <c:tx>
            <c:strRef>
              <c:f>Sheet1!$B$1</c:f>
              <c:strCache>
                <c:ptCount val="1"/>
                <c:pt idx="0">
                  <c:v>Column1</c:v>
                </c:pt>
              </c:strCache>
            </c:strRef>
          </c:tx>
          <c:spPr>
            <a:ln>
              <a:noFill/>
            </a:ln>
          </c:spPr>
          <c:explosion val="1"/>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1-B338-406A-A000-9D6CC855B1E2}"/>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3-B338-406A-A000-9D6CC855B1E2}"/>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05-B338-406A-A000-9D6CC855B1E2}"/>
              </c:ext>
            </c:extLst>
          </c:dPt>
          <c:dPt>
            <c:idx val="3"/>
            <c:bubble3D val="0"/>
            <c:spPr>
              <a:solidFill>
                <a:schemeClr val="accent4"/>
              </a:solidFill>
              <a:ln>
                <a:noFill/>
              </a:ln>
              <a:effectLst/>
            </c:spPr>
            <c:extLst>
              <c:ext xmlns:c16="http://schemas.microsoft.com/office/drawing/2014/chart" uri="{C3380CC4-5D6E-409C-BE32-E72D297353CC}">
                <c16:uniqueId val="{00000007-B338-406A-A000-9D6CC855B1E2}"/>
              </c:ext>
            </c:extLst>
          </c:dPt>
          <c:dPt>
            <c:idx val="4"/>
            <c:bubble3D val="0"/>
            <c:spPr>
              <a:solidFill>
                <a:schemeClr val="accent5"/>
              </a:solidFill>
              <a:ln>
                <a:noFill/>
              </a:ln>
              <a:effectLst/>
            </c:spPr>
            <c:extLst>
              <c:ext xmlns:c16="http://schemas.microsoft.com/office/drawing/2014/chart" uri="{C3380CC4-5D6E-409C-BE32-E72D297353CC}">
                <c16:uniqueId val="{00000009-B338-406A-A000-9D6CC855B1E2}"/>
              </c:ext>
            </c:extLst>
          </c:dPt>
          <c:dPt>
            <c:idx val="5"/>
            <c:bubble3D val="0"/>
            <c:spPr>
              <a:solidFill>
                <a:schemeClr val="accent6"/>
              </a:solidFill>
              <a:ln>
                <a:noFill/>
              </a:ln>
              <a:effectLst/>
            </c:spPr>
            <c:extLst>
              <c:ext xmlns:c16="http://schemas.microsoft.com/office/drawing/2014/chart" uri="{C3380CC4-5D6E-409C-BE32-E72D297353CC}">
                <c16:uniqueId val="{0000000B-B338-406A-A000-9D6CC855B1E2}"/>
              </c:ext>
            </c:extLst>
          </c:dPt>
          <c:dPt>
            <c:idx val="6"/>
            <c:bubble3D val="0"/>
            <c:spPr>
              <a:solidFill>
                <a:schemeClr val="accent1">
                  <a:lumMod val="60000"/>
                </a:schemeClr>
              </a:solidFill>
              <a:ln>
                <a:noFill/>
              </a:ln>
              <a:effectLst/>
            </c:spPr>
            <c:extLst>
              <c:ext xmlns:c16="http://schemas.microsoft.com/office/drawing/2014/chart" uri="{C3380CC4-5D6E-409C-BE32-E72D297353CC}">
                <c16:uniqueId val="{0000000D-B338-406A-A000-9D6CC855B1E2}"/>
              </c:ext>
            </c:extLst>
          </c:dPt>
          <c:dPt>
            <c:idx val="7"/>
            <c:bubble3D val="0"/>
            <c:spPr>
              <a:solidFill>
                <a:schemeClr val="accent2">
                  <a:lumMod val="60000"/>
                </a:schemeClr>
              </a:solidFill>
              <a:ln>
                <a:noFill/>
              </a:ln>
              <a:effectLst/>
            </c:spPr>
            <c:extLst>
              <c:ext xmlns:c16="http://schemas.microsoft.com/office/drawing/2014/chart" uri="{C3380CC4-5D6E-409C-BE32-E72D297353CC}">
                <c16:uniqueId val="{0000000F-B338-406A-A000-9D6CC855B1E2}"/>
              </c:ext>
            </c:extLst>
          </c:dPt>
          <c:dPt>
            <c:idx val="8"/>
            <c:bubble3D val="0"/>
            <c:spPr>
              <a:solidFill>
                <a:schemeClr val="accent3">
                  <a:lumMod val="60000"/>
                </a:schemeClr>
              </a:solidFill>
              <a:ln>
                <a:noFill/>
              </a:ln>
              <a:effectLst/>
            </c:spPr>
            <c:extLst>
              <c:ext xmlns:c16="http://schemas.microsoft.com/office/drawing/2014/chart" uri="{C3380CC4-5D6E-409C-BE32-E72D297353CC}">
                <c16:uniqueId val="{00000011-B338-406A-A000-9D6CC855B1E2}"/>
              </c:ext>
            </c:extLst>
          </c:dPt>
          <c:dPt>
            <c:idx val="9"/>
            <c:bubble3D val="0"/>
            <c:spPr>
              <a:solidFill>
                <a:schemeClr val="accent4">
                  <a:lumMod val="60000"/>
                </a:schemeClr>
              </a:solidFill>
              <a:ln>
                <a:noFill/>
              </a:ln>
              <a:effectLst/>
            </c:spPr>
            <c:extLst>
              <c:ext xmlns:c16="http://schemas.microsoft.com/office/drawing/2014/chart" uri="{C3380CC4-5D6E-409C-BE32-E72D297353CC}">
                <c16:uniqueId val="{00000013-B338-406A-A000-9D6CC855B1E2}"/>
              </c:ext>
            </c:extLst>
          </c:dPt>
          <c:dPt>
            <c:idx val="10"/>
            <c:bubble3D val="0"/>
            <c:spPr>
              <a:solidFill>
                <a:schemeClr val="accent5">
                  <a:lumMod val="60000"/>
                </a:schemeClr>
              </a:solidFill>
              <a:ln>
                <a:noFill/>
              </a:ln>
              <a:effectLst/>
            </c:spPr>
            <c:extLst>
              <c:ext xmlns:c16="http://schemas.microsoft.com/office/drawing/2014/chart" uri="{C3380CC4-5D6E-409C-BE32-E72D297353CC}">
                <c16:uniqueId val="{00000015-B338-406A-A000-9D6CC855B1E2}"/>
              </c:ext>
            </c:extLst>
          </c:dPt>
          <c:dPt>
            <c:idx val="11"/>
            <c:bubble3D val="0"/>
            <c:spPr>
              <a:solidFill>
                <a:schemeClr val="accent6">
                  <a:lumMod val="60000"/>
                </a:schemeClr>
              </a:solidFill>
              <a:ln>
                <a:noFill/>
              </a:ln>
              <a:effectLst/>
            </c:spPr>
            <c:extLst>
              <c:ext xmlns:c16="http://schemas.microsoft.com/office/drawing/2014/chart" uri="{C3380CC4-5D6E-409C-BE32-E72D297353CC}">
                <c16:uniqueId val="{00000017-B338-406A-A000-9D6CC855B1E2}"/>
              </c:ext>
            </c:extLst>
          </c:dPt>
          <c:dPt>
            <c:idx val="12"/>
            <c:bubble3D val="0"/>
            <c:spPr>
              <a:solidFill>
                <a:schemeClr val="bg1">
                  <a:lumMod val="50000"/>
                </a:schemeClr>
              </a:solidFill>
              <a:ln>
                <a:noFill/>
              </a:ln>
              <a:effectLst/>
            </c:spPr>
            <c:extLst>
              <c:ext xmlns:c16="http://schemas.microsoft.com/office/drawing/2014/chart" uri="{C3380CC4-5D6E-409C-BE32-E72D297353CC}">
                <c16:uniqueId val="{00000019-B338-406A-A000-9D6CC855B1E2}"/>
              </c:ext>
            </c:extLst>
          </c:dPt>
          <c:dLbls>
            <c:dLbl>
              <c:idx val="3"/>
              <c:tx>
                <c:rich>
                  <a:bodyPr/>
                  <a:lstStyle/>
                  <a:p>
                    <a:r>
                      <a:rPr lang="en-US"/>
                      <a:t>10%</a:t>
                    </a:r>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7-B338-406A-A000-9D6CC855B1E2}"/>
                </c:ext>
              </c:extLst>
            </c:dLbl>
            <c:dLbl>
              <c:idx val="4"/>
              <c:layout>
                <c:manualLayout>
                  <c:x val="2.5674206774081332E-2"/>
                  <c:y val="6.5669679544278575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B338-406A-A000-9D6CC855B1E2}"/>
                </c:ext>
              </c:extLst>
            </c:dLbl>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0"/>
            <c:extLst xmlns:c15="http://schemas.microsoft.com/office/drawing/2012/chart">
              <c:ext xmlns:c15="http://schemas.microsoft.com/office/drawing/2012/chart" uri="{CE6537A1-D6FC-4f65-9D91-7224C49458BB}"/>
            </c:extLst>
          </c:dLbls>
          <c:cat>
            <c:strRef>
              <c:f>Sheet1!$A$2:$A$7</c:f>
              <c:strCache>
                <c:ptCount val="6"/>
                <c:pt idx="0">
                  <c:v>Transport costs</c:v>
                </c:pt>
                <c:pt idx="1">
                  <c:v>Food and drink costs</c:v>
                </c:pt>
                <c:pt idx="2">
                  <c:v>Speciality shopping for youself or others</c:v>
                </c:pt>
                <c:pt idx="3">
                  <c:v>Attractions and entertainment costs</c:v>
                </c:pt>
                <c:pt idx="4">
                  <c:v>Package, travel services and equipment hire*</c:v>
                </c:pt>
                <c:pt idx="5">
                  <c:v>Other/Don't know</c:v>
                </c:pt>
              </c:strCache>
            </c:strRef>
          </c:cat>
          <c:val>
            <c:numRef>
              <c:f>Sheet1!$B$2:$B$7</c:f>
              <c:numCache>
                <c:formatCode>0%</c:formatCode>
                <c:ptCount val="6"/>
                <c:pt idx="0">
                  <c:v>0.24718497466146241</c:v>
                </c:pt>
                <c:pt idx="1">
                  <c:v>0.33073679922674337</c:v>
                </c:pt>
                <c:pt idx="2">
                  <c:v>0.16278494684841199</c:v>
                </c:pt>
                <c:pt idx="3">
                  <c:v>0.103827064839166</c:v>
                </c:pt>
                <c:pt idx="4">
                  <c:v>3.2231375084590223E-2</c:v>
                </c:pt>
                <c:pt idx="5">
                  <c:v>0.11</c:v>
                </c:pt>
              </c:numCache>
            </c:numRef>
          </c:val>
          <c:extLst xmlns:c15="http://schemas.microsoft.com/office/drawing/2012/chart">
            <c:ext xmlns:c16="http://schemas.microsoft.com/office/drawing/2014/chart" uri="{C3380CC4-5D6E-409C-BE32-E72D297353CC}">
              <c16:uniqueId val="{0000001A-B338-406A-A000-9D6CC855B1E2}"/>
            </c:ext>
          </c:extLst>
        </c:ser>
        <c:dLbls>
          <c:showLegendKey val="0"/>
          <c:showVal val="0"/>
          <c:showCatName val="0"/>
          <c:showSerName val="0"/>
          <c:showPercent val="1"/>
          <c:showBubbleSize val="0"/>
          <c:showLeaderLines val="0"/>
        </c:dLbls>
        <c:firstSliceAng val="0"/>
      </c:pieChart>
      <c:spPr>
        <a:noFill/>
        <a:ln>
          <a:noFill/>
        </a:ln>
        <a:effectLst/>
      </c:spPr>
    </c:plotArea>
    <c:legend>
      <c:legendPos val="l"/>
      <c:layout>
        <c:manualLayout>
          <c:xMode val="edge"/>
          <c:yMode val="edge"/>
          <c:x val="1.7564305142022094E-2"/>
          <c:y val="3.6288937809131505E-2"/>
          <c:w val="0.2688841665332069"/>
          <c:h val="0.91544944417943241"/>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705432441871744E-4"/>
          <c:y val="5.5870607109344252E-2"/>
          <c:w val="0.9914790590782554"/>
          <c:h val="0.83043100693848859"/>
        </c:manualLayout>
      </c:layout>
      <c:barChart>
        <c:barDir val="col"/>
        <c:grouping val="clustered"/>
        <c:varyColors val="0"/>
        <c:ser>
          <c:idx val="0"/>
          <c:order val="0"/>
          <c:tx>
            <c:strRef>
              <c:f>Sheet1!$B$1</c:f>
              <c:strCache>
                <c:ptCount val="1"/>
                <c:pt idx="0">
                  <c:v>Proportion of avergae spend 2023</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£0</c:v>
                </c:pt>
                <c:pt idx="1">
                  <c:v>£0-£10</c:v>
                </c:pt>
                <c:pt idx="2">
                  <c:v>£10-£20</c:v>
                </c:pt>
                <c:pt idx="3">
                  <c:v>£20-£30</c:v>
                </c:pt>
                <c:pt idx="4">
                  <c:v>£30-£40</c:v>
                </c:pt>
                <c:pt idx="5">
                  <c:v>£40-£60</c:v>
                </c:pt>
                <c:pt idx="6">
                  <c:v>£60-£80</c:v>
                </c:pt>
                <c:pt idx="7">
                  <c:v>£80-£100</c:v>
                </c:pt>
                <c:pt idx="8">
                  <c:v>£100+</c:v>
                </c:pt>
              </c:strCache>
            </c:strRef>
          </c:cat>
          <c:val>
            <c:numRef>
              <c:f>Sheet1!$B$2:$B$10</c:f>
              <c:numCache>
                <c:formatCode>0%</c:formatCode>
                <c:ptCount val="9"/>
                <c:pt idx="0">
                  <c:v>0.10867178924259056</c:v>
                </c:pt>
                <c:pt idx="1">
                  <c:v>9.7694840834248078E-2</c:v>
                </c:pt>
                <c:pt idx="2">
                  <c:v>0.14270032930845225</c:v>
                </c:pt>
                <c:pt idx="3">
                  <c:v>0.12403951701427003</c:v>
                </c:pt>
                <c:pt idx="4">
                  <c:v>0.20965971459934138</c:v>
                </c:pt>
                <c:pt idx="5">
                  <c:v>0.10976948408342481</c:v>
                </c:pt>
                <c:pt idx="6">
                  <c:v>6.5861690450054883E-2</c:v>
                </c:pt>
                <c:pt idx="7">
                  <c:v>2.7442371020856202E-2</c:v>
                </c:pt>
                <c:pt idx="8">
                  <c:v>0.11416026344676181</c:v>
                </c:pt>
              </c:numCache>
            </c:numRef>
          </c:val>
          <c:extLst>
            <c:ext xmlns:c16="http://schemas.microsoft.com/office/drawing/2014/chart" uri="{C3380CC4-5D6E-409C-BE32-E72D297353CC}">
              <c16:uniqueId val="{00000000-719F-40D7-A5E2-497301F1E1AD}"/>
            </c:ext>
          </c:extLst>
        </c:ser>
        <c:dLbls>
          <c:showLegendKey val="0"/>
          <c:showVal val="0"/>
          <c:showCatName val="0"/>
          <c:showSerName val="0"/>
          <c:showPercent val="0"/>
          <c:showBubbleSize val="0"/>
        </c:dLbls>
        <c:gapWidth val="119"/>
        <c:axId val="1172924368"/>
        <c:axId val="1337502287"/>
      </c:barChart>
      <c:catAx>
        <c:axId val="1172924368"/>
        <c:scaling>
          <c:orientation val="minMax"/>
        </c:scaling>
        <c:delete val="0"/>
        <c:axPos val="b"/>
        <c:numFmt formatCode="General" sourceLinked="1"/>
        <c:majorTickMark val="none"/>
        <c:minorTickMark val="none"/>
        <c:tickLblPos val="low"/>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337502287"/>
        <c:crosses val="autoZero"/>
        <c:auto val="1"/>
        <c:lblAlgn val="ctr"/>
        <c:lblOffset val="100"/>
        <c:tickLblSkip val="1"/>
        <c:noMultiLvlLbl val="0"/>
      </c:catAx>
      <c:valAx>
        <c:axId val="1337502287"/>
        <c:scaling>
          <c:orientation val="minMax"/>
        </c:scaling>
        <c:delete val="1"/>
        <c:axPos val="l"/>
        <c:numFmt formatCode="0%" sourceLinked="1"/>
        <c:majorTickMark val="none"/>
        <c:minorTickMark val="none"/>
        <c:tickLblPos val="nextTo"/>
        <c:crossAx val="11729243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Visits</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2022</c:v>
                </c:pt>
                <c:pt idx="1">
                  <c:v>2023</c:v>
                </c:pt>
                <c:pt idx="2">
                  <c:v>2024</c:v>
                </c:pt>
              </c:numCache>
            </c:numRef>
          </c:cat>
          <c:val>
            <c:numRef>
              <c:f>Sheet1!$B$2:$B$4</c:f>
              <c:numCache>
                <c:formatCode>0%</c:formatCode>
                <c:ptCount val="3"/>
                <c:pt idx="0">
                  <c:v>0.23311432293487899</c:v>
                </c:pt>
                <c:pt idx="1">
                  <c:v>0.247473400739496</c:v>
                </c:pt>
                <c:pt idx="2">
                  <c:v>0.26733400752785802</c:v>
                </c:pt>
              </c:numCache>
            </c:numRef>
          </c:val>
          <c:extLst>
            <c:ext xmlns:c16="http://schemas.microsoft.com/office/drawing/2014/chart" uri="{C3380CC4-5D6E-409C-BE32-E72D297353CC}">
              <c16:uniqueId val="{00000000-0352-425B-8C01-762DFA8CC39B}"/>
            </c:ext>
          </c:extLst>
        </c:ser>
        <c:ser>
          <c:idx val="1"/>
          <c:order val="1"/>
          <c:tx>
            <c:strRef>
              <c:f>Sheet1!$C$1</c:f>
              <c:strCache>
                <c:ptCount val="1"/>
                <c:pt idx="0">
                  <c:v>Spend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2022</c:v>
                </c:pt>
                <c:pt idx="1">
                  <c:v>2023</c:v>
                </c:pt>
                <c:pt idx="2">
                  <c:v>2024</c:v>
                </c:pt>
              </c:numCache>
            </c:numRef>
          </c:cat>
          <c:val>
            <c:numRef>
              <c:f>Sheet1!$C$2:$C$4</c:f>
              <c:numCache>
                <c:formatCode>0%</c:formatCode>
                <c:ptCount val="3"/>
                <c:pt idx="0">
                  <c:v>0.21107627145157501</c:v>
                </c:pt>
                <c:pt idx="1">
                  <c:v>0.21807244985124699</c:v>
                </c:pt>
                <c:pt idx="2">
                  <c:v>0.24266870741249999</c:v>
                </c:pt>
              </c:numCache>
            </c:numRef>
          </c:val>
          <c:extLst>
            <c:ext xmlns:c16="http://schemas.microsoft.com/office/drawing/2014/chart" uri="{C3380CC4-5D6E-409C-BE32-E72D297353CC}">
              <c16:uniqueId val="{00000001-0352-425B-8C01-762DFA8CC39B}"/>
            </c:ext>
          </c:extLst>
        </c:ser>
        <c:dLbls>
          <c:showLegendKey val="0"/>
          <c:showVal val="0"/>
          <c:showCatName val="0"/>
          <c:showSerName val="0"/>
          <c:showPercent val="0"/>
          <c:showBubbleSize val="0"/>
        </c:dLbls>
        <c:gapWidth val="182"/>
        <c:axId val="1798131599"/>
        <c:axId val="1798128239"/>
      </c:barChart>
      <c:catAx>
        <c:axId val="17981315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798128239"/>
        <c:crosses val="autoZero"/>
        <c:auto val="1"/>
        <c:lblAlgn val="ctr"/>
        <c:lblOffset val="100"/>
        <c:noMultiLvlLbl val="0"/>
      </c:catAx>
      <c:valAx>
        <c:axId val="1798128239"/>
        <c:scaling>
          <c:orientation val="minMax"/>
        </c:scaling>
        <c:delete val="1"/>
        <c:axPos val="l"/>
        <c:numFmt formatCode="0%" sourceLinked="1"/>
        <c:majorTickMark val="none"/>
        <c:minorTickMark val="none"/>
        <c:tickLblPos val="nextTo"/>
        <c:crossAx val="179813159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3031853886852"/>
          <c:y val="0"/>
          <c:w val="0.4760608209501897"/>
          <c:h val="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*Vision </c:v>
                </c:pt>
                <c:pt idx="1">
                  <c:v>*Memory</c:v>
                </c:pt>
                <c:pt idx="2">
                  <c:v>*Learning</c:v>
                </c:pt>
                <c:pt idx="3">
                  <c:v>*Hearing </c:v>
                </c:pt>
                <c:pt idx="4">
                  <c:v>*Dexterity </c:v>
                </c:pt>
                <c:pt idx="5">
                  <c:v>*Stamina/breathing fatigue</c:v>
                </c:pt>
                <c:pt idx="6">
                  <c:v>*Socially/behaviourally </c:v>
                </c:pt>
                <c:pt idx="7">
                  <c:v>*Mobility</c:v>
                </c:pt>
                <c:pt idx="8">
                  <c:v>Mental health</c:v>
                </c:pt>
              </c:strCache>
            </c:strRef>
          </c:cat>
          <c:val>
            <c:numRef>
              <c:f>Sheet1!$B$2:$B$10</c:f>
              <c:numCache>
                <c:formatCode>0%</c:formatCode>
                <c:ptCount val="9"/>
                <c:pt idx="0">
                  <c:v>5.4836064453312801E-2</c:v>
                </c:pt>
                <c:pt idx="1">
                  <c:v>6.5247190813020994E-2</c:v>
                </c:pt>
                <c:pt idx="2">
                  <c:v>9.2887363574158999E-2</c:v>
                </c:pt>
                <c:pt idx="3">
                  <c:v>0.10027832588456199</c:v>
                </c:pt>
                <c:pt idx="4">
                  <c:v>0.12908294549476901</c:v>
                </c:pt>
                <c:pt idx="5">
                  <c:v>0.20806522423575499</c:v>
                </c:pt>
                <c:pt idx="6">
                  <c:v>0.22393155813802501</c:v>
                </c:pt>
                <c:pt idx="7">
                  <c:v>0.300163438790852</c:v>
                </c:pt>
                <c:pt idx="8">
                  <c:v>0.51230648412181201</c:v>
                </c:pt>
              </c:numCache>
            </c:numRef>
          </c:val>
          <c:extLst>
            <c:ext xmlns:c16="http://schemas.microsoft.com/office/drawing/2014/chart" uri="{C3380CC4-5D6E-409C-BE32-E72D297353CC}">
              <c16:uniqueId val="{00000000-8016-4492-9447-030125A53273}"/>
            </c:ext>
          </c:extLst>
        </c:ser>
        <c:dLbls>
          <c:showLegendKey val="0"/>
          <c:showVal val="0"/>
          <c:showCatName val="0"/>
          <c:showSerName val="0"/>
          <c:showPercent val="0"/>
          <c:showBubbleSize val="0"/>
        </c:dLbls>
        <c:gapWidth val="91"/>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7030816"/>
        <c:crosses val="autoZero"/>
        <c:auto val="1"/>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accent1"/>
          </a:solidFill>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708994157230462"/>
          <c:y val="7.2338592250605321E-2"/>
          <c:w val="0.5572287430096956"/>
          <c:h val="0.8553228154987893"/>
        </c:manualLayout>
      </c:layout>
      <c:barChart>
        <c:barDir val="bar"/>
        <c:grouping val="clustered"/>
        <c:varyColors val="0"/>
        <c:dLbls>
          <c:showLegendKey val="0"/>
          <c:showVal val="0"/>
          <c:showCatName val="0"/>
          <c:showSerName val="0"/>
          <c:showPercent val="0"/>
          <c:showBubbleSize val="0"/>
        </c:dLbls>
        <c:gapWidth val="100"/>
        <c:axId val="502659984"/>
        <c:axId val="502672464"/>
      </c:barChart>
      <c:valAx>
        <c:axId val="502672464"/>
        <c:scaling>
          <c:orientation val="minMax"/>
        </c:scaling>
        <c:delete val="1"/>
        <c:axPos val="b"/>
        <c:numFmt formatCode="0%" sourceLinked="1"/>
        <c:majorTickMark val="out"/>
        <c:minorTickMark val="none"/>
        <c:tickLblPos val="nextTo"/>
        <c:crossAx val="502659984"/>
        <c:crosses val="autoZero"/>
        <c:crossBetween val="between"/>
      </c:valAx>
      <c:catAx>
        <c:axId val="502659984"/>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502672464"/>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668141926353753E-2"/>
          <c:y val="0.12746132208157523"/>
          <c:w val="0.97466371614729252"/>
          <c:h val="0.51950023256586597"/>
        </c:manualLayout>
      </c:layout>
      <c:barChart>
        <c:barDir val="col"/>
        <c:grouping val="clustered"/>
        <c:varyColors val="0"/>
        <c:ser>
          <c:idx val="0"/>
          <c:order val="0"/>
          <c:tx>
            <c:strRef>
              <c:f>Sheet1!$B$1</c:f>
              <c:strCache>
                <c:ptCount val="1"/>
                <c:pt idx="0">
                  <c:v>% of visits - with impairments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Younger Independents</c:v>
                </c:pt>
                <c:pt idx="1">
                  <c:v>Families</c:v>
                </c:pt>
                <c:pt idx="2">
                  <c:v>Older Independents</c:v>
                </c:pt>
                <c:pt idx="3">
                  <c:v>*Retirement age</c:v>
                </c:pt>
              </c:strCache>
            </c:strRef>
          </c:cat>
          <c:val>
            <c:numRef>
              <c:f>Sheet1!$B$2:$B$5</c:f>
              <c:numCache>
                <c:formatCode>0%</c:formatCode>
                <c:ptCount val="4"/>
                <c:pt idx="0">
                  <c:v>0.201132488746329</c:v>
                </c:pt>
                <c:pt idx="1">
                  <c:v>0.44444511310604201</c:v>
                </c:pt>
                <c:pt idx="2">
                  <c:v>0.28701600398969301</c:v>
                </c:pt>
                <c:pt idx="3">
                  <c:v>6.7406394157935395E-2</c:v>
                </c:pt>
              </c:numCache>
            </c:numRef>
          </c:val>
          <c:extLst>
            <c:ext xmlns:c16="http://schemas.microsoft.com/office/drawing/2014/chart" uri="{C3380CC4-5D6E-409C-BE32-E72D297353CC}">
              <c16:uniqueId val="{00000000-3E13-4635-B2B1-C32EC77BB315}"/>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170381375"/>
        <c:crosses val="autoZero"/>
        <c:auto val="1"/>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668141926353753E-2"/>
          <c:y val="0.12122737681138412"/>
          <c:w val="0.97466371614729252"/>
          <c:h val="0.38659689758319482"/>
        </c:manualLayout>
      </c:layout>
      <c:barChart>
        <c:barDir val="col"/>
        <c:grouping val="clustered"/>
        <c:varyColors val="0"/>
        <c:ser>
          <c:idx val="0"/>
          <c:order val="0"/>
          <c:tx>
            <c:strRef>
              <c:f>Sheet1!$B$1</c:f>
              <c:strCache>
                <c:ptCount val="1"/>
                <c:pt idx="0">
                  <c:v>% of visits - with impairments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Employed/ Self-employed full time</c:v>
                </c:pt>
                <c:pt idx="1">
                  <c:v>*Employed/ Self-employed part time</c:v>
                </c:pt>
                <c:pt idx="2">
                  <c:v>*In full time education</c:v>
                </c:pt>
                <c:pt idx="3">
                  <c:v>*Unemployed/ Not working</c:v>
                </c:pt>
                <c:pt idx="4">
                  <c:v>*Retired</c:v>
                </c:pt>
              </c:strCache>
            </c:strRef>
          </c:cat>
          <c:val>
            <c:numRef>
              <c:f>Sheet1!$B$2:$B$6</c:f>
              <c:numCache>
                <c:formatCode>0%</c:formatCode>
                <c:ptCount val="5"/>
                <c:pt idx="0">
                  <c:v>0.41325877975009401</c:v>
                </c:pt>
                <c:pt idx="1">
                  <c:v>0.20336906076570399</c:v>
                </c:pt>
                <c:pt idx="2">
                  <c:v>6.0338614755631702E-2</c:v>
                </c:pt>
                <c:pt idx="3">
                  <c:v>0.17012629963904499</c:v>
                </c:pt>
                <c:pt idx="4">
                  <c:v>0.112192968374805</c:v>
                </c:pt>
              </c:numCache>
            </c:numRef>
          </c:val>
          <c:extLst>
            <c:ext xmlns:c16="http://schemas.microsoft.com/office/drawing/2014/chart" uri="{C3380CC4-5D6E-409C-BE32-E72D297353CC}">
              <c16:uniqueId val="{00000000-3752-4AD6-9A33-D5C459526891}"/>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170381375"/>
        <c:crosses val="autoZero"/>
        <c:auto val="1"/>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322830292979547E-2"/>
          <c:y val="0.31132583130599883"/>
          <c:w val="0.95135433941404091"/>
          <c:h val="0.48353322001610805"/>
        </c:manualLayout>
      </c:layout>
      <c:barChart>
        <c:barDir val="col"/>
        <c:grouping val="clustered"/>
        <c:varyColors val="0"/>
        <c:ser>
          <c:idx val="0"/>
          <c:order val="0"/>
          <c:tx>
            <c:strRef>
              <c:f>Sheet1!$B$1</c:f>
              <c:strCache>
                <c:ptCount val="1"/>
                <c:pt idx="0">
                  <c:v>% Impairment in visit party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Seaside/coastal</c:v>
                </c:pt>
                <c:pt idx="1">
                  <c:v>Large city/large town</c:v>
                </c:pt>
                <c:pt idx="2">
                  <c:v>Small town</c:v>
                </c:pt>
                <c:pt idx="3">
                  <c:v>Countryside/village</c:v>
                </c:pt>
              </c:strCache>
            </c:strRef>
          </c:cat>
          <c:val>
            <c:numRef>
              <c:f>Sheet1!$B$2:$B$5</c:f>
              <c:numCache>
                <c:formatCode>0%</c:formatCode>
                <c:ptCount val="4"/>
                <c:pt idx="0">
                  <c:v>0.17487075648783201</c:v>
                </c:pt>
                <c:pt idx="1">
                  <c:v>0.348966455751055</c:v>
                </c:pt>
                <c:pt idx="2">
                  <c:v>0.22307170178934599</c:v>
                </c:pt>
                <c:pt idx="3">
                  <c:v>0.22300705875813601</c:v>
                </c:pt>
              </c:numCache>
            </c:numRef>
          </c:val>
          <c:extLst>
            <c:ext xmlns:c16="http://schemas.microsoft.com/office/drawing/2014/chart" uri="{C3380CC4-5D6E-409C-BE32-E72D297353CC}">
              <c16:uniqueId val="{00000000-D239-4174-B0C0-0FD25CF8D6B0}"/>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170381375"/>
        <c:crosses val="autoZero"/>
        <c:auto val="1"/>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708994157230462"/>
          <c:y val="7.2338592250605321E-2"/>
          <c:w val="0.5572287430096956"/>
          <c:h val="0.8553228154987893"/>
        </c:manualLayout>
      </c:layout>
      <c:barChart>
        <c:barDir val="bar"/>
        <c:grouping val="clustered"/>
        <c:varyColors val="0"/>
        <c:dLbls>
          <c:showLegendKey val="0"/>
          <c:showVal val="0"/>
          <c:showCatName val="0"/>
          <c:showSerName val="0"/>
          <c:showPercent val="0"/>
          <c:showBubbleSize val="0"/>
        </c:dLbls>
        <c:gapWidth val="100"/>
        <c:axId val="502659984"/>
        <c:axId val="502672464"/>
      </c:barChart>
      <c:valAx>
        <c:axId val="502672464"/>
        <c:scaling>
          <c:orientation val="minMax"/>
        </c:scaling>
        <c:delete val="1"/>
        <c:axPos val="b"/>
        <c:numFmt formatCode="0%" sourceLinked="1"/>
        <c:majorTickMark val="out"/>
        <c:minorTickMark val="none"/>
        <c:tickLblPos val="nextTo"/>
        <c:crossAx val="502659984"/>
        <c:crosses val="autoZero"/>
        <c:crossBetween val="between"/>
      </c:valAx>
      <c:catAx>
        <c:axId val="502659984"/>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502672464"/>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054226216419775E-2"/>
          <c:y val="0.19796069639448868"/>
          <c:w val="0.9745236171722127"/>
          <c:h val="0.48478282859270133"/>
        </c:manualLayout>
      </c:layout>
      <c:barChart>
        <c:barDir val="col"/>
        <c:grouping val="clustered"/>
        <c:varyColors val="0"/>
        <c:ser>
          <c:idx val="0"/>
          <c:order val="0"/>
          <c:tx>
            <c:strRef>
              <c:f>Sheet1!$B$1</c:f>
              <c:strCache>
                <c:ptCount val="1"/>
                <c:pt idx="0">
                  <c:v>% of visits - with impairments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Private motor vehicle</c:v>
                </c:pt>
                <c:pt idx="1">
                  <c:v>*Train, underground train, tram</c:v>
                </c:pt>
                <c:pt idx="2">
                  <c:v>*Bus/Coach/taxi</c:v>
                </c:pt>
                <c:pt idx="3">
                  <c:v>*Walk, Bicycle</c:v>
                </c:pt>
              </c:strCache>
            </c:strRef>
          </c:cat>
          <c:val>
            <c:numRef>
              <c:f>Sheet1!$B$2:$B$5</c:f>
              <c:numCache>
                <c:formatCode>0%</c:formatCode>
                <c:ptCount val="4"/>
                <c:pt idx="0">
                  <c:v>0.75270831275546601</c:v>
                </c:pt>
                <c:pt idx="1">
                  <c:v>0.17537390195348099</c:v>
                </c:pt>
                <c:pt idx="2">
                  <c:v>0.10893689574780401</c:v>
                </c:pt>
                <c:pt idx="3">
                  <c:v>6.3778022097398496E-2</c:v>
                </c:pt>
              </c:numCache>
            </c:numRef>
          </c:val>
          <c:extLst>
            <c:ext xmlns:c16="http://schemas.microsoft.com/office/drawing/2014/chart" uri="{C3380CC4-5D6E-409C-BE32-E72D297353CC}">
              <c16:uniqueId val="{00000000-A868-4955-BECB-4CEE0011C95F}"/>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170381375"/>
        <c:crosses val="autoZero"/>
        <c:auto val="1"/>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1116429763487412"/>
          <c:y val="0"/>
          <c:w val="0.30269757350662807"/>
          <c:h val="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Health or wellbeing experience</c:v>
                </c:pt>
                <c:pt idx="1">
                  <c:v>Other leisure activities </c:v>
                </c:pt>
                <c:pt idx="2">
                  <c:v>Special event or celebration </c:v>
                </c:pt>
                <c:pt idx="3">
                  <c:v>Arts, cultural or entertainment </c:v>
                </c:pt>
                <c:pt idx="4">
                  <c:v>Organised public event </c:v>
                </c:pt>
                <c:pt idx="5">
                  <c:v>Hobbies and interests</c:v>
                </c:pt>
                <c:pt idx="6">
                  <c:v>Went to a visitor attraction </c:v>
                </c:pt>
                <c:pt idx="7">
                  <c:v>Sports or outdoor leisure </c:v>
                </c:pt>
                <c:pt idx="8">
                  <c:v>Food, drink, a night out or shopping</c:v>
                </c:pt>
                <c:pt idx="9">
                  <c:v>Sightseeing </c:v>
                </c:pt>
                <c:pt idx="10">
                  <c:v>Visited friends or relatives</c:v>
                </c:pt>
              </c:strCache>
            </c:strRef>
          </c:cat>
          <c:val>
            <c:numRef>
              <c:f>Sheet1!$B$2:$B$12</c:f>
              <c:numCache>
                <c:formatCode>0%</c:formatCode>
                <c:ptCount val="11"/>
                <c:pt idx="0">
                  <c:v>2.3139555693105801E-2</c:v>
                </c:pt>
                <c:pt idx="1">
                  <c:v>2.7624299483214002E-2</c:v>
                </c:pt>
                <c:pt idx="2">
                  <c:v>7.0385464817684498E-2</c:v>
                </c:pt>
                <c:pt idx="3">
                  <c:v>7.3012970586306902E-2</c:v>
                </c:pt>
                <c:pt idx="4">
                  <c:v>9.4496852262562395E-2</c:v>
                </c:pt>
                <c:pt idx="5">
                  <c:v>0.12530866724763001</c:v>
                </c:pt>
                <c:pt idx="6">
                  <c:v>0.13778105872267199</c:v>
                </c:pt>
                <c:pt idx="7">
                  <c:v>0.17967050284418301</c:v>
                </c:pt>
                <c:pt idx="8">
                  <c:v>0.19821534891012299</c:v>
                </c:pt>
                <c:pt idx="9">
                  <c:v>0.235366897360408</c:v>
                </c:pt>
                <c:pt idx="10">
                  <c:v>0.28022705628070599</c:v>
                </c:pt>
              </c:numCache>
            </c:numRef>
          </c:val>
          <c:extLst>
            <c:ext xmlns:c16="http://schemas.microsoft.com/office/drawing/2014/chart" uri="{C3380CC4-5D6E-409C-BE32-E72D297353CC}">
              <c16:uniqueId val="{00000000-B497-4132-B725-0138916EEC1F}"/>
            </c:ext>
          </c:extLst>
        </c:ser>
        <c:dLbls>
          <c:showLegendKey val="0"/>
          <c:showVal val="0"/>
          <c:showCatName val="0"/>
          <c:showSerName val="0"/>
          <c:showPercent val="0"/>
          <c:showBubbleSize val="0"/>
        </c:dLbls>
        <c:gapWidth val="91"/>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7030816"/>
        <c:crosses val="autoZero"/>
        <c:auto val="1"/>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accent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FFCE60-3653-AC31-056A-4592AC3502A1}"/>
              </a:ext>
            </a:extLst>
          </p:cNvPr>
          <p:cNvSpPr>
            <a:spLocks noGrp="1"/>
          </p:cNvSpPr>
          <p:nvPr>
            <p:ph type="hdr" sz="quarter"/>
          </p:nvPr>
        </p:nvSpPr>
        <p:spPr>
          <a:xfrm>
            <a:off x="0" y="0"/>
            <a:ext cx="2946400" cy="49212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29B7B98-5172-950E-E7F8-0E87D6C2D184}"/>
              </a:ext>
            </a:extLst>
          </p:cNvPr>
          <p:cNvSpPr>
            <a:spLocks noGrp="1"/>
          </p:cNvSpPr>
          <p:nvPr>
            <p:ph type="dt" sz="quarter" idx="1"/>
          </p:nvPr>
        </p:nvSpPr>
        <p:spPr>
          <a:xfrm>
            <a:off x="3852863" y="0"/>
            <a:ext cx="2946400" cy="492125"/>
          </a:xfrm>
          <a:prstGeom prst="rect">
            <a:avLst/>
          </a:prstGeom>
        </p:spPr>
        <p:txBody>
          <a:bodyPr vert="horz" lIns="91440" tIns="45720" rIns="91440" bIns="45720" rtlCol="0"/>
          <a:lstStyle>
            <a:lvl1pPr algn="r">
              <a:defRPr sz="1200"/>
            </a:lvl1pPr>
          </a:lstStyle>
          <a:p>
            <a:fld id="{FF04FDB7-3E61-4093-AF63-665E62406B7B}" type="datetimeFigureOut">
              <a:rPr lang="en-GB" smtClean="0"/>
              <a:t>02/06/2025</a:t>
            </a:fld>
            <a:endParaRPr lang="en-GB"/>
          </a:p>
        </p:txBody>
      </p:sp>
      <p:sp>
        <p:nvSpPr>
          <p:cNvPr id="4" name="Footer Placeholder 3">
            <a:extLst>
              <a:ext uri="{FF2B5EF4-FFF2-40B4-BE49-F238E27FC236}">
                <a16:creationId xmlns:a16="http://schemas.microsoft.com/office/drawing/2014/main" id="{96879791-7B0B-9A18-2BC7-20A625C3AB7A}"/>
              </a:ext>
            </a:extLst>
          </p:cNvPr>
          <p:cNvSpPr>
            <a:spLocks noGrp="1"/>
          </p:cNvSpPr>
          <p:nvPr>
            <p:ph type="ftr" sz="quarter" idx="2"/>
          </p:nvPr>
        </p:nvSpPr>
        <p:spPr>
          <a:xfrm>
            <a:off x="0" y="9315450"/>
            <a:ext cx="2946400" cy="49212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152139E3-2036-44D7-787B-C73C38588E22}"/>
              </a:ext>
            </a:extLst>
          </p:cNvPr>
          <p:cNvSpPr>
            <a:spLocks noGrp="1"/>
          </p:cNvSpPr>
          <p:nvPr>
            <p:ph type="sldNum" sz="quarter" idx="3"/>
          </p:nvPr>
        </p:nvSpPr>
        <p:spPr>
          <a:xfrm>
            <a:off x="3852863" y="9315450"/>
            <a:ext cx="2946400" cy="492125"/>
          </a:xfrm>
          <a:prstGeom prst="rect">
            <a:avLst/>
          </a:prstGeom>
        </p:spPr>
        <p:txBody>
          <a:bodyPr vert="horz" lIns="91440" tIns="45720" rIns="91440" bIns="45720" rtlCol="0" anchor="b"/>
          <a:lstStyle>
            <a:lvl1pPr algn="r">
              <a:defRPr sz="1200"/>
            </a:lvl1pPr>
          </a:lstStyle>
          <a:p>
            <a:fld id="{EA22AD44-62C5-4EB1-A297-1E2065686BDC}" type="slidenum">
              <a:rPr lang="en-GB" smtClean="0"/>
              <a:t>‹#›</a:t>
            </a:fld>
            <a:endParaRPr lang="en-GB"/>
          </a:p>
        </p:txBody>
      </p:sp>
    </p:spTree>
    <p:extLst>
      <p:ext uri="{BB962C8B-B14F-4D97-AF65-F5344CB8AC3E}">
        <p14:creationId xmlns:p14="http://schemas.microsoft.com/office/powerpoint/2010/main" val="24955486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21" name="Shape 621"/>
          <p:cNvSpPr>
            <a:spLocks noGrp="1" noRot="1" noChangeAspect="1"/>
          </p:cNvSpPr>
          <p:nvPr>
            <p:ph type="sldImg"/>
          </p:nvPr>
        </p:nvSpPr>
        <p:spPr>
          <a:xfrm>
            <a:off x="131763" y="735013"/>
            <a:ext cx="6537325" cy="3678237"/>
          </a:xfrm>
          <a:prstGeom prst="rect">
            <a:avLst/>
          </a:prstGeom>
        </p:spPr>
        <p:txBody>
          <a:bodyPr/>
          <a:lstStyle/>
          <a:p>
            <a:endParaRPr/>
          </a:p>
        </p:txBody>
      </p:sp>
      <p:sp>
        <p:nvSpPr>
          <p:cNvPr id="622" name="Shape 622"/>
          <p:cNvSpPr>
            <a:spLocks noGrp="1"/>
          </p:cNvSpPr>
          <p:nvPr>
            <p:ph type="body" sz="quarter" idx="1"/>
          </p:nvPr>
        </p:nvSpPr>
        <p:spPr>
          <a:xfrm>
            <a:off x="906780" y="4658598"/>
            <a:ext cx="4987290" cy="4413409"/>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3200">
        <a:latin typeface="+mn-lt"/>
        <a:ea typeface="+mn-ea"/>
        <a:cs typeface="+mn-cs"/>
        <a:sym typeface="Calibri"/>
      </a:defRPr>
    </a:lvl1pPr>
    <a:lvl2pPr indent="228600" defTabSz="1828800" latinLnBrk="0">
      <a:defRPr sz="3200">
        <a:latin typeface="+mn-lt"/>
        <a:ea typeface="+mn-ea"/>
        <a:cs typeface="+mn-cs"/>
        <a:sym typeface="Calibri"/>
      </a:defRPr>
    </a:lvl2pPr>
    <a:lvl3pPr indent="457200" defTabSz="1828800" latinLnBrk="0">
      <a:defRPr sz="3200">
        <a:latin typeface="+mn-lt"/>
        <a:ea typeface="+mn-ea"/>
        <a:cs typeface="+mn-cs"/>
        <a:sym typeface="Calibri"/>
      </a:defRPr>
    </a:lvl3pPr>
    <a:lvl4pPr indent="685800" defTabSz="1828800" latinLnBrk="0">
      <a:defRPr sz="3200">
        <a:latin typeface="+mn-lt"/>
        <a:ea typeface="+mn-ea"/>
        <a:cs typeface="+mn-cs"/>
        <a:sym typeface="Calibri"/>
      </a:defRPr>
    </a:lvl4pPr>
    <a:lvl5pPr indent="914400" defTabSz="1828800" latinLnBrk="0">
      <a:defRPr sz="3200">
        <a:latin typeface="+mn-lt"/>
        <a:ea typeface="+mn-ea"/>
        <a:cs typeface="+mn-cs"/>
        <a:sym typeface="Calibri"/>
      </a:defRPr>
    </a:lvl5pPr>
    <a:lvl6pPr indent="1143000" defTabSz="1828800" latinLnBrk="0">
      <a:defRPr sz="3200">
        <a:latin typeface="+mn-lt"/>
        <a:ea typeface="+mn-ea"/>
        <a:cs typeface="+mn-cs"/>
        <a:sym typeface="Calibri"/>
      </a:defRPr>
    </a:lvl6pPr>
    <a:lvl7pPr indent="1371600" defTabSz="1828800" latinLnBrk="0">
      <a:defRPr sz="3200">
        <a:latin typeface="+mn-lt"/>
        <a:ea typeface="+mn-ea"/>
        <a:cs typeface="+mn-cs"/>
        <a:sym typeface="Calibri"/>
      </a:defRPr>
    </a:lvl7pPr>
    <a:lvl8pPr indent="1600200" defTabSz="1828800" latinLnBrk="0">
      <a:defRPr sz="3200">
        <a:latin typeface="+mn-lt"/>
        <a:ea typeface="+mn-ea"/>
        <a:cs typeface="+mn-cs"/>
        <a:sym typeface="Calibri"/>
      </a:defRPr>
    </a:lvl8pPr>
    <a:lvl9pPr indent="1828800" defTabSz="1828800" latinLnBrk="0">
      <a:defRPr sz="3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1052257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246311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24835068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6.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Holding Slide 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163286"/>
            <a:ext cx="24384000" cy="13879286"/>
          </a:xfrm>
          <a:prstGeom prst="rect">
            <a:avLst/>
          </a:prstGeom>
        </p:spPr>
      </p:pic>
      <p:sp>
        <p:nvSpPr>
          <p:cNvPr id="6" name="Text Placeholder 2"/>
          <p:cNvSpPr>
            <a:spLocks noGrp="1"/>
          </p:cNvSpPr>
          <p:nvPr>
            <p:ph type="body" sz="quarter" idx="10" hasCustomPrompt="1"/>
          </p:nvPr>
        </p:nvSpPr>
        <p:spPr>
          <a:xfrm>
            <a:off x="697937" y="760449"/>
            <a:ext cx="23115587" cy="1038854"/>
          </a:xfrm>
          <a:prstGeom prst="rect">
            <a:avLst/>
          </a:prstGeom>
        </p:spPr>
        <p:txBody>
          <a:bodyPr>
            <a:normAutofit/>
          </a:bodyPr>
          <a:lstStyle>
            <a:lvl1pPr marL="0" indent="0" algn="l">
              <a:buNone/>
              <a:defRPr sz="6000" b="0">
                <a:solidFill>
                  <a:schemeClr val="tx2">
                    <a:lumMod val="20000"/>
                    <a:lumOff val="80000"/>
                  </a:schemeClr>
                </a:solidFill>
                <a:latin typeface="+mj-lt"/>
              </a:defRPr>
            </a:lvl1pPr>
          </a:lstStyle>
          <a:p>
            <a:pPr lvl="0"/>
            <a:r>
              <a:rPr lang="en-US"/>
              <a:t>Heading Welsh</a:t>
            </a:r>
          </a:p>
        </p:txBody>
      </p:sp>
      <p:sp>
        <p:nvSpPr>
          <p:cNvPr id="7" name="Text Placeholder 2"/>
          <p:cNvSpPr>
            <a:spLocks noGrp="1"/>
          </p:cNvSpPr>
          <p:nvPr>
            <p:ph type="body" sz="quarter" idx="13" hasCustomPrompt="1"/>
          </p:nvPr>
        </p:nvSpPr>
        <p:spPr>
          <a:xfrm>
            <a:off x="695878" y="1799303"/>
            <a:ext cx="23115587" cy="1084269"/>
          </a:xfrm>
          <a:prstGeom prst="rect">
            <a:avLst/>
          </a:prstGeom>
        </p:spPr>
        <p:txBody>
          <a:bodyPr>
            <a:normAutofit/>
          </a:bodyPr>
          <a:lstStyle>
            <a:lvl1pPr marL="0" indent="0" algn="l">
              <a:buNone/>
              <a:defRPr sz="6000" b="0">
                <a:solidFill>
                  <a:schemeClr val="tx2">
                    <a:lumMod val="20000"/>
                    <a:lumOff val="80000"/>
                  </a:schemeClr>
                </a:solidFill>
                <a:latin typeface="+mn-lt"/>
              </a:defRPr>
            </a:lvl1pPr>
          </a:lstStyle>
          <a:p>
            <a:pPr lvl="0"/>
            <a:r>
              <a:rPr lang="en-US"/>
              <a:t>Heading English</a:t>
            </a:r>
          </a:p>
        </p:txBody>
      </p:sp>
      <p:sp>
        <p:nvSpPr>
          <p:cNvPr id="10" name="Line"/>
          <p:cNvSpPr/>
          <p:nvPr userDrawn="1"/>
        </p:nvSpPr>
        <p:spPr>
          <a:xfrm>
            <a:off x="634187" y="2873835"/>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pic>
        <p:nvPicPr>
          <p:cNvPr id="2" name="image1.pdf" descr="image1.pdf">
            <a:extLst>
              <a:ext uri="{FF2B5EF4-FFF2-40B4-BE49-F238E27FC236}">
                <a16:creationId xmlns:a16="http://schemas.microsoft.com/office/drawing/2014/main" id="{B951C3A7-4BF4-DBF8-B7D1-798DB92DAE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pic>
        <p:nvPicPr>
          <p:cNvPr id="3" name="Picture 2">
            <a:extLst>
              <a:ext uri="{FF2B5EF4-FFF2-40B4-BE49-F238E27FC236}">
                <a16:creationId xmlns:a16="http://schemas.microsoft.com/office/drawing/2014/main" id="{6E4276A5-95C0-4E80-9CDC-76C30C9499D7}"/>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1100211" y="12160370"/>
            <a:ext cx="1004189" cy="1124692"/>
          </a:xfrm>
          <a:prstGeom prst="rect">
            <a:avLst/>
          </a:prstGeom>
        </p:spPr>
      </p:pic>
    </p:spTree>
    <p:extLst>
      <p:ext uri="{BB962C8B-B14F-4D97-AF65-F5344CB8AC3E}">
        <p14:creationId xmlns:p14="http://schemas.microsoft.com/office/powerpoint/2010/main" val="3949112221"/>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Holding Slide 3">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61" y="0"/>
            <a:ext cx="24535311" cy="13716000"/>
          </a:xfrm>
          <a:prstGeom prst="rect">
            <a:avLst/>
          </a:prstGeom>
        </p:spPr>
      </p:pic>
      <p:sp>
        <p:nvSpPr>
          <p:cNvPr id="11" name="Text Placeholder 2"/>
          <p:cNvSpPr>
            <a:spLocks noGrp="1"/>
          </p:cNvSpPr>
          <p:nvPr>
            <p:ph type="body" sz="quarter" idx="10" hasCustomPrompt="1"/>
          </p:nvPr>
        </p:nvSpPr>
        <p:spPr>
          <a:xfrm>
            <a:off x="697937" y="760449"/>
            <a:ext cx="23115587" cy="1038854"/>
          </a:xfrm>
          <a:prstGeom prst="rect">
            <a:avLst/>
          </a:prstGeom>
        </p:spPr>
        <p:txBody>
          <a:bodyPr>
            <a:normAutofit/>
          </a:bodyPr>
          <a:lstStyle>
            <a:lvl1pPr marL="0" indent="0" algn="l">
              <a:buNone/>
              <a:defRPr sz="6000" b="0">
                <a:solidFill>
                  <a:schemeClr val="tx2">
                    <a:lumMod val="20000"/>
                    <a:lumOff val="80000"/>
                  </a:schemeClr>
                </a:solidFill>
                <a:latin typeface="+mj-lt"/>
              </a:defRPr>
            </a:lvl1pPr>
          </a:lstStyle>
          <a:p>
            <a:pPr lvl="0"/>
            <a:r>
              <a:rPr lang="en-US"/>
              <a:t>Heading Welsh</a:t>
            </a:r>
          </a:p>
        </p:txBody>
      </p:sp>
      <p:sp>
        <p:nvSpPr>
          <p:cNvPr id="12" name="Text Placeholder 2"/>
          <p:cNvSpPr>
            <a:spLocks noGrp="1"/>
          </p:cNvSpPr>
          <p:nvPr>
            <p:ph type="body" sz="quarter" idx="13" hasCustomPrompt="1"/>
          </p:nvPr>
        </p:nvSpPr>
        <p:spPr>
          <a:xfrm>
            <a:off x="695878" y="1799303"/>
            <a:ext cx="23115587" cy="1084269"/>
          </a:xfrm>
          <a:prstGeom prst="rect">
            <a:avLst/>
          </a:prstGeom>
        </p:spPr>
        <p:txBody>
          <a:bodyPr>
            <a:normAutofit/>
          </a:bodyPr>
          <a:lstStyle>
            <a:lvl1pPr marL="0" indent="0" algn="l">
              <a:buNone/>
              <a:defRPr sz="6000" b="0">
                <a:solidFill>
                  <a:schemeClr val="tx2">
                    <a:lumMod val="20000"/>
                    <a:lumOff val="80000"/>
                  </a:schemeClr>
                </a:solidFill>
                <a:latin typeface="+mn-lt"/>
              </a:defRPr>
            </a:lvl1pPr>
          </a:lstStyle>
          <a:p>
            <a:pPr lvl="0"/>
            <a:r>
              <a:rPr lang="en-US"/>
              <a:t>Heading English</a:t>
            </a:r>
          </a:p>
        </p:txBody>
      </p:sp>
      <p:sp>
        <p:nvSpPr>
          <p:cNvPr id="13" name="Line"/>
          <p:cNvSpPr/>
          <p:nvPr userDrawn="1"/>
        </p:nvSpPr>
        <p:spPr>
          <a:xfrm>
            <a:off x="634187" y="2873835"/>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pic>
        <p:nvPicPr>
          <p:cNvPr id="2" name="image1.pdf" descr="image1.pdf">
            <a:extLst>
              <a:ext uri="{FF2B5EF4-FFF2-40B4-BE49-F238E27FC236}">
                <a16:creationId xmlns:a16="http://schemas.microsoft.com/office/drawing/2014/main" id="{9EA28CA1-7B1B-F727-A0DA-477E1B2085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extLst>
      <p:ext uri="{BB962C8B-B14F-4D97-AF65-F5344CB8AC3E}">
        <p14:creationId xmlns:p14="http://schemas.microsoft.com/office/powerpoint/2010/main" val="394513749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Holding Slide 3">
    <p:spTree>
      <p:nvGrpSpPr>
        <p:cNvPr id="1" name=""/>
        <p:cNvGrpSpPr/>
        <p:nvPr/>
      </p:nvGrpSpPr>
      <p:grpSpPr>
        <a:xfrm>
          <a:off x="0" y="0"/>
          <a:ext cx="0" cy="0"/>
          <a:chOff x="0" y="0"/>
          <a:chExt cx="0" cy="0"/>
        </a:xfrm>
      </p:grpSpPr>
      <p:pic>
        <p:nvPicPr>
          <p:cNvPr id="4" name="Picture 3" descr="A picture containing outdoor, sky, nature, bicycle&#10;&#10;Description automatically generated">
            <a:extLst>
              <a:ext uri="{FF2B5EF4-FFF2-40B4-BE49-F238E27FC236}">
                <a16:creationId xmlns:a16="http://schemas.microsoft.com/office/drawing/2014/main" id="{20A34C07-0A53-F880-ACEF-B94BF7D91F9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24384000" cy="14001750"/>
          </a:xfrm>
          <a:prstGeom prst="rect">
            <a:avLst/>
          </a:prstGeom>
        </p:spPr>
      </p:pic>
      <p:sp>
        <p:nvSpPr>
          <p:cNvPr id="9" name="Text Placeholder 2"/>
          <p:cNvSpPr>
            <a:spLocks noGrp="1"/>
          </p:cNvSpPr>
          <p:nvPr>
            <p:ph type="body" sz="quarter" idx="10" hasCustomPrompt="1"/>
          </p:nvPr>
        </p:nvSpPr>
        <p:spPr>
          <a:xfrm>
            <a:off x="697937" y="735049"/>
            <a:ext cx="23115587" cy="1038854"/>
          </a:xfrm>
          <a:prstGeom prst="rect">
            <a:avLst/>
          </a:prstGeom>
        </p:spPr>
        <p:txBody>
          <a:bodyPr>
            <a:normAutofit/>
          </a:bodyPr>
          <a:lstStyle>
            <a:lvl1pPr marL="0" indent="0" algn="l">
              <a:buNone/>
              <a:defRPr sz="6000" b="0">
                <a:solidFill>
                  <a:schemeClr val="bg2"/>
                </a:solidFill>
                <a:latin typeface="+mj-lt"/>
              </a:defRPr>
            </a:lvl1pPr>
          </a:lstStyle>
          <a:p>
            <a:pPr lvl="0"/>
            <a:r>
              <a:rPr lang="en-US"/>
              <a:t>Heading Welsh</a:t>
            </a:r>
          </a:p>
        </p:txBody>
      </p:sp>
      <p:sp>
        <p:nvSpPr>
          <p:cNvPr id="10" name="Text Placeholder 2"/>
          <p:cNvSpPr>
            <a:spLocks noGrp="1"/>
          </p:cNvSpPr>
          <p:nvPr>
            <p:ph type="body" sz="quarter" idx="13" hasCustomPrompt="1"/>
          </p:nvPr>
        </p:nvSpPr>
        <p:spPr>
          <a:xfrm>
            <a:off x="695878" y="1773903"/>
            <a:ext cx="23115587" cy="1084269"/>
          </a:xfrm>
          <a:prstGeom prst="rect">
            <a:avLst/>
          </a:prstGeom>
        </p:spPr>
        <p:txBody>
          <a:bodyPr>
            <a:normAutofit/>
          </a:bodyPr>
          <a:lstStyle>
            <a:lvl1pPr marL="0" indent="0" algn="l">
              <a:buNone/>
              <a:defRPr sz="6000" b="0">
                <a:solidFill>
                  <a:schemeClr val="bg2"/>
                </a:solidFill>
                <a:latin typeface="+mn-lt"/>
              </a:defRPr>
            </a:lvl1pPr>
          </a:lstStyle>
          <a:p>
            <a:pPr lvl="0"/>
            <a:r>
              <a:rPr lang="en-US"/>
              <a:t>Heading English</a:t>
            </a:r>
          </a:p>
        </p:txBody>
      </p:sp>
      <p:sp>
        <p:nvSpPr>
          <p:cNvPr id="14" name="Line"/>
          <p:cNvSpPr/>
          <p:nvPr userDrawn="1"/>
        </p:nvSpPr>
        <p:spPr>
          <a:xfrm>
            <a:off x="634187" y="2873835"/>
            <a:ext cx="23116872" cy="1"/>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pic>
        <p:nvPicPr>
          <p:cNvPr id="2" name="image1.pdf" descr="image1.pdf">
            <a:extLst>
              <a:ext uri="{FF2B5EF4-FFF2-40B4-BE49-F238E27FC236}">
                <a16:creationId xmlns:a16="http://schemas.microsoft.com/office/drawing/2014/main" id="{BA65835C-6E67-B326-051B-AEC666DA91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extLst>
      <p:ext uri="{BB962C8B-B14F-4D97-AF65-F5344CB8AC3E}">
        <p14:creationId xmlns:p14="http://schemas.microsoft.com/office/powerpoint/2010/main" val="3788177267"/>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2192000" y="0"/>
            <a:ext cx="12192000" cy="13716000"/>
          </a:xfrm>
          <a:prstGeom prst="rect">
            <a:avLst/>
          </a:prstGeom>
        </p:spPr>
        <p:txBody>
          <a:bodyPr/>
          <a:lstStyle/>
          <a:p>
            <a:endParaRPr lang="en-GB"/>
          </a:p>
        </p:txBody>
      </p:sp>
      <p:sp>
        <p:nvSpPr>
          <p:cNvPr id="10" name="Body Level One…"/>
          <p:cNvSpPr txBox="1">
            <a:spLocks noGrp="1"/>
          </p:cNvSpPr>
          <p:nvPr>
            <p:ph type="body" sz="half" idx="12" hasCustomPrompt="1"/>
          </p:nvPr>
        </p:nvSpPr>
        <p:spPr>
          <a:xfrm>
            <a:off x="634188" y="2212259"/>
            <a:ext cx="10863906" cy="1061012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9" name="Line"/>
          <p:cNvSpPr/>
          <p:nvPr userDrawn="1"/>
        </p:nvSpPr>
        <p:spPr>
          <a:xfrm flipV="1">
            <a:off x="640203" y="1863962"/>
            <a:ext cx="10832471"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1" name="Text Placeholder 2"/>
          <p:cNvSpPr>
            <a:spLocks noGrp="1"/>
          </p:cNvSpPr>
          <p:nvPr>
            <p:ph type="body" sz="quarter" idx="13" hasCustomPrompt="1"/>
          </p:nvPr>
        </p:nvSpPr>
        <p:spPr>
          <a:xfrm>
            <a:off x="662885" y="807368"/>
            <a:ext cx="10835209"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278394888"/>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2192000" y="0"/>
            <a:ext cx="12192000" cy="13716000"/>
          </a:xfrm>
          <a:prstGeom prst="rect">
            <a:avLst/>
          </a:prstGeom>
        </p:spPr>
        <p:txBody>
          <a:bodyPr/>
          <a:lstStyle/>
          <a:p>
            <a:endParaRPr lang="en-GB"/>
          </a:p>
        </p:txBody>
      </p:sp>
      <p:sp>
        <p:nvSpPr>
          <p:cNvPr id="10" name="Body Level One…"/>
          <p:cNvSpPr txBox="1">
            <a:spLocks noGrp="1"/>
          </p:cNvSpPr>
          <p:nvPr>
            <p:ph type="body" sz="half" idx="12" hasCustomPrompt="1"/>
          </p:nvPr>
        </p:nvSpPr>
        <p:spPr>
          <a:xfrm>
            <a:off x="634188" y="3392129"/>
            <a:ext cx="10863906" cy="943025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Line"/>
          <p:cNvSpPr/>
          <p:nvPr userDrawn="1"/>
        </p:nvSpPr>
        <p:spPr>
          <a:xfrm>
            <a:off x="634187" y="635134"/>
            <a:ext cx="10865285"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5" name="Line"/>
          <p:cNvSpPr/>
          <p:nvPr userDrawn="1"/>
        </p:nvSpPr>
        <p:spPr>
          <a:xfrm flipV="1">
            <a:off x="640203" y="3008670"/>
            <a:ext cx="1086193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Text Placeholder 2"/>
          <p:cNvSpPr>
            <a:spLocks noGrp="1"/>
          </p:cNvSpPr>
          <p:nvPr>
            <p:ph type="body" sz="quarter" idx="13" hasCustomPrompt="1"/>
          </p:nvPr>
        </p:nvSpPr>
        <p:spPr>
          <a:xfrm>
            <a:off x="633413" y="756920"/>
            <a:ext cx="10864681"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7" name="Text Placeholder 2"/>
          <p:cNvSpPr>
            <a:spLocks noGrp="1"/>
          </p:cNvSpPr>
          <p:nvPr>
            <p:ph type="body" sz="quarter" idx="14" hasCustomPrompt="1"/>
          </p:nvPr>
        </p:nvSpPr>
        <p:spPr>
          <a:xfrm>
            <a:off x="631354" y="1843655"/>
            <a:ext cx="10864681"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30325286"/>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13716000"/>
          </a:xfrm>
          <a:prstGeom prst="rect">
            <a:avLst/>
          </a:prstGeom>
        </p:spPr>
        <p:txBody>
          <a:bodyPr/>
          <a:lstStyle/>
          <a:p>
            <a:endParaRPr lang="en-GB"/>
          </a:p>
        </p:txBody>
      </p:sp>
      <p:sp>
        <p:nvSpPr>
          <p:cNvPr id="10" name="Body Level One…"/>
          <p:cNvSpPr txBox="1">
            <a:spLocks noGrp="1"/>
          </p:cNvSpPr>
          <p:nvPr>
            <p:ph type="body" sz="half" idx="1" hasCustomPrompt="1"/>
          </p:nvPr>
        </p:nvSpPr>
        <p:spPr>
          <a:xfrm>
            <a:off x="13084614" y="2212259"/>
            <a:ext cx="10553702" cy="1061012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Line"/>
          <p:cNvSpPr/>
          <p:nvPr userDrawn="1"/>
        </p:nvSpPr>
        <p:spPr>
          <a:xfrm flipV="1">
            <a:off x="13058793" y="1863962"/>
            <a:ext cx="10661692"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9" name="Text Placeholder 2"/>
          <p:cNvSpPr>
            <a:spLocks noGrp="1"/>
          </p:cNvSpPr>
          <p:nvPr>
            <p:ph type="body" sz="quarter" idx="13" hasCustomPrompt="1"/>
          </p:nvPr>
        </p:nvSpPr>
        <p:spPr>
          <a:xfrm>
            <a:off x="13084614" y="807368"/>
            <a:ext cx="10664386"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814537667"/>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13716000"/>
          </a:xfrm>
          <a:prstGeom prst="rect">
            <a:avLst/>
          </a:prstGeom>
        </p:spPr>
        <p:txBody>
          <a:bodyPr/>
          <a:lstStyle/>
          <a:p>
            <a:endParaRPr lang="en-GB"/>
          </a:p>
        </p:txBody>
      </p:sp>
      <p:sp>
        <p:nvSpPr>
          <p:cNvPr id="10" name="Body Level One…"/>
          <p:cNvSpPr txBox="1">
            <a:spLocks noGrp="1"/>
          </p:cNvSpPr>
          <p:nvPr>
            <p:ph type="body" sz="half" idx="1" hasCustomPrompt="1"/>
          </p:nvPr>
        </p:nvSpPr>
        <p:spPr>
          <a:xfrm>
            <a:off x="13084614" y="3303639"/>
            <a:ext cx="10553702" cy="951874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3" name="Line"/>
          <p:cNvSpPr/>
          <p:nvPr userDrawn="1"/>
        </p:nvSpPr>
        <p:spPr>
          <a:xfrm>
            <a:off x="13086079" y="635134"/>
            <a:ext cx="10664979"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5" name="Line"/>
          <p:cNvSpPr/>
          <p:nvPr userDrawn="1"/>
        </p:nvSpPr>
        <p:spPr>
          <a:xfrm flipV="1">
            <a:off x="13088257" y="3008670"/>
            <a:ext cx="10661692"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Text Placeholder 2"/>
          <p:cNvSpPr>
            <a:spLocks noGrp="1"/>
          </p:cNvSpPr>
          <p:nvPr>
            <p:ph type="body" sz="quarter" idx="11" hasCustomPrompt="1"/>
          </p:nvPr>
        </p:nvSpPr>
        <p:spPr>
          <a:xfrm>
            <a:off x="13084614" y="756920"/>
            <a:ext cx="10664386"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7" name="Text Placeholder 2"/>
          <p:cNvSpPr>
            <a:spLocks noGrp="1"/>
          </p:cNvSpPr>
          <p:nvPr>
            <p:ph type="body" sz="quarter" idx="13" hasCustomPrompt="1"/>
          </p:nvPr>
        </p:nvSpPr>
        <p:spPr>
          <a:xfrm>
            <a:off x="13082555" y="1843655"/>
            <a:ext cx="10664386"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13677773"/>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967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 &amp; Subtitle">
    <p:spTree>
      <p:nvGrpSpPr>
        <p:cNvPr id="1" name=""/>
        <p:cNvGrpSpPr/>
        <p:nvPr/>
      </p:nvGrpSpPr>
      <p:grpSpPr>
        <a:xfrm>
          <a:off x="0" y="0"/>
          <a:ext cx="0" cy="0"/>
          <a:chOff x="0" y="0"/>
          <a:chExt cx="0" cy="0"/>
        </a:xfrm>
      </p:grpSpPr>
      <p:sp>
        <p:nvSpPr>
          <p:cNvPr id="14" name="Body Level One…"/>
          <p:cNvSpPr txBox="1">
            <a:spLocks noGrp="1"/>
          </p:cNvSpPr>
          <p:nvPr>
            <p:ph type="body" sz="half" idx="1" hasCustomPrompt="1"/>
          </p:nvPr>
        </p:nvSpPr>
        <p:spPr>
          <a:xfrm>
            <a:off x="12587591" y="2238701"/>
            <a:ext cx="11050725" cy="10583682"/>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a:off x="12159574" y="2238701"/>
            <a:ext cx="0" cy="10583680"/>
          </a:xfrm>
          <a:prstGeom prst="line">
            <a:avLst/>
          </a:prstGeom>
          <a:noFill/>
          <a:ln w="25400" cap="flat">
            <a:solidFill>
              <a:schemeClr val="bg2"/>
            </a:solidFill>
            <a:prstDash val="solid"/>
            <a:miter lim="800000"/>
          </a:ln>
          <a:effectLst/>
          <a:sp3d/>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2975431"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7" name="Body Level One…"/>
          <p:cNvSpPr txBox="1">
            <a:spLocks noGrp="1"/>
          </p:cNvSpPr>
          <p:nvPr>
            <p:ph type="body" sz="half" idx="14" hasCustomPrompt="1"/>
          </p:nvPr>
        </p:nvSpPr>
        <p:spPr>
          <a:xfrm>
            <a:off x="640201" y="2238701"/>
            <a:ext cx="11208087" cy="10583681"/>
          </a:xfrm>
          <a:prstGeom prst="rect">
            <a:avLst/>
          </a:prstGeom>
        </p:spPr>
        <p:txBody>
          <a:bodyPr/>
          <a:lstStyle>
            <a:lvl1pPr marL="571500" marR="0" indent="-571500" algn="l" defTabSz="1828800" latinLnBrk="0">
              <a:lnSpc>
                <a:spcPct val="90000"/>
              </a:lnSpc>
              <a:spcBef>
                <a:spcPts val="1800"/>
              </a:spcBef>
              <a:spcAft>
                <a:spcPts val="0"/>
              </a:spcAft>
              <a:buClrTx/>
              <a:buSz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ts val="0"/>
              </a:spcAft>
              <a:buClr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pic>
        <p:nvPicPr>
          <p:cNvPr id="2" name="image1.pdf" descr="image1.pdf">
            <a:extLst>
              <a:ext uri="{FF2B5EF4-FFF2-40B4-BE49-F238E27FC236}">
                <a16:creationId xmlns:a16="http://schemas.microsoft.com/office/drawing/2014/main" id="{B6726E8E-BB2D-1885-D115-F2784C8BBE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extLst>
      <p:ext uri="{BB962C8B-B14F-4D97-AF65-F5344CB8AC3E}">
        <p14:creationId xmlns:p14="http://schemas.microsoft.com/office/powerpoint/2010/main" val="2606760747"/>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8_Title &amp; Subtitle">
    <p:spTree>
      <p:nvGrpSpPr>
        <p:cNvPr id="1" name=""/>
        <p:cNvGrpSpPr/>
        <p:nvPr/>
      </p:nvGrpSpPr>
      <p:grpSpPr>
        <a:xfrm>
          <a:off x="0" y="0"/>
          <a:ext cx="0" cy="0"/>
          <a:chOff x="0" y="0"/>
          <a:chExt cx="0" cy="0"/>
        </a:xfrm>
      </p:grpSpPr>
      <p:sp>
        <p:nvSpPr>
          <p:cNvPr id="14" name="Body Level One…"/>
          <p:cNvSpPr txBox="1">
            <a:spLocks noGrp="1"/>
          </p:cNvSpPr>
          <p:nvPr>
            <p:ph type="body" sz="half" idx="1" hasCustomPrompt="1"/>
          </p:nvPr>
        </p:nvSpPr>
        <p:spPr>
          <a:xfrm>
            <a:off x="12587591" y="3333137"/>
            <a:ext cx="11050725" cy="9489246"/>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a:off x="12159574" y="3333136"/>
            <a:ext cx="0" cy="9489245"/>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2" name="Line"/>
          <p:cNvSpPr/>
          <p:nvPr userDrawn="1"/>
        </p:nvSpPr>
        <p:spPr>
          <a:xfrm>
            <a:off x="634187" y="635134"/>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Line"/>
          <p:cNvSpPr/>
          <p:nvPr userDrawn="1"/>
        </p:nvSpPr>
        <p:spPr>
          <a:xfrm flipV="1">
            <a:off x="640202" y="3008671"/>
            <a:ext cx="23109747"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7" name="Text Placeholder 2"/>
          <p:cNvSpPr>
            <a:spLocks noGrp="1"/>
          </p:cNvSpPr>
          <p:nvPr>
            <p:ph type="body" sz="quarter" idx="10" hasCustomPrompt="1"/>
          </p:nvPr>
        </p:nvSpPr>
        <p:spPr>
          <a:xfrm>
            <a:off x="633413" y="756920"/>
            <a:ext cx="23115587"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8" name="Text Placeholder 2"/>
          <p:cNvSpPr>
            <a:spLocks noGrp="1"/>
          </p:cNvSpPr>
          <p:nvPr>
            <p:ph type="body" sz="quarter" idx="13" hasCustomPrompt="1"/>
          </p:nvPr>
        </p:nvSpPr>
        <p:spPr>
          <a:xfrm>
            <a:off x="631354" y="1843655"/>
            <a:ext cx="23115587"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marR="0" indent="-571500" algn="l" defTabSz="1828800" latinLnBrk="0">
              <a:lnSpc>
                <a:spcPct val="90000"/>
              </a:lnSpc>
              <a:spcBef>
                <a:spcPts val="1800"/>
              </a:spcBef>
              <a:spcAft>
                <a:spcPts val="0"/>
              </a:spcAft>
              <a:buClrTx/>
              <a:buSz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ts val="0"/>
              </a:spcAft>
              <a:buClr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pic>
        <p:nvPicPr>
          <p:cNvPr id="2" name="image1.pdf" descr="image1.pdf">
            <a:extLst>
              <a:ext uri="{FF2B5EF4-FFF2-40B4-BE49-F238E27FC236}">
                <a16:creationId xmlns:a16="http://schemas.microsoft.com/office/drawing/2014/main" id="{95B9AF35-0F55-47C9-A046-3FE2A125EF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extLst>
      <p:ext uri="{BB962C8B-B14F-4D97-AF65-F5344CB8AC3E}">
        <p14:creationId xmlns:p14="http://schemas.microsoft.com/office/powerpoint/2010/main" val="2767034409"/>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7_Title &amp; Subtitle">
    <p:spTree>
      <p:nvGrpSpPr>
        <p:cNvPr id="1" name=""/>
        <p:cNvGrpSpPr/>
        <p:nvPr/>
      </p:nvGrpSpPr>
      <p:grpSpPr>
        <a:xfrm>
          <a:off x="0" y="0"/>
          <a:ext cx="0" cy="0"/>
          <a:chOff x="0" y="0"/>
          <a:chExt cx="0" cy="0"/>
        </a:xfrm>
      </p:grpSpPr>
      <p:sp>
        <p:nvSpPr>
          <p:cNvPr id="187" name="Rectangle 1"/>
          <p:cNvSpPr/>
          <p:nvPr/>
        </p:nvSpPr>
        <p:spPr>
          <a:xfrm>
            <a:off x="0" y="0"/>
            <a:ext cx="24384000" cy="13716000"/>
          </a:xfrm>
          <a:prstGeom prst="rect">
            <a:avLst/>
          </a:prstGeom>
          <a:solidFill>
            <a:srgbClr val="4A2044"/>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189" name="Body Level One…"/>
          <p:cNvSpPr txBox="1">
            <a:spLocks noGrp="1"/>
          </p:cNvSpPr>
          <p:nvPr>
            <p:ph type="body" sz="half" idx="1" hasCustomPrompt="1"/>
          </p:nvPr>
        </p:nvSpPr>
        <p:spPr>
          <a:xfrm>
            <a:off x="12587591" y="2190750"/>
            <a:ext cx="11050726" cy="10631634"/>
          </a:xfrm>
          <a:prstGeom prst="rect">
            <a:avLst/>
          </a:prstGeom>
        </p:spPr>
        <p:txBody>
          <a:bodyPr/>
          <a:lstStyle>
            <a:lvl1pPr>
              <a:defRPr>
                <a:solidFill>
                  <a:srgbClr val="EDEDED"/>
                </a:solidFill>
              </a:defRPr>
            </a:lvl1pPr>
            <a:lvl2pPr>
              <a:defRPr>
                <a:solidFill>
                  <a:srgbClr val="EDEDED"/>
                </a:solidFill>
              </a:defRPr>
            </a:lvl2pPr>
            <a:lvl3pPr>
              <a:defRPr>
                <a:solidFill>
                  <a:srgbClr val="EDEDED"/>
                </a:solidFill>
              </a:defRPr>
            </a:lvl3pPr>
            <a:lvl4pPr>
              <a:defRPr>
                <a:solidFill>
                  <a:srgbClr val="EDEDED"/>
                </a:solidFill>
              </a:defRPr>
            </a:lvl4pPr>
            <a:lvl5pPr>
              <a:defRPr>
                <a:solidFill>
                  <a:srgbClr val="EDEDED"/>
                </a:solidFill>
              </a:defRPr>
            </a:lvl5pPr>
          </a:lstStyle>
          <a:p>
            <a:r>
              <a:t> Body Level One</a:t>
            </a:r>
          </a:p>
          <a:p>
            <a:pPr lvl="1"/>
            <a:endParaRPr/>
          </a:p>
          <a:p>
            <a:pPr lvl="2"/>
            <a:endParaRPr/>
          </a:p>
          <a:p>
            <a:pPr lvl="3"/>
            <a:endParaRPr/>
          </a:p>
          <a:p>
            <a:pPr lvl="4"/>
            <a:endParaRPr/>
          </a:p>
        </p:txBody>
      </p:sp>
      <p:sp>
        <p:nvSpPr>
          <p:cNvPr id="190" name="Straight Connector 7"/>
          <p:cNvSpPr/>
          <p:nvPr/>
        </p:nvSpPr>
        <p:spPr>
          <a:xfrm flipH="1">
            <a:off x="12159573" y="2190750"/>
            <a:ext cx="1" cy="10631632"/>
          </a:xfrm>
          <a:prstGeom prst="line">
            <a:avLst/>
          </a:prstGeom>
          <a:ln w="25400">
            <a:solidFill>
              <a:srgbClr val="DDDDDD"/>
            </a:solidFill>
            <a:miter/>
          </a:ln>
        </p:spPr>
        <p:txBody>
          <a:bodyPr lIns="45718" tIns="45718" rIns="45718" bIns="45718"/>
          <a:lstStyle/>
          <a:p>
            <a:endParaRPr/>
          </a:p>
        </p:txBody>
      </p:sp>
      <p:sp>
        <p:nvSpPr>
          <p:cNvPr id="191"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192"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193" name="Body Level One…"/>
          <p:cNvSpPr txBox="1">
            <a:spLocks noGrp="1"/>
          </p:cNvSpPr>
          <p:nvPr>
            <p:ph type="body" sz="half" idx="22" hasCustomPrompt="1"/>
          </p:nvPr>
        </p:nvSpPr>
        <p:spPr>
          <a:xfrm>
            <a:off x="640200" y="2190749"/>
            <a:ext cx="11208089" cy="10631634"/>
          </a:xfrm>
          <a:prstGeom prst="rect">
            <a:avLst/>
          </a:prstGeom>
        </p:spPr>
        <p:txBody>
          <a:bodyPr/>
          <a:lstStyle>
            <a:lvl1pPr>
              <a:tabLst>
                <a:tab pos="3302000" algn="l"/>
              </a:tabLst>
              <a:defRPr>
                <a:solidFill>
                  <a:srgbClr val="EDEDED"/>
                </a:solidFill>
              </a:defRPr>
            </a:lvl1pPr>
          </a:lstStyle>
          <a:p>
            <a:r>
              <a:t> Body Level One
 Body Level Two</a:t>
            </a:r>
          </a:p>
        </p:txBody>
      </p:sp>
      <p:sp>
        <p:nvSpPr>
          <p:cNvPr id="19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460A6D08-5145-F15B-0521-CD48B42502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9_Title &amp; Subtitle">
    <p:spTree>
      <p:nvGrpSpPr>
        <p:cNvPr id="1" name=""/>
        <p:cNvGrpSpPr/>
        <p:nvPr/>
      </p:nvGrpSpPr>
      <p:grpSpPr>
        <a:xfrm>
          <a:off x="0" y="0"/>
          <a:ext cx="0" cy="0"/>
          <a:chOff x="0" y="0"/>
          <a:chExt cx="0" cy="0"/>
        </a:xfrm>
      </p:grpSpPr>
      <p:sp>
        <p:nvSpPr>
          <p:cNvPr id="215" name="Rectangle 1"/>
          <p:cNvSpPr/>
          <p:nvPr/>
        </p:nvSpPr>
        <p:spPr>
          <a:xfrm>
            <a:off x="0" y="0"/>
            <a:ext cx="24384000" cy="13716000"/>
          </a:xfrm>
          <a:prstGeom prst="rect">
            <a:avLst/>
          </a:prstGeom>
          <a:solidFill>
            <a:srgbClr val="005E78"/>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17" name="Body Level One…"/>
          <p:cNvSpPr txBox="1">
            <a:spLocks noGrp="1"/>
          </p:cNvSpPr>
          <p:nvPr>
            <p:ph type="body" sz="half" idx="1" hasCustomPrompt="1"/>
          </p:nvPr>
        </p:nvSpPr>
        <p:spPr>
          <a:xfrm>
            <a:off x="12587591" y="2190750"/>
            <a:ext cx="11050726" cy="10631634"/>
          </a:xfrm>
          <a:prstGeom prst="rect">
            <a:avLst/>
          </a:prstGeom>
        </p:spPr>
        <p:txBody>
          <a:bodyPr/>
          <a:lstStyle>
            <a:lvl1pPr>
              <a:defRPr>
                <a:solidFill>
                  <a:srgbClr val="EDEDED"/>
                </a:solidFill>
              </a:defRPr>
            </a:lvl1pPr>
            <a:lvl2pPr>
              <a:defRPr>
                <a:solidFill>
                  <a:srgbClr val="EDEDED"/>
                </a:solidFill>
              </a:defRPr>
            </a:lvl2pPr>
            <a:lvl3pPr>
              <a:defRPr>
                <a:solidFill>
                  <a:srgbClr val="EDEDED"/>
                </a:solidFill>
              </a:defRPr>
            </a:lvl3pPr>
            <a:lvl4pPr>
              <a:defRPr>
                <a:solidFill>
                  <a:srgbClr val="EDEDED"/>
                </a:solidFill>
              </a:defRPr>
            </a:lvl4pPr>
            <a:lvl5pPr>
              <a:defRPr>
                <a:solidFill>
                  <a:srgbClr val="EDEDED"/>
                </a:solidFill>
              </a:defRPr>
            </a:lvl5pPr>
          </a:lstStyle>
          <a:p>
            <a:r>
              <a:t> Body Level One</a:t>
            </a:r>
          </a:p>
          <a:p>
            <a:pPr lvl="1"/>
            <a:endParaRPr/>
          </a:p>
          <a:p>
            <a:pPr lvl="2"/>
            <a:endParaRPr/>
          </a:p>
          <a:p>
            <a:pPr lvl="3"/>
            <a:endParaRPr/>
          </a:p>
          <a:p>
            <a:pPr lvl="4"/>
            <a:endParaRPr/>
          </a:p>
        </p:txBody>
      </p:sp>
      <p:sp>
        <p:nvSpPr>
          <p:cNvPr id="218" name="Straight Connector 7"/>
          <p:cNvSpPr/>
          <p:nvPr/>
        </p:nvSpPr>
        <p:spPr>
          <a:xfrm flipH="1">
            <a:off x="12159573" y="2190750"/>
            <a:ext cx="1" cy="10631632"/>
          </a:xfrm>
          <a:prstGeom prst="line">
            <a:avLst/>
          </a:prstGeom>
          <a:ln w="25400">
            <a:solidFill>
              <a:srgbClr val="DDDDDD"/>
            </a:solidFill>
            <a:miter/>
          </a:ln>
        </p:spPr>
        <p:txBody>
          <a:bodyPr lIns="45718" tIns="45718" rIns="45718" bIns="45718"/>
          <a:lstStyle/>
          <a:p>
            <a:endParaRPr/>
          </a:p>
        </p:txBody>
      </p:sp>
      <p:sp>
        <p:nvSpPr>
          <p:cNvPr id="219"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220"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21" name="Body Level One…"/>
          <p:cNvSpPr txBox="1">
            <a:spLocks noGrp="1"/>
          </p:cNvSpPr>
          <p:nvPr>
            <p:ph type="body" sz="half" idx="22" hasCustomPrompt="1"/>
          </p:nvPr>
        </p:nvSpPr>
        <p:spPr>
          <a:xfrm>
            <a:off x="640200" y="2190749"/>
            <a:ext cx="11208089" cy="10631634"/>
          </a:xfrm>
          <a:prstGeom prst="rect">
            <a:avLst/>
          </a:prstGeom>
        </p:spPr>
        <p:txBody>
          <a:bodyPr/>
          <a:lstStyle>
            <a:lvl1pPr>
              <a:tabLst>
                <a:tab pos="3302000" algn="l"/>
              </a:tabLst>
              <a:defRPr>
                <a:solidFill>
                  <a:srgbClr val="EDEDED"/>
                </a:solidFill>
              </a:defRPr>
            </a:lvl1pPr>
          </a:lstStyle>
          <a:p>
            <a:r>
              <a:t> Body Level One
 Body Level Two</a:t>
            </a:r>
          </a:p>
        </p:txBody>
      </p:sp>
      <p:sp>
        <p:nvSpPr>
          <p:cNvPr id="222"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97CCB6E4-CB34-25B9-6CA2-28BB3F8FDA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6_Title &amp; Subtitle">
    <p:spTree>
      <p:nvGrpSpPr>
        <p:cNvPr id="1" name=""/>
        <p:cNvGrpSpPr/>
        <p:nvPr/>
      </p:nvGrpSpPr>
      <p:grpSpPr>
        <a:xfrm>
          <a:off x="0" y="0"/>
          <a:ext cx="0" cy="0"/>
          <a:chOff x="0" y="0"/>
          <a:chExt cx="0" cy="0"/>
        </a:xfrm>
      </p:grpSpPr>
      <p:sp>
        <p:nvSpPr>
          <p:cNvPr id="229"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31" name="Body Level One…"/>
          <p:cNvSpPr txBox="1">
            <a:spLocks noGrp="1"/>
          </p:cNvSpPr>
          <p:nvPr>
            <p:ph type="body" sz="half" idx="1" hasCustomPrompt="1"/>
          </p:nvPr>
        </p:nvSpPr>
        <p:spPr>
          <a:xfrm>
            <a:off x="12587591" y="2190750"/>
            <a:ext cx="11050726" cy="10631634"/>
          </a:xfrm>
          <a:prstGeom prst="rect">
            <a:avLst/>
          </a:prstGeom>
        </p:spPr>
        <p:txBody>
          <a:bodyPr/>
          <a:lstStyle>
            <a:lvl1pPr>
              <a:defRPr>
                <a:solidFill>
                  <a:srgbClr val="EDEDED"/>
                </a:solidFill>
              </a:defRPr>
            </a:lvl1pPr>
            <a:lvl2pPr>
              <a:defRPr>
                <a:solidFill>
                  <a:srgbClr val="EDEDED"/>
                </a:solidFill>
              </a:defRPr>
            </a:lvl2pPr>
            <a:lvl3pPr>
              <a:defRPr>
                <a:solidFill>
                  <a:srgbClr val="EDEDED"/>
                </a:solidFill>
              </a:defRPr>
            </a:lvl3pPr>
            <a:lvl4pPr>
              <a:defRPr>
                <a:solidFill>
                  <a:srgbClr val="EDEDED"/>
                </a:solidFill>
              </a:defRPr>
            </a:lvl4pPr>
            <a:lvl5pPr>
              <a:defRPr>
                <a:solidFill>
                  <a:srgbClr val="EDEDED"/>
                </a:solidFill>
              </a:defRPr>
            </a:lvl5pPr>
          </a:lstStyle>
          <a:p>
            <a:r>
              <a:t> Body Level One</a:t>
            </a:r>
          </a:p>
          <a:p>
            <a:pPr lvl="1"/>
            <a:endParaRPr/>
          </a:p>
          <a:p>
            <a:pPr lvl="2"/>
            <a:endParaRPr/>
          </a:p>
          <a:p>
            <a:pPr lvl="3"/>
            <a:endParaRPr/>
          </a:p>
          <a:p>
            <a:pPr lvl="4"/>
            <a:endParaRPr/>
          </a:p>
        </p:txBody>
      </p:sp>
      <p:sp>
        <p:nvSpPr>
          <p:cNvPr id="232" name="Straight Connector 7"/>
          <p:cNvSpPr/>
          <p:nvPr/>
        </p:nvSpPr>
        <p:spPr>
          <a:xfrm flipH="1">
            <a:off x="12159573" y="2190750"/>
            <a:ext cx="1" cy="10631632"/>
          </a:xfrm>
          <a:prstGeom prst="line">
            <a:avLst/>
          </a:prstGeom>
          <a:ln w="25400">
            <a:solidFill>
              <a:srgbClr val="DDDDDD"/>
            </a:solidFill>
            <a:miter/>
          </a:ln>
        </p:spPr>
        <p:txBody>
          <a:bodyPr lIns="45718" tIns="45718" rIns="45718" bIns="45718"/>
          <a:lstStyle/>
          <a:p>
            <a:endParaRPr/>
          </a:p>
        </p:txBody>
      </p:sp>
      <p:sp>
        <p:nvSpPr>
          <p:cNvPr id="233"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234"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35" name="Body Level One…"/>
          <p:cNvSpPr txBox="1">
            <a:spLocks noGrp="1"/>
          </p:cNvSpPr>
          <p:nvPr>
            <p:ph type="body" sz="half" idx="22" hasCustomPrompt="1"/>
          </p:nvPr>
        </p:nvSpPr>
        <p:spPr>
          <a:xfrm>
            <a:off x="640200" y="2190749"/>
            <a:ext cx="11208089" cy="10631634"/>
          </a:xfrm>
          <a:prstGeom prst="rect">
            <a:avLst/>
          </a:prstGeom>
        </p:spPr>
        <p:txBody>
          <a:bodyPr/>
          <a:lstStyle>
            <a:lvl1pPr>
              <a:tabLst>
                <a:tab pos="3302000" algn="l"/>
              </a:tabLst>
              <a:defRPr>
                <a:solidFill>
                  <a:srgbClr val="EDEDED"/>
                </a:solidFill>
              </a:defRPr>
            </a:lvl1pPr>
          </a:lstStyle>
          <a:p>
            <a:r>
              <a:t> Body Level One
 Body Level Two</a:t>
            </a:r>
          </a:p>
        </p:txBody>
      </p:sp>
      <p:sp>
        <p:nvSpPr>
          <p:cNvPr id="23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57376109-6CD7-87B6-24E8-BDC669D878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8_Title &amp; Subtitle">
    <p:spTree>
      <p:nvGrpSpPr>
        <p:cNvPr id="1" name=""/>
        <p:cNvGrpSpPr/>
        <p:nvPr/>
      </p:nvGrpSpPr>
      <p:grpSpPr>
        <a:xfrm>
          <a:off x="0" y="0"/>
          <a:ext cx="0" cy="0"/>
          <a:chOff x="0" y="0"/>
          <a:chExt cx="0" cy="0"/>
        </a:xfrm>
      </p:grpSpPr>
      <p:sp>
        <p:nvSpPr>
          <p:cNvPr id="229"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33"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234"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 name="Body Level One…">
            <a:extLst>
              <a:ext uri="{FF2B5EF4-FFF2-40B4-BE49-F238E27FC236}">
                <a16:creationId xmlns:a16="http://schemas.microsoft.com/office/drawing/2014/main" id="{CEBCB29A-0634-6299-0BFA-3B83401B4A8C}"/>
              </a:ext>
            </a:extLst>
          </p:cNvPr>
          <p:cNvSpPr txBox="1">
            <a:spLocks noGrp="1"/>
          </p:cNvSpPr>
          <p:nvPr>
            <p:ph type="body" sz="half" idx="22" hasCustomPrompt="1"/>
          </p:nvPr>
        </p:nvSpPr>
        <p:spPr>
          <a:xfrm>
            <a:off x="640200" y="2190749"/>
            <a:ext cx="23108800" cy="10631634"/>
          </a:xfrm>
          <a:prstGeom prst="rect">
            <a:avLst/>
          </a:prstGeom>
        </p:spPr>
        <p:txBody>
          <a:bodyPr/>
          <a:lstStyle>
            <a:lvl1pPr>
              <a:tabLst>
                <a:tab pos="3302000" algn="l"/>
              </a:tabLst>
              <a:defRPr>
                <a:solidFill>
                  <a:srgbClr val="EDEDED"/>
                </a:solidFill>
              </a:defRPr>
            </a:lvl1pPr>
          </a:lstStyle>
          <a:p>
            <a:r>
              <a:t> Body Level One
 Body Level Two</a:t>
            </a:r>
          </a:p>
        </p:txBody>
      </p:sp>
      <p:pic>
        <p:nvPicPr>
          <p:cNvPr id="3" name="image1.pdf" descr="image1.pdf">
            <a:extLst>
              <a:ext uri="{FF2B5EF4-FFF2-40B4-BE49-F238E27FC236}">
                <a16:creationId xmlns:a16="http://schemas.microsoft.com/office/drawing/2014/main" id="{5250BF71-2305-25F4-5624-9D36D6C662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extLst>
      <p:ext uri="{BB962C8B-B14F-4D97-AF65-F5344CB8AC3E}">
        <p14:creationId xmlns:p14="http://schemas.microsoft.com/office/powerpoint/2010/main" val="1446420438"/>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10_Title &amp; Subtitle">
    <p:spTree>
      <p:nvGrpSpPr>
        <p:cNvPr id="1" name=""/>
        <p:cNvGrpSpPr/>
        <p:nvPr/>
      </p:nvGrpSpPr>
      <p:grpSpPr>
        <a:xfrm>
          <a:off x="0" y="0"/>
          <a:ext cx="0" cy="0"/>
          <a:chOff x="0" y="0"/>
          <a:chExt cx="0" cy="0"/>
        </a:xfrm>
      </p:grpSpPr>
      <p:sp>
        <p:nvSpPr>
          <p:cNvPr id="255" name="Rectangle 1"/>
          <p:cNvSpPr/>
          <p:nvPr/>
        </p:nvSpPr>
        <p:spPr>
          <a:xfrm>
            <a:off x="0" y="0"/>
            <a:ext cx="24384000" cy="13716000"/>
          </a:xfrm>
          <a:prstGeom prst="rect">
            <a:avLst/>
          </a:prstGeom>
          <a:solidFill>
            <a:srgbClr val="4A2044"/>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56" name="Body Level One…"/>
          <p:cNvSpPr txBox="1">
            <a:spLocks noGrp="1"/>
          </p:cNvSpPr>
          <p:nvPr>
            <p:ph type="body" sz="quarter" idx="1" hasCustomPrompt="1"/>
          </p:nvPr>
        </p:nvSpPr>
        <p:spPr>
          <a:xfrm>
            <a:off x="631354" y="1843654"/>
            <a:ext cx="23080679"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57" name="Text Placeholder 2"/>
          <p:cNvSpPr>
            <a:spLocks noGrp="1"/>
          </p:cNvSpPr>
          <p:nvPr>
            <p:ph type="body" sz="quarter" idx="21" hasCustomPrompt="1"/>
          </p:nvPr>
        </p:nvSpPr>
        <p:spPr>
          <a:xfrm>
            <a:off x="633412" y="756919"/>
            <a:ext cx="23080679"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sp>
        <p:nvSpPr>
          <p:cNvPr id="259"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60" name="Body Level One…"/>
          <p:cNvSpPr txBox="1">
            <a:spLocks noGrp="1"/>
          </p:cNvSpPr>
          <p:nvPr>
            <p:ph type="body" sz="half" idx="23" hasCustomPrompt="1"/>
          </p:nvPr>
        </p:nvSpPr>
        <p:spPr>
          <a:xfrm>
            <a:off x="640200" y="3362631"/>
            <a:ext cx="11208089" cy="9459752"/>
          </a:xfrm>
          <a:prstGeom prst="rect">
            <a:avLst/>
          </a:prstGeom>
        </p:spPr>
        <p:txBody>
          <a:bodyPr/>
          <a:lstStyle>
            <a:lvl1pPr>
              <a:defRPr>
                <a:solidFill>
                  <a:srgbClr val="EDEDED"/>
                </a:solidFill>
                <a:latin typeface="Cymru Sans Body"/>
                <a:ea typeface="Cymru Sans Body"/>
                <a:cs typeface="Cymru Sans Body"/>
                <a:sym typeface="Cymru Sans Body"/>
              </a:defRPr>
            </a:lvl1pPr>
          </a:lstStyle>
          <a:p>
            <a:r>
              <a:t> Body Level One
 Body Level Two</a:t>
            </a:r>
          </a:p>
        </p:txBody>
      </p:sp>
      <p:sp>
        <p:nvSpPr>
          <p:cNvPr id="261" name="Straight Connector 19"/>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262" name="Line"/>
          <p:cNvSpPr/>
          <p:nvPr/>
        </p:nvSpPr>
        <p:spPr>
          <a:xfrm>
            <a:off x="634185" y="635135"/>
            <a:ext cx="23079906" cy="1"/>
          </a:xfrm>
          <a:prstGeom prst="line">
            <a:avLst/>
          </a:prstGeom>
          <a:ln w="25400">
            <a:solidFill>
              <a:srgbClr val="DDDDDD"/>
            </a:solidFill>
            <a:miter lim="400000"/>
          </a:ln>
        </p:spPr>
        <p:txBody>
          <a:bodyPr lIns="45718" tIns="45718" rIns="45718" bIns="45718"/>
          <a:lstStyle/>
          <a:p>
            <a:endParaRPr/>
          </a:p>
        </p:txBody>
      </p:sp>
      <p:sp>
        <p:nvSpPr>
          <p:cNvPr id="263"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26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93582F21-0613-02CD-E3DB-683A029D9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11_Title &amp; Subtitle">
    <p:spTree>
      <p:nvGrpSpPr>
        <p:cNvPr id="1" name=""/>
        <p:cNvGrpSpPr/>
        <p:nvPr/>
      </p:nvGrpSpPr>
      <p:grpSpPr>
        <a:xfrm>
          <a:off x="0" y="0"/>
          <a:ext cx="0" cy="0"/>
          <a:chOff x="0" y="0"/>
          <a:chExt cx="0" cy="0"/>
        </a:xfrm>
      </p:grpSpPr>
      <p:sp>
        <p:nvSpPr>
          <p:cNvPr id="271" name="Rectangle 1"/>
          <p:cNvSpPr/>
          <p:nvPr/>
        </p:nvSpPr>
        <p:spPr>
          <a:xfrm>
            <a:off x="0" y="0"/>
            <a:ext cx="24384000" cy="13716000"/>
          </a:xfrm>
          <a:prstGeom prst="rect">
            <a:avLst/>
          </a:prstGeom>
          <a:solidFill>
            <a:srgbClr val="999568"/>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72" name="Body Level One…"/>
          <p:cNvSpPr txBox="1">
            <a:spLocks noGrp="1"/>
          </p:cNvSpPr>
          <p:nvPr>
            <p:ph type="body" sz="quarter" idx="1" hasCustomPrompt="1"/>
          </p:nvPr>
        </p:nvSpPr>
        <p:spPr>
          <a:xfrm>
            <a:off x="631354" y="1843654"/>
            <a:ext cx="23080679"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73" name="Text Placeholder 2"/>
          <p:cNvSpPr>
            <a:spLocks noGrp="1"/>
          </p:cNvSpPr>
          <p:nvPr>
            <p:ph type="body" sz="quarter" idx="21" hasCustomPrompt="1"/>
          </p:nvPr>
        </p:nvSpPr>
        <p:spPr>
          <a:xfrm>
            <a:off x="633412" y="756919"/>
            <a:ext cx="23080679"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sp>
        <p:nvSpPr>
          <p:cNvPr id="275"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76" name="Straight Connector 19"/>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277"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278"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279"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11B7436D-11F7-B345-A2E0-E4F79D653F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2_Title &amp; Subtitle">
    <p:spTree>
      <p:nvGrpSpPr>
        <p:cNvPr id="1" name=""/>
        <p:cNvGrpSpPr/>
        <p:nvPr/>
      </p:nvGrpSpPr>
      <p:grpSpPr>
        <a:xfrm>
          <a:off x="0" y="0"/>
          <a:ext cx="0" cy="0"/>
          <a:chOff x="0" y="0"/>
          <a:chExt cx="0" cy="0"/>
        </a:xfrm>
      </p:grpSpPr>
      <p:sp>
        <p:nvSpPr>
          <p:cNvPr id="286" name="Rectangle 1"/>
          <p:cNvSpPr/>
          <p:nvPr/>
        </p:nvSpPr>
        <p:spPr>
          <a:xfrm>
            <a:off x="0" y="0"/>
            <a:ext cx="24384000" cy="13716000"/>
          </a:xfrm>
          <a:prstGeom prst="rect">
            <a:avLst/>
          </a:prstGeom>
          <a:solidFill>
            <a:srgbClr val="005E78"/>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87" name="Body Level One…"/>
          <p:cNvSpPr txBox="1">
            <a:spLocks noGrp="1"/>
          </p:cNvSpPr>
          <p:nvPr>
            <p:ph type="body" sz="quarter" idx="1" hasCustomPrompt="1"/>
          </p:nvPr>
        </p:nvSpPr>
        <p:spPr>
          <a:xfrm>
            <a:off x="631354" y="1843654"/>
            <a:ext cx="23080679"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88" name="Text Placeholder 2"/>
          <p:cNvSpPr>
            <a:spLocks noGrp="1"/>
          </p:cNvSpPr>
          <p:nvPr>
            <p:ph type="body" sz="quarter" idx="21" hasCustomPrompt="1"/>
          </p:nvPr>
        </p:nvSpPr>
        <p:spPr>
          <a:xfrm>
            <a:off x="633412" y="756919"/>
            <a:ext cx="23080679"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pic>
        <p:nvPicPr>
          <p:cNvPr id="28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290"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91" name="Straight Connector 7"/>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292"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293"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29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13_Title &amp; Subtitle">
    <p:spTree>
      <p:nvGrpSpPr>
        <p:cNvPr id="1" name=""/>
        <p:cNvGrpSpPr/>
        <p:nvPr/>
      </p:nvGrpSpPr>
      <p:grpSpPr>
        <a:xfrm>
          <a:off x="0" y="0"/>
          <a:ext cx="0" cy="0"/>
          <a:chOff x="0" y="0"/>
          <a:chExt cx="0" cy="0"/>
        </a:xfrm>
      </p:grpSpPr>
      <p:sp>
        <p:nvSpPr>
          <p:cNvPr id="301"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302" name="Body Level One…"/>
          <p:cNvSpPr txBox="1">
            <a:spLocks noGrp="1"/>
          </p:cNvSpPr>
          <p:nvPr>
            <p:ph type="body" sz="quarter" idx="1" hasCustomPrompt="1"/>
          </p:nvPr>
        </p:nvSpPr>
        <p:spPr>
          <a:xfrm>
            <a:off x="631354" y="1843654"/>
            <a:ext cx="23080679"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303" name="Text Placeholder 2"/>
          <p:cNvSpPr>
            <a:spLocks noGrp="1"/>
          </p:cNvSpPr>
          <p:nvPr>
            <p:ph type="body" sz="quarter" idx="21" hasCustomPrompt="1"/>
          </p:nvPr>
        </p:nvSpPr>
        <p:spPr>
          <a:xfrm>
            <a:off x="633412" y="756919"/>
            <a:ext cx="23080679"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pic>
        <p:nvPicPr>
          <p:cNvPr id="30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305" name="Body Level One…"/>
          <p:cNvSpPr txBox="1">
            <a:spLocks noGrp="1"/>
          </p:cNvSpPr>
          <p:nvPr>
            <p:ph type="body" sz="half" idx="22" hasCustomPrompt="1"/>
          </p:nvPr>
        </p:nvSpPr>
        <p:spPr>
          <a:xfrm>
            <a:off x="12587591" y="3362631"/>
            <a:ext cx="11050726" cy="9459753"/>
          </a:xfrm>
          <a:prstGeom prst="rect">
            <a:avLst/>
          </a:prstGeom>
        </p:spPr>
        <p:txBody>
          <a:bodyPr/>
          <a:lstStyle>
            <a:lvl1pPr>
              <a:defRPr sz="4000">
                <a:solidFill>
                  <a:srgbClr val="EDEDED"/>
                </a:solidFill>
              </a:defRPr>
            </a:lvl1pPr>
          </a:lstStyle>
          <a:p>
            <a:r>
              <a:t> Body Level One
 Body Level Two</a:t>
            </a:r>
          </a:p>
        </p:txBody>
      </p:sp>
      <p:sp>
        <p:nvSpPr>
          <p:cNvPr id="306"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307" name="Straight Connector 24"/>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308"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309"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8_Title &amp; Sub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B142B1-72D5-F8B6-AF65-56065094CF44}"/>
              </a:ext>
            </a:extLst>
          </p:cNvPr>
          <p:cNvSpPr/>
          <p:nvPr userDrawn="1"/>
        </p:nvSpPr>
        <p:spPr>
          <a:xfrm>
            <a:off x="0" y="0"/>
            <a:ext cx="24384000" cy="13716000"/>
          </a:xfrm>
          <a:prstGeom prst="rect">
            <a:avLst/>
          </a:prstGeom>
          <a:solidFill>
            <a:srgbClr val="FCE7E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Helvetica"/>
            </a:endParaRPr>
          </a:p>
        </p:txBody>
      </p:sp>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238701"/>
            <a:ext cx="11050725" cy="10583682"/>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a:off x="12159574" y="2238701"/>
            <a:ext cx="0" cy="10583680"/>
          </a:xfrm>
          <a:prstGeom prst="line">
            <a:avLst/>
          </a:prstGeom>
          <a:noFill/>
          <a:ln w="25400" cap="flat">
            <a:solidFill>
              <a:schemeClr val="bg2"/>
            </a:solidFill>
            <a:prstDash val="solid"/>
            <a:miter lim="800000"/>
          </a:ln>
          <a:effectLst/>
          <a:sp3d/>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2975431"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7" name="Body Level One…"/>
          <p:cNvSpPr txBox="1">
            <a:spLocks noGrp="1"/>
          </p:cNvSpPr>
          <p:nvPr>
            <p:ph type="body" sz="half" idx="14" hasCustomPrompt="1"/>
          </p:nvPr>
        </p:nvSpPr>
        <p:spPr>
          <a:xfrm>
            <a:off x="640201" y="2238701"/>
            <a:ext cx="11208087" cy="10583681"/>
          </a:xfrm>
          <a:prstGeom prst="rect">
            <a:avLst/>
          </a:prstGeom>
        </p:spPr>
        <p:txBody>
          <a:bodyPr/>
          <a:lstStyle>
            <a:lvl1pPr marL="571500" marR="0" indent="-571500" algn="l" defTabSz="1828800" latinLnBrk="0">
              <a:lnSpc>
                <a:spcPct val="90000"/>
              </a:lnSpc>
              <a:spcBef>
                <a:spcPts val="1800"/>
              </a:spcBef>
              <a:spcAft>
                <a:spcPts val="0"/>
              </a:spcAft>
              <a:buClrTx/>
              <a:buSz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ts val="0"/>
              </a:spcAft>
              <a:buClr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1835762425"/>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9_Title &amp; Sub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F220DD-7C22-1E1F-7A4C-46398FFA7AFE}"/>
              </a:ext>
            </a:extLst>
          </p:cNvPr>
          <p:cNvSpPr/>
          <p:nvPr userDrawn="1"/>
        </p:nvSpPr>
        <p:spPr>
          <a:xfrm>
            <a:off x="0" y="0"/>
            <a:ext cx="24384000" cy="13716000"/>
          </a:xfrm>
          <a:prstGeom prst="rect">
            <a:avLst/>
          </a:prstGeom>
          <a:solidFill>
            <a:srgbClr val="FCE7E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Helvetica"/>
            </a:endParaRPr>
          </a:p>
        </p:txBody>
      </p:sp>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3333137"/>
            <a:ext cx="11050725" cy="9489246"/>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a:off x="12159574" y="3333136"/>
            <a:ext cx="0" cy="9489245"/>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2" name="Line"/>
          <p:cNvSpPr/>
          <p:nvPr userDrawn="1"/>
        </p:nvSpPr>
        <p:spPr>
          <a:xfrm>
            <a:off x="634187" y="635134"/>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Line"/>
          <p:cNvSpPr/>
          <p:nvPr userDrawn="1"/>
        </p:nvSpPr>
        <p:spPr>
          <a:xfrm flipV="1">
            <a:off x="640202" y="3008671"/>
            <a:ext cx="23109747"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7" name="Text Placeholder 2"/>
          <p:cNvSpPr>
            <a:spLocks noGrp="1"/>
          </p:cNvSpPr>
          <p:nvPr>
            <p:ph type="body" sz="quarter" idx="10" hasCustomPrompt="1"/>
          </p:nvPr>
        </p:nvSpPr>
        <p:spPr>
          <a:xfrm>
            <a:off x="633413" y="756920"/>
            <a:ext cx="23115587"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8" name="Text Placeholder 2"/>
          <p:cNvSpPr>
            <a:spLocks noGrp="1"/>
          </p:cNvSpPr>
          <p:nvPr>
            <p:ph type="body" sz="quarter" idx="13" hasCustomPrompt="1"/>
          </p:nvPr>
        </p:nvSpPr>
        <p:spPr>
          <a:xfrm>
            <a:off x="631354" y="1843655"/>
            <a:ext cx="23115587"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marR="0" indent="-571500" algn="l" defTabSz="1828800" latinLnBrk="0">
              <a:lnSpc>
                <a:spcPct val="90000"/>
              </a:lnSpc>
              <a:spcBef>
                <a:spcPts val="1800"/>
              </a:spcBef>
              <a:spcAft>
                <a:spcPts val="0"/>
              </a:spcAft>
              <a:buClrTx/>
              <a:buSz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ts val="0"/>
              </a:spcAft>
              <a:buClr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406656855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D34417-6BD3-E2E1-CC1B-CBEFED079302}"/>
              </a:ext>
            </a:extLst>
          </p:cNvPr>
          <p:cNvSpPr/>
          <p:nvPr userDrawn="1"/>
        </p:nvSpPr>
        <p:spPr>
          <a:xfrm>
            <a:off x="0" y="0"/>
            <a:ext cx="24384000" cy="13716000"/>
          </a:xfrm>
          <a:prstGeom prst="rect">
            <a:avLst/>
          </a:prstGeom>
          <a:solidFill>
            <a:srgbClr val="FCE7E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Helvetica"/>
            </a:endParaRPr>
          </a:p>
        </p:txBody>
      </p:sp>
      <p:sp>
        <p:nvSpPr>
          <p:cNvPr id="11" name="Body Level One…"/>
          <p:cNvSpPr txBox="1">
            <a:spLocks noGrp="1"/>
          </p:cNvSpPr>
          <p:nvPr>
            <p:ph type="body" sz="half" idx="12" hasCustomPrompt="1"/>
          </p:nvPr>
        </p:nvSpPr>
        <p:spPr>
          <a:xfrm>
            <a:off x="634188" y="2238703"/>
            <a:ext cx="23114812" cy="10583680"/>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sp>
        <p:nvSpPr>
          <p:cNvPr id="12" name="Line"/>
          <p:cNvSpPr/>
          <p:nvPr userDrawn="1"/>
        </p:nvSpPr>
        <p:spPr>
          <a:xfrm flipV="1">
            <a:off x="640203" y="1863963"/>
            <a:ext cx="23080282"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pic>
        <p:nvPicPr>
          <p:cNvPr id="2" name="image1.pdf" descr="image1.pdf">
            <a:extLst>
              <a:ext uri="{FF2B5EF4-FFF2-40B4-BE49-F238E27FC236}">
                <a16:creationId xmlns:a16="http://schemas.microsoft.com/office/drawing/2014/main" id="{61CEB53C-76A0-2CBF-2A06-EE57C1A2B5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Tree>
    <p:extLst>
      <p:ext uri="{BB962C8B-B14F-4D97-AF65-F5344CB8AC3E}">
        <p14:creationId xmlns:p14="http://schemas.microsoft.com/office/powerpoint/2010/main" val="1903734477"/>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amp; Content">
    <p:spTree>
      <p:nvGrpSpPr>
        <p:cNvPr id="1" name=""/>
        <p:cNvGrpSpPr/>
        <p:nvPr/>
      </p:nvGrpSpPr>
      <p:grpSpPr>
        <a:xfrm>
          <a:off x="0" y="0"/>
          <a:ext cx="0" cy="0"/>
          <a:chOff x="0" y="0"/>
          <a:chExt cx="0" cy="0"/>
        </a:xfrm>
      </p:grpSpPr>
      <p:sp>
        <p:nvSpPr>
          <p:cNvPr id="11" name="Body Level One…"/>
          <p:cNvSpPr txBox="1">
            <a:spLocks noGrp="1"/>
          </p:cNvSpPr>
          <p:nvPr>
            <p:ph type="body" sz="half" idx="12" hasCustomPrompt="1"/>
          </p:nvPr>
        </p:nvSpPr>
        <p:spPr>
          <a:xfrm>
            <a:off x="561975" y="2105031"/>
            <a:ext cx="23187025" cy="9850749"/>
          </a:xfrm>
          <a:prstGeom prst="rect">
            <a:avLst/>
          </a:prstGeom>
        </p:spPr>
        <p:txBody>
          <a:bodyPr/>
          <a:lstStyle>
            <a:lvl1pPr marL="571500" indent="-571500">
              <a:buSzTx/>
              <a:buFont typeface="Symbol" panose="05050102010706020507" pitchFamily="18" charset="2"/>
              <a:buChar char=""/>
              <a:defRPr sz="2800">
                <a:solidFill>
                  <a:schemeClr val="tx1"/>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2800">
                <a:solidFill>
                  <a:schemeClr val="tx1"/>
                </a:solidFill>
              </a:defRPr>
            </a:lvl6pPr>
          </a:lstStyle>
          <a:p>
            <a:r>
              <a:rPr lang="en-GB"/>
              <a:t> </a:t>
            </a:r>
            <a:r>
              <a:t>Body Level One</a:t>
            </a:r>
          </a:p>
          <a:p>
            <a:pPr lvl="5"/>
            <a:r>
              <a:rPr lang="en-GB"/>
              <a:t> </a:t>
            </a:r>
            <a:r>
              <a:t>Body Level Two</a:t>
            </a:r>
          </a:p>
        </p:txBody>
      </p:sp>
      <p:sp>
        <p:nvSpPr>
          <p:cNvPr id="12" name="Line"/>
          <p:cNvSpPr/>
          <p:nvPr userDrawn="1"/>
        </p:nvSpPr>
        <p:spPr>
          <a:xfrm flipV="1">
            <a:off x="640203" y="1863963"/>
            <a:ext cx="23080282"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7" cy="1006282"/>
          </a:xfrm>
          <a:prstGeom prst="rect">
            <a:avLst/>
          </a:prstGeom>
        </p:spPr>
        <p:txBody>
          <a:bodyPr anchor="b">
            <a:noAutofit/>
          </a:bodyPr>
          <a:lstStyle>
            <a:lvl1pPr marL="0" indent="0">
              <a:buNone/>
              <a:defRPr lang="en-US" sz="4800" b="0" i="0" u="none" strike="noStrike" cap="none" spc="0" baseline="0" dirty="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6" name="Text Placeholder 5">
            <a:extLst>
              <a:ext uri="{FF2B5EF4-FFF2-40B4-BE49-F238E27FC236}">
                <a16:creationId xmlns:a16="http://schemas.microsoft.com/office/drawing/2014/main" id="{A06E1F88-67B6-453D-BE2B-72E04FBB62EF}"/>
              </a:ext>
            </a:extLst>
          </p:cNvPr>
          <p:cNvSpPr>
            <a:spLocks noGrp="1"/>
          </p:cNvSpPr>
          <p:nvPr>
            <p:ph type="body" sz="quarter" idx="14" hasCustomPrompt="1"/>
          </p:nvPr>
        </p:nvSpPr>
        <p:spPr>
          <a:xfrm>
            <a:off x="561976" y="12245876"/>
            <a:ext cx="20528218" cy="998175"/>
          </a:xfrm>
          <a:prstGeom prst="rect">
            <a:avLst/>
          </a:prstGeom>
        </p:spPr>
        <p:txBody>
          <a:bodyPr lIns="0" tIns="0" rIns="0" bIns="0"/>
          <a:lstStyle>
            <a:lvl1pPr marL="0" indent="0">
              <a:buNone/>
              <a:defRPr sz="2000"/>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2" name="Picture 1">
            <a:extLst>
              <a:ext uri="{FF2B5EF4-FFF2-40B4-BE49-F238E27FC236}">
                <a16:creationId xmlns:a16="http://schemas.microsoft.com/office/drawing/2014/main" id="{35598341-B5DD-800B-ABE3-E161E89AFD8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8918617" y="12448624"/>
            <a:ext cx="3124857" cy="719523"/>
          </a:xfrm>
          <a:prstGeom prst="rect">
            <a:avLst/>
          </a:prstGeom>
        </p:spPr>
      </p:pic>
    </p:spTree>
    <p:extLst>
      <p:ext uri="{BB962C8B-B14F-4D97-AF65-F5344CB8AC3E}">
        <p14:creationId xmlns:p14="http://schemas.microsoft.com/office/powerpoint/2010/main" val="4266101846"/>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12" name="Line"/>
          <p:cNvSpPr/>
          <p:nvPr userDrawn="1"/>
        </p:nvSpPr>
        <p:spPr>
          <a:xfrm flipV="1">
            <a:off x="640203" y="1863963"/>
            <a:ext cx="23080282"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7" cy="1006282"/>
          </a:xfrm>
          <a:prstGeom prst="rect">
            <a:avLst/>
          </a:prstGeom>
        </p:spPr>
        <p:txBody>
          <a:bodyPr anchor="b">
            <a:noAutofit/>
          </a:bodyPr>
          <a:lstStyle>
            <a:lvl1pPr marL="0" indent="0">
              <a:buNone/>
              <a:defRPr lang="en-US" sz="4800" b="0" i="0" u="none" strike="noStrike" cap="none" spc="0" baseline="0" dirty="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2" name="Text Placeholder 5">
            <a:extLst>
              <a:ext uri="{FF2B5EF4-FFF2-40B4-BE49-F238E27FC236}">
                <a16:creationId xmlns:a16="http://schemas.microsoft.com/office/drawing/2014/main" id="{91F4F05D-E2D2-AC99-819D-0F17B0AB1DC9}"/>
              </a:ext>
            </a:extLst>
          </p:cNvPr>
          <p:cNvSpPr>
            <a:spLocks noGrp="1"/>
          </p:cNvSpPr>
          <p:nvPr>
            <p:ph type="body" sz="quarter" idx="14" hasCustomPrompt="1"/>
          </p:nvPr>
        </p:nvSpPr>
        <p:spPr>
          <a:xfrm>
            <a:off x="561976" y="12245876"/>
            <a:ext cx="20528218" cy="998175"/>
          </a:xfrm>
          <a:prstGeom prst="rect">
            <a:avLst/>
          </a:prstGeom>
        </p:spPr>
        <p:txBody>
          <a:bodyPr lIns="0" tIns="0" rIns="0" bIns="0"/>
          <a:lstStyle>
            <a:lvl1pPr marL="0" indent="0">
              <a:buNone/>
              <a:defRPr sz="2000"/>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3" name="Picture 2">
            <a:extLst>
              <a:ext uri="{FF2B5EF4-FFF2-40B4-BE49-F238E27FC236}">
                <a16:creationId xmlns:a16="http://schemas.microsoft.com/office/drawing/2014/main" id="{B03EFE90-27F8-7788-FA19-C9815283C45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8918617" y="12524528"/>
            <a:ext cx="3124857" cy="719523"/>
          </a:xfrm>
          <a:prstGeom prst="rect">
            <a:avLst/>
          </a:prstGeom>
        </p:spPr>
      </p:pic>
    </p:spTree>
    <p:extLst>
      <p:ext uri="{BB962C8B-B14F-4D97-AF65-F5344CB8AC3E}">
        <p14:creationId xmlns:p14="http://schemas.microsoft.com/office/powerpoint/2010/main" val="4290152993"/>
      </p:ext>
    </p:extLst>
  </p:cSld>
  <p:clrMapOvr>
    <a:masterClrMapping/>
  </p:clrMapOvr>
  <p:transition spd="med"/>
  <p:extLst>
    <p:ext uri="{DCECCB84-F9BA-43D5-87BE-67443E8EF086}">
      <p15:sldGuideLst xmlns:p15="http://schemas.microsoft.com/office/powerpoint/2012/main">
        <p15:guide id="2" pos="768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1" name="Body Level One…"/>
          <p:cNvSpPr txBox="1">
            <a:spLocks noGrp="1"/>
          </p:cNvSpPr>
          <p:nvPr>
            <p:ph type="body" sz="half" idx="12" hasCustomPrompt="1"/>
          </p:nvPr>
        </p:nvSpPr>
        <p:spPr>
          <a:xfrm>
            <a:off x="561975" y="3762375"/>
            <a:ext cx="23187025" cy="8193405"/>
          </a:xfrm>
          <a:prstGeom prst="rect">
            <a:avLst/>
          </a:prstGeom>
        </p:spPr>
        <p:txBody>
          <a:bodyPr/>
          <a:lstStyle>
            <a:lvl1pPr marL="571500" indent="-571500">
              <a:buSzTx/>
              <a:buFont typeface="Symbol" panose="05050102010706020507" pitchFamily="18" charset="2"/>
              <a:buChar char=""/>
              <a:defRPr sz="2800">
                <a:solidFill>
                  <a:schemeClr val="tx1"/>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2800">
                <a:solidFill>
                  <a:schemeClr val="tx1"/>
                </a:solidFill>
              </a:defRPr>
            </a:lvl6pPr>
          </a:lstStyle>
          <a:p>
            <a:r>
              <a:rPr lang="en-GB"/>
              <a:t> </a:t>
            </a:r>
            <a:r>
              <a:t>Body Level One</a:t>
            </a:r>
          </a:p>
          <a:p>
            <a:pPr lvl="5"/>
            <a:r>
              <a:rPr lang="en-GB"/>
              <a:t> </a:t>
            </a:r>
            <a:r>
              <a:t>Body Level Two</a:t>
            </a:r>
          </a:p>
        </p:txBody>
      </p:sp>
      <p:sp>
        <p:nvSpPr>
          <p:cNvPr id="12" name="Line"/>
          <p:cNvSpPr/>
          <p:nvPr userDrawn="1"/>
        </p:nvSpPr>
        <p:spPr>
          <a:xfrm flipV="1">
            <a:off x="640203" y="1863963"/>
            <a:ext cx="23080282"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dirty="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4" name="Text Placeholder 3">
            <a:extLst>
              <a:ext uri="{FF2B5EF4-FFF2-40B4-BE49-F238E27FC236}">
                <a16:creationId xmlns:a16="http://schemas.microsoft.com/office/drawing/2014/main" id="{0458F7B6-8E98-E727-AE8B-BAAD9C8B4308}"/>
              </a:ext>
            </a:extLst>
          </p:cNvPr>
          <p:cNvSpPr>
            <a:spLocks noGrp="1"/>
          </p:cNvSpPr>
          <p:nvPr>
            <p:ph type="body" sz="quarter" idx="14"/>
          </p:nvPr>
        </p:nvSpPr>
        <p:spPr>
          <a:xfrm>
            <a:off x="561975" y="2105029"/>
            <a:ext cx="23158328" cy="1552572"/>
          </a:xfrm>
          <a:prstGeom prst="rect">
            <a:avLst/>
          </a:prstGeom>
        </p:spPr>
        <p:txBody>
          <a:bodyPr/>
          <a:lstStyle>
            <a:lvl1pPr marL="0" indent="0">
              <a:spcBef>
                <a:spcPts val="0"/>
              </a:spcBef>
              <a:buNone/>
              <a:defRPr sz="2800"/>
            </a:lvl1pPr>
            <a:lvl2pPr marL="0" indent="0">
              <a:spcBef>
                <a:spcPts val="0"/>
              </a:spcBef>
              <a:buNone/>
              <a:defRPr sz="2800"/>
            </a:lvl2pPr>
            <a:lvl3pPr marL="0" indent="0">
              <a:spcBef>
                <a:spcPts val="0"/>
              </a:spcBef>
              <a:buNone/>
              <a:defRPr sz="2800"/>
            </a:lvl3pPr>
            <a:lvl4pPr marL="0" indent="0">
              <a:spcBef>
                <a:spcPts val="0"/>
              </a:spcBef>
              <a:buNone/>
              <a:defRPr sz="2800"/>
            </a:lvl4pPr>
            <a:lvl5pPr marL="0" indent="0">
              <a:spcBef>
                <a:spcPts val="0"/>
              </a:spcBef>
              <a:buNone/>
              <a:defRPr sz="2800"/>
            </a:lvl5pPr>
          </a:lstStyle>
          <a:p>
            <a:pPr lvl="0"/>
            <a:r>
              <a:rPr lang="en-US"/>
              <a:t>Click to edit Master text styles</a:t>
            </a:r>
          </a:p>
        </p:txBody>
      </p:sp>
      <p:sp>
        <p:nvSpPr>
          <p:cNvPr id="5" name="Text Placeholder 5">
            <a:extLst>
              <a:ext uri="{FF2B5EF4-FFF2-40B4-BE49-F238E27FC236}">
                <a16:creationId xmlns:a16="http://schemas.microsoft.com/office/drawing/2014/main" id="{B94B69F0-754D-0194-DFCF-06AF43E4BB05}"/>
              </a:ext>
            </a:extLst>
          </p:cNvPr>
          <p:cNvSpPr>
            <a:spLocks noGrp="1"/>
          </p:cNvSpPr>
          <p:nvPr>
            <p:ph type="body" sz="quarter" idx="15" hasCustomPrompt="1"/>
          </p:nvPr>
        </p:nvSpPr>
        <p:spPr>
          <a:xfrm>
            <a:off x="561976" y="12245876"/>
            <a:ext cx="20528218" cy="998175"/>
          </a:xfrm>
          <a:prstGeom prst="rect">
            <a:avLst/>
          </a:prstGeom>
        </p:spPr>
        <p:txBody>
          <a:bodyPr lIns="0" tIns="0" rIns="0" bIns="0"/>
          <a:lstStyle>
            <a:lvl1pPr marL="0" indent="0">
              <a:buNone/>
              <a:defRPr sz="2000"/>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2" name="Picture 1">
            <a:extLst>
              <a:ext uri="{FF2B5EF4-FFF2-40B4-BE49-F238E27FC236}">
                <a16:creationId xmlns:a16="http://schemas.microsoft.com/office/drawing/2014/main" id="{44EAEAE7-ADAE-698A-3286-0EED75A9762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8918617" y="12524528"/>
            <a:ext cx="3124857" cy="719523"/>
          </a:xfrm>
          <a:prstGeom prst="rect">
            <a:avLst/>
          </a:prstGeom>
        </p:spPr>
      </p:pic>
    </p:spTree>
    <p:extLst>
      <p:ext uri="{BB962C8B-B14F-4D97-AF65-F5344CB8AC3E}">
        <p14:creationId xmlns:p14="http://schemas.microsoft.com/office/powerpoint/2010/main" val="2544532918"/>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guide id="4" orient="horz" pos="237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12" name="Line"/>
          <p:cNvSpPr/>
          <p:nvPr userDrawn="1"/>
        </p:nvSpPr>
        <p:spPr>
          <a:xfrm flipV="1">
            <a:off x="640203" y="1863963"/>
            <a:ext cx="23080282"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dirty="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4" name="Text Placeholder 3">
            <a:extLst>
              <a:ext uri="{FF2B5EF4-FFF2-40B4-BE49-F238E27FC236}">
                <a16:creationId xmlns:a16="http://schemas.microsoft.com/office/drawing/2014/main" id="{0458F7B6-8E98-E727-AE8B-BAAD9C8B4308}"/>
              </a:ext>
            </a:extLst>
          </p:cNvPr>
          <p:cNvSpPr>
            <a:spLocks noGrp="1"/>
          </p:cNvSpPr>
          <p:nvPr>
            <p:ph type="body" sz="quarter" idx="14"/>
          </p:nvPr>
        </p:nvSpPr>
        <p:spPr>
          <a:xfrm>
            <a:off x="561975" y="2105029"/>
            <a:ext cx="23223538" cy="1552572"/>
          </a:xfrm>
          <a:prstGeom prst="rect">
            <a:avLst/>
          </a:prstGeom>
        </p:spPr>
        <p:txBody>
          <a:bodyPr/>
          <a:lstStyle>
            <a:lvl1pPr marL="0" indent="0">
              <a:spcBef>
                <a:spcPts val="0"/>
              </a:spcBef>
              <a:buNone/>
              <a:defRPr sz="2800"/>
            </a:lvl1pPr>
            <a:lvl2pPr marL="0" indent="0">
              <a:spcBef>
                <a:spcPts val="0"/>
              </a:spcBef>
              <a:buNone/>
              <a:defRPr sz="2800"/>
            </a:lvl2pPr>
            <a:lvl3pPr marL="0" indent="0">
              <a:spcBef>
                <a:spcPts val="0"/>
              </a:spcBef>
              <a:buNone/>
              <a:defRPr sz="2800"/>
            </a:lvl3pPr>
            <a:lvl4pPr marL="0" indent="0">
              <a:spcBef>
                <a:spcPts val="0"/>
              </a:spcBef>
              <a:buNone/>
              <a:defRPr sz="2800"/>
            </a:lvl4pPr>
            <a:lvl5pPr marL="0" indent="0">
              <a:spcBef>
                <a:spcPts val="0"/>
              </a:spcBef>
              <a:buNone/>
              <a:defRPr sz="2800"/>
            </a:lvl5pPr>
          </a:lstStyle>
          <a:p>
            <a:pPr lvl="0"/>
            <a:r>
              <a:rPr lang="en-US"/>
              <a:t>Click to edit Master text styles</a:t>
            </a:r>
          </a:p>
        </p:txBody>
      </p:sp>
      <p:sp>
        <p:nvSpPr>
          <p:cNvPr id="3" name="Text Placeholder 5">
            <a:extLst>
              <a:ext uri="{FF2B5EF4-FFF2-40B4-BE49-F238E27FC236}">
                <a16:creationId xmlns:a16="http://schemas.microsoft.com/office/drawing/2014/main" id="{32505BD3-4CEC-D56C-C4E1-3F38073CD784}"/>
              </a:ext>
            </a:extLst>
          </p:cNvPr>
          <p:cNvSpPr>
            <a:spLocks noGrp="1"/>
          </p:cNvSpPr>
          <p:nvPr>
            <p:ph type="body" sz="quarter" idx="15" hasCustomPrompt="1"/>
          </p:nvPr>
        </p:nvSpPr>
        <p:spPr>
          <a:xfrm>
            <a:off x="561976" y="12245876"/>
            <a:ext cx="20528218" cy="998175"/>
          </a:xfrm>
          <a:prstGeom prst="rect">
            <a:avLst/>
          </a:prstGeom>
        </p:spPr>
        <p:txBody>
          <a:bodyPr lIns="0" tIns="0" rIns="0" bIns="0"/>
          <a:lstStyle>
            <a:lvl1pPr marL="0" indent="0">
              <a:buNone/>
              <a:defRPr sz="2000"/>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2" name="Picture 1">
            <a:extLst>
              <a:ext uri="{FF2B5EF4-FFF2-40B4-BE49-F238E27FC236}">
                <a16:creationId xmlns:a16="http://schemas.microsoft.com/office/drawing/2014/main" id="{0A8DF4B9-C5FC-1603-DC68-E8E167780B3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8918617" y="12524528"/>
            <a:ext cx="3124857" cy="719523"/>
          </a:xfrm>
          <a:prstGeom prst="rect">
            <a:avLst/>
          </a:prstGeom>
        </p:spPr>
      </p:pic>
    </p:spTree>
    <p:extLst>
      <p:ext uri="{BB962C8B-B14F-4D97-AF65-F5344CB8AC3E}">
        <p14:creationId xmlns:p14="http://schemas.microsoft.com/office/powerpoint/2010/main" val="4019538023"/>
      </p:ext>
    </p:extLst>
  </p:cSld>
  <p:clrMapOvr>
    <a:masterClrMapping/>
  </p:clrMapOvr>
  <p:transition spd="med"/>
  <p:extLst>
    <p:ext uri="{DCECCB84-F9BA-43D5-87BE-67443E8EF086}">
      <p15:sldGuideLst xmlns:p15="http://schemas.microsoft.com/office/powerpoint/2012/main">
        <p15:guide id="1" orient="horz" pos="2392" userDrawn="1">
          <p15:clr>
            <a:srgbClr val="FBAE40"/>
          </p15:clr>
        </p15:guide>
        <p15:guide id="2" pos="7680" userDrawn="1">
          <p15:clr>
            <a:srgbClr val="FBAE40"/>
          </p15:clr>
        </p15:guide>
        <p15:guide id="3" orient="horz" pos="1145" userDrawn="1">
          <p15:clr>
            <a:srgbClr val="FBAE40"/>
          </p15:clr>
        </p15:guide>
        <p15:guide id="4" orient="horz" pos="1326" userDrawn="1">
          <p15:clr>
            <a:srgbClr val="FBAE40"/>
          </p15:clr>
        </p15:guide>
        <p15:guide id="5" orient="horz" pos="7541" userDrawn="1">
          <p15:clr>
            <a:srgbClr val="FBAE40"/>
          </p15:clr>
        </p15:guide>
        <p15:guide id="7" pos="14983"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Custom Layout">
    <p:spTree>
      <p:nvGrpSpPr>
        <p:cNvPr id="1" name=""/>
        <p:cNvGrpSpPr/>
        <p:nvPr/>
      </p:nvGrpSpPr>
      <p:grpSpPr>
        <a:xfrm>
          <a:off x="0" y="0"/>
          <a:ext cx="0" cy="0"/>
          <a:chOff x="0" y="0"/>
          <a:chExt cx="0" cy="0"/>
        </a:xfrm>
      </p:grpSpPr>
      <p:pic>
        <p:nvPicPr>
          <p:cNvPr id="38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pic>
        <p:nvPicPr>
          <p:cNvPr id="390"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391" name="Body Level One…"/>
          <p:cNvSpPr txBox="1">
            <a:spLocks noGrp="1"/>
          </p:cNvSpPr>
          <p:nvPr>
            <p:ph type="body" sz="half" idx="1" hasCustomPrompt="1"/>
          </p:nvPr>
        </p:nvSpPr>
        <p:spPr>
          <a:xfrm>
            <a:off x="12587591" y="5076974"/>
            <a:ext cx="11050726" cy="7745409"/>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392" name="Body Level One…"/>
          <p:cNvSpPr txBox="1">
            <a:spLocks noGrp="1"/>
          </p:cNvSpPr>
          <p:nvPr>
            <p:ph type="body" sz="half" idx="21" hasCustomPrompt="1"/>
          </p:nvPr>
        </p:nvSpPr>
        <p:spPr>
          <a:xfrm>
            <a:off x="640200" y="5076976"/>
            <a:ext cx="11208089" cy="7745407"/>
          </a:xfrm>
          <a:prstGeom prst="rect">
            <a:avLst/>
          </a:prstGeom>
        </p:spPr>
        <p:txBody>
          <a:bodyPr/>
          <a:lstStyle>
            <a:lvl1pPr>
              <a:defRPr sz="4000"/>
            </a:lvl1pPr>
          </a:lstStyle>
          <a:p>
            <a:r>
              <a:t> Body Level One
 Body Level Two</a:t>
            </a:r>
          </a:p>
        </p:txBody>
      </p:sp>
      <p:sp>
        <p:nvSpPr>
          <p:cNvPr id="393" name="Straight Connector 8"/>
          <p:cNvSpPr/>
          <p:nvPr/>
        </p:nvSpPr>
        <p:spPr>
          <a:xfrm flipH="1">
            <a:off x="12159574" y="2163810"/>
            <a:ext cx="1" cy="10658572"/>
          </a:xfrm>
          <a:prstGeom prst="line">
            <a:avLst/>
          </a:prstGeom>
          <a:ln w="25400">
            <a:solidFill>
              <a:srgbClr val="7D7D7D"/>
            </a:solidFill>
            <a:miter/>
          </a:ln>
        </p:spPr>
        <p:txBody>
          <a:bodyPr lIns="45718" tIns="45718" rIns="45718" bIns="45718"/>
          <a:lstStyle/>
          <a:p>
            <a:endParaRPr/>
          </a:p>
        </p:txBody>
      </p:sp>
      <p:sp>
        <p:nvSpPr>
          <p:cNvPr id="394" name="Text Placeholder 2"/>
          <p:cNvSpPr>
            <a:spLocks noGrp="1"/>
          </p:cNvSpPr>
          <p:nvPr>
            <p:ph type="body" sz="quarter" idx="22" hasCustomPrompt="1"/>
          </p:nvPr>
        </p:nvSpPr>
        <p:spPr>
          <a:xfrm>
            <a:off x="633412" y="2163810"/>
            <a:ext cx="11214101" cy="2351090"/>
          </a:xfrm>
          <a:prstGeom prst="rect">
            <a:avLst/>
          </a:prstGeom>
        </p:spPr>
        <p:txBody>
          <a:bodyPr anchor="b"/>
          <a:lstStyle>
            <a:lvl1pPr marL="0" indent="0">
              <a:buSzTx/>
              <a:buFontTx/>
              <a:buNone/>
              <a:defRPr sz="8800">
                <a:latin typeface="Cymru Sans Headline"/>
                <a:ea typeface="Cymru Sans Headline"/>
                <a:cs typeface="Cymru Sans Headline"/>
                <a:sym typeface="Cymru Sans Headline"/>
              </a:defRPr>
            </a:lvl1pPr>
          </a:lstStyle>
          <a:p>
            <a:r>
              <a:t>Master</a:t>
            </a:r>
          </a:p>
        </p:txBody>
      </p:sp>
      <p:sp>
        <p:nvSpPr>
          <p:cNvPr id="395" name="Text Placeholder 2"/>
          <p:cNvSpPr>
            <a:spLocks noGrp="1"/>
          </p:cNvSpPr>
          <p:nvPr>
            <p:ph type="body" sz="quarter" idx="23" hasCustomPrompt="1"/>
          </p:nvPr>
        </p:nvSpPr>
        <p:spPr>
          <a:xfrm>
            <a:off x="12587591" y="2166442"/>
            <a:ext cx="11214101" cy="2351090"/>
          </a:xfrm>
          <a:prstGeom prst="rect">
            <a:avLst/>
          </a:prstGeom>
        </p:spPr>
        <p:txBody>
          <a:bodyPr anchor="b"/>
          <a:lstStyle>
            <a:lvl1pPr marL="0" indent="0">
              <a:buSzTx/>
              <a:buFontTx/>
              <a:buNone/>
              <a:defRPr sz="8800">
                <a:latin typeface="Wales Sans Headline"/>
                <a:ea typeface="Wales Sans Headline"/>
                <a:cs typeface="Wales Sans Headline"/>
                <a:sym typeface="Wales Sans Headline"/>
              </a:defRPr>
            </a:lvl1pPr>
          </a:lstStyle>
          <a:p>
            <a:r>
              <a:t>Master</a:t>
            </a:r>
          </a:p>
        </p:txBody>
      </p:sp>
      <p:sp>
        <p:nvSpPr>
          <p:cNvPr id="396" name="Straight Connector 11"/>
          <p:cNvSpPr/>
          <p:nvPr/>
        </p:nvSpPr>
        <p:spPr>
          <a:xfrm>
            <a:off x="640200" y="4803664"/>
            <a:ext cx="11207314" cy="1"/>
          </a:xfrm>
          <a:prstGeom prst="line">
            <a:avLst/>
          </a:prstGeom>
          <a:ln w="25400">
            <a:solidFill>
              <a:srgbClr val="7D7D7D"/>
            </a:solidFill>
            <a:miter/>
          </a:ln>
        </p:spPr>
        <p:txBody>
          <a:bodyPr lIns="45718" tIns="45718" rIns="45718" bIns="45718"/>
          <a:lstStyle/>
          <a:p>
            <a:endParaRPr/>
          </a:p>
        </p:txBody>
      </p:sp>
      <p:sp>
        <p:nvSpPr>
          <p:cNvPr id="397" name="Straight Connector 13"/>
          <p:cNvSpPr/>
          <p:nvPr/>
        </p:nvSpPr>
        <p:spPr>
          <a:xfrm>
            <a:off x="12587591" y="4774496"/>
            <a:ext cx="11207313" cy="1"/>
          </a:xfrm>
          <a:prstGeom prst="line">
            <a:avLst/>
          </a:prstGeom>
          <a:ln w="25400">
            <a:solidFill>
              <a:srgbClr val="7D7D7D"/>
            </a:solidFill>
            <a:miter/>
          </a:ln>
        </p:spPr>
        <p:txBody>
          <a:bodyPr lIns="45718" tIns="45718" rIns="45718" bIns="45718"/>
          <a:lstStyle/>
          <a:p>
            <a:endParaRPr/>
          </a:p>
        </p:txBody>
      </p:sp>
      <p:sp>
        <p:nvSpPr>
          <p:cNvPr id="398"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399" name="Text Placeholder 2"/>
          <p:cNvSpPr>
            <a:spLocks noGrp="1"/>
          </p:cNvSpPr>
          <p:nvPr>
            <p:ph type="body" sz="quarter" idx="24"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00"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Picture 1">
            <a:extLst>
              <a:ext uri="{FF2B5EF4-FFF2-40B4-BE49-F238E27FC236}">
                <a16:creationId xmlns:a16="http://schemas.microsoft.com/office/drawing/2014/main" id="{7A605FBC-6B96-BE76-1D0A-F502B344120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8333401" y="12136683"/>
            <a:ext cx="3124857" cy="719523"/>
          </a:xfrm>
          <a:prstGeom prst="rect">
            <a:avLst/>
          </a:prstGeom>
        </p:spPr>
      </p:pic>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2_Custom Layout">
    <p:spTree>
      <p:nvGrpSpPr>
        <p:cNvPr id="1" name=""/>
        <p:cNvGrpSpPr/>
        <p:nvPr/>
      </p:nvGrpSpPr>
      <p:grpSpPr>
        <a:xfrm>
          <a:off x="0" y="0"/>
          <a:ext cx="0" cy="0"/>
          <a:chOff x="0" y="0"/>
          <a:chExt cx="0" cy="0"/>
        </a:xfrm>
      </p:grpSpPr>
      <p:pic>
        <p:nvPicPr>
          <p:cNvPr id="407"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pic>
        <p:nvPicPr>
          <p:cNvPr id="408"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09" name="Body Level One…"/>
          <p:cNvSpPr txBox="1">
            <a:spLocks noGrp="1"/>
          </p:cNvSpPr>
          <p:nvPr>
            <p:ph type="body" sz="half" idx="1" hasCustomPrompt="1"/>
          </p:nvPr>
        </p:nvSpPr>
        <p:spPr>
          <a:xfrm>
            <a:off x="12587591" y="6035997"/>
            <a:ext cx="11050726" cy="6786386"/>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10" name="Body Level One…"/>
          <p:cNvSpPr txBox="1">
            <a:spLocks noGrp="1"/>
          </p:cNvSpPr>
          <p:nvPr>
            <p:ph type="body" sz="half" idx="21" hasCustomPrompt="1"/>
          </p:nvPr>
        </p:nvSpPr>
        <p:spPr>
          <a:xfrm>
            <a:off x="640200" y="6035997"/>
            <a:ext cx="11208089" cy="6786383"/>
          </a:xfrm>
          <a:prstGeom prst="rect">
            <a:avLst/>
          </a:prstGeom>
        </p:spPr>
        <p:txBody>
          <a:bodyPr/>
          <a:lstStyle>
            <a:lvl1pPr>
              <a:defRPr sz="4000"/>
            </a:lvl1pPr>
          </a:lstStyle>
          <a:p>
            <a:r>
              <a:t> Body Level One
 Body Level Two</a:t>
            </a:r>
          </a:p>
        </p:txBody>
      </p:sp>
      <p:sp>
        <p:nvSpPr>
          <p:cNvPr id="411" name="Straight Connector 8"/>
          <p:cNvSpPr/>
          <p:nvPr/>
        </p:nvSpPr>
        <p:spPr>
          <a:xfrm flipH="1">
            <a:off x="12159574" y="3346791"/>
            <a:ext cx="1" cy="9475590"/>
          </a:xfrm>
          <a:prstGeom prst="line">
            <a:avLst/>
          </a:prstGeom>
          <a:ln w="25400">
            <a:solidFill>
              <a:srgbClr val="7D7D7D"/>
            </a:solidFill>
            <a:miter/>
          </a:ln>
        </p:spPr>
        <p:txBody>
          <a:bodyPr lIns="45718" tIns="45718" rIns="45718" bIns="45718"/>
          <a:lstStyle/>
          <a:p>
            <a:endParaRPr/>
          </a:p>
        </p:txBody>
      </p:sp>
      <p:sp>
        <p:nvSpPr>
          <p:cNvPr id="412" name="Text Placeholder 2"/>
          <p:cNvSpPr>
            <a:spLocks noGrp="1"/>
          </p:cNvSpPr>
          <p:nvPr>
            <p:ph type="body" sz="quarter" idx="22" hasCustomPrompt="1"/>
          </p:nvPr>
        </p:nvSpPr>
        <p:spPr>
          <a:xfrm>
            <a:off x="633412" y="3346791"/>
            <a:ext cx="11214101" cy="2351089"/>
          </a:xfrm>
          <a:prstGeom prst="rect">
            <a:avLst/>
          </a:prstGeom>
        </p:spPr>
        <p:txBody>
          <a:bodyPr anchor="b"/>
          <a:lstStyle>
            <a:lvl1pPr marL="0" indent="0">
              <a:buSzTx/>
              <a:buFontTx/>
              <a:buNone/>
              <a:defRPr sz="8800">
                <a:latin typeface="Cymru Sans Headline"/>
                <a:ea typeface="Cymru Sans Headline"/>
                <a:cs typeface="Cymru Sans Headline"/>
                <a:sym typeface="Cymru Sans Headline"/>
              </a:defRPr>
            </a:lvl1pPr>
          </a:lstStyle>
          <a:p>
            <a:r>
              <a:t>Master</a:t>
            </a:r>
          </a:p>
        </p:txBody>
      </p:sp>
      <p:sp>
        <p:nvSpPr>
          <p:cNvPr id="413" name="Text Placeholder 2"/>
          <p:cNvSpPr>
            <a:spLocks noGrp="1"/>
          </p:cNvSpPr>
          <p:nvPr>
            <p:ph type="body" sz="quarter" idx="23" hasCustomPrompt="1"/>
          </p:nvPr>
        </p:nvSpPr>
        <p:spPr>
          <a:xfrm>
            <a:off x="12587591" y="3346789"/>
            <a:ext cx="11214101" cy="2351089"/>
          </a:xfrm>
          <a:prstGeom prst="rect">
            <a:avLst/>
          </a:prstGeom>
        </p:spPr>
        <p:txBody>
          <a:bodyPr anchor="b"/>
          <a:lstStyle>
            <a:lvl1pPr marL="0" indent="0">
              <a:buSzTx/>
              <a:buFontTx/>
              <a:buNone/>
              <a:defRPr sz="8800">
                <a:latin typeface="Wales Sans Headline"/>
                <a:ea typeface="Wales Sans Headline"/>
                <a:cs typeface="Wales Sans Headline"/>
                <a:sym typeface="Wales Sans Headline"/>
              </a:defRPr>
            </a:lvl1pPr>
          </a:lstStyle>
          <a:p>
            <a:r>
              <a:t>Master</a:t>
            </a:r>
          </a:p>
        </p:txBody>
      </p:sp>
      <p:sp>
        <p:nvSpPr>
          <p:cNvPr id="414" name="Straight Connector 11"/>
          <p:cNvSpPr/>
          <p:nvPr/>
        </p:nvSpPr>
        <p:spPr>
          <a:xfrm>
            <a:off x="640200" y="5777057"/>
            <a:ext cx="11207314" cy="1"/>
          </a:xfrm>
          <a:prstGeom prst="line">
            <a:avLst/>
          </a:prstGeom>
          <a:ln w="25400">
            <a:solidFill>
              <a:srgbClr val="7D7D7D"/>
            </a:solidFill>
            <a:miter/>
          </a:ln>
        </p:spPr>
        <p:txBody>
          <a:bodyPr lIns="45718" tIns="45718" rIns="45718" bIns="45718"/>
          <a:lstStyle/>
          <a:p>
            <a:endParaRPr/>
          </a:p>
        </p:txBody>
      </p:sp>
      <p:sp>
        <p:nvSpPr>
          <p:cNvPr id="415" name="Straight Connector 13"/>
          <p:cNvSpPr/>
          <p:nvPr/>
        </p:nvSpPr>
        <p:spPr>
          <a:xfrm>
            <a:off x="12587591" y="5765036"/>
            <a:ext cx="11207313" cy="1"/>
          </a:xfrm>
          <a:prstGeom prst="line">
            <a:avLst/>
          </a:prstGeom>
          <a:ln w="25400">
            <a:solidFill>
              <a:srgbClr val="7D7D7D"/>
            </a:solidFill>
            <a:miter/>
          </a:ln>
        </p:spPr>
        <p:txBody>
          <a:bodyPr lIns="45718" tIns="45718" rIns="45718" bIns="45718"/>
          <a:lstStyle/>
          <a:p>
            <a:endParaRPr/>
          </a:p>
        </p:txBody>
      </p:sp>
      <p:sp>
        <p:nvSpPr>
          <p:cNvPr id="416"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417" name="Line"/>
          <p:cNvSpPr/>
          <p:nvPr/>
        </p:nvSpPr>
        <p:spPr>
          <a:xfrm flipV="1">
            <a:off x="640201" y="3008671"/>
            <a:ext cx="23109750" cy="4"/>
          </a:xfrm>
          <a:prstGeom prst="line">
            <a:avLst/>
          </a:prstGeom>
          <a:ln w="25400">
            <a:solidFill>
              <a:srgbClr val="7D7D7D"/>
            </a:solidFill>
            <a:miter lim="400000"/>
          </a:ln>
        </p:spPr>
        <p:txBody>
          <a:bodyPr lIns="45718" tIns="45718" rIns="45718" bIns="45718"/>
          <a:lstStyle/>
          <a:p>
            <a:endParaRPr/>
          </a:p>
        </p:txBody>
      </p:sp>
      <p:sp>
        <p:nvSpPr>
          <p:cNvPr id="418" name="Text Placeholder 2"/>
          <p:cNvSpPr>
            <a:spLocks noGrp="1"/>
          </p:cNvSpPr>
          <p:nvPr>
            <p:ph type="body" sz="quarter" idx="24" hasCustomPrompt="1"/>
          </p:nvPr>
        </p:nvSpPr>
        <p:spPr>
          <a:xfrm>
            <a:off x="633412" y="756919"/>
            <a:ext cx="23115590"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19" name="Text Placeholder 2"/>
          <p:cNvSpPr>
            <a:spLocks noGrp="1"/>
          </p:cNvSpPr>
          <p:nvPr>
            <p:ph type="body" sz="quarter" idx="25" hasCustomPrompt="1"/>
          </p:nvPr>
        </p:nvSpPr>
        <p:spPr>
          <a:xfrm>
            <a:off x="631353" y="1843654"/>
            <a:ext cx="23115590"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20"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Picture 1">
            <a:extLst>
              <a:ext uri="{FF2B5EF4-FFF2-40B4-BE49-F238E27FC236}">
                <a16:creationId xmlns:a16="http://schemas.microsoft.com/office/drawing/2014/main" id="{21359885-ED26-07F3-9FBF-4A1534D94827}"/>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8351689" y="12102860"/>
            <a:ext cx="3124857" cy="719523"/>
          </a:xfrm>
          <a:prstGeom prst="rect">
            <a:avLst/>
          </a:prstGeom>
        </p:spPr>
      </p:pic>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2_Title &amp; Subtitle">
    <p:spTree>
      <p:nvGrpSpPr>
        <p:cNvPr id="1" name=""/>
        <p:cNvGrpSpPr/>
        <p:nvPr/>
      </p:nvGrpSpPr>
      <p:grpSpPr>
        <a:xfrm>
          <a:off x="0" y="0"/>
          <a:ext cx="0" cy="0"/>
          <a:chOff x="0" y="0"/>
          <a:chExt cx="0" cy="0"/>
        </a:xfrm>
      </p:grpSpPr>
      <p:pic>
        <p:nvPicPr>
          <p:cNvPr id="427"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28" name="Body Level One…"/>
          <p:cNvSpPr txBox="1">
            <a:spLocks noGrp="1"/>
          </p:cNvSpPr>
          <p:nvPr>
            <p:ph type="body" sz="quarter" idx="1" hasCustomPrompt="1"/>
          </p:nvPr>
        </p:nvSpPr>
        <p:spPr>
          <a:xfrm>
            <a:off x="640202" y="4634176"/>
            <a:ext cx="5060209" cy="8188206"/>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29" name="Straight Connector 7"/>
          <p:cNvSpPr/>
          <p:nvPr/>
        </p:nvSpPr>
        <p:spPr>
          <a:xfrm flipH="1">
            <a:off x="17118590" y="3434819"/>
            <a:ext cx="1" cy="9387559"/>
          </a:xfrm>
          <a:prstGeom prst="line">
            <a:avLst/>
          </a:prstGeom>
          <a:ln w="25400">
            <a:solidFill>
              <a:srgbClr val="7D7D7D"/>
            </a:solidFill>
            <a:miter/>
          </a:ln>
        </p:spPr>
        <p:txBody>
          <a:bodyPr lIns="45718" tIns="45718" rIns="45718" bIns="45718"/>
          <a:lstStyle/>
          <a:p>
            <a:endParaRPr/>
          </a:p>
        </p:txBody>
      </p:sp>
      <p:sp>
        <p:nvSpPr>
          <p:cNvPr id="430" name="Body Level One…"/>
          <p:cNvSpPr txBox="1">
            <a:spLocks noGrp="1"/>
          </p:cNvSpPr>
          <p:nvPr>
            <p:ph type="body" sz="quarter" idx="21" hasCustomPrompt="1"/>
          </p:nvPr>
        </p:nvSpPr>
        <p:spPr>
          <a:xfrm>
            <a:off x="6213104" y="4634176"/>
            <a:ext cx="5060210" cy="8188205"/>
          </a:xfrm>
          <a:prstGeom prst="rect">
            <a:avLst/>
          </a:prstGeom>
        </p:spPr>
        <p:txBody>
          <a:bodyPr/>
          <a:lstStyle>
            <a:lvl1pPr>
              <a:defRPr sz="4000"/>
            </a:lvl1pPr>
          </a:lstStyle>
          <a:p>
            <a:r>
              <a:t> Body Level One
 Body Level Two</a:t>
            </a:r>
          </a:p>
        </p:txBody>
      </p:sp>
      <p:sp>
        <p:nvSpPr>
          <p:cNvPr id="431" name="Body Level One…"/>
          <p:cNvSpPr txBox="1">
            <a:spLocks noGrp="1"/>
          </p:cNvSpPr>
          <p:nvPr>
            <p:ph type="body" sz="quarter" idx="22" hasCustomPrompt="1"/>
          </p:nvPr>
        </p:nvSpPr>
        <p:spPr>
          <a:xfrm>
            <a:off x="11786007" y="4634176"/>
            <a:ext cx="5060209" cy="8188204"/>
          </a:xfrm>
          <a:prstGeom prst="rect">
            <a:avLst/>
          </a:prstGeom>
        </p:spPr>
        <p:txBody>
          <a:bodyPr/>
          <a:lstStyle>
            <a:lvl1pPr>
              <a:defRPr sz="4000"/>
            </a:lvl1pPr>
          </a:lstStyle>
          <a:p>
            <a:r>
              <a:t> Body Level One
 Body Level Two</a:t>
            </a:r>
          </a:p>
        </p:txBody>
      </p:sp>
      <p:sp>
        <p:nvSpPr>
          <p:cNvPr id="432" name="Body Level One…"/>
          <p:cNvSpPr txBox="1">
            <a:spLocks noGrp="1"/>
          </p:cNvSpPr>
          <p:nvPr>
            <p:ph type="body" sz="quarter" idx="23" hasCustomPrompt="1"/>
          </p:nvPr>
        </p:nvSpPr>
        <p:spPr>
          <a:xfrm>
            <a:off x="17358910" y="4623663"/>
            <a:ext cx="5060210" cy="8198716"/>
          </a:xfrm>
          <a:prstGeom prst="rect">
            <a:avLst/>
          </a:prstGeom>
        </p:spPr>
        <p:txBody>
          <a:bodyPr/>
          <a:lstStyle>
            <a:lvl1pPr>
              <a:defRPr sz="4000"/>
            </a:lvl1pPr>
          </a:lstStyle>
          <a:p>
            <a:r>
              <a:t> Body Level One
 Body Level Two</a:t>
            </a:r>
          </a:p>
        </p:txBody>
      </p:sp>
      <p:sp>
        <p:nvSpPr>
          <p:cNvPr id="433" name="Straight Connector 12"/>
          <p:cNvSpPr/>
          <p:nvPr/>
        </p:nvSpPr>
        <p:spPr>
          <a:xfrm flipH="1">
            <a:off x="11531671" y="3434820"/>
            <a:ext cx="1" cy="9387556"/>
          </a:xfrm>
          <a:prstGeom prst="line">
            <a:avLst/>
          </a:prstGeom>
          <a:ln w="25400">
            <a:solidFill>
              <a:srgbClr val="7D7D7D"/>
            </a:solidFill>
            <a:miter/>
          </a:ln>
        </p:spPr>
        <p:txBody>
          <a:bodyPr lIns="45718" tIns="45718" rIns="45718" bIns="45718"/>
          <a:lstStyle/>
          <a:p>
            <a:endParaRPr/>
          </a:p>
        </p:txBody>
      </p:sp>
      <p:sp>
        <p:nvSpPr>
          <p:cNvPr id="434" name="Straight Connector 15"/>
          <p:cNvSpPr/>
          <p:nvPr/>
        </p:nvSpPr>
        <p:spPr>
          <a:xfrm flipH="1">
            <a:off x="5964207" y="3434820"/>
            <a:ext cx="1" cy="9387556"/>
          </a:xfrm>
          <a:prstGeom prst="line">
            <a:avLst/>
          </a:prstGeom>
          <a:ln w="25400">
            <a:solidFill>
              <a:srgbClr val="7D7D7D"/>
            </a:solidFill>
            <a:miter/>
          </a:ln>
        </p:spPr>
        <p:txBody>
          <a:bodyPr lIns="45718" tIns="45718" rIns="45718" bIns="45718"/>
          <a:lstStyle/>
          <a:p>
            <a:endParaRPr/>
          </a:p>
        </p:txBody>
      </p:sp>
      <p:sp>
        <p:nvSpPr>
          <p:cNvPr id="435" name="Oval 16"/>
          <p:cNvSpPr/>
          <p:nvPr/>
        </p:nvSpPr>
        <p:spPr>
          <a:xfrm>
            <a:off x="634187" y="3359994"/>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36" name="Text Placeholder 9"/>
          <p:cNvSpPr>
            <a:spLocks noGrp="1"/>
          </p:cNvSpPr>
          <p:nvPr>
            <p:ph type="body" sz="quarter" idx="24" hasCustomPrompt="1"/>
          </p:nvPr>
        </p:nvSpPr>
        <p:spPr>
          <a:xfrm>
            <a:off x="633412" y="3440079"/>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37" name="Oval 18"/>
          <p:cNvSpPr/>
          <p:nvPr/>
        </p:nvSpPr>
        <p:spPr>
          <a:xfrm>
            <a:off x="6217832" y="3354740"/>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38" name="Text Placeholder 9"/>
          <p:cNvSpPr>
            <a:spLocks noGrp="1"/>
          </p:cNvSpPr>
          <p:nvPr>
            <p:ph type="body" sz="quarter" idx="25" hasCustomPrompt="1"/>
          </p:nvPr>
        </p:nvSpPr>
        <p:spPr>
          <a:xfrm>
            <a:off x="6217058" y="3434826"/>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39" name="Oval 20"/>
          <p:cNvSpPr/>
          <p:nvPr/>
        </p:nvSpPr>
        <p:spPr>
          <a:xfrm>
            <a:off x="11790973" y="3354735"/>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40" name="Text Placeholder 9"/>
          <p:cNvSpPr>
            <a:spLocks noGrp="1"/>
          </p:cNvSpPr>
          <p:nvPr>
            <p:ph type="body" sz="quarter" idx="26" hasCustomPrompt="1"/>
          </p:nvPr>
        </p:nvSpPr>
        <p:spPr>
          <a:xfrm>
            <a:off x="11790198" y="3434820"/>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41" name="Oval 23"/>
          <p:cNvSpPr/>
          <p:nvPr/>
        </p:nvSpPr>
        <p:spPr>
          <a:xfrm>
            <a:off x="17356227" y="3354739"/>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42" name="Text Placeholder 9"/>
          <p:cNvSpPr>
            <a:spLocks noGrp="1"/>
          </p:cNvSpPr>
          <p:nvPr>
            <p:ph type="body" sz="quarter" idx="27" hasCustomPrompt="1"/>
          </p:nvPr>
        </p:nvSpPr>
        <p:spPr>
          <a:xfrm>
            <a:off x="17355452" y="3434824"/>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d</a:t>
            </a:r>
          </a:p>
        </p:txBody>
      </p:sp>
      <p:sp>
        <p:nvSpPr>
          <p:cNvPr id="443"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444" name="Line"/>
          <p:cNvSpPr/>
          <p:nvPr/>
        </p:nvSpPr>
        <p:spPr>
          <a:xfrm flipV="1">
            <a:off x="640201" y="3008671"/>
            <a:ext cx="23109750" cy="4"/>
          </a:xfrm>
          <a:prstGeom prst="line">
            <a:avLst/>
          </a:prstGeom>
          <a:ln w="25400">
            <a:solidFill>
              <a:srgbClr val="7D7D7D"/>
            </a:solidFill>
            <a:miter lim="400000"/>
          </a:ln>
        </p:spPr>
        <p:txBody>
          <a:bodyPr lIns="45718" tIns="45718" rIns="45718" bIns="45718"/>
          <a:lstStyle/>
          <a:p>
            <a:endParaRPr/>
          </a:p>
        </p:txBody>
      </p:sp>
      <p:sp>
        <p:nvSpPr>
          <p:cNvPr id="445" name="Text Placeholder 2"/>
          <p:cNvSpPr>
            <a:spLocks noGrp="1"/>
          </p:cNvSpPr>
          <p:nvPr>
            <p:ph type="body" sz="quarter" idx="28" hasCustomPrompt="1"/>
          </p:nvPr>
        </p:nvSpPr>
        <p:spPr>
          <a:xfrm>
            <a:off x="633412" y="756919"/>
            <a:ext cx="23115590"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46" name="Text Placeholder 2"/>
          <p:cNvSpPr>
            <a:spLocks noGrp="1"/>
          </p:cNvSpPr>
          <p:nvPr>
            <p:ph type="body" sz="quarter" idx="29" hasCustomPrompt="1"/>
          </p:nvPr>
        </p:nvSpPr>
        <p:spPr>
          <a:xfrm>
            <a:off x="631353" y="1843654"/>
            <a:ext cx="23115590"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47"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4_Title &amp; Subtitle">
    <p:spTree>
      <p:nvGrpSpPr>
        <p:cNvPr id="1" name=""/>
        <p:cNvGrpSpPr/>
        <p:nvPr/>
      </p:nvGrpSpPr>
      <p:grpSpPr>
        <a:xfrm>
          <a:off x="0" y="0"/>
          <a:ext cx="0" cy="0"/>
          <a:chOff x="0" y="0"/>
          <a:chExt cx="0" cy="0"/>
        </a:xfrm>
      </p:grpSpPr>
      <p:pic>
        <p:nvPicPr>
          <p:cNvPr id="45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55" name="Body Level One…"/>
          <p:cNvSpPr txBox="1">
            <a:spLocks noGrp="1"/>
          </p:cNvSpPr>
          <p:nvPr>
            <p:ph type="body" sz="quarter" idx="1" hasCustomPrompt="1"/>
          </p:nvPr>
        </p:nvSpPr>
        <p:spPr>
          <a:xfrm>
            <a:off x="640202" y="3308799"/>
            <a:ext cx="5060209" cy="9513584"/>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56" name="Straight Connector 7"/>
          <p:cNvSpPr/>
          <p:nvPr/>
        </p:nvSpPr>
        <p:spPr>
          <a:xfrm flipH="1">
            <a:off x="17118590" y="2205110"/>
            <a:ext cx="1" cy="10617267"/>
          </a:xfrm>
          <a:prstGeom prst="line">
            <a:avLst/>
          </a:prstGeom>
          <a:ln w="25400">
            <a:solidFill>
              <a:srgbClr val="7D7D7D"/>
            </a:solidFill>
            <a:miter/>
          </a:ln>
        </p:spPr>
        <p:txBody>
          <a:bodyPr lIns="45718" tIns="45718" rIns="45718" bIns="45718"/>
          <a:lstStyle/>
          <a:p>
            <a:endParaRPr/>
          </a:p>
        </p:txBody>
      </p:sp>
      <p:sp>
        <p:nvSpPr>
          <p:cNvPr id="457" name="Body Level One…"/>
          <p:cNvSpPr txBox="1">
            <a:spLocks noGrp="1"/>
          </p:cNvSpPr>
          <p:nvPr>
            <p:ph type="body" sz="quarter" idx="21" hasCustomPrompt="1"/>
          </p:nvPr>
        </p:nvSpPr>
        <p:spPr>
          <a:xfrm>
            <a:off x="6213104" y="3308946"/>
            <a:ext cx="5060210" cy="9513435"/>
          </a:xfrm>
          <a:prstGeom prst="rect">
            <a:avLst/>
          </a:prstGeom>
        </p:spPr>
        <p:txBody>
          <a:bodyPr/>
          <a:lstStyle>
            <a:lvl1pPr>
              <a:defRPr sz="4000"/>
            </a:lvl1pPr>
          </a:lstStyle>
          <a:p>
            <a:r>
              <a:t> Body Level One
 Body Level Two</a:t>
            </a:r>
          </a:p>
        </p:txBody>
      </p:sp>
      <p:sp>
        <p:nvSpPr>
          <p:cNvPr id="458" name="Body Level One…"/>
          <p:cNvSpPr txBox="1">
            <a:spLocks noGrp="1"/>
          </p:cNvSpPr>
          <p:nvPr>
            <p:ph type="body" sz="quarter" idx="22" hasCustomPrompt="1"/>
          </p:nvPr>
        </p:nvSpPr>
        <p:spPr>
          <a:xfrm>
            <a:off x="11786007" y="3308946"/>
            <a:ext cx="5060209" cy="9513435"/>
          </a:xfrm>
          <a:prstGeom prst="rect">
            <a:avLst/>
          </a:prstGeom>
        </p:spPr>
        <p:txBody>
          <a:bodyPr/>
          <a:lstStyle>
            <a:lvl1pPr>
              <a:defRPr sz="4000"/>
            </a:lvl1pPr>
          </a:lstStyle>
          <a:p>
            <a:r>
              <a:t> Body Level One
 Body Level Two</a:t>
            </a:r>
          </a:p>
        </p:txBody>
      </p:sp>
      <p:sp>
        <p:nvSpPr>
          <p:cNvPr id="459" name="Body Level One…"/>
          <p:cNvSpPr txBox="1">
            <a:spLocks noGrp="1"/>
          </p:cNvSpPr>
          <p:nvPr>
            <p:ph type="body" sz="quarter" idx="23" hasCustomPrompt="1"/>
          </p:nvPr>
        </p:nvSpPr>
        <p:spPr>
          <a:xfrm>
            <a:off x="17358910" y="3308952"/>
            <a:ext cx="5060210" cy="9513427"/>
          </a:xfrm>
          <a:prstGeom prst="rect">
            <a:avLst/>
          </a:prstGeom>
        </p:spPr>
        <p:txBody>
          <a:bodyPr/>
          <a:lstStyle>
            <a:lvl1pPr>
              <a:defRPr sz="4000"/>
            </a:lvl1pPr>
          </a:lstStyle>
          <a:p>
            <a:r>
              <a:t> Body Level One
 Body Level Two</a:t>
            </a:r>
          </a:p>
        </p:txBody>
      </p:sp>
      <p:sp>
        <p:nvSpPr>
          <p:cNvPr id="460" name="Straight Connector 12"/>
          <p:cNvSpPr/>
          <p:nvPr/>
        </p:nvSpPr>
        <p:spPr>
          <a:xfrm flipH="1">
            <a:off x="11531672" y="2205111"/>
            <a:ext cx="1" cy="10617266"/>
          </a:xfrm>
          <a:prstGeom prst="line">
            <a:avLst/>
          </a:prstGeom>
          <a:ln w="25400">
            <a:solidFill>
              <a:srgbClr val="7D7D7D"/>
            </a:solidFill>
            <a:miter/>
          </a:ln>
        </p:spPr>
        <p:txBody>
          <a:bodyPr lIns="45718" tIns="45718" rIns="45718" bIns="45718"/>
          <a:lstStyle/>
          <a:p>
            <a:endParaRPr/>
          </a:p>
        </p:txBody>
      </p:sp>
      <p:sp>
        <p:nvSpPr>
          <p:cNvPr id="461" name="Straight Connector 15"/>
          <p:cNvSpPr/>
          <p:nvPr/>
        </p:nvSpPr>
        <p:spPr>
          <a:xfrm flipH="1">
            <a:off x="5964208" y="2205110"/>
            <a:ext cx="1" cy="10617266"/>
          </a:xfrm>
          <a:prstGeom prst="line">
            <a:avLst/>
          </a:prstGeom>
          <a:ln w="25400">
            <a:solidFill>
              <a:srgbClr val="7D7D7D"/>
            </a:solidFill>
            <a:miter/>
          </a:ln>
        </p:spPr>
        <p:txBody>
          <a:bodyPr lIns="45718" tIns="45718" rIns="45718" bIns="45718"/>
          <a:lstStyle/>
          <a:p>
            <a:endParaRPr/>
          </a:p>
        </p:txBody>
      </p:sp>
      <p:sp>
        <p:nvSpPr>
          <p:cNvPr id="462" name="Oval 16"/>
          <p:cNvSpPr/>
          <p:nvPr/>
        </p:nvSpPr>
        <p:spPr>
          <a:xfrm>
            <a:off x="634187" y="2130286"/>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3" name="Text Placeholder 9"/>
          <p:cNvSpPr>
            <a:spLocks noGrp="1"/>
          </p:cNvSpPr>
          <p:nvPr>
            <p:ph type="body" sz="quarter" idx="24" hasCustomPrompt="1"/>
          </p:nvPr>
        </p:nvSpPr>
        <p:spPr>
          <a:xfrm>
            <a:off x="633412" y="2210371"/>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64" name="Oval 18"/>
          <p:cNvSpPr/>
          <p:nvPr/>
        </p:nvSpPr>
        <p:spPr>
          <a:xfrm>
            <a:off x="6217832" y="2125031"/>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5" name="Text Placeholder 9"/>
          <p:cNvSpPr>
            <a:spLocks noGrp="1"/>
          </p:cNvSpPr>
          <p:nvPr>
            <p:ph type="body" sz="quarter" idx="25" hasCustomPrompt="1"/>
          </p:nvPr>
        </p:nvSpPr>
        <p:spPr>
          <a:xfrm>
            <a:off x="6217058" y="2205116"/>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66" name="Oval 20"/>
          <p:cNvSpPr/>
          <p:nvPr/>
        </p:nvSpPr>
        <p:spPr>
          <a:xfrm>
            <a:off x="11790973" y="2125025"/>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7" name="Text Placeholder 9"/>
          <p:cNvSpPr>
            <a:spLocks noGrp="1"/>
          </p:cNvSpPr>
          <p:nvPr>
            <p:ph type="body" sz="quarter" idx="26" hasCustomPrompt="1"/>
          </p:nvPr>
        </p:nvSpPr>
        <p:spPr>
          <a:xfrm>
            <a:off x="11790198" y="2205110"/>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68" name="Oval 23"/>
          <p:cNvSpPr/>
          <p:nvPr/>
        </p:nvSpPr>
        <p:spPr>
          <a:xfrm>
            <a:off x="17356227" y="2125029"/>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9" name="Text Placeholder 9"/>
          <p:cNvSpPr>
            <a:spLocks noGrp="1"/>
          </p:cNvSpPr>
          <p:nvPr>
            <p:ph type="body" sz="quarter" idx="27" hasCustomPrompt="1"/>
          </p:nvPr>
        </p:nvSpPr>
        <p:spPr>
          <a:xfrm>
            <a:off x="17355452" y="2205115"/>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d</a:t>
            </a:r>
          </a:p>
        </p:txBody>
      </p:sp>
      <p:sp>
        <p:nvSpPr>
          <p:cNvPr id="470"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471" name="Text Placeholder 2"/>
          <p:cNvSpPr>
            <a:spLocks noGrp="1"/>
          </p:cNvSpPr>
          <p:nvPr>
            <p:ph type="body" sz="quarter" idx="28"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72"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3_Title &amp; Subtitle">
    <p:spTree>
      <p:nvGrpSpPr>
        <p:cNvPr id="1" name=""/>
        <p:cNvGrpSpPr/>
        <p:nvPr/>
      </p:nvGrpSpPr>
      <p:grpSpPr>
        <a:xfrm>
          <a:off x="0" y="0"/>
          <a:ext cx="0" cy="0"/>
          <a:chOff x="0" y="0"/>
          <a:chExt cx="0" cy="0"/>
        </a:xfrm>
      </p:grpSpPr>
      <p:pic>
        <p:nvPicPr>
          <p:cNvPr id="47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80" name="Body Level One…"/>
          <p:cNvSpPr txBox="1">
            <a:spLocks noGrp="1"/>
          </p:cNvSpPr>
          <p:nvPr>
            <p:ph type="body" sz="quarter" idx="1" hasCustomPrompt="1"/>
          </p:nvPr>
        </p:nvSpPr>
        <p:spPr>
          <a:xfrm>
            <a:off x="640200" y="4426361"/>
            <a:ext cx="7358518" cy="8396022"/>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81" name="Body Level One…"/>
          <p:cNvSpPr txBox="1">
            <a:spLocks noGrp="1"/>
          </p:cNvSpPr>
          <p:nvPr>
            <p:ph type="body" sz="quarter" idx="21" hasCustomPrompt="1"/>
          </p:nvPr>
        </p:nvSpPr>
        <p:spPr>
          <a:xfrm>
            <a:off x="8506914" y="4426361"/>
            <a:ext cx="7141896" cy="8396019"/>
          </a:xfrm>
          <a:prstGeom prst="rect">
            <a:avLst/>
          </a:prstGeom>
        </p:spPr>
        <p:txBody>
          <a:bodyPr/>
          <a:lstStyle>
            <a:lvl1pPr>
              <a:defRPr sz="4000"/>
            </a:lvl1pPr>
          </a:lstStyle>
          <a:p>
            <a:r>
              <a:t> Body Level One
 Body Level Two</a:t>
            </a:r>
          </a:p>
        </p:txBody>
      </p:sp>
      <p:sp>
        <p:nvSpPr>
          <p:cNvPr id="482" name="Body Level One…"/>
          <p:cNvSpPr txBox="1">
            <a:spLocks noGrp="1"/>
          </p:cNvSpPr>
          <p:nvPr>
            <p:ph type="body" sz="quarter" idx="22" hasCustomPrompt="1"/>
          </p:nvPr>
        </p:nvSpPr>
        <p:spPr>
          <a:xfrm>
            <a:off x="16333520" y="4426361"/>
            <a:ext cx="7413422" cy="8396018"/>
          </a:xfrm>
          <a:prstGeom prst="rect">
            <a:avLst/>
          </a:prstGeom>
        </p:spPr>
        <p:txBody>
          <a:bodyPr/>
          <a:lstStyle>
            <a:lvl1pPr>
              <a:defRPr sz="4000"/>
            </a:lvl1pPr>
          </a:lstStyle>
          <a:p>
            <a:r>
              <a:t> Body Level One
 Body Level Two</a:t>
            </a:r>
          </a:p>
        </p:txBody>
      </p:sp>
      <p:sp>
        <p:nvSpPr>
          <p:cNvPr id="483" name="Straight Connector 12"/>
          <p:cNvSpPr/>
          <p:nvPr/>
        </p:nvSpPr>
        <p:spPr>
          <a:xfrm flipH="1">
            <a:off x="16079184" y="3330912"/>
            <a:ext cx="1" cy="9491464"/>
          </a:xfrm>
          <a:prstGeom prst="line">
            <a:avLst/>
          </a:prstGeom>
          <a:ln w="25400">
            <a:solidFill>
              <a:srgbClr val="7D7D7D"/>
            </a:solidFill>
            <a:miter/>
          </a:ln>
        </p:spPr>
        <p:txBody>
          <a:bodyPr lIns="45718" tIns="45718" rIns="45718" bIns="45718"/>
          <a:lstStyle/>
          <a:p>
            <a:endParaRPr/>
          </a:p>
        </p:txBody>
      </p:sp>
      <p:sp>
        <p:nvSpPr>
          <p:cNvPr id="484" name="Straight Connector 15"/>
          <p:cNvSpPr/>
          <p:nvPr/>
        </p:nvSpPr>
        <p:spPr>
          <a:xfrm flipH="1">
            <a:off x="8258017" y="3330912"/>
            <a:ext cx="1" cy="9491463"/>
          </a:xfrm>
          <a:prstGeom prst="line">
            <a:avLst/>
          </a:prstGeom>
          <a:ln w="25400">
            <a:solidFill>
              <a:srgbClr val="7D7D7D"/>
            </a:solidFill>
            <a:miter/>
          </a:ln>
        </p:spPr>
        <p:txBody>
          <a:bodyPr lIns="45718" tIns="45718" rIns="45718" bIns="45718"/>
          <a:lstStyle/>
          <a:p>
            <a:endParaRPr/>
          </a:p>
        </p:txBody>
      </p:sp>
      <p:sp>
        <p:nvSpPr>
          <p:cNvPr id="485" name="Oval 16"/>
          <p:cNvSpPr/>
          <p:nvPr/>
        </p:nvSpPr>
        <p:spPr>
          <a:xfrm>
            <a:off x="634187" y="3256088"/>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86" name="Text Placeholder 9"/>
          <p:cNvSpPr>
            <a:spLocks noGrp="1"/>
          </p:cNvSpPr>
          <p:nvPr>
            <p:ph type="body" sz="quarter" idx="23" hasCustomPrompt="1"/>
          </p:nvPr>
        </p:nvSpPr>
        <p:spPr>
          <a:xfrm>
            <a:off x="633412" y="3336173"/>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87" name="Oval 18"/>
          <p:cNvSpPr/>
          <p:nvPr/>
        </p:nvSpPr>
        <p:spPr>
          <a:xfrm>
            <a:off x="8511641" y="3250833"/>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88" name="Text Placeholder 9"/>
          <p:cNvSpPr>
            <a:spLocks noGrp="1"/>
          </p:cNvSpPr>
          <p:nvPr>
            <p:ph type="body" sz="quarter" idx="24" hasCustomPrompt="1"/>
          </p:nvPr>
        </p:nvSpPr>
        <p:spPr>
          <a:xfrm>
            <a:off x="8510868" y="3330919"/>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89" name="Oval 20"/>
          <p:cNvSpPr/>
          <p:nvPr/>
        </p:nvSpPr>
        <p:spPr>
          <a:xfrm>
            <a:off x="16338486" y="3250827"/>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90" name="Text Placeholder 9"/>
          <p:cNvSpPr>
            <a:spLocks noGrp="1"/>
          </p:cNvSpPr>
          <p:nvPr>
            <p:ph type="body" sz="quarter" idx="25" hasCustomPrompt="1"/>
          </p:nvPr>
        </p:nvSpPr>
        <p:spPr>
          <a:xfrm>
            <a:off x="16337711" y="3330912"/>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91"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492" name="Line"/>
          <p:cNvSpPr/>
          <p:nvPr/>
        </p:nvSpPr>
        <p:spPr>
          <a:xfrm flipV="1">
            <a:off x="640201" y="3008671"/>
            <a:ext cx="23109750" cy="4"/>
          </a:xfrm>
          <a:prstGeom prst="line">
            <a:avLst/>
          </a:prstGeom>
          <a:ln w="25400">
            <a:solidFill>
              <a:srgbClr val="7D7D7D"/>
            </a:solidFill>
            <a:miter lim="400000"/>
          </a:ln>
        </p:spPr>
        <p:txBody>
          <a:bodyPr lIns="45718" tIns="45718" rIns="45718" bIns="45718"/>
          <a:lstStyle/>
          <a:p>
            <a:endParaRPr/>
          </a:p>
        </p:txBody>
      </p:sp>
      <p:sp>
        <p:nvSpPr>
          <p:cNvPr id="493" name="Text Placeholder 2"/>
          <p:cNvSpPr>
            <a:spLocks noGrp="1"/>
          </p:cNvSpPr>
          <p:nvPr>
            <p:ph type="body" sz="quarter" idx="26" hasCustomPrompt="1"/>
          </p:nvPr>
        </p:nvSpPr>
        <p:spPr>
          <a:xfrm>
            <a:off x="633412" y="756919"/>
            <a:ext cx="23115590"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94" name="Text Placeholder 2"/>
          <p:cNvSpPr>
            <a:spLocks noGrp="1"/>
          </p:cNvSpPr>
          <p:nvPr>
            <p:ph type="body" sz="quarter" idx="27" hasCustomPrompt="1"/>
          </p:nvPr>
        </p:nvSpPr>
        <p:spPr>
          <a:xfrm>
            <a:off x="631353" y="1843654"/>
            <a:ext cx="23115590"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95"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14_Title &amp; Subtitle">
    <p:spTree>
      <p:nvGrpSpPr>
        <p:cNvPr id="1" name=""/>
        <p:cNvGrpSpPr/>
        <p:nvPr/>
      </p:nvGrpSpPr>
      <p:grpSpPr>
        <a:xfrm>
          <a:off x="0" y="0"/>
          <a:ext cx="0" cy="0"/>
          <a:chOff x="0" y="0"/>
          <a:chExt cx="0" cy="0"/>
        </a:xfrm>
      </p:grpSpPr>
      <p:pic>
        <p:nvPicPr>
          <p:cNvPr id="502"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03" name="Body Level One…"/>
          <p:cNvSpPr txBox="1">
            <a:spLocks noGrp="1"/>
          </p:cNvSpPr>
          <p:nvPr>
            <p:ph type="body" sz="half" idx="1" hasCustomPrompt="1"/>
          </p:nvPr>
        </p:nvSpPr>
        <p:spPr>
          <a:xfrm>
            <a:off x="640200" y="3433464"/>
            <a:ext cx="7358518" cy="9388919"/>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04" name="Body Level One…"/>
          <p:cNvSpPr txBox="1">
            <a:spLocks noGrp="1"/>
          </p:cNvSpPr>
          <p:nvPr>
            <p:ph type="body" sz="half" idx="21" hasCustomPrompt="1"/>
          </p:nvPr>
        </p:nvSpPr>
        <p:spPr>
          <a:xfrm>
            <a:off x="8506914" y="3433464"/>
            <a:ext cx="7141896" cy="9388917"/>
          </a:xfrm>
          <a:prstGeom prst="rect">
            <a:avLst/>
          </a:prstGeom>
        </p:spPr>
        <p:txBody>
          <a:bodyPr/>
          <a:lstStyle>
            <a:lvl1pPr>
              <a:defRPr sz="4000"/>
            </a:lvl1pPr>
          </a:lstStyle>
          <a:p>
            <a:r>
              <a:t> Body Level One
 Body Level Two</a:t>
            </a:r>
          </a:p>
        </p:txBody>
      </p:sp>
      <p:sp>
        <p:nvSpPr>
          <p:cNvPr id="505" name="Body Level One…"/>
          <p:cNvSpPr txBox="1">
            <a:spLocks noGrp="1"/>
          </p:cNvSpPr>
          <p:nvPr>
            <p:ph type="body" sz="half" idx="22" hasCustomPrompt="1"/>
          </p:nvPr>
        </p:nvSpPr>
        <p:spPr>
          <a:xfrm>
            <a:off x="16333520" y="3433464"/>
            <a:ext cx="7413422" cy="9388916"/>
          </a:xfrm>
          <a:prstGeom prst="rect">
            <a:avLst/>
          </a:prstGeom>
        </p:spPr>
        <p:txBody>
          <a:bodyPr/>
          <a:lstStyle>
            <a:lvl1pPr>
              <a:defRPr sz="4000"/>
            </a:lvl1pPr>
          </a:lstStyle>
          <a:p>
            <a:r>
              <a:t> Body Level One
 Body Level Two</a:t>
            </a:r>
          </a:p>
        </p:txBody>
      </p:sp>
      <p:sp>
        <p:nvSpPr>
          <p:cNvPr id="506" name="Straight Connector 12"/>
          <p:cNvSpPr/>
          <p:nvPr/>
        </p:nvSpPr>
        <p:spPr>
          <a:xfrm flipH="1">
            <a:off x="16079184" y="2227328"/>
            <a:ext cx="1" cy="10595049"/>
          </a:xfrm>
          <a:prstGeom prst="line">
            <a:avLst/>
          </a:prstGeom>
          <a:ln w="25400">
            <a:solidFill>
              <a:srgbClr val="7D7D7D"/>
            </a:solidFill>
            <a:miter/>
          </a:ln>
        </p:spPr>
        <p:txBody>
          <a:bodyPr lIns="45718" tIns="45718" rIns="45718" bIns="45718"/>
          <a:lstStyle/>
          <a:p>
            <a:endParaRPr/>
          </a:p>
        </p:txBody>
      </p:sp>
      <p:sp>
        <p:nvSpPr>
          <p:cNvPr id="507" name="Straight Connector 15"/>
          <p:cNvSpPr/>
          <p:nvPr/>
        </p:nvSpPr>
        <p:spPr>
          <a:xfrm flipH="1">
            <a:off x="8258017" y="2227327"/>
            <a:ext cx="1" cy="10595049"/>
          </a:xfrm>
          <a:prstGeom prst="line">
            <a:avLst/>
          </a:prstGeom>
          <a:ln w="25400">
            <a:solidFill>
              <a:srgbClr val="7D7D7D"/>
            </a:solidFill>
            <a:miter/>
          </a:ln>
        </p:spPr>
        <p:txBody>
          <a:bodyPr lIns="45718" tIns="45718" rIns="45718" bIns="45718"/>
          <a:lstStyle/>
          <a:p>
            <a:endParaRPr/>
          </a:p>
        </p:txBody>
      </p:sp>
      <p:sp>
        <p:nvSpPr>
          <p:cNvPr id="508" name="Oval 16"/>
          <p:cNvSpPr/>
          <p:nvPr/>
        </p:nvSpPr>
        <p:spPr>
          <a:xfrm>
            <a:off x="634187" y="2152502"/>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509" name="Text Placeholder 9"/>
          <p:cNvSpPr>
            <a:spLocks noGrp="1"/>
          </p:cNvSpPr>
          <p:nvPr>
            <p:ph type="body" sz="quarter" idx="23" hasCustomPrompt="1"/>
          </p:nvPr>
        </p:nvSpPr>
        <p:spPr>
          <a:xfrm>
            <a:off x="633412" y="2232587"/>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510" name="Oval 18"/>
          <p:cNvSpPr/>
          <p:nvPr/>
        </p:nvSpPr>
        <p:spPr>
          <a:xfrm>
            <a:off x="8511641" y="2147248"/>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511" name="Text Placeholder 9"/>
          <p:cNvSpPr>
            <a:spLocks noGrp="1"/>
          </p:cNvSpPr>
          <p:nvPr>
            <p:ph type="body" sz="quarter" idx="24" hasCustomPrompt="1"/>
          </p:nvPr>
        </p:nvSpPr>
        <p:spPr>
          <a:xfrm>
            <a:off x="8510868" y="2227334"/>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512" name="Oval 20"/>
          <p:cNvSpPr/>
          <p:nvPr/>
        </p:nvSpPr>
        <p:spPr>
          <a:xfrm>
            <a:off x="16338486" y="2147242"/>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513" name="Text Placeholder 9"/>
          <p:cNvSpPr>
            <a:spLocks noGrp="1"/>
          </p:cNvSpPr>
          <p:nvPr>
            <p:ph type="body" sz="quarter" idx="25" hasCustomPrompt="1"/>
          </p:nvPr>
        </p:nvSpPr>
        <p:spPr>
          <a:xfrm>
            <a:off x="16337711" y="2227327"/>
            <a:ext cx="923014" cy="762724"/>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514"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515" name="Text Placeholder 2"/>
          <p:cNvSpPr>
            <a:spLocks noGrp="1"/>
          </p:cNvSpPr>
          <p:nvPr>
            <p:ph type="body" sz="quarter" idx="26"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1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1_Custom Layout">
    <p:spTree>
      <p:nvGrpSpPr>
        <p:cNvPr id="1" name=""/>
        <p:cNvGrpSpPr/>
        <p:nvPr/>
      </p:nvGrpSpPr>
      <p:grpSpPr>
        <a:xfrm>
          <a:off x="0" y="0"/>
          <a:ext cx="0" cy="0"/>
          <a:chOff x="0" y="0"/>
          <a:chExt cx="0" cy="0"/>
        </a:xfrm>
      </p:grpSpPr>
      <p:pic>
        <p:nvPicPr>
          <p:cNvPr id="523"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24" name="Line"/>
          <p:cNvSpPr/>
          <p:nvPr/>
        </p:nvSpPr>
        <p:spPr>
          <a:xfrm>
            <a:off x="687804" y="8385001"/>
            <a:ext cx="7561251" cy="1"/>
          </a:xfrm>
          <a:prstGeom prst="line">
            <a:avLst/>
          </a:prstGeom>
          <a:ln w="12700">
            <a:solidFill>
              <a:srgbClr val="7D7D7D"/>
            </a:solidFill>
            <a:miter lim="400000"/>
          </a:ln>
        </p:spPr>
        <p:txBody>
          <a:bodyPr lIns="45718" tIns="45718" rIns="45718" bIns="45718"/>
          <a:lstStyle/>
          <a:p>
            <a:endParaRPr/>
          </a:p>
        </p:txBody>
      </p:sp>
      <p:sp>
        <p:nvSpPr>
          <p:cNvPr id="525" name="Picture Placeholder 19"/>
          <p:cNvSpPr>
            <a:spLocks noGrp="1"/>
          </p:cNvSpPr>
          <p:nvPr>
            <p:ph type="pic" sz="quarter" idx="21"/>
          </p:nvPr>
        </p:nvSpPr>
        <p:spPr>
          <a:xfrm>
            <a:off x="687803" y="3278370"/>
            <a:ext cx="7561252" cy="4836932"/>
          </a:xfrm>
          <a:prstGeom prst="rect">
            <a:avLst/>
          </a:prstGeom>
        </p:spPr>
        <p:txBody>
          <a:bodyPr lIns="91439" rIns="91439">
            <a:noAutofit/>
          </a:bodyPr>
          <a:lstStyle/>
          <a:p>
            <a:endParaRPr/>
          </a:p>
        </p:txBody>
      </p:sp>
      <p:sp>
        <p:nvSpPr>
          <p:cNvPr id="526" name="Picture Placeholder 19"/>
          <p:cNvSpPr>
            <a:spLocks noGrp="1"/>
          </p:cNvSpPr>
          <p:nvPr>
            <p:ph type="pic" sz="quarter" idx="22"/>
          </p:nvPr>
        </p:nvSpPr>
        <p:spPr>
          <a:xfrm>
            <a:off x="8437391" y="3278370"/>
            <a:ext cx="7561252" cy="4836932"/>
          </a:xfrm>
          <a:prstGeom prst="rect">
            <a:avLst/>
          </a:prstGeom>
        </p:spPr>
        <p:txBody>
          <a:bodyPr lIns="91439" rIns="91439">
            <a:noAutofit/>
          </a:bodyPr>
          <a:lstStyle/>
          <a:p>
            <a:endParaRPr/>
          </a:p>
        </p:txBody>
      </p:sp>
      <p:sp>
        <p:nvSpPr>
          <p:cNvPr id="527" name="Picture Placeholder 19"/>
          <p:cNvSpPr>
            <a:spLocks noGrp="1"/>
          </p:cNvSpPr>
          <p:nvPr>
            <p:ph type="pic" sz="quarter" idx="23"/>
          </p:nvPr>
        </p:nvSpPr>
        <p:spPr>
          <a:xfrm>
            <a:off x="16186977" y="3278370"/>
            <a:ext cx="7561252" cy="4836932"/>
          </a:xfrm>
          <a:prstGeom prst="rect">
            <a:avLst/>
          </a:prstGeom>
        </p:spPr>
        <p:txBody>
          <a:bodyPr lIns="91439" rIns="91439">
            <a:noAutofit/>
          </a:bodyPr>
          <a:lstStyle/>
          <a:p>
            <a:endParaRPr/>
          </a:p>
        </p:txBody>
      </p:sp>
      <p:sp>
        <p:nvSpPr>
          <p:cNvPr id="528" name="Line"/>
          <p:cNvSpPr/>
          <p:nvPr/>
        </p:nvSpPr>
        <p:spPr>
          <a:xfrm>
            <a:off x="8437391" y="8385001"/>
            <a:ext cx="7561252" cy="1"/>
          </a:xfrm>
          <a:prstGeom prst="line">
            <a:avLst/>
          </a:prstGeom>
          <a:ln w="12700">
            <a:solidFill>
              <a:srgbClr val="7D7D7D"/>
            </a:solidFill>
            <a:miter lim="400000"/>
          </a:ln>
        </p:spPr>
        <p:txBody>
          <a:bodyPr lIns="45718" tIns="45718" rIns="45718" bIns="45718"/>
          <a:lstStyle/>
          <a:p>
            <a:endParaRPr/>
          </a:p>
        </p:txBody>
      </p:sp>
      <p:sp>
        <p:nvSpPr>
          <p:cNvPr id="529" name="Line"/>
          <p:cNvSpPr/>
          <p:nvPr/>
        </p:nvSpPr>
        <p:spPr>
          <a:xfrm>
            <a:off x="16186977" y="8385001"/>
            <a:ext cx="7561252" cy="1"/>
          </a:xfrm>
          <a:prstGeom prst="line">
            <a:avLst/>
          </a:prstGeom>
          <a:ln w="12700">
            <a:solidFill>
              <a:srgbClr val="7D7D7D"/>
            </a:solidFill>
            <a:miter lim="400000"/>
          </a:ln>
        </p:spPr>
        <p:txBody>
          <a:bodyPr lIns="45718" tIns="45718" rIns="45718" bIns="45718"/>
          <a:lstStyle/>
          <a:p>
            <a:endParaRPr/>
          </a:p>
        </p:txBody>
      </p:sp>
      <p:sp>
        <p:nvSpPr>
          <p:cNvPr id="530" name="Body Level One…"/>
          <p:cNvSpPr txBox="1">
            <a:spLocks noGrp="1"/>
          </p:cNvSpPr>
          <p:nvPr>
            <p:ph type="body" sz="quarter" idx="1" hasCustomPrompt="1"/>
          </p:nvPr>
        </p:nvSpPr>
        <p:spPr>
          <a:xfrm>
            <a:off x="640200" y="8654701"/>
            <a:ext cx="7608854" cy="4167681"/>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31" name="Body Level One…"/>
          <p:cNvSpPr txBox="1">
            <a:spLocks noGrp="1"/>
          </p:cNvSpPr>
          <p:nvPr>
            <p:ph type="body" sz="quarter" idx="24" hasCustomPrompt="1"/>
          </p:nvPr>
        </p:nvSpPr>
        <p:spPr>
          <a:xfrm>
            <a:off x="8437391" y="8654701"/>
            <a:ext cx="7608853" cy="4167681"/>
          </a:xfrm>
          <a:prstGeom prst="rect">
            <a:avLst/>
          </a:prstGeom>
        </p:spPr>
        <p:txBody>
          <a:bodyPr/>
          <a:lstStyle>
            <a:lvl1pPr>
              <a:defRPr sz="4000"/>
            </a:lvl1pPr>
          </a:lstStyle>
          <a:p>
            <a:r>
              <a:t> Body Level One
 Body Level Two</a:t>
            </a:r>
          </a:p>
        </p:txBody>
      </p:sp>
      <p:sp>
        <p:nvSpPr>
          <p:cNvPr id="532" name="Body Level One…"/>
          <p:cNvSpPr txBox="1">
            <a:spLocks noGrp="1"/>
          </p:cNvSpPr>
          <p:nvPr>
            <p:ph type="body" sz="quarter" idx="25" hasCustomPrompt="1"/>
          </p:nvPr>
        </p:nvSpPr>
        <p:spPr>
          <a:xfrm>
            <a:off x="16186977" y="8654701"/>
            <a:ext cx="7608853" cy="4167681"/>
          </a:xfrm>
          <a:prstGeom prst="rect">
            <a:avLst/>
          </a:prstGeom>
        </p:spPr>
        <p:txBody>
          <a:bodyPr/>
          <a:lstStyle>
            <a:lvl1pPr>
              <a:defRPr sz="4000"/>
            </a:lvl1pPr>
          </a:lstStyle>
          <a:p>
            <a:r>
              <a:t> Body Level One
 Body Level Two</a:t>
            </a:r>
          </a:p>
        </p:txBody>
      </p:sp>
      <p:sp>
        <p:nvSpPr>
          <p:cNvPr id="533"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534" name="Line"/>
          <p:cNvSpPr/>
          <p:nvPr/>
        </p:nvSpPr>
        <p:spPr>
          <a:xfrm flipV="1">
            <a:off x="640201" y="3008671"/>
            <a:ext cx="23109750" cy="4"/>
          </a:xfrm>
          <a:prstGeom prst="line">
            <a:avLst/>
          </a:prstGeom>
          <a:ln w="25400">
            <a:solidFill>
              <a:srgbClr val="7D7D7D"/>
            </a:solidFill>
            <a:miter lim="400000"/>
          </a:ln>
        </p:spPr>
        <p:txBody>
          <a:bodyPr lIns="45718" tIns="45718" rIns="45718" bIns="45718"/>
          <a:lstStyle/>
          <a:p>
            <a:endParaRPr/>
          </a:p>
        </p:txBody>
      </p:sp>
      <p:sp>
        <p:nvSpPr>
          <p:cNvPr id="535" name="Text Placeholder 2"/>
          <p:cNvSpPr>
            <a:spLocks noGrp="1"/>
          </p:cNvSpPr>
          <p:nvPr>
            <p:ph type="body" sz="quarter" idx="26" hasCustomPrompt="1"/>
          </p:nvPr>
        </p:nvSpPr>
        <p:spPr>
          <a:xfrm>
            <a:off x="633412" y="756919"/>
            <a:ext cx="23115590"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536" name="Text Placeholder 2"/>
          <p:cNvSpPr>
            <a:spLocks noGrp="1"/>
          </p:cNvSpPr>
          <p:nvPr>
            <p:ph type="body" sz="quarter" idx="27" hasCustomPrompt="1"/>
          </p:nvPr>
        </p:nvSpPr>
        <p:spPr>
          <a:xfrm>
            <a:off x="631353" y="1843654"/>
            <a:ext cx="23115590"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37"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3_Custom Layout">
    <p:spTree>
      <p:nvGrpSpPr>
        <p:cNvPr id="1" name=""/>
        <p:cNvGrpSpPr/>
        <p:nvPr/>
      </p:nvGrpSpPr>
      <p:grpSpPr>
        <a:xfrm>
          <a:off x="0" y="0"/>
          <a:ext cx="0" cy="0"/>
          <a:chOff x="0" y="0"/>
          <a:chExt cx="0" cy="0"/>
        </a:xfrm>
      </p:grpSpPr>
      <p:pic>
        <p:nvPicPr>
          <p:cNvPr id="54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45" name="Line"/>
          <p:cNvSpPr/>
          <p:nvPr/>
        </p:nvSpPr>
        <p:spPr>
          <a:xfrm>
            <a:off x="687804" y="8385001"/>
            <a:ext cx="7561251" cy="1"/>
          </a:xfrm>
          <a:prstGeom prst="line">
            <a:avLst/>
          </a:prstGeom>
          <a:ln w="12700">
            <a:solidFill>
              <a:srgbClr val="7D7D7D"/>
            </a:solidFill>
            <a:miter lim="400000"/>
          </a:ln>
        </p:spPr>
        <p:txBody>
          <a:bodyPr lIns="45718" tIns="45718" rIns="45718" bIns="45718"/>
          <a:lstStyle/>
          <a:p>
            <a:endParaRPr/>
          </a:p>
        </p:txBody>
      </p:sp>
      <p:sp>
        <p:nvSpPr>
          <p:cNvPr id="546" name="Picture Placeholder 19"/>
          <p:cNvSpPr>
            <a:spLocks noGrp="1"/>
          </p:cNvSpPr>
          <p:nvPr>
            <p:ph type="pic" sz="quarter" idx="21"/>
          </p:nvPr>
        </p:nvSpPr>
        <p:spPr>
          <a:xfrm>
            <a:off x="687803" y="2133664"/>
            <a:ext cx="7561252" cy="5981638"/>
          </a:xfrm>
          <a:prstGeom prst="rect">
            <a:avLst/>
          </a:prstGeom>
        </p:spPr>
        <p:txBody>
          <a:bodyPr lIns="91439" rIns="91439">
            <a:noAutofit/>
          </a:bodyPr>
          <a:lstStyle/>
          <a:p>
            <a:endParaRPr/>
          </a:p>
        </p:txBody>
      </p:sp>
      <p:sp>
        <p:nvSpPr>
          <p:cNvPr id="547" name="Picture Placeholder 19"/>
          <p:cNvSpPr>
            <a:spLocks noGrp="1"/>
          </p:cNvSpPr>
          <p:nvPr>
            <p:ph type="pic" sz="quarter" idx="22"/>
          </p:nvPr>
        </p:nvSpPr>
        <p:spPr>
          <a:xfrm>
            <a:off x="8437391" y="2133664"/>
            <a:ext cx="7561252" cy="5981638"/>
          </a:xfrm>
          <a:prstGeom prst="rect">
            <a:avLst/>
          </a:prstGeom>
        </p:spPr>
        <p:txBody>
          <a:bodyPr lIns="91439" rIns="91439">
            <a:noAutofit/>
          </a:bodyPr>
          <a:lstStyle/>
          <a:p>
            <a:endParaRPr/>
          </a:p>
        </p:txBody>
      </p:sp>
      <p:sp>
        <p:nvSpPr>
          <p:cNvPr id="548" name="Picture Placeholder 19"/>
          <p:cNvSpPr>
            <a:spLocks noGrp="1"/>
          </p:cNvSpPr>
          <p:nvPr>
            <p:ph type="pic" sz="quarter" idx="23"/>
          </p:nvPr>
        </p:nvSpPr>
        <p:spPr>
          <a:xfrm>
            <a:off x="16186977" y="2133666"/>
            <a:ext cx="7561252" cy="5981637"/>
          </a:xfrm>
          <a:prstGeom prst="rect">
            <a:avLst/>
          </a:prstGeom>
        </p:spPr>
        <p:txBody>
          <a:bodyPr lIns="91439" rIns="91439">
            <a:noAutofit/>
          </a:bodyPr>
          <a:lstStyle/>
          <a:p>
            <a:endParaRPr/>
          </a:p>
        </p:txBody>
      </p:sp>
      <p:sp>
        <p:nvSpPr>
          <p:cNvPr id="549" name="Line"/>
          <p:cNvSpPr/>
          <p:nvPr/>
        </p:nvSpPr>
        <p:spPr>
          <a:xfrm>
            <a:off x="8437391" y="8385001"/>
            <a:ext cx="7561252" cy="1"/>
          </a:xfrm>
          <a:prstGeom prst="line">
            <a:avLst/>
          </a:prstGeom>
          <a:ln w="12700">
            <a:solidFill>
              <a:srgbClr val="7D7D7D"/>
            </a:solidFill>
            <a:miter lim="400000"/>
          </a:ln>
        </p:spPr>
        <p:txBody>
          <a:bodyPr lIns="45718" tIns="45718" rIns="45718" bIns="45718"/>
          <a:lstStyle/>
          <a:p>
            <a:endParaRPr/>
          </a:p>
        </p:txBody>
      </p:sp>
      <p:sp>
        <p:nvSpPr>
          <p:cNvPr id="550" name="Line"/>
          <p:cNvSpPr/>
          <p:nvPr/>
        </p:nvSpPr>
        <p:spPr>
          <a:xfrm>
            <a:off x="16186977" y="8385001"/>
            <a:ext cx="7561252" cy="1"/>
          </a:xfrm>
          <a:prstGeom prst="line">
            <a:avLst/>
          </a:prstGeom>
          <a:ln w="12700">
            <a:solidFill>
              <a:srgbClr val="7D7D7D"/>
            </a:solidFill>
            <a:miter lim="400000"/>
          </a:ln>
        </p:spPr>
        <p:txBody>
          <a:bodyPr lIns="45718" tIns="45718" rIns="45718" bIns="45718"/>
          <a:lstStyle/>
          <a:p>
            <a:endParaRPr/>
          </a:p>
        </p:txBody>
      </p:sp>
      <p:sp>
        <p:nvSpPr>
          <p:cNvPr id="551" name="Body Level One…"/>
          <p:cNvSpPr txBox="1">
            <a:spLocks noGrp="1"/>
          </p:cNvSpPr>
          <p:nvPr>
            <p:ph type="body" sz="quarter" idx="1" hasCustomPrompt="1"/>
          </p:nvPr>
        </p:nvSpPr>
        <p:spPr>
          <a:xfrm>
            <a:off x="640200" y="8654701"/>
            <a:ext cx="7608854" cy="4167681"/>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52" name="Body Level One…"/>
          <p:cNvSpPr txBox="1">
            <a:spLocks noGrp="1"/>
          </p:cNvSpPr>
          <p:nvPr>
            <p:ph type="body" sz="quarter" idx="24" hasCustomPrompt="1"/>
          </p:nvPr>
        </p:nvSpPr>
        <p:spPr>
          <a:xfrm>
            <a:off x="8437391" y="8654701"/>
            <a:ext cx="7608853" cy="4167681"/>
          </a:xfrm>
          <a:prstGeom prst="rect">
            <a:avLst/>
          </a:prstGeom>
        </p:spPr>
        <p:txBody>
          <a:bodyPr/>
          <a:lstStyle>
            <a:lvl1pPr>
              <a:defRPr sz="4000"/>
            </a:lvl1pPr>
          </a:lstStyle>
          <a:p>
            <a:r>
              <a:t> Body Level One
 Body Level Two</a:t>
            </a:r>
          </a:p>
        </p:txBody>
      </p:sp>
      <p:sp>
        <p:nvSpPr>
          <p:cNvPr id="553" name="Body Level One…"/>
          <p:cNvSpPr txBox="1">
            <a:spLocks noGrp="1"/>
          </p:cNvSpPr>
          <p:nvPr>
            <p:ph type="body" sz="quarter" idx="25" hasCustomPrompt="1"/>
          </p:nvPr>
        </p:nvSpPr>
        <p:spPr>
          <a:xfrm>
            <a:off x="16186977" y="8654701"/>
            <a:ext cx="7608853" cy="4167681"/>
          </a:xfrm>
          <a:prstGeom prst="rect">
            <a:avLst/>
          </a:prstGeom>
        </p:spPr>
        <p:txBody>
          <a:bodyPr/>
          <a:lstStyle>
            <a:lvl1pPr>
              <a:defRPr sz="4000"/>
            </a:lvl1pPr>
          </a:lstStyle>
          <a:p>
            <a:r>
              <a:t> Body Level One
 Body Level Two</a:t>
            </a:r>
          </a:p>
        </p:txBody>
      </p:sp>
      <p:sp>
        <p:nvSpPr>
          <p:cNvPr id="554"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555" name="Text Placeholder 2"/>
          <p:cNvSpPr>
            <a:spLocks noGrp="1"/>
          </p:cNvSpPr>
          <p:nvPr>
            <p:ph type="body" sz="quarter" idx="26"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5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8_Custom Layout">
    <p:spTree>
      <p:nvGrpSpPr>
        <p:cNvPr id="1" name=""/>
        <p:cNvGrpSpPr/>
        <p:nvPr/>
      </p:nvGrpSpPr>
      <p:grpSpPr>
        <a:xfrm>
          <a:off x="0" y="0"/>
          <a:ext cx="0" cy="0"/>
          <a:chOff x="0" y="0"/>
          <a:chExt cx="0" cy="0"/>
        </a:xfrm>
      </p:grpSpPr>
      <p:pic>
        <p:nvPicPr>
          <p:cNvPr id="54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09149" y="11561233"/>
            <a:ext cx="1808711" cy="1443570"/>
          </a:xfrm>
          <a:prstGeom prst="rect">
            <a:avLst/>
          </a:prstGeom>
          <a:ln w="12700">
            <a:miter lim="400000"/>
          </a:ln>
        </p:spPr>
      </p:pic>
      <p:sp>
        <p:nvSpPr>
          <p:cNvPr id="545" name="Line"/>
          <p:cNvSpPr/>
          <p:nvPr/>
        </p:nvSpPr>
        <p:spPr>
          <a:xfrm>
            <a:off x="664724" y="8385002"/>
            <a:ext cx="5474673" cy="0"/>
          </a:xfrm>
          <a:prstGeom prst="line">
            <a:avLst/>
          </a:prstGeom>
          <a:ln w="12700">
            <a:solidFill>
              <a:srgbClr val="7D7D7D"/>
            </a:solidFill>
            <a:miter lim="400000"/>
          </a:ln>
        </p:spPr>
        <p:txBody>
          <a:bodyPr lIns="45718" tIns="45718" rIns="45718" bIns="45718"/>
          <a:lstStyle/>
          <a:p>
            <a:endParaRPr/>
          </a:p>
        </p:txBody>
      </p:sp>
      <p:sp>
        <p:nvSpPr>
          <p:cNvPr id="546" name="Picture Placeholder 19"/>
          <p:cNvSpPr>
            <a:spLocks noGrp="1"/>
          </p:cNvSpPr>
          <p:nvPr>
            <p:ph type="pic" sz="quarter" idx="21"/>
          </p:nvPr>
        </p:nvSpPr>
        <p:spPr>
          <a:xfrm>
            <a:off x="6483911" y="2070414"/>
            <a:ext cx="5474672" cy="5981638"/>
          </a:xfrm>
          <a:prstGeom prst="rect">
            <a:avLst/>
          </a:prstGeom>
        </p:spPr>
        <p:txBody>
          <a:bodyPr lIns="91439" rIns="91439">
            <a:noAutofit/>
          </a:bodyPr>
          <a:lstStyle/>
          <a:p>
            <a:endParaRPr/>
          </a:p>
        </p:txBody>
      </p:sp>
      <p:sp>
        <p:nvSpPr>
          <p:cNvPr id="547" name="Picture Placeholder 19"/>
          <p:cNvSpPr>
            <a:spLocks noGrp="1"/>
          </p:cNvSpPr>
          <p:nvPr>
            <p:ph type="pic" sz="quarter" idx="22"/>
          </p:nvPr>
        </p:nvSpPr>
        <p:spPr>
          <a:xfrm>
            <a:off x="12303097" y="2070414"/>
            <a:ext cx="5474672" cy="5981638"/>
          </a:xfrm>
          <a:prstGeom prst="rect">
            <a:avLst/>
          </a:prstGeom>
        </p:spPr>
        <p:txBody>
          <a:bodyPr lIns="91439" rIns="91439">
            <a:noAutofit/>
          </a:bodyPr>
          <a:lstStyle/>
          <a:p>
            <a:endParaRPr/>
          </a:p>
        </p:txBody>
      </p:sp>
      <p:sp>
        <p:nvSpPr>
          <p:cNvPr id="548" name="Picture Placeholder 19"/>
          <p:cNvSpPr>
            <a:spLocks noGrp="1"/>
          </p:cNvSpPr>
          <p:nvPr>
            <p:ph type="pic" sz="quarter" idx="23"/>
          </p:nvPr>
        </p:nvSpPr>
        <p:spPr>
          <a:xfrm>
            <a:off x="18122283" y="2070416"/>
            <a:ext cx="5474672" cy="5981637"/>
          </a:xfrm>
          <a:prstGeom prst="rect">
            <a:avLst/>
          </a:prstGeom>
        </p:spPr>
        <p:txBody>
          <a:bodyPr lIns="91439" rIns="91439">
            <a:noAutofit/>
          </a:bodyPr>
          <a:lstStyle/>
          <a:p>
            <a:endParaRPr/>
          </a:p>
        </p:txBody>
      </p:sp>
      <p:sp>
        <p:nvSpPr>
          <p:cNvPr id="552" name="Body Level One…"/>
          <p:cNvSpPr txBox="1">
            <a:spLocks noGrp="1"/>
          </p:cNvSpPr>
          <p:nvPr>
            <p:ph type="body" sz="quarter" idx="24" hasCustomPrompt="1"/>
          </p:nvPr>
        </p:nvSpPr>
        <p:spPr>
          <a:xfrm>
            <a:off x="6505215" y="8654699"/>
            <a:ext cx="5474672" cy="4167681"/>
          </a:xfrm>
          <a:prstGeom prst="rect">
            <a:avLst/>
          </a:prstGeom>
        </p:spPr>
        <p:txBody>
          <a:bodyPr/>
          <a:lstStyle>
            <a:lvl1pPr>
              <a:defRPr sz="4000"/>
            </a:lvl1pPr>
          </a:lstStyle>
          <a:p>
            <a:r>
              <a:t> Body Level One
 Body Level Two</a:t>
            </a:r>
          </a:p>
        </p:txBody>
      </p:sp>
      <p:sp>
        <p:nvSpPr>
          <p:cNvPr id="553" name="Body Level One…"/>
          <p:cNvSpPr txBox="1">
            <a:spLocks noGrp="1"/>
          </p:cNvSpPr>
          <p:nvPr>
            <p:ph type="body" sz="quarter" idx="25" hasCustomPrompt="1"/>
          </p:nvPr>
        </p:nvSpPr>
        <p:spPr>
          <a:xfrm>
            <a:off x="18122283" y="8654701"/>
            <a:ext cx="5576272" cy="4167681"/>
          </a:xfrm>
          <a:prstGeom prst="rect">
            <a:avLst/>
          </a:prstGeom>
        </p:spPr>
        <p:txBody>
          <a:bodyPr/>
          <a:lstStyle>
            <a:lvl1pPr>
              <a:defRPr sz="4000"/>
            </a:lvl1pPr>
          </a:lstStyle>
          <a:p>
            <a:r>
              <a:t> Body Level One
 Body Level Two</a:t>
            </a:r>
          </a:p>
        </p:txBody>
      </p:sp>
      <p:sp>
        <p:nvSpPr>
          <p:cNvPr id="2" name="Picture Placeholder 19">
            <a:extLst>
              <a:ext uri="{FF2B5EF4-FFF2-40B4-BE49-F238E27FC236}">
                <a16:creationId xmlns:a16="http://schemas.microsoft.com/office/drawing/2014/main" id="{7D753C4A-6F7F-F266-B955-03271E5419C7}"/>
              </a:ext>
            </a:extLst>
          </p:cNvPr>
          <p:cNvSpPr>
            <a:spLocks noGrp="1"/>
          </p:cNvSpPr>
          <p:nvPr>
            <p:ph type="pic" sz="quarter" idx="26"/>
          </p:nvPr>
        </p:nvSpPr>
        <p:spPr>
          <a:xfrm>
            <a:off x="664725" y="2070480"/>
            <a:ext cx="5474672" cy="5981638"/>
          </a:xfrm>
          <a:prstGeom prst="rect">
            <a:avLst/>
          </a:prstGeom>
        </p:spPr>
        <p:txBody>
          <a:bodyPr lIns="91439" rIns="91439">
            <a:noAutofit/>
          </a:bodyPr>
          <a:lstStyle/>
          <a:p>
            <a:endParaRPr/>
          </a:p>
        </p:txBody>
      </p:sp>
      <p:sp>
        <p:nvSpPr>
          <p:cNvPr id="4" name="Line">
            <a:extLst>
              <a:ext uri="{FF2B5EF4-FFF2-40B4-BE49-F238E27FC236}">
                <a16:creationId xmlns:a16="http://schemas.microsoft.com/office/drawing/2014/main" id="{5B26C5F6-108C-82F6-8625-DFD6F734C09E}"/>
              </a:ext>
            </a:extLst>
          </p:cNvPr>
          <p:cNvSpPr/>
          <p:nvPr userDrawn="1"/>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5" name="Text Placeholder 2">
            <a:extLst>
              <a:ext uri="{FF2B5EF4-FFF2-40B4-BE49-F238E27FC236}">
                <a16:creationId xmlns:a16="http://schemas.microsoft.com/office/drawing/2014/main" id="{B14CB3CE-E1A2-F323-532E-E33B9FAA0978}"/>
              </a:ext>
            </a:extLst>
          </p:cNvPr>
          <p:cNvSpPr>
            <a:spLocks noGrp="1"/>
          </p:cNvSpPr>
          <p:nvPr>
            <p:ph type="body" sz="quarter" idx="28"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6" name="Body Level One…">
            <a:extLst>
              <a:ext uri="{FF2B5EF4-FFF2-40B4-BE49-F238E27FC236}">
                <a16:creationId xmlns:a16="http://schemas.microsoft.com/office/drawing/2014/main" id="{792F3B21-A599-FEA9-E6EA-638146E04EBC}"/>
              </a:ext>
            </a:extLst>
          </p:cNvPr>
          <p:cNvSpPr txBox="1">
            <a:spLocks noGrp="1"/>
          </p:cNvSpPr>
          <p:nvPr>
            <p:ph type="body" sz="quarter" idx="29" hasCustomPrompt="1"/>
          </p:nvPr>
        </p:nvSpPr>
        <p:spPr>
          <a:xfrm>
            <a:off x="12303097" y="8654700"/>
            <a:ext cx="5474672" cy="4167681"/>
          </a:xfrm>
          <a:prstGeom prst="rect">
            <a:avLst/>
          </a:prstGeom>
        </p:spPr>
        <p:txBody>
          <a:bodyPr/>
          <a:lstStyle>
            <a:lvl1pPr>
              <a:defRPr sz="4000"/>
            </a:lvl1pPr>
          </a:lstStyle>
          <a:p>
            <a:r>
              <a:t> Body Level One
 Body Level Two</a:t>
            </a:r>
          </a:p>
        </p:txBody>
      </p:sp>
      <p:sp>
        <p:nvSpPr>
          <p:cNvPr id="7" name="Body Level One…">
            <a:extLst>
              <a:ext uri="{FF2B5EF4-FFF2-40B4-BE49-F238E27FC236}">
                <a16:creationId xmlns:a16="http://schemas.microsoft.com/office/drawing/2014/main" id="{744FA1BF-5502-079C-52DF-D80E53345161}"/>
              </a:ext>
            </a:extLst>
          </p:cNvPr>
          <p:cNvSpPr txBox="1">
            <a:spLocks noGrp="1"/>
          </p:cNvSpPr>
          <p:nvPr>
            <p:ph type="body" sz="quarter" idx="30" hasCustomPrompt="1"/>
          </p:nvPr>
        </p:nvSpPr>
        <p:spPr>
          <a:xfrm>
            <a:off x="664725" y="8656971"/>
            <a:ext cx="5474672" cy="4167681"/>
          </a:xfrm>
          <a:prstGeom prst="rect">
            <a:avLst/>
          </a:prstGeom>
        </p:spPr>
        <p:txBody>
          <a:bodyPr/>
          <a:lstStyle>
            <a:lvl1pPr>
              <a:defRPr sz="4000"/>
            </a:lvl1pPr>
          </a:lstStyle>
          <a:p>
            <a:r>
              <a:t> Body Level One
 Body Level Two</a:t>
            </a:r>
          </a:p>
        </p:txBody>
      </p:sp>
      <p:sp>
        <p:nvSpPr>
          <p:cNvPr id="8" name="Line">
            <a:extLst>
              <a:ext uri="{FF2B5EF4-FFF2-40B4-BE49-F238E27FC236}">
                <a16:creationId xmlns:a16="http://schemas.microsoft.com/office/drawing/2014/main" id="{85E05CA2-C3C4-D177-245D-F4F980A1A574}"/>
              </a:ext>
            </a:extLst>
          </p:cNvPr>
          <p:cNvSpPr/>
          <p:nvPr userDrawn="1"/>
        </p:nvSpPr>
        <p:spPr>
          <a:xfrm>
            <a:off x="6505215" y="8385002"/>
            <a:ext cx="5474673" cy="0"/>
          </a:xfrm>
          <a:prstGeom prst="line">
            <a:avLst/>
          </a:prstGeom>
          <a:ln w="12700">
            <a:solidFill>
              <a:srgbClr val="7D7D7D"/>
            </a:solidFill>
            <a:miter lim="400000"/>
          </a:ln>
        </p:spPr>
        <p:txBody>
          <a:bodyPr lIns="45718" tIns="45718" rIns="45718" bIns="45718"/>
          <a:lstStyle/>
          <a:p>
            <a:endParaRPr/>
          </a:p>
        </p:txBody>
      </p:sp>
      <p:sp>
        <p:nvSpPr>
          <p:cNvPr id="9" name="Line">
            <a:extLst>
              <a:ext uri="{FF2B5EF4-FFF2-40B4-BE49-F238E27FC236}">
                <a16:creationId xmlns:a16="http://schemas.microsoft.com/office/drawing/2014/main" id="{022505A3-3CC8-01A2-73D6-50270A4E386A}"/>
              </a:ext>
            </a:extLst>
          </p:cNvPr>
          <p:cNvSpPr/>
          <p:nvPr userDrawn="1"/>
        </p:nvSpPr>
        <p:spPr>
          <a:xfrm>
            <a:off x="12303096" y="8384994"/>
            <a:ext cx="5474673" cy="0"/>
          </a:xfrm>
          <a:prstGeom prst="line">
            <a:avLst/>
          </a:prstGeom>
          <a:ln w="12700">
            <a:solidFill>
              <a:srgbClr val="7D7D7D"/>
            </a:solidFill>
            <a:miter lim="400000"/>
          </a:ln>
        </p:spPr>
        <p:txBody>
          <a:bodyPr lIns="45718" tIns="45718" rIns="45718" bIns="45718"/>
          <a:lstStyle/>
          <a:p>
            <a:endParaRPr/>
          </a:p>
        </p:txBody>
      </p:sp>
      <p:sp>
        <p:nvSpPr>
          <p:cNvPr id="10" name="Line">
            <a:extLst>
              <a:ext uri="{FF2B5EF4-FFF2-40B4-BE49-F238E27FC236}">
                <a16:creationId xmlns:a16="http://schemas.microsoft.com/office/drawing/2014/main" id="{4D88B7A2-1E60-F8F5-5A4D-9D1CAF31D700}"/>
              </a:ext>
            </a:extLst>
          </p:cNvPr>
          <p:cNvSpPr/>
          <p:nvPr userDrawn="1"/>
        </p:nvSpPr>
        <p:spPr>
          <a:xfrm>
            <a:off x="18143187" y="8385002"/>
            <a:ext cx="5474673" cy="0"/>
          </a:xfrm>
          <a:prstGeom prst="line">
            <a:avLst/>
          </a:prstGeom>
          <a:ln w="12700">
            <a:solidFill>
              <a:srgbClr val="7D7D7D"/>
            </a:solidFill>
            <a:miter lim="400000"/>
          </a:ln>
        </p:spPr>
        <p:txBody>
          <a:bodyPr lIns="45718" tIns="45718" rIns="45718" bIns="45718"/>
          <a:lstStyle/>
          <a:p>
            <a:endParaRPr/>
          </a:p>
        </p:txBody>
      </p:sp>
    </p:spTree>
    <p:extLst>
      <p:ext uri="{BB962C8B-B14F-4D97-AF65-F5344CB8AC3E}">
        <p14:creationId xmlns:p14="http://schemas.microsoft.com/office/powerpoint/2010/main" val="2730180806"/>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5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4A2044"/>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a:off x="12159574" y="2190750"/>
            <a:ext cx="0" cy="10631631"/>
          </a:xfrm>
          <a:prstGeom prst="line">
            <a:avLst/>
          </a:prstGeom>
          <a:noFill/>
          <a:ln w="254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2"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1241293370"/>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6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999568"/>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a:off x="12159574" y="2190750"/>
            <a:ext cx="0" cy="10631631"/>
          </a:xfrm>
          <a:prstGeom prst="line">
            <a:avLst/>
          </a:prstGeom>
          <a:noFill/>
          <a:ln w="254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2"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383175426"/>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7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005E78"/>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a:off x="12159574" y="2190750"/>
            <a:ext cx="0" cy="10631631"/>
          </a:xfrm>
          <a:prstGeom prst="line">
            <a:avLst/>
          </a:prstGeom>
          <a:noFill/>
          <a:ln w="254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2"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3636123787"/>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0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4A2044"/>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0"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17"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8"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latin typeface="Cymru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latin typeface="Cymru Sans Body" panose="02000503030000020004" pitchFamily="50" charset="0"/>
              </a:defRPr>
            </a:lvl6pPr>
          </a:lstStyle>
          <a:p>
            <a:r>
              <a:rPr lang="en-GB"/>
              <a:t> </a:t>
            </a:r>
            <a:r>
              <a:t>Body Level One</a:t>
            </a:r>
          </a:p>
          <a:p>
            <a:pPr lvl="5"/>
            <a:r>
              <a:rPr lang="en-GB"/>
              <a:t> </a:t>
            </a:r>
            <a:r>
              <a:t>Body Level Two</a:t>
            </a:r>
          </a:p>
        </p:txBody>
      </p:sp>
      <p:cxnSp>
        <p:nvCxnSpPr>
          <p:cNvPr id="20" name="Straight Connector 19"/>
          <p:cNvCxnSpPr/>
          <p:nvPr userDrawn="1"/>
        </p:nvCxnSpPr>
        <p:spPr>
          <a:xfrm>
            <a:off x="12159574" y="3362632"/>
            <a:ext cx="0" cy="9459749"/>
          </a:xfrm>
          <a:prstGeom prst="line">
            <a:avLst/>
          </a:prstGeom>
          <a:noFill/>
          <a:ln w="254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cxnSp>
      <p:sp>
        <p:nvSpPr>
          <p:cNvPr id="21" name="Line"/>
          <p:cNvSpPr/>
          <p:nvPr userDrawn="1"/>
        </p:nvSpPr>
        <p:spPr>
          <a:xfrm>
            <a:off x="634186" y="635135"/>
            <a:ext cx="23079905" cy="0"/>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3"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Tree>
    <p:extLst>
      <p:ext uri="{BB962C8B-B14F-4D97-AF65-F5344CB8AC3E}">
        <p14:creationId xmlns:p14="http://schemas.microsoft.com/office/powerpoint/2010/main" val="3898746704"/>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1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999568"/>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0"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17"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8"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20" name="Straight Connector 19"/>
          <p:cNvCxnSpPr/>
          <p:nvPr userDrawn="1"/>
        </p:nvCxnSpPr>
        <p:spPr>
          <a:xfrm>
            <a:off x="12159574" y="3362632"/>
            <a:ext cx="0" cy="9459749"/>
          </a:xfrm>
          <a:prstGeom prst="line">
            <a:avLst/>
          </a:prstGeom>
          <a:noFill/>
          <a:ln w="254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cxnSp>
      <p:sp>
        <p:nvSpPr>
          <p:cNvPr id="23"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4"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70451341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2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005E78"/>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9"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8"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a:off x="12159574" y="3362632"/>
            <a:ext cx="0" cy="9459749"/>
          </a:xfrm>
          <a:prstGeom prst="line">
            <a:avLst/>
          </a:prstGeom>
          <a:noFill/>
          <a:ln w="254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cxnSp>
      <p:sp>
        <p:nvSpPr>
          <p:cNvPr id="17"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0"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4257375084"/>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6"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7" name="Body Level One…"/>
          <p:cNvSpPr txBox="1">
            <a:spLocks noGrp="1"/>
          </p:cNvSpPr>
          <p:nvPr>
            <p:ph type="body" sz="half" idx="1" hasCustomPrompt="1"/>
          </p:nvPr>
        </p:nvSpPr>
        <p:spPr>
          <a:xfrm>
            <a:off x="12587591" y="5076975"/>
            <a:ext cx="11050725" cy="7745407"/>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Body Level One…"/>
          <p:cNvSpPr txBox="1">
            <a:spLocks noGrp="1"/>
          </p:cNvSpPr>
          <p:nvPr>
            <p:ph type="body" sz="half" idx="14" hasCustomPrompt="1"/>
          </p:nvPr>
        </p:nvSpPr>
        <p:spPr>
          <a:xfrm>
            <a:off x="640201" y="5076976"/>
            <a:ext cx="11208087" cy="774540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9" name="Straight Connector 8"/>
          <p:cNvCxnSpPr/>
          <p:nvPr userDrawn="1"/>
        </p:nvCxnSpPr>
        <p:spPr>
          <a:xfrm>
            <a:off x="12159574" y="2163811"/>
            <a:ext cx="0" cy="10658570"/>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0" name="Text Placeholder 2"/>
          <p:cNvSpPr>
            <a:spLocks noGrp="1"/>
          </p:cNvSpPr>
          <p:nvPr>
            <p:ph type="body" sz="quarter" idx="15" hasCustomPrompt="1"/>
          </p:nvPr>
        </p:nvSpPr>
        <p:spPr>
          <a:xfrm>
            <a:off x="633413" y="2163811"/>
            <a:ext cx="11214100" cy="2351088"/>
          </a:xfrm>
          <a:prstGeom prst="rect">
            <a:avLst/>
          </a:prstGeom>
        </p:spPr>
        <p:txBody>
          <a:bodyPr anchor="b"/>
          <a:lstStyle>
            <a:lvl1pPr marL="0" indent="0">
              <a:buNone/>
              <a:defRPr sz="8800" b="0" i="0" u="none">
                <a:latin typeface="Cymru Sans Headline Medium" panose="02000603030000020004" pitchFamily="50" charset="0"/>
              </a:defRPr>
            </a:lvl1pPr>
          </a:lstStyle>
          <a:p>
            <a:pPr lvl="0"/>
            <a:r>
              <a:rPr lang="en-US"/>
              <a:t>Master</a:t>
            </a:r>
          </a:p>
        </p:txBody>
      </p:sp>
      <p:sp>
        <p:nvSpPr>
          <p:cNvPr id="11" name="Text Placeholder 2"/>
          <p:cNvSpPr>
            <a:spLocks noGrp="1"/>
          </p:cNvSpPr>
          <p:nvPr>
            <p:ph type="body" sz="quarter" idx="16" hasCustomPrompt="1"/>
          </p:nvPr>
        </p:nvSpPr>
        <p:spPr>
          <a:xfrm>
            <a:off x="12587591" y="2166443"/>
            <a:ext cx="11214100" cy="2351088"/>
          </a:xfrm>
          <a:prstGeom prst="rect">
            <a:avLst/>
          </a:prstGeom>
        </p:spPr>
        <p:txBody>
          <a:bodyPr anchor="b"/>
          <a:lstStyle>
            <a:lvl1pPr marL="0" indent="0">
              <a:buNone/>
              <a:defRPr sz="8800" b="0" i="0">
                <a:latin typeface="Wales Sans Headline Medium" panose="02000603030000020004" pitchFamily="50" charset="0"/>
              </a:defRPr>
            </a:lvl1pPr>
          </a:lstStyle>
          <a:p>
            <a:pPr lvl="0"/>
            <a:r>
              <a:rPr lang="en-US"/>
              <a:t>Master</a:t>
            </a:r>
          </a:p>
        </p:txBody>
      </p:sp>
      <p:cxnSp>
        <p:nvCxnSpPr>
          <p:cNvPr id="12" name="Straight Connector 11"/>
          <p:cNvCxnSpPr/>
          <p:nvPr userDrawn="1"/>
        </p:nvCxnSpPr>
        <p:spPr>
          <a:xfrm>
            <a:off x="640201" y="4803664"/>
            <a:ext cx="11207312" cy="0"/>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14" name="Straight Connector 13"/>
          <p:cNvCxnSpPr/>
          <p:nvPr userDrawn="1"/>
        </p:nvCxnSpPr>
        <p:spPr>
          <a:xfrm>
            <a:off x="12587591" y="4774497"/>
            <a:ext cx="11207312" cy="0"/>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2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3" name="Text Placeholder 2"/>
          <p:cNvSpPr>
            <a:spLocks noGrp="1"/>
          </p:cNvSpPr>
          <p:nvPr>
            <p:ph type="body" sz="quarter" idx="13" hasCustomPrompt="1"/>
          </p:nvPr>
        </p:nvSpPr>
        <p:spPr>
          <a:xfrm>
            <a:off x="662885" y="807368"/>
            <a:ext cx="22975431"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794949518"/>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6"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7" name="Body Level One…"/>
          <p:cNvSpPr txBox="1">
            <a:spLocks noGrp="1"/>
          </p:cNvSpPr>
          <p:nvPr>
            <p:ph type="body" sz="half" idx="1" hasCustomPrompt="1"/>
          </p:nvPr>
        </p:nvSpPr>
        <p:spPr>
          <a:xfrm>
            <a:off x="12587591" y="6035998"/>
            <a:ext cx="11050725" cy="678638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Body Level One…"/>
          <p:cNvSpPr txBox="1">
            <a:spLocks noGrp="1"/>
          </p:cNvSpPr>
          <p:nvPr>
            <p:ph type="body" sz="half" idx="14" hasCustomPrompt="1"/>
          </p:nvPr>
        </p:nvSpPr>
        <p:spPr>
          <a:xfrm>
            <a:off x="640201" y="6035998"/>
            <a:ext cx="11208087" cy="678638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9" name="Straight Connector 8"/>
          <p:cNvCxnSpPr/>
          <p:nvPr userDrawn="1"/>
        </p:nvCxnSpPr>
        <p:spPr>
          <a:xfrm>
            <a:off x="12159574" y="3346792"/>
            <a:ext cx="0" cy="9475589"/>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0" name="Text Placeholder 2"/>
          <p:cNvSpPr>
            <a:spLocks noGrp="1"/>
          </p:cNvSpPr>
          <p:nvPr>
            <p:ph type="body" sz="quarter" idx="15" hasCustomPrompt="1"/>
          </p:nvPr>
        </p:nvSpPr>
        <p:spPr>
          <a:xfrm>
            <a:off x="633413" y="3346792"/>
            <a:ext cx="11214100" cy="2351088"/>
          </a:xfrm>
          <a:prstGeom prst="rect">
            <a:avLst/>
          </a:prstGeom>
        </p:spPr>
        <p:txBody>
          <a:bodyPr anchor="b"/>
          <a:lstStyle>
            <a:lvl1pPr marL="0" indent="0">
              <a:buNone/>
              <a:defRPr sz="8800" b="0" i="0" u="none">
                <a:latin typeface="Cymru Sans Headline Medium" panose="02000603030000020004" pitchFamily="50" charset="0"/>
              </a:defRPr>
            </a:lvl1pPr>
          </a:lstStyle>
          <a:p>
            <a:pPr lvl="0"/>
            <a:r>
              <a:rPr lang="en-US"/>
              <a:t>Master</a:t>
            </a:r>
          </a:p>
        </p:txBody>
      </p:sp>
      <p:sp>
        <p:nvSpPr>
          <p:cNvPr id="11" name="Text Placeholder 2"/>
          <p:cNvSpPr>
            <a:spLocks noGrp="1"/>
          </p:cNvSpPr>
          <p:nvPr>
            <p:ph type="body" sz="quarter" idx="16" hasCustomPrompt="1"/>
          </p:nvPr>
        </p:nvSpPr>
        <p:spPr>
          <a:xfrm>
            <a:off x="12587591" y="3346789"/>
            <a:ext cx="11214100" cy="2351088"/>
          </a:xfrm>
          <a:prstGeom prst="rect">
            <a:avLst/>
          </a:prstGeom>
        </p:spPr>
        <p:txBody>
          <a:bodyPr anchor="b"/>
          <a:lstStyle>
            <a:lvl1pPr marL="0" indent="0">
              <a:buNone/>
              <a:defRPr sz="8800" b="0" i="0">
                <a:latin typeface="Wales Sans Headline Medium" panose="02000603030000020004" pitchFamily="50" charset="0"/>
              </a:defRPr>
            </a:lvl1pPr>
          </a:lstStyle>
          <a:p>
            <a:pPr lvl="0"/>
            <a:r>
              <a:rPr lang="en-US"/>
              <a:t>Master</a:t>
            </a:r>
          </a:p>
        </p:txBody>
      </p:sp>
      <p:cxnSp>
        <p:nvCxnSpPr>
          <p:cNvPr id="12" name="Straight Connector 11"/>
          <p:cNvCxnSpPr/>
          <p:nvPr userDrawn="1"/>
        </p:nvCxnSpPr>
        <p:spPr>
          <a:xfrm>
            <a:off x="640201" y="5777058"/>
            <a:ext cx="11207312" cy="0"/>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14" name="Straight Connector 13"/>
          <p:cNvCxnSpPr/>
          <p:nvPr userDrawn="1"/>
        </p:nvCxnSpPr>
        <p:spPr>
          <a:xfrm>
            <a:off x="12587591" y="5765036"/>
            <a:ext cx="11207312" cy="0"/>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6" name="Line"/>
          <p:cNvSpPr/>
          <p:nvPr userDrawn="1"/>
        </p:nvSpPr>
        <p:spPr>
          <a:xfrm>
            <a:off x="634187" y="635134"/>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8" name="Line"/>
          <p:cNvSpPr/>
          <p:nvPr userDrawn="1"/>
        </p:nvSpPr>
        <p:spPr>
          <a:xfrm flipV="1">
            <a:off x="640202" y="3008671"/>
            <a:ext cx="23109747"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9" name="Text Placeholder 2"/>
          <p:cNvSpPr>
            <a:spLocks noGrp="1"/>
          </p:cNvSpPr>
          <p:nvPr>
            <p:ph type="body" sz="quarter" idx="10" hasCustomPrompt="1"/>
          </p:nvPr>
        </p:nvSpPr>
        <p:spPr>
          <a:xfrm>
            <a:off x="633413" y="756920"/>
            <a:ext cx="23115587"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0" name="Text Placeholder 2"/>
          <p:cNvSpPr>
            <a:spLocks noGrp="1"/>
          </p:cNvSpPr>
          <p:nvPr>
            <p:ph type="body" sz="quarter" idx="13" hasCustomPrompt="1"/>
          </p:nvPr>
        </p:nvSpPr>
        <p:spPr>
          <a:xfrm>
            <a:off x="631354" y="1843655"/>
            <a:ext cx="23115587"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829533932"/>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24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2" y="4634176"/>
            <a:ext cx="5060208" cy="818820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8" name="Straight Connector 7"/>
          <p:cNvCxnSpPr/>
          <p:nvPr userDrawn="1"/>
        </p:nvCxnSpPr>
        <p:spPr>
          <a:xfrm>
            <a:off x="17118591" y="3434820"/>
            <a:ext cx="0" cy="9387557"/>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0" name="Body Level One…"/>
          <p:cNvSpPr txBox="1">
            <a:spLocks noGrp="1"/>
          </p:cNvSpPr>
          <p:nvPr>
            <p:ph type="body" sz="half" idx="15" hasCustomPrompt="1"/>
          </p:nvPr>
        </p:nvSpPr>
        <p:spPr>
          <a:xfrm>
            <a:off x="6213105" y="4634176"/>
            <a:ext cx="5060208" cy="818820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1786008" y="4634176"/>
            <a:ext cx="5060208" cy="818820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2" name="Body Level One…"/>
          <p:cNvSpPr txBox="1">
            <a:spLocks noGrp="1"/>
          </p:cNvSpPr>
          <p:nvPr>
            <p:ph type="body" sz="half" idx="17" hasCustomPrompt="1"/>
          </p:nvPr>
        </p:nvSpPr>
        <p:spPr>
          <a:xfrm>
            <a:off x="17358911" y="4623663"/>
            <a:ext cx="5060208" cy="819871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a:off x="11531672" y="3434820"/>
            <a:ext cx="0" cy="9387556"/>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16" name="Straight Connector 15"/>
          <p:cNvCxnSpPr/>
          <p:nvPr userDrawn="1"/>
        </p:nvCxnSpPr>
        <p:spPr>
          <a:xfrm>
            <a:off x="5964208" y="3434820"/>
            <a:ext cx="0" cy="9387555"/>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7" name="Oval 16"/>
          <p:cNvSpPr/>
          <p:nvPr userDrawn="1"/>
        </p:nvSpPr>
        <p:spPr>
          <a:xfrm>
            <a:off x="634187" y="3359995"/>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3440080"/>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a</a:t>
            </a:r>
            <a:endParaRPr lang="en-GB"/>
          </a:p>
        </p:txBody>
      </p:sp>
      <p:sp>
        <p:nvSpPr>
          <p:cNvPr id="19" name="Oval 18"/>
          <p:cNvSpPr/>
          <p:nvPr userDrawn="1"/>
        </p:nvSpPr>
        <p:spPr>
          <a:xfrm>
            <a:off x="6217832" y="3354741"/>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6217058" y="3434826"/>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b</a:t>
            </a:r>
            <a:endParaRPr lang="en-GB"/>
          </a:p>
        </p:txBody>
      </p:sp>
      <p:sp>
        <p:nvSpPr>
          <p:cNvPr id="21" name="Oval 20"/>
          <p:cNvSpPr/>
          <p:nvPr userDrawn="1"/>
        </p:nvSpPr>
        <p:spPr>
          <a:xfrm>
            <a:off x="11790973" y="3354735"/>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1790199" y="3434820"/>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Oval 23"/>
          <p:cNvSpPr/>
          <p:nvPr userDrawn="1"/>
        </p:nvSpPr>
        <p:spPr>
          <a:xfrm>
            <a:off x="17356227" y="3354739"/>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5" name="Text Placeholder 9"/>
          <p:cNvSpPr>
            <a:spLocks noGrp="1"/>
          </p:cNvSpPr>
          <p:nvPr>
            <p:ph type="body" sz="quarter" idx="20" hasCustomPrompt="1"/>
          </p:nvPr>
        </p:nvSpPr>
        <p:spPr>
          <a:xfrm>
            <a:off x="17355453" y="3434824"/>
            <a:ext cx="923013" cy="762722"/>
          </a:xfrm>
          <a:prstGeom prst="rect">
            <a:avLst/>
          </a:prstGeom>
        </p:spPr>
        <p:txBody>
          <a:bodyPr anchor="ctr"/>
          <a:lstStyle>
            <a:lvl1pPr marL="0" indent="0" algn="ctr">
              <a:buNone/>
              <a:defRPr sz="5400">
                <a:solidFill>
                  <a:schemeClr val="tx2">
                    <a:lumMod val="20000"/>
                    <a:lumOff val="80000"/>
                  </a:schemeClr>
                </a:solidFill>
                <a:latin typeface="Cymru Sans Headline Medium" panose="02000603030000020004" pitchFamily="50" charset="0"/>
              </a:defRPr>
            </a:lvl1pPr>
          </a:lstStyle>
          <a:p>
            <a:pPr lvl="0"/>
            <a:r>
              <a:rPr lang="en-US"/>
              <a:t>d</a:t>
            </a:r>
            <a:endParaRPr lang="en-GB"/>
          </a:p>
        </p:txBody>
      </p:sp>
      <p:sp>
        <p:nvSpPr>
          <p:cNvPr id="26" name="Line"/>
          <p:cNvSpPr/>
          <p:nvPr userDrawn="1"/>
        </p:nvSpPr>
        <p:spPr>
          <a:xfrm>
            <a:off x="634187" y="635134"/>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9" name="Line"/>
          <p:cNvSpPr/>
          <p:nvPr userDrawn="1"/>
        </p:nvSpPr>
        <p:spPr>
          <a:xfrm flipV="1">
            <a:off x="640202" y="3008671"/>
            <a:ext cx="23109747"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30" name="Text Placeholder 2"/>
          <p:cNvSpPr>
            <a:spLocks noGrp="1"/>
          </p:cNvSpPr>
          <p:nvPr>
            <p:ph type="body" sz="quarter" idx="21" hasCustomPrompt="1"/>
          </p:nvPr>
        </p:nvSpPr>
        <p:spPr>
          <a:xfrm>
            <a:off x="633413" y="756920"/>
            <a:ext cx="23115587"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31" name="Text Placeholder 2"/>
          <p:cNvSpPr>
            <a:spLocks noGrp="1"/>
          </p:cNvSpPr>
          <p:nvPr>
            <p:ph type="body" sz="quarter" idx="13" hasCustomPrompt="1"/>
          </p:nvPr>
        </p:nvSpPr>
        <p:spPr>
          <a:xfrm>
            <a:off x="631354" y="1843655"/>
            <a:ext cx="23115587"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327928015"/>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5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2" y="3308800"/>
            <a:ext cx="5060208" cy="9513582"/>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8" name="Straight Connector 7"/>
          <p:cNvCxnSpPr/>
          <p:nvPr userDrawn="1"/>
        </p:nvCxnSpPr>
        <p:spPr>
          <a:xfrm>
            <a:off x="17118591" y="2205111"/>
            <a:ext cx="0" cy="10617266"/>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0" name="Body Level One…"/>
          <p:cNvSpPr txBox="1">
            <a:spLocks noGrp="1"/>
          </p:cNvSpPr>
          <p:nvPr>
            <p:ph type="body" sz="half" idx="15" hasCustomPrompt="1"/>
          </p:nvPr>
        </p:nvSpPr>
        <p:spPr>
          <a:xfrm>
            <a:off x="6213105" y="3308946"/>
            <a:ext cx="5060208" cy="951343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1786008" y="3308946"/>
            <a:ext cx="5060208" cy="951343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2" name="Body Level One…"/>
          <p:cNvSpPr txBox="1">
            <a:spLocks noGrp="1"/>
          </p:cNvSpPr>
          <p:nvPr>
            <p:ph type="body" sz="half" idx="17" hasCustomPrompt="1"/>
          </p:nvPr>
        </p:nvSpPr>
        <p:spPr>
          <a:xfrm>
            <a:off x="17358911" y="3308953"/>
            <a:ext cx="5060208" cy="951342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a:off x="11531672" y="2205111"/>
            <a:ext cx="0" cy="10617265"/>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16" name="Straight Connector 15"/>
          <p:cNvCxnSpPr/>
          <p:nvPr userDrawn="1"/>
        </p:nvCxnSpPr>
        <p:spPr>
          <a:xfrm>
            <a:off x="5964208" y="2205111"/>
            <a:ext cx="0" cy="10617264"/>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7" name="Oval 16"/>
          <p:cNvSpPr/>
          <p:nvPr userDrawn="1"/>
        </p:nvSpPr>
        <p:spPr>
          <a:xfrm>
            <a:off x="634187" y="2130286"/>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2210371"/>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a</a:t>
            </a:r>
            <a:endParaRPr lang="en-GB"/>
          </a:p>
        </p:txBody>
      </p:sp>
      <p:sp>
        <p:nvSpPr>
          <p:cNvPr id="19" name="Oval 18"/>
          <p:cNvSpPr/>
          <p:nvPr userDrawn="1"/>
        </p:nvSpPr>
        <p:spPr>
          <a:xfrm>
            <a:off x="6217832" y="2125032"/>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6217058" y="2205117"/>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b</a:t>
            </a:r>
            <a:endParaRPr lang="en-GB"/>
          </a:p>
        </p:txBody>
      </p:sp>
      <p:sp>
        <p:nvSpPr>
          <p:cNvPr id="21" name="Oval 20"/>
          <p:cNvSpPr/>
          <p:nvPr userDrawn="1"/>
        </p:nvSpPr>
        <p:spPr>
          <a:xfrm>
            <a:off x="11790973" y="2125026"/>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1790199" y="2205111"/>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Oval 23"/>
          <p:cNvSpPr/>
          <p:nvPr userDrawn="1"/>
        </p:nvSpPr>
        <p:spPr>
          <a:xfrm>
            <a:off x="17356227" y="2125030"/>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5" name="Text Placeholder 9"/>
          <p:cNvSpPr>
            <a:spLocks noGrp="1"/>
          </p:cNvSpPr>
          <p:nvPr>
            <p:ph type="body" sz="quarter" idx="20" hasCustomPrompt="1"/>
          </p:nvPr>
        </p:nvSpPr>
        <p:spPr>
          <a:xfrm>
            <a:off x="17355453" y="2205115"/>
            <a:ext cx="923013" cy="762722"/>
          </a:xfrm>
          <a:prstGeom prst="rect">
            <a:avLst/>
          </a:prstGeom>
        </p:spPr>
        <p:txBody>
          <a:bodyPr anchor="ctr"/>
          <a:lstStyle>
            <a:lvl1pPr marL="0" indent="0" algn="ctr">
              <a:buNone/>
              <a:defRPr sz="5400">
                <a:solidFill>
                  <a:schemeClr val="tx2">
                    <a:lumMod val="20000"/>
                    <a:lumOff val="80000"/>
                  </a:schemeClr>
                </a:solidFill>
                <a:latin typeface="Cymru Sans Headline Medium" panose="02000603030000020004" pitchFamily="50" charset="0"/>
              </a:defRPr>
            </a:lvl1pPr>
          </a:lstStyle>
          <a:p>
            <a:pPr lvl="0"/>
            <a:r>
              <a:rPr lang="en-US"/>
              <a:t>d</a:t>
            </a:r>
            <a:endParaRPr lang="en-GB"/>
          </a:p>
        </p:txBody>
      </p:sp>
      <p:sp>
        <p:nvSpPr>
          <p:cNvPr id="3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33" name="Text Placeholder 2"/>
          <p:cNvSpPr>
            <a:spLocks noGrp="1"/>
          </p:cNvSpPr>
          <p:nvPr>
            <p:ph type="body" sz="quarter" idx="13" hasCustomPrompt="1"/>
          </p:nvPr>
        </p:nvSpPr>
        <p:spPr>
          <a:xfrm>
            <a:off x="662885" y="807368"/>
            <a:ext cx="22975431"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22563153"/>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6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1" y="4426362"/>
            <a:ext cx="7358517" cy="839602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0" name="Body Level One…"/>
          <p:cNvSpPr txBox="1">
            <a:spLocks noGrp="1"/>
          </p:cNvSpPr>
          <p:nvPr>
            <p:ph type="body" sz="half" idx="15" hasCustomPrompt="1"/>
          </p:nvPr>
        </p:nvSpPr>
        <p:spPr>
          <a:xfrm>
            <a:off x="8506914" y="4426362"/>
            <a:ext cx="7141897" cy="8396018"/>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6333521" y="4426362"/>
            <a:ext cx="7413420" cy="8396017"/>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a:off x="16079185" y="3330913"/>
            <a:ext cx="0" cy="9491463"/>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16" name="Straight Connector 15"/>
          <p:cNvCxnSpPr/>
          <p:nvPr userDrawn="1"/>
        </p:nvCxnSpPr>
        <p:spPr>
          <a:xfrm>
            <a:off x="8258018" y="3330913"/>
            <a:ext cx="0" cy="9491462"/>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7" name="Oval 16"/>
          <p:cNvSpPr/>
          <p:nvPr userDrawn="1"/>
        </p:nvSpPr>
        <p:spPr>
          <a:xfrm>
            <a:off x="634187" y="3256088"/>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3336173"/>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a</a:t>
            </a:r>
            <a:endParaRPr lang="en-GB"/>
          </a:p>
        </p:txBody>
      </p:sp>
      <p:sp>
        <p:nvSpPr>
          <p:cNvPr id="19" name="Oval 18"/>
          <p:cNvSpPr/>
          <p:nvPr userDrawn="1"/>
        </p:nvSpPr>
        <p:spPr>
          <a:xfrm>
            <a:off x="8511642" y="3250834"/>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8510868" y="3330919"/>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b</a:t>
            </a:r>
            <a:endParaRPr lang="en-GB"/>
          </a:p>
        </p:txBody>
      </p:sp>
      <p:sp>
        <p:nvSpPr>
          <p:cNvPr id="21" name="Oval 20"/>
          <p:cNvSpPr/>
          <p:nvPr userDrawn="1"/>
        </p:nvSpPr>
        <p:spPr>
          <a:xfrm>
            <a:off x="16338486" y="3250828"/>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6337712" y="3330913"/>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Line"/>
          <p:cNvSpPr/>
          <p:nvPr userDrawn="1"/>
        </p:nvSpPr>
        <p:spPr>
          <a:xfrm>
            <a:off x="634187" y="635134"/>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6" name="Line"/>
          <p:cNvSpPr/>
          <p:nvPr userDrawn="1"/>
        </p:nvSpPr>
        <p:spPr>
          <a:xfrm flipV="1">
            <a:off x="640202" y="3008671"/>
            <a:ext cx="23109747"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7" name="Text Placeholder 2"/>
          <p:cNvSpPr>
            <a:spLocks noGrp="1"/>
          </p:cNvSpPr>
          <p:nvPr>
            <p:ph type="body" sz="quarter" idx="20" hasCustomPrompt="1"/>
          </p:nvPr>
        </p:nvSpPr>
        <p:spPr>
          <a:xfrm>
            <a:off x="633413" y="756920"/>
            <a:ext cx="23115587"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9" name="Text Placeholder 2"/>
          <p:cNvSpPr>
            <a:spLocks noGrp="1"/>
          </p:cNvSpPr>
          <p:nvPr>
            <p:ph type="body" sz="quarter" idx="13" hasCustomPrompt="1"/>
          </p:nvPr>
        </p:nvSpPr>
        <p:spPr>
          <a:xfrm>
            <a:off x="631354" y="1843655"/>
            <a:ext cx="23115587"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561275963"/>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7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1" y="3433464"/>
            <a:ext cx="7358517" cy="9388918"/>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0" name="Body Level One…"/>
          <p:cNvSpPr txBox="1">
            <a:spLocks noGrp="1"/>
          </p:cNvSpPr>
          <p:nvPr>
            <p:ph type="body" sz="half" idx="15" hasCustomPrompt="1"/>
          </p:nvPr>
        </p:nvSpPr>
        <p:spPr>
          <a:xfrm>
            <a:off x="8506914" y="3433464"/>
            <a:ext cx="7141897" cy="938891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6333521" y="3433464"/>
            <a:ext cx="7413420" cy="938891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a:off x="16079185" y="2227328"/>
            <a:ext cx="0" cy="10595048"/>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16" name="Straight Connector 15"/>
          <p:cNvCxnSpPr/>
          <p:nvPr userDrawn="1"/>
        </p:nvCxnSpPr>
        <p:spPr>
          <a:xfrm>
            <a:off x="8258018" y="2227328"/>
            <a:ext cx="0" cy="10595047"/>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7" name="Oval 16"/>
          <p:cNvSpPr/>
          <p:nvPr userDrawn="1"/>
        </p:nvSpPr>
        <p:spPr>
          <a:xfrm>
            <a:off x="634187" y="2152503"/>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2232588"/>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a</a:t>
            </a:r>
            <a:endParaRPr lang="en-GB"/>
          </a:p>
        </p:txBody>
      </p:sp>
      <p:sp>
        <p:nvSpPr>
          <p:cNvPr id="19" name="Oval 18"/>
          <p:cNvSpPr/>
          <p:nvPr userDrawn="1"/>
        </p:nvSpPr>
        <p:spPr>
          <a:xfrm>
            <a:off x="8511642" y="2147249"/>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8510868" y="2227334"/>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b</a:t>
            </a:r>
            <a:endParaRPr lang="en-GB"/>
          </a:p>
        </p:txBody>
      </p:sp>
      <p:sp>
        <p:nvSpPr>
          <p:cNvPr id="21" name="Oval 20"/>
          <p:cNvSpPr/>
          <p:nvPr userDrawn="1"/>
        </p:nvSpPr>
        <p:spPr>
          <a:xfrm>
            <a:off x="16338486" y="2147243"/>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6337712" y="2227328"/>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8"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30" name="Text Placeholder 2"/>
          <p:cNvSpPr>
            <a:spLocks noGrp="1"/>
          </p:cNvSpPr>
          <p:nvPr>
            <p:ph type="body" sz="quarter" idx="13" hasCustomPrompt="1"/>
          </p:nvPr>
        </p:nvSpPr>
        <p:spPr>
          <a:xfrm>
            <a:off x="662885" y="807368"/>
            <a:ext cx="22975431"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533130401"/>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0" name="Line"/>
          <p:cNvSpPr/>
          <p:nvPr userDrawn="1"/>
        </p:nvSpPr>
        <p:spPr>
          <a:xfrm>
            <a:off x="687804"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0" name="Picture Placeholder 19"/>
          <p:cNvSpPr>
            <a:spLocks noGrp="1"/>
          </p:cNvSpPr>
          <p:nvPr>
            <p:ph type="pic" sz="quarter" idx="10"/>
          </p:nvPr>
        </p:nvSpPr>
        <p:spPr>
          <a:xfrm>
            <a:off x="687804" y="3278370"/>
            <a:ext cx="7561251" cy="4836932"/>
          </a:xfrm>
          <a:prstGeom prst="rect">
            <a:avLst/>
          </a:prstGeom>
        </p:spPr>
        <p:txBody>
          <a:bodyPr/>
          <a:lstStyle/>
          <a:p>
            <a:endParaRPr lang="en-GB"/>
          </a:p>
        </p:txBody>
      </p:sp>
      <p:sp>
        <p:nvSpPr>
          <p:cNvPr id="26" name="Picture Placeholder 19"/>
          <p:cNvSpPr>
            <a:spLocks noGrp="1"/>
          </p:cNvSpPr>
          <p:nvPr>
            <p:ph type="pic" sz="quarter" idx="14"/>
          </p:nvPr>
        </p:nvSpPr>
        <p:spPr>
          <a:xfrm>
            <a:off x="8437391" y="3278370"/>
            <a:ext cx="7561251" cy="4836932"/>
          </a:xfrm>
          <a:prstGeom prst="rect">
            <a:avLst/>
          </a:prstGeom>
        </p:spPr>
        <p:txBody>
          <a:bodyPr/>
          <a:lstStyle/>
          <a:p>
            <a:endParaRPr lang="en-GB"/>
          </a:p>
        </p:txBody>
      </p:sp>
      <p:sp>
        <p:nvSpPr>
          <p:cNvPr id="27" name="Picture Placeholder 19"/>
          <p:cNvSpPr>
            <a:spLocks noGrp="1"/>
          </p:cNvSpPr>
          <p:nvPr>
            <p:ph type="pic" sz="quarter" idx="15"/>
          </p:nvPr>
        </p:nvSpPr>
        <p:spPr>
          <a:xfrm>
            <a:off x="16186978" y="3278370"/>
            <a:ext cx="7561251" cy="4836931"/>
          </a:xfrm>
          <a:prstGeom prst="rect">
            <a:avLst/>
          </a:prstGeom>
        </p:spPr>
        <p:txBody>
          <a:bodyPr/>
          <a:lstStyle/>
          <a:p>
            <a:endParaRPr lang="en-GB"/>
          </a:p>
        </p:txBody>
      </p:sp>
      <p:sp>
        <p:nvSpPr>
          <p:cNvPr id="28" name="Line"/>
          <p:cNvSpPr/>
          <p:nvPr userDrawn="1"/>
        </p:nvSpPr>
        <p:spPr>
          <a:xfrm>
            <a:off x="8437391"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9" name="Line"/>
          <p:cNvSpPr/>
          <p:nvPr userDrawn="1"/>
        </p:nvSpPr>
        <p:spPr>
          <a:xfrm>
            <a:off x="16186978"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30" name="Body Level One…"/>
          <p:cNvSpPr txBox="1">
            <a:spLocks noGrp="1"/>
          </p:cNvSpPr>
          <p:nvPr>
            <p:ph type="body" sz="half" idx="16" hasCustomPrompt="1"/>
          </p:nvPr>
        </p:nvSpPr>
        <p:spPr>
          <a:xfrm>
            <a:off x="64020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1" name="Body Level One…"/>
          <p:cNvSpPr txBox="1">
            <a:spLocks noGrp="1"/>
          </p:cNvSpPr>
          <p:nvPr>
            <p:ph type="body" sz="half" idx="17" hasCustomPrompt="1"/>
          </p:nvPr>
        </p:nvSpPr>
        <p:spPr>
          <a:xfrm>
            <a:off x="843739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2" name="Body Level One…"/>
          <p:cNvSpPr txBox="1">
            <a:spLocks noGrp="1"/>
          </p:cNvSpPr>
          <p:nvPr>
            <p:ph type="body" sz="half" idx="18" hasCustomPrompt="1"/>
          </p:nvPr>
        </p:nvSpPr>
        <p:spPr>
          <a:xfrm>
            <a:off x="16186978"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7" name="Line"/>
          <p:cNvSpPr/>
          <p:nvPr userDrawn="1"/>
        </p:nvSpPr>
        <p:spPr>
          <a:xfrm>
            <a:off x="634187" y="635134"/>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9" name="Line"/>
          <p:cNvSpPr/>
          <p:nvPr userDrawn="1"/>
        </p:nvSpPr>
        <p:spPr>
          <a:xfrm flipV="1">
            <a:off x="640202" y="3008671"/>
            <a:ext cx="23109747"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1" name="Text Placeholder 2"/>
          <p:cNvSpPr>
            <a:spLocks noGrp="1"/>
          </p:cNvSpPr>
          <p:nvPr>
            <p:ph type="body" sz="quarter" idx="19" hasCustomPrompt="1"/>
          </p:nvPr>
        </p:nvSpPr>
        <p:spPr>
          <a:xfrm>
            <a:off x="633413" y="756920"/>
            <a:ext cx="23115587"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2" name="Text Placeholder 2"/>
          <p:cNvSpPr>
            <a:spLocks noGrp="1"/>
          </p:cNvSpPr>
          <p:nvPr>
            <p:ph type="body" sz="quarter" idx="13" hasCustomPrompt="1"/>
          </p:nvPr>
        </p:nvSpPr>
        <p:spPr>
          <a:xfrm>
            <a:off x="631354" y="1843655"/>
            <a:ext cx="23115587"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802092756"/>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0" name="Line"/>
          <p:cNvSpPr/>
          <p:nvPr userDrawn="1"/>
        </p:nvSpPr>
        <p:spPr>
          <a:xfrm>
            <a:off x="687804"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0" name="Picture Placeholder 19"/>
          <p:cNvSpPr>
            <a:spLocks noGrp="1"/>
          </p:cNvSpPr>
          <p:nvPr>
            <p:ph type="pic" sz="quarter" idx="10"/>
          </p:nvPr>
        </p:nvSpPr>
        <p:spPr>
          <a:xfrm>
            <a:off x="687804" y="2133665"/>
            <a:ext cx="7561251" cy="5981637"/>
          </a:xfrm>
          <a:prstGeom prst="rect">
            <a:avLst/>
          </a:prstGeom>
        </p:spPr>
        <p:txBody>
          <a:bodyPr/>
          <a:lstStyle/>
          <a:p>
            <a:endParaRPr lang="en-GB"/>
          </a:p>
        </p:txBody>
      </p:sp>
      <p:sp>
        <p:nvSpPr>
          <p:cNvPr id="26" name="Picture Placeholder 19"/>
          <p:cNvSpPr>
            <a:spLocks noGrp="1"/>
          </p:cNvSpPr>
          <p:nvPr>
            <p:ph type="pic" sz="quarter" idx="14"/>
          </p:nvPr>
        </p:nvSpPr>
        <p:spPr>
          <a:xfrm>
            <a:off x="8437391" y="2133665"/>
            <a:ext cx="7561251" cy="5981637"/>
          </a:xfrm>
          <a:prstGeom prst="rect">
            <a:avLst/>
          </a:prstGeom>
        </p:spPr>
        <p:txBody>
          <a:bodyPr/>
          <a:lstStyle/>
          <a:p>
            <a:endParaRPr lang="en-GB"/>
          </a:p>
        </p:txBody>
      </p:sp>
      <p:sp>
        <p:nvSpPr>
          <p:cNvPr id="27" name="Picture Placeholder 19"/>
          <p:cNvSpPr>
            <a:spLocks noGrp="1"/>
          </p:cNvSpPr>
          <p:nvPr>
            <p:ph type="pic" sz="quarter" idx="15"/>
          </p:nvPr>
        </p:nvSpPr>
        <p:spPr>
          <a:xfrm>
            <a:off x="16186978" y="2133666"/>
            <a:ext cx="7561251" cy="5981636"/>
          </a:xfrm>
          <a:prstGeom prst="rect">
            <a:avLst/>
          </a:prstGeom>
        </p:spPr>
        <p:txBody>
          <a:bodyPr/>
          <a:lstStyle/>
          <a:p>
            <a:endParaRPr lang="en-GB"/>
          </a:p>
        </p:txBody>
      </p:sp>
      <p:sp>
        <p:nvSpPr>
          <p:cNvPr id="28" name="Line"/>
          <p:cNvSpPr/>
          <p:nvPr userDrawn="1"/>
        </p:nvSpPr>
        <p:spPr>
          <a:xfrm>
            <a:off x="8437391"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9" name="Line"/>
          <p:cNvSpPr/>
          <p:nvPr userDrawn="1"/>
        </p:nvSpPr>
        <p:spPr>
          <a:xfrm>
            <a:off x="16186978"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30" name="Body Level One…"/>
          <p:cNvSpPr txBox="1">
            <a:spLocks noGrp="1"/>
          </p:cNvSpPr>
          <p:nvPr>
            <p:ph type="body" sz="half" idx="16" hasCustomPrompt="1"/>
          </p:nvPr>
        </p:nvSpPr>
        <p:spPr>
          <a:xfrm>
            <a:off x="64020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1" name="Body Level One…"/>
          <p:cNvSpPr txBox="1">
            <a:spLocks noGrp="1"/>
          </p:cNvSpPr>
          <p:nvPr>
            <p:ph type="body" sz="half" idx="17" hasCustomPrompt="1"/>
          </p:nvPr>
        </p:nvSpPr>
        <p:spPr>
          <a:xfrm>
            <a:off x="843739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2" name="Body Level One…"/>
          <p:cNvSpPr txBox="1">
            <a:spLocks noGrp="1"/>
          </p:cNvSpPr>
          <p:nvPr>
            <p:ph type="body" sz="half" idx="18" hasCustomPrompt="1"/>
          </p:nvPr>
        </p:nvSpPr>
        <p:spPr>
          <a:xfrm>
            <a:off x="16186978"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23"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4" name="Text Placeholder 2"/>
          <p:cNvSpPr>
            <a:spLocks noGrp="1"/>
          </p:cNvSpPr>
          <p:nvPr>
            <p:ph type="body" sz="quarter" idx="13" hasCustomPrompt="1"/>
          </p:nvPr>
        </p:nvSpPr>
        <p:spPr>
          <a:xfrm>
            <a:off x="662885" y="807368"/>
            <a:ext cx="22975431"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919294440"/>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789140"/>
            <a:ext cx="1302706" cy="1039660"/>
          </a:xfrm>
          <a:prstGeom prst="rect">
            <a:avLst/>
          </a:prstGeom>
          <a:solidFill>
            <a:srgbClr val="E309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sz="680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1810508" y="789143"/>
            <a:ext cx="21963892" cy="1039658"/>
          </a:xfrm>
          <a:prstGeom prst="rect">
            <a:avLst/>
          </a:prstGeom>
        </p:spPr>
        <p:txBody>
          <a:bodyPr anchor="t" anchorCtr="0"/>
          <a:lstStyle>
            <a:lvl1pPr>
              <a:defRPr sz="6400" cap="none" baseline="0">
                <a:solidFill>
                  <a:schemeClr val="accent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669928" y="12864960"/>
            <a:ext cx="10788768" cy="538300"/>
          </a:xfrm>
          <a:prstGeom prst="rect">
            <a:avLst/>
          </a:prstGeom>
        </p:spPr>
        <p:txBody>
          <a:bodyPr anchor="b">
            <a:noAutofit/>
          </a:bodyPr>
          <a:lstStyle>
            <a:lvl1pPr marL="0" indent="0">
              <a:buNone/>
              <a:defRPr sz="2000" baseline="0">
                <a:solidFill>
                  <a:schemeClr val="tx1"/>
                </a:solidFill>
              </a:defRPr>
            </a:lvl1pPr>
          </a:lstStyle>
          <a:p>
            <a:pPr lvl="0"/>
            <a:r>
              <a:rPr lang="en-GB"/>
              <a:t>Click to add source</a:t>
            </a:r>
          </a:p>
        </p:txBody>
      </p:sp>
      <p:sp>
        <p:nvSpPr>
          <p:cNvPr id="9" name="Picture Placeholder 4">
            <a:extLst>
              <a:ext uri="{FF2B5EF4-FFF2-40B4-BE49-F238E27FC236}">
                <a16:creationId xmlns:a16="http://schemas.microsoft.com/office/drawing/2014/main" id="{E9E83C1D-7F56-444C-9954-A9EF55BF23BE}"/>
              </a:ext>
              <a:ext uri="{C183D7F6-B498-43B3-948B-1728B52AA6E4}">
                <adec:decorative xmlns:adec="http://schemas.microsoft.com/office/drawing/2017/decorative" val="0"/>
              </a:ext>
            </a:extLst>
          </p:cNvPr>
          <p:cNvSpPr>
            <a:spLocks noGrp="1"/>
          </p:cNvSpPr>
          <p:nvPr>
            <p:ph type="pic" sz="quarter" idx="14" hasCustomPrompt="1"/>
          </p:nvPr>
        </p:nvSpPr>
        <p:spPr>
          <a:xfrm>
            <a:off x="17862530" y="12636100"/>
            <a:ext cx="1916340" cy="730252"/>
          </a:xfrm>
          <a:prstGeom prst="rect">
            <a:avLst/>
          </a:prstGeom>
        </p:spPr>
        <p:txBody>
          <a:bodyPr/>
          <a:lstStyle>
            <a:lvl1pPr marL="0" indent="0">
              <a:buNone/>
              <a:defRPr sz="2400" baseline="0">
                <a:solidFill>
                  <a:schemeClr val="accent1"/>
                </a:solidFill>
                <a:latin typeface="Arial" panose="020B0604020202020204" pitchFamily="34" charset="0"/>
              </a:defRPr>
            </a:lvl1pPr>
          </a:lstStyle>
          <a:p>
            <a:r>
              <a:rPr lang="en-US"/>
              <a:t>Partner logo</a:t>
            </a:r>
          </a:p>
        </p:txBody>
      </p:sp>
      <p:sp>
        <p:nvSpPr>
          <p:cNvPr id="6" name="Text Placeholder 5">
            <a:extLst>
              <a:ext uri="{FF2B5EF4-FFF2-40B4-BE49-F238E27FC236}">
                <a16:creationId xmlns:a16="http://schemas.microsoft.com/office/drawing/2014/main" id="{01358E76-BC2C-32C7-AFC2-60AE3ECA1CBE}"/>
              </a:ext>
            </a:extLst>
          </p:cNvPr>
          <p:cNvSpPr>
            <a:spLocks noGrp="1"/>
          </p:cNvSpPr>
          <p:nvPr>
            <p:ph type="body" sz="quarter" idx="15"/>
          </p:nvPr>
        </p:nvSpPr>
        <p:spPr>
          <a:xfrm>
            <a:off x="650879" y="2315797"/>
            <a:ext cx="23123522" cy="99428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red dragon with wings&#10;&#10;Description automatically generated">
            <a:extLst>
              <a:ext uri="{FF2B5EF4-FFF2-40B4-BE49-F238E27FC236}">
                <a16:creationId xmlns:a16="http://schemas.microsoft.com/office/drawing/2014/main" id="{2F98B954-88D3-0530-93E0-664CF41F811E}"/>
              </a:ext>
            </a:extLst>
          </p:cNvPr>
          <p:cNvPicPr>
            <a:picLocks noChangeAspect="1"/>
          </p:cNvPicPr>
          <p:nvPr userDrawn="1"/>
        </p:nvPicPr>
        <p:blipFill>
          <a:blip r:embed="rId3"/>
          <a:stretch>
            <a:fillRect/>
          </a:stretch>
        </p:blipFill>
        <p:spPr>
          <a:xfrm>
            <a:off x="22501191" y="12528392"/>
            <a:ext cx="1273210" cy="1018912"/>
          </a:xfrm>
          <a:prstGeom prst="rect">
            <a:avLst/>
          </a:prstGeom>
        </p:spPr>
      </p:pic>
      <p:pic>
        <p:nvPicPr>
          <p:cNvPr id="3" name="Picture 2">
            <a:extLst>
              <a:ext uri="{FF2B5EF4-FFF2-40B4-BE49-F238E27FC236}">
                <a16:creationId xmlns:a16="http://schemas.microsoft.com/office/drawing/2014/main" id="{4AC1304C-E981-B3EA-15DF-B415090B64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9370162" y="12776819"/>
            <a:ext cx="2560320" cy="589534"/>
          </a:xfrm>
          <a:prstGeom prst="rect">
            <a:avLst/>
          </a:prstGeom>
        </p:spPr>
      </p:pic>
    </p:spTree>
    <p:custDataLst>
      <p:tags r:id="rId1"/>
    </p:custDataLst>
    <p:extLst>
      <p:ext uri="{BB962C8B-B14F-4D97-AF65-F5344CB8AC3E}">
        <p14:creationId xmlns:p14="http://schemas.microsoft.com/office/powerpoint/2010/main" val="386695964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Heading and Sub heading only">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789140"/>
            <a:ext cx="1302706" cy="1039660"/>
          </a:xfrm>
          <a:prstGeom prst="rect">
            <a:avLst/>
          </a:prstGeom>
          <a:solidFill>
            <a:srgbClr val="E309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sz="680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1810508" y="789143"/>
            <a:ext cx="21963892" cy="1039658"/>
          </a:xfrm>
          <a:prstGeom prst="rect">
            <a:avLst/>
          </a:prstGeom>
        </p:spPr>
        <p:txBody>
          <a:bodyPr anchor="t" anchorCtr="0"/>
          <a:lstStyle>
            <a:lvl1pPr>
              <a:defRPr sz="64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650879" y="2298702"/>
            <a:ext cx="23123522" cy="596900"/>
          </a:xfrm>
          <a:prstGeom prst="rect">
            <a:avLst/>
          </a:prstGeom>
        </p:spPr>
        <p:txBody>
          <a:bodyPr tIns="0" bIns="0" anchor="ctr">
            <a:noAutofit/>
          </a:bodyPr>
          <a:lstStyle>
            <a:lvl1pPr marL="0" indent="0">
              <a:lnSpc>
                <a:spcPct val="100000"/>
              </a:lnSpc>
              <a:spcBef>
                <a:spcPts val="0"/>
              </a:spcBef>
              <a:spcAft>
                <a:spcPts val="0"/>
              </a:spcAft>
              <a:buClr>
                <a:srgbClr val="E41F18"/>
              </a:buClr>
              <a:buNone/>
              <a:defRPr sz="2400" b="1" baseline="0">
                <a:solidFill>
                  <a:schemeClr val="accent1"/>
                </a:solidFill>
                <a:latin typeface="+mn-lt"/>
              </a:defRPr>
            </a:lvl1pPr>
            <a:lvl2pPr marL="542926" indent="-542926">
              <a:lnSpc>
                <a:spcPct val="100000"/>
              </a:lnSpc>
              <a:spcBef>
                <a:spcPts val="0"/>
              </a:spcBef>
              <a:spcAft>
                <a:spcPts val="1200"/>
              </a:spcAft>
              <a:buClr>
                <a:srgbClr val="E41F18"/>
              </a:buClr>
              <a:defRPr sz="3200" baseline="0">
                <a:solidFill>
                  <a:schemeClr val="accent1"/>
                </a:solidFill>
                <a:latin typeface="+mn-lt"/>
              </a:defRPr>
            </a:lvl2pPr>
            <a:lvl3pPr marL="1066800" indent="-523876">
              <a:lnSpc>
                <a:spcPct val="100000"/>
              </a:lnSpc>
              <a:spcBef>
                <a:spcPts val="0"/>
              </a:spcBef>
              <a:spcAft>
                <a:spcPts val="1200"/>
              </a:spcAft>
              <a:buClr>
                <a:srgbClr val="E41F18"/>
              </a:buClr>
              <a:defRPr sz="3200" baseline="0">
                <a:solidFill>
                  <a:schemeClr val="accent1"/>
                </a:solidFill>
                <a:latin typeface="+mn-lt"/>
              </a:defRPr>
            </a:lvl3pPr>
            <a:lvl4pPr marL="1612900" indent="-546100">
              <a:lnSpc>
                <a:spcPct val="100000"/>
              </a:lnSpc>
              <a:spcBef>
                <a:spcPts val="0"/>
              </a:spcBef>
              <a:spcAft>
                <a:spcPts val="1200"/>
              </a:spcAft>
              <a:buClr>
                <a:srgbClr val="E41F18"/>
              </a:buClr>
              <a:defRPr sz="32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669928" y="12864960"/>
            <a:ext cx="10788768" cy="538300"/>
          </a:xfrm>
          <a:prstGeom prst="rect">
            <a:avLst/>
          </a:prstGeom>
        </p:spPr>
        <p:txBody>
          <a:bodyPr anchor="b">
            <a:noAutofit/>
          </a:bodyPr>
          <a:lstStyle>
            <a:lvl1pPr marL="0" indent="0">
              <a:buNone/>
              <a:defRPr sz="2000" baseline="0">
                <a:solidFill>
                  <a:schemeClr val="tx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EAB521F8-2259-9342-AE70-6AA0B7605A66}"/>
              </a:ext>
              <a:ext uri="{C183D7F6-B498-43B3-948B-1728B52AA6E4}">
                <adec:decorative xmlns:adec="http://schemas.microsoft.com/office/drawing/2017/decorative" val="0"/>
              </a:ext>
            </a:extLst>
          </p:cNvPr>
          <p:cNvSpPr>
            <a:spLocks noGrp="1"/>
          </p:cNvSpPr>
          <p:nvPr>
            <p:ph type="pic" sz="quarter" idx="14" hasCustomPrompt="1"/>
          </p:nvPr>
        </p:nvSpPr>
        <p:spPr>
          <a:xfrm>
            <a:off x="17862530" y="12636100"/>
            <a:ext cx="1916340" cy="730252"/>
          </a:xfrm>
          <a:prstGeom prst="rect">
            <a:avLst/>
          </a:prstGeom>
        </p:spPr>
        <p:txBody>
          <a:bodyPr/>
          <a:lstStyle>
            <a:lvl1pPr marL="0" indent="0">
              <a:buNone/>
              <a:defRPr sz="2400" baseline="0">
                <a:solidFill>
                  <a:schemeClr val="accent1"/>
                </a:solidFill>
                <a:latin typeface="Arial" panose="020B0604020202020204" pitchFamily="34" charset="0"/>
              </a:defRPr>
            </a:lvl1pPr>
          </a:lstStyle>
          <a:p>
            <a:r>
              <a:rPr lang="en-US"/>
              <a:t>Partner logo</a:t>
            </a:r>
          </a:p>
        </p:txBody>
      </p:sp>
      <p:pic>
        <p:nvPicPr>
          <p:cNvPr id="6" name="Picture 5" descr="A red dragon with wings&#10;&#10;Description automatically generated">
            <a:extLst>
              <a:ext uri="{FF2B5EF4-FFF2-40B4-BE49-F238E27FC236}">
                <a16:creationId xmlns:a16="http://schemas.microsoft.com/office/drawing/2014/main" id="{052AAD8B-DD38-6A8D-445A-D60539BD1F2C}"/>
              </a:ext>
            </a:extLst>
          </p:cNvPr>
          <p:cNvPicPr>
            <a:picLocks noChangeAspect="1"/>
          </p:cNvPicPr>
          <p:nvPr userDrawn="1"/>
        </p:nvPicPr>
        <p:blipFill>
          <a:blip r:embed="rId3"/>
          <a:stretch>
            <a:fillRect/>
          </a:stretch>
        </p:blipFill>
        <p:spPr>
          <a:xfrm>
            <a:off x="22501191" y="12528392"/>
            <a:ext cx="1273210" cy="1018912"/>
          </a:xfrm>
          <a:prstGeom prst="rect">
            <a:avLst/>
          </a:prstGeom>
        </p:spPr>
      </p:pic>
      <p:pic>
        <p:nvPicPr>
          <p:cNvPr id="3" name="Picture 2">
            <a:extLst>
              <a:ext uri="{FF2B5EF4-FFF2-40B4-BE49-F238E27FC236}">
                <a16:creationId xmlns:a16="http://schemas.microsoft.com/office/drawing/2014/main" id="{C95A6E1B-7ADB-D839-BCE1-18D57E82C01A}"/>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9351688" y="12776819"/>
            <a:ext cx="2560320" cy="589534"/>
          </a:xfrm>
          <a:prstGeom prst="rect">
            <a:avLst/>
          </a:prstGeom>
        </p:spPr>
      </p:pic>
    </p:spTree>
    <p:custDataLst>
      <p:tags r:id="rId1"/>
    </p:custDataLst>
    <p:extLst>
      <p:ext uri="{BB962C8B-B14F-4D97-AF65-F5344CB8AC3E}">
        <p14:creationId xmlns:p14="http://schemas.microsoft.com/office/powerpoint/2010/main" val="394680419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789140"/>
            <a:ext cx="1302706" cy="1039660"/>
          </a:xfrm>
          <a:prstGeom prst="rect">
            <a:avLst/>
          </a:prstGeom>
          <a:solidFill>
            <a:srgbClr val="E309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80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1810508" y="789143"/>
            <a:ext cx="21963892" cy="1039658"/>
          </a:xfrm>
          <a:prstGeom prst="rect">
            <a:avLst/>
          </a:prstGeom>
        </p:spPr>
        <p:txBody>
          <a:bodyPr anchor="t" anchorCtr="0"/>
          <a:lstStyle>
            <a:lvl1pPr>
              <a:defRPr sz="64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650879" y="2298702"/>
            <a:ext cx="23123522" cy="596900"/>
          </a:xfrm>
          <a:prstGeom prst="rect">
            <a:avLst/>
          </a:prstGeom>
        </p:spPr>
        <p:txBody>
          <a:bodyPr tIns="0" bIns="0" anchor="ctr">
            <a:noAutofit/>
          </a:bodyPr>
          <a:lstStyle>
            <a:lvl1pPr marL="0" indent="0">
              <a:lnSpc>
                <a:spcPct val="100000"/>
              </a:lnSpc>
              <a:spcBef>
                <a:spcPts val="0"/>
              </a:spcBef>
              <a:spcAft>
                <a:spcPts val="0"/>
              </a:spcAft>
              <a:buClr>
                <a:srgbClr val="E41F18"/>
              </a:buClr>
              <a:buNone/>
              <a:defRPr sz="2400" b="1" baseline="0">
                <a:solidFill>
                  <a:schemeClr val="accent1"/>
                </a:solidFill>
                <a:latin typeface="+mn-lt"/>
              </a:defRPr>
            </a:lvl1pPr>
            <a:lvl2pPr marL="542926" indent="-542926">
              <a:lnSpc>
                <a:spcPct val="100000"/>
              </a:lnSpc>
              <a:spcBef>
                <a:spcPts val="0"/>
              </a:spcBef>
              <a:spcAft>
                <a:spcPts val="1200"/>
              </a:spcAft>
              <a:buClr>
                <a:srgbClr val="E41F18"/>
              </a:buClr>
              <a:defRPr sz="3200" baseline="0">
                <a:solidFill>
                  <a:schemeClr val="accent1"/>
                </a:solidFill>
                <a:latin typeface="+mn-lt"/>
              </a:defRPr>
            </a:lvl2pPr>
            <a:lvl3pPr marL="1066800" indent="-523876">
              <a:lnSpc>
                <a:spcPct val="100000"/>
              </a:lnSpc>
              <a:spcBef>
                <a:spcPts val="0"/>
              </a:spcBef>
              <a:spcAft>
                <a:spcPts val="1200"/>
              </a:spcAft>
              <a:buClr>
                <a:srgbClr val="E41F18"/>
              </a:buClr>
              <a:defRPr sz="3200" baseline="0">
                <a:solidFill>
                  <a:schemeClr val="accent1"/>
                </a:solidFill>
                <a:latin typeface="+mn-lt"/>
              </a:defRPr>
            </a:lvl3pPr>
            <a:lvl4pPr marL="1612900" indent="-546100">
              <a:lnSpc>
                <a:spcPct val="100000"/>
              </a:lnSpc>
              <a:spcBef>
                <a:spcPts val="0"/>
              </a:spcBef>
              <a:spcAft>
                <a:spcPts val="1200"/>
              </a:spcAft>
              <a:buClr>
                <a:srgbClr val="E41F18"/>
              </a:buClr>
              <a:defRPr sz="32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669928" y="12864960"/>
            <a:ext cx="10788768" cy="538300"/>
          </a:xfrm>
          <a:prstGeom prst="rect">
            <a:avLst/>
          </a:prstGeom>
        </p:spPr>
        <p:txBody>
          <a:bodyPr anchor="b">
            <a:noAutofit/>
          </a:bodyPr>
          <a:lstStyle>
            <a:lvl1pPr marL="0" indent="0">
              <a:buNone/>
              <a:defRPr sz="2000" baseline="0">
                <a:solidFill>
                  <a:schemeClr val="tx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EAB521F8-2259-9342-AE70-6AA0B7605A66}"/>
              </a:ext>
              <a:ext uri="{C183D7F6-B498-43B3-948B-1728B52AA6E4}">
                <adec:decorative xmlns:adec="http://schemas.microsoft.com/office/drawing/2017/decorative" val="0"/>
              </a:ext>
            </a:extLst>
          </p:cNvPr>
          <p:cNvSpPr>
            <a:spLocks noGrp="1"/>
          </p:cNvSpPr>
          <p:nvPr>
            <p:ph type="pic" sz="quarter" idx="14" hasCustomPrompt="1"/>
          </p:nvPr>
        </p:nvSpPr>
        <p:spPr>
          <a:xfrm>
            <a:off x="17862530" y="12636100"/>
            <a:ext cx="1916340" cy="730252"/>
          </a:xfrm>
          <a:prstGeom prst="rect">
            <a:avLst/>
          </a:prstGeom>
        </p:spPr>
        <p:txBody>
          <a:bodyPr/>
          <a:lstStyle>
            <a:lvl1pPr marL="0" indent="0">
              <a:buNone/>
              <a:defRPr sz="2400" baseline="0">
                <a:solidFill>
                  <a:schemeClr val="accent1"/>
                </a:solidFill>
                <a:latin typeface="Arial" panose="020B0604020202020204" pitchFamily="34" charset="0"/>
              </a:defRPr>
            </a:lvl1pPr>
          </a:lstStyle>
          <a:p>
            <a:r>
              <a:rPr lang="en-US"/>
              <a:t>Partner logo</a:t>
            </a:r>
          </a:p>
        </p:txBody>
      </p:sp>
      <p:sp>
        <p:nvSpPr>
          <p:cNvPr id="11" name="Text Placeholder 10">
            <a:extLst>
              <a:ext uri="{FF2B5EF4-FFF2-40B4-BE49-F238E27FC236}">
                <a16:creationId xmlns:a16="http://schemas.microsoft.com/office/drawing/2014/main" id="{E5ECE6EC-5B56-58E7-4B5B-B4942000A86D}"/>
              </a:ext>
            </a:extLst>
          </p:cNvPr>
          <p:cNvSpPr>
            <a:spLocks noGrp="1"/>
          </p:cNvSpPr>
          <p:nvPr>
            <p:ph type="body" sz="quarter" idx="16"/>
          </p:nvPr>
        </p:nvSpPr>
        <p:spPr>
          <a:xfrm>
            <a:off x="650879" y="3367733"/>
            <a:ext cx="23123522" cy="8927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red dragon with wings&#10;&#10;Description automatically generated">
            <a:extLst>
              <a:ext uri="{FF2B5EF4-FFF2-40B4-BE49-F238E27FC236}">
                <a16:creationId xmlns:a16="http://schemas.microsoft.com/office/drawing/2014/main" id="{0C93556D-B0DB-00FC-92D7-0C51111C6E6A}"/>
              </a:ext>
            </a:extLst>
          </p:cNvPr>
          <p:cNvPicPr>
            <a:picLocks noChangeAspect="1"/>
          </p:cNvPicPr>
          <p:nvPr userDrawn="1"/>
        </p:nvPicPr>
        <p:blipFill>
          <a:blip r:embed="rId3"/>
          <a:stretch>
            <a:fillRect/>
          </a:stretch>
        </p:blipFill>
        <p:spPr>
          <a:xfrm>
            <a:off x="22501191" y="12528392"/>
            <a:ext cx="1273210" cy="1018912"/>
          </a:xfrm>
          <a:prstGeom prst="rect">
            <a:avLst/>
          </a:prstGeom>
        </p:spPr>
      </p:pic>
      <p:pic>
        <p:nvPicPr>
          <p:cNvPr id="3" name="Picture 2">
            <a:extLst>
              <a:ext uri="{FF2B5EF4-FFF2-40B4-BE49-F238E27FC236}">
                <a16:creationId xmlns:a16="http://schemas.microsoft.com/office/drawing/2014/main" id="{115BB0F5-21F5-A8CC-B31D-0007DE44F72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9166962" y="12846499"/>
            <a:ext cx="2560320" cy="589534"/>
          </a:xfrm>
          <a:prstGeom prst="rect">
            <a:avLst/>
          </a:prstGeom>
        </p:spPr>
      </p:pic>
    </p:spTree>
    <p:custDataLst>
      <p:tags r:id="rId1"/>
    </p:custDataLst>
    <p:extLst>
      <p:ext uri="{BB962C8B-B14F-4D97-AF65-F5344CB8AC3E}">
        <p14:creationId xmlns:p14="http://schemas.microsoft.com/office/powerpoint/2010/main" val="3612969445"/>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Plain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669928" y="789143"/>
            <a:ext cx="23104472" cy="1039658"/>
          </a:xfrm>
          <a:prstGeom prst="rect">
            <a:avLst/>
          </a:prstGeom>
        </p:spPr>
        <p:txBody>
          <a:bodyPr anchor="t" anchorCtr="0"/>
          <a:lstStyle>
            <a:lvl1pPr>
              <a:defRPr sz="6400" cap="none" baseline="0">
                <a:solidFill>
                  <a:schemeClr val="accent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669928" y="12864960"/>
            <a:ext cx="10788768" cy="538300"/>
          </a:xfrm>
          <a:prstGeom prst="rect">
            <a:avLst/>
          </a:prstGeom>
        </p:spPr>
        <p:txBody>
          <a:bodyPr anchor="b"/>
          <a:lstStyle>
            <a:lvl1pPr marL="0" indent="0">
              <a:buNone/>
              <a:defRPr sz="2000" baseline="0">
                <a:solidFill>
                  <a:schemeClr val="accent1"/>
                </a:solidFill>
              </a:defRPr>
            </a:lvl1pPr>
          </a:lstStyle>
          <a:p>
            <a:pPr lvl="0"/>
            <a:r>
              <a:rPr lang="en-GB"/>
              <a:t>Click to add source</a:t>
            </a:r>
          </a:p>
        </p:txBody>
      </p:sp>
      <p:pic>
        <p:nvPicPr>
          <p:cNvPr id="7" name="Picture 6">
            <a:extLst>
              <a:ext uri="{FF2B5EF4-FFF2-40B4-BE49-F238E27FC236}">
                <a16:creationId xmlns:a16="http://schemas.microsoft.com/office/drawing/2014/main" id="{5D5A5431-3821-E1CE-F912-ABBCA5AF9C7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9502824" y="12632090"/>
            <a:ext cx="2560320" cy="589534"/>
          </a:xfrm>
          <a:prstGeom prst="rect">
            <a:avLst/>
          </a:prstGeom>
        </p:spPr>
      </p:pic>
    </p:spTree>
    <p:custDataLst>
      <p:tags r:id="rId1"/>
    </p:custDataLst>
    <p:extLst>
      <p:ext uri="{BB962C8B-B14F-4D97-AF65-F5344CB8AC3E}">
        <p14:creationId xmlns:p14="http://schemas.microsoft.com/office/powerpoint/2010/main" val="13249973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ingle column 4_light background">
    <p:spTree>
      <p:nvGrpSpPr>
        <p:cNvPr id="1" name=""/>
        <p:cNvGrpSpPr/>
        <p:nvPr/>
      </p:nvGrpSpPr>
      <p:grpSpPr>
        <a:xfrm>
          <a:off x="0" y="0"/>
          <a:ext cx="0" cy="0"/>
          <a:chOff x="0" y="0"/>
          <a:chExt cx="0" cy="0"/>
        </a:xfrm>
      </p:grpSpPr>
      <p:sp>
        <p:nvSpPr>
          <p:cNvPr id="11" name="Text Placeholder 12">
            <a:extLst>
              <a:ext uri="{FF2B5EF4-FFF2-40B4-BE49-F238E27FC236}">
                <a16:creationId xmlns:a16="http://schemas.microsoft.com/office/drawing/2014/main" id="{5E79973B-8DFD-58E4-5D0D-B616CB366283}"/>
              </a:ext>
            </a:extLst>
          </p:cNvPr>
          <p:cNvSpPr>
            <a:spLocks noGrp="1"/>
          </p:cNvSpPr>
          <p:nvPr>
            <p:ph type="body" sz="quarter" idx="11" hasCustomPrompt="1"/>
          </p:nvPr>
        </p:nvSpPr>
        <p:spPr>
          <a:xfrm>
            <a:off x="937738" y="851117"/>
            <a:ext cx="22508524" cy="984886"/>
          </a:xfrm>
          <a:prstGeom prst="rect">
            <a:avLst/>
          </a:prstGeom>
        </p:spPr>
        <p:txBody>
          <a:bodyPr lIns="0"/>
          <a:lstStyle>
            <a:lvl1pPr marL="0" indent="0">
              <a:buNone/>
              <a:defRPr sz="5200" b="1" i="0">
                <a:solidFill>
                  <a:srgbClr val="200F2E"/>
                </a:solidFill>
                <a:latin typeface="Source Sans Pro Semibold" panose="020B0503030403020204" pitchFamily="34" charset="0"/>
              </a:defRPr>
            </a:lvl1pPr>
          </a:lstStyle>
          <a:p>
            <a:pPr lvl="0"/>
            <a:r>
              <a:rPr lang="en-US"/>
              <a:t>Slide title</a:t>
            </a:r>
          </a:p>
        </p:txBody>
      </p:sp>
      <p:sp>
        <p:nvSpPr>
          <p:cNvPr id="2" name="Text Placeholder 12">
            <a:extLst>
              <a:ext uri="{FF2B5EF4-FFF2-40B4-BE49-F238E27FC236}">
                <a16:creationId xmlns:a16="http://schemas.microsoft.com/office/drawing/2014/main" id="{91F0AE06-C19C-D443-441C-94E502BA777E}"/>
              </a:ext>
            </a:extLst>
          </p:cNvPr>
          <p:cNvSpPr>
            <a:spLocks noGrp="1"/>
          </p:cNvSpPr>
          <p:nvPr>
            <p:ph type="body" sz="quarter" idx="13" hasCustomPrompt="1"/>
          </p:nvPr>
        </p:nvSpPr>
        <p:spPr>
          <a:xfrm>
            <a:off x="937736" y="2184401"/>
            <a:ext cx="22508524" cy="9695598"/>
          </a:xfrm>
          <a:prstGeom prst="rect">
            <a:avLst/>
          </a:prstGeom>
        </p:spPr>
        <p:txBody>
          <a:bodyPr lIns="0" tIns="0" rIns="0" bIns="0"/>
          <a:lstStyle>
            <a:lvl1pPr marL="571500" indent="-571500">
              <a:lnSpc>
                <a:spcPct val="100000"/>
              </a:lnSpc>
              <a:buFont typeface="Arial" panose="020B0604020202020204" pitchFamily="34" charset="0"/>
              <a:buChar char="•"/>
              <a:defRPr sz="2800" b="0" i="0">
                <a:solidFill>
                  <a:srgbClr val="200F2E"/>
                </a:solidFill>
                <a:latin typeface="Source Sans Pro" panose="020B0503030403020204" pitchFamily="34" charset="0"/>
              </a:defRPr>
            </a:lvl1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sed</a:t>
            </a:r>
            <a:r>
              <a:rPr lang="en-GB"/>
              <a:t> do </a:t>
            </a:r>
            <a:r>
              <a:rPr lang="en-GB" err="1"/>
              <a:t>eiusmod</a:t>
            </a:r>
            <a:r>
              <a:rPr lang="en-GB"/>
              <a:t> </a:t>
            </a:r>
            <a:r>
              <a:rPr lang="en-GB" err="1"/>
              <a:t>tempor</a:t>
            </a:r>
            <a:r>
              <a:rPr lang="en-GB"/>
              <a:t> </a:t>
            </a:r>
            <a:r>
              <a:rPr lang="en-GB" err="1"/>
              <a:t>incididunt</a:t>
            </a:r>
            <a:r>
              <a:rPr lang="en-GB"/>
              <a:t> </a:t>
            </a:r>
            <a:r>
              <a:rPr lang="en-GB" err="1"/>
              <a:t>ut</a:t>
            </a:r>
            <a:r>
              <a:rPr lang="en-GB"/>
              <a:t> labore et dolore magna </a:t>
            </a:r>
            <a:r>
              <a:rPr lang="en-GB" err="1"/>
              <a:t>aliqua</a:t>
            </a:r>
            <a:r>
              <a:rPr lang="en-GB"/>
              <a:t>. Ut </a:t>
            </a:r>
            <a:r>
              <a:rPr lang="en-GB" err="1"/>
              <a:t>enim</a:t>
            </a:r>
            <a:r>
              <a:rPr lang="en-GB"/>
              <a:t> ad minim </a:t>
            </a:r>
            <a:r>
              <a:rPr lang="en-GB" err="1"/>
              <a:t>veniam</a:t>
            </a:r>
            <a:r>
              <a:rPr lang="en-GB"/>
              <a:t>, </a:t>
            </a:r>
            <a:r>
              <a:rPr lang="en-GB" err="1"/>
              <a:t>quis</a:t>
            </a:r>
            <a:r>
              <a:rPr lang="en-GB"/>
              <a:t> </a:t>
            </a:r>
            <a:r>
              <a:rPr lang="en-GB" err="1"/>
              <a:t>nostrud</a:t>
            </a:r>
            <a:r>
              <a:rPr lang="en-GB"/>
              <a:t> exercitation </a:t>
            </a:r>
            <a:r>
              <a:rPr lang="en-GB" err="1"/>
              <a:t>ullamco</a:t>
            </a:r>
            <a:r>
              <a:rPr lang="en-GB"/>
              <a:t> </a:t>
            </a:r>
            <a:r>
              <a:rPr lang="en-GB" err="1"/>
              <a:t>laboris</a:t>
            </a:r>
            <a:r>
              <a:rPr lang="en-GB"/>
              <a:t> nisi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Duis </a:t>
            </a:r>
            <a:r>
              <a:rPr lang="en-GB" err="1"/>
              <a:t>aute</a:t>
            </a:r>
            <a:r>
              <a:rPr lang="en-GB"/>
              <a:t> </a:t>
            </a:r>
            <a:r>
              <a:rPr lang="en-GB" err="1"/>
              <a:t>irure</a:t>
            </a:r>
            <a:r>
              <a:rPr lang="en-GB"/>
              <a:t> </a:t>
            </a:r>
            <a:r>
              <a:rPr lang="en-GB" err="1"/>
              <a:t>dolor</a:t>
            </a:r>
            <a:r>
              <a:rPr lang="en-GB"/>
              <a:t> in </a:t>
            </a:r>
            <a:r>
              <a:rPr lang="en-GB" err="1"/>
              <a:t>reprehenderit</a:t>
            </a:r>
            <a:r>
              <a:rPr lang="en-GB"/>
              <a:t> in </a:t>
            </a:r>
            <a:r>
              <a:rPr lang="en-GB" err="1"/>
              <a:t>voluptate</a:t>
            </a:r>
            <a:r>
              <a:rPr lang="en-GB"/>
              <a:t> </a:t>
            </a:r>
            <a:r>
              <a:rPr lang="en-GB" err="1"/>
              <a:t>velit</a:t>
            </a:r>
            <a:r>
              <a:rPr lang="en-GB"/>
              <a:t> </a:t>
            </a:r>
            <a:r>
              <a:rPr lang="en-GB" err="1"/>
              <a:t>esse</a:t>
            </a:r>
            <a:r>
              <a:rPr lang="en-GB"/>
              <a:t> </a:t>
            </a:r>
            <a:r>
              <a:rPr lang="en-GB" err="1"/>
              <a:t>cillum</a:t>
            </a:r>
            <a:r>
              <a:rPr lang="en-GB"/>
              <a:t> dolore </a:t>
            </a:r>
            <a:r>
              <a:rPr lang="en-GB" err="1"/>
              <a:t>eu</a:t>
            </a:r>
            <a:r>
              <a:rPr lang="en-GB"/>
              <a:t> </a:t>
            </a:r>
            <a:r>
              <a:rPr lang="en-GB" err="1"/>
              <a:t>fugiat</a:t>
            </a:r>
            <a:r>
              <a:rPr lang="en-GB"/>
              <a:t> </a:t>
            </a:r>
            <a:r>
              <a:rPr lang="en-GB" err="1"/>
              <a:t>nulla</a:t>
            </a:r>
            <a:r>
              <a:rPr lang="en-GB"/>
              <a:t> </a:t>
            </a:r>
            <a:r>
              <a:rPr lang="en-GB" err="1"/>
              <a:t>pariatur</a:t>
            </a:r>
            <a:r>
              <a:rPr lang="en-GB"/>
              <a:t>. </a:t>
            </a:r>
            <a:r>
              <a:rPr lang="en-GB" err="1"/>
              <a:t>Excepteur</a:t>
            </a:r>
            <a:r>
              <a:rPr lang="en-GB"/>
              <a:t> </a:t>
            </a:r>
            <a:r>
              <a:rPr lang="en-GB" err="1"/>
              <a:t>sint</a:t>
            </a:r>
            <a:r>
              <a:rPr lang="en-GB"/>
              <a:t> </a:t>
            </a:r>
            <a:r>
              <a:rPr lang="en-GB" err="1"/>
              <a:t>occaecat</a:t>
            </a:r>
            <a:r>
              <a:rPr lang="en-GB"/>
              <a:t> </a:t>
            </a:r>
            <a:r>
              <a:rPr lang="en-GB" err="1"/>
              <a:t>cupidatat</a:t>
            </a:r>
            <a:r>
              <a:rPr lang="en-GB"/>
              <a:t> non </a:t>
            </a:r>
            <a:r>
              <a:rPr lang="en-GB" err="1"/>
              <a:t>proident</a:t>
            </a:r>
            <a:r>
              <a:rPr lang="en-GB"/>
              <a:t>, sunt in culpa qui </a:t>
            </a:r>
            <a:r>
              <a:rPr lang="en-GB" err="1"/>
              <a:t>officia</a:t>
            </a:r>
            <a:r>
              <a:rPr lang="en-GB"/>
              <a:t> </a:t>
            </a:r>
            <a:r>
              <a:rPr lang="en-GB" err="1"/>
              <a:t>deserunt</a:t>
            </a:r>
            <a:r>
              <a:rPr lang="en-GB"/>
              <a:t> </a:t>
            </a:r>
            <a:r>
              <a:rPr lang="en-GB" err="1"/>
              <a:t>mollit</a:t>
            </a:r>
            <a:r>
              <a:rPr lang="en-GB"/>
              <a:t> </a:t>
            </a:r>
            <a:r>
              <a:rPr lang="en-GB" err="1"/>
              <a:t>anim</a:t>
            </a:r>
            <a:r>
              <a:rPr lang="en-GB"/>
              <a:t> id </a:t>
            </a:r>
            <a:r>
              <a:rPr lang="en-GB" err="1"/>
              <a:t>est</a:t>
            </a:r>
            <a:r>
              <a:rPr lang="en-GB"/>
              <a:t> </a:t>
            </a:r>
            <a:r>
              <a:rPr lang="en-GB" err="1"/>
              <a:t>laborum</a:t>
            </a:r>
            <a:r>
              <a:rPr lang="en-GB"/>
              <a:t>.</a:t>
            </a:r>
          </a:p>
          <a:p>
            <a:pPr lvl="0"/>
            <a:endParaRPr lang="en-GB"/>
          </a:p>
          <a:p>
            <a:pPr lvl="0"/>
            <a:r>
              <a:rPr lang="en-GB"/>
              <a:t>At </a:t>
            </a:r>
            <a:r>
              <a:rPr lang="en-GB" err="1"/>
              <a:t>ultrices</a:t>
            </a:r>
            <a:r>
              <a:rPr lang="en-GB"/>
              <a:t> mi tempus </a:t>
            </a:r>
            <a:r>
              <a:rPr lang="en-GB" err="1"/>
              <a:t>imperdiet</a:t>
            </a:r>
            <a:r>
              <a:rPr lang="en-GB"/>
              <a:t> </a:t>
            </a:r>
            <a:r>
              <a:rPr lang="en-GB" err="1"/>
              <a:t>nulla</a:t>
            </a:r>
            <a:r>
              <a:rPr lang="en-GB"/>
              <a:t> </a:t>
            </a:r>
            <a:r>
              <a:rPr lang="en-GB" err="1"/>
              <a:t>malesuada</a:t>
            </a:r>
            <a:r>
              <a:rPr lang="en-GB"/>
              <a:t> </a:t>
            </a:r>
            <a:r>
              <a:rPr lang="en-GB" err="1"/>
              <a:t>pellentesque</a:t>
            </a:r>
            <a:r>
              <a:rPr lang="en-GB"/>
              <a:t> </a:t>
            </a:r>
            <a:r>
              <a:rPr lang="en-GB" err="1"/>
              <a:t>elit</a:t>
            </a:r>
            <a:r>
              <a:rPr lang="en-GB"/>
              <a:t>. </a:t>
            </a:r>
            <a:r>
              <a:rPr lang="en-GB" err="1"/>
              <a:t>Tristique</a:t>
            </a:r>
            <a:r>
              <a:rPr lang="en-GB"/>
              <a:t> </a:t>
            </a:r>
            <a:r>
              <a:rPr lang="en-GB" err="1"/>
              <a:t>senectus</a:t>
            </a:r>
            <a:r>
              <a:rPr lang="en-GB"/>
              <a:t> et </a:t>
            </a:r>
            <a:r>
              <a:rPr lang="en-GB" err="1"/>
              <a:t>netus</a:t>
            </a:r>
            <a:r>
              <a:rPr lang="en-GB"/>
              <a:t> et </a:t>
            </a:r>
            <a:r>
              <a:rPr lang="en-GB" err="1"/>
              <a:t>malesuada</a:t>
            </a:r>
            <a:r>
              <a:rPr lang="en-GB"/>
              <a:t> fames ac </a:t>
            </a:r>
            <a:r>
              <a:rPr lang="en-GB" err="1"/>
              <a:t>turpis</a:t>
            </a:r>
            <a:r>
              <a:rPr lang="en-GB"/>
              <a:t> </a:t>
            </a:r>
            <a:r>
              <a:rPr lang="en-GB" err="1"/>
              <a:t>egestas</a:t>
            </a:r>
            <a:r>
              <a:rPr lang="en-GB"/>
              <a:t>. Mi tempus </a:t>
            </a:r>
            <a:r>
              <a:rPr lang="en-GB" err="1"/>
              <a:t>imperdiet</a:t>
            </a:r>
            <a:r>
              <a:rPr lang="en-GB"/>
              <a:t> </a:t>
            </a:r>
            <a:r>
              <a:rPr lang="en-GB" err="1"/>
              <a:t>nulla</a:t>
            </a:r>
            <a:r>
              <a:rPr lang="en-GB"/>
              <a:t> </a:t>
            </a:r>
            <a:r>
              <a:rPr lang="en-GB" err="1"/>
              <a:t>malesuada</a:t>
            </a:r>
            <a:r>
              <a:rPr lang="en-GB"/>
              <a:t> </a:t>
            </a:r>
            <a:r>
              <a:rPr lang="en-GB" err="1"/>
              <a:t>pellentesque</a:t>
            </a:r>
            <a:r>
              <a:rPr lang="en-GB"/>
              <a:t> </a:t>
            </a:r>
            <a:r>
              <a:rPr lang="en-GB" err="1"/>
              <a:t>elit</a:t>
            </a:r>
            <a:r>
              <a:rPr lang="en-GB"/>
              <a:t> </a:t>
            </a:r>
            <a:r>
              <a:rPr lang="en-GB" err="1"/>
              <a:t>eget</a:t>
            </a:r>
            <a:r>
              <a:rPr lang="en-GB"/>
              <a:t> gravida. </a:t>
            </a:r>
            <a:r>
              <a:rPr lang="en-GB" err="1"/>
              <a:t>Diam</a:t>
            </a:r>
            <a:r>
              <a:rPr lang="en-GB"/>
              <a:t> </a:t>
            </a:r>
            <a:r>
              <a:rPr lang="en-GB" err="1"/>
              <a:t>donec</a:t>
            </a:r>
            <a:r>
              <a:rPr lang="en-GB"/>
              <a:t> </a:t>
            </a:r>
            <a:r>
              <a:rPr lang="en-GB" err="1"/>
              <a:t>adipiscing</a:t>
            </a:r>
            <a:r>
              <a:rPr lang="en-GB"/>
              <a:t> </a:t>
            </a:r>
            <a:r>
              <a:rPr lang="en-GB" err="1"/>
              <a:t>tristique</a:t>
            </a:r>
            <a:r>
              <a:rPr lang="en-GB"/>
              <a:t> </a:t>
            </a:r>
            <a:r>
              <a:rPr lang="en-GB" err="1"/>
              <a:t>risus</a:t>
            </a:r>
            <a:r>
              <a:rPr lang="en-GB"/>
              <a:t> </a:t>
            </a:r>
            <a:r>
              <a:rPr lang="en-GB" err="1"/>
              <a:t>nec</a:t>
            </a:r>
            <a:r>
              <a:rPr lang="en-GB"/>
              <a:t> </a:t>
            </a:r>
            <a:r>
              <a:rPr lang="en-GB" err="1"/>
              <a:t>feugiat</a:t>
            </a:r>
            <a:r>
              <a:rPr lang="en-GB"/>
              <a:t>. </a:t>
            </a:r>
            <a:r>
              <a:rPr lang="en-GB" err="1"/>
              <a:t>Tempor</a:t>
            </a:r>
            <a:r>
              <a:rPr lang="en-GB"/>
              <a:t> </a:t>
            </a:r>
            <a:r>
              <a:rPr lang="en-GB" err="1"/>
              <a:t>orci</a:t>
            </a:r>
            <a:r>
              <a:rPr lang="en-GB"/>
              <a:t> </a:t>
            </a:r>
            <a:r>
              <a:rPr lang="en-GB" err="1"/>
              <a:t>eu</a:t>
            </a:r>
            <a:r>
              <a:rPr lang="en-GB"/>
              <a:t> </a:t>
            </a:r>
            <a:r>
              <a:rPr lang="en-GB" err="1"/>
              <a:t>lobortis</a:t>
            </a:r>
            <a:r>
              <a:rPr lang="en-GB"/>
              <a:t> </a:t>
            </a:r>
            <a:r>
              <a:rPr lang="en-GB" err="1"/>
              <a:t>elementum</a:t>
            </a:r>
            <a:r>
              <a:rPr lang="en-GB"/>
              <a:t>. </a:t>
            </a:r>
            <a:r>
              <a:rPr lang="en-GB" err="1"/>
              <a:t>Diam</a:t>
            </a:r>
            <a:r>
              <a:rPr lang="en-GB"/>
              <a:t> in </a:t>
            </a:r>
            <a:r>
              <a:rPr lang="en-GB" err="1"/>
              <a:t>arcu</a:t>
            </a:r>
            <a:r>
              <a:rPr lang="en-GB"/>
              <a:t> cursus </a:t>
            </a:r>
            <a:r>
              <a:rPr lang="en-GB" err="1"/>
              <a:t>euismod</a:t>
            </a:r>
            <a:r>
              <a:rPr lang="en-GB"/>
              <a:t>. 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Id </a:t>
            </a:r>
            <a:r>
              <a:rPr lang="en-GB" err="1"/>
              <a:t>faucibus</a:t>
            </a:r>
            <a:r>
              <a:rPr lang="en-GB"/>
              <a:t> </a:t>
            </a:r>
            <a:r>
              <a:rPr lang="en-GB" err="1"/>
              <a:t>nisl</a:t>
            </a:r>
            <a:r>
              <a:rPr lang="en-GB"/>
              <a:t> </a:t>
            </a:r>
            <a:r>
              <a:rPr lang="en-GB" err="1"/>
              <a:t>tincidunt</a:t>
            </a:r>
            <a:r>
              <a:rPr lang="en-GB"/>
              <a:t> </a:t>
            </a:r>
            <a:r>
              <a:rPr lang="en-GB" err="1"/>
              <a:t>eget</a:t>
            </a:r>
            <a:r>
              <a:rPr lang="en-GB"/>
              <a:t> </a:t>
            </a:r>
            <a:r>
              <a:rPr lang="en-GB" err="1"/>
              <a:t>nullam</a:t>
            </a:r>
            <a:r>
              <a:rPr lang="en-GB"/>
              <a:t> non nisi. Leo </a:t>
            </a:r>
            <a:r>
              <a:rPr lang="en-GB" err="1"/>
              <a:t>vel</a:t>
            </a:r>
            <a:r>
              <a:rPr lang="en-GB"/>
              <a:t> </a:t>
            </a:r>
            <a:r>
              <a:rPr lang="en-GB" err="1"/>
              <a:t>fringilla</a:t>
            </a:r>
            <a:r>
              <a:rPr lang="en-GB"/>
              <a:t> </a:t>
            </a:r>
            <a:r>
              <a:rPr lang="en-GB" err="1"/>
              <a:t>est</a:t>
            </a:r>
            <a:r>
              <a:rPr lang="en-GB"/>
              <a:t> </a:t>
            </a:r>
            <a:r>
              <a:rPr lang="en-GB" err="1"/>
              <a:t>ullamcorper</a:t>
            </a:r>
            <a:r>
              <a:rPr lang="en-GB"/>
              <a:t> </a:t>
            </a:r>
            <a:r>
              <a:rPr lang="en-GB" err="1"/>
              <a:t>eget</a:t>
            </a:r>
            <a:r>
              <a:rPr lang="en-GB"/>
              <a:t> </a:t>
            </a:r>
            <a:r>
              <a:rPr lang="en-GB" err="1"/>
              <a:t>nulla</a:t>
            </a:r>
            <a:r>
              <a:rPr lang="en-GB"/>
              <a:t>. Lacus </a:t>
            </a:r>
            <a:r>
              <a:rPr lang="en-GB" err="1"/>
              <a:t>suspendisse</a:t>
            </a:r>
            <a:r>
              <a:rPr lang="en-GB"/>
              <a:t> </a:t>
            </a:r>
            <a:r>
              <a:rPr lang="en-GB" err="1"/>
              <a:t>faucibus</a:t>
            </a:r>
            <a:r>
              <a:rPr lang="en-GB"/>
              <a:t> </a:t>
            </a:r>
            <a:r>
              <a:rPr lang="en-GB" err="1"/>
              <a:t>interdum</a:t>
            </a:r>
            <a:r>
              <a:rPr lang="en-GB"/>
              <a:t> </a:t>
            </a:r>
            <a:r>
              <a:rPr lang="en-GB" err="1"/>
              <a:t>posuere</a:t>
            </a:r>
            <a:r>
              <a:rPr lang="en-GB"/>
              <a:t> lorem. </a:t>
            </a:r>
            <a:r>
              <a:rPr lang="en-GB" err="1"/>
              <a:t>Lectus</a:t>
            </a:r>
            <a:r>
              <a:rPr lang="en-GB"/>
              <a:t> </a:t>
            </a:r>
            <a:r>
              <a:rPr lang="en-GB" err="1"/>
              <a:t>quam</a:t>
            </a:r>
            <a:r>
              <a:rPr lang="en-GB"/>
              <a:t> id </a:t>
            </a:r>
            <a:r>
              <a:rPr lang="en-GB" err="1"/>
              <a:t>leo</a:t>
            </a:r>
            <a:r>
              <a:rPr lang="en-GB"/>
              <a:t> in vitae </a:t>
            </a:r>
            <a:r>
              <a:rPr lang="en-GB" err="1"/>
              <a:t>turpis</a:t>
            </a:r>
            <a:r>
              <a:rPr lang="en-GB"/>
              <a:t> </a:t>
            </a:r>
            <a:r>
              <a:rPr lang="en-GB" err="1"/>
              <a:t>massa</a:t>
            </a:r>
            <a:r>
              <a:rPr lang="en-GB"/>
              <a:t>. Cursus </a:t>
            </a:r>
            <a:r>
              <a:rPr lang="en-GB" err="1"/>
              <a:t>euismod</a:t>
            </a:r>
            <a:r>
              <a:rPr lang="en-GB"/>
              <a:t> </a:t>
            </a:r>
            <a:r>
              <a:rPr lang="en-GB" err="1"/>
              <a:t>quis</a:t>
            </a:r>
            <a:r>
              <a:rPr lang="en-GB"/>
              <a:t> </a:t>
            </a:r>
            <a:r>
              <a:rPr lang="en-GB" err="1"/>
              <a:t>viverra</a:t>
            </a:r>
            <a:r>
              <a:rPr lang="en-GB"/>
              <a:t> </a:t>
            </a:r>
            <a:r>
              <a:rPr lang="en-GB" err="1"/>
              <a:t>nibh</a:t>
            </a:r>
            <a:r>
              <a:rPr lang="en-GB"/>
              <a:t>.</a:t>
            </a:r>
          </a:p>
        </p:txBody>
      </p:sp>
      <p:pic>
        <p:nvPicPr>
          <p:cNvPr id="3" name="Picture 2">
            <a:extLst>
              <a:ext uri="{FF2B5EF4-FFF2-40B4-BE49-F238E27FC236}">
                <a16:creationId xmlns:a16="http://schemas.microsoft.com/office/drawing/2014/main" id="{6A0D7B79-406F-6D83-1FC0-8F8599703CB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9646034" y="12570116"/>
            <a:ext cx="2560320" cy="589534"/>
          </a:xfrm>
          <a:prstGeom prst="rect">
            <a:avLst/>
          </a:prstGeom>
        </p:spPr>
      </p:pic>
    </p:spTree>
    <p:custDataLst>
      <p:tags r:id="rId1"/>
    </p:custDataLst>
    <p:extLst>
      <p:ext uri="{BB962C8B-B14F-4D97-AF65-F5344CB8AC3E}">
        <p14:creationId xmlns:p14="http://schemas.microsoft.com/office/powerpoint/2010/main" val="11344439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1.pdf" descr="image1.pdf"/>
          <p:cNvPicPr>
            <a:picLocks noChangeAspect="1"/>
          </p:cNvPicPr>
          <p:nvPr/>
        </p:nvPicPr>
        <p:blipFill>
          <a:blip r:embed="rId54">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
        <p:nvSpPr>
          <p:cNvPr id="6" name="Slide Number"/>
          <p:cNvSpPr txBox="1">
            <a:spLocks noGrp="1"/>
          </p:cNvSpPr>
          <p:nvPr>
            <p:ph type="sldNum" sz="quarter" idx="2"/>
          </p:nvPr>
        </p:nvSpPr>
        <p:spPr>
          <a:xfrm>
            <a:off x="11785600" y="12344400"/>
            <a:ext cx="5689600" cy="736601"/>
          </a:xfrm>
          <a:prstGeom prst="rect">
            <a:avLst/>
          </a:prstGeom>
          <a:ln w="12700">
            <a:miter lim="400000"/>
          </a:ln>
        </p:spPr>
        <p:txBody>
          <a:bodyPr wrap="none" lIns="45719" rIns="45719" anchor="ctr">
            <a:spAutoFit/>
          </a:bodyPr>
          <a:lstStyle>
            <a:lvl1pPr algn="r">
              <a:defRPr sz="1200">
                <a:latin typeface="+mn-lt"/>
                <a:ea typeface="+mn-ea"/>
                <a:cs typeface="+mn-cs"/>
                <a:sym typeface="Calibri"/>
              </a:defRPr>
            </a:lvl1pPr>
          </a:lstStyle>
          <a:p>
            <a:fld id="{86CB4B4D-7CA3-9044-876B-883B54F8677D}" type="slidenum">
              <a:rPr/>
              <a:t>‹#›</a:t>
            </a:fld>
            <a:endParaRPr/>
          </a:p>
        </p:txBody>
      </p:sp>
    </p:spTree>
  </p:cSld>
  <p:clrMap bg1="lt1" tx1="dk1" bg2="lt2" tx2="dk2" accent1="accent1" accent2="accent2" accent3="accent3" accent4="accent4" accent5="accent5" accent6="accent6" hlink="hlink" folHlink="folHlink"/>
  <p:sldLayoutIdLst>
    <p:sldLayoutId id="2147483744" r:id="rId1"/>
    <p:sldLayoutId id="2147483745" r:id="rId2"/>
    <p:sldLayoutId id="2147483749" r:id="rId3"/>
    <p:sldLayoutId id="2147483740" r:id="rId4"/>
    <p:sldLayoutId id="2147483741" r:id="rId5"/>
    <p:sldLayoutId id="2147483742" r:id="rId6"/>
    <p:sldLayoutId id="2147483743" r:id="rId7"/>
    <p:sldLayoutId id="2147483750" r:id="rId8"/>
    <p:sldLayoutId id="2147483751" r:id="rId9"/>
    <p:sldLayoutId id="2147483663" r:id="rId10"/>
    <p:sldLayoutId id="2147483665" r:id="rId11"/>
    <p:sldLayoutId id="2147483666" r:id="rId12"/>
    <p:sldLayoutId id="2147483735" r:id="rId13"/>
    <p:sldLayoutId id="2147483668" r:id="rId14"/>
    <p:sldLayoutId id="2147483669" r:id="rId15"/>
    <p:sldLayoutId id="2147483670" r:id="rId16"/>
    <p:sldLayoutId id="2147483671" r:id="rId17"/>
    <p:sldLayoutId id="2147483752" r:id="rId18"/>
    <p:sldLayoutId id="2147483753" r:id="rId19"/>
    <p:sldLayoutId id="2147483739" r:id="rId20"/>
    <p:sldLayoutId id="2147483707" r:id="rId21"/>
    <p:sldLayoutId id="2147483755" r:id="rId22"/>
    <p:sldLayoutId id="2147483754" r:id="rId23"/>
    <p:sldLayoutId id="2147483756" r:id="rId24"/>
    <p:sldLayoutId id="2147483678" r:id="rId25"/>
    <p:sldLayoutId id="2147483679" r:id="rId26"/>
    <p:sldLayoutId id="2147483680" r:id="rId27"/>
    <p:sldLayoutId id="2147483681" r:id="rId28"/>
    <p:sldLayoutId id="2147483682" r:id="rId29"/>
    <p:sldLayoutId id="2147483683" r:id="rId30"/>
    <p:sldLayoutId id="2147483684" r:id="rId31"/>
    <p:sldLayoutId id="2147483685" r:id="rId32"/>
    <p:sldLayoutId id="2147483736" r:id="rId33"/>
    <p:sldLayoutId id="2147483710" r:id="rId34"/>
    <p:sldLayoutId id="2147483711" r:id="rId35"/>
    <p:sldLayoutId id="2147483712" r:id="rId36"/>
    <p:sldLayoutId id="2147483715" r:id="rId37"/>
    <p:sldLayoutId id="2147483716" r:id="rId38"/>
    <p:sldLayoutId id="2147483717" r:id="rId39"/>
    <p:sldLayoutId id="2147483725" r:id="rId40"/>
    <p:sldLayoutId id="2147483726" r:id="rId41"/>
    <p:sldLayoutId id="2147483727" r:id="rId42"/>
    <p:sldLayoutId id="2147483728" r:id="rId43"/>
    <p:sldLayoutId id="2147483729" r:id="rId44"/>
    <p:sldLayoutId id="2147483730" r:id="rId45"/>
    <p:sldLayoutId id="2147483731" r:id="rId46"/>
    <p:sldLayoutId id="2147483732" r:id="rId47"/>
    <p:sldLayoutId id="2147483757" r:id="rId48"/>
    <p:sldLayoutId id="2147483758" r:id="rId49"/>
    <p:sldLayoutId id="2147483759" r:id="rId50"/>
    <p:sldLayoutId id="2147483760" r:id="rId51"/>
    <p:sldLayoutId id="2147483761" r:id="rId52"/>
  </p:sldLayoutIdLst>
  <p:transition spd="med"/>
  <p:txStyles>
    <p:titleStyle>
      <a:lvl1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5pPr>
      <a:lvl6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6pPr>
      <a:lvl7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7pPr>
      <a:lvl8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8pPr>
      <a:lvl9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9pPr>
    </p:titleStyle>
    <p:body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p:bodyStyle>
    <p:otherStyle>
      <a:lvl1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guide id="3" orient="horz" pos="1326" userDrawn="1">
          <p15:clr>
            <a:srgbClr val="F26B43"/>
          </p15:clr>
        </p15:guide>
        <p15:guide id="4" orient="horz" pos="1122" userDrawn="1">
          <p15:clr>
            <a:srgbClr val="F26B43"/>
          </p15:clr>
        </p15:guide>
        <p15:guide id="5" orient="horz" pos="7546" userDrawn="1">
          <p15:clr>
            <a:srgbClr val="F26B43"/>
          </p15:clr>
        </p15:guide>
        <p15:guide id="6" pos="354" userDrawn="1">
          <p15:clr>
            <a:srgbClr val="F26B43"/>
          </p15:clr>
        </p15:guide>
        <p15:guide id="7" pos="1498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51.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8" Type="http://schemas.openxmlformats.org/officeDocument/2006/relationships/hyperlink" Target="https://www.gov.wales/domestic-gb-tourism-statistics-annual-report-2023" TargetMode="External"/><Relationship Id="rId3" Type="http://schemas.openxmlformats.org/officeDocument/2006/relationships/hyperlink" Target="https://www.visitbritain.org/research-insights/great-britain-domestic-day-visits-latest-results" TargetMode="External"/><Relationship Id="rId7" Type="http://schemas.openxmlformats.org/officeDocument/2006/relationships/hyperlink" Target="https://www.gov.wales/domestic-gb-tourism-statistics-day-trips-wales-2022" TargetMode="External"/><Relationship Id="rId2" Type="http://schemas.openxmlformats.org/officeDocument/2006/relationships/slideLayout" Target="../slideLayouts/slideLayout21.xml"/><Relationship Id="rId1" Type="http://schemas.openxmlformats.org/officeDocument/2006/relationships/tags" Target="../tags/tag6.xml"/><Relationship Id="rId6" Type="http://schemas.openxmlformats.org/officeDocument/2006/relationships/hyperlink" Target="https://osr.statisticsauthority.gov.uk/policies/official-statistics-policies/official-statistics-in-development/" TargetMode="External"/><Relationship Id="rId5" Type="http://schemas.openxmlformats.org/officeDocument/2006/relationships/hyperlink" Target="https://www.gov.wales/domestic-tourism-statistics-statement-methodological-review-html" TargetMode="External"/><Relationship Id="rId4" Type="http://schemas.openxmlformats.org/officeDocument/2006/relationships/hyperlink" Target="https://www.visitscotland.org/research-insights/about-our-visitors/uk/day-visits-survey"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industry.visitwales.com/research-and-insights/day-trips-wales-gb-visitors" TargetMode="Externa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hyperlink" Target="https://commonslibrary.parliament.uk/research-briefings/cbp-10100/" TargetMode="External"/><Relationship Id="rId7" Type="http://schemas.openxmlformats.org/officeDocument/2006/relationships/hyperlink" Target="https://www.breathehr.com/en-gb/resources/holiday-burnout-report-2024" TargetMode="External"/><Relationship Id="rId2" Type="http://schemas.openxmlformats.org/officeDocument/2006/relationships/hyperlink" Target="https://www.ons.gov.uk/economy/inflationandpriceindices/bulletins/consumerpriceinflation/december2024#:~:text=a%20year%20earlier.-,The%20Consumer%20Prices%20Index%20(CPI)%20rose%20by%202.5%25%20in,from%200.4%25%20in%20December%202023." TargetMode="External"/><Relationship Id="rId1" Type="http://schemas.openxmlformats.org/officeDocument/2006/relationships/slideLayout" Target="../slideLayouts/slideLayout21.xml"/><Relationship Id="rId6" Type="http://schemas.openxmlformats.org/officeDocument/2006/relationships/hyperlink" Target="https://www.ons.gov.uk/economy/inflationandpriceindices/bulletins/consumerpriceinflation/december2024" TargetMode="External"/><Relationship Id="rId5" Type="http://schemas.openxmlformats.org/officeDocument/2006/relationships/hyperlink" Target="https://www.gov.uk/government/statistics/rail-factsheet-2024/rail-factsheet-2024" TargetMode="External"/><Relationship Id="rId4" Type="http://schemas.openxmlformats.org/officeDocument/2006/relationships/hyperlink" Target="https://www.carbonbrief.org/met-office-a-review-of-the-uks-climate-in-202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1.xml"/><Relationship Id="rId4" Type="http://schemas.openxmlformats.org/officeDocument/2006/relationships/chart" Target="../charts/chart9.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slideLayout" Target="../slideLayouts/slideLayout22.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hyperlink" Target="https://www.ons.gov.uk/economy/inflationandpriceindices/bulletins/consumerpriceinflation/december2024" TargetMode="Externa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2.xml"/><Relationship Id="rId5" Type="http://schemas.openxmlformats.org/officeDocument/2006/relationships/chart" Target="../charts/chart18.xml"/><Relationship Id="rId4" Type="http://schemas.openxmlformats.org/officeDocument/2006/relationships/chart" Target="../charts/chart17.xml"/></Relationships>
</file>

<file path=ppt/slides/_rels/slide19.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slideLayout" Target="../slideLayouts/slideLayout24.xml"/><Relationship Id="rId1" Type="http://schemas.openxmlformats.org/officeDocument/2006/relationships/tags" Target="../tags/tag8.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4.xml"/><Relationship Id="rId1" Type="http://schemas.openxmlformats.org/officeDocument/2006/relationships/tags" Target="../tags/tag9.xml"/><Relationship Id="rId5" Type="http://schemas.openxmlformats.org/officeDocument/2006/relationships/chart" Target="../charts/chart28.xml"/><Relationship Id="rId4" Type="http://schemas.openxmlformats.org/officeDocument/2006/relationships/chart" Target="../charts/chart27.xml"/></Relationships>
</file>

<file path=ppt/slides/_rels/slide28.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slideLayout" Target="../slideLayouts/slideLayout22.xml"/><Relationship Id="rId1" Type="http://schemas.openxmlformats.org/officeDocument/2006/relationships/tags" Target="../tags/tag10.xml"/><Relationship Id="rId5" Type="http://schemas.openxmlformats.org/officeDocument/2006/relationships/chart" Target="../charts/chart31.xml"/><Relationship Id="rId4" Type="http://schemas.openxmlformats.org/officeDocument/2006/relationships/chart" Target="../charts/chart3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4.xml"/><Relationship Id="rId1" Type="http://schemas.openxmlformats.org/officeDocument/2006/relationships/tags" Target="../tags/tag11.xml"/><Relationship Id="rId5" Type="http://schemas.openxmlformats.org/officeDocument/2006/relationships/chart" Target="../charts/chart33.xml"/><Relationship Id="rId4" Type="http://schemas.openxmlformats.org/officeDocument/2006/relationships/chart" Target="../charts/chart32.xml"/></Relationships>
</file>

<file path=ppt/slides/_rels/slide30.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slideLayout" Target="../slideLayouts/slideLayout24.xml"/><Relationship Id="rId1" Type="http://schemas.openxmlformats.org/officeDocument/2006/relationships/tags" Target="../tags/tag12.xml"/><Relationship Id="rId4" Type="http://schemas.openxmlformats.org/officeDocument/2006/relationships/chart" Target="../charts/chart35.xml"/></Relationships>
</file>

<file path=ppt/slides/_rels/slide31.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slideLayout" Target="../slideLayouts/slideLayout24.xml"/><Relationship Id="rId1" Type="http://schemas.openxmlformats.org/officeDocument/2006/relationships/tags" Target="../tags/tag13.xml"/><Relationship Id="rId4" Type="http://schemas.openxmlformats.org/officeDocument/2006/relationships/chart" Target="../charts/chart37.xml"/></Relationships>
</file>

<file path=ppt/slides/_rels/slide32.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slideLayout" Target="../slideLayouts/slideLayout22.xml"/><Relationship Id="rId1" Type="http://schemas.openxmlformats.org/officeDocument/2006/relationships/tags" Target="../tags/tag14.xml"/></Relationships>
</file>

<file path=ppt/slides/_rels/slide33.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slideLayout" Target="../slideLayouts/slideLayout24.xml"/><Relationship Id="rId1" Type="http://schemas.openxmlformats.org/officeDocument/2006/relationships/tags" Target="../tags/tag15.xml"/></Relationships>
</file>

<file path=ppt/slides/_rels/slide34.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35.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slideLayout" Target="../slideLayouts/slideLayout22.xml"/><Relationship Id="rId1" Type="http://schemas.openxmlformats.org/officeDocument/2006/relationships/tags" Target="../tags/tag17.xml"/><Relationship Id="rId6" Type="http://schemas.openxmlformats.org/officeDocument/2006/relationships/chart" Target="../charts/chart44.xml"/><Relationship Id="rId5" Type="http://schemas.openxmlformats.org/officeDocument/2006/relationships/chart" Target="../charts/chart43.xml"/><Relationship Id="rId4" Type="http://schemas.openxmlformats.org/officeDocument/2006/relationships/chart" Target="../charts/chart42.xml"/></Relationships>
</file>

<file path=ppt/slides/_rels/slide36.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slideLayout" Target="../slideLayouts/slideLayout22.xml"/><Relationship Id="rId1" Type="http://schemas.openxmlformats.org/officeDocument/2006/relationships/tags" Target="../tags/tag18.xml"/><Relationship Id="rId6" Type="http://schemas.openxmlformats.org/officeDocument/2006/relationships/chart" Target="../charts/chart48.xml"/><Relationship Id="rId5" Type="http://schemas.openxmlformats.org/officeDocument/2006/relationships/chart" Target="../charts/chart47.xml"/><Relationship Id="rId4" Type="http://schemas.openxmlformats.org/officeDocument/2006/relationships/chart" Target="../charts/char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121B87-B1DE-C6C8-3D15-B2EFFD7B3115}"/>
              </a:ext>
            </a:extLst>
          </p:cNvPr>
          <p:cNvSpPr>
            <a:spLocks noGrp="1"/>
          </p:cNvSpPr>
          <p:nvPr>
            <p:ph type="title" idx="4294967295"/>
          </p:nvPr>
        </p:nvSpPr>
        <p:spPr>
          <a:xfrm>
            <a:off x="695878" y="1799303"/>
            <a:ext cx="23115587" cy="10842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6000" b="0" i="0" u="none" strike="noStrike" kern="0" cap="none" spc="0" normalizeH="0" baseline="0" noProof="0" dirty="0">
                <a:ln>
                  <a:noFill/>
                </a:ln>
                <a:solidFill>
                  <a:schemeClr val="tx1"/>
                </a:solidFill>
                <a:effectLst/>
                <a:uLnTx/>
                <a:uFillTx/>
                <a:latin typeface="+mn-lt"/>
                <a:ea typeface="Wales Sans Body"/>
                <a:cs typeface="Wales Sans Body"/>
                <a:sym typeface="Wales Sans Body"/>
              </a:rPr>
              <a:t>Annual Report 2024</a:t>
            </a:r>
          </a:p>
        </p:txBody>
      </p:sp>
      <p:sp>
        <p:nvSpPr>
          <p:cNvPr id="2" name="Text Placeholder 1">
            <a:extLst>
              <a:ext uri="{FF2B5EF4-FFF2-40B4-BE49-F238E27FC236}">
                <a16:creationId xmlns:a16="http://schemas.microsoft.com/office/drawing/2014/main" id="{0B07F218-9C53-1F69-138D-D99D3AFCC10E}"/>
              </a:ext>
            </a:extLst>
          </p:cNvPr>
          <p:cNvSpPr>
            <a:spLocks noGrp="1"/>
          </p:cNvSpPr>
          <p:nvPr>
            <p:ph type="body" sz="quarter" idx="10"/>
          </p:nvPr>
        </p:nvSpPr>
        <p:spPr/>
        <p:txBody>
          <a:bodyPr/>
          <a:lstStyle/>
          <a:p>
            <a:r>
              <a:rPr lang="en-US" dirty="0">
                <a:solidFill>
                  <a:schemeClr val="tx1"/>
                </a:solidFill>
              </a:rPr>
              <a:t>Wales </a:t>
            </a:r>
            <a:r>
              <a:rPr lang="en-GB" dirty="0">
                <a:solidFill>
                  <a:schemeClr val="tx1"/>
                </a:solidFill>
              </a:rPr>
              <a:t>Great Britain Tourism Survey: Day Visits</a:t>
            </a:r>
            <a:endParaRPr lang="en-IN" dirty="0">
              <a:solidFill>
                <a:schemeClr val="tx1"/>
              </a:solidFill>
            </a:endParaRPr>
          </a:p>
        </p:txBody>
      </p:sp>
      <p:sp>
        <p:nvSpPr>
          <p:cNvPr id="4" name="TextBox 3">
            <a:extLst>
              <a:ext uri="{FF2B5EF4-FFF2-40B4-BE49-F238E27FC236}">
                <a16:creationId xmlns:a16="http://schemas.microsoft.com/office/drawing/2014/main" id="{008C03A9-AFF6-6FFF-F5ED-2A97C1F6C319}"/>
              </a:ext>
            </a:extLst>
          </p:cNvPr>
          <p:cNvSpPr txBox="1"/>
          <p:nvPr/>
        </p:nvSpPr>
        <p:spPr>
          <a:xfrm>
            <a:off x="495300" y="12146787"/>
            <a:ext cx="5314950" cy="13542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t">
            <a:spAutoFit/>
          </a:bodyPr>
          <a:lstStyle/>
          <a:p>
            <a:r>
              <a:rPr kumimoji="0" lang="en-GB" sz="2400" i="0" u="none" strike="noStrike" cap="none" spc="0" normalizeH="0" baseline="0" dirty="0">
                <a:ln>
                  <a:noFill/>
                </a:ln>
                <a:solidFill>
                  <a:schemeClr val="bg1"/>
                </a:solidFill>
                <a:effectLst/>
                <a:uFillTx/>
                <a:latin typeface="Arial" panose="020B0604020202020204" pitchFamily="34" charset="0"/>
                <a:cs typeface="Arial" panose="020B0604020202020204" pitchFamily="34" charset="0"/>
                <a:sym typeface="Helvetica"/>
              </a:rPr>
              <a:t>Social Research Number: 50/2025</a:t>
            </a:r>
          </a:p>
          <a:p>
            <a:r>
              <a:rPr kumimoji="0" lang="en-GB" sz="2400" i="0" u="none" strike="noStrike" cap="none" spc="0" normalizeH="0" baseline="0" dirty="0">
                <a:ln>
                  <a:noFill/>
                </a:ln>
                <a:solidFill>
                  <a:schemeClr val="bg1"/>
                </a:solidFill>
                <a:effectLst/>
                <a:uFillTx/>
                <a:latin typeface="Arial" panose="020B0604020202020204" pitchFamily="34" charset="0"/>
                <a:cs typeface="Arial" panose="020B0604020202020204" pitchFamily="34" charset="0"/>
                <a:sym typeface="Helvetica"/>
              </a:rPr>
              <a:t>ISBN:  </a:t>
            </a:r>
            <a:r>
              <a:rPr lang="en-GB"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978-1-83715-814-0</a:t>
            </a:r>
            <a:endParaRPr lang="en-GB" sz="24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0" marR="0" indent="0" algn="l" defTabSz="1828800" rtl="0" fontAlgn="auto" latinLnBrk="0" hangingPunct="0">
              <a:lnSpc>
                <a:spcPct val="100000"/>
              </a:lnSpc>
              <a:spcBef>
                <a:spcPts val="0"/>
              </a:spcBef>
              <a:spcAft>
                <a:spcPts val="0"/>
              </a:spcAft>
              <a:buClrTx/>
              <a:buSzTx/>
              <a:buFontTx/>
              <a:buNone/>
              <a:tabLst/>
            </a:pPr>
            <a:endParaRPr kumimoji="0" lang="en-GB" sz="2400" b="0" i="0" u="none" strike="noStrike" cap="none" spc="0" normalizeH="0" baseline="0" dirty="0">
              <a:ln>
                <a:noFill/>
              </a:ln>
              <a:solidFill>
                <a:srgbClr val="000000"/>
              </a:solidFill>
              <a:effectLst/>
              <a:uFillTx/>
              <a:latin typeface="+mj-lt"/>
              <a:ea typeface="+mj-ea"/>
              <a:cs typeface="+mj-cs"/>
              <a:sym typeface="Helvetica"/>
            </a:endParaRPr>
          </a:p>
        </p:txBody>
      </p:sp>
    </p:spTree>
    <p:extLst>
      <p:ext uri="{BB962C8B-B14F-4D97-AF65-F5344CB8AC3E}">
        <p14:creationId xmlns:p14="http://schemas.microsoft.com/office/powerpoint/2010/main" val="262795910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97BC6-1812-A496-5A55-5ABCD55C4027}"/>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title"/>
          </p:nvPr>
        </p:nvSpPr>
        <p:spPr>
          <a:xfrm>
            <a:off x="698355" y="1410076"/>
            <a:ext cx="23104472" cy="1039658"/>
          </a:xfrm>
        </p:spPr>
        <p:txBody>
          <a:bodyPr>
            <a:noAutofit/>
          </a:bodyPr>
          <a:lstStyle/>
          <a:p>
            <a:pPr>
              <a:spcBef>
                <a:spcPts val="1800"/>
              </a:spcBef>
              <a:buSzPct val="100000"/>
              <a:defRPr/>
            </a:pPr>
            <a:r>
              <a:rPr lang="en-US" sz="4800">
                <a:solidFill>
                  <a:schemeClr val="tx1"/>
                </a:solidFill>
                <a:latin typeface="Wales Sans Headline" panose="02000503030000020004" pitchFamily="50" charset="0"/>
              </a:rPr>
              <a:t>Great Britain residents took 1.1 billion day and overnight trips in Great Britain in 2024. Spend for all domestic trips in Great Britain in 2024 was £87.8 billion.</a:t>
            </a:r>
            <a:endParaRPr lang="en-IN" sz="4800">
              <a:solidFill>
                <a:schemeClr val="tx1"/>
              </a:solidFill>
              <a:latin typeface="Wales Sans Headline" panose="02000503030000020004" pitchFamily="50" charset="0"/>
            </a:endParaRPr>
          </a:p>
        </p:txBody>
      </p:sp>
      <p:sp>
        <p:nvSpPr>
          <p:cNvPr id="57" name="Rectangle 56">
            <a:extLst>
              <a:ext uri="{FF2B5EF4-FFF2-40B4-BE49-F238E27FC236}">
                <a16:creationId xmlns:a16="http://schemas.microsoft.com/office/drawing/2014/main" id="{A938063C-B8F1-BF06-C84F-22A79BDA1E66}"/>
              </a:ext>
              <a:ext uri="{C183D7F6-B498-43B3-948B-1728B52AA6E4}">
                <adec:decorative xmlns:adec="http://schemas.microsoft.com/office/drawing/2017/decorative" val="1"/>
              </a:ext>
            </a:extLst>
          </p:cNvPr>
          <p:cNvSpPr/>
          <p:nvPr/>
        </p:nvSpPr>
        <p:spPr>
          <a:xfrm>
            <a:off x="669926" y="3806241"/>
            <a:ext cx="7618170" cy="3776598"/>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a:p>
        </p:txBody>
      </p:sp>
      <p:grpSp>
        <p:nvGrpSpPr>
          <p:cNvPr id="11" name="Group 10" descr="Pie chart depicting 2022 overnight trips to GB 125.7M, England 106.9M, Scotland 13.5M and Wales 8.7M.">
            <a:extLst>
              <a:ext uri="{FF2B5EF4-FFF2-40B4-BE49-F238E27FC236}">
                <a16:creationId xmlns:a16="http://schemas.microsoft.com/office/drawing/2014/main" id="{856D64AC-7DB6-A673-5C05-17BDB46755CB}"/>
              </a:ext>
              <a:ext uri="{C183D7F6-B498-43B3-948B-1728B52AA6E4}">
                <adec:decorative xmlns:adec="http://schemas.microsoft.com/office/drawing/2017/decorative" val="0"/>
              </a:ext>
            </a:extLst>
          </p:cNvPr>
          <p:cNvGrpSpPr>
            <a:grpSpLocks noGrp="1" noUngrp="1" noRot="1" noMove="1" noResize="1"/>
          </p:cNvGrpSpPr>
          <p:nvPr/>
        </p:nvGrpSpPr>
        <p:grpSpPr>
          <a:xfrm>
            <a:off x="639928" y="3183065"/>
            <a:ext cx="7648168" cy="4396822"/>
            <a:chOff x="319964" y="1685487"/>
            <a:chExt cx="3824084" cy="2198411"/>
          </a:xfrm>
        </p:grpSpPr>
        <p:grpSp>
          <p:nvGrpSpPr>
            <p:cNvPr id="10" name="Group 9">
              <a:extLst>
                <a:ext uri="{FF2B5EF4-FFF2-40B4-BE49-F238E27FC236}">
                  <a16:creationId xmlns:a16="http://schemas.microsoft.com/office/drawing/2014/main" id="{7B356A12-A655-2FF2-3954-22CDB68CBB9C}"/>
                </a:ext>
              </a:extLst>
            </p:cNvPr>
            <p:cNvGrpSpPr>
              <a:grpSpLocks noGrp="1" noUngrp="1" noRot="1" noMove="1" noResize="1"/>
            </p:cNvGrpSpPr>
            <p:nvPr/>
          </p:nvGrpSpPr>
          <p:grpSpPr>
            <a:xfrm>
              <a:off x="319964" y="1685487"/>
              <a:ext cx="3824084" cy="2198411"/>
              <a:chOff x="319964" y="1685487"/>
              <a:chExt cx="3824084" cy="2198411"/>
            </a:xfrm>
          </p:grpSpPr>
          <p:sp>
            <p:nvSpPr>
              <p:cNvPr id="63" name="Rectangle 62">
                <a:extLst>
                  <a:ext uri="{FF2B5EF4-FFF2-40B4-BE49-F238E27FC236}">
                    <a16:creationId xmlns:a16="http://schemas.microsoft.com/office/drawing/2014/main" id="{62632BCE-225D-6B83-725F-656F18FD032E}"/>
                  </a:ext>
                </a:extLst>
              </p:cNvPr>
              <p:cNvSpPr>
                <a:spLocks noGrp="1" noRot="1" noMove="1" noResize="1" noEditPoints="1" noAdjustHandles="1" noChangeArrowheads="1" noChangeShapeType="1"/>
              </p:cNvSpPr>
              <p:nvPr/>
            </p:nvSpPr>
            <p:spPr>
              <a:xfrm>
                <a:off x="334963" y="1685487"/>
                <a:ext cx="3809085" cy="310114"/>
              </a:xfrm>
              <a:prstGeom prst="rect">
                <a:avLst/>
              </a:prstGeom>
              <a:solidFill>
                <a:schemeClr val="tx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IN" sz="2800" b="1">
                    <a:solidFill>
                      <a:schemeClr val="bg1"/>
                    </a:solidFill>
                  </a:rPr>
                  <a:t>2024 Overnight Trips</a:t>
                </a:r>
              </a:p>
            </p:txBody>
          </p:sp>
          <p:graphicFrame>
            <p:nvGraphicFramePr>
              <p:cNvPr id="69" name="Chart 68">
                <a:extLst>
                  <a:ext uri="{FF2B5EF4-FFF2-40B4-BE49-F238E27FC236}">
                    <a16:creationId xmlns:a16="http://schemas.microsoft.com/office/drawing/2014/main" id="{B88590F1-C1AD-8DD5-13CE-73FC5DCD7AA3}"/>
                  </a:ext>
                </a:extLst>
              </p:cNvPr>
              <p:cNvGraphicFramePr>
                <a:graphicFrameLocks noGrp="1" noDrilldown="1" noMove="1" noResize="1"/>
              </p:cNvGraphicFramePr>
              <p:nvPr>
                <p:extLst>
                  <p:ext uri="{D42A27DB-BD31-4B8C-83A1-F6EECF244321}">
                    <p14:modId xmlns:p14="http://schemas.microsoft.com/office/powerpoint/2010/main" val="3693059522"/>
                  </p:ext>
                </p:extLst>
              </p:nvPr>
            </p:nvGraphicFramePr>
            <p:xfrm>
              <a:off x="319964" y="1995599"/>
              <a:ext cx="3809085" cy="1888299"/>
            </p:xfrm>
            <a:graphic>
              <a:graphicData uri="http://schemas.openxmlformats.org/drawingml/2006/chart">
                <c:chart xmlns:c="http://schemas.openxmlformats.org/drawingml/2006/chart" xmlns:r="http://schemas.openxmlformats.org/officeDocument/2006/relationships" r:id="rId2"/>
              </a:graphicData>
            </a:graphic>
          </p:graphicFrame>
        </p:grpSp>
        <p:sp>
          <p:nvSpPr>
            <p:cNvPr id="75" name="TextBox 74">
              <a:extLst>
                <a:ext uri="{FF2B5EF4-FFF2-40B4-BE49-F238E27FC236}">
                  <a16:creationId xmlns:a16="http://schemas.microsoft.com/office/drawing/2014/main" id="{F15B75F6-3800-3481-C1F3-714A6699A502}"/>
                </a:ext>
              </a:extLst>
            </p:cNvPr>
            <p:cNvSpPr txBox="1">
              <a:spLocks noGrp="1" noRot="1" noMove="1" noResize="1" noEditPoints="1" noAdjustHandles="1" noChangeArrowheads="1" noChangeShapeType="1"/>
            </p:cNvSpPr>
            <p:nvPr/>
          </p:nvSpPr>
          <p:spPr>
            <a:xfrm>
              <a:off x="1982082" y="2914362"/>
              <a:ext cx="545021" cy="369332"/>
            </a:xfrm>
            <a:prstGeom prst="rect">
              <a:avLst/>
            </a:prstGeom>
            <a:noFill/>
          </p:spPr>
          <p:txBody>
            <a:bodyPr wrap="none" lIns="0" tIns="0" rIns="0" bIns="0" rtlCol="0" anchor="ctr">
              <a:spAutoFit/>
            </a:bodyPr>
            <a:lstStyle/>
            <a:p>
              <a:pPr algn="ctr" defTabSz="914400">
                <a:defRPr/>
              </a:pPr>
              <a:r>
                <a:rPr lang="en-IN" sz="2400" b="1"/>
                <a:t>GB Total</a:t>
              </a:r>
            </a:p>
            <a:p>
              <a:pPr algn="ctr" defTabSz="914400">
                <a:defRPr/>
              </a:pPr>
              <a:r>
                <a:rPr lang="en-IN" sz="2400" b="1"/>
                <a:t>105.6M</a:t>
              </a:r>
            </a:p>
          </p:txBody>
        </p:sp>
      </p:grpSp>
      <p:sp>
        <p:nvSpPr>
          <p:cNvPr id="58" name="Rectangle 57">
            <a:extLst>
              <a:ext uri="{FF2B5EF4-FFF2-40B4-BE49-F238E27FC236}">
                <a16:creationId xmlns:a16="http://schemas.microsoft.com/office/drawing/2014/main" id="{76C885A3-A1B8-85EE-36E7-97D63E69D156}"/>
              </a:ext>
              <a:ext uri="{C183D7F6-B498-43B3-948B-1728B52AA6E4}">
                <adec:decorative xmlns:adec="http://schemas.microsoft.com/office/drawing/2017/decorative" val="1"/>
              </a:ext>
            </a:extLst>
          </p:cNvPr>
          <p:cNvSpPr/>
          <p:nvPr/>
        </p:nvSpPr>
        <p:spPr>
          <a:xfrm>
            <a:off x="8441508" y="3811536"/>
            <a:ext cx="7618168" cy="3776598"/>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a:p>
        </p:txBody>
      </p:sp>
      <p:grpSp>
        <p:nvGrpSpPr>
          <p:cNvPr id="12" name="Group 11" descr="Pie chart depicting 2022 tourism day visits to GB 1.1B, England 945M, Scotland 94.8M, Wales 60.0M.">
            <a:extLst>
              <a:ext uri="{FF2B5EF4-FFF2-40B4-BE49-F238E27FC236}">
                <a16:creationId xmlns:a16="http://schemas.microsoft.com/office/drawing/2014/main" id="{FD060F2A-486F-F601-737B-1011598D3C75}"/>
              </a:ext>
              <a:ext uri="{C183D7F6-B498-43B3-948B-1728B52AA6E4}">
                <adec:decorative xmlns:adec="http://schemas.microsoft.com/office/drawing/2017/decorative" val="0"/>
              </a:ext>
            </a:extLst>
          </p:cNvPr>
          <p:cNvGrpSpPr>
            <a:grpSpLocks noGrp="1" noUngrp="1" noRot="1" noMove="1" noResize="1"/>
          </p:cNvGrpSpPr>
          <p:nvPr/>
        </p:nvGrpSpPr>
        <p:grpSpPr>
          <a:xfrm>
            <a:off x="8441508" y="3201107"/>
            <a:ext cx="7618170" cy="4396826"/>
            <a:chOff x="4206539" y="1685487"/>
            <a:chExt cx="3809085" cy="2198413"/>
          </a:xfrm>
        </p:grpSpPr>
        <p:sp>
          <p:nvSpPr>
            <p:cNvPr id="64" name="Rectangle 63">
              <a:extLst>
                <a:ext uri="{FF2B5EF4-FFF2-40B4-BE49-F238E27FC236}">
                  <a16:creationId xmlns:a16="http://schemas.microsoft.com/office/drawing/2014/main" id="{D4A908D6-9A26-82C9-E500-9AB8E1CB1F68}"/>
                </a:ext>
              </a:extLst>
            </p:cNvPr>
            <p:cNvSpPr>
              <a:spLocks noGrp="1" noRot="1" noMove="1" noResize="1" noEditPoints="1" noAdjustHandles="1" noChangeArrowheads="1" noChangeShapeType="1"/>
            </p:cNvSpPr>
            <p:nvPr/>
          </p:nvSpPr>
          <p:spPr>
            <a:xfrm>
              <a:off x="4206539" y="1685487"/>
              <a:ext cx="3809085" cy="310114"/>
            </a:xfrm>
            <a:prstGeom prst="rect">
              <a:avLst/>
            </a:prstGeom>
            <a:solidFill>
              <a:schemeClr val="tx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IN" sz="2800" b="1">
                  <a:solidFill>
                    <a:schemeClr val="bg1"/>
                  </a:solidFill>
                </a:rPr>
                <a:t>2024 Tourism Day Visits </a:t>
              </a:r>
            </a:p>
          </p:txBody>
        </p:sp>
        <p:graphicFrame>
          <p:nvGraphicFramePr>
            <p:cNvPr id="70" name="Chart 69">
              <a:extLst>
                <a:ext uri="{FF2B5EF4-FFF2-40B4-BE49-F238E27FC236}">
                  <a16:creationId xmlns:a16="http://schemas.microsoft.com/office/drawing/2014/main" id="{D733543B-0D5C-1F10-1201-391E5FEADA44}"/>
                </a:ext>
              </a:extLst>
            </p:cNvPr>
            <p:cNvGraphicFramePr>
              <a:graphicFrameLocks noGrp="1" noDrilldown="1" noMove="1" noResize="1"/>
            </p:cNvGraphicFramePr>
            <p:nvPr>
              <p:extLst>
                <p:ext uri="{D42A27DB-BD31-4B8C-83A1-F6EECF244321}">
                  <p14:modId xmlns:p14="http://schemas.microsoft.com/office/powerpoint/2010/main" val="380418874"/>
                </p:ext>
              </p:extLst>
            </p:nvPr>
          </p:nvGraphicFramePr>
          <p:xfrm>
            <a:off x="4206539" y="1995601"/>
            <a:ext cx="3809084" cy="1888299"/>
          </p:xfrm>
          <a:graphic>
            <a:graphicData uri="http://schemas.openxmlformats.org/drawingml/2006/chart">
              <c:chart xmlns:c="http://schemas.openxmlformats.org/drawingml/2006/chart" xmlns:r="http://schemas.openxmlformats.org/officeDocument/2006/relationships" r:id="rId3"/>
            </a:graphicData>
          </a:graphic>
        </p:graphicFrame>
        <p:sp>
          <p:nvSpPr>
            <p:cNvPr id="76" name="TextBox 75">
              <a:extLst>
                <a:ext uri="{FF2B5EF4-FFF2-40B4-BE49-F238E27FC236}">
                  <a16:creationId xmlns:a16="http://schemas.microsoft.com/office/drawing/2014/main" id="{1D59DCD8-145E-D5EB-9CF1-914424315697}"/>
                </a:ext>
              </a:extLst>
            </p:cNvPr>
            <p:cNvSpPr txBox="1">
              <a:spLocks noGrp="1" noRot="1" noMove="1" noResize="1" noEditPoints="1" noAdjustHandles="1" noChangeArrowheads="1" noChangeShapeType="1"/>
            </p:cNvSpPr>
            <p:nvPr/>
          </p:nvSpPr>
          <p:spPr>
            <a:xfrm>
              <a:off x="5857129" y="2914362"/>
              <a:ext cx="545021" cy="369332"/>
            </a:xfrm>
            <a:prstGeom prst="rect">
              <a:avLst/>
            </a:prstGeom>
            <a:noFill/>
          </p:spPr>
          <p:txBody>
            <a:bodyPr wrap="none" lIns="0" tIns="0" rIns="0" bIns="0" rtlCol="0" anchor="ctr">
              <a:spAutoFit/>
            </a:bodyPr>
            <a:lstStyle/>
            <a:p>
              <a:pPr algn="ctr" defTabSz="914400">
                <a:defRPr/>
              </a:pPr>
              <a:r>
                <a:rPr lang="en-IN" sz="2400" b="1"/>
                <a:t>GB Total</a:t>
              </a:r>
            </a:p>
            <a:p>
              <a:pPr algn="ctr" defTabSz="914400">
                <a:defRPr/>
              </a:pPr>
              <a:r>
                <a:rPr lang="en-IN" sz="2400" b="1"/>
                <a:t>1.0B</a:t>
              </a:r>
            </a:p>
          </p:txBody>
        </p:sp>
      </p:grpSp>
      <p:sp>
        <p:nvSpPr>
          <p:cNvPr id="59" name="Rectangle 58">
            <a:extLst>
              <a:ext uri="{FF2B5EF4-FFF2-40B4-BE49-F238E27FC236}">
                <a16:creationId xmlns:a16="http://schemas.microsoft.com/office/drawing/2014/main" id="{EC54DC7D-FA90-3EA8-4108-40D63EC5FD45}"/>
              </a:ext>
              <a:ext uri="{C183D7F6-B498-43B3-948B-1728B52AA6E4}">
                <adec:decorative xmlns:adec="http://schemas.microsoft.com/office/drawing/2017/decorative" val="1"/>
              </a:ext>
            </a:extLst>
          </p:cNvPr>
          <p:cNvSpPr/>
          <p:nvPr/>
        </p:nvSpPr>
        <p:spPr>
          <a:xfrm>
            <a:off x="16156227" y="3770558"/>
            <a:ext cx="7618170" cy="3776598"/>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a:p>
        </p:txBody>
      </p:sp>
      <p:grpSp>
        <p:nvGrpSpPr>
          <p:cNvPr id="15" name="Group 14" descr="Pie chart depicting 2022 Day visits and overnight trips to GB 1.2B, England 1.1B, Scotland 103M, Wales 70.7M.">
            <a:extLst>
              <a:ext uri="{FF2B5EF4-FFF2-40B4-BE49-F238E27FC236}">
                <a16:creationId xmlns:a16="http://schemas.microsoft.com/office/drawing/2014/main" id="{DFC9533E-A988-9453-4CEE-E6E8A60FB862}"/>
              </a:ext>
              <a:ext uri="{C183D7F6-B498-43B3-948B-1728B52AA6E4}">
                <adec:decorative xmlns:adec="http://schemas.microsoft.com/office/drawing/2017/decorative" val="0"/>
              </a:ext>
            </a:extLst>
          </p:cNvPr>
          <p:cNvGrpSpPr>
            <a:grpSpLocks noGrp="1" noUngrp="1" noRot="1" noMove="1" noResize="1"/>
          </p:cNvGrpSpPr>
          <p:nvPr/>
        </p:nvGrpSpPr>
        <p:grpSpPr>
          <a:xfrm>
            <a:off x="16156227" y="3183062"/>
            <a:ext cx="7618172" cy="4396824"/>
            <a:chOff x="4206538" y="3940451"/>
            <a:chExt cx="3809086" cy="2198412"/>
          </a:xfrm>
        </p:grpSpPr>
        <p:grpSp>
          <p:nvGrpSpPr>
            <p:cNvPr id="6" name="Group 5">
              <a:extLst>
                <a:ext uri="{FF2B5EF4-FFF2-40B4-BE49-F238E27FC236}">
                  <a16:creationId xmlns:a16="http://schemas.microsoft.com/office/drawing/2014/main" id="{58EF572A-5DB4-9CDD-F926-4B2CC0D9DF12}"/>
                </a:ext>
              </a:extLst>
            </p:cNvPr>
            <p:cNvGrpSpPr>
              <a:grpSpLocks noGrp="1" noUngrp="1" noRot="1" noMove="1" noResize="1"/>
            </p:cNvGrpSpPr>
            <p:nvPr/>
          </p:nvGrpSpPr>
          <p:grpSpPr>
            <a:xfrm>
              <a:off x="4206538" y="3940451"/>
              <a:ext cx="3809086" cy="2198412"/>
              <a:chOff x="4206538" y="3940451"/>
              <a:chExt cx="3809086" cy="2198412"/>
            </a:xfrm>
          </p:grpSpPr>
          <p:graphicFrame>
            <p:nvGraphicFramePr>
              <p:cNvPr id="73" name="Chart 72">
                <a:extLst>
                  <a:ext uri="{FF2B5EF4-FFF2-40B4-BE49-F238E27FC236}">
                    <a16:creationId xmlns:a16="http://schemas.microsoft.com/office/drawing/2014/main" id="{10F8CFEB-3C0D-C06C-404A-A1D64F968B62}"/>
                  </a:ext>
                </a:extLst>
              </p:cNvPr>
              <p:cNvGraphicFramePr>
                <a:graphicFrameLocks/>
              </p:cNvGraphicFramePr>
              <p:nvPr>
                <p:extLst>
                  <p:ext uri="{D42A27DB-BD31-4B8C-83A1-F6EECF244321}">
                    <p14:modId xmlns:p14="http://schemas.microsoft.com/office/powerpoint/2010/main" val="2480686055"/>
                  </p:ext>
                </p:extLst>
              </p:nvPr>
            </p:nvGraphicFramePr>
            <p:xfrm>
              <a:off x="4206538" y="4250564"/>
              <a:ext cx="3809085" cy="1888299"/>
            </p:xfrm>
            <a:graphic>
              <a:graphicData uri="http://schemas.openxmlformats.org/drawingml/2006/chart">
                <c:chart xmlns:c="http://schemas.openxmlformats.org/drawingml/2006/chart" xmlns:r="http://schemas.openxmlformats.org/officeDocument/2006/relationships" r:id="rId4"/>
              </a:graphicData>
            </a:graphic>
          </p:graphicFrame>
          <p:sp>
            <p:nvSpPr>
              <p:cNvPr id="67" name="Rectangle 66">
                <a:extLst>
                  <a:ext uri="{FF2B5EF4-FFF2-40B4-BE49-F238E27FC236}">
                    <a16:creationId xmlns:a16="http://schemas.microsoft.com/office/drawing/2014/main" id="{E57DCF03-31BA-77C5-2CC7-3F15899C60EE}"/>
                  </a:ext>
                </a:extLst>
              </p:cNvPr>
              <p:cNvSpPr>
                <a:spLocks noGrp="1" noRot="1" noMove="1" noResize="1" noEditPoints="1" noAdjustHandles="1" noChangeArrowheads="1" noChangeShapeType="1"/>
              </p:cNvSpPr>
              <p:nvPr/>
            </p:nvSpPr>
            <p:spPr>
              <a:xfrm>
                <a:off x="4206539" y="3940451"/>
                <a:ext cx="3809085" cy="310114"/>
              </a:xfrm>
              <a:prstGeom prst="rect">
                <a:avLst/>
              </a:prstGeom>
              <a:solidFill>
                <a:schemeClr val="tx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US" sz="2800" b="1">
                    <a:solidFill>
                      <a:schemeClr val="bg1"/>
                    </a:solidFill>
                  </a:rPr>
                  <a:t>2024 Day Visits and Overnight Trips</a:t>
                </a:r>
                <a:endParaRPr lang="en-IN" sz="2800" b="1">
                  <a:solidFill>
                    <a:schemeClr val="bg1"/>
                  </a:solidFill>
                </a:endParaRPr>
              </a:p>
            </p:txBody>
          </p:sp>
        </p:grpSp>
        <p:sp>
          <p:nvSpPr>
            <p:cNvPr id="79" name="TextBox 78">
              <a:extLst>
                <a:ext uri="{FF2B5EF4-FFF2-40B4-BE49-F238E27FC236}">
                  <a16:creationId xmlns:a16="http://schemas.microsoft.com/office/drawing/2014/main" id="{F7B52C67-8536-A6B3-0FB1-A14DBA05ACC8}"/>
                </a:ext>
              </a:extLst>
            </p:cNvPr>
            <p:cNvSpPr txBox="1">
              <a:spLocks noGrp="1" noRot="1" noMove="1" noResize="1" noEditPoints="1" noAdjustHandles="1" noChangeArrowheads="1" noChangeShapeType="1"/>
            </p:cNvSpPr>
            <p:nvPr/>
          </p:nvSpPr>
          <p:spPr>
            <a:xfrm>
              <a:off x="5849548" y="5171803"/>
              <a:ext cx="545021" cy="369332"/>
            </a:xfrm>
            <a:prstGeom prst="rect">
              <a:avLst/>
            </a:prstGeom>
            <a:noFill/>
          </p:spPr>
          <p:txBody>
            <a:bodyPr wrap="none" lIns="0" tIns="0" rIns="0" bIns="0" rtlCol="0" anchor="ctr">
              <a:spAutoFit/>
            </a:bodyPr>
            <a:lstStyle/>
            <a:p>
              <a:pPr algn="ctr" defTabSz="914400">
                <a:defRPr/>
              </a:pPr>
              <a:r>
                <a:rPr lang="en-IN" sz="2400" b="1"/>
                <a:t>GB Total</a:t>
              </a:r>
            </a:p>
            <a:p>
              <a:pPr algn="ctr" defTabSz="914400">
                <a:defRPr/>
              </a:pPr>
              <a:r>
                <a:rPr lang="en-IN" sz="2400" b="1"/>
                <a:t>1.1B</a:t>
              </a:r>
            </a:p>
          </p:txBody>
        </p:sp>
      </p:grpSp>
      <p:sp>
        <p:nvSpPr>
          <p:cNvPr id="60" name="Rectangle 59">
            <a:extLst>
              <a:ext uri="{FF2B5EF4-FFF2-40B4-BE49-F238E27FC236}">
                <a16:creationId xmlns:a16="http://schemas.microsoft.com/office/drawing/2014/main" id="{C5F71C31-0D17-0AB9-9032-ECEBEEA14B31}"/>
              </a:ext>
              <a:ext uri="{C183D7F6-B498-43B3-948B-1728B52AA6E4}">
                <adec:decorative xmlns:adec="http://schemas.microsoft.com/office/drawing/2017/decorative" val="1"/>
              </a:ext>
            </a:extLst>
          </p:cNvPr>
          <p:cNvSpPr/>
          <p:nvPr/>
        </p:nvSpPr>
        <p:spPr>
          <a:xfrm>
            <a:off x="669926" y="8313218"/>
            <a:ext cx="7618170" cy="3776598"/>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a:p>
        </p:txBody>
      </p:sp>
      <p:grpSp>
        <p:nvGrpSpPr>
          <p:cNvPr id="13" name="Group 12" descr="Pie chart depicting 2022 overnight spend in GB £32.9B, England £27.5B, Scotland £3.4B and Wales £1.9B.">
            <a:extLst>
              <a:ext uri="{FF2B5EF4-FFF2-40B4-BE49-F238E27FC236}">
                <a16:creationId xmlns:a16="http://schemas.microsoft.com/office/drawing/2014/main" id="{7797D893-F3E1-885C-DCD5-AD526D64558C}"/>
              </a:ext>
              <a:ext uri="{C183D7F6-B498-43B3-948B-1728B52AA6E4}">
                <adec:decorative xmlns:adec="http://schemas.microsoft.com/office/drawing/2017/decorative" val="0"/>
              </a:ext>
            </a:extLst>
          </p:cNvPr>
          <p:cNvGrpSpPr>
            <a:grpSpLocks noGrp="1" noUngrp="1" noRot="1" noMove="1" noResize="1"/>
          </p:cNvGrpSpPr>
          <p:nvPr/>
        </p:nvGrpSpPr>
        <p:grpSpPr>
          <a:xfrm>
            <a:off x="609606" y="7696675"/>
            <a:ext cx="7689468" cy="4383342"/>
            <a:chOff x="8078114" y="1692229"/>
            <a:chExt cx="3844734" cy="2191671"/>
          </a:xfrm>
        </p:grpSpPr>
        <p:grpSp>
          <p:nvGrpSpPr>
            <p:cNvPr id="8" name="Group 7">
              <a:extLst>
                <a:ext uri="{FF2B5EF4-FFF2-40B4-BE49-F238E27FC236}">
                  <a16:creationId xmlns:a16="http://schemas.microsoft.com/office/drawing/2014/main" id="{3D647627-5171-EC38-9E95-CE8222BAC577}"/>
                </a:ext>
              </a:extLst>
            </p:cNvPr>
            <p:cNvGrpSpPr>
              <a:grpSpLocks noGrp="1" noUngrp="1" noRot="1" noMove="1" noResize="1"/>
            </p:cNvGrpSpPr>
            <p:nvPr/>
          </p:nvGrpSpPr>
          <p:grpSpPr>
            <a:xfrm>
              <a:off x="8078114" y="1692229"/>
              <a:ext cx="3844734" cy="2191671"/>
              <a:chOff x="8078114" y="1692229"/>
              <a:chExt cx="3844734" cy="2191671"/>
            </a:xfrm>
          </p:grpSpPr>
          <p:sp>
            <p:nvSpPr>
              <p:cNvPr id="65" name="Rectangle 64">
                <a:extLst>
                  <a:ext uri="{FF2B5EF4-FFF2-40B4-BE49-F238E27FC236}">
                    <a16:creationId xmlns:a16="http://schemas.microsoft.com/office/drawing/2014/main" id="{972E2DE5-E209-465A-D623-433EA8A7D35E}"/>
                  </a:ext>
                </a:extLst>
              </p:cNvPr>
              <p:cNvSpPr>
                <a:spLocks noGrp="1" noRot="1" noMove="1" noResize="1" noEditPoints="1" noAdjustHandles="1" noChangeArrowheads="1" noChangeShapeType="1"/>
              </p:cNvSpPr>
              <p:nvPr/>
            </p:nvSpPr>
            <p:spPr>
              <a:xfrm>
                <a:off x="8113763" y="1692229"/>
                <a:ext cx="3809085" cy="310114"/>
              </a:xfrm>
              <a:prstGeom prst="rect">
                <a:avLst/>
              </a:prstGeom>
              <a:solidFill>
                <a:schemeClr val="accent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IN" sz="2800" b="1">
                    <a:solidFill>
                      <a:srgbClr val="200E2E"/>
                    </a:solidFill>
                  </a:rPr>
                  <a:t>2024 Overnight Spend </a:t>
                </a:r>
              </a:p>
            </p:txBody>
          </p:sp>
          <p:graphicFrame>
            <p:nvGraphicFramePr>
              <p:cNvPr id="71" name="Chart 70">
                <a:extLst>
                  <a:ext uri="{FF2B5EF4-FFF2-40B4-BE49-F238E27FC236}">
                    <a16:creationId xmlns:a16="http://schemas.microsoft.com/office/drawing/2014/main" id="{360DD992-FAF6-DA75-7AE1-C323F6A00AF0}"/>
                  </a:ext>
                </a:extLst>
              </p:cNvPr>
              <p:cNvGraphicFramePr>
                <a:graphicFrameLocks/>
              </p:cNvGraphicFramePr>
              <p:nvPr>
                <p:extLst>
                  <p:ext uri="{D42A27DB-BD31-4B8C-83A1-F6EECF244321}">
                    <p14:modId xmlns:p14="http://schemas.microsoft.com/office/powerpoint/2010/main" val="2801087879"/>
                  </p:ext>
                </p:extLst>
              </p:nvPr>
            </p:nvGraphicFramePr>
            <p:xfrm>
              <a:off x="8078114" y="1995601"/>
              <a:ext cx="3809085" cy="1888299"/>
            </p:xfrm>
            <a:graphic>
              <a:graphicData uri="http://schemas.openxmlformats.org/drawingml/2006/chart">
                <c:chart xmlns:c="http://schemas.openxmlformats.org/drawingml/2006/chart" xmlns:r="http://schemas.openxmlformats.org/officeDocument/2006/relationships" r:id="rId5"/>
              </a:graphicData>
            </a:graphic>
          </p:graphicFrame>
        </p:grpSp>
        <p:sp>
          <p:nvSpPr>
            <p:cNvPr id="77" name="TextBox 76">
              <a:extLst>
                <a:ext uri="{FF2B5EF4-FFF2-40B4-BE49-F238E27FC236}">
                  <a16:creationId xmlns:a16="http://schemas.microsoft.com/office/drawing/2014/main" id="{BC927D28-DED8-3C85-74D2-3DBE6E5DD32C}"/>
                </a:ext>
              </a:extLst>
            </p:cNvPr>
            <p:cNvSpPr txBox="1">
              <a:spLocks noGrp="1" noRot="1" noMove="1" noResize="1" noEditPoints="1" noAdjustHandles="1" noChangeArrowheads="1" noChangeShapeType="1"/>
            </p:cNvSpPr>
            <p:nvPr/>
          </p:nvSpPr>
          <p:spPr>
            <a:xfrm>
              <a:off x="9725307" y="2914362"/>
              <a:ext cx="545021" cy="369332"/>
            </a:xfrm>
            <a:prstGeom prst="rect">
              <a:avLst/>
            </a:prstGeom>
            <a:noFill/>
          </p:spPr>
          <p:txBody>
            <a:bodyPr wrap="none" lIns="0" tIns="0" rIns="0" bIns="0" rtlCol="0" anchor="ctr">
              <a:spAutoFit/>
            </a:bodyPr>
            <a:lstStyle/>
            <a:p>
              <a:pPr algn="ctr" defTabSz="914400">
                <a:defRPr/>
              </a:pPr>
              <a:r>
                <a:rPr lang="en-IN" sz="2400" b="1"/>
                <a:t>GB Total</a:t>
              </a:r>
            </a:p>
            <a:p>
              <a:pPr algn="ctr" defTabSz="914400">
                <a:defRPr/>
              </a:pPr>
              <a:r>
                <a:rPr lang="en-IN" sz="2400" b="1"/>
                <a:t>£32.9B</a:t>
              </a:r>
            </a:p>
          </p:txBody>
        </p:sp>
      </p:grpSp>
      <p:sp>
        <p:nvSpPr>
          <p:cNvPr id="61" name="Rectangle 60">
            <a:extLst>
              <a:ext uri="{FF2B5EF4-FFF2-40B4-BE49-F238E27FC236}">
                <a16:creationId xmlns:a16="http://schemas.microsoft.com/office/drawing/2014/main" id="{3439E691-8D79-39FC-D36A-66C69405C5ED}"/>
              </a:ext>
              <a:ext uri="{C183D7F6-B498-43B3-948B-1728B52AA6E4}">
                <adec:decorative xmlns:adec="http://schemas.microsoft.com/office/drawing/2017/decorative" val="1"/>
              </a:ext>
            </a:extLst>
          </p:cNvPr>
          <p:cNvSpPr/>
          <p:nvPr/>
        </p:nvSpPr>
        <p:spPr>
          <a:xfrm>
            <a:off x="8413078" y="8303419"/>
            <a:ext cx="7618168" cy="3776598"/>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a:p>
        </p:txBody>
      </p:sp>
      <p:grpSp>
        <p:nvGrpSpPr>
          <p:cNvPr id="14" name="Group 13" descr="Pie chart depicting 2022 day visit spend to GB £45B, England £38.7B, Scotland £3.9B, Wales £2.4B.">
            <a:extLst>
              <a:ext uri="{FF2B5EF4-FFF2-40B4-BE49-F238E27FC236}">
                <a16:creationId xmlns:a16="http://schemas.microsoft.com/office/drawing/2014/main" id="{4F86285A-DF67-77D8-9990-FBB04395EE6C}"/>
              </a:ext>
              <a:ext uri="{C183D7F6-B498-43B3-948B-1728B52AA6E4}">
                <adec:decorative xmlns:adec="http://schemas.microsoft.com/office/drawing/2017/decorative" val="0"/>
              </a:ext>
            </a:extLst>
          </p:cNvPr>
          <p:cNvGrpSpPr>
            <a:grpSpLocks noGrp="1" noUngrp="1" noRot="1" noMove="1" noResize="1"/>
          </p:cNvGrpSpPr>
          <p:nvPr/>
        </p:nvGrpSpPr>
        <p:grpSpPr>
          <a:xfrm>
            <a:off x="8413080" y="7692992"/>
            <a:ext cx="7618170" cy="4396824"/>
            <a:chOff x="334963" y="3940451"/>
            <a:chExt cx="3809085" cy="2198412"/>
          </a:xfrm>
        </p:grpSpPr>
        <p:grpSp>
          <p:nvGrpSpPr>
            <p:cNvPr id="5" name="Group 4">
              <a:extLst>
                <a:ext uri="{FF2B5EF4-FFF2-40B4-BE49-F238E27FC236}">
                  <a16:creationId xmlns:a16="http://schemas.microsoft.com/office/drawing/2014/main" id="{0079DFE4-0426-71A7-6A2B-CC9C626E05D7}"/>
                </a:ext>
              </a:extLst>
            </p:cNvPr>
            <p:cNvGrpSpPr>
              <a:grpSpLocks noGrp="1" noUngrp="1" noRot="1" noMove="1" noResize="1"/>
            </p:cNvGrpSpPr>
            <p:nvPr/>
          </p:nvGrpSpPr>
          <p:grpSpPr>
            <a:xfrm>
              <a:off x="334963" y="3940451"/>
              <a:ext cx="3809085" cy="2198412"/>
              <a:chOff x="334963" y="3940451"/>
              <a:chExt cx="3809085" cy="2198412"/>
            </a:xfrm>
          </p:grpSpPr>
          <p:graphicFrame>
            <p:nvGraphicFramePr>
              <p:cNvPr id="72" name="Chart 71">
                <a:extLst>
                  <a:ext uri="{FF2B5EF4-FFF2-40B4-BE49-F238E27FC236}">
                    <a16:creationId xmlns:a16="http://schemas.microsoft.com/office/drawing/2014/main" id="{54B49E39-90F0-2340-7826-81E612E6C4BD}"/>
                  </a:ext>
                </a:extLst>
              </p:cNvPr>
              <p:cNvGraphicFramePr>
                <a:graphicFrameLocks noGrp="1" noDrilldown="1" noMove="1" noResize="1"/>
              </p:cNvGraphicFramePr>
              <p:nvPr>
                <p:extLst>
                  <p:ext uri="{D42A27DB-BD31-4B8C-83A1-F6EECF244321}">
                    <p14:modId xmlns:p14="http://schemas.microsoft.com/office/powerpoint/2010/main" val="2626801601"/>
                  </p:ext>
                </p:extLst>
              </p:nvPr>
            </p:nvGraphicFramePr>
            <p:xfrm>
              <a:off x="334963" y="4250564"/>
              <a:ext cx="3809085" cy="1888299"/>
            </p:xfrm>
            <a:graphic>
              <a:graphicData uri="http://schemas.openxmlformats.org/drawingml/2006/chart">
                <c:chart xmlns:c="http://schemas.openxmlformats.org/drawingml/2006/chart" xmlns:r="http://schemas.openxmlformats.org/officeDocument/2006/relationships" r:id="rId6"/>
              </a:graphicData>
            </a:graphic>
          </p:graphicFrame>
          <p:sp>
            <p:nvSpPr>
              <p:cNvPr id="66" name="Rectangle 65">
                <a:extLst>
                  <a:ext uri="{FF2B5EF4-FFF2-40B4-BE49-F238E27FC236}">
                    <a16:creationId xmlns:a16="http://schemas.microsoft.com/office/drawing/2014/main" id="{F2C3BC57-19B8-40B6-206E-6078BC946B74}"/>
                  </a:ext>
                </a:extLst>
              </p:cNvPr>
              <p:cNvSpPr>
                <a:spLocks noGrp="1" noRot="1" noMove="1" noResize="1" noEditPoints="1" noAdjustHandles="1" noChangeArrowheads="1" noChangeShapeType="1"/>
              </p:cNvSpPr>
              <p:nvPr/>
            </p:nvSpPr>
            <p:spPr>
              <a:xfrm>
                <a:off x="334963" y="3940451"/>
                <a:ext cx="3809085" cy="310114"/>
              </a:xfrm>
              <a:prstGeom prst="rect">
                <a:avLst/>
              </a:prstGeom>
              <a:solidFill>
                <a:schemeClr val="accent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IN" sz="2800" b="1">
                    <a:solidFill>
                      <a:srgbClr val="200E2E"/>
                    </a:solidFill>
                  </a:rPr>
                  <a:t>2024 Day Visit Spend </a:t>
                </a:r>
              </a:p>
            </p:txBody>
          </p:sp>
        </p:grpSp>
        <p:sp>
          <p:nvSpPr>
            <p:cNvPr id="78" name="TextBox 77">
              <a:extLst>
                <a:ext uri="{FF2B5EF4-FFF2-40B4-BE49-F238E27FC236}">
                  <a16:creationId xmlns:a16="http://schemas.microsoft.com/office/drawing/2014/main" id="{64DD8F63-50AA-E0F6-EDF6-1E3930EE7853}"/>
                </a:ext>
              </a:extLst>
            </p:cNvPr>
            <p:cNvSpPr txBox="1">
              <a:spLocks noGrp="1" noRot="1" noMove="1" noResize="1" noEditPoints="1" noAdjustHandles="1" noChangeArrowheads="1" noChangeShapeType="1"/>
            </p:cNvSpPr>
            <p:nvPr/>
          </p:nvSpPr>
          <p:spPr>
            <a:xfrm>
              <a:off x="1981210" y="5171803"/>
              <a:ext cx="545021" cy="369332"/>
            </a:xfrm>
            <a:prstGeom prst="rect">
              <a:avLst/>
            </a:prstGeom>
            <a:noFill/>
          </p:spPr>
          <p:txBody>
            <a:bodyPr wrap="none" lIns="0" tIns="0" rIns="0" bIns="0" rtlCol="0" anchor="ctr">
              <a:spAutoFit/>
            </a:bodyPr>
            <a:lstStyle/>
            <a:p>
              <a:pPr algn="ctr" defTabSz="914400">
                <a:defRPr/>
              </a:pPr>
              <a:r>
                <a:rPr lang="en-IN" sz="2400" b="1">
                  <a:solidFill>
                    <a:srgbClr val="200E2E"/>
                  </a:solidFill>
                </a:rPr>
                <a:t>GB Total</a:t>
              </a:r>
            </a:p>
            <a:p>
              <a:pPr algn="ctr" defTabSz="914400">
                <a:defRPr/>
              </a:pPr>
              <a:r>
                <a:rPr lang="en-IN" sz="2400" b="1">
                  <a:solidFill>
                    <a:srgbClr val="200E2E"/>
                  </a:solidFill>
                </a:rPr>
                <a:t>£54.8B</a:t>
              </a:r>
            </a:p>
          </p:txBody>
        </p:sp>
      </p:grpSp>
      <p:sp>
        <p:nvSpPr>
          <p:cNvPr id="62" name="Rectangle 61">
            <a:extLst>
              <a:ext uri="{FF2B5EF4-FFF2-40B4-BE49-F238E27FC236}">
                <a16:creationId xmlns:a16="http://schemas.microsoft.com/office/drawing/2014/main" id="{5ED73E5A-EE3A-59ED-C055-B2A74BDA9F2D}"/>
              </a:ext>
              <a:ext uri="{C183D7F6-B498-43B3-948B-1728B52AA6E4}">
                <adec:decorative xmlns:adec="http://schemas.microsoft.com/office/drawing/2017/decorative" val="1"/>
              </a:ext>
            </a:extLst>
          </p:cNvPr>
          <p:cNvSpPr/>
          <p:nvPr/>
        </p:nvSpPr>
        <p:spPr>
          <a:xfrm>
            <a:off x="16178183" y="8303419"/>
            <a:ext cx="7618170" cy="3776598"/>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a:p>
        </p:txBody>
      </p:sp>
      <p:grpSp>
        <p:nvGrpSpPr>
          <p:cNvPr id="16" name="Group 15" descr="Pie chart depicting 2022 day spend and overnight spend to GB £77.9B, England £66.3B, Scotland £7.3B, Wales £4.3B.">
            <a:extLst>
              <a:ext uri="{FF2B5EF4-FFF2-40B4-BE49-F238E27FC236}">
                <a16:creationId xmlns:a16="http://schemas.microsoft.com/office/drawing/2014/main" id="{37C185AD-959A-526C-638C-BE52636B3446}"/>
              </a:ext>
              <a:ext uri="{C183D7F6-B498-43B3-948B-1728B52AA6E4}">
                <adec:decorative xmlns:adec="http://schemas.microsoft.com/office/drawing/2017/decorative" val="0"/>
              </a:ext>
            </a:extLst>
          </p:cNvPr>
          <p:cNvGrpSpPr>
            <a:grpSpLocks noGrp="1" noUngrp="1" noRot="1" noMove="1" noResize="1"/>
          </p:cNvGrpSpPr>
          <p:nvPr/>
        </p:nvGrpSpPr>
        <p:grpSpPr>
          <a:xfrm>
            <a:off x="16156227" y="7692992"/>
            <a:ext cx="7618170" cy="4396824"/>
            <a:chOff x="8078114" y="3940451"/>
            <a:chExt cx="3809085" cy="2198412"/>
          </a:xfrm>
        </p:grpSpPr>
        <p:grpSp>
          <p:nvGrpSpPr>
            <p:cNvPr id="7" name="Group 6">
              <a:extLst>
                <a:ext uri="{FF2B5EF4-FFF2-40B4-BE49-F238E27FC236}">
                  <a16:creationId xmlns:a16="http://schemas.microsoft.com/office/drawing/2014/main" id="{B3DE0B05-50EC-BC24-0FD0-57A48209DBB1}"/>
                </a:ext>
              </a:extLst>
            </p:cNvPr>
            <p:cNvGrpSpPr>
              <a:grpSpLocks noGrp="1" noUngrp="1" noRot="1" noMove="1" noResize="1"/>
            </p:cNvGrpSpPr>
            <p:nvPr/>
          </p:nvGrpSpPr>
          <p:grpSpPr>
            <a:xfrm>
              <a:off x="8078114" y="3940451"/>
              <a:ext cx="3809085" cy="2198412"/>
              <a:chOff x="8078114" y="3940451"/>
              <a:chExt cx="3809085" cy="2198412"/>
            </a:xfrm>
          </p:grpSpPr>
          <p:sp>
            <p:nvSpPr>
              <p:cNvPr id="68" name="Rectangle 67">
                <a:extLst>
                  <a:ext uri="{FF2B5EF4-FFF2-40B4-BE49-F238E27FC236}">
                    <a16:creationId xmlns:a16="http://schemas.microsoft.com/office/drawing/2014/main" id="{644BDAD5-DCA6-E6C8-526C-9BC4724914FC}"/>
                  </a:ext>
                </a:extLst>
              </p:cNvPr>
              <p:cNvSpPr>
                <a:spLocks noGrp="1" noRot="1" noMove="1" noResize="1" noEditPoints="1" noAdjustHandles="1" noChangeArrowheads="1" noChangeShapeType="1"/>
              </p:cNvSpPr>
              <p:nvPr/>
            </p:nvSpPr>
            <p:spPr>
              <a:xfrm>
                <a:off x="8078114" y="3940451"/>
                <a:ext cx="3809085" cy="310114"/>
              </a:xfrm>
              <a:prstGeom prst="rect">
                <a:avLst/>
              </a:prstGeom>
              <a:solidFill>
                <a:schemeClr val="accent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US" sz="2800" b="1">
                    <a:solidFill>
                      <a:srgbClr val="200E2E"/>
                    </a:solidFill>
                  </a:rPr>
                  <a:t>2024 Day Spend and Overnight Spend</a:t>
                </a:r>
                <a:endParaRPr lang="en-IN" sz="2800" b="1">
                  <a:solidFill>
                    <a:srgbClr val="200E2E"/>
                  </a:solidFill>
                </a:endParaRPr>
              </a:p>
            </p:txBody>
          </p:sp>
          <p:graphicFrame>
            <p:nvGraphicFramePr>
              <p:cNvPr id="74" name="Chart 73">
                <a:extLst>
                  <a:ext uri="{FF2B5EF4-FFF2-40B4-BE49-F238E27FC236}">
                    <a16:creationId xmlns:a16="http://schemas.microsoft.com/office/drawing/2014/main" id="{F508DFC7-65E7-FA25-E1FB-AFDBEA61E96D}"/>
                  </a:ext>
                </a:extLst>
              </p:cNvPr>
              <p:cNvGraphicFramePr>
                <a:graphicFrameLocks/>
              </p:cNvGraphicFramePr>
              <p:nvPr>
                <p:extLst>
                  <p:ext uri="{D42A27DB-BD31-4B8C-83A1-F6EECF244321}">
                    <p14:modId xmlns:p14="http://schemas.microsoft.com/office/powerpoint/2010/main" val="583339523"/>
                  </p:ext>
                </p:extLst>
              </p:nvPr>
            </p:nvGraphicFramePr>
            <p:xfrm>
              <a:off x="8078114" y="4250564"/>
              <a:ext cx="3809085" cy="1888299"/>
            </p:xfrm>
            <a:graphic>
              <a:graphicData uri="http://schemas.openxmlformats.org/drawingml/2006/chart">
                <c:chart xmlns:c="http://schemas.openxmlformats.org/drawingml/2006/chart" xmlns:r="http://schemas.openxmlformats.org/officeDocument/2006/relationships" r:id="rId7"/>
              </a:graphicData>
            </a:graphic>
          </p:graphicFrame>
        </p:grpSp>
        <p:sp>
          <p:nvSpPr>
            <p:cNvPr id="80" name="TextBox 79">
              <a:extLst>
                <a:ext uri="{FF2B5EF4-FFF2-40B4-BE49-F238E27FC236}">
                  <a16:creationId xmlns:a16="http://schemas.microsoft.com/office/drawing/2014/main" id="{E34E55B3-4D9E-E0BC-C630-6EFF5247A312}"/>
                </a:ext>
              </a:extLst>
            </p:cNvPr>
            <p:cNvSpPr txBox="1">
              <a:spLocks noGrp="1" noRot="1" noMove="1" noResize="1" noEditPoints="1" noAdjustHandles="1" noChangeArrowheads="1" noChangeShapeType="1"/>
            </p:cNvSpPr>
            <p:nvPr/>
          </p:nvSpPr>
          <p:spPr>
            <a:xfrm>
              <a:off x="9727294" y="5171803"/>
              <a:ext cx="545021" cy="369332"/>
            </a:xfrm>
            <a:prstGeom prst="rect">
              <a:avLst/>
            </a:prstGeom>
            <a:noFill/>
          </p:spPr>
          <p:txBody>
            <a:bodyPr wrap="none" lIns="0" tIns="0" rIns="0" bIns="0" rtlCol="0" anchor="ctr">
              <a:spAutoFit/>
            </a:bodyPr>
            <a:lstStyle/>
            <a:p>
              <a:pPr algn="ctr" defTabSz="914400">
                <a:defRPr/>
              </a:pPr>
              <a:r>
                <a:rPr lang="en-IN" sz="2400" b="1">
                  <a:solidFill>
                    <a:srgbClr val="200E2E"/>
                  </a:solidFill>
                </a:rPr>
                <a:t>GB Total</a:t>
              </a:r>
            </a:p>
            <a:p>
              <a:pPr algn="ctr" defTabSz="914400">
                <a:defRPr/>
              </a:pPr>
              <a:r>
                <a:rPr lang="en-IN" sz="2400" b="1">
                  <a:solidFill>
                    <a:srgbClr val="200E2E"/>
                  </a:solidFill>
                </a:rPr>
                <a:t>£87.8B</a:t>
              </a:r>
            </a:p>
          </p:txBody>
        </p:sp>
      </p:grpSp>
      <p:sp>
        <p:nvSpPr>
          <p:cNvPr id="3" name="Text Placeholder 2">
            <a:extLst>
              <a:ext uri="{FF2B5EF4-FFF2-40B4-BE49-F238E27FC236}">
                <a16:creationId xmlns:a16="http://schemas.microsoft.com/office/drawing/2014/main" id="{AF8094B4-2E4A-7559-A74A-6C3835C2BD2D}"/>
              </a:ext>
              <a:ext uri="{C183D7F6-B498-43B3-948B-1728B52AA6E4}">
                <adec:decorative xmlns:adec="http://schemas.microsoft.com/office/drawing/2017/decorative" val="0"/>
              </a:ext>
            </a:extLst>
          </p:cNvPr>
          <p:cNvSpPr>
            <a:spLocks noGrp="1"/>
          </p:cNvSpPr>
          <p:nvPr>
            <p:ph type="body" sz="quarter" idx="11"/>
          </p:nvPr>
        </p:nvSpPr>
        <p:spPr>
          <a:xfrm>
            <a:off x="669926" y="12128113"/>
            <a:ext cx="19948730" cy="538300"/>
          </a:xfrm>
        </p:spPr>
        <p:txBody>
          <a:bodyPr/>
          <a:lstStyle/>
          <a:p>
            <a:r>
              <a:rPr lang="en-GB" sz="2400">
                <a:solidFill>
                  <a:schemeClr val="tx1"/>
                </a:solidFill>
              </a:rPr>
              <a:t>Source: Great Britain Tourism Survey (GBTS): Day Visits and Overnight Trips 2024</a:t>
            </a:r>
            <a:endParaRPr lang="en-US" sz="2400">
              <a:solidFill>
                <a:schemeClr val="tx1"/>
              </a:solidFill>
            </a:endParaRPr>
          </a:p>
        </p:txBody>
      </p:sp>
    </p:spTree>
    <p:extLst>
      <p:ext uri="{BB962C8B-B14F-4D97-AF65-F5344CB8AC3E}">
        <p14:creationId xmlns:p14="http://schemas.microsoft.com/office/powerpoint/2010/main" val="4211566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8704A28-1667-1E51-4732-F04DB1AE5314}"/>
              </a:ext>
            </a:extLst>
          </p:cNvPr>
          <p:cNvSpPr>
            <a:spLocks noGrp="1"/>
          </p:cNvSpPr>
          <p:nvPr>
            <p:ph type="title" idx="4294967295"/>
          </p:nvPr>
        </p:nvSpPr>
        <p:spPr>
          <a:xfrm>
            <a:off x="937738" y="851117"/>
            <a:ext cx="22508524" cy="984886"/>
          </a:xfrm>
          <a:prstGeom prst="rect">
            <a:avLst/>
          </a:prstGeom>
          <a:noFill/>
          <a:ln>
            <a:noFill/>
            <a:prstDash/>
          </a:ln>
          <a:effectLst/>
        </p:spPr>
        <p:txBody>
          <a:bodyPr rot="0" spcFirstLastPara="0" vertOverflow="overflow" horzOverflow="overflow" vert="horz" wrap="square" lIns="0" tIns="91440" rIns="182880" bIns="91440" numCol="1" spcCol="0" rtlCol="0" fromWordArt="0" anchor="t" anchorCtr="0" forceAA="0" compatLnSpc="1">
            <a:prstTxWarp prst="textNoShape">
              <a:avLst/>
            </a:prstTxWarp>
            <a:noAutofit/>
          </a:bodyPr>
          <a:lstStyle/>
          <a:p>
            <a:pPr>
              <a:spcBef>
                <a:spcPts val="2000"/>
              </a:spcBef>
              <a:defRPr/>
            </a:pPr>
            <a:r>
              <a:rPr lang="en-IN" sz="5200" b="1" kern="1200">
                <a:solidFill>
                  <a:srgbClr val="200F2E"/>
                </a:solidFill>
                <a:latin typeface="Source Sans Pro Semibold" panose="020B0503030403020204" pitchFamily="34" charset="0"/>
                <a:ea typeface="+mn-ea"/>
                <a:cs typeface="+mn-cs"/>
              </a:rPr>
              <a:t>Contents</a:t>
            </a:r>
          </a:p>
        </p:txBody>
      </p:sp>
      <p:sp>
        <p:nvSpPr>
          <p:cNvPr id="6" name="Text Placeholder 5">
            <a:extLst>
              <a:ext uri="{FF2B5EF4-FFF2-40B4-BE49-F238E27FC236}">
                <a16:creationId xmlns:a16="http://schemas.microsoft.com/office/drawing/2014/main" id="{10EC14A4-7C0C-40F6-F7B1-AB507436AD7B}"/>
              </a:ext>
            </a:extLst>
          </p:cNvPr>
          <p:cNvSpPr>
            <a:spLocks noGrp="1"/>
          </p:cNvSpPr>
          <p:nvPr>
            <p:ph type="body" sz="quarter" idx="13"/>
          </p:nvPr>
        </p:nvSpPr>
        <p:spPr>
          <a:xfrm>
            <a:off x="937736" y="2184401"/>
            <a:ext cx="22508524" cy="9695598"/>
          </a:xfrm>
        </p:spPr>
        <p:txBody>
          <a:bodyPr lIns="0" tIns="0" rIns="0" bIns="0" anchor="t"/>
          <a:lstStyle/>
          <a:p>
            <a:pPr>
              <a:lnSpc>
                <a:spcPct val="100000"/>
              </a:lnSpc>
            </a:pPr>
            <a:r>
              <a:rPr lang="en-US" b="1" dirty="0">
                <a:latin typeface="+mn-lt"/>
              </a:rPr>
              <a:t>Introduction, Methodology, Definitions &amp; Context </a:t>
            </a:r>
          </a:p>
          <a:p>
            <a:pPr>
              <a:lnSpc>
                <a:spcPct val="100000"/>
              </a:lnSpc>
            </a:pPr>
            <a:r>
              <a:rPr lang="en-US" b="1" dirty="0">
                <a:latin typeface="+mn-lt"/>
              </a:rPr>
              <a:t>Summary 2022 to 2024</a:t>
            </a:r>
            <a:endParaRPr lang="en-US" b="1" dirty="0">
              <a:latin typeface="+mn-lt"/>
              <a:ea typeface="Source Sans Pro"/>
            </a:endParaRPr>
          </a:p>
          <a:p>
            <a:pPr lvl="1">
              <a:lnSpc>
                <a:spcPct val="100000"/>
              </a:lnSpc>
              <a:buFont typeface="Courier New" panose="02070309020205020404" pitchFamily="49" charset="0"/>
              <a:buChar char="o"/>
            </a:pPr>
            <a:r>
              <a:rPr lang="en-US" sz="2800" dirty="0"/>
              <a:t>GB headline results 2024</a:t>
            </a:r>
            <a:endParaRPr lang="en-US" sz="2800" dirty="0">
              <a:ea typeface="Source Sans Pro"/>
            </a:endParaRPr>
          </a:p>
          <a:p>
            <a:pPr lvl="1">
              <a:lnSpc>
                <a:spcPct val="100000"/>
              </a:lnSpc>
              <a:buFont typeface="Courier New" panose="02070309020205020404" pitchFamily="49" charset="0"/>
              <a:buChar char="o"/>
            </a:pPr>
            <a:r>
              <a:rPr lang="en-US" sz="2800" dirty="0"/>
              <a:t>GB tourism day visits by nations by month and quarter 2022 to 2024</a:t>
            </a:r>
            <a:endParaRPr lang="en-US" sz="2800" dirty="0">
              <a:ea typeface="Source Sans Pro"/>
            </a:endParaRPr>
          </a:p>
          <a:p>
            <a:pPr lvl="1">
              <a:lnSpc>
                <a:spcPct val="100000"/>
              </a:lnSpc>
              <a:buFont typeface="Courier New" panose="02070309020205020404" pitchFamily="49" charset="0"/>
              <a:buChar char="o"/>
            </a:pPr>
            <a:r>
              <a:rPr lang="en-US" sz="2800" dirty="0"/>
              <a:t>GB tourism day visits by nation of residence versus nation of destination 2024</a:t>
            </a:r>
            <a:endParaRPr lang="en-US" sz="2800" dirty="0">
              <a:ea typeface="Source Sans Pro"/>
            </a:endParaRPr>
          </a:p>
          <a:p>
            <a:pPr lvl="1">
              <a:lnSpc>
                <a:spcPct val="100000"/>
              </a:lnSpc>
              <a:buFont typeface="Courier New" panose="02070309020205020404" pitchFamily="49" charset="0"/>
              <a:buChar char="o"/>
            </a:pPr>
            <a:r>
              <a:rPr lang="en-US" sz="2800" dirty="0"/>
              <a:t>GB tourism day visit spend by nation by quarter and average spend per visit 2022 to 2024</a:t>
            </a:r>
            <a:endParaRPr lang="en-US" sz="2800" dirty="0">
              <a:ea typeface="Source Sans Pro"/>
            </a:endParaRPr>
          </a:p>
          <a:p>
            <a:pPr>
              <a:lnSpc>
                <a:spcPct val="100000"/>
              </a:lnSpc>
            </a:pPr>
            <a:r>
              <a:rPr lang="en-US" b="1" dirty="0">
                <a:latin typeface="+mn-lt"/>
              </a:rPr>
              <a:t>Wales headline results 2022 and 2024</a:t>
            </a:r>
            <a:endParaRPr lang="en-US" b="1" dirty="0">
              <a:latin typeface="+mn-lt"/>
              <a:ea typeface="Source Sans Pro"/>
            </a:endParaRPr>
          </a:p>
          <a:p>
            <a:pPr lvl="1">
              <a:lnSpc>
                <a:spcPct val="100000"/>
              </a:lnSpc>
              <a:buFont typeface="Courier New" panose="02070309020205020404" pitchFamily="49" charset="0"/>
              <a:buChar char="o"/>
            </a:pPr>
            <a:r>
              <a:rPr lang="en-US" sz="2800" dirty="0"/>
              <a:t>Tourism day visits and spend by location type of main place visited 2022 to 2024</a:t>
            </a:r>
            <a:endParaRPr lang="en-US" sz="2800" dirty="0">
              <a:ea typeface="Source Sans Pro"/>
            </a:endParaRPr>
          </a:p>
          <a:p>
            <a:pPr lvl="1">
              <a:lnSpc>
                <a:spcPct val="100000"/>
              </a:lnSpc>
              <a:buFont typeface="Courier New" panose="02070309020205020404" pitchFamily="49" charset="0"/>
              <a:buChar char="o"/>
            </a:pPr>
            <a:r>
              <a:rPr lang="en-US" sz="2800" dirty="0"/>
              <a:t>Tourism day visits and spend by activities undertaken 2024</a:t>
            </a:r>
            <a:endParaRPr lang="en-US" sz="2800" dirty="0">
              <a:ea typeface="Source Sans Pro"/>
            </a:endParaRPr>
          </a:p>
          <a:p>
            <a:pPr>
              <a:lnSpc>
                <a:spcPct val="100000"/>
              </a:lnSpc>
            </a:pPr>
            <a:r>
              <a:rPr lang="en-US" b="1" dirty="0">
                <a:latin typeface="+mn-lt"/>
              </a:rPr>
              <a:t>Wales profile of visits 2024</a:t>
            </a:r>
            <a:endParaRPr lang="en-US" b="1" dirty="0">
              <a:latin typeface="+mn-lt"/>
              <a:ea typeface="Source Sans Pro"/>
            </a:endParaRPr>
          </a:p>
          <a:p>
            <a:pPr lvl="1">
              <a:lnSpc>
                <a:spcPct val="100000"/>
              </a:lnSpc>
              <a:buFont typeface="Courier New" panose="02070309020205020404" pitchFamily="49" charset="0"/>
              <a:buChar char="o"/>
            </a:pPr>
            <a:r>
              <a:rPr lang="en-US" sz="2800" dirty="0"/>
              <a:t>Tourism day visits and spend by region visited and region of residence 2024</a:t>
            </a:r>
            <a:endParaRPr lang="en-US" sz="2800" dirty="0">
              <a:ea typeface="Source Sans Pro"/>
            </a:endParaRPr>
          </a:p>
          <a:p>
            <a:pPr lvl="1">
              <a:lnSpc>
                <a:spcPct val="100000"/>
              </a:lnSpc>
              <a:buFont typeface="Courier New" panose="02070309020205020404" pitchFamily="49" charset="0"/>
              <a:buChar char="o"/>
            </a:pPr>
            <a:r>
              <a:rPr lang="en-US" sz="2800" dirty="0"/>
              <a:t>Tourism day visits by transport used, distance travelled and number of places visited 2024</a:t>
            </a:r>
            <a:endParaRPr lang="en-US" sz="2800" dirty="0">
              <a:ea typeface="Source Sans Pro"/>
            </a:endParaRPr>
          </a:p>
          <a:p>
            <a:pPr lvl="1">
              <a:lnSpc>
                <a:spcPct val="100000"/>
              </a:lnSpc>
              <a:buFont typeface="Courier New" panose="02070309020205020404" pitchFamily="49" charset="0"/>
              <a:buChar char="o"/>
            </a:pPr>
            <a:r>
              <a:rPr lang="en-US" sz="2800" dirty="0"/>
              <a:t>Tourism day visits by </a:t>
            </a:r>
            <a:r>
              <a:rPr lang="en-US" sz="2800" dirty="0" err="1"/>
              <a:t>lifestage</a:t>
            </a:r>
            <a:r>
              <a:rPr lang="en-US" sz="2800" dirty="0"/>
              <a:t> and age 2024</a:t>
            </a:r>
            <a:endParaRPr lang="en-US" sz="2800" dirty="0">
              <a:ea typeface="Source Sans Pro"/>
            </a:endParaRPr>
          </a:p>
          <a:p>
            <a:pPr lvl="1">
              <a:lnSpc>
                <a:spcPct val="100000"/>
              </a:lnSpc>
              <a:buFont typeface="Courier New" panose="02070309020205020404" pitchFamily="49" charset="0"/>
              <a:buChar char="o"/>
            </a:pPr>
            <a:r>
              <a:rPr lang="en-US" sz="2800" dirty="0"/>
              <a:t>Tourism day visits by party size and composition 2024</a:t>
            </a:r>
          </a:p>
          <a:p>
            <a:pPr lvl="1">
              <a:lnSpc>
                <a:spcPct val="100000"/>
              </a:lnSpc>
              <a:buFont typeface="Courier New" panose="02070309020205020404" pitchFamily="49" charset="0"/>
              <a:buChar char="o"/>
            </a:pPr>
            <a:r>
              <a:rPr lang="en-US" sz="2800" dirty="0">
                <a:ea typeface="Source Sans Pro"/>
              </a:rPr>
              <a:t>Tourism day visits by accessibility 2024</a:t>
            </a:r>
          </a:p>
          <a:p>
            <a:pPr>
              <a:lnSpc>
                <a:spcPct val="100000"/>
              </a:lnSpc>
            </a:pPr>
            <a:r>
              <a:rPr lang="en-US" b="1" dirty="0">
                <a:latin typeface="+mn-lt"/>
              </a:rPr>
              <a:t>Appendix </a:t>
            </a:r>
            <a:endParaRPr lang="en-US" b="1" dirty="0">
              <a:latin typeface="+mn-lt"/>
              <a:ea typeface="Source Sans Pro"/>
            </a:endParaRPr>
          </a:p>
          <a:p>
            <a:pPr lvl="1">
              <a:lnSpc>
                <a:spcPct val="100000"/>
              </a:lnSpc>
              <a:buFont typeface="Courier New" panose="02070309020205020404" pitchFamily="49" charset="0"/>
              <a:buChar char="o"/>
            </a:pPr>
            <a:r>
              <a:rPr lang="en-US" sz="2800" dirty="0"/>
              <a:t>Great Britain and Scotland Day Visit Statistics Annual Tables 2022 and 2024</a:t>
            </a:r>
          </a:p>
        </p:txBody>
      </p:sp>
    </p:spTree>
    <p:extLst>
      <p:ext uri="{BB962C8B-B14F-4D97-AF65-F5344CB8AC3E}">
        <p14:creationId xmlns:p14="http://schemas.microsoft.com/office/powerpoint/2010/main" val="1604174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Introduction</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a:xfrm>
            <a:off x="561975" y="2066931"/>
            <a:ext cx="23187025" cy="9850749"/>
          </a:xfrm>
        </p:spPr>
        <p:txBody>
          <a:bodyPr/>
          <a:lstStyle/>
          <a:p>
            <a:pPr>
              <a:spcBef>
                <a:spcPts val="2400"/>
              </a:spcBef>
            </a:pPr>
            <a:r>
              <a:rPr lang="en-GB" dirty="0"/>
              <a:t>The Britain Tourism Survey (GBTS) is a national consumer survey which includes two core domestic modules, overnight trips and day visits. The day visits module is used to draw estimates of the volume and value of domestic tourism day visits by Britain residents. </a:t>
            </a:r>
          </a:p>
          <a:p>
            <a:pPr>
              <a:spcBef>
                <a:spcPts val="2400"/>
              </a:spcBef>
            </a:pPr>
            <a:r>
              <a:rPr lang="en-US" dirty="0"/>
              <a:t>This report focuses on the domestic tourism day visit statistics for 2024 for Wales. Throughout the report the tourism day visit statistics for 2023 are used to highlight trends in visits and spend. Detailed results for England and Scotland are published by </a:t>
            </a:r>
            <a:r>
              <a:rPr lang="en-US" dirty="0" err="1">
                <a:hlinkClick r:id="rId3"/>
              </a:rPr>
              <a:t>VisitEngland</a:t>
            </a:r>
            <a:r>
              <a:rPr lang="en-US" dirty="0"/>
              <a:t> and </a:t>
            </a:r>
            <a:r>
              <a:rPr lang="en-US" dirty="0">
                <a:hlinkClick r:id="rId4"/>
              </a:rPr>
              <a:t>VisitScotland</a:t>
            </a:r>
            <a:r>
              <a:rPr lang="en-US" dirty="0"/>
              <a:t> respectively.</a:t>
            </a:r>
          </a:p>
          <a:p>
            <a:pPr lvl="1">
              <a:spcBef>
                <a:spcPts val="1200"/>
              </a:spcBef>
              <a:spcAft>
                <a:spcPts val="0"/>
              </a:spcAft>
            </a:pPr>
            <a:r>
              <a:rPr lang="en-GB" sz="2800" dirty="0"/>
              <a:t>A methodological review was conducted in 2024, following which a number of methodological changes were implemented. Both the 2023 and 2024 data in this report reflect the new methodology, details of which can be found on the </a:t>
            </a:r>
            <a:r>
              <a:rPr lang="en-GB" sz="2800" dirty="0">
                <a:hlinkClick r:id="rId5"/>
              </a:rPr>
              <a:t>Visit Wales website</a:t>
            </a:r>
            <a:r>
              <a:rPr lang="en-GB" sz="2800" dirty="0"/>
              <a:t>.</a:t>
            </a:r>
          </a:p>
          <a:p>
            <a:pPr lvl="1">
              <a:spcBef>
                <a:spcPts val="1200"/>
              </a:spcBef>
              <a:spcAft>
                <a:spcPts val="0"/>
              </a:spcAft>
            </a:pPr>
            <a:r>
              <a:rPr lang="en-GB" sz="2800" dirty="0"/>
              <a:t>The GBTS 2024 and 2023 data has been published as </a:t>
            </a:r>
            <a:r>
              <a:rPr lang="en-GB" sz="2800" i="1" dirty="0"/>
              <a:t>statistics in development</a:t>
            </a:r>
            <a:r>
              <a:rPr lang="en-GB" sz="2800" dirty="0"/>
              <a:t>. More information on this can be found on the </a:t>
            </a:r>
            <a:r>
              <a:rPr lang="en-GB" sz="2800" u="sng" dirty="0">
                <a:solidFill>
                  <a:schemeClr val="accent2"/>
                </a:solidFill>
                <a:hlinkClick r:id="rId6">
                  <a:extLst>
                    <a:ext uri="{A12FA001-AC4F-418D-AE19-62706E023703}">
                      <ahyp:hlinkClr xmlns:ahyp="http://schemas.microsoft.com/office/drawing/2018/hyperlinkcolor" val="tx"/>
                    </a:ext>
                  </a:extLst>
                </a:hlinkClick>
              </a:rPr>
              <a:t>Office for Statistics Regulation website</a:t>
            </a:r>
            <a:r>
              <a:rPr lang="en-GB" sz="2800" u="sng" dirty="0">
                <a:solidFill>
                  <a:schemeClr val="accent2"/>
                </a:solidFill>
              </a:rPr>
              <a:t>.</a:t>
            </a:r>
            <a:endParaRPr lang="en-US" dirty="0"/>
          </a:p>
          <a:p>
            <a:pPr>
              <a:spcBef>
                <a:spcPts val="2400"/>
              </a:spcBef>
            </a:pPr>
            <a:r>
              <a:rPr lang="en-US" dirty="0"/>
              <a:t>The statistics from 2022 onwards are based on a new combined online survey. This one replaces the separate Great Britain Tourism Survey (GBTS) and Great Britain Day Visits Survey (GBDVS), which ran until the end of 2019. </a:t>
            </a:r>
          </a:p>
          <a:p>
            <a:pPr>
              <a:spcBef>
                <a:spcPts val="2400"/>
              </a:spcBef>
            </a:pPr>
            <a:r>
              <a:rPr lang="en-GB" sz="2800" dirty="0"/>
              <a:t>Due to the methodological changes implemented post 2019, the data from 2022* onwards cannot be compared to the results up to 2019. (* Please note that data for 2020 and 2021 are not published as due to COVID pandemic lockdowns, the complete calendar year data is not available.) </a:t>
            </a:r>
            <a:endParaRPr lang="en-US" dirty="0"/>
          </a:p>
          <a:p>
            <a:pPr>
              <a:spcBef>
                <a:spcPts val="2400"/>
              </a:spcBef>
            </a:pPr>
            <a:r>
              <a:rPr lang="en-US" dirty="0"/>
              <a:t>Methodology and quality reports are available for further detail on the </a:t>
            </a:r>
            <a:r>
              <a:rPr lang="en-US" dirty="0">
                <a:hlinkClick r:id="rId7"/>
              </a:rPr>
              <a:t>Visit Wales </a:t>
            </a:r>
            <a:r>
              <a:rPr lang="en-US" dirty="0"/>
              <a:t>website. This includes guidance on non-comparability with data up until 2019.</a:t>
            </a:r>
          </a:p>
          <a:p>
            <a:pPr>
              <a:spcBef>
                <a:spcPts val="2400"/>
              </a:spcBef>
            </a:pPr>
            <a:r>
              <a:rPr lang="en-US" dirty="0"/>
              <a:t>The survey is jointly sponsored by </a:t>
            </a:r>
            <a:r>
              <a:rPr lang="en-US" dirty="0" err="1"/>
              <a:t>VisitEngland</a:t>
            </a:r>
            <a:r>
              <a:rPr lang="en-US" dirty="0"/>
              <a:t>, VisitScotland and Visit Wales. The survey is currently undertaken by independent research agency, BMG. Together with the </a:t>
            </a:r>
            <a:r>
              <a:rPr lang="en-US" dirty="0">
                <a:hlinkClick r:id="rId8"/>
              </a:rPr>
              <a:t>Great Britain Tourism Survey: Overnight Trips</a:t>
            </a:r>
            <a:r>
              <a:rPr lang="en-US" dirty="0"/>
              <a:t>, which is available as a separate report, these surveys are the largest and most comprehensive surveys of GB domestic travel.</a:t>
            </a:r>
          </a:p>
          <a:p>
            <a:pPr>
              <a:spcBef>
                <a:spcPts val="2400"/>
              </a:spcBef>
            </a:pPr>
            <a:r>
              <a:rPr lang="en-GB" dirty="0"/>
              <a:t>Please note sample sizes at the monthly level and for some subgroups can be low and results should be treated with caution. For clarity, low base sizes are highlighted in each page and have been detailed at the end of the report. There can be a high degree of variability in the new data, especially for spend, and we advise caution when making comparisons across months and quarters.</a:t>
            </a:r>
          </a:p>
          <a:p>
            <a:pPr>
              <a:spcBef>
                <a:spcPts val="2400"/>
              </a:spcBef>
            </a:pPr>
            <a:endParaRPr lang="en-US" dirty="0"/>
          </a:p>
        </p:txBody>
      </p:sp>
      <p:sp>
        <p:nvSpPr>
          <p:cNvPr id="4" name="Text Placeholder 3">
            <a:extLst>
              <a:ext uri="{FF2B5EF4-FFF2-40B4-BE49-F238E27FC236}">
                <a16:creationId xmlns:a16="http://schemas.microsoft.com/office/drawing/2014/main" id="{BE95440D-A7A6-279F-6364-71468041DD2E}"/>
              </a:ext>
            </a:extLst>
          </p:cNvPr>
          <p:cNvSpPr>
            <a:spLocks noGrp="1"/>
          </p:cNvSpPr>
          <p:nvPr>
            <p:ph type="body" sz="quarter" idx="14"/>
          </p:nvPr>
        </p:nvSpPr>
        <p:spPr>
          <a:xfrm>
            <a:off x="561975" y="12452576"/>
            <a:ext cx="20528218" cy="998175"/>
          </a:xfrm>
        </p:spPr>
        <p:txBody>
          <a:bodyPr/>
          <a:lstStyle/>
          <a:p>
            <a:r>
              <a:rPr lang="en-US"/>
              <a:t>Unless otherwise stated, the copyright and any other rights in all material in this report are owned by Visit Wales</a:t>
            </a:r>
          </a:p>
        </p:txBody>
      </p:sp>
    </p:spTree>
    <p:custDataLst>
      <p:tags r:id="rId1"/>
    </p:custDataLst>
    <p:extLst>
      <p:ext uri="{BB962C8B-B14F-4D97-AF65-F5344CB8AC3E}">
        <p14:creationId xmlns:p14="http://schemas.microsoft.com/office/powerpoint/2010/main" val="163571189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AF481041-B791-63A1-3FDE-D0ED37D94781}"/>
              </a:ext>
            </a:extLst>
          </p:cNvPr>
          <p:cNvSpPr>
            <a:spLocks noGrp="1"/>
          </p:cNvSpPr>
          <p:nvPr>
            <p:ph type="title" idx="4294967295"/>
          </p:nvPr>
        </p:nvSpPr>
        <p:spPr>
          <a:xfrm>
            <a:off x="561975" y="764336"/>
            <a:ext cx="23223536"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Methodology</a:t>
            </a:r>
          </a:p>
        </p:txBody>
      </p:sp>
      <p:sp>
        <p:nvSpPr>
          <p:cNvPr id="8" name="Content Placeholder 7">
            <a:extLst>
              <a:ext uri="{FF2B5EF4-FFF2-40B4-BE49-F238E27FC236}">
                <a16:creationId xmlns:a16="http://schemas.microsoft.com/office/drawing/2014/main" id="{37962789-E513-3309-36A5-FDE30DC2DADE}"/>
              </a:ext>
            </a:extLst>
          </p:cNvPr>
          <p:cNvSpPr>
            <a:spLocks noGrp="1"/>
          </p:cNvSpPr>
          <p:nvPr>
            <p:ph type="body" sz="half" idx="12"/>
          </p:nvPr>
        </p:nvSpPr>
        <p:spPr>
          <a:xfrm>
            <a:off x="561974" y="2105024"/>
            <a:ext cx="23223536" cy="10846639"/>
          </a:xfrm>
        </p:spPr>
        <p:txBody>
          <a:bodyPr vert="horz" lIns="91440" tIns="45720" rIns="91440" bIns="45720" rtlCol="0">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1600" kern="1200" baseline="0" dirty="0" smtClean="0">
                <a:solidFill>
                  <a:schemeClr val="tx1"/>
                </a:solidFill>
                <a:latin typeface="+mn-lt"/>
                <a:ea typeface="+mn-ea"/>
                <a:cs typeface="+mn-cs"/>
              </a:defRPr>
            </a:lvl1pPr>
            <a:lvl2pPr marL="27432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US" sz="1600" kern="1200" baseline="0" dirty="0" smtClean="0">
                <a:solidFill>
                  <a:schemeClr val="tx1"/>
                </a:solidFill>
                <a:latin typeface="+mn-lt"/>
                <a:ea typeface="+mn-ea"/>
                <a:cs typeface="+mn-cs"/>
              </a:defRPr>
            </a:lvl2pPr>
            <a:lvl3pPr marL="54864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US" sz="1600" kern="1200" baseline="0" dirty="0" smtClean="0">
                <a:solidFill>
                  <a:schemeClr val="tx1"/>
                </a:solidFill>
                <a:latin typeface="+mn-lt"/>
                <a:ea typeface="+mn-ea"/>
                <a:cs typeface="+mn-cs"/>
              </a:defRPr>
            </a:lvl3pPr>
            <a:lvl4pPr marL="82296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US" sz="1600" kern="1200" baseline="0" dirty="0" smtClean="0">
                <a:solidFill>
                  <a:schemeClr val="tx1"/>
                </a:solidFill>
                <a:latin typeface="+mn-lt"/>
                <a:ea typeface="+mn-ea"/>
                <a:cs typeface="+mn-cs"/>
              </a:defRPr>
            </a:lvl4pPr>
            <a:lvl5pPr marL="109728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GB" sz="1600" kern="1200" baseline="0" dirty="0" smtClean="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defTabSz="1828800">
              <a:lnSpc>
                <a:spcPct val="90000"/>
              </a:lnSpc>
              <a:spcBef>
                <a:spcPts val="2400"/>
              </a:spcBef>
              <a:spcAft>
                <a:spcPts val="0"/>
              </a:spcAft>
              <a:buFont typeface="Symbol" panose="05050102010706020507" pitchFamily="18" charset="2"/>
              <a:buChar char=""/>
            </a:pPr>
            <a:r>
              <a:rPr lang="en-US" sz="2800" dirty="0">
                <a:latin typeface="Wales Sans Body"/>
              </a:rPr>
              <a:t>The annual sample size for GBDVS is 35,000 respondents. These numbers include respondents who have not taken any qualifying visits. The annual samples are split evenly across the 52 weeks of the year. </a:t>
            </a:r>
          </a:p>
          <a:p>
            <a:pPr marL="571500" indent="-571500" defTabSz="1828800">
              <a:lnSpc>
                <a:spcPct val="90000"/>
              </a:lnSpc>
              <a:spcBef>
                <a:spcPts val="2400"/>
              </a:spcBef>
              <a:spcAft>
                <a:spcPts val="0"/>
              </a:spcAft>
              <a:buFont typeface="Symbol" panose="05050102010706020507" pitchFamily="18" charset="2"/>
              <a:buChar char=""/>
            </a:pPr>
            <a:r>
              <a:rPr lang="en-GB" sz="2800" dirty="0">
                <a:latin typeface="Wales Sans Body"/>
              </a:rPr>
              <a:t>Since 2020, when the Day Visits survey was combined with the Overnight Trips survey, it has been using an online blended panel approach, which is a significant change from the pre-2020 face-to-face methodology. Respondents are now sourced via an online platform that combines a number of ESOMAR accredited panel providers. </a:t>
            </a:r>
          </a:p>
          <a:p>
            <a:pPr marL="571500" indent="-571500" defTabSz="1828800">
              <a:lnSpc>
                <a:spcPct val="90000"/>
              </a:lnSpc>
              <a:spcBef>
                <a:spcPts val="2400"/>
              </a:spcBef>
              <a:spcAft>
                <a:spcPts val="0"/>
              </a:spcAft>
              <a:buFont typeface="Symbol" panose="05050102010706020507" pitchFamily="18" charset="2"/>
              <a:buChar char=""/>
            </a:pPr>
            <a:r>
              <a:rPr lang="en-US" sz="2800" dirty="0">
                <a:latin typeface="Wales Sans Body"/>
              </a:rPr>
              <a:t>Data is collected about the number of domestic day visits taken by adults aged 16+ in England, Scotland and Wales. The survey also collects details of any children involved with day visits, and these are included in the estimated grossed-up figures for visit and spend. </a:t>
            </a:r>
          </a:p>
          <a:p>
            <a:pPr marL="571500" indent="-571500" defTabSz="1828800">
              <a:lnSpc>
                <a:spcPct val="90000"/>
              </a:lnSpc>
              <a:spcBef>
                <a:spcPts val="2400"/>
              </a:spcBef>
              <a:spcAft>
                <a:spcPts val="0"/>
              </a:spcAft>
              <a:buFont typeface="Symbol" panose="05050102010706020507" pitchFamily="18" charset="2"/>
              <a:buChar char=""/>
            </a:pPr>
            <a:r>
              <a:rPr lang="en-GB" sz="2800" dirty="0">
                <a:latin typeface="Wales Sans Body"/>
              </a:rPr>
              <a:t>A number of changes were made to the questionnaire in May 2022, the pre-May 2022 data has been calibrated to account for </a:t>
            </a:r>
            <a:br>
              <a:rPr lang="en-GB" sz="2800" dirty="0">
                <a:latin typeface="Wales Sans Body"/>
              </a:rPr>
            </a:br>
            <a:r>
              <a:rPr lang="en-GB" sz="2800" dirty="0">
                <a:latin typeface="Wales Sans Body"/>
              </a:rPr>
              <a:t>these changes. </a:t>
            </a:r>
          </a:p>
          <a:p>
            <a:pPr marL="571500" indent="-571500" defTabSz="1828800">
              <a:lnSpc>
                <a:spcPct val="90000"/>
              </a:lnSpc>
              <a:spcBef>
                <a:spcPts val="2400"/>
              </a:spcBef>
              <a:spcAft>
                <a:spcPts val="0"/>
              </a:spcAft>
              <a:buFont typeface="Symbol" panose="05050102010706020507" pitchFamily="18" charset="2"/>
              <a:buChar char=""/>
            </a:pPr>
            <a:r>
              <a:rPr lang="en-GB" sz="2800" dirty="0">
                <a:latin typeface="Wales Sans Body"/>
              </a:rPr>
              <a:t>Interlocking quotas have been used where feasible. Within each country, quotas are set by age and gender (interlocking), approximated social grade and England regions. The data is weighted to more accurately reflect the population.</a:t>
            </a:r>
          </a:p>
          <a:p>
            <a:pPr marL="571500" indent="-571500" defTabSz="1828800">
              <a:lnSpc>
                <a:spcPct val="90000"/>
              </a:lnSpc>
              <a:spcBef>
                <a:spcPts val="2400"/>
              </a:spcBef>
              <a:spcAft>
                <a:spcPts val="0"/>
              </a:spcAft>
              <a:buFont typeface="Symbol" panose="05050102010706020507" pitchFamily="18" charset="2"/>
              <a:buChar char=""/>
            </a:pPr>
            <a:r>
              <a:rPr lang="en-GB" sz="2800" dirty="0">
                <a:latin typeface="Wales Sans Body"/>
              </a:rPr>
              <a:t>More detailed information on methodology changes, quotas and weighting can be found by accessing the Background Quality Report available </a:t>
            </a:r>
            <a:r>
              <a:rPr lang="en-GB" sz="2800" dirty="0">
                <a:latin typeface="Wales Sans Body"/>
                <a:hlinkClick r:id="rId2"/>
              </a:rPr>
              <a:t>online</a:t>
            </a:r>
            <a:r>
              <a:rPr lang="en-GB" sz="2800" dirty="0">
                <a:latin typeface="Wales Sans Body"/>
              </a:rPr>
              <a:t>.</a:t>
            </a:r>
          </a:p>
          <a:p>
            <a:pPr marL="571500" indent="-571500" defTabSz="1828800">
              <a:lnSpc>
                <a:spcPct val="90000"/>
              </a:lnSpc>
              <a:spcBef>
                <a:spcPts val="2400"/>
              </a:spcBef>
              <a:spcAft>
                <a:spcPts val="0"/>
              </a:spcAft>
              <a:buFont typeface="Symbol" panose="05050102010706020507" pitchFamily="18" charset="2"/>
              <a:buChar char=""/>
            </a:pPr>
            <a:r>
              <a:rPr lang="en-GB" sz="2800" dirty="0">
                <a:latin typeface="Wales Sans Body"/>
              </a:rPr>
              <a:t>Base sizes are the number of qualifying visits, rather than the number of respondents. Quarterly targets are utilised for Scotland and Wales due to small monthly base sizes.</a:t>
            </a:r>
          </a:p>
          <a:p>
            <a:pPr marL="571500" indent="-571500" defTabSz="1828800">
              <a:lnSpc>
                <a:spcPct val="90000"/>
              </a:lnSpc>
              <a:spcBef>
                <a:spcPts val="2400"/>
              </a:spcBef>
              <a:spcAft>
                <a:spcPts val="0"/>
              </a:spcAft>
              <a:buFont typeface="Symbol" panose="05050102010706020507" pitchFamily="18" charset="2"/>
              <a:buChar char=""/>
            </a:pPr>
            <a:r>
              <a:rPr lang="en-GB" sz="2800" dirty="0">
                <a:latin typeface="Wales Sans Body"/>
              </a:rPr>
              <a:t>Number of visits for 2024 estimations based upon:</a:t>
            </a:r>
          </a:p>
          <a:p>
            <a:pPr marL="571500" indent="-571500" defTabSz="1828800">
              <a:lnSpc>
                <a:spcPct val="90000"/>
              </a:lnSpc>
              <a:spcBef>
                <a:spcPts val="2400"/>
              </a:spcBef>
              <a:spcAft>
                <a:spcPts val="0"/>
              </a:spcAft>
              <a:buFont typeface="Symbol" panose="05050102010706020507" pitchFamily="18" charset="2"/>
              <a:buChar char=""/>
            </a:pPr>
            <a:endParaRPr lang="en-GB" sz="2800" dirty="0">
              <a:latin typeface="Wales Sans Body"/>
            </a:endParaRPr>
          </a:p>
          <a:p>
            <a:pPr defTabSz="1828800">
              <a:lnSpc>
                <a:spcPct val="90000"/>
              </a:lnSpc>
              <a:spcBef>
                <a:spcPts val="2400"/>
              </a:spcBef>
              <a:spcAft>
                <a:spcPts val="0"/>
              </a:spcAft>
            </a:pPr>
            <a:endParaRPr lang="en-GB" sz="2800" dirty="0">
              <a:latin typeface="Wales Sans Body"/>
            </a:endParaRPr>
          </a:p>
          <a:p>
            <a:pPr marL="571500" indent="-571500" defTabSz="1828800">
              <a:lnSpc>
                <a:spcPct val="90000"/>
              </a:lnSpc>
              <a:spcBef>
                <a:spcPts val="2400"/>
              </a:spcBef>
              <a:spcAft>
                <a:spcPts val="0"/>
              </a:spcAft>
              <a:buFont typeface="Symbol" panose="05050102010706020507" pitchFamily="18" charset="2"/>
              <a:buChar char=""/>
            </a:pPr>
            <a:endParaRPr lang="en-GB" sz="2800" dirty="0">
              <a:latin typeface="Wales Sans Body"/>
            </a:endParaRPr>
          </a:p>
          <a:p>
            <a:pPr marL="571500" indent="-571500" defTabSz="1828800">
              <a:lnSpc>
                <a:spcPct val="90000"/>
              </a:lnSpc>
              <a:spcBef>
                <a:spcPts val="2400"/>
              </a:spcBef>
              <a:spcAft>
                <a:spcPts val="0"/>
              </a:spcAft>
              <a:buFont typeface="Symbol" panose="05050102010706020507" pitchFamily="18" charset="2"/>
              <a:buChar char=""/>
            </a:pPr>
            <a:endParaRPr lang="en-GB" sz="2800" dirty="0">
              <a:latin typeface="Wales Sans Body"/>
            </a:endParaRPr>
          </a:p>
          <a:p>
            <a:pPr marL="571500" indent="-571500" defTabSz="1828800">
              <a:lnSpc>
                <a:spcPct val="90000"/>
              </a:lnSpc>
              <a:spcBef>
                <a:spcPts val="2400"/>
              </a:spcBef>
              <a:spcAft>
                <a:spcPts val="0"/>
              </a:spcAft>
              <a:buFont typeface="Symbol" panose="05050102010706020507" pitchFamily="18" charset="2"/>
              <a:buChar char=""/>
            </a:pPr>
            <a:endParaRPr lang="en-GB" sz="2800" dirty="0">
              <a:latin typeface="Wales Sans Body"/>
            </a:endParaRPr>
          </a:p>
          <a:p>
            <a:pPr marL="571500" indent="-571500" defTabSz="1828800">
              <a:lnSpc>
                <a:spcPct val="90000"/>
              </a:lnSpc>
              <a:spcBef>
                <a:spcPts val="2400"/>
              </a:spcBef>
              <a:spcAft>
                <a:spcPts val="0"/>
              </a:spcAft>
              <a:buFont typeface="Symbol" panose="05050102010706020507" pitchFamily="18" charset="2"/>
              <a:buChar char=""/>
            </a:pPr>
            <a:endParaRPr lang="en-GB" sz="2800" dirty="0">
              <a:latin typeface="Wales Sans Body"/>
            </a:endParaRPr>
          </a:p>
          <a:p>
            <a:pPr defTabSz="1828800">
              <a:lnSpc>
                <a:spcPct val="90000"/>
              </a:lnSpc>
              <a:spcBef>
                <a:spcPts val="2400"/>
              </a:spcBef>
              <a:spcAft>
                <a:spcPts val="0"/>
              </a:spcAft>
            </a:pPr>
            <a:endParaRPr lang="en-GB" sz="2800" dirty="0">
              <a:latin typeface="Wales Sans Body"/>
            </a:endParaRPr>
          </a:p>
        </p:txBody>
      </p:sp>
      <p:graphicFrame>
        <p:nvGraphicFramePr>
          <p:cNvPr id="2" name="Table 1" descr="Table with number of visits by nation">
            <a:extLst>
              <a:ext uri="{FF2B5EF4-FFF2-40B4-BE49-F238E27FC236}">
                <a16:creationId xmlns:a16="http://schemas.microsoft.com/office/drawing/2014/main" id="{A495CCC5-5D35-1BDF-7593-96B188DBF589}"/>
              </a:ext>
            </a:extLst>
          </p:cNvPr>
          <p:cNvGraphicFramePr>
            <a:graphicFrameLocks noGrp="1"/>
          </p:cNvGraphicFramePr>
          <p:nvPr>
            <p:extLst>
              <p:ext uri="{D42A27DB-BD31-4B8C-83A1-F6EECF244321}">
                <p14:modId xmlns:p14="http://schemas.microsoft.com/office/powerpoint/2010/main" val="2149737602"/>
              </p:ext>
            </p:extLst>
          </p:nvPr>
        </p:nvGraphicFramePr>
        <p:xfrm>
          <a:off x="1178663" y="10634391"/>
          <a:ext cx="11325226" cy="2317272"/>
        </p:xfrm>
        <a:graphic>
          <a:graphicData uri="http://schemas.openxmlformats.org/drawingml/2006/table">
            <a:tbl>
              <a:tblPr firstRow="1" bandRow="1">
                <a:tableStyleId>{5C22544A-7EE6-4342-B048-85BDC9FD1C3A}</a:tableStyleId>
              </a:tblPr>
              <a:tblGrid>
                <a:gridCol w="5662613">
                  <a:extLst>
                    <a:ext uri="{9D8B030D-6E8A-4147-A177-3AD203B41FA5}">
                      <a16:colId xmlns:a16="http://schemas.microsoft.com/office/drawing/2014/main" val="2431069922"/>
                    </a:ext>
                  </a:extLst>
                </a:gridCol>
                <a:gridCol w="5662613">
                  <a:extLst>
                    <a:ext uri="{9D8B030D-6E8A-4147-A177-3AD203B41FA5}">
                      <a16:colId xmlns:a16="http://schemas.microsoft.com/office/drawing/2014/main" val="217070797"/>
                    </a:ext>
                  </a:extLst>
                </a:gridCol>
              </a:tblGrid>
              <a:tr h="478420">
                <a:tc>
                  <a:txBody>
                    <a:bodyPr/>
                    <a:lstStyle/>
                    <a:p>
                      <a:pPr algn="ctr"/>
                      <a:r>
                        <a:rPr lang="en-IN" sz="2800"/>
                        <a:t>Nation</a:t>
                      </a:r>
                      <a:endParaRPr lang="en-IN" sz="2800">
                        <a:latin typeface="+mn-lt"/>
                      </a:endParaRPr>
                    </a:p>
                  </a:txBody>
                  <a:tcPr marL="183671" marR="183671" marT="91836" marB="91836" anchor="ctr"/>
                </a:tc>
                <a:tc>
                  <a:txBody>
                    <a:bodyPr/>
                    <a:lstStyle/>
                    <a:p>
                      <a:pPr algn="ctr">
                        <a:spcAft>
                          <a:spcPts val="600"/>
                        </a:spcAft>
                      </a:pPr>
                      <a:r>
                        <a:rPr lang="en-US" sz="2800">
                          <a:effectLst/>
                        </a:rPr>
                        <a:t>Unweighted Base Sizes 2024</a:t>
                      </a:r>
                    </a:p>
                  </a:txBody>
                  <a:tcPr marL="137753" marR="137753" marT="0" marB="0" anchor="ctr"/>
                </a:tc>
                <a:extLst>
                  <a:ext uri="{0D108BD9-81ED-4DB2-BD59-A6C34878D82A}">
                    <a16:rowId xmlns:a16="http://schemas.microsoft.com/office/drawing/2014/main" val="88439107"/>
                  </a:ext>
                </a:extLst>
              </a:tr>
              <a:tr h="358896">
                <a:tc>
                  <a:txBody>
                    <a:bodyPr/>
                    <a:lstStyle/>
                    <a:p>
                      <a:pPr algn="ctr">
                        <a:spcAft>
                          <a:spcPts val="600"/>
                        </a:spcAft>
                      </a:pPr>
                      <a:r>
                        <a:rPr lang="en-US" sz="2800" b="0" baseline="0">
                          <a:solidFill>
                            <a:schemeClr val="tx1"/>
                          </a:solidFill>
                          <a:effectLst/>
                        </a:rPr>
                        <a:t>GB</a:t>
                      </a:r>
                      <a:endParaRPr lang="en-GB" sz="2800" b="0" baseline="0">
                        <a:solidFill>
                          <a:schemeClr val="tx1"/>
                        </a:solidFill>
                        <a:effectLst/>
                        <a:latin typeface="+mn-lt"/>
                        <a:ea typeface="Calibri" panose="020F0502020204030204" pitchFamily="34" charset="0"/>
                      </a:endParaRPr>
                    </a:p>
                  </a:txBody>
                  <a:tcPr marL="137753" marR="137753" marT="0" marB="0" anchor="ctr"/>
                </a:tc>
                <a:tc>
                  <a:txBody>
                    <a:bodyPr/>
                    <a:lstStyle/>
                    <a:p>
                      <a:pPr marL="0" marR="0" indent="0" algn="ctr" defTabSz="1828800" rtl="0" fontAlgn="ctr" latinLnBrk="0">
                        <a:lnSpc>
                          <a:spcPct val="100000"/>
                        </a:lnSpc>
                        <a:spcBef>
                          <a:spcPts val="0"/>
                        </a:spcBef>
                        <a:spcAft>
                          <a:spcPts val="600"/>
                        </a:spcAft>
                        <a:buClrTx/>
                        <a:buSzTx/>
                        <a:buFontTx/>
                        <a:buNone/>
                        <a:tabLst/>
                      </a:pPr>
                      <a:r>
                        <a:rPr lang="en-GB" sz="2800" b="0" i="0" u="none" strike="noStrike" cap="none" spc="0" baseline="0">
                          <a:solidFill>
                            <a:schemeClr val="tx1"/>
                          </a:solidFill>
                          <a:effectLst/>
                          <a:uFillTx/>
                          <a:latin typeface="+mn-lt"/>
                          <a:ea typeface="+mn-ea"/>
                          <a:cs typeface="+mn-cs"/>
                          <a:sym typeface="Calibri"/>
                        </a:rPr>
                        <a:t>10,015</a:t>
                      </a:r>
                    </a:p>
                  </a:txBody>
                  <a:tcPr marL="0" marR="0" marT="0" marB="0" anchor="ctr"/>
                </a:tc>
                <a:extLst>
                  <a:ext uri="{0D108BD9-81ED-4DB2-BD59-A6C34878D82A}">
                    <a16:rowId xmlns:a16="http://schemas.microsoft.com/office/drawing/2014/main" val="872913265"/>
                  </a:ext>
                </a:extLst>
              </a:tr>
              <a:tr h="358896">
                <a:tc>
                  <a:txBody>
                    <a:bodyPr/>
                    <a:lstStyle/>
                    <a:p>
                      <a:pPr algn="ctr">
                        <a:spcAft>
                          <a:spcPts val="600"/>
                        </a:spcAft>
                      </a:pPr>
                      <a:r>
                        <a:rPr lang="en-US" sz="2800" b="0" baseline="0">
                          <a:solidFill>
                            <a:schemeClr val="tx1"/>
                          </a:solidFill>
                          <a:effectLst/>
                        </a:rPr>
                        <a:t>England</a:t>
                      </a:r>
                      <a:endParaRPr lang="en-GB" sz="2800" b="0" baseline="0">
                        <a:solidFill>
                          <a:schemeClr val="tx1"/>
                        </a:solidFill>
                        <a:effectLst/>
                        <a:latin typeface="+mn-lt"/>
                        <a:ea typeface="Calibri" panose="020F0502020204030204" pitchFamily="34" charset="0"/>
                      </a:endParaRPr>
                    </a:p>
                  </a:txBody>
                  <a:tcPr marL="137753" marR="137753" marT="0" marB="0" anchor="ctr"/>
                </a:tc>
                <a:tc>
                  <a:txBody>
                    <a:bodyPr/>
                    <a:lstStyle/>
                    <a:p>
                      <a:pPr marL="0" marR="0" indent="0" algn="ctr" defTabSz="1828800" rtl="0" fontAlgn="ctr" latinLnBrk="0">
                        <a:lnSpc>
                          <a:spcPct val="100000"/>
                        </a:lnSpc>
                        <a:spcBef>
                          <a:spcPts val="0"/>
                        </a:spcBef>
                        <a:spcAft>
                          <a:spcPts val="600"/>
                        </a:spcAft>
                        <a:buClrTx/>
                        <a:buSzTx/>
                        <a:buFontTx/>
                        <a:buNone/>
                        <a:tabLst/>
                      </a:pPr>
                      <a:r>
                        <a:rPr lang="en-GB" sz="2800" b="0" i="0" u="none" strike="noStrike" cap="none" spc="0" baseline="0">
                          <a:solidFill>
                            <a:schemeClr val="tx1"/>
                          </a:solidFill>
                          <a:effectLst/>
                          <a:uFillTx/>
                          <a:latin typeface="+mn-lt"/>
                          <a:ea typeface="+mn-ea"/>
                          <a:cs typeface="+mn-cs"/>
                          <a:sym typeface="Calibri"/>
                        </a:rPr>
                        <a:t>8,049</a:t>
                      </a:r>
                    </a:p>
                  </a:txBody>
                  <a:tcPr marL="0" marR="0" marT="0" marB="0" anchor="ctr"/>
                </a:tc>
                <a:extLst>
                  <a:ext uri="{0D108BD9-81ED-4DB2-BD59-A6C34878D82A}">
                    <a16:rowId xmlns:a16="http://schemas.microsoft.com/office/drawing/2014/main" val="2051847918"/>
                  </a:ext>
                </a:extLst>
              </a:tr>
              <a:tr h="358896">
                <a:tc>
                  <a:txBody>
                    <a:bodyPr/>
                    <a:lstStyle/>
                    <a:p>
                      <a:pPr algn="ctr">
                        <a:spcAft>
                          <a:spcPts val="600"/>
                        </a:spcAft>
                      </a:pPr>
                      <a:r>
                        <a:rPr lang="en-US" sz="2800" b="0" baseline="0">
                          <a:solidFill>
                            <a:schemeClr val="tx1"/>
                          </a:solidFill>
                          <a:effectLst/>
                        </a:rPr>
                        <a:t>Scotland</a:t>
                      </a:r>
                      <a:endParaRPr lang="en-GB" sz="2800" b="0" baseline="0">
                        <a:solidFill>
                          <a:schemeClr val="tx1"/>
                        </a:solidFill>
                        <a:effectLst/>
                        <a:latin typeface="+mn-lt"/>
                        <a:ea typeface="Calibri" panose="020F0502020204030204" pitchFamily="34" charset="0"/>
                      </a:endParaRPr>
                    </a:p>
                  </a:txBody>
                  <a:tcPr marL="137753" marR="137753" marT="0" marB="0" anchor="ctr"/>
                </a:tc>
                <a:tc>
                  <a:txBody>
                    <a:bodyPr/>
                    <a:lstStyle/>
                    <a:p>
                      <a:pPr marL="0" marR="0" indent="0" algn="ctr" defTabSz="1828800" rtl="0" fontAlgn="ctr" latinLnBrk="0">
                        <a:lnSpc>
                          <a:spcPct val="100000"/>
                        </a:lnSpc>
                        <a:spcBef>
                          <a:spcPts val="0"/>
                        </a:spcBef>
                        <a:spcAft>
                          <a:spcPts val="600"/>
                        </a:spcAft>
                        <a:buClrTx/>
                        <a:buSzTx/>
                        <a:buFontTx/>
                        <a:buNone/>
                        <a:tabLst/>
                      </a:pPr>
                      <a:r>
                        <a:rPr lang="en-GB" sz="2800" b="0" i="0" u="none" strike="noStrike" cap="none" spc="0" baseline="0">
                          <a:solidFill>
                            <a:schemeClr val="tx1"/>
                          </a:solidFill>
                          <a:effectLst/>
                          <a:uFillTx/>
                          <a:latin typeface="+mn-lt"/>
                          <a:ea typeface="+mn-ea"/>
                          <a:cs typeface="+mn-cs"/>
                          <a:sym typeface="Calibri"/>
                        </a:rPr>
                        <a:t>1,143</a:t>
                      </a:r>
                    </a:p>
                  </a:txBody>
                  <a:tcPr marL="0" marR="0" marT="0" marB="0" anchor="ctr"/>
                </a:tc>
                <a:extLst>
                  <a:ext uri="{0D108BD9-81ED-4DB2-BD59-A6C34878D82A}">
                    <a16:rowId xmlns:a16="http://schemas.microsoft.com/office/drawing/2014/main" val="2175539000"/>
                  </a:ext>
                </a:extLst>
              </a:tr>
              <a:tr h="358896">
                <a:tc>
                  <a:txBody>
                    <a:bodyPr/>
                    <a:lstStyle/>
                    <a:p>
                      <a:pPr algn="ctr">
                        <a:spcAft>
                          <a:spcPts val="600"/>
                        </a:spcAft>
                      </a:pPr>
                      <a:r>
                        <a:rPr lang="en-US" sz="2800" b="0" baseline="0">
                          <a:solidFill>
                            <a:schemeClr val="tx1"/>
                          </a:solidFill>
                          <a:effectLst/>
                        </a:rPr>
                        <a:t>Wales</a:t>
                      </a:r>
                      <a:endParaRPr lang="en-GB" sz="2800" b="0" baseline="0">
                        <a:solidFill>
                          <a:schemeClr val="tx1"/>
                        </a:solidFill>
                        <a:effectLst/>
                        <a:latin typeface="+mn-lt"/>
                        <a:ea typeface="Calibri" panose="020F0502020204030204" pitchFamily="34" charset="0"/>
                      </a:endParaRPr>
                    </a:p>
                  </a:txBody>
                  <a:tcPr marL="137753" marR="137753" marT="0" marB="0" anchor="ctr"/>
                </a:tc>
                <a:tc>
                  <a:txBody>
                    <a:bodyPr/>
                    <a:lstStyle/>
                    <a:p>
                      <a:pPr marL="0" marR="0" indent="0" algn="ctr" defTabSz="1828800" rtl="0" fontAlgn="ctr" latinLnBrk="0">
                        <a:lnSpc>
                          <a:spcPct val="100000"/>
                        </a:lnSpc>
                        <a:spcBef>
                          <a:spcPts val="0"/>
                        </a:spcBef>
                        <a:spcAft>
                          <a:spcPts val="600"/>
                        </a:spcAft>
                        <a:buClrTx/>
                        <a:buSzTx/>
                        <a:buFontTx/>
                        <a:buNone/>
                        <a:tabLst/>
                      </a:pPr>
                      <a:r>
                        <a:rPr lang="en-GB" sz="2800" b="0" i="0" u="none" strike="noStrike" cap="none" spc="0" baseline="0" dirty="0">
                          <a:solidFill>
                            <a:schemeClr val="tx1"/>
                          </a:solidFill>
                          <a:effectLst/>
                          <a:uFillTx/>
                          <a:latin typeface="+mn-lt"/>
                          <a:ea typeface="+mn-ea"/>
                          <a:cs typeface="+mn-cs"/>
                          <a:sym typeface="Calibri"/>
                        </a:rPr>
                        <a:t>911</a:t>
                      </a:r>
                    </a:p>
                  </a:txBody>
                  <a:tcPr marL="0" marR="0" marT="0" marB="0" anchor="ctr"/>
                </a:tc>
                <a:extLst>
                  <a:ext uri="{0D108BD9-81ED-4DB2-BD59-A6C34878D82A}">
                    <a16:rowId xmlns:a16="http://schemas.microsoft.com/office/drawing/2014/main" val="3775690053"/>
                  </a:ext>
                </a:extLst>
              </a:tr>
            </a:tbl>
          </a:graphicData>
        </a:graphic>
      </p:graphicFrame>
    </p:spTree>
    <p:extLst>
      <p:ext uri="{BB962C8B-B14F-4D97-AF65-F5344CB8AC3E}">
        <p14:creationId xmlns:p14="http://schemas.microsoft.com/office/powerpoint/2010/main" val="84806461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FE8EB7-D127-E019-4398-EA9E2672D8FC}"/>
              </a:ext>
            </a:extLst>
          </p:cNvPr>
          <p:cNvSpPr>
            <a:spLocks noGrp="1"/>
          </p:cNvSpPr>
          <p:nvPr>
            <p:ph type="title" idx="4294967295"/>
          </p:nvPr>
        </p:nvSpPr>
        <p:spPr>
          <a:xfrm>
            <a:off x="561975" y="764336"/>
            <a:ext cx="23223536"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Definitions</a:t>
            </a:r>
          </a:p>
        </p:txBody>
      </p:sp>
      <p:sp>
        <p:nvSpPr>
          <p:cNvPr id="5" name="TextBox 4">
            <a:extLst>
              <a:ext uri="{FF2B5EF4-FFF2-40B4-BE49-F238E27FC236}">
                <a16:creationId xmlns:a16="http://schemas.microsoft.com/office/drawing/2014/main" id="{ADD46CA7-48F6-95C3-78AE-0E70BC69CA0E}"/>
              </a:ext>
            </a:extLst>
          </p:cNvPr>
          <p:cNvSpPr txBox="1"/>
          <p:nvPr/>
        </p:nvSpPr>
        <p:spPr>
          <a:xfrm>
            <a:off x="561974" y="2124910"/>
            <a:ext cx="23223536" cy="12557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nchor="t">
            <a:spAutoFit/>
          </a:bodyPr>
          <a:lstStyle/>
          <a:p>
            <a:pPr>
              <a:lnSpc>
                <a:spcPct val="90000"/>
              </a:lnSpc>
              <a:spcBef>
                <a:spcPts val="1800"/>
              </a:spcBef>
            </a:pPr>
            <a:r>
              <a:rPr lang="en-US" sz="2800">
                <a:solidFill>
                  <a:schemeClr val="tx1"/>
                </a:solidFill>
                <a:latin typeface="Wales Sans Body"/>
                <a:sym typeface="Wales Sans Body"/>
              </a:rPr>
              <a:t>There are 3 main measures for day visits in this report – 3hr+ Leisure Day Visits (the widest measure), Tourism Day Visits (the standard measure) and Tourism Day Visits – Activities Core to Tourism (the narrowest measure). Tourism Day Visits are a subset of the broader leisure day visits. To qualify as an eligible Great Britain Day Visit the following criteria must be met:</a:t>
            </a:r>
          </a:p>
        </p:txBody>
      </p:sp>
      <p:sp>
        <p:nvSpPr>
          <p:cNvPr id="6" name="Rectangle 5">
            <a:extLst>
              <a:ext uri="{FF2B5EF4-FFF2-40B4-BE49-F238E27FC236}">
                <a16:creationId xmlns:a16="http://schemas.microsoft.com/office/drawing/2014/main" id="{F33FB3ED-1C1A-74A8-FC0D-CAD12A2791A6}"/>
              </a:ext>
            </a:extLst>
          </p:cNvPr>
          <p:cNvSpPr/>
          <p:nvPr/>
        </p:nvSpPr>
        <p:spPr>
          <a:xfrm>
            <a:off x="561973" y="3531888"/>
            <a:ext cx="7665121"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a:t>3hr+ Leisure Day Visits</a:t>
            </a:r>
          </a:p>
        </p:txBody>
      </p:sp>
      <p:sp>
        <p:nvSpPr>
          <p:cNvPr id="9" name="Rectangle 8">
            <a:extLst>
              <a:ext uri="{FF2B5EF4-FFF2-40B4-BE49-F238E27FC236}">
                <a16:creationId xmlns:a16="http://schemas.microsoft.com/office/drawing/2014/main" id="{35B56BBA-1AFD-9198-35BD-ED9A84A86A5B}"/>
              </a:ext>
            </a:extLst>
          </p:cNvPr>
          <p:cNvSpPr/>
          <p:nvPr/>
        </p:nvSpPr>
        <p:spPr>
          <a:xfrm>
            <a:off x="561973" y="4838174"/>
            <a:ext cx="7665121" cy="71411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Lasted 3 hours or more (including travel time)</a:t>
            </a:r>
          </a:p>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Undertake 1 or more eligible leisure activities</a:t>
            </a:r>
          </a:p>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Must not have been overnight</a:t>
            </a:r>
          </a:p>
        </p:txBody>
      </p:sp>
      <p:sp>
        <p:nvSpPr>
          <p:cNvPr id="7" name="Rectangle 6">
            <a:extLst>
              <a:ext uri="{FF2B5EF4-FFF2-40B4-BE49-F238E27FC236}">
                <a16:creationId xmlns:a16="http://schemas.microsoft.com/office/drawing/2014/main" id="{CAF1F17E-239C-AA72-6745-86BE9EE6CAF6}"/>
              </a:ext>
            </a:extLst>
          </p:cNvPr>
          <p:cNvSpPr/>
          <p:nvPr/>
        </p:nvSpPr>
        <p:spPr>
          <a:xfrm>
            <a:off x="8341182" y="3531888"/>
            <a:ext cx="7665121"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Tourism Day Visits – </a:t>
            </a:r>
            <a:br>
              <a:rPr lang="en-US" sz="2800" b="1"/>
            </a:br>
            <a:r>
              <a:rPr lang="en-US" sz="2800" b="1"/>
              <a:t>The main focus of this report </a:t>
            </a:r>
          </a:p>
        </p:txBody>
      </p:sp>
      <p:sp>
        <p:nvSpPr>
          <p:cNvPr id="10" name="Rectangle 9">
            <a:extLst>
              <a:ext uri="{FF2B5EF4-FFF2-40B4-BE49-F238E27FC236}">
                <a16:creationId xmlns:a16="http://schemas.microsoft.com/office/drawing/2014/main" id="{5FDF132E-8645-9F92-63D9-6E719E7075A5}"/>
              </a:ext>
            </a:extLst>
          </p:cNvPr>
          <p:cNvSpPr/>
          <p:nvPr/>
        </p:nvSpPr>
        <p:spPr>
          <a:xfrm>
            <a:off x="8341182" y="4838174"/>
            <a:ext cx="7665121" cy="7141101"/>
          </a:xfrm>
          <a:prstGeom prst="rect">
            <a:avLst/>
          </a:prstGeom>
          <a:solidFill>
            <a:schemeClr val="accent1">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spcAft>
                <a:spcPts val="600"/>
              </a:spcAft>
            </a:pPr>
            <a:r>
              <a:rPr lang="en-US" sz="2800">
                <a:solidFill>
                  <a:schemeClr val="tx1"/>
                </a:solidFill>
              </a:rPr>
              <a:t>In addition to the 3hr+ leisure day visit criteria, a Tourism Day Visit:</a:t>
            </a:r>
          </a:p>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Is undertaken less often than once a week</a:t>
            </a:r>
          </a:p>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Includes a visit to a place outside of the local authority where the visit started, with the exception of visits where the main activity is a visitor attraction, attending a public event or to watch live sport. In these cases the need to have visited outside of the starting local authority is removed. </a:t>
            </a:r>
          </a:p>
        </p:txBody>
      </p:sp>
      <p:sp>
        <p:nvSpPr>
          <p:cNvPr id="8" name="Rectangle 7">
            <a:extLst>
              <a:ext uri="{FF2B5EF4-FFF2-40B4-BE49-F238E27FC236}">
                <a16:creationId xmlns:a16="http://schemas.microsoft.com/office/drawing/2014/main" id="{1FA5B334-BC41-5295-79BA-AF165AD46359}"/>
              </a:ext>
            </a:extLst>
          </p:cNvPr>
          <p:cNvSpPr/>
          <p:nvPr/>
        </p:nvSpPr>
        <p:spPr>
          <a:xfrm>
            <a:off x="16120390" y="3531888"/>
            <a:ext cx="7665123"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Tourism Day Visits – </a:t>
            </a:r>
            <a:br>
              <a:rPr lang="en-US" sz="2800" b="1"/>
            </a:br>
            <a:r>
              <a:rPr lang="en-US" sz="2800" b="1"/>
              <a:t>Activities Core to Tourism</a:t>
            </a:r>
          </a:p>
        </p:txBody>
      </p:sp>
      <p:sp>
        <p:nvSpPr>
          <p:cNvPr id="11" name="Rectangle 10">
            <a:extLst>
              <a:ext uri="{FF2B5EF4-FFF2-40B4-BE49-F238E27FC236}">
                <a16:creationId xmlns:a16="http://schemas.microsoft.com/office/drawing/2014/main" id="{B05B2BE6-4D77-8874-F9D5-8A26DAB53E01}"/>
              </a:ext>
            </a:extLst>
          </p:cNvPr>
          <p:cNvSpPr/>
          <p:nvPr/>
        </p:nvSpPr>
        <p:spPr>
          <a:xfrm>
            <a:off x="16120390" y="4838174"/>
            <a:ext cx="7665121" cy="71411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spcAft>
                <a:spcPts val="600"/>
              </a:spcAft>
            </a:pPr>
            <a:r>
              <a:rPr lang="en-US" sz="2800">
                <a:solidFill>
                  <a:schemeClr val="tx1"/>
                </a:solidFill>
              </a:rPr>
              <a:t>In addition to the tourism day visit criteria, a visit must have included one of the following as the main activity undertaken during the visit: </a:t>
            </a:r>
          </a:p>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Went to a visitor attraction e.g., a historic house, theme park, museum, etc.</a:t>
            </a:r>
          </a:p>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Went sightseeing and exploring areas.</a:t>
            </a:r>
          </a:p>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Spa / beauty / health treatments</a:t>
            </a:r>
          </a:p>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Retreat or meditation</a:t>
            </a:r>
          </a:p>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Attended an organised public event (e.g., exhibition, concert, fair, live sport etc.)</a:t>
            </a:r>
          </a:p>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Visited an art gallery</a:t>
            </a:r>
          </a:p>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Visited a museum.</a:t>
            </a:r>
          </a:p>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Went to a local cultural centre</a:t>
            </a:r>
          </a:p>
          <a:p>
            <a:pPr marL="571500" indent="-571500">
              <a:lnSpc>
                <a:spcPct val="90000"/>
              </a:lnSpc>
              <a:spcBef>
                <a:spcPts val="800"/>
              </a:spcBef>
              <a:buFont typeface="Symbol" panose="05050102010706020507" pitchFamily="18" charset="2"/>
              <a:buChar char=""/>
            </a:pPr>
            <a:r>
              <a:rPr lang="en-US" sz="2800">
                <a:solidFill>
                  <a:schemeClr val="tx1"/>
                </a:solidFill>
                <a:sym typeface="Wales Sans Body"/>
              </a:rPr>
              <a:t>Watched live sport (not on TV)</a:t>
            </a:r>
          </a:p>
        </p:txBody>
      </p:sp>
    </p:spTree>
    <p:extLst>
      <p:ext uri="{BB962C8B-B14F-4D97-AF65-F5344CB8AC3E}">
        <p14:creationId xmlns:p14="http://schemas.microsoft.com/office/powerpoint/2010/main" val="286304655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473D62-1853-9FD4-6700-668410E7EE43}"/>
              </a:ext>
            </a:extLst>
          </p:cNvPr>
          <p:cNvSpPr>
            <a:spLocks noGrp="1"/>
          </p:cNvSpPr>
          <p:nvPr>
            <p:ph type="title" idx="4294967295"/>
          </p:nvPr>
        </p:nvSpPr>
        <p:spPr>
          <a:xfrm>
            <a:off x="561975" y="764336"/>
            <a:ext cx="23223536"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Context</a:t>
            </a:r>
          </a:p>
        </p:txBody>
      </p:sp>
      <p:sp>
        <p:nvSpPr>
          <p:cNvPr id="8" name="Content Placeholder 7">
            <a:extLst>
              <a:ext uri="{FF2B5EF4-FFF2-40B4-BE49-F238E27FC236}">
                <a16:creationId xmlns:a16="http://schemas.microsoft.com/office/drawing/2014/main" id="{9D75FF6F-3AD1-62C9-E5FB-A17008539E6F}"/>
              </a:ext>
            </a:extLst>
          </p:cNvPr>
          <p:cNvSpPr>
            <a:spLocks noGrp="1"/>
          </p:cNvSpPr>
          <p:nvPr>
            <p:ph type="body" sz="half" idx="12"/>
          </p:nvPr>
        </p:nvSpPr>
        <p:spPr>
          <a:xfrm>
            <a:off x="561975" y="2105031"/>
            <a:ext cx="23223536" cy="9850749"/>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1600" kern="1200" baseline="0" dirty="0" smtClean="0">
                <a:solidFill>
                  <a:schemeClr val="tx1"/>
                </a:solidFill>
                <a:latin typeface="+mn-lt"/>
                <a:ea typeface="+mn-ea"/>
                <a:cs typeface="+mn-cs"/>
              </a:defRPr>
            </a:lvl1pPr>
            <a:lvl2pPr marL="27432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US" sz="1600" kern="1200" baseline="0" dirty="0" smtClean="0">
                <a:solidFill>
                  <a:schemeClr val="tx1"/>
                </a:solidFill>
                <a:latin typeface="+mn-lt"/>
                <a:ea typeface="+mn-ea"/>
                <a:cs typeface="+mn-cs"/>
              </a:defRPr>
            </a:lvl2pPr>
            <a:lvl3pPr marL="54864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US" sz="1600" kern="1200" baseline="0" dirty="0" smtClean="0">
                <a:solidFill>
                  <a:schemeClr val="tx1"/>
                </a:solidFill>
                <a:latin typeface="+mn-lt"/>
                <a:ea typeface="+mn-ea"/>
                <a:cs typeface="+mn-cs"/>
              </a:defRPr>
            </a:lvl3pPr>
            <a:lvl4pPr marL="82296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US" sz="1600" kern="1200" baseline="0" dirty="0" smtClean="0">
                <a:solidFill>
                  <a:schemeClr val="tx1"/>
                </a:solidFill>
                <a:latin typeface="+mn-lt"/>
                <a:ea typeface="+mn-ea"/>
                <a:cs typeface="+mn-cs"/>
              </a:defRPr>
            </a:lvl4pPr>
            <a:lvl5pPr marL="109728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GB" sz="1600" kern="1200" baseline="0" dirty="0" smtClean="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buFont typeface="Arial" panose="020B0604020202020204" pitchFamily="34" charset="0"/>
              <a:buChar char="•"/>
            </a:pPr>
            <a:r>
              <a:rPr lang="en-US" sz="2800" b="1" dirty="0"/>
              <a:t>Cost-of-Living: </a:t>
            </a:r>
            <a:r>
              <a:rPr lang="en-US" sz="2800" dirty="0"/>
              <a:t>UK inflation, as measured by the </a:t>
            </a:r>
            <a:r>
              <a:rPr lang="en-US" sz="2800" dirty="0">
                <a:hlinkClick r:id="rId2"/>
              </a:rPr>
              <a:t>Consumer Prices Index (CPI)</a:t>
            </a:r>
            <a:r>
              <a:rPr lang="en-US" sz="2800" dirty="0"/>
              <a:t>, was 2.5% in the 12 months to December 2024, down from 4% at the start of 2024. Although inflation peaked at 9.2% in October 2022, cost of living pressures were still a key concern in Great Britain in </a:t>
            </a:r>
            <a:r>
              <a:rPr lang="en-US" sz="2800" dirty="0">
                <a:hlinkClick r:id="rId3"/>
              </a:rPr>
              <a:t>2024</a:t>
            </a:r>
            <a:r>
              <a:rPr lang="en-US" sz="2800" dirty="0"/>
              <a:t>.</a:t>
            </a:r>
          </a:p>
          <a:p>
            <a:pPr marL="342900" indent="-342900" algn="just">
              <a:buFont typeface="Arial" panose="020B0604020202020204" pitchFamily="34" charset="0"/>
              <a:buChar char="•"/>
            </a:pPr>
            <a:r>
              <a:rPr lang="en-US" sz="2800" b="1" dirty="0">
                <a:cs typeface="Arial"/>
              </a:rPr>
              <a:t>Domestic Sentiment</a:t>
            </a:r>
            <a:r>
              <a:rPr lang="en-US" sz="2800" dirty="0">
                <a:cs typeface="Arial"/>
              </a:rPr>
              <a:t>: While the sentiment related to the cost-of-living crisis improved throughout 2024, vs 2022, there were still c70-80% of consumers who either believed that worst was still to come (c40-50%) or that things will stay the same (c30-40%), not worsening, nor improving. However, sentiment shifted throughout the year, with Q4 being the most negative. In 2024, </a:t>
            </a:r>
            <a:r>
              <a:rPr lang="en-GB" sz="2800" dirty="0">
                <a:cs typeface="Arial"/>
              </a:rPr>
              <a:t>costs and finances were reported as the main barrier to domestic tourism, hovering around the 50-60% mark each month of 2024. </a:t>
            </a:r>
          </a:p>
          <a:p>
            <a:pPr marL="342900" indent="-342900" algn="just">
              <a:buFont typeface="Arial" panose="020B0604020202020204" pitchFamily="34" charset="0"/>
              <a:buChar char="•"/>
            </a:pPr>
            <a:r>
              <a:rPr lang="en-US" sz="2800" b="1" dirty="0">
                <a:cs typeface="Arial"/>
              </a:rPr>
              <a:t>Domestic overnight trips: </a:t>
            </a:r>
            <a:r>
              <a:rPr lang="en-GB" sz="2800" dirty="0">
                <a:cs typeface="Arial"/>
              </a:rPr>
              <a:t>There were 105.6 million domestic overnight trips in Great Britain in 2024, which represents </a:t>
            </a:r>
            <a:r>
              <a:rPr lang="en-GB" sz="2800" dirty="0"/>
              <a:t>a 10% decrease vs 2023. Domestic spend on trips increased by 5% to 32.9 billion, and the average spend per trip in Great Britain rose from £266 in 2023, to £312 in 2024.</a:t>
            </a:r>
          </a:p>
          <a:p>
            <a:pPr marL="342900" indent="-342900" algn="just">
              <a:buFont typeface="Arial" panose="020B0604020202020204" pitchFamily="34" charset="0"/>
              <a:buChar char="•"/>
            </a:pPr>
            <a:r>
              <a:rPr lang="en-GB" sz="2800" b="1" dirty="0">
                <a:cs typeface="Arial"/>
              </a:rPr>
              <a:t>Political: </a:t>
            </a:r>
            <a:r>
              <a:rPr lang="en-GB" sz="2800" dirty="0"/>
              <a:t>A general election was called in the UK on May 23rd 2024, with the government changing from Conservative to Labour in July 2024. The October budget was set to affect 10 million pensioners who lost their winter fuel payments.</a:t>
            </a:r>
            <a:endParaRPr lang="en-US" sz="2800" dirty="0"/>
          </a:p>
          <a:p>
            <a:pPr marL="342900" indent="-342900" algn="just">
              <a:buFont typeface="Arial" panose="020B0604020202020204" pitchFamily="34" charset="0"/>
              <a:buChar char="•"/>
            </a:pPr>
            <a:r>
              <a:rPr lang="en-US" sz="2800" b="1" dirty="0"/>
              <a:t>Weather: </a:t>
            </a:r>
            <a:r>
              <a:rPr lang="en-US" sz="2800" dirty="0"/>
              <a:t>The </a:t>
            </a:r>
            <a:r>
              <a:rPr lang="en-US" sz="2800" dirty="0">
                <a:hlinkClick r:id="rId4"/>
              </a:rPr>
              <a:t>MET</a:t>
            </a:r>
            <a:r>
              <a:rPr lang="en-US" sz="2800" dirty="0"/>
              <a:t> office reported that 2024 </a:t>
            </a:r>
            <a:r>
              <a:rPr lang="en-GB" sz="2800" dirty="0"/>
              <a:t>was the fourth warmest on record for the UK, behind only 2022, 2023 and 2014. Spring was the warmest on record for the UK, which saw a record-high average temperature for May. February was the second warmest on record for the UK and December the fifth warmest. In contrast, the summer months of June, July and September were slightly cooler than average. The year was relatively wet, with 7% more rainfall than average and 9 storms throughout in 2024.</a:t>
            </a:r>
          </a:p>
          <a:p>
            <a:pPr marL="342900" indent="-342900" algn="just">
              <a:buFont typeface="Arial" panose="020B0604020202020204" pitchFamily="34" charset="0"/>
              <a:buChar char="•"/>
            </a:pPr>
            <a:r>
              <a:rPr lang="en-GB" sz="2800" b="1" dirty="0"/>
              <a:t>Public transport: </a:t>
            </a:r>
            <a:r>
              <a:rPr lang="en-GB" sz="2800" dirty="0"/>
              <a:t>Rise in </a:t>
            </a:r>
            <a:r>
              <a:rPr lang="en-GB" sz="2800" dirty="0">
                <a:hlinkClick r:id="rId5">
                  <a:extLst>
                    <a:ext uri="{A12FA001-AC4F-418D-AE19-62706E023703}">
                      <ahyp:hlinkClr xmlns:ahyp="http://schemas.microsoft.com/office/drawing/2018/hyperlinkcolor" val="tx"/>
                    </a:ext>
                  </a:extLst>
                </a:hlinkClick>
              </a:rPr>
              <a:t>use of rail transport </a:t>
            </a:r>
            <a:r>
              <a:rPr lang="en-GB" sz="2800" dirty="0"/>
              <a:t>- potentially due to </a:t>
            </a:r>
            <a:r>
              <a:rPr lang="en-GB" sz="2800" dirty="0">
                <a:hlinkClick r:id="rId6">
                  <a:extLst>
                    <a:ext uri="{A12FA001-AC4F-418D-AE19-62706E023703}">
                      <ahyp:hlinkClr xmlns:ahyp="http://schemas.microsoft.com/office/drawing/2018/hyperlinkcolor" val="tx"/>
                    </a:ext>
                  </a:extLst>
                </a:hlinkClick>
              </a:rPr>
              <a:t>fuel costs </a:t>
            </a:r>
            <a:r>
              <a:rPr lang="en-GB" sz="2800" dirty="0"/>
              <a:t>but also environmental concerns.</a:t>
            </a:r>
          </a:p>
          <a:p>
            <a:pPr marL="342900" indent="-342900" algn="just">
              <a:buFont typeface="Arial" panose="020B0604020202020204" pitchFamily="34" charset="0"/>
              <a:buChar char="•"/>
            </a:pPr>
            <a:r>
              <a:rPr lang="en-GB" sz="2800" b="1" dirty="0"/>
              <a:t>Annual leave: </a:t>
            </a:r>
            <a:r>
              <a:rPr lang="en-GB" sz="2800" dirty="0"/>
              <a:t>there was reported to be an </a:t>
            </a:r>
            <a:r>
              <a:rPr lang="en-GB" sz="2800" dirty="0">
                <a:hlinkClick r:id="rId7">
                  <a:extLst>
                    <a:ext uri="{A12FA001-AC4F-418D-AE19-62706E023703}">
                      <ahyp:hlinkClr xmlns:ahyp="http://schemas.microsoft.com/office/drawing/2018/hyperlinkcolor" val="tx"/>
                    </a:ext>
                  </a:extLst>
                </a:hlinkClick>
              </a:rPr>
              <a:t>8% drop </a:t>
            </a:r>
            <a:r>
              <a:rPr lang="en-GB" sz="2800" dirty="0"/>
              <a:t>in workers taking annual leave in 2024. </a:t>
            </a:r>
          </a:p>
          <a:p>
            <a:pPr marL="0" indent="0" algn="just">
              <a:buNone/>
            </a:pPr>
            <a:endParaRPr lang="en-US" sz="2400" dirty="0">
              <a:solidFill>
                <a:srgbClr val="1E1541"/>
              </a:solidFill>
              <a:ea typeface="Source Sans Pro"/>
            </a:endParaRPr>
          </a:p>
          <a:p>
            <a:pPr marL="571500" indent="-571500" defTabSz="1828800">
              <a:lnSpc>
                <a:spcPct val="90000"/>
              </a:lnSpc>
              <a:spcBef>
                <a:spcPts val="1800"/>
              </a:spcBef>
              <a:spcAft>
                <a:spcPts val="1200"/>
              </a:spcAft>
              <a:buFont typeface="Symbol" panose="05050102010706020507" pitchFamily="18" charset="2"/>
              <a:buChar char=""/>
            </a:pPr>
            <a:endParaRPr lang="en-US" sz="2800" dirty="0">
              <a:latin typeface="Wales Sans Body"/>
            </a:endParaRPr>
          </a:p>
        </p:txBody>
      </p:sp>
    </p:spTree>
    <p:extLst>
      <p:ext uri="{BB962C8B-B14F-4D97-AF65-F5344CB8AC3E}">
        <p14:creationId xmlns:p14="http://schemas.microsoft.com/office/powerpoint/2010/main" val="386160837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46DA685-7139-479C-883E-465BFE6FE400}"/>
              </a:ext>
            </a:extLst>
          </p:cNvPr>
          <p:cNvSpPr>
            <a:spLocks noGrp="1"/>
          </p:cNvSpPr>
          <p:nvPr>
            <p:ph type="title" idx="4294967295"/>
          </p:nvPr>
        </p:nvSpPr>
        <p:spPr>
          <a:xfrm>
            <a:off x="695878" y="1799303"/>
            <a:ext cx="23115587" cy="10842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6000" b="0" i="0" u="none" strike="noStrike" kern="0" cap="none" spc="0" normalizeH="0" baseline="0" noProof="0">
                <a:ln>
                  <a:noFill/>
                </a:ln>
                <a:solidFill>
                  <a:schemeClr val="tx2">
                    <a:lumMod val="20000"/>
                    <a:lumOff val="80000"/>
                  </a:schemeClr>
                </a:solidFill>
                <a:effectLst/>
                <a:uLnTx/>
                <a:uFillTx/>
                <a:latin typeface="+mn-lt"/>
                <a:ea typeface="Wales Sans Body"/>
                <a:cs typeface="Wales Sans Body"/>
                <a:sym typeface="Wales Sans Body"/>
              </a:rPr>
              <a:t>Summary</a:t>
            </a:r>
          </a:p>
        </p:txBody>
      </p:sp>
    </p:spTree>
    <p:extLst>
      <p:ext uri="{BB962C8B-B14F-4D97-AF65-F5344CB8AC3E}">
        <p14:creationId xmlns:p14="http://schemas.microsoft.com/office/powerpoint/2010/main" val="267346653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DA3276C-C0FE-794A-22B4-FB0A9A355DB9}"/>
              </a:ext>
            </a:extLst>
          </p:cNvPr>
          <p:cNvSpPr>
            <a:spLocks noGrp="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Summary of findings (1/2)</a:t>
            </a:r>
          </a:p>
        </p:txBody>
      </p:sp>
      <p:sp>
        <p:nvSpPr>
          <p:cNvPr id="6" name="Text Placeholder 5">
            <a:extLst>
              <a:ext uri="{FF2B5EF4-FFF2-40B4-BE49-F238E27FC236}">
                <a16:creationId xmlns:a16="http://schemas.microsoft.com/office/drawing/2014/main" id="{117269C6-7DBB-2C3F-282F-503910F54C99}"/>
              </a:ext>
            </a:extLst>
          </p:cNvPr>
          <p:cNvSpPr>
            <a:spLocks noGrp="1"/>
          </p:cNvSpPr>
          <p:nvPr>
            <p:ph type="body" sz="half" idx="12"/>
          </p:nvPr>
        </p:nvSpPr>
        <p:spPr>
          <a:xfrm>
            <a:off x="561975" y="1968459"/>
            <a:ext cx="23187025" cy="10336184"/>
          </a:xfrm>
        </p:spPr>
        <p:txBody>
          <a:bodyPr lIns="91440" tIns="45720" rIns="91440" bIns="45720" anchor="t"/>
          <a:lstStyle/>
          <a:p>
            <a:pPr marL="0" indent="0" algn="just">
              <a:buNone/>
            </a:pPr>
            <a:r>
              <a:rPr lang="en-GB" sz="2400" b="1" dirty="0"/>
              <a:t>Great Britain</a:t>
            </a:r>
          </a:p>
          <a:p>
            <a:pPr algn="just"/>
            <a:r>
              <a:rPr lang="en-GB" sz="2400" dirty="0"/>
              <a:t>There were 1.03 billion domestic tourism day visits in Great Britain in 2024, representing a 12% decrease since 2023. In contrast, spend increased by 5% in the same time period, to £54.8bn. Domestic overnight trips in Great Britain in 2024 followed a similar trend, with trips declining by 10% since 2023, but spend growing by 5%.</a:t>
            </a:r>
          </a:p>
          <a:p>
            <a:pPr algn="just"/>
            <a:r>
              <a:rPr lang="en-GB" sz="2400" dirty="0"/>
              <a:t>Inflation, with a CPI of 2.5% in the 12 months to December 2024, accounts for some of the uplift in day visit spend in Great Britain in 2024. The remaining increase is due to the changing composition of day visit and overnight trip parties in 2024, who are opting for solo or couples travel and leaving the children at home. These smaller, child free parties are higher average spenders and prefer more expensive activities such as spa days or eating and drinking out, nights out or speciality shopping.</a:t>
            </a:r>
          </a:p>
          <a:p>
            <a:pPr marL="0" indent="0" algn="just">
              <a:buNone/>
            </a:pPr>
            <a:r>
              <a:rPr lang="en-GB" sz="2400" b="1" dirty="0"/>
              <a:t>Wales</a:t>
            </a:r>
          </a:p>
          <a:p>
            <a:pPr algn="just"/>
            <a:r>
              <a:rPr lang="en-GB" sz="2400" dirty="0"/>
              <a:t>There were 53 million tourism day visits in Wales in 2024, which represents a drop of 13%, when compared to 2023, due to an increase in the proportion of solo visits (+3pp to 22%) and a decrease in day visits that included children (-3pp to 34%). Domestic day visitors spent £2.4 billion in Wales in 2024, a 3% decrease when compared to 2023, as visitors cut back on food and drink spend (-11%) and spend on attractions and entertainment (-28%).</a:t>
            </a:r>
          </a:p>
          <a:p>
            <a:pPr algn="just"/>
            <a:r>
              <a:rPr lang="en-GB" sz="2400" dirty="0"/>
              <a:t>Day visits in Wales in 2024 became more centred around large towns/cities than in 2023 (+4pp, representing 38% of day visits in 2024). The proportion of spend in cities and large towns also increased by 4 percentage points since 2023, to represent 48% of spend in Wales in 2024. </a:t>
            </a:r>
          </a:p>
          <a:p>
            <a:pPr algn="just"/>
            <a:r>
              <a:rPr lang="en-GB" sz="2400" dirty="0"/>
              <a:t>Visits that included food and drink, a night out or speciality shopping were some of the most popular and had the highest spend, representing 22% of visits and accounting for 36% of visit spend in Wales in 2024. These day visits also had the highest average spend per visits (£76 per visit), as younger independents almost doubled their spend on speciality shopping in 2024. While there was a drop in day visits that included attending an organized public event or special event of a personal nature in 2024, average spend was still high for these activities (£54 and £62 respectively, versus £45 average spend per visit in Wales in 2024).</a:t>
            </a:r>
          </a:p>
          <a:p>
            <a:pPr algn="just"/>
            <a:r>
              <a:rPr lang="en-GB" sz="2400" dirty="0"/>
              <a:t>South East Wales is still the most popular destination for day visitors in Wales, accounting for half of all visits and spend in 2024 and representing the highest average spend per visit at £51. In 2024, South West Wales accounts for 23% of day visits and 20% of spend in Wales, a 3 percentage point increase in share of both visits and spend since 2023. The increase in visits in South West Wales is fuelled by a 13% increase in day visitors from England going to this region, despite a drop in visitors from England overall (-14% in 2024, when compared to 2023). </a:t>
            </a:r>
          </a:p>
        </p:txBody>
      </p:sp>
      <p:sp>
        <p:nvSpPr>
          <p:cNvPr id="4" name="Text Placeholder 3">
            <a:extLst>
              <a:ext uri="{FF2B5EF4-FFF2-40B4-BE49-F238E27FC236}">
                <a16:creationId xmlns:a16="http://schemas.microsoft.com/office/drawing/2014/main" id="{FE9F43F3-22C4-41A3-653E-9D28CE9A89B4}"/>
              </a:ext>
            </a:extLst>
          </p:cNvPr>
          <p:cNvSpPr>
            <a:spLocks noGrp="1"/>
          </p:cNvSpPr>
          <p:nvPr>
            <p:ph type="body" sz="quarter" idx="14"/>
          </p:nvPr>
        </p:nvSpPr>
        <p:spPr>
          <a:xfrm>
            <a:off x="561975" y="12717825"/>
            <a:ext cx="20528218" cy="998175"/>
          </a:xfrm>
        </p:spPr>
        <p:txBody>
          <a:bodyPr/>
          <a:lstStyle/>
          <a:p>
            <a:r>
              <a:rPr lang="en-GB" sz="2400"/>
              <a:t>Source: Great Britain Tourism Survey: Day Visits 2024</a:t>
            </a:r>
            <a:br>
              <a:rPr lang="en-GB" sz="2400"/>
            </a:br>
            <a:r>
              <a:rPr lang="en-GB" sz="2400"/>
              <a:t>Base: GB 10,015; England 8,049; Scotland 1,143; Wales 911</a:t>
            </a:r>
          </a:p>
        </p:txBody>
      </p:sp>
    </p:spTree>
    <p:extLst>
      <p:ext uri="{BB962C8B-B14F-4D97-AF65-F5344CB8AC3E}">
        <p14:creationId xmlns:p14="http://schemas.microsoft.com/office/powerpoint/2010/main" val="351199697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709D6-3A68-4023-1F52-30984950A39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02333D6-E46B-6B20-EE14-4F021DAF734C}"/>
              </a:ext>
            </a:extLst>
          </p:cNvPr>
          <p:cNvSpPr>
            <a:spLocks noGrp="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Summary of findings (2/2)</a:t>
            </a:r>
          </a:p>
        </p:txBody>
      </p:sp>
      <p:sp>
        <p:nvSpPr>
          <p:cNvPr id="6" name="Text Placeholder 5">
            <a:extLst>
              <a:ext uri="{FF2B5EF4-FFF2-40B4-BE49-F238E27FC236}">
                <a16:creationId xmlns:a16="http://schemas.microsoft.com/office/drawing/2014/main" id="{A516F2E4-5BE5-A02E-7391-D3A3D76EDC47}"/>
              </a:ext>
            </a:extLst>
          </p:cNvPr>
          <p:cNvSpPr>
            <a:spLocks noGrp="1"/>
          </p:cNvSpPr>
          <p:nvPr>
            <p:ph type="body" sz="half" idx="12"/>
          </p:nvPr>
        </p:nvSpPr>
        <p:spPr>
          <a:xfrm>
            <a:off x="561975" y="1968459"/>
            <a:ext cx="23187025" cy="9116957"/>
          </a:xfrm>
        </p:spPr>
        <p:txBody>
          <a:bodyPr lIns="91440" tIns="45720" rIns="91440" bIns="45720" anchor="t"/>
          <a:lstStyle/>
          <a:p>
            <a:endParaRPr lang="en-GB" sz="2400" dirty="0">
              <a:latin typeface="+mn-lt"/>
            </a:endParaRPr>
          </a:p>
          <a:p>
            <a:r>
              <a:rPr lang="en-GB" sz="2400" dirty="0">
                <a:latin typeface="+mn-lt"/>
              </a:rPr>
              <a:t>The proportion of day visits that travelled by train increased by 4 percentage points, now representing 14% of all transport used in 2024.  Train travel was most popular among younger independents (20% used a train on a day visit in Wales in 2024), but it was older independents that showed the greatest increase in their use of trains on day visits in Wales in 2024 (+6pp since 2023 to 16%).</a:t>
            </a:r>
          </a:p>
          <a:p>
            <a:r>
              <a:rPr lang="en-GB" sz="2400" dirty="0">
                <a:latin typeface="+mn-lt"/>
              </a:rPr>
              <a:t>Day visitors in Wales in 2024 travelled further than in 2023, with just over half (53%) travelling more than 41 miles, a 3 percentage point increase since 2023. As in 2023, the majority of day visits were to just one place (81%) and less than half lasted more than 5 hours (47%).  When compared to other </a:t>
            </a:r>
            <a:r>
              <a:rPr lang="en-GB" sz="2400" dirty="0" err="1">
                <a:latin typeface="+mn-lt"/>
              </a:rPr>
              <a:t>lifestages</a:t>
            </a:r>
            <a:r>
              <a:rPr lang="en-GB" sz="2400" dirty="0">
                <a:latin typeface="+mn-lt"/>
              </a:rPr>
              <a:t>, older independents travelled further than average (57% travel 41+ miles), spent longer on their day visit (50% stay for 5+ hours) and visited more locations (24% visited 2 places or more) in Wales in 2024. </a:t>
            </a:r>
          </a:p>
          <a:p>
            <a:r>
              <a:rPr lang="en-GB" sz="2400" dirty="0">
                <a:latin typeface="+mn-lt"/>
              </a:rPr>
              <a:t>Younger independents slightly increased their share of day visits in Wales in 2024, when compared to 2023 (from 22% in 2023 to 24% in 2024). This segment are the biggest average spenders on day visits (£53 per visit) out of all the </a:t>
            </a:r>
            <a:r>
              <a:rPr lang="en-GB" sz="2400" dirty="0" err="1">
                <a:latin typeface="+mn-lt"/>
              </a:rPr>
              <a:t>lifestages</a:t>
            </a:r>
            <a:r>
              <a:rPr lang="en-GB" sz="2400" dirty="0">
                <a:latin typeface="+mn-lt"/>
              </a:rPr>
              <a:t>. Younger independents took the most visits in Q1 2024 (3.5m visits) and further increased their share of day visits by 6 percentage points, from 23% of day visits in Q1 2023 to 29% of day visits in Q1 2024. </a:t>
            </a:r>
          </a:p>
          <a:p>
            <a:r>
              <a:rPr lang="en-GB" sz="2400" dirty="0">
                <a:latin typeface="+mn-lt"/>
              </a:rPr>
              <a:t>Solo travel increased for most </a:t>
            </a:r>
            <a:r>
              <a:rPr lang="en-GB" sz="2400" dirty="0" err="1">
                <a:latin typeface="+mn-lt"/>
              </a:rPr>
              <a:t>lifestages</a:t>
            </a:r>
            <a:r>
              <a:rPr lang="en-GB" sz="2400" dirty="0">
                <a:latin typeface="+mn-lt"/>
              </a:rPr>
              <a:t> (all except those of retirement age) in 2024, and while solo visits are lower among the family </a:t>
            </a:r>
            <a:r>
              <a:rPr lang="en-GB" sz="2400" dirty="0" err="1">
                <a:latin typeface="+mn-lt"/>
              </a:rPr>
              <a:t>lifestage</a:t>
            </a:r>
            <a:r>
              <a:rPr lang="en-GB" sz="2400" dirty="0">
                <a:latin typeface="+mn-lt"/>
              </a:rPr>
              <a:t> (14%), there was a 26% increase since 2023. 1 in 3 day visits in Wales in 2024 included a child, a 3 percentage point decrease since 2023 and a 7 percentage point decrease for those in the family </a:t>
            </a:r>
            <a:r>
              <a:rPr lang="en-GB" sz="2400" dirty="0" err="1">
                <a:latin typeface="+mn-lt"/>
              </a:rPr>
              <a:t>lifestage</a:t>
            </a:r>
            <a:r>
              <a:rPr lang="en-GB" sz="2400" dirty="0">
                <a:latin typeface="+mn-lt"/>
              </a:rPr>
              <a:t>.</a:t>
            </a:r>
          </a:p>
          <a:p>
            <a:r>
              <a:rPr lang="en-GB" sz="2400" dirty="0">
                <a:latin typeface="+mn-lt"/>
              </a:rPr>
              <a:t>Overall, day visits in Wales, that included someone with an impairment in the party, dropped by 6%, from 15m visits in 2023 to 14m visits in 2024. However, the proportion of day visits that included someone with an impairment in the party increased by 4 percentage points, from 23% in 2022 to 27% in 2024. Spend increased by 8% for visit parties with impairments, from £542m in 2023 to £585m in 2024. As with all day visits in Wales in 2024, average spend among parties that included those with impairments increased from £36 in 2023 to £41 in 2024. </a:t>
            </a:r>
          </a:p>
          <a:p>
            <a:endParaRPr lang="en-GB" sz="2400" dirty="0">
              <a:latin typeface="+mn-lt"/>
            </a:endParaRPr>
          </a:p>
          <a:p>
            <a:endParaRPr lang="en-GB" sz="2400" dirty="0">
              <a:latin typeface="+mn-lt"/>
            </a:endParaRPr>
          </a:p>
        </p:txBody>
      </p:sp>
      <p:sp>
        <p:nvSpPr>
          <p:cNvPr id="4" name="Text Placeholder 3">
            <a:extLst>
              <a:ext uri="{FF2B5EF4-FFF2-40B4-BE49-F238E27FC236}">
                <a16:creationId xmlns:a16="http://schemas.microsoft.com/office/drawing/2014/main" id="{88567ED4-6BDB-8027-E4A2-B1118FCF5B2A}"/>
              </a:ext>
            </a:extLst>
          </p:cNvPr>
          <p:cNvSpPr>
            <a:spLocks noGrp="1"/>
          </p:cNvSpPr>
          <p:nvPr>
            <p:ph type="body" sz="quarter" idx="14"/>
          </p:nvPr>
        </p:nvSpPr>
        <p:spPr>
          <a:xfrm>
            <a:off x="561975" y="12717825"/>
            <a:ext cx="20528218" cy="998175"/>
          </a:xfrm>
        </p:spPr>
        <p:txBody>
          <a:bodyPr/>
          <a:lstStyle/>
          <a:p>
            <a:r>
              <a:rPr lang="en-GB" sz="2400"/>
              <a:t>Source: Great Britain Tourism Survey: Day Visits 2024</a:t>
            </a:r>
            <a:br>
              <a:rPr lang="en-GB" sz="2400"/>
            </a:br>
            <a:r>
              <a:rPr lang="en-GB" sz="2400"/>
              <a:t>Base: GB 10,015; England 8,049; Scotland 1,143; Wales 911</a:t>
            </a:r>
          </a:p>
        </p:txBody>
      </p:sp>
    </p:spTree>
    <p:extLst>
      <p:ext uri="{BB962C8B-B14F-4D97-AF65-F5344CB8AC3E}">
        <p14:creationId xmlns:p14="http://schemas.microsoft.com/office/powerpoint/2010/main" val="88624140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6E381A-AE56-D466-1865-F084A7D155BA}"/>
              </a:ext>
            </a:extLst>
          </p:cNvPr>
          <p:cNvSpPr>
            <a:spLocks noGrp="1" noRot="1" noMove="1" noResize="1" noEditPoints="1" noAdjustHandles="1" noChangeArrowheads="1" noChangeShapeType="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2024 GB day visit tourism statistics at a glance</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7" name="Rectangle 6">
            <a:extLst>
              <a:ext uri="{FF2B5EF4-FFF2-40B4-BE49-F238E27FC236}">
                <a16:creationId xmlns:a16="http://schemas.microsoft.com/office/drawing/2014/main" id="{7ECC87CE-5AA2-F6E5-2560-E86222C2B8C8}"/>
              </a:ext>
            </a:extLst>
          </p:cNvPr>
          <p:cNvSpPr>
            <a:spLocks noGrp="1" noRot="1" noMove="1" noResize="1" noEditPoints="1" noAdjustHandles="1" noChangeArrowheads="1" noChangeShapeType="1"/>
          </p:cNvSpPr>
          <p:nvPr/>
        </p:nvSpPr>
        <p:spPr>
          <a:xfrm>
            <a:off x="561975" y="2105031"/>
            <a:ext cx="7546635" cy="9524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rPr>
              <a:t>2024 3Hr+ Leisure Day Visits (millions)</a:t>
            </a:r>
          </a:p>
        </p:txBody>
      </p:sp>
      <p:sp>
        <p:nvSpPr>
          <p:cNvPr id="14" name="Rectangle 13">
            <a:extLst>
              <a:ext uri="{FF2B5EF4-FFF2-40B4-BE49-F238E27FC236}">
                <a16:creationId xmlns:a16="http://schemas.microsoft.com/office/drawing/2014/main" id="{5F99054D-5F85-1BD4-2100-309794C7B9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561975" y="3057525"/>
            <a:ext cx="7546635" cy="4914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6EB4A40C-AD1B-8298-D757-D533E3BDCBE3}"/>
              </a:ext>
            </a:extLst>
          </p:cNvPr>
          <p:cNvSpPr txBox="1">
            <a:spLocks noGrp="1" noRot="1" noMove="1" noResize="1" noEditPoints="1" noAdjustHandles="1" noChangeArrowheads="1" noChangeShapeType="1"/>
          </p:cNvSpPr>
          <p:nvPr/>
        </p:nvSpPr>
        <p:spPr>
          <a:xfrm>
            <a:off x="3807964" y="5529600"/>
            <a:ext cx="1208664" cy="738664"/>
          </a:xfrm>
          <a:prstGeom prst="rect">
            <a:avLst/>
          </a:prstGeom>
          <a:noFill/>
        </p:spPr>
        <p:txBody>
          <a:bodyPr wrap="none" lIns="0" tIns="0" rIns="0" bIns="0" rtlCol="0" anchor="ctr">
            <a:spAutoFit/>
          </a:bodyPr>
          <a:lstStyle/>
          <a:p>
            <a:pPr algn="ctr"/>
            <a:r>
              <a:rPr lang="en-IN" sz="2400" b="1">
                <a:solidFill>
                  <a:schemeClr val="accent1"/>
                </a:solidFill>
              </a:rPr>
              <a:t>GB Total</a:t>
            </a:r>
          </a:p>
          <a:p>
            <a:pPr algn="ctr"/>
            <a:r>
              <a:rPr lang="en-IN" sz="2400" b="1">
                <a:solidFill>
                  <a:schemeClr val="accent1"/>
                </a:solidFill>
              </a:rPr>
              <a:t>2,675.6M</a:t>
            </a:r>
          </a:p>
        </p:txBody>
      </p:sp>
      <p:graphicFrame>
        <p:nvGraphicFramePr>
          <p:cNvPr id="26" name="Chart 25" descr="Pie chart depicting 2022 3 hour leisure day visits to GB 2788.4M, England 2360.7, Scotland 290.5M, Wales 180.0M.">
            <a:extLst>
              <a:ext uri="{FF2B5EF4-FFF2-40B4-BE49-F238E27FC236}">
                <a16:creationId xmlns:a16="http://schemas.microsoft.com/office/drawing/2014/main" id="{0217C7A1-DB95-CD5C-4ECC-03BCF7590BA4}"/>
              </a:ext>
            </a:extLst>
          </p:cNvPr>
          <p:cNvGraphicFramePr>
            <a:graphicFrameLocks/>
          </p:cNvGraphicFramePr>
          <p:nvPr>
            <p:extLst>
              <p:ext uri="{D42A27DB-BD31-4B8C-83A1-F6EECF244321}">
                <p14:modId xmlns:p14="http://schemas.microsoft.com/office/powerpoint/2010/main" val="3529369680"/>
              </p:ext>
            </p:extLst>
          </p:nvPr>
        </p:nvGraphicFramePr>
        <p:xfrm>
          <a:off x="610939" y="3057525"/>
          <a:ext cx="7473610" cy="51545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3" name="Table 22">
            <a:extLst>
              <a:ext uri="{FF2B5EF4-FFF2-40B4-BE49-F238E27FC236}">
                <a16:creationId xmlns:a16="http://schemas.microsoft.com/office/drawing/2014/main" id="{5BF1FECC-A327-C2EE-AD92-09915379DB6C}"/>
              </a:ext>
            </a:extLst>
          </p:cNvPr>
          <p:cNvGraphicFramePr>
            <a:graphicFrameLocks/>
          </p:cNvGraphicFramePr>
          <p:nvPr>
            <p:extLst>
              <p:ext uri="{D42A27DB-BD31-4B8C-83A1-F6EECF244321}">
                <p14:modId xmlns:p14="http://schemas.microsoft.com/office/powerpoint/2010/main" val="2600310256"/>
              </p:ext>
            </p:extLst>
          </p:nvPr>
        </p:nvGraphicFramePr>
        <p:xfrm>
          <a:off x="561975" y="8212047"/>
          <a:ext cx="7546635" cy="3767228"/>
        </p:xfrm>
        <a:graphic>
          <a:graphicData uri="http://schemas.openxmlformats.org/drawingml/2006/table">
            <a:tbl>
              <a:tblPr firstRow="1" bandRow="1">
                <a:tableStyleId>{5C22544A-7EE6-4342-B048-85BDC9FD1C3A}</a:tableStyleId>
              </a:tblPr>
              <a:tblGrid>
                <a:gridCol w="2515545">
                  <a:extLst>
                    <a:ext uri="{9D8B030D-6E8A-4147-A177-3AD203B41FA5}">
                      <a16:colId xmlns:a16="http://schemas.microsoft.com/office/drawing/2014/main" val="81361600"/>
                    </a:ext>
                  </a:extLst>
                </a:gridCol>
                <a:gridCol w="2515545">
                  <a:extLst>
                    <a:ext uri="{9D8B030D-6E8A-4147-A177-3AD203B41FA5}">
                      <a16:colId xmlns:a16="http://schemas.microsoft.com/office/drawing/2014/main" val="887013069"/>
                    </a:ext>
                  </a:extLst>
                </a:gridCol>
                <a:gridCol w="2515545">
                  <a:extLst>
                    <a:ext uri="{9D8B030D-6E8A-4147-A177-3AD203B41FA5}">
                      <a16:colId xmlns:a16="http://schemas.microsoft.com/office/drawing/2014/main" val="2669859698"/>
                    </a:ext>
                  </a:extLst>
                </a:gridCol>
              </a:tblGrid>
              <a:tr h="710447">
                <a:tc>
                  <a:txBody>
                    <a:bodyPr/>
                    <a:lstStyle/>
                    <a:p>
                      <a:pPr algn="ctr"/>
                      <a:r>
                        <a:rPr lang="en-GB" sz="2800"/>
                        <a:t>Nation</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GB" sz="2800"/>
                        <a:t>Proportion of Visits</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US" sz="2800"/>
                        <a:t>Proportion of Spend</a:t>
                      </a:r>
                      <a:endParaRPr lang="en-GB" sz="280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710447">
                <a:tc>
                  <a:txBody>
                    <a:bodyPr/>
                    <a:lstStyle/>
                    <a:p>
                      <a:pPr algn="ctr"/>
                      <a:r>
                        <a:rPr lang="en-US" sz="2800">
                          <a:solidFill>
                            <a:schemeClr val="tx1"/>
                          </a:solidFill>
                        </a:rPr>
                        <a:t>GB</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710447">
                <a:tc>
                  <a:txBody>
                    <a:bodyPr/>
                    <a:lstStyle/>
                    <a:p>
                      <a:pPr marL="0" algn="ctr" defTabSz="914400" rtl="0" eaLnBrk="1" latinLnBrk="0" hangingPunct="1"/>
                      <a:r>
                        <a:rPr lang="en-US" sz="2800" kern="1200">
                          <a:solidFill>
                            <a:schemeClr val="tx1"/>
                          </a:solidFill>
                          <a:latin typeface="+mn-lt"/>
                          <a:ea typeface="+mn-ea"/>
                          <a:cs typeface="+mn-cs"/>
                        </a:rPr>
                        <a:t>England</a:t>
                      </a:r>
                      <a:endParaRPr lang="en-GB" sz="28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a:solidFill>
                            <a:schemeClr val="tx1"/>
                          </a:solidFill>
                          <a:uFillTx/>
                          <a:latin typeface="+mn-lt"/>
                          <a:ea typeface="+mn-ea"/>
                          <a:cs typeface="+mn-cs"/>
                          <a:sym typeface="Calibri"/>
                        </a:rPr>
                        <a:t>86%​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a:solidFill>
                            <a:schemeClr val="tx1"/>
                          </a:solidFill>
                          <a:uFillTx/>
                          <a:latin typeface="+mn-lt"/>
                          <a:ea typeface="+mn-ea"/>
                          <a:cs typeface="+mn-cs"/>
                          <a:sym typeface="Calibri"/>
                        </a:rPr>
                        <a:t>87%​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710447">
                <a:tc>
                  <a:txBody>
                    <a:bodyPr/>
                    <a:lstStyle/>
                    <a:p>
                      <a:pPr algn="ctr"/>
                      <a:r>
                        <a:rPr lang="en-US" sz="2800">
                          <a:solidFill>
                            <a:schemeClr val="tx1"/>
                          </a:solidFill>
                        </a:rPr>
                        <a:t>Scotland</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a:solidFill>
                            <a:schemeClr val="tx1"/>
                          </a:solidFill>
                          <a:uFillTx/>
                          <a:latin typeface="+mn-lt"/>
                          <a:ea typeface="+mn-ea"/>
                          <a:cs typeface="+mn-cs"/>
                          <a:sym typeface="Calibri"/>
                        </a:rPr>
                        <a:t>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a:solidFill>
                            <a:schemeClr val="tx1"/>
                          </a:solidFill>
                          <a:uFillTx/>
                          <a:latin typeface="+mn-lt"/>
                          <a:ea typeface="+mn-ea"/>
                          <a:cs typeface="+mn-cs"/>
                          <a:sym typeface="Calibri"/>
                        </a:rPr>
                        <a:t>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710447">
                <a:tc>
                  <a:txBody>
                    <a:bodyPr/>
                    <a:lstStyle/>
                    <a:p>
                      <a:pPr algn="ctr"/>
                      <a:r>
                        <a:rPr lang="en-US" sz="2800">
                          <a:solidFill>
                            <a:schemeClr val="tx1"/>
                          </a:solidFill>
                        </a:rPr>
                        <a:t>Wales</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a:solidFill>
                            <a:schemeClr val="tx1"/>
                          </a:solidFill>
                          <a:uFillTx/>
                          <a:latin typeface="+mn-lt"/>
                          <a:ea typeface="+mn-ea"/>
                          <a:cs typeface="+mn-cs"/>
                          <a:sym typeface="Calibri"/>
                        </a:rPr>
                        <a:t>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sp>
        <p:nvSpPr>
          <p:cNvPr id="6" name="Rectangle 5">
            <a:extLst>
              <a:ext uri="{FF2B5EF4-FFF2-40B4-BE49-F238E27FC236}">
                <a16:creationId xmlns:a16="http://schemas.microsoft.com/office/drawing/2014/main" id="{463ACD0B-73CA-B35D-7AD5-153EB583BBBF}"/>
              </a:ext>
            </a:extLst>
          </p:cNvPr>
          <p:cNvSpPr>
            <a:spLocks noGrp="1" noRot="1" noMove="1" noResize="1" noEditPoints="1" noAdjustHandles="1" noChangeArrowheads="1" noChangeShapeType="1"/>
          </p:cNvSpPr>
          <p:nvPr/>
        </p:nvSpPr>
        <p:spPr>
          <a:xfrm>
            <a:off x="8394201" y="2105031"/>
            <a:ext cx="7546635" cy="9524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rPr>
              <a:t>2024 Tourism Day Visits (millions)</a:t>
            </a:r>
          </a:p>
        </p:txBody>
      </p:sp>
      <p:sp>
        <p:nvSpPr>
          <p:cNvPr id="12" name="Rectangle 11">
            <a:extLst>
              <a:ext uri="{FF2B5EF4-FFF2-40B4-BE49-F238E27FC236}">
                <a16:creationId xmlns:a16="http://schemas.microsoft.com/office/drawing/2014/main" id="{7C8B730C-CCE4-06DE-D566-1477D19C8EDC}"/>
              </a:ext>
              <a:ext uri="{C183D7F6-B498-43B3-948B-1728B52AA6E4}">
                <adec:decorative xmlns:adec="http://schemas.microsoft.com/office/drawing/2017/decorative" val="1"/>
              </a:ext>
            </a:extLst>
          </p:cNvPr>
          <p:cNvSpPr>
            <a:spLocks/>
          </p:cNvSpPr>
          <p:nvPr/>
        </p:nvSpPr>
        <p:spPr>
          <a:xfrm>
            <a:off x="8394201" y="3057525"/>
            <a:ext cx="7546635" cy="4914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29" name="Chart 28" descr="Pie chart depicting 2022 Tourism day visits to GB 1086.2M, England 945.0M, Scotland 94.8M, Wales 62.0M.">
            <a:extLst>
              <a:ext uri="{FF2B5EF4-FFF2-40B4-BE49-F238E27FC236}">
                <a16:creationId xmlns:a16="http://schemas.microsoft.com/office/drawing/2014/main" id="{50EF254B-4D42-C4FF-EAD3-8AFA43A2AECA}"/>
              </a:ext>
            </a:extLst>
          </p:cNvPr>
          <p:cNvGraphicFramePr>
            <a:graphicFrameLocks/>
          </p:cNvGraphicFramePr>
          <p:nvPr>
            <p:extLst>
              <p:ext uri="{D42A27DB-BD31-4B8C-83A1-F6EECF244321}">
                <p14:modId xmlns:p14="http://schemas.microsoft.com/office/powerpoint/2010/main" val="3963723646"/>
              </p:ext>
            </p:extLst>
          </p:nvPr>
        </p:nvGraphicFramePr>
        <p:xfrm>
          <a:off x="8394201" y="3057525"/>
          <a:ext cx="7546635" cy="4914900"/>
        </p:xfrm>
        <a:graphic>
          <a:graphicData uri="http://schemas.openxmlformats.org/drawingml/2006/chart">
            <c:chart xmlns:c="http://schemas.openxmlformats.org/drawingml/2006/chart" xmlns:r="http://schemas.openxmlformats.org/officeDocument/2006/relationships" r:id="rId3"/>
          </a:graphicData>
        </a:graphic>
      </p:graphicFrame>
      <p:sp>
        <p:nvSpPr>
          <p:cNvPr id="35" name="TextBox 34">
            <a:extLst>
              <a:ext uri="{FF2B5EF4-FFF2-40B4-BE49-F238E27FC236}">
                <a16:creationId xmlns:a16="http://schemas.microsoft.com/office/drawing/2014/main" id="{3ACB4028-2C6A-3036-1C41-B1FFC4FF77AE}"/>
              </a:ext>
            </a:extLst>
          </p:cNvPr>
          <p:cNvSpPr txBox="1">
            <a:spLocks noGrp="1" noRot="1" noMove="1" noResize="1" noEditPoints="1" noAdjustHandles="1" noChangeArrowheads="1" noChangeShapeType="1"/>
          </p:cNvSpPr>
          <p:nvPr/>
        </p:nvSpPr>
        <p:spPr>
          <a:xfrm>
            <a:off x="11563186" y="5529600"/>
            <a:ext cx="1208664" cy="738664"/>
          </a:xfrm>
          <a:prstGeom prst="rect">
            <a:avLst/>
          </a:prstGeom>
          <a:noFill/>
        </p:spPr>
        <p:txBody>
          <a:bodyPr wrap="none" lIns="0" tIns="0" rIns="0" bIns="0" rtlCol="0" anchor="ctr">
            <a:spAutoFit/>
          </a:bodyPr>
          <a:lstStyle/>
          <a:p>
            <a:pPr algn="ctr"/>
            <a:r>
              <a:rPr lang="en-IN" sz="2400" b="1">
                <a:solidFill>
                  <a:schemeClr val="accent1"/>
                </a:solidFill>
              </a:rPr>
              <a:t>GB Total</a:t>
            </a:r>
          </a:p>
          <a:p>
            <a:pPr algn="ctr"/>
            <a:r>
              <a:rPr lang="en-IN" sz="2400" b="1">
                <a:solidFill>
                  <a:schemeClr val="accent1"/>
                </a:solidFill>
              </a:rPr>
              <a:t>1,028.5M</a:t>
            </a:r>
          </a:p>
        </p:txBody>
      </p:sp>
      <p:graphicFrame>
        <p:nvGraphicFramePr>
          <p:cNvPr id="24" name="Table 23">
            <a:extLst>
              <a:ext uri="{FF2B5EF4-FFF2-40B4-BE49-F238E27FC236}">
                <a16:creationId xmlns:a16="http://schemas.microsoft.com/office/drawing/2014/main" id="{1F337014-089F-3B8A-3EAD-A8B92AC26D3D}"/>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382524214"/>
              </p:ext>
            </p:extLst>
          </p:nvPr>
        </p:nvGraphicFramePr>
        <p:xfrm>
          <a:off x="8394201" y="8212047"/>
          <a:ext cx="7546635" cy="3767228"/>
        </p:xfrm>
        <a:graphic>
          <a:graphicData uri="http://schemas.openxmlformats.org/drawingml/2006/table">
            <a:tbl>
              <a:tblPr firstRow="1" bandRow="1">
                <a:tableStyleId>{5C22544A-7EE6-4342-B048-85BDC9FD1C3A}</a:tableStyleId>
              </a:tblPr>
              <a:tblGrid>
                <a:gridCol w="2515545">
                  <a:extLst>
                    <a:ext uri="{9D8B030D-6E8A-4147-A177-3AD203B41FA5}">
                      <a16:colId xmlns:a16="http://schemas.microsoft.com/office/drawing/2014/main" val="81361600"/>
                    </a:ext>
                  </a:extLst>
                </a:gridCol>
                <a:gridCol w="2515545">
                  <a:extLst>
                    <a:ext uri="{9D8B030D-6E8A-4147-A177-3AD203B41FA5}">
                      <a16:colId xmlns:a16="http://schemas.microsoft.com/office/drawing/2014/main" val="887013069"/>
                    </a:ext>
                  </a:extLst>
                </a:gridCol>
                <a:gridCol w="2515545">
                  <a:extLst>
                    <a:ext uri="{9D8B030D-6E8A-4147-A177-3AD203B41FA5}">
                      <a16:colId xmlns:a16="http://schemas.microsoft.com/office/drawing/2014/main" val="2669859698"/>
                    </a:ext>
                  </a:extLst>
                </a:gridCol>
              </a:tblGrid>
              <a:tr h="710447">
                <a:tc>
                  <a:txBody>
                    <a:bodyPr/>
                    <a:lstStyle/>
                    <a:p>
                      <a:pPr algn="ctr"/>
                      <a:r>
                        <a:rPr lang="en-GB" sz="2800"/>
                        <a:t>Nation</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GB" sz="2800"/>
                        <a:t>Proportion of Visits</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US" sz="2800"/>
                        <a:t>Proportion of Spend</a:t>
                      </a:r>
                      <a:endParaRPr lang="en-GB" sz="280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710447">
                <a:tc>
                  <a:txBody>
                    <a:bodyPr/>
                    <a:lstStyle/>
                    <a:p>
                      <a:pPr algn="ctr"/>
                      <a:r>
                        <a:rPr lang="en-US" sz="2800">
                          <a:solidFill>
                            <a:schemeClr val="tx1"/>
                          </a:solidFill>
                        </a:rPr>
                        <a:t>GB</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710447">
                <a:tc>
                  <a:txBody>
                    <a:bodyPr/>
                    <a:lstStyle/>
                    <a:p>
                      <a:pPr marL="0" algn="ctr" defTabSz="914400" rtl="0" eaLnBrk="1" latinLnBrk="0" hangingPunct="1"/>
                      <a:r>
                        <a:rPr lang="en-US" sz="2800" kern="1200">
                          <a:solidFill>
                            <a:schemeClr val="tx1"/>
                          </a:solidFill>
                          <a:latin typeface="+mn-lt"/>
                          <a:ea typeface="+mn-ea"/>
                          <a:cs typeface="+mn-cs"/>
                        </a:rPr>
                        <a:t>England</a:t>
                      </a:r>
                      <a:endParaRPr lang="en-GB" sz="28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a:solidFill>
                            <a:schemeClr val="tx1"/>
                          </a:solidFill>
                          <a:uFillTx/>
                          <a:latin typeface="+mn-lt"/>
                          <a:ea typeface="+mn-ea"/>
                          <a:cs typeface="+mn-cs"/>
                          <a:sym typeface="Calibri"/>
                        </a:rPr>
                        <a:t>88%​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a:solidFill>
                            <a:schemeClr val="tx1"/>
                          </a:solidFill>
                          <a:uFillTx/>
                          <a:latin typeface="+mn-lt"/>
                          <a:ea typeface="+mn-ea"/>
                          <a:cs typeface="+mn-cs"/>
                          <a:sym typeface="Calibri"/>
                        </a:rPr>
                        <a:t>88%​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710447">
                <a:tc>
                  <a:txBody>
                    <a:bodyPr/>
                    <a:lstStyle/>
                    <a:p>
                      <a:pPr algn="ctr"/>
                      <a:r>
                        <a:rPr lang="en-US" sz="2800">
                          <a:solidFill>
                            <a:schemeClr val="tx1"/>
                          </a:solidFill>
                        </a:rPr>
                        <a:t>Scotland</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a:solidFill>
                            <a:schemeClr val="tx1"/>
                          </a:solidFill>
                          <a:uFillTx/>
                          <a:latin typeface="+mn-lt"/>
                          <a:ea typeface="+mn-ea"/>
                          <a:cs typeface="+mn-cs"/>
                          <a:sym typeface="Calibri"/>
                        </a:rPr>
                        <a:t>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a:solidFill>
                            <a:schemeClr val="tx1"/>
                          </a:solidFill>
                          <a:uFillTx/>
                          <a:latin typeface="+mn-lt"/>
                          <a:ea typeface="+mn-ea"/>
                          <a:cs typeface="+mn-cs"/>
                          <a:sym typeface="Calibri"/>
                        </a:rPr>
                        <a:t>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710447">
                <a:tc>
                  <a:txBody>
                    <a:bodyPr/>
                    <a:lstStyle/>
                    <a:p>
                      <a:pPr algn="ctr"/>
                      <a:r>
                        <a:rPr lang="en-US" sz="2800">
                          <a:solidFill>
                            <a:schemeClr val="tx1"/>
                          </a:solidFill>
                        </a:rPr>
                        <a:t>Wales</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a:solidFill>
                            <a:schemeClr val="tx1"/>
                          </a:solidFill>
                          <a:uFillTx/>
                          <a:latin typeface="+mn-lt"/>
                          <a:ea typeface="+mn-ea"/>
                          <a:cs typeface="+mn-cs"/>
                          <a:sym typeface="Calibri"/>
                        </a:rPr>
                        <a:t>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dirty="0">
                          <a:solidFill>
                            <a:schemeClr val="tx1"/>
                          </a:solidFill>
                          <a:uFillTx/>
                          <a:latin typeface="+mn-lt"/>
                          <a:ea typeface="+mn-ea"/>
                          <a:cs typeface="+mn-cs"/>
                          <a:sym typeface="Calibri"/>
                        </a:rPr>
                        <a:t>4%​</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sp>
        <p:nvSpPr>
          <p:cNvPr id="8" name="Rectangle 7">
            <a:extLst>
              <a:ext uri="{FF2B5EF4-FFF2-40B4-BE49-F238E27FC236}">
                <a16:creationId xmlns:a16="http://schemas.microsoft.com/office/drawing/2014/main" id="{75F1B84E-B2BF-A7CF-0698-838C87AF486B}"/>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nvSpPr>
        <p:spPr>
          <a:xfrm>
            <a:off x="16250489" y="2105031"/>
            <a:ext cx="7546635" cy="9524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rPr>
              <a:t>2024 Tourism Day Visits Activities Core to Tourism (millions)</a:t>
            </a:r>
          </a:p>
        </p:txBody>
      </p:sp>
      <p:sp>
        <p:nvSpPr>
          <p:cNvPr id="13" name="Rectangle 12">
            <a:extLst>
              <a:ext uri="{FF2B5EF4-FFF2-40B4-BE49-F238E27FC236}">
                <a16:creationId xmlns:a16="http://schemas.microsoft.com/office/drawing/2014/main" id="{4A25F7F6-A53C-F7A9-8A0D-5B02C0788FC5}"/>
              </a:ext>
              <a:ext uri="{C183D7F6-B498-43B3-948B-1728B52AA6E4}">
                <adec:decorative xmlns:adec="http://schemas.microsoft.com/office/drawing/2017/decorative" val="1"/>
              </a:ext>
            </a:extLst>
          </p:cNvPr>
          <p:cNvSpPr>
            <a:spLocks/>
          </p:cNvSpPr>
          <p:nvPr/>
        </p:nvSpPr>
        <p:spPr>
          <a:xfrm>
            <a:off x="16250489" y="3080971"/>
            <a:ext cx="7546635" cy="4914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TextBox 35">
            <a:extLst>
              <a:ext uri="{FF2B5EF4-FFF2-40B4-BE49-F238E27FC236}">
                <a16:creationId xmlns:a16="http://schemas.microsoft.com/office/drawing/2014/main" id="{2A6136F2-86C2-A875-F009-CF8ACBB236F0}"/>
              </a:ext>
              <a:ext uri="{C183D7F6-B498-43B3-948B-1728B52AA6E4}">
                <adec:decorative xmlns:adec="http://schemas.microsoft.com/office/drawing/2017/decorative" val="0"/>
              </a:ext>
            </a:extLst>
          </p:cNvPr>
          <p:cNvSpPr txBox="1">
            <a:spLocks noGrp="1" noRot="1" noMove="1" noResize="1" noEditPoints="1" noAdjustHandles="1" noChangeArrowheads="1" noChangeShapeType="1"/>
          </p:cNvSpPr>
          <p:nvPr/>
        </p:nvSpPr>
        <p:spPr>
          <a:xfrm>
            <a:off x="19465961" y="5529600"/>
            <a:ext cx="1115691" cy="738664"/>
          </a:xfrm>
          <a:prstGeom prst="rect">
            <a:avLst/>
          </a:prstGeom>
          <a:noFill/>
        </p:spPr>
        <p:txBody>
          <a:bodyPr wrap="none" lIns="0" tIns="0" rIns="0" bIns="0" rtlCol="0" anchor="ctr">
            <a:spAutoFit/>
          </a:bodyPr>
          <a:lstStyle/>
          <a:p>
            <a:pPr algn="ctr"/>
            <a:r>
              <a:rPr lang="en-IN" sz="2400" b="1">
                <a:solidFill>
                  <a:schemeClr val="accent1"/>
                </a:solidFill>
              </a:rPr>
              <a:t>GB Total</a:t>
            </a:r>
          </a:p>
          <a:p>
            <a:pPr algn="ctr"/>
            <a:r>
              <a:rPr lang="en-IN" sz="2400" b="1">
                <a:solidFill>
                  <a:schemeClr val="accent1"/>
                </a:solidFill>
              </a:rPr>
              <a:t>341.1M</a:t>
            </a:r>
          </a:p>
        </p:txBody>
      </p:sp>
      <p:graphicFrame>
        <p:nvGraphicFramePr>
          <p:cNvPr id="30" name="Chart 29" descr="Pie chart depicting 2022 tourism day visits activities core to tourism to GB 373.1M, England 319.7M, Scotland 39.4M, Wales 22.8M.">
            <a:extLst>
              <a:ext uri="{FF2B5EF4-FFF2-40B4-BE49-F238E27FC236}">
                <a16:creationId xmlns:a16="http://schemas.microsoft.com/office/drawing/2014/main" id="{12C554F0-9ED5-7526-E2A4-65B501B2BDBE}"/>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704097106"/>
              </p:ext>
            </p:extLst>
          </p:nvPr>
        </p:nvGraphicFramePr>
        <p:xfrm>
          <a:off x="16226427" y="3001971"/>
          <a:ext cx="7546635" cy="49149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Table 24">
            <a:extLst>
              <a:ext uri="{FF2B5EF4-FFF2-40B4-BE49-F238E27FC236}">
                <a16:creationId xmlns:a16="http://schemas.microsoft.com/office/drawing/2014/main" id="{6F71B40A-5F2B-FFE2-AD6E-E75DC258F6DA}"/>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681008429"/>
              </p:ext>
            </p:extLst>
          </p:nvPr>
        </p:nvGraphicFramePr>
        <p:xfrm>
          <a:off x="16250489" y="8212047"/>
          <a:ext cx="7546635" cy="3767228"/>
        </p:xfrm>
        <a:graphic>
          <a:graphicData uri="http://schemas.openxmlformats.org/drawingml/2006/table">
            <a:tbl>
              <a:tblPr firstRow="1" bandRow="1">
                <a:tableStyleId>{5C22544A-7EE6-4342-B048-85BDC9FD1C3A}</a:tableStyleId>
              </a:tblPr>
              <a:tblGrid>
                <a:gridCol w="2515545">
                  <a:extLst>
                    <a:ext uri="{9D8B030D-6E8A-4147-A177-3AD203B41FA5}">
                      <a16:colId xmlns:a16="http://schemas.microsoft.com/office/drawing/2014/main" val="81361600"/>
                    </a:ext>
                  </a:extLst>
                </a:gridCol>
                <a:gridCol w="2515545">
                  <a:extLst>
                    <a:ext uri="{9D8B030D-6E8A-4147-A177-3AD203B41FA5}">
                      <a16:colId xmlns:a16="http://schemas.microsoft.com/office/drawing/2014/main" val="887013069"/>
                    </a:ext>
                  </a:extLst>
                </a:gridCol>
                <a:gridCol w="2515545">
                  <a:extLst>
                    <a:ext uri="{9D8B030D-6E8A-4147-A177-3AD203B41FA5}">
                      <a16:colId xmlns:a16="http://schemas.microsoft.com/office/drawing/2014/main" val="2669859698"/>
                    </a:ext>
                  </a:extLst>
                </a:gridCol>
              </a:tblGrid>
              <a:tr h="710447">
                <a:tc>
                  <a:txBody>
                    <a:bodyPr/>
                    <a:lstStyle/>
                    <a:p>
                      <a:pPr algn="ctr"/>
                      <a:r>
                        <a:rPr lang="en-GB" sz="2800"/>
                        <a:t>Nation</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GB" sz="2800"/>
                        <a:t>Proportion of Visits</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US" sz="2800"/>
                        <a:t>Proportion of Spend</a:t>
                      </a:r>
                      <a:endParaRPr lang="en-GB" sz="280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710447">
                <a:tc>
                  <a:txBody>
                    <a:bodyPr/>
                    <a:lstStyle/>
                    <a:p>
                      <a:pPr algn="ctr"/>
                      <a:r>
                        <a:rPr lang="en-US" sz="2800">
                          <a:solidFill>
                            <a:schemeClr val="tx1"/>
                          </a:solidFill>
                        </a:rPr>
                        <a:t>GB</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710447">
                <a:tc>
                  <a:txBody>
                    <a:bodyPr/>
                    <a:lstStyle/>
                    <a:p>
                      <a:pPr marL="0" algn="ctr" defTabSz="914400" rtl="0" eaLnBrk="1" latinLnBrk="0" hangingPunct="1"/>
                      <a:r>
                        <a:rPr lang="en-US" sz="2800" kern="1200">
                          <a:solidFill>
                            <a:schemeClr val="tx1"/>
                          </a:solidFill>
                          <a:latin typeface="+mn-lt"/>
                          <a:ea typeface="+mn-ea"/>
                          <a:cs typeface="+mn-cs"/>
                        </a:rPr>
                        <a:t>England</a:t>
                      </a:r>
                      <a:endParaRPr lang="en-GB" sz="28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a:solidFill>
                            <a:schemeClr val="tx1"/>
                          </a:solidFill>
                          <a:uFillTx/>
                          <a:latin typeface="+mn-lt"/>
                          <a:ea typeface="+mn-ea"/>
                          <a:cs typeface="+mn-cs"/>
                          <a:sym typeface="Calibri"/>
                        </a:rPr>
                        <a:t>87%​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a:solidFill>
                            <a:schemeClr val="tx1"/>
                          </a:solidFill>
                          <a:uFillTx/>
                          <a:latin typeface="+mn-lt"/>
                          <a:ea typeface="+mn-ea"/>
                          <a:cs typeface="+mn-cs"/>
                          <a:sym typeface="Calibri"/>
                        </a:rPr>
                        <a:t>87%​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710447">
                <a:tc>
                  <a:txBody>
                    <a:bodyPr/>
                    <a:lstStyle/>
                    <a:p>
                      <a:pPr algn="ctr"/>
                      <a:r>
                        <a:rPr lang="en-US" sz="2800">
                          <a:solidFill>
                            <a:schemeClr val="tx1"/>
                          </a:solidFill>
                        </a:rPr>
                        <a:t>Scotland</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a:solidFill>
                            <a:schemeClr val="tx1"/>
                          </a:solidFill>
                          <a:uFillTx/>
                          <a:latin typeface="+mn-lt"/>
                          <a:ea typeface="+mn-ea"/>
                          <a:cs typeface="+mn-cs"/>
                          <a:sym typeface="Calibri"/>
                        </a:rPr>
                        <a:t>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a:solidFill>
                            <a:schemeClr val="tx1"/>
                          </a:solidFill>
                          <a:uFillTx/>
                          <a:latin typeface="+mn-lt"/>
                          <a:ea typeface="+mn-ea"/>
                          <a:cs typeface="+mn-cs"/>
                          <a:sym typeface="Calibri"/>
                        </a:rPr>
                        <a:t>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710447">
                <a:tc>
                  <a:txBody>
                    <a:bodyPr/>
                    <a:lstStyle/>
                    <a:p>
                      <a:pPr algn="ctr"/>
                      <a:r>
                        <a:rPr lang="en-US" sz="2800">
                          <a:solidFill>
                            <a:schemeClr val="tx1"/>
                          </a:solidFill>
                        </a:rPr>
                        <a:t>Wales</a:t>
                      </a:r>
                      <a:endParaRPr lang="en-GB" sz="280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a:solidFill>
                            <a:schemeClr val="tx1"/>
                          </a:solidFill>
                          <a:uFillTx/>
                          <a:latin typeface="+mn-lt"/>
                          <a:ea typeface="+mn-ea"/>
                          <a:cs typeface="+mn-cs"/>
                          <a:sym typeface="Calibri"/>
                        </a:rPr>
                        <a:t>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4%​</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sp>
        <p:nvSpPr>
          <p:cNvPr id="4" name="Text Placeholder 3">
            <a:extLst>
              <a:ext uri="{FF2B5EF4-FFF2-40B4-BE49-F238E27FC236}">
                <a16:creationId xmlns:a16="http://schemas.microsoft.com/office/drawing/2014/main" id="{CBE76E4A-4D9A-BC8B-D8AD-C3BB63AD18AA}"/>
              </a:ext>
            </a:extLst>
          </p:cNvPr>
          <p:cNvSpPr>
            <a:spLocks noGrp="1" noRot="1" noMove="1" noResize="1" noEditPoints="1" noAdjustHandles="1" noChangeArrowheads="1" noChangeShapeType="1"/>
          </p:cNvSpPr>
          <p:nvPr>
            <p:ph type="body" sz="quarter" idx="14"/>
          </p:nvPr>
        </p:nvSpPr>
        <p:spPr/>
        <p:txBody>
          <a:bodyPr/>
          <a:lstStyle/>
          <a:p>
            <a:r>
              <a:rPr lang="en-GB" sz="2400"/>
              <a:t>Source: Great Britain Tourism Survey: Day Visits 2024</a:t>
            </a:r>
            <a:br>
              <a:rPr lang="en-GB" sz="2400"/>
            </a:br>
            <a:r>
              <a:rPr lang="en-GB" sz="2400"/>
              <a:t>Base: GB 10,015; England 8,049; Scotland 1,143; Wales 911</a:t>
            </a:r>
          </a:p>
        </p:txBody>
      </p:sp>
    </p:spTree>
    <p:extLst>
      <p:ext uri="{BB962C8B-B14F-4D97-AF65-F5344CB8AC3E}">
        <p14:creationId xmlns:p14="http://schemas.microsoft.com/office/powerpoint/2010/main" val="299254878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8479ADA-AC76-0A3A-0AC1-FC151AFF82B8}"/>
              </a:ext>
            </a:extLst>
          </p:cNvPr>
          <p:cNvSpPr>
            <a:spLocks noGrp="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Tourism day visits by month in 2024</a:t>
            </a:r>
            <a:endParaRPr kumimoji="0" lang="en-GB"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6" name="TextBox 5">
            <a:extLst>
              <a:ext uri="{FF2B5EF4-FFF2-40B4-BE49-F238E27FC236}">
                <a16:creationId xmlns:a16="http://schemas.microsoft.com/office/drawing/2014/main" id="{2B2A8BEA-25F0-ECD2-9EEB-0D103FCCA8ED}"/>
              </a:ext>
            </a:extLst>
          </p:cNvPr>
          <p:cNvSpPr txBox="1"/>
          <p:nvPr/>
        </p:nvSpPr>
        <p:spPr>
          <a:xfrm>
            <a:off x="580232" y="1890254"/>
            <a:ext cx="23223536" cy="22621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nchor="t">
            <a:spAutoFit/>
          </a:bodyPr>
          <a:lstStyle/>
          <a:p>
            <a:pPr algn="just"/>
            <a:r>
              <a:rPr lang="en-US" sz="2800"/>
              <a:t>There were 1.03 billion domestic tourism day visits in Great Britain in 2024, representing a 12% decrease since 2023. </a:t>
            </a:r>
            <a:r>
              <a:rPr lang="en-GB" sz="2800"/>
              <a:t>This is broadly in line with the Great Britain Domestic Sentiment Tracker, which found that 1 in 5 Great Britain residents would reduce their day visits in 2024, due to cost of living pressures. </a:t>
            </a:r>
            <a:r>
              <a:rPr lang="en-US" sz="2800"/>
              <a:t>Tourism day visits in Great Britain peaked in August in 2024, increasing by 12% since August 2023. This was largely due to a 15% increase in family </a:t>
            </a:r>
            <a:r>
              <a:rPr lang="en-US" sz="2800" err="1"/>
              <a:t>lifestage</a:t>
            </a:r>
            <a:r>
              <a:rPr lang="en-US" sz="2800"/>
              <a:t> taking day visits in August 2024, when compared to August 2023. This August peak was also evident for overnight trips in Great Britain in 2024, also due to a lift in family </a:t>
            </a:r>
            <a:r>
              <a:rPr lang="en-US" sz="2800" err="1"/>
              <a:t>lifestage</a:t>
            </a:r>
            <a:r>
              <a:rPr lang="en-US" sz="2800"/>
              <a:t> taking trips in this month, when compared to August 2023.</a:t>
            </a:r>
            <a:endParaRPr lang="en-US" sz="2800">
              <a:solidFill>
                <a:srgbClr val="FF0000"/>
              </a:solidFill>
              <a:highlight>
                <a:srgbClr val="FFFF00"/>
              </a:highlight>
            </a:endParaRPr>
          </a:p>
        </p:txBody>
      </p:sp>
      <p:grpSp>
        <p:nvGrpSpPr>
          <p:cNvPr id="14" name="Group 13" descr="Line chart depicting total visits (in millions) by month to GB, England, Scotland and Wales in 2022">
            <a:extLst>
              <a:ext uri="{FF2B5EF4-FFF2-40B4-BE49-F238E27FC236}">
                <a16:creationId xmlns:a16="http://schemas.microsoft.com/office/drawing/2014/main" id="{00B8DA32-F2B8-4503-76C2-9157088E1CA7}"/>
              </a:ext>
            </a:extLst>
          </p:cNvPr>
          <p:cNvGrpSpPr/>
          <p:nvPr/>
        </p:nvGrpSpPr>
        <p:grpSpPr>
          <a:xfrm>
            <a:off x="596376" y="4245775"/>
            <a:ext cx="16476069" cy="7733507"/>
            <a:chOff x="558800" y="3797300"/>
            <a:chExt cx="15684955" cy="8181975"/>
          </a:xfrm>
        </p:grpSpPr>
        <p:sp>
          <p:nvSpPr>
            <p:cNvPr id="8" name="Rectangle 7">
              <a:extLst>
                <a:ext uri="{FF2B5EF4-FFF2-40B4-BE49-F238E27FC236}">
                  <a16:creationId xmlns:a16="http://schemas.microsoft.com/office/drawing/2014/main" id="{FD5F5743-B197-8EDC-6CA5-34C203F5358B}"/>
                </a:ext>
              </a:extLst>
            </p:cNvPr>
            <p:cNvSpPr/>
            <p:nvPr/>
          </p:nvSpPr>
          <p:spPr>
            <a:xfrm>
              <a:off x="558800" y="3797300"/>
              <a:ext cx="1568495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Total visits in 2024 (millions)</a:t>
              </a:r>
            </a:p>
          </p:txBody>
        </p:sp>
        <p:grpSp>
          <p:nvGrpSpPr>
            <p:cNvPr id="7" name="Group 6">
              <a:extLst>
                <a:ext uri="{FF2B5EF4-FFF2-40B4-BE49-F238E27FC236}">
                  <a16:creationId xmlns:a16="http://schemas.microsoft.com/office/drawing/2014/main" id="{49853ED7-09BE-B313-4A00-9CB9D73BB444}"/>
                </a:ext>
              </a:extLst>
            </p:cNvPr>
            <p:cNvGrpSpPr/>
            <p:nvPr/>
          </p:nvGrpSpPr>
          <p:grpSpPr>
            <a:xfrm>
              <a:off x="558800" y="4546100"/>
              <a:ext cx="15684955" cy="7433175"/>
              <a:chOff x="561974" y="4098426"/>
              <a:chExt cx="15388510" cy="8179300"/>
            </a:xfrm>
          </p:grpSpPr>
          <p:sp>
            <p:nvSpPr>
              <p:cNvPr id="9" name="Rectangle 8">
                <a:extLst>
                  <a:ext uri="{FF2B5EF4-FFF2-40B4-BE49-F238E27FC236}">
                    <a16:creationId xmlns:a16="http://schemas.microsoft.com/office/drawing/2014/main" id="{20B6D898-E727-0F86-1362-90B535BBC63C}"/>
                  </a:ext>
                </a:extLst>
              </p:cNvPr>
              <p:cNvSpPr/>
              <p:nvPr/>
            </p:nvSpPr>
            <p:spPr>
              <a:xfrm>
                <a:off x="561974" y="4098426"/>
                <a:ext cx="15388510" cy="81793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4" name="Content Placeholder 12">
                <a:extLst>
                  <a:ext uri="{FF2B5EF4-FFF2-40B4-BE49-F238E27FC236}">
                    <a16:creationId xmlns:a16="http://schemas.microsoft.com/office/drawing/2014/main" id="{A92739BA-66AC-CF93-7A38-7948094F6EAB}"/>
                  </a:ext>
                </a:extLst>
              </p:cNvPr>
              <p:cNvGraphicFramePr>
                <a:graphicFrameLocks/>
              </p:cNvGraphicFramePr>
              <p:nvPr>
                <p:extLst>
                  <p:ext uri="{D42A27DB-BD31-4B8C-83A1-F6EECF244321}">
                    <p14:modId xmlns:p14="http://schemas.microsoft.com/office/powerpoint/2010/main" val="2335804942"/>
                  </p:ext>
                </p:extLst>
              </p:nvPr>
            </p:nvGraphicFramePr>
            <p:xfrm>
              <a:off x="561974" y="4098426"/>
              <a:ext cx="15388510" cy="8179300"/>
            </p:xfrm>
            <a:graphic>
              <a:graphicData uri="http://schemas.openxmlformats.org/drawingml/2006/chart">
                <c:chart xmlns:c="http://schemas.openxmlformats.org/drawingml/2006/chart" xmlns:r="http://schemas.openxmlformats.org/officeDocument/2006/relationships" r:id="rId3"/>
              </a:graphicData>
            </a:graphic>
          </p:graphicFrame>
        </p:grpSp>
      </p:grpSp>
      <p:graphicFrame>
        <p:nvGraphicFramePr>
          <p:cNvPr id="10" name="Table 9">
            <a:extLst>
              <a:ext uri="{FF2B5EF4-FFF2-40B4-BE49-F238E27FC236}">
                <a16:creationId xmlns:a16="http://schemas.microsoft.com/office/drawing/2014/main" id="{29E859F2-F6FD-88B5-B397-E52C88AE69D6}"/>
              </a:ext>
            </a:extLst>
          </p:cNvPr>
          <p:cNvGraphicFramePr>
            <a:graphicFrameLocks noGrp="1"/>
          </p:cNvGraphicFramePr>
          <p:nvPr>
            <p:extLst>
              <p:ext uri="{D42A27DB-BD31-4B8C-83A1-F6EECF244321}">
                <p14:modId xmlns:p14="http://schemas.microsoft.com/office/powerpoint/2010/main" val="4171781182"/>
              </p:ext>
            </p:extLst>
          </p:nvPr>
        </p:nvGraphicFramePr>
        <p:xfrm>
          <a:off x="17288889" y="4272048"/>
          <a:ext cx="6498735" cy="7710400"/>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542080">
                <a:tc>
                  <a:txBody>
                    <a:bodyPr/>
                    <a:lstStyle/>
                    <a:p>
                      <a:pPr marL="0" algn="ctr" defTabSz="914400" rtl="0" eaLnBrk="1" latinLnBrk="0" hangingPunct="1"/>
                      <a:r>
                        <a:rPr lang="en-GB" sz="2800" b="1" kern="1200">
                          <a:solidFill>
                            <a:schemeClr val="lt1"/>
                          </a:solidFill>
                          <a:latin typeface="+mn-lt"/>
                          <a:ea typeface="+mn-ea"/>
                          <a:cs typeface="+mn-cs"/>
                        </a:rPr>
                        <a:t>Nation</a:t>
                      </a:r>
                    </a:p>
                  </a:txBody>
                  <a:tcPr anchor="ctr"/>
                </a:tc>
                <a:tc>
                  <a:txBody>
                    <a:bodyPr/>
                    <a:lstStyle/>
                    <a:p>
                      <a:pPr marL="0" algn="ctr" defTabSz="914400" rtl="0" eaLnBrk="1" latinLnBrk="0" hangingPunct="1"/>
                      <a:r>
                        <a:rPr lang="en-GB" sz="2800" b="1" kern="1200">
                          <a:solidFill>
                            <a:schemeClr val="lt1"/>
                          </a:solidFill>
                          <a:latin typeface="+mn-lt"/>
                          <a:ea typeface="+mn-ea"/>
                          <a:cs typeface="+mn-cs"/>
                        </a:rPr>
                        <a:t>Number of visits 2024 (millions)</a:t>
                      </a:r>
                    </a:p>
                  </a:txBody>
                  <a:tcPr anchor="ctr"/>
                </a:tc>
                <a:tc>
                  <a:txBody>
                    <a:bodyPr/>
                    <a:lstStyle/>
                    <a:p>
                      <a:pPr marL="0" algn="ctr" defTabSz="914400" rtl="0" eaLnBrk="1" latinLnBrk="0" hangingPunct="1"/>
                      <a:r>
                        <a:rPr lang="en-GB" sz="2800" b="1" kern="1200">
                          <a:solidFill>
                            <a:schemeClr val="lt1"/>
                          </a:solidFill>
                          <a:latin typeface="+mn-lt"/>
                          <a:ea typeface="+mn-ea"/>
                          <a:cs typeface="+mn-cs"/>
                        </a:rPr>
                        <a:t>Proportion of visits</a:t>
                      </a:r>
                    </a:p>
                    <a:p>
                      <a:pPr marL="0" algn="ctr" defTabSz="914400" rtl="0" eaLnBrk="1" latinLnBrk="0" hangingPunct="1"/>
                      <a:r>
                        <a:rPr lang="en-GB" sz="2800" b="1" kern="1200">
                          <a:solidFill>
                            <a:schemeClr val="lt1"/>
                          </a:solidFill>
                          <a:latin typeface="+mn-lt"/>
                          <a:ea typeface="+mn-ea"/>
                          <a:cs typeface="+mn-cs"/>
                        </a:rPr>
                        <a:t>2024</a:t>
                      </a:r>
                    </a:p>
                  </a:txBody>
                  <a:tcPr anchor="ctr"/>
                </a:tc>
                <a:extLst>
                  <a:ext uri="{0D108BD9-81ED-4DB2-BD59-A6C34878D82A}">
                    <a16:rowId xmlns:a16="http://schemas.microsoft.com/office/drawing/2014/main" val="1236938923"/>
                  </a:ext>
                </a:extLst>
              </a:tr>
              <a:tr h="1542080">
                <a:tc>
                  <a:txBody>
                    <a:bodyPr/>
                    <a:lstStyle/>
                    <a:p>
                      <a:pPr marL="0" algn="ctr" defTabSz="914400" rtl="0" eaLnBrk="1" latinLnBrk="0" hangingPunct="1"/>
                      <a:r>
                        <a:rPr lang="en-US" sz="2800" kern="1200">
                          <a:solidFill>
                            <a:srgbClr val="200F2E"/>
                          </a:solidFill>
                          <a:latin typeface="+mn-lt"/>
                          <a:ea typeface="+mn-ea"/>
                          <a:cs typeface="+mn-cs"/>
                        </a:rPr>
                        <a:t>GB</a:t>
                      </a:r>
                      <a:endParaRPr lang="en-GB" sz="2800" kern="1200">
                        <a:solidFill>
                          <a:srgbClr val="200F2E"/>
                        </a:solidFill>
                        <a:latin typeface="+mn-lt"/>
                        <a:ea typeface="+mn-ea"/>
                        <a:cs typeface="+mn-cs"/>
                      </a:endParaRPr>
                    </a:p>
                  </a:txBody>
                  <a:tcPr anchor="ctr"/>
                </a:tc>
                <a:tc>
                  <a:txBody>
                    <a:bodyPr/>
                    <a:lstStyle/>
                    <a:p>
                      <a:pPr algn="ctr"/>
                      <a:r>
                        <a:rPr lang="en-GB" sz="2800">
                          <a:solidFill>
                            <a:schemeClr val="tx1"/>
                          </a:solidFill>
                        </a:rPr>
                        <a:t>1,028.5</a:t>
                      </a:r>
                    </a:p>
                  </a:txBody>
                  <a:tcPr anchor="ctr"/>
                </a:tc>
                <a:tc>
                  <a:txBody>
                    <a:bodyPr/>
                    <a:lstStyle/>
                    <a:p>
                      <a:pPr algn="ctr"/>
                      <a:endParaRPr lang="en-GB" sz="2800">
                        <a:solidFill>
                          <a:schemeClr val="tx1"/>
                        </a:solidFill>
                      </a:endParaRPr>
                    </a:p>
                  </a:txBody>
                  <a:tcPr anchor="ctr"/>
                </a:tc>
                <a:extLst>
                  <a:ext uri="{0D108BD9-81ED-4DB2-BD59-A6C34878D82A}">
                    <a16:rowId xmlns:a16="http://schemas.microsoft.com/office/drawing/2014/main" val="2818411631"/>
                  </a:ext>
                </a:extLst>
              </a:tr>
              <a:tr h="1542080">
                <a:tc>
                  <a:txBody>
                    <a:bodyPr/>
                    <a:lstStyle/>
                    <a:p>
                      <a:pPr marL="0" algn="ctr" defTabSz="914400" rtl="0" eaLnBrk="1" latinLnBrk="0" hangingPunct="1"/>
                      <a:r>
                        <a:rPr lang="en-US" sz="2800" kern="1200">
                          <a:solidFill>
                            <a:srgbClr val="200F2E"/>
                          </a:solidFill>
                          <a:latin typeface="+mn-lt"/>
                          <a:ea typeface="+mn-ea"/>
                          <a:cs typeface="+mn-cs"/>
                        </a:rPr>
                        <a:t>England</a:t>
                      </a:r>
                      <a:endParaRPr lang="en-GB" sz="2800" kern="120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906.3</a:t>
                      </a:r>
                    </a:p>
                  </a:txBody>
                  <a:tcPr anchor="ctr"/>
                </a:tc>
                <a:tc>
                  <a:txBody>
                    <a:bodyPr/>
                    <a:lstStyle/>
                    <a:p>
                      <a:pPr marL="0" algn="ctr" defTabSz="914400" rtl="0" eaLnBrk="1" fontAlgn="b" latinLnBrk="0" hangingPunct="1"/>
                      <a:r>
                        <a:rPr lang="en-US" sz="2800" kern="1200">
                          <a:solidFill>
                            <a:schemeClr val="tx1"/>
                          </a:solidFill>
                          <a:latin typeface="+mn-lt"/>
                          <a:ea typeface="+mn-ea"/>
                          <a:cs typeface="+mn-cs"/>
                        </a:rPr>
                        <a:t>88%</a:t>
                      </a:r>
                      <a:endParaRPr lang="en-GB" sz="2800" kern="1200">
                        <a:solidFill>
                          <a:schemeClr val="tx1"/>
                        </a:solidFill>
                        <a:latin typeface="+mn-lt"/>
                        <a:ea typeface="+mn-ea"/>
                        <a:cs typeface="+mn-cs"/>
                      </a:endParaRPr>
                    </a:p>
                  </a:txBody>
                  <a:tcPr marL="54000" marR="54000" marT="36000" marB="36000" anchor="ctr"/>
                </a:tc>
                <a:extLst>
                  <a:ext uri="{0D108BD9-81ED-4DB2-BD59-A6C34878D82A}">
                    <a16:rowId xmlns:a16="http://schemas.microsoft.com/office/drawing/2014/main" val="3992828607"/>
                  </a:ext>
                </a:extLst>
              </a:tr>
              <a:tr h="1542080">
                <a:tc>
                  <a:txBody>
                    <a:bodyPr/>
                    <a:lstStyle/>
                    <a:p>
                      <a:pPr marL="0" algn="ctr" defTabSz="914400" rtl="0" eaLnBrk="1" latinLnBrk="0" hangingPunct="1"/>
                      <a:r>
                        <a:rPr lang="en-US" sz="2800" kern="1200">
                          <a:solidFill>
                            <a:srgbClr val="200F2E"/>
                          </a:solidFill>
                          <a:latin typeface="+mn-lt"/>
                          <a:ea typeface="+mn-ea"/>
                          <a:cs typeface="+mn-cs"/>
                        </a:rPr>
                        <a:t>Scotland</a:t>
                      </a:r>
                      <a:endParaRPr lang="en-GB" sz="2800" kern="120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76.8</a:t>
                      </a:r>
                    </a:p>
                  </a:txBody>
                  <a:tcPr anchor="ctr"/>
                </a:tc>
                <a:tc>
                  <a:txBody>
                    <a:bodyPr/>
                    <a:lstStyle/>
                    <a:p>
                      <a:pPr algn="ctr"/>
                      <a:r>
                        <a:rPr lang="en-US" sz="2800">
                          <a:solidFill>
                            <a:schemeClr val="tx1"/>
                          </a:solidFill>
                        </a:rPr>
                        <a:t>7%</a:t>
                      </a:r>
                      <a:endParaRPr lang="en-GB" sz="2800">
                        <a:solidFill>
                          <a:schemeClr val="tx1"/>
                        </a:solidFill>
                      </a:endParaRPr>
                    </a:p>
                  </a:txBody>
                  <a:tcPr marL="54000" marR="54000" marT="36000" marB="36000" anchor="ctr"/>
                </a:tc>
                <a:extLst>
                  <a:ext uri="{0D108BD9-81ED-4DB2-BD59-A6C34878D82A}">
                    <a16:rowId xmlns:a16="http://schemas.microsoft.com/office/drawing/2014/main" val="664184207"/>
                  </a:ext>
                </a:extLst>
              </a:tr>
              <a:tr h="1542080">
                <a:tc>
                  <a:txBody>
                    <a:bodyPr/>
                    <a:lstStyle/>
                    <a:p>
                      <a:pPr marL="0" algn="ctr" defTabSz="914400" rtl="0" eaLnBrk="1" latinLnBrk="0" hangingPunct="1"/>
                      <a:r>
                        <a:rPr lang="en-US" sz="2800" kern="1200">
                          <a:solidFill>
                            <a:srgbClr val="200F2E"/>
                          </a:solidFill>
                          <a:latin typeface="+mn-lt"/>
                          <a:ea typeface="+mn-ea"/>
                          <a:cs typeface="+mn-cs"/>
                        </a:rPr>
                        <a:t>Wales</a:t>
                      </a:r>
                      <a:endParaRPr lang="en-GB" sz="2800" kern="120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53.3</a:t>
                      </a:r>
                    </a:p>
                  </a:txBody>
                  <a:tcPr anchor="ctr"/>
                </a:tc>
                <a:tc>
                  <a:txBody>
                    <a:bodyPr/>
                    <a:lstStyle/>
                    <a:p>
                      <a:pPr algn="ctr"/>
                      <a:r>
                        <a:rPr lang="en-US" sz="2800" dirty="0">
                          <a:solidFill>
                            <a:schemeClr val="tx1"/>
                          </a:solidFill>
                        </a:rPr>
                        <a:t>5%</a:t>
                      </a:r>
                      <a:endParaRPr lang="en-GB" sz="2800" dirty="0">
                        <a:solidFill>
                          <a:schemeClr val="tx1"/>
                        </a:solidFill>
                      </a:endParaRPr>
                    </a:p>
                  </a:txBody>
                  <a:tcPr marL="54000" marR="54000" marT="36000" marB="36000" anchor="ctr"/>
                </a:tc>
                <a:extLst>
                  <a:ext uri="{0D108BD9-81ED-4DB2-BD59-A6C34878D82A}">
                    <a16:rowId xmlns:a16="http://schemas.microsoft.com/office/drawing/2014/main" val="120076929"/>
                  </a:ext>
                </a:extLst>
              </a:tr>
            </a:tbl>
          </a:graphicData>
        </a:graphic>
      </p:graphicFrame>
      <p:sp>
        <p:nvSpPr>
          <p:cNvPr id="15" name="Content Placeholder 14">
            <a:extLst>
              <a:ext uri="{FF2B5EF4-FFF2-40B4-BE49-F238E27FC236}">
                <a16:creationId xmlns:a16="http://schemas.microsoft.com/office/drawing/2014/main" id="{5F81908B-8943-4FDD-5F90-216411F48A7E}"/>
              </a:ext>
            </a:extLst>
          </p:cNvPr>
          <p:cNvSpPr>
            <a:spLocks noGrp="1"/>
          </p:cNvSpPr>
          <p:nvPr>
            <p:ph type="body" sz="quarter" idx="14"/>
          </p:nvPr>
        </p:nvSpPr>
        <p:spPr/>
        <p:txBody>
          <a:bodyPr/>
          <a:lstStyle/>
          <a:p>
            <a:r>
              <a:rPr lang="en-GB" sz="2400"/>
              <a:t>Source: Great Britain Tourism Survey: Day Visits 2024</a:t>
            </a:r>
            <a:br>
              <a:rPr lang="en-GB" sz="2400"/>
            </a:br>
            <a:r>
              <a:rPr lang="en-GB" sz="2400"/>
              <a:t>Base: GB 10,015; England 8,049; Scotland 1,143; Wales 911</a:t>
            </a:r>
          </a:p>
        </p:txBody>
      </p:sp>
    </p:spTree>
    <p:custDataLst>
      <p:tags r:id="rId1"/>
    </p:custDataLst>
    <p:extLst>
      <p:ext uri="{BB962C8B-B14F-4D97-AF65-F5344CB8AC3E}">
        <p14:creationId xmlns:p14="http://schemas.microsoft.com/office/powerpoint/2010/main" val="170592751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DB450A-17F3-5499-F102-476A16908CA2}"/>
              </a:ext>
            </a:extLst>
          </p:cNvPr>
          <p:cNvSpPr>
            <a:spLocks noGrp="1"/>
          </p:cNvSpPr>
          <p:nvPr>
            <p:ph type="title" idx="4294967295"/>
          </p:nvPr>
        </p:nvSpPr>
        <p:spPr>
          <a:xfrm>
            <a:off x="561976" y="795008"/>
            <a:ext cx="23223536"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Tourism day visits by quarter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TextBox 3">
            <a:extLst>
              <a:ext uri="{FF2B5EF4-FFF2-40B4-BE49-F238E27FC236}">
                <a16:creationId xmlns:a16="http://schemas.microsoft.com/office/drawing/2014/main" id="{0395EFB7-2B32-476A-EBA0-8EC484FBCD11}"/>
              </a:ext>
            </a:extLst>
          </p:cNvPr>
          <p:cNvSpPr txBox="1"/>
          <p:nvPr/>
        </p:nvSpPr>
        <p:spPr>
          <a:xfrm>
            <a:off x="584207" y="1943414"/>
            <a:ext cx="23223536" cy="267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nchor="t">
            <a:spAutoFit/>
          </a:bodyPr>
          <a:lstStyle/>
          <a:p>
            <a:pPr algn="just"/>
            <a:r>
              <a:rPr lang="en-US" sz="2800" dirty="0"/>
              <a:t>Domestic day visits in Great Britain and England in 2024 decreased across all quarters, when compared to 2023. Day visit numbers in England in 2024 dropped the most in Q4 2024, when compared to Q4 2023. This was due to a 46% drop in the family lifestage taking visits in October 2024, a traditionally busy period due to half term break from schools. Following a strong Q3 in 2023, day visits in Scotland decreased in this quarter in 2024, moving instead to Q4 2024 (+13%). Younger Independents fueled this uplift in Q4 2024, increasing their day visits in this quarter by 51%, when compared to Q4 2023. Day visits in Wales increased in Q1 (+7%) and Q3 (+6%) in 2024, when compared to 2023. Younger independents are contributing to this uplift in Q1 (+32%) and older independents in Q3 (+40%), when compared to the same quarters in 2023.</a:t>
            </a:r>
          </a:p>
        </p:txBody>
      </p:sp>
      <p:grpSp>
        <p:nvGrpSpPr>
          <p:cNvPr id="14" name="Group 13" descr="Line chart depicting total visits (in millions) by quarter to GB, England, Scotland and Wales between Q2 2021 and Q4 2022.">
            <a:extLst>
              <a:ext uri="{FF2B5EF4-FFF2-40B4-BE49-F238E27FC236}">
                <a16:creationId xmlns:a16="http://schemas.microsoft.com/office/drawing/2014/main" id="{D74F8C50-7A8E-733A-A472-CB0AB1E9443A}"/>
              </a:ext>
            </a:extLst>
          </p:cNvPr>
          <p:cNvGrpSpPr/>
          <p:nvPr/>
        </p:nvGrpSpPr>
        <p:grpSpPr>
          <a:xfrm>
            <a:off x="561976" y="4759722"/>
            <a:ext cx="23237817" cy="7219553"/>
            <a:chOff x="544519" y="4313244"/>
            <a:chExt cx="23237817" cy="7666032"/>
          </a:xfrm>
        </p:grpSpPr>
        <p:sp>
          <p:nvSpPr>
            <p:cNvPr id="5" name="Rectangle 4">
              <a:extLst>
                <a:ext uri="{FF2B5EF4-FFF2-40B4-BE49-F238E27FC236}">
                  <a16:creationId xmlns:a16="http://schemas.microsoft.com/office/drawing/2014/main" id="{8CB37AD1-CB19-8657-50A6-9B798B94973C}"/>
                </a:ext>
              </a:extLst>
            </p:cNvPr>
            <p:cNvSpPr/>
            <p:nvPr/>
          </p:nvSpPr>
          <p:spPr>
            <a:xfrm>
              <a:off x="544519" y="4313244"/>
              <a:ext cx="23223536"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Total visits in 2024 (millions)</a:t>
              </a:r>
            </a:p>
          </p:txBody>
        </p:sp>
        <p:grpSp>
          <p:nvGrpSpPr>
            <p:cNvPr id="13" name="Group 12">
              <a:extLst>
                <a:ext uri="{FF2B5EF4-FFF2-40B4-BE49-F238E27FC236}">
                  <a16:creationId xmlns:a16="http://schemas.microsoft.com/office/drawing/2014/main" id="{A3CD40AF-2EDF-882F-D6BF-6259C498AEA2}"/>
                </a:ext>
              </a:extLst>
            </p:cNvPr>
            <p:cNvGrpSpPr/>
            <p:nvPr/>
          </p:nvGrpSpPr>
          <p:grpSpPr>
            <a:xfrm>
              <a:off x="558800" y="5075875"/>
              <a:ext cx="23223536" cy="6903401"/>
              <a:chOff x="558800" y="5089621"/>
              <a:chExt cx="23223536" cy="7087333"/>
            </a:xfrm>
          </p:grpSpPr>
          <p:sp>
            <p:nvSpPr>
              <p:cNvPr id="6" name="Rectangle 5">
                <a:extLst>
                  <a:ext uri="{FF2B5EF4-FFF2-40B4-BE49-F238E27FC236}">
                    <a16:creationId xmlns:a16="http://schemas.microsoft.com/office/drawing/2014/main" id="{ED1C1F0F-2994-0020-D3D5-C0E4AF6263FA}"/>
                  </a:ext>
                </a:extLst>
              </p:cNvPr>
              <p:cNvSpPr/>
              <p:nvPr/>
            </p:nvSpPr>
            <p:spPr>
              <a:xfrm>
                <a:off x="558800" y="5089621"/>
                <a:ext cx="23223536" cy="708733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1" name="Content Placeholder 12">
                <a:extLst>
                  <a:ext uri="{FF2B5EF4-FFF2-40B4-BE49-F238E27FC236}">
                    <a16:creationId xmlns:a16="http://schemas.microsoft.com/office/drawing/2014/main" id="{19C656DF-4578-5840-7CB3-E5849A1B74E3}"/>
                  </a:ext>
                </a:extLst>
              </p:cNvPr>
              <p:cNvGraphicFramePr>
                <a:graphicFrameLocks/>
              </p:cNvGraphicFramePr>
              <p:nvPr>
                <p:extLst>
                  <p:ext uri="{D42A27DB-BD31-4B8C-83A1-F6EECF244321}">
                    <p14:modId xmlns:p14="http://schemas.microsoft.com/office/powerpoint/2010/main" val="442336427"/>
                  </p:ext>
                </p:extLst>
              </p:nvPr>
            </p:nvGraphicFramePr>
            <p:xfrm>
              <a:off x="558800" y="5226570"/>
              <a:ext cx="23223536" cy="6950383"/>
            </p:xfrm>
            <a:graphic>
              <a:graphicData uri="http://schemas.openxmlformats.org/drawingml/2006/chart">
                <c:chart xmlns:c="http://schemas.openxmlformats.org/drawingml/2006/chart" xmlns:r="http://schemas.openxmlformats.org/officeDocument/2006/relationships" r:id="rId2"/>
              </a:graphicData>
            </a:graphic>
          </p:graphicFrame>
        </p:grpSp>
      </p:grpSp>
      <p:sp>
        <p:nvSpPr>
          <p:cNvPr id="3" name="Text Placeholder 2">
            <a:extLst>
              <a:ext uri="{FF2B5EF4-FFF2-40B4-BE49-F238E27FC236}">
                <a16:creationId xmlns:a16="http://schemas.microsoft.com/office/drawing/2014/main" id="{8D1492CC-7EDC-690C-9E1C-7D199454407C}"/>
              </a:ext>
            </a:extLst>
          </p:cNvPr>
          <p:cNvSpPr>
            <a:spLocks noGrp="1"/>
          </p:cNvSpPr>
          <p:nvPr>
            <p:ph type="body" sz="quarter" idx="14"/>
          </p:nvPr>
        </p:nvSpPr>
        <p:spPr/>
        <p:txBody>
          <a:bodyPr/>
          <a:lstStyle/>
          <a:p>
            <a:r>
              <a:rPr lang="en-GB" sz="2400"/>
              <a:t>Source: Great Britain Tourism Survey: Day Visits 2024</a:t>
            </a:r>
            <a:br>
              <a:rPr lang="en-GB" sz="2400"/>
            </a:br>
            <a:r>
              <a:rPr lang="en-GB" sz="2400"/>
              <a:t>Base: GB 10,015; England 8,049; Scotland 1,143; Wales 911</a:t>
            </a:r>
          </a:p>
        </p:txBody>
      </p:sp>
    </p:spTree>
    <p:extLst>
      <p:ext uri="{BB962C8B-B14F-4D97-AF65-F5344CB8AC3E}">
        <p14:creationId xmlns:p14="http://schemas.microsoft.com/office/powerpoint/2010/main" val="72540200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8C5166-A628-A1ED-7878-C3A6FAA4B66C}"/>
              </a:ext>
            </a:extLst>
          </p:cNvPr>
          <p:cNvSpPr>
            <a:spLocks noGrp="1"/>
          </p:cNvSpPr>
          <p:nvPr>
            <p:ph type="title" idx="4294967295"/>
          </p:nvPr>
        </p:nvSpPr>
        <p:spPr>
          <a:xfrm>
            <a:off x="596376" y="761120"/>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Tourism day visit spend by quarter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0" name="TextBox 9">
            <a:extLst>
              <a:ext uri="{FF2B5EF4-FFF2-40B4-BE49-F238E27FC236}">
                <a16:creationId xmlns:a16="http://schemas.microsoft.com/office/drawing/2014/main" id="{F6E7C70E-DEFE-EABC-010E-BDD307EB7299}"/>
              </a:ext>
            </a:extLst>
          </p:cNvPr>
          <p:cNvSpPr txBox="1"/>
          <p:nvPr/>
        </p:nvSpPr>
        <p:spPr>
          <a:xfrm>
            <a:off x="559860" y="1946103"/>
            <a:ext cx="23223536" cy="267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nchor="t">
            <a:spAutoFit/>
          </a:bodyPr>
          <a:lstStyle/>
          <a:p>
            <a:pPr algn="just"/>
            <a:r>
              <a:rPr lang="en-US" sz="2800"/>
              <a:t>Overall, when compared to 2023, there was a 5% increase in spend on day visits in Great Britain in 2024, which is slightly above annual </a:t>
            </a:r>
            <a:r>
              <a:rPr lang="en-US" sz="2800">
                <a:hlinkClick r:id="rId2"/>
              </a:rPr>
              <a:t>CPI</a:t>
            </a:r>
            <a:r>
              <a:rPr lang="en-US" sz="2800"/>
              <a:t> inflation of 2.5%. Q1- Q3 2024 day visits in Great Britain and England all experienced an uplift in spend, when compared to the same quarters in 2023. Spend followed a similar trend to visits in Scotland and Wales in 2024, increasing in Q4 2024 in Scotland (+34% vs. Q4 2023) and Q1 (+8% vs. Q1 2023) and Q3 (+43% vs. Q3 2023) in Wales. While inflation accounts for some of the increase in spend in Great Britain in 2024, there was also an increase in the proportion of visits by solo and two person parties, even among those with families. Solo and 2 person parties are bigger average spenders than larger parties, or those with children, and hence the increase in spend, but decrease in volume.</a:t>
            </a:r>
            <a:endParaRPr lang="en-US" sz="2800">
              <a:cs typeface="Arial"/>
            </a:endParaRPr>
          </a:p>
        </p:txBody>
      </p:sp>
      <p:grpSp>
        <p:nvGrpSpPr>
          <p:cNvPr id="19" name="Group 18" descr="Line chart depicting total spend (in millions) by quarter to GB, England, Scotland and Wales between Q2 2021 and Q4 2022.">
            <a:extLst>
              <a:ext uri="{FF2B5EF4-FFF2-40B4-BE49-F238E27FC236}">
                <a16:creationId xmlns:a16="http://schemas.microsoft.com/office/drawing/2014/main" id="{F372EA04-4933-EB68-4121-09278F05224B}"/>
              </a:ext>
            </a:extLst>
          </p:cNvPr>
          <p:cNvGrpSpPr/>
          <p:nvPr/>
        </p:nvGrpSpPr>
        <p:grpSpPr>
          <a:xfrm>
            <a:off x="559862" y="4674326"/>
            <a:ext cx="16512583" cy="7304955"/>
            <a:chOff x="558800" y="4427317"/>
            <a:chExt cx="15719716" cy="7551957"/>
          </a:xfrm>
        </p:grpSpPr>
        <p:sp>
          <p:nvSpPr>
            <p:cNvPr id="11" name="Rectangle 10">
              <a:extLst>
                <a:ext uri="{FF2B5EF4-FFF2-40B4-BE49-F238E27FC236}">
                  <a16:creationId xmlns:a16="http://schemas.microsoft.com/office/drawing/2014/main" id="{788A7043-C6C8-B494-E9B2-785183D5DE22}"/>
                </a:ext>
              </a:extLst>
            </p:cNvPr>
            <p:cNvSpPr/>
            <p:nvPr/>
          </p:nvSpPr>
          <p:spPr>
            <a:xfrm>
              <a:off x="593561" y="4427317"/>
              <a:ext cx="1568495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Total spend in 2024 ( £ millions)</a:t>
              </a:r>
            </a:p>
          </p:txBody>
        </p:sp>
        <p:grpSp>
          <p:nvGrpSpPr>
            <p:cNvPr id="18" name="Group 17">
              <a:extLst>
                <a:ext uri="{FF2B5EF4-FFF2-40B4-BE49-F238E27FC236}">
                  <a16:creationId xmlns:a16="http://schemas.microsoft.com/office/drawing/2014/main" id="{F4F8CEF8-2D2A-873A-1A93-4A72B8FC1021}"/>
                </a:ext>
              </a:extLst>
            </p:cNvPr>
            <p:cNvGrpSpPr/>
            <p:nvPr/>
          </p:nvGrpSpPr>
          <p:grpSpPr>
            <a:xfrm>
              <a:off x="558800" y="5228393"/>
              <a:ext cx="15684954" cy="6750881"/>
              <a:chOff x="558800" y="5246539"/>
              <a:chExt cx="15684954" cy="6930417"/>
            </a:xfrm>
          </p:grpSpPr>
          <p:sp>
            <p:nvSpPr>
              <p:cNvPr id="13" name="Rectangle 12">
                <a:extLst>
                  <a:ext uri="{FF2B5EF4-FFF2-40B4-BE49-F238E27FC236}">
                    <a16:creationId xmlns:a16="http://schemas.microsoft.com/office/drawing/2014/main" id="{D5EEFDAF-2232-ADFA-2635-BAB930670045}"/>
                  </a:ext>
                </a:extLst>
              </p:cNvPr>
              <p:cNvSpPr/>
              <p:nvPr/>
            </p:nvSpPr>
            <p:spPr>
              <a:xfrm>
                <a:off x="558800" y="5246539"/>
                <a:ext cx="15684954" cy="693041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16" name="Content Placeholder 12">
                <a:extLst>
                  <a:ext uri="{FF2B5EF4-FFF2-40B4-BE49-F238E27FC236}">
                    <a16:creationId xmlns:a16="http://schemas.microsoft.com/office/drawing/2014/main" id="{1256E197-7A97-28E4-E68B-B4A35D7DB1C5}"/>
                  </a:ext>
                </a:extLst>
              </p:cNvPr>
              <p:cNvGraphicFramePr>
                <a:graphicFrameLocks/>
              </p:cNvGraphicFramePr>
              <p:nvPr>
                <p:extLst>
                  <p:ext uri="{D42A27DB-BD31-4B8C-83A1-F6EECF244321}">
                    <p14:modId xmlns:p14="http://schemas.microsoft.com/office/powerpoint/2010/main" val="2658549689"/>
                  </p:ext>
                </p:extLst>
              </p:nvPr>
            </p:nvGraphicFramePr>
            <p:xfrm>
              <a:off x="558800" y="5246539"/>
              <a:ext cx="15684954" cy="6930417"/>
            </p:xfrm>
            <a:graphic>
              <a:graphicData uri="http://schemas.openxmlformats.org/drawingml/2006/chart">
                <c:chart xmlns:c="http://schemas.openxmlformats.org/drawingml/2006/chart" xmlns:r="http://schemas.openxmlformats.org/officeDocument/2006/relationships" r:id="rId3"/>
              </a:graphicData>
            </a:graphic>
          </p:graphicFrame>
        </p:grpSp>
      </p:grpSp>
      <p:graphicFrame>
        <p:nvGraphicFramePr>
          <p:cNvPr id="15" name="Table 14">
            <a:extLst>
              <a:ext uri="{FF2B5EF4-FFF2-40B4-BE49-F238E27FC236}">
                <a16:creationId xmlns:a16="http://schemas.microsoft.com/office/drawing/2014/main" id="{DA92DD20-DF7B-461F-7FFD-B1DB0B74ABA3}"/>
              </a:ext>
            </a:extLst>
          </p:cNvPr>
          <p:cNvGraphicFramePr>
            <a:graphicFrameLocks noGrp="1"/>
          </p:cNvGraphicFramePr>
          <p:nvPr>
            <p:extLst>
              <p:ext uri="{D42A27DB-BD31-4B8C-83A1-F6EECF244321}">
                <p14:modId xmlns:p14="http://schemas.microsoft.com/office/powerpoint/2010/main" val="632318980"/>
              </p:ext>
            </p:extLst>
          </p:nvPr>
        </p:nvGraphicFramePr>
        <p:xfrm>
          <a:off x="17288889" y="4674324"/>
          <a:ext cx="6498735" cy="7304950"/>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460990">
                <a:tc>
                  <a:txBody>
                    <a:bodyPr/>
                    <a:lstStyle/>
                    <a:p>
                      <a:pPr algn="ctr"/>
                      <a:r>
                        <a:rPr lang="en-GB" sz="2800">
                          <a:solidFill>
                            <a:schemeClr val="bg1"/>
                          </a:solidFill>
                        </a:rPr>
                        <a:t>Nation</a:t>
                      </a:r>
                    </a:p>
                  </a:txBody>
                  <a:tcPr marL="90000" marR="90000" marT="46800" marB="46800" anchor="ctr"/>
                </a:tc>
                <a:tc>
                  <a:txBody>
                    <a:bodyPr/>
                    <a:lstStyle/>
                    <a:p>
                      <a:pPr algn="ctr"/>
                      <a:r>
                        <a:rPr lang="en-GB" sz="2800">
                          <a:solidFill>
                            <a:schemeClr val="bg1"/>
                          </a:solidFill>
                        </a:rPr>
                        <a:t>Total spend</a:t>
                      </a:r>
                    </a:p>
                    <a:p>
                      <a:pPr algn="ctr"/>
                      <a:r>
                        <a:rPr lang="en-GB" sz="2800">
                          <a:solidFill>
                            <a:schemeClr val="bg1"/>
                          </a:solidFill>
                        </a:rPr>
                        <a:t>2024</a:t>
                      </a:r>
                    </a:p>
                    <a:p>
                      <a:pPr algn="ctr"/>
                      <a:r>
                        <a:rPr lang="en-GB" sz="2800">
                          <a:solidFill>
                            <a:schemeClr val="bg1"/>
                          </a:solidFill>
                        </a:rPr>
                        <a:t>(millions)</a:t>
                      </a:r>
                    </a:p>
                  </a:txBody>
                  <a:tcPr marL="90000" marR="90000" marT="46800" marB="46800" anchor="ctr"/>
                </a:tc>
                <a:tc>
                  <a:txBody>
                    <a:bodyPr/>
                    <a:lstStyle/>
                    <a:p>
                      <a:pPr algn="ctr"/>
                      <a:r>
                        <a:rPr lang="en-GB" sz="2800">
                          <a:solidFill>
                            <a:schemeClr val="bg1"/>
                          </a:solidFill>
                        </a:rPr>
                        <a:t>Proportion of spend</a:t>
                      </a:r>
                    </a:p>
                    <a:p>
                      <a:pPr algn="ctr"/>
                      <a:r>
                        <a:rPr lang="en-GB" sz="2800">
                          <a:solidFill>
                            <a:schemeClr val="bg1"/>
                          </a:solidFill>
                        </a:rPr>
                        <a:t>2024</a:t>
                      </a:r>
                    </a:p>
                  </a:txBody>
                  <a:tcPr marL="90000" marR="90000" marT="46800" marB="46800" anchor="ctr"/>
                </a:tc>
                <a:extLst>
                  <a:ext uri="{0D108BD9-81ED-4DB2-BD59-A6C34878D82A}">
                    <a16:rowId xmlns:a16="http://schemas.microsoft.com/office/drawing/2014/main" val="1236938923"/>
                  </a:ext>
                </a:extLst>
              </a:tr>
              <a:tr h="1460990">
                <a:tc>
                  <a:txBody>
                    <a:bodyPr/>
                    <a:lstStyle/>
                    <a:p>
                      <a:pPr marL="0" algn="ctr" defTabSz="914400" rtl="0" eaLnBrk="1" latinLnBrk="0" hangingPunct="1"/>
                      <a:r>
                        <a:rPr lang="en-US" sz="2800" kern="1200">
                          <a:solidFill>
                            <a:srgbClr val="200F2E"/>
                          </a:solidFill>
                          <a:latin typeface="+mn-lt"/>
                          <a:ea typeface="+mn-ea"/>
                          <a:cs typeface="+mn-cs"/>
                        </a:rPr>
                        <a:t>GB</a:t>
                      </a:r>
                      <a:endParaRPr lang="en-GB" sz="2800" kern="1200">
                        <a:solidFill>
                          <a:srgbClr val="200F2E"/>
                        </a:solidFill>
                        <a:latin typeface="+mn-lt"/>
                        <a:ea typeface="+mn-ea"/>
                        <a:cs typeface="+mn-cs"/>
                      </a:endParaRPr>
                    </a:p>
                  </a:txBody>
                  <a:tcPr anchor="ctr"/>
                </a:tc>
                <a:tc>
                  <a:txBody>
                    <a:bodyPr/>
                    <a:lstStyle/>
                    <a:p>
                      <a:pPr marL="0" algn="ctr" defTabSz="914400" rtl="0" eaLnBrk="1" fontAlgn="b" latinLnBrk="0" hangingPunct="1"/>
                      <a:r>
                        <a:rPr lang="en-GB" sz="2800" kern="1200">
                          <a:solidFill>
                            <a:schemeClr val="tx1"/>
                          </a:solidFill>
                          <a:latin typeface="+mn-lt"/>
                          <a:ea typeface="+mn-ea"/>
                          <a:cs typeface="+mn-cs"/>
                        </a:rPr>
                        <a:t>£54,842</a:t>
                      </a:r>
                    </a:p>
                  </a:txBody>
                  <a:tcPr marL="90000" marR="90000" marT="46800" marB="46800" anchor="ctr"/>
                </a:tc>
                <a:tc>
                  <a:txBody>
                    <a:bodyPr/>
                    <a:lstStyle/>
                    <a:p>
                      <a:pPr marL="0" algn="ctr" defTabSz="914400" rtl="0" eaLnBrk="1" latinLnBrk="0" hangingPunct="1"/>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2818411631"/>
                  </a:ext>
                </a:extLst>
              </a:tr>
              <a:tr h="1460990">
                <a:tc>
                  <a:txBody>
                    <a:bodyPr/>
                    <a:lstStyle/>
                    <a:p>
                      <a:pPr marL="0" algn="ctr" defTabSz="914400" rtl="0" eaLnBrk="1" latinLnBrk="0" hangingPunct="1"/>
                      <a:r>
                        <a:rPr lang="en-US" sz="2800" kern="1200">
                          <a:solidFill>
                            <a:srgbClr val="200F2E"/>
                          </a:solidFill>
                          <a:latin typeface="+mn-lt"/>
                          <a:ea typeface="+mn-ea"/>
                          <a:cs typeface="+mn-cs"/>
                        </a:rPr>
                        <a:t>England</a:t>
                      </a:r>
                      <a:endParaRPr lang="en-GB" sz="2800" kern="120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£48,405</a:t>
                      </a:r>
                    </a:p>
                  </a:txBody>
                  <a:tcPr marL="90000" marR="90000" marT="46800" marB="46800" anchor="ctr"/>
                </a:tc>
                <a:tc>
                  <a:txBody>
                    <a:bodyPr/>
                    <a:lstStyle/>
                    <a:p>
                      <a:pPr marL="0" algn="ctr" defTabSz="914400" rtl="0" eaLnBrk="1" fontAlgn="b" latinLnBrk="0" hangingPunct="1"/>
                      <a:r>
                        <a:rPr lang="en-US" sz="2800" kern="1200">
                          <a:solidFill>
                            <a:schemeClr val="tx1"/>
                          </a:solidFill>
                          <a:latin typeface="+mn-lt"/>
                          <a:ea typeface="+mn-ea"/>
                          <a:cs typeface="+mn-cs"/>
                        </a:rPr>
                        <a:t>88%</a:t>
                      </a:r>
                      <a:endParaRPr lang="en-GB" sz="2800" kern="1200">
                        <a:solidFill>
                          <a:schemeClr val="tx1"/>
                        </a:solidFill>
                        <a:latin typeface="+mn-lt"/>
                        <a:ea typeface="+mn-ea"/>
                        <a:cs typeface="+mn-cs"/>
                      </a:endParaRPr>
                    </a:p>
                  </a:txBody>
                  <a:tcPr marL="54000" marR="54000" marT="36000" marB="36000" anchor="ctr"/>
                </a:tc>
                <a:extLst>
                  <a:ext uri="{0D108BD9-81ED-4DB2-BD59-A6C34878D82A}">
                    <a16:rowId xmlns:a16="http://schemas.microsoft.com/office/drawing/2014/main" val="3992828607"/>
                  </a:ext>
                </a:extLst>
              </a:tr>
              <a:tr h="1460990">
                <a:tc>
                  <a:txBody>
                    <a:bodyPr/>
                    <a:lstStyle/>
                    <a:p>
                      <a:pPr marL="0" algn="ctr" defTabSz="914400" rtl="0" eaLnBrk="1" latinLnBrk="0" hangingPunct="1"/>
                      <a:r>
                        <a:rPr lang="en-US" sz="2800" kern="1200">
                          <a:solidFill>
                            <a:srgbClr val="200F2E"/>
                          </a:solidFill>
                          <a:latin typeface="+mn-lt"/>
                          <a:ea typeface="+mn-ea"/>
                          <a:cs typeface="+mn-cs"/>
                        </a:rPr>
                        <a:t>Scotland</a:t>
                      </a:r>
                      <a:endParaRPr lang="en-GB" sz="2800" kern="120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£4,025</a:t>
                      </a:r>
                    </a:p>
                  </a:txBody>
                  <a:tcPr marL="90000" marR="90000" marT="46800" marB="46800" anchor="ctr"/>
                </a:tc>
                <a:tc>
                  <a:txBody>
                    <a:bodyPr/>
                    <a:lstStyle/>
                    <a:p>
                      <a:pPr algn="ctr"/>
                      <a:r>
                        <a:rPr lang="en-US" sz="2800">
                          <a:solidFill>
                            <a:schemeClr val="tx1"/>
                          </a:solidFill>
                        </a:rPr>
                        <a:t>7%</a:t>
                      </a:r>
                      <a:endParaRPr lang="en-GB" sz="2800">
                        <a:solidFill>
                          <a:schemeClr val="tx1"/>
                        </a:solidFill>
                      </a:endParaRPr>
                    </a:p>
                  </a:txBody>
                  <a:tcPr marL="54000" marR="54000" marT="36000" marB="36000" anchor="ctr"/>
                </a:tc>
                <a:extLst>
                  <a:ext uri="{0D108BD9-81ED-4DB2-BD59-A6C34878D82A}">
                    <a16:rowId xmlns:a16="http://schemas.microsoft.com/office/drawing/2014/main" val="664184207"/>
                  </a:ext>
                </a:extLst>
              </a:tr>
              <a:tr h="1460990">
                <a:tc>
                  <a:txBody>
                    <a:bodyPr/>
                    <a:lstStyle/>
                    <a:p>
                      <a:pPr marL="0" algn="ctr" defTabSz="914400" rtl="0" eaLnBrk="1" latinLnBrk="0" hangingPunct="1"/>
                      <a:r>
                        <a:rPr lang="en-US" sz="2800" kern="1200">
                          <a:solidFill>
                            <a:srgbClr val="200F2E"/>
                          </a:solidFill>
                          <a:latin typeface="+mn-lt"/>
                          <a:ea typeface="+mn-ea"/>
                          <a:cs typeface="+mn-cs"/>
                        </a:rPr>
                        <a:t>Wales</a:t>
                      </a:r>
                      <a:endParaRPr lang="en-GB" sz="2800" kern="120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£2,412</a:t>
                      </a:r>
                    </a:p>
                  </a:txBody>
                  <a:tcPr marL="90000" marR="90000" marT="46800" marB="46800" anchor="ctr"/>
                </a:tc>
                <a:tc>
                  <a:txBody>
                    <a:bodyPr/>
                    <a:lstStyle/>
                    <a:p>
                      <a:pPr algn="ctr"/>
                      <a:r>
                        <a:rPr lang="en-US" sz="2800" dirty="0">
                          <a:solidFill>
                            <a:schemeClr val="tx1"/>
                          </a:solidFill>
                        </a:rPr>
                        <a:t>4%</a:t>
                      </a:r>
                      <a:endParaRPr lang="en-GB" sz="2800" dirty="0">
                        <a:solidFill>
                          <a:schemeClr val="tx1"/>
                        </a:solidFill>
                      </a:endParaRPr>
                    </a:p>
                  </a:txBody>
                  <a:tcPr marL="54000" marR="54000" marT="36000" marB="36000" anchor="ctr"/>
                </a:tc>
                <a:extLst>
                  <a:ext uri="{0D108BD9-81ED-4DB2-BD59-A6C34878D82A}">
                    <a16:rowId xmlns:a16="http://schemas.microsoft.com/office/drawing/2014/main" val="120076929"/>
                  </a:ext>
                </a:extLst>
              </a:tr>
            </a:tbl>
          </a:graphicData>
        </a:graphic>
      </p:graphicFrame>
      <p:sp>
        <p:nvSpPr>
          <p:cNvPr id="3" name="Text Placeholder 2">
            <a:extLst>
              <a:ext uri="{FF2B5EF4-FFF2-40B4-BE49-F238E27FC236}">
                <a16:creationId xmlns:a16="http://schemas.microsoft.com/office/drawing/2014/main" id="{D21260CA-6941-BDFF-9320-3516219B100D}"/>
              </a:ext>
            </a:extLst>
          </p:cNvPr>
          <p:cNvSpPr>
            <a:spLocks noGrp="1"/>
          </p:cNvSpPr>
          <p:nvPr>
            <p:ph type="body" sz="quarter" idx="14"/>
          </p:nvPr>
        </p:nvSpPr>
        <p:spPr/>
        <p:txBody>
          <a:bodyPr/>
          <a:lstStyle/>
          <a:p>
            <a:r>
              <a:rPr lang="en-GB" sz="2400"/>
              <a:t>Source: Great Britain Tourism Survey: Day Visits 2024</a:t>
            </a:r>
            <a:br>
              <a:rPr lang="en-GB" sz="2400"/>
            </a:br>
            <a:r>
              <a:rPr lang="en-GB" sz="2400"/>
              <a:t>Base: GB 10,015; England 8,049; Scotland 1,143; Wales 911</a:t>
            </a:r>
          </a:p>
        </p:txBody>
      </p:sp>
    </p:spTree>
    <p:extLst>
      <p:ext uri="{BB962C8B-B14F-4D97-AF65-F5344CB8AC3E}">
        <p14:creationId xmlns:p14="http://schemas.microsoft.com/office/powerpoint/2010/main" val="369600562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144EC-2F4E-3F4B-12C5-ADE59EE85DF1}"/>
              </a:ext>
            </a:extLst>
          </p:cNvPr>
          <p:cNvSpPr>
            <a:spLocks noGrp="1"/>
          </p:cNvSpPr>
          <p:nvPr>
            <p:ph type="title" idx="4294967295"/>
          </p:nvPr>
        </p:nvSpPr>
        <p:spPr>
          <a:xfrm>
            <a:off x="561975" y="764336"/>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mj-lt"/>
                <a:ea typeface="Wales Sans Body"/>
                <a:cs typeface="Wales Sans Body"/>
                <a:sym typeface="Wales Sans Body"/>
              </a:rPr>
              <a:t>Nation of residence by nation of destination in 2024</a:t>
            </a:r>
            <a:endParaRPr kumimoji="0" lang="en-IN" sz="4800" b="0" i="0" u="none" strike="noStrike" kern="0" cap="none" spc="0" normalizeH="0" baseline="0" noProof="0">
              <a:ln>
                <a:noFill/>
              </a:ln>
              <a:solidFill>
                <a:schemeClr val="tx1"/>
              </a:solidFill>
              <a:effectLst/>
              <a:uLnTx/>
              <a:uFillTx/>
              <a:latin typeface="+mj-lt"/>
              <a:ea typeface="Wales Sans Body"/>
              <a:cs typeface="Wales Sans Body"/>
              <a:sym typeface="Wales Sans Body"/>
            </a:endParaRPr>
          </a:p>
        </p:txBody>
      </p:sp>
      <p:sp>
        <p:nvSpPr>
          <p:cNvPr id="3" name="Text Placeholder 2">
            <a:extLst>
              <a:ext uri="{FF2B5EF4-FFF2-40B4-BE49-F238E27FC236}">
                <a16:creationId xmlns:a16="http://schemas.microsoft.com/office/drawing/2014/main" id="{7B85DFF1-ED7B-2C59-0F63-A6958A7112A5}"/>
              </a:ext>
            </a:extLst>
          </p:cNvPr>
          <p:cNvSpPr>
            <a:spLocks noGrp="1"/>
          </p:cNvSpPr>
          <p:nvPr>
            <p:ph type="body" sz="quarter" idx="14"/>
          </p:nvPr>
        </p:nvSpPr>
        <p:spPr>
          <a:xfrm>
            <a:off x="552442" y="2044652"/>
            <a:ext cx="23223538" cy="1552572"/>
          </a:xfrm>
        </p:spPr>
        <p:txBody>
          <a:bodyPr/>
          <a:lstStyle/>
          <a:p>
            <a:r>
              <a:rPr lang="en-US" sz="2800" dirty="0"/>
              <a:t>As in 2023, almost all tourism day visits in England in 2024 were taken by England residents. Scotland is becoming more nation centric year on year, with 9 in 10 day visits in Scotland, by Scotland residents. In 2024, there was a 4 percentage point increase in Scotland residents taking day visits in Scotland, when compared to 2023, this was particularly noticeable in Q3 (+10pp increase in Q3 2023) and potentially related to the uplift in those of retirement age (+6pp) in this quarter, who prefer to stay closer to home. There was no change in the regions of residence of day visitors in Wales in 2024, with 4 in 10 visiting from England or Scotland.</a:t>
            </a:r>
          </a:p>
        </p:txBody>
      </p:sp>
      <p:grpSp>
        <p:nvGrpSpPr>
          <p:cNvPr id="8" name="Group 7" descr="Three bar charts depicting total visits in millions to England, Scotland and Wales by nation of residence (England, Scotland or Wales) in 2022.">
            <a:extLst>
              <a:ext uri="{FF2B5EF4-FFF2-40B4-BE49-F238E27FC236}">
                <a16:creationId xmlns:a16="http://schemas.microsoft.com/office/drawing/2014/main" id="{561E8076-E340-ED5A-0F98-E1A681800ECF}"/>
              </a:ext>
            </a:extLst>
          </p:cNvPr>
          <p:cNvGrpSpPr/>
          <p:nvPr/>
        </p:nvGrpSpPr>
        <p:grpSpPr>
          <a:xfrm>
            <a:off x="571500" y="4055165"/>
            <a:ext cx="23214013" cy="7916677"/>
            <a:chOff x="561975" y="3796796"/>
            <a:chExt cx="23260048" cy="8174542"/>
          </a:xfrm>
        </p:grpSpPr>
        <p:sp>
          <p:nvSpPr>
            <p:cNvPr id="7" name="Rectangle 6">
              <a:extLst>
                <a:ext uri="{FF2B5EF4-FFF2-40B4-BE49-F238E27FC236}">
                  <a16:creationId xmlns:a16="http://schemas.microsoft.com/office/drawing/2014/main" id="{8C1D60F3-5509-B790-FEF0-BCD3819B2DFC}"/>
                </a:ext>
              </a:extLst>
            </p:cNvPr>
            <p:cNvSpPr/>
            <p:nvPr/>
          </p:nvSpPr>
          <p:spPr>
            <a:xfrm>
              <a:off x="561979" y="4546100"/>
              <a:ext cx="23260044"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52F5F168-68F8-9A52-D7E0-3B299F541E4E}"/>
                </a:ext>
              </a:extLst>
            </p:cNvPr>
            <p:cNvSpPr/>
            <p:nvPr/>
          </p:nvSpPr>
          <p:spPr>
            <a:xfrm>
              <a:off x="561975" y="3796796"/>
              <a:ext cx="23260044"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800" b="1"/>
                <a:t>Nation of residence by nation of destination 2024</a:t>
              </a:r>
            </a:p>
          </p:txBody>
        </p:sp>
        <p:graphicFrame>
          <p:nvGraphicFramePr>
            <p:cNvPr id="6" name="Content Placeholder 8">
              <a:extLst>
                <a:ext uri="{FF2B5EF4-FFF2-40B4-BE49-F238E27FC236}">
                  <a16:creationId xmlns:a16="http://schemas.microsoft.com/office/drawing/2014/main" id="{E320A65C-EB6C-1B87-9A5A-F7E2F9923A7F}"/>
                </a:ext>
              </a:extLst>
            </p:cNvPr>
            <p:cNvGraphicFramePr>
              <a:graphicFrameLocks/>
            </p:cNvGraphicFramePr>
            <p:nvPr>
              <p:extLst>
                <p:ext uri="{D42A27DB-BD31-4B8C-83A1-F6EECF244321}">
                  <p14:modId xmlns:p14="http://schemas.microsoft.com/office/powerpoint/2010/main" val="3026828439"/>
                </p:ext>
              </p:extLst>
            </p:nvPr>
          </p:nvGraphicFramePr>
          <p:xfrm>
            <a:off x="561979" y="4546100"/>
            <a:ext cx="23260044" cy="7425238"/>
          </p:xfrm>
          <a:graphic>
            <a:graphicData uri="http://schemas.openxmlformats.org/drawingml/2006/chart">
              <c:chart xmlns:c="http://schemas.openxmlformats.org/drawingml/2006/chart" xmlns:r="http://schemas.openxmlformats.org/officeDocument/2006/relationships" r:id="rId2"/>
            </a:graphicData>
          </a:graphic>
        </p:graphicFrame>
      </p:grpSp>
      <p:sp>
        <p:nvSpPr>
          <p:cNvPr id="4" name="Text Placeholder 3">
            <a:extLst>
              <a:ext uri="{FF2B5EF4-FFF2-40B4-BE49-F238E27FC236}">
                <a16:creationId xmlns:a16="http://schemas.microsoft.com/office/drawing/2014/main" id="{6C020EBA-FBDF-89C7-94C9-A758737C5C8D}"/>
              </a:ext>
            </a:extLst>
          </p:cNvPr>
          <p:cNvSpPr>
            <a:spLocks noGrp="1"/>
          </p:cNvSpPr>
          <p:nvPr>
            <p:ph type="body" sz="quarter" idx="15"/>
          </p:nvPr>
        </p:nvSpPr>
        <p:spPr/>
        <p:txBody>
          <a:bodyPr/>
          <a:lstStyle/>
          <a:p>
            <a:r>
              <a:rPr lang="en-GB" sz="2400"/>
              <a:t>Source: Great Britain Tourism Survey: Day Visits 2024</a:t>
            </a:r>
            <a:br>
              <a:rPr lang="en-GB" sz="2400"/>
            </a:br>
            <a:r>
              <a:rPr lang="en-GB" sz="2400"/>
              <a:t>Base: GB 10,015; England 8,049; Scotland 1,143; Wales 911</a:t>
            </a:r>
          </a:p>
        </p:txBody>
      </p:sp>
    </p:spTree>
    <p:extLst>
      <p:ext uri="{BB962C8B-B14F-4D97-AF65-F5344CB8AC3E}">
        <p14:creationId xmlns:p14="http://schemas.microsoft.com/office/powerpoint/2010/main" val="339110784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8C5166-A628-A1ED-7878-C3A6FAA4B66C}"/>
              </a:ext>
            </a:extLst>
          </p:cNvPr>
          <p:cNvSpPr>
            <a:spLocks noGrp="1"/>
          </p:cNvSpPr>
          <p:nvPr>
            <p:ph type="title" idx="4294967295"/>
          </p:nvPr>
        </p:nvSpPr>
        <p:spPr>
          <a:xfrm>
            <a:off x="580231" y="764212"/>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Average spend per visit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0" name="TextBox 9">
            <a:extLst>
              <a:ext uri="{FF2B5EF4-FFF2-40B4-BE49-F238E27FC236}">
                <a16:creationId xmlns:a16="http://schemas.microsoft.com/office/drawing/2014/main" id="{F6E7C70E-DEFE-EABC-010E-BDD307EB7299}"/>
              </a:ext>
            </a:extLst>
          </p:cNvPr>
          <p:cNvSpPr txBox="1"/>
          <p:nvPr/>
        </p:nvSpPr>
        <p:spPr>
          <a:xfrm>
            <a:off x="471323" y="1875956"/>
            <a:ext cx="23223536" cy="1815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nchor="t">
            <a:spAutoFit/>
          </a:bodyPr>
          <a:lstStyle/>
          <a:p>
            <a:pPr algn="just"/>
            <a:r>
              <a:rPr lang="en-US" sz="2800" dirty="0"/>
              <a:t>When compared to 2023, average spend per visit increased in Great Britain by 20% in 2024. </a:t>
            </a:r>
            <a:r>
              <a:rPr lang="en-GB" sz="2800" dirty="0"/>
              <a:t>Average spend per visit was highest in Q4 2024, increasing by 22%, when compared to Q4 2023. This uplift in average spend per visit was related to increases in the proportion of younger (+4pp) and older independents (+1pp) taking day visits in Q4 2024, versus Q4 2023. These </a:t>
            </a:r>
            <a:r>
              <a:rPr lang="en-GB" sz="2800" dirty="0" err="1"/>
              <a:t>lifestages</a:t>
            </a:r>
            <a:r>
              <a:rPr lang="en-GB" sz="2800" dirty="0"/>
              <a:t> tend to travel in solo and 2 person parties and spend more on expensive activities such as eating and drinking out, speciality shopping or wellbeing experiences.</a:t>
            </a:r>
            <a:endParaRPr lang="en-US" sz="2800" dirty="0"/>
          </a:p>
        </p:txBody>
      </p:sp>
      <p:grpSp>
        <p:nvGrpSpPr>
          <p:cNvPr id="7" name="Group 6" descr="Line chart depicting average spend (in millions) by quarter in GB, England, Scotland and Wales between Q2 2021 and Q4 2022.">
            <a:extLst>
              <a:ext uri="{FF2B5EF4-FFF2-40B4-BE49-F238E27FC236}">
                <a16:creationId xmlns:a16="http://schemas.microsoft.com/office/drawing/2014/main" id="{0EB9F83B-2B40-743E-E797-A0AD5A2E5CF6}"/>
              </a:ext>
            </a:extLst>
          </p:cNvPr>
          <p:cNvGrpSpPr/>
          <p:nvPr/>
        </p:nvGrpSpPr>
        <p:grpSpPr>
          <a:xfrm>
            <a:off x="571500" y="3797300"/>
            <a:ext cx="16476069" cy="8181975"/>
            <a:chOff x="558800" y="3797300"/>
            <a:chExt cx="15684955" cy="8181975"/>
          </a:xfrm>
        </p:grpSpPr>
        <p:sp>
          <p:nvSpPr>
            <p:cNvPr id="11" name="Rectangle 10">
              <a:extLst>
                <a:ext uri="{FF2B5EF4-FFF2-40B4-BE49-F238E27FC236}">
                  <a16:creationId xmlns:a16="http://schemas.microsoft.com/office/drawing/2014/main" id="{788A7043-C6C8-B494-E9B2-785183D5DE22}"/>
                </a:ext>
              </a:extLst>
            </p:cNvPr>
            <p:cNvSpPr/>
            <p:nvPr/>
          </p:nvSpPr>
          <p:spPr>
            <a:xfrm>
              <a:off x="558800" y="3797300"/>
              <a:ext cx="1568495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Average spend per visit </a:t>
              </a:r>
            </a:p>
          </p:txBody>
        </p:sp>
        <p:sp>
          <p:nvSpPr>
            <p:cNvPr id="13" name="Rectangle 12">
              <a:extLst>
                <a:ext uri="{FF2B5EF4-FFF2-40B4-BE49-F238E27FC236}">
                  <a16:creationId xmlns:a16="http://schemas.microsoft.com/office/drawing/2014/main" id="{D5EEFDAF-2232-ADFA-2635-BAB930670045}"/>
                </a:ext>
              </a:extLst>
            </p:cNvPr>
            <p:cNvSpPr/>
            <p:nvPr/>
          </p:nvSpPr>
          <p:spPr>
            <a:xfrm>
              <a:off x="558800" y="4546100"/>
              <a:ext cx="15684954"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4" name="Content Placeholder 12">
              <a:extLst>
                <a:ext uri="{FF2B5EF4-FFF2-40B4-BE49-F238E27FC236}">
                  <a16:creationId xmlns:a16="http://schemas.microsoft.com/office/drawing/2014/main" id="{6F644F72-3F2E-5179-813B-8D1E5A114D34}"/>
                </a:ext>
              </a:extLst>
            </p:cNvPr>
            <p:cNvGraphicFramePr>
              <a:graphicFrameLocks/>
            </p:cNvGraphicFramePr>
            <p:nvPr>
              <p:extLst>
                <p:ext uri="{D42A27DB-BD31-4B8C-83A1-F6EECF244321}">
                  <p14:modId xmlns:p14="http://schemas.microsoft.com/office/powerpoint/2010/main" val="3117321370"/>
                </p:ext>
              </p:extLst>
            </p:nvPr>
          </p:nvGraphicFramePr>
          <p:xfrm>
            <a:off x="558800" y="4546100"/>
            <a:ext cx="15684954" cy="7433175"/>
          </p:xfrm>
          <a:graphic>
            <a:graphicData uri="http://schemas.openxmlformats.org/drawingml/2006/chart">
              <c:chart xmlns:c="http://schemas.openxmlformats.org/drawingml/2006/chart" xmlns:r="http://schemas.openxmlformats.org/officeDocument/2006/relationships" r:id="rId2"/>
            </a:graphicData>
          </a:graphic>
        </p:graphicFrame>
      </p:grpSp>
      <p:graphicFrame>
        <p:nvGraphicFramePr>
          <p:cNvPr id="15" name="Table 14">
            <a:extLst>
              <a:ext uri="{FF2B5EF4-FFF2-40B4-BE49-F238E27FC236}">
                <a16:creationId xmlns:a16="http://schemas.microsoft.com/office/drawing/2014/main" id="{DA92DD20-DF7B-461F-7FFD-B1DB0B74ABA3}"/>
              </a:ext>
            </a:extLst>
          </p:cNvPr>
          <p:cNvGraphicFramePr>
            <a:graphicFrameLocks noGrp="1"/>
          </p:cNvGraphicFramePr>
          <p:nvPr>
            <p:extLst>
              <p:ext uri="{D42A27DB-BD31-4B8C-83A1-F6EECF244321}">
                <p14:modId xmlns:p14="http://schemas.microsoft.com/office/powerpoint/2010/main" val="3931989757"/>
              </p:ext>
            </p:extLst>
          </p:nvPr>
        </p:nvGraphicFramePr>
        <p:xfrm>
          <a:off x="17288889" y="3797299"/>
          <a:ext cx="6498735" cy="8181976"/>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2379588">
                <a:tc>
                  <a:txBody>
                    <a:bodyPr/>
                    <a:lstStyle/>
                    <a:p>
                      <a:pPr algn="ctr"/>
                      <a:r>
                        <a:rPr lang="en-GB" sz="2800">
                          <a:solidFill>
                            <a:schemeClr val="bg1"/>
                          </a:solidFill>
                          <a:latin typeface="+mn-lt"/>
                        </a:rPr>
                        <a:t>Nation</a:t>
                      </a:r>
                    </a:p>
                  </a:txBody>
                  <a:tcPr anchor="ctr"/>
                </a:tc>
                <a:tc>
                  <a:txBody>
                    <a:bodyPr/>
                    <a:lstStyle/>
                    <a:p>
                      <a:pPr algn="ctr"/>
                      <a:r>
                        <a:rPr lang="en-GB" sz="2800">
                          <a:solidFill>
                            <a:schemeClr val="bg1"/>
                          </a:solidFill>
                          <a:latin typeface="+mn-lt"/>
                        </a:rPr>
                        <a:t>Average spend per visit 2023</a:t>
                      </a:r>
                    </a:p>
                  </a:txBody>
                  <a:tcPr anchor="ctr"/>
                </a:tc>
                <a:tc>
                  <a:txBody>
                    <a:bodyPr/>
                    <a:lstStyle/>
                    <a:p>
                      <a:pPr algn="ctr"/>
                      <a:r>
                        <a:rPr lang="en-US" sz="2800">
                          <a:solidFill>
                            <a:schemeClr val="bg1"/>
                          </a:solidFill>
                          <a:latin typeface="+mn-lt"/>
                        </a:rPr>
                        <a:t>Average spend per visit 2024</a:t>
                      </a:r>
                    </a:p>
                  </a:txBody>
                  <a:tcPr anchor="ctr"/>
                </a:tc>
                <a:extLst>
                  <a:ext uri="{0D108BD9-81ED-4DB2-BD59-A6C34878D82A}">
                    <a16:rowId xmlns:a16="http://schemas.microsoft.com/office/drawing/2014/main" val="1236938923"/>
                  </a:ext>
                </a:extLst>
              </a:tr>
              <a:tr h="1450597">
                <a:tc>
                  <a:txBody>
                    <a:bodyPr/>
                    <a:lstStyle/>
                    <a:p>
                      <a:pPr marL="0" algn="ctr" defTabSz="914400" rtl="0" eaLnBrk="1" latinLnBrk="0" hangingPunct="1"/>
                      <a:r>
                        <a:rPr lang="en-US" sz="2800" kern="1200">
                          <a:solidFill>
                            <a:srgbClr val="200F2E"/>
                          </a:solidFill>
                          <a:latin typeface="+mn-lt"/>
                          <a:ea typeface="+mn-ea"/>
                          <a:cs typeface="+mn-cs"/>
                        </a:rPr>
                        <a:t>GB</a:t>
                      </a:r>
                      <a:endParaRPr lang="en-GB" sz="2800" kern="1200">
                        <a:solidFill>
                          <a:srgbClr val="200F2E"/>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rgbClr val="200F2E"/>
                          </a:solidFill>
                          <a:latin typeface="+mn-lt"/>
                          <a:ea typeface="+mn-ea"/>
                          <a:cs typeface="+mn-cs"/>
                        </a:rPr>
                        <a:t> £44</a:t>
                      </a:r>
                    </a:p>
                  </a:txBody>
                  <a:tcPr marL="90000" marR="90000" marT="46800" marB="46800" anchor="ctr"/>
                </a:tc>
                <a:tc>
                  <a:txBody>
                    <a:bodyPr/>
                    <a:lstStyle/>
                    <a:p>
                      <a:pPr marL="0" algn="ctr" defTabSz="914400" rtl="0" eaLnBrk="1" latinLnBrk="0" hangingPunct="1"/>
                      <a:r>
                        <a:rPr lang="en-GB" sz="2800" kern="1200">
                          <a:solidFill>
                            <a:srgbClr val="200F2E"/>
                          </a:solidFill>
                          <a:latin typeface="+mn-lt"/>
                          <a:ea typeface="+mn-ea"/>
                          <a:cs typeface="+mn-cs"/>
                        </a:rPr>
                        <a:t> £53</a:t>
                      </a:r>
                    </a:p>
                  </a:txBody>
                  <a:tcPr marL="90000" marR="90000" marT="46800" marB="46800" anchor="ctr"/>
                </a:tc>
                <a:extLst>
                  <a:ext uri="{0D108BD9-81ED-4DB2-BD59-A6C34878D82A}">
                    <a16:rowId xmlns:a16="http://schemas.microsoft.com/office/drawing/2014/main" val="2818411631"/>
                  </a:ext>
                </a:extLst>
              </a:tr>
              <a:tr h="1450597">
                <a:tc>
                  <a:txBody>
                    <a:bodyPr/>
                    <a:lstStyle/>
                    <a:p>
                      <a:pPr marL="0" algn="ctr" defTabSz="914400" rtl="0" eaLnBrk="1" latinLnBrk="0" hangingPunct="1"/>
                      <a:r>
                        <a:rPr lang="en-US" sz="2800" kern="1200">
                          <a:solidFill>
                            <a:srgbClr val="200F2E"/>
                          </a:solidFill>
                          <a:latin typeface="+mn-lt"/>
                          <a:ea typeface="+mn-ea"/>
                          <a:cs typeface="+mn-cs"/>
                        </a:rPr>
                        <a:t>England</a:t>
                      </a:r>
                      <a:endParaRPr lang="en-GB" sz="2800" kern="1200">
                        <a:solidFill>
                          <a:srgbClr val="200F2E"/>
                        </a:solidFill>
                        <a:latin typeface="+mn-lt"/>
                        <a:ea typeface="+mn-ea"/>
                        <a:cs typeface="+mn-cs"/>
                      </a:endParaRPr>
                    </a:p>
                  </a:txBody>
                  <a:tcPr marL="90000" marR="90000" marT="46800" marB="46800" anchor="ctr"/>
                </a:tc>
                <a:tc>
                  <a:txBody>
                    <a:bodyPr/>
                    <a:lstStyle/>
                    <a:p>
                      <a:pPr marL="0" algn="ctr" defTabSz="914400" rtl="0" eaLnBrk="1" fontAlgn="b" latinLnBrk="0" hangingPunct="1"/>
                      <a:r>
                        <a:rPr lang="en-GB" sz="2800" kern="1200">
                          <a:solidFill>
                            <a:srgbClr val="200F2E"/>
                          </a:solidFill>
                          <a:latin typeface="+mn-lt"/>
                          <a:ea typeface="+mn-ea"/>
                          <a:cs typeface="+mn-cs"/>
                        </a:rPr>
                        <a:t> £44</a:t>
                      </a:r>
                    </a:p>
                  </a:txBody>
                  <a:tcPr marL="90000" marR="90000" marT="46800" marB="46800" anchor="ctr"/>
                </a:tc>
                <a:tc>
                  <a:txBody>
                    <a:bodyPr/>
                    <a:lstStyle/>
                    <a:p>
                      <a:pPr marL="0" algn="ctr" defTabSz="914400" rtl="0" eaLnBrk="1" fontAlgn="b" latinLnBrk="0" hangingPunct="1"/>
                      <a:r>
                        <a:rPr lang="en-GB" sz="2800" kern="1200">
                          <a:solidFill>
                            <a:srgbClr val="200F2E"/>
                          </a:solidFill>
                          <a:latin typeface="+mn-lt"/>
                          <a:ea typeface="+mn-ea"/>
                          <a:cs typeface="+mn-cs"/>
                        </a:rPr>
                        <a:t> £53</a:t>
                      </a:r>
                    </a:p>
                  </a:txBody>
                  <a:tcPr marL="90000" marR="90000" marT="46800" marB="46800" anchor="ctr"/>
                </a:tc>
                <a:extLst>
                  <a:ext uri="{0D108BD9-81ED-4DB2-BD59-A6C34878D82A}">
                    <a16:rowId xmlns:a16="http://schemas.microsoft.com/office/drawing/2014/main" val="3992828607"/>
                  </a:ext>
                </a:extLst>
              </a:tr>
              <a:tr h="1450597">
                <a:tc>
                  <a:txBody>
                    <a:bodyPr/>
                    <a:lstStyle/>
                    <a:p>
                      <a:pPr marL="0" algn="ctr" defTabSz="914400" rtl="0" eaLnBrk="1" latinLnBrk="0" hangingPunct="1"/>
                      <a:r>
                        <a:rPr lang="en-US" sz="2800" kern="1200">
                          <a:solidFill>
                            <a:srgbClr val="200F2E"/>
                          </a:solidFill>
                          <a:latin typeface="+mn-lt"/>
                          <a:ea typeface="+mn-ea"/>
                          <a:cs typeface="+mn-cs"/>
                        </a:rPr>
                        <a:t>Scotland</a:t>
                      </a:r>
                      <a:endParaRPr lang="en-GB" sz="2800" kern="1200">
                        <a:solidFill>
                          <a:srgbClr val="200F2E"/>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rgbClr val="200F2E"/>
                          </a:solidFill>
                          <a:latin typeface="+mn-lt"/>
                          <a:ea typeface="+mn-ea"/>
                          <a:cs typeface="+mn-cs"/>
                        </a:rPr>
                        <a:t> £43</a:t>
                      </a:r>
                    </a:p>
                  </a:txBody>
                  <a:tcPr marL="90000" marR="90000" marT="46800" marB="46800" anchor="ctr"/>
                </a:tc>
                <a:tc>
                  <a:txBody>
                    <a:bodyPr/>
                    <a:lstStyle/>
                    <a:p>
                      <a:pPr marL="0" algn="ctr" defTabSz="914400" rtl="0" eaLnBrk="1" latinLnBrk="0" hangingPunct="1"/>
                      <a:r>
                        <a:rPr lang="en-GB" sz="2800" kern="1200">
                          <a:solidFill>
                            <a:srgbClr val="200F2E"/>
                          </a:solidFill>
                          <a:latin typeface="+mn-lt"/>
                          <a:ea typeface="+mn-ea"/>
                          <a:cs typeface="+mn-cs"/>
                        </a:rPr>
                        <a:t> £52</a:t>
                      </a:r>
                    </a:p>
                  </a:txBody>
                  <a:tcPr marL="90000" marR="90000" marT="46800" marB="46800" anchor="ctr"/>
                </a:tc>
                <a:extLst>
                  <a:ext uri="{0D108BD9-81ED-4DB2-BD59-A6C34878D82A}">
                    <a16:rowId xmlns:a16="http://schemas.microsoft.com/office/drawing/2014/main" val="664184207"/>
                  </a:ext>
                </a:extLst>
              </a:tr>
              <a:tr h="1450597">
                <a:tc>
                  <a:txBody>
                    <a:bodyPr/>
                    <a:lstStyle/>
                    <a:p>
                      <a:pPr marL="0" algn="ctr" defTabSz="914400" rtl="0" eaLnBrk="1" latinLnBrk="0" hangingPunct="1"/>
                      <a:r>
                        <a:rPr lang="en-US" sz="2800" kern="1200">
                          <a:solidFill>
                            <a:srgbClr val="200F2E"/>
                          </a:solidFill>
                          <a:latin typeface="+mn-lt"/>
                          <a:ea typeface="+mn-ea"/>
                          <a:cs typeface="+mn-cs"/>
                        </a:rPr>
                        <a:t>Wales</a:t>
                      </a:r>
                      <a:endParaRPr lang="en-GB" sz="2800" kern="1200">
                        <a:solidFill>
                          <a:srgbClr val="200F2E"/>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rgbClr val="200F2E"/>
                          </a:solidFill>
                          <a:latin typeface="+mn-lt"/>
                          <a:ea typeface="+mn-ea"/>
                          <a:cs typeface="+mn-cs"/>
                        </a:rPr>
                        <a:t> £41 </a:t>
                      </a:r>
                    </a:p>
                  </a:txBody>
                  <a:tcPr marL="90000" marR="90000" marT="46800" marB="46800" anchor="ctr"/>
                </a:tc>
                <a:tc>
                  <a:txBody>
                    <a:bodyPr/>
                    <a:lstStyle/>
                    <a:p>
                      <a:pPr marL="0" algn="ctr" defTabSz="914400" rtl="0" eaLnBrk="1" latinLnBrk="0" hangingPunct="1"/>
                      <a:r>
                        <a:rPr lang="en-GB" sz="2800" kern="1200" dirty="0">
                          <a:solidFill>
                            <a:srgbClr val="200F2E"/>
                          </a:solidFill>
                          <a:latin typeface="+mn-lt"/>
                          <a:ea typeface="+mn-ea"/>
                          <a:cs typeface="+mn-cs"/>
                        </a:rPr>
                        <a:t> £45</a:t>
                      </a:r>
                    </a:p>
                  </a:txBody>
                  <a:tcPr marL="90000" marR="90000" marT="46800" marB="46800" anchor="ctr"/>
                </a:tc>
                <a:extLst>
                  <a:ext uri="{0D108BD9-81ED-4DB2-BD59-A6C34878D82A}">
                    <a16:rowId xmlns:a16="http://schemas.microsoft.com/office/drawing/2014/main" val="120076929"/>
                  </a:ext>
                </a:extLst>
              </a:tr>
            </a:tbl>
          </a:graphicData>
        </a:graphic>
      </p:graphicFrame>
      <p:sp>
        <p:nvSpPr>
          <p:cNvPr id="3" name="Text Placeholder 2">
            <a:extLst>
              <a:ext uri="{FF2B5EF4-FFF2-40B4-BE49-F238E27FC236}">
                <a16:creationId xmlns:a16="http://schemas.microsoft.com/office/drawing/2014/main" id="{D21260CA-6941-BDFF-9320-3516219B100D}"/>
              </a:ext>
            </a:extLst>
          </p:cNvPr>
          <p:cNvSpPr>
            <a:spLocks noGrp="1"/>
          </p:cNvSpPr>
          <p:nvPr>
            <p:ph type="body" sz="quarter" idx="14"/>
          </p:nvPr>
        </p:nvSpPr>
        <p:spPr/>
        <p:txBody>
          <a:bodyPr/>
          <a:lstStyle/>
          <a:p>
            <a:r>
              <a:rPr lang="en-GB" sz="2400"/>
              <a:t>Source: Great Britain Tourism Survey: Day Visits 2024</a:t>
            </a:r>
            <a:br>
              <a:rPr lang="en-GB" sz="2400"/>
            </a:br>
            <a:r>
              <a:rPr lang="en-GB" sz="2400"/>
              <a:t>Base: GB 10,015; England 8,049; Scotland 1,143; Wales 911</a:t>
            </a:r>
          </a:p>
        </p:txBody>
      </p:sp>
    </p:spTree>
    <p:extLst>
      <p:ext uri="{BB962C8B-B14F-4D97-AF65-F5344CB8AC3E}">
        <p14:creationId xmlns:p14="http://schemas.microsoft.com/office/powerpoint/2010/main" val="350395391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A82C32-0B15-9B13-6941-12D8BD6B1650}"/>
              </a:ext>
            </a:extLst>
          </p:cNvPr>
          <p:cNvSpPr>
            <a:spLocks noGrp="1"/>
          </p:cNvSpPr>
          <p:nvPr>
            <p:ph type="title" idx="4294967295"/>
          </p:nvPr>
        </p:nvSpPr>
        <p:spPr>
          <a:xfrm>
            <a:off x="697937" y="760449"/>
            <a:ext cx="23115587" cy="10388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6000" b="0" i="0" u="none" strike="noStrike" kern="0" cap="none" spc="0" normalizeH="0" baseline="0" noProof="0">
                <a:ln>
                  <a:noFill/>
                </a:ln>
                <a:solidFill>
                  <a:schemeClr val="tx2">
                    <a:lumMod val="20000"/>
                    <a:lumOff val="80000"/>
                  </a:schemeClr>
                </a:solidFill>
                <a:effectLst/>
                <a:uLnTx/>
                <a:uFillTx/>
                <a:latin typeface="+mj-lt"/>
                <a:ea typeface="Wales Sans Body"/>
                <a:cs typeface="Wales Sans Body"/>
                <a:sym typeface="Wales Sans Body"/>
              </a:rPr>
              <a:t>Wales</a:t>
            </a:r>
          </a:p>
        </p:txBody>
      </p:sp>
      <p:sp>
        <p:nvSpPr>
          <p:cNvPr id="3" name="Text Placeholder 2">
            <a:extLst>
              <a:ext uri="{FF2B5EF4-FFF2-40B4-BE49-F238E27FC236}">
                <a16:creationId xmlns:a16="http://schemas.microsoft.com/office/drawing/2014/main" id="{61EBBA13-CB2C-93A6-E15A-45306C4FA951}"/>
              </a:ext>
            </a:extLst>
          </p:cNvPr>
          <p:cNvSpPr>
            <a:spLocks noGrp="1"/>
          </p:cNvSpPr>
          <p:nvPr>
            <p:ph type="body" sz="quarter" idx="13"/>
          </p:nvPr>
        </p:nvSpPr>
        <p:spPr/>
        <p:txBody>
          <a:bodyPr>
            <a:normAutofit fontScale="55000" lnSpcReduction="20000"/>
          </a:bodyPr>
          <a:lstStyle/>
          <a:p>
            <a:r>
              <a:rPr lang="en-IN"/>
              <a:t>Tourism day visits</a:t>
            </a:r>
          </a:p>
          <a:p>
            <a:r>
              <a:rPr lang="en-IN"/>
              <a:t>2022-2024</a:t>
            </a:r>
          </a:p>
        </p:txBody>
      </p:sp>
    </p:spTree>
    <p:extLst>
      <p:ext uri="{BB962C8B-B14F-4D97-AF65-F5344CB8AC3E}">
        <p14:creationId xmlns:p14="http://schemas.microsoft.com/office/powerpoint/2010/main" val="291549649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2140DE-AF0F-AC94-D171-82D158AA0CFE}"/>
              </a:ext>
            </a:extLst>
          </p:cNvPr>
          <p:cNvSpPr>
            <a:spLocks noGrp="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Summary of tourism day visits to Wales in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Rectangle 3">
            <a:extLst>
              <a:ext uri="{FF2B5EF4-FFF2-40B4-BE49-F238E27FC236}">
                <a16:creationId xmlns:a16="http://schemas.microsoft.com/office/drawing/2014/main" id="{2ED06573-B7C5-5338-29D1-A48FCD7B3365}"/>
              </a:ext>
            </a:extLst>
          </p:cNvPr>
          <p:cNvSpPr/>
          <p:nvPr/>
        </p:nvSpPr>
        <p:spPr>
          <a:xfrm>
            <a:off x="558800" y="2108199"/>
            <a:ext cx="742045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Tourism day visits 2024 (millions)</a:t>
            </a:r>
          </a:p>
        </p:txBody>
      </p:sp>
      <p:sp>
        <p:nvSpPr>
          <p:cNvPr id="7" name="Rectangle 6">
            <a:extLst>
              <a:ext uri="{FF2B5EF4-FFF2-40B4-BE49-F238E27FC236}">
                <a16:creationId xmlns:a16="http://schemas.microsoft.com/office/drawing/2014/main" id="{1E8EF366-735E-13A5-4D98-72B68545D508}"/>
              </a:ext>
              <a:ext uri="{C183D7F6-B498-43B3-948B-1728B52AA6E4}">
                <adec:decorative xmlns:adec="http://schemas.microsoft.com/office/drawing/2017/decorative" val="1"/>
              </a:ext>
            </a:extLst>
          </p:cNvPr>
          <p:cNvSpPr/>
          <p:nvPr/>
        </p:nvSpPr>
        <p:spPr>
          <a:xfrm>
            <a:off x="558800" y="2848532"/>
            <a:ext cx="7420450" cy="40094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800"/>
          </a:p>
        </p:txBody>
      </p:sp>
      <p:graphicFrame>
        <p:nvGraphicFramePr>
          <p:cNvPr id="8" name="Chart 7" descr="Bar charts depicting tourism day visits (in millions) to Wales by quarter in 2022.">
            <a:extLst>
              <a:ext uri="{FF2B5EF4-FFF2-40B4-BE49-F238E27FC236}">
                <a16:creationId xmlns:a16="http://schemas.microsoft.com/office/drawing/2014/main" id="{C91EC11F-8724-B289-EB0F-B9CC31B85FD1}"/>
              </a:ext>
            </a:extLst>
          </p:cNvPr>
          <p:cNvGraphicFramePr/>
          <p:nvPr>
            <p:extLst>
              <p:ext uri="{D42A27DB-BD31-4B8C-83A1-F6EECF244321}">
                <p14:modId xmlns:p14="http://schemas.microsoft.com/office/powerpoint/2010/main" val="1122582471"/>
              </p:ext>
            </p:extLst>
          </p:nvPr>
        </p:nvGraphicFramePr>
        <p:xfrm>
          <a:off x="558800" y="2848532"/>
          <a:ext cx="7420450" cy="4009467"/>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9D86DA49-3868-9497-D07B-1CD996A36897}"/>
              </a:ext>
            </a:extLst>
          </p:cNvPr>
          <p:cNvSpPr/>
          <p:nvPr/>
        </p:nvSpPr>
        <p:spPr>
          <a:xfrm>
            <a:off x="8301042" y="2108199"/>
            <a:ext cx="1548129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Activities</a:t>
            </a:r>
          </a:p>
        </p:txBody>
      </p:sp>
      <p:sp>
        <p:nvSpPr>
          <p:cNvPr id="6" name="Rectangle 5">
            <a:extLst>
              <a:ext uri="{FF2B5EF4-FFF2-40B4-BE49-F238E27FC236}">
                <a16:creationId xmlns:a16="http://schemas.microsoft.com/office/drawing/2014/main" id="{5ED8ABCC-5A9F-2F0C-BB96-D673091FE1F8}"/>
              </a:ext>
              <a:ext uri="{C183D7F6-B498-43B3-948B-1728B52AA6E4}">
                <adec:decorative xmlns:adec="http://schemas.microsoft.com/office/drawing/2017/decorative" val="1"/>
              </a:ext>
            </a:extLst>
          </p:cNvPr>
          <p:cNvSpPr/>
          <p:nvPr/>
        </p:nvSpPr>
        <p:spPr>
          <a:xfrm>
            <a:off x="8301042" y="2848532"/>
            <a:ext cx="15481295" cy="40094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800"/>
          </a:p>
        </p:txBody>
      </p:sp>
      <p:graphicFrame>
        <p:nvGraphicFramePr>
          <p:cNvPr id="9" name="Chart 8" descr="Horizontal bar chart depicting the activities undertaken on day visits to Wales in 2022, shown as a percentage of visits.">
            <a:extLst>
              <a:ext uri="{FF2B5EF4-FFF2-40B4-BE49-F238E27FC236}">
                <a16:creationId xmlns:a16="http://schemas.microsoft.com/office/drawing/2014/main" id="{82FC7CAD-02D0-6FE1-CE83-EFBAB2404ECF}"/>
              </a:ext>
            </a:extLst>
          </p:cNvPr>
          <p:cNvGraphicFramePr/>
          <p:nvPr>
            <p:extLst>
              <p:ext uri="{D42A27DB-BD31-4B8C-83A1-F6EECF244321}">
                <p14:modId xmlns:p14="http://schemas.microsoft.com/office/powerpoint/2010/main" val="1859901548"/>
              </p:ext>
            </p:extLst>
          </p:nvPr>
        </p:nvGraphicFramePr>
        <p:xfrm>
          <a:off x="8301042" y="2848532"/>
          <a:ext cx="15481295" cy="4009467"/>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a:extLst>
              <a:ext uri="{FF2B5EF4-FFF2-40B4-BE49-F238E27FC236}">
                <a16:creationId xmlns:a16="http://schemas.microsoft.com/office/drawing/2014/main" id="{842C260C-D645-137B-3195-F33EA7D5AC45}"/>
              </a:ext>
            </a:extLst>
          </p:cNvPr>
          <p:cNvSpPr/>
          <p:nvPr/>
        </p:nvSpPr>
        <p:spPr>
          <a:xfrm>
            <a:off x="561976" y="7223682"/>
            <a:ext cx="10835367"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Quarterly spend (£ millions)</a:t>
            </a:r>
          </a:p>
        </p:txBody>
      </p:sp>
      <p:sp>
        <p:nvSpPr>
          <p:cNvPr id="15" name="Rectangle 14">
            <a:extLst>
              <a:ext uri="{FF2B5EF4-FFF2-40B4-BE49-F238E27FC236}">
                <a16:creationId xmlns:a16="http://schemas.microsoft.com/office/drawing/2014/main" id="{00DEE617-98CC-03AD-481F-F6ECFFEA008E}"/>
              </a:ext>
              <a:ext uri="{C183D7F6-B498-43B3-948B-1728B52AA6E4}">
                <adec:decorative xmlns:adec="http://schemas.microsoft.com/office/drawing/2017/decorative" val="1"/>
              </a:ext>
            </a:extLst>
          </p:cNvPr>
          <p:cNvSpPr/>
          <p:nvPr/>
        </p:nvSpPr>
        <p:spPr>
          <a:xfrm>
            <a:off x="561976" y="7972482"/>
            <a:ext cx="10835367" cy="400679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20" name="Content Placeholder 12" descr="Line chart depicting quarterly spend in Wales in 2022.">
            <a:extLst>
              <a:ext uri="{FF2B5EF4-FFF2-40B4-BE49-F238E27FC236}">
                <a16:creationId xmlns:a16="http://schemas.microsoft.com/office/drawing/2014/main" id="{D2BEEF02-2248-706B-27BF-FB5D04F4F11A}"/>
              </a:ext>
            </a:extLst>
          </p:cNvPr>
          <p:cNvGraphicFramePr>
            <a:graphicFrameLocks/>
          </p:cNvGraphicFramePr>
          <p:nvPr>
            <p:extLst>
              <p:ext uri="{D42A27DB-BD31-4B8C-83A1-F6EECF244321}">
                <p14:modId xmlns:p14="http://schemas.microsoft.com/office/powerpoint/2010/main" val="4021265734"/>
              </p:ext>
            </p:extLst>
          </p:nvPr>
        </p:nvGraphicFramePr>
        <p:xfrm>
          <a:off x="561976" y="7972482"/>
          <a:ext cx="10835367" cy="4006793"/>
        </p:xfrm>
        <a:graphic>
          <a:graphicData uri="http://schemas.openxmlformats.org/drawingml/2006/chart">
            <c:chart xmlns:c="http://schemas.openxmlformats.org/drawingml/2006/chart" xmlns:r="http://schemas.openxmlformats.org/officeDocument/2006/relationships" r:id="rId4"/>
          </a:graphicData>
        </a:graphic>
      </p:graphicFrame>
      <p:sp>
        <p:nvSpPr>
          <p:cNvPr id="11" name="Rectangle 10">
            <a:extLst>
              <a:ext uri="{FF2B5EF4-FFF2-40B4-BE49-F238E27FC236}">
                <a16:creationId xmlns:a16="http://schemas.microsoft.com/office/drawing/2014/main" id="{1ED060D7-2671-2358-A69F-004498CA64AE}"/>
              </a:ext>
            </a:extLst>
          </p:cNvPr>
          <p:cNvSpPr/>
          <p:nvPr/>
        </p:nvSpPr>
        <p:spPr>
          <a:xfrm>
            <a:off x="11732257" y="7223682"/>
            <a:ext cx="400468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Average spend per visit</a:t>
            </a:r>
          </a:p>
        </p:txBody>
      </p:sp>
      <p:graphicFrame>
        <p:nvGraphicFramePr>
          <p:cNvPr id="18" name="Table 17">
            <a:extLst>
              <a:ext uri="{FF2B5EF4-FFF2-40B4-BE49-F238E27FC236}">
                <a16:creationId xmlns:a16="http://schemas.microsoft.com/office/drawing/2014/main" id="{EB6B3512-FA68-8C51-EDD1-D442945028D2}"/>
              </a:ext>
            </a:extLst>
          </p:cNvPr>
          <p:cNvGraphicFramePr>
            <a:graphicFrameLocks noGrp="1"/>
          </p:cNvGraphicFramePr>
          <p:nvPr>
            <p:extLst>
              <p:ext uri="{D42A27DB-BD31-4B8C-83A1-F6EECF244321}">
                <p14:modId xmlns:p14="http://schemas.microsoft.com/office/powerpoint/2010/main" val="1969970343"/>
              </p:ext>
            </p:extLst>
          </p:nvPr>
        </p:nvGraphicFramePr>
        <p:xfrm>
          <a:off x="11732257" y="7972482"/>
          <a:ext cx="4004680" cy="4032000"/>
        </p:xfrm>
        <a:graphic>
          <a:graphicData uri="http://schemas.openxmlformats.org/drawingml/2006/table">
            <a:tbl>
              <a:tblPr firstRow="1" bandRow="1">
                <a:tableStyleId>{5C22544A-7EE6-4342-B048-85BDC9FD1C3A}</a:tableStyleId>
              </a:tblPr>
              <a:tblGrid>
                <a:gridCol w="2002340">
                  <a:extLst>
                    <a:ext uri="{9D8B030D-6E8A-4147-A177-3AD203B41FA5}">
                      <a16:colId xmlns:a16="http://schemas.microsoft.com/office/drawing/2014/main" val="81361600"/>
                    </a:ext>
                  </a:extLst>
                </a:gridCol>
                <a:gridCol w="2002340">
                  <a:extLst>
                    <a:ext uri="{9D8B030D-6E8A-4147-A177-3AD203B41FA5}">
                      <a16:colId xmlns:a16="http://schemas.microsoft.com/office/drawing/2014/main" val="887013069"/>
                    </a:ext>
                  </a:extLst>
                </a:gridCol>
              </a:tblGrid>
              <a:tr h="1008000">
                <a:tc>
                  <a:txBody>
                    <a:bodyPr/>
                    <a:lstStyle/>
                    <a:p>
                      <a:pPr marL="0" marR="0" indent="0" algn="ctr" defTabSz="1828800" rtl="0" eaLnBrk="1" fontAlgn="b" latinLnBrk="0" hangingPunct="1">
                        <a:lnSpc>
                          <a:spcPct val="100000"/>
                        </a:lnSpc>
                        <a:spcBef>
                          <a:spcPts val="0"/>
                        </a:spcBef>
                        <a:spcAft>
                          <a:spcPts val="0"/>
                        </a:spcAft>
                        <a:buClrTx/>
                        <a:buSzTx/>
                        <a:buFontTx/>
                        <a:buNone/>
                        <a:tabLst/>
                      </a:pPr>
                      <a:r>
                        <a:rPr lang="en-GB" sz="2800" b="0" i="0" u="none" strike="noStrike" kern="1200" cap="none" spc="0" baseline="0">
                          <a:solidFill>
                            <a:schemeClr val="tx1"/>
                          </a:solidFill>
                          <a:effectLst/>
                          <a:uFillTx/>
                          <a:latin typeface="+mn-lt"/>
                          <a:ea typeface="+mn-ea"/>
                          <a:cs typeface="+mn-cs"/>
                          <a:sym typeface="Calibri"/>
                        </a:rPr>
                        <a:t>Q1 2024</a:t>
                      </a:r>
                    </a:p>
                  </a:txBody>
                  <a:tcPr marL="7620" marR="7620" marT="7620" marB="0" anchor="ctr">
                    <a:solidFill>
                      <a:schemeClr val="bg2">
                        <a:lumMod val="20000"/>
                        <a:lumOff val="80000"/>
                      </a:schemeClr>
                    </a:solidFill>
                  </a:tcPr>
                </a:tc>
                <a:tc>
                  <a:txBody>
                    <a:bodyPr/>
                    <a:lstStyle/>
                    <a:p>
                      <a:pPr marL="0" algn="ctr" rtl="0" eaLnBrk="1" fontAlgn="b" latinLnBrk="0" hangingPunct="1">
                        <a:spcBef>
                          <a:spcPts val="0"/>
                        </a:spcBef>
                        <a:spcAft>
                          <a:spcPts val="0"/>
                        </a:spcAft>
                      </a:pPr>
                      <a:r>
                        <a:rPr lang="en-GB" sz="2800" b="0" i="0" u="none" strike="noStrike" kern="1200">
                          <a:solidFill>
                            <a:schemeClr val="tx1"/>
                          </a:solidFill>
                          <a:effectLst/>
                          <a:latin typeface="+mn-lt"/>
                        </a:rPr>
                        <a:t>£41</a:t>
                      </a:r>
                      <a:endParaRPr lang="en-GB" sz="2800" b="0" i="0" u="none" strike="noStrike">
                        <a:solidFill>
                          <a:schemeClr val="tx1"/>
                        </a:solidFill>
                        <a:effectLst/>
                        <a:latin typeface="+mn-lt"/>
                      </a:endParaRPr>
                    </a:p>
                  </a:txBody>
                  <a:tcPr marL="7620" marR="7620" marT="7620" marB="0" anchor="ctr">
                    <a:solidFill>
                      <a:schemeClr val="bg2">
                        <a:lumMod val="20000"/>
                        <a:lumOff val="80000"/>
                      </a:schemeClr>
                    </a:solidFill>
                  </a:tcPr>
                </a:tc>
                <a:extLst>
                  <a:ext uri="{0D108BD9-81ED-4DB2-BD59-A6C34878D82A}">
                    <a16:rowId xmlns:a16="http://schemas.microsoft.com/office/drawing/2014/main" val="2818411631"/>
                  </a:ext>
                </a:extLst>
              </a:tr>
              <a:tr h="1008000">
                <a:tc>
                  <a:txBody>
                    <a:bodyPr/>
                    <a:lstStyle/>
                    <a:p>
                      <a:pPr marL="0" marR="0" indent="0" algn="ctr" defTabSz="1828800" rtl="0" eaLnBrk="1" fontAlgn="b" latinLnBrk="0" hangingPunct="1">
                        <a:lnSpc>
                          <a:spcPct val="100000"/>
                        </a:lnSpc>
                        <a:spcBef>
                          <a:spcPts val="0"/>
                        </a:spcBef>
                        <a:spcAft>
                          <a:spcPts val="0"/>
                        </a:spcAft>
                        <a:buClrTx/>
                        <a:buSzTx/>
                        <a:buFontTx/>
                        <a:buNone/>
                        <a:tabLst/>
                      </a:pPr>
                      <a:r>
                        <a:rPr lang="en-GB" sz="2800" b="0" i="0" u="none" strike="noStrike" kern="1200" cap="none" spc="0" baseline="0">
                          <a:solidFill>
                            <a:schemeClr val="tx1"/>
                          </a:solidFill>
                          <a:effectLst/>
                          <a:uFillTx/>
                          <a:latin typeface="+mn-lt"/>
                          <a:ea typeface="+mn-ea"/>
                          <a:cs typeface="+mn-cs"/>
                          <a:sym typeface="Calibri"/>
                        </a:rPr>
                        <a:t>Q2 2024</a:t>
                      </a:r>
                    </a:p>
                  </a:txBody>
                  <a:tcPr marL="7620" marR="7620" marT="7620" marB="0" anchor="ctr"/>
                </a:tc>
                <a:tc>
                  <a:txBody>
                    <a:bodyPr/>
                    <a:lstStyle/>
                    <a:p>
                      <a:pPr marL="0" algn="ctr" rtl="0" eaLnBrk="1" fontAlgn="b" latinLnBrk="0" hangingPunct="1">
                        <a:spcBef>
                          <a:spcPts val="0"/>
                        </a:spcBef>
                        <a:spcAft>
                          <a:spcPts val="0"/>
                        </a:spcAft>
                      </a:pPr>
                      <a:r>
                        <a:rPr lang="en-GB" sz="2800" b="0" i="0" u="none" strike="noStrike" kern="1200">
                          <a:solidFill>
                            <a:schemeClr val="tx1"/>
                          </a:solidFill>
                          <a:effectLst/>
                          <a:latin typeface="+mn-lt"/>
                        </a:rPr>
                        <a:t>£46</a:t>
                      </a:r>
                      <a:endParaRPr lang="en-GB" sz="2800" b="0" i="0" u="none" strike="noStrike">
                        <a:solidFill>
                          <a:schemeClr val="tx1"/>
                        </a:solidFill>
                        <a:effectLst/>
                        <a:latin typeface="+mn-lt"/>
                      </a:endParaRPr>
                    </a:p>
                  </a:txBody>
                  <a:tcPr marL="7620" marR="7620" marT="7620" marB="0" anchor="ctr"/>
                </a:tc>
                <a:extLst>
                  <a:ext uri="{0D108BD9-81ED-4DB2-BD59-A6C34878D82A}">
                    <a16:rowId xmlns:a16="http://schemas.microsoft.com/office/drawing/2014/main" val="3992828607"/>
                  </a:ext>
                </a:extLst>
              </a:tr>
              <a:tr h="1008000">
                <a:tc>
                  <a:txBody>
                    <a:bodyPr/>
                    <a:lstStyle/>
                    <a:p>
                      <a:pPr marL="0" marR="0" indent="0" algn="ctr" defTabSz="1828800" rtl="0" eaLnBrk="1" fontAlgn="b" latinLnBrk="0" hangingPunct="1">
                        <a:lnSpc>
                          <a:spcPct val="100000"/>
                        </a:lnSpc>
                        <a:spcBef>
                          <a:spcPts val="0"/>
                        </a:spcBef>
                        <a:spcAft>
                          <a:spcPts val="0"/>
                        </a:spcAft>
                        <a:buClrTx/>
                        <a:buSzTx/>
                        <a:buFontTx/>
                        <a:buNone/>
                        <a:tabLst/>
                      </a:pPr>
                      <a:r>
                        <a:rPr lang="en-GB" sz="2800" b="0" i="0" u="none" strike="noStrike" kern="1200" cap="none" spc="0" baseline="0">
                          <a:solidFill>
                            <a:schemeClr val="tx1"/>
                          </a:solidFill>
                          <a:effectLst/>
                          <a:uFillTx/>
                          <a:latin typeface="+mn-lt"/>
                          <a:ea typeface="+mn-ea"/>
                          <a:cs typeface="+mn-cs"/>
                          <a:sym typeface="Calibri"/>
                        </a:rPr>
                        <a:t>Q3 2024</a:t>
                      </a:r>
                    </a:p>
                  </a:txBody>
                  <a:tcPr marL="7620" marR="7620" marT="7620" marB="0" anchor="ctr">
                    <a:solidFill>
                      <a:schemeClr val="bg2">
                        <a:lumMod val="20000"/>
                        <a:lumOff val="80000"/>
                      </a:schemeClr>
                    </a:solidFill>
                  </a:tcPr>
                </a:tc>
                <a:tc>
                  <a:txBody>
                    <a:bodyPr/>
                    <a:lstStyle/>
                    <a:p>
                      <a:pPr marL="0" algn="ctr" rtl="0" eaLnBrk="1" fontAlgn="b" latinLnBrk="0" hangingPunct="1">
                        <a:spcBef>
                          <a:spcPts val="0"/>
                        </a:spcBef>
                        <a:spcAft>
                          <a:spcPts val="0"/>
                        </a:spcAft>
                      </a:pPr>
                      <a:r>
                        <a:rPr lang="en-GB" sz="2800" b="0" i="0" u="none" strike="noStrike" kern="1200">
                          <a:solidFill>
                            <a:schemeClr val="tx1"/>
                          </a:solidFill>
                          <a:effectLst/>
                          <a:latin typeface="+mn-lt"/>
                        </a:rPr>
                        <a:t>£46</a:t>
                      </a:r>
                      <a:endParaRPr lang="en-GB" sz="2800" b="0" i="0" u="none" strike="noStrike">
                        <a:solidFill>
                          <a:schemeClr val="tx1"/>
                        </a:solidFill>
                        <a:effectLst/>
                        <a:latin typeface="+mn-lt"/>
                      </a:endParaRPr>
                    </a:p>
                  </a:txBody>
                  <a:tcPr marL="7620" marR="7620" marT="7620" marB="0" anchor="ctr">
                    <a:solidFill>
                      <a:schemeClr val="bg2">
                        <a:lumMod val="20000"/>
                        <a:lumOff val="80000"/>
                      </a:schemeClr>
                    </a:solidFill>
                  </a:tcPr>
                </a:tc>
                <a:extLst>
                  <a:ext uri="{0D108BD9-81ED-4DB2-BD59-A6C34878D82A}">
                    <a16:rowId xmlns:a16="http://schemas.microsoft.com/office/drawing/2014/main" val="664184207"/>
                  </a:ext>
                </a:extLst>
              </a:tr>
              <a:tr h="1008000">
                <a:tc>
                  <a:txBody>
                    <a:bodyPr/>
                    <a:lstStyle/>
                    <a:p>
                      <a:pPr marL="0" marR="0" indent="0" algn="ctr" defTabSz="1828800" rtl="0" eaLnBrk="1" fontAlgn="b" latinLnBrk="0" hangingPunct="1">
                        <a:lnSpc>
                          <a:spcPct val="100000"/>
                        </a:lnSpc>
                        <a:spcBef>
                          <a:spcPts val="0"/>
                        </a:spcBef>
                        <a:spcAft>
                          <a:spcPts val="0"/>
                        </a:spcAft>
                        <a:buClrTx/>
                        <a:buSzTx/>
                        <a:buFontTx/>
                        <a:buNone/>
                        <a:tabLst/>
                      </a:pPr>
                      <a:r>
                        <a:rPr lang="en-GB" sz="2800" b="0" i="0" u="none" strike="noStrike" kern="1200" cap="none" spc="0" baseline="0">
                          <a:solidFill>
                            <a:schemeClr val="tx1"/>
                          </a:solidFill>
                          <a:effectLst/>
                          <a:uFillTx/>
                          <a:latin typeface="+mn-lt"/>
                          <a:ea typeface="+mn-ea"/>
                          <a:cs typeface="+mn-cs"/>
                          <a:sym typeface="Calibri"/>
                        </a:rPr>
                        <a:t>Q4 2024</a:t>
                      </a:r>
                    </a:p>
                  </a:txBody>
                  <a:tcPr marL="7620" marR="7620" marT="7620" marB="0" anchor="ctr"/>
                </a:tc>
                <a:tc>
                  <a:txBody>
                    <a:bodyPr/>
                    <a:lstStyle/>
                    <a:p>
                      <a:pPr marL="0" algn="ctr" rtl="0" eaLnBrk="1" fontAlgn="b" latinLnBrk="0" hangingPunct="1">
                        <a:spcBef>
                          <a:spcPts val="0"/>
                        </a:spcBef>
                        <a:spcAft>
                          <a:spcPts val="0"/>
                        </a:spcAft>
                      </a:pPr>
                      <a:r>
                        <a:rPr lang="en-GB" sz="2800" b="0" i="0" u="none" strike="noStrike" kern="1200" dirty="0">
                          <a:solidFill>
                            <a:schemeClr val="tx1"/>
                          </a:solidFill>
                          <a:effectLst/>
                          <a:latin typeface="+mn-lt"/>
                        </a:rPr>
                        <a:t>£48</a:t>
                      </a:r>
                    </a:p>
                  </a:txBody>
                  <a:tcPr marL="7620" marR="7620" marT="7620" marB="0" anchor="ctr"/>
                </a:tc>
                <a:extLst>
                  <a:ext uri="{0D108BD9-81ED-4DB2-BD59-A6C34878D82A}">
                    <a16:rowId xmlns:a16="http://schemas.microsoft.com/office/drawing/2014/main" val="120076929"/>
                  </a:ext>
                </a:extLst>
              </a:tr>
            </a:tbl>
          </a:graphicData>
        </a:graphic>
      </p:graphicFrame>
      <p:sp>
        <p:nvSpPr>
          <p:cNvPr id="17" name="Rectangle 16">
            <a:extLst>
              <a:ext uri="{FF2B5EF4-FFF2-40B4-BE49-F238E27FC236}">
                <a16:creationId xmlns:a16="http://schemas.microsoft.com/office/drawing/2014/main" id="{FAB1485B-30F3-AE53-7398-D6C43A65ED47}"/>
              </a:ext>
            </a:extLst>
          </p:cNvPr>
          <p:cNvSpPr/>
          <p:nvPr/>
        </p:nvSpPr>
        <p:spPr>
          <a:xfrm>
            <a:off x="16071850" y="7223682"/>
            <a:ext cx="7710488"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Main Destination Type</a:t>
            </a:r>
          </a:p>
        </p:txBody>
      </p:sp>
      <p:sp>
        <p:nvSpPr>
          <p:cNvPr id="28" name="Rectangle 27">
            <a:extLst>
              <a:ext uri="{FF2B5EF4-FFF2-40B4-BE49-F238E27FC236}">
                <a16:creationId xmlns:a16="http://schemas.microsoft.com/office/drawing/2014/main" id="{3BA9804F-DF09-4C12-0D9C-3B77DE7D7ABB}"/>
              </a:ext>
              <a:ext uri="{C183D7F6-B498-43B3-948B-1728B52AA6E4}">
                <adec:decorative xmlns:adec="http://schemas.microsoft.com/office/drawing/2017/decorative" val="1"/>
              </a:ext>
            </a:extLst>
          </p:cNvPr>
          <p:cNvSpPr/>
          <p:nvPr/>
        </p:nvSpPr>
        <p:spPr>
          <a:xfrm>
            <a:off x="16071850" y="7972482"/>
            <a:ext cx="7710488" cy="400679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9" name="Chart 18" descr="Pie chart depicting the main destination type as a percentage of visits, for example, seaside/coastal is 7%.">
            <a:extLst>
              <a:ext uri="{FF2B5EF4-FFF2-40B4-BE49-F238E27FC236}">
                <a16:creationId xmlns:a16="http://schemas.microsoft.com/office/drawing/2014/main" id="{71B639F3-BBBF-90E8-DA85-74AFDD3CE865}"/>
              </a:ext>
            </a:extLst>
          </p:cNvPr>
          <p:cNvGraphicFramePr>
            <a:graphicFrameLocks/>
          </p:cNvGraphicFramePr>
          <p:nvPr>
            <p:extLst>
              <p:ext uri="{D42A27DB-BD31-4B8C-83A1-F6EECF244321}">
                <p14:modId xmlns:p14="http://schemas.microsoft.com/office/powerpoint/2010/main" val="220222076"/>
              </p:ext>
            </p:extLst>
          </p:nvPr>
        </p:nvGraphicFramePr>
        <p:xfrm>
          <a:off x="16071850" y="7972482"/>
          <a:ext cx="7710488" cy="4006793"/>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 Placeholder 3">
            <a:extLst>
              <a:ext uri="{FF2B5EF4-FFF2-40B4-BE49-F238E27FC236}">
                <a16:creationId xmlns:a16="http://schemas.microsoft.com/office/drawing/2014/main" id="{D51974F2-8233-EB56-9AA9-9A2D2BF96A24}"/>
              </a:ext>
            </a:extLst>
          </p:cNvPr>
          <p:cNvSpPr txBox="1">
            <a:spLocks/>
          </p:cNvSpPr>
          <p:nvPr/>
        </p:nvSpPr>
        <p:spPr>
          <a:xfrm>
            <a:off x="558800" y="12004482"/>
            <a:ext cx="18053050" cy="998175"/>
          </a:xfrm>
          <a:prstGeom prst="rect">
            <a:avLst/>
          </a:prstGeom>
        </p:spPr>
        <p:txBody>
          <a:bodyPr/>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GB" sz="2400" dirty="0"/>
              <a:t>Activities with a * have a base size is between 30 and 100, it is recommended to only use the estimates as indicative. </a:t>
            </a:r>
          </a:p>
          <a:p>
            <a:pPr marL="0" indent="0" hangingPunct="1">
              <a:buNone/>
            </a:pPr>
            <a:r>
              <a:rPr lang="en-GB" sz="2400" dirty="0"/>
              <a:t>Source: Great Britain Tourism Survey (GBTS): Day Visits 2024</a:t>
            </a:r>
            <a:br>
              <a:rPr lang="en-US" sz="2400" dirty="0"/>
            </a:br>
            <a:r>
              <a:rPr lang="en-US" sz="2400" dirty="0"/>
              <a:t>Base: Wales 911</a:t>
            </a:r>
          </a:p>
        </p:txBody>
      </p:sp>
    </p:spTree>
    <p:extLst>
      <p:ext uri="{BB962C8B-B14F-4D97-AF65-F5344CB8AC3E}">
        <p14:creationId xmlns:p14="http://schemas.microsoft.com/office/powerpoint/2010/main" val="1956035726"/>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144EC-2F4E-3F4B-12C5-ADE59EE85DF1}"/>
              </a:ext>
            </a:extLst>
          </p:cNvPr>
          <p:cNvSpPr>
            <a:spLocks noGrp="1"/>
          </p:cNvSpPr>
          <p:nvPr>
            <p:ph type="title" idx="4294967295"/>
          </p:nvPr>
        </p:nvSpPr>
        <p:spPr>
          <a:xfrm>
            <a:off x="561975" y="764336"/>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mj-lt"/>
                <a:ea typeface="Wales Sans Body"/>
                <a:cs typeface="Wales Sans Body"/>
                <a:sym typeface="Wales Sans Body"/>
              </a:rPr>
              <a:t>Tourism day visits and spend in Wales 2024</a:t>
            </a:r>
            <a:endParaRPr kumimoji="0" lang="en-IN" sz="4800" b="0" i="0" u="none" strike="noStrike" kern="0" cap="none" spc="0" normalizeH="0" baseline="0" noProof="0">
              <a:ln>
                <a:noFill/>
              </a:ln>
              <a:solidFill>
                <a:schemeClr val="tx1"/>
              </a:solidFill>
              <a:effectLst/>
              <a:uLnTx/>
              <a:uFillTx/>
              <a:latin typeface="+mj-lt"/>
              <a:ea typeface="Wales Sans Body"/>
              <a:cs typeface="Wales Sans Body"/>
              <a:sym typeface="Wales Sans Body"/>
            </a:endParaRPr>
          </a:p>
        </p:txBody>
      </p:sp>
      <p:sp>
        <p:nvSpPr>
          <p:cNvPr id="3" name="Text Placeholder 2">
            <a:extLst>
              <a:ext uri="{FF2B5EF4-FFF2-40B4-BE49-F238E27FC236}">
                <a16:creationId xmlns:a16="http://schemas.microsoft.com/office/drawing/2014/main" id="{7B85DFF1-ED7B-2C59-0F63-A6958A7112A5}"/>
              </a:ext>
            </a:extLst>
          </p:cNvPr>
          <p:cNvSpPr>
            <a:spLocks noGrp="1"/>
          </p:cNvSpPr>
          <p:nvPr>
            <p:ph type="body" sz="quarter" idx="14"/>
          </p:nvPr>
        </p:nvSpPr>
        <p:spPr>
          <a:xfrm>
            <a:off x="561975" y="1968773"/>
            <a:ext cx="23223538" cy="2389097"/>
          </a:xfrm>
        </p:spPr>
        <p:txBody>
          <a:bodyPr/>
          <a:lstStyle/>
          <a:p>
            <a:r>
              <a:rPr lang="en-GB" dirty="0">
                <a:latin typeface="+mn-lt"/>
              </a:rPr>
              <a:t>There were 53 million tourism day visits in Wales in 2024, which represents a drop of 13%, when compared to 2023. This decrease was primarily driven by a shift to solo travel (+3pp) and a decrease in day visits that included children (-3pp). Domestic day visitors spent £2.4 billion in Wales in 2024, a 3% decrease when compared to 2023, as visitors cut back on food and drink spend (-11%) and spend on attractions and entertainment (-28%).</a:t>
            </a:r>
            <a:r>
              <a:rPr lang="en-US" dirty="0"/>
              <a:t> </a:t>
            </a:r>
            <a:r>
              <a:rPr lang="en-US" sz="2800" dirty="0"/>
              <a:t>Q3 2024 experienced the most visits and highest spend</a:t>
            </a:r>
            <a:r>
              <a:rPr lang="en-US" dirty="0"/>
              <a:t>, following a</a:t>
            </a:r>
            <a:r>
              <a:rPr lang="en-US" sz="2800" dirty="0"/>
              <a:t> peak in Q2 in 2023. This shift was largely due to older independents and those of retirement age transitioning from taking day visits in Q2 in 2023 (e.g. 58% of day visits by those of retirement age were in Q2 in 2023) to Q3 in 2024 (50% of day visits by those of retirement age were in Q3 in 2024</a:t>
            </a:r>
            <a:r>
              <a:rPr lang="en-US" dirty="0"/>
              <a:t>).</a:t>
            </a:r>
            <a:endParaRPr lang="en-US" dirty="0">
              <a:latin typeface="+mn-lt"/>
            </a:endParaRPr>
          </a:p>
        </p:txBody>
      </p:sp>
      <p:sp>
        <p:nvSpPr>
          <p:cNvPr id="6" name="Rectangle 5">
            <a:extLst>
              <a:ext uri="{FF2B5EF4-FFF2-40B4-BE49-F238E27FC236}">
                <a16:creationId xmlns:a16="http://schemas.microsoft.com/office/drawing/2014/main" id="{DE4977FE-2D01-FE83-24F4-8482263214C0}"/>
              </a:ext>
            </a:extLst>
          </p:cNvPr>
          <p:cNvSpPr>
            <a:spLocks/>
          </p:cNvSpPr>
          <p:nvPr/>
        </p:nvSpPr>
        <p:spPr>
          <a:xfrm>
            <a:off x="561974" y="4326047"/>
            <a:ext cx="11491585" cy="749808"/>
          </a:xfrm>
          <a:prstGeom prst="rect">
            <a:avLst/>
          </a:prstGeom>
          <a:solidFill>
            <a:schemeClr val="bg1">
              <a:lumMod val="95000"/>
            </a:schemeClr>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1828800" rtl="0" eaLnBrk="1" fontAlgn="auto" latinLnBrk="0" hangingPunct="0">
              <a:lnSpc>
                <a:spcPct val="100000"/>
              </a:lnSpc>
              <a:spcBef>
                <a:spcPts val="0"/>
              </a:spcBef>
              <a:spcAft>
                <a:spcPts val="0"/>
              </a:spcAft>
              <a:buClrTx/>
              <a:buSzTx/>
              <a:buFontTx/>
              <a:buNone/>
              <a:tabLst/>
              <a:defRPr/>
            </a:pPr>
            <a:r>
              <a:rPr kumimoji="0" lang="en-IN" sz="5000" b="1" i="0" u="none" strike="noStrike" kern="0" cap="none" spc="0" normalizeH="0" baseline="0" noProof="0">
                <a:ln>
                  <a:noFill/>
                </a:ln>
                <a:solidFill>
                  <a:schemeClr val="accent1"/>
                </a:solidFill>
                <a:effectLst/>
                <a:uLnTx/>
                <a:uFillTx/>
                <a:latin typeface="+mn-lt"/>
                <a:ea typeface="+mn-ea"/>
                <a:cs typeface="+mn-cs"/>
                <a:sym typeface="Helvetica"/>
              </a:rPr>
              <a:t> 53.3m visits</a:t>
            </a:r>
          </a:p>
        </p:txBody>
      </p:sp>
      <p:grpSp>
        <p:nvGrpSpPr>
          <p:cNvPr id="16" name="Group 15" descr="Bar chart depicting tourism day visits to Wales by quarter in 2022.">
            <a:extLst>
              <a:ext uri="{FF2B5EF4-FFF2-40B4-BE49-F238E27FC236}">
                <a16:creationId xmlns:a16="http://schemas.microsoft.com/office/drawing/2014/main" id="{BA63C66D-BAB4-716A-83F0-8168B318E1AC}"/>
              </a:ext>
            </a:extLst>
          </p:cNvPr>
          <p:cNvGrpSpPr/>
          <p:nvPr/>
        </p:nvGrpSpPr>
        <p:grpSpPr>
          <a:xfrm>
            <a:off x="571500" y="5176124"/>
            <a:ext cx="11491587" cy="6803151"/>
            <a:chOff x="561975" y="4951654"/>
            <a:chExt cx="11491587" cy="7027621"/>
          </a:xfrm>
        </p:grpSpPr>
        <p:sp>
          <p:nvSpPr>
            <p:cNvPr id="21" name="Rectangle 20">
              <a:extLst>
                <a:ext uri="{FF2B5EF4-FFF2-40B4-BE49-F238E27FC236}">
                  <a16:creationId xmlns:a16="http://schemas.microsoft.com/office/drawing/2014/main" id="{52F5F168-68F8-9A52-D7E0-3B299F541E4E}"/>
                </a:ext>
              </a:extLst>
            </p:cNvPr>
            <p:cNvSpPr/>
            <p:nvPr/>
          </p:nvSpPr>
          <p:spPr>
            <a:xfrm>
              <a:off x="561975" y="4951654"/>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Tourism day visits to Wales by quarter 2024</a:t>
              </a:r>
            </a:p>
          </p:txBody>
        </p:sp>
        <p:sp>
          <p:nvSpPr>
            <p:cNvPr id="7" name="Rectangle 6">
              <a:extLst>
                <a:ext uri="{FF2B5EF4-FFF2-40B4-BE49-F238E27FC236}">
                  <a16:creationId xmlns:a16="http://schemas.microsoft.com/office/drawing/2014/main" id="{8C1D60F3-5509-B790-FEF0-BCD3819B2DFC}"/>
                </a:ext>
              </a:extLst>
            </p:cNvPr>
            <p:cNvSpPr/>
            <p:nvPr/>
          </p:nvSpPr>
          <p:spPr>
            <a:xfrm>
              <a:off x="561977" y="5700958"/>
              <a:ext cx="11491585" cy="627831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2" name="Chart 11">
              <a:extLst>
                <a:ext uri="{FF2B5EF4-FFF2-40B4-BE49-F238E27FC236}">
                  <a16:creationId xmlns:a16="http://schemas.microsoft.com/office/drawing/2014/main" id="{79DDE186-2220-6E59-D49F-98A8575D9BF2}"/>
                </a:ext>
              </a:extLst>
            </p:cNvPr>
            <p:cNvGraphicFramePr/>
            <p:nvPr>
              <p:extLst>
                <p:ext uri="{D42A27DB-BD31-4B8C-83A1-F6EECF244321}">
                  <p14:modId xmlns:p14="http://schemas.microsoft.com/office/powerpoint/2010/main" val="1756296552"/>
                </p:ext>
              </p:extLst>
            </p:nvPr>
          </p:nvGraphicFramePr>
          <p:xfrm>
            <a:off x="561977" y="5700958"/>
            <a:ext cx="11491585" cy="6278317"/>
          </p:xfrm>
          <a:graphic>
            <a:graphicData uri="http://schemas.openxmlformats.org/drawingml/2006/chart">
              <c:chart xmlns:c="http://schemas.openxmlformats.org/drawingml/2006/chart" xmlns:r="http://schemas.openxmlformats.org/officeDocument/2006/relationships" r:id="rId2"/>
            </a:graphicData>
          </a:graphic>
        </p:graphicFrame>
      </p:grpSp>
      <p:sp>
        <p:nvSpPr>
          <p:cNvPr id="8" name="Rectangle 7">
            <a:extLst>
              <a:ext uri="{FF2B5EF4-FFF2-40B4-BE49-F238E27FC236}">
                <a16:creationId xmlns:a16="http://schemas.microsoft.com/office/drawing/2014/main" id="{DF26E03F-BEC9-CB57-0563-BAC12482F000}"/>
              </a:ext>
            </a:extLst>
          </p:cNvPr>
          <p:cNvSpPr/>
          <p:nvPr/>
        </p:nvSpPr>
        <p:spPr>
          <a:xfrm>
            <a:off x="12293927" y="4310699"/>
            <a:ext cx="11491585" cy="749809"/>
          </a:xfrm>
          <a:prstGeom prst="rect">
            <a:avLst/>
          </a:prstGeom>
          <a:solidFill>
            <a:schemeClr val="bg1">
              <a:lumMod val="95000"/>
            </a:schemeClr>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r>
              <a:rPr lang="en-IN" sz="5000" b="1">
                <a:solidFill>
                  <a:schemeClr val="accent1"/>
                </a:solidFill>
              </a:rPr>
              <a:t>£2,412m spend</a:t>
            </a:r>
          </a:p>
        </p:txBody>
      </p:sp>
      <p:sp>
        <p:nvSpPr>
          <p:cNvPr id="24" name="Rectangle 23">
            <a:extLst>
              <a:ext uri="{FF2B5EF4-FFF2-40B4-BE49-F238E27FC236}">
                <a16:creationId xmlns:a16="http://schemas.microsoft.com/office/drawing/2014/main" id="{FB93572C-1D33-690A-767C-EF64A5CCF3B7}"/>
              </a:ext>
              <a:ext uri="{C183D7F6-B498-43B3-948B-1728B52AA6E4}">
                <adec:decorative xmlns:adec="http://schemas.microsoft.com/office/drawing/2017/decorative" val="1"/>
              </a:ext>
            </a:extLst>
          </p:cNvPr>
          <p:cNvSpPr/>
          <p:nvPr/>
        </p:nvSpPr>
        <p:spPr>
          <a:xfrm>
            <a:off x="12293928" y="5700958"/>
            <a:ext cx="11491585" cy="627831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5" name="Group 4" descr="Line chart depicting quarterly spend in millions in Wales">
            <a:extLst>
              <a:ext uri="{FF2B5EF4-FFF2-40B4-BE49-F238E27FC236}">
                <a16:creationId xmlns:a16="http://schemas.microsoft.com/office/drawing/2014/main" id="{2F55D9FF-ADE9-0848-B270-B5F15C588B58}"/>
              </a:ext>
            </a:extLst>
          </p:cNvPr>
          <p:cNvGrpSpPr/>
          <p:nvPr/>
        </p:nvGrpSpPr>
        <p:grpSpPr>
          <a:xfrm>
            <a:off x="12293928" y="5176124"/>
            <a:ext cx="11491585" cy="6803151"/>
            <a:chOff x="12293928" y="4951654"/>
            <a:chExt cx="11491585" cy="7027621"/>
          </a:xfrm>
        </p:grpSpPr>
        <p:sp>
          <p:nvSpPr>
            <p:cNvPr id="22" name="Rectangle 21">
              <a:extLst>
                <a:ext uri="{FF2B5EF4-FFF2-40B4-BE49-F238E27FC236}">
                  <a16:creationId xmlns:a16="http://schemas.microsoft.com/office/drawing/2014/main" id="{27869DE0-875B-D5CD-D1F7-588597627886}"/>
                </a:ext>
              </a:extLst>
            </p:cNvPr>
            <p:cNvSpPr/>
            <p:nvPr/>
          </p:nvSpPr>
          <p:spPr>
            <a:xfrm>
              <a:off x="12293928" y="4951654"/>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Quarterly spend (£ millions) in Wales 2024</a:t>
              </a:r>
            </a:p>
          </p:txBody>
        </p:sp>
        <p:graphicFrame>
          <p:nvGraphicFramePr>
            <p:cNvPr id="13" name="Content Placeholder 12" descr="Line chart depicting quarterly spend (in millions) in Wales in 2022.">
              <a:extLst>
                <a:ext uri="{FF2B5EF4-FFF2-40B4-BE49-F238E27FC236}">
                  <a16:creationId xmlns:a16="http://schemas.microsoft.com/office/drawing/2014/main" id="{BF9DB0D5-DE24-5725-6A94-C408A777547B}"/>
                </a:ext>
              </a:extLst>
            </p:cNvPr>
            <p:cNvGraphicFramePr>
              <a:graphicFrameLocks/>
            </p:cNvGraphicFramePr>
            <p:nvPr>
              <p:extLst>
                <p:ext uri="{D42A27DB-BD31-4B8C-83A1-F6EECF244321}">
                  <p14:modId xmlns:p14="http://schemas.microsoft.com/office/powerpoint/2010/main" val="3627403304"/>
                </p:ext>
              </p:extLst>
            </p:nvPr>
          </p:nvGraphicFramePr>
          <p:xfrm>
            <a:off x="12293928" y="5700958"/>
            <a:ext cx="11491585" cy="6278317"/>
          </p:xfrm>
          <a:graphic>
            <a:graphicData uri="http://schemas.openxmlformats.org/drawingml/2006/chart">
              <c:chart xmlns:c="http://schemas.openxmlformats.org/drawingml/2006/chart" xmlns:r="http://schemas.openxmlformats.org/officeDocument/2006/relationships" r:id="rId3"/>
            </a:graphicData>
          </a:graphic>
        </p:graphicFrame>
      </p:grpSp>
      <p:sp>
        <p:nvSpPr>
          <p:cNvPr id="4" name="Text Placeholder 3">
            <a:extLst>
              <a:ext uri="{FF2B5EF4-FFF2-40B4-BE49-F238E27FC236}">
                <a16:creationId xmlns:a16="http://schemas.microsoft.com/office/drawing/2014/main" id="{6C020EBA-FBDF-89C7-94C9-A758737C5C8D}"/>
              </a:ext>
            </a:extLst>
          </p:cNvPr>
          <p:cNvSpPr>
            <a:spLocks noGrp="1"/>
          </p:cNvSpPr>
          <p:nvPr>
            <p:ph type="body" sz="quarter" idx="15"/>
          </p:nvPr>
        </p:nvSpPr>
        <p:spPr/>
        <p:txBody>
          <a:bodyPr/>
          <a:lstStyle/>
          <a:p>
            <a:r>
              <a:rPr lang="en-GB" sz="2400"/>
              <a:t>Source: Great Britain Tourism Survey (GBTS): Day Visits 2024</a:t>
            </a:r>
            <a:br>
              <a:rPr lang="en-US" sz="2400"/>
            </a:br>
            <a:r>
              <a:rPr lang="en-US" sz="2400"/>
              <a:t>Base: Wales 911</a:t>
            </a:r>
          </a:p>
        </p:txBody>
      </p:sp>
    </p:spTree>
    <p:extLst>
      <p:ext uri="{BB962C8B-B14F-4D97-AF65-F5344CB8AC3E}">
        <p14:creationId xmlns:p14="http://schemas.microsoft.com/office/powerpoint/2010/main" val="130271952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8C5166-A628-A1ED-7878-C3A6FAA4B66C}"/>
              </a:ext>
            </a:extLst>
          </p:cNvPr>
          <p:cNvSpPr>
            <a:spLocks noGrp="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Location type of main place visited</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0" name="TextBox 9">
            <a:extLst>
              <a:ext uri="{FF2B5EF4-FFF2-40B4-BE49-F238E27FC236}">
                <a16:creationId xmlns:a16="http://schemas.microsoft.com/office/drawing/2014/main" id="{F6E7C70E-DEFE-EABC-010E-BDD307EB7299}"/>
              </a:ext>
            </a:extLst>
          </p:cNvPr>
          <p:cNvSpPr txBox="1"/>
          <p:nvPr/>
        </p:nvSpPr>
        <p:spPr>
          <a:xfrm>
            <a:off x="561975" y="1981245"/>
            <a:ext cx="23223536" cy="16435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nchor="t">
            <a:spAutoFit/>
          </a:bodyPr>
          <a:lstStyle/>
          <a:p>
            <a:pPr>
              <a:lnSpc>
                <a:spcPct val="90000"/>
              </a:lnSpc>
              <a:spcBef>
                <a:spcPts val="1800"/>
              </a:spcBef>
            </a:pPr>
            <a:r>
              <a:rPr lang="en-US" sz="2800" dirty="0">
                <a:solidFill>
                  <a:schemeClr val="tx1"/>
                </a:solidFill>
                <a:latin typeface="Wales Sans Body"/>
                <a:sym typeface="Wales Sans Body"/>
              </a:rPr>
              <a:t>Day visits in Wales are much more evenly spread across the different destination types than for the other nations. However, day visits in Wales did become more centered around large towns/cities than in 2023, representing 38% of day visits in 2024 (+4pp vs, 2023). Those of retirement age were the key contributors to this increase (+52% of day visits to large towns/cities since 2023). While visits to large towns and cities peaked in Q4 in 2023, in the run up to holiday season, the peak in 2024 was during the summer season, which increased by 39% (vs. Q3 2023) to 7m day visits. </a:t>
            </a:r>
          </a:p>
        </p:txBody>
      </p:sp>
      <p:grpSp>
        <p:nvGrpSpPr>
          <p:cNvPr id="3" name="Group 2" descr="Line chart by location type i.e seaside, large city/town, small town or countryside">
            <a:extLst>
              <a:ext uri="{FF2B5EF4-FFF2-40B4-BE49-F238E27FC236}">
                <a16:creationId xmlns:a16="http://schemas.microsoft.com/office/drawing/2014/main" id="{B4476E3D-D041-C95A-2612-8C6022B4221D}"/>
              </a:ext>
            </a:extLst>
          </p:cNvPr>
          <p:cNvGrpSpPr/>
          <p:nvPr/>
        </p:nvGrpSpPr>
        <p:grpSpPr>
          <a:xfrm>
            <a:off x="571500" y="3993519"/>
            <a:ext cx="16500945" cy="7985755"/>
            <a:chOff x="571500" y="3993519"/>
            <a:chExt cx="16500945" cy="7985755"/>
          </a:xfrm>
        </p:grpSpPr>
        <p:grpSp>
          <p:nvGrpSpPr>
            <p:cNvPr id="17" name="Group 16" descr="Line chart depicting visits (in millions) by location type (seaside, large city, small town, countryside)between Q2 2021 and Q4 2022.">
              <a:extLst>
                <a:ext uri="{FF2B5EF4-FFF2-40B4-BE49-F238E27FC236}">
                  <a16:creationId xmlns:a16="http://schemas.microsoft.com/office/drawing/2014/main" id="{B9354734-76BC-2471-B719-B60D94E09E93}"/>
                </a:ext>
              </a:extLst>
            </p:cNvPr>
            <p:cNvGrpSpPr/>
            <p:nvPr/>
          </p:nvGrpSpPr>
          <p:grpSpPr>
            <a:xfrm>
              <a:off x="596376" y="3993519"/>
              <a:ext cx="16476069" cy="7985752"/>
              <a:chOff x="558800" y="3797300"/>
              <a:chExt cx="15684955" cy="8181975"/>
            </a:xfrm>
          </p:grpSpPr>
          <p:sp>
            <p:nvSpPr>
              <p:cNvPr id="11" name="Rectangle 10">
                <a:extLst>
                  <a:ext uri="{FF2B5EF4-FFF2-40B4-BE49-F238E27FC236}">
                    <a16:creationId xmlns:a16="http://schemas.microsoft.com/office/drawing/2014/main" id="{788A7043-C6C8-B494-E9B2-785183D5DE22}"/>
                  </a:ext>
                </a:extLst>
              </p:cNvPr>
              <p:cNvSpPr/>
              <p:nvPr/>
            </p:nvSpPr>
            <p:spPr>
              <a:xfrm>
                <a:off x="558800" y="3797300"/>
                <a:ext cx="1568495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Location Type of Main Place Visited (millions)</a:t>
                </a:r>
              </a:p>
            </p:txBody>
          </p:sp>
          <p:sp>
            <p:nvSpPr>
              <p:cNvPr id="13" name="Rectangle 12">
                <a:extLst>
                  <a:ext uri="{FF2B5EF4-FFF2-40B4-BE49-F238E27FC236}">
                    <a16:creationId xmlns:a16="http://schemas.microsoft.com/office/drawing/2014/main" id="{D5EEFDAF-2232-ADFA-2635-BAB930670045}"/>
                  </a:ext>
                </a:extLst>
              </p:cNvPr>
              <p:cNvSpPr/>
              <p:nvPr/>
            </p:nvSpPr>
            <p:spPr>
              <a:xfrm>
                <a:off x="558800" y="4546100"/>
                <a:ext cx="15684954"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graphicFrame>
          <p:nvGraphicFramePr>
            <p:cNvPr id="9" name="Content Placeholder 12" descr="The graph shows the number of visits to four location types from Q1 2023 to Q4 2024. Visits to &quot;Seaside or other coastal&quot; and &quot;Large city/large town&quot; areas vary significantly, peaking at 3.04 million in Q3 2023 and 7.03 million in Q3 2024 respectively. In contrast, visits to &quot;Countryside/village&quot; and &quot;Small town&quot; locations are more stable, with moderate fluctuations and peaks of 4.71 million in Q2 2023 and 4.29 million in Q3 2023.">
              <a:extLst>
                <a:ext uri="{FF2B5EF4-FFF2-40B4-BE49-F238E27FC236}">
                  <a16:creationId xmlns:a16="http://schemas.microsoft.com/office/drawing/2014/main" id="{36D74C93-BFED-1FBD-B912-D483021CA54A}"/>
                </a:ext>
              </a:extLst>
            </p:cNvPr>
            <p:cNvGraphicFramePr>
              <a:graphicFrameLocks/>
            </p:cNvGraphicFramePr>
            <p:nvPr>
              <p:extLst>
                <p:ext uri="{D42A27DB-BD31-4B8C-83A1-F6EECF244321}">
                  <p14:modId xmlns:p14="http://schemas.microsoft.com/office/powerpoint/2010/main" val="2634628003"/>
                </p:ext>
              </p:extLst>
            </p:nvPr>
          </p:nvGraphicFramePr>
          <p:xfrm>
            <a:off x="571500" y="4854127"/>
            <a:ext cx="16476068" cy="7125147"/>
          </p:xfrm>
          <a:graphic>
            <a:graphicData uri="http://schemas.openxmlformats.org/drawingml/2006/chart">
              <c:chart xmlns:c="http://schemas.openxmlformats.org/drawingml/2006/chart" xmlns:r="http://schemas.openxmlformats.org/officeDocument/2006/relationships" r:id="rId2"/>
            </a:graphicData>
          </a:graphic>
        </p:graphicFrame>
      </p:grpSp>
      <p:graphicFrame>
        <p:nvGraphicFramePr>
          <p:cNvPr id="6" name="Table 5">
            <a:extLst>
              <a:ext uri="{FF2B5EF4-FFF2-40B4-BE49-F238E27FC236}">
                <a16:creationId xmlns:a16="http://schemas.microsoft.com/office/drawing/2014/main" id="{EDB89E48-0C31-FE3A-A5A6-13FB77F7B5E1}"/>
              </a:ext>
            </a:extLst>
          </p:cNvPr>
          <p:cNvGraphicFramePr>
            <a:graphicFrameLocks noGrp="1"/>
          </p:cNvGraphicFramePr>
          <p:nvPr>
            <p:extLst>
              <p:ext uri="{D42A27DB-BD31-4B8C-83A1-F6EECF244321}">
                <p14:modId xmlns:p14="http://schemas.microsoft.com/office/powerpoint/2010/main" val="3236594115"/>
              </p:ext>
            </p:extLst>
          </p:nvPr>
        </p:nvGraphicFramePr>
        <p:xfrm>
          <a:off x="17288889" y="3993520"/>
          <a:ext cx="6498735" cy="7985755"/>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597151">
                <a:tc>
                  <a:txBody>
                    <a:bodyPr/>
                    <a:lstStyle/>
                    <a:p>
                      <a:pPr algn="ctr"/>
                      <a:r>
                        <a:rPr lang="en-GB" sz="2800"/>
                        <a:t>Location Type</a:t>
                      </a:r>
                    </a:p>
                  </a:txBody>
                  <a:tcPr marL="182880" marR="182880" marT="91440" marB="91440" anchor="ctr"/>
                </a:tc>
                <a:tc>
                  <a:txBody>
                    <a:bodyPr/>
                    <a:lstStyle/>
                    <a:p>
                      <a:pPr algn="ctr"/>
                      <a:r>
                        <a:rPr lang="en-US" sz="2800"/>
                        <a:t>Visits</a:t>
                      </a:r>
                    </a:p>
                    <a:p>
                      <a:pPr algn="ctr"/>
                      <a:r>
                        <a:rPr lang="en-US" sz="2800"/>
                        <a:t>2024</a:t>
                      </a:r>
                    </a:p>
                    <a:p>
                      <a:pPr algn="ctr"/>
                      <a:r>
                        <a:rPr lang="en-US" sz="2800"/>
                        <a:t>(millions)</a:t>
                      </a:r>
                      <a:endParaRPr lang="en-GB" sz="2800"/>
                    </a:p>
                  </a:txBody>
                  <a:tcPr marL="182880" marR="182880" marT="91440" marB="91440" anchor="ctr"/>
                </a:tc>
                <a:tc>
                  <a:txBody>
                    <a:bodyPr/>
                    <a:lstStyle/>
                    <a:p>
                      <a:pPr algn="ctr"/>
                      <a:r>
                        <a:rPr lang="en-GB" sz="2800"/>
                        <a:t>Proportion of visits</a:t>
                      </a:r>
                    </a:p>
                  </a:txBody>
                  <a:tcPr marL="182880" marR="182880" marT="91440" marB="91440" anchor="ctr"/>
                </a:tc>
                <a:extLst>
                  <a:ext uri="{0D108BD9-81ED-4DB2-BD59-A6C34878D82A}">
                    <a16:rowId xmlns:a16="http://schemas.microsoft.com/office/drawing/2014/main" val="1236938923"/>
                  </a:ext>
                </a:extLst>
              </a:tr>
              <a:tr h="1597151">
                <a:tc>
                  <a:txBody>
                    <a:bodyPr/>
                    <a:lstStyle/>
                    <a:p>
                      <a:pPr algn="ctr"/>
                      <a:r>
                        <a:rPr lang="en-US" sz="2800">
                          <a:solidFill>
                            <a:schemeClr val="tx1"/>
                          </a:solidFill>
                        </a:rPr>
                        <a:t>Seaside or other coastal</a:t>
                      </a:r>
                      <a:endParaRPr lang="en-GB" sz="2800">
                        <a:solidFill>
                          <a:schemeClr val="tx1"/>
                        </a:solidFill>
                      </a:endParaRPr>
                    </a:p>
                  </a:txBody>
                  <a:tcPr marL="182880" marR="182880" marT="91440" marB="91440" anchor="ctr"/>
                </a:tc>
                <a:tc>
                  <a:txBody>
                    <a:bodyPr/>
                    <a:lstStyle/>
                    <a:p>
                      <a:pPr algn="ctr" fontAlgn="b"/>
                      <a:r>
                        <a:rPr lang="en-GB" sz="2800" b="0" i="0" u="none" strike="noStrike">
                          <a:solidFill>
                            <a:srgbClr val="000000"/>
                          </a:solidFill>
                          <a:effectLst/>
                          <a:latin typeface="+mn-lt"/>
                        </a:rPr>
                        <a:t>6.96</a:t>
                      </a:r>
                    </a:p>
                  </a:txBody>
                  <a:tcPr marL="7620" marR="7620" marT="7620" marB="0" anchor="ctr"/>
                </a:tc>
                <a:tc>
                  <a:txBody>
                    <a:bodyPr/>
                    <a:lstStyle/>
                    <a:p>
                      <a:pPr algn="ctr"/>
                      <a:r>
                        <a:rPr lang="en-GB" sz="2800">
                          <a:solidFill>
                            <a:schemeClr val="tx1"/>
                          </a:solidFill>
                        </a:rPr>
                        <a:t>13%</a:t>
                      </a:r>
                    </a:p>
                  </a:txBody>
                  <a:tcPr marL="182880" marR="182880" marT="91440" marB="91440" anchor="ctr"/>
                </a:tc>
                <a:extLst>
                  <a:ext uri="{0D108BD9-81ED-4DB2-BD59-A6C34878D82A}">
                    <a16:rowId xmlns:a16="http://schemas.microsoft.com/office/drawing/2014/main" val="2818411631"/>
                  </a:ext>
                </a:extLst>
              </a:tr>
              <a:tr h="1597151">
                <a:tc>
                  <a:txBody>
                    <a:bodyPr/>
                    <a:lstStyle/>
                    <a:p>
                      <a:pPr algn="ctr"/>
                      <a:r>
                        <a:rPr lang="en-US" sz="2800">
                          <a:solidFill>
                            <a:schemeClr val="tx1"/>
                          </a:solidFill>
                        </a:rPr>
                        <a:t>Large city / large town</a:t>
                      </a:r>
                      <a:endParaRPr lang="en-GB" sz="2800">
                        <a:solidFill>
                          <a:schemeClr val="tx1"/>
                        </a:solidFill>
                      </a:endParaRPr>
                    </a:p>
                  </a:txBody>
                  <a:tcPr marL="182880" marR="182880" marT="91440" marB="91440" anchor="ctr"/>
                </a:tc>
                <a:tc>
                  <a:txBody>
                    <a:bodyPr/>
                    <a:lstStyle/>
                    <a:p>
                      <a:pPr algn="ctr" fontAlgn="b"/>
                      <a:r>
                        <a:rPr lang="en-GB" sz="2800" b="0" i="0" u="none" strike="noStrike">
                          <a:solidFill>
                            <a:srgbClr val="000000"/>
                          </a:solidFill>
                          <a:effectLst/>
                          <a:latin typeface="+mn-lt"/>
                        </a:rPr>
                        <a:t>20.39</a:t>
                      </a:r>
                    </a:p>
                  </a:txBody>
                  <a:tcPr marL="7620" marR="7620" marT="7620" marB="0" anchor="ctr"/>
                </a:tc>
                <a:tc>
                  <a:txBody>
                    <a:bodyPr/>
                    <a:lstStyle/>
                    <a:p>
                      <a:pPr marL="0" algn="ctr" defTabSz="914400" rtl="0" eaLnBrk="1" latinLnBrk="0" hangingPunct="1"/>
                      <a:r>
                        <a:rPr lang="en-US" sz="2800" kern="1200">
                          <a:solidFill>
                            <a:schemeClr val="tx1"/>
                          </a:solidFill>
                          <a:latin typeface="+mn-lt"/>
                          <a:ea typeface="+mn-ea"/>
                          <a:cs typeface="+mn-cs"/>
                        </a:rPr>
                        <a:t>38%</a:t>
                      </a:r>
                      <a:endParaRPr lang="en-GB" sz="2800" kern="120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3992828607"/>
                  </a:ext>
                </a:extLst>
              </a:tr>
              <a:tr h="1597151">
                <a:tc>
                  <a:txBody>
                    <a:bodyPr/>
                    <a:lstStyle/>
                    <a:p>
                      <a:pPr algn="ctr"/>
                      <a:r>
                        <a:rPr lang="en-US" sz="2800">
                          <a:solidFill>
                            <a:schemeClr val="tx1"/>
                          </a:solidFill>
                        </a:rPr>
                        <a:t>Small town</a:t>
                      </a:r>
                      <a:endParaRPr lang="en-GB" sz="2800">
                        <a:solidFill>
                          <a:schemeClr val="tx1"/>
                        </a:solidFill>
                      </a:endParaRPr>
                    </a:p>
                  </a:txBody>
                  <a:tcPr marL="182880" marR="182880" marT="91440" marB="91440" anchor="ctr"/>
                </a:tc>
                <a:tc>
                  <a:txBody>
                    <a:bodyPr/>
                    <a:lstStyle/>
                    <a:p>
                      <a:pPr algn="ctr" fontAlgn="b"/>
                      <a:r>
                        <a:rPr lang="en-GB" sz="2800" b="0" i="0" u="none" strike="noStrike">
                          <a:solidFill>
                            <a:srgbClr val="000000"/>
                          </a:solidFill>
                          <a:effectLst/>
                          <a:latin typeface="+mn-lt"/>
                        </a:rPr>
                        <a:t>13.34</a:t>
                      </a:r>
                    </a:p>
                  </a:txBody>
                  <a:tcPr marL="7620" marR="7620" marT="7620" marB="0" anchor="ctr"/>
                </a:tc>
                <a:tc>
                  <a:txBody>
                    <a:bodyPr/>
                    <a:lstStyle/>
                    <a:p>
                      <a:pPr marL="0" algn="ctr" defTabSz="914400" rtl="0" eaLnBrk="1" latinLnBrk="0" hangingPunct="1"/>
                      <a:r>
                        <a:rPr lang="en-US" sz="2800" kern="1200">
                          <a:solidFill>
                            <a:schemeClr val="tx1"/>
                          </a:solidFill>
                          <a:latin typeface="+mn-lt"/>
                          <a:ea typeface="+mn-ea"/>
                          <a:cs typeface="+mn-cs"/>
                        </a:rPr>
                        <a:t>25%</a:t>
                      </a:r>
                      <a:endParaRPr lang="en-GB" sz="2800" kern="120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664184207"/>
                  </a:ext>
                </a:extLst>
              </a:tr>
              <a:tr h="1597151">
                <a:tc>
                  <a:txBody>
                    <a:bodyPr/>
                    <a:lstStyle/>
                    <a:p>
                      <a:pPr algn="ctr"/>
                      <a:r>
                        <a:rPr lang="en-US" sz="2800">
                          <a:solidFill>
                            <a:schemeClr val="tx1"/>
                          </a:solidFill>
                        </a:rPr>
                        <a:t>Countryside / village</a:t>
                      </a:r>
                      <a:endParaRPr lang="en-GB" sz="2800">
                        <a:solidFill>
                          <a:schemeClr val="tx1"/>
                        </a:solidFill>
                      </a:endParaRPr>
                    </a:p>
                  </a:txBody>
                  <a:tcPr marL="182880" marR="182880" marT="91440" marB="91440" anchor="ctr"/>
                </a:tc>
                <a:tc>
                  <a:txBody>
                    <a:bodyPr/>
                    <a:lstStyle/>
                    <a:p>
                      <a:pPr algn="ctr" fontAlgn="b"/>
                      <a:r>
                        <a:rPr lang="en-GB" sz="2800" b="0" i="0" u="none" strike="noStrike">
                          <a:solidFill>
                            <a:srgbClr val="000000"/>
                          </a:solidFill>
                          <a:effectLst/>
                          <a:latin typeface="+mn-lt"/>
                        </a:rPr>
                        <a:t>11.31</a:t>
                      </a:r>
                    </a:p>
                  </a:txBody>
                  <a:tcPr marL="7620" marR="7620" marT="7620" marB="0" anchor="ctr"/>
                </a:tc>
                <a:tc>
                  <a:txBody>
                    <a:bodyPr/>
                    <a:lstStyle/>
                    <a:p>
                      <a:pPr marL="0" algn="ctr" defTabSz="914400" rtl="0" eaLnBrk="1" latinLnBrk="0" hangingPunct="1"/>
                      <a:r>
                        <a:rPr lang="en-US" sz="2800" kern="1200" dirty="0">
                          <a:solidFill>
                            <a:schemeClr val="tx1"/>
                          </a:solidFill>
                          <a:latin typeface="+mn-lt"/>
                          <a:ea typeface="+mn-ea"/>
                          <a:cs typeface="+mn-cs"/>
                        </a:rPr>
                        <a:t>21%</a:t>
                      </a:r>
                      <a:endParaRPr lang="en-GB" sz="2800" kern="1200" dirty="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120076929"/>
                  </a:ext>
                </a:extLst>
              </a:tr>
            </a:tbl>
          </a:graphicData>
        </a:graphic>
      </p:graphicFrame>
      <p:sp>
        <p:nvSpPr>
          <p:cNvPr id="14" name="Text Placeholder 3">
            <a:extLst>
              <a:ext uri="{FF2B5EF4-FFF2-40B4-BE49-F238E27FC236}">
                <a16:creationId xmlns:a16="http://schemas.microsoft.com/office/drawing/2014/main" id="{7A93E23C-1D6B-2182-E555-20925FCA1866}"/>
              </a:ext>
            </a:extLst>
          </p:cNvPr>
          <p:cNvSpPr txBox="1">
            <a:spLocks/>
          </p:cNvSpPr>
          <p:nvPr/>
        </p:nvSpPr>
        <p:spPr>
          <a:xfrm>
            <a:off x="561976" y="12245876"/>
            <a:ext cx="16726913" cy="998175"/>
          </a:xfrm>
          <a:prstGeom prst="rect">
            <a:avLst/>
          </a:prstGeom>
        </p:spPr>
        <p:txBody>
          <a:bodyPr/>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GB" sz="2400"/>
              <a:t>Source: Great Britain Tourism Survey (GBTS): Day Visits 2024</a:t>
            </a:r>
            <a:br>
              <a:rPr lang="en-US" sz="2400"/>
            </a:br>
            <a:r>
              <a:rPr lang="en-US" sz="2400"/>
              <a:t>Base: Wales 911</a:t>
            </a:r>
          </a:p>
        </p:txBody>
      </p:sp>
    </p:spTree>
    <p:extLst>
      <p:ext uri="{BB962C8B-B14F-4D97-AF65-F5344CB8AC3E}">
        <p14:creationId xmlns:p14="http://schemas.microsoft.com/office/powerpoint/2010/main" val="238818579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8C5166-A628-A1ED-7878-C3A6FAA4B66C}"/>
              </a:ext>
            </a:extLst>
          </p:cNvPr>
          <p:cNvSpPr>
            <a:spLocks noGrp="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Spend by location type of main place visited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0" name="TextBox 9">
            <a:extLst>
              <a:ext uri="{FF2B5EF4-FFF2-40B4-BE49-F238E27FC236}">
                <a16:creationId xmlns:a16="http://schemas.microsoft.com/office/drawing/2014/main" id="{F6E7C70E-DEFE-EABC-010E-BDD307EB7299}"/>
              </a:ext>
            </a:extLst>
          </p:cNvPr>
          <p:cNvSpPr txBox="1"/>
          <p:nvPr/>
        </p:nvSpPr>
        <p:spPr>
          <a:xfrm>
            <a:off x="601664" y="2037217"/>
            <a:ext cx="23223536" cy="2031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lnSpc>
                <a:spcPct val="90000"/>
              </a:lnSpc>
              <a:spcBef>
                <a:spcPts val="1800"/>
              </a:spcBef>
            </a:pPr>
            <a:r>
              <a:rPr lang="en-US" sz="2800" dirty="0">
                <a:solidFill>
                  <a:schemeClr val="tx1"/>
                </a:solidFill>
                <a:latin typeface="Wales Sans Body"/>
                <a:sym typeface="Wales Sans Body"/>
              </a:rPr>
              <a:t>The proportion of spend in cities and large towns increased by 4 percentage points since 2023, to represent 48% of spend in Wales in 2024. This uplift was mostly due to a 28 percentage point increase in the proportion of spend by those of retirement age, representing 56% of all spend by this </a:t>
            </a:r>
            <a:r>
              <a:rPr lang="en-US" sz="2800" dirty="0" err="1">
                <a:solidFill>
                  <a:schemeClr val="tx1"/>
                </a:solidFill>
                <a:latin typeface="Wales Sans Body"/>
                <a:sym typeface="Wales Sans Body"/>
              </a:rPr>
              <a:t>lifestage</a:t>
            </a:r>
            <a:r>
              <a:rPr lang="en-US" sz="2800" dirty="0">
                <a:solidFill>
                  <a:schemeClr val="tx1"/>
                </a:solidFill>
                <a:latin typeface="Wales Sans Body"/>
                <a:sym typeface="Wales Sans Body"/>
              </a:rPr>
              <a:t> segment in Wales in 2024. Cities and large towns also have the highest average spend at £56 per visit. Small towns experienced a 3 percentage point increase in the proportion of spend in 2024, when compared to 2023. This increase was mostly seen in Q3 2024 (+45% in spend when compared to Q3 2023), as small towns became more popular among those in the family </a:t>
            </a:r>
            <a:r>
              <a:rPr lang="en-US" sz="2800" dirty="0" err="1">
                <a:solidFill>
                  <a:schemeClr val="tx1"/>
                </a:solidFill>
                <a:latin typeface="Wales Sans Body"/>
                <a:sym typeface="Wales Sans Body"/>
              </a:rPr>
              <a:t>lifestage</a:t>
            </a:r>
            <a:r>
              <a:rPr lang="en-US" sz="2800" dirty="0">
                <a:solidFill>
                  <a:schemeClr val="tx1"/>
                </a:solidFill>
                <a:latin typeface="Wales Sans Body"/>
                <a:sym typeface="Wales Sans Body"/>
              </a:rPr>
              <a:t> (+61% when compared to 2023).</a:t>
            </a:r>
          </a:p>
        </p:txBody>
      </p:sp>
      <p:grpSp>
        <p:nvGrpSpPr>
          <p:cNvPr id="9" name="Group 8" descr="Line chart depicting spend (in millions) by location type (seaside, large city, small town, countryside)between Q2 2021 and Q4 2022.">
            <a:extLst>
              <a:ext uri="{FF2B5EF4-FFF2-40B4-BE49-F238E27FC236}">
                <a16:creationId xmlns:a16="http://schemas.microsoft.com/office/drawing/2014/main" id="{4C61B60F-4030-711E-9485-C2293FC0513F}"/>
              </a:ext>
            </a:extLst>
          </p:cNvPr>
          <p:cNvGrpSpPr/>
          <p:nvPr/>
        </p:nvGrpSpPr>
        <p:grpSpPr>
          <a:xfrm>
            <a:off x="558800" y="4136360"/>
            <a:ext cx="16476069" cy="7842917"/>
            <a:chOff x="558800" y="3797300"/>
            <a:chExt cx="15684955" cy="8181975"/>
          </a:xfrm>
        </p:grpSpPr>
        <p:sp>
          <p:nvSpPr>
            <p:cNvPr id="11" name="Rectangle 10">
              <a:extLst>
                <a:ext uri="{FF2B5EF4-FFF2-40B4-BE49-F238E27FC236}">
                  <a16:creationId xmlns:a16="http://schemas.microsoft.com/office/drawing/2014/main" id="{788A7043-C6C8-B494-E9B2-785183D5DE22}"/>
                </a:ext>
              </a:extLst>
            </p:cNvPr>
            <p:cNvSpPr/>
            <p:nvPr/>
          </p:nvSpPr>
          <p:spPr>
            <a:xfrm>
              <a:off x="558800" y="3797300"/>
              <a:ext cx="1568495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Spend by Location Type of Main Place Visited (millions)</a:t>
              </a:r>
            </a:p>
          </p:txBody>
        </p:sp>
        <p:sp>
          <p:nvSpPr>
            <p:cNvPr id="13" name="Rectangle 12">
              <a:extLst>
                <a:ext uri="{FF2B5EF4-FFF2-40B4-BE49-F238E27FC236}">
                  <a16:creationId xmlns:a16="http://schemas.microsoft.com/office/drawing/2014/main" id="{D5EEFDAF-2232-ADFA-2635-BAB930670045}"/>
                </a:ext>
              </a:extLst>
            </p:cNvPr>
            <p:cNvSpPr/>
            <p:nvPr/>
          </p:nvSpPr>
          <p:spPr>
            <a:xfrm>
              <a:off x="558800" y="4546100"/>
              <a:ext cx="15684954"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4" name="Content Placeholder 12">
              <a:extLst>
                <a:ext uri="{FF2B5EF4-FFF2-40B4-BE49-F238E27FC236}">
                  <a16:creationId xmlns:a16="http://schemas.microsoft.com/office/drawing/2014/main" id="{08AC320C-B41D-114C-B0FF-521246ED769A}"/>
                </a:ext>
              </a:extLst>
            </p:cNvPr>
            <p:cNvGraphicFramePr>
              <a:graphicFrameLocks/>
            </p:cNvGraphicFramePr>
            <p:nvPr>
              <p:extLst>
                <p:ext uri="{D42A27DB-BD31-4B8C-83A1-F6EECF244321}">
                  <p14:modId xmlns:p14="http://schemas.microsoft.com/office/powerpoint/2010/main" val="1996057132"/>
                </p:ext>
              </p:extLst>
            </p:nvPr>
          </p:nvGraphicFramePr>
          <p:xfrm>
            <a:off x="558800" y="4546100"/>
            <a:ext cx="15684954" cy="7433175"/>
          </p:xfrm>
          <a:graphic>
            <a:graphicData uri="http://schemas.openxmlformats.org/drawingml/2006/chart">
              <c:chart xmlns:c="http://schemas.openxmlformats.org/drawingml/2006/chart" xmlns:r="http://schemas.openxmlformats.org/officeDocument/2006/relationships" r:id="rId2"/>
            </a:graphicData>
          </a:graphic>
        </p:graphicFrame>
      </p:grpSp>
      <p:graphicFrame>
        <p:nvGraphicFramePr>
          <p:cNvPr id="6" name="Table 5">
            <a:extLst>
              <a:ext uri="{FF2B5EF4-FFF2-40B4-BE49-F238E27FC236}">
                <a16:creationId xmlns:a16="http://schemas.microsoft.com/office/drawing/2014/main" id="{EDB89E48-0C31-FE3A-A5A6-13FB77F7B5E1}"/>
              </a:ext>
            </a:extLst>
          </p:cNvPr>
          <p:cNvGraphicFramePr>
            <a:graphicFrameLocks noGrp="1"/>
          </p:cNvGraphicFramePr>
          <p:nvPr>
            <p:extLst>
              <p:ext uri="{D42A27DB-BD31-4B8C-83A1-F6EECF244321}">
                <p14:modId xmlns:p14="http://schemas.microsoft.com/office/powerpoint/2010/main" val="2753599882"/>
              </p:ext>
            </p:extLst>
          </p:nvPr>
        </p:nvGraphicFramePr>
        <p:xfrm>
          <a:off x="17288889" y="4136357"/>
          <a:ext cx="6498736" cy="7842920"/>
        </p:xfrm>
        <a:graphic>
          <a:graphicData uri="http://schemas.openxmlformats.org/drawingml/2006/table">
            <a:tbl>
              <a:tblPr firstRow="1" bandRow="1">
                <a:tableStyleId>{5C22544A-7EE6-4342-B048-85BDC9FD1C3A}</a:tableStyleId>
              </a:tblPr>
              <a:tblGrid>
                <a:gridCol w="1624684">
                  <a:extLst>
                    <a:ext uri="{9D8B030D-6E8A-4147-A177-3AD203B41FA5}">
                      <a16:colId xmlns:a16="http://schemas.microsoft.com/office/drawing/2014/main" val="81361600"/>
                    </a:ext>
                  </a:extLst>
                </a:gridCol>
                <a:gridCol w="1624684">
                  <a:extLst>
                    <a:ext uri="{9D8B030D-6E8A-4147-A177-3AD203B41FA5}">
                      <a16:colId xmlns:a16="http://schemas.microsoft.com/office/drawing/2014/main" val="887013069"/>
                    </a:ext>
                  </a:extLst>
                </a:gridCol>
                <a:gridCol w="1883593">
                  <a:extLst>
                    <a:ext uri="{9D8B030D-6E8A-4147-A177-3AD203B41FA5}">
                      <a16:colId xmlns:a16="http://schemas.microsoft.com/office/drawing/2014/main" val="3525111754"/>
                    </a:ext>
                  </a:extLst>
                </a:gridCol>
                <a:gridCol w="1365775">
                  <a:extLst>
                    <a:ext uri="{9D8B030D-6E8A-4147-A177-3AD203B41FA5}">
                      <a16:colId xmlns:a16="http://schemas.microsoft.com/office/drawing/2014/main" val="284056312"/>
                    </a:ext>
                  </a:extLst>
                </a:gridCol>
              </a:tblGrid>
              <a:tr h="1568584">
                <a:tc>
                  <a:txBody>
                    <a:bodyPr/>
                    <a:lstStyle/>
                    <a:p>
                      <a:pPr algn="ctr"/>
                      <a:r>
                        <a:rPr lang="en-GB" sz="2400"/>
                        <a:t>Location Type</a:t>
                      </a:r>
                    </a:p>
                  </a:txBody>
                  <a:tcPr marL="182880" marR="182880" marT="91440" marB="91440" anchor="ctr"/>
                </a:tc>
                <a:tc>
                  <a:txBody>
                    <a:bodyPr/>
                    <a:lstStyle/>
                    <a:p>
                      <a:pPr algn="ctr"/>
                      <a:r>
                        <a:rPr lang="en-US" sz="2400"/>
                        <a:t>Spend 2024 (millions)</a:t>
                      </a:r>
                      <a:endParaRPr lang="en-GB" sz="2400"/>
                    </a:p>
                  </a:txBody>
                  <a:tcPr marL="182880" marR="182880" marT="91440" marB="91440" anchor="ctr"/>
                </a:tc>
                <a:tc>
                  <a:txBody>
                    <a:bodyPr/>
                    <a:lstStyle/>
                    <a:p>
                      <a:pPr algn="ctr"/>
                      <a:r>
                        <a:rPr lang="en-GB" sz="2400"/>
                        <a:t>Proportion of spend</a:t>
                      </a:r>
                    </a:p>
                  </a:txBody>
                  <a:tcPr marL="182880" marR="182880" marT="91440" marB="91440" anchor="ctr"/>
                </a:tc>
                <a:tc>
                  <a:txBody>
                    <a:bodyPr/>
                    <a:lstStyle/>
                    <a:p>
                      <a:pPr algn="ctr"/>
                      <a:r>
                        <a:rPr lang="en-GB" sz="2400"/>
                        <a:t>Avg. spend 2024</a:t>
                      </a:r>
                    </a:p>
                  </a:txBody>
                  <a:tcPr marL="182880" marR="182880" marT="91440" marB="91440" anchor="ctr"/>
                </a:tc>
                <a:extLst>
                  <a:ext uri="{0D108BD9-81ED-4DB2-BD59-A6C34878D82A}">
                    <a16:rowId xmlns:a16="http://schemas.microsoft.com/office/drawing/2014/main" val="1236938923"/>
                  </a:ext>
                </a:extLst>
              </a:tr>
              <a:tr h="1568584">
                <a:tc>
                  <a:txBody>
                    <a:bodyPr/>
                    <a:lstStyle/>
                    <a:p>
                      <a:pPr algn="ctr"/>
                      <a:r>
                        <a:rPr lang="en-US" sz="2400">
                          <a:solidFill>
                            <a:schemeClr val="tx1"/>
                          </a:solidFill>
                        </a:rPr>
                        <a:t>Seaside or other coastal</a:t>
                      </a:r>
                      <a:endParaRPr lang="en-GB" sz="2400">
                        <a:solidFill>
                          <a:schemeClr val="tx1"/>
                        </a:solidFill>
                      </a:endParaRPr>
                    </a:p>
                  </a:txBody>
                  <a:tcPr marL="182880" marR="182880" marT="91440" marB="91440" anchor="ctr"/>
                </a:tc>
                <a:tc>
                  <a:txBody>
                    <a:bodyPr/>
                    <a:lstStyle/>
                    <a:p>
                      <a:pPr algn="ctr"/>
                      <a:r>
                        <a:rPr lang="en-GB" sz="2400">
                          <a:solidFill>
                            <a:schemeClr val="tx1"/>
                          </a:solidFill>
                        </a:rPr>
                        <a:t>£317</a:t>
                      </a:r>
                    </a:p>
                  </a:txBody>
                  <a:tcPr marL="182880" marR="182880" marT="91440" marB="91440" anchor="ctr"/>
                </a:tc>
                <a:tc>
                  <a:txBody>
                    <a:bodyPr/>
                    <a:lstStyle/>
                    <a:p>
                      <a:pPr algn="ctr"/>
                      <a:r>
                        <a:rPr lang="en-GB" sz="2400">
                          <a:solidFill>
                            <a:schemeClr val="tx1"/>
                          </a:solidFill>
                        </a:rPr>
                        <a:t>13%</a:t>
                      </a:r>
                    </a:p>
                  </a:txBody>
                  <a:tcPr marL="182880" marR="182880" marT="91440" marB="91440" anchor="ctr"/>
                </a:tc>
                <a:tc>
                  <a:txBody>
                    <a:bodyPr/>
                    <a:lstStyle/>
                    <a:p>
                      <a:pPr marL="0" marR="0" indent="0" algn="ctr" defTabSz="1828800" rtl="0" fontAlgn="b" latinLnBrk="0">
                        <a:lnSpc>
                          <a:spcPct val="100000"/>
                        </a:lnSpc>
                        <a:spcBef>
                          <a:spcPts val="0"/>
                        </a:spcBef>
                        <a:spcAft>
                          <a:spcPts val="0"/>
                        </a:spcAft>
                        <a:buClrTx/>
                        <a:buSzTx/>
                        <a:buFontTx/>
                        <a:buNone/>
                        <a:tabLst/>
                      </a:pPr>
                      <a:r>
                        <a:rPr lang="en-GB" sz="2400" b="0" i="0" u="none" strike="noStrike" cap="none" spc="0" baseline="0">
                          <a:solidFill>
                            <a:schemeClr val="tx1"/>
                          </a:solidFill>
                          <a:uFillTx/>
                          <a:latin typeface="+mn-lt"/>
                          <a:ea typeface="+mn-ea"/>
                          <a:cs typeface="+mn-cs"/>
                          <a:sym typeface="Calibri"/>
                        </a:rPr>
                        <a:t>£46</a:t>
                      </a:r>
                    </a:p>
                  </a:txBody>
                  <a:tcPr marL="7620" marR="7620" marT="7620" marB="0" anchor="ctr"/>
                </a:tc>
                <a:extLst>
                  <a:ext uri="{0D108BD9-81ED-4DB2-BD59-A6C34878D82A}">
                    <a16:rowId xmlns:a16="http://schemas.microsoft.com/office/drawing/2014/main" val="2818411631"/>
                  </a:ext>
                </a:extLst>
              </a:tr>
              <a:tr h="1568584">
                <a:tc>
                  <a:txBody>
                    <a:bodyPr/>
                    <a:lstStyle/>
                    <a:p>
                      <a:pPr algn="ctr"/>
                      <a:r>
                        <a:rPr lang="en-US" sz="2400">
                          <a:solidFill>
                            <a:schemeClr val="tx1"/>
                          </a:solidFill>
                        </a:rPr>
                        <a:t>Large city / large town</a:t>
                      </a:r>
                      <a:endParaRPr lang="en-GB" sz="2400">
                        <a:solidFill>
                          <a:schemeClr val="tx1"/>
                        </a:solidFill>
                      </a:endParaRPr>
                    </a:p>
                  </a:txBody>
                  <a:tcPr marL="182880" marR="182880" marT="91440" marB="91440" anchor="ctr"/>
                </a:tc>
                <a:tc>
                  <a:txBody>
                    <a:bodyPr/>
                    <a:lstStyle/>
                    <a:p>
                      <a:pPr marL="0" algn="ctr" defTabSz="914400" rtl="0" eaLnBrk="1" latinLnBrk="0" hangingPunct="1"/>
                      <a:r>
                        <a:rPr lang="en-GB" sz="2400" kern="1200">
                          <a:solidFill>
                            <a:schemeClr val="tx1"/>
                          </a:solidFill>
                          <a:latin typeface="+mn-lt"/>
                          <a:ea typeface="+mn-ea"/>
                          <a:cs typeface="+mn-cs"/>
                        </a:rPr>
                        <a:t>£1,149</a:t>
                      </a:r>
                    </a:p>
                  </a:txBody>
                  <a:tcPr marL="182880" marR="182880" marT="91440" marB="91440" anchor="ctr"/>
                </a:tc>
                <a:tc>
                  <a:txBody>
                    <a:bodyPr/>
                    <a:lstStyle/>
                    <a:p>
                      <a:pPr marL="0" algn="ctr" defTabSz="914400" rtl="0" eaLnBrk="1" latinLnBrk="0" hangingPunct="1"/>
                      <a:r>
                        <a:rPr lang="en-US" sz="2400" kern="1200">
                          <a:solidFill>
                            <a:schemeClr val="tx1"/>
                          </a:solidFill>
                          <a:latin typeface="+mn-lt"/>
                          <a:ea typeface="+mn-ea"/>
                          <a:cs typeface="+mn-cs"/>
                        </a:rPr>
                        <a:t>48%</a:t>
                      </a:r>
                      <a:endParaRPr lang="en-GB" sz="2400" kern="1200">
                        <a:solidFill>
                          <a:schemeClr val="tx1"/>
                        </a:solidFill>
                        <a:latin typeface="+mn-lt"/>
                        <a:ea typeface="+mn-ea"/>
                        <a:cs typeface="+mn-cs"/>
                      </a:endParaRPr>
                    </a:p>
                  </a:txBody>
                  <a:tcPr marL="182880" marR="182880" marT="91440" marB="91440" anchor="ctr"/>
                </a:tc>
                <a:tc>
                  <a:txBody>
                    <a:bodyPr/>
                    <a:lstStyle/>
                    <a:p>
                      <a:pPr marL="0" marR="0" indent="0" algn="ctr" defTabSz="1828800" rtl="0" fontAlgn="b" latinLnBrk="0">
                        <a:lnSpc>
                          <a:spcPct val="100000"/>
                        </a:lnSpc>
                        <a:spcBef>
                          <a:spcPts val="0"/>
                        </a:spcBef>
                        <a:spcAft>
                          <a:spcPts val="0"/>
                        </a:spcAft>
                        <a:buClrTx/>
                        <a:buSzTx/>
                        <a:buFontTx/>
                        <a:buNone/>
                        <a:tabLst/>
                      </a:pPr>
                      <a:r>
                        <a:rPr lang="en-GB" sz="2400" b="0" i="0" u="none" strike="noStrike" cap="none" spc="0" baseline="0">
                          <a:solidFill>
                            <a:schemeClr val="tx1"/>
                          </a:solidFill>
                          <a:uFillTx/>
                          <a:latin typeface="+mn-lt"/>
                          <a:ea typeface="+mn-ea"/>
                          <a:cs typeface="+mn-cs"/>
                          <a:sym typeface="Calibri"/>
                        </a:rPr>
                        <a:t>£56</a:t>
                      </a:r>
                    </a:p>
                  </a:txBody>
                  <a:tcPr marL="7620" marR="7620" marT="7620" marB="0" anchor="ctr"/>
                </a:tc>
                <a:extLst>
                  <a:ext uri="{0D108BD9-81ED-4DB2-BD59-A6C34878D82A}">
                    <a16:rowId xmlns:a16="http://schemas.microsoft.com/office/drawing/2014/main" val="3992828607"/>
                  </a:ext>
                </a:extLst>
              </a:tr>
              <a:tr h="1568584">
                <a:tc>
                  <a:txBody>
                    <a:bodyPr/>
                    <a:lstStyle/>
                    <a:p>
                      <a:pPr algn="ctr"/>
                      <a:r>
                        <a:rPr lang="en-US" sz="2400">
                          <a:solidFill>
                            <a:schemeClr val="tx1"/>
                          </a:solidFill>
                        </a:rPr>
                        <a:t>Small town</a:t>
                      </a:r>
                      <a:endParaRPr lang="en-GB" sz="2400">
                        <a:solidFill>
                          <a:schemeClr val="tx1"/>
                        </a:solidFill>
                      </a:endParaRPr>
                    </a:p>
                  </a:txBody>
                  <a:tcPr marL="182880" marR="182880" marT="91440" marB="91440" anchor="ctr"/>
                </a:tc>
                <a:tc>
                  <a:txBody>
                    <a:bodyPr/>
                    <a:lstStyle/>
                    <a:p>
                      <a:pPr marL="0" algn="ctr" defTabSz="914400" rtl="0" eaLnBrk="1" latinLnBrk="0" hangingPunct="1"/>
                      <a:r>
                        <a:rPr lang="en-GB" sz="2400" kern="1200">
                          <a:solidFill>
                            <a:schemeClr val="tx1"/>
                          </a:solidFill>
                          <a:latin typeface="+mn-lt"/>
                          <a:ea typeface="+mn-ea"/>
                          <a:cs typeface="+mn-cs"/>
                        </a:rPr>
                        <a:t>£514</a:t>
                      </a:r>
                    </a:p>
                  </a:txBody>
                  <a:tcPr marL="182880" marR="182880" marT="91440" marB="91440" anchor="ctr"/>
                </a:tc>
                <a:tc>
                  <a:txBody>
                    <a:bodyPr/>
                    <a:lstStyle/>
                    <a:p>
                      <a:pPr marL="0" algn="ctr" defTabSz="914400" rtl="0" eaLnBrk="1" latinLnBrk="0" hangingPunct="1"/>
                      <a:r>
                        <a:rPr lang="en-US" sz="2400" kern="1200">
                          <a:solidFill>
                            <a:schemeClr val="tx1"/>
                          </a:solidFill>
                          <a:latin typeface="+mn-lt"/>
                          <a:ea typeface="+mn-ea"/>
                          <a:cs typeface="+mn-cs"/>
                        </a:rPr>
                        <a:t>21%</a:t>
                      </a:r>
                      <a:endParaRPr lang="en-GB" sz="2400" kern="1200">
                        <a:solidFill>
                          <a:schemeClr val="tx1"/>
                        </a:solidFill>
                        <a:latin typeface="+mn-lt"/>
                        <a:ea typeface="+mn-ea"/>
                        <a:cs typeface="+mn-cs"/>
                      </a:endParaRPr>
                    </a:p>
                  </a:txBody>
                  <a:tcPr marL="182880" marR="182880" marT="91440" marB="91440" anchor="ctr"/>
                </a:tc>
                <a:tc>
                  <a:txBody>
                    <a:bodyPr/>
                    <a:lstStyle/>
                    <a:p>
                      <a:pPr marL="0" marR="0" indent="0" algn="ctr" defTabSz="1828800" rtl="0" fontAlgn="b" latinLnBrk="0">
                        <a:lnSpc>
                          <a:spcPct val="100000"/>
                        </a:lnSpc>
                        <a:spcBef>
                          <a:spcPts val="0"/>
                        </a:spcBef>
                        <a:spcAft>
                          <a:spcPts val="0"/>
                        </a:spcAft>
                        <a:buClrTx/>
                        <a:buSzTx/>
                        <a:buFontTx/>
                        <a:buNone/>
                        <a:tabLst/>
                      </a:pPr>
                      <a:r>
                        <a:rPr lang="en-GB" sz="2400" b="0" i="0" u="none" strike="noStrike" cap="none" spc="0" baseline="0">
                          <a:solidFill>
                            <a:schemeClr val="tx1"/>
                          </a:solidFill>
                          <a:uFillTx/>
                          <a:latin typeface="+mn-lt"/>
                          <a:ea typeface="+mn-ea"/>
                          <a:cs typeface="+mn-cs"/>
                          <a:sym typeface="Calibri"/>
                        </a:rPr>
                        <a:t>£39</a:t>
                      </a:r>
                    </a:p>
                  </a:txBody>
                  <a:tcPr marL="7620" marR="7620" marT="7620" marB="0" anchor="ctr"/>
                </a:tc>
                <a:extLst>
                  <a:ext uri="{0D108BD9-81ED-4DB2-BD59-A6C34878D82A}">
                    <a16:rowId xmlns:a16="http://schemas.microsoft.com/office/drawing/2014/main" val="664184207"/>
                  </a:ext>
                </a:extLst>
              </a:tr>
              <a:tr h="1568584">
                <a:tc>
                  <a:txBody>
                    <a:bodyPr/>
                    <a:lstStyle/>
                    <a:p>
                      <a:pPr algn="ctr"/>
                      <a:r>
                        <a:rPr lang="en-US" sz="2400">
                          <a:solidFill>
                            <a:schemeClr val="tx1"/>
                          </a:solidFill>
                        </a:rPr>
                        <a:t>Countryside / village</a:t>
                      </a:r>
                      <a:endParaRPr lang="en-GB" sz="2400">
                        <a:solidFill>
                          <a:schemeClr val="tx1"/>
                        </a:solidFill>
                      </a:endParaRPr>
                    </a:p>
                  </a:txBody>
                  <a:tcPr marL="182880" marR="182880" marT="91440" marB="91440" anchor="ctr"/>
                </a:tc>
                <a:tc>
                  <a:txBody>
                    <a:bodyPr/>
                    <a:lstStyle/>
                    <a:p>
                      <a:pPr marL="0" algn="ctr" defTabSz="914400" rtl="0" eaLnBrk="1" latinLnBrk="0" hangingPunct="1"/>
                      <a:r>
                        <a:rPr lang="en-GB" sz="2400" kern="1200">
                          <a:solidFill>
                            <a:schemeClr val="tx1"/>
                          </a:solidFill>
                          <a:latin typeface="+mn-lt"/>
                          <a:ea typeface="+mn-ea"/>
                          <a:cs typeface="+mn-cs"/>
                        </a:rPr>
                        <a:t>£382</a:t>
                      </a:r>
                    </a:p>
                  </a:txBody>
                  <a:tcPr marL="182880" marR="182880" marT="91440" marB="91440" anchor="ctr"/>
                </a:tc>
                <a:tc>
                  <a:txBody>
                    <a:bodyPr/>
                    <a:lstStyle/>
                    <a:p>
                      <a:pPr marL="0" algn="ctr" defTabSz="914400" rtl="0" eaLnBrk="1" latinLnBrk="0" hangingPunct="1"/>
                      <a:r>
                        <a:rPr lang="en-US" sz="2400" kern="1200">
                          <a:solidFill>
                            <a:schemeClr val="tx1"/>
                          </a:solidFill>
                          <a:latin typeface="+mn-lt"/>
                          <a:ea typeface="+mn-ea"/>
                          <a:cs typeface="+mn-cs"/>
                        </a:rPr>
                        <a:t>16%</a:t>
                      </a:r>
                      <a:endParaRPr lang="en-GB" sz="2400" kern="1200">
                        <a:solidFill>
                          <a:schemeClr val="tx1"/>
                        </a:solidFill>
                        <a:latin typeface="+mn-lt"/>
                        <a:ea typeface="+mn-ea"/>
                        <a:cs typeface="+mn-cs"/>
                      </a:endParaRPr>
                    </a:p>
                  </a:txBody>
                  <a:tcPr marL="182880" marR="182880" marT="91440" marB="91440" anchor="ctr"/>
                </a:tc>
                <a:tc>
                  <a:txBody>
                    <a:bodyPr/>
                    <a:lstStyle/>
                    <a:p>
                      <a:pPr marL="0" marR="0" indent="0" algn="ctr" defTabSz="1828800" rtl="0" fontAlgn="b" latinLnBrk="0">
                        <a:lnSpc>
                          <a:spcPct val="100000"/>
                        </a:lnSpc>
                        <a:spcBef>
                          <a:spcPts val="0"/>
                        </a:spcBef>
                        <a:spcAft>
                          <a:spcPts val="0"/>
                        </a:spcAft>
                        <a:buClrTx/>
                        <a:buSzTx/>
                        <a:buFontTx/>
                        <a:buNone/>
                        <a:tabLst/>
                      </a:pPr>
                      <a:r>
                        <a:rPr lang="en-GB" sz="2400" b="0" i="0" u="none" strike="noStrike" cap="none" spc="0" baseline="0" dirty="0">
                          <a:solidFill>
                            <a:schemeClr val="tx1"/>
                          </a:solidFill>
                          <a:uFillTx/>
                          <a:latin typeface="+mn-lt"/>
                          <a:ea typeface="+mn-ea"/>
                          <a:cs typeface="+mn-cs"/>
                          <a:sym typeface="Calibri"/>
                        </a:rPr>
                        <a:t>£34</a:t>
                      </a:r>
                    </a:p>
                  </a:txBody>
                  <a:tcPr marL="7620" marR="7620" marT="7620" marB="0" anchor="ctr"/>
                </a:tc>
                <a:extLst>
                  <a:ext uri="{0D108BD9-81ED-4DB2-BD59-A6C34878D82A}">
                    <a16:rowId xmlns:a16="http://schemas.microsoft.com/office/drawing/2014/main" val="120076929"/>
                  </a:ext>
                </a:extLst>
              </a:tr>
            </a:tbl>
          </a:graphicData>
        </a:graphic>
      </p:graphicFrame>
      <p:sp>
        <p:nvSpPr>
          <p:cNvPr id="12" name="Text Placeholder 3">
            <a:extLst>
              <a:ext uri="{FF2B5EF4-FFF2-40B4-BE49-F238E27FC236}">
                <a16:creationId xmlns:a16="http://schemas.microsoft.com/office/drawing/2014/main" id="{7806F213-FF5E-03F4-BA19-DD632E3060DB}"/>
              </a:ext>
            </a:extLst>
          </p:cNvPr>
          <p:cNvSpPr txBox="1">
            <a:spLocks/>
          </p:cNvSpPr>
          <p:nvPr/>
        </p:nvSpPr>
        <p:spPr>
          <a:xfrm>
            <a:off x="561976" y="12245876"/>
            <a:ext cx="16726913" cy="998175"/>
          </a:xfrm>
          <a:prstGeom prst="rect">
            <a:avLst/>
          </a:prstGeom>
        </p:spPr>
        <p:txBody>
          <a:bodyPr/>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GB" sz="2400"/>
              <a:t>Source: Great Britain Tourism Survey (GBTS): Day Visits 2024</a:t>
            </a:r>
            <a:br>
              <a:rPr lang="en-US" sz="2400"/>
            </a:br>
            <a:r>
              <a:rPr lang="en-US" sz="2400"/>
              <a:t>Base: Wales 911</a:t>
            </a:r>
          </a:p>
        </p:txBody>
      </p:sp>
    </p:spTree>
    <p:extLst>
      <p:ext uri="{BB962C8B-B14F-4D97-AF65-F5344CB8AC3E}">
        <p14:creationId xmlns:p14="http://schemas.microsoft.com/office/powerpoint/2010/main" val="191984657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5131867-38F1-4F2A-4532-AD0E223702F1}"/>
              </a:ext>
            </a:extLst>
          </p:cNvPr>
          <p:cNvSpPr>
            <a:spLocks noGrp="1"/>
          </p:cNvSpPr>
          <p:nvPr>
            <p:ph type="title" idx="4294967295"/>
          </p:nvPr>
        </p:nvSpPr>
        <p:spPr>
          <a:xfrm>
            <a:off x="561975" y="763588"/>
            <a:ext cx="23223538" cy="10064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Activities undertaken on tourism day visits 2024</a:t>
            </a:r>
            <a:endParaRPr kumimoji="0" lang="en-GB"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3" name="Content Placeholder 12">
            <a:extLst>
              <a:ext uri="{FF2B5EF4-FFF2-40B4-BE49-F238E27FC236}">
                <a16:creationId xmlns:a16="http://schemas.microsoft.com/office/drawing/2014/main" id="{AB877A1B-942C-08F9-FE8C-161C62A96373}"/>
              </a:ext>
            </a:extLst>
          </p:cNvPr>
          <p:cNvSpPr>
            <a:spLocks noGrp="1"/>
          </p:cNvSpPr>
          <p:nvPr>
            <p:ph type="body" sz="quarter" idx="14"/>
          </p:nvPr>
        </p:nvSpPr>
        <p:spPr>
          <a:xfrm>
            <a:off x="580231" y="2014477"/>
            <a:ext cx="23223538" cy="1551194"/>
          </a:xfrm>
        </p:spPr>
        <p:txBody>
          <a:bodyPr lIns="90000" tIns="46800" rIns="90000" bIns="46800">
            <a:noAutofit/>
          </a:bodyPr>
          <a:lstStyle/>
          <a:p>
            <a:pPr hangingPunct="0">
              <a:buSzTx/>
            </a:pPr>
            <a:r>
              <a:rPr lang="en-US" sz="2800" dirty="0">
                <a:solidFill>
                  <a:schemeClr val="tx1"/>
                </a:solidFill>
                <a:ea typeface="+mj-ea"/>
                <a:cs typeface="+mj-cs"/>
                <a:sym typeface="Helvetica"/>
              </a:rPr>
              <a:t>The majority of tourism day visits included activities such as visiting friends or relatives, going to a visitor attraction or food, drink, a night out, or speciality shopping. Visits that included food, drink, a night out or speciality shopping experienced the only increase in 2024 (+7% when compared to 2023), largely due to a 13% increase in those in the family lifestage taking part in these activities. Visits that included attending an </a:t>
            </a:r>
            <a:r>
              <a:rPr lang="en-US" sz="2800" dirty="0" err="1">
                <a:solidFill>
                  <a:schemeClr val="tx1"/>
                </a:solidFill>
                <a:ea typeface="+mj-ea"/>
                <a:cs typeface="+mj-cs"/>
                <a:sym typeface="Helvetica"/>
              </a:rPr>
              <a:t>organised</a:t>
            </a:r>
            <a:r>
              <a:rPr lang="en-US" sz="2800" dirty="0">
                <a:solidFill>
                  <a:schemeClr val="tx1"/>
                </a:solidFill>
                <a:ea typeface="+mj-ea"/>
                <a:cs typeface="+mj-cs"/>
                <a:sym typeface="Helvetica"/>
              </a:rPr>
              <a:t> public event or attending a personal celebration decreased the most in 2024, when compared to 2023, dropping by 40% and 42% respectively. </a:t>
            </a:r>
            <a:r>
              <a:rPr lang="en-US" sz="2800" dirty="0" err="1">
                <a:solidFill>
                  <a:schemeClr val="tx1"/>
                </a:solidFill>
                <a:ea typeface="+mj-ea"/>
                <a:cs typeface="+mj-cs"/>
                <a:sym typeface="Helvetica"/>
              </a:rPr>
              <a:t>Organised</a:t>
            </a:r>
            <a:r>
              <a:rPr lang="en-US" sz="2800" dirty="0">
                <a:solidFill>
                  <a:schemeClr val="tx1"/>
                </a:solidFill>
                <a:ea typeface="+mj-ea"/>
                <a:cs typeface="+mj-cs"/>
                <a:sym typeface="Helvetica"/>
              </a:rPr>
              <a:t> public events were down 62% in Q2 2024, when compared to Q2 2023, as younger independents in particular scaled back their day visits that included this activity (-54% vs 2023).</a:t>
            </a:r>
          </a:p>
        </p:txBody>
      </p:sp>
      <p:grpSp>
        <p:nvGrpSpPr>
          <p:cNvPr id="22" name="Group 21" descr="Horizontal bar chart depicting percentage of visits by main activity undertaken in 2022, for example, the main activity for 22% of visits was going to a visitor attraction.">
            <a:extLst>
              <a:ext uri="{FF2B5EF4-FFF2-40B4-BE49-F238E27FC236}">
                <a16:creationId xmlns:a16="http://schemas.microsoft.com/office/drawing/2014/main" id="{58532D2C-1CCA-A4F4-ED8C-8C6523AB8C1E}"/>
              </a:ext>
            </a:extLst>
          </p:cNvPr>
          <p:cNvGrpSpPr/>
          <p:nvPr/>
        </p:nvGrpSpPr>
        <p:grpSpPr>
          <a:xfrm>
            <a:off x="571500" y="4133088"/>
            <a:ext cx="18611445" cy="7836079"/>
            <a:chOff x="558800" y="3796796"/>
            <a:chExt cx="18456272" cy="8171867"/>
          </a:xfrm>
        </p:grpSpPr>
        <p:sp>
          <p:nvSpPr>
            <p:cNvPr id="16" name="Freeform: Shape 15">
              <a:extLst>
                <a:ext uri="{FF2B5EF4-FFF2-40B4-BE49-F238E27FC236}">
                  <a16:creationId xmlns:a16="http://schemas.microsoft.com/office/drawing/2014/main" id="{73B5FF80-D046-25B1-BF9B-3D67829EF93E}"/>
                </a:ext>
              </a:extLst>
            </p:cNvPr>
            <p:cNvSpPr/>
            <p:nvPr/>
          </p:nvSpPr>
          <p:spPr>
            <a:xfrm>
              <a:off x="558800" y="4546600"/>
              <a:ext cx="18456272" cy="7422063"/>
            </a:xfrm>
            <a:custGeom>
              <a:avLst/>
              <a:gdLst>
                <a:gd name="connsiteX0" fmla="*/ 0 w 7851093"/>
                <a:gd name="connsiteY0" fmla="*/ 0 h 4464050"/>
                <a:gd name="connsiteX1" fmla="*/ 7851093 w 7851093"/>
                <a:gd name="connsiteY1" fmla="*/ 0 h 4464050"/>
                <a:gd name="connsiteX2" fmla="*/ 7851093 w 7851093"/>
                <a:gd name="connsiteY2" fmla="*/ 374400 h 4464050"/>
                <a:gd name="connsiteX3" fmla="*/ 7851093 w 7851093"/>
                <a:gd name="connsiteY3" fmla="*/ 4464050 h 4464050"/>
                <a:gd name="connsiteX4" fmla="*/ 0 w 7851093"/>
                <a:gd name="connsiteY4" fmla="*/ 4464050 h 4464050"/>
                <a:gd name="connsiteX5" fmla="*/ 0 w 7851093"/>
                <a:gd name="connsiteY5" fmla="*/ 374400 h 446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093" h="4464050">
                  <a:moveTo>
                    <a:pt x="0" y="0"/>
                  </a:moveTo>
                  <a:lnTo>
                    <a:pt x="7851093" y="0"/>
                  </a:lnTo>
                  <a:lnTo>
                    <a:pt x="7851093" y="374400"/>
                  </a:lnTo>
                  <a:lnTo>
                    <a:pt x="7851093" y="4464050"/>
                  </a:lnTo>
                  <a:lnTo>
                    <a:pt x="0" y="4464050"/>
                  </a:lnTo>
                  <a:lnTo>
                    <a:pt x="0" y="374400"/>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sz="6800"/>
            </a:p>
          </p:txBody>
        </p:sp>
        <p:graphicFrame>
          <p:nvGraphicFramePr>
            <p:cNvPr id="19" name="Chart 18">
              <a:extLst>
                <a:ext uri="{FF2B5EF4-FFF2-40B4-BE49-F238E27FC236}">
                  <a16:creationId xmlns:a16="http://schemas.microsoft.com/office/drawing/2014/main" id="{2E6D35F2-74F5-4F67-D5BA-A3DF0765FD8A}"/>
                </a:ext>
              </a:extLst>
            </p:cNvPr>
            <p:cNvGraphicFramePr/>
            <p:nvPr>
              <p:extLst>
                <p:ext uri="{D42A27DB-BD31-4B8C-83A1-F6EECF244321}">
                  <p14:modId xmlns:p14="http://schemas.microsoft.com/office/powerpoint/2010/main" val="759097378"/>
                </p:ext>
              </p:extLst>
            </p:nvPr>
          </p:nvGraphicFramePr>
          <p:xfrm>
            <a:off x="558800" y="4546600"/>
            <a:ext cx="18456272" cy="7422063"/>
          </p:xfrm>
          <a:graphic>
            <a:graphicData uri="http://schemas.openxmlformats.org/drawingml/2006/chart">
              <c:chart xmlns:c="http://schemas.openxmlformats.org/drawingml/2006/chart" xmlns:r="http://schemas.openxmlformats.org/officeDocument/2006/relationships" r:id="rId2"/>
            </a:graphicData>
          </a:graphic>
        </p:graphicFrame>
        <p:sp>
          <p:nvSpPr>
            <p:cNvPr id="17" name="Rectangle 16" descr="Horizontal bar chart depicting percentage of visits by main activity undertaken in 2022, for example, the main activity for 22% of visits was going to a visitor attraction.">
              <a:extLst>
                <a:ext uri="{FF2B5EF4-FFF2-40B4-BE49-F238E27FC236}">
                  <a16:creationId xmlns:a16="http://schemas.microsoft.com/office/drawing/2014/main" id="{33B94BA7-459C-C5FF-7174-59837E808D26}"/>
                </a:ext>
              </a:extLst>
            </p:cNvPr>
            <p:cNvSpPr/>
            <p:nvPr/>
          </p:nvSpPr>
          <p:spPr>
            <a:xfrm>
              <a:off x="561975" y="3796796"/>
              <a:ext cx="18453097"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Activities on tourism day visits 2024</a:t>
              </a:r>
            </a:p>
          </p:txBody>
        </p:sp>
      </p:grpSp>
      <p:graphicFrame>
        <p:nvGraphicFramePr>
          <p:cNvPr id="18" name="Table 17">
            <a:extLst>
              <a:ext uri="{FF2B5EF4-FFF2-40B4-BE49-F238E27FC236}">
                <a16:creationId xmlns:a16="http://schemas.microsoft.com/office/drawing/2014/main" id="{1FA5BCF6-93CB-3860-75D2-FC7ADC257D18}"/>
              </a:ext>
            </a:extLst>
          </p:cNvPr>
          <p:cNvGraphicFramePr>
            <a:graphicFrameLocks noGrp="1"/>
          </p:cNvGraphicFramePr>
          <p:nvPr>
            <p:extLst>
              <p:ext uri="{D42A27DB-BD31-4B8C-83A1-F6EECF244321}">
                <p14:modId xmlns:p14="http://schemas.microsoft.com/office/powerpoint/2010/main" val="3520226462"/>
              </p:ext>
            </p:extLst>
          </p:nvPr>
        </p:nvGraphicFramePr>
        <p:xfrm>
          <a:off x="19490267" y="4133088"/>
          <a:ext cx="4284134" cy="7839650"/>
        </p:xfrm>
        <a:graphic>
          <a:graphicData uri="http://schemas.openxmlformats.org/drawingml/2006/table">
            <a:tbl>
              <a:tblPr firstRow="1" bandRow="1">
                <a:tableStyleId>{5C22544A-7EE6-4342-B048-85BDC9FD1C3A}</a:tableStyleId>
              </a:tblPr>
              <a:tblGrid>
                <a:gridCol w="4284134">
                  <a:extLst>
                    <a:ext uri="{9D8B030D-6E8A-4147-A177-3AD203B41FA5}">
                      <a16:colId xmlns:a16="http://schemas.microsoft.com/office/drawing/2014/main" val="3637756042"/>
                    </a:ext>
                  </a:extLst>
                </a:gridCol>
              </a:tblGrid>
              <a:tr h="914148">
                <a:tc>
                  <a:txBody>
                    <a:bodyPr/>
                    <a:lstStyle/>
                    <a:p>
                      <a:pPr algn="ctr"/>
                      <a:r>
                        <a:rPr lang="en-GB" sz="2400">
                          <a:solidFill>
                            <a:schemeClr val="bg1"/>
                          </a:solidFill>
                          <a:latin typeface="+mn-lt"/>
                        </a:rPr>
                        <a:t>% change since </a:t>
                      </a:r>
                    </a:p>
                    <a:p>
                      <a:pPr algn="ctr"/>
                      <a:r>
                        <a:rPr lang="en-GB" sz="2400">
                          <a:solidFill>
                            <a:schemeClr val="bg1"/>
                          </a:solidFill>
                          <a:latin typeface="+mn-lt"/>
                        </a:rPr>
                        <a:t>2023</a:t>
                      </a:r>
                    </a:p>
                  </a:txBody>
                  <a:tcPr marL="180000" marR="180000" marT="93600" marB="93600" anchor="ctr"/>
                </a:tc>
                <a:extLst>
                  <a:ext uri="{0D108BD9-81ED-4DB2-BD59-A6C34878D82A}">
                    <a16:rowId xmlns:a16="http://schemas.microsoft.com/office/drawing/2014/main" val="4106277537"/>
                  </a:ext>
                </a:extLst>
              </a:tr>
              <a:tr h="688872">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-8%</a:t>
                      </a:r>
                    </a:p>
                  </a:txBody>
                  <a:tcPr marL="7620" marR="7620" marT="7620" marB="0" anchor="ctr">
                    <a:solidFill>
                      <a:srgbClr val="CCCCCF"/>
                    </a:solidFill>
                  </a:tcPr>
                </a:tc>
                <a:extLst>
                  <a:ext uri="{0D108BD9-81ED-4DB2-BD59-A6C34878D82A}">
                    <a16:rowId xmlns:a16="http://schemas.microsoft.com/office/drawing/2014/main" val="3532423945"/>
                  </a:ext>
                </a:extLst>
              </a:tr>
              <a:tr h="688872">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7%</a:t>
                      </a:r>
                    </a:p>
                  </a:txBody>
                  <a:tcPr marL="7620" marR="7620" marT="7620" marB="0" anchor="ctr">
                    <a:solidFill>
                      <a:srgbClr val="E7E7E8"/>
                    </a:solidFill>
                  </a:tcPr>
                </a:tc>
                <a:extLst>
                  <a:ext uri="{0D108BD9-81ED-4DB2-BD59-A6C34878D82A}">
                    <a16:rowId xmlns:a16="http://schemas.microsoft.com/office/drawing/2014/main" val="2135208675"/>
                  </a:ext>
                </a:extLst>
              </a:tr>
              <a:tr h="688872">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-13%</a:t>
                      </a:r>
                    </a:p>
                  </a:txBody>
                  <a:tcPr marL="7620" marR="7620" marT="7620" marB="0" anchor="ctr">
                    <a:solidFill>
                      <a:srgbClr val="CCCCCF"/>
                    </a:solidFill>
                  </a:tcPr>
                </a:tc>
                <a:extLst>
                  <a:ext uri="{0D108BD9-81ED-4DB2-BD59-A6C34878D82A}">
                    <a16:rowId xmlns:a16="http://schemas.microsoft.com/office/drawing/2014/main" val="1960034289"/>
                  </a:ext>
                </a:extLst>
              </a:tr>
              <a:tr h="688872">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-13%</a:t>
                      </a:r>
                    </a:p>
                  </a:txBody>
                  <a:tcPr marL="7620" marR="7620" marT="7620" marB="0" anchor="ctr">
                    <a:solidFill>
                      <a:srgbClr val="E7E7E8"/>
                    </a:solidFill>
                  </a:tcPr>
                </a:tc>
                <a:extLst>
                  <a:ext uri="{0D108BD9-81ED-4DB2-BD59-A6C34878D82A}">
                    <a16:rowId xmlns:a16="http://schemas.microsoft.com/office/drawing/2014/main" val="2925586499"/>
                  </a:ext>
                </a:extLst>
              </a:tr>
              <a:tr h="688872">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-22%</a:t>
                      </a:r>
                    </a:p>
                  </a:txBody>
                  <a:tcPr marL="7620" marR="7620" marT="7620" marB="0" anchor="ctr">
                    <a:solidFill>
                      <a:srgbClr val="CCCCCF"/>
                    </a:solidFill>
                  </a:tcPr>
                </a:tc>
                <a:extLst>
                  <a:ext uri="{0D108BD9-81ED-4DB2-BD59-A6C34878D82A}">
                    <a16:rowId xmlns:a16="http://schemas.microsoft.com/office/drawing/2014/main" val="4002634450"/>
                  </a:ext>
                </a:extLst>
              </a:tr>
              <a:tr h="688872">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-4%</a:t>
                      </a:r>
                    </a:p>
                  </a:txBody>
                  <a:tcPr marL="7620" marR="7620" marT="7620" marB="0" anchor="ctr">
                    <a:solidFill>
                      <a:srgbClr val="E7E7E8"/>
                    </a:solidFill>
                  </a:tcPr>
                </a:tc>
                <a:extLst>
                  <a:ext uri="{0D108BD9-81ED-4DB2-BD59-A6C34878D82A}">
                    <a16:rowId xmlns:a16="http://schemas.microsoft.com/office/drawing/2014/main" val="1682429797"/>
                  </a:ext>
                </a:extLst>
              </a:tr>
              <a:tr h="688872">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-40%</a:t>
                      </a:r>
                    </a:p>
                  </a:txBody>
                  <a:tcPr marL="7620" marR="7620" marT="7620" marB="0" anchor="ctr">
                    <a:solidFill>
                      <a:srgbClr val="CCCCCF"/>
                    </a:solidFill>
                  </a:tcPr>
                </a:tc>
                <a:extLst>
                  <a:ext uri="{0D108BD9-81ED-4DB2-BD59-A6C34878D82A}">
                    <a16:rowId xmlns:a16="http://schemas.microsoft.com/office/drawing/2014/main" val="3260136408"/>
                  </a:ext>
                </a:extLst>
              </a:tr>
              <a:tr h="721082">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-42%</a:t>
                      </a:r>
                    </a:p>
                  </a:txBody>
                  <a:tcPr marL="7620" marR="7620" marT="7620" marB="0" anchor="ctr">
                    <a:solidFill>
                      <a:srgbClr val="E7E7E8"/>
                    </a:solidFill>
                  </a:tcPr>
                </a:tc>
                <a:extLst>
                  <a:ext uri="{0D108BD9-81ED-4DB2-BD59-A6C34878D82A}">
                    <a16:rowId xmlns:a16="http://schemas.microsoft.com/office/drawing/2014/main" val="3104028175"/>
                  </a:ext>
                </a:extLst>
              </a:tr>
              <a:tr h="688872">
                <a:tc>
                  <a:txBody>
                    <a:bodyPr/>
                    <a:lstStyle/>
                    <a:p>
                      <a:pPr algn="ctr" fontAlgn="b"/>
                      <a:r>
                        <a:rPr lang="en-GB" sz="2400" b="0" i="0" u="none" strike="noStrike" kern="1200" cap="none" spc="0" baseline="0">
                          <a:solidFill>
                            <a:schemeClr val="tx1"/>
                          </a:solidFill>
                          <a:effectLst/>
                          <a:uFillTx/>
                          <a:latin typeface="Arial" panose="020B0604020202020204" pitchFamily="34" charset="0"/>
                          <a:ea typeface="+mn-ea"/>
                          <a:cs typeface="+mn-cs"/>
                          <a:sym typeface="Calibri"/>
                        </a:rPr>
                        <a:t>-36%</a:t>
                      </a:r>
                    </a:p>
                  </a:txBody>
                  <a:tcPr marL="7620" marR="7620" marT="7620" marB="0" anchor="ctr">
                    <a:solidFill>
                      <a:srgbClr val="CCCCCF"/>
                    </a:solidFill>
                  </a:tcPr>
                </a:tc>
                <a:extLst>
                  <a:ext uri="{0D108BD9-81ED-4DB2-BD59-A6C34878D82A}">
                    <a16:rowId xmlns:a16="http://schemas.microsoft.com/office/drawing/2014/main" val="167597349"/>
                  </a:ext>
                </a:extLst>
              </a:tr>
              <a:tr h="688872">
                <a:tc>
                  <a:txBody>
                    <a:bodyPr/>
                    <a:lstStyle/>
                    <a:p>
                      <a:pPr marL="0" algn="ctr" defTabSz="914400" rtl="0" eaLnBrk="1" fontAlgn="b" latinLnBrk="0" hangingPunct="1"/>
                      <a:r>
                        <a:rPr lang="en-GB" sz="2400" b="0" i="0" u="none" strike="noStrike" kern="1200" dirty="0">
                          <a:solidFill>
                            <a:schemeClr val="tx1"/>
                          </a:solidFill>
                          <a:effectLst/>
                          <a:latin typeface="Arial" panose="020B0604020202020204" pitchFamily="34" charset="0"/>
                          <a:ea typeface="+mn-ea"/>
                          <a:cs typeface="+mn-cs"/>
                        </a:rPr>
                        <a:t>-17%</a:t>
                      </a:r>
                    </a:p>
                  </a:txBody>
                  <a:tcPr marL="15240" marR="15240" marT="15240" marB="0" anchor="ctr">
                    <a:solidFill>
                      <a:srgbClr val="E7E7E8"/>
                    </a:solidFill>
                  </a:tcPr>
                </a:tc>
                <a:extLst>
                  <a:ext uri="{0D108BD9-81ED-4DB2-BD59-A6C34878D82A}">
                    <a16:rowId xmlns:a16="http://schemas.microsoft.com/office/drawing/2014/main" val="2137795254"/>
                  </a:ext>
                </a:extLst>
              </a:tr>
            </a:tbl>
          </a:graphicData>
        </a:graphic>
      </p:graphicFrame>
      <p:sp>
        <p:nvSpPr>
          <p:cNvPr id="3" name="Text Placeholder 3">
            <a:extLst>
              <a:ext uri="{FF2B5EF4-FFF2-40B4-BE49-F238E27FC236}">
                <a16:creationId xmlns:a16="http://schemas.microsoft.com/office/drawing/2014/main" id="{0A45514B-9765-54A0-A395-8602F57D9DCF}"/>
              </a:ext>
            </a:extLst>
          </p:cNvPr>
          <p:cNvSpPr txBox="1">
            <a:spLocks/>
          </p:cNvSpPr>
          <p:nvPr/>
        </p:nvSpPr>
        <p:spPr>
          <a:xfrm>
            <a:off x="561975" y="11969167"/>
            <a:ext cx="10886313" cy="998175"/>
          </a:xfrm>
          <a:prstGeom prst="rect">
            <a:avLst/>
          </a:prstGeom>
        </p:spPr>
        <p:txBody>
          <a:bodyPr/>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GB" sz="2400" dirty="0"/>
              <a:t>Activities with a * have a base size is between 30 and 100, it is recommended to only use the estimates as indicative. </a:t>
            </a:r>
          </a:p>
          <a:p>
            <a:pPr marL="0" indent="0" hangingPunct="1">
              <a:buNone/>
            </a:pPr>
            <a:r>
              <a:rPr lang="en-GB" sz="2400" dirty="0"/>
              <a:t>Source: Great Britain Tourism Survey (GBTS): Day Visits 2024</a:t>
            </a:r>
            <a:br>
              <a:rPr lang="en-US" sz="2400" dirty="0"/>
            </a:br>
            <a:r>
              <a:rPr lang="en-US" sz="2400" dirty="0"/>
              <a:t>Base: Wales 911</a:t>
            </a:r>
          </a:p>
        </p:txBody>
      </p:sp>
      <p:sp>
        <p:nvSpPr>
          <p:cNvPr id="4" name="TextBox 3">
            <a:extLst>
              <a:ext uri="{FF2B5EF4-FFF2-40B4-BE49-F238E27FC236}">
                <a16:creationId xmlns:a16="http://schemas.microsoft.com/office/drawing/2014/main" id="{4D703C37-FE9D-0F41-CBA1-B1241BD2CC98}"/>
              </a:ext>
            </a:extLst>
          </p:cNvPr>
          <p:cNvSpPr txBox="1"/>
          <p:nvPr/>
        </p:nvSpPr>
        <p:spPr>
          <a:xfrm>
            <a:off x="11935967" y="12119029"/>
            <a:ext cx="6826797" cy="1569660"/>
          </a:xfrm>
          <a:prstGeom prst="rect">
            <a:avLst/>
          </a:prstGeom>
          <a:noFill/>
        </p:spPr>
        <p:txBody>
          <a:bodyPr wrap="square" rtlCol="0">
            <a:spAutoFit/>
          </a:bodyPr>
          <a:lstStyle/>
          <a:p>
            <a:pPr algn="just"/>
            <a:r>
              <a:rPr lang="en-US" sz="2400">
                <a:solidFill>
                  <a:schemeClr val="accent1"/>
                </a:solidFill>
              </a:rPr>
              <a:t>NOTE: Slide shows the proportion of visits which involved each activity, it adds up to more than 100% as more than one activity could be undertaken on a visit.</a:t>
            </a:r>
            <a:endParaRPr lang="en-GB" sz="2400">
              <a:solidFill>
                <a:schemeClr val="accent1"/>
              </a:solidFill>
            </a:endParaRPr>
          </a:p>
        </p:txBody>
      </p:sp>
    </p:spTree>
    <p:extLst>
      <p:ext uri="{BB962C8B-B14F-4D97-AF65-F5344CB8AC3E}">
        <p14:creationId xmlns:p14="http://schemas.microsoft.com/office/powerpoint/2010/main" val="218361845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6660E78-E791-0439-9E28-D79596BFDBE4}"/>
              </a:ext>
            </a:extLst>
          </p:cNvPr>
          <p:cNvSpPr>
            <a:spLocks noGrp="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mj-lt"/>
                <a:ea typeface="Wales Sans Body"/>
                <a:cs typeface="Wales Sans Body"/>
                <a:sym typeface="Wales Sans Body"/>
              </a:rPr>
              <a:t>Spend on tourism day visits by activity 2024</a:t>
            </a:r>
            <a:endParaRPr kumimoji="0" lang="en-GB" sz="4800" b="0" i="0" u="none" strike="noStrike" kern="0" cap="none" spc="0" normalizeH="0" baseline="0" noProof="0">
              <a:ln>
                <a:noFill/>
              </a:ln>
              <a:solidFill>
                <a:schemeClr val="tx1"/>
              </a:solidFill>
              <a:effectLst/>
              <a:uLnTx/>
              <a:uFillTx/>
              <a:latin typeface="+mj-lt"/>
              <a:ea typeface="Wales Sans Body"/>
              <a:cs typeface="Wales Sans Body"/>
              <a:sym typeface="Wales Sans Body"/>
            </a:endParaRPr>
          </a:p>
        </p:txBody>
      </p:sp>
      <p:sp>
        <p:nvSpPr>
          <p:cNvPr id="7" name="Content Placeholder 6">
            <a:extLst>
              <a:ext uri="{FF2B5EF4-FFF2-40B4-BE49-F238E27FC236}">
                <a16:creationId xmlns:a16="http://schemas.microsoft.com/office/drawing/2014/main" id="{346DAA79-0D52-AC16-FE61-0883F7F39CA3}"/>
              </a:ext>
            </a:extLst>
          </p:cNvPr>
          <p:cNvSpPr>
            <a:spLocks noGrp="1"/>
          </p:cNvSpPr>
          <p:nvPr>
            <p:ph type="body" sz="quarter" idx="14"/>
          </p:nvPr>
        </p:nvSpPr>
        <p:spPr>
          <a:xfrm>
            <a:off x="612701" y="2067669"/>
            <a:ext cx="23223600" cy="1645708"/>
          </a:xfrm>
          <a:prstGeom prst="rect">
            <a:avLst/>
          </a:prstGeom>
        </p:spPr>
        <p:txBody>
          <a:bodyPr lIns="90000" tIns="46800" rIns="90000" bIns="46800">
            <a:spAutoFit/>
          </a:bodyPr>
          <a:lstStyle/>
          <a:p>
            <a:r>
              <a:rPr lang="en-US" sz="2800" dirty="0"/>
              <a:t>Visits that included food and drink, a night out or speciality shopping also had the highest spend, representing 22% of visits and accounting for 36% of visit spend in Wales. These day visits also have the highest average spend per visit (£76 per visit) </a:t>
            </a:r>
            <a:r>
              <a:rPr lang="en-GB" sz="2800" dirty="0"/>
              <a:t>as younger independents almost doubled their spend on speciality shopping in 2024. </a:t>
            </a:r>
            <a:r>
              <a:rPr lang="en-US" sz="2800" dirty="0"/>
              <a:t>While there was a drop in day visits that included attending an organized public event or special event of a personal nature in 2024, average spend was still high for these activity (£54 and £62 respectively, versus £45 for a day visit in Wales more generally).</a:t>
            </a:r>
          </a:p>
        </p:txBody>
      </p:sp>
      <p:grpSp>
        <p:nvGrpSpPr>
          <p:cNvPr id="22" name="Group 21" descr="Bar chart depicting the proportion of visits and spend by main activity in 2022, comparing the proportion of visits and proportion of spend side by side for each activity.">
            <a:extLst>
              <a:ext uri="{FF2B5EF4-FFF2-40B4-BE49-F238E27FC236}">
                <a16:creationId xmlns:a16="http://schemas.microsoft.com/office/drawing/2014/main" id="{C25EE443-F845-28A0-8C2A-DAD3DBCF1AFF}"/>
              </a:ext>
            </a:extLst>
          </p:cNvPr>
          <p:cNvGrpSpPr/>
          <p:nvPr/>
        </p:nvGrpSpPr>
        <p:grpSpPr>
          <a:xfrm>
            <a:off x="576257" y="4101175"/>
            <a:ext cx="23260044" cy="8007936"/>
            <a:chOff x="561975" y="3796796"/>
            <a:chExt cx="23260044" cy="8311811"/>
          </a:xfrm>
        </p:grpSpPr>
        <p:sp>
          <p:nvSpPr>
            <p:cNvPr id="13" name="Rectangle 12">
              <a:extLst>
                <a:ext uri="{FF2B5EF4-FFF2-40B4-BE49-F238E27FC236}">
                  <a16:creationId xmlns:a16="http://schemas.microsoft.com/office/drawing/2014/main" id="{0AFD2EFC-BE5B-278B-5E8D-D2558BCC1C44}"/>
                </a:ext>
              </a:extLst>
            </p:cNvPr>
            <p:cNvSpPr/>
            <p:nvPr/>
          </p:nvSpPr>
          <p:spPr>
            <a:xfrm>
              <a:off x="561975" y="4546100"/>
              <a:ext cx="23260044"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3BB45F8A-1C1E-8AA3-100B-9400727F019E}"/>
                </a:ext>
              </a:extLst>
            </p:cNvPr>
            <p:cNvSpPr/>
            <p:nvPr/>
          </p:nvSpPr>
          <p:spPr>
            <a:xfrm>
              <a:off x="561975" y="3796796"/>
              <a:ext cx="23260044"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Proportion of visits and spend by activity 2024</a:t>
              </a:r>
            </a:p>
          </p:txBody>
        </p:sp>
        <p:graphicFrame>
          <p:nvGraphicFramePr>
            <p:cNvPr id="18" name="Content Placeholder 8">
              <a:extLst>
                <a:ext uri="{FF2B5EF4-FFF2-40B4-BE49-F238E27FC236}">
                  <a16:creationId xmlns:a16="http://schemas.microsoft.com/office/drawing/2014/main" id="{8F145B25-BAF6-2436-3203-83686A7FB239}"/>
                </a:ext>
              </a:extLst>
            </p:cNvPr>
            <p:cNvGraphicFramePr>
              <a:graphicFrameLocks/>
            </p:cNvGraphicFramePr>
            <p:nvPr>
              <p:extLst>
                <p:ext uri="{D42A27DB-BD31-4B8C-83A1-F6EECF244321}">
                  <p14:modId xmlns:p14="http://schemas.microsoft.com/office/powerpoint/2010/main" val="1651911598"/>
                </p:ext>
              </p:extLst>
            </p:nvPr>
          </p:nvGraphicFramePr>
          <p:xfrm>
            <a:off x="561975" y="4683369"/>
            <a:ext cx="23260044" cy="7425238"/>
          </p:xfrm>
          <a:graphic>
            <a:graphicData uri="http://schemas.openxmlformats.org/drawingml/2006/chart">
              <c:chart xmlns:c="http://schemas.openxmlformats.org/drawingml/2006/chart" xmlns:r="http://schemas.openxmlformats.org/officeDocument/2006/relationships" r:id="rId2"/>
            </a:graphicData>
          </a:graphic>
        </p:graphicFrame>
      </p:grpSp>
      <p:sp>
        <p:nvSpPr>
          <p:cNvPr id="3" name="Text Placeholder 3">
            <a:extLst>
              <a:ext uri="{FF2B5EF4-FFF2-40B4-BE49-F238E27FC236}">
                <a16:creationId xmlns:a16="http://schemas.microsoft.com/office/drawing/2014/main" id="{124D89B9-223E-68A0-BD54-E98A126E534C}"/>
              </a:ext>
            </a:extLst>
          </p:cNvPr>
          <p:cNvSpPr txBox="1">
            <a:spLocks/>
          </p:cNvSpPr>
          <p:nvPr/>
        </p:nvSpPr>
        <p:spPr>
          <a:xfrm>
            <a:off x="608013" y="11971842"/>
            <a:ext cx="12233344" cy="1435474"/>
          </a:xfrm>
          <a:prstGeom prst="rect">
            <a:avLst/>
          </a:prstGeom>
        </p:spPr>
        <p:txBody>
          <a:bodyPr lIns="91440" tIns="45720" rIns="91440" bIns="45720" anchor="t"/>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US" sz="2400"/>
              <a:t>Activities with * have a base size is between 30 and 100, it is recommended to only use the estimates as indicative.</a:t>
            </a:r>
            <a:br>
              <a:rPr lang="en-US" sz="2400"/>
            </a:br>
            <a:r>
              <a:rPr lang="en-GB" sz="2400"/>
              <a:t>Source: Great Britain Tourism Survey (GBTS): Day Visits 2024</a:t>
            </a:r>
            <a:br>
              <a:rPr lang="en-US" sz="2400"/>
            </a:br>
            <a:r>
              <a:rPr lang="en-US" sz="2400"/>
              <a:t>Base: Wales 911</a:t>
            </a:r>
          </a:p>
        </p:txBody>
      </p:sp>
      <p:sp>
        <p:nvSpPr>
          <p:cNvPr id="12" name="TextBox 11">
            <a:extLst>
              <a:ext uri="{FF2B5EF4-FFF2-40B4-BE49-F238E27FC236}">
                <a16:creationId xmlns:a16="http://schemas.microsoft.com/office/drawing/2014/main" id="{7F606072-E886-0F94-1F63-E4A80B69AF7E}"/>
              </a:ext>
            </a:extLst>
          </p:cNvPr>
          <p:cNvSpPr txBox="1"/>
          <p:nvPr/>
        </p:nvSpPr>
        <p:spPr>
          <a:xfrm>
            <a:off x="12614695" y="11992588"/>
            <a:ext cx="6017515" cy="1569660"/>
          </a:xfrm>
          <a:prstGeom prst="rect">
            <a:avLst/>
          </a:prstGeom>
          <a:noFill/>
        </p:spPr>
        <p:txBody>
          <a:bodyPr wrap="square" rtlCol="0">
            <a:spAutoFit/>
          </a:bodyPr>
          <a:lstStyle/>
          <a:p>
            <a:pPr algn="just"/>
            <a:r>
              <a:rPr lang="en-US" sz="2400">
                <a:solidFill>
                  <a:schemeClr val="accent1"/>
                </a:solidFill>
              </a:rPr>
              <a:t>NOTE: Slide shows the proportion of visits and spend which involved each activity, it adds up to more than 100% as more than one activity could be undertaken on a visit.</a:t>
            </a:r>
          </a:p>
        </p:txBody>
      </p:sp>
    </p:spTree>
    <p:extLst>
      <p:ext uri="{BB962C8B-B14F-4D97-AF65-F5344CB8AC3E}">
        <p14:creationId xmlns:p14="http://schemas.microsoft.com/office/powerpoint/2010/main" val="415505079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7E4B56-9ACE-B874-7F24-99BA822FC3D7}"/>
              </a:ext>
            </a:extLst>
          </p:cNvPr>
          <p:cNvSpPr>
            <a:spLocks noGrp="1"/>
          </p:cNvSpPr>
          <p:nvPr>
            <p:ph type="title" idx="4294967295"/>
          </p:nvPr>
        </p:nvSpPr>
        <p:spPr>
          <a:xfrm>
            <a:off x="695878" y="1799303"/>
            <a:ext cx="23115587" cy="10842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6000" b="0" i="0" u="none" strike="noStrike" kern="0" cap="none" spc="0" normalizeH="0" baseline="0" noProof="0" dirty="0">
                <a:ln>
                  <a:noFill/>
                </a:ln>
                <a:solidFill>
                  <a:schemeClr val="tx2">
                    <a:lumMod val="20000"/>
                    <a:lumOff val="80000"/>
                  </a:schemeClr>
                </a:solidFill>
                <a:effectLst/>
                <a:uLnTx/>
                <a:uFillTx/>
                <a:latin typeface="+mn-lt"/>
                <a:ea typeface="Wales Sans Body"/>
                <a:cs typeface="Wales Sans Body"/>
                <a:sym typeface="Wales Sans Body"/>
              </a:rPr>
              <a:t>Wales: profile of visits</a:t>
            </a:r>
          </a:p>
        </p:txBody>
      </p:sp>
    </p:spTree>
    <p:extLst>
      <p:ext uri="{BB962C8B-B14F-4D97-AF65-F5344CB8AC3E}">
        <p14:creationId xmlns:p14="http://schemas.microsoft.com/office/powerpoint/2010/main" val="2667569073"/>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DF16F07-28E9-BDAC-01A6-43E9EA5F2208}"/>
              </a:ext>
            </a:extLst>
          </p:cNvPr>
          <p:cNvSpPr>
            <a:spLocks noGrp="1"/>
          </p:cNvSpPr>
          <p:nvPr>
            <p:ph type="title" idx="4294967295"/>
          </p:nvPr>
        </p:nvSpPr>
        <p:spPr>
          <a:xfrm>
            <a:off x="599552" y="756253"/>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mj-lt"/>
                <a:ea typeface="Wales Sans Body"/>
                <a:cs typeface="Wales Sans Body"/>
                <a:sym typeface="Wales Sans Body"/>
              </a:rPr>
              <a:t>Visits and spend by region visited 2024</a:t>
            </a:r>
            <a:endParaRPr kumimoji="0" lang="en-GB" sz="4800" b="0" i="0" u="none" strike="noStrike" kern="0" cap="none" spc="0" normalizeH="0" baseline="0" noProof="0">
              <a:ln>
                <a:noFill/>
              </a:ln>
              <a:solidFill>
                <a:schemeClr val="tx1"/>
              </a:solidFill>
              <a:effectLst/>
              <a:uLnTx/>
              <a:uFillTx/>
              <a:latin typeface="+mj-lt"/>
              <a:ea typeface="Wales Sans Body"/>
              <a:cs typeface="Wales Sans Body"/>
              <a:sym typeface="Wales Sans Body"/>
            </a:endParaRPr>
          </a:p>
        </p:txBody>
      </p:sp>
      <p:sp>
        <p:nvSpPr>
          <p:cNvPr id="5" name="Content Placeholder 4">
            <a:extLst>
              <a:ext uri="{FF2B5EF4-FFF2-40B4-BE49-F238E27FC236}">
                <a16:creationId xmlns:a16="http://schemas.microsoft.com/office/drawing/2014/main" id="{30BC8464-4F57-0391-7EBC-8622E9596138}"/>
              </a:ext>
            </a:extLst>
          </p:cNvPr>
          <p:cNvSpPr>
            <a:spLocks noGrp="1"/>
          </p:cNvSpPr>
          <p:nvPr>
            <p:ph type="body" sz="quarter" idx="14"/>
          </p:nvPr>
        </p:nvSpPr>
        <p:spPr>
          <a:xfrm>
            <a:off x="597963" y="2081887"/>
            <a:ext cx="23226713" cy="2423786"/>
          </a:xfrm>
        </p:spPr>
        <p:txBody>
          <a:bodyPr lIns="90000" tIns="46800" rIns="90000" bIns="46800">
            <a:noAutofit/>
          </a:bodyPr>
          <a:lstStyle/>
          <a:p>
            <a:r>
              <a:rPr lang="en-US" sz="2800">
                <a:latin typeface="+mn-lt"/>
              </a:rPr>
              <a:t>South East Wales is still the most popular destination for day visitors in Wales, accounting for half of all visits and spend in 2024 and representing the highest average spend per visit at £51. In 2024, South West Wales accounts for 23% of day visits and 20% of spend in Wales, a 3 percentage point increase in share of both visits and spend since 2023. The increase in spend was largely due to a 58% increase in spend by those in the family </a:t>
            </a:r>
            <a:r>
              <a:rPr lang="en-US" sz="2800" err="1">
                <a:latin typeface="+mn-lt"/>
              </a:rPr>
              <a:t>lifestage</a:t>
            </a:r>
            <a:r>
              <a:rPr lang="en-US" sz="2800">
                <a:latin typeface="+mn-lt"/>
              </a:rPr>
              <a:t>, from £154m in 2023 to £245m in 2024. The family </a:t>
            </a:r>
            <a:r>
              <a:rPr lang="en-US" sz="2800" err="1">
                <a:latin typeface="+mn-lt"/>
              </a:rPr>
              <a:t>lifestage</a:t>
            </a:r>
            <a:r>
              <a:rPr lang="en-US" sz="2800">
                <a:latin typeface="+mn-lt"/>
              </a:rPr>
              <a:t> was the only segment to increase their day visit spend in 2024, up 14% since 2023 to £1,087m.</a:t>
            </a:r>
            <a:endParaRPr lang="en-GB" sz="2800">
              <a:latin typeface="+mn-lt"/>
            </a:endParaRPr>
          </a:p>
        </p:txBody>
      </p:sp>
      <p:grpSp>
        <p:nvGrpSpPr>
          <p:cNvPr id="21" name="Group 20" descr="Pie chart depicting the number of visits in millions to each Wales region i.e. North Wales">
            <a:extLst>
              <a:ext uri="{FF2B5EF4-FFF2-40B4-BE49-F238E27FC236}">
                <a16:creationId xmlns:a16="http://schemas.microsoft.com/office/drawing/2014/main" id="{8A2FD697-FE23-9B71-D7B7-530452F459D5}"/>
              </a:ext>
            </a:extLst>
          </p:cNvPr>
          <p:cNvGrpSpPr/>
          <p:nvPr/>
        </p:nvGrpSpPr>
        <p:grpSpPr>
          <a:xfrm>
            <a:off x="571500" y="3986784"/>
            <a:ext cx="16476069" cy="7992491"/>
            <a:chOff x="558800" y="3797300"/>
            <a:chExt cx="15684955" cy="8181975"/>
          </a:xfrm>
        </p:grpSpPr>
        <p:sp>
          <p:nvSpPr>
            <p:cNvPr id="6" name="Rectangle 5">
              <a:extLst>
                <a:ext uri="{FF2B5EF4-FFF2-40B4-BE49-F238E27FC236}">
                  <a16:creationId xmlns:a16="http://schemas.microsoft.com/office/drawing/2014/main" id="{99BF3935-F6DB-9362-4403-923B082F7E79}"/>
                </a:ext>
              </a:extLst>
            </p:cNvPr>
            <p:cNvSpPr/>
            <p:nvPr/>
          </p:nvSpPr>
          <p:spPr>
            <a:xfrm>
              <a:off x="558800" y="3797300"/>
              <a:ext cx="1568495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Region visited in Wales 2024</a:t>
              </a:r>
            </a:p>
          </p:txBody>
        </p:sp>
        <p:sp>
          <p:nvSpPr>
            <p:cNvPr id="8" name="Rectangle 7">
              <a:extLst>
                <a:ext uri="{FF2B5EF4-FFF2-40B4-BE49-F238E27FC236}">
                  <a16:creationId xmlns:a16="http://schemas.microsoft.com/office/drawing/2014/main" id="{C68A0B51-BE14-7FF4-C6D7-9C95096ED544}"/>
                </a:ext>
              </a:extLst>
            </p:cNvPr>
            <p:cNvSpPr/>
            <p:nvPr/>
          </p:nvSpPr>
          <p:spPr>
            <a:xfrm>
              <a:off x="558800" y="4546100"/>
              <a:ext cx="15684954"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12" name="Chart 11">
              <a:extLst>
                <a:ext uri="{FF2B5EF4-FFF2-40B4-BE49-F238E27FC236}">
                  <a16:creationId xmlns:a16="http://schemas.microsoft.com/office/drawing/2014/main" id="{60B10859-FBB9-C878-0316-AFD9432191F0}"/>
                </a:ext>
              </a:extLst>
            </p:cNvPr>
            <p:cNvGraphicFramePr/>
            <p:nvPr>
              <p:extLst>
                <p:ext uri="{D42A27DB-BD31-4B8C-83A1-F6EECF244321}">
                  <p14:modId xmlns:p14="http://schemas.microsoft.com/office/powerpoint/2010/main" val="667777734"/>
                </p:ext>
              </p:extLst>
            </p:nvPr>
          </p:nvGraphicFramePr>
          <p:xfrm>
            <a:off x="558800" y="4546100"/>
            <a:ext cx="15684954" cy="7433175"/>
          </p:xfrm>
          <a:graphic>
            <a:graphicData uri="http://schemas.openxmlformats.org/drawingml/2006/chart">
              <c:chart xmlns:c="http://schemas.openxmlformats.org/drawingml/2006/chart" xmlns:r="http://schemas.openxmlformats.org/officeDocument/2006/relationships" r:id="rId2"/>
            </a:graphicData>
          </a:graphic>
        </p:graphicFrame>
      </p:grpSp>
      <p:graphicFrame>
        <p:nvGraphicFramePr>
          <p:cNvPr id="4" name="Table 3">
            <a:extLst>
              <a:ext uri="{FF2B5EF4-FFF2-40B4-BE49-F238E27FC236}">
                <a16:creationId xmlns:a16="http://schemas.microsoft.com/office/drawing/2014/main" id="{B42A990C-42E7-02A6-B67B-0DA3E6B196C3}"/>
              </a:ext>
            </a:extLst>
          </p:cNvPr>
          <p:cNvGraphicFramePr>
            <a:graphicFrameLocks noGrp="1"/>
          </p:cNvGraphicFramePr>
          <p:nvPr>
            <p:extLst>
              <p:ext uri="{D42A27DB-BD31-4B8C-83A1-F6EECF244321}">
                <p14:modId xmlns:p14="http://schemas.microsoft.com/office/powerpoint/2010/main" val="3140172244"/>
              </p:ext>
            </p:extLst>
          </p:nvPr>
        </p:nvGraphicFramePr>
        <p:xfrm>
          <a:off x="17288889" y="3986784"/>
          <a:ext cx="6498735" cy="7992490"/>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598498">
                <a:tc>
                  <a:txBody>
                    <a:bodyPr/>
                    <a:lstStyle/>
                    <a:p>
                      <a:pPr algn="ctr"/>
                      <a:r>
                        <a:rPr lang="en-GB" sz="2800"/>
                        <a:t>Region</a:t>
                      </a:r>
                    </a:p>
                  </a:txBody>
                  <a:tcPr marL="182880" marR="182880" marT="91440" marB="91440" anchor="ctr"/>
                </a:tc>
                <a:tc>
                  <a:txBody>
                    <a:bodyPr/>
                    <a:lstStyle/>
                    <a:p>
                      <a:pPr algn="ctr"/>
                      <a:r>
                        <a:rPr lang="en-US" sz="2800"/>
                        <a:t>Proportion of Visits</a:t>
                      </a:r>
                    </a:p>
                    <a:p>
                      <a:pPr algn="ctr"/>
                      <a:r>
                        <a:rPr lang="en-US" sz="2800"/>
                        <a:t>2024</a:t>
                      </a:r>
                      <a:endParaRPr lang="en-GB" sz="2800"/>
                    </a:p>
                  </a:txBody>
                  <a:tcPr marL="182880" marR="182880" marT="91440" marB="91440" anchor="ctr"/>
                </a:tc>
                <a:tc>
                  <a:txBody>
                    <a:bodyPr/>
                    <a:lstStyle/>
                    <a:p>
                      <a:pPr algn="ctr"/>
                      <a:r>
                        <a:rPr lang="en-GB" sz="2800"/>
                        <a:t>Proportion of Spend</a:t>
                      </a:r>
                    </a:p>
                    <a:p>
                      <a:pPr algn="ctr"/>
                      <a:r>
                        <a:rPr lang="en-GB" sz="2800"/>
                        <a:t>2024</a:t>
                      </a:r>
                    </a:p>
                  </a:txBody>
                  <a:tcPr marL="182880" marR="182880" marT="91440" marB="91440" anchor="ctr"/>
                </a:tc>
                <a:extLst>
                  <a:ext uri="{0D108BD9-81ED-4DB2-BD59-A6C34878D82A}">
                    <a16:rowId xmlns:a16="http://schemas.microsoft.com/office/drawing/2014/main" val="1236938923"/>
                  </a:ext>
                </a:extLst>
              </a:tr>
              <a:tr h="1598498">
                <a:tc>
                  <a:txBody>
                    <a:bodyPr/>
                    <a:lstStyle/>
                    <a:p>
                      <a:pPr algn="ctr"/>
                      <a:r>
                        <a:rPr lang="en-US" sz="2800">
                          <a:solidFill>
                            <a:schemeClr val="tx1"/>
                          </a:solidFill>
                        </a:rPr>
                        <a:t>Mid Wales*</a:t>
                      </a:r>
                      <a:endParaRPr lang="en-GB" sz="2800">
                        <a:solidFill>
                          <a:schemeClr val="tx1"/>
                        </a:solidFill>
                      </a:endParaRPr>
                    </a:p>
                  </a:txBody>
                  <a:tcPr marL="182880" marR="182880" marT="91440" marB="91440" anchor="ctr"/>
                </a:tc>
                <a:tc>
                  <a:txBody>
                    <a:bodyPr/>
                    <a:lstStyle/>
                    <a:p>
                      <a:pPr algn="ctr"/>
                      <a:r>
                        <a:rPr lang="en-GB" sz="2800">
                          <a:solidFill>
                            <a:schemeClr val="tx1"/>
                          </a:solidFill>
                        </a:rPr>
                        <a:t>4%</a:t>
                      </a:r>
                    </a:p>
                  </a:txBody>
                  <a:tcPr marL="182880" marR="182880" marT="91440" marB="91440" anchor="ctr"/>
                </a:tc>
                <a:tc>
                  <a:txBody>
                    <a:bodyPr/>
                    <a:lstStyle/>
                    <a:p>
                      <a:pPr algn="ctr"/>
                      <a:r>
                        <a:rPr lang="en-GB" sz="2800">
                          <a:solidFill>
                            <a:schemeClr val="tx1"/>
                          </a:solidFill>
                        </a:rPr>
                        <a:t>3%</a:t>
                      </a:r>
                    </a:p>
                  </a:txBody>
                  <a:tcPr marL="182880" marR="182880" marT="91440" marB="91440" anchor="ctr"/>
                </a:tc>
                <a:extLst>
                  <a:ext uri="{0D108BD9-81ED-4DB2-BD59-A6C34878D82A}">
                    <a16:rowId xmlns:a16="http://schemas.microsoft.com/office/drawing/2014/main" val="2818411631"/>
                  </a:ext>
                </a:extLst>
              </a:tr>
              <a:tr h="1598498">
                <a:tc>
                  <a:txBody>
                    <a:bodyPr/>
                    <a:lstStyle/>
                    <a:p>
                      <a:pPr algn="ctr"/>
                      <a:r>
                        <a:rPr lang="en-US" sz="2800">
                          <a:solidFill>
                            <a:schemeClr val="tx1"/>
                          </a:solidFill>
                        </a:rPr>
                        <a:t>North Wales</a:t>
                      </a:r>
                      <a:endParaRPr lang="en-GB" sz="2800">
                        <a:solidFill>
                          <a:schemeClr val="tx1"/>
                        </a:solidFill>
                      </a:endParaRPr>
                    </a:p>
                  </a:txBody>
                  <a:tcPr marL="182880" marR="182880" marT="91440" marB="91440" anchor="ctr"/>
                </a:tc>
                <a:tc>
                  <a:txBody>
                    <a:bodyPr/>
                    <a:lstStyle/>
                    <a:p>
                      <a:pPr marL="0" algn="ctr" defTabSz="914400" rtl="0" eaLnBrk="1" latinLnBrk="0" hangingPunct="1"/>
                      <a:r>
                        <a:rPr lang="en-GB" sz="2800" kern="1200">
                          <a:solidFill>
                            <a:schemeClr val="tx1"/>
                          </a:solidFill>
                          <a:latin typeface="+mn-lt"/>
                          <a:ea typeface="+mn-ea"/>
                          <a:cs typeface="+mn-cs"/>
                        </a:rPr>
                        <a:t>23%</a:t>
                      </a:r>
                    </a:p>
                  </a:txBody>
                  <a:tcPr marL="182880" marR="182880" marT="91440" marB="91440" anchor="ctr"/>
                </a:tc>
                <a:tc>
                  <a:txBody>
                    <a:bodyPr/>
                    <a:lstStyle/>
                    <a:p>
                      <a:pPr marL="0" algn="ctr" defTabSz="914400" rtl="0" eaLnBrk="1" latinLnBrk="0" hangingPunct="1"/>
                      <a:r>
                        <a:rPr lang="en-US" sz="2800" kern="1200">
                          <a:solidFill>
                            <a:schemeClr val="tx1"/>
                          </a:solidFill>
                          <a:latin typeface="+mn-lt"/>
                          <a:ea typeface="+mn-ea"/>
                          <a:cs typeface="+mn-cs"/>
                        </a:rPr>
                        <a:t>20%</a:t>
                      </a:r>
                      <a:endParaRPr lang="en-GB" sz="2800" kern="120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3992828607"/>
                  </a:ext>
                </a:extLst>
              </a:tr>
              <a:tr h="1598498">
                <a:tc>
                  <a:txBody>
                    <a:bodyPr/>
                    <a:lstStyle/>
                    <a:p>
                      <a:pPr algn="ctr"/>
                      <a:r>
                        <a:rPr lang="en-US" sz="2800">
                          <a:solidFill>
                            <a:schemeClr val="tx1"/>
                          </a:solidFill>
                        </a:rPr>
                        <a:t>South East Wales</a:t>
                      </a:r>
                      <a:endParaRPr lang="en-GB" sz="2800">
                        <a:solidFill>
                          <a:schemeClr val="tx1"/>
                        </a:solidFill>
                      </a:endParaRPr>
                    </a:p>
                  </a:txBody>
                  <a:tcPr marL="182880" marR="182880" marT="91440" marB="91440" anchor="ctr"/>
                </a:tc>
                <a:tc>
                  <a:txBody>
                    <a:bodyPr/>
                    <a:lstStyle/>
                    <a:p>
                      <a:pPr marL="0" algn="ctr" defTabSz="914400" rtl="0" eaLnBrk="1" latinLnBrk="0" hangingPunct="1"/>
                      <a:r>
                        <a:rPr lang="en-GB" sz="2800" kern="1200">
                          <a:solidFill>
                            <a:schemeClr val="tx1"/>
                          </a:solidFill>
                          <a:latin typeface="+mn-lt"/>
                          <a:ea typeface="+mn-ea"/>
                          <a:cs typeface="+mn-cs"/>
                        </a:rPr>
                        <a:t>50%</a:t>
                      </a:r>
                    </a:p>
                  </a:txBody>
                  <a:tcPr marL="182880" marR="182880" marT="91440" marB="91440" anchor="ctr"/>
                </a:tc>
                <a:tc>
                  <a:txBody>
                    <a:bodyPr/>
                    <a:lstStyle/>
                    <a:p>
                      <a:pPr marL="0" algn="ctr" defTabSz="914400" rtl="0" eaLnBrk="1" latinLnBrk="0" hangingPunct="1"/>
                      <a:r>
                        <a:rPr lang="en-US" sz="2800" kern="1200">
                          <a:solidFill>
                            <a:schemeClr val="tx1"/>
                          </a:solidFill>
                          <a:latin typeface="+mn-lt"/>
                          <a:ea typeface="+mn-ea"/>
                          <a:cs typeface="+mn-cs"/>
                        </a:rPr>
                        <a:t>56%</a:t>
                      </a:r>
                      <a:endParaRPr lang="en-GB" sz="2800" kern="120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664184207"/>
                  </a:ext>
                </a:extLst>
              </a:tr>
              <a:tr h="1598498">
                <a:tc>
                  <a:txBody>
                    <a:bodyPr/>
                    <a:lstStyle/>
                    <a:p>
                      <a:pPr algn="ctr"/>
                      <a:r>
                        <a:rPr lang="en-US" sz="2800">
                          <a:solidFill>
                            <a:schemeClr val="tx1"/>
                          </a:solidFill>
                        </a:rPr>
                        <a:t>South West Wales</a:t>
                      </a:r>
                      <a:endParaRPr lang="en-GB" sz="2800">
                        <a:solidFill>
                          <a:schemeClr val="tx1"/>
                        </a:solidFill>
                      </a:endParaRPr>
                    </a:p>
                  </a:txBody>
                  <a:tcPr marL="182880" marR="182880" marT="91440" marB="91440" anchor="ctr"/>
                </a:tc>
                <a:tc>
                  <a:txBody>
                    <a:bodyPr/>
                    <a:lstStyle/>
                    <a:p>
                      <a:pPr marL="0" algn="ctr" defTabSz="914400" rtl="0" eaLnBrk="1" latinLnBrk="0" hangingPunct="1"/>
                      <a:r>
                        <a:rPr lang="en-GB" sz="2800" kern="1200">
                          <a:solidFill>
                            <a:schemeClr val="tx1"/>
                          </a:solidFill>
                          <a:latin typeface="+mn-lt"/>
                          <a:ea typeface="+mn-ea"/>
                          <a:cs typeface="+mn-cs"/>
                        </a:rPr>
                        <a:t>23%</a:t>
                      </a:r>
                    </a:p>
                  </a:txBody>
                  <a:tcPr marL="182880" marR="182880" marT="91440" marB="91440" anchor="ctr"/>
                </a:tc>
                <a:tc>
                  <a:txBody>
                    <a:bodyPr/>
                    <a:lstStyle/>
                    <a:p>
                      <a:pPr marL="0" algn="ctr" defTabSz="914400" rtl="0" eaLnBrk="1" latinLnBrk="0" hangingPunct="1"/>
                      <a:r>
                        <a:rPr lang="en-US" sz="2800" kern="1200" dirty="0">
                          <a:solidFill>
                            <a:schemeClr val="tx1"/>
                          </a:solidFill>
                          <a:latin typeface="+mn-lt"/>
                          <a:ea typeface="+mn-ea"/>
                          <a:cs typeface="+mn-cs"/>
                        </a:rPr>
                        <a:t>20%</a:t>
                      </a:r>
                      <a:endParaRPr lang="en-GB" sz="2800" kern="1200" dirty="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120076929"/>
                  </a:ext>
                </a:extLst>
              </a:tr>
            </a:tbl>
          </a:graphicData>
        </a:graphic>
      </p:graphicFrame>
      <p:sp>
        <p:nvSpPr>
          <p:cNvPr id="11" name="Text Placeholder 2">
            <a:extLst>
              <a:ext uri="{FF2B5EF4-FFF2-40B4-BE49-F238E27FC236}">
                <a16:creationId xmlns:a16="http://schemas.microsoft.com/office/drawing/2014/main" id="{8C49B6BC-2857-45FE-3AD5-0BE27B42A269}"/>
              </a:ext>
            </a:extLst>
          </p:cNvPr>
          <p:cNvSpPr txBox="1">
            <a:spLocks/>
          </p:cNvSpPr>
          <p:nvPr/>
        </p:nvSpPr>
        <p:spPr>
          <a:xfrm>
            <a:off x="579149" y="12074143"/>
            <a:ext cx="12302082" cy="998175"/>
          </a:xfrm>
          <a:prstGeom prst="rect">
            <a:avLst/>
          </a:prstGeom>
        </p:spPr>
        <p:txBody>
          <a:bodyPr lIns="0" tIns="0" rIns="0" bIns="0" anchor="t"/>
          <a:lstStyle>
            <a:lvl1pPr marL="0" marR="0" indent="0" algn="l" defTabSz="1828800" rtl="0" latinLnBrk="0">
              <a:lnSpc>
                <a:spcPct val="90000"/>
              </a:lnSpc>
              <a:spcBef>
                <a:spcPts val="1800"/>
              </a:spcBef>
              <a:spcAft>
                <a:spcPts val="0"/>
              </a:spcAft>
              <a:buClrTx/>
              <a:buSzPct val="100000"/>
              <a:buFont typeface="Symbol"/>
              <a:buNone/>
              <a:tabLst/>
              <a:defRPr sz="20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hangingPunct="1"/>
            <a:r>
              <a:rPr lang="en-US" sz="2400"/>
              <a:t>Regions with a * have a base size is between 30 and 100, it is recommended to only use the estimates as indicative. </a:t>
            </a:r>
            <a:br>
              <a:rPr lang="en-US" sz="2400"/>
            </a:br>
            <a:r>
              <a:rPr lang="en-GB" sz="2400"/>
              <a:t>Source: Great Britain Tourism Survey (GBTS): Day Visits 2024</a:t>
            </a:r>
            <a:br>
              <a:rPr lang="en-US" sz="2400"/>
            </a:br>
            <a:r>
              <a:rPr lang="en-US" sz="2400"/>
              <a:t>Base: Wales 911</a:t>
            </a:r>
            <a:endParaRPr lang="en-IN" sz="2400"/>
          </a:p>
        </p:txBody>
      </p:sp>
      <p:sp>
        <p:nvSpPr>
          <p:cNvPr id="7" name="TextBox 6">
            <a:extLst>
              <a:ext uri="{FF2B5EF4-FFF2-40B4-BE49-F238E27FC236}">
                <a16:creationId xmlns:a16="http://schemas.microsoft.com/office/drawing/2014/main" id="{4783C612-F1DC-7EB1-D1D5-E01FB6D00A6E}"/>
              </a:ext>
            </a:extLst>
          </p:cNvPr>
          <p:cNvSpPr txBox="1"/>
          <p:nvPr/>
        </p:nvSpPr>
        <p:spPr>
          <a:xfrm>
            <a:off x="12516924" y="12074143"/>
            <a:ext cx="5832304" cy="1323439"/>
          </a:xfrm>
          <a:prstGeom prst="rect">
            <a:avLst/>
          </a:prstGeom>
          <a:noFill/>
        </p:spPr>
        <p:txBody>
          <a:bodyPr wrap="square" rtlCol="0">
            <a:spAutoFit/>
          </a:bodyPr>
          <a:lstStyle/>
          <a:p>
            <a:pPr algn="just"/>
            <a:r>
              <a:rPr lang="en-US" sz="2000">
                <a:solidFill>
                  <a:schemeClr val="accent1"/>
                </a:solidFill>
              </a:rPr>
              <a:t>NOTE: Slide shows the proportion of visits which involved all places visited, it adds up to more than 100% as more than one destination could be visited on a single trip.</a:t>
            </a:r>
            <a:endParaRPr lang="en-GB" sz="2000">
              <a:solidFill>
                <a:schemeClr val="accent1"/>
              </a:solidFill>
            </a:endParaRPr>
          </a:p>
        </p:txBody>
      </p:sp>
    </p:spTree>
    <p:extLst>
      <p:ext uri="{BB962C8B-B14F-4D97-AF65-F5344CB8AC3E}">
        <p14:creationId xmlns:p14="http://schemas.microsoft.com/office/powerpoint/2010/main" val="417968119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144EC-2F4E-3F4B-12C5-ADE59EE85DF1}"/>
              </a:ext>
            </a:extLst>
          </p:cNvPr>
          <p:cNvSpPr>
            <a:spLocks noGrp="1"/>
          </p:cNvSpPr>
          <p:nvPr>
            <p:ph type="title" idx="4294967295"/>
          </p:nvPr>
        </p:nvSpPr>
        <p:spPr>
          <a:xfrm>
            <a:off x="561975" y="764336"/>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Visits and spend by region of residence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B85DFF1-ED7B-2C59-0F63-A6958A7112A5}"/>
              </a:ext>
            </a:extLst>
          </p:cNvPr>
          <p:cNvSpPr>
            <a:spLocks noGrp="1"/>
          </p:cNvSpPr>
          <p:nvPr>
            <p:ph type="body" sz="quarter" idx="14"/>
          </p:nvPr>
        </p:nvSpPr>
        <p:spPr>
          <a:xfrm>
            <a:off x="580231" y="2045156"/>
            <a:ext cx="23223538" cy="1552572"/>
          </a:xfrm>
        </p:spPr>
        <p:txBody>
          <a:bodyPr/>
          <a:lstStyle/>
          <a:p>
            <a:r>
              <a:rPr lang="en-US"/>
              <a:t>The majority of day visits in Wales were taken by England and South East Wales residents. England residents increased their day visits to South West Wales by 13% in 2024, from 3.3m in 2023 to 3.7m in 2024. This is </a:t>
            </a:r>
            <a:r>
              <a:rPr lang="en-GB"/>
              <a:t>despite a drop in visitors from England overall (-14% in 2024, when compared to 2023)</a:t>
            </a:r>
            <a:r>
              <a:rPr lang="en-US"/>
              <a:t>. There was a 16% increase in day visits by Wales residents from the younger independent </a:t>
            </a:r>
            <a:r>
              <a:rPr lang="en-US" err="1"/>
              <a:t>lifestage</a:t>
            </a:r>
            <a:r>
              <a:rPr lang="en-US"/>
              <a:t>, when compared to 2023, and a 57% increase in South West Wales residents in the younger independent </a:t>
            </a:r>
            <a:r>
              <a:rPr lang="en-US" err="1"/>
              <a:t>lifestage</a:t>
            </a:r>
            <a:r>
              <a:rPr lang="en-US"/>
              <a:t> between 2023 and 2024. </a:t>
            </a:r>
          </a:p>
        </p:txBody>
      </p:sp>
      <p:grpSp>
        <p:nvGrpSpPr>
          <p:cNvPr id="8" name="Group 7" descr="Pie chart depicting visits to Wales in millions by Welsh region of residence and other nations.">
            <a:extLst>
              <a:ext uri="{FF2B5EF4-FFF2-40B4-BE49-F238E27FC236}">
                <a16:creationId xmlns:a16="http://schemas.microsoft.com/office/drawing/2014/main" id="{CDD6B82A-10DA-8EC2-845D-AFEB01C5F00F}"/>
              </a:ext>
            </a:extLst>
          </p:cNvPr>
          <p:cNvGrpSpPr/>
          <p:nvPr/>
        </p:nvGrpSpPr>
        <p:grpSpPr>
          <a:xfrm>
            <a:off x="571500" y="3797300"/>
            <a:ext cx="16476069" cy="8174038"/>
            <a:chOff x="561975" y="3797300"/>
            <a:chExt cx="15702187" cy="8174038"/>
          </a:xfrm>
        </p:grpSpPr>
        <p:sp>
          <p:nvSpPr>
            <p:cNvPr id="5" name="Rectangle 4">
              <a:extLst>
                <a:ext uri="{FF2B5EF4-FFF2-40B4-BE49-F238E27FC236}">
                  <a16:creationId xmlns:a16="http://schemas.microsoft.com/office/drawing/2014/main" id="{FE4E033C-DE79-AE7B-8775-1B7412D95A49}"/>
                </a:ext>
              </a:extLst>
            </p:cNvPr>
            <p:cNvSpPr/>
            <p:nvPr/>
          </p:nvSpPr>
          <p:spPr>
            <a:xfrm>
              <a:off x="561975" y="3797300"/>
              <a:ext cx="15702186"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Visits by region of residence (millions)</a:t>
              </a:r>
            </a:p>
          </p:txBody>
        </p:sp>
        <p:sp>
          <p:nvSpPr>
            <p:cNvPr id="7" name="Rectangle 6">
              <a:extLst>
                <a:ext uri="{FF2B5EF4-FFF2-40B4-BE49-F238E27FC236}">
                  <a16:creationId xmlns:a16="http://schemas.microsoft.com/office/drawing/2014/main" id="{8C1D60F3-5509-B790-FEF0-BCD3819B2DFC}"/>
                </a:ext>
              </a:extLst>
            </p:cNvPr>
            <p:cNvSpPr/>
            <p:nvPr/>
          </p:nvSpPr>
          <p:spPr>
            <a:xfrm>
              <a:off x="561976" y="4546100"/>
              <a:ext cx="15702186"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3" name="Chart 12">
              <a:extLst>
                <a:ext uri="{FF2B5EF4-FFF2-40B4-BE49-F238E27FC236}">
                  <a16:creationId xmlns:a16="http://schemas.microsoft.com/office/drawing/2014/main" id="{EBEDDF01-8776-7D77-1E35-BD8F6004155C}"/>
                </a:ext>
              </a:extLst>
            </p:cNvPr>
            <p:cNvGraphicFramePr/>
            <p:nvPr>
              <p:extLst>
                <p:ext uri="{D42A27DB-BD31-4B8C-83A1-F6EECF244321}">
                  <p14:modId xmlns:p14="http://schemas.microsoft.com/office/powerpoint/2010/main" val="1491185432"/>
                </p:ext>
              </p:extLst>
            </p:nvPr>
          </p:nvGraphicFramePr>
          <p:xfrm>
            <a:off x="1307563" y="4557447"/>
            <a:ext cx="14211011" cy="7402545"/>
          </p:xfrm>
          <a:graphic>
            <a:graphicData uri="http://schemas.openxmlformats.org/drawingml/2006/chart">
              <c:chart xmlns:c="http://schemas.openxmlformats.org/drawingml/2006/chart" xmlns:r="http://schemas.openxmlformats.org/officeDocument/2006/relationships" r:id="rId3"/>
            </a:graphicData>
          </a:graphic>
        </p:graphicFrame>
      </p:grpSp>
      <p:graphicFrame>
        <p:nvGraphicFramePr>
          <p:cNvPr id="11" name="Table 10">
            <a:extLst>
              <a:ext uri="{FF2B5EF4-FFF2-40B4-BE49-F238E27FC236}">
                <a16:creationId xmlns:a16="http://schemas.microsoft.com/office/drawing/2014/main" id="{86D06D11-A2E3-7C69-B05D-6ED9AD4D4CE5}"/>
              </a:ext>
            </a:extLst>
          </p:cNvPr>
          <p:cNvGraphicFramePr>
            <a:graphicFrameLocks noGrp="1"/>
          </p:cNvGraphicFramePr>
          <p:nvPr>
            <p:extLst>
              <p:ext uri="{D42A27DB-BD31-4B8C-83A1-F6EECF244321}">
                <p14:modId xmlns:p14="http://schemas.microsoft.com/office/powerpoint/2010/main" val="4021374969"/>
              </p:ext>
            </p:extLst>
          </p:nvPr>
        </p:nvGraphicFramePr>
        <p:xfrm>
          <a:off x="17288892" y="3797301"/>
          <a:ext cx="6498733" cy="8181971"/>
        </p:xfrm>
        <a:graphic>
          <a:graphicData uri="http://schemas.openxmlformats.org/drawingml/2006/table">
            <a:tbl>
              <a:tblPr firstRow="1" bandRow="1">
                <a:tableStyleId>{5C22544A-7EE6-4342-B048-85BDC9FD1C3A}</a:tableStyleId>
              </a:tblPr>
              <a:tblGrid>
                <a:gridCol w="2523529">
                  <a:extLst>
                    <a:ext uri="{9D8B030D-6E8A-4147-A177-3AD203B41FA5}">
                      <a16:colId xmlns:a16="http://schemas.microsoft.com/office/drawing/2014/main" val="81361600"/>
                    </a:ext>
                  </a:extLst>
                </a:gridCol>
                <a:gridCol w="1987602">
                  <a:extLst>
                    <a:ext uri="{9D8B030D-6E8A-4147-A177-3AD203B41FA5}">
                      <a16:colId xmlns:a16="http://schemas.microsoft.com/office/drawing/2014/main" val="887013069"/>
                    </a:ext>
                  </a:extLst>
                </a:gridCol>
                <a:gridCol w="1987602">
                  <a:extLst>
                    <a:ext uri="{9D8B030D-6E8A-4147-A177-3AD203B41FA5}">
                      <a16:colId xmlns:a16="http://schemas.microsoft.com/office/drawing/2014/main" val="3525111754"/>
                    </a:ext>
                  </a:extLst>
                </a:gridCol>
              </a:tblGrid>
              <a:tr h="1357847">
                <a:tc>
                  <a:txBody>
                    <a:bodyPr/>
                    <a:lstStyle/>
                    <a:p>
                      <a:pPr algn="l"/>
                      <a:r>
                        <a:rPr lang="en-GB" sz="2400">
                          <a:latin typeface="+mn-lt"/>
                        </a:rPr>
                        <a:t>Region</a:t>
                      </a:r>
                    </a:p>
                  </a:txBody>
                  <a:tcPr marL="182880" marR="182880" marT="91440" marB="91440" anchor="ctr"/>
                </a:tc>
                <a:tc>
                  <a:txBody>
                    <a:bodyPr/>
                    <a:lstStyle/>
                    <a:p>
                      <a:pPr algn="ctr"/>
                      <a:r>
                        <a:rPr lang="en-GB" sz="2400">
                          <a:latin typeface="+mn-lt"/>
                        </a:rPr>
                        <a:t>Proportion of Visits</a:t>
                      </a:r>
                    </a:p>
                    <a:p>
                      <a:pPr algn="ctr"/>
                      <a:r>
                        <a:rPr lang="en-GB" sz="2400">
                          <a:latin typeface="+mn-lt"/>
                        </a:rPr>
                        <a:t>2024</a:t>
                      </a:r>
                    </a:p>
                  </a:txBody>
                  <a:tcPr marL="182880" marR="182880" marT="91440" marB="91440" anchor="ctr"/>
                </a:tc>
                <a:tc>
                  <a:txBody>
                    <a:bodyPr/>
                    <a:lstStyle/>
                    <a:p>
                      <a:pPr algn="ctr"/>
                      <a:r>
                        <a:rPr lang="en-GB" sz="2400">
                          <a:latin typeface="+mn-lt"/>
                        </a:rPr>
                        <a:t>Proportion of Spend</a:t>
                      </a:r>
                    </a:p>
                    <a:p>
                      <a:pPr algn="ctr"/>
                      <a:r>
                        <a:rPr lang="en-GB" sz="2400">
                          <a:latin typeface="+mn-lt"/>
                        </a:rPr>
                        <a:t>2024</a:t>
                      </a:r>
                    </a:p>
                  </a:txBody>
                  <a:tcPr marL="182880" marR="182880" marT="91440" marB="91440" anchor="ctr"/>
                </a:tc>
                <a:extLst>
                  <a:ext uri="{0D108BD9-81ED-4DB2-BD59-A6C34878D82A}">
                    <a16:rowId xmlns:a16="http://schemas.microsoft.com/office/drawing/2014/main" val="1236938923"/>
                  </a:ext>
                </a:extLst>
              </a:tr>
              <a:tr h="1137354">
                <a:tc>
                  <a:txBody>
                    <a:bodyPr/>
                    <a:lstStyle/>
                    <a:p>
                      <a:pPr marL="0" algn="l" defTabSz="914400" rtl="0" eaLnBrk="1" fontAlgn="b" latinLnBrk="0" hangingPunct="1"/>
                      <a:r>
                        <a:rPr lang="en-GB" sz="2400" kern="1200">
                          <a:solidFill>
                            <a:schemeClr val="tx1"/>
                          </a:solidFill>
                          <a:latin typeface="+mn-lt"/>
                          <a:ea typeface="+mn-ea"/>
                          <a:cs typeface="+mn-cs"/>
                        </a:rPr>
                        <a:t>England</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39%</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39%</a:t>
                      </a:r>
                    </a:p>
                  </a:txBody>
                  <a:tcPr marL="182880" marR="182880" marT="182880" marB="182880" anchor="ctr"/>
                </a:tc>
                <a:extLst>
                  <a:ext uri="{0D108BD9-81ED-4DB2-BD59-A6C34878D82A}">
                    <a16:rowId xmlns:a16="http://schemas.microsoft.com/office/drawing/2014/main" val="2818411631"/>
                  </a:ext>
                </a:extLst>
              </a:tr>
              <a:tr h="1137354">
                <a:tc>
                  <a:txBody>
                    <a:bodyPr/>
                    <a:lstStyle/>
                    <a:p>
                      <a:pPr marL="0" algn="l" defTabSz="914400" rtl="0" eaLnBrk="1" fontAlgn="b" latinLnBrk="0" hangingPunct="1"/>
                      <a:r>
                        <a:rPr lang="en-GB" sz="2400" kern="1200">
                          <a:solidFill>
                            <a:schemeClr val="tx1"/>
                          </a:solidFill>
                          <a:latin typeface="+mn-lt"/>
                          <a:ea typeface="+mn-ea"/>
                          <a:cs typeface="+mn-cs"/>
                        </a:rPr>
                        <a:t>Mid Wales*</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a:t>
                      </a:r>
                    </a:p>
                  </a:txBody>
                  <a:tcPr marL="182880" marR="182880" marT="182880" marB="182880" anchor="ctr"/>
                </a:tc>
                <a:extLst>
                  <a:ext uri="{0D108BD9-81ED-4DB2-BD59-A6C34878D82A}">
                    <a16:rowId xmlns:a16="http://schemas.microsoft.com/office/drawing/2014/main" val="3992828607"/>
                  </a:ext>
                </a:extLst>
              </a:tr>
              <a:tr h="1137354">
                <a:tc>
                  <a:txBody>
                    <a:bodyPr/>
                    <a:lstStyle/>
                    <a:p>
                      <a:pPr marL="0" algn="l" defTabSz="914400" rtl="0" eaLnBrk="1" fontAlgn="b" latinLnBrk="0" hangingPunct="1"/>
                      <a:r>
                        <a:rPr lang="en-GB" sz="2400" kern="1200">
                          <a:solidFill>
                            <a:schemeClr val="tx1"/>
                          </a:solidFill>
                          <a:latin typeface="+mn-lt"/>
                          <a:ea typeface="+mn-ea"/>
                          <a:cs typeface="+mn-cs"/>
                        </a:rPr>
                        <a:t>North Wales</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8%</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6%</a:t>
                      </a:r>
                    </a:p>
                  </a:txBody>
                  <a:tcPr marL="182880" marR="182880" marT="182880" marB="182880" anchor="ctr"/>
                </a:tc>
                <a:extLst>
                  <a:ext uri="{0D108BD9-81ED-4DB2-BD59-A6C34878D82A}">
                    <a16:rowId xmlns:a16="http://schemas.microsoft.com/office/drawing/2014/main" val="664184207"/>
                  </a:ext>
                </a:extLst>
              </a:tr>
              <a:tr h="1137354">
                <a:tc>
                  <a:txBody>
                    <a:bodyPr/>
                    <a:lstStyle/>
                    <a:p>
                      <a:pPr marL="0" algn="l" defTabSz="914400" rtl="0" eaLnBrk="1" fontAlgn="b" latinLnBrk="0" hangingPunct="1"/>
                      <a:r>
                        <a:rPr lang="en-GB" sz="2400" kern="1200">
                          <a:solidFill>
                            <a:schemeClr val="tx1"/>
                          </a:solidFill>
                          <a:latin typeface="+mn-lt"/>
                          <a:ea typeface="+mn-ea"/>
                          <a:cs typeface="+mn-cs"/>
                        </a:rPr>
                        <a:t>South East Wales</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35%</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36%</a:t>
                      </a:r>
                    </a:p>
                  </a:txBody>
                  <a:tcPr marL="182880" marR="182880" marT="182880" marB="182880" anchor="ctr"/>
                </a:tc>
                <a:extLst>
                  <a:ext uri="{0D108BD9-81ED-4DB2-BD59-A6C34878D82A}">
                    <a16:rowId xmlns:a16="http://schemas.microsoft.com/office/drawing/2014/main" val="120076929"/>
                  </a:ext>
                </a:extLst>
              </a:tr>
              <a:tr h="1137354">
                <a:tc>
                  <a:txBody>
                    <a:bodyPr/>
                    <a:lstStyle/>
                    <a:p>
                      <a:pPr marL="0" algn="l" defTabSz="914400" rtl="0" eaLnBrk="1" fontAlgn="b" latinLnBrk="0" hangingPunct="1"/>
                      <a:r>
                        <a:rPr lang="en-GB" sz="2400" kern="1200">
                          <a:solidFill>
                            <a:schemeClr val="tx1"/>
                          </a:solidFill>
                          <a:latin typeface="+mn-lt"/>
                          <a:ea typeface="+mn-ea"/>
                          <a:cs typeface="+mn-cs"/>
                        </a:rPr>
                        <a:t>South West Wales</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14%</a:t>
                      </a:r>
                    </a:p>
                  </a:txBody>
                  <a:tcPr marL="182880" marR="182880" marT="182880" marB="18288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15%</a:t>
                      </a:r>
                    </a:p>
                  </a:txBody>
                  <a:tcPr marL="182880" marR="182880" marT="182880" marB="182880" anchor="ctr"/>
                </a:tc>
                <a:extLst>
                  <a:ext uri="{0D108BD9-81ED-4DB2-BD59-A6C34878D82A}">
                    <a16:rowId xmlns:a16="http://schemas.microsoft.com/office/drawing/2014/main" val="2933681962"/>
                  </a:ext>
                </a:extLst>
              </a:tr>
              <a:tr h="1137354">
                <a:tc>
                  <a:txBody>
                    <a:bodyPr/>
                    <a:lstStyle/>
                    <a:p>
                      <a:pPr marL="0" algn="l" defTabSz="914400" rtl="0" eaLnBrk="1" fontAlgn="b" latinLnBrk="0" hangingPunct="1"/>
                      <a:r>
                        <a:rPr lang="en-GB" sz="2400" kern="1200">
                          <a:solidFill>
                            <a:schemeClr val="tx1"/>
                          </a:solidFill>
                          <a:latin typeface="+mn-lt"/>
                          <a:ea typeface="+mn-ea"/>
                          <a:cs typeface="+mn-cs"/>
                        </a:rPr>
                        <a:t>Scotland</a:t>
                      </a:r>
                    </a:p>
                  </a:txBody>
                  <a:tcPr marL="182880" marR="182880" marT="182880" marB="18288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a:t>
                      </a:r>
                    </a:p>
                  </a:txBody>
                  <a:tcPr marL="182880" marR="182880" marT="182880" marB="18288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a:t>
                      </a:r>
                    </a:p>
                  </a:txBody>
                  <a:tcPr marL="182880" marR="182880" marT="182880" marB="182880" anchor="ctr"/>
                </a:tc>
                <a:extLst>
                  <a:ext uri="{0D108BD9-81ED-4DB2-BD59-A6C34878D82A}">
                    <a16:rowId xmlns:a16="http://schemas.microsoft.com/office/drawing/2014/main" val="1561722086"/>
                  </a:ext>
                </a:extLst>
              </a:tr>
            </a:tbl>
          </a:graphicData>
        </a:graphic>
      </p:graphicFrame>
      <p:sp>
        <p:nvSpPr>
          <p:cNvPr id="12" name="Text Placeholder 11">
            <a:extLst>
              <a:ext uri="{FF2B5EF4-FFF2-40B4-BE49-F238E27FC236}">
                <a16:creationId xmlns:a16="http://schemas.microsoft.com/office/drawing/2014/main" id="{60572170-AF7B-9764-E341-F9A15D906BB5}"/>
              </a:ext>
            </a:extLst>
          </p:cNvPr>
          <p:cNvSpPr>
            <a:spLocks noGrp="1"/>
          </p:cNvSpPr>
          <p:nvPr>
            <p:ph type="body" sz="quarter" idx="15"/>
          </p:nvPr>
        </p:nvSpPr>
        <p:spPr/>
        <p:txBody>
          <a:bodyPr lIns="0" tIns="0" rIns="0" bIns="0" anchor="t"/>
          <a:lstStyle/>
          <a:p>
            <a:r>
              <a:rPr lang="en-US" sz="2400"/>
              <a:t>*Mid Wales base size is between 30 and 100, it is recommended to only use the estimates as indicative. **Base sizes under 30 have been excluded.</a:t>
            </a:r>
            <a:br>
              <a:rPr lang="en-US" sz="2400"/>
            </a:br>
            <a:r>
              <a:rPr lang="en-GB" sz="2400"/>
              <a:t>Source: Great Britain Tourism Survey (GBTS): Day Visits 2024</a:t>
            </a:r>
            <a:br>
              <a:rPr lang="en-US" sz="2400"/>
            </a:br>
            <a:r>
              <a:rPr lang="en-US" sz="2400"/>
              <a:t>Base: Wales 911</a:t>
            </a:r>
            <a:endParaRPr lang="en-US"/>
          </a:p>
        </p:txBody>
      </p:sp>
    </p:spTree>
    <p:custDataLst>
      <p:tags r:id="rId1"/>
    </p:custDataLst>
    <p:extLst>
      <p:ext uri="{BB962C8B-B14F-4D97-AF65-F5344CB8AC3E}">
        <p14:creationId xmlns:p14="http://schemas.microsoft.com/office/powerpoint/2010/main" val="61663035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Transport used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82062" y="1982084"/>
            <a:ext cx="23227200" cy="1552572"/>
          </a:xfrm>
        </p:spPr>
        <p:txBody>
          <a:bodyPr/>
          <a:lstStyle/>
          <a:p>
            <a:r>
              <a:rPr lang="en-GB" dirty="0"/>
              <a:t>Private motor vehicles were used for the majority of tourism day visits in 2024, but decreased by 5 percentage points when compared to 2023. There was a 2 percentage point decrease in the proportion of day visits by car owners (from 86% in 2023 to 84% in 2024), which will account for some, but not all, of the shift away from using private motor vehicles on day visits in Wales in 2024. The proportion of day visits that travelled by train increased by 4 percentage point, now representing 14% of all transport used in 2024.  Train travel was most popular among younger independents (20%), but it was older independents that showed the greatest increase in their use of trains on day visits in Wales in 2024 (+6pp since 2023).</a:t>
            </a:r>
          </a:p>
        </p:txBody>
      </p:sp>
      <p:grpSp>
        <p:nvGrpSpPr>
          <p:cNvPr id="5" name="Group 4" descr="Bar chart depicting transport used on day visits in 2022.">
            <a:extLst>
              <a:ext uri="{FF2B5EF4-FFF2-40B4-BE49-F238E27FC236}">
                <a16:creationId xmlns:a16="http://schemas.microsoft.com/office/drawing/2014/main" id="{9CB23537-0375-9970-BEB1-732F312E6D7E}"/>
              </a:ext>
            </a:extLst>
          </p:cNvPr>
          <p:cNvGrpSpPr/>
          <p:nvPr/>
        </p:nvGrpSpPr>
        <p:grpSpPr>
          <a:xfrm>
            <a:off x="571500" y="4114800"/>
            <a:ext cx="14335672" cy="7864474"/>
            <a:chOff x="561975" y="3797300"/>
            <a:chExt cx="14335672" cy="8181974"/>
          </a:xfrm>
        </p:grpSpPr>
        <p:sp>
          <p:nvSpPr>
            <p:cNvPr id="9" name="TextBox 8">
              <a:extLst>
                <a:ext uri="{FF2B5EF4-FFF2-40B4-BE49-F238E27FC236}">
                  <a16:creationId xmlns:a16="http://schemas.microsoft.com/office/drawing/2014/main" id="{CB6AE6EF-AF02-E549-2797-4C5252B6A337}"/>
                </a:ext>
              </a:extLst>
            </p:cNvPr>
            <p:cNvSpPr txBox="1"/>
            <p:nvPr/>
          </p:nvSpPr>
          <p:spPr>
            <a:xfrm>
              <a:off x="561975" y="3797300"/>
              <a:ext cx="14335672" cy="7488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latin typeface="+mn-lt"/>
                </a:rPr>
                <a:t>Transport Used in 2024*</a:t>
              </a:r>
            </a:p>
          </p:txBody>
        </p:sp>
        <p:sp>
          <p:nvSpPr>
            <p:cNvPr id="13" name="Rectangle 12">
              <a:extLst>
                <a:ext uri="{FF2B5EF4-FFF2-40B4-BE49-F238E27FC236}">
                  <a16:creationId xmlns:a16="http://schemas.microsoft.com/office/drawing/2014/main" id="{6D206FC5-9E68-56E5-D576-BC1C88324265}"/>
                </a:ext>
              </a:extLst>
            </p:cNvPr>
            <p:cNvSpPr/>
            <p:nvPr/>
          </p:nvSpPr>
          <p:spPr>
            <a:xfrm>
              <a:off x="561975" y="4546099"/>
              <a:ext cx="14335672"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15" name="Content Placeholder 8">
              <a:extLst>
                <a:ext uri="{FF2B5EF4-FFF2-40B4-BE49-F238E27FC236}">
                  <a16:creationId xmlns:a16="http://schemas.microsoft.com/office/drawing/2014/main" id="{B9054191-5DA4-1D69-1C96-B3AEEDB4FF04}"/>
                </a:ext>
              </a:extLst>
            </p:cNvPr>
            <p:cNvGraphicFramePr>
              <a:graphicFrameLocks/>
            </p:cNvGraphicFramePr>
            <p:nvPr>
              <p:extLst>
                <p:ext uri="{D42A27DB-BD31-4B8C-83A1-F6EECF244321}">
                  <p14:modId xmlns:p14="http://schemas.microsoft.com/office/powerpoint/2010/main" val="1585968668"/>
                </p:ext>
              </p:extLst>
            </p:nvPr>
          </p:nvGraphicFramePr>
          <p:xfrm>
            <a:off x="1987010" y="4546099"/>
            <a:ext cx="11485601" cy="7433175"/>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7" name="Group 6" descr="Car ownership %">
            <a:extLst>
              <a:ext uri="{FF2B5EF4-FFF2-40B4-BE49-F238E27FC236}">
                <a16:creationId xmlns:a16="http://schemas.microsoft.com/office/drawing/2014/main" id="{724C0C74-E4C7-C879-E0FD-DB294856D432}"/>
              </a:ext>
            </a:extLst>
          </p:cNvPr>
          <p:cNvGrpSpPr/>
          <p:nvPr/>
        </p:nvGrpSpPr>
        <p:grpSpPr>
          <a:xfrm>
            <a:off x="15257418" y="4114799"/>
            <a:ext cx="8528095" cy="2887663"/>
            <a:chOff x="15257418" y="3797299"/>
            <a:chExt cx="8528095" cy="3205164"/>
          </a:xfrm>
        </p:grpSpPr>
        <p:sp>
          <p:nvSpPr>
            <p:cNvPr id="19" name="Rectangle 18">
              <a:extLst>
                <a:ext uri="{FF2B5EF4-FFF2-40B4-BE49-F238E27FC236}">
                  <a16:creationId xmlns:a16="http://schemas.microsoft.com/office/drawing/2014/main" id="{C51FD474-2438-B621-2148-EB6D14A6BAB5}"/>
                </a:ext>
              </a:extLst>
            </p:cNvPr>
            <p:cNvSpPr/>
            <p:nvPr/>
          </p:nvSpPr>
          <p:spPr>
            <a:xfrm>
              <a:off x="15257418" y="3797299"/>
              <a:ext cx="852809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Car ownership in 2024</a:t>
              </a:r>
              <a:endParaRPr lang="en-IN" sz="2800" b="1"/>
            </a:p>
          </p:txBody>
        </p:sp>
        <p:sp>
          <p:nvSpPr>
            <p:cNvPr id="20" name="Rectangle 19">
              <a:extLst>
                <a:ext uri="{FF2B5EF4-FFF2-40B4-BE49-F238E27FC236}">
                  <a16:creationId xmlns:a16="http://schemas.microsoft.com/office/drawing/2014/main" id="{A60E49C3-4E2D-466C-9468-DFDD91A9A95B}"/>
                </a:ext>
              </a:extLst>
            </p:cNvPr>
            <p:cNvSpPr/>
            <p:nvPr/>
          </p:nvSpPr>
          <p:spPr>
            <a:xfrm>
              <a:off x="15257418" y="4546099"/>
              <a:ext cx="8528095" cy="245636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8800" b="1">
                  <a:solidFill>
                    <a:schemeClr val="tx1"/>
                  </a:solidFill>
                </a:rPr>
                <a:t> 84%</a:t>
              </a:r>
            </a:p>
          </p:txBody>
        </p:sp>
      </p:grpSp>
      <p:grpSp>
        <p:nvGrpSpPr>
          <p:cNvPr id="8" name="Group 7" descr="Bar chart depicting use of travel cards/memberships">
            <a:extLst>
              <a:ext uri="{FF2B5EF4-FFF2-40B4-BE49-F238E27FC236}">
                <a16:creationId xmlns:a16="http://schemas.microsoft.com/office/drawing/2014/main" id="{53B6121B-53D3-A04A-470C-C728BBD85978}"/>
              </a:ext>
            </a:extLst>
          </p:cNvPr>
          <p:cNvGrpSpPr/>
          <p:nvPr/>
        </p:nvGrpSpPr>
        <p:grpSpPr>
          <a:xfrm>
            <a:off x="15257418" y="7751266"/>
            <a:ext cx="8528095" cy="4228013"/>
            <a:chOff x="15257418" y="7751266"/>
            <a:chExt cx="8528095" cy="4228013"/>
          </a:xfrm>
        </p:grpSpPr>
        <p:sp>
          <p:nvSpPr>
            <p:cNvPr id="29" name="Rectangle 28">
              <a:extLst>
                <a:ext uri="{FF2B5EF4-FFF2-40B4-BE49-F238E27FC236}">
                  <a16:creationId xmlns:a16="http://schemas.microsoft.com/office/drawing/2014/main" id="{B34F42E9-7EBE-5935-C051-2FD9905D8C60}"/>
                </a:ext>
                <a:ext uri="{C183D7F6-B498-43B3-948B-1728B52AA6E4}">
                  <adec:decorative xmlns:adec="http://schemas.microsoft.com/office/drawing/2017/decorative" val="1"/>
                </a:ext>
              </a:extLst>
            </p:cNvPr>
            <p:cNvSpPr/>
            <p:nvPr/>
          </p:nvSpPr>
          <p:spPr>
            <a:xfrm>
              <a:off x="15257418" y="8130563"/>
              <a:ext cx="8507455" cy="384871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nvGrpSpPr>
            <p:cNvPr id="6" name="Group 5">
              <a:extLst>
                <a:ext uri="{FF2B5EF4-FFF2-40B4-BE49-F238E27FC236}">
                  <a16:creationId xmlns:a16="http://schemas.microsoft.com/office/drawing/2014/main" id="{A5021F1D-793C-7510-7F13-EB12983C5219}"/>
                </a:ext>
              </a:extLst>
            </p:cNvPr>
            <p:cNvGrpSpPr/>
            <p:nvPr/>
          </p:nvGrpSpPr>
          <p:grpSpPr>
            <a:xfrm>
              <a:off x="15257418" y="7751266"/>
              <a:ext cx="8528095" cy="4228013"/>
              <a:chOff x="15257418" y="7366768"/>
              <a:chExt cx="8528095" cy="4612506"/>
            </a:xfrm>
          </p:grpSpPr>
          <p:sp>
            <p:nvSpPr>
              <p:cNvPr id="28" name="Rectangle 27">
                <a:extLst>
                  <a:ext uri="{FF2B5EF4-FFF2-40B4-BE49-F238E27FC236}">
                    <a16:creationId xmlns:a16="http://schemas.microsoft.com/office/drawing/2014/main" id="{15BB8CE6-2E60-38AD-9229-1A1C48862343}"/>
                  </a:ext>
                </a:extLst>
              </p:cNvPr>
              <p:cNvSpPr>
                <a:spLocks/>
              </p:cNvSpPr>
              <p:nvPr/>
            </p:nvSpPr>
            <p:spPr>
              <a:xfrm>
                <a:off x="15257418" y="7366768"/>
                <a:ext cx="852809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0">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chemeClr val="lt1"/>
                    </a:solidFill>
                    <a:effectLst/>
                    <a:uLnTx/>
                    <a:uFillTx/>
                    <a:latin typeface="+mn-lt"/>
                    <a:ea typeface="+mn-ea"/>
                    <a:cs typeface="+mn-cs"/>
                    <a:sym typeface="Helvetica"/>
                  </a:rPr>
                  <a:t>Use of travel card*</a:t>
                </a:r>
              </a:p>
            </p:txBody>
          </p:sp>
          <p:graphicFrame>
            <p:nvGraphicFramePr>
              <p:cNvPr id="23" name="Chart 22" descr="Horizontal bar chart depicting the proportion of day visits that used a travel card.">
                <a:extLst>
                  <a:ext uri="{FF2B5EF4-FFF2-40B4-BE49-F238E27FC236}">
                    <a16:creationId xmlns:a16="http://schemas.microsoft.com/office/drawing/2014/main" id="{BAB77E38-FC9F-6451-ABE9-C39836B96EFF}"/>
                  </a:ext>
                </a:extLst>
              </p:cNvPr>
              <p:cNvGraphicFramePr/>
              <p:nvPr>
                <p:extLst>
                  <p:ext uri="{D42A27DB-BD31-4B8C-83A1-F6EECF244321}">
                    <p14:modId xmlns:p14="http://schemas.microsoft.com/office/powerpoint/2010/main" val="2423400634"/>
                  </p:ext>
                </p:extLst>
              </p:nvPr>
            </p:nvGraphicFramePr>
            <p:xfrm>
              <a:off x="15257418" y="8130563"/>
              <a:ext cx="8528095" cy="3848711"/>
            </p:xfrm>
            <a:graphic>
              <a:graphicData uri="http://schemas.openxmlformats.org/drawingml/2006/chart">
                <c:chart xmlns:c="http://schemas.openxmlformats.org/drawingml/2006/chart" xmlns:r="http://schemas.openxmlformats.org/officeDocument/2006/relationships" r:id="rId5"/>
              </a:graphicData>
            </a:graphic>
          </p:graphicFrame>
        </p:grpSp>
      </p:grpSp>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a:xfrm>
            <a:off x="561975" y="12245876"/>
            <a:ext cx="20528218" cy="998175"/>
          </a:xfrm>
        </p:spPr>
        <p:txBody>
          <a:bodyPr lIns="0" tIns="0" rIns="0" bIns="0" anchor="t"/>
          <a:lstStyle/>
          <a:p>
            <a:pPr>
              <a:spcBef>
                <a:spcPts val="0"/>
              </a:spcBef>
            </a:pPr>
            <a:r>
              <a:rPr lang="en-US" sz="2400"/>
              <a:t>*Transport types with a base size under 30 have been excluded.</a:t>
            </a:r>
          </a:p>
          <a:p>
            <a:pPr>
              <a:spcBef>
                <a:spcPts val="0"/>
              </a:spcBef>
            </a:pPr>
            <a:r>
              <a:rPr lang="en-GB" sz="2400"/>
              <a:t>Source: Great Britain Tourism Survey (GBTS): Day Visits 2024</a:t>
            </a:r>
            <a:br>
              <a:rPr lang="en-US" sz="2400"/>
            </a:br>
            <a:r>
              <a:rPr lang="en-US" sz="2400"/>
              <a:t>Base: Wales 911</a:t>
            </a:r>
          </a:p>
        </p:txBody>
      </p:sp>
    </p:spTree>
    <p:custDataLst>
      <p:tags r:id="rId1"/>
    </p:custDataLst>
    <p:extLst>
      <p:ext uri="{BB962C8B-B14F-4D97-AF65-F5344CB8AC3E}">
        <p14:creationId xmlns:p14="http://schemas.microsoft.com/office/powerpoint/2010/main" val="295836794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FE9C7A2-9E05-9CD4-96D1-FEA373A4A38B}"/>
              </a:ext>
            </a:extLst>
          </p:cNvPr>
          <p:cNvSpPr>
            <a:spLocks noGrp="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Distance travelled and number of places visited</a:t>
            </a:r>
          </a:p>
        </p:txBody>
      </p:sp>
      <p:sp>
        <p:nvSpPr>
          <p:cNvPr id="8" name="Content Placeholder 7">
            <a:extLst>
              <a:ext uri="{FF2B5EF4-FFF2-40B4-BE49-F238E27FC236}">
                <a16:creationId xmlns:a16="http://schemas.microsoft.com/office/drawing/2014/main" id="{7D9A5088-F800-CBD3-8FD5-245B5A7E298C}"/>
              </a:ext>
            </a:extLst>
          </p:cNvPr>
          <p:cNvSpPr>
            <a:spLocks noGrp="1"/>
          </p:cNvSpPr>
          <p:nvPr>
            <p:ph type="body" sz="quarter" idx="14"/>
          </p:nvPr>
        </p:nvSpPr>
        <p:spPr>
          <a:xfrm>
            <a:off x="578400" y="1979505"/>
            <a:ext cx="23227200" cy="1551194"/>
          </a:xfrm>
        </p:spPr>
        <p:txBody>
          <a:bodyPr lIns="90000" tIns="46800" rIns="90000" bIns="46800">
            <a:noAutofit/>
          </a:bodyPr>
          <a:lstStyle/>
          <a:p>
            <a:r>
              <a:rPr lang="en-GB" sz="2800"/>
              <a:t>Day visitors in Wales in 2024 travelled further than in 2023, with just over half (53%) travelling more than 41 miles, a 3 percentage point increase since 2023. As in 2023, the majority of day visits were to just one place and less than half lasted more than 5 hours.  When compared to other lifestages, older independents travelled further than average (57% travel 41+ miles), spent longer on their day visit (50% stay for 5+ hours) and visited more locations (24% visited 2 places or more) in Wales in 2024. However, this segment aren’t big spenders, with an average spend per visit of £40, versus £45 for all day visits in Wales in 2024).</a:t>
            </a:r>
          </a:p>
        </p:txBody>
      </p:sp>
      <p:grpSp>
        <p:nvGrpSpPr>
          <p:cNvPr id="6" name="Group 5" descr="Bar chart depicting distance travelled">
            <a:extLst>
              <a:ext uri="{FF2B5EF4-FFF2-40B4-BE49-F238E27FC236}">
                <a16:creationId xmlns:a16="http://schemas.microsoft.com/office/drawing/2014/main" id="{90D832E6-E796-B248-A4A9-86D7D377786E}"/>
              </a:ext>
            </a:extLst>
          </p:cNvPr>
          <p:cNvGrpSpPr/>
          <p:nvPr/>
        </p:nvGrpSpPr>
        <p:grpSpPr>
          <a:xfrm>
            <a:off x="571500" y="4096512"/>
            <a:ext cx="11485601" cy="7882763"/>
            <a:chOff x="571500" y="4096512"/>
            <a:chExt cx="11485601" cy="7882763"/>
          </a:xfrm>
        </p:grpSpPr>
        <p:sp>
          <p:nvSpPr>
            <p:cNvPr id="9" name="Rectangle 8">
              <a:extLst>
                <a:ext uri="{FF2B5EF4-FFF2-40B4-BE49-F238E27FC236}">
                  <a16:creationId xmlns:a16="http://schemas.microsoft.com/office/drawing/2014/main" id="{9A41FA68-FB90-802D-3DEF-12AAF66F2BB3}"/>
                </a:ext>
                <a:ext uri="{C183D7F6-B498-43B3-948B-1728B52AA6E4}">
                  <adec:decorative xmlns:adec="http://schemas.microsoft.com/office/drawing/2017/decorative" val="1"/>
                </a:ext>
              </a:extLst>
            </p:cNvPr>
            <p:cNvSpPr/>
            <p:nvPr/>
          </p:nvSpPr>
          <p:spPr>
            <a:xfrm>
              <a:off x="571500" y="4546100"/>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nvGrpSpPr>
            <p:cNvPr id="2" name="Group 1">
              <a:extLst>
                <a:ext uri="{FF2B5EF4-FFF2-40B4-BE49-F238E27FC236}">
                  <a16:creationId xmlns:a16="http://schemas.microsoft.com/office/drawing/2014/main" id="{2F5FDB44-0272-7238-E56E-775227FC5EC7}"/>
                </a:ext>
              </a:extLst>
            </p:cNvPr>
            <p:cNvGrpSpPr/>
            <p:nvPr/>
          </p:nvGrpSpPr>
          <p:grpSpPr>
            <a:xfrm>
              <a:off x="571500" y="4096512"/>
              <a:ext cx="11485601" cy="7882763"/>
              <a:chOff x="571500" y="3797301"/>
              <a:chExt cx="11485601" cy="8181974"/>
            </a:xfrm>
          </p:grpSpPr>
          <p:sp>
            <p:nvSpPr>
              <p:cNvPr id="7" name="TextBox 6">
                <a:extLst>
                  <a:ext uri="{FF2B5EF4-FFF2-40B4-BE49-F238E27FC236}">
                    <a16:creationId xmlns:a16="http://schemas.microsoft.com/office/drawing/2014/main" id="{60ABD831-56BB-546A-DFB8-587E94386893}"/>
                  </a:ext>
                </a:extLst>
              </p:cNvPr>
              <p:cNvSpPr txBox="1"/>
              <p:nvPr/>
            </p:nvSpPr>
            <p:spPr>
              <a:xfrm>
                <a:off x="571500" y="3797301"/>
                <a:ext cx="11485601" cy="7488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latin typeface="+mn-lt"/>
                  </a:rPr>
                  <a:t>Distance travelled in 2024</a:t>
                </a:r>
              </a:p>
            </p:txBody>
          </p:sp>
          <p:graphicFrame>
            <p:nvGraphicFramePr>
              <p:cNvPr id="10" name="Content Placeholder 8" descr="Bar chart depicting the distance travelled on trips in 2022.">
                <a:extLst>
                  <a:ext uri="{FF2B5EF4-FFF2-40B4-BE49-F238E27FC236}">
                    <a16:creationId xmlns:a16="http://schemas.microsoft.com/office/drawing/2014/main" id="{797F392D-26DE-7118-8834-D7C3EE19A3D2}"/>
                  </a:ext>
                </a:extLst>
              </p:cNvPr>
              <p:cNvGraphicFramePr>
                <a:graphicFrameLocks/>
              </p:cNvGraphicFramePr>
              <p:nvPr>
                <p:extLst>
                  <p:ext uri="{D42A27DB-BD31-4B8C-83A1-F6EECF244321}">
                    <p14:modId xmlns:p14="http://schemas.microsoft.com/office/powerpoint/2010/main" val="797801104"/>
                  </p:ext>
                </p:extLst>
              </p:nvPr>
            </p:nvGraphicFramePr>
            <p:xfrm>
              <a:off x="571500" y="4546100"/>
              <a:ext cx="11485601" cy="7433175"/>
            </p:xfrm>
            <a:graphic>
              <a:graphicData uri="http://schemas.openxmlformats.org/drawingml/2006/chart">
                <c:chart xmlns:c="http://schemas.openxmlformats.org/drawingml/2006/chart" xmlns:r="http://schemas.openxmlformats.org/officeDocument/2006/relationships" r:id="rId3"/>
              </a:graphicData>
            </a:graphic>
          </p:graphicFrame>
        </p:grpSp>
      </p:grpSp>
      <p:grpSp>
        <p:nvGrpSpPr>
          <p:cNvPr id="19" name="Group 18" descr="Bar chart depicting duration of visit">
            <a:extLst>
              <a:ext uri="{FF2B5EF4-FFF2-40B4-BE49-F238E27FC236}">
                <a16:creationId xmlns:a16="http://schemas.microsoft.com/office/drawing/2014/main" id="{E2DF60AE-DF5A-1085-CF75-9100612AF1DE}"/>
              </a:ext>
            </a:extLst>
          </p:cNvPr>
          <p:cNvGrpSpPr/>
          <p:nvPr/>
        </p:nvGrpSpPr>
        <p:grpSpPr>
          <a:xfrm>
            <a:off x="12382367" y="4096512"/>
            <a:ext cx="11392031" cy="3619594"/>
            <a:chOff x="12382367" y="4096512"/>
            <a:chExt cx="11392031" cy="3619594"/>
          </a:xfrm>
        </p:grpSpPr>
        <p:sp>
          <p:nvSpPr>
            <p:cNvPr id="11" name="Rectangle 10">
              <a:extLst>
                <a:ext uri="{FF2B5EF4-FFF2-40B4-BE49-F238E27FC236}">
                  <a16:creationId xmlns:a16="http://schemas.microsoft.com/office/drawing/2014/main" id="{5543E24A-CE39-836F-AF75-C3270839DC58}"/>
                </a:ext>
                <a:ext uri="{C183D7F6-B498-43B3-948B-1728B52AA6E4}">
                  <adec:decorative xmlns:adec="http://schemas.microsoft.com/office/drawing/2017/decorative" val="1"/>
                </a:ext>
              </a:extLst>
            </p:cNvPr>
            <p:cNvSpPr/>
            <p:nvPr/>
          </p:nvSpPr>
          <p:spPr>
            <a:xfrm>
              <a:off x="12382368" y="4546100"/>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nvGrpSpPr>
            <p:cNvPr id="3" name="Group 2">
              <a:extLst>
                <a:ext uri="{FF2B5EF4-FFF2-40B4-BE49-F238E27FC236}">
                  <a16:creationId xmlns:a16="http://schemas.microsoft.com/office/drawing/2014/main" id="{6C137027-5BCF-545D-19B3-5EF5971354A2}"/>
                </a:ext>
              </a:extLst>
            </p:cNvPr>
            <p:cNvGrpSpPr/>
            <p:nvPr/>
          </p:nvGrpSpPr>
          <p:grpSpPr>
            <a:xfrm>
              <a:off x="12382367" y="4096512"/>
              <a:ext cx="11392031" cy="3619594"/>
              <a:chOff x="12382367" y="3797300"/>
              <a:chExt cx="11392031" cy="3918806"/>
            </a:xfrm>
          </p:grpSpPr>
          <p:sp>
            <p:nvSpPr>
              <p:cNvPr id="14" name="Rectangle 13">
                <a:extLst>
                  <a:ext uri="{FF2B5EF4-FFF2-40B4-BE49-F238E27FC236}">
                    <a16:creationId xmlns:a16="http://schemas.microsoft.com/office/drawing/2014/main" id="{9B7BB1E3-38AB-DCBE-27D2-D2F92E08D033}"/>
                  </a:ext>
                </a:extLst>
              </p:cNvPr>
              <p:cNvSpPr/>
              <p:nvPr/>
            </p:nvSpPr>
            <p:spPr>
              <a:xfrm>
                <a:off x="12382368" y="3797300"/>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Duration of visit in 2024</a:t>
                </a:r>
              </a:p>
            </p:txBody>
          </p:sp>
          <p:graphicFrame>
            <p:nvGraphicFramePr>
              <p:cNvPr id="12" name="Chart 11" descr="Horizontal bar chart depicting the duration of trips in 2022.">
                <a:extLst>
                  <a:ext uri="{FF2B5EF4-FFF2-40B4-BE49-F238E27FC236}">
                    <a16:creationId xmlns:a16="http://schemas.microsoft.com/office/drawing/2014/main" id="{D2DB903B-7019-7AF4-BEAB-3C2536DF99ED}"/>
                  </a:ext>
                </a:extLst>
              </p:cNvPr>
              <p:cNvGraphicFramePr/>
              <p:nvPr>
                <p:extLst>
                  <p:ext uri="{D42A27DB-BD31-4B8C-83A1-F6EECF244321}">
                    <p14:modId xmlns:p14="http://schemas.microsoft.com/office/powerpoint/2010/main" val="2246665031"/>
                  </p:ext>
                </p:extLst>
              </p:nvPr>
            </p:nvGraphicFramePr>
            <p:xfrm>
              <a:off x="12382367" y="4546100"/>
              <a:ext cx="11392029" cy="3170006"/>
            </p:xfrm>
            <a:graphic>
              <a:graphicData uri="http://schemas.openxmlformats.org/drawingml/2006/chart">
                <c:chart xmlns:c="http://schemas.openxmlformats.org/drawingml/2006/chart" xmlns:r="http://schemas.openxmlformats.org/officeDocument/2006/relationships" r:id="rId4"/>
              </a:graphicData>
            </a:graphic>
          </p:graphicFrame>
        </p:grpSp>
      </p:grpSp>
      <p:grpSp>
        <p:nvGrpSpPr>
          <p:cNvPr id="18" name="Group 17" descr="Bar chart depicting number of places visited">
            <a:extLst>
              <a:ext uri="{FF2B5EF4-FFF2-40B4-BE49-F238E27FC236}">
                <a16:creationId xmlns:a16="http://schemas.microsoft.com/office/drawing/2014/main" id="{E2998B5D-9320-27CE-D7FD-DB6CE9040E87}"/>
              </a:ext>
            </a:extLst>
          </p:cNvPr>
          <p:cNvGrpSpPr/>
          <p:nvPr/>
        </p:nvGrpSpPr>
        <p:grpSpPr>
          <a:xfrm>
            <a:off x="12403008" y="8266176"/>
            <a:ext cx="11392030" cy="3713099"/>
            <a:chOff x="12403008" y="8266176"/>
            <a:chExt cx="11392030" cy="3713099"/>
          </a:xfrm>
        </p:grpSpPr>
        <p:sp>
          <p:nvSpPr>
            <p:cNvPr id="13" name="Rectangle 12">
              <a:extLst>
                <a:ext uri="{FF2B5EF4-FFF2-40B4-BE49-F238E27FC236}">
                  <a16:creationId xmlns:a16="http://schemas.microsoft.com/office/drawing/2014/main" id="{CFD3EE3B-289F-C79C-AB7A-40ECFD7F624B}"/>
                </a:ext>
                <a:ext uri="{C183D7F6-B498-43B3-948B-1728B52AA6E4}">
                  <adec:decorative xmlns:adec="http://schemas.microsoft.com/office/drawing/2017/decorative" val="1"/>
                </a:ext>
              </a:extLst>
            </p:cNvPr>
            <p:cNvSpPr/>
            <p:nvPr/>
          </p:nvSpPr>
          <p:spPr>
            <a:xfrm>
              <a:off x="12403008" y="8809269"/>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nvGrpSpPr>
            <p:cNvPr id="5" name="Group 4">
              <a:extLst>
                <a:ext uri="{FF2B5EF4-FFF2-40B4-BE49-F238E27FC236}">
                  <a16:creationId xmlns:a16="http://schemas.microsoft.com/office/drawing/2014/main" id="{61F7E33D-ECE9-135E-E19A-4C87CD1B8CBA}"/>
                </a:ext>
              </a:extLst>
            </p:cNvPr>
            <p:cNvGrpSpPr/>
            <p:nvPr/>
          </p:nvGrpSpPr>
          <p:grpSpPr>
            <a:xfrm>
              <a:off x="12403008" y="8266176"/>
              <a:ext cx="11392030" cy="3713099"/>
              <a:chOff x="12403008" y="8060470"/>
              <a:chExt cx="11392030" cy="3918805"/>
            </a:xfrm>
          </p:grpSpPr>
          <p:sp>
            <p:nvSpPr>
              <p:cNvPr id="15" name="Rectangle 14">
                <a:extLst>
                  <a:ext uri="{FF2B5EF4-FFF2-40B4-BE49-F238E27FC236}">
                    <a16:creationId xmlns:a16="http://schemas.microsoft.com/office/drawing/2014/main" id="{72F05DFA-A06F-D7C1-8A53-B5ECF42E8F73}"/>
                  </a:ext>
                </a:extLst>
              </p:cNvPr>
              <p:cNvSpPr/>
              <p:nvPr/>
            </p:nvSpPr>
            <p:spPr>
              <a:xfrm>
                <a:off x="12403008" y="8060470"/>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Number of places visited in 2024</a:t>
                </a:r>
              </a:p>
            </p:txBody>
          </p:sp>
          <p:graphicFrame>
            <p:nvGraphicFramePr>
              <p:cNvPr id="16" name="Chart 15" descr="Bar chart depicting the number of places visited in 2022.">
                <a:extLst>
                  <a:ext uri="{FF2B5EF4-FFF2-40B4-BE49-F238E27FC236}">
                    <a16:creationId xmlns:a16="http://schemas.microsoft.com/office/drawing/2014/main" id="{2E744A1F-B507-F4DC-E7CA-70F87DA87EB1}"/>
                  </a:ext>
                </a:extLst>
              </p:cNvPr>
              <p:cNvGraphicFramePr/>
              <p:nvPr>
                <p:extLst>
                  <p:ext uri="{D42A27DB-BD31-4B8C-83A1-F6EECF244321}">
                    <p14:modId xmlns:p14="http://schemas.microsoft.com/office/powerpoint/2010/main" val="2510686169"/>
                  </p:ext>
                </p:extLst>
              </p:nvPr>
            </p:nvGraphicFramePr>
            <p:xfrm>
              <a:off x="12403008" y="8809269"/>
              <a:ext cx="11392030" cy="3170006"/>
            </p:xfrm>
            <a:graphic>
              <a:graphicData uri="http://schemas.openxmlformats.org/drawingml/2006/chart">
                <c:chart xmlns:c="http://schemas.openxmlformats.org/drawingml/2006/chart" xmlns:r="http://schemas.openxmlformats.org/officeDocument/2006/relationships" r:id="rId5"/>
              </a:graphicData>
            </a:graphic>
          </p:graphicFrame>
        </p:grpSp>
      </p:grpSp>
      <p:sp>
        <p:nvSpPr>
          <p:cNvPr id="17" name="Text Placeholder 3">
            <a:extLst>
              <a:ext uri="{FF2B5EF4-FFF2-40B4-BE49-F238E27FC236}">
                <a16:creationId xmlns:a16="http://schemas.microsoft.com/office/drawing/2014/main" id="{F71F8E11-2F80-E03C-A579-64F5F3AC4AA9}"/>
              </a:ext>
            </a:extLst>
          </p:cNvPr>
          <p:cNvSpPr txBox="1">
            <a:spLocks/>
          </p:cNvSpPr>
          <p:nvPr/>
        </p:nvSpPr>
        <p:spPr>
          <a:xfrm>
            <a:off x="561975" y="12245876"/>
            <a:ext cx="20528218" cy="998175"/>
          </a:xfrm>
          <a:prstGeom prst="rect">
            <a:avLst/>
          </a:prstGeom>
        </p:spPr>
        <p:txBody>
          <a:bodyPr lIns="91440" tIns="45720" rIns="91440" bIns="45720" anchor="t"/>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spcBef>
                <a:spcPts val="0"/>
              </a:spcBef>
              <a:buNone/>
            </a:pPr>
            <a:r>
              <a:rPr lang="en-GB" sz="2400"/>
              <a:t>Distance travelled with a * have a base size is between 30 and 100, it is recommended to only use the estimates as indicative. </a:t>
            </a:r>
          </a:p>
          <a:p>
            <a:pPr marL="0" indent="0" hangingPunct="1">
              <a:spcBef>
                <a:spcPts val="0"/>
              </a:spcBef>
              <a:buNone/>
            </a:pPr>
            <a:r>
              <a:rPr lang="en-GB" sz="2400"/>
              <a:t>Source: Great Britain Tourism Survey (GBTS): Day Visits 2024</a:t>
            </a:r>
            <a:br>
              <a:rPr lang="en-US" sz="2400"/>
            </a:br>
            <a:r>
              <a:rPr lang="en-US" sz="2400"/>
              <a:t>Base: Wales 911</a:t>
            </a:r>
            <a:endParaRPr lang="en-US"/>
          </a:p>
        </p:txBody>
      </p:sp>
    </p:spTree>
    <p:custDataLst>
      <p:tags r:id="rId1"/>
    </p:custDataLst>
    <p:extLst>
      <p:ext uri="{BB962C8B-B14F-4D97-AF65-F5344CB8AC3E}">
        <p14:creationId xmlns:p14="http://schemas.microsoft.com/office/powerpoint/2010/main" val="22016263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Lifestage and age profile for day visits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98487" y="2003483"/>
            <a:ext cx="23223538" cy="2246882"/>
          </a:xfrm>
        </p:spPr>
        <p:txBody>
          <a:bodyPr/>
          <a:lstStyle/>
          <a:p>
            <a:r>
              <a:rPr lang="en-US" dirty="0"/>
              <a:t>44% of all day visits in Wales in 2024 were made by those in the family </a:t>
            </a:r>
            <a:r>
              <a:rPr lang="en-US" dirty="0" err="1"/>
              <a:t>lifestage</a:t>
            </a:r>
            <a:r>
              <a:rPr lang="en-US" dirty="0"/>
              <a:t>, which is similar to 2023 (45%). This segment had the highest proportion of day visits in Q2 in 2024 (increasing from 36% in 2023 to 50% in 2024) and increased their average spend per visit from £35 in 2023 to £46 in 2024. Younger and older independents slightly increased their share of day visits in Wales in 2024, when compared to 2023 (+1pp and +2pp respectively). Younger independents are the biggest average spenders on day visits (£53 per visit) out of all the </a:t>
            </a:r>
            <a:r>
              <a:rPr lang="en-US" dirty="0" err="1"/>
              <a:t>lifestages</a:t>
            </a:r>
            <a:r>
              <a:rPr lang="en-US" dirty="0"/>
              <a:t>. </a:t>
            </a:r>
            <a:r>
              <a:rPr lang="en-GB" dirty="0"/>
              <a:t>Younger independents took the most visits in Q1 2024 (3.5m visits) and further increased their share of day visits by 6 percentage points, from 23% of day visits in Q1 2023 to 29% of day visits in Q1 2024. </a:t>
            </a:r>
          </a:p>
          <a:p>
            <a:endParaRPr lang="en-US" dirty="0"/>
          </a:p>
        </p:txBody>
      </p:sp>
      <p:grpSp>
        <p:nvGrpSpPr>
          <p:cNvPr id="6" name="Group 5" descr="Bar chart depicting lifestage of those on day visits in Wales">
            <a:extLst>
              <a:ext uri="{FF2B5EF4-FFF2-40B4-BE49-F238E27FC236}">
                <a16:creationId xmlns:a16="http://schemas.microsoft.com/office/drawing/2014/main" id="{BA55DB1C-076A-33FC-D223-76CEE8096ECF}"/>
              </a:ext>
            </a:extLst>
          </p:cNvPr>
          <p:cNvGrpSpPr/>
          <p:nvPr/>
        </p:nvGrpSpPr>
        <p:grpSpPr>
          <a:xfrm>
            <a:off x="571500" y="4546099"/>
            <a:ext cx="11485601" cy="7433175"/>
            <a:chOff x="571500" y="4546099"/>
            <a:chExt cx="11485601" cy="7433175"/>
          </a:xfrm>
        </p:grpSpPr>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71500" y="4546099"/>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nvGrpSpPr>
            <p:cNvPr id="4" name="Group 3">
              <a:extLst>
                <a:ext uri="{FF2B5EF4-FFF2-40B4-BE49-F238E27FC236}">
                  <a16:creationId xmlns:a16="http://schemas.microsoft.com/office/drawing/2014/main" id="{5E19C4D1-A167-411F-6E3D-C973FD108094}"/>
                </a:ext>
              </a:extLst>
            </p:cNvPr>
            <p:cNvGrpSpPr/>
            <p:nvPr/>
          </p:nvGrpSpPr>
          <p:grpSpPr>
            <a:xfrm>
              <a:off x="571500" y="4546099"/>
              <a:ext cx="11485601" cy="7433175"/>
              <a:chOff x="571500" y="3797300"/>
              <a:chExt cx="11485601" cy="8181974"/>
            </a:xfrm>
          </p:grpSpPr>
          <p:sp>
            <p:nvSpPr>
              <p:cNvPr id="9" name="TextBox 8">
                <a:extLst>
                  <a:ext uri="{FF2B5EF4-FFF2-40B4-BE49-F238E27FC236}">
                    <a16:creationId xmlns:a16="http://schemas.microsoft.com/office/drawing/2014/main" id="{CB6AE6EF-AF02-E549-2797-4C5252B6A337}"/>
                  </a:ext>
                </a:extLst>
              </p:cNvPr>
              <p:cNvSpPr txBox="1"/>
              <p:nvPr/>
            </p:nvSpPr>
            <p:spPr>
              <a:xfrm>
                <a:off x="571500" y="3797300"/>
                <a:ext cx="11485601" cy="7488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latin typeface="+mn-lt"/>
                  </a:rPr>
                  <a:t>Lifestage</a:t>
                </a:r>
              </a:p>
            </p:txBody>
          </p:sp>
          <p:graphicFrame>
            <p:nvGraphicFramePr>
              <p:cNvPr id="26" name="Content Placeholder 8" descr="Bar chart depicting the proportion of visits  by people of each lifestage.">
                <a:extLst>
                  <a:ext uri="{FF2B5EF4-FFF2-40B4-BE49-F238E27FC236}">
                    <a16:creationId xmlns:a16="http://schemas.microsoft.com/office/drawing/2014/main" id="{9882DDBF-A1CB-45B4-BCBA-2DF053CC045D}"/>
                  </a:ext>
                </a:extLst>
              </p:cNvPr>
              <p:cNvGraphicFramePr>
                <a:graphicFrameLocks/>
              </p:cNvGraphicFramePr>
              <p:nvPr>
                <p:extLst>
                  <p:ext uri="{D42A27DB-BD31-4B8C-83A1-F6EECF244321}">
                    <p14:modId xmlns:p14="http://schemas.microsoft.com/office/powerpoint/2010/main" val="3883933294"/>
                  </p:ext>
                </p:extLst>
              </p:nvPr>
            </p:nvGraphicFramePr>
            <p:xfrm>
              <a:off x="571500" y="4546099"/>
              <a:ext cx="11485601" cy="7433175"/>
            </p:xfrm>
            <a:graphic>
              <a:graphicData uri="http://schemas.openxmlformats.org/drawingml/2006/chart">
                <c:chart xmlns:c="http://schemas.openxmlformats.org/drawingml/2006/chart" xmlns:r="http://schemas.openxmlformats.org/officeDocument/2006/relationships" r:id="rId4"/>
              </a:graphicData>
            </a:graphic>
          </p:graphicFrame>
        </p:grpSp>
      </p:grpSp>
      <p:grpSp>
        <p:nvGrpSpPr>
          <p:cNvPr id="8" name="Group 7" descr="Bar chart depicting age of those on day visits in Wales">
            <a:extLst>
              <a:ext uri="{FF2B5EF4-FFF2-40B4-BE49-F238E27FC236}">
                <a16:creationId xmlns:a16="http://schemas.microsoft.com/office/drawing/2014/main" id="{CF6007A1-0754-8E08-EF54-C94622BB4764}"/>
              </a:ext>
            </a:extLst>
          </p:cNvPr>
          <p:cNvGrpSpPr/>
          <p:nvPr/>
        </p:nvGrpSpPr>
        <p:grpSpPr>
          <a:xfrm>
            <a:off x="12309435" y="4546099"/>
            <a:ext cx="11485601" cy="7433175"/>
            <a:chOff x="12309435" y="4546099"/>
            <a:chExt cx="11485601" cy="7433175"/>
          </a:xfrm>
        </p:grpSpPr>
        <p:sp>
          <p:nvSpPr>
            <p:cNvPr id="24" name="Rectangle 23">
              <a:extLst>
                <a:ext uri="{FF2B5EF4-FFF2-40B4-BE49-F238E27FC236}">
                  <a16:creationId xmlns:a16="http://schemas.microsoft.com/office/drawing/2014/main" id="{1C17E863-909C-1C0C-9A24-4B05D368D51A}"/>
                </a:ext>
                <a:ext uri="{C183D7F6-B498-43B3-948B-1728B52AA6E4}">
                  <adec:decorative xmlns:adec="http://schemas.microsoft.com/office/drawing/2017/decorative" val="1"/>
                </a:ext>
              </a:extLst>
            </p:cNvPr>
            <p:cNvSpPr/>
            <p:nvPr/>
          </p:nvSpPr>
          <p:spPr>
            <a:xfrm>
              <a:off x="12309435" y="4546099"/>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nvGrpSpPr>
            <p:cNvPr id="5" name="Group 4">
              <a:extLst>
                <a:ext uri="{FF2B5EF4-FFF2-40B4-BE49-F238E27FC236}">
                  <a16:creationId xmlns:a16="http://schemas.microsoft.com/office/drawing/2014/main" id="{01F66C1E-5B41-BD47-2D2C-7AFE16EC1A44}"/>
                </a:ext>
              </a:extLst>
            </p:cNvPr>
            <p:cNvGrpSpPr/>
            <p:nvPr/>
          </p:nvGrpSpPr>
          <p:grpSpPr>
            <a:xfrm>
              <a:off x="12309435" y="4546099"/>
              <a:ext cx="11485601" cy="7433175"/>
              <a:chOff x="12309435" y="3797300"/>
              <a:chExt cx="11485601" cy="8181974"/>
            </a:xfrm>
          </p:grpSpPr>
          <p:sp>
            <p:nvSpPr>
              <p:cNvPr id="10" name="TextBox 9">
                <a:extLst>
                  <a:ext uri="{FF2B5EF4-FFF2-40B4-BE49-F238E27FC236}">
                    <a16:creationId xmlns:a16="http://schemas.microsoft.com/office/drawing/2014/main" id="{9BC35CEF-EB0D-CC71-C545-5F91E3F91A04}"/>
                  </a:ext>
                </a:extLst>
              </p:cNvPr>
              <p:cNvSpPr txBox="1"/>
              <p:nvPr/>
            </p:nvSpPr>
            <p:spPr>
              <a:xfrm>
                <a:off x="12309435" y="3797300"/>
                <a:ext cx="11485601" cy="748800"/>
              </a:xfrm>
              <a:prstGeom prst="rect">
                <a:avLst/>
              </a:prstGeom>
              <a:solidFill>
                <a:schemeClr val="accent1"/>
              </a:solidFill>
            </p:spPr>
            <p:txBody>
              <a:bodyPr wrap="none" lIns="90000" tIns="36000" rIns="90000" bIns="36000" rtlCol="0" anchor="ctr">
                <a:noAutofit/>
              </a:bodyPr>
              <a:lstStyle>
                <a:defPPr>
                  <a:defRPr lang="en-US"/>
                </a:defPPr>
                <a:lvl1pPr>
                  <a:defRPr sz="1600" b="1">
                    <a:solidFill>
                      <a:schemeClr val="accent1"/>
                    </a:solidFill>
                  </a:defRPr>
                </a:lvl1pPr>
              </a:lstStyle>
              <a:p>
                <a:pPr algn="ctr"/>
                <a:r>
                  <a:rPr lang="en-US" sz="2800">
                    <a:solidFill>
                      <a:schemeClr val="bg1"/>
                    </a:solidFill>
                    <a:latin typeface="+mn-lt"/>
                  </a:rPr>
                  <a:t>Age</a:t>
                </a:r>
              </a:p>
            </p:txBody>
          </p:sp>
          <p:graphicFrame>
            <p:nvGraphicFramePr>
              <p:cNvPr id="16" name="Content Placeholder 8" descr="Bar chart depicting the proportion of visits  by people of each age group in 2022.">
                <a:extLst>
                  <a:ext uri="{FF2B5EF4-FFF2-40B4-BE49-F238E27FC236}">
                    <a16:creationId xmlns:a16="http://schemas.microsoft.com/office/drawing/2014/main" id="{494B9015-77FA-8D81-1CF6-13819DEB851A}"/>
                  </a:ext>
                </a:extLst>
              </p:cNvPr>
              <p:cNvGraphicFramePr>
                <a:graphicFrameLocks/>
              </p:cNvGraphicFramePr>
              <p:nvPr>
                <p:extLst>
                  <p:ext uri="{D42A27DB-BD31-4B8C-83A1-F6EECF244321}">
                    <p14:modId xmlns:p14="http://schemas.microsoft.com/office/powerpoint/2010/main" val="3803384165"/>
                  </p:ext>
                </p:extLst>
              </p:nvPr>
            </p:nvGraphicFramePr>
            <p:xfrm>
              <a:off x="12309435" y="4546099"/>
              <a:ext cx="11485601" cy="7433175"/>
            </p:xfrm>
            <a:graphic>
              <a:graphicData uri="http://schemas.openxmlformats.org/drawingml/2006/chart">
                <c:chart xmlns:c="http://schemas.openxmlformats.org/drawingml/2006/chart" xmlns:r="http://schemas.openxmlformats.org/officeDocument/2006/relationships" r:id="rId5"/>
              </a:graphicData>
            </a:graphic>
          </p:graphicFrame>
        </p:grpSp>
      </p:grpSp>
      <p:sp>
        <p:nvSpPr>
          <p:cNvPr id="7" name="Text Placeholder 3">
            <a:extLst>
              <a:ext uri="{FF2B5EF4-FFF2-40B4-BE49-F238E27FC236}">
                <a16:creationId xmlns:a16="http://schemas.microsoft.com/office/drawing/2014/main" id="{AA39BA78-0D52-2F46-FA1F-9D96FC8515CA}"/>
              </a:ext>
            </a:extLst>
          </p:cNvPr>
          <p:cNvSpPr txBox="1">
            <a:spLocks/>
          </p:cNvSpPr>
          <p:nvPr/>
        </p:nvSpPr>
        <p:spPr>
          <a:xfrm>
            <a:off x="571500" y="12275008"/>
            <a:ext cx="20528218" cy="998175"/>
          </a:xfrm>
          <a:prstGeom prst="rect">
            <a:avLst/>
          </a:prstGeom>
        </p:spPr>
        <p:txBody>
          <a:bodyPr lIns="0" tIns="0" rIns="0" bIns="0" anchor="t"/>
          <a:lstStyle>
            <a:lvl1pPr marL="0" marR="0" indent="0" algn="l" defTabSz="1828800" rtl="0" latinLnBrk="0">
              <a:lnSpc>
                <a:spcPct val="90000"/>
              </a:lnSpc>
              <a:spcBef>
                <a:spcPts val="1800"/>
              </a:spcBef>
              <a:spcAft>
                <a:spcPts val="0"/>
              </a:spcAft>
              <a:buClrTx/>
              <a:buSzPct val="100000"/>
              <a:buFont typeface="Symbol"/>
              <a:buNone/>
              <a:tabLst/>
              <a:defRPr sz="20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a:spcBef>
                <a:spcPts val="0"/>
              </a:spcBef>
            </a:pPr>
            <a:r>
              <a:rPr lang="en-US" sz="2400"/>
              <a:t>Lifestage and age groups with a * have base sizes between 30 and 100, it is recommended to only use the estimates as indicative.</a:t>
            </a:r>
            <a:endParaRPr lang="en-US"/>
          </a:p>
          <a:p>
            <a:pPr hangingPunct="1">
              <a:spcBef>
                <a:spcPts val="0"/>
              </a:spcBef>
            </a:pPr>
            <a:r>
              <a:rPr lang="en-GB" sz="2400"/>
              <a:t>Source: Great Britain Tourism Survey (GBTS): Day Visits 2024</a:t>
            </a:r>
            <a:br>
              <a:rPr lang="en-US" sz="2400"/>
            </a:br>
            <a:r>
              <a:rPr lang="en-US" sz="2400"/>
              <a:t>Base: Wales 911</a:t>
            </a:r>
            <a:endParaRPr lang="en-US"/>
          </a:p>
        </p:txBody>
      </p:sp>
    </p:spTree>
    <p:custDataLst>
      <p:tags r:id="rId1"/>
    </p:custDataLst>
    <p:extLst>
      <p:ext uri="{BB962C8B-B14F-4D97-AF65-F5344CB8AC3E}">
        <p14:creationId xmlns:p14="http://schemas.microsoft.com/office/powerpoint/2010/main" val="981423661"/>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144EC-2F4E-3F4B-12C5-ADE59EE85DF1}"/>
              </a:ext>
            </a:extLst>
          </p:cNvPr>
          <p:cNvSpPr>
            <a:spLocks noGrp="1"/>
          </p:cNvSpPr>
          <p:nvPr>
            <p:ph type="title" idx="4294967295"/>
          </p:nvPr>
        </p:nvSpPr>
        <p:spPr>
          <a:xfrm>
            <a:off x="561975" y="764336"/>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Visit party size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B85DFF1-ED7B-2C59-0F63-A6958A7112A5}"/>
              </a:ext>
            </a:extLst>
          </p:cNvPr>
          <p:cNvSpPr>
            <a:spLocks noGrp="1"/>
          </p:cNvSpPr>
          <p:nvPr>
            <p:ph type="body" sz="quarter" idx="14"/>
          </p:nvPr>
        </p:nvSpPr>
        <p:spPr>
          <a:xfrm>
            <a:off x="691684" y="2019716"/>
            <a:ext cx="23223538" cy="1552572"/>
          </a:xfrm>
        </p:spPr>
        <p:txBody>
          <a:bodyPr/>
          <a:lstStyle/>
          <a:p>
            <a:r>
              <a:rPr lang="en-US" dirty="0"/>
              <a:t>The majority of tourism day visits in Wales consisted of parties of 2 or less, with a 3-percentage point increase in the proportion of day visits by solo </a:t>
            </a:r>
            <a:r>
              <a:rPr lang="en-US" dirty="0" err="1"/>
              <a:t>travellers</a:t>
            </a:r>
            <a:r>
              <a:rPr lang="en-US" dirty="0"/>
              <a:t> between 2023 and 2024. </a:t>
            </a:r>
            <a:r>
              <a:rPr lang="en-GB" dirty="0"/>
              <a:t>Solo travel increased for most </a:t>
            </a:r>
            <a:r>
              <a:rPr lang="en-GB" dirty="0" err="1"/>
              <a:t>lifestages</a:t>
            </a:r>
            <a:r>
              <a:rPr lang="en-GB" dirty="0"/>
              <a:t> (all except those of retirement age) in 2024 </a:t>
            </a:r>
            <a:r>
              <a:rPr lang="en-US" dirty="0"/>
              <a:t>and while solo visits are lower among the family </a:t>
            </a:r>
            <a:r>
              <a:rPr lang="en-US" dirty="0" err="1"/>
              <a:t>lifestage</a:t>
            </a:r>
            <a:r>
              <a:rPr lang="en-US" dirty="0"/>
              <a:t> (14%), there was a 26% increase since 2023. 1 in 3 day visits in Wales in 2024 included a child, a 3 percentage point decrease since 2023 and a 7 percentage point decrease for those in the family </a:t>
            </a:r>
            <a:r>
              <a:rPr lang="en-US" dirty="0" err="1"/>
              <a:t>lifestage</a:t>
            </a:r>
            <a:r>
              <a:rPr lang="en-US" dirty="0"/>
              <a:t>.</a:t>
            </a:r>
          </a:p>
        </p:txBody>
      </p:sp>
      <p:sp>
        <p:nvSpPr>
          <p:cNvPr id="21" name="Rectangle 20">
            <a:extLst>
              <a:ext uri="{FF2B5EF4-FFF2-40B4-BE49-F238E27FC236}">
                <a16:creationId xmlns:a16="http://schemas.microsoft.com/office/drawing/2014/main" id="{52F5F168-68F8-9A52-D7E0-3B299F541E4E}"/>
              </a:ext>
            </a:extLst>
          </p:cNvPr>
          <p:cNvSpPr/>
          <p:nvPr/>
        </p:nvSpPr>
        <p:spPr>
          <a:xfrm>
            <a:off x="571500" y="3797300"/>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Party Size</a:t>
            </a:r>
          </a:p>
        </p:txBody>
      </p:sp>
      <p:sp>
        <p:nvSpPr>
          <p:cNvPr id="7" name="Rectangle 6">
            <a:extLst>
              <a:ext uri="{FF2B5EF4-FFF2-40B4-BE49-F238E27FC236}">
                <a16:creationId xmlns:a16="http://schemas.microsoft.com/office/drawing/2014/main" id="{8C1D60F3-5509-B790-FEF0-BCD3819B2DFC}"/>
              </a:ext>
              <a:ext uri="{C183D7F6-B498-43B3-948B-1728B52AA6E4}">
                <adec:decorative xmlns:adec="http://schemas.microsoft.com/office/drawing/2017/decorative" val="1"/>
              </a:ext>
            </a:extLst>
          </p:cNvPr>
          <p:cNvSpPr/>
          <p:nvPr/>
        </p:nvSpPr>
        <p:spPr>
          <a:xfrm>
            <a:off x="571502" y="4546604"/>
            <a:ext cx="11491585"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5" name="Content Placeholder 8" descr="Bar chart depicting the proportion of trips by party size, for example solo travellers versus 10+ person parties.">
            <a:extLst>
              <a:ext uri="{FF2B5EF4-FFF2-40B4-BE49-F238E27FC236}">
                <a16:creationId xmlns:a16="http://schemas.microsoft.com/office/drawing/2014/main" id="{0592AB38-513F-FEDE-F584-3FA9A76AD329}"/>
              </a:ext>
            </a:extLst>
          </p:cNvPr>
          <p:cNvGraphicFramePr>
            <a:graphicFrameLocks/>
          </p:cNvGraphicFramePr>
          <p:nvPr>
            <p:extLst>
              <p:ext uri="{D42A27DB-BD31-4B8C-83A1-F6EECF244321}">
                <p14:modId xmlns:p14="http://schemas.microsoft.com/office/powerpoint/2010/main" val="3628441176"/>
              </p:ext>
            </p:extLst>
          </p:nvPr>
        </p:nvGraphicFramePr>
        <p:xfrm>
          <a:off x="571500" y="4546603"/>
          <a:ext cx="11485601" cy="7433175"/>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tangle 21">
            <a:extLst>
              <a:ext uri="{FF2B5EF4-FFF2-40B4-BE49-F238E27FC236}">
                <a16:creationId xmlns:a16="http://schemas.microsoft.com/office/drawing/2014/main" id="{27869DE0-875B-D5CD-D1F7-588597627886}"/>
              </a:ext>
            </a:extLst>
          </p:cNvPr>
          <p:cNvSpPr/>
          <p:nvPr/>
        </p:nvSpPr>
        <p:spPr>
          <a:xfrm>
            <a:off x="12303453" y="3797300"/>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Children (under 16 years) in Visit Party</a:t>
            </a:r>
          </a:p>
        </p:txBody>
      </p:sp>
      <p:sp>
        <p:nvSpPr>
          <p:cNvPr id="24" name="Rectangle 23">
            <a:extLst>
              <a:ext uri="{FF2B5EF4-FFF2-40B4-BE49-F238E27FC236}">
                <a16:creationId xmlns:a16="http://schemas.microsoft.com/office/drawing/2014/main" id="{FB93572C-1D33-690A-767C-EF64A5CCF3B7}"/>
              </a:ext>
              <a:ext uri="{C183D7F6-B498-43B3-948B-1728B52AA6E4}">
                <adec:decorative xmlns:adec="http://schemas.microsoft.com/office/drawing/2017/decorative" val="1"/>
              </a:ext>
            </a:extLst>
          </p:cNvPr>
          <p:cNvSpPr/>
          <p:nvPr/>
        </p:nvSpPr>
        <p:spPr>
          <a:xfrm>
            <a:off x="12303453" y="4546604"/>
            <a:ext cx="11491585"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28" name="Chart 27" descr="Pie chart depicting to proportion of children in the visit party in 2022.">
            <a:extLst>
              <a:ext uri="{FF2B5EF4-FFF2-40B4-BE49-F238E27FC236}">
                <a16:creationId xmlns:a16="http://schemas.microsoft.com/office/drawing/2014/main" id="{20246D9A-496E-2863-8322-E462BB7E4BB5}"/>
              </a:ext>
            </a:extLst>
          </p:cNvPr>
          <p:cNvGraphicFramePr/>
          <p:nvPr>
            <p:extLst>
              <p:ext uri="{D42A27DB-BD31-4B8C-83A1-F6EECF244321}">
                <p14:modId xmlns:p14="http://schemas.microsoft.com/office/powerpoint/2010/main" val="1934846311"/>
              </p:ext>
            </p:extLst>
          </p:nvPr>
        </p:nvGraphicFramePr>
        <p:xfrm>
          <a:off x="12303453" y="4623240"/>
          <a:ext cx="11491585" cy="7271967"/>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Placeholder 3">
            <a:extLst>
              <a:ext uri="{FF2B5EF4-FFF2-40B4-BE49-F238E27FC236}">
                <a16:creationId xmlns:a16="http://schemas.microsoft.com/office/drawing/2014/main" id="{93DDFE67-0B26-4382-0EE7-06F8E8F6ECFE}"/>
              </a:ext>
            </a:extLst>
          </p:cNvPr>
          <p:cNvSpPr txBox="1">
            <a:spLocks/>
          </p:cNvSpPr>
          <p:nvPr/>
        </p:nvSpPr>
        <p:spPr>
          <a:xfrm>
            <a:off x="561975" y="12055910"/>
            <a:ext cx="20528218" cy="998175"/>
          </a:xfrm>
          <a:prstGeom prst="rect">
            <a:avLst/>
          </a:prstGeom>
        </p:spPr>
        <p:txBody>
          <a:bodyPr lIns="0" tIns="0" rIns="0" bIns="0"/>
          <a:lstStyle>
            <a:lvl1pPr marL="0" marR="0" indent="0" algn="l" defTabSz="1828800" rtl="0" latinLnBrk="0">
              <a:lnSpc>
                <a:spcPct val="90000"/>
              </a:lnSpc>
              <a:spcBef>
                <a:spcPts val="1800"/>
              </a:spcBef>
              <a:spcAft>
                <a:spcPts val="0"/>
              </a:spcAft>
              <a:buClrTx/>
              <a:buSzPct val="100000"/>
              <a:buFont typeface="Symbol"/>
              <a:buNone/>
              <a:tabLst/>
              <a:defRPr sz="20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hangingPunct="1">
              <a:spcBef>
                <a:spcPts val="0"/>
              </a:spcBef>
            </a:pPr>
            <a:r>
              <a:rPr lang="en-US" sz="2400"/>
              <a:t>Party size with an ** have a base size of less than 30, it is recommended not to draw comparisons for this segment year on year. </a:t>
            </a:r>
          </a:p>
          <a:p>
            <a:pPr hangingPunct="1">
              <a:spcBef>
                <a:spcPts val="0"/>
              </a:spcBef>
            </a:pPr>
            <a:r>
              <a:rPr lang="en-US" sz="2400"/>
              <a:t>Party size with a * have base sizes between 30 and 100, it is recommended to only use the estimates as indicative.</a:t>
            </a:r>
            <a:endParaRPr lang="en-US" sz="4000"/>
          </a:p>
          <a:p>
            <a:pPr hangingPunct="1">
              <a:spcBef>
                <a:spcPts val="0"/>
              </a:spcBef>
            </a:pPr>
            <a:r>
              <a:rPr lang="en-GB" sz="2400"/>
              <a:t>Source: Great Britain Tourism Survey (GBTS): Day Visits 2024</a:t>
            </a:r>
            <a:br>
              <a:rPr lang="en-US" sz="2400"/>
            </a:br>
            <a:r>
              <a:rPr lang="en-US" sz="2400"/>
              <a:t>Base: Wales 911</a:t>
            </a:r>
          </a:p>
        </p:txBody>
      </p:sp>
    </p:spTree>
    <p:custDataLst>
      <p:tags r:id="rId1"/>
    </p:custDataLst>
    <p:extLst>
      <p:ext uri="{BB962C8B-B14F-4D97-AF65-F5344CB8AC3E}">
        <p14:creationId xmlns:p14="http://schemas.microsoft.com/office/powerpoint/2010/main" val="178966467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144EC-2F4E-3F4B-12C5-ADE59EE85DF1}"/>
              </a:ext>
            </a:extLst>
          </p:cNvPr>
          <p:cNvSpPr>
            <a:spLocks noGrp="1"/>
          </p:cNvSpPr>
          <p:nvPr>
            <p:ph type="title" idx="4294967295"/>
          </p:nvPr>
        </p:nvSpPr>
        <p:spPr>
          <a:xfrm>
            <a:off x="561975" y="764336"/>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Visit party composition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B85DFF1-ED7B-2C59-0F63-A6958A7112A5}"/>
              </a:ext>
            </a:extLst>
          </p:cNvPr>
          <p:cNvSpPr>
            <a:spLocks noGrp="1"/>
          </p:cNvSpPr>
          <p:nvPr>
            <p:ph type="body" sz="quarter" idx="14"/>
          </p:nvPr>
        </p:nvSpPr>
        <p:spPr>
          <a:xfrm>
            <a:off x="561975" y="2092346"/>
            <a:ext cx="23223538" cy="1552572"/>
          </a:xfrm>
        </p:spPr>
        <p:txBody>
          <a:bodyPr/>
          <a:lstStyle/>
          <a:p>
            <a:r>
              <a:rPr lang="en-US"/>
              <a:t>Similar to 2023, 12% of day visits in Wales were part of a larger group (e.g. a coach party, tour group, school trip). Celebrations and travelling as part of a school or educational trip were the most popular type of large group in 2024. Day visits that were part of an organised tour group (+20% vs. 2023) and those that travelled with a team or club (+72% vs. 2023) both increased in 2024. In contrast to overnight trips, average spend for day visits with a large group (£40) is smaller than those not with a large group (£46).</a:t>
            </a:r>
          </a:p>
        </p:txBody>
      </p:sp>
      <p:sp>
        <p:nvSpPr>
          <p:cNvPr id="21" name="Rectangle 20">
            <a:extLst>
              <a:ext uri="{FF2B5EF4-FFF2-40B4-BE49-F238E27FC236}">
                <a16:creationId xmlns:a16="http://schemas.microsoft.com/office/drawing/2014/main" id="{52F5F168-68F8-9A52-D7E0-3B299F541E4E}"/>
              </a:ext>
            </a:extLst>
          </p:cNvPr>
          <p:cNvSpPr/>
          <p:nvPr/>
        </p:nvSpPr>
        <p:spPr>
          <a:xfrm>
            <a:off x="571500" y="3797300"/>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Part of a Larger Party</a:t>
            </a:r>
            <a:endParaRPr lang="en-GB" sz="2800" b="1"/>
          </a:p>
        </p:txBody>
      </p:sp>
      <p:sp>
        <p:nvSpPr>
          <p:cNvPr id="7" name="Rectangle 6">
            <a:extLst>
              <a:ext uri="{FF2B5EF4-FFF2-40B4-BE49-F238E27FC236}">
                <a16:creationId xmlns:a16="http://schemas.microsoft.com/office/drawing/2014/main" id="{8C1D60F3-5509-B790-FEF0-BCD3819B2DFC}"/>
              </a:ext>
              <a:ext uri="{C183D7F6-B498-43B3-948B-1728B52AA6E4}">
                <adec:decorative xmlns:adec="http://schemas.microsoft.com/office/drawing/2017/decorative" val="1"/>
              </a:ext>
            </a:extLst>
          </p:cNvPr>
          <p:cNvSpPr/>
          <p:nvPr/>
        </p:nvSpPr>
        <p:spPr>
          <a:xfrm>
            <a:off x="571502" y="4546604"/>
            <a:ext cx="11491585"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25" name="Chart 24" descr="Pie chart depicting whether the visit was part of a larger group, for example tour group or school trip.">
            <a:extLst>
              <a:ext uri="{FF2B5EF4-FFF2-40B4-BE49-F238E27FC236}">
                <a16:creationId xmlns:a16="http://schemas.microsoft.com/office/drawing/2014/main" id="{85B8FE05-1871-71AC-7077-9599E0BFB393}"/>
              </a:ext>
            </a:extLst>
          </p:cNvPr>
          <p:cNvGraphicFramePr/>
          <p:nvPr>
            <p:extLst>
              <p:ext uri="{D42A27DB-BD31-4B8C-83A1-F6EECF244321}">
                <p14:modId xmlns:p14="http://schemas.microsoft.com/office/powerpoint/2010/main" val="3985679900"/>
              </p:ext>
            </p:extLst>
          </p:nvPr>
        </p:nvGraphicFramePr>
        <p:xfrm>
          <a:off x="1239049" y="4623240"/>
          <a:ext cx="10156491" cy="7271967"/>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tangle 21">
            <a:extLst>
              <a:ext uri="{FF2B5EF4-FFF2-40B4-BE49-F238E27FC236}">
                <a16:creationId xmlns:a16="http://schemas.microsoft.com/office/drawing/2014/main" id="{27869DE0-875B-D5CD-D1F7-588597627886}"/>
              </a:ext>
            </a:extLst>
          </p:cNvPr>
          <p:cNvSpPr/>
          <p:nvPr/>
        </p:nvSpPr>
        <p:spPr>
          <a:xfrm>
            <a:off x="12303453" y="3797300"/>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a:t>Large Party Type*</a:t>
            </a:r>
          </a:p>
        </p:txBody>
      </p:sp>
      <p:sp>
        <p:nvSpPr>
          <p:cNvPr id="24" name="Rectangle 23">
            <a:extLst>
              <a:ext uri="{FF2B5EF4-FFF2-40B4-BE49-F238E27FC236}">
                <a16:creationId xmlns:a16="http://schemas.microsoft.com/office/drawing/2014/main" id="{FB93572C-1D33-690A-767C-EF64A5CCF3B7}"/>
              </a:ext>
              <a:ext uri="{C183D7F6-B498-43B3-948B-1728B52AA6E4}">
                <adec:decorative xmlns:adec="http://schemas.microsoft.com/office/drawing/2017/decorative" val="1"/>
              </a:ext>
            </a:extLst>
          </p:cNvPr>
          <p:cNvSpPr/>
          <p:nvPr/>
        </p:nvSpPr>
        <p:spPr>
          <a:xfrm>
            <a:off x="12303453" y="4546604"/>
            <a:ext cx="11491585"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26" name="Content Placeholder 8" descr="Bar chart depicting the type of large group for example 4% of visits were part of a celebration such as a birthday or stag do.">
            <a:extLst>
              <a:ext uri="{FF2B5EF4-FFF2-40B4-BE49-F238E27FC236}">
                <a16:creationId xmlns:a16="http://schemas.microsoft.com/office/drawing/2014/main" id="{19AE7A1C-14FF-3620-3399-13816C5EC70B}"/>
              </a:ext>
            </a:extLst>
          </p:cNvPr>
          <p:cNvGraphicFramePr>
            <a:graphicFrameLocks/>
          </p:cNvGraphicFramePr>
          <p:nvPr>
            <p:extLst>
              <p:ext uri="{D42A27DB-BD31-4B8C-83A1-F6EECF244321}">
                <p14:modId xmlns:p14="http://schemas.microsoft.com/office/powerpoint/2010/main" val="3885851568"/>
              </p:ext>
            </p:extLst>
          </p:nvPr>
        </p:nvGraphicFramePr>
        <p:xfrm>
          <a:off x="12303453" y="4623240"/>
          <a:ext cx="11491585" cy="7271967"/>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Placeholder 3">
            <a:extLst>
              <a:ext uri="{FF2B5EF4-FFF2-40B4-BE49-F238E27FC236}">
                <a16:creationId xmlns:a16="http://schemas.microsoft.com/office/drawing/2014/main" id="{DD59E2CD-CB24-A707-253B-C221D52AB43B}"/>
              </a:ext>
            </a:extLst>
          </p:cNvPr>
          <p:cNvSpPr txBox="1">
            <a:spLocks/>
          </p:cNvSpPr>
          <p:nvPr/>
        </p:nvSpPr>
        <p:spPr>
          <a:xfrm>
            <a:off x="571500" y="12222058"/>
            <a:ext cx="20528218" cy="998175"/>
          </a:xfrm>
          <a:prstGeom prst="rect">
            <a:avLst/>
          </a:prstGeom>
        </p:spPr>
        <p:txBody>
          <a:bodyPr lIns="0" tIns="0" rIns="0" bIns="0"/>
          <a:lstStyle>
            <a:lvl1pPr marL="0" marR="0" indent="0" algn="l" defTabSz="1828800" rtl="0" latinLnBrk="0">
              <a:lnSpc>
                <a:spcPct val="90000"/>
              </a:lnSpc>
              <a:spcBef>
                <a:spcPts val="1800"/>
              </a:spcBef>
              <a:spcAft>
                <a:spcPts val="0"/>
              </a:spcAft>
              <a:buClrTx/>
              <a:buSzPct val="100000"/>
              <a:buFont typeface="Symbol"/>
              <a:buNone/>
              <a:tabLst/>
              <a:defRPr sz="20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hangingPunct="1">
              <a:spcBef>
                <a:spcPts val="0"/>
              </a:spcBef>
            </a:pPr>
            <a:r>
              <a:rPr lang="en-GB" sz="2400"/>
              <a:t>*Base sizes of all large party types are under 100, with some under 30, it is recommended to only use the estimates as indicative. </a:t>
            </a:r>
          </a:p>
          <a:p>
            <a:pPr hangingPunct="1">
              <a:spcBef>
                <a:spcPts val="0"/>
              </a:spcBef>
            </a:pPr>
            <a:r>
              <a:rPr lang="en-GB" sz="2400"/>
              <a:t>Source: Great Britain Tourism Survey (GBTS): Day Visits 2024</a:t>
            </a:r>
            <a:br>
              <a:rPr lang="en-US" sz="2400"/>
            </a:br>
            <a:r>
              <a:rPr lang="en-US" sz="2400"/>
              <a:t>Base: Wales 911</a:t>
            </a:r>
          </a:p>
        </p:txBody>
      </p:sp>
    </p:spTree>
    <p:custDataLst>
      <p:tags r:id="rId1"/>
    </p:custDataLst>
    <p:extLst>
      <p:ext uri="{BB962C8B-B14F-4D97-AF65-F5344CB8AC3E}">
        <p14:creationId xmlns:p14="http://schemas.microsoft.com/office/powerpoint/2010/main" val="4859860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55DDBAE-6E0A-2146-3CBE-7A1775CC2294}"/>
              </a:ext>
            </a:extLst>
          </p:cNvPr>
          <p:cNvSpPr>
            <a:spLocks noGrp="1"/>
          </p:cNvSpPr>
          <p:nvPr>
            <p:ph type="title" idx="4294967295"/>
          </p:nvPr>
        </p:nvSpPr>
        <p:spPr>
          <a:xfrm>
            <a:off x="608012" y="738380"/>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Day visit spend breakdown 2024</a:t>
            </a:r>
          </a:p>
        </p:txBody>
      </p:sp>
      <p:sp>
        <p:nvSpPr>
          <p:cNvPr id="7" name="Content Placeholder 6">
            <a:extLst>
              <a:ext uri="{FF2B5EF4-FFF2-40B4-BE49-F238E27FC236}">
                <a16:creationId xmlns:a16="http://schemas.microsoft.com/office/drawing/2014/main" id="{FFA89EDE-246D-8AFC-FD07-5D771F8C3AC5}"/>
              </a:ext>
            </a:extLst>
          </p:cNvPr>
          <p:cNvSpPr>
            <a:spLocks noGrp="1"/>
          </p:cNvSpPr>
          <p:nvPr>
            <p:ph type="body" sz="quarter" idx="14"/>
          </p:nvPr>
        </p:nvSpPr>
        <p:spPr>
          <a:xfrm>
            <a:off x="555137" y="2059806"/>
            <a:ext cx="23227200" cy="2061919"/>
          </a:xfrm>
        </p:spPr>
        <p:txBody>
          <a:bodyPr lIns="90000" tIns="46800" rIns="90000" bIns="46800"/>
          <a:lstStyle/>
          <a:p>
            <a:r>
              <a:rPr lang="en-GB" sz="2800"/>
              <a:t>Food and drink costs remained the largest expense for day visitors in Wales in 2024, down 11% on 2023. Older independents scaled back their food and drink spend the most in 2024, decreasing by 36% since 2023. However, the family lifestage increased their spend on food and drink, in line with the increase in day visits that included these activities (+13% since 2023). As day visits by trains increased in 2024, rail, tube or tram transport (e.g. tickets) costs also increased (+67% in 2024, when compared to 2023). Attractions costs represented 10% of spend in 2024, a decrease of 4 percentage points, as younger independents and families decreased their day visits that included these activities (-3pp for both between 2023 and 2024).</a:t>
            </a:r>
          </a:p>
        </p:txBody>
      </p:sp>
      <p:sp>
        <p:nvSpPr>
          <p:cNvPr id="3" name="Rectangle 2">
            <a:extLst>
              <a:ext uri="{FF2B5EF4-FFF2-40B4-BE49-F238E27FC236}">
                <a16:creationId xmlns:a16="http://schemas.microsoft.com/office/drawing/2014/main" id="{1AE79D45-FA69-14EA-FF8F-23F6F2A5F41C}"/>
              </a:ext>
            </a:extLst>
          </p:cNvPr>
          <p:cNvSpPr/>
          <p:nvPr/>
        </p:nvSpPr>
        <p:spPr>
          <a:xfrm>
            <a:off x="611674" y="4121725"/>
            <a:ext cx="23223538"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Day visit Spend Breakdown 2024</a:t>
            </a:r>
          </a:p>
        </p:txBody>
      </p:sp>
      <p:sp>
        <p:nvSpPr>
          <p:cNvPr id="5" name="Rectangle 4">
            <a:extLst>
              <a:ext uri="{FF2B5EF4-FFF2-40B4-BE49-F238E27FC236}">
                <a16:creationId xmlns:a16="http://schemas.microsoft.com/office/drawing/2014/main" id="{C16456F9-7F24-4534-1097-A25B9A1C115C}"/>
              </a:ext>
              <a:ext uri="{C183D7F6-B498-43B3-948B-1728B52AA6E4}">
                <adec:decorative xmlns:adec="http://schemas.microsoft.com/office/drawing/2017/decorative" val="1"/>
              </a:ext>
            </a:extLst>
          </p:cNvPr>
          <p:cNvSpPr/>
          <p:nvPr/>
        </p:nvSpPr>
        <p:spPr>
          <a:xfrm>
            <a:off x="571501" y="4890050"/>
            <a:ext cx="23223537" cy="708128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6" name="Content Placeholder 8" descr="Pie chart depicting the breakdown of visit spend in 2022, for example food and drink costs represent 34% of visit spend.">
            <a:extLst>
              <a:ext uri="{FF2B5EF4-FFF2-40B4-BE49-F238E27FC236}">
                <a16:creationId xmlns:a16="http://schemas.microsoft.com/office/drawing/2014/main" id="{2BCD9828-6A63-CF0C-9F9D-14866C2A3A90}"/>
              </a:ext>
            </a:extLst>
          </p:cNvPr>
          <p:cNvGraphicFramePr>
            <a:graphicFrameLocks/>
          </p:cNvGraphicFramePr>
          <p:nvPr>
            <p:extLst>
              <p:ext uri="{D42A27DB-BD31-4B8C-83A1-F6EECF244321}">
                <p14:modId xmlns:p14="http://schemas.microsoft.com/office/powerpoint/2010/main" val="2444243019"/>
              </p:ext>
            </p:extLst>
          </p:nvPr>
        </p:nvGraphicFramePr>
        <p:xfrm>
          <a:off x="608012" y="4890051"/>
          <a:ext cx="23187026" cy="7081287"/>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11">
            <a:extLst>
              <a:ext uri="{FF2B5EF4-FFF2-40B4-BE49-F238E27FC236}">
                <a16:creationId xmlns:a16="http://schemas.microsoft.com/office/drawing/2014/main" id="{076AC9BE-435B-184A-5C90-F1FF5566DEF5}"/>
              </a:ext>
            </a:extLst>
          </p:cNvPr>
          <p:cNvSpPr txBox="1">
            <a:spLocks/>
          </p:cNvSpPr>
          <p:nvPr/>
        </p:nvSpPr>
        <p:spPr>
          <a:xfrm>
            <a:off x="558800" y="11971338"/>
            <a:ext cx="20528218" cy="998175"/>
          </a:xfrm>
          <a:prstGeom prst="rect">
            <a:avLst/>
          </a:prstGeom>
        </p:spPr>
        <p:txBody>
          <a:bodyPr lIns="91440" tIns="45720" rIns="91440" bIns="45720" anchor="t"/>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US" sz="2400"/>
              <a:t>Categories with * have a base size is between 30 and 100, it is recommended to only use the estimates as indicative. </a:t>
            </a:r>
          </a:p>
          <a:p>
            <a:pPr marL="0" indent="0" hangingPunct="1">
              <a:buNone/>
            </a:pPr>
            <a:r>
              <a:rPr lang="en-GB" sz="2400"/>
              <a:t>Source: Great Britain Tourism Survey (GBTS): Day Visits 2024</a:t>
            </a:r>
            <a:br>
              <a:rPr lang="en-US" sz="2400"/>
            </a:br>
            <a:r>
              <a:rPr lang="en-US" sz="2400"/>
              <a:t>Base: Wales 911</a:t>
            </a:r>
          </a:p>
        </p:txBody>
      </p:sp>
    </p:spTree>
    <p:custDataLst>
      <p:tags r:id="rId1"/>
    </p:custDataLst>
    <p:extLst>
      <p:ext uri="{BB962C8B-B14F-4D97-AF65-F5344CB8AC3E}">
        <p14:creationId xmlns:p14="http://schemas.microsoft.com/office/powerpoint/2010/main" val="3433574906"/>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E54942-D452-9DDB-C73B-B1D89458DF40}"/>
              </a:ext>
            </a:extLst>
          </p:cNvPr>
          <p:cNvSpPr>
            <a:spLocks noGrp="1"/>
          </p:cNvSpPr>
          <p:nvPr>
            <p:ph type="title" idx="4294967295"/>
          </p:nvPr>
        </p:nvSpPr>
        <p:spPr>
          <a:xfrm>
            <a:off x="561975" y="764336"/>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Average spend on tourism day visits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50F8EF96-A9E9-BC11-E702-94CEFA698000}"/>
              </a:ext>
            </a:extLst>
          </p:cNvPr>
          <p:cNvSpPr>
            <a:spLocks noGrp="1"/>
          </p:cNvSpPr>
          <p:nvPr>
            <p:ph type="body" sz="quarter" idx="14"/>
          </p:nvPr>
        </p:nvSpPr>
        <p:spPr>
          <a:xfrm>
            <a:off x="561975" y="2105029"/>
            <a:ext cx="23223538" cy="1552572"/>
          </a:xfrm>
        </p:spPr>
        <p:txBody>
          <a:bodyPr lIns="91440" tIns="45720" rIns="91440" bIns="45720" anchor="t"/>
          <a:lstStyle/>
          <a:p>
            <a:r>
              <a:rPr lang="en-US" dirty="0"/>
              <a:t>Average spend on tourism day visits in Wales in 2024 was £45. 11% spent nothing at all, these day visits were mostly to see friends and relatives. However, 1 in 10 did have an average spend of more than £100 per visit. These visits were more likely to be to cities and large towns, made up of 25-44 year olds and taking part in activities such as food, drink, a night out or speciality shopping or attending an organized public event. </a:t>
            </a:r>
          </a:p>
        </p:txBody>
      </p:sp>
      <p:sp>
        <p:nvSpPr>
          <p:cNvPr id="7" name="Rectangle 6">
            <a:extLst>
              <a:ext uri="{FF2B5EF4-FFF2-40B4-BE49-F238E27FC236}">
                <a16:creationId xmlns:a16="http://schemas.microsoft.com/office/drawing/2014/main" id="{A35A954E-D2E8-7CE3-BF65-17499491B930}"/>
              </a:ext>
            </a:extLst>
          </p:cNvPr>
          <p:cNvSpPr/>
          <p:nvPr/>
        </p:nvSpPr>
        <p:spPr>
          <a:xfrm>
            <a:off x="571500" y="3797300"/>
            <a:ext cx="23223538"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Average spend on tourism day visits 2024 (including zero spend)</a:t>
            </a:r>
          </a:p>
        </p:txBody>
      </p:sp>
      <p:sp>
        <p:nvSpPr>
          <p:cNvPr id="9" name="Rectangle 8">
            <a:extLst>
              <a:ext uri="{FF2B5EF4-FFF2-40B4-BE49-F238E27FC236}">
                <a16:creationId xmlns:a16="http://schemas.microsoft.com/office/drawing/2014/main" id="{63179E55-F432-E3D8-CD12-33A05D867772}"/>
              </a:ext>
              <a:ext uri="{C183D7F6-B498-43B3-948B-1728B52AA6E4}">
                <adec:decorative xmlns:adec="http://schemas.microsoft.com/office/drawing/2017/decorative" val="1"/>
              </a:ext>
            </a:extLst>
          </p:cNvPr>
          <p:cNvSpPr/>
          <p:nvPr/>
        </p:nvSpPr>
        <p:spPr>
          <a:xfrm>
            <a:off x="571501" y="4546100"/>
            <a:ext cx="23223537"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8" name="Content Placeholder 8" descr="Bar chart depicting the average spend on tourism day visits in 2022 in England, including zero spend, for example 18% of visits had a spend of £20 to £30.">
            <a:extLst>
              <a:ext uri="{FF2B5EF4-FFF2-40B4-BE49-F238E27FC236}">
                <a16:creationId xmlns:a16="http://schemas.microsoft.com/office/drawing/2014/main" id="{9F27BCAA-4812-B22A-832F-FEEBD5F32D0E}"/>
              </a:ext>
            </a:extLst>
          </p:cNvPr>
          <p:cNvGraphicFramePr>
            <a:graphicFrameLocks/>
          </p:cNvGraphicFramePr>
          <p:nvPr>
            <p:extLst>
              <p:ext uri="{D42A27DB-BD31-4B8C-83A1-F6EECF244321}">
                <p14:modId xmlns:p14="http://schemas.microsoft.com/office/powerpoint/2010/main" val="2236519265"/>
              </p:ext>
            </p:extLst>
          </p:nvPr>
        </p:nvGraphicFramePr>
        <p:xfrm>
          <a:off x="571500" y="4546100"/>
          <a:ext cx="23223538" cy="743317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11">
            <a:extLst>
              <a:ext uri="{FF2B5EF4-FFF2-40B4-BE49-F238E27FC236}">
                <a16:creationId xmlns:a16="http://schemas.microsoft.com/office/drawing/2014/main" id="{E781CDF9-F02C-17EC-948D-99C09326CA9C}"/>
              </a:ext>
            </a:extLst>
          </p:cNvPr>
          <p:cNvSpPr txBox="1">
            <a:spLocks/>
          </p:cNvSpPr>
          <p:nvPr/>
        </p:nvSpPr>
        <p:spPr>
          <a:xfrm>
            <a:off x="561975" y="12228987"/>
            <a:ext cx="20528218" cy="998175"/>
          </a:xfrm>
          <a:prstGeom prst="rect">
            <a:avLst/>
          </a:prstGeom>
        </p:spPr>
        <p:txBody>
          <a:bodyPr/>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GB" sz="2400"/>
              <a:t>Source: Great Britain Tourism Survey (GBTS): Day Visits 2024</a:t>
            </a:r>
            <a:br>
              <a:rPr lang="en-US" sz="2400"/>
            </a:br>
            <a:r>
              <a:rPr lang="en-US" sz="2400"/>
              <a:t>Base: Wales 911</a:t>
            </a:r>
          </a:p>
        </p:txBody>
      </p:sp>
    </p:spTree>
    <p:custDataLst>
      <p:tags r:id="rId1"/>
    </p:custDataLst>
    <p:extLst>
      <p:ext uri="{BB962C8B-B14F-4D97-AF65-F5344CB8AC3E}">
        <p14:creationId xmlns:p14="http://schemas.microsoft.com/office/powerpoint/2010/main" val="10886261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6E5AF-7E14-C78D-656A-C046FCA37D3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FB13C0C-12C8-F4E6-5F75-E8C1402908DF}"/>
              </a:ext>
            </a:extLst>
          </p:cNvPr>
          <p:cNvSpPr>
            <a:spLocks noGrp="1"/>
          </p:cNvSpPr>
          <p:nvPr>
            <p:ph type="title" idx="4294967295"/>
          </p:nvPr>
        </p:nvSpPr>
        <p:spPr>
          <a:xfrm>
            <a:off x="561975" y="764336"/>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Individuals with impairments in the day visit party</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9C265096-6F73-650F-2814-9E9CD03B1AAC}"/>
              </a:ext>
            </a:extLst>
          </p:cNvPr>
          <p:cNvSpPr>
            <a:spLocks noGrp="1"/>
          </p:cNvSpPr>
          <p:nvPr>
            <p:ph type="body" sz="quarter" idx="14"/>
          </p:nvPr>
        </p:nvSpPr>
        <p:spPr>
          <a:xfrm>
            <a:off x="598486" y="1896086"/>
            <a:ext cx="23223538" cy="1552572"/>
          </a:xfrm>
        </p:spPr>
        <p:txBody>
          <a:bodyPr/>
          <a:lstStyle/>
          <a:p>
            <a:r>
              <a:rPr lang="en-GB" dirty="0"/>
              <a:t>Overall, day visits in Wales, that included someone with an impairment in the party, dropped by 6%, from 15m visits in 2023 to 14m visits in 2024. However, the proportion of day visits that included someone with an impairment in the party increased by 4 percentage points, from 23% in 2022 to 27% in 2024. Spend increased by 8% for visit parties with impairments, from £542m in 2023 to £585m in 2024. As with all day visits in Wales in 2024, average spend among parties that included those with impairments increased from £36 in 2023 to £41 in 2024. </a:t>
            </a:r>
          </a:p>
        </p:txBody>
      </p:sp>
      <p:grpSp>
        <p:nvGrpSpPr>
          <p:cNvPr id="8" name="Group 7" descr="Bar chart with % of day visit parties and spend in Wales by those with impairments in the visit party">
            <a:extLst>
              <a:ext uri="{FF2B5EF4-FFF2-40B4-BE49-F238E27FC236}">
                <a16:creationId xmlns:a16="http://schemas.microsoft.com/office/drawing/2014/main" id="{37FAC8E6-3A2F-DB43-F4F5-9CC215193F8E}"/>
              </a:ext>
            </a:extLst>
          </p:cNvPr>
          <p:cNvGrpSpPr/>
          <p:nvPr/>
        </p:nvGrpSpPr>
        <p:grpSpPr>
          <a:xfrm>
            <a:off x="561975" y="3574126"/>
            <a:ext cx="8435655" cy="8434006"/>
            <a:chOff x="561975" y="3574126"/>
            <a:chExt cx="8435655" cy="8434006"/>
          </a:xfrm>
        </p:grpSpPr>
        <p:sp>
          <p:nvSpPr>
            <p:cNvPr id="5" name="Rectangle 4">
              <a:extLst>
                <a:ext uri="{FF2B5EF4-FFF2-40B4-BE49-F238E27FC236}">
                  <a16:creationId xmlns:a16="http://schemas.microsoft.com/office/drawing/2014/main" id="{0C38DB12-5CC2-9AAC-FA4F-2E0F90934CC2}"/>
                </a:ext>
                <a:ext uri="{C183D7F6-B498-43B3-948B-1728B52AA6E4}">
                  <adec:decorative xmlns:adec="http://schemas.microsoft.com/office/drawing/2017/decorative" val="1"/>
                </a:ext>
              </a:extLst>
            </p:cNvPr>
            <p:cNvSpPr/>
            <p:nvPr/>
          </p:nvSpPr>
          <p:spPr>
            <a:xfrm>
              <a:off x="598486" y="4852376"/>
              <a:ext cx="8362633" cy="715575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7" name="Group 6">
              <a:extLst>
                <a:ext uri="{FF2B5EF4-FFF2-40B4-BE49-F238E27FC236}">
                  <a16:creationId xmlns:a16="http://schemas.microsoft.com/office/drawing/2014/main" id="{092AD1D2-B3FD-3611-D5FE-CDAA9A5B5C41}"/>
                </a:ext>
              </a:extLst>
            </p:cNvPr>
            <p:cNvGrpSpPr/>
            <p:nvPr/>
          </p:nvGrpSpPr>
          <p:grpSpPr>
            <a:xfrm>
              <a:off x="561975" y="3574126"/>
              <a:ext cx="8435655" cy="8434006"/>
              <a:chOff x="561975" y="3574126"/>
              <a:chExt cx="8435655" cy="8434006"/>
            </a:xfrm>
          </p:grpSpPr>
          <p:sp>
            <p:nvSpPr>
              <p:cNvPr id="4" name="Rectangle 3">
                <a:extLst>
                  <a:ext uri="{FF2B5EF4-FFF2-40B4-BE49-F238E27FC236}">
                    <a16:creationId xmlns:a16="http://schemas.microsoft.com/office/drawing/2014/main" id="{D842AD91-4E88-54AA-E98E-7DF657738F18}"/>
                  </a:ext>
                </a:extLst>
              </p:cNvPr>
              <p:cNvSpPr/>
              <p:nvPr/>
            </p:nvSpPr>
            <p:spPr>
              <a:xfrm>
                <a:off x="598486" y="3574126"/>
                <a:ext cx="8399144" cy="12782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a:t>% of day visits and spend in Wales by those with impairments in the visit party (2022 – 2024)</a:t>
                </a:r>
              </a:p>
            </p:txBody>
          </p:sp>
          <p:graphicFrame>
            <p:nvGraphicFramePr>
              <p:cNvPr id="6" name="Chart 5" descr="Bar graph 2022-2024 visits and spend of those with impairments">
                <a:extLst>
                  <a:ext uri="{FF2B5EF4-FFF2-40B4-BE49-F238E27FC236}">
                    <a16:creationId xmlns:a16="http://schemas.microsoft.com/office/drawing/2014/main" id="{C898E97F-73EB-4FBB-EBA8-156C15F43A58}"/>
                  </a:ext>
                </a:extLst>
              </p:cNvPr>
              <p:cNvGraphicFramePr/>
              <p:nvPr>
                <p:extLst>
                  <p:ext uri="{D42A27DB-BD31-4B8C-83A1-F6EECF244321}">
                    <p14:modId xmlns:p14="http://schemas.microsoft.com/office/powerpoint/2010/main" val="719700891"/>
                  </p:ext>
                </p:extLst>
              </p:nvPr>
            </p:nvGraphicFramePr>
            <p:xfrm>
              <a:off x="561975" y="4888953"/>
              <a:ext cx="8399144" cy="7119179"/>
            </p:xfrm>
            <a:graphic>
              <a:graphicData uri="http://schemas.openxmlformats.org/drawingml/2006/chart">
                <c:chart xmlns:c="http://schemas.openxmlformats.org/drawingml/2006/chart" xmlns:r="http://schemas.openxmlformats.org/officeDocument/2006/relationships" r:id="rId3"/>
              </a:graphicData>
            </a:graphic>
          </p:graphicFrame>
        </p:grpSp>
      </p:grpSp>
      <p:graphicFrame>
        <p:nvGraphicFramePr>
          <p:cNvPr id="9" name="Content Placeholder 6" descr="Table depicting visits, spend and average spend in Wales by impairment type">
            <a:extLst>
              <a:ext uri="{FF2B5EF4-FFF2-40B4-BE49-F238E27FC236}">
                <a16:creationId xmlns:a16="http://schemas.microsoft.com/office/drawing/2014/main" id="{8FBCF699-5306-D91A-7B41-9DDA7695C770}"/>
              </a:ext>
            </a:extLst>
          </p:cNvPr>
          <p:cNvGraphicFramePr>
            <a:graphicFrameLocks/>
          </p:cNvGraphicFramePr>
          <p:nvPr>
            <p:extLst>
              <p:ext uri="{D42A27DB-BD31-4B8C-83A1-F6EECF244321}">
                <p14:modId xmlns:p14="http://schemas.microsoft.com/office/powerpoint/2010/main" val="1270849383"/>
              </p:ext>
            </p:extLst>
          </p:nvPr>
        </p:nvGraphicFramePr>
        <p:xfrm>
          <a:off x="9107424" y="3574126"/>
          <a:ext cx="14678088" cy="8434007"/>
        </p:xfrm>
        <a:graphic>
          <a:graphicData uri="http://schemas.openxmlformats.org/drawingml/2006/table">
            <a:tbl>
              <a:tblPr firstRow="1" bandRow="1">
                <a:tableStyleId>{5C22544A-7EE6-4342-B048-85BDC9FD1C3A}</a:tableStyleId>
              </a:tblPr>
              <a:tblGrid>
                <a:gridCol w="4430865">
                  <a:extLst>
                    <a:ext uri="{9D8B030D-6E8A-4147-A177-3AD203B41FA5}">
                      <a16:colId xmlns:a16="http://schemas.microsoft.com/office/drawing/2014/main" val="2318305683"/>
                    </a:ext>
                  </a:extLst>
                </a:gridCol>
                <a:gridCol w="1766963">
                  <a:extLst>
                    <a:ext uri="{9D8B030D-6E8A-4147-A177-3AD203B41FA5}">
                      <a16:colId xmlns:a16="http://schemas.microsoft.com/office/drawing/2014/main" val="4073713587"/>
                    </a:ext>
                  </a:extLst>
                </a:gridCol>
                <a:gridCol w="2331925">
                  <a:extLst>
                    <a:ext uri="{9D8B030D-6E8A-4147-A177-3AD203B41FA5}">
                      <a16:colId xmlns:a16="http://schemas.microsoft.com/office/drawing/2014/main" val="1504638290"/>
                    </a:ext>
                  </a:extLst>
                </a:gridCol>
                <a:gridCol w="1880373">
                  <a:extLst>
                    <a:ext uri="{9D8B030D-6E8A-4147-A177-3AD203B41FA5}">
                      <a16:colId xmlns:a16="http://schemas.microsoft.com/office/drawing/2014/main" val="2924448448"/>
                    </a:ext>
                  </a:extLst>
                </a:gridCol>
                <a:gridCol w="2218517">
                  <a:extLst>
                    <a:ext uri="{9D8B030D-6E8A-4147-A177-3AD203B41FA5}">
                      <a16:colId xmlns:a16="http://schemas.microsoft.com/office/drawing/2014/main" val="3361772343"/>
                    </a:ext>
                  </a:extLst>
                </a:gridCol>
                <a:gridCol w="2049445">
                  <a:extLst>
                    <a:ext uri="{9D8B030D-6E8A-4147-A177-3AD203B41FA5}">
                      <a16:colId xmlns:a16="http://schemas.microsoft.com/office/drawing/2014/main" val="1552158139"/>
                    </a:ext>
                  </a:extLst>
                </a:gridCol>
              </a:tblGrid>
              <a:tr h="1283953">
                <a:tc>
                  <a:txBody>
                    <a:bodyPr/>
                    <a:lstStyle/>
                    <a:p>
                      <a:pPr algn="l" rtl="0" fontAlgn="ctr"/>
                      <a:r>
                        <a:rPr lang="en-GB" sz="2800"/>
                        <a:t>Impairment</a:t>
                      </a:r>
                      <a:endParaRPr lang="en-GB" sz="2800" b="1" i="0" u="none" strike="noStrike">
                        <a:solidFill>
                          <a:srgbClr val="FFFFFF"/>
                        </a:solidFill>
                        <a:effectLst/>
                        <a:latin typeface="+mn-lt"/>
                      </a:endParaRPr>
                    </a:p>
                  </a:txBody>
                  <a:tcPr marT="64008" marB="64008" anchor="ctr"/>
                </a:tc>
                <a:tc>
                  <a:txBody>
                    <a:bodyPr/>
                    <a:lstStyle/>
                    <a:p>
                      <a:pPr algn="ctr" rtl="0" fontAlgn="ctr"/>
                      <a:r>
                        <a:rPr lang="en-GB" sz="2800" b="1" i="0" u="none" strike="noStrike" kern="1200" dirty="0">
                          <a:solidFill>
                            <a:srgbClr val="FFFFFF"/>
                          </a:solidFill>
                          <a:effectLst/>
                          <a:latin typeface="+mn-lt"/>
                          <a:ea typeface="+mn-ea"/>
                          <a:cs typeface="+mn-cs"/>
                        </a:rPr>
                        <a:t>Visits (millions)</a:t>
                      </a:r>
                    </a:p>
                  </a:txBody>
                  <a:tcPr marT="64008" marB="64008" anchor="ctr"/>
                </a:tc>
                <a:tc>
                  <a:txBody>
                    <a:bodyPr/>
                    <a:lstStyle/>
                    <a:p>
                      <a:pPr algn="ctr" rtl="0" fontAlgn="ctr"/>
                      <a:r>
                        <a:rPr lang="en-GB" sz="2800" b="1" i="0" u="none" strike="noStrike" kern="1200">
                          <a:solidFill>
                            <a:srgbClr val="FFFFFF"/>
                          </a:solidFill>
                          <a:effectLst/>
                          <a:latin typeface="+mn-lt"/>
                          <a:ea typeface="+mn-ea"/>
                          <a:cs typeface="+mn-cs"/>
                        </a:rPr>
                        <a:t>Proportion of visits </a:t>
                      </a:r>
                    </a:p>
                  </a:txBody>
                  <a:tcPr marT="64008" marB="64008" anchor="ctr"/>
                </a:tc>
                <a:tc>
                  <a:txBody>
                    <a:bodyPr/>
                    <a:lstStyle/>
                    <a:p>
                      <a:pPr algn="ctr" rtl="0" fontAlgn="ctr"/>
                      <a:r>
                        <a:rPr lang="en-US" sz="2800" b="1" i="0" u="none" strike="noStrike" kern="1200">
                          <a:solidFill>
                            <a:srgbClr val="FFFFFF"/>
                          </a:solidFill>
                          <a:effectLst/>
                          <a:latin typeface="+mn-lt"/>
                          <a:ea typeface="+mn-ea"/>
                          <a:cs typeface="+mn-cs"/>
                        </a:rPr>
                        <a:t>Spend</a:t>
                      </a:r>
                      <a:endParaRPr lang="en-GB" sz="2800" b="1" i="0" u="none" strike="noStrike" kern="1200">
                        <a:solidFill>
                          <a:srgbClr val="FFFFFF"/>
                        </a:solidFill>
                        <a:effectLst/>
                        <a:latin typeface="+mn-lt"/>
                        <a:ea typeface="+mn-ea"/>
                        <a:cs typeface="+mn-cs"/>
                      </a:endParaRPr>
                    </a:p>
                  </a:txBody>
                  <a:tcPr marT="64008" marB="64008" anchor="ctr"/>
                </a:tc>
                <a:tc>
                  <a:txBody>
                    <a:bodyPr/>
                    <a:lstStyle/>
                    <a:p>
                      <a:pPr algn="ctr" rtl="0" fontAlgn="ctr"/>
                      <a:r>
                        <a:rPr lang="en-US" sz="2800" b="1" i="0" u="none" strike="noStrike" kern="1200">
                          <a:solidFill>
                            <a:srgbClr val="FFFFFF"/>
                          </a:solidFill>
                          <a:effectLst/>
                          <a:latin typeface="+mn-lt"/>
                          <a:ea typeface="+mn-ea"/>
                          <a:cs typeface="+mn-cs"/>
                        </a:rPr>
                        <a:t>Proportion of spend</a:t>
                      </a:r>
                      <a:endParaRPr lang="en-GB" sz="2800" b="1" i="0" u="none" strike="noStrike" kern="1200">
                        <a:solidFill>
                          <a:srgbClr val="FFFFFF"/>
                        </a:solidFill>
                        <a:effectLst/>
                        <a:latin typeface="+mn-lt"/>
                        <a:ea typeface="+mn-ea"/>
                        <a:cs typeface="+mn-cs"/>
                      </a:endParaRPr>
                    </a:p>
                  </a:txBody>
                  <a:tcPr marT="64008" marB="64008" anchor="ctr"/>
                </a:tc>
                <a:tc>
                  <a:txBody>
                    <a:bodyPr/>
                    <a:lstStyle/>
                    <a:p>
                      <a:pPr algn="ctr" rtl="0" fontAlgn="ctr"/>
                      <a:r>
                        <a:rPr lang="en-GB" sz="2800" b="1" i="0" u="none" strike="noStrike" kern="1200">
                          <a:solidFill>
                            <a:srgbClr val="FFFFFF"/>
                          </a:solidFill>
                          <a:effectLst/>
                          <a:latin typeface="+mn-lt"/>
                          <a:ea typeface="+mn-ea"/>
                          <a:cs typeface="+mn-cs"/>
                        </a:rPr>
                        <a:t>Avg. Spend per Visit</a:t>
                      </a:r>
                    </a:p>
                  </a:txBody>
                  <a:tcPr marT="64008" marB="64008" anchor="ctr"/>
                </a:tc>
                <a:extLst>
                  <a:ext uri="{0D108BD9-81ED-4DB2-BD59-A6C34878D82A}">
                    <a16:rowId xmlns:a16="http://schemas.microsoft.com/office/drawing/2014/main" val="885219995"/>
                  </a:ext>
                </a:extLst>
              </a:tr>
              <a:tr h="1176439">
                <a:tc>
                  <a:txBody>
                    <a:bodyPr/>
                    <a:lstStyle/>
                    <a:p>
                      <a:pPr algn="l" fontAlgn="b"/>
                      <a:r>
                        <a:rPr lang="en-GB" sz="2400" b="0" i="0" u="none" strike="noStrike" dirty="0">
                          <a:solidFill>
                            <a:schemeClr val="tx1"/>
                          </a:solidFill>
                          <a:effectLst/>
                          <a:latin typeface="+mn-lt"/>
                        </a:rPr>
                        <a:t>Yes, someone with impairment in visit party</a:t>
                      </a:r>
                    </a:p>
                  </a:txBody>
                  <a:tcPr marT="54864" marB="54864"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14.2</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27%</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£585</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24%</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£41</a:t>
                      </a:r>
                    </a:p>
                  </a:txBody>
                  <a:tcPr marL="7620" marR="7620" marT="7620" marB="0" anchor="ctr"/>
                </a:tc>
                <a:extLst>
                  <a:ext uri="{0D108BD9-81ED-4DB2-BD59-A6C34878D82A}">
                    <a16:rowId xmlns:a16="http://schemas.microsoft.com/office/drawing/2014/main" val="439528554"/>
                  </a:ext>
                </a:extLst>
              </a:tr>
              <a:tr h="1176439">
                <a:tc>
                  <a:txBody>
                    <a:bodyPr/>
                    <a:lstStyle/>
                    <a:p>
                      <a:pPr algn="l" fontAlgn="b"/>
                      <a:r>
                        <a:rPr lang="en-GB" sz="2400" b="1" i="0" u="none" strike="noStrike">
                          <a:solidFill>
                            <a:schemeClr val="tx1"/>
                          </a:solidFill>
                          <a:effectLst/>
                          <a:latin typeface="+mn-lt"/>
                        </a:rPr>
                        <a:t>Type of impairment</a:t>
                      </a:r>
                    </a:p>
                  </a:txBody>
                  <a:tcPr marT="54864" marB="54864"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dirty="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extLst>
                  <a:ext uri="{0D108BD9-81ED-4DB2-BD59-A6C34878D82A}">
                    <a16:rowId xmlns:a16="http://schemas.microsoft.com/office/drawing/2014/main" val="2946266302"/>
                  </a:ext>
                </a:extLst>
              </a:tr>
              <a:tr h="1267859">
                <a:tc>
                  <a:txBody>
                    <a:bodyPr/>
                    <a:lstStyle/>
                    <a:p>
                      <a:pPr marL="0" algn="l" defTabSz="914400" rtl="0" eaLnBrk="1" fontAlgn="b" latinLnBrk="0" hangingPunct="1"/>
                      <a:r>
                        <a:rPr lang="en-GB" sz="2400" b="0" i="0" u="none" strike="noStrike" kern="1200">
                          <a:solidFill>
                            <a:schemeClr val="tx1"/>
                          </a:solidFill>
                          <a:effectLst/>
                          <a:latin typeface="+mn-lt"/>
                          <a:ea typeface="+mn-ea"/>
                          <a:cs typeface="+mn-cs"/>
                        </a:rPr>
                        <a:t>Cognitive/ Behavioural</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8.6 </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16%</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£338</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14%</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£39</a:t>
                      </a:r>
                    </a:p>
                  </a:txBody>
                  <a:tcPr marL="7620" marR="7620" marT="7620" marB="0" anchor="ctr"/>
                </a:tc>
                <a:extLst>
                  <a:ext uri="{0D108BD9-81ED-4DB2-BD59-A6C34878D82A}">
                    <a16:rowId xmlns:a16="http://schemas.microsoft.com/office/drawing/2014/main" val="797025957"/>
                  </a:ext>
                </a:extLst>
              </a:tr>
              <a:tr h="1176439">
                <a:tc>
                  <a:txBody>
                    <a:bodyPr/>
                    <a:lstStyle/>
                    <a:p>
                      <a:pPr marL="0" algn="l" defTabSz="914400" rtl="0" eaLnBrk="1" fontAlgn="b" latinLnBrk="0" hangingPunct="1"/>
                      <a:r>
                        <a:rPr lang="en-GB" sz="2400" b="0" i="0" u="none" strike="noStrike" kern="1200">
                          <a:solidFill>
                            <a:schemeClr val="tx1"/>
                          </a:solidFill>
                          <a:effectLst/>
                          <a:latin typeface="+mn-lt"/>
                          <a:ea typeface="+mn-ea"/>
                          <a:cs typeface="+mn-cs"/>
                        </a:rPr>
                        <a:t>*Sensory</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2.1</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4%</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£86</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4%</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£40</a:t>
                      </a:r>
                    </a:p>
                  </a:txBody>
                  <a:tcPr marL="7620" marR="7620" marT="7620" marB="0" anchor="ctr"/>
                </a:tc>
                <a:extLst>
                  <a:ext uri="{0D108BD9-81ED-4DB2-BD59-A6C34878D82A}">
                    <a16:rowId xmlns:a16="http://schemas.microsoft.com/office/drawing/2014/main" val="3515031598"/>
                  </a:ext>
                </a:extLst>
              </a:tr>
              <a:tr h="1176439">
                <a:tc>
                  <a:txBody>
                    <a:bodyPr/>
                    <a:lstStyle/>
                    <a:p>
                      <a:pPr marL="0" algn="l" defTabSz="914400" rtl="0" eaLnBrk="1" fontAlgn="b" latinLnBrk="0" hangingPunct="1"/>
                      <a:r>
                        <a:rPr lang="en-GB" sz="2400" b="0" i="0" u="none" strike="noStrike" kern="1200">
                          <a:solidFill>
                            <a:schemeClr val="tx1"/>
                          </a:solidFill>
                          <a:effectLst/>
                          <a:latin typeface="+mn-lt"/>
                          <a:ea typeface="+mn-ea"/>
                          <a:cs typeface="+mn-cs"/>
                        </a:rPr>
                        <a:t>Physical</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6.8</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13%</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£261</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11%</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£38</a:t>
                      </a:r>
                    </a:p>
                  </a:txBody>
                  <a:tcPr marL="7620" marR="7620" marT="7620" marB="0" anchor="ctr"/>
                </a:tc>
                <a:extLst>
                  <a:ext uri="{0D108BD9-81ED-4DB2-BD59-A6C34878D82A}">
                    <a16:rowId xmlns:a16="http://schemas.microsoft.com/office/drawing/2014/main" val="4102321912"/>
                  </a:ext>
                </a:extLst>
              </a:tr>
              <a:tr h="1176439">
                <a:tc>
                  <a:txBody>
                    <a:bodyPr/>
                    <a:lstStyle/>
                    <a:p>
                      <a:pPr marL="0" algn="l" defTabSz="914400" rtl="0" eaLnBrk="1" fontAlgn="b" latinLnBrk="0" hangingPunct="1"/>
                      <a:r>
                        <a:rPr lang="en-GB" sz="2400" b="0" i="0" u="none" strike="noStrike" kern="1200">
                          <a:solidFill>
                            <a:schemeClr val="tx1"/>
                          </a:solidFill>
                          <a:effectLst/>
                          <a:latin typeface="+mn-lt"/>
                          <a:ea typeface="+mn-ea"/>
                          <a:cs typeface="+mn-cs"/>
                        </a:rPr>
                        <a:t>*Other</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2.0</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4%</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£102</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a:solidFill>
                            <a:schemeClr val="tx1"/>
                          </a:solidFill>
                          <a:effectLst/>
                          <a:uFillTx/>
                          <a:latin typeface="+mn-lt"/>
                          <a:ea typeface="+mn-ea"/>
                          <a:cs typeface="+mn-cs"/>
                          <a:sym typeface="Calibri"/>
                        </a:rPr>
                        <a:t>4%</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pPr>
                      <a:r>
                        <a:rPr lang="en-GB" sz="2400" b="0" i="0" u="none" strike="noStrike" kern="1200" cap="none" spc="0" baseline="0" dirty="0">
                          <a:solidFill>
                            <a:schemeClr val="tx1"/>
                          </a:solidFill>
                          <a:effectLst/>
                          <a:uFillTx/>
                          <a:latin typeface="+mn-lt"/>
                          <a:ea typeface="+mn-ea"/>
                          <a:cs typeface="+mn-cs"/>
                          <a:sym typeface="Calibri"/>
                        </a:rPr>
                        <a:t>£50</a:t>
                      </a:r>
                    </a:p>
                  </a:txBody>
                  <a:tcPr marL="7620" marR="7620" marT="7620" marB="0" anchor="ctr"/>
                </a:tc>
                <a:extLst>
                  <a:ext uri="{0D108BD9-81ED-4DB2-BD59-A6C34878D82A}">
                    <a16:rowId xmlns:a16="http://schemas.microsoft.com/office/drawing/2014/main" val="3938810142"/>
                  </a:ext>
                </a:extLst>
              </a:tr>
            </a:tbl>
          </a:graphicData>
        </a:graphic>
      </p:graphicFrame>
      <p:sp>
        <p:nvSpPr>
          <p:cNvPr id="12" name="Text Placeholder 11">
            <a:extLst>
              <a:ext uri="{FF2B5EF4-FFF2-40B4-BE49-F238E27FC236}">
                <a16:creationId xmlns:a16="http://schemas.microsoft.com/office/drawing/2014/main" id="{1265B81E-2124-0FA1-CBAD-3A3CD55A69B8}"/>
              </a:ext>
            </a:extLst>
          </p:cNvPr>
          <p:cNvSpPr>
            <a:spLocks noGrp="1"/>
          </p:cNvSpPr>
          <p:nvPr>
            <p:ph type="body" sz="quarter" idx="15"/>
          </p:nvPr>
        </p:nvSpPr>
        <p:spPr>
          <a:xfrm>
            <a:off x="561975" y="12133601"/>
            <a:ext cx="20528218" cy="998175"/>
          </a:xfrm>
        </p:spPr>
        <p:txBody>
          <a:bodyPr lIns="0" tIns="0" rIns="0" bIns="0" anchor="t"/>
          <a:lstStyle/>
          <a:p>
            <a:r>
              <a:rPr lang="en-GB" sz="2400"/>
              <a:t>*Categories with an * have a base size is between 30 and 100, it is recommended to only use the estimates as indicative. </a:t>
            </a:r>
            <a:br>
              <a:rPr lang="en-GB" sz="2400"/>
            </a:br>
            <a:r>
              <a:rPr lang="en-GB" sz="2400"/>
              <a:t>Source: Great Britain Tourism Survey (GBTS): Day Visits 2024</a:t>
            </a:r>
            <a:br>
              <a:rPr lang="en-US" sz="2400"/>
            </a:br>
            <a:r>
              <a:rPr lang="en-US" sz="2400"/>
              <a:t>Base: Wales 911</a:t>
            </a:r>
            <a:endParaRPr lang="en-US"/>
          </a:p>
        </p:txBody>
      </p:sp>
    </p:spTree>
    <p:custDataLst>
      <p:tags r:id="rId1"/>
    </p:custDataLst>
    <p:extLst>
      <p:ext uri="{BB962C8B-B14F-4D97-AF65-F5344CB8AC3E}">
        <p14:creationId xmlns:p14="http://schemas.microsoft.com/office/powerpoint/2010/main" val="831634783"/>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86F72-01C5-3C2B-E17B-9A8C3469405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B650333-C29F-CB62-ECDC-E9D0701090DA}"/>
              </a:ext>
            </a:extLst>
          </p:cNvPr>
          <p:cNvSpPr>
            <a:spLocks noGrp="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Profile of those with impairments in visit party 2024</a:t>
            </a:r>
          </a:p>
        </p:txBody>
      </p:sp>
      <p:sp>
        <p:nvSpPr>
          <p:cNvPr id="8" name="Content Placeholder 7">
            <a:extLst>
              <a:ext uri="{FF2B5EF4-FFF2-40B4-BE49-F238E27FC236}">
                <a16:creationId xmlns:a16="http://schemas.microsoft.com/office/drawing/2014/main" id="{AB040AD5-E89A-B567-9852-86176ECAD2A3}"/>
              </a:ext>
            </a:extLst>
          </p:cNvPr>
          <p:cNvSpPr>
            <a:spLocks noGrp="1"/>
          </p:cNvSpPr>
          <p:nvPr>
            <p:ph type="body" sz="quarter" idx="14"/>
          </p:nvPr>
        </p:nvSpPr>
        <p:spPr>
          <a:xfrm>
            <a:off x="543533" y="2015446"/>
            <a:ext cx="23227200" cy="1551194"/>
          </a:xfrm>
        </p:spPr>
        <p:txBody>
          <a:bodyPr lIns="90000" tIns="46800" rIns="90000" bIns="46800">
            <a:noAutofit/>
          </a:bodyPr>
          <a:lstStyle/>
          <a:p>
            <a:r>
              <a:rPr lang="en-GB" sz="2800" dirty="0"/>
              <a:t>Mental health, mobility and social/behavioural were the top three impairments reported by day visitors in Wales in 2024, which is broadly in line with prevalence statistics. Day visitors in Wales with impairments in 2024 tend to skew older, however, the proportion of younger independents with impairments in the visit party did increase by 3 percentage points since 2023 (from 17% to 20%). Day visit parties with an impairment are less likely to be in full-time employment (41% vs 62% without impairments), which may contribute to why these parties have lower average spend per visit.</a:t>
            </a:r>
          </a:p>
        </p:txBody>
      </p:sp>
      <p:grpSp>
        <p:nvGrpSpPr>
          <p:cNvPr id="6" name="Group 5" descr="Bar chart with trypes of impairments in visit party">
            <a:extLst>
              <a:ext uri="{FF2B5EF4-FFF2-40B4-BE49-F238E27FC236}">
                <a16:creationId xmlns:a16="http://schemas.microsoft.com/office/drawing/2014/main" id="{927C7694-FD80-813D-2287-089E333B832A}"/>
              </a:ext>
            </a:extLst>
          </p:cNvPr>
          <p:cNvGrpSpPr/>
          <p:nvPr/>
        </p:nvGrpSpPr>
        <p:grpSpPr>
          <a:xfrm>
            <a:off x="571500" y="3797301"/>
            <a:ext cx="11485601" cy="8181974"/>
            <a:chOff x="571500" y="3797301"/>
            <a:chExt cx="11485601" cy="8181974"/>
          </a:xfrm>
        </p:grpSpPr>
        <p:sp>
          <p:nvSpPr>
            <p:cNvPr id="7" name="TextBox 6">
              <a:extLst>
                <a:ext uri="{FF2B5EF4-FFF2-40B4-BE49-F238E27FC236}">
                  <a16:creationId xmlns:a16="http://schemas.microsoft.com/office/drawing/2014/main" id="{93C15B2E-F364-1F55-C4EE-0985596AECE0}"/>
                </a:ext>
              </a:extLst>
            </p:cNvPr>
            <p:cNvSpPr txBox="1"/>
            <p:nvPr/>
          </p:nvSpPr>
          <p:spPr>
            <a:xfrm>
              <a:off x="571500" y="3797301"/>
              <a:ext cx="11485601" cy="767156"/>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rPr>
                <a:t>Types of Impairments – % based on yes, impairment in visit party</a:t>
              </a:r>
              <a:endParaRPr lang="en-IN" sz="2800" b="1">
                <a:solidFill>
                  <a:schemeClr val="bg1"/>
                </a:solidFill>
              </a:endParaRPr>
            </a:p>
          </p:txBody>
        </p:sp>
        <p:sp>
          <p:nvSpPr>
            <p:cNvPr id="9" name="Rectangle 8">
              <a:extLst>
                <a:ext uri="{FF2B5EF4-FFF2-40B4-BE49-F238E27FC236}">
                  <a16:creationId xmlns:a16="http://schemas.microsoft.com/office/drawing/2014/main" id="{09A4583A-DEE3-ACD2-BD32-815FB0F162CA}"/>
                </a:ext>
                <a:ext uri="{C183D7F6-B498-43B3-948B-1728B52AA6E4}">
                  <adec:decorative xmlns:adec="http://schemas.microsoft.com/office/drawing/2017/decorative" val="1"/>
                </a:ext>
              </a:extLst>
            </p:cNvPr>
            <p:cNvSpPr/>
            <p:nvPr/>
          </p:nvSpPr>
          <p:spPr>
            <a:xfrm>
              <a:off x="571500" y="4546100"/>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hart 4" descr="Horizontal bar chart depicting percentage of visits by main activity undertaken in England in 2022, for example, the main activity for 20% of visits was going to a visitor attraction.">
              <a:extLst>
                <a:ext uri="{FF2B5EF4-FFF2-40B4-BE49-F238E27FC236}">
                  <a16:creationId xmlns:a16="http://schemas.microsoft.com/office/drawing/2014/main" id="{FF1A0F47-C340-7977-56D5-E8337F12E095}"/>
                </a:ext>
              </a:extLst>
            </p:cNvPr>
            <p:cNvGraphicFramePr/>
            <p:nvPr>
              <p:extLst>
                <p:ext uri="{D42A27DB-BD31-4B8C-83A1-F6EECF244321}">
                  <p14:modId xmlns:p14="http://schemas.microsoft.com/office/powerpoint/2010/main" val="1910466136"/>
                </p:ext>
              </p:extLst>
            </p:nvPr>
          </p:nvGraphicFramePr>
          <p:xfrm>
            <a:off x="774193" y="4831058"/>
            <a:ext cx="11094719" cy="6964702"/>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18" name="Group 17" descr="Bar chart with lifestage of those with impairments in visit party">
            <a:extLst>
              <a:ext uri="{FF2B5EF4-FFF2-40B4-BE49-F238E27FC236}">
                <a16:creationId xmlns:a16="http://schemas.microsoft.com/office/drawing/2014/main" id="{78674DA9-99F3-76EC-4674-19A2F341371D}"/>
              </a:ext>
            </a:extLst>
          </p:cNvPr>
          <p:cNvGrpSpPr/>
          <p:nvPr/>
        </p:nvGrpSpPr>
        <p:grpSpPr>
          <a:xfrm>
            <a:off x="12382367" y="3797300"/>
            <a:ext cx="11392031" cy="3918806"/>
            <a:chOff x="12382367" y="3797300"/>
            <a:chExt cx="11392031" cy="3918806"/>
          </a:xfrm>
        </p:grpSpPr>
        <p:graphicFrame>
          <p:nvGraphicFramePr>
            <p:cNvPr id="12" name="Chart 11" descr="Horizontal bar chart depicting the duration of trips in 2022.">
              <a:extLst>
                <a:ext uri="{FF2B5EF4-FFF2-40B4-BE49-F238E27FC236}">
                  <a16:creationId xmlns:a16="http://schemas.microsoft.com/office/drawing/2014/main" id="{084FD12F-1511-8556-797E-4DEB86DC618E}"/>
                </a:ext>
              </a:extLst>
            </p:cNvPr>
            <p:cNvGraphicFramePr/>
            <p:nvPr>
              <p:extLst>
                <p:ext uri="{D42A27DB-BD31-4B8C-83A1-F6EECF244321}">
                  <p14:modId xmlns:p14="http://schemas.microsoft.com/office/powerpoint/2010/main" val="3038494643"/>
                </p:ext>
              </p:extLst>
            </p:nvPr>
          </p:nvGraphicFramePr>
          <p:xfrm>
            <a:off x="12382367" y="4546100"/>
            <a:ext cx="11392029" cy="3170006"/>
          </p:xfrm>
          <a:graphic>
            <a:graphicData uri="http://schemas.openxmlformats.org/drawingml/2006/chart">
              <c:chart xmlns:c="http://schemas.openxmlformats.org/drawingml/2006/chart" xmlns:r="http://schemas.openxmlformats.org/officeDocument/2006/relationships" r:id="rId4"/>
            </a:graphicData>
          </a:graphic>
        </p:graphicFrame>
        <p:grpSp>
          <p:nvGrpSpPr>
            <p:cNvPr id="10" name="Group 9">
              <a:extLst>
                <a:ext uri="{FF2B5EF4-FFF2-40B4-BE49-F238E27FC236}">
                  <a16:creationId xmlns:a16="http://schemas.microsoft.com/office/drawing/2014/main" id="{1B291BFE-E8F4-DE34-E9BC-4E7FE7D02A41}"/>
                </a:ext>
              </a:extLst>
            </p:cNvPr>
            <p:cNvGrpSpPr/>
            <p:nvPr/>
          </p:nvGrpSpPr>
          <p:grpSpPr>
            <a:xfrm>
              <a:off x="12382368" y="3797300"/>
              <a:ext cx="11392030" cy="3918806"/>
              <a:chOff x="12382368" y="3797300"/>
              <a:chExt cx="11392030" cy="3918806"/>
            </a:xfrm>
          </p:grpSpPr>
          <p:sp>
            <p:nvSpPr>
              <p:cNvPr id="14" name="Rectangle 13">
                <a:extLst>
                  <a:ext uri="{FF2B5EF4-FFF2-40B4-BE49-F238E27FC236}">
                    <a16:creationId xmlns:a16="http://schemas.microsoft.com/office/drawing/2014/main" id="{AC3A47EC-58B2-9290-5D02-8091BD8C812E}"/>
                  </a:ext>
                </a:extLst>
              </p:cNvPr>
              <p:cNvSpPr/>
              <p:nvPr/>
            </p:nvSpPr>
            <p:spPr>
              <a:xfrm>
                <a:off x="12382368" y="3797300"/>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Lifestage of those with impairments in visit party*</a:t>
                </a:r>
                <a:endParaRPr lang="en-IN" sz="2800" b="1"/>
              </a:p>
            </p:txBody>
          </p:sp>
          <p:sp>
            <p:nvSpPr>
              <p:cNvPr id="11" name="Rectangle 10">
                <a:extLst>
                  <a:ext uri="{FF2B5EF4-FFF2-40B4-BE49-F238E27FC236}">
                    <a16:creationId xmlns:a16="http://schemas.microsoft.com/office/drawing/2014/main" id="{E029D551-1DA6-0181-FD37-DBA3EA9337B9}"/>
                  </a:ext>
                  <a:ext uri="{C183D7F6-B498-43B3-948B-1728B52AA6E4}">
                    <adec:decorative xmlns:adec="http://schemas.microsoft.com/office/drawing/2017/decorative" val="1"/>
                  </a:ext>
                </a:extLst>
              </p:cNvPr>
              <p:cNvSpPr/>
              <p:nvPr/>
            </p:nvSpPr>
            <p:spPr>
              <a:xfrm>
                <a:off x="12382368" y="4546100"/>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2" name="Chart 1" descr="bar graph of those with impariments on day visits by lifestage">
                <a:extLst>
                  <a:ext uri="{FF2B5EF4-FFF2-40B4-BE49-F238E27FC236}">
                    <a16:creationId xmlns:a16="http://schemas.microsoft.com/office/drawing/2014/main" id="{E976D268-7868-DDCD-BF5D-4E59D2F59895}"/>
                  </a:ext>
                </a:extLst>
              </p:cNvPr>
              <p:cNvGraphicFramePr/>
              <p:nvPr>
                <p:extLst>
                  <p:ext uri="{D42A27DB-BD31-4B8C-83A1-F6EECF244321}">
                    <p14:modId xmlns:p14="http://schemas.microsoft.com/office/powerpoint/2010/main" val="1273518153"/>
                  </p:ext>
                </p:extLst>
              </p:nvPr>
            </p:nvGraphicFramePr>
            <p:xfrm>
              <a:off x="12582144" y="4681728"/>
              <a:ext cx="11027663" cy="2889504"/>
            </p:xfrm>
            <a:graphic>
              <a:graphicData uri="http://schemas.openxmlformats.org/drawingml/2006/chart">
                <c:chart xmlns:c="http://schemas.openxmlformats.org/drawingml/2006/chart" xmlns:r="http://schemas.openxmlformats.org/officeDocument/2006/relationships" r:id="rId5"/>
              </a:graphicData>
            </a:graphic>
          </p:graphicFrame>
        </p:grpSp>
      </p:grpSp>
      <p:grpSp>
        <p:nvGrpSpPr>
          <p:cNvPr id="16" name="Group 15" descr="Bar chart with employment status of those with impairments in visit party">
            <a:extLst>
              <a:ext uri="{FF2B5EF4-FFF2-40B4-BE49-F238E27FC236}">
                <a16:creationId xmlns:a16="http://schemas.microsoft.com/office/drawing/2014/main" id="{D2BEA0B7-8499-BE20-4FB9-46DAD5AEF594}"/>
              </a:ext>
            </a:extLst>
          </p:cNvPr>
          <p:cNvGrpSpPr/>
          <p:nvPr/>
        </p:nvGrpSpPr>
        <p:grpSpPr>
          <a:xfrm>
            <a:off x="12403008" y="8060470"/>
            <a:ext cx="11392030" cy="3918805"/>
            <a:chOff x="12403008" y="8060470"/>
            <a:chExt cx="11392030" cy="3918805"/>
          </a:xfrm>
        </p:grpSpPr>
        <p:sp>
          <p:nvSpPr>
            <p:cNvPr id="15" name="Rectangle 14">
              <a:extLst>
                <a:ext uri="{FF2B5EF4-FFF2-40B4-BE49-F238E27FC236}">
                  <a16:creationId xmlns:a16="http://schemas.microsoft.com/office/drawing/2014/main" id="{AF66DB5B-37BD-8A47-29B5-D242501F061A}"/>
                </a:ext>
              </a:extLst>
            </p:cNvPr>
            <p:cNvSpPr/>
            <p:nvPr/>
          </p:nvSpPr>
          <p:spPr>
            <a:xfrm>
              <a:off x="12403008" y="8060470"/>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Employment status of those with impairments in visit party</a:t>
              </a:r>
              <a:endParaRPr lang="en-IN" sz="2800" b="1"/>
            </a:p>
          </p:txBody>
        </p:sp>
        <p:sp>
          <p:nvSpPr>
            <p:cNvPr id="13" name="Rectangle 12">
              <a:extLst>
                <a:ext uri="{FF2B5EF4-FFF2-40B4-BE49-F238E27FC236}">
                  <a16:creationId xmlns:a16="http://schemas.microsoft.com/office/drawing/2014/main" id="{A8897745-F80E-343B-EDDD-7389F755FB98}"/>
                </a:ext>
                <a:ext uri="{C183D7F6-B498-43B3-948B-1728B52AA6E4}">
                  <adec:decorative xmlns:adec="http://schemas.microsoft.com/office/drawing/2017/decorative" val="1"/>
                </a:ext>
              </a:extLst>
            </p:cNvPr>
            <p:cNvSpPr/>
            <p:nvPr/>
          </p:nvSpPr>
          <p:spPr>
            <a:xfrm>
              <a:off x="12403008" y="8809269"/>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3" name="Chart 2" descr="Bar graph 2024 of those with impairments on day visits in employment/unemployed">
              <a:extLst>
                <a:ext uri="{FF2B5EF4-FFF2-40B4-BE49-F238E27FC236}">
                  <a16:creationId xmlns:a16="http://schemas.microsoft.com/office/drawing/2014/main" id="{4B3D686E-ACB5-63F1-B745-5C5D340EE6AD}"/>
                </a:ext>
              </a:extLst>
            </p:cNvPr>
            <p:cNvGraphicFramePr/>
            <p:nvPr>
              <p:extLst>
                <p:ext uri="{D42A27DB-BD31-4B8C-83A1-F6EECF244321}">
                  <p14:modId xmlns:p14="http://schemas.microsoft.com/office/powerpoint/2010/main" val="4106205373"/>
                </p:ext>
              </p:extLst>
            </p:nvPr>
          </p:nvGraphicFramePr>
          <p:xfrm>
            <a:off x="12582144" y="8967190"/>
            <a:ext cx="11027663" cy="2828569"/>
          </p:xfrm>
          <a:graphic>
            <a:graphicData uri="http://schemas.openxmlformats.org/drawingml/2006/chart">
              <c:chart xmlns:c="http://schemas.openxmlformats.org/drawingml/2006/chart" xmlns:r="http://schemas.openxmlformats.org/officeDocument/2006/relationships" r:id="rId6"/>
            </a:graphicData>
          </a:graphic>
        </p:graphicFrame>
      </p:grpSp>
      <p:sp>
        <p:nvSpPr>
          <p:cNvPr id="17" name="Text Placeholder 3">
            <a:extLst>
              <a:ext uri="{FF2B5EF4-FFF2-40B4-BE49-F238E27FC236}">
                <a16:creationId xmlns:a16="http://schemas.microsoft.com/office/drawing/2014/main" id="{81634996-9BE8-CA59-6C0C-319AE158A7C2}"/>
              </a:ext>
            </a:extLst>
          </p:cNvPr>
          <p:cNvSpPr txBox="1">
            <a:spLocks/>
          </p:cNvSpPr>
          <p:nvPr/>
        </p:nvSpPr>
        <p:spPr>
          <a:xfrm>
            <a:off x="561975" y="12137195"/>
            <a:ext cx="20528218" cy="998175"/>
          </a:xfrm>
          <a:prstGeom prst="rect">
            <a:avLst/>
          </a:prstGeom>
        </p:spPr>
        <p:txBody>
          <a:bodyPr lIns="91440" tIns="45720" rIns="91440" bIns="45720" anchor="t"/>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spcBef>
                <a:spcPts val="0"/>
              </a:spcBef>
              <a:buNone/>
            </a:pPr>
            <a:r>
              <a:rPr lang="en-GB" sz="2400"/>
              <a:t>*Categories with an * have a base size is between 30 and 100, it is recommended to only use the estimates as indicative. </a:t>
            </a:r>
          </a:p>
          <a:p>
            <a:pPr marL="0" indent="0" hangingPunct="1">
              <a:spcBef>
                <a:spcPts val="0"/>
              </a:spcBef>
              <a:buNone/>
            </a:pPr>
            <a:r>
              <a:rPr lang="en-GB" sz="2400"/>
              <a:t>Source: Great Britain Tourism Survey (GBTS): Day Visits 2024</a:t>
            </a:r>
            <a:br>
              <a:rPr lang="en-US" sz="2400"/>
            </a:br>
            <a:r>
              <a:rPr lang="en-US" sz="2400"/>
              <a:t>Base: Wales 911</a:t>
            </a:r>
            <a:endParaRPr lang="en-US"/>
          </a:p>
        </p:txBody>
      </p:sp>
    </p:spTree>
    <p:custDataLst>
      <p:tags r:id="rId1"/>
    </p:custDataLst>
    <p:extLst>
      <p:ext uri="{BB962C8B-B14F-4D97-AF65-F5344CB8AC3E}">
        <p14:creationId xmlns:p14="http://schemas.microsoft.com/office/powerpoint/2010/main" val="3703197921"/>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98BDF-3C1E-99EF-4F88-6AC87DAB8F6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54DAC3A-659B-F642-FB03-3C7D3A4BBB6F}"/>
              </a:ext>
            </a:extLst>
          </p:cNvPr>
          <p:cNvSpPr>
            <a:spLocks noGrp="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Accessibility of day visits 2024</a:t>
            </a:r>
          </a:p>
        </p:txBody>
      </p:sp>
      <p:sp>
        <p:nvSpPr>
          <p:cNvPr id="8" name="Content Placeholder 7">
            <a:extLst>
              <a:ext uri="{FF2B5EF4-FFF2-40B4-BE49-F238E27FC236}">
                <a16:creationId xmlns:a16="http://schemas.microsoft.com/office/drawing/2014/main" id="{0136E6C1-FCF6-4A75-4819-06E2938FA19E}"/>
              </a:ext>
            </a:extLst>
          </p:cNvPr>
          <p:cNvSpPr>
            <a:spLocks noGrp="1"/>
          </p:cNvSpPr>
          <p:nvPr>
            <p:ph type="body" sz="quarter" idx="14"/>
          </p:nvPr>
        </p:nvSpPr>
        <p:spPr>
          <a:xfrm>
            <a:off x="654556" y="2036712"/>
            <a:ext cx="23227200" cy="1551194"/>
          </a:xfrm>
        </p:spPr>
        <p:txBody>
          <a:bodyPr lIns="90000" tIns="46800" rIns="90000" bIns="46800">
            <a:noAutofit/>
          </a:bodyPr>
          <a:lstStyle/>
          <a:p>
            <a:r>
              <a:rPr lang="en-GB" sz="2800"/>
              <a:t>Day visits in Wales in 2024, by parties that included those with impairments, followed similar trends to those without, with a general shift towards train travel (+6pp), when compared 2023. The most popular activity types were visiting friends and relatives, sightseeing and food and drink, nights out and speciality shopping. Day visits that included those with impairments in the party were a little less city/large town centric, increasing their share of visits to the seaside/coastal areas by 3 percentage points between 2023 and 2024. The older age and </a:t>
            </a:r>
            <a:r>
              <a:rPr lang="en-GB" sz="2800" err="1"/>
              <a:t>lifestage</a:t>
            </a:r>
            <a:r>
              <a:rPr lang="en-GB" sz="2800"/>
              <a:t> profile of those with impairments may explain these preferences. </a:t>
            </a:r>
          </a:p>
        </p:txBody>
      </p:sp>
      <p:grpSp>
        <p:nvGrpSpPr>
          <p:cNvPr id="18" name="Group 17" descr="Bar chart with location types of those with impairments in visit party">
            <a:extLst>
              <a:ext uri="{FF2B5EF4-FFF2-40B4-BE49-F238E27FC236}">
                <a16:creationId xmlns:a16="http://schemas.microsoft.com/office/drawing/2014/main" id="{1BC0FE6F-5672-6533-D6C6-76E4CAA2964C}"/>
              </a:ext>
            </a:extLst>
          </p:cNvPr>
          <p:cNvGrpSpPr/>
          <p:nvPr/>
        </p:nvGrpSpPr>
        <p:grpSpPr>
          <a:xfrm>
            <a:off x="609600" y="4053858"/>
            <a:ext cx="11412673" cy="3918806"/>
            <a:chOff x="609600" y="3679458"/>
            <a:chExt cx="11412673" cy="3918806"/>
          </a:xfrm>
        </p:grpSpPr>
        <p:grpSp>
          <p:nvGrpSpPr>
            <p:cNvPr id="2" name="Group 1">
              <a:extLst>
                <a:ext uri="{FF2B5EF4-FFF2-40B4-BE49-F238E27FC236}">
                  <a16:creationId xmlns:a16="http://schemas.microsoft.com/office/drawing/2014/main" id="{26DB43A5-F67A-30DB-9AD6-FE78DB235257}"/>
                </a:ext>
              </a:extLst>
            </p:cNvPr>
            <p:cNvGrpSpPr/>
            <p:nvPr/>
          </p:nvGrpSpPr>
          <p:grpSpPr>
            <a:xfrm>
              <a:off x="609600" y="3679458"/>
              <a:ext cx="11412673" cy="3918806"/>
              <a:chOff x="609600" y="3679458"/>
              <a:chExt cx="11412673" cy="3918806"/>
            </a:xfrm>
          </p:grpSpPr>
          <p:sp>
            <p:nvSpPr>
              <p:cNvPr id="14" name="Rectangle 13">
                <a:extLst>
                  <a:ext uri="{FF2B5EF4-FFF2-40B4-BE49-F238E27FC236}">
                    <a16:creationId xmlns:a16="http://schemas.microsoft.com/office/drawing/2014/main" id="{0EE6CFE9-C655-36ED-E7C3-C69F9BA8035F}"/>
                  </a:ext>
                </a:extLst>
              </p:cNvPr>
              <p:cNvSpPr/>
              <p:nvPr/>
            </p:nvSpPr>
            <p:spPr>
              <a:xfrm>
                <a:off x="609603" y="3679458"/>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Location types visited by those with impairments in visit party*</a:t>
                </a:r>
                <a:endParaRPr lang="en-IN" sz="2800" b="1"/>
              </a:p>
            </p:txBody>
          </p:sp>
          <p:sp>
            <p:nvSpPr>
              <p:cNvPr id="11" name="Rectangle 10">
                <a:extLst>
                  <a:ext uri="{FF2B5EF4-FFF2-40B4-BE49-F238E27FC236}">
                    <a16:creationId xmlns:a16="http://schemas.microsoft.com/office/drawing/2014/main" id="{25190978-C4B3-B6E5-C2E3-6C5A5BD28955}"/>
                  </a:ext>
                  <a:ext uri="{C183D7F6-B498-43B3-948B-1728B52AA6E4}">
                    <adec:decorative xmlns:adec="http://schemas.microsoft.com/office/drawing/2017/decorative" val="1"/>
                  </a:ext>
                </a:extLst>
              </p:cNvPr>
              <p:cNvSpPr/>
              <p:nvPr/>
            </p:nvSpPr>
            <p:spPr>
              <a:xfrm>
                <a:off x="630243" y="4428258"/>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6" name="Chart 5" descr="bar graph of location types visited by those with impairments in visit party">
                <a:extLst>
                  <a:ext uri="{FF2B5EF4-FFF2-40B4-BE49-F238E27FC236}">
                    <a16:creationId xmlns:a16="http://schemas.microsoft.com/office/drawing/2014/main" id="{C9278F9E-1F61-8907-2EEE-E59E939FDE5B}"/>
                  </a:ext>
                </a:extLst>
              </p:cNvPr>
              <p:cNvGraphicFramePr/>
              <p:nvPr>
                <p:extLst>
                  <p:ext uri="{D42A27DB-BD31-4B8C-83A1-F6EECF244321}">
                    <p14:modId xmlns:p14="http://schemas.microsoft.com/office/powerpoint/2010/main" val="554534748"/>
                  </p:ext>
                </p:extLst>
              </p:nvPr>
            </p:nvGraphicFramePr>
            <p:xfrm>
              <a:off x="609600" y="4583390"/>
              <a:ext cx="11149584" cy="2786673"/>
            </p:xfrm>
            <a:graphic>
              <a:graphicData uri="http://schemas.openxmlformats.org/drawingml/2006/chart">
                <c:chart xmlns:c="http://schemas.openxmlformats.org/drawingml/2006/chart" xmlns:r="http://schemas.openxmlformats.org/officeDocument/2006/relationships" r:id="rId3"/>
              </a:graphicData>
            </a:graphic>
          </p:graphicFrame>
        </p:grpSp>
        <p:graphicFrame>
          <p:nvGraphicFramePr>
            <p:cNvPr id="12" name="Chart 11" descr="Horizontal bar chart depicting the duration of trips in 2022.">
              <a:extLst>
                <a:ext uri="{FF2B5EF4-FFF2-40B4-BE49-F238E27FC236}">
                  <a16:creationId xmlns:a16="http://schemas.microsoft.com/office/drawing/2014/main" id="{59F117FC-CE6C-C92C-6576-6EE17039FD47}"/>
                </a:ext>
              </a:extLst>
            </p:cNvPr>
            <p:cNvGraphicFramePr/>
            <p:nvPr>
              <p:extLst>
                <p:ext uri="{D42A27DB-BD31-4B8C-83A1-F6EECF244321}">
                  <p14:modId xmlns:p14="http://schemas.microsoft.com/office/powerpoint/2010/main" val="3291134734"/>
                </p:ext>
              </p:extLst>
            </p:nvPr>
          </p:nvGraphicFramePr>
          <p:xfrm>
            <a:off x="609602" y="4428258"/>
            <a:ext cx="11392029" cy="3170006"/>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descr="Bar chart depicting transport used by those with impairments in visit party">
            <a:extLst>
              <a:ext uri="{FF2B5EF4-FFF2-40B4-BE49-F238E27FC236}">
                <a16:creationId xmlns:a16="http://schemas.microsoft.com/office/drawing/2014/main" id="{48927349-789F-0B32-BCF4-895D74A12B7F}"/>
              </a:ext>
            </a:extLst>
          </p:cNvPr>
          <p:cNvGrpSpPr/>
          <p:nvPr/>
        </p:nvGrpSpPr>
        <p:grpSpPr>
          <a:xfrm>
            <a:off x="630243" y="7942628"/>
            <a:ext cx="11392030" cy="3918805"/>
            <a:chOff x="630243" y="7942628"/>
            <a:chExt cx="11392030" cy="3918805"/>
          </a:xfrm>
        </p:grpSpPr>
        <p:sp>
          <p:nvSpPr>
            <p:cNvPr id="15" name="Rectangle 14">
              <a:extLst>
                <a:ext uri="{FF2B5EF4-FFF2-40B4-BE49-F238E27FC236}">
                  <a16:creationId xmlns:a16="http://schemas.microsoft.com/office/drawing/2014/main" id="{A2F4F075-DA73-51F8-2629-36BC5C83C7E8}"/>
                </a:ext>
              </a:extLst>
            </p:cNvPr>
            <p:cNvSpPr/>
            <p:nvPr/>
          </p:nvSpPr>
          <p:spPr>
            <a:xfrm>
              <a:off x="630243" y="7942628"/>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Transport used by those with impairments in visit party</a:t>
              </a:r>
              <a:endParaRPr lang="en-IN" sz="2800" b="1"/>
            </a:p>
          </p:txBody>
        </p:sp>
        <p:sp>
          <p:nvSpPr>
            <p:cNvPr id="13" name="Rectangle 12">
              <a:extLst>
                <a:ext uri="{FF2B5EF4-FFF2-40B4-BE49-F238E27FC236}">
                  <a16:creationId xmlns:a16="http://schemas.microsoft.com/office/drawing/2014/main" id="{0251EBF1-EC5E-0CF1-9DA9-592999ADC860}"/>
                </a:ext>
                <a:ext uri="{C183D7F6-B498-43B3-948B-1728B52AA6E4}">
                  <adec:decorative xmlns:adec="http://schemas.microsoft.com/office/drawing/2017/decorative" val="1"/>
                </a:ext>
              </a:extLst>
            </p:cNvPr>
            <p:cNvSpPr/>
            <p:nvPr/>
          </p:nvSpPr>
          <p:spPr>
            <a:xfrm>
              <a:off x="630243" y="8691427"/>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10" name="Chart 9" descr="bar graph of transport used by those with impairments in visit party&#10;">
              <a:extLst>
                <a:ext uri="{FF2B5EF4-FFF2-40B4-BE49-F238E27FC236}">
                  <a16:creationId xmlns:a16="http://schemas.microsoft.com/office/drawing/2014/main" id="{C8E90EE7-EAFB-216E-CFA8-E5579494BB88}"/>
                </a:ext>
              </a:extLst>
            </p:cNvPr>
            <p:cNvGraphicFramePr/>
            <p:nvPr>
              <p:extLst>
                <p:ext uri="{D42A27DB-BD31-4B8C-83A1-F6EECF244321}">
                  <p14:modId xmlns:p14="http://schemas.microsoft.com/office/powerpoint/2010/main" val="1851895149"/>
                </p:ext>
              </p:extLst>
            </p:nvPr>
          </p:nvGraphicFramePr>
          <p:xfrm>
            <a:off x="792164" y="8707363"/>
            <a:ext cx="10967020" cy="3015245"/>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19" name="Group 18" descr="Acitivites undertaken by those with impairments in the visit party">
            <a:extLst>
              <a:ext uri="{FF2B5EF4-FFF2-40B4-BE49-F238E27FC236}">
                <a16:creationId xmlns:a16="http://schemas.microsoft.com/office/drawing/2014/main" id="{DD5D221B-3424-F539-708A-D27702B942A7}"/>
              </a:ext>
            </a:extLst>
          </p:cNvPr>
          <p:cNvGrpSpPr/>
          <p:nvPr/>
        </p:nvGrpSpPr>
        <p:grpSpPr>
          <a:xfrm>
            <a:off x="9307822" y="4053858"/>
            <a:ext cx="14477690" cy="7807574"/>
            <a:chOff x="9307822" y="3679458"/>
            <a:chExt cx="14477690" cy="8181974"/>
          </a:xfrm>
        </p:grpSpPr>
        <p:grpSp>
          <p:nvGrpSpPr>
            <p:cNvPr id="5" name="Group 4">
              <a:extLst>
                <a:ext uri="{FF2B5EF4-FFF2-40B4-BE49-F238E27FC236}">
                  <a16:creationId xmlns:a16="http://schemas.microsoft.com/office/drawing/2014/main" id="{F8487021-C670-DD63-B5FE-BC500DF1E62B}"/>
                </a:ext>
              </a:extLst>
            </p:cNvPr>
            <p:cNvGrpSpPr/>
            <p:nvPr/>
          </p:nvGrpSpPr>
          <p:grpSpPr>
            <a:xfrm>
              <a:off x="12268156" y="3679458"/>
              <a:ext cx="11485601" cy="8181974"/>
              <a:chOff x="12268156" y="3679458"/>
              <a:chExt cx="11485601" cy="8181974"/>
            </a:xfrm>
          </p:grpSpPr>
          <p:sp>
            <p:nvSpPr>
              <p:cNvPr id="7" name="TextBox 6">
                <a:extLst>
                  <a:ext uri="{FF2B5EF4-FFF2-40B4-BE49-F238E27FC236}">
                    <a16:creationId xmlns:a16="http://schemas.microsoft.com/office/drawing/2014/main" id="{738DBC2C-86FA-D228-6874-4DA8C74F2038}"/>
                  </a:ext>
                </a:extLst>
              </p:cNvPr>
              <p:cNvSpPr txBox="1"/>
              <p:nvPr/>
            </p:nvSpPr>
            <p:spPr>
              <a:xfrm>
                <a:off x="12268156" y="3679458"/>
                <a:ext cx="11485601" cy="7488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rPr>
                  <a:t>Activities undertaken by those with impairments in the visit party*</a:t>
                </a:r>
                <a:endParaRPr lang="en-IN" sz="2800" b="1">
                  <a:solidFill>
                    <a:schemeClr val="bg1"/>
                  </a:solidFill>
                </a:endParaRPr>
              </a:p>
            </p:txBody>
          </p:sp>
          <p:sp>
            <p:nvSpPr>
              <p:cNvPr id="9" name="Rectangle 8">
                <a:extLst>
                  <a:ext uri="{FF2B5EF4-FFF2-40B4-BE49-F238E27FC236}">
                    <a16:creationId xmlns:a16="http://schemas.microsoft.com/office/drawing/2014/main" id="{405A511F-BF8E-CEE3-3A2B-1EE388B7E422}"/>
                  </a:ext>
                  <a:ext uri="{C183D7F6-B498-43B3-948B-1728B52AA6E4}">
                    <adec:decorative xmlns:adec="http://schemas.microsoft.com/office/drawing/2017/decorative" val="1"/>
                  </a:ext>
                </a:extLst>
              </p:cNvPr>
              <p:cNvSpPr/>
              <p:nvPr/>
            </p:nvSpPr>
            <p:spPr>
              <a:xfrm>
                <a:off x="12268156" y="4428257"/>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graphicFrame>
          <p:nvGraphicFramePr>
            <p:cNvPr id="16" name="Chart 15" descr="Horizontal bar chart depicting percentage of visits by main activity undertaken in England in 2022, for example, the main activity for 20% of visits was going to a visitor attraction.">
              <a:extLst>
                <a:ext uri="{FF2B5EF4-FFF2-40B4-BE49-F238E27FC236}">
                  <a16:creationId xmlns:a16="http://schemas.microsoft.com/office/drawing/2014/main" id="{EE5B0797-52AB-2F37-16F1-42887932E637}"/>
                </a:ext>
              </a:extLst>
            </p:cNvPr>
            <p:cNvGraphicFramePr/>
            <p:nvPr>
              <p:extLst>
                <p:ext uri="{D42A27DB-BD31-4B8C-83A1-F6EECF244321}">
                  <p14:modId xmlns:p14="http://schemas.microsoft.com/office/powerpoint/2010/main" val="2409593112"/>
                </p:ext>
              </p:extLst>
            </p:nvPr>
          </p:nvGraphicFramePr>
          <p:xfrm>
            <a:off x="9307822" y="4599325"/>
            <a:ext cx="14477690" cy="7143005"/>
          </p:xfrm>
          <a:graphic>
            <a:graphicData uri="http://schemas.openxmlformats.org/drawingml/2006/chart">
              <c:chart xmlns:c="http://schemas.openxmlformats.org/drawingml/2006/chart" xmlns:r="http://schemas.openxmlformats.org/officeDocument/2006/relationships" r:id="rId6"/>
            </a:graphicData>
          </a:graphic>
        </p:graphicFrame>
      </p:grpSp>
      <p:sp>
        <p:nvSpPr>
          <p:cNvPr id="17" name="Text Placeholder 3">
            <a:extLst>
              <a:ext uri="{FF2B5EF4-FFF2-40B4-BE49-F238E27FC236}">
                <a16:creationId xmlns:a16="http://schemas.microsoft.com/office/drawing/2014/main" id="{9B43B9C6-AD88-2349-F722-100D97242269}"/>
              </a:ext>
            </a:extLst>
          </p:cNvPr>
          <p:cNvSpPr txBox="1">
            <a:spLocks/>
          </p:cNvSpPr>
          <p:nvPr/>
        </p:nvSpPr>
        <p:spPr>
          <a:xfrm>
            <a:off x="630243" y="12111144"/>
            <a:ext cx="20528218" cy="998175"/>
          </a:xfrm>
          <a:prstGeom prst="rect">
            <a:avLst/>
          </a:prstGeom>
        </p:spPr>
        <p:txBody>
          <a:bodyPr lIns="91440" tIns="45720" rIns="91440" bIns="45720" anchor="t"/>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spcBef>
                <a:spcPts val="0"/>
              </a:spcBef>
              <a:buNone/>
            </a:pPr>
            <a:r>
              <a:rPr lang="en-GB" sz="2400"/>
              <a:t>*Categories with an * have a base size is between 30 and 100, it is recommended to only use the estimates as indicative. </a:t>
            </a:r>
          </a:p>
          <a:p>
            <a:pPr marL="0" indent="0" hangingPunct="1">
              <a:spcBef>
                <a:spcPts val="0"/>
              </a:spcBef>
              <a:buNone/>
            </a:pPr>
            <a:r>
              <a:rPr lang="en-GB" sz="2400"/>
              <a:t>Source: Great Britain Tourism Survey (GBTS): Day Visits 2024</a:t>
            </a:r>
            <a:br>
              <a:rPr lang="en-US" sz="2400"/>
            </a:br>
            <a:r>
              <a:rPr lang="en-US" sz="2400"/>
              <a:t>Base: Wales 911</a:t>
            </a:r>
            <a:endParaRPr lang="en-US"/>
          </a:p>
        </p:txBody>
      </p:sp>
    </p:spTree>
    <p:custDataLst>
      <p:tags r:id="rId1"/>
    </p:custDataLst>
    <p:extLst>
      <p:ext uri="{BB962C8B-B14F-4D97-AF65-F5344CB8AC3E}">
        <p14:creationId xmlns:p14="http://schemas.microsoft.com/office/powerpoint/2010/main" val="2365616571"/>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ngland and wales">
      <a:dk1>
        <a:srgbClr val="000000"/>
      </a:dk1>
      <a:lt1>
        <a:srgbClr val="FFFFFF"/>
      </a:lt1>
      <a:dk2>
        <a:srgbClr val="44546A"/>
      </a:dk2>
      <a:lt2>
        <a:srgbClr val="949494"/>
      </a:lt2>
      <a:accent1>
        <a:srgbClr val="003D6B"/>
      </a:accent1>
      <a:accent2>
        <a:srgbClr val="D67D00"/>
      </a:accent2>
      <a:accent3>
        <a:srgbClr val="850018"/>
      </a:accent3>
      <a:accent4>
        <a:srgbClr val="57A0A2"/>
      </a:accent4>
      <a:accent5>
        <a:srgbClr val="5D99C6"/>
      </a:accent5>
      <a:accent6>
        <a:srgbClr val="071527"/>
      </a:accent6>
      <a:hlink>
        <a:srgbClr val="0360A6"/>
      </a:hlink>
      <a:folHlink>
        <a:srgbClr val="EB0000"/>
      </a:folHlink>
    </a:clrScheme>
    <a:fontScheme name="Custom 20">
      <a:majorFont>
        <a:latin typeface="Wales Sans Headline"/>
        <a:ea typeface="Helvetica"/>
        <a:cs typeface="Helvetica"/>
      </a:majorFont>
      <a:minorFont>
        <a:latin typeface="Wales Sans Body"/>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121918" tIns="121918" rIns="121918" bIns="121918"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121918" tIns="121918" rIns="121918" bIns="121918"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121918" tIns="121918" rIns="121918" bIns="121918"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121918" tIns="121918" rIns="121918" bIns="121918"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A58105881</value>
    </field>
    <field name="Objective-Title">
      <value order="0">GBTS_Wales_Tourism_Day_Visit_Annual_Report_2024 - FINAL</value>
    </field>
    <field name="Objective-Description">
      <value order="0"/>
    </field>
    <field name="Objective-CreationStamp">
      <value order="0">2025-05-19T08:15:42Z</value>
    </field>
    <field name="Objective-IsApproved">
      <value order="0">false</value>
    </field>
    <field name="Objective-IsPublished">
      <value order="0">true</value>
    </field>
    <field name="Objective-DatePublished">
      <value order="0">2025-05-29T12:43:29Z</value>
    </field>
    <field name="Objective-ModificationStamp">
      <value order="0">2025-05-29T12:43:29Z</value>
    </field>
    <field name="Objective-Owner">
      <value order="0">Cox, Rebecca (EET - Tourism Development)</value>
    </field>
    <field name="Objective-Path">
      <value order="0">Objective Global Folder:#Business File Plan:WG Organisational Groups:OLD - Pre April 2024 - Economy, Treasury &amp; Constitution:Economy, Treasury &amp; Constitution (ETC) - Culture, Sport &amp; Tourism - Tourism Development:1 - Save:Tourism Research &amp; Insights:GBTS &amp; GBDVS:Joint GBTS &amp; GBVS - ONS - 2024-2028:Tourism &amp; Marketing - Tourism Research - Great Britain Day Visits Survey - Outcomes and Deliverables - 2024-2028:2024 annual reports</value>
    </field>
    <field name="Objective-Parent">
      <value order="0">2024 annual reports</value>
    </field>
    <field name="Objective-State">
      <value order="0">Published</value>
    </field>
    <field name="Objective-VersionId">
      <value order="0">vA105523775</value>
    </field>
    <field name="Objective-Version">
      <value order="0">3.0</value>
    </field>
    <field name="Objective-VersionNumber">
      <value order="0">4</value>
    </field>
    <field name="Objective-VersionComment">
      <value order="0"/>
    </field>
    <field name="Objective-FileNumber">
      <value order="0">qA2092297</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0</TotalTime>
  <Words>7782</Words>
  <Application>Microsoft Office PowerPoint</Application>
  <PresentationFormat>Custom</PresentationFormat>
  <Paragraphs>589</Paragraphs>
  <Slides>36</Slides>
  <Notes>3</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36</vt:i4>
      </vt:variant>
    </vt:vector>
  </HeadingPairs>
  <TitlesOfParts>
    <vt:vector size="51" baseType="lpstr">
      <vt:lpstr>Arial</vt:lpstr>
      <vt:lpstr>Arial Black</vt:lpstr>
      <vt:lpstr>Calibri</vt:lpstr>
      <vt:lpstr>Calibri Light</vt:lpstr>
      <vt:lpstr>Courier New</vt:lpstr>
      <vt:lpstr>Cymru Sans Body</vt:lpstr>
      <vt:lpstr>Cymru Sans Headline</vt:lpstr>
      <vt:lpstr>Cymru Sans Headline Medium</vt:lpstr>
      <vt:lpstr>Source Sans Pro</vt:lpstr>
      <vt:lpstr>Source Sans Pro Semibold</vt:lpstr>
      <vt:lpstr>Symbol</vt:lpstr>
      <vt:lpstr>Wales Sans Body</vt:lpstr>
      <vt:lpstr>Wales Sans Headline</vt:lpstr>
      <vt:lpstr>Wales Sans Headline Medium</vt:lpstr>
      <vt:lpstr>Office Theme</vt:lpstr>
      <vt:lpstr>Annual Report 2024</vt:lpstr>
      <vt:lpstr>Great Britain residents took 1.1 billion day and overnight trips in Great Britain in 2024. Spend for all domestic trips in Great Britain in 2024 was £87.8 billion.</vt:lpstr>
      <vt:lpstr>Contents</vt:lpstr>
      <vt:lpstr>Introduction</vt:lpstr>
      <vt:lpstr>Methodology</vt:lpstr>
      <vt:lpstr>Definitions</vt:lpstr>
      <vt:lpstr>Context</vt:lpstr>
      <vt:lpstr>Summary</vt:lpstr>
      <vt:lpstr>Summary of findings (1/2)</vt:lpstr>
      <vt:lpstr>Summary of findings (2/2)</vt:lpstr>
      <vt:lpstr>2024 GB day visit tourism statistics at a glance</vt:lpstr>
      <vt:lpstr>Tourism day visits by month in 2024</vt:lpstr>
      <vt:lpstr>Tourism day visits by quarter 2022-2024</vt:lpstr>
      <vt:lpstr>Tourism day visit spend by quarter 2022-2024</vt:lpstr>
      <vt:lpstr>Nation of residence by nation of destination in 2024</vt:lpstr>
      <vt:lpstr>Average spend per visit 2022-2024</vt:lpstr>
      <vt:lpstr>Wales</vt:lpstr>
      <vt:lpstr>Summary of tourism day visits to Wales in 2024</vt:lpstr>
      <vt:lpstr>Tourism day visits and spend in Wales 2024</vt:lpstr>
      <vt:lpstr>Location type of main place visited</vt:lpstr>
      <vt:lpstr>Spend by location type of main place visited 2024</vt:lpstr>
      <vt:lpstr>Activities undertaken on tourism day visits 2024</vt:lpstr>
      <vt:lpstr>Spend on tourism day visits by activity 2024</vt:lpstr>
      <vt:lpstr>Wales: profile of visits</vt:lpstr>
      <vt:lpstr>Visits and spend by region visited 2024</vt:lpstr>
      <vt:lpstr>Visits and spend by region of residence 2024</vt:lpstr>
      <vt:lpstr>Transport used 2024</vt:lpstr>
      <vt:lpstr>Distance travelled and number of places visited</vt:lpstr>
      <vt:lpstr>Lifestage and age profile for day visits 2024</vt:lpstr>
      <vt:lpstr>Visit party size 2024</vt:lpstr>
      <vt:lpstr>Visit party composition 2024</vt:lpstr>
      <vt:lpstr>Day visit spend breakdown 2024</vt:lpstr>
      <vt:lpstr>Average spend on tourism day visits 2024</vt:lpstr>
      <vt:lpstr>Individuals with impairments in the day visit party</vt:lpstr>
      <vt:lpstr>Profile of those with impairments in visit party 2024</vt:lpstr>
      <vt:lpstr>Accessibility of day visits 2024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Wales Great Britain Tourism Survey: Day Visits (Annual Report 2024)</dc:title>
  <dc:creator/>
  <cp:lastModifiedBy/>
  <cp:revision>1</cp:revision>
  <dcterms:modified xsi:type="dcterms:W3CDTF">2025-06-02T09:15:13Z</dcterms:modified>
</cp:coreProperties>
</file>