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6.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drawings/drawing1.xml" ContentType="application/vnd.openxmlformats-officedocument.drawingml.chartshapes+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2"/>
  </p:sldMasterIdLst>
  <p:notesMasterIdLst>
    <p:notesMasterId r:id="rId54"/>
  </p:notesMasterIdLst>
  <p:handoutMasterIdLst>
    <p:handoutMasterId r:id="rId55"/>
  </p:handoutMasterIdLst>
  <p:sldIdLst>
    <p:sldId id="952" r:id="rId3"/>
    <p:sldId id="953" r:id="rId4"/>
    <p:sldId id="1028" r:id="rId5"/>
    <p:sldId id="1054" r:id="rId6"/>
    <p:sldId id="954" r:id="rId7"/>
    <p:sldId id="1049" r:id="rId8"/>
    <p:sldId id="1065" r:id="rId9"/>
    <p:sldId id="1171" r:id="rId10"/>
    <p:sldId id="1142" r:id="rId11"/>
    <p:sldId id="1172" r:id="rId12"/>
    <p:sldId id="1005" r:id="rId13"/>
    <p:sldId id="1009" r:id="rId14"/>
    <p:sldId id="1169" r:id="rId15"/>
    <p:sldId id="973" r:id="rId16"/>
    <p:sldId id="1173" r:id="rId17"/>
    <p:sldId id="1153" r:id="rId18"/>
    <p:sldId id="1017" r:id="rId19"/>
    <p:sldId id="1019" r:id="rId20"/>
    <p:sldId id="1018" r:id="rId21"/>
    <p:sldId id="1174" r:id="rId22"/>
    <p:sldId id="1141" r:id="rId23"/>
    <p:sldId id="962" r:id="rId24"/>
    <p:sldId id="1067" r:id="rId25"/>
    <p:sldId id="1167" r:id="rId26"/>
    <p:sldId id="1066" r:id="rId27"/>
    <p:sldId id="966" r:id="rId28"/>
    <p:sldId id="967" r:id="rId29"/>
    <p:sldId id="1035" r:id="rId30"/>
    <p:sldId id="970" r:id="rId31"/>
    <p:sldId id="971" r:id="rId32"/>
    <p:sldId id="979" r:id="rId33"/>
    <p:sldId id="1002" r:id="rId34"/>
    <p:sldId id="1176" r:id="rId35"/>
    <p:sldId id="1154" r:id="rId36"/>
    <p:sldId id="982" r:id="rId37"/>
    <p:sldId id="1170" r:id="rId38"/>
    <p:sldId id="983" r:id="rId39"/>
    <p:sldId id="1040" r:id="rId40"/>
    <p:sldId id="984" r:id="rId41"/>
    <p:sldId id="1162" r:id="rId42"/>
    <p:sldId id="985" r:id="rId43"/>
    <p:sldId id="1177" r:id="rId44"/>
    <p:sldId id="1155" r:id="rId45"/>
    <p:sldId id="986" r:id="rId46"/>
    <p:sldId id="987" r:id="rId47"/>
    <p:sldId id="988" r:id="rId48"/>
    <p:sldId id="1178" r:id="rId49"/>
    <p:sldId id="1156" r:id="rId50"/>
    <p:sldId id="997" r:id="rId51"/>
    <p:sldId id="994" r:id="rId52"/>
    <p:sldId id="102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D19AEDF-77D3-4425-B6AB-BD2BF311DF4B}">
          <p14:sldIdLst>
            <p14:sldId id="952"/>
            <p14:sldId id="953"/>
            <p14:sldId id="1028"/>
          </p14:sldIdLst>
        </p14:section>
        <p14:section name="Background &amp; Methodology" id="{FFC82336-3FB6-46AF-8905-FB6CDB5C1689}">
          <p14:sldIdLst>
            <p14:sldId id="1054"/>
            <p14:sldId id="954"/>
            <p14:sldId id="1049"/>
            <p14:sldId id="1065"/>
          </p14:sldIdLst>
        </p14:section>
        <p14:section name="Key Findings" id="{AF7C74B5-0D16-4826-8483-66119A2DEF20}">
          <p14:sldIdLst>
            <p14:sldId id="1171"/>
            <p14:sldId id="1142"/>
          </p14:sldIdLst>
        </p14:section>
        <p14:section name="Profile of VW Enquirers" id="{79EA0617-FA25-46D3-ABB1-3D98BD50ED23}">
          <p14:sldIdLst>
            <p14:sldId id="1172"/>
            <p14:sldId id="1005"/>
            <p14:sldId id="1009"/>
            <p14:sldId id="1169"/>
            <p14:sldId id="973"/>
          </p14:sldIdLst>
        </p14:section>
        <p14:section name="2024 Trip Conversion &amp; Relationship with Wales" id="{FFD7C48C-3B63-4824-8847-AE71FBEE37BD}">
          <p14:sldIdLst>
            <p14:sldId id="1173"/>
            <p14:sldId id="1153"/>
            <p14:sldId id="1017"/>
            <p14:sldId id="1019"/>
            <p14:sldId id="1018"/>
          </p14:sldIdLst>
        </p14:section>
        <p14:section name="2024 Trip Characteristics" id="{BD2FC4EE-A049-4505-B242-B396D007727D}">
          <p14:sldIdLst>
            <p14:sldId id="1174"/>
            <p14:sldId id="1141"/>
            <p14:sldId id="962"/>
            <p14:sldId id="1067"/>
            <p14:sldId id="1167"/>
            <p14:sldId id="1066"/>
            <p14:sldId id="966"/>
            <p14:sldId id="967"/>
            <p14:sldId id="1035"/>
            <p14:sldId id="970"/>
            <p14:sldId id="971"/>
            <p14:sldId id="979"/>
            <p14:sldId id="1002"/>
          </p14:sldIdLst>
        </p14:section>
        <p14:section name="Marketing Impact" id="{21497AA8-36FB-4233-9E8D-C18D15645E72}">
          <p14:sldIdLst>
            <p14:sldId id="1176"/>
            <p14:sldId id="1154"/>
            <p14:sldId id="982"/>
            <p14:sldId id="1170"/>
            <p14:sldId id="983"/>
            <p14:sldId id="1040"/>
            <p14:sldId id="984"/>
            <p14:sldId id="1162"/>
            <p14:sldId id="985"/>
          </p14:sldIdLst>
        </p14:section>
        <p14:section name="Likelihood of visiting Wales in 2025" id="{4E138B13-ABE8-4882-962E-CBBC94AC37CA}">
          <p14:sldIdLst>
            <p14:sldId id="1177"/>
            <p14:sldId id="1155"/>
            <p14:sldId id="986"/>
            <p14:sldId id="987"/>
            <p14:sldId id="988"/>
          </p14:sldIdLst>
        </p14:section>
        <p14:section name="Reasons for not taking a trip" id="{AD9BC404-D81D-46E6-BD50-6B3350EC2DD1}">
          <p14:sldIdLst>
            <p14:sldId id="1178"/>
            <p14:sldId id="1156"/>
            <p14:sldId id="997"/>
            <p14:sldId id="994"/>
            <p14:sldId id="102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0742"/>
    <a:srgbClr val="AD9CF5"/>
    <a:srgbClr val="518A45"/>
    <a:srgbClr val="EA5A0D"/>
    <a:srgbClr val="FDB332"/>
    <a:srgbClr val="D9D9D9"/>
    <a:srgbClr val="CB333B"/>
    <a:srgbClr val="90C286"/>
    <a:srgbClr val="353565"/>
    <a:srgbClr val="5C9E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47" autoAdjust="0"/>
    <p:restoredTop sz="94660"/>
  </p:normalViewPr>
  <p:slideViewPr>
    <p:cSldViewPr snapToGrid="0">
      <p:cViewPr varScale="1">
        <p:scale>
          <a:sx n="101" d="100"/>
          <a:sy n="101" d="100"/>
        </p:scale>
        <p:origin x="1002"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61" Type="http://schemas.microsoft.com/office/2018/10/relationships/authors" Targe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chartUserShapes" Target="../drawings/drawing1.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3531445641724791"/>
          <c:y val="4.8806589336835335E-2"/>
          <c:w val="0.24821386796759101"/>
          <c:h val="0.84746322620349357"/>
        </c:manualLayout>
      </c:layout>
      <c:barChart>
        <c:barDir val="bar"/>
        <c:grouping val="clustered"/>
        <c:varyColors val="0"/>
        <c:ser>
          <c:idx val="0"/>
          <c:order val="0"/>
          <c:tx>
            <c:strRef>
              <c:f>Sheet1!$B$1</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taken a short break or holiday there before but am unlikely to do so again</c:v>
                </c:pt>
                <c:pt idx="4">
                  <c:v>I have never been on a short break or holiday there but would like to</c:v>
                </c:pt>
                <c:pt idx="5">
                  <c:v>I have never taken a short break or holiday there before and am not likely to in the future</c:v>
                </c:pt>
              </c:strCache>
            </c:strRef>
          </c:cat>
          <c:val>
            <c:numRef>
              <c:f>Sheet1!$B$2:$B$7</c:f>
              <c:numCache>
                <c:formatCode>0%</c:formatCode>
                <c:ptCount val="6"/>
                <c:pt idx="0">
                  <c:v>0.46601159793809999</c:v>
                </c:pt>
                <c:pt idx="1">
                  <c:v>0.28737113402059999</c:v>
                </c:pt>
                <c:pt idx="2">
                  <c:v>0.18588917525769999</c:v>
                </c:pt>
                <c:pt idx="3">
                  <c:v>1.932989690722E-2</c:v>
                </c:pt>
                <c:pt idx="4">
                  <c:v>3.3988402061859997E-2</c:v>
                </c:pt>
                <c:pt idx="5">
                  <c:v>3.7048969072159999E-3</c:v>
                </c:pt>
              </c:numCache>
            </c:numRef>
          </c:val>
          <c:extLst>
            <c:ext xmlns:c16="http://schemas.microsoft.com/office/drawing/2014/chart" uri="{C3380CC4-5D6E-409C-BE32-E72D297353CC}">
              <c16:uniqueId val="{00000000-7921-4276-96B2-37628382F88F}"/>
            </c:ext>
          </c:extLst>
        </c:ser>
        <c:ser>
          <c:idx val="1"/>
          <c:order val="1"/>
          <c:tx>
            <c:strRef>
              <c:f>Sheet1!$C$1</c:f>
              <c:strCache>
                <c:ptCount val="1"/>
                <c:pt idx="0">
                  <c:v>2025</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taken a short break or holiday there before but am unlikely to do so again</c:v>
                </c:pt>
                <c:pt idx="4">
                  <c:v>I have never been on a short break or holiday there but would like to</c:v>
                </c:pt>
                <c:pt idx="5">
                  <c:v>I have never taken a short break or holiday there before and am not likely to in the future</c:v>
                </c:pt>
              </c:strCache>
            </c:strRef>
          </c:cat>
          <c:val>
            <c:numRef>
              <c:f>Sheet1!$C$2:$C$7</c:f>
              <c:numCache>
                <c:formatCode>0%</c:formatCode>
                <c:ptCount val="6"/>
                <c:pt idx="0">
                  <c:v>0.47452312516329997</c:v>
                </c:pt>
                <c:pt idx="1">
                  <c:v>0.28037627384370001</c:v>
                </c:pt>
                <c:pt idx="2">
                  <c:v>0.18264959498300001</c:v>
                </c:pt>
                <c:pt idx="3">
                  <c:v>1.7507185785209999E-2</c:v>
                </c:pt>
                <c:pt idx="4">
                  <c:v>3.1878756205909999E-2</c:v>
                </c:pt>
                <c:pt idx="5">
                  <c:v>3.9195192056439999E-3</c:v>
                </c:pt>
              </c:numCache>
            </c:numRef>
          </c:val>
          <c:extLst>
            <c:ext xmlns:c16="http://schemas.microsoft.com/office/drawing/2014/chart" uri="{C3380CC4-5D6E-409C-BE32-E72D297353CC}">
              <c16:uniqueId val="{00000001-7921-4276-96B2-37628382F88F}"/>
            </c:ext>
          </c:extLst>
        </c:ser>
        <c:dLbls>
          <c:dLblPos val="outEnd"/>
          <c:showLegendKey val="0"/>
          <c:showVal val="1"/>
          <c:showCatName val="0"/>
          <c:showSerName val="0"/>
          <c:showPercent val="0"/>
          <c:showBubbleSize val="0"/>
        </c:dLbls>
        <c:gapWidth val="182"/>
        <c:axId val="1908701215"/>
        <c:axId val="1908712927"/>
      </c:barChart>
      <c:catAx>
        <c:axId val="1908701215"/>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04043F"/>
                </a:solidFill>
                <a:latin typeface="+mn-lt"/>
                <a:ea typeface="+mn-ea"/>
                <a:cs typeface="+mn-cs"/>
              </a:defRPr>
            </a:pPr>
            <a:endParaRPr lang="en-US"/>
          </a:p>
        </c:txPr>
        <c:crossAx val="1908712927"/>
        <c:crosses val="autoZero"/>
        <c:auto val="1"/>
        <c:lblAlgn val="ctr"/>
        <c:lblOffset val="100"/>
        <c:noMultiLvlLbl val="0"/>
      </c:catAx>
      <c:valAx>
        <c:axId val="1908712927"/>
        <c:scaling>
          <c:orientation val="minMax"/>
        </c:scaling>
        <c:delete val="1"/>
        <c:axPos val="t"/>
        <c:numFmt formatCode="0%" sourceLinked="1"/>
        <c:majorTickMark val="none"/>
        <c:minorTickMark val="none"/>
        <c:tickLblPos val="nextTo"/>
        <c:crossAx val="1908701215"/>
        <c:crosses val="autoZero"/>
        <c:crossBetween val="between"/>
      </c:valAx>
      <c:spPr>
        <a:noFill/>
        <a:ln>
          <a:noFill/>
        </a:ln>
        <a:effectLst/>
      </c:spPr>
    </c:plotArea>
    <c:legend>
      <c:legendPos val="b"/>
      <c:layout>
        <c:manualLayout>
          <c:xMode val="edge"/>
          <c:yMode val="edge"/>
          <c:x val="0.8329856356270684"/>
          <c:y val="0.88630971806404923"/>
          <c:w val="8.4028728745863285E-2"/>
          <c:h val="7.701728949909536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4043F"/>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735999535274379E-4"/>
          <c:y val="0.24900813744296041"/>
          <c:w val="0.99369125880134679"/>
          <c:h val="0.69910885553272939"/>
        </c:manualLayout>
      </c:layout>
      <c:barChart>
        <c:barDir val="col"/>
        <c:grouping val="percentStacked"/>
        <c:varyColors val="0"/>
        <c:ser>
          <c:idx val="0"/>
          <c:order val="0"/>
          <c:tx>
            <c:strRef>
              <c:f>Sheet1!$B$1</c:f>
              <c:strCache>
                <c:ptCount val="1"/>
                <c:pt idx="0">
                  <c:v>I often take short breaks or holidays there and intend to do so again within the next year</c:v>
                </c:pt>
              </c:strCache>
            </c:strRef>
          </c:tx>
          <c:spPr>
            <a:solidFill>
              <a:srgbClr val="518A4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0.47452312516329997</c:v>
                </c:pt>
                <c:pt idx="1">
                  <c:v>0.49565217391299998</c:v>
                </c:pt>
                <c:pt idx="2">
                  <c:v>0.48780487804880002</c:v>
                </c:pt>
                <c:pt idx="3">
                  <c:v>0.48916408668729999</c:v>
                </c:pt>
                <c:pt idx="4">
                  <c:v>0.45801104972380002</c:v>
                </c:pt>
              </c:numCache>
            </c:numRef>
          </c:val>
          <c:extLst>
            <c:ext xmlns:c16="http://schemas.microsoft.com/office/drawing/2014/chart" uri="{C3380CC4-5D6E-409C-BE32-E72D297353CC}">
              <c16:uniqueId val="{00000000-6740-4315-8580-5E8B72918B1E}"/>
            </c:ext>
          </c:extLst>
        </c:ser>
        <c:ser>
          <c:idx val="1"/>
          <c:order val="1"/>
          <c:tx>
            <c:strRef>
              <c:f>Sheet1!$C$1</c:f>
              <c:strCache>
                <c:ptCount val="1"/>
                <c:pt idx="0">
                  <c:v>I sometimes take short breaks or holidays there and intend to do so again in the next couple of years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0.28037627384370001</c:v>
                </c:pt>
                <c:pt idx="1">
                  <c:v>0.20869565217389999</c:v>
                </c:pt>
                <c:pt idx="2">
                  <c:v>0.27177700348430001</c:v>
                </c:pt>
                <c:pt idx="3">
                  <c:v>0.26873065015480002</c:v>
                </c:pt>
                <c:pt idx="4">
                  <c:v>0.29668508287290002</c:v>
                </c:pt>
              </c:numCache>
            </c:numRef>
          </c:val>
          <c:extLst>
            <c:ext xmlns:c16="http://schemas.microsoft.com/office/drawing/2014/chart" uri="{C3380CC4-5D6E-409C-BE32-E72D297353CC}">
              <c16:uniqueId val="{00000001-6740-4315-8580-5E8B72918B1E}"/>
            </c:ext>
          </c:extLst>
        </c:ser>
        <c:ser>
          <c:idx val="2"/>
          <c:order val="2"/>
          <c:tx>
            <c:strRef>
              <c:f>Sheet1!$D$1</c:f>
              <c:strCache>
                <c:ptCount val="1"/>
                <c:pt idx="0">
                  <c:v>I have taken a short break or holiday there once or twice before and might do so again</c:v>
                </c:pt>
              </c:strCache>
            </c:strRef>
          </c:tx>
          <c:spPr>
            <a:solidFill>
              <a:srgbClr val="FDB33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0.18264959498300001</c:v>
                </c:pt>
                <c:pt idx="1">
                  <c:v>0.1826086956522</c:v>
                </c:pt>
                <c:pt idx="2">
                  <c:v>0.1707317073171</c:v>
                </c:pt>
                <c:pt idx="3">
                  <c:v>0.18452012383899999</c:v>
                </c:pt>
                <c:pt idx="4">
                  <c:v>0.18287292817680001</c:v>
                </c:pt>
              </c:numCache>
            </c:numRef>
          </c:val>
          <c:extLst>
            <c:ext xmlns:c16="http://schemas.microsoft.com/office/drawing/2014/chart" uri="{C3380CC4-5D6E-409C-BE32-E72D297353CC}">
              <c16:uniqueId val="{00000002-6740-4315-8580-5E8B72918B1E}"/>
            </c:ext>
          </c:extLst>
        </c:ser>
        <c:ser>
          <c:idx val="3"/>
          <c:order val="3"/>
          <c:tx>
            <c:strRef>
              <c:f>Sheet1!$E$1</c:f>
              <c:strCache>
                <c:ptCount val="1"/>
                <c:pt idx="0">
                  <c:v>I have never been on a short break or holiday there but would like to</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3.1878756205909999E-2</c:v>
                </c:pt>
                <c:pt idx="1">
                  <c:v>9.5652173913039998E-2</c:v>
                </c:pt>
                <c:pt idx="2">
                  <c:v>4.878048780488E-2</c:v>
                </c:pt>
                <c:pt idx="3">
                  <c:v>3.6532507739939997E-2</c:v>
                </c:pt>
                <c:pt idx="4">
                  <c:v>2.099447513812E-2</c:v>
                </c:pt>
              </c:numCache>
            </c:numRef>
          </c:val>
          <c:extLst>
            <c:ext xmlns:c16="http://schemas.microsoft.com/office/drawing/2014/chart" uri="{C3380CC4-5D6E-409C-BE32-E72D297353CC}">
              <c16:uniqueId val="{00000003-6740-4315-8580-5E8B72918B1E}"/>
            </c:ext>
          </c:extLst>
        </c:ser>
        <c:ser>
          <c:idx val="4"/>
          <c:order val="4"/>
          <c:tx>
            <c:strRef>
              <c:f>Sheet1!$F$1</c:f>
              <c:strCache>
                <c:ptCount val="1"/>
                <c:pt idx="0">
                  <c:v>I have taken a short break or holiday there before but am unlikely to do so again</c:v>
                </c:pt>
              </c:strCache>
            </c:strRef>
          </c:tx>
          <c:spPr>
            <a:solidFill>
              <a:srgbClr val="AD9CF5"/>
            </a:solidFill>
            <a:ln>
              <a:solidFill>
                <a:srgbClr val="AD9CF5"/>
              </a:solidFill>
            </a:ln>
            <a:effectLst/>
          </c:spPr>
          <c:invertIfNegative val="0"/>
          <c:dLbls>
            <c:delete val="1"/>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1.7507185785209999E-2</c:v>
                </c:pt>
                <c:pt idx="1">
                  <c:v>0</c:v>
                </c:pt>
                <c:pt idx="2">
                  <c:v>1.393728222997E-2</c:v>
                </c:pt>
                <c:pt idx="3">
                  <c:v>1.3622291021670001E-2</c:v>
                </c:pt>
                <c:pt idx="4">
                  <c:v>2.265193370166E-2</c:v>
                </c:pt>
              </c:numCache>
            </c:numRef>
          </c:val>
          <c:extLst>
            <c:ext xmlns:c16="http://schemas.microsoft.com/office/drawing/2014/chart" uri="{C3380CC4-5D6E-409C-BE32-E72D297353CC}">
              <c16:uniqueId val="{00000000-3B0A-4048-841D-846379F89D13}"/>
            </c:ext>
          </c:extLst>
        </c:ser>
        <c:ser>
          <c:idx val="5"/>
          <c:order val="5"/>
          <c:tx>
            <c:strRef>
              <c:f>Sheet1!$G$1</c:f>
              <c:strCache>
                <c:ptCount val="1"/>
                <c:pt idx="0">
                  <c:v>I have never taken a short break or holiday there before and am not likely to in the future</c:v>
                </c:pt>
              </c:strCache>
            </c:strRef>
          </c:tx>
          <c:spPr>
            <a:solidFill>
              <a:schemeClr val="accent6"/>
            </a:solidFill>
            <a:ln>
              <a:noFill/>
            </a:ln>
            <a:effectLst/>
          </c:spPr>
          <c:invertIfNegative val="0"/>
          <c:dLbls>
            <c:delete val="1"/>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3.9195192056439999E-3</c:v>
                </c:pt>
                <c:pt idx="1">
                  <c:v>0</c:v>
                </c:pt>
                <c:pt idx="2">
                  <c:v>3.4843205574909999E-3</c:v>
                </c:pt>
                <c:pt idx="3">
                  <c:v>2.4767801857589998E-3</c:v>
                </c:pt>
                <c:pt idx="4">
                  <c:v>5.5248618784530003E-3</c:v>
                </c:pt>
              </c:numCache>
            </c:numRef>
          </c:val>
          <c:extLst>
            <c:ext xmlns:c16="http://schemas.microsoft.com/office/drawing/2014/chart" uri="{C3380CC4-5D6E-409C-BE32-E72D297353CC}">
              <c16:uniqueId val="{00000001-3B0A-4048-841D-846379F89D13}"/>
            </c:ext>
          </c:extLst>
        </c:ser>
        <c:dLbls>
          <c:showLegendKey val="0"/>
          <c:showVal val="1"/>
          <c:showCatName val="0"/>
          <c:showSerName val="0"/>
          <c:showPercent val="0"/>
          <c:showBubbleSize val="0"/>
        </c:dLbls>
        <c:gapWidth val="150"/>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layout>
        <c:manualLayout>
          <c:xMode val="edge"/>
          <c:yMode val="edge"/>
          <c:x val="9.4329555045303382E-2"/>
          <c:y val="1.8523618951169357E-2"/>
          <c:w val="0.80262474655291505"/>
          <c:h val="0.191375751233710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2024</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North West
 England</c:v>
                </c:pt>
                <c:pt idx="1">
                  <c:v>West 
Midlands</c:v>
                </c:pt>
                <c:pt idx="2">
                  <c:v>South East 
England</c:v>
                </c:pt>
                <c:pt idx="3">
                  <c:v>South West 
England</c:v>
                </c:pt>
                <c:pt idx="4">
                  <c:v>Wales</c:v>
                </c:pt>
                <c:pt idx="5">
                  <c:v>East 
Midlands</c:v>
                </c:pt>
                <c:pt idx="6">
                  <c:v>Yorkshire/
Humberside</c:v>
                </c:pt>
                <c:pt idx="7">
                  <c:v>East Anglia/
East of 
England</c:v>
                </c:pt>
                <c:pt idx="8">
                  <c:v>London/
Greater London</c:v>
                </c:pt>
                <c:pt idx="9">
                  <c:v>Scotland</c:v>
                </c:pt>
                <c:pt idx="10">
                  <c:v>North East
England</c:v>
                </c:pt>
                <c:pt idx="11">
                  <c:v>Northern 
Ireland</c:v>
                </c:pt>
              </c:strCache>
            </c:strRef>
          </c:cat>
          <c:val>
            <c:numRef>
              <c:f>Sheet1!$B$2:$B$13</c:f>
              <c:numCache>
                <c:formatCode>0%</c:formatCode>
                <c:ptCount val="12"/>
                <c:pt idx="0">
                  <c:v>0.16688676130739999</c:v>
                </c:pt>
                <c:pt idx="1">
                  <c:v>0.16176956091120001</c:v>
                </c:pt>
                <c:pt idx="2">
                  <c:v>0.15186530207990001</c:v>
                </c:pt>
                <c:pt idx="3">
                  <c:v>0.1233080224497</c:v>
                </c:pt>
                <c:pt idx="4">
                  <c:v>8.0059425552990005E-2</c:v>
                </c:pt>
                <c:pt idx="5">
                  <c:v>8.0719709475069998E-2</c:v>
                </c:pt>
                <c:pt idx="6">
                  <c:v>5.8270056124129999E-2</c:v>
                </c:pt>
                <c:pt idx="7">
                  <c:v>6.4377682403430003E-2</c:v>
                </c:pt>
                <c:pt idx="8">
                  <c:v>5.6949488279959999E-2</c:v>
                </c:pt>
                <c:pt idx="9">
                  <c:v>2.2614724331460001E-2</c:v>
                </c:pt>
                <c:pt idx="10">
                  <c:v>1.9313304721029999E-2</c:v>
                </c:pt>
                <c:pt idx="11">
                  <c:v>5.777484318257E-3</c:v>
                </c:pt>
              </c:numCache>
            </c:numRef>
          </c:val>
          <c:extLst>
            <c:ext xmlns:c16="http://schemas.microsoft.com/office/drawing/2014/chart" uri="{C3380CC4-5D6E-409C-BE32-E72D297353CC}">
              <c16:uniqueId val="{00000000-8BF1-49BF-B21C-1D08D7DA6FAD}"/>
            </c:ext>
          </c:extLst>
        </c:ser>
        <c:ser>
          <c:idx val="1"/>
          <c:order val="1"/>
          <c:tx>
            <c:strRef>
              <c:f>Sheet1!$C$1</c:f>
              <c:strCache>
                <c:ptCount val="1"/>
                <c:pt idx="0">
                  <c:v>2025</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North West
 England</c:v>
                </c:pt>
                <c:pt idx="1">
                  <c:v>West 
Midlands</c:v>
                </c:pt>
                <c:pt idx="2">
                  <c:v>South East 
England</c:v>
                </c:pt>
                <c:pt idx="3">
                  <c:v>South West 
England</c:v>
                </c:pt>
                <c:pt idx="4">
                  <c:v>Wales</c:v>
                </c:pt>
                <c:pt idx="5">
                  <c:v>East 
Midlands</c:v>
                </c:pt>
                <c:pt idx="6">
                  <c:v>Yorkshire/
Humberside</c:v>
                </c:pt>
                <c:pt idx="7">
                  <c:v>East Anglia/
East of 
England</c:v>
                </c:pt>
                <c:pt idx="8">
                  <c:v>London/
Greater London</c:v>
                </c:pt>
                <c:pt idx="9">
                  <c:v>Scotland</c:v>
                </c:pt>
                <c:pt idx="10">
                  <c:v>North East
England</c:v>
                </c:pt>
                <c:pt idx="11">
                  <c:v>Northern 
Ireland</c:v>
                </c:pt>
              </c:strCache>
            </c:strRef>
          </c:cat>
          <c:val>
            <c:numRef>
              <c:f>Sheet1!$C$2:$C$13</c:f>
              <c:numCache>
                <c:formatCode>0%</c:formatCode>
                <c:ptCount val="12"/>
                <c:pt idx="0">
                  <c:v>0.15762483130900001</c:v>
                </c:pt>
                <c:pt idx="1">
                  <c:v>0.1492577597841</c:v>
                </c:pt>
                <c:pt idx="2">
                  <c:v>0.1465587044534</c:v>
                </c:pt>
                <c:pt idx="3">
                  <c:v>0.13360323886639999</c:v>
                </c:pt>
                <c:pt idx="4">
                  <c:v>0.1160593792173</c:v>
                </c:pt>
                <c:pt idx="5">
                  <c:v>8.2051282051279997E-2</c:v>
                </c:pt>
                <c:pt idx="6">
                  <c:v>5.8569500674760001E-2</c:v>
                </c:pt>
                <c:pt idx="7">
                  <c:v>5.5330634278000002E-2</c:v>
                </c:pt>
                <c:pt idx="8">
                  <c:v>4.8852901484480002E-2</c:v>
                </c:pt>
                <c:pt idx="9">
                  <c:v>2.2132253711199999E-2</c:v>
                </c:pt>
                <c:pt idx="10">
                  <c:v>1.565452091768E-2</c:v>
                </c:pt>
                <c:pt idx="11">
                  <c:v>3.2388663967609999E-3</c:v>
                </c:pt>
              </c:numCache>
            </c:numRef>
          </c:val>
          <c:extLst>
            <c:ext xmlns:c16="http://schemas.microsoft.com/office/drawing/2014/chart" uri="{C3380CC4-5D6E-409C-BE32-E72D297353CC}">
              <c16:uniqueId val="{00000000-91CB-4C97-8F97-FDA0925B9E28}"/>
            </c:ext>
          </c:extLst>
        </c:ser>
        <c:dLbls>
          <c:dLblPos val="outEnd"/>
          <c:showLegendKey val="0"/>
          <c:showVal val="1"/>
          <c:showCatName val="0"/>
          <c:showSerName val="0"/>
          <c:showPercent val="0"/>
          <c:showBubbleSize val="0"/>
        </c:dLbls>
        <c:gapWidth val="15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scaling>
        <c:delete val="1"/>
        <c:axPos val="l"/>
        <c:numFmt formatCode="0%" sourceLinked="1"/>
        <c:majorTickMark val="none"/>
        <c:minorTickMark val="none"/>
        <c:tickLblPos val="nextTo"/>
        <c:crossAx val="14304511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c:v>
                </c:pt>
              </c:strCache>
            </c:strRef>
          </c:tx>
          <c:spPr>
            <a:solidFill>
              <a:schemeClr val="bg1"/>
            </a:solidFill>
            <a:ln>
              <a:solidFill>
                <a:srgbClr val="120742"/>
              </a:solidFill>
            </a:ln>
            <a:effectLst/>
          </c:spPr>
          <c:invertIfNegative val="0"/>
          <c:dLbls>
            <c:dLbl>
              <c:idx val="1"/>
              <c:tx>
                <c:rich>
                  <a:bodyPr/>
                  <a:lstStyle/>
                  <a:p>
                    <a:fld id="{3390EB84-FCCE-4590-BC9B-C6A20582E108}"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963B-4984-B3F1-35DFD520A119}"/>
                </c:ext>
              </c:extLst>
            </c:dLbl>
            <c:dLbl>
              <c:idx val="2"/>
              <c:tx>
                <c:rich>
                  <a:bodyPr/>
                  <a:lstStyle/>
                  <a:p>
                    <a:fld id="{C4BF5CBF-FDA7-4920-9822-E000C2C5EDF9}"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963B-4984-B3F1-35DFD520A119}"/>
                </c:ext>
              </c:extLst>
            </c:dLbl>
            <c:dLbl>
              <c:idx val="3"/>
              <c:tx>
                <c:rich>
                  <a:bodyPr/>
                  <a:lstStyle/>
                  <a:p>
                    <a:fld id="{EA4A6270-61FA-4C4B-A4BF-0B2B2AF543D6}"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963B-4984-B3F1-35DFD520A11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0.61131570137260005</c:v>
                </c:pt>
                <c:pt idx="1">
                  <c:v>0.58333333333329995</c:v>
                </c:pt>
                <c:pt idx="2">
                  <c:v>0.63866877971470004</c:v>
                </c:pt>
                <c:pt idx="3">
                  <c:v>0.62291908633369997</c:v>
                </c:pt>
                <c:pt idx="4">
                  <c:v>0.59501557632400004</c:v>
                </c:pt>
              </c:numCache>
            </c:numRef>
          </c:val>
          <c:extLst>
            <c:ext xmlns:c16="http://schemas.microsoft.com/office/drawing/2014/chart" uri="{C3380CC4-5D6E-409C-BE32-E72D297353CC}">
              <c16:uniqueId val="{00000000-963B-4984-B3F1-35DFD520A119}"/>
            </c:ext>
          </c:extLst>
        </c:ser>
        <c:ser>
          <c:idx val="1"/>
          <c:order val="1"/>
          <c:tx>
            <c:strRef>
              <c:f>Sheet1!$C$1</c:f>
              <c:strCache>
                <c:ptCount val="1"/>
                <c:pt idx="0">
                  <c:v>Taken a trip in 2024</c:v>
                </c:pt>
              </c:strCache>
            </c:strRef>
          </c:tx>
          <c:spPr>
            <a:solidFill>
              <a:srgbClr val="120742"/>
            </a:solidFill>
            <a:ln>
              <a:solidFill>
                <a:srgbClr val="120742"/>
              </a:solidFill>
            </a:ln>
            <a:effectLst/>
          </c:spPr>
          <c:invertIfNegative val="0"/>
          <c:dPt>
            <c:idx val="0"/>
            <c:invertIfNegative val="0"/>
            <c:bubble3D val="0"/>
            <c:spPr>
              <a:solidFill>
                <a:srgbClr val="120742"/>
              </a:solidFill>
              <a:ln>
                <a:solidFill>
                  <a:srgbClr val="120742"/>
                </a:solidFill>
              </a:ln>
              <a:effectLst/>
            </c:spPr>
            <c:extLst>
              <c:ext xmlns:c16="http://schemas.microsoft.com/office/drawing/2014/chart" uri="{C3380CC4-5D6E-409C-BE32-E72D297353CC}">
                <c16:uniqueId val="{00000002-963B-4984-B3F1-35DFD520A119}"/>
              </c:ext>
            </c:extLst>
          </c:dPt>
          <c:dLbls>
            <c:dLbl>
              <c:idx val="3"/>
              <c:tx>
                <c:rich>
                  <a:bodyPr/>
                  <a:lstStyle/>
                  <a:p>
                    <a:fld id="{EF082846-E5C3-46D7-BD21-2C214CB76DBD}"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963B-4984-B3F1-35DFD520A119}"/>
                </c:ext>
              </c:extLst>
            </c:dLbl>
            <c:dLbl>
              <c:idx val="4"/>
              <c:tx>
                <c:rich>
                  <a:bodyPr/>
                  <a:lstStyle/>
                  <a:p>
                    <a:fld id="{8F454C50-3C27-4FE3-A49F-9EB7DA2EEC18}"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963B-4984-B3F1-35DFD520A11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0.59674796747970005</c:v>
                </c:pt>
                <c:pt idx="1">
                  <c:v>0.64423076923080003</c:v>
                </c:pt>
                <c:pt idx="2">
                  <c:v>0.65808823529409999</c:v>
                </c:pt>
                <c:pt idx="3">
                  <c:v>0.6069587628866</c:v>
                </c:pt>
                <c:pt idx="4">
                  <c:v>0.57548240635640002</c:v>
                </c:pt>
              </c:numCache>
            </c:numRef>
          </c:val>
          <c:extLst>
            <c:ext xmlns:c16="http://schemas.microsoft.com/office/drawing/2014/chart" uri="{C3380CC4-5D6E-409C-BE32-E72D297353CC}">
              <c16:uniqueId val="{00000003-963B-4984-B3F1-35DFD520A119}"/>
            </c:ext>
          </c:extLst>
        </c:ser>
        <c:dLbls>
          <c:showLegendKey val="0"/>
          <c:showVal val="1"/>
          <c:showCatName val="0"/>
          <c:showSerName val="0"/>
          <c:showPercent val="0"/>
          <c:showBubbleSize val="0"/>
        </c:dLbls>
        <c:gapWidth val="150"/>
        <c:overlap val="-25"/>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1"/>
        </c:scaling>
        <c:delete val="1"/>
        <c:axPos val="l"/>
        <c:numFmt formatCode="0%" sourceLinked="1"/>
        <c:majorTickMark val="none"/>
        <c:minorTickMark val="none"/>
        <c:tickLblPos val="nextTo"/>
        <c:crossAx val="16781032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Amount of trips 2023</c:v>
                </c:pt>
              </c:strCache>
            </c:strRef>
          </c:tx>
          <c:spPr>
            <a:solidFill>
              <a:schemeClr val="bg1"/>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Holidays (4+ nights)</c:v>
                </c:pt>
                <c:pt idx="2">
                  <c:v>Short breaks</c:v>
                </c:pt>
              </c:strCache>
            </c:strRef>
          </c:cat>
          <c:val>
            <c:numRef>
              <c:f>Sheet1!$B$2:$B$4</c:f>
              <c:numCache>
                <c:formatCode>0.00</c:formatCode>
                <c:ptCount val="3"/>
                <c:pt idx="0">
                  <c:v>3.3</c:v>
                </c:pt>
                <c:pt idx="1">
                  <c:v>1.34</c:v>
                </c:pt>
                <c:pt idx="2">
                  <c:v>1.97</c:v>
                </c:pt>
              </c:numCache>
            </c:numRef>
          </c:val>
          <c:extLst>
            <c:ext xmlns:c16="http://schemas.microsoft.com/office/drawing/2014/chart" uri="{C3380CC4-5D6E-409C-BE32-E72D297353CC}">
              <c16:uniqueId val="{00000000-C224-48E7-8A55-FA7D79E8AE5B}"/>
            </c:ext>
          </c:extLst>
        </c:ser>
        <c:ser>
          <c:idx val="1"/>
          <c:order val="1"/>
          <c:tx>
            <c:strRef>
              <c:f>Sheet1!$C$1</c:f>
              <c:strCache>
                <c:ptCount val="1"/>
                <c:pt idx="0">
                  <c:v>Amount of trips 2024</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Holidays (4+ nights)</c:v>
                </c:pt>
                <c:pt idx="2">
                  <c:v>Short breaks</c:v>
                </c:pt>
              </c:strCache>
            </c:strRef>
          </c:cat>
          <c:val>
            <c:numRef>
              <c:f>Sheet1!$C$2:$C$4</c:f>
              <c:numCache>
                <c:formatCode>0.00</c:formatCode>
                <c:ptCount val="3"/>
                <c:pt idx="0">
                  <c:v>3.44</c:v>
                </c:pt>
                <c:pt idx="1">
                  <c:v>1.36</c:v>
                </c:pt>
                <c:pt idx="2">
                  <c:v>2.08</c:v>
                </c:pt>
              </c:numCache>
            </c:numRef>
          </c:val>
          <c:extLst>
            <c:ext xmlns:c16="http://schemas.microsoft.com/office/drawing/2014/chart" uri="{C3380CC4-5D6E-409C-BE32-E72D297353CC}">
              <c16:uniqueId val="{00000000-D514-433C-9A0A-653683798462}"/>
            </c:ext>
          </c:extLst>
        </c:ser>
        <c:dLbls>
          <c:dLblPos val="outEnd"/>
          <c:showLegendKey val="0"/>
          <c:showVal val="1"/>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00" sourceLinked="1"/>
        <c:majorTickMark val="none"/>
        <c:minorTickMark val="none"/>
        <c:tickLblPos val="nextTo"/>
        <c:crossAx val="239785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Yes - in 2023</c:v>
                </c:pt>
                <c:pt idx="1">
                  <c:v>Yes - in 2022</c:v>
                </c:pt>
                <c:pt idx="2">
                  <c:v>Yes - in 2021</c:v>
                </c:pt>
                <c:pt idx="3">
                  <c:v>Yes - in 2020</c:v>
                </c:pt>
                <c:pt idx="4">
                  <c:v>Yes - pre 2020</c:v>
                </c:pt>
                <c:pt idx="5">
                  <c:v>No</c:v>
                </c:pt>
              </c:strCache>
            </c:strRef>
          </c:cat>
          <c:val>
            <c:numRef>
              <c:f>Sheet1!$B$2:$B$7</c:f>
              <c:numCache>
                <c:formatCode>0%</c:formatCode>
                <c:ptCount val="6"/>
                <c:pt idx="0">
                  <c:v>0.64308943089430004</c:v>
                </c:pt>
                <c:pt idx="1">
                  <c:v>0.54119241192409995</c:v>
                </c:pt>
                <c:pt idx="2">
                  <c:v>0.43523035230349999</c:v>
                </c:pt>
                <c:pt idx="3">
                  <c:v>0.33197831978320003</c:v>
                </c:pt>
                <c:pt idx="4">
                  <c:v>0.68048780487799998</c:v>
                </c:pt>
                <c:pt idx="5">
                  <c:v>2.9268292682929999E-2</c:v>
                </c:pt>
              </c:numCache>
            </c:numRef>
          </c:val>
          <c:extLst>
            <c:ext xmlns:c16="http://schemas.microsoft.com/office/drawing/2014/chart" uri="{C3380CC4-5D6E-409C-BE32-E72D297353CC}">
              <c16:uniqueId val="{00000000-014A-41E0-B756-2534E34ADBF3}"/>
            </c:ext>
          </c:extLst>
        </c:ser>
        <c:dLbls>
          <c:dLblPos val="outEnd"/>
          <c:showLegendKey val="0"/>
          <c:showVal val="1"/>
          <c:showCatName val="0"/>
          <c:showSerName val="0"/>
          <c:showPercent val="0"/>
          <c:showBubbleSize val="0"/>
        </c:dLbls>
        <c:gapWidth val="15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scaling>
        <c:delete val="1"/>
        <c:axPos val="l"/>
        <c:numFmt formatCode="0%" sourceLinked="1"/>
        <c:majorTickMark val="none"/>
        <c:minorTickMark val="none"/>
        <c:tickLblPos val="nextTo"/>
        <c:crossAx val="14304511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Poor (1-6)</c:v>
                </c:pt>
              </c:strCache>
            </c:strRef>
          </c:tx>
          <c:spPr>
            <a:solidFill>
              <a:srgbClr val="120742"/>
            </a:solidFill>
            <a:ln>
              <a:solidFill>
                <a:srgbClr val="120742"/>
              </a:solidFill>
            </a:ln>
            <a:effectLst/>
          </c:spPr>
          <c:invertIfNegative val="0"/>
          <c:dLbls>
            <c:dLbl>
              <c:idx val="0"/>
              <c:layout>
                <c:manualLayout>
                  <c:x val="2.1401819154628142E-3"/>
                  <c:y val="4.667236761203416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409-463F-95DC-2CEBAE9ACC54}"/>
                </c:ext>
              </c:extLst>
            </c:dLbl>
            <c:dLbl>
              <c:idx val="1"/>
              <c:layout>
                <c:manualLayout>
                  <c:x val="2.1401819154628142E-3"/>
                  <c:y val="5.74429139840420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409-463F-95DC-2CEBAE9ACC54}"/>
                </c:ext>
              </c:extLst>
            </c:dLbl>
            <c:dLbl>
              <c:idx val="2"/>
              <c:layout>
                <c:manualLayout>
                  <c:x val="2.1401819154627357E-3"/>
                  <c:y val="5.74429139840420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17-4847-AF3D-411F5E4EE445}"/>
                </c:ext>
              </c:extLst>
            </c:dLbl>
            <c:dLbl>
              <c:idx val="3"/>
              <c:layout>
                <c:manualLayout>
                  <c:x val="-4.2803638309256683E-3"/>
                  <c:y val="6.46232782320473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409-463F-95DC-2CEBAE9ACC54}"/>
                </c:ext>
              </c:extLst>
            </c:dLbl>
            <c:dLbl>
              <c:idx val="4"/>
              <c:layout>
                <c:manualLayout>
                  <c:x val="-3.9236215190045567E-17"/>
                  <c:y val="6.46232782320473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09-463F-95DC-2CEBAE9ACC54}"/>
                </c:ext>
              </c:extLst>
            </c:dLbl>
            <c:dLbl>
              <c:idx val="5"/>
              <c:layout>
                <c:manualLayout>
                  <c:x val="2.1401819154628142E-3"/>
                  <c:y val="5.744291398404219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409-463F-95DC-2CEBAE9ACC5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Taken a trip to Wales in 2023</c:v>
                </c:pt>
                <c:pt idx="1">
                  <c:v>Taken a trip to Wales in 2024</c:v>
                </c:pt>
                <c:pt idx="2">
                  <c:v>Younger independents</c:v>
                </c:pt>
                <c:pt idx="3">
                  <c:v>Families </c:v>
                </c:pt>
                <c:pt idx="4">
                  <c:v>Older independents </c:v>
                </c:pt>
                <c:pt idx="5">
                  <c:v>Retirement age </c:v>
                </c:pt>
              </c:strCache>
            </c:strRef>
          </c:cat>
          <c:val>
            <c:numRef>
              <c:f>Sheet1!$B$2:$B$7</c:f>
              <c:numCache>
                <c:formatCode>0%</c:formatCode>
                <c:ptCount val="6"/>
                <c:pt idx="0">
                  <c:v>0.02</c:v>
                </c:pt>
                <c:pt idx="1">
                  <c:v>1.7711171662130001E-2</c:v>
                </c:pt>
                <c:pt idx="2">
                  <c:v>1.4925373134330001E-2</c:v>
                </c:pt>
                <c:pt idx="3">
                  <c:v>3.91061452514E-2</c:v>
                </c:pt>
                <c:pt idx="4">
                  <c:v>1.592356687898E-2</c:v>
                </c:pt>
                <c:pt idx="5">
                  <c:v>1.5779092702170001E-2</c:v>
                </c:pt>
              </c:numCache>
            </c:numRef>
          </c:val>
          <c:extLst>
            <c:ext xmlns:c16="http://schemas.microsoft.com/office/drawing/2014/chart" uri="{C3380CC4-5D6E-409C-BE32-E72D297353CC}">
              <c16:uniqueId val="{00000000-65FB-4DB3-A5D6-332BAED9255C}"/>
            </c:ext>
          </c:extLst>
        </c:ser>
        <c:ser>
          <c:idx val="1"/>
          <c:order val="1"/>
          <c:tx>
            <c:strRef>
              <c:f>Sheet1!$C$1</c:f>
              <c:strCache>
                <c:ptCount val="1"/>
                <c:pt idx="0">
                  <c:v>Good (7/8)</c:v>
                </c:pt>
              </c:strCache>
            </c:strRef>
          </c:tx>
          <c:spPr>
            <a:solidFill>
              <a:srgbClr val="92D050"/>
            </a:solidFill>
            <a:ln>
              <a:solidFill>
                <a:srgbClr val="92D05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Taken a trip to Wales in 2023</c:v>
                </c:pt>
                <c:pt idx="1">
                  <c:v>Taken a trip to Wales in 2024</c:v>
                </c:pt>
                <c:pt idx="2">
                  <c:v>Younger independents</c:v>
                </c:pt>
                <c:pt idx="3">
                  <c:v>Families </c:v>
                </c:pt>
                <c:pt idx="4">
                  <c:v>Older independents </c:v>
                </c:pt>
                <c:pt idx="5">
                  <c:v>Retirement age </c:v>
                </c:pt>
              </c:strCache>
            </c:strRef>
          </c:cat>
          <c:val>
            <c:numRef>
              <c:f>Sheet1!$C$2:$C$7</c:f>
              <c:numCache>
                <c:formatCode>0%</c:formatCode>
                <c:ptCount val="6"/>
                <c:pt idx="0">
                  <c:v>0.19</c:v>
                </c:pt>
                <c:pt idx="1">
                  <c:v>0.21026339691189999</c:v>
                </c:pt>
                <c:pt idx="2">
                  <c:v>0.1940298507463</c:v>
                </c:pt>
                <c:pt idx="3">
                  <c:v>0.2067039106145</c:v>
                </c:pt>
                <c:pt idx="4">
                  <c:v>0.20806794055200001</c:v>
                </c:pt>
                <c:pt idx="5">
                  <c:v>0.21400394477320001</c:v>
                </c:pt>
              </c:numCache>
            </c:numRef>
          </c:val>
          <c:extLst>
            <c:ext xmlns:c16="http://schemas.microsoft.com/office/drawing/2014/chart" uri="{C3380CC4-5D6E-409C-BE32-E72D297353CC}">
              <c16:uniqueId val="{00000001-65FB-4DB3-A5D6-332BAED9255C}"/>
            </c:ext>
          </c:extLst>
        </c:ser>
        <c:ser>
          <c:idx val="2"/>
          <c:order val="2"/>
          <c:tx>
            <c:strRef>
              <c:f>Sheet1!$D$1</c:f>
              <c:strCache>
                <c:ptCount val="1"/>
                <c:pt idx="0">
                  <c:v>Excellent (9/10)</c:v>
                </c:pt>
              </c:strCache>
            </c:strRef>
          </c:tx>
          <c:spPr>
            <a:solidFill>
              <a:srgbClr val="518A45"/>
            </a:solidFill>
            <a:ln>
              <a:solidFill>
                <a:srgbClr val="518A4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Taken a trip to Wales in 2023</c:v>
                </c:pt>
                <c:pt idx="1">
                  <c:v>Taken a trip to Wales in 2024</c:v>
                </c:pt>
                <c:pt idx="2">
                  <c:v>Younger independents</c:v>
                </c:pt>
                <c:pt idx="3">
                  <c:v>Families </c:v>
                </c:pt>
                <c:pt idx="4">
                  <c:v>Older independents </c:v>
                </c:pt>
                <c:pt idx="5">
                  <c:v>Retirement age </c:v>
                </c:pt>
              </c:strCache>
            </c:strRef>
          </c:cat>
          <c:val>
            <c:numRef>
              <c:f>Sheet1!$D$2:$D$7</c:f>
              <c:numCache>
                <c:formatCode>0%</c:formatCode>
                <c:ptCount val="6"/>
                <c:pt idx="0">
                  <c:v>0.79</c:v>
                </c:pt>
                <c:pt idx="1">
                  <c:v>0.772025431426</c:v>
                </c:pt>
                <c:pt idx="2">
                  <c:v>0.79104477611940005</c:v>
                </c:pt>
                <c:pt idx="3">
                  <c:v>0.75418994413410001</c:v>
                </c:pt>
                <c:pt idx="4">
                  <c:v>0.77600849256899995</c:v>
                </c:pt>
                <c:pt idx="5">
                  <c:v>0.77021696252469996</c:v>
                </c:pt>
              </c:numCache>
            </c:numRef>
          </c:val>
          <c:extLst>
            <c:ext xmlns:c16="http://schemas.microsoft.com/office/drawing/2014/chart" uri="{C3380CC4-5D6E-409C-BE32-E72D297353CC}">
              <c16:uniqueId val="{00000002-65FB-4DB3-A5D6-332BAED9255C}"/>
            </c:ext>
          </c:extLst>
        </c:ser>
        <c:dLbls>
          <c:dLblPos val="ctr"/>
          <c:showLegendKey val="0"/>
          <c:showVal val="1"/>
          <c:showCatName val="0"/>
          <c:showSerName val="0"/>
          <c:showPercent val="0"/>
          <c:showBubbleSize val="0"/>
        </c:dLbls>
        <c:gapWidth val="182"/>
        <c:overlap val="100"/>
        <c:axId val="665023808"/>
        <c:axId val="1638495119"/>
      </c:barChart>
      <c:catAx>
        <c:axId val="66502380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38495119"/>
        <c:crosses val="autoZero"/>
        <c:auto val="1"/>
        <c:lblAlgn val="ctr"/>
        <c:lblOffset val="100"/>
        <c:noMultiLvlLbl val="0"/>
      </c:catAx>
      <c:valAx>
        <c:axId val="1638495119"/>
        <c:scaling>
          <c:orientation val="minMax"/>
        </c:scaling>
        <c:delete val="1"/>
        <c:axPos val="t"/>
        <c:numFmt formatCode="0%" sourceLinked="1"/>
        <c:majorTickMark val="none"/>
        <c:minorTickMark val="none"/>
        <c:tickLblPos val="nextTo"/>
        <c:crossAx val="665023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Sheet1!$A$3:$A$9</c:f>
              <c:strCache>
                <c:ptCount val="7"/>
                <c:pt idx="0">
                  <c:v>To connect with nature/be outdoors</c:v>
                </c:pt>
                <c:pt idx="1">
                  <c:v>To get away from it all and have a rest</c:v>
                </c:pt>
                <c:pt idx="2">
                  <c:v>Spend time with family or friends</c:v>
                </c:pt>
                <c:pt idx="3">
                  <c:v>To experience the culture and heritage</c:v>
                </c:pt>
                <c:pt idx="4">
                  <c:v>To go somewhere with great food and drink</c:v>
                </c:pt>
                <c:pt idx="5">
                  <c:v>Wanted to visit a part of Wales I hadn't been to before</c:v>
                </c:pt>
                <c:pt idx="6">
                  <c:v>To celebrate a special occasion </c:v>
                </c:pt>
              </c:strCache>
            </c:strRef>
          </c:cat>
          <c:val>
            <c:numRef>
              <c:f>Sheet1!$B$3:$B$9</c:f>
              <c:numCache>
                <c:formatCode>0%</c:formatCode>
                <c:ptCount val="7"/>
                <c:pt idx="0">
                  <c:v>0.48773841961850001</c:v>
                </c:pt>
                <c:pt idx="1">
                  <c:v>0.46366939146230002</c:v>
                </c:pt>
                <c:pt idx="2">
                  <c:v>0.44595821980020001</c:v>
                </c:pt>
                <c:pt idx="3">
                  <c:v>0.31289736603090001</c:v>
                </c:pt>
                <c:pt idx="4">
                  <c:v>0.20753860127160001</c:v>
                </c:pt>
                <c:pt idx="5">
                  <c:v>0.20663033605809999</c:v>
                </c:pt>
                <c:pt idx="6">
                  <c:v>0.1875567665758</c:v>
                </c:pt>
              </c:numCache>
            </c:numRef>
          </c:val>
          <c:extLst>
            <c:ext xmlns:c16="http://schemas.microsoft.com/office/drawing/2014/chart" uri="{C3380CC4-5D6E-409C-BE32-E72D297353CC}">
              <c16:uniqueId val="{00000000-5B7D-447E-BA2B-016630498A1A}"/>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735999535274379E-4"/>
          <c:y val="0.24900813744296041"/>
          <c:w val="0.99369125880134679"/>
          <c:h val="0.6621858267716535"/>
        </c:manualLayout>
      </c:layout>
      <c:barChart>
        <c:barDir val="col"/>
        <c:grouping val="stacked"/>
        <c:varyColors val="0"/>
        <c:ser>
          <c:idx val="0"/>
          <c:order val="0"/>
          <c:tx>
            <c:strRef>
              <c:f>Sheet1!$B$1</c:f>
              <c:strCache>
                <c:ptCount val="1"/>
                <c:pt idx="0">
                  <c:v>I have been before and wanted to go again</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0.57039055404179995</c:v>
                </c:pt>
                <c:pt idx="1">
                  <c:v>0.40298507462689998</c:v>
                </c:pt>
                <c:pt idx="2">
                  <c:v>0.55865921787710004</c:v>
                </c:pt>
                <c:pt idx="3">
                  <c:v>0.53078556263270005</c:v>
                </c:pt>
                <c:pt idx="4">
                  <c:v>0.62031558185400004</c:v>
                </c:pt>
              </c:numCache>
            </c:numRef>
          </c:val>
          <c:extLst>
            <c:ext xmlns:c16="http://schemas.microsoft.com/office/drawing/2014/chart" uri="{C3380CC4-5D6E-409C-BE32-E72D297353CC}">
              <c16:uniqueId val="{00000000-8E7F-40F8-856C-3D917A8327AF}"/>
            </c:ext>
          </c:extLst>
        </c:ser>
        <c:ser>
          <c:idx val="1"/>
          <c:order val="1"/>
          <c:tx>
            <c:strRef>
              <c:f>Sheet1!$C$1</c:f>
              <c:strCache>
                <c:ptCount val="1"/>
                <c:pt idx="0">
                  <c:v>To connect with nature/be outdoors</c:v>
                </c:pt>
              </c:strCache>
            </c:strRef>
          </c:tx>
          <c:spPr>
            <a:solidFill>
              <a:srgbClr val="518A45"/>
            </a:solidFill>
            <a:ln>
              <a:solidFill>
                <a:srgbClr val="518A4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0.48773841961850001</c:v>
                </c:pt>
                <c:pt idx="1">
                  <c:v>0.58208955223879999</c:v>
                </c:pt>
                <c:pt idx="2">
                  <c:v>0.52513966480450003</c:v>
                </c:pt>
                <c:pt idx="3">
                  <c:v>0.54458598726109997</c:v>
                </c:pt>
                <c:pt idx="4">
                  <c:v>0.422090729783</c:v>
                </c:pt>
              </c:numCache>
            </c:numRef>
          </c:val>
          <c:extLst>
            <c:ext xmlns:c16="http://schemas.microsoft.com/office/drawing/2014/chart" uri="{C3380CC4-5D6E-409C-BE32-E72D297353CC}">
              <c16:uniqueId val="{00000001-8E7F-40F8-856C-3D917A8327AF}"/>
            </c:ext>
          </c:extLst>
        </c:ser>
        <c:ser>
          <c:idx val="2"/>
          <c:order val="2"/>
          <c:tx>
            <c:strRef>
              <c:f>Sheet1!$D$1</c:f>
              <c:strCache>
                <c:ptCount val="1"/>
                <c:pt idx="0">
                  <c:v>To get away from it all and have a rest</c:v>
                </c:pt>
              </c:strCache>
            </c:strRef>
          </c:tx>
          <c:spPr>
            <a:solidFill>
              <a:srgbClr val="92D050"/>
            </a:solidFill>
            <a:ln>
              <a:solidFill>
                <a:srgbClr val="92D05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0.46366939146230002</c:v>
                </c:pt>
                <c:pt idx="1">
                  <c:v>0.41791044776120001</c:v>
                </c:pt>
                <c:pt idx="2">
                  <c:v>0.45810055865920002</c:v>
                </c:pt>
                <c:pt idx="3">
                  <c:v>0.51486199575369995</c:v>
                </c:pt>
                <c:pt idx="4">
                  <c:v>0.4201183431953</c:v>
                </c:pt>
              </c:numCache>
            </c:numRef>
          </c:val>
          <c:extLst>
            <c:ext xmlns:c16="http://schemas.microsoft.com/office/drawing/2014/chart" uri="{C3380CC4-5D6E-409C-BE32-E72D297353CC}">
              <c16:uniqueId val="{00000002-8E7F-40F8-856C-3D917A8327AF}"/>
            </c:ext>
          </c:extLst>
        </c:ser>
        <c:ser>
          <c:idx val="3"/>
          <c:order val="3"/>
          <c:tx>
            <c:strRef>
              <c:f>Sheet1!$E$1</c:f>
              <c:strCache>
                <c:ptCount val="1"/>
                <c:pt idx="0">
                  <c:v>Spend time with family or friends</c:v>
                </c:pt>
              </c:strCache>
            </c:strRef>
          </c:tx>
          <c:spPr>
            <a:solidFill>
              <a:srgbClr val="FDB332"/>
            </a:solidFill>
            <a:ln>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0.44595821980020001</c:v>
                </c:pt>
                <c:pt idx="1">
                  <c:v>0.52238805970150004</c:v>
                </c:pt>
                <c:pt idx="2">
                  <c:v>0.62011173184360002</c:v>
                </c:pt>
                <c:pt idx="3">
                  <c:v>0.45859872611469998</c:v>
                </c:pt>
                <c:pt idx="4">
                  <c:v>0.3984220907298</c:v>
                </c:pt>
              </c:numCache>
            </c:numRef>
          </c:val>
          <c:extLst>
            <c:ext xmlns:c16="http://schemas.microsoft.com/office/drawing/2014/chart" uri="{C3380CC4-5D6E-409C-BE32-E72D297353CC}">
              <c16:uniqueId val="{00000003-8E7F-40F8-856C-3D917A8327AF}"/>
            </c:ext>
          </c:extLst>
        </c:ser>
        <c:ser>
          <c:idx val="4"/>
          <c:order val="4"/>
          <c:tx>
            <c:strRef>
              <c:f>Sheet1!$F$1</c:f>
              <c:strCache>
                <c:ptCount val="1"/>
                <c:pt idx="0">
                  <c:v>To experience the culture and heritage</c:v>
                </c:pt>
              </c:strCache>
            </c:strRef>
          </c:tx>
          <c:spPr>
            <a:solidFill>
              <a:srgbClr val="AD9CF5"/>
            </a:solidFill>
            <a:ln>
              <a:solidFill>
                <a:srgbClr val="AD9CF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0.31289736603090001</c:v>
                </c:pt>
                <c:pt idx="1">
                  <c:v>0.2985074626866</c:v>
                </c:pt>
                <c:pt idx="2">
                  <c:v>0.3128491620112</c:v>
                </c:pt>
                <c:pt idx="3">
                  <c:v>0.30891719745219998</c:v>
                </c:pt>
                <c:pt idx="4">
                  <c:v>0.31755424063120002</c:v>
                </c:pt>
              </c:numCache>
            </c:numRef>
          </c:val>
          <c:extLst>
            <c:ext xmlns:c16="http://schemas.microsoft.com/office/drawing/2014/chart" uri="{C3380CC4-5D6E-409C-BE32-E72D297353CC}">
              <c16:uniqueId val="{00000004-8E7F-40F8-856C-3D917A8327AF}"/>
            </c:ext>
          </c:extLst>
        </c:ser>
        <c:ser>
          <c:idx val="5"/>
          <c:order val="5"/>
          <c:tx>
            <c:strRef>
              <c:f>Sheet1!$G$1</c:f>
              <c:strCache>
                <c:ptCount val="1"/>
                <c:pt idx="0">
                  <c:v>Wanted to visit a part of Wales I hadn't been to before</c:v>
                </c:pt>
              </c:strCache>
            </c:strRef>
          </c:tx>
          <c:spPr>
            <a:solidFill>
              <a:schemeClr val="accent1">
                <a:lumMod val="10000"/>
                <a:lumOff val="90000"/>
              </a:schemeClr>
            </a:solidFill>
            <a:ln>
              <a:solidFill>
                <a:schemeClr val="accent1">
                  <a:lumMod val="10000"/>
                  <a:lumOff val="9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0.20663033605809999</c:v>
                </c:pt>
                <c:pt idx="1">
                  <c:v>0.32835820895520001</c:v>
                </c:pt>
                <c:pt idx="2">
                  <c:v>0.2011173184358</c:v>
                </c:pt>
                <c:pt idx="3">
                  <c:v>0.22399150743099999</c:v>
                </c:pt>
                <c:pt idx="4">
                  <c:v>0.18343195266269999</c:v>
                </c:pt>
              </c:numCache>
            </c:numRef>
          </c:val>
          <c:extLst>
            <c:ext xmlns:c16="http://schemas.microsoft.com/office/drawing/2014/chart" uri="{C3380CC4-5D6E-409C-BE32-E72D297353CC}">
              <c16:uniqueId val="{00000005-8E7F-40F8-856C-3D917A8327AF}"/>
            </c:ext>
          </c:extLst>
        </c:ser>
        <c:ser>
          <c:idx val="6"/>
          <c:order val="6"/>
          <c:tx>
            <c:strRef>
              <c:f>Sheet1!$H$1</c:f>
              <c:strCache>
                <c:ptCount val="1"/>
                <c:pt idx="0">
                  <c:v>To go somewhere with great food and drink</c:v>
                </c:pt>
              </c:strCache>
            </c:strRef>
          </c:tx>
          <c:spPr>
            <a:solidFill>
              <a:schemeClr val="accent6">
                <a:lumMod val="90000"/>
              </a:schemeClr>
            </a:solidFill>
            <a:ln>
              <a:solidFill>
                <a:schemeClr val="accent6">
                  <a:lumMod val="9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Sheet1!$H$2:$H$6</c:f>
              <c:numCache>
                <c:formatCode>0%</c:formatCode>
                <c:ptCount val="5"/>
                <c:pt idx="0">
                  <c:v>0.20753860127160001</c:v>
                </c:pt>
                <c:pt idx="1">
                  <c:v>0.20895522388060001</c:v>
                </c:pt>
                <c:pt idx="2">
                  <c:v>0.12849162011170001</c:v>
                </c:pt>
                <c:pt idx="3">
                  <c:v>0.21231422505309999</c:v>
                </c:pt>
                <c:pt idx="4">
                  <c:v>0.21696252465480001</c:v>
                </c:pt>
              </c:numCache>
            </c:numRef>
          </c:val>
          <c:extLst>
            <c:ext xmlns:c16="http://schemas.microsoft.com/office/drawing/2014/chart" uri="{C3380CC4-5D6E-409C-BE32-E72D297353CC}">
              <c16:uniqueId val="{00000000-FFC4-4A2B-9586-50E31D34E81A}"/>
            </c:ext>
          </c:extLst>
        </c:ser>
        <c:ser>
          <c:idx val="7"/>
          <c:order val="7"/>
          <c:tx>
            <c:strRef>
              <c:f>Sheet1!$I$1</c:f>
              <c:strCache>
                <c:ptCount val="1"/>
                <c:pt idx="0">
                  <c:v>To celebrate a special occasion (such as birthday, anniversary, wedding)</c:v>
                </c:pt>
              </c:strCache>
            </c:strRef>
          </c:tx>
          <c:spPr>
            <a:solidFill>
              <a:schemeClr val="accent6"/>
            </a:solidFill>
            <a:ln>
              <a:solidFill>
                <a:schemeClr val="accent6"/>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Sheet1!$I$2:$I$6</c:f>
              <c:numCache>
                <c:formatCode>0%</c:formatCode>
                <c:ptCount val="5"/>
                <c:pt idx="0">
                  <c:v>0.1875567665758</c:v>
                </c:pt>
                <c:pt idx="1">
                  <c:v>0.20895522388060001</c:v>
                </c:pt>
                <c:pt idx="2">
                  <c:v>0.1005586592179</c:v>
                </c:pt>
                <c:pt idx="3">
                  <c:v>0.2027600849257</c:v>
                </c:pt>
                <c:pt idx="4">
                  <c:v>0.18737672583830001</c:v>
                </c:pt>
              </c:numCache>
            </c:numRef>
          </c:val>
          <c:extLst>
            <c:ext xmlns:c16="http://schemas.microsoft.com/office/drawing/2014/chart" uri="{C3380CC4-5D6E-409C-BE32-E72D297353CC}">
              <c16:uniqueId val="{00000001-FFC4-4A2B-9586-50E31D34E81A}"/>
            </c:ext>
          </c:extLst>
        </c:ser>
        <c:dLbls>
          <c:showLegendKey val="0"/>
          <c:showVal val="1"/>
          <c:showCatName val="0"/>
          <c:showSerName val="0"/>
          <c:showPercent val="0"/>
          <c:showBubbleSize val="0"/>
        </c:dLbls>
        <c:gapWidth val="150"/>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3"/>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layout>
        <c:manualLayout>
          <c:xMode val="edge"/>
          <c:yMode val="edge"/>
          <c:x val="0.13330210074203133"/>
          <c:y val="3.0857992533283606E-2"/>
          <c:w val="0.78513731615206039"/>
          <c:h val="0.1939082451294895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Sheet1!$A$3:$A$12</c:f>
              <c:strCache>
                <c:ptCount val="10"/>
                <c:pt idx="0">
                  <c:v>Trying local food and drink</c:v>
                </c:pt>
                <c:pt idx="1">
                  <c:v>Explored scenic areas by car</c:v>
                </c:pt>
                <c:pt idx="2">
                  <c:v>Visited outdoor visitor attractions </c:v>
                </c:pt>
                <c:pt idx="3">
                  <c:v>Visited heritage sites or cultural attractions</c:v>
                </c:pt>
                <c:pt idx="4">
                  <c:v>Learned about local history and culture</c:v>
                </c:pt>
                <c:pt idx="5">
                  <c:v>Nature and wildlife experiences </c:v>
                </c:pt>
                <c:pt idx="6">
                  <c:v>Visited friends or family</c:v>
                </c:pt>
                <c:pt idx="7">
                  <c:v>Speciality shopping </c:v>
                </c:pt>
                <c:pt idx="8">
                  <c:v>Experienced the nightlife </c:v>
                </c:pt>
                <c:pt idx="9">
                  <c:v>Visited family attractions</c:v>
                </c:pt>
              </c:strCache>
            </c:strRef>
          </c:cat>
          <c:val>
            <c:numRef>
              <c:f>Sheet1!$B$3:$B$12</c:f>
              <c:numCache>
                <c:formatCode>0%</c:formatCode>
                <c:ptCount val="10"/>
                <c:pt idx="0">
                  <c:v>0.54632152588560001</c:v>
                </c:pt>
                <c:pt idx="1">
                  <c:v>0.47683923705719999</c:v>
                </c:pt>
                <c:pt idx="2">
                  <c:v>0.449591280654</c:v>
                </c:pt>
                <c:pt idx="3">
                  <c:v>0.43324250681199999</c:v>
                </c:pt>
                <c:pt idx="4">
                  <c:v>0.29654859218890001</c:v>
                </c:pt>
                <c:pt idx="5">
                  <c:v>0.24931880108990001</c:v>
                </c:pt>
                <c:pt idx="6">
                  <c:v>0.2384196185286</c:v>
                </c:pt>
                <c:pt idx="7">
                  <c:v>0.1217075386013</c:v>
                </c:pt>
                <c:pt idx="8">
                  <c:v>0.11625794732060001</c:v>
                </c:pt>
                <c:pt idx="9">
                  <c:v>0.1030881017257</c:v>
                </c:pt>
              </c:numCache>
            </c:numRef>
          </c:val>
          <c:extLst>
            <c:ext xmlns:c16="http://schemas.microsoft.com/office/drawing/2014/chart" uri="{C3380CC4-5D6E-409C-BE32-E72D297353CC}">
              <c16:uniqueId val="{00000000-03B2-45FB-9DAD-AAA2DDC03C52}"/>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 Eryri Mynyddoedd a Môr / Snowdonia Mountains &amp; Coast</c:v>
                </c:pt>
                <c:pt idx="1">
                  <c:v> Pembrokeshire</c:v>
                </c:pt>
                <c:pt idx="2">
                  <c:v> Llandudno &amp; Colwyn Bay</c:v>
                </c:pt>
                <c:pt idx="3">
                  <c:v> Ceredigion - Cardigan Bay &amp; The Cambrian Mountains</c:v>
                </c:pt>
                <c:pt idx="4">
                  <c:v> The Isle of Anglesey</c:v>
                </c:pt>
                <c:pt idx="5">
                  <c:v> Mid Wales / Bannau Brycheiniog (Brecon Beacons)</c:v>
                </c:pt>
                <c:pt idx="6">
                  <c:v> Cardiff</c:v>
                </c:pt>
                <c:pt idx="7">
                  <c:v> Carmarthenshire</c:v>
                </c:pt>
                <c:pt idx="8">
                  <c:v> Swansea Bay</c:v>
                </c:pt>
                <c:pt idx="9">
                  <c:v> North East Wales</c:v>
                </c:pt>
                <c:pt idx="10">
                  <c:v> Wye Valley and Vale of Usk</c:v>
                </c:pt>
                <c:pt idx="11">
                  <c:v> South Wales Valleys</c:v>
                </c:pt>
                <c:pt idx="12">
                  <c:v> Glamorgan Heritage Coast</c:v>
                </c:pt>
              </c:strCache>
            </c:strRef>
          </c:cat>
          <c:val>
            <c:numRef>
              <c:f>Sheet1!$B$2:$B$14</c:f>
              <c:numCache>
                <c:formatCode>0%</c:formatCode>
                <c:ptCount val="13"/>
                <c:pt idx="0">
                  <c:v>0.24886466848319999</c:v>
                </c:pt>
                <c:pt idx="1">
                  <c:v>0.1712079927339</c:v>
                </c:pt>
                <c:pt idx="2">
                  <c:v>0.1244323342416</c:v>
                </c:pt>
                <c:pt idx="3">
                  <c:v>0.1121707538601</c:v>
                </c:pt>
                <c:pt idx="4">
                  <c:v>0.10626702997280001</c:v>
                </c:pt>
                <c:pt idx="5">
                  <c:v>9.9909173478660004E-2</c:v>
                </c:pt>
                <c:pt idx="6">
                  <c:v>7.266121707539E-2</c:v>
                </c:pt>
                <c:pt idx="7">
                  <c:v>6.7665758401450005E-2</c:v>
                </c:pt>
                <c:pt idx="8">
                  <c:v>6.3578564940959995E-2</c:v>
                </c:pt>
                <c:pt idx="9">
                  <c:v>4.2688465031790003E-2</c:v>
                </c:pt>
                <c:pt idx="10">
                  <c:v>3.6784741144410001E-2</c:v>
                </c:pt>
                <c:pt idx="11">
                  <c:v>3.4514078110809997E-2</c:v>
                </c:pt>
                <c:pt idx="12">
                  <c:v>2.3160762942780001E-2</c:v>
                </c:pt>
              </c:numCache>
            </c:numRef>
          </c:val>
          <c:extLst>
            <c:ext xmlns:c16="http://schemas.microsoft.com/office/drawing/2014/chart" uri="{C3380CC4-5D6E-409C-BE32-E72D297353CC}">
              <c16:uniqueId val="{00000000-E915-4AFB-A363-F2A771173F22}"/>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300000000000000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735999535274379E-4"/>
          <c:y val="0.13012088727648591"/>
          <c:w val="0.99369125880134679"/>
          <c:h val="0.682897035661856"/>
        </c:manualLayout>
      </c:layout>
      <c:barChart>
        <c:barDir val="col"/>
        <c:grouping val="stacked"/>
        <c:varyColors val="0"/>
        <c:ser>
          <c:idx val="0"/>
          <c:order val="0"/>
          <c:tx>
            <c:strRef>
              <c:f>Sheet1!$B$1</c:f>
              <c:strCache>
                <c:ptCount val="1"/>
                <c:pt idx="0">
                  <c:v>I stayed overnight in one location</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Total</c:v>
                </c:pt>
                <c:pt idx="1">
                  <c:v>Younger independents</c:v>
                </c:pt>
                <c:pt idx="2">
                  <c:v>Families</c:v>
                </c:pt>
                <c:pt idx="3">
                  <c:v>Older independents</c:v>
                </c:pt>
                <c:pt idx="4">
                  <c:v>Retirement age</c:v>
                </c:pt>
                <c:pt idx="5">
                  <c:v>Website</c:v>
                </c:pt>
                <c:pt idx="6">
                  <c:v>ECRM</c:v>
                </c:pt>
                <c:pt idx="7">
                  <c:v>Campaign</c:v>
                </c:pt>
                <c:pt idx="8">
                  <c:v>Social Media</c:v>
                </c:pt>
              </c:strCache>
            </c:strRef>
          </c:cat>
          <c:val>
            <c:numRef>
              <c:f>Sheet1!$B$2:$B$10</c:f>
              <c:numCache>
                <c:formatCode>0%</c:formatCode>
                <c:ptCount val="9"/>
                <c:pt idx="0">
                  <c:v>0.87965485921889996</c:v>
                </c:pt>
                <c:pt idx="1">
                  <c:v>0.86567164179099998</c:v>
                </c:pt>
                <c:pt idx="2">
                  <c:v>0.88268156424580002</c:v>
                </c:pt>
                <c:pt idx="3">
                  <c:v>0.8757961783439</c:v>
                </c:pt>
                <c:pt idx="4">
                  <c:v>0.88362919132149997</c:v>
                </c:pt>
                <c:pt idx="5">
                  <c:v>0.84592145015109999</c:v>
                </c:pt>
                <c:pt idx="6">
                  <c:v>0.8848920863309</c:v>
                </c:pt>
                <c:pt idx="7">
                  <c:v>0.88671875</c:v>
                </c:pt>
                <c:pt idx="8">
                  <c:v>0.89534883720930003</c:v>
                </c:pt>
              </c:numCache>
            </c:numRef>
          </c:val>
          <c:extLst>
            <c:ext xmlns:c16="http://schemas.microsoft.com/office/drawing/2014/chart" uri="{C3380CC4-5D6E-409C-BE32-E72D297353CC}">
              <c16:uniqueId val="{00000000-6E5A-4C12-98FA-9FB5FE5FB0EF}"/>
            </c:ext>
          </c:extLst>
        </c:ser>
        <c:ser>
          <c:idx val="1"/>
          <c:order val="1"/>
          <c:tx>
            <c:strRef>
              <c:f>Sheet1!$C$1</c:f>
              <c:strCache>
                <c:ptCount val="1"/>
                <c:pt idx="0">
                  <c:v>I stayed overnight in several places / toured around</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Total</c:v>
                </c:pt>
                <c:pt idx="1">
                  <c:v>Younger independents</c:v>
                </c:pt>
                <c:pt idx="2">
                  <c:v>Families</c:v>
                </c:pt>
                <c:pt idx="3">
                  <c:v>Older independents</c:v>
                </c:pt>
                <c:pt idx="4">
                  <c:v>Retirement age</c:v>
                </c:pt>
                <c:pt idx="5">
                  <c:v>Website</c:v>
                </c:pt>
                <c:pt idx="6">
                  <c:v>ECRM</c:v>
                </c:pt>
                <c:pt idx="7">
                  <c:v>Campaign</c:v>
                </c:pt>
                <c:pt idx="8">
                  <c:v>Social Media</c:v>
                </c:pt>
              </c:strCache>
            </c:strRef>
          </c:cat>
          <c:val>
            <c:numRef>
              <c:f>Sheet1!$C$2:$C$10</c:f>
              <c:numCache>
                <c:formatCode>0%</c:formatCode>
                <c:ptCount val="9"/>
                <c:pt idx="0">
                  <c:v>0.11444141689369999</c:v>
                </c:pt>
                <c:pt idx="1">
                  <c:v>0.13432835820899999</c:v>
                </c:pt>
                <c:pt idx="2">
                  <c:v>0.11731843575420001</c:v>
                </c:pt>
                <c:pt idx="3">
                  <c:v>0.1188959660297</c:v>
                </c:pt>
                <c:pt idx="4">
                  <c:v>0.1084812623274</c:v>
                </c:pt>
                <c:pt idx="5">
                  <c:v>0.14803625377640001</c:v>
                </c:pt>
                <c:pt idx="6">
                  <c:v>0.1085676913015</c:v>
                </c:pt>
                <c:pt idx="7">
                  <c:v>0.109375</c:v>
                </c:pt>
                <c:pt idx="8">
                  <c:v>0.1046511627907</c:v>
                </c:pt>
              </c:numCache>
            </c:numRef>
          </c:val>
          <c:extLst>
            <c:ext xmlns:c16="http://schemas.microsoft.com/office/drawing/2014/chart" uri="{C3380CC4-5D6E-409C-BE32-E72D297353CC}">
              <c16:uniqueId val="{00000001-6E5A-4C12-98FA-9FB5FE5FB0EF}"/>
            </c:ext>
          </c:extLst>
        </c:ser>
        <c:dLbls>
          <c:showLegendKey val="0"/>
          <c:showVal val="1"/>
          <c:showCatName val="0"/>
          <c:showSerName val="0"/>
          <c:showPercent val="0"/>
          <c:showBubbleSize val="0"/>
        </c:dLbls>
        <c:gapWidth val="150"/>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layout>
        <c:manualLayout>
          <c:xMode val="edge"/>
          <c:yMode val="edge"/>
          <c:x val="8.8424640624281431E-2"/>
          <c:y val="1.8523618951169357E-2"/>
          <c:w val="0.82122948974578069"/>
          <c:h val="8.663875807156971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300608858418438E-2"/>
          <c:y val="9.1106298453063214E-2"/>
          <c:w val="0.95939878228316311"/>
          <c:h val="0.74403562471481244"/>
        </c:manualLayout>
      </c:layout>
      <c:barChart>
        <c:barDir val="col"/>
        <c:grouping val="clustered"/>
        <c:varyColors val="0"/>
        <c:ser>
          <c:idx val="0"/>
          <c:order val="0"/>
          <c:tx>
            <c:strRef>
              <c:f>Sheet1!$B$1</c:f>
              <c:strCache>
                <c:ptCount val="1"/>
                <c:pt idx="0">
                  <c:v>Taken a trip in 2023</c:v>
                </c:pt>
              </c:strCache>
            </c:strRef>
          </c:tx>
          <c:spPr>
            <a:solidFill>
              <a:schemeClr val="bg1"/>
            </a:solidFill>
            <a:ln>
              <a:solidFill>
                <a:srgbClr val="120742"/>
              </a:solidFill>
            </a:ln>
            <a:effectLst/>
          </c:spPr>
          <c:invertIfNegative val="0"/>
          <c:dLbls>
            <c:dLbl>
              <c:idx val="6"/>
              <c:layout>
                <c:manualLayout>
                  <c:x val="-1.845509896219858E-3"/>
                  <c:y val="0"/>
                </c:manualLayout>
              </c:layout>
              <c:tx>
                <c:rich>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fld id="{DE7F0BA0-9004-4D5B-A1D6-C8B3D6F6BA39}" type="VALUE">
                      <a:rPr lang="en-US" smtClean="0">
                        <a:solidFill>
                          <a:srgbClr val="120742"/>
                        </a:solidFill>
                      </a:rPr>
                      <a:pPr algn="ctr">
                        <a:defRPr sz="8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63C-4B15-8B81-34E201FF4C1C}"/>
                </c:ext>
              </c:extLst>
            </c:dLbl>
            <c:dLbl>
              <c:idx val="7"/>
              <c:tx>
                <c:rich>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fld id="{DBA8E294-7097-438E-9EC3-8504FD5BD4FA}" type="VALUE">
                      <a:rPr lang="en-US" smtClean="0">
                        <a:solidFill>
                          <a:srgbClr val="120742"/>
                        </a:solidFill>
                      </a:rPr>
                      <a:pPr algn="ctr">
                        <a:defRPr sz="8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63C-4B15-8B81-34E201FF4C1C}"/>
                </c:ext>
              </c:extLst>
            </c:dLbl>
            <c:dLbl>
              <c:idx val="8"/>
              <c:tx>
                <c:rich>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fld id="{E24863CB-065D-41DB-95C0-19B0BAB43861}" type="VALUE">
                      <a:rPr lang="en-US" smtClean="0">
                        <a:solidFill>
                          <a:srgbClr val="120742"/>
                        </a:solidFill>
                      </a:rPr>
                      <a:pPr algn="ctr">
                        <a:defRPr sz="800">
                          <a:solidFill>
                            <a:srgbClr val="120742"/>
                          </a:solidFill>
                          <a:latin typeface="Arial" panose="020B0604020202020204" pitchFamily="34" charset="0"/>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63C-4B15-8B81-34E201FF4C1C}"/>
                </c:ext>
              </c:extLst>
            </c:dLbl>
            <c:spPr>
              <a:noFill/>
              <a:ln>
                <a:noFill/>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0%</c:formatCode>
                <c:ptCount val="12"/>
                <c:pt idx="0">
                  <c:v>0.08</c:v>
                </c:pt>
                <c:pt idx="1">
                  <c:v>0.12</c:v>
                </c:pt>
                <c:pt idx="2">
                  <c:v>0.22</c:v>
                </c:pt>
                <c:pt idx="3">
                  <c:v>0.26</c:v>
                </c:pt>
                <c:pt idx="4">
                  <c:v>0.27</c:v>
                </c:pt>
                <c:pt idx="5">
                  <c:v>0.3</c:v>
                </c:pt>
                <c:pt idx="6">
                  <c:v>0.22</c:v>
                </c:pt>
                <c:pt idx="7">
                  <c:v>0.26</c:v>
                </c:pt>
                <c:pt idx="8">
                  <c:v>0.33</c:v>
                </c:pt>
                <c:pt idx="9">
                  <c:v>0.24</c:v>
                </c:pt>
                <c:pt idx="10">
                  <c:v>0.13</c:v>
                </c:pt>
                <c:pt idx="11">
                  <c:v>0.12</c:v>
                </c:pt>
              </c:numCache>
            </c:numRef>
          </c:val>
          <c:extLst>
            <c:ext xmlns:c16="http://schemas.microsoft.com/office/drawing/2014/chart" uri="{C3380CC4-5D6E-409C-BE32-E72D297353CC}">
              <c16:uniqueId val="{00000000-1BAF-4704-98AC-6A67A0976BF7}"/>
            </c:ext>
          </c:extLst>
        </c:ser>
        <c:ser>
          <c:idx val="1"/>
          <c:order val="1"/>
          <c:tx>
            <c:strRef>
              <c:f>Sheet1!$C$1</c:f>
              <c:strCache>
                <c:ptCount val="1"/>
                <c:pt idx="0">
                  <c:v>Taken a trip in 2024</c:v>
                </c:pt>
              </c:strCache>
            </c:strRef>
          </c:tx>
          <c:spPr>
            <a:solidFill>
              <a:srgbClr val="120742"/>
            </a:solidFill>
            <a:ln>
              <a:solidFill>
                <a:srgbClr val="120742"/>
              </a:solidFill>
            </a:ln>
            <a:effectLst/>
          </c:spPr>
          <c:invertIfNegative val="0"/>
          <c:dLbls>
            <c:dLbl>
              <c:idx val="2"/>
              <c:tx>
                <c:rich>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mn-lt"/>
                        <a:ea typeface="+mn-ea"/>
                        <a:cs typeface="+mn-cs"/>
                      </a:defRPr>
                    </a:pPr>
                    <a:fld id="{77C5AAA4-D75B-498D-8485-F875761747FE}" type="VALUE">
                      <a:rPr lang="en-US" smtClean="0">
                        <a:solidFill>
                          <a:srgbClr val="120742"/>
                        </a:solidFill>
                      </a:rPr>
                      <a:pPr algn="ctr">
                        <a:defRPr sz="800">
                          <a:solidFill>
                            <a:srgbClr val="120742"/>
                          </a:solidFill>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mn-lt"/>
                      <a:ea typeface="+mn-ea"/>
                      <a:cs typeface="+mn-cs"/>
                    </a:defRPr>
                  </a:pPr>
                  <a:endParaRPr lang="en-GB"/>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2A4-4D21-811E-A06375095D69}"/>
                </c:ext>
              </c:extLst>
            </c:dLbl>
            <c:dLbl>
              <c:idx val="3"/>
              <c:tx>
                <c:rich>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mn-lt"/>
                        <a:ea typeface="+mn-ea"/>
                        <a:cs typeface="+mn-cs"/>
                      </a:defRPr>
                    </a:pPr>
                    <a:fld id="{F32C3913-77D2-412E-86D7-3BB1174890D8}" type="VALUE">
                      <a:rPr lang="en-US" smtClean="0">
                        <a:solidFill>
                          <a:srgbClr val="120742"/>
                        </a:solidFill>
                      </a:rPr>
                      <a:pPr algn="ctr">
                        <a:defRPr sz="800">
                          <a:solidFill>
                            <a:srgbClr val="120742"/>
                          </a:solidFill>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mn-lt"/>
                      <a:ea typeface="+mn-ea"/>
                      <a:cs typeface="+mn-cs"/>
                    </a:defRPr>
                  </a:pPr>
                  <a:endParaRPr lang="en-GB"/>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2A4-4D21-811E-A06375095D69}"/>
                </c:ext>
              </c:extLst>
            </c:dLbl>
            <c:dLbl>
              <c:idx val="5"/>
              <c:layout>
                <c:manualLayout>
                  <c:x val="7.3820395848794322E-3"/>
                  <c:y val="9.76138911997105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7C-497C-BCF2-DF14594FF816}"/>
                </c:ext>
              </c:extLst>
            </c:dLbl>
            <c:dLbl>
              <c:idx val="6"/>
              <c:layout>
                <c:manualLayout>
                  <c:x val="7.382039584879432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3C-4B15-8B81-34E201FF4C1C}"/>
                </c:ext>
              </c:extLst>
            </c:dLbl>
            <c:dLbl>
              <c:idx val="7"/>
              <c:layout>
                <c:manualLayout>
                  <c:x val="3.6910197924397161E-3"/>
                  <c:y val="-5.965224440311657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3C-4B15-8B81-34E201FF4C1C}"/>
                </c:ext>
              </c:extLst>
            </c:dLbl>
            <c:spPr>
              <a:noFill/>
              <a:ln>
                <a:noFill/>
              </a:ln>
              <a:effectLst/>
            </c:spPr>
            <c:txPr>
              <a:bodyPr rot="0" spcFirstLastPara="1" vertOverflow="ellipsis" vert="horz" wrap="square" lIns="38100" tIns="19050" rIns="38100" bIns="19050" anchor="ctr" anchorCtr="0">
                <a:spAutoFit/>
              </a:bodyPr>
              <a:lstStyle/>
              <a:p>
                <a:pPr algn="ctr">
                  <a:defRPr sz="8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0%</c:formatCode>
                <c:ptCount val="12"/>
                <c:pt idx="0">
                  <c:v>8.8101725703910005E-2</c:v>
                </c:pt>
                <c:pt idx="1">
                  <c:v>0.13851044504999999</c:v>
                </c:pt>
                <c:pt idx="2">
                  <c:v>0.20526793823799999</c:v>
                </c:pt>
                <c:pt idx="3">
                  <c:v>0.25022706630340003</c:v>
                </c:pt>
                <c:pt idx="4">
                  <c:v>0.3019981834696</c:v>
                </c:pt>
                <c:pt idx="5">
                  <c:v>0.28000000000000003</c:v>
                </c:pt>
                <c:pt idx="6">
                  <c:v>0.2352406902816</c:v>
                </c:pt>
                <c:pt idx="7">
                  <c:v>0.24795640326980001</c:v>
                </c:pt>
                <c:pt idx="8">
                  <c:v>0.32470481380560001</c:v>
                </c:pt>
                <c:pt idx="9">
                  <c:v>0.2447774750227</c:v>
                </c:pt>
                <c:pt idx="10">
                  <c:v>0.1544050862852</c:v>
                </c:pt>
                <c:pt idx="11">
                  <c:v>0.1339691189827</c:v>
                </c:pt>
              </c:numCache>
            </c:numRef>
          </c:val>
          <c:extLst>
            <c:ext xmlns:c16="http://schemas.microsoft.com/office/drawing/2014/chart" uri="{C3380CC4-5D6E-409C-BE32-E72D297353CC}">
              <c16:uniqueId val="{00000000-D63C-4B15-8B81-34E201FF4C1C}"/>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Trips taken in 2023</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0.52</c:v>
                </c:pt>
                <c:pt idx="1">
                  <c:v>0.4</c:v>
                </c:pt>
                <c:pt idx="2">
                  <c:v>0.08</c:v>
                </c:pt>
              </c:numCache>
            </c:numRef>
          </c:val>
          <c:extLst>
            <c:ext xmlns:c16="http://schemas.microsoft.com/office/drawing/2014/chart" uri="{C3380CC4-5D6E-409C-BE32-E72D297353CC}">
              <c16:uniqueId val="{00000000-7BEF-41B2-97E6-62488790F1C4}"/>
            </c:ext>
          </c:extLst>
        </c:ser>
        <c:ser>
          <c:idx val="1"/>
          <c:order val="1"/>
          <c:tx>
            <c:strRef>
              <c:f>Sheet1!$C$1</c:f>
              <c:strCache>
                <c:ptCount val="1"/>
                <c:pt idx="0">
                  <c:v>Trips taken in 2024</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Sheet1!$C$2:$C$4</c:f>
              <c:numCache>
                <c:formatCode>0%</c:formatCode>
                <c:ptCount val="3"/>
                <c:pt idx="0">
                  <c:v>0.54768392370569996</c:v>
                </c:pt>
                <c:pt idx="1">
                  <c:v>0.3723887375114</c:v>
                </c:pt>
                <c:pt idx="2">
                  <c:v>7.9927338782919993E-2</c:v>
                </c:pt>
              </c:numCache>
            </c:numRef>
          </c:val>
          <c:extLst>
            <c:ext xmlns:c16="http://schemas.microsoft.com/office/drawing/2014/chart" uri="{C3380CC4-5D6E-409C-BE32-E72D297353CC}">
              <c16:uniqueId val="{00000001-7BEF-41B2-97E6-62488790F1C4}"/>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7.8515328951998614E-2"/>
          <c:y val="1.86969547518973E-2"/>
          <c:w val="0.84296905127371435"/>
          <c:h val="7.9757602078748047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02290061462422E-2"/>
          <c:y val="0.28771840224843614"/>
          <c:w val="0.93595419877075159"/>
          <c:h val="0.60932147140455206"/>
        </c:manualLayout>
      </c:layout>
      <c:barChart>
        <c:barDir val="col"/>
        <c:grouping val="clustered"/>
        <c:varyColors val="0"/>
        <c:ser>
          <c:idx val="0"/>
          <c:order val="0"/>
          <c:tx>
            <c:strRef>
              <c:f>Sheet1!$B$1</c:f>
              <c:strCache>
                <c:ptCount val="1"/>
                <c:pt idx="0">
                  <c:v>Trips taken in 2023</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Children aged 0-15</c:v>
                </c:pt>
                <c:pt idx="1">
                  <c:v>Pets</c:v>
                </c:pt>
              </c:strCache>
            </c:strRef>
          </c:cat>
          <c:val>
            <c:numRef>
              <c:f>Sheet1!$B$2:$B$3</c:f>
              <c:numCache>
                <c:formatCode>0%</c:formatCode>
                <c:ptCount val="2"/>
                <c:pt idx="0">
                  <c:v>0.16</c:v>
                </c:pt>
                <c:pt idx="1">
                  <c:v>0.22</c:v>
                </c:pt>
              </c:numCache>
            </c:numRef>
          </c:val>
          <c:extLst>
            <c:ext xmlns:c16="http://schemas.microsoft.com/office/drawing/2014/chart" uri="{C3380CC4-5D6E-409C-BE32-E72D297353CC}">
              <c16:uniqueId val="{00000000-1F57-4509-B26B-F446CD2518F5}"/>
            </c:ext>
          </c:extLst>
        </c:ser>
        <c:ser>
          <c:idx val="1"/>
          <c:order val="1"/>
          <c:tx>
            <c:strRef>
              <c:f>Sheet1!$C$1</c:f>
              <c:strCache>
                <c:ptCount val="1"/>
                <c:pt idx="0">
                  <c:v>Trips taken in 2024</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Children aged 0-15</c:v>
                </c:pt>
                <c:pt idx="1">
                  <c:v>Pets</c:v>
                </c:pt>
              </c:strCache>
            </c:strRef>
          </c:cat>
          <c:val>
            <c:numRef>
              <c:f>Sheet1!$C$2:$C$3</c:f>
              <c:numCache>
                <c:formatCode>0%</c:formatCode>
                <c:ptCount val="2"/>
                <c:pt idx="0">
                  <c:v>0.1307901907357</c:v>
                </c:pt>
                <c:pt idx="1">
                  <c:v>0.2216167120799</c:v>
                </c:pt>
              </c:numCache>
            </c:numRef>
          </c:val>
          <c:extLst>
            <c:ext xmlns:c16="http://schemas.microsoft.com/office/drawing/2014/chart" uri="{C3380CC4-5D6E-409C-BE32-E72D297353CC}">
              <c16:uniqueId val="{00000000-B416-49A9-A55B-9A066506918D}"/>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0.16778578719602028"/>
          <c:y val="0"/>
          <c:w val="0.66442842560795945"/>
          <c:h val="7.9757602078748047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5721080314277411"/>
          <c:y val="3.5791760106560551E-2"/>
          <c:w val="0.22497025045560926"/>
          <c:h val="0.92841647978687891"/>
        </c:manualLayout>
      </c:layout>
      <c:barChart>
        <c:barDir val="bar"/>
        <c:grouping val="clustered"/>
        <c:varyColors val="0"/>
        <c:ser>
          <c:idx val="0"/>
          <c:order val="0"/>
          <c:tx>
            <c:strRef>
              <c:f>Sheet1!$B$1</c:f>
              <c:strCache>
                <c:ptCount val="1"/>
                <c:pt idx="0">
                  <c:v>Accomodation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Sheet1!$A$3:$A$10</c:f>
              <c:strCache>
                <c:ptCount val="8"/>
                <c:pt idx="0">
                  <c:v>A travel website </c:v>
                </c:pt>
                <c:pt idx="1">
                  <c:v>My Accommodation was not paid for </c:v>
                </c:pt>
                <c:pt idx="2">
                  <c:v>A Homestay website</c:v>
                </c:pt>
                <c:pt idx="3">
                  <c:v>Website of a travel agent/tour operator/travel company </c:v>
                </c:pt>
                <c:pt idx="4">
                  <c:v>I just turned up</c:v>
                </c:pt>
                <c:pt idx="5">
                  <c:v>A corporate/business travel organiser</c:v>
                </c:pt>
                <c:pt idx="6">
                  <c:v>A tourist information centre or tourist board office</c:v>
                </c:pt>
                <c:pt idx="7">
                  <c:v>A transport provider </c:v>
                </c:pt>
              </c:strCache>
            </c:strRef>
          </c:cat>
          <c:val>
            <c:numRef>
              <c:f>Sheet1!$B$3:$B$10</c:f>
              <c:numCache>
                <c:formatCode>0%</c:formatCode>
                <c:ptCount val="8"/>
                <c:pt idx="0">
                  <c:v>0.1811989100817</c:v>
                </c:pt>
                <c:pt idx="1">
                  <c:v>0.15667574931879999</c:v>
                </c:pt>
                <c:pt idx="2">
                  <c:v>0.1357856494096</c:v>
                </c:pt>
                <c:pt idx="3">
                  <c:v>6.1307901907359998E-2</c:v>
                </c:pt>
                <c:pt idx="4">
                  <c:v>2.7702089009990001E-2</c:v>
                </c:pt>
                <c:pt idx="5">
                  <c:v>7.7202543142600001E-3</c:v>
                </c:pt>
                <c:pt idx="6">
                  <c:v>6.8119891008169998E-3</c:v>
                </c:pt>
                <c:pt idx="7">
                  <c:v>5.4495912806540002E-3</c:v>
                </c:pt>
              </c:numCache>
            </c:numRef>
          </c:val>
          <c:extLst>
            <c:ext xmlns:c16="http://schemas.microsoft.com/office/drawing/2014/chart" uri="{C3380CC4-5D6E-409C-BE32-E72D297353CC}">
              <c16:uniqueId val="{00000000-5850-4277-9BFF-56E401FB52FF}"/>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none"/>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0485403428012294"/>
          <c:y val="3.5791760106560551E-2"/>
          <c:w val="0.27732702263782871"/>
          <c:h val="0.92841647978687891"/>
        </c:manualLayout>
      </c:layout>
      <c:barChart>
        <c:barDir val="bar"/>
        <c:grouping val="clustered"/>
        <c:varyColors val="0"/>
        <c:ser>
          <c:idx val="0"/>
          <c:order val="0"/>
          <c:tx>
            <c:strRef>
              <c:f>Sheet1!$B$1</c:f>
              <c:strCache>
                <c:ptCount val="1"/>
                <c:pt idx="0">
                  <c:v>Accomodation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Sheet1!$A$3:$A$9</c:f>
              <c:strCache>
                <c:ptCount val="7"/>
                <c:pt idx="0">
                  <c:v>Rented house/cottage/lodge or similar</c:v>
                </c:pt>
                <c:pt idx="1">
                  <c:v>Friends or relatives' home</c:v>
                </c:pt>
                <c:pt idx="2">
                  <c:v>Guest house / Bed and breakfast</c:v>
                </c:pt>
                <c:pt idx="3">
                  <c:v>Static caravan - not owned by you</c:v>
                </c:pt>
                <c:pt idx="4">
                  <c:v>Campervan / Motorhome</c:v>
                </c:pt>
                <c:pt idx="5">
                  <c:v>Rental of someone else's full home on a commercial basis</c:v>
                </c:pt>
                <c:pt idx="6">
                  <c:v>Rented flat/apartment or similar</c:v>
                </c:pt>
              </c:strCache>
            </c:strRef>
          </c:cat>
          <c:val>
            <c:numRef>
              <c:f>Sheet1!$B$3:$B$9</c:f>
              <c:numCache>
                <c:formatCode>0%</c:formatCode>
                <c:ptCount val="7"/>
                <c:pt idx="0">
                  <c:v>0.26021798365120002</c:v>
                </c:pt>
                <c:pt idx="1">
                  <c:v>0.12806539509539999</c:v>
                </c:pt>
                <c:pt idx="2">
                  <c:v>8.4014532243419995E-2</c:v>
                </c:pt>
                <c:pt idx="3">
                  <c:v>6.4032697547679998E-2</c:v>
                </c:pt>
                <c:pt idx="4">
                  <c:v>5.7674841053589998E-2</c:v>
                </c:pt>
                <c:pt idx="5">
                  <c:v>5.0408719346049999E-2</c:v>
                </c:pt>
                <c:pt idx="6">
                  <c:v>4.5867393278839999E-2</c:v>
                </c:pt>
              </c:numCache>
            </c:numRef>
          </c:val>
          <c:extLst>
            <c:ext xmlns:c16="http://schemas.microsoft.com/office/drawing/2014/chart" uri="{C3380CC4-5D6E-409C-BE32-E72D297353CC}">
              <c16:uniqueId val="{00000000-9DE9-4FFE-80A6-691A3AEFEEB2}"/>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76361034673431E-2"/>
          <c:y val="0.16216310195122899"/>
          <c:w val="0.97164727793065309"/>
          <c:h val="0.74653557266272186"/>
        </c:manualLayout>
      </c:layout>
      <c:barChart>
        <c:barDir val="col"/>
        <c:grouping val="clustered"/>
        <c:varyColors val="0"/>
        <c:ser>
          <c:idx val="0"/>
          <c:order val="0"/>
          <c:tx>
            <c:strRef>
              <c:f>Sheet1!$B$1</c:f>
              <c:strCache>
                <c:ptCount val="1"/>
                <c:pt idx="0">
                  <c:v>Wales was the only place we considered</c:v>
                </c:pt>
              </c:strCache>
            </c:strRef>
          </c:tx>
          <c:spPr>
            <a:solidFill>
              <a:srgbClr val="12074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0.68437783832879995</c:v>
                </c:pt>
                <c:pt idx="1">
                  <c:v>0.73134328358209999</c:v>
                </c:pt>
                <c:pt idx="2">
                  <c:v>0.72067039106149999</c:v>
                </c:pt>
                <c:pt idx="3">
                  <c:v>0.67515923566879998</c:v>
                </c:pt>
                <c:pt idx="4">
                  <c:v>0.68343195266269996</c:v>
                </c:pt>
              </c:numCache>
            </c:numRef>
          </c:val>
          <c:extLst>
            <c:ext xmlns:c16="http://schemas.microsoft.com/office/drawing/2014/chart" uri="{C3380CC4-5D6E-409C-BE32-E72D297353CC}">
              <c16:uniqueId val="{00000000-B3A4-4EA6-89F6-988266BC7570}"/>
            </c:ext>
          </c:extLst>
        </c:ser>
        <c:ser>
          <c:idx val="1"/>
          <c:order val="1"/>
          <c:tx>
            <c:strRef>
              <c:f>Sheet1!$C$1</c:f>
              <c:strCache>
                <c:ptCount val="1"/>
                <c:pt idx="0">
                  <c:v>England</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0.20753860127160001</c:v>
                </c:pt>
                <c:pt idx="1">
                  <c:v>7.4626865671639994E-2</c:v>
                </c:pt>
                <c:pt idx="2">
                  <c:v>0.1620111731844</c:v>
                </c:pt>
                <c:pt idx="3">
                  <c:v>0.19851380042460001</c:v>
                </c:pt>
                <c:pt idx="4">
                  <c:v>0.232741617357</c:v>
                </c:pt>
              </c:numCache>
            </c:numRef>
          </c:val>
          <c:extLst>
            <c:ext xmlns:c16="http://schemas.microsoft.com/office/drawing/2014/chart" uri="{C3380CC4-5D6E-409C-BE32-E72D297353CC}">
              <c16:uniqueId val="{00000001-B3A4-4EA6-89F6-988266BC7570}"/>
            </c:ext>
          </c:extLst>
        </c:ser>
        <c:ser>
          <c:idx val="2"/>
          <c:order val="2"/>
          <c:tx>
            <c:strRef>
              <c:f>Sheet1!$D$1</c:f>
              <c:strCache>
                <c:ptCount val="1"/>
                <c:pt idx="0">
                  <c:v>Scotland</c:v>
                </c:pt>
              </c:strCache>
            </c:strRef>
          </c:tx>
          <c:spPr>
            <a:pattFill prst="ltHorz">
              <a:fgClr>
                <a:srgbClr val="120742"/>
              </a:fgClr>
              <a:bgClr>
                <a:schemeClr val="bg1"/>
              </a:bgClr>
            </a:patt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0.11716621253410001</c:v>
                </c:pt>
                <c:pt idx="1">
                  <c:v>0.13432835820899999</c:v>
                </c:pt>
                <c:pt idx="2">
                  <c:v>0.1117318435754</c:v>
                </c:pt>
                <c:pt idx="3">
                  <c:v>0.1242038216561</c:v>
                </c:pt>
                <c:pt idx="4">
                  <c:v>0.1104536489152</c:v>
                </c:pt>
              </c:numCache>
            </c:numRef>
          </c:val>
          <c:extLst>
            <c:ext xmlns:c16="http://schemas.microsoft.com/office/drawing/2014/chart" uri="{C3380CC4-5D6E-409C-BE32-E72D297353CC}">
              <c16:uniqueId val="{00000002-B3A4-4EA6-89F6-988266BC7570}"/>
            </c:ext>
          </c:extLst>
        </c:ser>
        <c:ser>
          <c:idx val="3"/>
          <c:order val="3"/>
          <c:tx>
            <c:strRef>
              <c:f>Sheet1!$E$1</c:f>
              <c:strCache>
                <c:ptCount val="1"/>
                <c:pt idx="0">
                  <c:v>A trip overseas</c:v>
                </c:pt>
              </c:strCache>
            </c:strRef>
          </c:tx>
          <c:spPr>
            <a:pattFill prst="pct5">
              <a:fgClr>
                <a:srgbClr val="120742"/>
              </a:fgClr>
              <a:bgClr>
                <a:schemeClr val="bg1"/>
              </a:bgClr>
            </a:patt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8.9009990917349999E-2</c:v>
                </c:pt>
                <c:pt idx="1">
                  <c:v>5.9701492537309997E-2</c:v>
                </c:pt>
                <c:pt idx="2">
                  <c:v>0.1117318435754</c:v>
                </c:pt>
                <c:pt idx="3">
                  <c:v>0.1008492569002</c:v>
                </c:pt>
                <c:pt idx="4">
                  <c:v>7.5936883629190002E-2</c:v>
                </c:pt>
              </c:numCache>
            </c:numRef>
          </c:val>
          <c:extLst>
            <c:ext xmlns:c16="http://schemas.microsoft.com/office/drawing/2014/chart" uri="{C3380CC4-5D6E-409C-BE32-E72D297353CC}">
              <c16:uniqueId val="{00000003-B3A4-4EA6-89F6-988266BC7570}"/>
            </c:ext>
          </c:extLst>
        </c:ser>
        <c:ser>
          <c:idx val="4"/>
          <c:order val="4"/>
          <c:tx>
            <c:strRef>
              <c:f>Sheet1!$F$1</c:f>
              <c:strCache>
                <c:ptCount val="1"/>
                <c:pt idx="0">
                  <c:v>Northern Ireland</c:v>
                </c:pt>
              </c:strCache>
            </c:strRef>
          </c:tx>
          <c:spPr>
            <a:solidFill>
              <a:srgbClr val="D9D9D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1.49863760218E-2</c:v>
                </c:pt>
                <c:pt idx="1">
                  <c:v>0</c:v>
                </c:pt>
                <c:pt idx="2">
                  <c:v>1.117318435754E-2</c:v>
                </c:pt>
                <c:pt idx="3">
                  <c:v>2.1231422505309998E-2</c:v>
                </c:pt>
                <c:pt idx="4">
                  <c:v>1.084812623274E-2</c:v>
                </c:pt>
              </c:numCache>
            </c:numRef>
          </c:val>
          <c:extLst>
            <c:ext xmlns:c16="http://schemas.microsoft.com/office/drawing/2014/chart" uri="{C3380CC4-5D6E-409C-BE32-E72D297353CC}">
              <c16:uniqueId val="{00000004-B3A4-4EA6-89F6-988266BC7570}"/>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48622754748108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Sheet1!$A$3:$A$13</c:f>
              <c:strCache>
                <c:ptCount val="11"/>
                <c:pt idx="0">
                  <c:v>Online advertising</c:v>
                </c:pt>
                <c:pt idx="1">
                  <c:v>Promotion or content on a website</c:v>
                </c:pt>
                <c:pt idx="2">
                  <c:v>Promotional content on social media </c:v>
                </c:pt>
                <c:pt idx="3">
                  <c:v>None of these</c:v>
                </c:pt>
                <c:pt idx="4">
                  <c:v>Article in a newspaper or magazine </c:v>
                </c:pt>
                <c:pt idx="5">
                  <c:v>Saw an ad on TV, on catch up or on a streaming platform</c:v>
                </c:pt>
                <c:pt idx="6">
                  <c:v>A printed advert, leaflet or supplement in newspaper/magazine</c:v>
                </c:pt>
                <c:pt idx="7">
                  <c:v>Outdoor advertisement </c:v>
                </c:pt>
                <c:pt idx="8">
                  <c:v>Social media influencer</c:v>
                </c:pt>
                <c:pt idx="9">
                  <c:v>A TV programme or film</c:v>
                </c:pt>
                <c:pt idx="10">
                  <c:v>Promotion of an event taking place in Wales</c:v>
                </c:pt>
              </c:strCache>
            </c:strRef>
          </c:cat>
          <c:val>
            <c:numRef>
              <c:f>Sheet1!$B$3:$B$13</c:f>
              <c:numCache>
                <c:formatCode>0%</c:formatCode>
                <c:ptCount val="11"/>
                <c:pt idx="0">
                  <c:v>0.26748410535880002</c:v>
                </c:pt>
                <c:pt idx="1">
                  <c:v>0.25567665758399999</c:v>
                </c:pt>
                <c:pt idx="2">
                  <c:v>0.23387829246139999</c:v>
                </c:pt>
                <c:pt idx="3">
                  <c:v>0.19436875567670001</c:v>
                </c:pt>
                <c:pt idx="4">
                  <c:v>0.17393278837420001</c:v>
                </c:pt>
                <c:pt idx="5">
                  <c:v>0.15849227974569999</c:v>
                </c:pt>
                <c:pt idx="6">
                  <c:v>0.1071752951862</c:v>
                </c:pt>
                <c:pt idx="7">
                  <c:v>5.5404178019980002E-2</c:v>
                </c:pt>
                <c:pt idx="8">
                  <c:v>4.9046321525890002E-2</c:v>
                </c:pt>
                <c:pt idx="9">
                  <c:v>4.041780199818E-2</c:v>
                </c:pt>
                <c:pt idx="10">
                  <c:v>3.950953678474E-2</c:v>
                </c:pt>
              </c:numCache>
            </c:numRef>
          </c:val>
          <c:extLst>
            <c:ext xmlns:c16="http://schemas.microsoft.com/office/drawing/2014/chart" uri="{C3380CC4-5D6E-409C-BE32-E72D297353CC}">
              <c16:uniqueId val="{00000000-7BEB-4787-B10B-218643193336}"/>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Word of mouth/conversations with others</c:v>
                </c:pt>
              </c:strCache>
            </c:strRef>
          </c:tx>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0.32152588555860001</c:v>
                </c:pt>
                <c:pt idx="1">
                  <c:v>0.49253731343279999</c:v>
                </c:pt>
                <c:pt idx="2">
                  <c:v>0.32402234636869998</c:v>
                </c:pt>
                <c:pt idx="3">
                  <c:v>0.32377919320589998</c:v>
                </c:pt>
                <c:pt idx="4">
                  <c:v>0.32377919320589998</c:v>
                </c:pt>
              </c:numCache>
            </c:numRef>
          </c:val>
          <c:extLst>
            <c:ext xmlns:c16="http://schemas.microsoft.com/office/drawing/2014/chart" uri="{C3380CC4-5D6E-409C-BE32-E72D297353CC}">
              <c16:uniqueId val="{00000000-8E7F-40F8-856C-3D917A8327AF}"/>
            </c:ext>
          </c:extLst>
        </c:ser>
        <c:ser>
          <c:idx val="1"/>
          <c:order val="1"/>
          <c:tx>
            <c:strRef>
              <c:f>Sheet1!$C$1</c:f>
              <c:strCache>
                <c:ptCount val="1"/>
                <c:pt idx="0">
                  <c:v>Online advertising</c:v>
                </c:pt>
              </c:strCache>
            </c:strRef>
          </c:tx>
          <c:spPr>
            <a:solidFill>
              <a:srgbClr val="518A45"/>
            </a:solidFill>
            <a:ln>
              <a:solidFill>
                <a:srgbClr val="518A4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0.26748410535880002</c:v>
                </c:pt>
                <c:pt idx="1">
                  <c:v>0.34328358208960003</c:v>
                </c:pt>
                <c:pt idx="2">
                  <c:v>0.33519553072629998</c:v>
                </c:pt>
                <c:pt idx="3">
                  <c:v>0.28025477707009999</c:v>
                </c:pt>
                <c:pt idx="4">
                  <c:v>0.28025477707009999</c:v>
                </c:pt>
              </c:numCache>
            </c:numRef>
          </c:val>
          <c:extLst>
            <c:ext xmlns:c16="http://schemas.microsoft.com/office/drawing/2014/chart" uri="{C3380CC4-5D6E-409C-BE32-E72D297353CC}">
              <c16:uniqueId val="{00000001-8E7F-40F8-856C-3D917A8327AF}"/>
            </c:ext>
          </c:extLst>
        </c:ser>
        <c:ser>
          <c:idx val="2"/>
          <c:order val="2"/>
          <c:tx>
            <c:strRef>
              <c:f>Sheet1!$D$1</c:f>
              <c:strCache>
                <c:ptCount val="1"/>
                <c:pt idx="0">
                  <c:v>Promotion or content on a website</c:v>
                </c:pt>
              </c:strCache>
            </c:strRef>
          </c:tx>
          <c:spPr>
            <a:solidFill>
              <a:srgbClr val="92D050"/>
            </a:solidFill>
            <a:ln>
              <a:solidFill>
                <a:srgbClr val="92D05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0.25567665758399999</c:v>
                </c:pt>
                <c:pt idx="1">
                  <c:v>0.22388059701490001</c:v>
                </c:pt>
                <c:pt idx="2">
                  <c:v>0.2178770949721</c:v>
                </c:pt>
                <c:pt idx="3">
                  <c:v>0.25371549893840001</c:v>
                </c:pt>
                <c:pt idx="4">
                  <c:v>0.25371549893840001</c:v>
                </c:pt>
              </c:numCache>
            </c:numRef>
          </c:val>
          <c:extLst>
            <c:ext xmlns:c16="http://schemas.microsoft.com/office/drawing/2014/chart" uri="{C3380CC4-5D6E-409C-BE32-E72D297353CC}">
              <c16:uniqueId val="{00000002-8E7F-40F8-856C-3D917A8327AF}"/>
            </c:ext>
          </c:extLst>
        </c:ser>
        <c:ser>
          <c:idx val="3"/>
          <c:order val="3"/>
          <c:tx>
            <c:strRef>
              <c:f>Sheet1!$E$1</c:f>
              <c:strCache>
                <c:ptCount val="1"/>
                <c:pt idx="0">
                  <c:v>Promotional content on social media</c:v>
                </c:pt>
              </c:strCache>
            </c:strRef>
          </c:tx>
          <c:spPr>
            <a:solidFill>
              <a:srgbClr val="FDB332"/>
            </a:solidFill>
            <a:ln>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0.23387829246139999</c:v>
                </c:pt>
                <c:pt idx="1">
                  <c:v>0.47761194029850002</c:v>
                </c:pt>
                <c:pt idx="2">
                  <c:v>0.33519553072629998</c:v>
                </c:pt>
                <c:pt idx="3">
                  <c:v>0.28131634819529999</c:v>
                </c:pt>
                <c:pt idx="4">
                  <c:v>0.28131634819529999</c:v>
                </c:pt>
              </c:numCache>
            </c:numRef>
          </c:val>
          <c:extLst>
            <c:ext xmlns:c16="http://schemas.microsoft.com/office/drawing/2014/chart" uri="{C3380CC4-5D6E-409C-BE32-E72D297353CC}">
              <c16:uniqueId val="{00000003-8E7F-40F8-856C-3D917A8327AF}"/>
            </c:ext>
          </c:extLst>
        </c:ser>
        <c:ser>
          <c:idx val="4"/>
          <c:order val="4"/>
          <c:tx>
            <c:strRef>
              <c:f>Sheet1!$F$1</c:f>
              <c:strCache>
                <c:ptCount val="1"/>
                <c:pt idx="0">
                  <c:v>Article in a newspaper or magazine</c:v>
                </c:pt>
              </c:strCache>
            </c:strRef>
          </c:tx>
          <c:spPr>
            <a:solidFill>
              <a:srgbClr val="AD9CF5"/>
            </a:solidFill>
            <a:ln>
              <a:solidFill>
                <a:srgbClr val="AD9CF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0.17393278837420001</c:v>
                </c:pt>
                <c:pt idx="1">
                  <c:v>7.4626865671639994E-2</c:v>
                </c:pt>
                <c:pt idx="2">
                  <c:v>0.12849162011170001</c:v>
                </c:pt>
                <c:pt idx="3">
                  <c:v>0.17303609341830001</c:v>
                </c:pt>
                <c:pt idx="4">
                  <c:v>0.17303609341830001</c:v>
                </c:pt>
              </c:numCache>
            </c:numRef>
          </c:val>
          <c:extLst>
            <c:ext xmlns:c16="http://schemas.microsoft.com/office/drawing/2014/chart" uri="{C3380CC4-5D6E-409C-BE32-E72D297353CC}">
              <c16:uniqueId val="{00000004-8E7F-40F8-856C-3D917A8327AF}"/>
            </c:ext>
          </c:extLst>
        </c:ser>
        <c:ser>
          <c:idx val="5"/>
          <c:order val="5"/>
          <c:tx>
            <c:strRef>
              <c:f>Sheet1!$G$1</c:f>
              <c:strCache>
                <c:ptCount val="1"/>
                <c:pt idx="0">
                  <c:v>Saw an ad on TV</c:v>
                </c:pt>
              </c:strCache>
            </c:strRef>
          </c:tx>
          <c:spPr>
            <a:solidFill>
              <a:schemeClr val="accent6"/>
            </a:solidFill>
            <a:ln>
              <a:solidFill>
                <a:schemeClr val="accent6"/>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0.15849227974569999</c:v>
                </c:pt>
                <c:pt idx="1">
                  <c:v>0.16417910447760001</c:v>
                </c:pt>
                <c:pt idx="2">
                  <c:v>0.2011173184358</c:v>
                </c:pt>
                <c:pt idx="3">
                  <c:v>0.1698513800425</c:v>
                </c:pt>
                <c:pt idx="4">
                  <c:v>0.1698513800425</c:v>
                </c:pt>
              </c:numCache>
            </c:numRef>
          </c:val>
          <c:extLst>
            <c:ext xmlns:c16="http://schemas.microsoft.com/office/drawing/2014/chart" uri="{C3380CC4-5D6E-409C-BE32-E72D297353CC}">
              <c16:uniqueId val="{00000005-8E7F-40F8-856C-3D917A8327AF}"/>
            </c:ext>
          </c:extLst>
        </c:ser>
        <c:ser>
          <c:idx val="6"/>
          <c:order val="6"/>
          <c:tx>
            <c:strRef>
              <c:f>Sheet1!$H$1</c:f>
              <c:strCache>
                <c:ptCount val="1"/>
                <c:pt idx="0">
                  <c:v>Social media influencer</c:v>
                </c:pt>
              </c:strCache>
            </c:strRef>
          </c:tx>
          <c:spPr>
            <a:solidFill>
              <a:srgbClr val="D9D9D9"/>
            </a:solidFill>
            <a:ln>
              <a:solidFill>
                <a:schemeClr val="accent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Sheet1!$H$2:$H$6</c:f>
              <c:numCache>
                <c:formatCode>0%</c:formatCode>
                <c:ptCount val="5"/>
                <c:pt idx="0">
                  <c:v>4.9046321525890002E-2</c:v>
                </c:pt>
                <c:pt idx="1">
                  <c:v>0.28358208955219999</c:v>
                </c:pt>
                <c:pt idx="2">
                  <c:v>0.11731843575420001</c:v>
                </c:pt>
                <c:pt idx="3">
                  <c:v>4.9893842887470001E-2</c:v>
                </c:pt>
                <c:pt idx="4">
                  <c:v>4.9893842887470001E-2</c:v>
                </c:pt>
              </c:numCache>
            </c:numRef>
          </c:val>
          <c:extLst>
            <c:ext xmlns:c16="http://schemas.microsoft.com/office/drawing/2014/chart" uri="{C3380CC4-5D6E-409C-BE32-E72D297353CC}">
              <c16:uniqueId val="{00000000-3A9B-4BF4-AB7A-6B386C06DA43}"/>
            </c:ext>
          </c:extLst>
        </c:ser>
        <c:dLbls>
          <c:dLblPos val="ctr"/>
          <c:showLegendKey val="0"/>
          <c:showVal val="1"/>
          <c:showCatName val="0"/>
          <c:showSerName val="0"/>
          <c:showPercent val="0"/>
          <c:showBubbleSize val="0"/>
        </c:dLbls>
        <c:gapWidth val="55"/>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2.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02392315304442"/>
          <c:y val="3.5791760106560551E-2"/>
          <c:w val="0.50065797335541862"/>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Sheet1!$A$3:$A$9</c:f>
              <c:strCache>
                <c:ptCount val="7"/>
                <c:pt idx="0">
                  <c:v>Visit Wales website (visitwales.com)</c:v>
                </c:pt>
                <c:pt idx="1">
                  <c:v>Visit Wales Facebook</c:v>
                </c:pt>
                <c:pt idx="2">
                  <c:v>Visit Wales Instagram</c:v>
                </c:pt>
                <c:pt idx="3">
                  <c:v>Visit Wals (X/Twitter)</c:v>
                </c:pt>
                <c:pt idx="4">
                  <c:v>Visit Wales Youtube</c:v>
                </c:pt>
                <c:pt idx="5">
                  <c:v>Visit Wales Pinterest</c:v>
                </c:pt>
                <c:pt idx="6">
                  <c:v>Visit Wales TikTok</c:v>
                </c:pt>
              </c:strCache>
            </c:strRef>
          </c:cat>
          <c:val>
            <c:numRef>
              <c:f>Sheet1!$B$3:$B$9</c:f>
              <c:numCache>
                <c:formatCode>0%</c:formatCode>
                <c:ptCount val="7"/>
                <c:pt idx="0">
                  <c:v>0.49986934935979999</c:v>
                </c:pt>
                <c:pt idx="1">
                  <c:v>0.21923177423570001</c:v>
                </c:pt>
                <c:pt idx="2">
                  <c:v>9.1194146851320004E-2</c:v>
                </c:pt>
                <c:pt idx="3">
                  <c:v>1.7507185785209999E-2</c:v>
                </c:pt>
                <c:pt idx="4">
                  <c:v>1.5416775542200001E-2</c:v>
                </c:pt>
                <c:pt idx="5">
                  <c:v>6.5325320094070001E-3</c:v>
                </c:pt>
                <c:pt idx="6">
                  <c:v>6.2712307290309997E-3</c:v>
                </c:pt>
              </c:numCache>
            </c:numRef>
          </c:val>
          <c:extLst>
            <c:ext xmlns:c16="http://schemas.microsoft.com/office/drawing/2014/chart" uri="{C3380CC4-5D6E-409C-BE32-E72D297353CC}">
              <c16:uniqueId val="{00000000-8F30-4CEE-B409-1AA6FDBD79B7}"/>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60000000000000009"/>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None of these</c:v>
                </c:pt>
                <c:pt idx="1">
                  <c:v>New reasons to visit all year round</c:v>
                </c:pt>
                <c:pt idx="2">
                  <c:v>New places</c:v>
                </c:pt>
                <c:pt idx="3">
                  <c:v>New events</c:v>
                </c:pt>
                <c:pt idx="4">
                  <c:v>New activities</c:v>
                </c:pt>
              </c:strCache>
            </c:strRef>
          </c:cat>
          <c:val>
            <c:numRef>
              <c:f>Sheet1!$B$2:$B$6</c:f>
              <c:numCache>
                <c:formatCode>0%</c:formatCode>
                <c:ptCount val="5"/>
                <c:pt idx="0">
                  <c:v>0.43914623069940001</c:v>
                </c:pt>
                <c:pt idx="1">
                  <c:v>0.31743869209809999</c:v>
                </c:pt>
                <c:pt idx="2">
                  <c:v>0.27792915531340001</c:v>
                </c:pt>
                <c:pt idx="3">
                  <c:v>0.17029972752040001</c:v>
                </c:pt>
                <c:pt idx="4">
                  <c:v>0.16076294277930001</c:v>
                </c:pt>
              </c:numCache>
            </c:numRef>
          </c:val>
          <c:extLst>
            <c:ext xmlns:c16="http://schemas.microsoft.com/office/drawing/2014/chart" uri="{C3380CC4-5D6E-409C-BE32-E72D297353CC}">
              <c16:uniqueId val="{00000000-289B-42AB-AD4F-F72DB0701D69}"/>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Not at all influential</c:v>
                </c:pt>
              </c:strCache>
            </c:strRef>
          </c:tx>
          <c:spPr>
            <a:solidFill>
              <a:srgbClr val="CB333B"/>
            </a:solidFill>
            <a:ln>
              <a:noFill/>
            </a:ln>
            <a:effectLst/>
          </c:spPr>
          <c:invertIfNegative val="0"/>
          <c:dLbls>
            <c:dLbl>
              <c:idx val="0"/>
              <c:layout>
                <c:manualLayout>
                  <c:x val="2.1401819154628142E-3"/>
                  <c:y val="2.7097274881259742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CA2-44C0-83AF-A606981100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Reasons to visit all year round</c:v>
                </c:pt>
                <c:pt idx="1">
                  <c:v>Places</c:v>
                </c:pt>
                <c:pt idx="2">
                  <c:v>Events</c:v>
                </c:pt>
                <c:pt idx="3">
                  <c:v>Activities</c:v>
                </c:pt>
              </c:strCache>
            </c:strRef>
          </c:cat>
          <c:val>
            <c:numRef>
              <c:f>Sheet1!$B$2:$B$5</c:f>
              <c:numCache>
                <c:formatCode>0%</c:formatCode>
                <c:ptCount val="4"/>
                <c:pt idx="0">
                  <c:v>0.15021459227469999</c:v>
                </c:pt>
                <c:pt idx="1">
                  <c:v>0.1290849673203</c:v>
                </c:pt>
                <c:pt idx="2">
                  <c:v>0.16</c:v>
                </c:pt>
                <c:pt idx="3">
                  <c:v>0.16666666666669999</c:v>
                </c:pt>
              </c:numCache>
            </c:numRef>
          </c:val>
          <c:extLst>
            <c:ext xmlns:c16="http://schemas.microsoft.com/office/drawing/2014/chart" uri="{C3380CC4-5D6E-409C-BE32-E72D297353CC}">
              <c16:uniqueId val="{00000000-6CA2-44C0-83AF-A60698110046}"/>
            </c:ext>
          </c:extLst>
        </c:ser>
        <c:ser>
          <c:idx val="1"/>
          <c:order val="1"/>
          <c:tx>
            <c:strRef>
              <c:f>Sheet1!$C$1</c:f>
              <c:strCache>
                <c:ptCount val="1"/>
                <c:pt idx="0">
                  <c:v>Not very influential</c:v>
                </c:pt>
              </c:strCache>
            </c:strRef>
          </c:tx>
          <c:spPr>
            <a:solidFill>
              <a:srgbClr val="EA5A0D"/>
            </a:solidFill>
            <a:ln>
              <a:noFill/>
            </a:ln>
            <a:effectLst/>
          </c:spPr>
          <c:invertIfNegative val="0"/>
          <c:dLbls>
            <c:dLbl>
              <c:idx val="1"/>
              <c:tx>
                <c:rich>
                  <a:bodyPr/>
                  <a:lstStyle/>
                  <a:p>
                    <a:fld id="{9E763522-EE7F-40E4-8059-C06B3A9B2C02}" type="VALUE">
                      <a:rPr lang="en-US" smtClean="0"/>
                      <a:pPr/>
                      <a:t>[VALUE]</a:t>
                    </a:fld>
                    <a:r>
                      <a:rPr lang="en-US"/>
                      <a:t> </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325-4916-9746-C15C3AE1EA5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Reasons to visit all year round</c:v>
                </c:pt>
                <c:pt idx="1">
                  <c:v>Places</c:v>
                </c:pt>
                <c:pt idx="2">
                  <c:v>Events</c:v>
                </c:pt>
                <c:pt idx="3">
                  <c:v>Activities</c:v>
                </c:pt>
              </c:strCache>
            </c:strRef>
          </c:cat>
          <c:val>
            <c:numRef>
              <c:f>Sheet1!$C$2:$C$5</c:f>
              <c:numCache>
                <c:formatCode>0%</c:formatCode>
                <c:ptCount val="4"/>
                <c:pt idx="0">
                  <c:v>0.17739628040059999</c:v>
                </c:pt>
                <c:pt idx="1">
                  <c:v>0.13562091503269999</c:v>
                </c:pt>
                <c:pt idx="2">
                  <c:v>0.20799999999999999</c:v>
                </c:pt>
                <c:pt idx="3">
                  <c:v>0.22881355932200001</c:v>
                </c:pt>
              </c:numCache>
            </c:numRef>
          </c:val>
          <c:extLst>
            <c:ext xmlns:c16="http://schemas.microsoft.com/office/drawing/2014/chart" uri="{C3380CC4-5D6E-409C-BE32-E72D297353CC}">
              <c16:uniqueId val="{00000003-6CA2-44C0-83AF-A60698110046}"/>
            </c:ext>
          </c:extLst>
        </c:ser>
        <c:ser>
          <c:idx val="2"/>
          <c:order val="2"/>
          <c:tx>
            <c:strRef>
              <c:f>Sheet1!$D$1</c:f>
              <c:strCache>
                <c:ptCount val="1"/>
                <c:pt idx="0">
                  <c:v>Moderately influential</c:v>
                </c:pt>
              </c:strCache>
            </c:strRef>
          </c:tx>
          <c:spPr>
            <a:solidFill>
              <a:schemeClr val="accent4"/>
            </a:solidFill>
            <a:ln>
              <a:noFill/>
            </a:ln>
            <a:effectLst/>
          </c:spPr>
          <c:invertIfNegative val="0"/>
          <c:dLbls>
            <c:dLbl>
              <c:idx val="2"/>
              <c:tx>
                <c:rich>
                  <a:bodyPr/>
                  <a:lstStyle/>
                  <a:p>
                    <a:fld id="{91CCF4CD-3E00-4AC9-85F3-8DEE90D87FD8}" type="VALUE">
                      <a:rPr lang="en-US" smtClean="0"/>
                      <a:pPr/>
                      <a:t>[VALUE]</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325-4916-9746-C15C3AE1EA56}"/>
                </c:ext>
              </c:extLst>
            </c:dLbl>
            <c:dLbl>
              <c:idx val="3"/>
              <c:tx>
                <c:rich>
                  <a:bodyPr/>
                  <a:lstStyle/>
                  <a:p>
                    <a:fld id="{A162B5A3-9F4B-4391-93DE-5943D8929389}" type="VALUE">
                      <a:rPr lang="en-US" smtClean="0"/>
                      <a:pPr/>
                      <a:t>[VALUE]</a:t>
                    </a:fld>
                    <a:r>
                      <a:rPr lang="en-US"/>
                      <a:t> </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CA2-44C0-83AF-A606981100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Reasons to visit all year round</c:v>
                </c:pt>
                <c:pt idx="1">
                  <c:v>Places</c:v>
                </c:pt>
                <c:pt idx="2">
                  <c:v>Events</c:v>
                </c:pt>
                <c:pt idx="3">
                  <c:v>Activities</c:v>
                </c:pt>
              </c:strCache>
            </c:strRef>
          </c:cat>
          <c:val>
            <c:numRef>
              <c:f>Sheet1!$D$2:$D$5</c:f>
              <c:numCache>
                <c:formatCode>0%</c:formatCode>
                <c:ptCount val="4"/>
                <c:pt idx="0">
                  <c:v>0.39484978540769999</c:v>
                </c:pt>
                <c:pt idx="1">
                  <c:v>0.36764705882350002</c:v>
                </c:pt>
                <c:pt idx="2">
                  <c:v>0.38400000000000001</c:v>
                </c:pt>
                <c:pt idx="3">
                  <c:v>0.36723163841810003</c:v>
                </c:pt>
              </c:numCache>
            </c:numRef>
          </c:val>
          <c:extLst>
            <c:ext xmlns:c16="http://schemas.microsoft.com/office/drawing/2014/chart" uri="{C3380CC4-5D6E-409C-BE32-E72D297353CC}">
              <c16:uniqueId val="{00000006-6CA2-44C0-83AF-A60698110046}"/>
            </c:ext>
          </c:extLst>
        </c:ser>
        <c:ser>
          <c:idx val="3"/>
          <c:order val="3"/>
          <c:tx>
            <c:strRef>
              <c:f>Sheet1!$E$1</c:f>
              <c:strCache>
                <c:ptCount val="1"/>
                <c:pt idx="0">
                  <c:v>Very influential</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Reasons to visit all year round</c:v>
                </c:pt>
                <c:pt idx="1">
                  <c:v>Places</c:v>
                </c:pt>
                <c:pt idx="2">
                  <c:v>Events</c:v>
                </c:pt>
                <c:pt idx="3">
                  <c:v>Activities</c:v>
                </c:pt>
              </c:strCache>
            </c:strRef>
          </c:cat>
          <c:val>
            <c:numRef>
              <c:f>Sheet1!$E$2:$E$5</c:f>
              <c:numCache>
                <c:formatCode>0%</c:formatCode>
                <c:ptCount val="4"/>
                <c:pt idx="0">
                  <c:v>0.20886981401999999</c:v>
                </c:pt>
                <c:pt idx="1">
                  <c:v>0.25653594771240001</c:v>
                </c:pt>
                <c:pt idx="2">
                  <c:v>0.15466666666670001</c:v>
                </c:pt>
                <c:pt idx="3">
                  <c:v>0.1327683615819</c:v>
                </c:pt>
              </c:numCache>
            </c:numRef>
          </c:val>
          <c:extLst>
            <c:ext xmlns:c16="http://schemas.microsoft.com/office/drawing/2014/chart" uri="{C3380CC4-5D6E-409C-BE32-E72D297353CC}">
              <c16:uniqueId val="{00000007-6CA2-44C0-83AF-A60698110046}"/>
            </c:ext>
          </c:extLst>
        </c:ser>
        <c:ser>
          <c:idx val="4"/>
          <c:order val="4"/>
          <c:tx>
            <c:strRef>
              <c:f>Sheet1!$F$1</c:f>
              <c:strCache>
                <c:ptCount val="1"/>
                <c:pt idx="0">
                  <c:v>Extremely influential</c:v>
                </c:pt>
              </c:strCache>
            </c:strRef>
          </c:tx>
          <c:spPr>
            <a:solidFill>
              <a:srgbClr val="518A4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Reasons to visit all year round</c:v>
                </c:pt>
                <c:pt idx="1">
                  <c:v>Places</c:v>
                </c:pt>
                <c:pt idx="2">
                  <c:v>Events</c:v>
                </c:pt>
                <c:pt idx="3">
                  <c:v>Activities</c:v>
                </c:pt>
              </c:strCache>
            </c:strRef>
          </c:cat>
          <c:val>
            <c:numRef>
              <c:f>Sheet1!$F$2:$F$5</c:f>
              <c:numCache>
                <c:formatCode>0%</c:formatCode>
                <c:ptCount val="4"/>
                <c:pt idx="0">
                  <c:v>5.7224606580829999E-2</c:v>
                </c:pt>
                <c:pt idx="1">
                  <c:v>9.3137254901959995E-2</c:v>
                </c:pt>
                <c:pt idx="2">
                  <c:v>7.4666666666670004E-2</c:v>
                </c:pt>
                <c:pt idx="3">
                  <c:v>8.4745762711860004E-2</c:v>
                </c:pt>
              </c:numCache>
            </c:numRef>
          </c:val>
          <c:extLst>
            <c:ext xmlns:c16="http://schemas.microsoft.com/office/drawing/2014/chart" uri="{C3380CC4-5D6E-409C-BE32-E72D297353CC}">
              <c16:uniqueId val="{00000008-6CA2-44C0-83AF-A60698110046}"/>
            </c:ext>
          </c:extLst>
        </c:ser>
        <c:ser>
          <c:idx val="5"/>
          <c:order val="5"/>
          <c:tx>
            <c:strRef>
              <c:f>Sheet1!$G$1</c:f>
              <c:strCache>
                <c:ptCount val="1"/>
                <c:pt idx="0">
                  <c:v>Don't know/ can't remember</c:v>
                </c:pt>
              </c:strCache>
            </c:strRef>
          </c:tx>
          <c:spPr>
            <a:solidFill>
              <a:schemeClr val="accent6"/>
            </a:solidFill>
            <a:ln>
              <a:noFill/>
            </a:ln>
            <a:effectLst/>
          </c:spPr>
          <c:invertIfNegative val="0"/>
          <c:dLbls>
            <c:delete val="1"/>
          </c:dLbls>
          <c:cat>
            <c:strRef>
              <c:f>Sheet1!$A$2:$A$5</c:f>
              <c:strCache>
                <c:ptCount val="4"/>
                <c:pt idx="0">
                  <c:v>Reasons to visit all year round</c:v>
                </c:pt>
                <c:pt idx="1">
                  <c:v>Places</c:v>
                </c:pt>
                <c:pt idx="2">
                  <c:v>Events</c:v>
                </c:pt>
                <c:pt idx="3">
                  <c:v>Activities</c:v>
                </c:pt>
              </c:strCache>
            </c:strRef>
          </c:cat>
          <c:val>
            <c:numRef>
              <c:f>Sheet1!$G$2:$G$5</c:f>
              <c:numCache>
                <c:formatCode>0%</c:formatCode>
                <c:ptCount val="4"/>
                <c:pt idx="0">
                  <c:v>0.02</c:v>
                </c:pt>
                <c:pt idx="1">
                  <c:v>0.02</c:v>
                </c:pt>
                <c:pt idx="2">
                  <c:v>0.02</c:v>
                </c:pt>
                <c:pt idx="3">
                  <c:v>0.02</c:v>
                </c:pt>
              </c:numCache>
            </c:numRef>
          </c:val>
          <c:extLst>
            <c:ext xmlns:c16="http://schemas.microsoft.com/office/drawing/2014/chart" uri="{C3380CC4-5D6E-409C-BE32-E72D297353CC}">
              <c16:uniqueId val="{00000009-6CA2-44C0-83AF-A60698110046}"/>
            </c:ext>
          </c:extLst>
        </c:ser>
        <c:dLbls>
          <c:dLblPos val="ctr"/>
          <c:showLegendKey val="0"/>
          <c:showVal val="1"/>
          <c:showCatName val="0"/>
          <c:showSerName val="0"/>
          <c:showPercent val="0"/>
          <c:showBubbleSize val="0"/>
        </c:dLbls>
        <c:gapWidth val="182"/>
        <c:overlap val="100"/>
        <c:axId val="665023808"/>
        <c:axId val="1638495119"/>
      </c:barChart>
      <c:catAx>
        <c:axId val="66502380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638495119"/>
        <c:crosses val="autoZero"/>
        <c:auto val="1"/>
        <c:lblAlgn val="ctr"/>
        <c:lblOffset val="100"/>
        <c:noMultiLvlLbl val="0"/>
      </c:catAx>
      <c:valAx>
        <c:axId val="1638495119"/>
        <c:scaling>
          <c:orientation val="minMax"/>
        </c:scaling>
        <c:delete val="1"/>
        <c:axPos val="t"/>
        <c:numFmt formatCode="0%" sourceLinked="1"/>
        <c:majorTickMark val="none"/>
        <c:minorTickMark val="none"/>
        <c:tickLblPos val="nextTo"/>
        <c:crossAx val="665023808"/>
        <c:crosses val="autoZero"/>
        <c:crossBetween val="between"/>
      </c:valAx>
      <c:spPr>
        <a:noFill/>
        <a:ln>
          <a:noFill/>
        </a:ln>
        <a:effectLst/>
      </c:spPr>
    </c:plotArea>
    <c:legend>
      <c:legendPos val="b"/>
      <c:layout>
        <c:manualLayout>
          <c:xMode val="edge"/>
          <c:yMode val="edge"/>
          <c:x val="0.38829827128513084"/>
          <c:y val="0.76538441334359697"/>
          <c:w val="0.56209411691740518"/>
          <c:h val="0.19933417382396973"/>
        </c:manualLayout>
      </c:layout>
      <c:overlay val="0"/>
      <c:spPr>
        <a:noFill/>
        <a:ln>
          <a:noFill/>
        </a:ln>
        <a:effectLst/>
      </c:spPr>
      <c:txPr>
        <a:bodyPr rot="0" spcFirstLastPara="1" vertOverflow="ellipsis" vert="horz" wrap="square" anchor="ctr" anchorCtr="1"/>
        <a:lstStyle/>
        <a:p>
          <a:pPr>
            <a:defRPr sz="1050"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Sheet1!$B$1</c:f>
              <c:strCache>
                <c:ptCount val="1"/>
                <c:pt idx="0">
                  <c:v>No</c:v>
                </c:pt>
              </c:strCache>
            </c:strRef>
          </c:tx>
          <c:spPr>
            <a:solidFill>
              <a:srgbClr val="120742"/>
            </a:solidFill>
            <a:ln>
              <a:noFill/>
            </a:ln>
            <a:effectLst/>
          </c:spPr>
          <c:invertIfNegative val="0"/>
          <c:dPt>
            <c:idx val="0"/>
            <c:invertIfNegative val="0"/>
            <c:bubble3D val="0"/>
            <c:spPr>
              <a:solidFill>
                <a:srgbClr val="CB333B"/>
              </a:solidFill>
              <a:ln>
                <a:noFill/>
              </a:ln>
              <a:effectLst/>
            </c:spPr>
            <c:extLst>
              <c:ext xmlns:c16="http://schemas.microsoft.com/office/drawing/2014/chart" uri="{C3380CC4-5D6E-409C-BE32-E72D297353CC}">
                <c16:uniqueId val="{00000001-536F-4D86-A7DD-4312305B0431}"/>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Sheet1!$B$2</c:f>
              <c:numCache>
                <c:formatCode>0%</c:formatCode>
                <c:ptCount val="1"/>
                <c:pt idx="0">
                  <c:v>0.3723887375114</c:v>
                </c:pt>
              </c:numCache>
            </c:numRef>
          </c:val>
          <c:extLst>
            <c:ext xmlns:c16="http://schemas.microsoft.com/office/drawing/2014/chart" uri="{C3380CC4-5D6E-409C-BE32-E72D297353CC}">
              <c16:uniqueId val="{00000002-536F-4D86-A7DD-4312305B0431}"/>
            </c:ext>
          </c:extLst>
        </c:ser>
        <c:ser>
          <c:idx val="1"/>
          <c:order val="1"/>
          <c:tx>
            <c:strRef>
              <c:f>Sheet1!$C$1</c:f>
              <c:strCache>
                <c:ptCount val="1"/>
                <c:pt idx="0">
                  <c:v>Minor</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Sheet1!$C$2</c:f>
              <c:numCache>
                <c:formatCode>0%</c:formatCode>
                <c:ptCount val="1"/>
                <c:pt idx="0">
                  <c:v>0.13987284287009999</c:v>
                </c:pt>
              </c:numCache>
            </c:numRef>
          </c:val>
          <c:extLst>
            <c:ext xmlns:c16="http://schemas.microsoft.com/office/drawing/2014/chart" uri="{C3380CC4-5D6E-409C-BE32-E72D297353CC}">
              <c16:uniqueId val="{00000003-536F-4D86-A7DD-4312305B0431}"/>
            </c:ext>
          </c:extLst>
        </c:ser>
        <c:ser>
          <c:idx val="2"/>
          <c:order val="2"/>
          <c:tx>
            <c:strRef>
              <c:f>Sheet1!$D$1</c:f>
              <c:strCache>
                <c:ptCount val="1"/>
                <c:pt idx="0">
                  <c:v>Moderate</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Sheet1!$D$2</c:f>
              <c:numCache>
                <c:formatCode>0%</c:formatCode>
                <c:ptCount val="1"/>
                <c:pt idx="0">
                  <c:v>0.2820163487738</c:v>
                </c:pt>
              </c:numCache>
            </c:numRef>
          </c:val>
          <c:extLst>
            <c:ext xmlns:c16="http://schemas.microsoft.com/office/drawing/2014/chart" uri="{C3380CC4-5D6E-409C-BE32-E72D297353CC}">
              <c16:uniqueId val="{00000004-536F-4D86-A7DD-4312305B0431}"/>
            </c:ext>
          </c:extLst>
        </c:ser>
        <c:ser>
          <c:idx val="3"/>
          <c:order val="3"/>
          <c:tx>
            <c:strRef>
              <c:f>Sheet1!$E$1</c:f>
              <c:strCache>
                <c:ptCount val="1"/>
                <c:pt idx="0">
                  <c:v>Strong</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Sheet1!$E$2</c:f>
              <c:numCache>
                <c:formatCode>0%</c:formatCode>
                <c:ptCount val="1"/>
                <c:pt idx="0">
                  <c:v>0.14532243415080001</c:v>
                </c:pt>
              </c:numCache>
            </c:numRef>
          </c:val>
          <c:extLst>
            <c:ext xmlns:c16="http://schemas.microsoft.com/office/drawing/2014/chart" uri="{C3380CC4-5D6E-409C-BE32-E72D297353CC}">
              <c16:uniqueId val="{00000005-536F-4D86-A7DD-4312305B0431}"/>
            </c:ext>
          </c:extLst>
        </c:ser>
        <c:ser>
          <c:idx val="4"/>
          <c:order val="4"/>
          <c:tx>
            <c:strRef>
              <c:f>Sheet1!$F$1</c:f>
              <c:strCache>
                <c:ptCount val="1"/>
                <c:pt idx="0">
                  <c:v>Major</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536F-4D86-A7DD-4312305B0431}"/>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Sheet1!$F$2</c:f>
              <c:numCache>
                <c:formatCode>0%</c:formatCode>
                <c:ptCount val="1"/>
                <c:pt idx="0">
                  <c:v>6.0399636693909999E-2</c:v>
                </c:pt>
              </c:numCache>
            </c:numRef>
          </c:val>
          <c:extLst>
            <c:ext xmlns:c16="http://schemas.microsoft.com/office/drawing/2014/chart" uri="{C3380CC4-5D6E-409C-BE32-E72D297353CC}">
              <c16:uniqueId val="{00000008-536F-4D86-A7DD-4312305B0431}"/>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1"/>
        <c:axPos val="b"/>
        <c:numFmt formatCode="General" sourceLinked="1"/>
        <c:majorTickMark val="none"/>
        <c:minorTickMark val="none"/>
        <c:tickLblPos val="nextTo"/>
        <c:crossAx val="1391410112"/>
        <c:crosses val="autoZero"/>
        <c:auto val="1"/>
        <c:lblAlgn val="ctr"/>
        <c:lblOffset val="100"/>
        <c:noMultiLvlLbl val="0"/>
      </c:catAx>
      <c:valAx>
        <c:axId val="1391410112"/>
        <c:scaling>
          <c:orientation val="minMax"/>
        </c:scaling>
        <c:delete val="1"/>
        <c:axPos val="l"/>
        <c:numFmt formatCode="0%" sourceLinked="1"/>
        <c:majorTickMark val="none"/>
        <c:minorTickMark val="none"/>
        <c:tickLblPos val="nextTo"/>
        <c:crossAx val="13914086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I visited Wales outside of the summer season </c:v>
                </c:pt>
                <c:pt idx="1">
                  <c:v>I visited a part of Wales I hadn't been to before</c:v>
                </c:pt>
                <c:pt idx="2">
                  <c:v>I visited more places than I originally planned to</c:v>
                </c:pt>
                <c:pt idx="3">
                  <c:v>I spent more money than I originally planned to</c:v>
                </c:pt>
                <c:pt idx="4">
                  <c:v>I took part in different activities than previously considered</c:v>
                </c:pt>
                <c:pt idx="5">
                  <c:v>I took part in more activities than previously considered</c:v>
                </c:pt>
                <c:pt idx="6">
                  <c:v>I stayed in Wales longer than planned</c:v>
                </c:pt>
                <c:pt idx="7">
                  <c:v>Other</c:v>
                </c:pt>
                <c:pt idx="8">
                  <c:v>Don't know/ can't remember</c:v>
                </c:pt>
              </c:strCache>
            </c:strRef>
          </c:cat>
          <c:val>
            <c:numRef>
              <c:f>Sheet1!$B$3:$B$11</c:f>
              <c:numCache>
                <c:formatCode>0%</c:formatCode>
                <c:ptCount val="9"/>
                <c:pt idx="0">
                  <c:v>0.24931880108990001</c:v>
                </c:pt>
                <c:pt idx="1">
                  <c:v>0.19209809264309999</c:v>
                </c:pt>
                <c:pt idx="2">
                  <c:v>0.16212534059950001</c:v>
                </c:pt>
                <c:pt idx="3">
                  <c:v>8.4468664850139999E-2</c:v>
                </c:pt>
                <c:pt idx="4">
                  <c:v>5.2225249772929999E-2</c:v>
                </c:pt>
                <c:pt idx="5">
                  <c:v>4.1780199818350003E-2</c:v>
                </c:pt>
                <c:pt idx="6">
                  <c:v>1.49863760218E-2</c:v>
                </c:pt>
                <c:pt idx="7">
                  <c:v>1.5894641235239999E-2</c:v>
                </c:pt>
                <c:pt idx="8">
                  <c:v>7.2207084468660004E-2</c:v>
                </c:pt>
              </c:numCache>
            </c:numRef>
          </c:val>
          <c:extLst>
            <c:ext xmlns:c16="http://schemas.microsoft.com/office/drawing/2014/chart" uri="{C3380CC4-5D6E-409C-BE32-E72D297353CC}">
              <c16:uniqueId val="{00000000-A010-4D70-BA48-3A9607E4983A}"/>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I was considering visiting Wales in 2024, but had not made a final decision</c:v>
                </c:pt>
                <c:pt idx="1">
                  <c:v>I was not considering visiting Wales in 2024</c:v>
                </c:pt>
                <c:pt idx="2">
                  <c:v>Don't know/ can't remember</c:v>
                </c:pt>
              </c:strCache>
            </c:strRef>
          </c:cat>
          <c:val>
            <c:numRef>
              <c:f>Sheet1!$B$3:$B$5</c:f>
              <c:numCache>
                <c:formatCode>0%</c:formatCode>
                <c:ptCount val="3"/>
                <c:pt idx="0">
                  <c:v>0.2229791099001</c:v>
                </c:pt>
                <c:pt idx="1">
                  <c:v>3.6784741144410001E-2</c:v>
                </c:pt>
                <c:pt idx="2">
                  <c:v>2.4069028156220001E-2</c:v>
                </c:pt>
              </c:numCache>
            </c:numRef>
          </c:val>
          <c:extLst>
            <c:ext xmlns:c16="http://schemas.microsoft.com/office/drawing/2014/chart" uri="{C3380CC4-5D6E-409C-BE32-E72D297353CC}">
              <c16:uniqueId val="{00000000-3FB7-48F2-88BE-E6255D7BECB6}"/>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Not sure/haven't decided yet</c:v>
                </c:pt>
              </c:strCache>
            </c:strRef>
          </c:tx>
          <c:spPr>
            <a:solidFill>
              <a:srgbClr val="CB333B"/>
            </a:solidFill>
            <a:ln>
              <a:noFill/>
            </a:ln>
            <a:effectLst/>
          </c:spPr>
          <c:invertIfNegative val="0"/>
          <c:dPt>
            <c:idx val="0"/>
            <c:invertIfNegative val="0"/>
            <c:bubble3D val="0"/>
            <c:spPr>
              <a:solidFill>
                <a:srgbClr val="CB333B"/>
              </a:solidFill>
              <a:ln>
                <a:noFill/>
              </a:ln>
              <a:effectLst/>
            </c:spPr>
            <c:extLst>
              <c:ext xmlns:c16="http://schemas.microsoft.com/office/drawing/2014/chart" uri="{C3380CC4-5D6E-409C-BE32-E72D297353CC}">
                <c16:uniqueId val="{00000001-13D9-49CC-8A69-1C7BE79DE99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2024 Wales trip takers
</c:v>
                </c:pt>
                <c:pt idx="2">
                  <c:v>2024 Wales non-trip takers
</c:v>
                </c:pt>
                <c:pt idx="3">
                  <c:v>Younger independents
</c:v>
                </c:pt>
                <c:pt idx="4">
                  <c:v>Families 
</c:v>
                </c:pt>
                <c:pt idx="5">
                  <c:v>Older independents 
</c:v>
                </c:pt>
                <c:pt idx="6">
                  <c:v>Retirement age 
</c:v>
                </c:pt>
              </c:strCache>
            </c:strRef>
          </c:cat>
          <c:val>
            <c:numRef>
              <c:f>Sheet1!$B$2:$B$8</c:f>
              <c:numCache>
                <c:formatCode>0%</c:formatCode>
                <c:ptCount val="7"/>
                <c:pt idx="0">
                  <c:v>0.15050953749670001</c:v>
                </c:pt>
                <c:pt idx="1">
                  <c:v>5.7220708446870001E-2</c:v>
                </c:pt>
                <c:pt idx="2">
                  <c:v>0.27692307692309998</c:v>
                </c:pt>
                <c:pt idx="3">
                  <c:v>0.13043478260870001</c:v>
                </c:pt>
                <c:pt idx="4">
                  <c:v>0.1184668989547</c:v>
                </c:pt>
                <c:pt idx="5">
                  <c:v>0.15170278637769999</c:v>
                </c:pt>
                <c:pt idx="6">
                  <c:v>0.15580110497239999</c:v>
                </c:pt>
              </c:numCache>
            </c:numRef>
          </c:val>
          <c:extLst>
            <c:ext xmlns:c16="http://schemas.microsoft.com/office/drawing/2014/chart" uri="{C3380CC4-5D6E-409C-BE32-E72D297353CC}">
              <c16:uniqueId val="{00000006-13D9-49CC-8A69-1C7BE79DE99D}"/>
            </c:ext>
          </c:extLst>
        </c:ser>
        <c:ser>
          <c:idx val="1"/>
          <c:order val="1"/>
          <c:tx>
            <c:strRef>
              <c:f>Sheet1!$C$1</c:f>
              <c:strCache>
                <c:ptCount val="1"/>
                <c:pt idx="0">
                  <c:v>Probably/Definitely will not visit</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2024 Wales trip takers
</c:v>
                </c:pt>
                <c:pt idx="2">
                  <c:v>2024 Wales non-trip takers
</c:v>
                </c:pt>
                <c:pt idx="3">
                  <c:v>Younger independents
</c:v>
                </c:pt>
                <c:pt idx="4">
                  <c:v>Families 
</c:v>
                </c:pt>
                <c:pt idx="5">
                  <c:v>Older independents 
</c:v>
                </c:pt>
                <c:pt idx="6">
                  <c:v>Retirement age 
</c:v>
                </c:pt>
              </c:strCache>
            </c:strRef>
          </c:cat>
          <c:val>
            <c:numRef>
              <c:f>Sheet1!$C$2:$C$8</c:f>
              <c:numCache>
                <c:formatCode>0%</c:formatCode>
                <c:ptCount val="7"/>
                <c:pt idx="0">
                  <c:v>9.1716749412070003E-2</c:v>
                </c:pt>
                <c:pt idx="1">
                  <c:v>4.6321525885560003E-2</c:v>
                </c:pt>
                <c:pt idx="2">
                  <c:v>0.15323076923080001</c:v>
                </c:pt>
                <c:pt idx="3">
                  <c:v>6.9565217391300005E-2</c:v>
                </c:pt>
                <c:pt idx="4">
                  <c:v>0.11149825783969999</c:v>
                </c:pt>
                <c:pt idx="5">
                  <c:v>8.6068111455109994E-2</c:v>
                </c:pt>
                <c:pt idx="6">
                  <c:v>9.5027624309390005E-2</c:v>
                </c:pt>
              </c:numCache>
            </c:numRef>
          </c:val>
          <c:extLst>
            <c:ext xmlns:c16="http://schemas.microsoft.com/office/drawing/2014/chart" uri="{C3380CC4-5D6E-409C-BE32-E72D297353CC}">
              <c16:uniqueId val="{00000008-13D9-49CC-8A69-1C7BE79DE99D}"/>
            </c:ext>
          </c:extLst>
        </c:ser>
        <c:ser>
          <c:idx val="2"/>
          <c:order val="2"/>
          <c:tx>
            <c:strRef>
              <c:f>Sheet1!$D$1</c:f>
              <c:strCache>
                <c:ptCount val="1"/>
                <c:pt idx="0">
                  <c:v>Probably/Definitely will visit</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2024 Wales trip takers
</c:v>
                </c:pt>
                <c:pt idx="2">
                  <c:v>2024 Wales non-trip takers
</c:v>
                </c:pt>
                <c:pt idx="3">
                  <c:v>Younger independents
</c:v>
                </c:pt>
                <c:pt idx="4">
                  <c:v>Families 
</c:v>
                </c:pt>
                <c:pt idx="5">
                  <c:v>Older independents 
</c:v>
                </c:pt>
                <c:pt idx="6">
                  <c:v>Retirement age 
</c:v>
                </c:pt>
              </c:strCache>
            </c:strRef>
          </c:cat>
          <c:val>
            <c:numRef>
              <c:f>Sheet1!$D$2:$D$8</c:f>
              <c:numCache>
                <c:formatCode>0%</c:formatCode>
                <c:ptCount val="7"/>
                <c:pt idx="0">
                  <c:v>0.50065325320090004</c:v>
                </c:pt>
                <c:pt idx="1">
                  <c:v>0.52815622161669995</c:v>
                </c:pt>
                <c:pt idx="2">
                  <c:v>0.46338461538460002</c:v>
                </c:pt>
                <c:pt idx="3">
                  <c:v>0.48695652173909998</c:v>
                </c:pt>
                <c:pt idx="4">
                  <c:v>0.4982578397213</c:v>
                </c:pt>
                <c:pt idx="5">
                  <c:v>0.50464396284830004</c:v>
                </c:pt>
                <c:pt idx="6">
                  <c:v>0.49834254143649998</c:v>
                </c:pt>
              </c:numCache>
            </c:numRef>
          </c:val>
          <c:extLst>
            <c:ext xmlns:c16="http://schemas.microsoft.com/office/drawing/2014/chart" uri="{C3380CC4-5D6E-409C-BE32-E72D297353CC}">
              <c16:uniqueId val="{0000000D-13D9-49CC-8A69-1C7BE79DE99D}"/>
            </c:ext>
          </c:extLst>
        </c:ser>
        <c:ser>
          <c:idx val="3"/>
          <c:order val="3"/>
          <c:tx>
            <c:strRef>
              <c:f>Sheet1!$E$1</c:f>
              <c:strCache>
                <c:ptCount val="1"/>
                <c:pt idx="0">
                  <c:v>Already booked</c:v>
                </c:pt>
              </c:strCache>
            </c:strRef>
          </c:tx>
          <c:spPr>
            <a:solidFill>
              <a:srgbClr val="518A4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2024 Wales trip takers
</c:v>
                </c:pt>
                <c:pt idx="2">
                  <c:v>2024 Wales non-trip takers
</c:v>
                </c:pt>
                <c:pt idx="3">
                  <c:v>Younger independents
</c:v>
                </c:pt>
                <c:pt idx="4">
                  <c:v>Families 
</c:v>
                </c:pt>
                <c:pt idx="5">
                  <c:v>Older independents 
</c:v>
                </c:pt>
                <c:pt idx="6">
                  <c:v>Retirement age 
</c:v>
                </c:pt>
              </c:strCache>
            </c:strRef>
          </c:cat>
          <c:val>
            <c:numRef>
              <c:f>Sheet1!$E$2:$E$8</c:f>
              <c:numCache>
                <c:formatCode>0%</c:formatCode>
                <c:ptCount val="7"/>
                <c:pt idx="0">
                  <c:v>0.25712045989030002</c:v>
                </c:pt>
                <c:pt idx="1">
                  <c:v>0.36830154405089999</c:v>
                </c:pt>
                <c:pt idx="2">
                  <c:v>0.1064615384615</c:v>
                </c:pt>
                <c:pt idx="3">
                  <c:v>0.31304347826090001</c:v>
                </c:pt>
                <c:pt idx="4">
                  <c:v>0.27177700348430001</c:v>
                </c:pt>
                <c:pt idx="5">
                  <c:v>0.25758513931889998</c:v>
                </c:pt>
                <c:pt idx="6">
                  <c:v>0.2508287292818</c:v>
                </c:pt>
              </c:numCache>
            </c:numRef>
          </c:val>
          <c:extLst>
            <c:ext xmlns:c16="http://schemas.microsoft.com/office/drawing/2014/chart" uri="{C3380CC4-5D6E-409C-BE32-E72D297353CC}">
              <c16:uniqueId val="{00000002-F403-48D7-BC44-96367967F5E5}"/>
            </c:ext>
          </c:extLst>
        </c:ser>
        <c:dLbls>
          <c:dLblPos val="outEnd"/>
          <c:showLegendKey val="0"/>
          <c:showVal val="1"/>
          <c:showCatName val="0"/>
          <c:showSerName val="0"/>
          <c:showPercent val="0"/>
          <c:showBubbleSize val="0"/>
        </c:dLbls>
        <c:gapWidth val="150"/>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1"/>
        </c:scaling>
        <c:delete val="1"/>
        <c:axPos val="l"/>
        <c:numFmt formatCode="0%" sourceLinked="1"/>
        <c:majorTickMark val="none"/>
        <c:minorTickMark val="none"/>
        <c:tickLblPos val="nextTo"/>
        <c:crossAx val="16781032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421619643119189E-2"/>
          <c:y val="0.21022768414337303"/>
          <c:w val="0.95715676071376166"/>
          <c:h val="0.56867672640256861"/>
        </c:manualLayout>
      </c:layout>
      <c:barChart>
        <c:barDir val="col"/>
        <c:grouping val="clustered"/>
        <c:varyColors val="0"/>
        <c:ser>
          <c:idx val="0"/>
          <c:order val="0"/>
          <c:tx>
            <c:strRef>
              <c:f>Sheet1!$B$1</c:f>
              <c:strCache>
                <c:ptCount val="1"/>
                <c:pt idx="0">
                  <c:v> Significant/Major Influence</c:v>
                </c:pt>
              </c:strCache>
            </c:strRef>
          </c:tx>
          <c:spPr>
            <a:solidFill>
              <a:srgbClr val="120742"/>
            </a:solidFill>
            <a:ln>
              <a:solidFill>
                <a:srgbClr val="120742"/>
              </a:solidFill>
            </a:ln>
            <a:effectLst/>
          </c:spPr>
          <c:invertIfNegative val="0"/>
          <c:dLbls>
            <c:dLbl>
              <c:idx val="4"/>
              <c:layout>
                <c:manualLayout>
                  <c:x val="0"/>
                  <c:y val="4.3582808881146937E-3"/>
                </c:manualLayout>
              </c:layout>
              <c:tx>
                <c:rich>
                  <a:bodyPr/>
                  <a:lstStyle/>
                  <a:p>
                    <a:fld id="{33E7057E-DB62-4F30-9E2F-F2DF7F5F0416}"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9E0-456F-A407-FFC5D828F57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All likely to visit Wales in 2025 or already booked</c:v>
                </c:pt>
                <c:pt idx="1">
                  <c:v>Website</c:v>
                </c:pt>
                <c:pt idx="2">
                  <c:v>e-CRM</c:v>
                </c:pt>
                <c:pt idx="3">
                  <c:v>Campaign</c:v>
                </c:pt>
                <c:pt idx="4">
                  <c:v>Social Media
</c:v>
                </c:pt>
              </c:strCache>
            </c:strRef>
          </c:cat>
          <c:val>
            <c:numRef>
              <c:f>Sheet1!$B$2:$B$6</c:f>
              <c:numCache>
                <c:formatCode>0%</c:formatCode>
                <c:ptCount val="5"/>
                <c:pt idx="0">
                  <c:v>0.26793103448279998</c:v>
                </c:pt>
                <c:pt idx="1">
                  <c:v>0.28342245989300002</c:v>
                </c:pt>
                <c:pt idx="2">
                  <c:v>0.25315227934040002</c:v>
                </c:pt>
                <c:pt idx="3">
                  <c:v>0.32768361581920002</c:v>
                </c:pt>
                <c:pt idx="4">
                  <c:v>0.3</c:v>
                </c:pt>
              </c:numCache>
            </c:numRef>
          </c:val>
          <c:extLst>
            <c:ext xmlns:c16="http://schemas.microsoft.com/office/drawing/2014/chart" uri="{C3380CC4-5D6E-409C-BE32-E72D297353CC}">
              <c16:uniqueId val="{00000000-8D6F-4734-96C5-FF93F746A491}"/>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In 2026</c:v>
                </c:pt>
                <c:pt idx="1">
                  <c:v>In 2027</c:v>
                </c:pt>
                <c:pt idx="2">
                  <c:v>2028 or later</c:v>
                </c:pt>
              </c:strCache>
            </c:strRef>
          </c:cat>
          <c:val>
            <c:numRef>
              <c:f>Sheet1!$B$3:$B$5</c:f>
              <c:numCache>
                <c:formatCode>0%</c:formatCode>
                <c:ptCount val="3"/>
                <c:pt idx="0">
                  <c:v>0.26537216828479998</c:v>
                </c:pt>
                <c:pt idx="1">
                  <c:v>3.9913700107870001E-2</c:v>
                </c:pt>
                <c:pt idx="2">
                  <c:v>2.9126213592229999E-2</c:v>
                </c:pt>
              </c:numCache>
            </c:numRef>
          </c:val>
          <c:extLst>
            <c:ext xmlns:c16="http://schemas.microsoft.com/office/drawing/2014/chart" uri="{C3380CC4-5D6E-409C-BE32-E72D297353CC}">
              <c16:uniqueId val="{00000000-75E6-413F-BA92-B31D5D03548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Sheet1!$A$3:$A$16</c:f>
              <c:strCache>
                <c:ptCount val="14"/>
                <c:pt idx="0">
                  <c:v>Other</c:v>
                </c:pt>
                <c:pt idx="1">
                  <c:v>I've been before and wanted to try somewhere else</c:v>
                </c:pt>
                <c:pt idx="2">
                  <c:v>I took an overseas holiday instead</c:v>
                </c:pt>
                <c:pt idx="3">
                  <c:v>No particular reason</c:v>
                </c:pt>
                <c:pt idx="4">
                  <c:v>My general health</c:v>
                </c:pt>
                <c:pt idx="5">
                  <c:v>I am cutting back on the number of trips I am taking.</c:v>
                </c:pt>
                <c:pt idx="6">
                  <c:v>A special offer or package somewhere else made it more preferable</c:v>
                </c:pt>
                <c:pt idx="7">
                  <c:v>It's difficult to travel to or around Wales</c:v>
                </c:pt>
                <c:pt idx="8">
                  <c:v>I couldn't afford a trip to/within Wales</c:v>
                </c:pt>
                <c:pt idx="9">
                  <c:v>Too far to travel</c:v>
                </c:pt>
                <c:pt idx="10">
                  <c:v>Wales was more expensive than other destinations</c:v>
                </c:pt>
                <c:pt idx="11">
                  <c:v>Weather conditions in Wales put me off</c:v>
                </c:pt>
                <c:pt idx="12">
                  <c:v>I'm travelling less to reduce my impact on the environment.</c:v>
                </c:pt>
                <c:pt idx="13">
                  <c:v>I don't know enough about what there is to do</c:v>
                </c:pt>
              </c:strCache>
            </c:strRef>
          </c:cat>
          <c:val>
            <c:numRef>
              <c:f>Sheet1!$B$3:$B$16</c:f>
              <c:numCache>
                <c:formatCode>0%</c:formatCode>
                <c:ptCount val="14"/>
                <c:pt idx="0">
                  <c:v>0.16599462365590001</c:v>
                </c:pt>
                <c:pt idx="1">
                  <c:v>0.16196236559140001</c:v>
                </c:pt>
                <c:pt idx="2">
                  <c:v>0.14045698924729999</c:v>
                </c:pt>
                <c:pt idx="3">
                  <c:v>0.13776881720430001</c:v>
                </c:pt>
                <c:pt idx="4">
                  <c:v>0.1350806451613</c:v>
                </c:pt>
                <c:pt idx="5">
                  <c:v>0.1149193548387</c:v>
                </c:pt>
                <c:pt idx="6">
                  <c:v>0.10416666666670001</c:v>
                </c:pt>
                <c:pt idx="7">
                  <c:v>7.9973118279570002E-2</c:v>
                </c:pt>
                <c:pt idx="8">
                  <c:v>7.459677419355E-2</c:v>
                </c:pt>
                <c:pt idx="9">
                  <c:v>5.8467741935480003E-2</c:v>
                </c:pt>
                <c:pt idx="10">
                  <c:v>4.3682795698920002E-2</c:v>
                </c:pt>
                <c:pt idx="11">
                  <c:v>4.3010752688169999E-2</c:v>
                </c:pt>
                <c:pt idx="12">
                  <c:v>2.889784946237E-2</c:v>
                </c:pt>
                <c:pt idx="13">
                  <c:v>1.6129032258059998E-2</c:v>
                </c:pt>
              </c:numCache>
            </c:numRef>
          </c:val>
          <c:extLst>
            <c:ext xmlns:c16="http://schemas.microsoft.com/office/drawing/2014/chart" uri="{C3380CC4-5D6E-409C-BE32-E72D297353CC}">
              <c16:uniqueId val="{00000000-8142-4028-82F6-D759CEE51F40}"/>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16836632505"/>
          <c:y val="5.2020181691446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Sheet1!$A$3:$A$4</c:f>
              <c:strCache>
                <c:ptCount val="2"/>
                <c:pt idx="0">
                  <c:v>Went somewhere else abroad</c:v>
                </c:pt>
                <c:pt idx="1">
                  <c:v>Did not take a holiday at all</c:v>
                </c:pt>
              </c:strCache>
            </c:strRef>
          </c:cat>
          <c:val>
            <c:numRef>
              <c:f>Sheet1!$B$3:$B$4</c:f>
              <c:numCache>
                <c:formatCode>0%</c:formatCode>
                <c:ptCount val="2"/>
                <c:pt idx="0">
                  <c:v>0.28763440860220002</c:v>
                </c:pt>
                <c:pt idx="1">
                  <c:v>0.30913978494619998</c:v>
                </c:pt>
              </c:numCache>
            </c:numRef>
          </c:val>
          <c:extLst>
            <c:ext xmlns:c16="http://schemas.microsoft.com/office/drawing/2014/chart" uri="{C3380CC4-5D6E-409C-BE32-E72D297353CC}">
              <c16:uniqueId val="{00000000-000E-44DA-B5A9-FEDEC2D1B80A}"/>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Where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England</c:v>
                </c:pt>
                <c:pt idx="1">
                  <c:v>Scotland</c:v>
                </c:pt>
                <c:pt idx="2">
                  <c:v>Republic of Ireland</c:v>
                </c:pt>
                <c:pt idx="3">
                  <c:v>Northern Ireland</c:v>
                </c:pt>
              </c:strCache>
            </c:strRef>
          </c:cat>
          <c:val>
            <c:numRef>
              <c:f>Sheet1!$B$2:$B$5</c:f>
              <c:numCache>
                <c:formatCode>0%</c:formatCode>
                <c:ptCount val="4"/>
                <c:pt idx="0">
                  <c:v>0.73819163292849999</c:v>
                </c:pt>
                <c:pt idx="1">
                  <c:v>0.20782726045880001</c:v>
                </c:pt>
                <c:pt idx="2">
                  <c:v>4.5883940620780002E-2</c:v>
                </c:pt>
                <c:pt idx="3">
                  <c:v>3.5087719298249997E-2</c:v>
                </c:pt>
              </c:numCache>
            </c:numRef>
          </c:val>
          <c:extLst>
            <c:ext xmlns:c16="http://schemas.microsoft.com/office/drawing/2014/chart" uri="{C3380CC4-5D6E-409C-BE32-E72D297353CC}">
              <c16:uniqueId val="{00000000-A4B5-4EB4-8632-F4730CEE4270}"/>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Reversed" id="21">
  <a:schemeClr val="accent1"/>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0.21678</cdr:x>
      <cdr:y>0.16131</cdr:y>
    </cdr:from>
    <cdr:to>
      <cdr:x>0.26796</cdr:x>
      <cdr:y>0.25166</cdr:y>
    </cdr:to>
    <cdr:sp macro="" textlink="">
      <cdr:nvSpPr>
        <cdr:cNvPr id="2" name="TextBox 1">
          <a:extLst xmlns:a="http://schemas.openxmlformats.org/drawingml/2006/main">
            <a:ext uri="{FF2B5EF4-FFF2-40B4-BE49-F238E27FC236}">
              <a16:creationId xmlns:a16="http://schemas.microsoft.com/office/drawing/2014/main" id="{22B9348A-C50A-00D7-CE8A-AE3F8C51F8B9}"/>
            </a:ext>
          </a:extLst>
        </cdr:cNvPr>
        <cdr:cNvSpPr txBox="1"/>
      </cdr:nvSpPr>
      <cdr:spPr>
        <a:xfrm xmlns:a="http://schemas.openxmlformats.org/drawingml/2006/main">
          <a:off x="2419954" y="617267"/>
          <a:ext cx="571383" cy="34574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34B23F-C8EF-F3EF-99E7-364B65C229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3C1D5AD-4C08-6090-1813-FFA36F54F6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5525A5-1924-46B5-A4BC-19070D8266EF}" type="datetimeFigureOut">
              <a:rPr lang="en-GB" smtClean="0"/>
              <a:t>14/07/2025</a:t>
            </a:fld>
            <a:endParaRPr lang="en-GB"/>
          </a:p>
        </p:txBody>
      </p:sp>
      <p:sp>
        <p:nvSpPr>
          <p:cNvPr id="4" name="Footer Placeholder 3">
            <a:extLst>
              <a:ext uri="{FF2B5EF4-FFF2-40B4-BE49-F238E27FC236}">
                <a16:creationId xmlns:a16="http://schemas.microsoft.com/office/drawing/2014/main" id="{1B1386DA-A9CF-BA47-44D3-626F281E31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2962688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DF16F-C23A-46E2-B2D7-FCEE5848A642}" type="datetimeFigureOut">
              <a:rPr lang="en-GB" smtClean="0"/>
              <a:t>14/07/2025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1B856-5973-49AE-9977-E24CB412D712}" type="slidenum">
              <a:rPr lang="en-GB" smtClean="0"/>
              <a:t>‹#›</a:t>
            </a:fld>
            <a:endParaRPr lang="en-GB"/>
          </a:p>
        </p:txBody>
      </p:sp>
    </p:spTree>
    <p:extLst>
      <p:ext uri="{BB962C8B-B14F-4D97-AF65-F5344CB8AC3E}">
        <p14:creationId xmlns:p14="http://schemas.microsoft.com/office/powerpoint/2010/main" val="16525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a:t>
            </a:fld>
            <a:endParaRPr lang="en-GB"/>
          </a:p>
        </p:txBody>
      </p:sp>
    </p:spTree>
    <p:extLst>
      <p:ext uri="{BB962C8B-B14F-4D97-AF65-F5344CB8AC3E}">
        <p14:creationId xmlns:p14="http://schemas.microsoft.com/office/powerpoint/2010/main" val="34363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6</a:t>
            </a:fld>
            <a:endParaRPr lang="en-GB"/>
          </a:p>
        </p:txBody>
      </p:sp>
    </p:spTree>
    <p:extLst>
      <p:ext uri="{BB962C8B-B14F-4D97-AF65-F5344CB8AC3E}">
        <p14:creationId xmlns:p14="http://schemas.microsoft.com/office/powerpoint/2010/main" val="178145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2ED97-0C89-9A49-91BB-7ED2F5DEB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E64DE-9AA3-81F9-4FCF-B36806DB69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A6FEA-EEFA-D354-079D-3D3EFC77BC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B6666317-63D5-08EA-F24F-8BFBDD1EE6AA}"/>
              </a:ext>
            </a:extLst>
          </p:cNvPr>
          <p:cNvSpPr>
            <a:spLocks noGrp="1"/>
          </p:cNvSpPr>
          <p:nvPr>
            <p:ph type="sldNum" sz="quarter" idx="5"/>
          </p:nvPr>
        </p:nvSpPr>
        <p:spPr/>
        <p:txBody>
          <a:bodyPr/>
          <a:lstStyle/>
          <a:p>
            <a:fld id="{E591B856-5973-49AE-9977-E24CB412D712}" type="slidenum">
              <a:rPr lang="en-GB" smtClean="0"/>
              <a:t>8</a:t>
            </a:fld>
            <a:endParaRPr lang="en-GB"/>
          </a:p>
        </p:txBody>
      </p:sp>
    </p:spTree>
    <p:extLst>
      <p:ext uri="{BB962C8B-B14F-4D97-AF65-F5344CB8AC3E}">
        <p14:creationId xmlns:p14="http://schemas.microsoft.com/office/powerpoint/2010/main" val="304003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B3B66-5EDF-8310-0FC4-0A0D72059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F6B32-5503-4D9E-02BC-D4B4B898D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316B2-6874-BFF9-022D-0E4826B1F6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297F1770-4D35-34CE-789D-C7CCCC36D77F}"/>
              </a:ext>
            </a:extLst>
          </p:cNvPr>
          <p:cNvSpPr>
            <a:spLocks noGrp="1"/>
          </p:cNvSpPr>
          <p:nvPr>
            <p:ph type="sldNum" sz="quarter" idx="5"/>
          </p:nvPr>
        </p:nvSpPr>
        <p:spPr/>
        <p:txBody>
          <a:bodyPr/>
          <a:lstStyle/>
          <a:p>
            <a:fld id="{E591B856-5973-49AE-9977-E24CB412D712}" type="slidenum">
              <a:rPr lang="en-GB" smtClean="0"/>
              <a:t>10</a:t>
            </a:fld>
            <a:endParaRPr lang="en-GB"/>
          </a:p>
        </p:txBody>
      </p:sp>
    </p:spTree>
    <p:extLst>
      <p:ext uri="{BB962C8B-B14F-4D97-AF65-F5344CB8AC3E}">
        <p14:creationId xmlns:p14="http://schemas.microsoft.com/office/powerpoint/2010/main" val="2779589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12</a:t>
            </a:fld>
            <a:endParaRPr lang="en-GB"/>
          </a:p>
        </p:txBody>
      </p:sp>
    </p:spTree>
    <p:extLst>
      <p:ext uri="{BB962C8B-B14F-4D97-AF65-F5344CB8AC3E}">
        <p14:creationId xmlns:p14="http://schemas.microsoft.com/office/powerpoint/2010/main" val="3631018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DA755-61E9-5671-452B-B491F1BAA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D424C-22E2-7B69-C118-116CCB22C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97EBA-84FF-7B55-E257-FED36CEC11A6}"/>
              </a:ext>
            </a:extLst>
          </p:cNvPr>
          <p:cNvSpPr>
            <a:spLocks noGrp="1"/>
          </p:cNvSpPr>
          <p:nvPr>
            <p:ph type="body" idx="1"/>
          </p:nvPr>
        </p:nvSpPr>
        <p:spPr/>
        <p:txBody>
          <a:bodyPr/>
          <a:lstStyle/>
          <a:p>
            <a:endParaRPr lang="en-GB" b="0"/>
          </a:p>
        </p:txBody>
      </p:sp>
      <p:sp>
        <p:nvSpPr>
          <p:cNvPr id="4" name="Slide Number Placeholder 3">
            <a:extLst>
              <a:ext uri="{FF2B5EF4-FFF2-40B4-BE49-F238E27FC236}">
                <a16:creationId xmlns:a16="http://schemas.microsoft.com/office/drawing/2014/main" id="{4A5CF7D4-3996-B0D0-F3CE-10F698213227}"/>
              </a:ext>
            </a:extLst>
          </p:cNvPr>
          <p:cNvSpPr>
            <a:spLocks noGrp="1"/>
          </p:cNvSpPr>
          <p:nvPr>
            <p:ph type="sldNum" sz="quarter" idx="5"/>
          </p:nvPr>
        </p:nvSpPr>
        <p:spPr/>
        <p:txBody>
          <a:bodyPr/>
          <a:lstStyle/>
          <a:p>
            <a:fld id="{E591B856-5973-49AE-9977-E24CB412D712}" type="slidenum">
              <a:rPr lang="en-GB" smtClean="0"/>
              <a:t>13</a:t>
            </a:fld>
            <a:endParaRPr lang="en-GB"/>
          </a:p>
        </p:txBody>
      </p:sp>
    </p:spTree>
    <p:extLst>
      <p:ext uri="{BB962C8B-B14F-4D97-AF65-F5344CB8AC3E}">
        <p14:creationId xmlns:p14="http://schemas.microsoft.com/office/powerpoint/2010/main" val="2083816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C06D-9596-934E-0B5A-7818EDA94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0E4F7-7379-3040-8C7D-29277844C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EEC832-13B4-0779-B5C6-29545D8F32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D5A49DC-F3A4-6B1B-DCE3-0E8E08794327}"/>
              </a:ext>
            </a:extLst>
          </p:cNvPr>
          <p:cNvSpPr>
            <a:spLocks noGrp="1"/>
          </p:cNvSpPr>
          <p:nvPr>
            <p:ph type="sldNum" sz="quarter" idx="5"/>
          </p:nvPr>
        </p:nvSpPr>
        <p:spPr/>
        <p:txBody>
          <a:bodyPr/>
          <a:lstStyle/>
          <a:p>
            <a:fld id="{E591B856-5973-49AE-9977-E24CB412D712}" type="slidenum">
              <a:rPr lang="en-GB" smtClean="0"/>
              <a:t>15</a:t>
            </a:fld>
            <a:endParaRPr lang="en-GB"/>
          </a:p>
        </p:txBody>
      </p:sp>
    </p:spTree>
    <p:extLst>
      <p:ext uri="{BB962C8B-B14F-4D97-AF65-F5344CB8AC3E}">
        <p14:creationId xmlns:p14="http://schemas.microsoft.com/office/powerpoint/2010/main" val="3881431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16</a:t>
            </a:fld>
            <a:endParaRPr lang="en-GB"/>
          </a:p>
        </p:txBody>
      </p:sp>
    </p:spTree>
    <p:extLst>
      <p:ext uri="{BB962C8B-B14F-4D97-AF65-F5344CB8AC3E}">
        <p14:creationId xmlns:p14="http://schemas.microsoft.com/office/powerpoint/2010/main" val="2269958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A4B7-4F5D-E7E6-13DD-303E8746A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59892-1FDF-39A7-EEFA-6AB1534FB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05B60-7B21-DA06-D70E-FC42331AA6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8668A429-FEF8-F673-6ED9-650EE4F14B0C}"/>
              </a:ext>
            </a:extLst>
          </p:cNvPr>
          <p:cNvSpPr>
            <a:spLocks noGrp="1"/>
          </p:cNvSpPr>
          <p:nvPr>
            <p:ph type="sldNum" sz="quarter" idx="5"/>
          </p:nvPr>
        </p:nvSpPr>
        <p:spPr/>
        <p:txBody>
          <a:bodyPr/>
          <a:lstStyle/>
          <a:p>
            <a:fld id="{E591B856-5973-49AE-9977-E24CB412D712}" type="slidenum">
              <a:rPr lang="en-GB" smtClean="0"/>
              <a:t>20</a:t>
            </a:fld>
            <a:endParaRPr lang="en-GB"/>
          </a:p>
        </p:txBody>
      </p:sp>
    </p:spTree>
    <p:extLst>
      <p:ext uri="{BB962C8B-B14F-4D97-AF65-F5344CB8AC3E}">
        <p14:creationId xmlns:p14="http://schemas.microsoft.com/office/powerpoint/2010/main" val="124922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21</a:t>
            </a:fld>
            <a:endParaRPr lang="en-GB"/>
          </a:p>
        </p:txBody>
      </p:sp>
    </p:spTree>
    <p:extLst>
      <p:ext uri="{BB962C8B-B14F-4D97-AF65-F5344CB8AC3E}">
        <p14:creationId xmlns:p14="http://schemas.microsoft.com/office/powerpoint/2010/main" val="4260913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22</a:t>
            </a:fld>
            <a:endParaRPr lang="en-GB"/>
          </a:p>
        </p:txBody>
      </p:sp>
    </p:spTree>
    <p:extLst>
      <p:ext uri="{BB962C8B-B14F-4D97-AF65-F5344CB8AC3E}">
        <p14:creationId xmlns:p14="http://schemas.microsoft.com/office/powerpoint/2010/main" val="1519723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91B856-5973-49AE-9977-E24CB412D712}" type="slidenum">
              <a:rPr lang="en-GB" smtClean="0"/>
              <a:t>23</a:t>
            </a:fld>
            <a:endParaRPr lang="en-GB"/>
          </a:p>
        </p:txBody>
      </p:sp>
    </p:spTree>
    <p:extLst>
      <p:ext uri="{BB962C8B-B14F-4D97-AF65-F5344CB8AC3E}">
        <p14:creationId xmlns:p14="http://schemas.microsoft.com/office/powerpoint/2010/main" val="2538531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26</a:t>
            </a:fld>
            <a:endParaRPr lang="en-GB"/>
          </a:p>
        </p:txBody>
      </p:sp>
    </p:spTree>
    <p:extLst>
      <p:ext uri="{BB962C8B-B14F-4D97-AF65-F5344CB8AC3E}">
        <p14:creationId xmlns:p14="http://schemas.microsoft.com/office/powerpoint/2010/main" val="3445586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27</a:t>
            </a:fld>
            <a:endParaRPr lang="en-GB"/>
          </a:p>
        </p:txBody>
      </p:sp>
    </p:spTree>
    <p:extLst>
      <p:ext uri="{BB962C8B-B14F-4D97-AF65-F5344CB8AC3E}">
        <p14:creationId xmlns:p14="http://schemas.microsoft.com/office/powerpoint/2010/main" val="527394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28</a:t>
            </a:fld>
            <a:endParaRPr lang="en-GB"/>
          </a:p>
        </p:txBody>
      </p:sp>
    </p:spTree>
    <p:extLst>
      <p:ext uri="{BB962C8B-B14F-4D97-AF65-F5344CB8AC3E}">
        <p14:creationId xmlns:p14="http://schemas.microsoft.com/office/powerpoint/2010/main" val="531451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30</a:t>
            </a:fld>
            <a:endParaRPr lang="en-GB"/>
          </a:p>
        </p:txBody>
      </p:sp>
    </p:spTree>
    <p:extLst>
      <p:ext uri="{BB962C8B-B14F-4D97-AF65-F5344CB8AC3E}">
        <p14:creationId xmlns:p14="http://schemas.microsoft.com/office/powerpoint/2010/main" val="1357728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32EB-E83F-955F-40E2-54AF062AF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3C30A-B8E2-D72F-5CF5-013CCA006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AC1E9-2B4E-66D8-4678-2E5FD2D025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A140B401-4CC7-3466-B30D-1BFC93444D2D}"/>
              </a:ext>
            </a:extLst>
          </p:cNvPr>
          <p:cNvSpPr>
            <a:spLocks noGrp="1"/>
          </p:cNvSpPr>
          <p:nvPr>
            <p:ph type="sldNum" sz="quarter" idx="5"/>
          </p:nvPr>
        </p:nvSpPr>
        <p:spPr/>
        <p:txBody>
          <a:bodyPr/>
          <a:lstStyle/>
          <a:p>
            <a:fld id="{E591B856-5973-49AE-9977-E24CB412D712}" type="slidenum">
              <a:rPr lang="en-GB" smtClean="0"/>
              <a:t>33</a:t>
            </a:fld>
            <a:endParaRPr lang="en-GB" dirty="0"/>
          </a:p>
        </p:txBody>
      </p:sp>
    </p:spTree>
    <p:extLst>
      <p:ext uri="{BB962C8B-B14F-4D97-AF65-F5344CB8AC3E}">
        <p14:creationId xmlns:p14="http://schemas.microsoft.com/office/powerpoint/2010/main" val="618639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34</a:t>
            </a:fld>
            <a:endParaRPr lang="en-GB"/>
          </a:p>
        </p:txBody>
      </p:sp>
    </p:spTree>
    <p:extLst>
      <p:ext uri="{BB962C8B-B14F-4D97-AF65-F5344CB8AC3E}">
        <p14:creationId xmlns:p14="http://schemas.microsoft.com/office/powerpoint/2010/main" val="2215537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38</a:t>
            </a:fld>
            <a:endParaRPr lang="en-GB"/>
          </a:p>
        </p:txBody>
      </p:sp>
    </p:spTree>
    <p:extLst>
      <p:ext uri="{BB962C8B-B14F-4D97-AF65-F5344CB8AC3E}">
        <p14:creationId xmlns:p14="http://schemas.microsoft.com/office/powerpoint/2010/main" val="69909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40</a:t>
            </a:fld>
            <a:endParaRPr lang="en-GB"/>
          </a:p>
        </p:txBody>
      </p:sp>
    </p:spTree>
    <p:extLst>
      <p:ext uri="{BB962C8B-B14F-4D97-AF65-F5344CB8AC3E}">
        <p14:creationId xmlns:p14="http://schemas.microsoft.com/office/powerpoint/2010/main" val="2384849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12C04-1E21-EE79-A052-1CB90035B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138D7-5CCC-B9E5-4FC8-82418F4B0C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7376EF-A679-0E9D-F13D-5A489B55FF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C345FB4-934D-FEDD-1038-00552A85B78B}"/>
              </a:ext>
            </a:extLst>
          </p:cNvPr>
          <p:cNvSpPr>
            <a:spLocks noGrp="1"/>
          </p:cNvSpPr>
          <p:nvPr>
            <p:ph type="sldNum" sz="quarter" idx="5"/>
          </p:nvPr>
        </p:nvSpPr>
        <p:spPr/>
        <p:txBody>
          <a:bodyPr/>
          <a:lstStyle/>
          <a:p>
            <a:fld id="{E591B856-5973-49AE-9977-E24CB412D712}" type="slidenum">
              <a:rPr lang="en-GB" smtClean="0"/>
              <a:t>42</a:t>
            </a:fld>
            <a:endParaRPr lang="en-GB"/>
          </a:p>
        </p:txBody>
      </p:sp>
    </p:spTree>
    <p:extLst>
      <p:ext uri="{BB962C8B-B14F-4D97-AF65-F5344CB8AC3E}">
        <p14:creationId xmlns:p14="http://schemas.microsoft.com/office/powerpoint/2010/main" val="4204135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44</a:t>
            </a:fld>
            <a:endParaRPr lang="en-GB"/>
          </a:p>
        </p:txBody>
      </p:sp>
    </p:spTree>
    <p:extLst>
      <p:ext uri="{BB962C8B-B14F-4D97-AF65-F5344CB8AC3E}">
        <p14:creationId xmlns:p14="http://schemas.microsoft.com/office/powerpoint/2010/main" val="2155501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0FA8C-4B5B-6D2D-98AC-1F57A7EFA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5D9DC-0A26-DF08-70C7-8FC91276B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8814E-0264-6D0C-EEDA-732E3897AD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C2D75223-8B1D-ED3D-011C-5D8BE092351D}"/>
              </a:ext>
            </a:extLst>
          </p:cNvPr>
          <p:cNvSpPr>
            <a:spLocks noGrp="1"/>
          </p:cNvSpPr>
          <p:nvPr>
            <p:ph type="sldNum" sz="quarter" idx="5"/>
          </p:nvPr>
        </p:nvSpPr>
        <p:spPr/>
        <p:txBody>
          <a:bodyPr/>
          <a:lstStyle/>
          <a:p>
            <a:fld id="{E591B856-5973-49AE-9977-E24CB412D712}" type="slidenum">
              <a:rPr lang="en-GB" smtClean="0"/>
              <a:t>47</a:t>
            </a:fld>
            <a:endParaRPr lang="en-GB"/>
          </a:p>
        </p:txBody>
      </p:sp>
    </p:spTree>
    <p:extLst>
      <p:ext uri="{BB962C8B-B14F-4D97-AF65-F5344CB8AC3E}">
        <p14:creationId xmlns:p14="http://schemas.microsoft.com/office/powerpoint/2010/main" val="3513241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49</a:t>
            </a:fld>
            <a:endParaRPr lang="en-GB"/>
          </a:p>
        </p:txBody>
      </p:sp>
    </p:spTree>
    <p:extLst>
      <p:ext uri="{BB962C8B-B14F-4D97-AF65-F5344CB8AC3E}">
        <p14:creationId xmlns:p14="http://schemas.microsoft.com/office/powerpoint/2010/main" val="3781940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51</a:t>
            </a:fld>
            <a:endParaRPr lang="en-GB"/>
          </a:p>
        </p:txBody>
      </p:sp>
    </p:spTree>
    <p:extLst>
      <p:ext uri="{BB962C8B-B14F-4D97-AF65-F5344CB8AC3E}">
        <p14:creationId xmlns:p14="http://schemas.microsoft.com/office/powerpoint/2010/main" val="3666345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213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3" name="TextBox 2">
            <a:extLst>
              <a:ext uri="{FF2B5EF4-FFF2-40B4-BE49-F238E27FC236}">
                <a16:creationId xmlns:a16="http://schemas.microsoft.com/office/drawing/2014/main" id="{12E137F8-C350-A694-67BF-A7E61F6326EE}"/>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53172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205600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ack and white logo&#10;&#10;AI-generated content may be incorrect.">
            <a:extLst>
              <a:ext uri="{FF2B5EF4-FFF2-40B4-BE49-F238E27FC236}">
                <a16:creationId xmlns:a16="http://schemas.microsoft.com/office/drawing/2014/main" id="{D1BFAF25-8474-4B8C-8B8F-DB93722B48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8E6BC91D-32B9-F018-C1EA-9CC5D2F7292C}"/>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874349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0"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207813"/>
            <a:ext cx="10620375" cy="549275"/>
          </a:xfrm>
        </p:spPr>
        <p:txBody>
          <a:bodyPr>
            <a:noAutofit/>
          </a:bodyPr>
          <a:lstStyle>
            <a:lvl1pPr algn="l">
              <a:defRPr sz="24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8" name="Picture 2" descr="Welsh Government Logo">
            <a:extLst>
              <a:ext uri="{FF2B5EF4-FFF2-40B4-BE49-F238E27FC236}">
                <a16:creationId xmlns:a16="http://schemas.microsoft.com/office/drawing/2014/main" id="{08A95025-37A5-7707-21B5-F2A086D595B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C845823-ECC6-6272-BA0B-1875D0B90C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49CC4A44-72EB-5D4B-B604-41D0CBB3EFB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181190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1A19D0-27C6-E328-AF2B-2A8B5220D430}"/>
              </a:ext>
            </a:extLst>
          </p:cNvPr>
          <p:cNvSpPr/>
          <p:nvPr userDrawn="1"/>
        </p:nvSpPr>
        <p:spPr>
          <a:xfrm rot="5400000">
            <a:off x="7970997" y="1824252"/>
            <a:ext cx="2565081" cy="5876925"/>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3">
            <a:extLst>
              <a:ext uri="{FF2B5EF4-FFF2-40B4-BE49-F238E27FC236}">
                <a16:creationId xmlns:a16="http://schemas.microsoft.com/office/drawing/2014/main" id="{E939716B-2A46-E3D1-C447-81C12AD230D0}"/>
              </a:ext>
            </a:extLst>
          </p:cNvPr>
          <p:cNvSpPr>
            <a:spLocks noGrp="1"/>
          </p:cNvSpPr>
          <p:nvPr>
            <p:ph sz="quarter" idx="10"/>
          </p:nvPr>
        </p:nvSpPr>
        <p:spPr>
          <a:xfrm>
            <a:off x="8562975" y="3819739"/>
            <a:ext cx="3467100" cy="1885950"/>
          </a:xfrm>
          <a:prstGeom prst="rect">
            <a:avLst/>
          </a:prstGeom>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7" name="Picture 2" descr="Welsh Government Logo">
            <a:extLst>
              <a:ext uri="{FF2B5EF4-FFF2-40B4-BE49-F238E27FC236}">
                <a16:creationId xmlns:a16="http://schemas.microsoft.com/office/drawing/2014/main" id="{69DD4672-AA9B-96EE-D941-D8FC34889A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03861" y="4811652"/>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3D294B5D-EE39-C63A-E247-D08E7C9DCE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8676" y="4554522"/>
            <a:ext cx="646501" cy="208192"/>
          </a:xfrm>
          <a:prstGeom prst="rect">
            <a:avLst/>
          </a:prstGeom>
        </p:spPr>
      </p:pic>
    </p:spTree>
    <p:extLst>
      <p:ext uri="{BB962C8B-B14F-4D97-AF65-F5344CB8AC3E}">
        <p14:creationId xmlns:p14="http://schemas.microsoft.com/office/powerpoint/2010/main" val="271361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435A87-B6D4-8399-C079-40C56D244039}"/>
              </a:ext>
            </a:extLst>
          </p:cNvPr>
          <p:cNvSpPr/>
          <p:nvPr userDrawn="1"/>
        </p:nvSpPr>
        <p:spPr>
          <a:xfrm>
            <a:off x="-14163" y="0"/>
            <a:ext cx="838200"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7" name="Picture 6" descr="A black and white logo&#10;&#10;AI-generated content may be incorrect.">
            <a:extLst>
              <a:ext uri="{FF2B5EF4-FFF2-40B4-BE49-F238E27FC236}">
                <a16:creationId xmlns:a16="http://schemas.microsoft.com/office/drawing/2014/main" id="{902C65B8-8524-E7C7-0B0C-BE8784F915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8" name="TextBox 7">
            <a:extLst>
              <a:ext uri="{FF2B5EF4-FFF2-40B4-BE49-F238E27FC236}">
                <a16:creationId xmlns:a16="http://schemas.microsoft.com/office/drawing/2014/main" id="{10D5266B-4873-FFB2-12ED-C018C9A0F5EE}"/>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29772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013958"/>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4" r:id="rId3"/>
    <p:sldLayoutId id="2147483673" r:id="rId4"/>
    <p:sldLayoutId id="2147483670" r:id="rId5"/>
    <p:sldLayoutId id="2147483672" r:id="rId6"/>
    <p:sldLayoutId id="2147483675" r:id="rId7"/>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tourismresearch@gov.wales"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slide" Target="slide8.xml"/><Relationship Id="rId7" Type="http://schemas.openxmlformats.org/officeDocument/2006/relationships/slide" Target="slide33.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slide" Target="slide20.xml"/><Relationship Id="rId5" Type="http://schemas.openxmlformats.org/officeDocument/2006/relationships/slide" Target="slide15.xml"/><Relationship Id="rId10" Type="http://schemas.openxmlformats.org/officeDocument/2006/relationships/image" Target="../media/image7.jpeg"/><Relationship Id="rId4" Type="http://schemas.openxmlformats.org/officeDocument/2006/relationships/slide" Target="slide10.xml"/><Relationship Id="rId9" Type="http://schemas.openxmlformats.org/officeDocument/2006/relationships/slide" Target="slide4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chart" Target="../charts/chart18.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3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4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50.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chart" Target="../charts/chart32.xml"/><Relationship Id="rId7"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38.pn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descr="Visit Wales consumer re-contact survey – &#10;UK and Ireland report (2025)"/>
          <p:cNvSpPr txBox="1">
            <a:spLocks noGrp="1" noChangeArrowheads="1"/>
          </p:cNvSpPr>
          <p:nvPr>
            <p:ph type="title" idx="4294967295"/>
          </p:nvPr>
        </p:nvSpPr>
        <p:spPr bwMode="auto">
          <a:xfrm>
            <a:off x="825122" y="2192485"/>
            <a:ext cx="8871328" cy="101566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Visit Wales consumer re-contact survey – </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UK and Ireland report (2025)</a:t>
            </a:r>
            <a:endParaRPr kumimoji="0" lang="en-GB" sz="24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endParaRP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293" y="364220"/>
            <a:ext cx="1537051" cy="1365561"/>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9" descr="Social Research Number: TBC Publication date: TBC&#10;"/>
          <p:cNvSpPr txBox="1"/>
          <p:nvPr/>
        </p:nvSpPr>
        <p:spPr>
          <a:xfrm>
            <a:off x="2901744" y="488475"/>
            <a:ext cx="3659928" cy="686661"/>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0"/>
              </a:spcBef>
              <a:spcAft>
                <a:spcPts val="0"/>
              </a:spcAft>
              <a:buClrTx/>
              <a:buSzTx/>
              <a:buFontTx/>
              <a:buNone/>
              <a:tabLst/>
              <a:defRPr/>
            </a:pP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Social Research Number: </a:t>
            </a:r>
            <a:r>
              <a:rPr lang="en-GB" sz="1467" cap="small" spc="67" dirty="0">
                <a:solidFill>
                  <a:srgbClr val="2C486E"/>
                </a:solidFill>
                <a:latin typeface="Arial" panose="020B0604020202020204" pitchFamily="34" charset="0"/>
                <a:ea typeface="MS Gothic" panose="020B0609070205080204" pitchFamily="49" charset="-128"/>
                <a:cs typeface="Times New Roman" panose="02020603050405020304" pitchFamily="18" charset="0"/>
              </a:rPr>
              <a:t>80/2025</a:t>
            </a: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Publication date: </a:t>
            </a:r>
            <a:r>
              <a:rPr kumimoji="0" lang="en-GB" sz="1467" b="0" i="0" u="none" strike="noStrike" kern="1200" cap="small" spc="67" normalizeH="0" baseline="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18/07/25</a:t>
            </a:r>
            <a:endPar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endParaRPr>
          </a:p>
        </p:txBody>
      </p:sp>
      <p:sp>
        <p:nvSpPr>
          <p:cNvPr id="9" name="Text Box 1" descr="Digital ISBN: TBC&#10;© Crown Copyright&#10;"/>
          <p:cNvSpPr txBox="1"/>
          <p:nvPr/>
        </p:nvSpPr>
        <p:spPr>
          <a:xfrm>
            <a:off x="825122" y="5727283"/>
            <a:ext cx="3620372" cy="908047"/>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Digital ISBN</a:t>
            </a:r>
            <a:r>
              <a:rPr lang="en-GB" sz="1200" noProof="0" dirty="0">
                <a:solidFill>
                  <a:srgbClr val="120742"/>
                </a:solidFill>
                <a:latin typeface="Arial" panose="020B0604020202020204" pitchFamily="34" charset="0"/>
                <a:ea typeface="Times New Roman" panose="02020603050405020304" pitchFamily="18" charset="0"/>
                <a:cs typeface="Times New Roman" panose="02020603050405020304" pitchFamily="18" charset="0"/>
              </a:rPr>
              <a:t>: 978-1-80633-072-0</a:t>
            </a:r>
            <a:endParaRPr kumimoji="0" lang="en-GB" sz="1200" b="1"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Cambria" panose="02040503050406030204" pitchFamily="18" charset="0"/>
                <a:ea typeface="Times New Roman" panose="02020603050405020304" pitchFamily="18" charset="0"/>
                <a:cs typeface="Times New Roman" panose="02020603050405020304" pitchFamily="18" charset="0"/>
              </a:rPr>
              <a:t>© </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Crown Copyright</a:t>
            </a:r>
          </a:p>
        </p:txBody>
      </p:sp>
      <p:sp>
        <p:nvSpPr>
          <p:cNvPr id="10" name="Text Box 1" descr="Mae’r ddogfen yma hefyd ar gael yn Gymraeg.&#10;&#10;This document is also available in Welsh.&#10;"/>
          <p:cNvSpPr txBox="1"/>
          <p:nvPr/>
        </p:nvSpPr>
        <p:spPr>
          <a:xfrm>
            <a:off x="8320343" y="5874038"/>
            <a:ext cx="3620372" cy="761292"/>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Mae’r</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ddogfen</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yma</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hefyd</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ar</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gael</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yn</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Gymraeg</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r"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r"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This document is also available in Welsh.</a:t>
            </a:r>
          </a:p>
        </p:txBody>
      </p:sp>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pic>
    </p:spTree>
    <p:extLst>
      <p:ext uri="{BB962C8B-B14F-4D97-AF65-F5344CB8AC3E}">
        <p14:creationId xmlns:p14="http://schemas.microsoft.com/office/powerpoint/2010/main" val="3742319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descr="&#10; Full Research Report:  Visit Wales consumer re-contact survey – UK and Ireland report (2025)&#10;&#10; Cardiff: Welsh Government, GSR report number TBC.&#10;&#10; Available at: TBC&#10;">
            <a:extLst>
              <a:ext uri="{FF2B5EF4-FFF2-40B4-BE49-F238E27FC236}">
                <a16:creationId xmlns:a16="http://schemas.microsoft.com/office/drawing/2014/main" id="{075A5E56-1764-27E8-8B23-D8B22B1CFE3C}"/>
              </a:ext>
            </a:extLst>
          </p:cNvPr>
          <p:cNvSpPr txBox="1">
            <a:spLocks/>
          </p:cNvSpPr>
          <p:nvPr/>
        </p:nvSpPr>
        <p:spPr>
          <a:xfrm>
            <a:off x="564543" y="1112662"/>
            <a:ext cx="10966197" cy="1163395"/>
          </a:xfrm>
          <a:prstGeom prst="rect">
            <a:avLst/>
          </a:prstGeom>
          <a:noFill/>
          <a:ln>
            <a:solidFill>
              <a:srgbClr val="000000"/>
            </a:solidFill>
          </a:ln>
        </p:spPr>
        <p:txBody>
          <a:bodyPr vert="horz" wrap="square" lIns="0" tIns="0" rIns="0" bIns="0" rtlCol="0">
            <a:spAutoFit/>
          </a:bodyPr>
          <a:lstStyle>
            <a:lvl1pPr marL="0" indent="0" algn="l" defTabSz="914354"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Verdana"/>
                <a:ea typeface="Open Sans Light" panose="020B0306030504020204" pitchFamily="34" charset="0"/>
                <a:cs typeface="Verdana"/>
              </a:defRPr>
            </a:lvl2pPr>
            <a:lvl3pPr marL="114294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Verdana"/>
                <a:ea typeface="Open Sans Light" panose="020B0306030504020204" pitchFamily="34" charset="0"/>
                <a:cs typeface="Verdana"/>
              </a:defRPr>
            </a:lvl3pPr>
            <a:lvl4pPr marL="1600120"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4pPr>
            <a:lvl5pPr marL="2057298"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Full Research Report:  Visit Wales consumer re-contact survey – UK and Ireland report (2025)</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Cardiff: Welsh Government, GSR report number TBC.</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Available at: TBC</a:t>
            </a:r>
          </a:p>
        </p:txBody>
      </p:sp>
      <p:sp>
        <p:nvSpPr>
          <p:cNvPr id="3" name="Text Placeholder 4" descr="Views expressed in this report are those of the researcher and not necessarily those of the Welsh Government. &#10;&#10;&#10;&#10;For further information please contact: &#10;&#10;Research and Insights Team&#10;Visit Wales, &#10;Economy, Energy and Planning&#10;Cathays Park&#10;Cardiff&#10;CF10 3NQ&#10;Email: tourismresearch@gov.wales &#10;">
            <a:extLst>
              <a:ext uri="{FF2B5EF4-FFF2-40B4-BE49-F238E27FC236}">
                <a16:creationId xmlns:a16="http://schemas.microsoft.com/office/drawing/2014/main" id="{2D11D167-655C-A196-181C-B73FDDFF9F78}"/>
              </a:ext>
              <a:ext uri="{C183D7F6-B498-43B3-948B-1728B52AA6E4}">
                <adec:decorative xmlns:adec="http://schemas.microsoft.com/office/drawing/2017/decorative" val="0"/>
              </a:ext>
            </a:extLst>
          </p:cNvPr>
          <p:cNvSpPr txBox="1">
            <a:spLocks/>
          </p:cNvSpPr>
          <p:nvPr/>
        </p:nvSpPr>
        <p:spPr>
          <a:xfrm>
            <a:off x="564542" y="2721042"/>
            <a:ext cx="10642455" cy="2520690"/>
          </a:xfrm>
          <a:prstGeom prst="rect">
            <a:avLst/>
          </a:prstGeom>
          <a:noFill/>
          <a:ln>
            <a:noFill/>
          </a:ln>
        </p:spPr>
        <p:txBody>
          <a:bodyPr vert="horz" wrap="square" lIns="0" tIns="0" rIns="0" bIns="0" rtlCol="0">
            <a:spAutoFit/>
          </a:bodyPr>
          <a:lstStyle>
            <a:lvl1pPr marL="0" indent="0" algn="l" defTabSz="685783" rtl="0" eaLnBrk="1" latinLnBrk="0" hangingPunct="1">
              <a:lnSpc>
                <a:spcPct val="90000"/>
              </a:lnSpc>
              <a:spcBef>
                <a:spcPts val="0"/>
              </a:spcBef>
              <a:buFont typeface="Arial" panose="020B0604020202020204" pitchFamily="34" charset="0"/>
              <a:buNone/>
              <a:defRPr lang="en-US" sz="9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Verdana"/>
                <a:ea typeface="Open Sans Light" panose="020B0306030504020204" pitchFamily="34" charset="0"/>
                <a:cs typeface="Verdana"/>
              </a:defRPr>
            </a:lvl2pPr>
            <a:lvl3pPr marL="857228"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Verdana"/>
                <a:ea typeface="Open Sans Light" panose="020B0306030504020204" pitchFamily="34" charset="0"/>
                <a:cs typeface="Verdana"/>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Views expressed in this report are those of the researcher and not necessarily those of the Welsh Government.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For further information please contact: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Research and Insights Team</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Visit Wales,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Economy, </a:t>
            </a:r>
            <a:r>
              <a:rPr lang="en-GB" sz="1400" noProof="0" dirty="0">
                <a:solidFill>
                  <a:srgbClr val="120742"/>
                </a:solidFill>
              </a:rPr>
              <a:t>Energy and </a:t>
            </a:r>
            <a:r>
              <a:rPr lang="en-GB" sz="1400" dirty="0">
                <a:solidFill>
                  <a:srgbClr val="120742"/>
                </a:solidFill>
              </a:rPr>
              <a:t>Planning</a:t>
            </a: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Cathays Park</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Cardiff</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CF10 3NQ</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Email: </a:t>
            </a:r>
            <a:r>
              <a:rPr kumimoji="0" lang="en-GB" sz="1400" b="0" i="0" u="none" strike="noStrike" kern="1200" cap="none" spc="0" normalizeH="0" baseline="0" noProof="0" dirty="0" err="1">
                <a:ln>
                  <a:noFill/>
                </a:ln>
                <a:solidFill>
                  <a:srgbClr val="120742"/>
                </a:solidFill>
                <a:effectLst/>
                <a:uLnTx/>
                <a:uFillTx/>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tourismresearch@gov.wales</a:t>
            </a: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a:t>
            </a:r>
          </a:p>
        </p:txBody>
      </p:sp>
      <p:pic>
        <p:nvPicPr>
          <p:cNvPr id="7" name="Picture 6">
            <a:extLst>
              <a:ext uri="{FF2B5EF4-FFF2-40B4-BE49-F238E27FC236}">
                <a16:creationId xmlns:a16="http://schemas.microsoft.com/office/drawing/2014/main" id="{741A14E0-84BB-7428-0302-E619BAD0F99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4576" y="6388100"/>
            <a:ext cx="812421" cy="261623"/>
          </a:xfrm>
          <a:prstGeom prst="rect">
            <a:avLst/>
          </a:prstGeom>
        </p:spPr>
      </p:pic>
      <p:pic>
        <p:nvPicPr>
          <p:cNvPr id="6" name="Picture 2">
            <a:extLst>
              <a:ext uri="{FF2B5EF4-FFF2-40B4-BE49-F238E27FC236}">
                <a16:creationId xmlns:a16="http://schemas.microsoft.com/office/drawing/2014/main" id="{8C5D40D4-215F-3D7B-819C-64B13F9356F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4366" y="6098859"/>
            <a:ext cx="713656" cy="685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26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descr="Contents&#10;">
            <a:extLst>
              <a:ext uri="{FF2B5EF4-FFF2-40B4-BE49-F238E27FC236}">
                <a16:creationId xmlns:a16="http://schemas.microsoft.com/office/drawing/2014/main" id="{F94AB30A-3F33-FA22-02BD-596D147EC31A}"/>
              </a:ext>
            </a:extLst>
          </p:cNvPr>
          <p:cNvSpPr txBox="1">
            <a:spLocks noGrp="1"/>
          </p:cNvSpPr>
          <p:nvPr>
            <p:ph type="title" idx="4294967295"/>
          </p:nvPr>
        </p:nvSpPr>
        <p:spPr>
          <a:xfrm>
            <a:off x="936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Contents</a:t>
            </a:r>
            <a:endParaRPr kumimoji="0" lang="en-GB" sz="16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3" name="Straight Connector 2">
            <a:extLst>
              <a:ext uri="{FF2B5EF4-FFF2-40B4-BE49-F238E27FC236}">
                <a16:creationId xmlns:a16="http://schemas.microsoft.com/office/drawing/2014/main" id="{F6C9EF88-CCE0-40ED-5B62-60549722F346}"/>
              </a:ext>
              <a:ext uri="{C183D7F6-B498-43B3-948B-1728B52AA6E4}">
                <adec:decorative xmlns:adec="http://schemas.microsoft.com/office/drawing/2017/decorative" val="1"/>
              </a:ext>
            </a:extLst>
          </p:cNvPr>
          <p:cNvCxnSpPr>
            <a:cxnSpLocks/>
          </p:cNvCxnSpPr>
          <p:nvPr/>
        </p:nvCxnSpPr>
        <p:spPr>
          <a:xfrm>
            <a:off x="1003300" y="637277"/>
            <a:ext cx="11970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F607FB9A-9879-E583-877D-0BFD9C6F394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556151292"/>
              </p:ext>
            </p:extLst>
          </p:nvPr>
        </p:nvGraphicFramePr>
        <p:xfrm>
          <a:off x="415058" y="1251334"/>
          <a:ext cx="5532582" cy="4618952"/>
        </p:xfrm>
        <a:graphic>
          <a:graphicData uri="http://schemas.openxmlformats.org/drawingml/2006/table">
            <a:tbl>
              <a:tblPr firstRow="1" bandRow="1">
                <a:tableStyleId>{5C22544A-7EE6-4342-B048-85BDC9FD1C3A}</a:tableStyleId>
              </a:tblPr>
              <a:tblGrid>
                <a:gridCol w="461819">
                  <a:extLst>
                    <a:ext uri="{9D8B030D-6E8A-4147-A177-3AD203B41FA5}">
                      <a16:colId xmlns:a16="http://schemas.microsoft.com/office/drawing/2014/main" val="334382098"/>
                    </a:ext>
                  </a:extLst>
                </a:gridCol>
                <a:gridCol w="5070763">
                  <a:extLst>
                    <a:ext uri="{9D8B030D-6E8A-4147-A177-3AD203B41FA5}">
                      <a16:colId xmlns:a16="http://schemas.microsoft.com/office/drawing/2014/main" val="271853373"/>
                    </a:ext>
                  </a:extLst>
                </a:gridCol>
              </a:tblGrid>
              <a:tr h="577369">
                <a:tc>
                  <a:txBody>
                    <a:bodyPr/>
                    <a:lstStyle/>
                    <a:p>
                      <a:pPr algn="ctr"/>
                      <a:r>
                        <a:rPr lang="en-GB" b="1" noProof="0" dirty="0">
                          <a:solidFill>
                            <a:schemeClr val="bg1"/>
                          </a:solidFill>
                        </a:rPr>
                        <a:t>01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Background &amp; methodology</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987873"/>
                  </a:ext>
                </a:extLst>
              </a:tr>
              <a:tr h="577369">
                <a:tc>
                  <a:txBody>
                    <a:bodyPr/>
                    <a:lstStyle/>
                    <a:p>
                      <a:pPr algn="ctr"/>
                      <a:r>
                        <a:rPr lang="en-GB" b="1" noProof="0">
                          <a:solidFill>
                            <a:schemeClr val="bg1"/>
                          </a:solidFill>
                        </a:rPr>
                        <a:t>02</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Key findings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3410419"/>
                  </a:ext>
                </a:extLst>
              </a:tr>
              <a:tr h="577369">
                <a:tc>
                  <a:txBody>
                    <a:bodyPr/>
                    <a:lstStyle/>
                    <a:p>
                      <a:pPr algn="ctr"/>
                      <a:r>
                        <a:rPr lang="en-GB" b="1" noProof="0" dirty="0">
                          <a:solidFill>
                            <a:schemeClr val="bg1"/>
                          </a:solidFill>
                        </a:rPr>
                        <a:t>03</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Profile of Visit Wales enquirers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1246186"/>
                  </a:ext>
                </a:extLst>
              </a:tr>
              <a:tr h="577369">
                <a:tc>
                  <a:txBody>
                    <a:bodyPr/>
                    <a:lstStyle/>
                    <a:p>
                      <a:pPr algn="ctr"/>
                      <a:r>
                        <a:rPr lang="en-GB" b="1" noProof="0">
                          <a:solidFill>
                            <a:schemeClr val="bg1"/>
                          </a:solidFill>
                        </a:rPr>
                        <a:t>04</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2024 trip conversion &amp; relationship with Wales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0317245"/>
                  </a:ext>
                </a:extLst>
              </a:tr>
              <a:tr h="577369">
                <a:tc>
                  <a:txBody>
                    <a:bodyPr/>
                    <a:lstStyle/>
                    <a:p>
                      <a:pPr algn="ctr"/>
                      <a:r>
                        <a:rPr lang="en-GB" b="1" noProof="0">
                          <a:solidFill>
                            <a:schemeClr val="bg1"/>
                          </a:solidFill>
                        </a:rPr>
                        <a:t>05</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2024 trip characteristics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6026097"/>
                  </a:ext>
                </a:extLst>
              </a:tr>
              <a:tr h="577369">
                <a:tc>
                  <a:txBody>
                    <a:bodyPr/>
                    <a:lstStyle/>
                    <a:p>
                      <a:pPr algn="ctr"/>
                      <a:r>
                        <a:rPr lang="en-GB" b="1" noProof="0" dirty="0">
                          <a:solidFill>
                            <a:schemeClr val="bg1"/>
                          </a:solidFill>
                        </a:rPr>
                        <a:t>06</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Impact of Visit Wales marketing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0188328"/>
                  </a:ext>
                </a:extLst>
              </a:tr>
              <a:tr h="577369">
                <a:tc>
                  <a:txBody>
                    <a:bodyPr/>
                    <a:lstStyle/>
                    <a:p>
                      <a:pPr algn="ctr"/>
                      <a:r>
                        <a:rPr lang="en-GB" b="1" noProof="0" dirty="0">
                          <a:solidFill>
                            <a:schemeClr val="bg1"/>
                          </a:solidFill>
                        </a:rPr>
                        <a:t>07</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Likelihood of visiting Wales in 2025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0600060"/>
                  </a:ext>
                </a:extLst>
              </a:tr>
              <a:tr h="577369">
                <a:tc>
                  <a:txBody>
                    <a:bodyPr/>
                    <a:lstStyle/>
                    <a:p>
                      <a:pPr algn="ctr"/>
                      <a:r>
                        <a:rPr lang="en-GB" b="1" noProof="0" dirty="0">
                          <a:solidFill>
                            <a:schemeClr val="bg1"/>
                          </a:solidFill>
                        </a:rPr>
                        <a:t>08</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Reasons for not taking a trip in Wales in 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7174187"/>
                  </a:ext>
                </a:extLst>
              </a:tr>
            </a:tbl>
          </a:graphicData>
        </a:graphic>
      </p:graphicFrame>
      <p:sp>
        <p:nvSpPr>
          <p:cNvPr id="4" name="Rectangle 3" descr="1. Background and methodology">
            <a:hlinkClick r:id="rId2" action="ppaction://hlinksldjump"/>
            <a:extLst>
              <a:ext uri="{FF2B5EF4-FFF2-40B4-BE49-F238E27FC236}">
                <a16:creationId xmlns:a16="http://schemas.microsoft.com/office/drawing/2014/main" id="{3805535D-3164-FA44-356C-6FD7C0B62C1D}"/>
              </a:ext>
              <a:ext uri="{C183D7F6-B498-43B3-948B-1728B52AA6E4}">
                <adec:decorative xmlns:adec="http://schemas.microsoft.com/office/drawing/2017/decorative" val="0"/>
              </a:ext>
            </a:extLst>
          </p:cNvPr>
          <p:cNvSpPr/>
          <p:nvPr/>
        </p:nvSpPr>
        <p:spPr>
          <a:xfrm>
            <a:off x="873840" y="1379536"/>
            <a:ext cx="2669459"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7" name="Rectangle 6" descr="2. Key findings">
            <a:hlinkClick r:id="rId3" action="ppaction://hlinksldjump"/>
            <a:extLst>
              <a:ext uri="{FF2B5EF4-FFF2-40B4-BE49-F238E27FC236}">
                <a16:creationId xmlns:a16="http://schemas.microsoft.com/office/drawing/2014/main" id="{E0DCE567-2FA1-E29A-FC34-248FFE98DC75}"/>
              </a:ext>
              <a:ext uri="{C183D7F6-B498-43B3-948B-1728B52AA6E4}">
                <adec:decorative xmlns:adec="http://schemas.microsoft.com/office/drawing/2017/decorative" val="0"/>
              </a:ext>
            </a:extLst>
          </p:cNvPr>
          <p:cNvSpPr/>
          <p:nvPr/>
        </p:nvSpPr>
        <p:spPr>
          <a:xfrm>
            <a:off x="936000" y="1949726"/>
            <a:ext cx="1200150"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8" name="Rectangle 7" descr="3. Profile of visit wales enquirers">
            <a:hlinkClick r:id="rId4" action="ppaction://hlinksldjump"/>
            <a:extLst>
              <a:ext uri="{FF2B5EF4-FFF2-40B4-BE49-F238E27FC236}">
                <a16:creationId xmlns:a16="http://schemas.microsoft.com/office/drawing/2014/main" id="{39E4F3BB-325A-1E8E-A09B-7E22912E2BAB}"/>
              </a:ext>
              <a:ext uri="{C183D7F6-B498-43B3-948B-1728B52AA6E4}">
                <adec:decorative xmlns:adec="http://schemas.microsoft.com/office/drawing/2017/decorative" val="0"/>
              </a:ext>
            </a:extLst>
          </p:cNvPr>
          <p:cNvSpPr/>
          <p:nvPr/>
        </p:nvSpPr>
        <p:spPr>
          <a:xfrm>
            <a:off x="1059601" y="2494028"/>
            <a:ext cx="2962275"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ectangle 8" descr="4. 2024 trip conversion and relatiobship with Wales">
            <a:hlinkClick r:id="rId5" action="ppaction://hlinksldjump"/>
            <a:extLst>
              <a:ext uri="{FF2B5EF4-FFF2-40B4-BE49-F238E27FC236}">
                <a16:creationId xmlns:a16="http://schemas.microsoft.com/office/drawing/2014/main" id="{8E068366-29D7-6A01-704B-47E3AC249A5F}"/>
              </a:ext>
              <a:ext uri="{C183D7F6-B498-43B3-948B-1728B52AA6E4}">
                <adec:decorative xmlns:adec="http://schemas.microsoft.com/office/drawing/2017/decorative" val="0"/>
              </a:ext>
            </a:extLst>
          </p:cNvPr>
          <p:cNvSpPr/>
          <p:nvPr/>
        </p:nvSpPr>
        <p:spPr>
          <a:xfrm>
            <a:off x="907201" y="3121501"/>
            <a:ext cx="4343400"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0" name="Rectangle 9" descr="5. 2024 trip characteristics">
            <a:hlinkClick r:id="rId6" action="ppaction://hlinksldjump"/>
            <a:extLst>
              <a:ext uri="{FF2B5EF4-FFF2-40B4-BE49-F238E27FC236}">
                <a16:creationId xmlns:a16="http://schemas.microsoft.com/office/drawing/2014/main" id="{6B1DB0B6-B2A4-C6AC-EBEE-00CE79944E7E}"/>
              </a:ext>
              <a:ext uri="{C183D7F6-B498-43B3-948B-1728B52AA6E4}">
                <adec:decorative xmlns:adec="http://schemas.microsoft.com/office/drawing/2017/decorative" val="0"/>
              </a:ext>
            </a:extLst>
          </p:cNvPr>
          <p:cNvSpPr/>
          <p:nvPr/>
        </p:nvSpPr>
        <p:spPr>
          <a:xfrm>
            <a:off x="907201" y="3687369"/>
            <a:ext cx="2333625"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Rectangle 1" descr="7. Impact of Visit Wales marketing">
            <a:hlinkClick r:id="rId7" action="ppaction://hlinksldjump"/>
            <a:extLst>
              <a:ext uri="{FF2B5EF4-FFF2-40B4-BE49-F238E27FC236}">
                <a16:creationId xmlns:a16="http://schemas.microsoft.com/office/drawing/2014/main" id="{FF83F3CD-3597-D6D0-80FE-A1B8394E2421}"/>
              </a:ext>
              <a:ext uri="{C183D7F6-B498-43B3-948B-1728B52AA6E4}">
                <adec:decorative xmlns:adec="http://schemas.microsoft.com/office/drawing/2017/decorative" val="0"/>
              </a:ext>
            </a:extLst>
          </p:cNvPr>
          <p:cNvSpPr/>
          <p:nvPr/>
        </p:nvSpPr>
        <p:spPr>
          <a:xfrm>
            <a:off x="907201" y="4213107"/>
            <a:ext cx="303711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5" name="Rectangle 14" descr="8. Likelihood of visiting wales in 2025">
            <a:hlinkClick r:id="rId8" action="ppaction://hlinksldjump"/>
            <a:extLst>
              <a:ext uri="{FF2B5EF4-FFF2-40B4-BE49-F238E27FC236}">
                <a16:creationId xmlns:a16="http://schemas.microsoft.com/office/drawing/2014/main" id="{768F5CAD-2B7F-D188-99B7-FAB13FF0CD42}"/>
              </a:ext>
              <a:ext uri="{C183D7F6-B498-43B3-948B-1728B52AA6E4}">
                <adec:decorative xmlns:adec="http://schemas.microsoft.com/office/drawing/2017/decorative" val="0"/>
              </a:ext>
            </a:extLst>
          </p:cNvPr>
          <p:cNvSpPr/>
          <p:nvPr/>
        </p:nvSpPr>
        <p:spPr>
          <a:xfrm>
            <a:off x="908086" y="4773770"/>
            <a:ext cx="334025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6" name="Rectangle 15" descr="9. Reasons for not taking a trip in Wales in 2024">
            <a:hlinkClick r:id="rId9" action="ppaction://hlinksldjump"/>
            <a:extLst>
              <a:ext uri="{FF2B5EF4-FFF2-40B4-BE49-F238E27FC236}">
                <a16:creationId xmlns:a16="http://schemas.microsoft.com/office/drawing/2014/main" id="{E10CCCDF-488E-0D9D-E463-382822CB88B3}"/>
              </a:ext>
              <a:ext uri="{C183D7F6-B498-43B3-948B-1728B52AA6E4}">
                <adec:decorative xmlns:adec="http://schemas.microsoft.com/office/drawing/2017/decorative" val="0"/>
              </a:ext>
            </a:extLst>
          </p:cNvPr>
          <p:cNvSpPr/>
          <p:nvPr/>
        </p:nvSpPr>
        <p:spPr>
          <a:xfrm>
            <a:off x="973875" y="5401878"/>
            <a:ext cx="421005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pic>
        <p:nvPicPr>
          <p:cNvPr id="12" name="Picture 2">
            <a:extLst>
              <a:ext uri="{FF2B5EF4-FFF2-40B4-BE49-F238E27FC236}">
                <a16:creationId xmlns:a16="http://schemas.microsoft.com/office/drawing/2014/main" id="{91E17602-DF6E-5F34-EED4-598756B5076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10">
            <a:extLst>
              <a:ext uri="{28A0092B-C50C-407E-A947-70E740481C1C}">
                <a14:useLocalDpi xmlns:a14="http://schemas.microsoft.com/office/drawing/2010/main" val="0"/>
              </a:ext>
            </a:extLst>
          </a:blip>
          <a:srcRect/>
          <a:stretch/>
        </p:blipFill>
        <p:spPr bwMode="auto">
          <a:xfrm>
            <a:off x="6096000" y="316"/>
            <a:ext cx="609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140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4D8AD41-FB4D-5E23-2516-D909E695A6FF}"/>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BACKGROUND &#10;&amp; METHODOLOGY&#10;">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08857"/>
            <a:ext cx="6267451" cy="10402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BACKGROUND </a:t>
            </a:r>
          </a:p>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&amp; METHODOLOGY</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67B3B48-2DD9-7850-7D96-54D78FF32E4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118041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descr="Background&#10;">
            <a:extLst>
              <a:ext uri="{FF2B5EF4-FFF2-40B4-BE49-F238E27FC236}">
                <a16:creationId xmlns:a16="http://schemas.microsoft.com/office/drawing/2014/main" id="{18991223-AE64-0FC5-228D-48A7FDB3A148}"/>
              </a:ext>
            </a:extLst>
          </p:cNvPr>
          <p:cNvSpPr txBox="1">
            <a:spLocks noGrp="1"/>
          </p:cNvSpPr>
          <p:nvPr>
            <p:ph type="title" idx="4294967295"/>
          </p:nvPr>
        </p:nvSpPr>
        <p:spPr>
          <a:xfrm>
            <a:off x="936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Background</a:t>
            </a:r>
          </a:p>
        </p:txBody>
      </p:sp>
      <p:cxnSp>
        <p:nvCxnSpPr>
          <p:cNvPr id="2" name="Straight Connector 1">
            <a:extLst>
              <a:ext uri="{FF2B5EF4-FFF2-40B4-BE49-F238E27FC236}">
                <a16:creationId xmlns:a16="http://schemas.microsoft.com/office/drawing/2014/main" id="{46AB6176-0D1E-C2F8-528C-973CAB59BFB6}"/>
              </a:ext>
              <a:ext uri="{C183D7F6-B498-43B3-948B-1728B52AA6E4}">
                <adec:decorative xmlns:adec="http://schemas.microsoft.com/office/drawing/2017/decorative" val="1"/>
              </a:ext>
            </a:extLst>
          </p:cNvPr>
          <p:cNvCxnSpPr>
            <a:cxnSpLocks/>
          </p:cNvCxnSpPr>
          <p:nvPr/>
        </p:nvCxnSpPr>
        <p:spPr>
          <a:xfrm>
            <a:off x="1003300" y="637277"/>
            <a:ext cx="16764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5" descr="Driving tourism to Wales: &#10;insights from UK &amp; Ireland enquirers">
            <a:extLst>
              <a:ext uri="{FF2B5EF4-FFF2-40B4-BE49-F238E27FC236}">
                <a16:creationId xmlns:a16="http://schemas.microsoft.com/office/drawing/2014/main" id="{956B8181-49A0-AE2F-392B-D5C30305678D}"/>
              </a:ext>
            </a:extLst>
          </p:cNvPr>
          <p:cNvSpPr>
            <a:spLocks/>
          </p:cNvSpPr>
          <p:nvPr/>
        </p:nvSpPr>
        <p:spPr>
          <a:xfrm>
            <a:off x="1003300" y="999677"/>
            <a:ext cx="6789000" cy="54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Driving tourism to Wales: </a:t>
            </a:r>
            <a:br>
              <a:rPr kumimoji="0" lang="en-GB" sz="24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br>
            <a:r>
              <a:rPr kumimoji="0" lang="en-GB" sz="24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insights from UK &amp; Ireland enquirers</a:t>
            </a:r>
            <a:endParaRPr kumimoji="0" lang="en-GB" sz="24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endParaRPr>
          </a:p>
        </p:txBody>
      </p:sp>
      <p:sp>
        <p:nvSpPr>
          <p:cNvPr id="8" name="Content Placeholder 7" descr="Visit Wales, the Welsh Government's tourism team, is responsible for deploying tourism campaigns in the UK and internationally to position Wales as a leading tourist destination.&#10;&#10;This detailed report analyses data from an online survey conducted in February and March 2025 amongst Visit Wales’s UK and Ireland consumer contacts (referred to as ‘enquirers’ throughout). A separate report is also available for German enquirers. &#10;&#10;The primary research objectives of the survey were to:&#10;Assess trip conversion and relationship with Wales&#10;Understand the characteristics of trips taken in 2024&#10;Campaign awareness&#10;Quantify the impact of the marketing&#10;Understand plans for trips in 2025&#10;Assess the reasons for not taking a trip in 2024&#10;&#10;">
            <a:extLst>
              <a:ext uri="{FF2B5EF4-FFF2-40B4-BE49-F238E27FC236}">
                <a16:creationId xmlns:a16="http://schemas.microsoft.com/office/drawing/2014/main" id="{037BA414-6CB1-7037-AEB4-001E22B20872}"/>
              </a:ext>
            </a:extLst>
          </p:cNvPr>
          <p:cNvSpPr>
            <a:spLocks noGrp="1"/>
          </p:cNvSpPr>
          <p:nvPr>
            <p:ph sz="quarter" idx="14"/>
          </p:nvPr>
        </p:nvSpPr>
        <p:spPr>
          <a:xfrm>
            <a:off x="1003300" y="2092549"/>
            <a:ext cx="6624638" cy="4466728"/>
          </a:xfrm>
        </p:spPr>
        <p:txBody>
          <a:bodyPr/>
          <a:lstStyle/>
          <a:p>
            <a:pPr marL="0" indent="0">
              <a:buNone/>
            </a:pPr>
            <a:r>
              <a:rPr lang="en-GB" sz="1600" noProof="0" dirty="0">
                <a:solidFill>
                  <a:srgbClr val="04043F"/>
                </a:solidFill>
              </a:rPr>
              <a:t>Visit Wales, the Welsh Government's tourism team, is responsible for deploying tourism campaigns in the UK and internationally to position Wales as a leading tourist destination.</a:t>
            </a:r>
          </a:p>
          <a:p>
            <a:pPr marL="0" indent="0">
              <a:buNone/>
            </a:pPr>
            <a:endParaRPr lang="en-GB" sz="1600" noProof="0" dirty="0">
              <a:solidFill>
                <a:srgbClr val="04043F"/>
              </a:solidFill>
            </a:endParaRPr>
          </a:p>
          <a:p>
            <a:pPr marL="0" indent="0">
              <a:buNone/>
            </a:pPr>
            <a:r>
              <a:rPr lang="en-GB" sz="1600" noProof="0" dirty="0">
                <a:solidFill>
                  <a:srgbClr val="04043F"/>
                </a:solidFill>
              </a:rPr>
              <a:t>This detailed report analyses data from an online survey conducted in February and March 2025 amongst Visit Wales’s UK and Ireland consumer contacts (referred to as ‘enquirers’ throughout). A separate report is also available for German enquirers. </a:t>
            </a:r>
          </a:p>
          <a:p>
            <a:pPr marL="0" indent="0">
              <a:buNone/>
            </a:pPr>
            <a:endParaRPr lang="en-GB" sz="1600" noProof="0" dirty="0">
              <a:solidFill>
                <a:srgbClr val="04043F"/>
              </a:solidFill>
            </a:endParaRPr>
          </a:p>
          <a:p>
            <a:pPr marL="0" indent="0">
              <a:buNone/>
            </a:pPr>
            <a:r>
              <a:rPr lang="en-GB" sz="1600" noProof="0" dirty="0">
                <a:solidFill>
                  <a:srgbClr val="04043F"/>
                </a:solidFill>
              </a:rPr>
              <a:t>The primary research objectives of the survey were to:</a:t>
            </a:r>
          </a:p>
          <a:p>
            <a:pPr lvl="1">
              <a:buFont typeface="Arial" panose="020B0604020202020204" pitchFamily="34" charset="0"/>
              <a:buChar char="•"/>
            </a:pPr>
            <a:r>
              <a:rPr lang="en-GB" sz="1600" noProof="0" dirty="0">
                <a:solidFill>
                  <a:srgbClr val="04043F"/>
                </a:solidFill>
              </a:rPr>
              <a:t>Assess trip conversion and relationship with Wales</a:t>
            </a:r>
          </a:p>
          <a:p>
            <a:pPr lvl="1">
              <a:buFont typeface="Arial" panose="020B0604020202020204" pitchFamily="34" charset="0"/>
              <a:buChar char="•"/>
            </a:pPr>
            <a:r>
              <a:rPr lang="en-GB" sz="1600" noProof="0" dirty="0">
                <a:solidFill>
                  <a:srgbClr val="04043F"/>
                </a:solidFill>
              </a:rPr>
              <a:t>Understand the characteristics of trips taken in 2024</a:t>
            </a:r>
          </a:p>
          <a:p>
            <a:pPr lvl="1">
              <a:buFont typeface="Arial" panose="020B0604020202020204" pitchFamily="34" charset="0"/>
              <a:buChar char="•"/>
            </a:pPr>
            <a:r>
              <a:rPr lang="en-GB" sz="1600" noProof="0" dirty="0">
                <a:solidFill>
                  <a:srgbClr val="04043F"/>
                </a:solidFill>
              </a:rPr>
              <a:t>Campaign awareness</a:t>
            </a:r>
          </a:p>
          <a:p>
            <a:pPr lvl="1">
              <a:buFont typeface="Arial" panose="020B0604020202020204" pitchFamily="34" charset="0"/>
              <a:buChar char="•"/>
            </a:pPr>
            <a:r>
              <a:rPr lang="en-GB" sz="1600" noProof="0" dirty="0">
                <a:solidFill>
                  <a:srgbClr val="04043F"/>
                </a:solidFill>
              </a:rPr>
              <a:t>Quantify the impact of the marketing</a:t>
            </a:r>
          </a:p>
          <a:p>
            <a:pPr lvl="1">
              <a:buFont typeface="Arial" panose="020B0604020202020204" pitchFamily="34" charset="0"/>
              <a:buChar char="•"/>
            </a:pPr>
            <a:r>
              <a:rPr lang="en-GB" sz="1600" noProof="0" dirty="0">
                <a:solidFill>
                  <a:srgbClr val="04043F"/>
                </a:solidFill>
              </a:rPr>
              <a:t>Understand plans for trips in 2025</a:t>
            </a:r>
          </a:p>
          <a:p>
            <a:pPr lvl="1">
              <a:buFont typeface="Arial" panose="020B0604020202020204" pitchFamily="34" charset="0"/>
              <a:buChar char="•"/>
            </a:pPr>
            <a:r>
              <a:rPr lang="en-GB" sz="1600" noProof="0" dirty="0">
                <a:solidFill>
                  <a:srgbClr val="04043F"/>
                </a:solidFill>
              </a:rPr>
              <a:t>Assess the reasons for not taking a trip in 2024</a:t>
            </a:r>
          </a:p>
          <a:p>
            <a:endParaRPr lang="en-GB" sz="1600" noProof="0" dirty="0">
              <a:solidFill>
                <a:srgbClr val="04043F"/>
              </a:solidFill>
            </a:endParaRPr>
          </a:p>
        </p:txBody>
      </p:sp>
      <p:pic>
        <p:nvPicPr>
          <p:cNvPr id="1026" name="Picture 2">
            <a:extLst>
              <a:ext uri="{FF2B5EF4-FFF2-40B4-BE49-F238E27FC236}">
                <a16:creationId xmlns:a16="http://schemas.microsoft.com/office/drawing/2014/main" id="{E2C6AA3A-07F5-5FBC-AE9C-3A2B62DFC6B5}"/>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418" y="118838"/>
            <a:ext cx="674482" cy="33724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Placeholder 2">
            <a:extLst>
              <a:ext uri="{FF2B5EF4-FFF2-40B4-BE49-F238E27FC236}">
                <a16:creationId xmlns:a16="http://schemas.microsoft.com/office/drawing/2014/main" id="{C8426C33-DD60-B8D2-08A0-BB4C081F98C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408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14" name="Title 13" descr="Methodology&#10;">
            <a:extLst>
              <a:ext uri="{FF2B5EF4-FFF2-40B4-BE49-F238E27FC236}">
                <a16:creationId xmlns:a16="http://schemas.microsoft.com/office/drawing/2014/main" id="{62CC4F75-5B5C-D57E-E9E7-20C0EB99832E}"/>
              </a:ext>
            </a:extLst>
          </p:cNvPr>
          <p:cNvSpPr txBox="1">
            <a:spLocks noGrp="1"/>
          </p:cNvSpPr>
          <p:nvPr>
            <p:ph type="title" idx="4294967295"/>
          </p:nvPr>
        </p:nvSpPr>
        <p:spPr>
          <a:xfrm>
            <a:off x="936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Methodology</a:t>
            </a:r>
          </a:p>
        </p:txBody>
      </p:sp>
      <p:cxnSp>
        <p:nvCxnSpPr>
          <p:cNvPr id="15" name="Straight Connector 14">
            <a:extLst>
              <a:ext uri="{FF2B5EF4-FFF2-40B4-BE49-F238E27FC236}">
                <a16:creationId xmlns:a16="http://schemas.microsoft.com/office/drawing/2014/main" id="{A9E24834-0334-F129-14DC-4E38AC1F0FEA}"/>
              </a:ext>
              <a:ext uri="{C183D7F6-B498-43B3-948B-1728B52AA6E4}">
                <adec:decorative xmlns:adec="http://schemas.microsoft.com/office/drawing/2017/decorative" val="1"/>
              </a:ext>
            </a:extLst>
          </p:cNvPr>
          <p:cNvCxnSpPr>
            <a:cxnSpLocks/>
          </p:cNvCxnSpPr>
          <p:nvPr/>
        </p:nvCxnSpPr>
        <p:spPr>
          <a:xfrm>
            <a:off x="1003300" y="637277"/>
            <a:ext cx="16764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7" descr="In February 2025, Visit Wales contacted enquirers via email, inviting them to complete a 10 to 15 minute online survey available in both English and Welsh. Reminder emails were sent to non-respondents one week after the initial invitation, and a prize draw incentive was offered.&#10;&#10;The survey opened on 17th February and closed at 9am on 3rd March 2025.&#10;&#10;Sample and Response Rate&#10;The sample was drawn from various sources, reflecting the different ways enquirers had contacted Visit Wales. The table on the right shows the sample sources along with the number of completed surveys for each source.&#10;&#10;Out of 43,303 invitations sent to enquirers, 3,827 completed survey responses were received, resulting in a response rate of 9%.&#10;&#10;Data consideration&#10;It is important to note that the sample involved in this study is not representative of the general populations of the UK or Ireland. Participants were selected based on their existing connections with Wales. As a result, their views are likely to be more positive, or ‘warmer’, towards Wales than those of the broader public. This context should be considered when interpreting the findings.&#10;&#10;">
            <a:extLst>
              <a:ext uri="{FF2B5EF4-FFF2-40B4-BE49-F238E27FC236}">
                <a16:creationId xmlns:a16="http://schemas.microsoft.com/office/drawing/2014/main" id="{1314ECA3-3E92-8D87-0F0D-77F4BBE04668}"/>
              </a:ext>
            </a:extLst>
          </p:cNvPr>
          <p:cNvSpPr>
            <a:spLocks noGrp="1"/>
          </p:cNvSpPr>
          <p:nvPr>
            <p:ph sz="quarter" idx="14"/>
          </p:nvPr>
        </p:nvSpPr>
        <p:spPr>
          <a:xfrm>
            <a:off x="988976" y="1108434"/>
            <a:ext cx="6440523" cy="3438525"/>
          </a:xfrm>
        </p:spPr>
        <p:txBody>
          <a:bodyPr/>
          <a:lstStyle/>
          <a:p>
            <a:pPr marL="0" indent="0">
              <a:buNone/>
            </a:pPr>
            <a:r>
              <a:rPr lang="en-GB" sz="1400" noProof="0" dirty="0">
                <a:solidFill>
                  <a:schemeClr val="accent1"/>
                </a:solidFill>
              </a:rPr>
              <a:t>In February 2025, Visit Wales contacted enquirers via email, inviting them to complete a 10 to 15 minute online survey available in both English and Welsh. Reminder emails were sent to non-respondents one week after the initial invitation, and a prize draw incentive was offered.</a:t>
            </a:r>
          </a:p>
          <a:p>
            <a:pPr marL="0" indent="0">
              <a:buNone/>
            </a:pPr>
            <a:endParaRPr lang="en-GB" sz="1400" noProof="0" dirty="0">
              <a:solidFill>
                <a:schemeClr val="accent1"/>
              </a:solidFill>
            </a:endParaRPr>
          </a:p>
          <a:p>
            <a:pPr marL="0" indent="0">
              <a:buNone/>
            </a:pPr>
            <a:r>
              <a:rPr lang="en-GB" sz="1400" noProof="0" dirty="0">
                <a:solidFill>
                  <a:schemeClr val="accent1"/>
                </a:solidFill>
              </a:rPr>
              <a:t>The survey opened on 17th February and closed at 9am on 3rd March 2025.</a:t>
            </a:r>
          </a:p>
          <a:p>
            <a:pPr marL="0" indent="0">
              <a:buNone/>
            </a:pPr>
            <a:endParaRPr lang="en-GB" sz="1400" noProof="0" dirty="0">
              <a:solidFill>
                <a:schemeClr val="accent1"/>
              </a:solidFill>
            </a:endParaRPr>
          </a:p>
          <a:p>
            <a:pPr marL="0" indent="0">
              <a:buNone/>
            </a:pPr>
            <a:r>
              <a:rPr lang="en-GB" sz="1400" b="1" dirty="0">
                <a:solidFill>
                  <a:schemeClr val="accent1"/>
                </a:solidFill>
              </a:rPr>
              <a:t>Sample and Response Rate</a:t>
            </a:r>
            <a:endParaRPr lang="en-GB" sz="1400" b="1" noProof="0" dirty="0">
              <a:solidFill>
                <a:schemeClr val="accent1"/>
              </a:solidFill>
            </a:endParaRPr>
          </a:p>
          <a:p>
            <a:pPr marL="0" indent="0">
              <a:buNone/>
            </a:pPr>
            <a:r>
              <a:rPr lang="en-GB" sz="1400" noProof="0" dirty="0">
                <a:solidFill>
                  <a:schemeClr val="accent1"/>
                </a:solidFill>
              </a:rPr>
              <a:t>The sample was drawn from various sources, reflecting the different ways enquirers had contacted Visit Wales. The table on the right shows the sample sources along with the number of completed surveys for each source.</a:t>
            </a:r>
          </a:p>
          <a:p>
            <a:pPr marL="0" indent="0">
              <a:buNone/>
            </a:pPr>
            <a:endParaRPr lang="en-GB" sz="1400" dirty="0">
              <a:solidFill>
                <a:schemeClr val="accent1"/>
              </a:solidFill>
            </a:endParaRPr>
          </a:p>
          <a:p>
            <a:pPr marL="0" indent="0">
              <a:buNone/>
            </a:pPr>
            <a:r>
              <a:rPr lang="en-GB" sz="1400" noProof="0" dirty="0">
                <a:solidFill>
                  <a:schemeClr val="accent1"/>
                </a:solidFill>
              </a:rPr>
              <a:t>Out of 43,303 invitations sent to enquirers, 3,827 completed survey responses were received, resulting in a response rate of 9%.</a:t>
            </a:r>
          </a:p>
          <a:p>
            <a:pPr marL="0" indent="0">
              <a:buNone/>
            </a:pPr>
            <a:endParaRPr lang="en-GB" sz="1400" dirty="0">
              <a:solidFill>
                <a:schemeClr val="accent1"/>
              </a:solidFill>
            </a:endParaRPr>
          </a:p>
          <a:p>
            <a:pPr marL="0" indent="0">
              <a:buNone/>
            </a:pPr>
            <a:r>
              <a:rPr lang="en-GB" sz="1400" b="1" dirty="0">
                <a:solidFill>
                  <a:schemeClr val="accent1"/>
                </a:solidFill>
              </a:rPr>
              <a:t>Data consideration</a:t>
            </a:r>
          </a:p>
          <a:p>
            <a:pPr marL="0" indent="0">
              <a:buNone/>
            </a:pPr>
            <a:r>
              <a:rPr lang="en-US" sz="1400" dirty="0">
                <a:solidFill>
                  <a:schemeClr val="accent1"/>
                </a:solidFill>
              </a:rPr>
              <a:t>It is important to note that the sample involved in this study is not representative of the general populations of the UK or Ireland. Participants were selected based on their existing connections with Wales. As a result, their views are likely to be more positive, or ‘warmer’, towards Wales than those of the broader public. This context should be considered when interpreting the findings.</a:t>
            </a:r>
            <a:endParaRPr lang="en-GB" sz="1400" dirty="0">
              <a:solidFill>
                <a:schemeClr val="accent1"/>
              </a:solidFill>
            </a:endParaRPr>
          </a:p>
          <a:p>
            <a:pPr marL="0" indent="0">
              <a:buNone/>
            </a:pPr>
            <a:endParaRPr lang="en-GB" sz="1200" noProof="0" dirty="0">
              <a:solidFill>
                <a:schemeClr val="accent1"/>
              </a:solidFill>
            </a:endParaRPr>
          </a:p>
        </p:txBody>
      </p:sp>
      <p:pic>
        <p:nvPicPr>
          <p:cNvPr id="3" name="Picture 2">
            <a:extLst>
              <a:ext uri="{FF2B5EF4-FFF2-40B4-BE49-F238E27FC236}">
                <a16:creationId xmlns:a16="http://schemas.microsoft.com/office/drawing/2014/main" id="{7CCE1FE2-C7C3-BCAD-6F3D-6D75F4E4104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0706" y="130102"/>
            <a:ext cx="674482" cy="33724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9C0AD407-CF8E-0708-1925-A5E4659A5E11}"/>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783527539"/>
              </p:ext>
            </p:extLst>
          </p:nvPr>
        </p:nvGraphicFramePr>
        <p:xfrm>
          <a:off x="6715344" y="2491335"/>
          <a:ext cx="4336293" cy="2433021"/>
        </p:xfrm>
        <a:graphic>
          <a:graphicData uri="http://schemas.openxmlformats.org/drawingml/2006/table">
            <a:tbl>
              <a:tblPr firstRow="1" bandRow="1">
                <a:tableStyleId>{5C22544A-7EE6-4342-B048-85BDC9FD1C3A}</a:tableStyleId>
              </a:tblPr>
              <a:tblGrid>
                <a:gridCol w="3158268">
                  <a:extLst>
                    <a:ext uri="{9D8B030D-6E8A-4147-A177-3AD203B41FA5}">
                      <a16:colId xmlns:a16="http://schemas.microsoft.com/office/drawing/2014/main" val="110029569"/>
                    </a:ext>
                  </a:extLst>
                </a:gridCol>
                <a:gridCol w="1178025">
                  <a:extLst>
                    <a:ext uri="{9D8B030D-6E8A-4147-A177-3AD203B41FA5}">
                      <a16:colId xmlns:a16="http://schemas.microsoft.com/office/drawing/2014/main" val="2799018882"/>
                    </a:ext>
                  </a:extLst>
                </a:gridCol>
              </a:tblGrid>
              <a:tr h="366691">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endParaRPr lang="en-GB" sz="1800" b="1" noProof="0" dirty="0">
                        <a:solidFill>
                          <a:srgbClr val="04043F"/>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noProof="0" dirty="0">
                          <a:solidFill>
                            <a:srgbClr val="04043F"/>
                          </a:solidFill>
                        </a:rPr>
                        <a:t>Base size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58404125"/>
                  </a:ext>
                </a:extLst>
              </a:tr>
              <a:tr h="413266">
                <a:tc>
                  <a:txBody>
                    <a:bodyPr/>
                    <a:lstStyle/>
                    <a:p>
                      <a:pPr algn="r" fontAlgn="b"/>
                      <a:r>
                        <a:rPr lang="en-GB" sz="1400" kern="1200" noProof="0" dirty="0">
                          <a:solidFill>
                            <a:srgbClr val="04043F"/>
                          </a:solidFill>
                          <a:latin typeface="+mn-lt"/>
                          <a:ea typeface="+mn-ea"/>
                          <a:cs typeface="+mn-cs"/>
                        </a:rPr>
                        <a:t>ECRM enquirers</a:t>
                      </a: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2,747</a:t>
                      </a:r>
                    </a:p>
                  </a:txBody>
                  <a:tcPr marL="6350" marR="6350" marT="6350" marB="0" anchor="ctr">
                    <a:lnL w="12700" cmpd="sng">
                      <a:noFill/>
                    </a:lnL>
                    <a:lnR w="12700" cap="flat" cmpd="sng" algn="ctr">
                      <a:noFill/>
                      <a:prstDash val="dash"/>
                      <a:round/>
                      <a:headEnd type="none" w="med" len="med"/>
                      <a:tailEnd type="none" w="med" len="med"/>
                    </a:lnR>
                    <a:lnT w="38100" cmpd="sng">
                      <a:noFill/>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7806952"/>
                  </a:ext>
                </a:extLst>
              </a:tr>
              <a:tr h="413266">
                <a:tc>
                  <a:txBody>
                    <a:bodyPr/>
                    <a:lstStyle/>
                    <a:p>
                      <a:pPr algn="r" fontAlgn="b"/>
                      <a:r>
                        <a:rPr lang="en-GB" sz="1400" kern="1200" noProof="0" dirty="0">
                          <a:solidFill>
                            <a:srgbClr val="04043F"/>
                          </a:solidFill>
                          <a:latin typeface="+mn-lt"/>
                          <a:ea typeface="+mn-ea"/>
                          <a:cs typeface="+mn-cs"/>
                        </a:rPr>
                        <a:t>Campaign enquirers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485</a:t>
                      </a:r>
                    </a:p>
                  </a:txBody>
                  <a:tcPr marL="6350" marR="6350" marT="6350" marB="0" anchor="ctr">
                    <a:lnL w="12700" cmpd="sng">
                      <a:noFill/>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324362"/>
                  </a:ext>
                </a:extLst>
              </a:tr>
              <a:tr h="413266">
                <a:tc>
                  <a:txBody>
                    <a:bodyPr/>
                    <a:lstStyle/>
                    <a:p>
                      <a:pPr algn="r" fontAlgn="b"/>
                      <a:r>
                        <a:rPr lang="en-GB" sz="1400" kern="1200" noProof="0" dirty="0">
                          <a:solidFill>
                            <a:srgbClr val="04043F"/>
                          </a:solidFill>
                          <a:latin typeface="+mn-lt"/>
                          <a:ea typeface="+mn-ea"/>
                          <a:cs typeface="+mn-cs"/>
                        </a:rPr>
                        <a:t>Website enquirers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463</a:t>
                      </a:r>
                    </a:p>
                  </a:txBody>
                  <a:tcPr marL="6350" marR="6350" marT="6350" marB="0" anchor="ctr">
                    <a:lnL w="12700" cmpd="sng">
                      <a:noFill/>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29812"/>
                  </a:ext>
                </a:extLst>
              </a:tr>
              <a:tr h="413266">
                <a:tc>
                  <a:txBody>
                    <a:bodyPr/>
                    <a:lstStyle/>
                    <a:p>
                      <a:pPr algn="r" fontAlgn="b"/>
                      <a:r>
                        <a:rPr lang="en-GB" sz="1400" kern="1200" noProof="0" dirty="0">
                          <a:solidFill>
                            <a:srgbClr val="04043F"/>
                          </a:solidFill>
                          <a:latin typeface="+mn-lt"/>
                          <a:ea typeface="+mn-ea"/>
                          <a:cs typeface="+mn-cs"/>
                        </a:rPr>
                        <a:t>Social media</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132</a:t>
                      </a:r>
                    </a:p>
                  </a:txBody>
                  <a:tcPr marL="6350" marR="6350" marT="6350" marB="0" anchor="ctr">
                    <a:lnL w="12700" cmpd="sng">
                      <a:noFill/>
                    </a:lnL>
                    <a:lnR w="12700" cap="flat" cmpd="sng" algn="ctr">
                      <a:noFill/>
                      <a:prstDash val="dash"/>
                      <a:round/>
                      <a:headEnd type="none" w="med" len="med"/>
                      <a:tailEnd type="none" w="med" len="med"/>
                    </a:lnR>
                    <a:lnT w="12700" cap="flat" cmpd="sng" algn="ctr">
                      <a:solidFill>
                        <a:srgbClr val="120742"/>
                      </a:solidFill>
                      <a:prstDash val="dash"/>
                      <a:round/>
                      <a:headEnd type="none" w="med" len="med"/>
                      <a:tailEnd type="none" w="med" len="med"/>
                    </a:lnT>
                    <a:lnB w="12700" cap="flat" cmpd="sng" algn="ctr">
                      <a:solidFill>
                        <a:srgbClr val="1207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141807"/>
                  </a:ext>
                </a:extLst>
              </a:tr>
              <a:tr h="413266">
                <a:tc>
                  <a:txBody>
                    <a:bodyPr/>
                    <a:lstStyle/>
                    <a:p>
                      <a:pPr algn="r" fontAlgn="b"/>
                      <a:r>
                        <a:rPr lang="en-GB" sz="1400" b="1" kern="1200" noProof="0" dirty="0">
                          <a:solidFill>
                            <a:srgbClr val="04043F"/>
                          </a:solidFill>
                          <a:latin typeface="+mn-lt"/>
                          <a:ea typeface="+mn-ea"/>
                          <a:cs typeface="+mn-cs"/>
                        </a:rPr>
                        <a:t>Total sample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1" kern="1200" noProof="0" dirty="0">
                          <a:solidFill>
                            <a:srgbClr val="04043F"/>
                          </a:solidFill>
                          <a:latin typeface="+mn-lt"/>
                          <a:ea typeface="+mn-ea"/>
                          <a:cs typeface="+mn-cs"/>
                        </a:rPr>
                        <a:t>3,827</a:t>
                      </a:r>
                    </a:p>
                  </a:txBody>
                  <a:tcPr marL="6350" marR="6350" marT="6350" marB="0" anchor="ctr">
                    <a:lnL w="12700" cmpd="sng">
                      <a:noFill/>
                    </a:lnL>
                    <a:lnR w="12700" cap="flat" cmpd="sng" algn="ctr">
                      <a:noFill/>
                      <a:prstDash val="dash"/>
                      <a:round/>
                      <a:headEnd type="none" w="med" len="med"/>
                      <a:tailEnd type="none" w="med" len="med"/>
                    </a:lnR>
                    <a:lnT w="12700" cap="flat" cmpd="sng" algn="ctr">
                      <a:solidFill>
                        <a:srgbClr val="120742"/>
                      </a:solidFill>
                      <a:prstDash val="solid"/>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3239429"/>
                  </a:ext>
                </a:extLst>
              </a:tr>
            </a:tbl>
          </a:graphicData>
        </a:graphic>
      </p:graphicFrame>
    </p:spTree>
    <p:extLst>
      <p:ext uri="{BB962C8B-B14F-4D97-AF65-F5344CB8AC3E}">
        <p14:creationId xmlns:p14="http://schemas.microsoft.com/office/powerpoint/2010/main" val="3728894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16CC-2E93-68B6-4ECB-65E101620F9A}"/>
            </a:ext>
          </a:extLst>
        </p:cNvPr>
        <p:cNvGrpSpPr/>
        <p:nvPr/>
      </p:nvGrpSpPr>
      <p:grpSpPr>
        <a:xfrm>
          <a:off x="0" y="0"/>
          <a:ext cx="0" cy="0"/>
          <a:chOff x="0" y="0"/>
          <a:chExt cx="0" cy="0"/>
        </a:xfrm>
      </p:grpSpPr>
      <p:sp>
        <p:nvSpPr>
          <p:cNvPr id="18" name="Title 1" descr="DEFINITIONS&#10;">
            <a:extLst>
              <a:ext uri="{FF2B5EF4-FFF2-40B4-BE49-F238E27FC236}">
                <a16:creationId xmlns:a16="http://schemas.microsoft.com/office/drawing/2014/main" id="{E4E70A6B-50D0-4929-10BA-A824D2913E8C}"/>
              </a:ext>
            </a:extLst>
          </p:cNvPr>
          <p:cNvSpPr txBox="1">
            <a:spLocks noGrp="1"/>
          </p:cNvSpPr>
          <p:nvPr>
            <p:ph type="title" idx="4294967295"/>
          </p:nvPr>
        </p:nvSpPr>
        <p:spPr>
          <a:xfrm>
            <a:off x="773430" y="1850552"/>
            <a:ext cx="4015740" cy="3332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800" b="1" kern="1200">
                <a:solidFill>
                  <a:schemeClr val="bg1"/>
                </a:solidFill>
                <a:latin typeface="Rockwell" panose="02060603020205020403" pitchFamily="18"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sysClr val="window" lastClr="FFFFFF"/>
                </a:solidFill>
                <a:effectLst/>
                <a:uLnTx/>
                <a:uFillTx/>
                <a:latin typeface="+mj-lt"/>
                <a:ea typeface="+mj-ea"/>
                <a:cs typeface="+mj-cs"/>
              </a:rPr>
              <a:t>DEFINITIONS</a:t>
            </a:r>
            <a:endParaRPr kumimoji="0" lang="en-GB" sz="1800" b="1" i="0" u="none" strike="noStrike" kern="1200" cap="none" spc="0" normalizeH="0" baseline="0" noProof="0" dirty="0">
              <a:ln>
                <a:noFill/>
              </a:ln>
              <a:solidFill>
                <a:sysClr val="window" lastClr="FFFFFF"/>
              </a:solidFill>
              <a:effectLst/>
              <a:uLnTx/>
              <a:uFillTx/>
              <a:latin typeface="+mj-lt"/>
              <a:ea typeface="+mj-ea"/>
              <a:cs typeface="+mj-cs"/>
            </a:endParaRPr>
          </a:p>
        </p:txBody>
      </p:sp>
      <p:sp>
        <p:nvSpPr>
          <p:cNvPr id="3" name="TextBox 2" descr="Definitions used in this report&#10;">
            <a:extLst>
              <a:ext uri="{FF2B5EF4-FFF2-40B4-BE49-F238E27FC236}">
                <a16:creationId xmlns:a16="http://schemas.microsoft.com/office/drawing/2014/main" id="{772AEBA5-9128-9842-494A-C9DE4241A6CD}"/>
              </a:ext>
            </a:extLst>
          </p:cNvPr>
          <p:cNvSpPr txBox="1"/>
          <p:nvPr/>
        </p:nvSpPr>
        <p:spPr>
          <a:xfrm>
            <a:off x="6096000" y="778560"/>
            <a:ext cx="6350000" cy="400110"/>
          </a:xfrm>
          <a:prstGeom prst="rect">
            <a:avLst/>
          </a:prstGeom>
          <a:noFill/>
        </p:spPr>
        <p:txBody>
          <a:bodyPr wrap="square">
            <a:spAutoFit/>
          </a:bodyPr>
          <a:lstStyle/>
          <a:p>
            <a:r>
              <a:rPr lang="en-GB" sz="2000" b="1" noProof="0" dirty="0">
                <a:solidFill>
                  <a:srgbClr val="120742"/>
                </a:solidFill>
              </a:rPr>
              <a:t>Definitions used in this report</a:t>
            </a:r>
            <a:endParaRPr lang="en-GB" sz="2000" noProof="0" dirty="0">
              <a:solidFill>
                <a:srgbClr val="120742"/>
              </a:solidFill>
            </a:endParaRPr>
          </a:p>
        </p:txBody>
      </p:sp>
      <p:cxnSp>
        <p:nvCxnSpPr>
          <p:cNvPr id="4" name="Straight Connector 3">
            <a:extLst>
              <a:ext uri="{FF2B5EF4-FFF2-40B4-BE49-F238E27FC236}">
                <a16:creationId xmlns:a16="http://schemas.microsoft.com/office/drawing/2014/main" id="{FCC772A4-5A36-53A0-5CFA-933D9679DFAE}"/>
              </a:ext>
              <a:ext uri="{C183D7F6-B498-43B3-948B-1728B52AA6E4}">
                <adec:decorative xmlns:adec="http://schemas.microsoft.com/office/drawing/2017/decorative" val="1"/>
              </a:ext>
            </a:extLst>
          </p:cNvPr>
          <p:cNvCxnSpPr>
            <a:cxnSpLocks/>
          </p:cNvCxnSpPr>
          <p:nvPr/>
        </p:nvCxnSpPr>
        <p:spPr>
          <a:xfrm>
            <a:off x="6191250" y="1202641"/>
            <a:ext cx="3714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descr="This report uses several terms to define the survey respondents.&#10;&#10;These include:&#10;Visit Wales enquirers: The total survey population - Visit Wales consumer contacts used for this survey.&#10;2024 Wales trip takers: Visit Wales enquirers that stated within the survey that they took a short break or holiday in Wales in 2024.&#10;2024 Wales non trip takers: Visit Wales enquirers that stated within the survey that they did not take a short break or holiday in Wales in 2024.&#10;2025 Wales trip intenders: Visit Wales enquirers that stated within the survey that they intend to take a short break or holiday in Wales in 2025.&#10;&#10;Life stages are preferable to ‘age’ as they better describe someone’s life situation. For the purpose of this report, the following is used:&#10;Younger independents: aged 16-34 without children in household.&#10;Families: aged 16-64 with children in household.&#10;Older independents: aged 35-64 with no children in household.&#10;Retirement age: aged 65+.&#10;">
            <a:extLst>
              <a:ext uri="{FF2B5EF4-FFF2-40B4-BE49-F238E27FC236}">
                <a16:creationId xmlns:a16="http://schemas.microsoft.com/office/drawing/2014/main" id="{0E611DFA-22F1-0F51-F2D9-E2B768E46044}"/>
              </a:ext>
            </a:extLst>
          </p:cNvPr>
          <p:cNvSpPr txBox="1"/>
          <p:nvPr/>
        </p:nvSpPr>
        <p:spPr>
          <a:xfrm>
            <a:off x="6096000" y="1409021"/>
            <a:ext cx="5568950" cy="4832092"/>
          </a:xfrm>
          <a:prstGeom prst="rect">
            <a:avLst/>
          </a:prstGeom>
          <a:noFill/>
        </p:spPr>
        <p:txBody>
          <a:bodyPr wrap="square">
            <a:spAutoFit/>
          </a:bodyPr>
          <a:lstStyle/>
          <a:p>
            <a:r>
              <a:rPr lang="en-GB" sz="1400" noProof="0" dirty="0">
                <a:solidFill>
                  <a:srgbClr val="120742"/>
                </a:solidFill>
              </a:rPr>
              <a:t>This report uses several terms to define the survey respondents.</a:t>
            </a:r>
          </a:p>
          <a:p>
            <a:endParaRPr lang="en-GB" sz="1400" noProof="0" dirty="0">
              <a:solidFill>
                <a:srgbClr val="120742"/>
              </a:solidFill>
            </a:endParaRPr>
          </a:p>
          <a:p>
            <a:r>
              <a:rPr lang="en-GB" sz="1400" noProof="0" dirty="0">
                <a:solidFill>
                  <a:srgbClr val="120742"/>
                </a:solidFill>
              </a:rPr>
              <a:t>These include:</a:t>
            </a:r>
          </a:p>
          <a:p>
            <a:pPr marL="285750" indent="-285750">
              <a:buFont typeface="Arial" panose="020B0604020202020204" pitchFamily="34" charset="0"/>
              <a:buChar char="•"/>
            </a:pPr>
            <a:r>
              <a:rPr lang="en-GB" sz="1400" b="1" noProof="0" dirty="0">
                <a:solidFill>
                  <a:srgbClr val="120742"/>
                </a:solidFill>
              </a:rPr>
              <a:t>Visit Wales enquirers: </a:t>
            </a:r>
            <a:r>
              <a:rPr lang="en-GB" sz="1400" noProof="0" dirty="0">
                <a:solidFill>
                  <a:srgbClr val="120742"/>
                </a:solidFill>
              </a:rPr>
              <a:t>The total survey population - Visit Wales consumer contacts used for this survey.</a:t>
            </a:r>
          </a:p>
          <a:p>
            <a:pPr marL="285750" indent="-285750">
              <a:buFont typeface="Arial" panose="020B0604020202020204" pitchFamily="34" charset="0"/>
              <a:buChar char="•"/>
            </a:pPr>
            <a:r>
              <a:rPr lang="en-GB" sz="1400" b="1" noProof="0" dirty="0">
                <a:solidFill>
                  <a:srgbClr val="120742"/>
                </a:solidFill>
              </a:rPr>
              <a:t>2024 Wales trip takers: </a:t>
            </a:r>
            <a:r>
              <a:rPr lang="en-GB" sz="1400" noProof="0" dirty="0">
                <a:solidFill>
                  <a:srgbClr val="120742"/>
                </a:solidFill>
              </a:rPr>
              <a:t>Visit Wales enquirers that stated within the survey that they took a short break or holiday in Wales in 2024.</a:t>
            </a:r>
          </a:p>
          <a:p>
            <a:pPr marL="285750" indent="-285750">
              <a:buFont typeface="Arial" panose="020B0604020202020204" pitchFamily="34" charset="0"/>
              <a:buChar char="•"/>
            </a:pPr>
            <a:r>
              <a:rPr lang="en-GB" sz="1400" b="1" noProof="0" dirty="0">
                <a:solidFill>
                  <a:srgbClr val="120742"/>
                </a:solidFill>
              </a:rPr>
              <a:t>2024 Wales non trip takers</a:t>
            </a:r>
            <a:r>
              <a:rPr lang="en-GB" sz="1400" noProof="0" dirty="0">
                <a:solidFill>
                  <a:srgbClr val="120742"/>
                </a:solidFill>
              </a:rPr>
              <a:t>: Visit Wales enquirers that stated within the survey that they did not take a short break or holiday in Wales in 2024.</a:t>
            </a:r>
          </a:p>
          <a:p>
            <a:pPr marL="285750" indent="-285750">
              <a:buFont typeface="Arial" panose="020B0604020202020204" pitchFamily="34" charset="0"/>
              <a:buChar char="•"/>
            </a:pPr>
            <a:r>
              <a:rPr lang="en-GB" sz="1400" b="1" noProof="0" dirty="0">
                <a:solidFill>
                  <a:srgbClr val="120742"/>
                </a:solidFill>
              </a:rPr>
              <a:t>2025 Wales trip intenders</a:t>
            </a:r>
            <a:r>
              <a:rPr lang="en-GB" sz="1400" noProof="0" dirty="0">
                <a:solidFill>
                  <a:srgbClr val="120742"/>
                </a:solidFill>
              </a:rPr>
              <a:t>: Visit Wales enquirers that stated within the survey that they intend to take a short break or holiday in Wales in 2025.</a:t>
            </a:r>
          </a:p>
          <a:p>
            <a:endParaRPr lang="en-GB" sz="1400" noProof="0" dirty="0">
              <a:solidFill>
                <a:srgbClr val="120742"/>
              </a:solidFill>
            </a:endParaRPr>
          </a:p>
          <a:p>
            <a:r>
              <a:rPr lang="en-GB" sz="1400" noProof="0" dirty="0">
                <a:solidFill>
                  <a:srgbClr val="120742"/>
                </a:solidFill>
              </a:rPr>
              <a:t>Life stages are preferable to ‘age’ as they better describe someone’s life situation. For the purpose of this report, the following is used:</a:t>
            </a:r>
          </a:p>
          <a:p>
            <a:pPr marL="285750" indent="-285750">
              <a:buFont typeface="Arial" panose="020B0604020202020204" pitchFamily="34" charset="0"/>
              <a:buChar char="•"/>
            </a:pPr>
            <a:r>
              <a:rPr lang="en-GB" sz="1400" b="1" noProof="0" dirty="0">
                <a:solidFill>
                  <a:srgbClr val="120742"/>
                </a:solidFill>
              </a:rPr>
              <a:t>Younger independents: </a:t>
            </a:r>
            <a:r>
              <a:rPr lang="en-GB" sz="1400" noProof="0" dirty="0">
                <a:solidFill>
                  <a:srgbClr val="120742"/>
                </a:solidFill>
              </a:rPr>
              <a:t>aged 16-34 without children in household.</a:t>
            </a:r>
          </a:p>
          <a:p>
            <a:pPr marL="285750" indent="-285750">
              <a:buFont typeface="Arial" panose="020B0604020202020204" pitchFamily="34" charset="0"/>
              <a:buChar char="•"/>
            </a:pPr>
            <a:r>
              <a:rPr lang="en-GB" sz="1400" b="1" noProof="0" dirty="0">
                <a:solidFill>
                  <a:srgbClr val="120742"/>
                </a:solidFill>
              </a:rPr>
              <a:t>Families: </a:t>
            </a:r>
            <a:r>
              <a:rPr lang="en-GB" sz="1400" noProof="0" dirty="0">
                <a:solidFill>
                  <a:srgbClr val="120742"/>
                </a:solidFill>
              </a:rPr>
              <a:t>aged 16-64 with children in household.</a:t>
            </a:r>
          </a:p>
          <a:p>
            <a:pPr marL="285750" indent="-285750">
              <a:buFont typeface="Arial" panose="020B0604020202020204" pitchFamily="34" charset="0"/>
              <a:buChar char="•"/>
            </a:pPr>
            <a:r>
              <a:rPr lang="en-GB" sz="1400" b="1" noProof="0" dirty="0">
                <a:solidFill>
                  <a:srgbClr val="120742"/>
                </a:solidFill>
              </a:rPr>
              <a:t>Older independents: </a:t>
            </a:r>
            <a:r>
              <a:rPr lang="en-GB" sz="1400" noProof="0" dirty="0">
                <a:solidFill>
                  <a:srgbClr val="120742"/>
                </a:solidFill>
              </a:rPr>
              <a:t>aged 35-64 with no children in household.</a:t>
            </a:r>
          </a:p>
          <a:p>
            <a:pPr marL="285750" indent="-285750">
              <a:buFont typeface="Arial" panose="020B0604020202020204" pitchFamily="34" charset="0"/>
              <a:buChar char="•"/>
            </a:pPr>
            <a:r>
              <a:rPr lang="en-GB" sz="1400" b="1" noProof="0" dirty="0">
                <a:solidFill>
                  <a:srgbClr val="120742"/>
                </a:solidFill>
              </a:rPr>
              <a:t>Retirement age: </a:t>
            </a:r>
            <a:r>
              <a:rPr lang="en-GB" sz="1400" noProof="0" dirty="0">
                <a:solidFill>
                  <a:srgbClr val="120742"/>
                </a:solidFill>
              </a:rPr>
              <a:t>aged 65+.</a:t>
            </a:r>
          </a:p>
        </p:txBody>
      </p:sp>
    </p:spTree>
    <p:extLst>
      <p:ext uri="{BB962C8B-B14F-4D97-AF65-F5344CB8AC3E}">
        <p14:creationId xmlns:p14="http://schemas.microsoft.com/office/powerpoint/2010/main" val="1845312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7EB1B-AD74-2ED8-5BD0-2211CB115978}"/>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AB4D72EA-3DE5-0B88-95E6-AE39492132B7}"/>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5C7AA8A-6AFF-4F78-4EA7-50891D849EE5}"/>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KEY FINDINGS&#10;">
            <a:extLst>
              <a:ext uri="{FF2B5EF4-FFF2-40B4-BE49-F238E27FC236}">
                <a16:creationId xmlns:a16="http://schemas.microsoft.com/office/drawing/2014/main" id="{6D7C8FF8-ACB4-B09C-93B5-44B9DB533371}"/>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KEY FINDINGS</a:t>
            </a:r>
          </a:p>
        </p:txBody>
      </p:sp>
      <p:pic>
        <p:nvPicPr>
          <p:cNvPr id="4" name="Picture 2">
            <a:extLst>
              <a:ext uri="{FF2B5EF4-FFF2-40B4-BE49-F238E27FC236}">
                <a16:creationId xmlns:a16="http://schemas.microsoft.com/office/drawing/2014/main" id="{FC9E9129-245A-CC00-3382-974C7F434D3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1067D90-1577-A986-F041-80BC6F03F57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093459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F7-3E83-240A-3CB1-A3938037050A}"/>
            </a:ext>
          </a:extLst>
        </p:cNvPr>
        <p:cNvGrpSpPr/>
        <p:nvPr/>
      </p:nvGrpSpPr>
      <p:grpSpPr>
        <a:xfrm>
          <a:off x="0" y="0"/>
          <a:ext cx="0" cy="0"/>
          <a:chOff x="0" y="0"/>
          <a:chExt cx="0" cy="0"/>
        </a:xfrm>
      </p:grpSpPr>
      <p:sp>
        <p:nvSpPr>
          <p:cNvPr id="13" name="Title 12" descr="KEY FINDINGS&#10;">
            <a:extLst>
              <a:ext uri="{FF2B5EF4-FFF2-40B4-BE49-F238E27FC236}">
                <a16:creationId xmlns:a16="http://schemas.microsoft.com/office/drawing/2014/main" id="{AEECDCB8-5C09-F5A8-D0BA-704FBCDFBF2E}"/>
              </a:ext>
            </a:extLst>
          </p:cNvPr>
          <p:cNvSpPr txBox="1">
            <a:spLocks noGrp="1"/>
          </p:cNvSpPr>
          <p:nvPr>
            <p:ph type="title" idx="4294967295"/>
          </p:nvPr>
        </p:nvSpPr>
        <p:spPr>
          <a:xfrm>
            <a:off x="825498" y="27564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KEY FINDINGS</a:t>
            </a:r>
            <a:endParaRPr kumimoji="0" lang="en-GB" sz="2000" b="0" i="0" u="none" strike="noStrike" kern="1200" cap="none" spc="0" normalizeH="0" baseline="0" noProof="0" dirty="0">
              <a:ln>
                <a:noFill/>
              </a:ln>
              <a:solidFill>
                <a:srgbClr val="120742"/>
              </a:solidFill>
              <a:effectLst/>
              <a:uLnTx/>
              <a:uFillTx/>
              <a:latin typeface="+mn-lt"/>
              <a:ea typeface="+mn-ea"/>
              <a:cs typeface="+mn-cs"/>
            </a:endParaRPr>
          </a:p>
        </p:txBody>
      </p:sp>
      <p:cxnSp>
        <p:nvCxnSpPr>
          <p:cNvPr id="16" name="Straight Connector 15">
            <a:extLst>
              <a:ext uri="{FF2B5EF4-FFF2-40B4-BE49-F238E27FC236}">
                <a16:creationId xmlns:a16="http://schemas.microsoft.com/office/drawing/2014/main" id="{B8D1767A-6EDC-087A-88AC-8649E1A18C67}"/>
              </a:ext>
              <a:ext uri="{C183D7F6-B498-43B3-948B-1728B52AA6E4}">
                <adec:decorative xmlns:adec="http://schemas.microsoft.com/office/drawing/2017/decorative" val="1"/>
              </a:ext>
            </a:extLst>
          </p:cNvPr>
          <p:cNvCxnSpPr>
            <a:cxnSpLocks/>
          </p:cNvCxnSpPr>
          <p:nvPr/>
        </p:nvCxnSpPr>
        <p:spPr>
          <a:xfrm>
            <a:off x="920748" y="605553"/>
            <a:ext cx="18605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2">
            <a:extLst>
              <a:ext uri="{FF2B5EF4-FFF2-40B4-BE49-F238E27FC236}">
                <a16:creationId xmlns:a16="http://schemas.microsoft.com/office/drawing/2014/main" id="{93109867-0787-6E72-20DA-9B81B92481F8}"/>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4168" y="130102"/>
            <a:ext cx="674482" cy="3372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FD6EDDA4-4AD2-CABE-D118-24FBFCF0FA5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p:blipFill>
        <p:spPr bwMode="auto">
          <a:xfrm>
            <a:off x="825498" y="1157288"/>
            <a:ext cx="3802067"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2141ED5D-5BA4-6BB9-AB8C-1582A1851F77}"/>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941E4FF-5109-D882-1D0B-31FBD19B2AA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5">
            <a:extLst>
              <a:ext uri="{28A0092B-C50C-407E-A947-70E740481C1C}">
                <a14:useLocalDpi xmlns:a14="http://schemas.microsoft.com/office/drawing/2010/main" val="0"/>
              </a:ext>
            </a:extLst>
          </a:blip>
          <a:src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F505340-905C-4564-8784-1106B7271DD7}"/>
              </a:ext>
              <a:ext uri="{C183D7F6-B498-43B3-948B-1728B52AA6E4}">
                <adec:decorative xmlns:adec="http://schemas.microsoft.com/office/drawing/2017/decorative" val="1"/>
              </a:ext>
            </a:extLst>
          </p:cNvPr>
          <p:cNvSpPr/>
          <p:nvPr/>
        </p:nvSpPr>
        <p:spPr>
          <a:xfrm>
            <a:off x="822802" y="1157288"/>
            <a:ext cx="11371265" cy="5700712"/>
          </a:xfrm>
          <a:prstGeom prst="rect">
            <a:avLst/>
          </a:prstGeom>
          <a:solidFill>
            <a:srgbClr val="120742">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descr="Wales visitation&#10;&#10;60% of respondents reported visiting Wales in 2024, on par with 2023.&#10;&#10;77% of visitors rated their experience as ‘excellent’, similar to previous years.&#10;&#10;57% chose to visit Wales as they’ve been before and wanted to return, with nature and having a rest as other key drivers.  &#10;&#10;">
            <a:extLst>
              <a:ext uri="{FF2B5EF4-FFF2-40B4-BE49-F238E27FC236}">
                <a16:creationId xmlns:a16="http://schemas.microsoft.com/office/drawing/2014/main" id="{5F4B4DB0-2DBA-FCEC-A3CB-8D78F5D2EC51}"/>
              </a:ext>
            </a:extLst>
          </p:cNvPr>
          <p:cNvSpPr txBox="1"/>
          <p:nvPr/>
        </p:nvSpPr>
        <p:spPr>
          <a:xfrm>
            <a:off x="822802" y="1375708"/>
            <a:ext cx="3789365" cy="4339650"/>
          </a:xfrm>
          <a:prstGeom prst="rect">
            <a:avLst/>
          </a:prstGeom>
          <a:noFill/>
        </p:spPr>
        <p:txBody>
          <a:bodyPr wrap="square" rtlCol="0">
            <a:spAutoFit/>
          </a:bodyPr>
          <a:lstStyle/>
          <a:p>
            <a:pPr algn="ctr"/>
            <a:r>
              <a:rPr lang="en-GB" sz="2000" b="1" noProof="0" dirty="0">
                <a:solidFill>
                  <a:schemeClr val="bg1"/>
                </a:solidFill>
              </a:rPr>
              <a:t>Wales visitation</a:t>
            </a:r>
          </a:p>
          <a:p>
            <a:pPr algn="ctr"/>
            <a:endParaRPr lang="en-GB" sz="2000" noProof="0" dirty="0">
              <a:solidFill>
                <a:schemeClr val="bg1"/>
              </a:solidFill>
            </a:endParaRPr>
          </a:p>
          <a:p>
            <a:pPr algn="ctr"/>
            <a:r>
              <a:rPr lang="en-GB" noProof="0" dirty="0">
                <a:solidFill>
                  <a:schemeClr val="bg1"/>
                </a:solidFill>
              </a:rPr>
              <a:t>60% of </a:t>
            </a:r>
            <a:r>
              <a:rPr lang="en-GB" dirty="0">
                <a:solidFill>
                  <a:schemeClr val="bg1"/>
                </a:solidFill>
              </a:rPr>
              <a:t>respondents reported visiting </a:t>
            </a:r>
            <a:r>
              <a:rPr lang="en-GB" noProof="0" dirty="0">
                <a:solidFill>
                  <a:schemeClr val="bg1"/>
                </a:solidFill>
              </a:rPr>
              <a:t>Wales</a:t>
            </a:r>
            <a:r>
              <a:rPr lang="en-GB" dirty="0">
                <a:solidFill>
                  <a:schemeClr val="bg1"/>
                </a:solidFill>
              </a:rPr>
              <a:t> in 2024, on par with 2023</a:t>
            </a:r>
            <a:r>
              <a:rPr lang="en-GB" noProof="0" dirty="0">
                <a:solidFill>
                  <a:schemeClr val="bg1"/>
                </a:solidFill>
              </a:rPr>
              <a:t>.</a:t>
            </a:r>
          </a:p>
          <a:p>
            <a:pPr algn="ctr"/>
            <a:endParaRPr lang="en-GB" noProof="0" dirty="0">
              <a:solidFill>
                <a:schemeClr val="bg1"/>
              </a:solidFill>
            </a:endParaRPr>
          </a:p>
          <a:p>
            <a:pPr algn="ctr"/>
            <a:r>
              <a:rPr lang="en-GB" noProof="0" dirty="0">
                <a:solidFill>
                  <a:schemeClr val="bg1"/>
                </a:solidFill>
              </a:rPr>
              <a:t>77% of visitors rated their experience as ‘excellent’, similar to previous years.</a:t>
            </a:r>
          </a:p>
          <a:p>
            <a:pPr algn="ctr"/>
            <a:endParaRPr lang="en-GB" noProof="0" dirty="0">
              <a:solidFill>
                <a:schemeClr val="bg1"/>
              </a:solidFill>
            </a:endParaRPr>
          </a:p>
          <a:p>
            <a:pPr algn="ctr"/>
            <a:r>
              <a:rPr lang="en-GB" dirty="0">
                <a:solidFill>
                  <a:schemeClr val="bg1"/>
                </a:solidFill>
              </a:rPr>
              <a:t>57</a:t>
            </a:r>
            <a:r>
              <a:rPr lang="en-GB" noProof="0" dirty="0">
                <a:solidFill>
                  <a:schemeClr val="bg1"/>
                </a:solidFill>
              </a:rPr>
              <a:t>% chose to visit Wales as they’ve been before and wanted to return, with nature and having a rest as other key drivers.  </a:t>
            </a:r>
          </a:p>
          <a:p>
            <a:pPr algn="ctr"/>
            <a:endParaRPr lang="en-GB" sz="2000" noProof="0" dirty="0">
              <a:solidFill>
                <a:schemeClr val="bg1"/>
              </a:solidFill>
            </a:endParaRPr>
          </a:p>
        </p:txBody>
      </p:sp>
      <p:sp>
        <p:nvSpPr>
          <p:cNvPr id="3" name="TextBox 2" descr="Trip characteristics&#10;&#10;Walking, hiking, and rambling are the most popular activities in Wales.&#10;&#10;North Wales, especially Eryri (Snowdonia), saw the highest proportion of overnight visits (47%). &#10;&#10;Most visitors (88%) stayed in one location, with 55% staying for 1 to 3 nights. &#10;&#10;September remained the most popular month to visit, though a higher percentage of respondents also visited in May this year compared to last.&#10;">
            <a:extLst>
              <a:ext uri="{FF2B5EF4-FFF2-40B4-BE49-F238E27FC236}">
                <a16:creationId xmlns:a16="http://schemas.microsoft.com/office/drawing/2014/main" id="{0720274C-0776-EA3B-5F22-A4FCD487ECF9}"/>
              </a:ext>
            </a:extLst>
          </p:cNvPr>
          <p:cNvSpPr txBox="1"/>
          <p:nvPr/>
        </p:nvSpPr>
        <p:spPr>
          <a:xfrm>
            <a:off x="4612167" y="1375708"/>
            <a:ext cx="3789365" cy="5416868"/>
          </a:xfrm>
          <a:prstGeom prst="rect">
            <a:avLst/>
          </a:prstGeom>
          <a:noFill/>
        </p:spPr>
        <p:txBody>
          <a:bodyPr wrap="square" rtlCol="0">
            <a:spAutoFit/>
          </a:bodyPr>
          <a:lstStyle/>
          <a:p>
            <a:pPr algn="ctr"/>
            <a:r>
              <a:rPr lang="en-GB" sz="2000" b="1" noProof="0" dirty="0">
                <a:solidFill>
                  <a:schemeClr val="bg1"/>
                </a:solidFill>
              </a:rPr>
              <a:t>Trip characteristics</a:t>
            </a:r>
          </a:p>
          <a:p>
            <a:pPr algn="ctr"/>
            <a:endParaRPr lang="en-GB" sz="2000" noProof="0" dirty="0">
              <a:solidFill>
                <a:schemeClr val="bg1"/>
              </a:solidFill>
            </a:endParaRPr>
          </a:p>
          <a:p>
            <a:pPr algn="ctr"/>
            <a:r>
              <a:rPr lang="en-GB" noProof="0" dirty="0">
                <a:solidFill>
                  <a:schemeClr val="bg1"/>
                </a:solidFill>
              </a:rPr>
              <a:t>Walking, hiking, and rambling are the most popular activities in Wales.</a:t>
            </a:r>
          </a:p>
          <a:p>
            <a:pPr algn="ctr"/>
            <a:endParaRPr lang="en-GB" noProof="0" dirty="0">
              <a:solidFill>
                <a:schemeClr val="bg1"/>
              </a:solidFill>
            </a:endParaRPr>
          </a:p>
          <a:p>
            <a:pPr algn="ctr"/>
            <a:r>
              <a:rPr lang="en-GB" noProof="0" dirty="0">
                <a:solidFill>
                  <a:schemeClr val="bg1"/>
                </a:solidFill>
              </a:rPr>
              <a:t>North Wales, especially Eryri (Snowdonia), saw the highest </a:t>
            </a:r>
            <a:r>
              <a:rPr lang="en-GB" dirty="0">
                <a:solidFill>
                  <a:schemeClr val="bg1"/>
                </a:solidFill>
              </a:rPr>
              <a:t>proportion</a:t>
            </a:r>
            <a:r>
              <a:rPr lang="en-GB" noProof="0" dirty="0">
                <a:solidFill>
                  <a:schemeClr val="bg1"/>
                </a:solidFill>
              </a:rPr>
              <a:t> of overnight visits (47%). </a:t>
            </a:r>
          </a:p>
          <a:p>
            <a:pPr algn="ctr"/>
            <a:endParaRPr lang="en-GB" noProof="0" dirty="0">
              <a:solidFill>
                <a:schemeClr val="bg1"/>
              </a:solidFill>
            </a:endParaRPr>
          </a:p>
          <a:p>
            <a:pPr algn="ctr"/>
            <a:r>
              <a:rPr lang="en-GB" noProof="0" dirty="0">
                <a:solidFill>
                  <a:schemeClr val="bg1"/>
                </a:solidFill>
              </a:rPr>
              <a:t>Most visitors (88%) stayed in one location, with 55% staying for 1 to 3 nights. </a:t>
            </a:r>
          </a:p>
          <a:p>
            <a:pPr algn="ctr"/>
            <a:endParaRPr lang="en-GB" noProof="0" dirty="0">
              <a:solidFill>
                <a:schemeClr val="bg1"/>
              </a:solidFill>
            </a:endParaRPr>
          </a:p>
          <a:p>
            <a:pPr algn="ctr"/>
            <a:r>
              <a:rPr lang="en-GB" noProof="0" dirty="0">
                <a:solidFill>
                  <a:schemeClr val="bg1"/>
                </a:solidFill>
              </a:rPr>
              <a:t>September remained the most popular month to visit, though a higher percentage of respondents also visited in May this year compared to last.</a:t>
            </a:r>
          </a:p>
        </p:txBody>
      </p:sp>
      <p:sp>
        <p:nvSpPr>
          <p:cNvPr id="4" name="TextBox 3" descr="Communication influence&#10;&#10;21% of respondents indicated that Visit Wales communication influenced their decision to visit, especially by encouraging travel to Wales outside of the summer season.&#10;&#10;Nearly three quarters of travellers had already planned their 2024 trip to Wales by the end of 2023, highlighting the importance of early marketing efforts in shaping travel decisions.&#10;">
            <a:extLst>
              <a:ext uri="{FF2B5EF4-FFF2-40B4-BE49-F238E27FC236}">
                <a16:creationId xmlns:a16="http://schemas.microsoft.com/office/drawing/2014/main" id="{4B69AA15-79EF-9F3E-D018-6F658B6FB377}"/>
              </a:ext>
            </a:extLst>
          </p:cNvPr>
          <p:cNvSpPr txBox="1"/>
          <p:nvPr/>
        </p:nvSpPr>
        <p:spPr>
          <a:xfrm>
            <a:off x="8390415" y="1375708"/>
            <a:ext cx="3789365" cy="4308872"/>
          </a:xfrm>
          <a:prstGeom prst="rect">
            <a:avLst/>
          </a:prstGeom>
          <a:noFill/>
        </p:spPr>
        <p:txBody>
          <a:bodyPr wrap="square" rtlCol="0">
            <a:spAutoFit/>
          </a:bodyPr>
          <a:lstStyle/>
          <a:p>
            <a:pPr algn="ctr"/>
            <a:r>
              <a:rPr lang="en-GB" sz="2000" b="1" noProof="0" dirty="0">
                <a:solidFill>
                  <a:schemeClr val="bg1"/>
                </a:solidFill>
              </a:rPr>
              <a:t>Communication influence</a:t>
            </a:r>
          </a:p>
          <a:p>
            <a:pPr algn="ctr"/>
            <a:endParaRPr lang="en-GB" sz="2000" noProof="0" dirty="0">
              <a:solidFill>
                <a:schemeClr val="bg1"/>
              </a:solidFill>
            </a:endParaRPr>
          </a:p>
          <a:p>
            <a:pPr algn="ctr"/>
            <a:r>
              <a:rPr lang="en-GB" noProof="0" dirty="0">
                <a:solidFill>
                  <a:schemeClr val="bg1"/>
                </a:solidFill>
              </a:rPr>
              <a:t>21% of respondents indicated that Visit Wales communication influenced their decision to visit, especially by encouraging travel to Wales outside of the summer season.</a:t>
            </a:r>
          </a:p>
          <a:p>
            <a:pPr algn="ctr"/>
            <a:endParaRPr lang="en-GB" noProof="0" dirty="0">
              <a:solidFill>
                <a:schemeClr val="bg1"/>
              </a:solidFill>
            </a:endParaRPr>
          </a:p>
          <a:p>
            <a:pPr algn="ctr"/>
            <a:r>
              <a:rPr lang="en-GB" noProof="0" dirty="0">
                <a:solidFill>
                  <a:schemeClr val="bg1"/>
                </a:solidFill>
              </a:rPr>
              <a:t>Nearly three quarters of travellers had already planned their 2024 trip to Wales by the end of 2023, highlighting the importance of early marketing efforts in shaping travel decisions.</a:t>
            </a:r>
          </a:p>
        </p:txBody>
      </p:sp>
    </p:spTree>
    <p:extLst>
      <p:ext uri="{BB962C8B-B14F-4D97-AF65-F5344CB8AC3E}">
        <p14:creationId xmlns:p14="http://schemas.microsoft.com/office/powerpoint/2010/main" val="2156970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B27D-4D1B-0AA1-7F04-19EAB6EE44D4}"/>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BB586C19-09AE-375C-B4BD-3821EB67572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F0E2F2F7-55B9-63F1-ED97-953B783188C9}"/>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PROFILE OF VISIT WALES ENQUIRERS">
            <a:extLst>
              <a:ext uri="{FF2B5EF4-FFF2-40B4-BE49-F238E27FC236}">
                <a16:creationId xmlns:a16="http://schemas.microsoft.com/office/drawing/2014/main" id="{34FC20B8-E86F-E866-06D0-41A9F898AD63}"/>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PROFILE OF VISIT WALES ENQUIRERS</a:t>
            </a:r>
          </a:p>
        </p:txBody>
      </p:sp>
      <p:pic>
        <p:nvPicPr>
          <p:cNvPr id="4" name="Picture 2">
            <a:extLst>
              <a:ext uri="{FF2B5EF4-FFF2-40B4-BE49-F238E27FC236}">
                <a16:creationId xmlns:a16="http://schemas.microsoft.com/office/drawing/2014/main" id="{36F21D5A-05CD-4613-C52C-0291F6F9ED1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4C6F8DD-567E-CFF0-A2B9-DFDE7274A01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150391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0" name="Title 9" descr="SAMPLE">
            <a:extLst>
              <a:ext uri="{FF2B5EF4-FFF2-40B4-BE49-F238E27FC236}">
                <a16:creationId xmlns:a16="http://schemas.microsoft.com/office/drawing/2014/main" id="{EC582CEE-DAE5-0F01-9DDB-1172204DCEDB}"/>
              </a:ext>
            </a:extLst>
          </p:cNvPr>
          <p:cNvSpPr txBox="1">
            <a:spLocks noGrp="1"/>
          </p:cNvSpPr>
          <p:nvPr>
            <p:ph type="title" idx="4294967295"/>
          </p:nvPr>
        </p:nvSpPr>
        <p:spPr>
          <a:xfrm>
            <a:off x="207150" y="1676174"/>
            <a:ext cx="400110" cy="4658468"/>
          </a:xfrm>
          <a:prstGeom prst="rect">
            <a:avLst/>
          </a:prstGeom>
          <a:noFill/>
          <a:ln>
            <a:noFill/>
            <a:prstDash/>
          </a:ln>
          <a:effectLst/>
        </p:spPr>
        <p:txBody>
          <a:bodyPr rot="0" spcFirstLastPara="0" vertOverflow="overflow" horzOverflow="overflow" vert="vert270"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bg1"/>
                </a:solidFill>
                <a:effectLst/>
                <a:uLnTx/>
                <a:uFillTx/>
                <a:latin typeface="+mn-lt"/>
                <a:ea typeface="+mn-ea"/>
                <a:cs typeface="+mn-cs"/>
              </a:rPr>
              <a:t>SAMPLE</a:t>
            </a:r>
          </a:p>
        </p:txBody>
      </p:sp>
      <p:sp>
        <p:nvSpPr>
          <p:cNvPr id="6" name="Title 5" descr="The sample population is slightly older compared to the previous two years and, like in previous years, has a higher proportion of female-identifying participants.&#10;">
            <a:extLst>
              <a:ext uri="{FF2B5EF4-FFF2-40B4-BE49-F238E27FC236}">
                <a16:creationId xmlns:a16="http://schemas.microsoft.com/office/drawing/2014/main" id="{C7904E16-34FB-F89E-ADDE-70C93D48126E}"/>
              </a:ext>
            </a:extLst>
          </p:cNvPr>
          <p:cNvSpPr>
            <a:spLocks/>
          </p:cNvSpPr>
          <p:nvPr/>
        </p:nvSpPr>
        <p:spPr>
          <a:xfrm>
            <a:off x="838201" y="365125"/>
            <a:ext cx="6781798" cy="978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The sample population is slightly older compared to the previous two years and, like in previous years, has a higher proportion of female-identifying participants.</a:t>
            </a:r>
          </a:p>
        </p:txBody>
      </p:sp>
      <p:pic>
        <p:nvPicPr>
          <p:cNvPr id="15" name="Picture 14">
            <a:extLst>
              <a:ext uri="{FF2B5EF4-FFF2-40B4-BE49-F238E27FC236}">
                <a16:creationId xmlns:a16="http://schemas.microsoft.com/office/drawing/2014/main" id="{E365DCA3-CB06-C685-C93A-47C95EEFF1D8}"/>
              </a:ext>
              <a:ext uri="{C183D7F6-B498-43B3-948B-1728B52AA6E4}">
                <adec:decorative xmlns:adec="http://schemas.microsoft.com/office/drawing/2017/decorative" val="1"/>
              </a:ext>
            </a:extLst>
          </p:cNvPr>
          <p:cNvPicPr>
            <a:picLocks noChangeAspect="1"/>
          </p:cNvPicPr>
          <p:nvPr/>
        </p:nvPicPr>
        <p:blipFill>
          <a:blip r:embed="rId2">
            <a:duotone>
              <a:schemeClr val="accent1">
                <a:shade val="45000"/>
                <a:satMod val="135000"/>
              </a:schemeClr>
              <a:prstClr val="white"/>
            </a:duotone>
          </a:blip>
          <a:stretch>
            <a:fillRect/>
          </a:stretch>
        </p:blipFill>
        <p:spPr>
          <a:xfrm>
            <a:off x="911533" y="1676174"/>
            <a:ext cx="634102" cy="454282"/>
          </a:xfrm>
          <a:prstGeom prst="rect">
            <a:avLst/>
          </a:prstGeom>
        </p:spPr>
      </p:pic>
      <p:pic>
        <p:nvPicPr>
          <p:cNvPr id="8" name="Picture 2">
            <a:extLst>
              <a:ext uri="{FF2B5EF4-FFF2-40B4-BE49-F238E27FC236}">
                <a16:creationId xmlns:a16="http://schemas.microsoft.com/office/drawing/2014/main" id="{5ACFF5A5-74F9-9F2B-A58C-F70CA8633E80}"/>
              </a:ext>
              <a:ext uri="{C183D7F6-B498-43B3-948B-1728B52AA6E4}">
                <adec:decorative xmlns:adec="http://schemas.microsoft.com/office/drawing/2017/decorative" val="1"/>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98691" y="4076748"/>
            <a:ext cx="318948" cy="3189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Table 16">
            <a:extLst>
              <a:ext uri="{FF2B5EF4-FFF2-40B4-BE49-F238E27FC236}">
                <a16:creationId xmlns:a16="http://schemas.microsoft.com/office/drawing/2014/main" id="{C263E91D-2C75-0626-A810-4549912BE25E}"/>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774435819"/>
              </p:ext>
            </p:extLst>
          </p:nvPr>
        </p:nvGraphicFramePr>
        <p:xfrm>
          <a:off x="891850" y="1730143"/>
          <a:ext cx="4128657" cy="4379278"/>
        </p:xfrm>
        <a:graphic>
          <a:graphicData uri="http://schemas.openxmlformats.org/drawingml/2006/table">
            <a:tbl>
              <a:tblPr firstRow="1" bandRow="1">
                <a:tableStyleId>{5C22544A-7EE6-4342-B048-85BDC9FD1C3A}</a:tableStyleId>
              </a:tblPr>
              <a:tblGrid>
                <a:gridCol w="1813250">
                  <a:extLst>
                    <a:ext uri="{9D8B030D-6E8A-4147-A177-3AD203B41FA5}">
                      <a16:colId xmlns:a16="http://schemas.microsoft.com/office/drawing/2014/main" val="110029569"/>
                    </a:ext>
                  </a:extLst>
                </a:gridCol>
                <a:gridCol w="676337">
                  <a:extLst>
                    <a:ext uri="{9D8B030D-6E8A-4147-A177-3AD203B41FA5}">
                      <a16:colId xmlns:a16="http://schemas.microsoft.com/office/drawing/2014/main" val="2799018882"/>
                    </a:ext>
                  </a:extLst>
                </a:gridCol>
                <a:gridCol w="819535">
                  <a:extLst>
                    <a:ext uri="{9D8B030D-6E8A-4147-A177-3AD203B41FA5}">
                      <a16:colId xmlns:a16="http://schemas.microsoft.com/office/drawing/2014/main" val="4010892257"/>
                    </a:ext>
                  </a:extLst>
                </a:gridCol>
                <a:gridCol w="819535">
                  <a:extLst>
                    <a:ext uri="{9D8B030D-6E8A-4147-A177-3AD203B41FA5}">
                      <a16:colId xmlns:a16="http://schemas.microsoft.com/office/drawing/2014/main" val="1038832076"/>
                    </a:ext>
                  </a:extLst>
                </a:gridCol>
              </a:tblGrid>
              <a:tr h="366691">
                <a:tc>
                  <a:txBody>
                    <a:bodyPr/>
                    <a:lstStyle/>
                    <a:p>
                      <a:pPr marL="0" marR="0" lvl="0" indent="0" algn="r" defTabSz="457189" rtl="0" eaLnBrk="1" fontAlgn="auto" latinLnBrk="0" hangingPunct="1">
                        <a:lnSpc>
                          <a:spcPct val="100000"/>
                        </a:lnSpc>
                        <a:spcBef>
                          <a:spcPts val="0"/>
                        </a:spcBef>
                        <a:spcAft>
                          <a:spcPts val="0"/>
                        </a:spcAft>
                        <a:buClrTx/>
                        <a:buSzTx/>
                        <a:buFontTx/>
                        <a:buNone/>
                        <a:tabLst/>
                        <a:defRPr/>
                      </a:pPr>
                      <a:r>
                        <a:rPr lang="en-GB" sz="1800" b="1" noProof="0" dirty="0">
                          <a:solidFill>
                            <a:srgbClr val="04043F"/>
                          </a:solidFill>
                        </a:rPr>
                        <a:t>Life stage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noProof="0">
                          <a:solidFill>
                            <a:srgbClr val="04043F"/>
                          </a:solidFill>
                        </a:rPr>
                        <a:t>2023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400" noProof="0">
                          <a:solidFill>
                            <a:srgbClr val="04043F"/>
                          </a:solidFill>
                        </a:rPr>
                        <a:t>2024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04043F"/>
                          </a:solidFill>
                          <a:effectLst/>
                          <a:uLnTx/>
                          <a:uFillTx/>
                          <a:latin typeface="+mn-lt"/>
                          <a:ea typeface="+mn-ea"/>
                          <a:cs typeface="+mn-cs"/>
                        </a:rPr>
                        <a:t>(this report)</a:t>
                      </a:r>
                      <a:endParaRPr kumimoji="0" lang="en-GB" sz="1400" b="1" i="0" u="none" strike="noStrike" kern="1200" cap="none" spc="0" normalizeH="0" baseline="0" noProof="0">
                        <a:ln>
                          <a:noFill/>
                        </a:ln>
                        <a:solidFill>
                          <a:srgbClr val="04043F"/>
                        </a:solidFill>
                        <a:effectLst/>
                        <a:uLnTx/>
                        <a:uFillTx/>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58404125"/>
                  </a:ext>
                </a:extLst>
              </a:tr>
              <a:tr h="413266">
                <a:tc>
                  <a:txBody>
                    <a:bodyPr/>
                    <a:lstStyle/>
                    <a:p>
                      <a:pPr algn="r" fontAlgn="b"/>
                      <a:r>
                        <a:rPr lang="en-GB" sz="1400" kern="1200" noProof="0">
                          <a:solidFill>
                            <a:srgbClr val="04043F"/>
                          </a:solidFill>
                          <a:latin typeface="+mn-lt"/>
                          <a:ea typeface="+mn-ea"/>
                          <a:cs typeface="+mn-cs"/>
                        </a:rPr>
                        <a:t>Younger independents</a:t>
                      </a: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9%</a:t>
                      </a:r>
                    </a:p>
                  </a:txBody>
                  <a:tcPr marL="6350" marR="6350" marT="6350" marB="0" anchor="ctr">
                    <a:lnL w="12700" cmpd="sng">
                      <a:noFill/>
                    </a:lnL>
                    <a:lnR w="12700" cap="flat" cmpd="sng" algn="ctr">
                      <a:solidFill>
                        <a:schemeClr val="tx1"/>
                      </a:solidFill>
                      <a:prstDash val="dash"/>
                      <a:round/>
                      <a:headEnd type="none" w="med" len="med"/>
                      <a:tailEnd type="none" w="med" len="med"/>
                    </a:lnR>
                    <a:lnT w="38100" cmpd="sng">
                      <a:noFill/>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38100" cmpd="sng">
                      <a:noFill/>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a:t>
                      </a:r>
                    </a:p>
                  </a:txBody>
                  <a:tcPr marL="6350" marR="6350" marT="6350" marB="0" anchor="ctr">
                    <a:lnL w="12700" cap="flat" cmpd="sng" algn="ctr">
                      <a:solidFill>
                        <a:schemeClr val="tx1"/>
                      </a:solidFill>
                      <a:prstDash val="dash"/>
                      <a:round/>
                      <a:headEnd type="none" w="med" len="med"/>
                      <a:tailEnd type="none" w="med" len="med"/>
                    </a:lnL>
                    <a:lnR w="12700" cmpd="sng">
                      <a:noFill/>
                    </a:lnR>
                    <a:lnT w="38100" cmpd="sng">
                      <a:noFill/>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7806952"/>
                  </a:ext>
                </a:extLst>
              </a:tr>
              <a:tr h="413266">
                <a:tc>
                  <a:txBody>
                    <a:bodyPr/>
                    <a:lstStyle/>
                    <a:p>
                      <a:pPr algn="r" fontAlgn="b"/>
                      <a:r>
                        <a:rPr lang="en-GB" sz="1400" kern="1200" noProof="0" dirty="0">
                          <a:solidFill>
                            <a:srgbClr val="04043F"/>
                          </a:solidFill>
                          <a:latin typeface="+mn-lt"/>
                          <a:ea typeface="+mn-ea"/>
                          <a:cs typeface="+mn-cs"/>
                        </a:rPr>
                        <a:t>Families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10%</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11%</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7%</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324362"/>
                  </a:ext>
                </a:extLst>
              </a:tr>
              <a:tr h="413266">
                <a:tc>
                  <a:txBody>
                    <a:bodyPr/>
                    <a:lstStyle/>
                    <a:p>
                      <a:pPr algn="r" fontAlgn="b"/>
                      <a:r>
                        <a:rPr lang="en-GB" sz="1400" kern="1200" noProof="0">
                          <a:solidFill>
                            <a:srgbClr val="04043F"/>
                          </a:solidFill>
                          <a:latin typeface="+mn-lt"/>
                          <a:ea typeface="+mn-ea"/>
                          <a:cs typeface="+mn-cs"/>
                        </a:rPr>
                        <a:t>Older independents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44%</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43%</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42%</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29812"/>
                  </a:ext>
                </a:extLst>
              </a:tr>
              <a:tr h="413266">
                <a:tc>
                  <a:txBody>
                    <a:bodyPr/>
                    <a:lstStyle/>
                    <a:p>
                      <a:pPr algn="r" fontAlgn="b"/>
                      <a:r>
                        <a:rPr lang="en-GB" sz="1400" kern="1200" noProof="0" dirty="0">
                          <a:solidFill>
                            <a:srgbClr val="04043F"/>
                          </a:solidFill>
                          <a:latin typeface="+mn-lt"/>
                          <a:ea typeface="+mn-ea"/>
                          <a:cs typeface="+mn-cs"/>
                        </a:rPr>
                        <a:t>Retirement age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37%</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42%</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47%</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6141807"/>
                  </a:ext>
                </a:extLst>
              </a:tr>
              <a:tr h="0">
                <a:tc>
                  <a:txBody>
                    <a:bodyPr/>
                    <a:lstStyle/>
                    <a:p>
                      <a:pPr algn="r" fontAlgn="b"/>
                      <a:endParaRPr lang="en-GB" sz="1400" kern="1200" noProof="0">
                        <a:solidFill>
                          <a:srgbClr val="04043F"/>
                        </a:solidFill>
                        <a:latin typeface="+mn-lt"/>
                        <a:ea typeface="+mn-ea"/>
                        <a:cs typeface="+mn-cs"/>
                      </a:endParaRPr>
                    </a:p>
                  </a:txBody>
                  <a:tcPr marL="6350" marR="6350" marT="6350" marB="0" anchor="ctr">
                    <a:lnL w="12700" cmpd="sng">
                      <a:noFill/>
                    </a:lnL>
                    <a:lnR w="12700" cap="flat" cmpd="sng" algn="ctr">
                      <a:no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GB" sz="1400" kern="1200" noProof="0">
                        <a:solidFill>
                          <a:srgbClr val="04043F"/>
                        </a:solidFill>
                        <a:latin typeface="+mn-lt"/>
                        <a:ea typeface="+mn-ea"/>
                        <a:cs typeface="+mn-cs"/>
                      </a:endParaRPr>
                    </a:p>
                  </a:txBody>
                  <a:tcPr marL="6350" marR="6350" marT="6350" marB="0" anchor="ctr">
                    <a:lnL w="12700" cap="flat" cmpd="sng" algn="ctr">
                      <a:noFill/>
                      <a:prstDash val="dash"/>
                      <a:round/>
                      <a:headEnd type="none" w="med" len="med"/>
                      <a:tailEnd type="none" w="med" len="med"/>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5289995"/>
                  </a:ext>
                </a:extLst>
              </a:tr>
              <a:tr h="413266">
                <a:tc>
                  <a:txBody>
                    <a:bodyPr/>
                    <a:lstStyle/>
                    <a:p>
                      <a:pPr algn="r"/>
                      <a:r>
                        <a:rPr lang="en-GB" sz="1800" b="1" noProof="0">
                          <a:solidFill>
                            <a:srgbClr val="04043F"/>
                          </a:solidFill>
                        </a:rPr>
                        <a:t>Age</a:t>
                      </a:r>
                      <a:endParaRPr lang="en-GB" sz="1400" b="1" noProof="0">
                        <a:solidFill>
                          <a:srgbClr val="04043F"/>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400" b="1" noProof="0">
                          <a:solidFill>
                            <a:srgbClr val="04043F"/>
                          </a:solidFill>
                        </a:rPr>
                        <a:t>2023</a:t>
                      </a:r>
                    </a:p>
                  </a:txBody>
                  <a:tcPr anchor="ct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b="1" noProof="0">
                          <a:solidFill>
                            <a:srgbClr val="04043F"/>
                          </a:solidFill>
                        </a:rPr>
                        <a:t>2024 </a:t>
                      </a:r>
                    </a:p>
                  </a:txBody>
                  <a:tcPr anchor="ctr">
                    <a:lnL w="12700" cap="flat" cmpd="sng" algn="ctr">
                      <a:noFill/>
                      <a:prstDash val="dash"/>
                      <a:round/>
                      <a:headEnd type="none" w="med" len="med"/>
                      <a:tailEnd type="none" w="med" len="med"/>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4043F"/>
                          </a:solidFill>
                          <a:effectLst/>
                          <a:uLnTx/>
                          <a:uFillTx/>
                          <a:latin typeface="+mn-lt"/>
                          <a:ea typeface="+mn-ea"/>
                          <a:cs typeface="+mn-cs"/>
                        </a:rPr>
                        <a:t>2025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4043F"/>
                          </a:solidFill>
                          <a:effectLst/>
                          <a:uLnTx/>
                          <a:uFillTx/>
                          <a:latin typeface="+mn-lt"/>
                          <a:ea typeface="+mn-ea"/>
                          <a:cs typeface="+mn-cs"/>
                        </a:rPr>
                        <a:t>(this report)</a:t>
                      </a:r>
                      <a:endParaRPr lang="en-GB" sz="1400" b="1" noProof="0" dirty="0">
                        <a:solidFill>
                          <a:srgbClr val="04043F"/>
                        </a:solidFill>
                      </a:endParaRPr>
                    </a:p>
                  </a:txBody>
                  <a:tcPr anchor="ctr">
                    <a:lnL w="12700" cap="flat" cmpd="sng" algn="ctr">
                      <a:noFill/>
                      <a:prstDash val="dash"/>
                      <a:round/>
                      <a:headEnd type="none" w="med" len="med"/>
                      <a:tailEnd type="none" w="med" len="med"/>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035266"/>
                  </a:ext>
                </a:extLst>
              </a:tr>
              <a:tr h="413266">
                <a:tc>
                  <a:txBody>
                    <a:bodyPr/>
                    <a:lstStyle/>
                    <a:p>
                      <a:pPr algn="r" fontAlgn="b"/>
                      <a:r>
                        <a:rPr lang="en-GB" sz="1400" kern="1200" noProof="0">
                          <a:solidFill>
                            <a:srgbClr val="04043F"/>
                          </a:solidFill>
                          <a:latin typeface="+mn-lt"/>
                          <a:ea typeface="+mn-ea"/>
                          <a:cs typeface="+mn-cs"/>
                        </a:rPr>
                        <a:t>16-34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11%</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5%</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no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428823"/>
                  </a:ext>
                </a:extLst>
              </a:tr>
              <a:tr h="413266">
                <a:tc>
                  <a:txBody>
                    <a:bodyPr/>
                    <a:lstStyle/>
                    <a:p>
                      <a:pPr algn="r" fontAlgn="b"/>
                      <a:r>
                        <a:rPr lang="en-GB" sz="1400" kern="1200" noProof="0">
                          <a:solidFill>
                            <a:srgbClr val="04043F"/>
                          </a:solidFill>
                          <a:latin typeface="+mn-lt"/>
                          <a:ea typeface="+mn-ea"/>
                          <a:cs typeface="+mn-cs"/>
                        </a:rPr>
                        <a:t>35-54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23%</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24%</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20%</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9747587"/>
                  </a:ext>
                </a:extLst>
              </a:tr>
              <a:tr h="413266">
                <a:tc>
                  <a:txBody>
                    <a:bodyPr/>
                    <a:lstStyle/>
                    <a:p>
                      <a:pPr algn="r" fontAlgn="b"/>
                      <a:r>
                        <a:rPr lang="en-GB" sz="1400" kern="1200" noProof="0">
                          <a:solidFill>
                            <a:srgbClr val="04043F"/>
                          </a:solidFill>
                          <a:latin typeface="+mn-lt"/>
                          <a:ea typeface="+mn-ea"/>
                          <a:cs typeface="+mn-cs"/>
                        </a:rPr>
                        <a:t>55-64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29%</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29%</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30%</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3478184"/>
                  </a:ext>
                </a:extLst>
              </a:tr>
              <a:tr h="413266">
                <a:tc>
                  <a:txBody>
                    <a:bodyPr/>
                    <a:lstStyle/>
                    <a:p>
                      <a:pPr algn="r" fontAlgn="b"/>
                      <a:r>
                        <a:rPr lang="en-GB" sz="1400" kern="1200" noProof="0">
                          <a:solidFill>
                            <a:srgbClr val="04043F"/>
                          </a:solidFill>
                          <a:latin typeface="+mn-lt"/>
                          <a:ea typeface="+mn-ea"/>
                          <a:cs typeface="+mn-cs"/>
                        </a:rPr>
                        <a:t>65+</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37%</a:t>
                      </a:r>
                    </a:p>
                  </a:txBody>
                  <a:tcPr marL="6350" marR="6350" marT="6350" marB="0" anchor="ct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GB" sz="1400" kern="1200" noProof="0">
                          <a:solidFill>
                            <a:srgbClr val="04043F"/>
                          </a:solidFill>
                          <a:latin typeface="+mn-lt"/>
                          <a:ea typeface="+mn-ea"/>
                          <a:cs typeface="+mn-cs"/>
                        </a:rPr>
                        <a:t>42%</a:t>
                      </a:r>
                    </a:p>
                  </a:txBody>
                  <a:tcPr marL="6350" marR="6350" marT="6350" marB="0" anchor="ct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GB" sz="1400" kern="1200" noProof="0" dirty="0">
                          <a:solidFill>
                            <a:srgbClr val="04043F"/>
                          </a:solidFill>
                          <a:latin typeface="+mn-lt"/>
                          <a:ea typeface="+mn-ea"/>
                          <a:cs typeface="+mn-cs"/>
                        </a:rPr>
                        <a:t>47%</a:t>
                      </a:r>
                    </a:p>
                  </a:txBody>
                  <a:tcPr marL="6350" marR="6350" marT="6350" marB="0" anchor="ct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66820444"/>
                  </a:ext>
                </a:extLst>
              </a:tr>
            </a:tbl>
          </a:graphicData>
        </a:graphic>
      </p:graphicFrame>
      <p:sp>
        <p:nvSpPr>
          <p:cNvPr id="14" name="TextBox 13">
            <a:extLst>
              <a:ext uri="{FF2B5EF4-FFF2-40B4-BE49-F238E27FC236}">
                <a16:creationId xmlns:a16="http://schemas.microsoft.com/office/drawing/2014/main" id="{EAB34B32-F0D6-8399-8DF3-6638DC54F4EB}"/>
              </a:ext>
              <a:ext uri="{C183D7F6-B498-43B3-948B-1728B52AA6E4}">
                <adec:decorative xmlns:adec="http://schemas.microsoft.com/office/drawing/2017/decorative" val="1"/>
              </a:ext>
            </a:extLst>
          </p:cNvPr>
          <p:cNvSpPr txBox="1"/>
          <p:nvPr/>
        </p:nvSpPr>
        <p:spPr>
          <a:xfrm>
            <a:off x="5708313" y="1695224"/>
            <a:ext cx="992579" cy="369332"/>
          </a:xfrm>
          <a:prstGeom prst="rect">
            <a:avLst/>
          </a:prstGeom>
          <a:noFill/>
        </p:spPr>
        <p:txBody>
          <a:bodyPr wrap="none" rtlCol="0">
            <a:spAutoFit/>
          </a:bodyPr>
          <a:lstStyle/>
          <a:p>
            <a:r>
              <a:rPr lang="en-GB" b="1" noProof="0" dirty="0">
                <a:solidFill>
                  <a:srgbClr val="04043F"/>
                </a:solidFill>
              </a:rPr>
              <a:t>Gender</a:t>
            </a:r>
          </a:p>
        </p:txBody>
      </p:sp>
      <p:pic>
        <p:nvPicPr>
          <p:cNvPr id="12" name="Graphic 11">
            <a:extLst>
              <a:ext uri="{FF2B5EF4-FFF2-40B4-BE49-F238E27FC236}">
                <a16:creationId xmlns:a16="http://schemas.microsoft.com/office/drawing/2014/main" id="{D0BAE0D6-8916-7630-CFE4-4C2405C9452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31680" y="2050265"/>
            <a:ext cx="914400" cy="914400"/>
          </a:xfrm>
          <a:prstGeom prst="rect">
            <a:avLst/>
          </a:prstGeom>
        </p:spPr>
      </p:pic>
      <p:sp>
        <p:nvSpPr>
          <p:cNvPr id="13" name="TextBox 12">
            <a:extLst>
              <a:ext uri="{FF2B5EF4-FFF2-40B4-BE49-F238E27FC236}">
                <a16:creationId xmlns:a16="http://schemas.microsoft.com/office/drawing/2014/main" id="{B17BF424-FA04-E6C0-A460-3E2BA922004C}"/>
              </a:ext>
              <a:ext uri="{C183D7F6-B498-43B3-948B-1728B52AA6E4}">
                <adec:decorative xmlns:adec="http://schemas.microsoft.com/office/drawing/2017/decorative" val="1"/>
              </a:ext>
            </a:extLst>
          </p:cNvPr>
          <p:cNvSpPr txBox="1"/>
          <p:nvPr/>
        </p:nvSpPr>
        <p:spPr>
          <a:xfrm>
            <a:off x="5685413" y="2415723"/>
            <a:ext cx="756057" cy="276999"/>
          </a:xfrm>
          <a:prstGeom prst="rect">
            <a:avLst/>
          </a:prstGeom>
          <a:noFill/>
        </p:spPr>
        <p:txBody>
          <a:bodyPr wrap="square" rtlCol="0">
            <a:spAutoFit/>
          </a:bodyPr>
          <a:lstStyle/>
          <a:p>
            <a:pPr algn="ctr"/>
            <a:r>
              <a:rPr lang="en-GB" sz="1200" b="1" noProof="0" dirty="0">
                <a:solidFill>
                  <a:srgbClr val="120742"/>
                </a:solidFill>
              </a:rPr>
              <a:t>42%</a:t>
            </a:r>
          </a:p>
        </p:txBody>
      </p:sp>
      <p:pic>
        <p:nvPicPr>
          <p:cNvPr id="9" name="Graphic 8">
            <a:extLst>
              <a:ext uri="{FF2B5EF4-FFF2-40B4-BE49-F238E27FC236}">
                <a16:creationId xmlns:a16="http://schemas.microsoft.com/office/drawing/2014/main" id="{BCF8CC9D-70CC-E16A-A3F6-A2297F9E776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77494" y="2050265"/>
            <a:ext cx="914400" cy="914400"/>
          </a:xfrm>
          <a:prstGeom prst="rect">
            <a:avLst/>
          </a:prstGeom>
        </p:spPr>
      </p:pic>
      <p:sp>
        <p:nvSpPr>
          <p:cNvPr id="4" name="TextBox 3">
            <a:extLst>
              <a:ext uri="{FF2B5EF4-FFF2-40B4-BE49-F238E27FC236}">
                <a16:creationId xmlns:a16="http://schemas.microsoft.com/office/drawing/2014/main" id="{1D0EF7E4-FC29-87A5-7D1D-6D8EB7F234A0}"/>
              </a:ext>
              <a:ext uri="{C183D7F6-B498-43B3-948B-1728B52AA6E4}">
                <adec:decorative xmlns:adec="http://schemas.microsoft.com/office/drawing/2017/decorative" val="1"/>
              </a:ext>
            </a:extLst>
          </p:cNvPr>
          <p:cNvSpPr txBox="1"/>
          <p:nvPr/>
        </p:nvSpPr>
        <p:spPr>
          <a:xfrm>
            <a:off x="6373857" y="2258174"/>
            <a:ext cx="756057" cy="276999"/>
          </a:xfrm>
          <a:prstGeom prst="rect">
            <a:avLst/>
          </a:prstGeom>
          <a:noFill/>
        </p:spPr>
        <p:txBody>
          <a:bodyPr wrap="square" rtlCol="0">
            <a:spAutoFit/>
          </a:bodyPr>
          <a:lstStyle/>
          <a:p>
            <a:pPr algn="ctr"/>
            <a:r>
              <a:rPr lang="en-GB" sz="1200" b="1" noProof="0">
                <a:solidFill>
                  <a:srgbClr val="120742"/>
                </a:solidFill>
              </a:rPr>
              <a:t>57%</a:t>
            </a:r>
          </a:p>
        </p:txBody>
      </p:sp>
      <p:sp>
        <p:nvSpPr>
          <p:cNvPr id="2" name="TextBox 1">
            <a:extLst>
              <a:ext uri="{FF2B5EF4-FFF2-40B4-BE49-F238E27FC236}">
                <a16:creationId xmlns:a16="http://schemas.microsoft.com/office/drawing/2014/main" id="{A06756A8-4D16-12D8-73F7-99BC07E2F177}"/>
              </a:ext>
              <a:ext uri="{C183D7F6-B498-43B3-948B-1728B52AA6E4}">
                <adec:decorative xmlns:adec="http://schemas.microsoft.com/office/drawing/2017/decorative" val="1"/>
              </a:ext>
            </a:extLst>
          </p:cNvPr>
          <p:cNvSpPr txBox="1"/>
          <p:nvPr/>
        </p:nvSpPr>
        <p:spPr>
          <a:xfrm>
            <a:off x="5820294" y="2920651"/>
            <a:ext cx="1107996" cy="338554"/>
          </a:xfrm>
          <a:prstGeom prst="rect">
            <a:avLst/>
          </a:prstGeom>
          <a:noFill/>
        </p:spPr>
        <p:txBody>
          <a:bodyPr wrap="none" rtlCol="0">
            <a:spAutoFit/>
          </a:bodyPr>
          <a:lstStyle/>
          <a:p>
            <a:pPr algn="ctr"/>
            <a:r>
              <a:rPr lang="en-GB" sz="800" noProof="0" dirty="0">
                <a:solidFill>
                  <a:schemeClr val="accent1"/>
                </a:solidFill>
              </a:rPr>
              <a:t>1% ‘Other’ </a:t>
            </a:r>
          </a:p>
          <a:p>
            <a:pPr algn="ctr"/>
            <a:r>
              <a:rPr lang="en-GB" sz="800" noProof="0" dirty="0">
                <a:solidFill>
                  <a:schemeClr val="accent1"/>
                </a:solidFill>
              </a:rPr>
              <a:t>or ‘Prefer not to say’</a:t>
            </a:r>
          </a:p>
        </p:txBody>
      </p:sp>
      <p:sp>
        <p:nvSpPr>
          <p:cNvPr id="5" name="Text Placeholder 3" descr="X1. How do you describe your gender?&#10;X2. Please type in your age. &#10;X2b. Do you have any children aged 15 or under in your household that you are responsible for (parent, legal guardian etc.)? &#10;Total base size, n=3,827.&#10;">
            <a:extLst>
              <a:ext uri="{FF2B5EF4-FFF2-40B4-BE49-F238E27FC236}">
                <a16:creationId xmlns:a16="http://schemas.microsoft.com/office/drawing/2014/main" id="{86242645-0369-7DFC-3BEB-08DDD274B3E2}"/>
              </a:ext>
            </a:extLst>
          </p:cNvPr>
          <p:cNvSpPr txBox="1">
            <a:spLocks/>
          </p:cNvSpPr>
          <p:nvPr/>
        </p:nvSpPr>
        <p:spPr>
          <a:xfrm>
            <a:off x="838199" y="6304512"/>
            <a:ext cx="6781800" cy="52025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900" noProof="0" dirty="0">
                <a:solidFill>
                  <a:schemeClr val="tx1"/>
                </a:solidFill>
              </a:rPr>
              <a:t>X1. How do you describe your gender?</a:t>
            </a:r>
          </a:p>
          <a:p>
            <a:pPr marL="0" indent="0">
              <a:buNone/>
            </a:pPr>
            <a:r>
              <a:rPr lang="en-GB" sz="900" noProof="0" dirty="0">
                <a:solidFill>
                  <a:schemeClr val="tx1"/>
                </a:solidFill>
              </a:rPr>
              <a:t>X2. Please type in your age. </a:t>
            </a:r>
          </a:p>
          <a:p>
            <a:pPr marL="0" indent="0">
              <a:buNone/>
            </a:pPr>
            <a:r>
              <a:rPr lang="en-GB" sz="900" noProof="0" dirty="0">
                <a:solidFill>
                  <a:schemeClr val="tx1"/>
                </a:solidFill>
              </a:rPr>
              <a:t>X2b. Do you have any children aged 15 or under in your household that you are responsible for (parent, legal guardian etc.)? </a:t>
            </a:r>
          </a:p>
          <a:p>
            <a:pPr marL="0" indent="0">
              <a:buNone/>
            </a:pPr>
            <a:r>
              <a:rPr lang="en-GB" sz="900" noProof="0" dirty="0">
                <a:solidFill>
                  <a:schemeClr val="tx1"/>
                </a:solidFill>
              </a:rPr>
              <a:t>Total base size, n=3,827.</a:t>
            </a:r>
          </a:p>
        </p:txBody>
      </p:sp>
      <p:pic>
        <p:nvPicPr>
          <p:cNvPr id="11" name="Picture 2">
            <a:extLst>
              <a:ext uri="{FF2B5EF4-FFF2-40B4-BE49-F238E27FC236}">
                <a16:creationId xmlns:a16="http://schemas.microsoft.com/office/drawing/2014/main" id="{35364569-A9D3-CC25-A2B0-C2B1841E670E}"/>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1465" y="6038346"/>
            <a:ext cx="674482" cy="33724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04D60672-A7C7-8ED3-2D5A-7C3B89D87DD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790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lationship with Wales">
            <a:extLst>
              <a:ext uri="{FF2B5EF4-FFF2-40B4-BE49-F238E27FC236}">
                <a16:creationId xmlns:a16="http://schemas.microsoft.com/office/drawing/2014/main" id="{7E97048A-57D7-AC1D-BCCA-6CF8A7BB63FB}"/>
              </a:ext>
            </a:extLst>
          </p:cNvPr>
          <p:cNvSpPr txBox="1">
            <a:spLocks noGrp="1"/>
          </p:cNvSpPr>
          <p:nvPr>
            <p:ph type="title" idx="4294967295"/>
          </p:nvPr>
        </p:nvSpPr>
        <p:spPr>
          <a:xfrm>
            <a:off x="936000" y="298723"/>
            <a:ext cx="42583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Relationship with Wales</a:t>
            </a:r>
          </a:p>
        </p:txBody>
      </p:sp>
      <p:cxnSp>
        <p:nvCxnSpPr>
          <p:cNvPr id="3" name="Straight Connector 2">
            <a:extLst>
              <a:ext uri="{FF2B5EF4-FFF2-40B4-BE49-F238E27FC236}">
                <a16:creationId xmlns:a16="http://schemas.microsoft.com/office/drawing/2014/main" id="{4CBDAAD4-7F49-3AE3-8A56-343D564CD185}"/>
              </a:ext>
              <a:ext uri="{C183D7F6-B498-43B3-948B-1728B52AA6E4}">
                <adec:decorative xmlns:adec="http://schemas.microsoft.com/office/drawing/2017/decorative" val="1"/>
              </a:ext>
            </a:extLst>
          </p:cNvPr>
          <p:cNvCxnSpPr>
            <a:cxnSpLocks/>
          </p:cNvCxnSpPr>
          <p:nvPr/>
        </p:nvCxnSpPr>
        <p:spPr>
          <a:xfrm>
            <a:off x="1003300" y="637277"/>
            <a:ext cx="2997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Compared to 2024, enquirers from the UK and Ireland in 2025 show little change in their behaviours and intentions for visiting Wales, with nearly half frequently taking short breaks and planning to visit again within the next year.&#10;">
            <a:extLst>
              <a:ext uri="{FF2B5EF4-FFF2-40B4-BE49-F238E27FC236}">
                <a16:creationId xmlns:a16="http://schemas.microsoft.com/office/drawing/2014/main" id="{9C693B1E-BA3B-8399-7660-DC7CC5F33060}"/>
              </a:ext>
            </a:extLst>
          </p:cNvPr>
          <p:cNvSpPr>
            <a:spLocks/>
          </p:cNvSpPr>
          <p:nvPr/>
        </p:nvSpPr>
        <p:spPr>
          <a:xfrm>
            <a:off x="936000" y="936000"/>
            <a:ext cx="10848974" cy="54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Compared to 2024, enquirers from the UK and Ireland in 2025 show little change in their behaviours and intentions for visiting Wales, with nearly half frequently taking short breaks and planning to visit again within the next year.</a:t>
            </a:r>
          </a:p>
        </p:txBody>
      </p:sp>
      <p:graphicFrame>
        <p:nvGraphicFramePr>
          <p:cNvPr id="16" name="Chart 15">
            <a:extLst>
              <a:ext uri="{FF2B5EF4-FFF2-40B4-BE49-F238E27FC236}">
                <a16:creationId xmlns:a16="http://schemas.microsoft.com/office/drawing/2014/main" id="{43355700-5C42-9ADB-107D-D513E04BB7C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486099221"/>
              </p:ext>
            </p:extLst>
          </p:nvPr>
        </p:nvGraphicFramePr>
        <p:xfrm>
          <a:off x="-2384426" y="1826738"/>
          <a:ext cx="14020800" cy="45497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descr="A1. Which of the following statements best applies to you when it comes to visiting Wales? Total base size, n=6,208 (2024), n=3,827 (2025).&#10;">
            <a:extLst>
              <a:ext uri="{FF2B5EF4-FFF2-40B4-BE49-F238E27FC236}">
                <a16:creationId xmlns:a16="http://schemas.microsoft.com/office/drawing/2014/main" id="{6F68198A-AF57-A211-DBC2-7071D08B887E}"/>
              </a:ext>
            </a:extLst>
          </p:cNvPr>
          <p:cNvSpPr txBox="1">
            <a:spLocks/>
          </p:cNvSpPr>
          <p:nvPr/>
        </p:nvSpPr>
        <p:spPr>
          <a:xfrm>
            <a:off x="838200" y="6492875"/>
            <a:ext cx="10620373"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 Which of the following statements best applies to you when it comes to visiting Wales? Total base size, n=6,208 (2024), n=3,827 (2025).</a:t>
            </a:r>
          </a:p>
        </p:txBody>
      </p:sp>
    </p:spTree>
    <p:extLst>
      <p:ext uri="{BB962C8B-B14F-4D97-AF65-F5344CB8AC3E}">
        <p14:creationId xmlns:p14="http://schemas.microsoft.com/office/powerpoint/2010/main" val="74204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0161-210E-2613-AC61-65C562423E77}"/>
            </a:ext>
          </a:extLst>
        </p:cNvPr>
        <p:cNvGrpSpPr/>
        <p:nvPr/>
      </p:nvGrpSpPr>
      <p:grpSpPr>
        <a:xfrm>
          <a:off x="0" y="0"/>
          <a:ext cx="0" cy="0"/>
          <a:chOff x="0" y="0"/>
          <a:chExt cx="0" cy="0"/>
        </a:xfrm>
      </p:grpSpPr>
      <p:sp>
        <p:nvSpPr>
          <p:cNvPr id="2" name="Title 1" descr="Relationship with Wales, by lifestage">
            <a:extLst>
              <a:ext uri="{FF2B5EF4-FFF2-40B4-BE49-F238E27FC236}">
                <a16:creationId xmlns:a16="http://schemas.microsoft.com/office/drawing/2014/main" id="{D253A871-9FA1-C69F-C2B4-903C557C5DAF}"/>
              </a:ext>
            </a:extLst>
          </p:cNvPr>
          <p:cNvSpPr txBox="1">
            <a:spLocks noGrp="1"/>
          </p:cNvSpPr>
          <p:nvPr>
            <p:ph type="title" idx="4294967295"/>
          </p:nvPr>
        </p:nvSpPr>
        <p:spPr>
          <a:xfrm>
            <a:off x="936000" y="298723"/>
            <a:ext cx="71412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Relationship with Wales,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3" name="Straight Connector 2">
            <a:extLst>
              <a:ext uri="{FF2B5EF4-FFF2-40B4-BE49-F238E27FC236}">
                <a16:creationId xmlns:a16="http://schemas.microsoft.com/office/drawing/2014/main" id="{AD8A022E-115F-B784-4390-ECF8B03A9EC0}"/>
              </a:ext>
              <a:ext uri="{C183D7F6-B498-43B3-948B-1728B52AA6E4}">
                <adec:decorative xmlns:adec="http://schemas.microsoft.com/office/drawing/2017/decorative" val="1"/>
              </a:ext>
            </a:extLst>
          </p:cNvPr>
          <p:cNvCxnSpPr>
            <a:cxnSpLocks/>
          </p:cNvCxnSpPr>
          <p:nvPr/>
        </p:nvCxnSpPr>
        <p:spPr>
          <a:xfrm>
            <a:off x="1003300" y="637277"/>
            <a:ext cx="4622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The sample is evenly distributed across lifestages. Younger independents are however most likely to have never visited but would like to, with 10% having never been, compared to the average of 3%.&#10;">
            <a:extLst>
              <a:ext uri="{FF2B5EF4-FFF2-40B4-BE49-F238E27FC236}">
                <a16:creationId xmlns:a16="http://schemas.microsoft.com/office/drawing/2014/main" id="{A30584A8-1ABB-2752-04FB-27EDCFEFA960}"/>
              </a:ext>
            </a:extLst>
          </p:cNvPr>
          <p:cNvSpPr>
            <a:spLocks/>
          </p:cNvSpPr>
          <p:nvPr/>
        </p:nvSpPr>
        <p:spPr>
          <a:xfrm>
            <a:off x="936000" y="936000"/>
            <a:ext cx="10848974" cy="54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The sample is evenly distributed across </a:t>
            </a:r>
            <a:r>
              <a:rPr kumimoji="0" lang="en-US" sz="1800" b="1" i="0" u="none" strike="noStrike" kern="1200" cap="none" spc="0" normalizeH="0" baseline="0" noProof="0" dirty="0" err="1">
                <a:ln>
                  <a:noFill/>
                </a:ln>
                <a:solidFill>
                  <a:srgbClr val="120742"/>
                </a:solidFill>
                <a:effectLst/>
                <a:uLnTx/>
                <a:uFillTx/>
                <a:latin typeface="Arial" panose="020B0604020202020204" pitchFamily="34" charset="0"/>
                <a:ea typeface="+mj-ea"/>
                <a:cs typeface="Arial" panose="020B0604020202020204" pitchFamily="34" charset="0"/>
              </a:rPr>
              <a:t>lifestages</a:t>
            </a:r>
            <a:r>
              <a:rPr kumimoji="0" lang="en-US"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 Younger independents are however most likely to have never visited but would like to, with 10% having never been, compared to the average of 3%.</a:t>
            </a:r>
            <a:endParaRPr kumimoji="0" lang="en-GB"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endParaRPr>
          </a:p>
        </p:txBody>
      </p:sp>
      <p:graphicFrame>
        <p:nvGraphicFramePr>
          <p:cNvPr id="5" name="Chart 4">
            <a:extLst>
              <a:ext uri="{FF2B5EF4-FFF2-40B4-BE49-F238E27FC236}">
                <a16:creationId xmlns:a16="http://schemas.microsoft.com/office/drawing/2014/main" id="{0612B5A6-BC26-BC58-9F39-34C35224D2E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02654553"/>
              </p:ext>
            </p:extLst>
          </p:nvPr>
        </p:nvGraphicFramePr>
        <p:xfrm>
          <a:off x="838198" y="1930326"/>
          <a:ext cx="11061701" cy="4436183"/>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4A4C2BB8-F5F4-520A-C728-5F5991EF8767}"/>
              </a:ext>
              <a:ext uri="{C183D7F6-B498-43B3-948B-1728B52AA6E4}">
                <adec:decorative xmlns:adec="http://schemas.microsoft.com/office/drawing/2017/decorative" val="1"/>
              </a:ext>
            </a:extLst>
          </p:cNvPr>
          <p:cNvCxnSpPr>
            <a:cxnSpLocks/>
          </p:cNvCxnSpPr>
          <p:nvPr/>
        </p:nvCxnSpPr>
        <p:spPr>
          <a:xfrm flipV="1">
            <a:off x="2900582" y="2891154"/>
            <a:ext cx="0" cy="3347721"/>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6" name="Text Placeholder 3" descr="A1. Which of the following statements best applies to you when it comes to visiting Wales? Total base size, n=3,827 (younger independents n=115, families n=287, older independents n=1,615, retirement age n=1,810). &#10;">
            <a:extLst>
              <a:ext uri="{FF2B5EF4-FFF2-40B4-BE49-F238E27FC236}">
                <a16:creationId xmlns:a16="http://schemas.microsoft.com/office/drawing/2014/main" id="{8F34C4DA-4698-1F89-C402-D14252A935AA}"/>
              </a:ext>
            </a:extLst>
          </p:cNvPr>
          <p:cNvSpPr txBox="1">
            <a:spLocks/>
          </p:cNvSpPr>
          <p:nvPr/>
        </p:nvSpPr>
        <p:spPr>
          <a:xfrm>
            <a:off x="838200" y="6492875"/>
            <a:ext cx="10620373"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 Which of the following statements best applies to you when it comes to visiting Wales? Total base size, n=3,827 (younger independents n=115, families n=287, older </a:t>
            </a:r>
            <a:r>
              <a:rPr lang="en-GB" sz="1200" dirty="0" err="1">
                <a:solidFill>
                  <a:schemeClr val="tx1"/>
                </a:solidFill>
              </a:rPr>
              <a:t>i</a:t>
            </a:r>
            <a:r>
              <a:rPr lang="en-GB" sz="1200" noProof="0" dirty="0" err="1">
                <a:solidFill>
                  <a:schemeClr val="tx1"/>
                </a:solidFill>
              </a:rPr>
              <a:t>ndependents</a:t>
            </a:r>
            <a:r>
              <a:rPr lang="en-GB" sz="1200" noProof="0" dirty="0">
                <a:solidFill>
                  <a:schemeClr val="tx1"/>
                </a:solidFill>
              </a:rPr>
              <a:t> n=1,615, retirement age n=1,810). </a:t>
            </a:r>
          </a:p>
        </p:txBody>
      </p:sp>
    </p:spTree>
    <p:extLst>
      <p:ext uri="{BB962C8B-B14F-4D97-AF65-F5344CB8AC3E}">
        <p14:creationId xmlns:p14="http://schemas.microsoft.com/office/powerpoint/2010/main" val="2266938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AF3C4-F57A-D833-E1B2-23086422FC28}"/>
            </a:ext>
          </a:extLst>
        </p:cNvPr>
        <p:cNvGrpSpPr/>
        <p:nvPr/>
      </p:nvGrpSpPr>
      <p:grpSpPr>
        <a:xfrm>
          <a:off x="0" y="0"/>
          <a:ext cx="0" cy="0"/>
          <a:chOff x="0" y="0"/>
          <a:chExt cx="0" cy="0"/>
        </a:xfrm>
      </p:grpSpPr>
      <p:sp>
        <p:nvSpPr>
          <p:cNvPr id="10" name="Title 9" descr="Region of residence">
            <a:extLst>
              <a:ext uri="{FF2B5EF4-FFF2-40B4-BE49-F238E27FC236}">
                <a16:creationId xmlns:a16="http://schemas.microsoft.com/office/drawing/2014/main" id="{D7D3B96D-E511-54E7-B61F-BF88361B79EC}"/>
              </a:ext>
            </a:extLst>
          </p:cNvPr>
          <p:cNvSpPr txBox="1">
            <a:spLocks noGrp="1"/>
          </p:cNvSpPr>
          <p:nvPr>
            <p:ph type="title" idx="4294967295"/>
          </p:nvPr>
        </p:nvSpPr>
        <p:spPr>
          <a:xfrm>
            <a:off x="936000" y="298723"/>
            <a:ext cx="3661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Region of residence</a:t>
            </a:r>
          </a:p>
        </p:txBody>
      </p:sp>
      <p:cxnSp>
        <p:nvCxnSpPr>
          <p:cNvPr id="12" name="Straight Connector 11">
            <a:extLst>
              <a:ext uri="{FF2B5EF4-FFF2-40B4-BE49-F238E27FC236}">
                <a16:creationId xmlns:a16="http://schemas.microsoft.com/office/drawing/2014/main" id="{2260562E-B5C8-FCC1-41E6-8D355DEF8B5C}"/>
              </a:ext>
              <a:ext uri="{C183D7F6-B498-43B3-948B-1728B52AA6E4}">
                <adec:decorative xmlns:adec="http://schemas.microsoft.com/office/drawing/2017/decorative" val="1"/>
              </a:ext>
            </a:extLst>
          </p:cNvPr>
          <p:cNvCxnSpPr>
            <a:cxnSpLocks/>
          </p:cNvCxnSpPr>
          <p:nvPr/>
        </p:nvCxnSpPr>
        <p:spPr>
          <a:xfrm>
            <a:off x="1003300" y="637277"/>
            <a:ext cx="25527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le 5" descr="The regional sample make-up is broadly consistent with last year, however, we have seen an uplift in residents of Wales, increasing from 8% to 12% of the total sample.&#10;">
            <a:extLst>
              <a:ext uri="{FF2B5EF4-FFF2-40B4-BE49-F238E27FC236}">
                <a16:creationId xmlns:a16="http://schemas.microsoft.com/office/drawing/2014/main" id="{A106ED9F-A145-B9E5-81C8-4C4F1B182B00}"/>
              </a:ext>
            </a:extLst>
          </p:cNvPr>
          <p:cNvSpPr txBox="1">
            <a:spLocks/>
          </p:cNvSpPr>
          <p:nvPr/>
        </p:nvSpPr>
        <p:spPr>
          <a:xfrm>
            <a:off x="936000" y="936000"/>
            <a:ext cx="10848974"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The </a:t>
            </a:r>
            <a:r>
              <a:rPr lang="en-GB" b="1" dirty="0"/>
              <a:t>regional sample make-up is broadly consistent with last year, however, there is an uplift in residents of </a:t>
            </a:r>
            <a:r>
              <a:rPr lang="en-GB" b="1" noProof="0" dirty="0"/>
              <a:t>Wales</a:t>
            </a:r>
            <a:r>
              <a:rPr lang="en-GB" b="1" dirty="0"/>
              <a:t>, </a:t>
            </a:r>
            <a:r>
              <a:rPr lang="en-GB" b="1" noProof="0" dirty="0"/>
              <a:t>increasing from 8% to 12% of the total sample.</a:t>
            </a:r>
          </a:p>
        </p:txBody>
      </p:sp>
      <p:graphicFrame>
        <p:nvGraphicFramePr>
          <p:cNvPr id="9" name="Chart 8">
            <a:extLst>
              <a:ext uri="{FF2B5EF4-FFF2-40B4-BE49-F238E27FC236}">
                <a16:creationId xmlns:a16="http://schemas.microsoft.com/office/drawing/2014/main" id="{79806842-A778-AF02-B125-5078BF808D5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14554583"/>
              </p:ext>
            </p:extLst>
          </p:nvPr>
        </p:nvGraphicFramePr>
        <p:xfrm>
          <a:off x="936000" y="2005542"/>
          <a:ext cx="11122116" cy="431834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3" descr="X3c. And where in the UK do you live? Respondents who live in UK, n=6,059(2024), n=3,705 (2025).&#10;">
            <a:extLst>
              <a:ext uri="{FF2B5EF4-FFF2-40B4-BE49-F238E27FC236}">
                <a16:creationId xmlns:a16="http://schemas.microsoft.com/office/drawing/2014/main" id="{BE2BDECF-69A7-E8C3-9CAA-E1D1FEE43D2A}"/>
              </a:ext>
            </a:extLst>
          </p:cNvPr>
          <p:cNvSpPr txBox="1">
            <a:spLocks/>
          </p:cNvSpPr>
          <p:nvPr/>
        </p:nvSpPr>
        <p:spPr>
          <a:xfrm>
            <a:off x="838200" y="6492875"/>
            <a:ext cx="10254673"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X3c. And where in the UK do you live? Respondents who live in UK, n=6,059(2024), n=3,705 (2025).</a:t>
            </a:r>
          </a:p>
        </p:txBody>
      </p:sp>
    </p:spTree>
    <p:extLst>
      <p:ext uri="{BB962C8B-B14F-4D97-AF65-F5344CB8AC3E}">
        <p14:creationId xmlns:p14="http://schemas.microsoft.com/office/powerpoint/2010/main" val="2635209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D958-DBEB-1195-A9D6-C5EE23F959C0}"/>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0DF4AC81-A5E5-BD73-50F5-84EBD393FC2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86EA1CB-39B7-D8C4-DE7A-92E7D27171F8}"/>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2024 TRIP CONVERSION AND RELATIONSHIP WITH WALES&#10;">
            <a:extLst>
              <a:ext uri="{FF2B5EF4-FFF2-40B4-BE49-F238E27FC236}">
                <a16:creationId xmlns:a16="http://schemas.microsoft.com/office/drawing/2014/main" id="{B9A29A67-03EC-9552-FE2F-F483BE437E30}"/>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2024 TRIP CONVERSION AND RELATIONSHIP WITH WALES</a:t>
            </a:r>
          </a:p>
        </p:txBody>
      </p:sp>
      <p:pic>
        <p:nvPicPr>
          <p:cNvPr id="4" name="Picture 2">
            <a:extLst>
              <a:ext uri="{FF2B5EF4-FFF2-40B4-BE49-F238E27FC236}">
                <a16:creationId xmlns:a16="http://schemas.microsoft.com/office/drawing/2014/main" id="{ED747D95-BDD8-38AA-E792-EEC0AF86E4C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750DC0B-8571-2C9A-0644-EFEE1798052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432391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sp>
        <p:nvSpPr>
          <p:cNvPr id="12" name="Title 11" descr="2024 TRIP CONVERSION AND RELATIONSHIP WITH WALES">
            <a:extLst>
              <a:ext uri="{FF2B5EF4-FFF2-40B4-BE49-F238E27FC236}">
                <a16:creationId xmlns:a16="http://schemas.microsoft.com/office/drawing/2014/main" id="{B24E8485-785B-46E9-976A-530F3223F71E}"/>
              </a:ext>
            </a:extLst>
          </p:cNvPr>
          <p:cNvSpPr txBox="1">
            <a:spLocks noGrp="1"/>
          </p:cNvSpPr>
          <p:nvPr>
            <p:ph type="title" idx="4294967295"/>
          </p:nvPr>
        </p:nvSpPr>
        <p:spPr>
          <a:xfrm>
            <a:off x="825498" y="275640"/>
            <a:ext cx="8432802"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2024 TRIP CONVERSION AND RELATIONSHIP WITH WALES</a:t>
            </a:r>
            <a:endParaRPr kumimoji="0" lang="en-GB" sz="2000" b="0" i="0" u="none" strike="noStrike" kern="1200" cap="none" spc="0" normalizeH="0" baseline="0" noProof="0" dirty="0">
              <a:ln>
                <a:noFill/>
              </a:ln>
              <a:solidFill>
                <a:srgbClr val="120742"/>
              </a:solidFill>
              <a:effectLst/>
              <a:uLnTx/>
              <a:uFillTx/>
              <a:latin typeface="+mn-lt"/>
              <a:ea typeface="+mn-ea"/>
              <a:cs typeface="+mn-cs"/>
            </a:endParaRPr>
          </a:p>
        </p:txBody>
      </p:sp>
      <p:cxnSp>
        <p:nvCxnSpPr>
          <p:cNvPr id="13" name="Straight Connector 12">
            <a:extLst>
              <a:ext uri="{FF2B5EF4-FFF2-40B4-BE49-F238E27FC236}">
                <a16:creationId xmlns:a16="http://schemas.microsoft.com/office/drawing/2014/main" id="{8FE1103D-320D-E8FF-8032-7DA4A12E5FBC}"/>
              </a:ext>
              <a:ext uri="{C183D7F6-B498-43B3-948B-1728B52AA6E4}">
                <adec:decorative xmlns:adec="http://schemas.microsoft.com/office/drawing/2017/decorative" val="1"/>
              </a:ext>
            </a:extLst>
          </p:cNvPr>
          <p:cNvCxnSpPr>
            <a:cxnSpLocks/>
          </p:cNvCxnSpPr>
          <p:nvPr/>
        </p:nvCxnSpPr>
        <p:spPr>
          <a:xfrm>
            <a:off x="920748" y="612131"/>
            <a:ext cx="72707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5BE0539A-E277-C0EB-8F03-D0E82D2E18A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r="-946"/>
          <a:stretch/>
        </p:blipFill>
        <p:spPr bwMode="auto">
          <a:xfrm>
            <a:off x="824036" y="1157286"/>
            <a:ext cx="5271964"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FFBDBEF9-849D-8103-F724-21E3CD5DAE2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4">
            <a:extLst>
              <a:ext uri="{28A0092B-C50C-407E-A947-70E740481C1C}">
                <a14:useLocalDpi xmlns:a14="http://schemas.microsoft.com/office/drawing/2010/main" val="0"/>
              </a:ext>
            </a:extLst>
          </a:blip>
          <a:srcRect/>
          <a:stretch/>
        </p:blipFill>
        <p:spPr bwMode="auto">
          <a:xfrm>
            <a:off x="6024120" y="1157285"/>
            <a:ext cx="6172644" cy="570071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DB22476-350E-209A-B389-6C7A8B9E3C23}"/>
              </a:ext>
              <a:ext uri="{C183D7F6-B498-43B3-948B-1728B52AA6E4}">
                <adec:decorative xmlns:adec="http://schemas.microsoft.com/office/drawing/2017/decorative" val="1"/>
              </a:ext>
            </a:extLst>
          </p:cNvPr>
          <p:cNvSpPr/>
          <p:nvPr/>
        </p:nvSpPr>
        <p:spPr>
          <a:xfrm>
            <a:off x="768626" y="1157288"/>
            <a:ext cx="11423374"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3" name="TextBox 2" descr="Visited Wales in 2024&#10;&#10;60% visited Wales in 2024, which is consistent with last year’s figure of 61%, and across different life stages.  &#10;&#10;However, there was a slight increase in the number of younger independents visiting Wales in 2024 compared to 2023.&#10;">
            <a:extLst>
              <a:ext uri="{FF2B5EF4-FFF2-40B4-BE49-F238E27FC236}">
                <a16:creationId xmlns:a16="http://schemas.microsoft.com/office/drawing/2014/main" id="{986B4DBA-007F-3594-8351-9B83A82F6F65}"/>
              </a:ext>
              <a:ext uri="{C183D7F6-B498-43B3-948B-1728B52AA6E4}">
                <adec:decorative xmlns:adec="http://schemas.microsoft.com/office/drawing/2017/decorative" val="0"/>
              </a:ext>
            </a:extLst>
          </p:cNvPr>
          <p:cNvSpPr txBox="1"/>
          <p:nvPr/>
        </p:nvSpPr>
        <p:spPr>
          <a:xfrm>
            <a:off x="820736" y="2633291"/>
            <a:ext cx="5203384" cy="2862322"/>
          </a:xfrm>
          <a:prstGeom prst="rect">
            <a:avLst/>
          </a:prstGeom>
          <a:noFill/>
        </p:spPr>
        <p:txBody>
          <a:bodyPr wrap="square" rtlCol="0">
            <a:spAutoFit/>
          </a:bodyPr>
          <a:lstStyle/>
          <a:p>
            <a:pPr algn="ctr"/>
            <a:r>
              <a:rPr lang="en-US" sz="2000" b="1" dirty="0">
                <a:solidFill>
                  <a:schemeClr val="bg1"/>
                </a:solidFill>
              </a:rPr>
              <a:t>Visited Wales in 2024</a:t>
            </a:r>
          </a:p>
          <a:p>
            <a:pPr algn="ctr"/>
            <a:endParaRPr lang="en-GB" sz="2000" b="1" noProof="0" dirty="0">
              <a:solidFill>
                <a:schemeClr val="bg1"/>
              </a:solidFill>
            </a:endParaRPr>
          </a:p>
          <a:p>
            <a:pPr algn="ctr"/>
            <a:r>
              <a:rPr lang="en-GB" sz="2000" noProof="0" dirty="0">
                <a:solidFill>
                  <a:schemeClr val="bg1"/>
                </a:solidFill>
              </a:rPr>
              <a:t>60% visited Wales in 2024, which is consistent with last year’s figure of 61%, and across different life stages.  </a:t>
            </a:r>
          </a:p>
          <a:p>
            <a:pPr algn="ctr"/>
            <a:endParaRPr lang="en-GB" sz="2000" dirty="0">
              <a:solidFill>
                <a:schemeClr val="bg1"/>
              </a:solidFill>
            </a:endParaRPr>
          </a:p>
          <a:p>
            <a:pPr algn="ctr"/>
            <a:r>
              <a:rPr lang="en-US" sz="2000" noProof="0" dirty="0">
                <a:solidFill>
                  <a:schemeClr val="bg1"/>
                </a:solidFill>
              </a:rPr>
              <a:t>However, there was a slight increase in the number of younger independents visiting Wales in 2024 compared to 2023.</a:t>
            </a:r>
            <a:endParaRPr lang="en-GB" sz="2000" noProof="0" dirty="0">
              <a:solidFill>
                <a:schemeClr val="bg1"/>
              </a:solidFill>
            </a:endParaRPr>
          </a:p>
        </p:txBody>
      </p:sp>
      <p:sp>
        <p:nvSpPr>
          <p:cNvPr id="8" name="TextBox 7" descr="How many trips?&#10;&#10;In 2024, trip takers who visited Wales averaged 3.44 short breaks or holidays to the region, slightly more than last year (3.30). &#10;&#10;Many respondents reported visiting Wales in recent years, with 68% having done so before 2020.&#10;">
            <a:extLst>
              <a:ext uri="{FF2B5EF4-FFF2-40B4-BE49-F238E27FC236}">
                <a16:creationId xmlns:a16="http://schemas.microsoft.com/office/drawing/2014/main" id="{EF3D7378-814D-0901-1728-05C797AD68F6}"/>
              </a:ext>
            </a:extLst>
          </p:cNvPr>
          <p:cNvSpPr txBox="1"/>
          <p:nvPr/>
        </p:nvSpPr>
        <p:spPr>
          <a:xfrm>
            <a:off x="6092700" y="2633291"/>
            <a:ext cx="6083300" cy="2554545"/>
          </a:xfrm>
          <a:prstGeom prst="rect">
            <a:avLst/>
          </a:prstGeom>
          <a:noFill/>
        </p:spPr>
        <p:txBody>
          <a:bodyPr wrap="square" rtlCol="0">
            <a:spAutoFit/>
          </a:bodyPr>
          <a:lstStyle/>
          <a:p>
            <a:pPr algn="ctr"/>
            <a:r>
              <a:rPr lang="en-GB" sz="2000" b="1" noProof="0" dirty="0">
                <a:solidFill>
                  <a:schemeClr val="bg1"/>
                </a:solidFill>
              </a:rPr>
              <a:t>How many trips?</a:t>
            </a:r>
          </a:p>
          <a:p>
            <a:pPr algn="ctr"/>
            <a:endParaRPr lang="en-GB" sz="2000" noProof="0" dirty="0">
              <a:solidFill>
                <a:schemeClr val="bg1"/>
              </a:solidFill>
            </a:endParaRPr>
          </a:p>
          <a:p>
            <a:pPr algn="ctr"/>
            <a:r>
              <a:rPr lang="en-GB" sz="2000" noProof="0" dirty="0">
                <a:solidFill>
                  <a:schemeClr val="bg1"/>
                </a:solidFill>
              </a:rPr>
              <a:t>In 2024, trip takers who visited Wales averaged 3.44 short breaks or holidays to the region, slightly </a:t>
            </a:r>
            <a:r>
              <a:rPr lang="en-GB" sz="2000" dirty="0">
                <a:solidFill>
                  <a:schemeClr val="bg1"/>
                </a:solidFill>
              </a:rPr>
              <a:t>more </a:t>
            </a:r>
            <a:r>
              <a:rPr lang="en-GB" sz="2000" noProof="0" dirty="0">
                <a:solidFill>
                  <a:schemeClr val="bg1"/>
                </a:solidFill>
              </a:rPr>
              <a:t>than last year (3.30). </a:t>
            </a:r>
          </a:p>
          <a:p>
            <a:pPr algn="ctr"/>
            <a:endParaRPr lang="en-GB" sz="2000" dirty="0">
              <a:solidFill>
                <a:schemeClr val="bg1"/>
              </a:solidFill>
            </a:endParaRPr>
          </a:p>
          <a:p>
            <a:pPr algn="ctr"/>
            <a:r>
              <a:rPr lang="en-US" sz="2000" noProof="0" dirty="0">
                <a:solidFill>
                  <a:schemeClr val="bg1"/>
                </a:solidFill>
              </a:rPr>
              <a:t>Many respondents reported visiting Wales in recent years, with 68% having done so before 2020.</a:t>
            </a:r>
            <a:endParaRPr lang="en-GB" sz="2000" noProof="0" dirty="0">
              <a:solidFill>
                <a:schemeClr val="bg1"/>
              </a:solidFill>
            </a:endParaRPr>
          </a:p>
        </p:txBody>
      </p:sp>
    </p:spTree>
    <p:extLst>
      <p:ext uri="{BB962C8B-B14F-4D97-AF65-F5344CB8AC3E}">
        <p14:creationId xmlns:p14="http://schemas.microsoft.com/office/powerpoint/2010/main" val="3247350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252D-4C72-2C2C-36F9-F1335C15640E}"/>
            </a:ext>
          </a:extLst>
        </p:cNvPr>
        <p:cNvGrpSpPr/>
        <p:nvPr/>
      </p:nvGrpSpPr>
      <p:grpSpPr>
        <a:xfrm>
          <a:off x="0" y="0"/>
          <a:ext cx="0" cy="0"/>
          <a:chOff x="0" y="0"/>
          <a:chExt cx="0" cy="0"/>
        </a:xfrm>
      </p:grpSpPr>
      <p:sp>
        <p:nvSpPr>
          <p:cNvPr id="5" name="Title 4" descr="Whether took a short break or holiday in Wales in 2024">
            <a:extLst>
              <a:ext uri="{FF2B5EF4-FFF2-40B4-BE49-F238E27FC236}">
                <a16:creationId xmlns:a16="http://schemas.microsoft.com/office/drawing/2014/main" id="{0872CA26-BD7C-FB8D-1354-79CB4C445C04}"/>
              </a:ext>
            </a:extLst>
          </p:cNvPr>
          <p:cNvSpPr txBox="1">
            <a:spLocks noGrp="1"/>
          </p:cNvSpPr>
          <p:nvPr>
            <p:ph type="title" idx="4294967295"/>
          </p:nvPr>
        </p:nvSpPr>
        <p:spPr>
          <a:xfrm>
            <a:off x="936000" y="298723"/>
            <a:ext cx="76619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Whether took a short break or holiday in Wales in 2024</a:t>
            </a:r>
          </a:p>
        </p:txBody>
      </p:sp>
      <p:cxnSp>
        <p:nvCxnSpPr>
          <p:cNvPr id="7" name="Straight Connector 6">
            <a:extLst>
              <a:ext uri="{FF2B5EF4-FFF2-40B4-BE49-F238E27FC236}">
                <a16:creationId xmlns:a16="http://schemas.microsoft.com/office/drawing/2014/main" id="{76BF54A7-7DA5-FB09-B04D-6ACEF456FF65}"/>
              </a:ext>
              <a:ext uri="{C183D7F6-B498-43B3-948B-1728B52AA6E4}">
                <adec:decorative xmlns:adec="http://schemas.microsoft.com/office/drawing/2017/decorative" val="1"/>
              </a:ext>
            </a:extLst>
          </p:cNvPr>
          <p:cNvCxnSpPr>
            <a:cxnSpLocks/>
          </p:cNvCxnSpPr>
          <p:nvPr/>
        </p:nvCxnSpPr>
        <p:spPr>
          <a:xfrm>
            <a:off x="1003300" y="637277"/>
            <a:ext cx="6654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itle 5" descr="In 2024, 60% of respondents reported visiting Wales, consistent with the 61% in 2023. Among different life stages, 66% of families have visited Wales, compared to just 58% of retirement age respondents. There was a slight increase in the number of younger independents visiting Wales in 2024 compared to 2023, while the other lifestages remained broadly stable.&#10;">
            <a:extLst>
              <a:ext uri="{FF2B5EF4-FFF2-40B4-BE49-F238E27FC236}">
                <a16:creationId xmlns:a16="http://schemas.microsoft.com/office/drawing/2014/main" id="{6DD65202-E045-CDD9-9FD5-BB3E9A66C316}"/>
              </a:ext>
            </a:extLst>
          </p:cNvPr>
          <p:cNvSpPr txBox="1">
            <a:spLocks/>
          </p:cNvSpPr>
          <p:nvPr/>
        </p:nvSpPr>
        <p:spPr>
          <a:xfrm>
            <a:off x="936000" y="936000"/>
            <a:ext cx="1025546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dirty="0"/>
              <a:t>In 2024, 60% of respondents reported visiting Wales, consistent with the 61% in 2023. Among different life stages, 66% of families have visited Wales, compared to just 58% of retirement age respondents. There was a slight increase in the number of younger independents visiting Wales in 2024 compared to 2023, while the other </a:t>
            </a:r>
            <a:r>
              <a:rPr lang="en-US" b="1" noProof="0" dirty="0" err="1"/>
              <a:t>lifestages</a:t>
            </a:r>
            <a:r>
              <a:rPr lang="en-US" b="1" noProof="0" dirty="0"/>
              <a:t> remained broadly stable.</a:t>
            </a:r>
            <a:endParaRPr lang="en-GB" b="1" noProof="0" dirty="0"/>
          </a:p>
        </p:txBody>
      </p:sp>
      <p:graphicFrame>
        <p:nvGraphicFramePr>
          <p:cNvPr id="10" name="Chart 9">
            <a:extLst>
              <a:ext uri="{FF2B5EF4-FFF2-40B4-BE49-F238E27FC236}">
                <a16:creationId xmlns:a16="http://schemas.microsoft.com/office/drawing/2014/main" id="{9194A37D-868D-C770-864F-3F062323669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77901253"/>
              </p:ext>
            </p:extLst>
          </p:nvPr>
        </p:nvGraphicFramePr>
        <p:xfrm>
          <a:off x="1259681" y="2424936"/>
          <a:ext cx="9672637" cy="3220585"/>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Straight Connector 11">
            <a:extLst>
              <a:ext uri="{FF2B5EF4-FFF2-40B4-BE49-F238E27FC236}">
                <a16:creationId xmlns:a16="http://schemas.microsoft.com/office/drawing/2014/main" id="{9D542388-35BC-A3FC-846D-3269FFD71554}"/>
              </a:ext>
              <a:ext uri="{C183D7F6-B498-43B3-948B-1728B52AA6E4}">
                <adec:decorative xmlns:adec="http://schemas.microsoft.com/office/drawing/2017/decorative" val="1"/>
              </a:ext>
            </a:extLst>
          </p:cNvPr>
          <p:cNvCxnSpPr>
            <a:cxnSpLocks/>
          </p:cNvCxnSpPr>
          <p:nvPr/>
        </p:nvCxnSpPr>
        <p:spPr>
          <a:xfrm flipV="1">
            <a:off x="3186113" y="3046216"/>
            <a:ext cx="0" cy="2599305"/>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5A4D679-1553-2067-051B-1A03D89B2EE1}"/>
              </a:ext>
              <a:ext uri="{C183D7F6-B498-43B3-948B-1728B52AA6E4}">
                <adec:decorative xmlns:adec="http://schemas.microsoft.com/office/drawing/2017/decorative" val="1"/>
              </a:ext>
            </a:extLst>
          </p:cNvPr>
          <p:cNvCxnSpPr>
            <a:cxnSpLocks/>
          </p:cNvCxnSpPr>
          <p:nvPr/>
        </p:nvCxnSpPr>
        <p:spPr>
          <a:xfrm>
            <a:off x="1743075" y="5321300"/>
            <a:ext cx="8705850" cy="0"/>
          </a:xfrm>
          <a:prstGeom prst="line">
            <a:avLst/>
          </a:prstGeom>
          <a:ln w="6350">
            <a:solidFill>
              <a:srgbClr val="D9D9D9"/>
            </a:solidFill>
          </a:ln>
          <a:effectLst/>
        </p:spPr>
        <p:style>
          <a:lnRef idx="2">
            <a:schemeClr val="accent1"/>
          </a:lnRef>
          <a:fillRef idx="0">
            <a:schemeClr val="accent1"/>
          </a:fillRef>
          <a:effectRef idx="1">
            <a:schemeClr val="accent1"/>
          </a:effectRef>
          <a:fontRef idx="minor">
            <a:schemeClr val="tx1"/>
          </a:fontRef>
        </p:style>
      </p:cxnSp>
      <p:sp>
        <p:nvSpPr>
          <p:cNvPr id="2" name="Text Placeholder 3" descr="A2a. Did you take a short break or holiday in Wales in 2024?&#10;Took a short break or holiday in Wales, n=3,690 (Younger independents n=104, Families n=272, Older Independents n=1,552, Retirement age n=1,762).&#10;">
            <a:extLst>
              <a:ext uri="{FF2B5EF4-FFF2-40B4-BE49-F238E27FC236}">
                <a16:creationId xmlns:a16="http://schemas.microsoft.com/office/drawing/2014/main" id="{5CDD83BC-3BD8-8800-B655-7A9A3B78998F}"/>
              </a:ext>
            </a:extLst>
          </p:cNvPr>
          <p:cNvSpPr txBox="1">
            <a:spLocks/>
          </p:cNvSpPr>
          <p:nvPr/>
        </p:nvSpPr>
        <p:spPr>
          <a:xfrm>
            <a:off x="838201" y="6323012"/>
            <a:ext cx="11353799" cy="54768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A2a. Did you take a short break or holiday in Wales in 2024?</a:t>
            </a:r>
          </a:p>
          <a:p>
            <a:pPr marL="0" indent="0">
              <a:buNone/>
            </a:pPr>
            <a:r>
              <a:rPr lang="en-GB" sz="1200" noProof="0" dirty="0">
                <a:solidFill>
                  <a:schemeClr val="tx1"/>
                </a:solidFill>
              </a:rPr>
              <a:t>Took a short break or holiday in Wales, n=3,690 (Younger independents n=104, Families n=272, Older Independents n=1,552, Retirement age n=1,762).</a:t>
            </a:r>
          </a:p>
        </p:txBody>
      </p:sp>
    </p:spTree>
    <p:extLst>
      <p:ext uri="{BB962C8B-B14F-4D97-AF65-F5344CB8AC3E}">
        <p14:creationId xmlns:p14="http://schemas.microsoft.com/office/powerpoint/2010/main" val="2845863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umber of short break or holidays taken in Wales in 2024">
            <a:extLst>
              <a:ext uri="{FF2B5EF4-FFF2-40B4-BE49-F238E27FC236}">
                <a16:creationId xmlns:a16="http://schemas.microsoft.com/office/drawing/2014/main" id="{58F3FFFA-8C0A-80FD-6B5E-F35599B664B0}"/>
              </a:ext>
            </a:extLst>
          </p:cNvPr>
          <p:cNvSpPr txBox="1">
            <a:spLocks noGrp="1"/>
          </p:cNvSpPr>
          <p:nvPr>
            <p:ph type="title" idx="4294967295"/>
          </p:nvPr>
        </p:nvSpPr>
        <p:spPr>
          <a:xfrm>
            <a:off x="936000" y="311879"/>
            <a:ext cx="669193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4043F"/>
                </a:solidFill>
                <a:effectLst/>
                <a:uLnTx/>
                <a:uFillTx/>
                <a:latin typeface="+mn-lt"/>
                <a:ea typeface="+mn-ea"/>
                <a:cs typeface="+mn-cs"/>
              </a:rPr>
              <a:t>Number of short break or holidays taken in Wales in 2024</a:t>
            </a:r>
          </a:p>
        </p:txBody>
      </p:sp>
      <p:cxnSp>
        <p:nvCxnSpPr>
          <p:cNvPr id="6" name="Straight Connector 5">
            <a:extLst>
              <a:ext uri="{FF2B5EF4-FFF2-40B4-BE49-F238E27FC236}">
                <a16:creationId xmlns:a16="http://schemas.microsoft.com/office/drawing/2014/main" id="{8F53AEEA-4BE4-B41E-97B5-C56818EA3841}"/>
              </a:ext>
              <a:ext uri="{C183D7F6-B498-43B3-948B-1728B52AA6E4}">
                <adec:decorative xmlns:adec="http://schemas.microsoft.com/office/drawing/2017/decorative" val="1"/>
              </a:ext>
            </a:extLst>
          </p:cNvPr>
          <p:cNvCxnSpPr>
            <a:cxnSpLocks/>
          </p:cNvCxnSpPr>
          <p:nvPr/>
        </p:nvCxnSpPr>
        <p:spPr>
          <a:xfrm>
            <a:off x="1003300" y="637277"/>
            <a:ext cx="63595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In 2024, trip takers who visited Wales averaged 3.44 short breaks or holidays to Wales, slightly more than last year. They were more likely to take short breaks than holidays of four nights or longer, in line with 2023.&#10;">
            <a:extLst>
              <a:ext uri="{FF2B5EF4-FFF2-40B4-BE49-F238E27FC236}">
                <a16:creationId xmlns:a16="http://schemas.microsoft.com/office/drawing/2014/main" id="{73FB446B-55ED-331A-CAE8-5F33868D6F74}"/>
              </a:ext>
            </a:extLst>
          </p:cNvPr>
          <p:cNvSpPr txBox="1">
            <a:spLocks/>
          </p:cNvSpPr>
          <p:nvPr/>
        </p:nvSpPr>
        <p:spPr>
          <a:xfrm>
            <a:off x="936001" y="936000"/>
            <a:ext cx="6426824"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In 2024, trip takers who visited Wales averaged 3.44 short breaks or holidays to Wales, slightly more than last year. They were more likely to take short breaks than holidays of four nights or longer, in line with 2023.</a:t>
            </a:r>
          </a:p>
        </p:txBody>
      </p:sp>
      <p:graphicFrame>
        <p:nvGraphicFramePr>
          <p:cNvPr id="5" name="Chart 4">
            <a:extLst>
              <a:ext uri="{FF2B5EF4-FFF2-40B4-BE49-F238E27FC236}">
                <a16:creationId xmlns:a16="http://schemas.microsoft.com/office/drawing/2014/main" id="{1DBC2BBB-EB20-B55F-318C-7085E73664B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55810314"/>
              </p:ext>
            </p:extLst>
          </p:nvPr>
        </p:nvGraphicFramePr>
        <p:xfrm>
          <a:off x="932873" y="2661040"/>
          <a:ext cx="6521449" cy="2717020"/>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Straight Connector 11">
            <a:extLst>
              <a:ext uri="{FF2B5EF4-FFF2-40B4-BE49-F238E27FC236}">
                <a16:creationId xmlns:a16="http://schemas.microsoft.com/office/drawing/2014/main" id="{6344E958-1819-9D53-6AA4-20A9C8515305}"/>
              </a:ext>
              <a:ext uri="{C183D7F6-B498-43B3-948B-1728B52AA6E4}">
                <adec:decorative xmlns:adec="http://schemas.microsoft.com/office/drawing/2017/decorative" val="1"/>
              </a:ext>
            </a:extLst>
          </p:cNvPr>
          <p:cNvCxnSpPr>
            <a:cxnSpLocks/>
          </p:cNvCxnSpPr>
          <p:nvPr/>
        </p:nvCxnSpPr>
        <p:spPr>
          <a:xfrm flipV="1">
            <a:off x="3305175" y="3171825"/>
            <a:ext cx="0" cy="2262244"/>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F9628F4-BDC8-BB81-781A-1AF502D3609F}"/>
              </a:ext>
              <a:ext uri="{C183D7F6-B498-43B3-948B-1728B52AA6E4}">
                <adec:decorative xmlns:adec="http://schemas.microsoft.com/office/drawing/2017/decorative" val="1"/>
              </a:ext>
            </a:extLst>
          </p:cNvPr>
          <p:cNvCxnSpPr>
            <a:cxnSpLocks/>
          </p:cNvCxnSpPr>
          <p:nvPr/>
        </p:nvCxnSpPr>
        <p:spPr>
          <a:xfrm>
            <a:off x="1730375" y="5054600"/>
            <a:ext cx="4905375" cy="0"/>
          </a:xfrm>
          <a:prstGeom prst="line">
            <a:avLst/>
          </a:prstGeom>
          <a:ln w="6350">
            <a:solidFill>
              <a:srgbClr val="D9D9D9"/>
            </a:solidFill>
          </a:ln>
          <a:effectLst/>
        </p:spPr>
        <p:style>
          <a:lnRef idx="2">
            <a:schemeClr val="accent1"/>
          </a:lnRef>
          <a:fillRef idx="0">
            <a:schemeClr val="accent1"/>
          </a:fillRef>
          <a:effectRef idx="1">
            <a:schemeClr val="accent1"/>
          </a:effectRef>
          <a:fontRef idx="minor">
            <a:schemeClr val="tx1"/>
          </a:fontRef>
        </p:style>
      </p:cxnSp>
      <p:pic>
        <p:nvPicPr>
          <p:cNvPr id="8" name="Picture 2">
            <a:extLst>
              <a:ext uri="{FF2B5EF4-FFF2-40B4-BE49-F238E27FC236}">
                <a16:creationId xmlns:a16="http://schemas.microsoft.com/office/drawing/2014/main" id="{1F825A23-8DE6-A372-FFE4-E210AA77F43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3" descr="A3. How many separate short breaks or holidays did you take in Wales in 2024? - Mean Summary&#10;Wales trip takers, n=3,652 (taken trip in 2023), n=2,202 (taken trip in 2024).&#10;">
            <a:extLst>
              <a:ext uri="{FF2B5EF4-FFF2-40B4-BE49-F238E27FC236}">
                <a16:creationId xmlns:a16="http://schemas.microsoft.com/office/drawing/2014/main" id="{3007A3AD-95F2-4423-9F1B-00AFAE30F93A}"/>
              </a:ext>
            </a:extLst>
          </p:cNvPr>
          <p:cNvSpPr txBox="1">
            <a:spLocks/>
          </p:cNvSpPr>
          <p:nvPr/>
        </p:nvSpPr>
        <p:spPr>
          <a:xfrm>
            <a:off x="799522" y="6391656"/>
            <a:ext cx="6788150" cy="46634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A3. How many separate short breaks or holidays did you take in Wales in 2024? - Mean Summary</a:t>
            </a:r>
          </a:p>
          <a:p>
            <a:pPr marL="0" indent="0">
              <a:buNone/>
            </a:pPr>
            <a:r>
              <a:rPr lang="en-GB" sz="1200" noProof="0" dirty="0">
                <a:solidFill>
                  <a:schemeClr val="tx1"/>
                </a:solidFill>
              </a:rPr>
              <a:t>Wales trip takers, n=3,652 (taken trip in 2023), n=2,202 (taken trip in 2024).</a:t>
            </a:r>
          </a:p>
        </p:txBody>
      </p:sp>
    </p:spTree>
    <p:extLst>
      <p:ext uri="{BB962C8B-B14F-4D97-AF65-F5344CB8AC3E}">
        <p14:creationId xmlns:p14="http://schemas.microsoft.com/office/powerpoint/2010/main" val="60524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DCA63-54A1-CE91-8CD8-F261F707047F}"/>
            </a:ext>
          </a:extLst>
        </p:cNvPr>
        <p:cNvGrpSpPr/>
        <p:nvPr/>
      </p:nvGrpSpPr>
      <p:grpSpPr>
        <a:xfrm>
          <a:off x="0" y="0"/>
          <a:ext cx="0" cy="0"/>
          <a:chOff x="0" y="0"/>
          <a:chExt cx="0" cy="0"/>
        </a:xfrm>
      </p:grpSpPr>
      <p:sp>
        <p:nvSpPr>
          <p:cNvPr id="3" name="Title 2" descr="When taken short breaks or holidays in Wales prior to 2024">
            <a:extLst>
              <a:ext uri="{FF2B5EF4-FFF2-40B4-BE49-F238E27FC236}">
                <a16:creationId xmlns:a16="http://schemas.microsoft.com/office/drawing/2014/main" id="{13CAC866-BD0E-DABD-75DE-FE5EA892316F}"/>
              </a:ext>
            </a:extLst>
          </p:cNvPr>
          <p:cNvSpPr txBox="1">
            <a:spLocks noGrp="1"/>
          </p:cNvSpPr>
          <p:nvPr>
            <p:ph type="title" idx="4294967295"/>
          </p:nvPr>
        </p:nvSpPr>
        <p:spPr>
          <a:xfrm>
            <a:off x="936000" y="298723"/>
            <a:ext cx="78016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When taken short breaks or holidays in Wales prior to 2024</a:t>
            </a:r>
          </a:p>
        </p:txBody>
      </p:sp>
      <p:cxnSp>
        <p:nvCxnSpPr>
          <p:cNvPr id="5" name="Straight Connector 4">
            <a:extLst>
              <a:ext uri="{FF2B5EF4-FFF2-40B4-BE49-F238E27FC236}">
                <a16:creationId xmlns:a16="http://schemas.microsoft.com/office/drawing/2014/main" id="{61FC8C78-3C00-76B6-5E71-395ADFE99BB6}"/>
              </a:ext>
              <a:ext uri="{C183D7F6-B498-43B3-948B-1728B52AA6E4}">
                <adec:decorative xmlns:adec="http://schemas.microsoft.com/office/drawing/2017/decorative" val="1"/>
              </a:ext>
            </a:extLst>
          </p:cNvPr>
          <p:cNvCxnSpPr>
            <a:cxnSpLocks/>
          </p:cNvCxnSpPr>
          <p:nvPr/>
        </p:nvCxnSpPr>
        <p:spPr>
          <a:xfrm>
            <a:off x="1003300" y="637277"/>
            <a:ext cx="71501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5" descr="Many respondents reported visiting Wales in recent years, with 68% having done so before 2020.&#10;">
            <a:extLst>
              <a:ext uri="{FF2B5EF4-FFF2-40B4-BE49-F238E27FC236}">
                <a16:creationId xmlns:a16="http://schemas.microsoft.com/office/drawing/2014/main" id="{F300D310-0323-06DA-30D2-0DA2F23A5FA7}"/>
              </a:ext>
            </a:extLst>
          </p:cNvPr>
          <p:cNvSpPr txBox="1">
            <a:spLocks/>
          </p:cNvSpPr>
          <p:nvPr/>
        </p:nvSpPr>
        <p:spPr>
          <a:xfrm>
            <a:off x="936001" y="935999"/>
            <a:ext cx="10007598" cy="97852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dirty="0"/>
              <a:t>Many respondents reported visiting Wales in recent years, with 68% having done so before 2020.</a:t>
            </a:r>
          </a:p>
        </p:txBody>
      </p:sp>
      <p:graphicFrame>
        <p:nvGraphicFramePr>
          <p:cNvPr id="7" name="Chart 6">
            <a:extLst>
              <a:ext uri="{FF2B5EF4-FFF2-40B4-BE49-F238E27FC236}">
                <a16:creationId xmlns:a16="http://schemas.microsoft.com/office/drawing/2014/main" id="{EA5DCA16-61DE-6C04-9B28-9D0D16074F0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91610089"/>
              </p:ext>
            </p:extLst>
          </p:nvPr>
        </p:nvGraphicFramePr>
        <p:xfrm>
          <a:off x="1346201" y="2005543"/>
          <a:ext cx="10007599" cy="4039658"/>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3" descr="A2b. Have you taken a short break or holiday in Wales prior to 2024?&#10;Took a short break or holiday in Wales, n=3,690.&#10;">
            <a:extLst>
              <a:ext uri="{FF2B5EF4-FFF2-40B4-BE49-F238E27FC236}">
                <a16:creationId xmlns:a16="http://schemas.microsoft.com/office/drawing/2014/main" id="{DA1713AD-2E6E-2D1A-0D6F-F7CC00980AFF}"/>
              </a:ext>
            </a:extLst>
          </p:cNvPr>
          <p:cNvSpPr txBox="1">
            <a:spLocks/>
          </p:cNvSpPr>
          <p:nvPr/>
        </p:nvSpPr>
        <p:spPr>
          <a:xfrm>
            <a:off x="838198" y="6318305"/>
            <a:ext cx="11272837" cy="53969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A2b. Have you taken a short break or holiday in Wales prior to 2024?</a:t>
            </a:r>
          </a:p>
          <a:p>
            <a:pPr marL="0" indent="0">
              <a:buNone/>
            </a:pPr>
            <a:r>
              <a:rPr lang="en-GB" sz="1200" noProof="0" dirty="0">
                <a:solidFill>
                  <a:schemeClr val="tx1"/>
                </a:solidFill>
              </a:rPr>
              <a:t>Took a short break or holiday in Wales, n=3,690.</a:t>
            </a:r>
          </a:p>
        </p:txBody>
      </p:sp>
    </p:spTree>
    <p:extLst>
      <p:ext uri="{BB962C8B-B14F-4D97-AF65-F5344CB8AC3E}">
        <p14:creationId xmlns:p14="http://schemas.microsoft.com/office/powerpoint/2010/main" val="2131443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EA5CE-AE74-194C-DBE9-49238AC8A76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F6AAF59C-8BBE-8F02-9CEF-293C157331F4}"/>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CBD9910-F5AC-B066-FC21-9D11FE28008A}"/>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2024 TRIP CHARACTERISTICS&#10;">
            <a:extLst>
              <a:ext uri="{FF2B5EF4-FFF2-40B4-BE49-F238E27FC236}">
                <a16:creationId xmlns:a16="http://schemas.microsoft.com/office/drawing/2014/main" id="{D56ED290-7D3F-C5EF-0730-D4670473DAE4}"/>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2024 TRIP CHARACTERISTICS</a:t>
            </a:r>
          </a:p>
        </p:txBody>
      </p:sp>
      <p:pic>
        <p:nvPicPr>
          <p:cNvPr id="4" name="Picture 2">
            <a:extLst>
              <a:ext uri="{FF2B5EF4-FFF2-40B4-BE49-F238E27FC236}">
                <a16:creationId xmlns:a16="http://schemas.microsoft.com/office/drawing/2014/main" id="{C96E2F09-331E-0ECA-CA53-0378393E600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56A799-4DE2-71A6-0BB5-0D68F11B811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869568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descr="2024 TRIP CHARACTERISTICS">
            <a:extLst>
              <a:ext uri="{FF2B5EF4-FFF2-40B4-BE49-F238E27FC236}">
                <a16:creationId xmlns:a16="http://schemas.microsoft.com/office/drawing/2014/main" id="{62F8CE23-75D5-0158-0F9B-5857BE37A3F1}"/>
              </a:ext>
            </a:extLst>
          </p:cNvPr>
          <p:cNvSpPr txBox="1">
            <a:spLocks noGrp="1"/>
          </p:cNvSpPr>
          <p:nvPr>
            <p:ph type="title" idx="4294967295"/>
          </p:nvPr>
        </p:nvSpPr>
        <p:spPr>
          <a:xfrm>
            <a:off x="825498" y="27564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2024 TRIP CHARACTERISTICS</a:t>
            </a:r>
          </a:p>
        </p:txBody>
      </p:sp>
      <p:cxnSp>
        <p:nvCxnSpPr>
          <p:cNvPr id="16" name="Straight Connector 15">
            <a:extLst>
              <a:ext uri="{FF2B5EF4-FFF2-40B4-BE49-F238E27FC236}">
                <a16:creationId xmlns:a16="http://schemas.microsoft.com/office/drawing/2014/main" id="{CD42917F-31CE-D88B-2783-311E7E1695FD}"/>
              </a:ext>
              <a:ext uri="{C183D7F6-B498-43B3-948B-1728B52AA6E4}">
                <adec:decorative xmlns:adec="http://schemas.microsoft.com/office/drawing/2017/decorative" val="1"/>
              </a:ext>
            </a:extLst>
          </p:cNvPr>
          <p:cNvCxnSpPr>
            <a:cxnSpLocks/>
          </p:cNvCxnSpPr>
          <p:nvPr/>
        </p:nvCxnSpPr>
        <p:spPr>
          <a:xfrm>
            <a:off x="920748" y="605553"/>
            <a:ext cx="38036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2">
            <a:extLst>
              <a:ext uri="{FF2B5EF4-FFF2-40B4-BE49-F238E27FC236}">
                <a16:creationId xmlns:a16="http://schemas.microsoft.com/office/drawing/2014/main" id="{7F9BDD40-A819-624F-72B5-492FA54E8BF5}"/>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Placeholder 16">
            <a:extLst>
              <a:ext uri="{FF2B5EF4-FFF2-40B4-BE49-F238E27FC236}">
                <a16:creationId xmlns:a16="http://schemas.microsoft.com/office/drawing/2014/main" id="{1B01D0D3-3BD8-44F7-7386-85EABA5EDF31}"/>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a:stretch/>
        </p:blipFill>
        <p:spPr>
          <a:xfrm>
            <a:off x="4614863" y="1157288"/>
            <a:ext cx="3790950" cy="5700712"/>
          </a:xfrm>
          <a:prstGeom prst="rect">
            <a:avLst/>
          </a:prstGeom>
        </p:spPr>
      </p:pic>
      <p:pic>
        <p:nvPicPr>
          <p:cNvPr id="15" name="Picture 2">
            <a:extLst>
              <a:ext uri="{FF2B5EF4-FFF2-40B4-BE49-F238E27FC236}">
                <a16:creationId xmlns:a16="http://schemas.microsoft.com/office/drawing/2014/main" id="{615FB447-12FA-C362-5EA8-07723F03F555}"/>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bwMode="auto">
          <a:xfrm>
            <a:off x="84058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B1DB5C0E-9F67-A52C-030B-4DDA9CED0596}"/>
              </a:ext>
              <a:ext uri="{C183D7F6-B498-43B3-948B-1728B52AA6E4}">
                <adec:decorative xmlns:adec="http://schemas.microsoft.com/office/drawing/2017/decorative" val="1"/>
              </a:ext>
            </a:extLst>
          </p:cNvPr>
          <p:cNvSpPr/>
          <p:nvPr/>
        </p:nvSpPr>
        <p:spPr>
          <a:xfrm>
            <a:off x="823914" y="1157288"/>
            <a:ext cx="11370710" cy="57007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descr="Experience&#10;&#10;Nearly 4 in 5 Wales visitors rated their experience as ‘excellent', similar to last year.&#10;&#10;57% chose to visit Wales again because they had been before and wanted to return, with nature and relaxation being other key reasons.&#10;&#10;68% of visitors to Wales only considered Wales for their holiday in 2024.&#10;">
            <a:extLst>
              <a:ext uri="{FF2B5EF4-FFF2-40B4-BE49-F238E27FC236}">
                <a16:creationId xmlns:a16="http://schemas.microsoft.com/office/drawing/2014/main" id="{FE47DD62-6DD9-E4EB-7702-79074C578126}"/>
              </a:ext>
              <a:ext uri="{C183D7F6-B498-43B3-948B-1728B52AA6E4}">
                <adec:decorative xmlns:adec="http://schemas.microsoft.com/office/drawing/2017/decorative" val="0"/>
              </a:ext>
            </a:extLst>
          </p:cNvPr>
          <p:cNvSpPr txBox="1"/>
          <p:nvPr/>
        </p:nvSpPr>
        <p:spPr>
          <a:xfrm>
            <a:off x="825498" y="1467431"/>
            <a:ext cx="3789365" cy="4708981"/>
          </a:xfrm>
          <a:prstGeom prst="rect">
            <a:avLst/>
          </a:prstGeom>
          <a:noFill/>
        </p:spPr>
        <p:txBody>
          <a:bodyPr wrap="square" rtlCol="0">
            <a:spAutoFit/>
          </a:bodyPr>
          <a:lstStyle/>
          <a:p>
            <a:pPr algn="ctr"/>
            <a:r>
              <a:rPr lang="en-GB" sz="2000" b="1" noProof="0" dirty="0">
                <a:solidFill>
                  <a:schemeClr val="bg1"/>
                </a:solidFill>
              </a:rPr>
              <a:t>Experience</a:t>
            </a:r>
          </a:p>
          <a:p>
            <a:pPr algn="ctr"/>
            <a:endParaRPr lang="en-GB" sz="2000" noProof="0" dirty="0">
              <a:solidFill>
                <a:schemeClr val="bg1"/>
              </a:solidFill>
            </a:endParaRPr>
          </a:p>
          <a:p>
            <a:pPr algn="ctr"/>
            <a:r>
              <a:rPr lang="en-GB" sz="2000" noProof="0" dirty="0">
                <a:solidFill>
                  <a:schemeClr val="bg1"/>
                </a:solidFill>
              </a:rPr>
              <a:t>Nearly 4 in 5 Wales visitors rated their experience as ‘excellent', similar to last year.</a:t>
            </a:r>
          </a:p>
          <a:p>
            <a:pPr algn="ctr"/>
            <a:endParaRPr lang="en-GB" sz="2000" noProof="0" dirty="0">
              <a:solidFill>
                <a:schemeClr val="bg1"/>
              </a:solidFill>
            </a:endParaRPr>
          </a:p>
          <a:p>
            <a:pPr algn="ctr"/>
            <a:r>
              <a:rPr lang="en-GB" sz="2000" dirty="0">
                <a:solidFill>
                  <a:schemeClr val="bg1"/>
                </a:solidFill>
              </a:rPr>
              <a:t>57</a:t>
            </a:r>
            <a:r>
              <a:rPr lang="en-GB" sz="2000" noProof="0" dirty="0">
                <a:solidFill>
                  <a:schemeClr val="bg1"/>
                </a:solidFill>
              </a:rPr>
              <a:t>% chose to visit Wales again because they had been before and wanted to return, with nature and relaxation being other key reasons.</a:t>
            </a:r>
          </a:p>
          <a:p>
            <a:pPr algn="ctr"/>
            <a:endParaRPr lang="en-GB" sz="2000" noProof="0" dirty="0">
              <a:solidFill>
                <a:schemeClr val="bg1"/>
              </a:solidFill>
            </a:endParaRPr>
          </a:p>
          <a:p>
            <a:pPr algn="ctr"/>
            <a:r>
              <a:rPr lang="en-GB" sz="2000" noProof="0" dirty="0">
                <a:solidFill>
                  <a:schemeClr val="bg1"/>
                </a:solidFill>
              </a:rPr>
              <a:t>68% of visitors to Wales only considered Wales for their holiday in 2024.</a:t>
            </a:r>
          </a:p>
        </p:txBody>
      </p:sp>
      <p:sp>
        <p:nvSpPr>
          <p:cNvPr id="3" name="TextBox 2" descr="Details of trip&#10;&#10;North Wales, especially Eryri (Snowdonia), saw the highest number of overnight visits (47%). &#10;&#10;Most visitors (88%) stayed in one location, with the majority staying for 1-3 nights. &#10;&#10;September continued to be the most popular month to visit, however a higher percentage of respondents also visited in May this year compared to last year.&#10;">
            <a:extLst>
              <a:ext uri="{FF2B5EF4-FFF2-40B4-BE49-F238E27FC236}">
                <a16:creationId xmlns:a16="http://schemas.microsoft.com/office/drawing/2014/main" id="{DA73C8FA-903B-55D1-4C6E-2E5D51DA04F6}"/>
              </a:ext>
            </a:extLst>
          </p:cNvPr>
          <p:cNvSpPr txBox="1"/>
          <p:nvPr/>
        </p:nvSpPr>
        <p:spPr>
          <a:xfrm>
            <a:off x="4591599" y="1467431"/>
            <a:ext cx="3789365" cy="5016758"/>
          </a:xfrm>
          <a:prstGeom prst="rect">
            <a:avLst/>
          </a:prstGeom>
          <a:noFill/>
        </p:spPr>
        <p:txBody>
          <a:bodyPr wrap="square" rtlCol="0">
            <a:spAutoFit/>
          </a:bodyPr>
          <a:lstStyle/>
          <a:p>
            <a:pPr algn="ctr"/>
            <a:r>
              <a:rPr lang="en-GB" sz="2000" b="1" noProof="0" dirty="0">
                <a:solidFill>
                  <a:schemeClr val="bg1"/>
                </a:solidFill>
              </a:rPr>
              <a:t>Details of trip</a:t>
            </a:r>
          </a:p>
          <a:p>
            <a:pPr algn="ctr"/>
            <a:endParaRPr lang="en-GB" sz="2000" b="1" noProof="0" dirty="0">
              <a:solidFill>
                <a:schemeClr val="bg1"/>
              </a:solidFill>
            </a:endParaRPr>
          </a:p>
          <a:p>
            <a:pPr algn="ctr"/>
            <a:r>
              <a:rPr lang="en-GB" sz="2000" noProof="0" dirty="0">
                <a:solidFill>
                  <a:schemeClr val="bg1"/>
                </a:solidFill>
              </a:rPr>
              <a:t>North Wales, especially Eryri (Snowdonia), saw the highest number of overnight visits (47%). </a:t>
            </a:r>
          </a:p>
          <a:p>
            <a:pPr algn="ctr"/>
            <a:endParaRPr lang="en-GB" sz="2000" noProof="0" dirty="0">
              <a:solidFill>
                <a:schemeClr val="bg1"/>
              </a:solidFill>
            </a:endParaRPr>
          </a:p>
          <a:p>
            <a:pPr algn="ctr"/>
            <a:r>
              <a:rPr lang="en-GB" sz="2000" noProof="0" dirty="0">
                <a:solidFill>
                  <a:schemeClr val="bg1"/>
                </a:solidFill>
              </a:rPr>
              <a:t>Most visitors (88%) stayed in one location, with the majority staying for 1-3 nights. </a:t>
            </a:r>
          </a:p>
          <a:p>
            <a:pPr algn="ctr"/>
            <a:endParaRPr lang="en-GB" sz="2000" noProof="0" dirty="0">
              <a:solidFill>
                <a:schemeClr val="bg1"/>
              </a:solidFill>
            </a:endParaRPr>
          </a:p>
          <a:p>
            <a:pPr algn="ctr"/>
            <a:r>
              <a:rPr lang="en-GB" sz="2000" noProof="0" dirty="0">
                <a:solidFill>
                  <a:schemeClr val="bg1"/>
                </a:solidFill>
              </a:rPr>
              <a:t>September continued to be the most popular month to visit, however a higher percentage of respondents also visited in May this year compared to last year.</a:t>
            </a:r>
          </a:p>
        </p:txBody>
      </p:sp>
      <p:sp>
        <p:nvSpPr>
          <p:cNvPr id="4" name="TextBox 3" descr="Accommodation&#10;&#10;Half of trip takers booked their accommodation directly with a provider, making it the most common booking method. &#10;&#10;The most popular accommodation type was 'Hotels/Motels’ (29%), followed by 'Rented Houses/Cottages' (26%).&#10;">
            <a:extLst>
              <a:ext uri="{FF2B5EF4-FFF2-40B4-BE49-F238E27FC236}">
                <a16:creationId xmlns:a16="http://schemas.microsoft.com/office/drawing/2014/main" id="{53D2896A-46E7-BCBE-923A-7227EC657EAC}"/>
              </a:ext>
            </a:extLst>
          </p:cNvPr>
          <p:cNvSpPr txBox="1"/>
          <p:nvPr/>
        </p:nvSpPr>
        <p:spPr>
          <a:xfrm>
            <a:off x="8393111" y="1467431"/>
            <a:ext cx="3789365" cy="3785652"/>
          </a:xfrm>
          <a:prstGeom prst="rect">
            <a:avLst/>
          </a:prstGeom>
          <a:noFill/>
        </p:spPr>
        <p:txBody>
          <a:bodyPr wrap="square" rtlCol="0">
            <a:spAutoFit/>
          </a:bodyPr>
          <a:lstStyle/>
          <a:p>
            <a:pPr algn="ctr"/>
            <a:r>
              <a:rPr lang="en-GB" sz="2000" b="1" noProof="0" dirty="0">
                <a:solidFill>
                  <a:schemeClr val="bg1"/>
                </a:solidFill>
              </a:rPr>
              <a:t>Accommodation</a:t>
            </a:r>
          </a:p>
          <a:p>
            <a:pPr algn="ctr"/>
            <a:endParaRPr lang="en-GB" sz="2000" noProof="0" dirty="0">
              <a:solidFill>
                <a:schemeClr val="bg1"/>
              </a:solidFill>
            </a:endParaRPr>
          </a:p>
          <a:p>
            <a:pPr algn="ctr"/>
            <a:r>
              <a:rPr lang="en-GB" sz="2000" noProof="0" dirty="0">
                <a:solidFill>
                  <a:schemeClr val="bg1"/>
                </a:solidFill>
              </a:rPr>
              <a:t>Half of trip takers booked their accommodation directly with a provider, making it the most common booking method. </a:t>
            </a:r>
          </a:p>
          <a:p>
            <a:pPr algn="ctr"/>
            <a:endParaRPr lang="en-GB" sz="2000" noProof="0" dirty="0">
              <a:solidFill>
                <a:schemeClr val="bg1"/>
              </a:solidFill>
            </a:endParaRPr>
          </a:p>
          <a:p>
            <a:pPr algn="ctr"/>
            <a:r>
              <a:rPr lang="en-GB" sz="2000" noProof="0" dirty="0">
                <a:solidFill>
                  <a:schemeClr val="bg1"/>
                </a:solidFill>
              </a:rPr>
              <a:t>The most popular accommodation type was 'Hotels/Motels’ (29%), followed by 'Rented Houses/Cottages' (26%).</a:t>
            </a:r>
          </a:p>
        </p:txBody>
      </p:sp>
    </p:spTree>
    <p:extLst>
      <p:ext uri="{BB962C8B-B14F-4D97-AF65-F5344CB8AC3E}">
        <p14:creationId xmlns:p14="http://schemas.microsoft.com/office/powerpoint/2010/main" val="4245595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98DF1-DCD4-0769-F18C-7A98A360EECB}"/>
            </a:ext>
          </a:extLst>
        </p:cNvPr>
        <p:cNvGrpSpPr/>
        <p:nvPr/>
      </p:nvGrpSpPr>
      <p:grpSpPr>
        <a:xfrm>
          <a:off x="0" y="0"/>
          <a:ext cx="0" cy="0"/>
          <a:chOff x="0" y="0"/>
          <a:chExt cx="0" cy="0"/>
        </a:xfrm>
      </p:grpSpPr>
      <p:sp>
        <p:nvSpPr>
          <p:cNvPr id="8" name="Title 7" descr="Rating of experience staying in Wales">
            <a:extLst>
              <a:ext uri="{FF2B5EF4-FFF2-40B4-BE49-F238E27FC236}">
                <a16:creationId xmlns:a16="http://schemas.microsoft.com/office/drawing/2014/main" id="{5E87F25B-F268-24C2-28C6-30EFC153EB27}"/>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Rating of experience staying in Wales</a:t>
            </a:r>
          </a:p>
        </p:txBody>
      </p:sp>
      <p:cxnSp>
        <p:nvCxnSpPr>
          <p:cNvPr id="10" name="Straight Connector 9">
            <a:extLst>
              <a:ext uri="{FF2B5EF4-FFF2-40B4-BE49-F238E27FC236}">
                <a16:creationId xmlns:a16="http://schemas.microsoft.com/office/drawing/2014/main" id="{B0A19309-7F3C-B79E-7CBA-DF5F581F0973}"/>
              </a:ext>
              <a:ext uri="{C183D7F6-B498-43B3-948B-1728B52AA6E4}">
                <adec:decorative xmlns:adec="http://schemas.microsoft.com/office/drawing/2017/decorative" val="1"/>
              </a:ext>
            </a:extLst>
          </p:cNvPr>
          <p:cNvCxnSpPr>
            <a:cxnSpLocks/>
          </p:cNvCxnSpPr>
          <p:nvPr/>
        </p:nvCxnSpPr>
        <p:spPr>
          <a:xfrm>
            <a:off x="926972" y="704366"/>
            <a:ext cx="469595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itle 5" descr="Just under 4 in 5 Wales visitors rated their experience as ‘excellent’, which is broadly in line with last year. &#10;">
            <a:extLst>
              <a:ext uri="{FF2B5EF4-FFF2-40B4-BE49-F238E27FC236}">
                <a16:creationId xmlns:a16="http://schemas.microsoft.com/office/drawing/2014/main" id="{7C882F33-6C7F-65AE-B5EC-A41E1D9CD516}"/>
              </a:ext>
            </a:extLst>
          </p:cNvPr>
          <p:cNvSpPr txBox="1">
            <a:spLocks/>
          </p:cNvSpPr>
          <p:nvPr/>
        </p:nvSpPr>
        <p:spPr>
          <a:xfrm>
            <a:off x="838199" y="962260"/>
            <a:ext cx="6788149"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Just under 4 in 5 Wales visitors rated their experience as ‘excellent’, which is </a:t>
            </a:r>
            <a:r>
              <a:rPr lang="en-GB" b="1" dirty="0"/>
              <a:t>broadly in line with </a:t>
            </a:r>
            <a:r>
              <a:rPr lang="en-GB" b="1" noProof="0" dirty="0"/>
              <a:t>last year. </a:t>
            </a:r>
          </a:p>
        </p:txBody>
      </p:sp>
      <p:graphicFrame>
        <p:nvGraphicFramePr>
          <p:cNvPr id="4" name="Chart 3">
            <a:extLst>
              <a:ext uri="{FF2B5EF4-FFF2-40B4-BE49-F238E27FC236}">
                <a16:creationId xmlns:a16="http://schemas.microsoft.com/office/drawing/2014/main" id="{1F4BF506-EFEF-626A-0FB2-5FD8F3EDBE7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95756705"/>
              </p:ext>
            </p:extLst>
          </p:nvPr>
        </p:nvGraphicFramePr>
        <p:xfrm>
          <a:off x="1319183" y="2126506"/>
          <a:ext cx="5934075" cy="3537425"/>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D7CF7E51-ABDB-0435-6888-585133369FE0}"/>
              </a:ext>
              <a:ext uri="{C183D7F6-B498-43B3-948B-1728B52AA6E4}">
                <adec:decorative xmlns:adec="http://schemas.microsoft.com/office/drawing/2017/decorative" val="1"/>
              </a:ext>
            </a:extLst>
          </p:cNvPr>
          <p:cNvCxnSpPr>
            <a:cxnSpLocks/>
          </p:cNvCxnSpPr>
          <p:nvPr/>
        </p:nvCxnSpPr>
        <p:spPr>
          <a:xfrm>
            <a:off x="1081058" y="3330307"/>
            <a:ext cx="6054725" cy="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F306F01D-CEE0-06C2-E4AC-11D26E8BDDE0}"/>
              </a:ext>
              <a:ext uri="{C183D7F6-B498-43B3-948B-1728B52AA6E4}">
                <adec:decorative xmlns:adec="http://schemas.microsoft.com/office/drawing/2017/decorative" val="1"/>
              </a:ext>
            </a:extLst>
          </p:cNvPr>
          <p:cNvSpPr/>
          <p:nvPr/>
        </p:nvSpPr>
        <p:spPr>
          <a:xfrm>
            <a:off x="4101982" y="5597257"/>
            <a:ext cx="133350" cy="133350"/>
          </a:xfrm>
          <a:prstGeom prst="rect">
            <a:avLst/>
          </a:prstGeom>
          <a:solidFill>
            <a:srgbClr val="120742"/>
          </a:solid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6" name="TextBox 15">
            <a:extLst>
              <a:ext uri="{FF2B5EF4-FFF2-40B4-BE49-F238E27FC236}">
                <a16:creationId xmlns:a16="http://schemas.microsoft.com/office/drawing/2014/main" id="{627A5E53-278C-4FC7-5396-5744628A0DFE}"/>
              </a:ext>
              <a:ext uri="{C183D7F6-B498-43B3-948B-1728B52AA6E4}">
                <adec:decorative xmlns:adec="http://schemas.microsoft.com/office/drawing/2017/decorative" val="1"/>
              </a:ext>
            </a:extLst>
          </p:cNvPr>
          <p:cNvSpPr txBox="1"/>
          <p:nvPr/>
        </p:nvSpPr>
        <p:spPr>
          <a:xfrm>
            <a:off x="4178881" y="5548516"/>
            <a:ext cx="923924" cy="246221"/>
          </a:xfrm>
          <a:prstGeom prst="rect">
            <a:avLst/>
          </a:prstGeom>
          <a:noFill/>
        </p:spPr>
        <p:txBody>
          <a:bodyPr wrap="square">
            <a:spAutoFit/>
          </a:bodyPr>
          <a:lstStyle/>
          <a:p>
            <a:r>
              <a:rPr lang="en-GB" sz="1000" b="0" noProof="0" dirty="0">
                <a:solidFill>
                  <a:srgbClr val="120742"/>
                </a:solidFill>
              </a:rPr>
              <a:t>Poor </a:t>
            </a:r>
            <a:r>
              <a:rPr lang="en-GB" sz="1000" noProof="0" dirty="0">
                <a:solidFill>
                  <a:srgbClr val="120742"/>
                </a:solidFill>
              </a:rPr>
              <a:t>1</a:t>
            </a:r>
            <a:r>
              <a:rPr lang="en-GB" sz="1000" b="0" noProof="0" dirty="0">
                <a:solidFill>
                  <a:srgbClr val="120742"/>
                </a:solidFill>
              </a:rPr>
              <a:t>-6</a:t>
            </a:r>
          </a:p>
        </p:txBody>
      </p:sp>
      <p:sp>
        <p:nvSpPr>
          <p:cNvPr id="6" name="Rectangle 5">
            <a:extLst>
              <a:ext uri="{FF2B5EF4-FFF2-40B4-BE49-F238E27FC236}">
                <a16:creationId xmlns:a16="http://schemas.microsoft.com/office/drawing/2014/main" id="{D203BB86-C9E1-2C76-4B99-99DC1292456F}"/>
              </a:ext>
              <a:ext uri="{C183D7F6-B498-43B3-948B-1728B52AA6E4}">
                <adec:decorative xmlns:adec="http://schemas.microsoft.com/office/drawing/2017/decorative" val="1"/>
              </a:ext>
            </a:extLst>
          </p:cNvPr>
          <p:cNvSpPr/>
          <p:nvPr/>
        </p:nvSpPr>
        <p:spPr>
          <a:xfrm>
            <a:off x="4862454" y="5597257"/>
            <a:ext cx="133350" cy="133350"/>
          </a:xfrm>
          <a:prstGeom prst="rect">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5" name="TextBox 14">
            <a:extLst>
              <a:ext uri="{FF2B5EF4-FFF2-40B4-BE49-F238E27FC236}">
                <a16:creationId xmlns:a16="http://schemas.microsoft.com/office/drawing/2014/main" id="{71AAD003-390B-3855-D8CF-82666739D87B}"/>
              </a:ext>
              <a:ext uri="{C183D7F6-B498-43B3-948B-1728B52AA6E4}">
                <adec:decorative xmlns:adec="http://schemas.microsoft.com/office/drawing/2017/decorative" val="1"/>
              </a:ext>
            </a:extLst>
          </p:cNvPr>
          <p:cNvSpPr txBox="1"/>
          <p:nvPr/>
        </p:nvSpPr>
        <p:spPr>
          <a:xfrm>
            <a:off x="4945643" y="5548516"/>
            <a:ext cx="923924" cy="246221"/>
          </a:xfrm>
          <a:prstGeom prst="rect">
            <a:avLst/>
          </a:prstGeom>
          <a:noFill/>
        </p:spPr>
        <p:txBody>
          <a:bodyPr wrap="square">
            <a:spAutoFit/>
          </a:bodyPr>
          <a:lstStyle/>
          <a:p>
            <a:r>
              <a:rPr lang="en-GB" sz="1000" b="0" noProof="0" dirty="0">
                <a:solidFill>
                  <a:srgbClr val="120742"/>
                </a:solidFill>
              </a:rPr>
              <a:t>Good 7-8</a:t>
            </a:r>
          </a:p>
        </p:txBody>
      </p:sp>
      <p:sp>
        <p:nvSpPr>
          <p:cNvPr id="2" name="Rectangle 1">
            <a:extLst>
              <a:ext uri="{FF2B5EF4-FFF2-40B4-BE49-F238E27FC236}">
                <a16:creationId xmlns:a16="http://schemas.microsoft.com/office/drawing/2014/main" id="{F0A9572D-A583-285C-2D5A-BDC3BFFD2E3D}"/>
              </a:ext>
              <a:ext uri="{C183D7F6-B498-43B3-948B-1728B52AA6E4}">
                <adec:decorative xmlns:adec="http://schemas.microsoft.com/office/drawing/2017/decorative" val="1"/>
              </a:ext>
            </a:extLst>
          </p:cNvPr>
          <p:cNvSpPr/>
          <p:nvPr/>
        </p:nvSpPr>
        <p:spPr>
          <a:xfrm>
            <a:off x="5622926" y="5597257"/>
            <a:ext cx="133350" cy="133350"/>
          </a:xfrm>
          <a:prstGeom prst="rect">
            <a:avLst/>
          </a:prstGeom>
          <a:solidFill>
            <a:srgbClr val="518A45"/>
          </a:solidFill>
          <a:ln>
            <a:solidFill>
              <a:srgbClr val="518A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4" name="TextBox 13">
            <a:extLst>
              <a:ext uri="{FF2B5EF4-FFF2-40B4-BE49-F238E27FC236}">
                <a16:creationId xmlns:a16="http://schemas.microsoft.com/office/drawing/2014/main" id="{6C03366D-AFF1-97E4-6113-B452053B4413}"/>
              </a:ext>
              <a:ext uri="{C183D7F6-B498-43B3-948B-1728B52AA6E4}">
                <adec:decorative xmlns:adec="http://schemas.microsoft.com/office/drawing/2017/decorative" val="1"/>
              </a:ext>
            </a:extLst>
          </p:cNvPr>
          <p:cNvSpPr txBox="1"/>
          <p:nvPr/>
        </p:nvSpPr>
        <p:spPr>
          <a:xfrm>
            <a:off x="5729927" y="5548515"/>
            <a:ext cx="1288204" cy="246221"/>
          </a:xfrm>
          <a:prstGeom prst="rect">
            <a:avLst/>
          </a:prstGeom>
          <a:noFill/>
        </p:spPr>
        <p:txBody>
          <a:bodyPr wrap="square">
            <a:spAutoFit/>
          </a:bodyPr>
          <a:lstStyle/>
          <a:p>
            <a:r>
              <a:rPr lang="en-GB" sz="1000" b="0" noProof="0" dirty="0">
                <a:solidFill>
                  <a:srgbClr val="120742"/>
                </a:solidFill>
              </a:rPr>
              <a:t>Excellent 9-10</a:t>
            </a:r>
          </a:p>
        </p:txBody>
      </p:sp>
      <p:pic>
        <p:nvPicPr>
          <p:cNvPr id="3074" name="Picture 2">
            <a:extLst>
              <a:ext uri="{FF2B5EF4-FFF2-40B4-BE49-F238E27FC236}">
                <a16:creationId xmlns:a16="http://schemas.microsoft.com/office/drawing/2014/main" id="{AB16E88E-6BBA-E5FD-BE58-D5238F1923A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descr="A15. Now going back to your trip in Wales in 2024, how would you rate your experience over from 1 to 10 where 1 is very poor and 10 is very good? 2024 Wales trip takers, n=2,202 (younger independents n=67, families n=179, older independents n=942 and retirement age n=1,014). &#10;">
            <a:extLst>
              <a:ext uri="{FF2B5EF4-FFF2-40B4-BE49-F238E27FC236}">
                <a16:creationId xmlns:a16="http://schemas.microsoft.com/office/drawing/2014/main" id="{5E900068-9106-F538-BFA9-9062FD2DB090}"/>
              </a:ext>
            </a:extLst>
          </p:cNvPr>
          <p:cNvSpPr txBox="1">
            <a:spLocks/>
          </p:cNvSpPr>
          <p:nvPr/>
        </p:nvSpPr>
        <p:spPr>
          <a:xfrm>
            <a:off x="838199" y="6292838"/>
            <a:ext cx="6810375" cy="56516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A15. Now going back to your trip in Wales in 2024, how would you rate your experience over from 1 to 10 where 1 is very poor and 10 is very good? 2024 Wales trip takers, n=2,202 (younger independents n=67, families n=179, older independents n=942 and retirement age n=1,014). </a:t>
            </a:r>
          </a:p>
        </p:txBody>
      </p:sp>
    </p:spTree>
    <p:extLst>
      <p:ext uri="{BB962C8B-B14F-4D97-AF65-F5344CB8AC3E}">
        <p14:creationId xmlns:p14="http://schemas.microsoft.com/office/powerpoint/2010/main" val="3159767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B1FD5-9F90-25AB-02AD-229C62019C2E}"/>
            </a:ext>
          </a:extLst>
        </p:cNvPr>
        <p:cNvGrpSpPr/>
        <p:nvPr/>
      </p:nvGrpSpPr>
      <p:grpSpPr>
        <a:xfrm>
          <a:off x="0" y="0"/>
          <a:ext cx="0" cy="0"/>
          <a:chOff x="0" y="0"/>
          <a:chExt cx="0" cy="0"/>
        </a:xfrm>
      </p:grpSpPr>
      <p:sp>
        <p:nvSpPr>
          <p:cNvPr id="7" name="Title 6" descr="Main reason for choosing Wales as a destination">
            <a:extLst>
              <a:ext uri="{FF2B5EF4-FFF2-40B4-BE49-F238E27FC236}">
                <a16:creationId xmlns:a16="http://schemas.microsoft.com/office/drawing/2014/main" id="{1F69F8BF-1C8F-6596-0BC5-92FAB7433A2E}"/>
              </a:ext>
            </a:extLst>
          </p:cNvPr>
          <p:cNvSpPr txBox="1">
            <a:spLocks noGrp="1"/>
          </p:cNvSpPr>
          <p:nvPr>
            <p:ph type="title" idx="4294967295"/>
          </p:nvPr>
        </p:nvSpPr>
        <p:spPr>
          <a:xfrm>
            <a:off x="838199" y="371702"/>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Main reason for choosing Wales as a destination</a:t>
            </a:r>
          </a:p>
        </p:txBody>
      </p:sp>
      <p:cxnSp>
        <p:nvCxnSpPr>
          <p:cNvPr id="10" name="Straight Connector 9">
            <a:extLst>
              <a:ext uri="{FF2B5EF4-FFF2-40B4-BE49-F238E27FC236}">
                <a16:creationId xmlns:a16="http://schemas.microsoft.com/office/drawing/2014/main" id="{0C952A95-3D41-FD18-866D-DDB37EA90039}"/>
              </a:ext>
              <a:ext uri="{C183D7F6-B498-43B3-948B-1728B52AA6E4}">
                <adec:decorative xmlns:adec="http://schemas.microsoft.com/office/drawing/2017/decorative" val="1"/>
              </a:ext>
            </a:extLst>
          </p:cNvPr>
          <p:cNvCxnSpPr>
            <a:cxnSpLocks/>
          </p:cNvCxnSpPr>
          <p:nvPr/>
        </p:nvCxnSpPr>
        <p:spPr>
          <a:xfrm>
            <a:off x="926972" y="704366"/>
            <a:ext cx="59564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5" descr="57% chose to visit Wales again because they had been before and wanted to return, indicating that Wales is a popular repeat destination. It may reflect both the destination's popularity and a sampling effect, as respondents are likely already familiar with Wales, influencing their likelihood to return. Nature and the desire to relax are also key reasons for visiting.&#10;">
            <a:extLst>
              <a:ext uri="{FF2B5EF4-FFF2-40B4-BE49-F238E27FC236}">
                <a16:creationId xmlns:a16="http://schemas.microsoft.com/office/drawing/2014/main" id="{D4670E3D-0E61-4DCF-3CA2-045D36FBDD02}"/>
              </a:ext>
            </a:extLst>
          </p:cNvPr>
          <p:cNvSpPr>
            <a:spLocks/>
          </p:cNvSpPr>
          <p:nvPr/>
        </p:nvSpPr>
        <p:spPr>
          <a:xfrm>
            <a:off x="838199" y="962260"/>
            <a:ext cx="6788149" cy="54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57% chose to visit Wales again because they had been before and wanted to return, indicating that Wales is a popular repeat destination. It may reflect both the destination's popularity and a sampling effect, as respondents are likely already familiar with Wales, influencing their likelihood to return. Nature and the desire to relax are also key reasons for visiting.</a:t>
            </a:r>
            <a:endParaRPr kumimoji="0" lang="en-GB" sz="14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B9A5E440-4842-1E54-540B-99793C705D08}"/>
              </a:ext>
              <a:ext uri="{C183D7F6-B498-43B3-948B-1728B52AA6E4}">
                <adec:decorative xmlns:adec="http://schemas.microsoft.com/office/drawing/2017/decorative" val="1"/>
              </a:ext>
            </a:extLst>
          </p:cNvPr>
          <p:cNvSpPr txBox="1"/>
          <p:nvPr/>
        </p:nvSpPr>
        <p:spPr>
          <a:xfrm>
            <a:off x="2552700" y="2562496"/>
            <a:ext cx="2217976" cy="523220"/>
          </a:xfrm>
          <a:prstGeom prst="rect">
            <a:avLst/>
          </a:prstGeom>
          <a:noFill/>
        </p:spPr>
        <p:txBody>
          <a:bodyPr wrap="square" rtlCol="0" anchor="ctr">
            <a:spAutoFit/>
          </a:bodyPr>
          <a:lstStyle/>
          <a:p>
            <a:pPr algn="r"/>
            <a:r>
              <a:rPr lang="en-GB" sz="1400" b="1" noProof="0" dirty="0">
                <a:solidFill>
                  <a:srgbClr val="120742"/>
                </a:solidFill>
              </a:rPr>
              <a:t>I have been before and wanted to go again</a:t>
            </a:r>
          </a:p>
        </p:txBody>
      </p:sp>
      <p:sp>
        <p:nvSpPr>
          <p:cNvPr id="4" name="TextBox 3">
            <a:extLst>
              <a:ext uri="{FF2B5EF4-FFF2-40B4-BE49-F238E27FC236}">
                <a16:creationId xmlns:a16="http://schemas.microsoft.com/office/drawing/2014/main" id="{ECD3FB85-F92F-9C22-1CDB-218524280439}"/>
              </a:ext>
              <a:ext uri="{C183D7F6-B498-43B3-948B-1728B52AA6E4}">
                <adec:decorative xmlns:adec="http://schemas.microsoft.com/office/drawing/2017/decorative" val="1"/>
              </a:ext>
            </a:extLst>
          </p:cNvPr>
          <p:cNvSpPr txBox="1"/>
          <p:nvPr/>
        </p:nvSpPr>
        <p:spPr>
          <a:xfrm>
            <a:off x="4770676" y="2562495"/>
            <a:ext cx="904415" cy="523220"/>
          </a:xfrm>
          <a:prstGeom prst="rect">
            <a:avLst/>
          </a:prstGeom>
          <a:noFill/>
        </p:spPr>
        <p:txBody>
          <a:bodyPr wrap="none" rtlCol="0">
            <a:spAutoFit/>
          </a:bodyPr>
          <a:lstStyle/>
          <a:p>
            <a:r>
              <a:rPr lang="en-GB" sz="2800" b="1" noProof="0">
                <a:solidFill>
                  <a:srgbClr val="120742"/>
                </a:solidFill>
              </a:rPr>
              <a:t>57%</a:t>
            </a:r>
          </a:p>
        </p:txBody>
      </p:sp>
      <p:graphicFrame>
        <p:nvGraphicFramePr>
          <p:cNvPr id="3" name="Chart 2">
            <a:extLst>
              <a:ext uri="{FF2B5EF4-FFF2-40B4-BE49-F238E27FC236}">
                <a16:creationId xmlns:a16="http://schemas.microsoft.com/office/drawing/2014/main" id="{5707AFE8-9B66-8427-645D-97419357912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86440506"/>
              </p:ext>
            </p:extLst>
          </p:nvPr>
        </p:nvGraphicFramePr>
        <p:xfrm>
          <a:off x="-1906156" y="2971800"/>
          <a:ext cx="9316605" cy="2923940"/>
        </p:xfrm>
        <a:graphic>
          <a:graphicData uri="http://schemas.openxmlformats.org/drawingml/2006/chart">
            <c:chart xmlns:c="http://schemas.openxmlformats.org/drawingml/2006/chart" xmlns:r="http://schemas.openxmlformats.org/officeDocument/2006/relationships" r:id="rId3"/>
          </a:graphicData>
        </a:graphic>
      </p:graphicFrame>
      <p:pic>
        <p:nvPicPr>
          <p:cNvPr id="14338" name="Picture 2">
            <a:extLst>
              <a:ext uri="{FF2B5EF4-FFF2-40B4-BE49-F238E27FC236}">
                <a16:creationId xmlns:a16="http://schemas.microsoft.com/office/drawing/2014/main" id="{81E832D9-A324-77C2-100B-00EFED22241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6350" y="0"/>
            <a:ext cx="4565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3" descr="A7. Which, if any, of the following were the main factors that made you choose Wales as a destination for this short break/holiday in 2024? 2024 Wales trip takers, n=2,202. &#10;">
            <a:extLst>
              <a:ext uri="{FF2B5EF4-FFF2-40B4-BE49-F238E27FC236}">
                <a16:creationId xmlns:a16="http://schemas.microsoft.com/office/drawing/2014/main" id="{335DC5B2-3328-086C-509A-F5039F861D9A}"/>
              </a:ext>
            </a:extLst>
          </p:cNvPr>
          <p:cNvSpPr txBox="1">
            <a:spLocks/>
          </p:cNvSpPr>
          <p:nvPr/>
        </p:nvSpPr>
        <p:spPr>
          <a:xfrm>
            <a:off x="838199" y="6409945"/>
            <a:ext cx="6788150" cy="44805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A7. Which, if any, of the following were the main factors that made you choose Wales as a destination for this short break/holiday in 2024? 2024 Wales trip takers, n=2,202. </a:t>
            </a:r>
          </a:p>
        </p:txBody>
      </p:sp>
    </p:spTree>
    <p:extLst>
      <p:ext uri="{BB962C8B-B14F-4D97-AF65-F5344CB8AC3E}">
        <p14:creationId xmlns:p14="http://schemas.microsoft.com/office/powerpoint/2010/main" val="1216760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F1586-EDA7-FA57-264B-7DBF0B674D1A}"/>
            </a:ext>
          </a:extLst>
        </p:cNvPr>
        <p:cNvGrpSpPr/>
        <p:nvPr/>
      </p:nvGrpSpPr>
      <p:grpSpPr>
        <a:xfrm>
          <a:off x="0" y="0"/>
          <a:ext cx="0" cy="0"/>
          <a:chOff x="0" y="0"/>
          <a:chExt cx="0" cy="0"/>
        </a:xfrm>
      </p:grpSpPr>
      <p:sp>
        <p:nvSpPr>
          <p:cNvPr id="4" name="Title 3" descr="Reasons for choosing Wales as a destination, by lifestage">
            <a:extLst>
              <a:ext uri="{FF2B5EF4-FFF2-40B4-BE49-F238E27FC236}">
                <a16:creationId xmlns:a16="http://schemas.microsoft.com/office/drawing/2014/main" id="{507CB876-C4CB-B904-C816-05AAAED421D1}"/>
              </a:ext>
            </a:extLst>
          </p:cNvPr>
          <p:cNvSpPr txBox="1">
            <a:spLocks noGrp="1"/>
          </p:cNvSpPr>
          <p:nvPr>
            <p:ph type="title" idx="4294967295"/>
          </p:nvPr>
        </p:nvSpPr>
        <p:spPr>
          <a:xfrm>
            <a:off x="838199" y="365124"/>
            <a:ext cx="773430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Reasons for choosing Wales as a destination,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5" name="Straight Connector 4">
            <a:extLst>
              <a:ext uri="{FF2B5EF4-FFF2-40B4-BE49-F238E27FC236}">
                <a16:creationId xmlns:a16="http://schemas.microsoft.com/office/drawing/2014/main" id="{1B131FC7-9FCA-65A2-E7D2-0948AA1700AB}"/>
              </a:ext>
              <a:ext uri="{C183D7F6-B498-43B3-948B-1728B52AA6E4}">
                <adec:decorative xmlns:adec="http://schemas.microsoft.com/office/drawing/2017/decorative" val="1"/>
              </a:ext>
            </a:extLst>
          </p:cNvPr>
          <p:cNvCxnSpPr>
            <a:cxnSpLocks/>
          </p:cNvCxnSpPr>
          <p:nvPr/>
        </p:nvCxnSpPr>
        <p:spPr>
          <a:xfrm>
            <a:off x="926972" y="704366"/>
            <a:ext cx="70105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5" descr="Younger independents are more likely to seek opportunities to connect with nature. Spending time with family is also a priority, particularly for those respondents with children. Retirement age respondents are more likely to have visited Wales before and want to return, while younger independents are more likely to want to explore a part of Wales they haven't visited yet.&#10;">
            <a:extLst>
              <a:ext uri="{FF2B5EF4-FFF2-40B4-BE49-F238E27FC236}">
                <a16:creationId xmlns:a16="http://schemas.microsoft.com/office/drawing/2014/main" id="{3126396F-8539-0A1A-1E23-C98AEF7BEF93}"/>
              </a:ext>
            </a:extLst>
          </p:cNvPr>
          <p:cNvSpPr txBox="1">
            <a:spLocks/>
          </p:cNvSpPr>
          <p:nvPr/>
        </p:nvSpPr>
        <p:spPr>
          <a:xfrm>
            <a:off x="838199" y="962260"/>
            <a:ext cx="1135380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Younger independents are more likely to seek opportunities to connect with nature. </a:t>
            </a:r>
            <a:r>
              <a:rPr lang="en-US" b="1" noProof="0" dirty="0"/>
              <a:t>Spending time with family is also a priority, particularly for those respondents with children. </a:t>
            </a:r>
            <a:r>
              <a:rPr lang="en-GB" b="1" dirty="0"/>
              <a:t>R</a:t>
            </a:r>
            <a:r>
              <a:rPr lang="en-GB" b="1" noProof="0" dirty="0" err="1"/>
              <a:t>etirement</a:t>
            </a:r>
            <a:r>
              <a:rPr lang="en-GB" b="1" noProof="0" dirty="0"/>
              <a:t> age respondents are more likely to have visited Wales before and want to return, while younger independents are more likely to want to explore a part of Wales they haven't visited yet.</a:t>
            </a:r>
          </a:p>
        </p:txBody>
      </p:sp>
      <p:graphicFrame>
        <p:nvGraphicFramePr>
          <p:cNvPr id="3" name="Chart 2">
            <a:extLst>
              <a:ext uri="{FF2B5EF4-FFF2-40B4-BE49-F238E27FC236}">
                <a16:creationId xmlns:a16="http://schemas.microsoft.com/office/drawing/2014/main" id="{AAADC224-F991-A43F-B829-E6274ECF8E5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06080454"/>
              </p:ext>
            </p:extLst>
          </p:nvPr>
        </p:nvGraphicFramePr>
        <p:xfrm>
          <a:off x="838199" y="2235200"/>
          <a:ext cx="10753724" cy="4127500"/>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Connector 9">
            <a:extLst>
              <a:ext uri="{FF2B5EF4-FFF2-40B4-BE49-F238E27FC236}">
                <a16:creationId xmlns:a16="http://schemas.microsoft.com/office/drawing/2014/main" id="{73FA384F-8DAE-F639-57F1-1F7AE770E9E9}"/>
              </a:ext>
              <a:ext uri="{C183D7F6-B498-43B3-948B-1728B52AA6E4}">
                <adec:decorative xmlns:adec="http://schemas.microsoft.com/office/drawing/2017/decorative" val="1"/>
              </a:ext>
            </a:extLst>
          </p:cNvPr>
          <p:cNvCxnSpPr>
            <a:cxnSpLocks/>
          </p:cNvCxnSpPr>
          <p:nvPr/>
        </p:nvCxnSpPr>
        <p:spPr>
          <a:xfrm flipV="1">
            <a:off x="2900582" y="2891154"/>
            <a:ext cx="0" cy="3347721"/>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2" name="Text Placeholder 3" descr="A7. Which, if any, of the following were the main factors that made you choose Wales as a destination for this short break/holiday in 2024? &#10;2024 Wales trip takers, n=2,202 (younger independents n=67, families n=179, older independents n=942, retirement age n=1,014). &#10;">
            <a:extLst>
              <a:ext uri="{FF2B5EF4-FFF2-40B4-BE49-F238E27FC236}">
                <a16:creationId xmlns:a16="http://schemas.microsoft.com/office/drawing/2014/main" id="{D3970462-4940-B844-3C2C-0AFD9CF3EEC8}"/>
              </a:ext>
            </a:extLst>
          </p:cNvPr>
          <p:cNvSpPr txBox="1">
            <a:spLocks/>
          </p:cNvSpPr>
          <p:nvPr/>
        </p:nvSpPr>
        <p:spPr>
          <a:xfrm>
            <a:off x="838200" y="6480744"/>
            <a:ext cx="10753724"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A7. Which, if any, of the following were the main factors that made you choose Wales as a destination for this short break/holiday in 2024? </a:t>
            </a:r>
          </a:p>
          <a:p>
            <a:pPr marL="0" indent="0">
              <a:buNone/>
            </a:pPr>
            <a:r>
              <a:rPr lang="en-GB" sz="1200" noProof="0" dirty="0">
                <a:solidFill>
                  <a:schemeClr val="tx1"/>
                </a:solidFill>
              </a:rPr>
              <a:t>2024 Wales trip takers, n=2,202 (younger independents n=67, families n=179, older </a:t>
            </a:r>
            <a:r>
              <a:rPr lang="en-GB" sz="1200" dirty="0">
                <a:solidFill>
                  <a:schemeClr val="tx1"/>
                </a:solidFill>
              </a:rPr>
              <a:t>independents </a:t>
            </a:r>
            <a:r>
              <a:rPr lang="en-GB" sz="1200" noProof="0" dirty="0">
                <a:solidFill>
                  <a:schemeClr val="tx1"/>
                </a:solidFill>
              </a:rPr>
              <a:t>n=942, retirement age n=1,014). </a:t>
            </a:r>
          </a:p>
        </p:txBody>
      </p:sp>
    </p:spTree>
    <p:extLst>
      <p:ext uri="{BB962C8B-B14F-4D97-AF65-F5344CB8AC3E}">
        <p14:creationId xmlns:p14="http://schemas.microsoft.com/office/powerpoint/2010/main" val="2800935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2BEEC-4178-5B62-808E-DE348C442158}"/>
            </a:ext>
          </a:extLst>
        </p:cNvPr>
        <p:cNvGrpSpPr/>
        <p:nvPr/>
      </p:nvGrpSpPr>
      <p:grpSpPr>
        <a:xfrm>
          <a:off x="0" y="0"/>
          <a:ext cx="0" cy="0"/>
          <a:chOff x="0" y="0"/>
          <a:chExt cx="0" cy="0"/>
        </a:xfrm>
      </p:grpSpPr>
      <p:sp>
        <p:nvSpPr>
          <p:cNvPr id="7" name="Title 6" descr="Activities done in Wales in 2024">
            <a:extLst>
              <a:ext uri="{FF2B5EF4-FFF2-40B4-BE49-F238E27FC236}">
                <a16:creationId xmlns:a16="http://schemas.microsoft.com/office/drawing/2014/main" id="{577CF48B-34F4-0525-B11B-091D3F5BAF1C}"/>
              </a:ext>
            </a:extLst>
          </p:cNvPr>
          <p:cNvSpPr txBox="1">
            <a:spLocks noGrp="1"/>
          </p:cNvSpPr>
          <p:nvPr>
            <p:ph type="title" idx="4294967295"/>
          </p:nvPr>
        </p:nvSpPr>
        <p:spPr>
          <a:xfrm>
            <a:off x="5511800" y="284090"/>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Activities done in Wales in 2024</a:t>
            </a:r>
          </a:p>
        </p:txBody>
      </p:sp>
      <p:cxnSp>
        <p:nvCxnSpPr>
          <p:cNvPr id="11" name="Straight Connector 10">
            <a:extLst>
              <a:ext uri="{FF2B5EF4-FFF2-40B4-BE49-F238E27FC236}">
                <a16:creationId xmlns:a16="http://schemas.microsoft.com/office/drawing/2014/main" id="{8C2AE42D-781F-9F7E-1C32-0CA230C3D5E4}"/>
              </a:ext>
              <a:ext uri="{C183D7F6-B498-43B3-948B-1728B52AA6E4}">
                <adec:decorative xmlns:adec="http://schemas.microsoft.com/office/drawing/2017/decorative" val="1"/>
              </a:ext>
            </a:extLst>
          </p:cNvPr>
          <p:cNvCxnSpPr>
            <a:cxnSpLocks/>
          </p:cNvCxnSpPr>
          <p:nvPr/>
        </p:nvCxnSpPr>
        <p:spPr>
          <a:xfrm>
            <a:off x="5594222" y="629338"/>
            <a:ext cx="39434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5" descr="Walking, hiking, and rambling are the most popular activities in Wales, which aligns with one of the primary reasons for visiting (to connect with nature and enjoy the outdoors), followed by trying local food and drink.&#10;">
            <a:extLst>
              <a:ext uri="{FF2B5EF4-FFF2-40B4-BE49-F238E27FC236}">
                <a16:creationId xmlns:a16="http://schemas.microsoft.com/office/drawing/2014/main" id="{98AA04B6-39D6-ABD7-DDF8-92F247AACBB7}"/>
              </a:ext>
            </a:extLst>
          </p:cNvPr>
          <p:cNvSpPr>
            <a:spLocks/>
          </p:cNvSpPr>
          <p:nvPr/>
        </p:nvSpPr>
        <p:spPr>
          <a:xfrm>
            <a:off x="5472000" y="936000"/>
            <a:ext cx="6181724" cy="576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Walking, hiking, and rambling are the most popular activities in Wales, which aligns with one of the primary reasons for visiting (to connect with nature and enjoy the outdoors), followed by trying local food and drink.</a:t>
            </a:r>
          </a:p>
        </p:txBody>
      </p:sp>
      <p:sp>
        <p:nvSpPr>
          <p:cNvPr id="4" name="TextBox 3">
            <a:extLst>
              <a:ext uri="{FF2B5EF4-FFF2-40B4-BE49-F238E27FC236}">
                <a16:creationId xmlns:a16="http://schemas.microsoft.com/office/drawing/2014/main" id="{305B5B1E-36CD-E817-A063-A447149B2D7F}"/>
              </a:ext>
              <a:ext uri="{C183D7F6-B498-43B3-948B-1728B52AA6E4}">
                <adec:decorative xmlns:adec="http://schemas.microsoft.com/office/drawing/2017/decorative" val="1"/>
              </a:ext>
            </a:extLst>
          </p:cNvPr>
          <p:cNvSpPr txBox="1"/>
          <p:nvPr/>
        </p:nvSpPr>
        <p:spPr>
          <a:xfrm>
            <a:off x="6666344" y="2415375"/>
            <a:ext cx="2437051" cy="523220"/>
          </a:xfrm>
          <a:prstGeom prst="rect">
            <a:avLst/>
          </a:prstGeom>
          <a:noFill/>
        </p:spPr>
        <p:txBody>
          <a:bodyPr wrap="square" rtlCol="0" anchor="ctr">
            <a:spAutoFit/>
          </a:bodyPr>
          <a:lstStyle/>
          <a:p>
            <a:pPr algn="r"/>
            <a:r>
              <a:rPr lang="en-GB" sz="1400" b="1" noProof="0">
                <a:solidFill>
                  <a:srgbClr val="120742"/>
                </a:solidFill>
              </a:rPr>
              <a:t>Walking, hiking or rambling</a:t>
            </a:r>
          </a:p>
        </p:txBody>
      </p:sp>
      <p:sp>
        <p:nvSpPr>
          <p:cNvPr id="3" name="TextBox 2">
            <a:extLst>
              <a:ext uri="{FF2B5EF4-FFF2-40B4-BE49-F238E27FC236}">
                <a16:creationId xmlns:a16="http://schemas.microsoft.com/office/drawing/2014/main" id="{561C1DD3-4F21-CA79-DC59-D8ADE9F1C104}"/>
              </a:ext>
              <a:ext uri="{C183D7F6-B498-43B3-948B-1728B52AA6E4}">
                <adec:decorative xmlns:adec="http://schemas.microsoft.com/office/drawing/2017/decorative" val="1"/>
              </a:ext>
            </a:extLst>
          </p:cNvPr>
          <p:cNvSpPr txBox="1"/>
          <p:nvPr/>
        </p:nvSpPr>
        <p:spPr>
          <a:xfrm>
            <a:off x="9103395" y="2425899"/>
            <a:ext cx="904415" cy="523220"/>
          </a:xfrm>
          <a:prstGeom prst="rect">
            <a:avLst/>
          </a:prstGeom>
          <a:noFill/>
        </p:spPr>
        <p:txBody>
          <a:bodyPr wrap="none" rtlCol="0">
            <a:spAutoFit/>
          </a:bodyPr>
          <a:lstStyle/>
          <a:p>
            <a:r>
              <a:rPr lang="en-GB" sz="2800" b="1" noProof="0">
                <a:solidFill>
                  <a:srgbClr val="120742"/>
                </a:solidFill>
              </a:rPr>
              <a:t>56%</a:t>
            </a:r>
          </a:p>
        </p:txBody>
      </p:sp>
      <p:graphicFrame>
        <p:nvGraphicFramePr>
          <p:cNvPr id="2" name="Chart 1">
            <a:extLst>
              <a:ext uri="{FF2B5EF4-FFF2-40B4-BE49-F238E27FC236}">
                <a16:creationId xmlns:a16="http://schemas.microsoft.com/office/drawing/2014/main" id="{92B09634-40E1-BD23-DF24-9A08FE7AEBC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27919949"/>
              </p:ext>
            </p:extLst>
          </p:nvPr>
        </p:nvGraphicFramePr>
        <p:xfrm>
          <a:off x="2340628" y="2821457"/>
          <a:ext cx="8577711" cy="335628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descr="A14. Which, if any, of the following did you do on this trip in Wales in 2024? &#10;2024 Wales trip takers, n=2,202. &#10;">
            <a:extLst>
              <a:ext uri="{FF2B5EF4-FFF2-40B4-BE49-F238E27FC236}">
                <a16:creationId xmlns:a16="http://schemas.microsoft.com/office/drawing/2014/main" id="{02A9A83E-9A68-B137-7A2C-FE77F6771419}"/>
              </a:ext>
            </a:extLst>
          </p:cNvPr>
          <p:cNvSpPr txBox="1">
            <a:spLocks/>
          </p:cNvSpPr>
          <p:nvPr/>
        </p:nvSpPr>
        <p:spPr>
          <a:xfrm>
            <a:off x="5398162" y="6508750"/>
            <a:ext cx="6838288" cy="328203"/>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50" noProof="0" dirty="0">
                <a:solidFill>
                  <a:schemeClr val="tx1"/>
                </a:solidFill>
              </a:rPr>
              <a:t>A14. Which, if any, of the following did you do on this trip in Wales in 2024? </a:t>
            </a:r>
          </a:p>
          <a:p>
            <a:pPr marL="0" indent="0">
              <a:buNone/>
            </a:pPr>
            <a:r>
              <a:rPr lang="en-GB" sz="1050" noProof="0" dirty="0">
                <a:solidFill>
                  <a:schemeClr val="tx1"/>
                </a:solidFill>
              </a:rPr>
              <a:t>2024 Wales trip takers, n=2,202. </a:t>
            </a:r>
          </a:p>
        </p:txBody>
      </p:sp>
      <p:pic>
        <p:nvPicPr>
          <p:cNvPr id="5" name="Picture 4">
            <a:extLst>
              <a:ext uri="{FF2B5EF4-FFF2-40B4-BE49-F238E27FC236}">
                <a16:creationId xmlns:a16="http://schemas.microsoft.com/office/drawing/2014/main" id="{452F631F-A1E0-C6B9-4521-AFA0EB5CBE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8679" y="0"/>
            <a:ext cx="4502622" cy="6858000"/>
          </a:xfrm>
          <a:prstGeom prst="rect">
            <a:avLst/>
          </a:prstGeom>
        </p:spPr>
      </p:pic>
    </p:spTree>
    <p:extLst>
      <p:ext uri="{BB962C8B-B14F-4D97-AF65-F5344CB8AC3E}">
        <p14:creationId xmlns:p14="http://schemas.microsoft.com/office/powerpoint/2010/main" val="3928527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C76C-04DF-E3E6-E441-8F0D30CF2BD2}"/>
            </a:ext>
          </a:extLst>
        </p:cNvPr>
        <p:cNvGrpSpPr/>
        <p:nvPr/>
      </p:nvGrpSpPr>
      <p:grpSpPr>
        <a:xfrm>
          <a:off x="0" y="0"/>
          <a:ext cx="0" cy="0"/>
          <a:chOff x="0" y="0"/>
          <a:chExt cx="0" cy="0"/>
        </a:xfrm>
      </p:grpSpPr>
      <p:sp>
        <p:nvSpPr>
          <p:cNvPr id="14" name="Title 13" descr="Where in Wales did you stay?">
            <a:extLst>
              <a:ext uri="{FF2B5EF4-FFF2-40B4-BE49-F238E27FC236}">
                <a16:creationId xmlns:a16="http://schemas.microsoft.com/office/drawing/2014/main" id="{B4F45D5E-7283-9F35-E66F-D623BDDDA31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Where in Wales did you stay?</a:t>
            </a:r>
          </a:p>
        </p:txBody>
      </p:sp>
      <p:cxnSp>
        <p:nvCxnSpPr>
          <p:cNvPr id="2" name="Straight Connector 1">
            <a:extLst>
              <a:ext uri="{FF2B5EF4-FFF2-40B4-BE49-F238E27FC236}">
                <a16:creationId xmlns:a16="http://schemas.microsoft.com/office/drawing/2014/main" id="{440CFF1B-3231-3411-429E-D293269805A0}"/>
              </a:ext>
              <a:ext uri="{C183D7F6-B498-43B3-948B-1728B52AA6E4}">
                <adec:decorative xmlns:adec="http://schemas.microsoft.com/office/drawing/2017/decorative" val="1"/>
              </a:ext>
            </a:extLst>
          </p:cNvPr>
          <p:cNvCxnSpPr>
            <a:cxnSpLocks/>
          </p:cNvCxnSpPr>
          <p:nvPr/>
        </p:nvCxnSpPr>
        <p:spPr>
          <a:xfrm>
            <a:off x="926972" y="704366"/>
            <a:ext cx="3594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itle 5" descr="North Wales attracted the highest number of overnight visits (47%), driven mostly by stays in Eryri (Snowdonia). retirement age respondents are more likely to stay in Llandudno &amp; Colwyn Bay (15% compared to 12% total).&#10;&#10;">
            <a:extLst>
              <a:ext uri="{FF2B5EF4-FFF2-40B4-BE49-F238E27FC236}">
                <a16:creationId xmlns:a16="http://schemas.microsoft.com/office/drawing/2014/main" id="{B0916A10-A469-E2CD-D376-1ED172DCFCE1}"/>
              </a:ext>
            </a:extLst>
          </p:cNvPr>
          <p:cNvSpPr txBox="1">
            <a:spLocks/>
          </p:cNvSpPr>
          <p:nvPr/>
        </p:nvSpPr>
        <p:spPr>
          <a:xfrm>
            <a:off x="838199" y="962260"/>
            <a:ext cx="11106173"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latin typeface="Arial" panose="020B0604020202020204" pitchFamily="34" charset="0"/>
                <a:cs typeface="Arial" panose="020B0604020202020204" pitchFamily="34" charset="0"/>
              </a:rPr>
              <a:t>North Wales attracted the highest number of overnight visits (47%), driven mostly by stays in Eryri (Snowdonia). </a:t>
            </a:r>
            <a:r>
              <a:rPr lang="en-GB" b="1" noProof="0" dirty="0"/>
              <a:t>retirement age respondents are more likely to stay in Llandudno &amp; Colwyn Bay (15% compared to 12% total).</a:t>
            </a:r>
          </a:p>
          <a:p>
            <a:endParaRPr lang="en-GB" b="1" noProof="0" dirty="0"/>
          </a:p>
        </p:txBody>
      </p:sp>
      <p:graphicFrame>
        <p:nvGraphicFramePr>
          <p:cNvPr id="11" name="Chart 10">
            <a:extLst>
              <a:ext uri="{FF2B5EF4-FFF2-40B4-BE49-F238E27FC236}">
                <a16:creationId xmlns:a16="http://schemas.microsoft.com/office/drawing/2014/main" id="{261FE226-1FA5-E8AE-B5D4-8312E0AB9A5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17526030"/>
              </p:ext>
            </p:extLst>
          </p:nvPr>
        </p:nvGraphicFramePr>
        <p:xfrm>
          <a:off x="-1965026" y="2405063"/>
          <a:ext cx="8577711" cy="3356281"/>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Group 14">
            <a:extLst>
              <a:ext uri="{FF2B5EF4-FFF2-40B4-BE49-F238E27FC236}">
                <a16:creationId xmlns:a16="http://schemas.microsoft.com/office/drawing/2014/main" id="{95F8E36F-A982-0DBE-8F86-6133354C122F}"/>
              </a:ext>
              <a:ext uri="{C183D7F6-B498-43B3-948B-1728B52AA6E4}">
                <adec:decorative xmlns:adec="http://schemas.microsoft.com/office/drawing/2017/decorative" val="1"/>
              </a:ext>
            </a:extLst>
          </p:cNvPr>
          <p:cNvGrpSpPr/>
          <p:nvPr/>
        </p:nvGrpSpPr>
        <p:grpSpPr>
          <a:xfrm>
            <a:off x="7237678" y="2393841"/>
            <a:ext cx="4797192" cy="3056999"/>
            <a:chOff x="6918558" y="2460640"/>
            <a:chExt cx="4797192" cy="3056999"/>
          </a:xfrm>
        </p:grpSpPr>
        <p:pic>
          <p:nvPicPr>
            <p:cNvPr id="3" name="Picture 2">
              <a:extLst>
                <a:ext uri="{FF2B5EF4-FFF2-40B4-BE49-F238E27FC236}">
                  <a16:creationId xmlns:a16="http://schemas.microsoft.com/office/drawing/2014/main" id="{A3DA58A0-EA4E-4C1E-5082-DCCB0BD9219E}"/>
                </a:ext>
                <a:ext uri="{C183D7F6-B498-43B3-948B-1728B52AA6E4}">
                  <adec:decorative xmlns:adec="http://schemas.microsoft.com/office/drawing/2017/decorative" val="1"/>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52000"/>
                      </a14:imgEffect>
                    </a14:imgLayer>
                  </a14:imgProps>
                </a:ext>
              </a:extLst>
            </a:blip>
            <a:stretch>
              <a:fillRect/>
            </a:stretch>
          </p:blipFill>
          <p:spPr>
            <a:xfrm>
              <a:off x="8240210" y="2460640"/>
              <a:ext cx="2135057" cy="2856131"/>
            </a:xfrm>
            <a:prstGeom prst="rect">
              <a:avLst/>
            </a:prstGeom>
          </p:spPr>
        </p:pic>
        <p:sp>
          <p:nvSpPr>
            <p:cNvPr id="5" name="TextBox 4">
              <a:extLst>
                <a:ext uri="{FF2B5EF4-FFF2-40B4-BE49-F238E27FC236}">
                  <a16:creationId xmlns:a16="http://schemas.microsoft.com/office/drawing/2014/main" id="{C4DCFF95-5D17-D19A-7647-0D51D06C1305}"/>
                </a:ext>
              </a:extLst>
            </p:cNvPr>
            <p:cNvSpPr txBox="1"/>
            <p:nvPr/>
          </p:nvSpPr>
          <p:spPr>
            <a:xfrm>
              <a:off x="6990225" y="2807403"/>
              <a:ext cx="1547090" cy="612934"/>
            </a:xfrm>
            <a:prstGeom prst="roundRect">
              <a:avLst/>
            </a:prstGeom>
            <a:solidFill>
              <a:srgbClr val="120742"/>
            </a:solidFill>
            <a:ln>
              <a:solidFill>
                <a:schemeClr val="bg1"/>
              </a:solidFill>
            </a:ln>
          </p:spPr>
          <p:txBody>
            <a:bodyPr wrap="square" rtlCol="0">
              <a:spAutoFit/>
            </a:bodyPr>
            <a:lstStyle/>
            <a:p>
              <a:pPr algn="ctr"/>
              <a:r>
                <a:rPr lang="en-GB" sz="2000" b="1" noProof="0" dirty="0">
                  <a:solidFill>
                    <a:schemeClr val="bg1"/>
                  </a:solidFill>
                </a:rPr>
                <a:t>47%</a:t>
              </a:r>
            </a:p>
            <a:p>
              <a:pPr algn="ctr"/>
              <a:r>
                <a:rPr lang="en-GB" sz="1000" noProof="0" dirty="0">
                  <a:solidFill>
                    <a:schemeClr val="bg1"/>
                  </a:solidFill>
                </a:rPr>
                <a:t>North Wales (1)</a:t>
              </a:r>
            </a:p>
          </p:txBody>
        </p:sp>
        <p:sp>
          <p:nvSpPr>
            <p:cNvPr id="7" name="TextBox 6">
              <a:extLst>
                <a:ext uri="{FF2B5EF4-FFF2-40B4-BE49-F238E27FC236}">
                  <a16:creationId xmlns:a16="http://schemas.microsoft.com/office/drawing/2014/main" id="{C6131EAF-8A45-C5D5-EB6B-A6D074518317}"/>
                </a:ext>
              </a:extLst>
            </p:cNvPr>
            <p:cNvSpPr txBox="1"/>
            <p:nvPr/>
          </p:nvSpPr>
          <p:spPr>
            <a:xfrm>
              <a:off x="10078162" y="3525767"/>
              <a:ext cx="1547090" cy="612000"/>
            </a:xfrm>
            <a:prstGeom prst="roundRect">
              <a:avLst/>
            </a:prstGeom>
            <a:solidFill>
              <a:srgbClr val="120742"/>
            </a:solidFill>
            <a:ln>
              <a:solidFill>
                <a:schemeClr val="bg1"/>
              </a:solidFill>
            </a:ln>
          </p:spPr>
          <p:txBody>
            <a:bodyPr wrap="square" rtlCol="0">
              <a:spAutoFit/>
            </a:bodyPr>
            <a:lstStyle/>
            <a:p>
              <a:pPr algn="ctr"/>
              <a:r>
                <a:rPr lang="en-GB" sz="2000" b="1" noProof="0">
                  <a:solidFill>
                    <a:schemeClr val="bg1"/>
                  </a:solidFill>
                </a:rPr>
                <a:t>20%</a:t>
              </a:r>
            </a:p>
            <a:p>
              <a:pPr algn="ctr"/>
              <a:r>
                <a:rPr lang="en-GB" sz="900" noProof="0">
                  <a:solidFill>
                    <a:schemeClr val="bg1"/>
                  </a:solidFill>
                </a:rPr>
                <a:t>Mid Wales (2)</a:t>
              </a:r>
            </a:p>
          </p:txBody>
        </p:sp>
        <p:sp>
          <p:nvSpPr>
            <p:cNvPr id="8" name="TextBox 7">
              <a:extLst>
                <a:ext uri="{FF2B5EF4-FFF2-40B4-BE49-F238E27FC236}">
                  <a16:creationId xmlns:a16="http://schemas.microsoft.com/office/drawing/2014/main" id="{AA68417A-107D-C9D3-0194-6FE963251422}"/>
                </a:ext>
              </a:extLst>
            </p:cNvPr>
            <p:cNvSpPr txBox="1"/>
            <p:nvPr/>
          </p:nvSpPr>
          <p:spPr>
            <a:xfrm>
              <a:off x="6918558" y="4839733"/>
              <a:ext cx="1548000" cy="612934"/>
            </a:xfrm>
            <a:prstGeom prst="roundRect">
              <a:avLst/>
            </a:prstGeom>
            <a:solidFill>
              <a:srgbClr val="120742"/>
            </a:solidFill>
            <a:ln>
              <a:solidFill>
                <a:schemeClr val="bg1"/>
              </a:solidFill>
            </a:ln>
          </p:spPr>
          <p:txBody>
            <a:bodyPr wrap="square" rtlCol="0">
              <a:spAutoFit/>
            </a:bodyPr>
            <a:lstStyle/>
            <a:p>
              <a:pPr algn="ctr"/>
              <a:r>
                <a:rPr lang="en-GB" sz="2000" b="1" noProof="0" dirty="0">
                  <a:solidFill>
                    <a:schemeClr val="bg1"/>
                  </a:solidFill>
                </a:rPr>
                <a:t>28%</a:t>
              </a:r>
            </a:p>
            <a:p>
              <a:pPr algn="ctr"/>
              <a:r>
                <a:rPr lang="en-GB" sz="1000" noProof="0" dirty="0">
                  <a:solidFill>
                    <a:schemeClr val="bg1"/>
                  </a:solidFill>
                </a:rPr>
                <a:t>Southwest Wales (3)</a:t>
              </a:r>
            </a:p>
          </p:txBody>
        </p:sp>
        <p:sp>
          <p:nvSpPr>
            <p:cNvPr id="9" name="TextBox 8">
              <a:extLst>
                <a:ext uri="{FF2B5EF4-FFF2-40B4-BE49-F238E27FC236}">
                  <a16:creationId xmlns:a16="http://schemas.microsoft.com/office/drawing/2014/main" id="{919077B0-C901-5ADA-D3EF-14AF71BD2C31}"/>
                </a:ext>
              </a:extLst>
            </p:cNvPr>
            <p:cNvSpPr txBox="1"/>
            <p:nvPr/>
          </p:nvSpPr>
          <p:spPr>
            <a:xfrm>
              <a:off x="10167750" y="4938757"/>
              <a:ext cx="1548000" cy="578882"/>
            </a:xfrm>
            <a:prstGeom prst="roundRect">
              <a:avLst/>
            </a:prstGeom>
            <a:solidFill>
              <a:srgbClr val="120742"/>
            </a:solidFill>
            <a:ln>
              <a:solidFill>
                <a:schemeClr val="bg1"/>
              </a:solidFill>
            </a:ln>
          </p:spPr>
          <p:txBody>
            <a:bodyPr wrap="square" rtlCol="0">
              <a:spAutoFit/>
            </a:bodyPr>
            <a:lstStyle/>
            <a:p>
              <a:pPr algn="ctr"/>
              <a:r>
                <a:rPr lang="en-GB" b="1" noProof="0">
                  <a:solidFill>
                    <a:schemeClr val="bg1"/>
                  </a:solidFill>
                </a:rPr>
                <a:t>15%</a:t>
              </a:r>
            </a:p>
            <a:p>
              <a:pPr algn="ctr"/>
              <a:r>
                <a:rPr lang="en-GB" sz="1000" noProof="0">
                  <a:solidFill>
                    <a:schemeClr val="bg1"/>
                  </a:solidFill>
                </a:rPr>
                <a:t>Southeast Wales (4)</a:t>
              </a:r>
            </a:p>
          </p:txBody>
        </p:sp>
      </p:grpSp>
      <p:sp>
        <p:nvSpPr>
          <p:cNvPr id="4" name="Text Placeholder 3" descr="A12. Where in Wales did you stay overnight on this trip in [MONTH]? Please select  that apply. 2024 Wales trip takers, n=2,202.&#10;North Wales = North East Wales, Llandudno &amp; Colwyn Bay, Snowdonia Mountains &amp; Coast, The Isle of Anglesey; Mid Wales = Mid Wales and the Brecon Beacons and Ceredigion; &#10;SW Wales = Pembrokeshire, Carmarthenshire and Swansea Bay; SE Wales = Cardiff, The Valleys of South Wales, Glamorgan Heritage Coast and Wye Valley&#10;">
            <a:extLst>
              <a:ext uri="{FF2B5EF4-FFF2-40B4-BE49-F238E27FC236}">
                <a16:creationId xmlns:a16="http://schemas.microsoft.com/office/drawing/2014/main" id="{1480089D-AB12-8F5C-BC08-B34C4471B656}"/>
              </a:ext>
            </a:extLst>
          </p:cNvPr>
          <p:cNvSpPr txBox="1">
            <a:spLocks/>
          </p:cNvSpPr>
          <p:nvPr/>
        </p:nvSpPr>
        <p:spPr>
          <a:xfrm>
            <a:off x="838200" y="6272716"/>
            <a:ext cx="11353800" cy="585283"/>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100" noProof="0" dirty="0">
                <a:solidFill>
                  <a:schemeClr val="tx1"/>
                </a:solidFill>
              </a:rPr>
              <a:t>A12. Where in Wales did you stay overnight on this trip in [MONTH]? Please select  that apply. 2024 Wales trip takers, n=2,202.</a:t>
            </a:r>
          </a:p>
          <a:p>
            <a:pPr marL="0" indent="0">
              <a:buNone/>
            </a:pPr>
            <a:r>
              <a:rPr lang="en-GB" sz="1100" noProof="0" dirty="0">
                <a:solidFill>
                  <a:schemeClr val="tx1"/>
                </a:solidFill>
              </a:rPr>
              <a:t>North Wales = North East Wales, Llandudno &amp; Colwyn Bay, Snowdonia Mountains &amp; Coast, The Isle of Anglesey; Mid Wales = Mid Wales and the Brecon Beacons and Ceredigion; </a:t>
            </a:r>
          </a:p>
          <a:p>
            <a:pPr marL="0" indent="0">
              <a:buNone/>
            </a:pPr>
            <a:r>
              <a:rPr lang="en-GB" sz="1100" noProof="0" dirty="0">
                <a:solidFill>
                  <a:schemeClr val="tx1"/>
                </a:solidFill>
              </a:rPr>
              <a:t>SW Wales = Pembrokeshire, Carmarthenshire and Swansea Bay; SE Wales = Cardiff, The Valleys of South Wales, Glamorgan Heritage Coast and Wye Valley</a:t>
            </a:r>
          </a:p>
        </p:txBody>
      </p:sp>
    </p:spTree>
    <p:extLst>
      <p:ext uri="{BB962C8B-B14F-4D97-AF65-F5344CB8AC3E}">
        <p14:creationId xmlns:p14="http://schemas.microsoft.com/office/powerpoint/2010/main" val="65540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49749-957B-49C2-6135-EA7DACA30917}"/>
            </a:ext>
          </a:extLst>
        </p:cNvPr>
        <p:cNvGrpSpPr/>
        <p:nvPr/>
      </p:nvGrpSpPr>
      <p:grpSpPr>
        <a:xfrm>
          <a:off x="0" y="0"/>
          <a:ext cx="0" cy="0"/>
          <a:chOff x="0" y="0"/>
          <a:chExt cx="0" cy="0"/>
        </a:xfrm>
      </p:grpSpPr>
      <p:sp>
        <p:nvSpPr>
          <p:cNvPr id="16" name="Title 15" descr="Did you stay in one or several locations?">
            <a:extLst>
              <a:ext uri="{FF2B5EF4-FFF2-40B4-BE49-F238E27FC236}">
                <a16:creationId xmlns:a16="http://schemas.microsoft.com/office/drawing/2014/main" id="{C10F9F55-D459-6FE2-5D65-546B63572BF3}"/>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Did you stay in one or several locations?</a:t>
            </a:r>
          </a:p>
        </p:txBody>
      </p:sp>
      <p:cxnSp>
        <p:nvCxnSpPr>
          <p:cNvPr id="17" name="Straight Connector 16">
            <a:extLst>
              <a:ext uri="{FF2B5EF4-FFF2-40B4-BE49-F238E27FC236}">
                <a16:creationId xmlns:a16="http://schemas.microsoft.com/office/drawing/2014/main" id="{D7DDF18B-8F6A-420E-7E98-E14BDF3158CB}"/>
              </a:ext>
              <a:ext uri="{C183D7F6-B498-43B3-948B-1728B52AA6E4}">
                <adec:decorative xmlns:adec="http://schemas.microsoft.com/office/drawing/2017/decorative" val="1"/>
              </a:ext>
            </a:extLst>
          </p:cNvPr>
          <p:cNvCxnSpPr>
            <a:cxnSpLocks/>
          </p:cNvCxnSpPr>
          <p:nvPr/>
        </p:nvCxnSpPr>
        <p:spPr>
          <a:xfrm>
            <a:off x="926972" y="704366"/>
            <a:ext cx="50420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itle 5" descr="88% of those who travelled to Wales stayed overnight in just one location. Younger independents are slightly more likely to stay in multiple locations, with 13% staying in several places, compared to the overall average of 11%.&#10;">
            <a:extLst>
              <a:ext uri="{FF2B5EF4-FFF2-40B4-BE49-F238E27FC236}">
                <a16:creationId xmlns:a16="http://schemas.microsoft.com/office/drawing/2014/main" id="{6E6A3440-7D0B-C7DA-2BA2-546DAC4B8A9F}"/>
              </a:ext>
            </a:extLst>
          </p:cNvPr>
          <p:cNvSpPr txBox="1">
            <a:spLocks/>
          </p:cNvSpPr>
          <p:nvPr/>
        </p:nvSpPr>
        <p:spPr>
          <a:xfrm>
            <a:off x="838200" y="962260"/>
            <a:ext cx="647700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800" b="1" noProof="0" dirty="0"/>
              <a:t>88% of those who travelled to Wales stayed overnight in just one location. Younger independents are slightly more likely to stay in multiple locations, with 13% staying in several places, compared to the overall average of 11%.</a:t>
            </a:r>
            <a:endParaRPr lang="en-GB" b="1" noProof="0" dirty="0"/>
          </a:p>
        </p:txBody>
      </p:sp>
      <p:graphicFrame>
        <p:nvGraphicFramePr>
          <p:cNvPr id="20" name="Chart 19">
            <a:extLst>
              <a:ext uri="{FF2B5EF4-FFF2-40B4-BE49-F238E27FC236}">
                <a16:creationId xmlns:a16="http://schemas.microsoft.com/office/drawing/2014/main" id="{581A627F-7329-0F0B-EB05-13C29AF59FB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2914205"/>
              </p:ext>
            </p:extLst>
          </p:nvPr>
        </p:nvGraphicFramePr>
        <p:xfrm>
          <a:off x="838199" y="2215356"/>
          <a:ext cx="6610352" cy="4113667"/>
        </p:xfrm>
        <a:graphic>
          <a:graphicData uri="http://schemas.openxmlformats.org/drawingml/2006/chart">
            <c:chart xmlns:c="http://schemas.openxmlformats.org/drawingml/2006/chart" xmlns:r="http://schemas.openxmlformats.org/officeDocument/2006/relationships" r:id="rId3"/>
          </a:graphicData>
        </a:graphic>
      </p:graphicFrame>
      <p:cxnSp>
        <p:nvCxnSpPr>
          <p:cNvPr id="25" name="Straight Connector 24">
            <a:extLst>
              <a:ext uri="{FF2B5EF4-FFF2-40B4-BE49-F238E27FC236}">
                <a16:creationId xmlns:a16="http://schemas.microsoft.com/office/drawing/2014/main" id="{90B54CF0-3523-C7DE-A42D-FBEC2EE9C54A}"/>
              </a:ext>
              <a:ext uri="{C183D7F6-B498-43B3-948B-1728B52AA6E4}">
                <adec:decorative xmlns:adec="http://schemas.microsoft.com/office/drawing/2017/decorative" val="1"/>
              </a:ext>
            </a:extLst>
          </p:cNvPr>
          <p:cNvCxnSpPr>
            <a:cxnSpLocks/>
          </p:cNvCxnSpPr>
          <p:nvPr/>
        </p:nvCxnSpPr>
        <p:spPr>
          <a:xfrm flipV="1">
            <a:off x="4510013" y="2677413"/>
            <a:ext cx="0" cy="3347721"/>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180E8D2-0B8F-F7A5-6DE4-F5E1C61FEA30}"/>
              </a:ext>
              <a:ext uri="{C183D7F6-B498-43B3-948B-1728B52AA6E4}">
                <adec:decorative xmlns:adec="http://schemas.microsoft.com/office/drawing/2017/decorative" val="1"/>
              </a:ext>
            </a:extLst>
          </p:cNvPr>
          <p:cNvCxnSpPr>
            <a:cxnSpLocks/>
          </p:cNvCxnSpPr>
          <p:nvPr/>
        </p:nvCxnSpPr>
        <p:spPr>
          <a:xfrm flipV="1">
            <a:off x="1519457" y="2677413"/>
            <a:ext cx="0" cy="3347721"/>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4" name="Text Placeholder 3" descr="A13. Which of the below best describes your trip in Wales in 2024? 2024 Wales trip takers n=2,202 (younger independents n=67, families n=179, older independents n=942, retirement age n=1,1014, website n=331, ECRM n=1,529, campaign n=256, social media n=86).&#10;">
            <a:extLst>
              <a:ext uri="{FF2B5EF4-FFF2-40B4-BE49-F238E27FC236}">
                <a16:creationId xmlns:a16="http://schemas.microsoft.com/office/drawing/2014/main" id="{BAA49748-59E8-36D5-7BFA-7DFC032CA278}"/>
              </a:ext>
            </a:extLst>
          </p:cNvPr>
          <p:cNvSpPr txBox="1">
            <a:spLocks/>
          </p:cNvSpPr>
          <p:nvPr/>
        </p:nvSpPr>
        <p:spPr>
          <a:xfrm>
            <a:off x="838200" y="6369050"/>
            <a:ext cx="6610351" cy="488949"/>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100" noProof="0" dirty="0">
                <a:solidFill>
                  <a:schemeClr val="tx1"/>
                </a:solidFill>
              </a:rPr>
              <a:t>A13. Which of the below best describes your trip in Wales in 2024? 2024 Wales trip takers n=2,202 (younger independents n=67, families n=179, older independents n=942, retirement age n=1,014, website n=331, ECRM n=1,529, campaign n=256, social </a:t>
            </a:r>
            <a:r>
              <a:rPr lang="en-GB" sz="1100" dirty="0">
                <a:solidFill>
                  <a:schemeClr val="tx1"/>
                </a:solidFill>
              </a:rPr>
              <a:t>m</a:t>
            </a:r>
            <a:r>
              <a:rPr lang="en-GB" sz="1100" noProof="0" dirty="0" err="1">
                <a:solidFill>
                  <a:schemeClr val="tx1"/>
                </a:solidFill>
              </a:rPr>
              <a:t>edia</a:t>
            </a:r>
            <a:r>
              <a:rPr lang="en-GB" sz="1100" noProof="0" dirty="0">
                <a:solidFill>
                  <a:schemeClr val="tx1"/>
                </a:solidFill>
              </a:rPr>
              <a:t> n=86).</a:t>
            </a:r>
          </a:p>
        </p:txBody>
      </p:sp>
      <p:pic>
        <p:nvPicPr>
          <p:cNvPr id="9" name="Picture 8">
            <a:extLst>
              <a:ext uri="{FF2B5EF4-FFF2-40B4-BE49-F238E27FC236}">
                <a16:creationId xmlns:a16="http://schemas.microsoft.com/office/drawing/2014/main" id="{D91E16E1-6615-14B5-CCF5-DB73CCCCC301}"/>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448551" y="0"/>
            <a:ext cx="4743449" cy="6858000"/>
          </a:xfrm>
          <a:prstGeom prst="rect">
            <a:avLst/>
          </a:prstGeom>
        </p:spPr>
      </p:pic>
    </p:spTree>
    <p:extLst>
      <p:ext uri="{BB962C8B-B14F-4D97-AF65-F5344CB8AC3E}">
        <p14:creationId xmlns:p14="http://schemas.microsoft.com/office/powerpoint/2010/main" val="2487706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49749-957B-49C2-6135-EA7DACA30917}"/>
            </a:ext>
          </a:extLst>
        </p:cNvPr>
        <p:cNvGrpSpPr/>
        <p:nvPr/>
      </p:nvGrpSpPr>
      <p:grpSpPr>
        <a:xfrm>
          <a:off x="0" y="0"/>
          <a:ext cx="0" cy="0"/>
          <a:chOff x="0" y="0"/>
          <a:chExt cx="0" cy="0"/>
        </a:xfrm>
      </p:grpSpPr>
      <p:sp>
        <p:nvSpPr>
          <p:cNvPr id="7" name="Title 6" descr="Month trip taken in Wales in 2023 or 2024">
            <a:extLst>
              <a:ext uri="{FF2B5EF4-FFF2-40B4-BE49-F238E27FC236}">
                <a16:creationId xmlns:a16="http://schemas.microsoft.com/office/drawing/2014/main" id="{608FCB88-B315-ED06-FE23-C2CDBD95A1F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Month trip taken in Wales in 2023 or 2024</a:t>
            </a:r>
          </a:p>
        </p:txBody>
      </p:sp>
      <p:cxnSp>
        <p:nvCxnSpPr>
          <p:cNvPr id="8" name="Straight Connector 7">
            <a:extLst>
              <a:ext uri="{FF2B5EF4-FFF2-40B4-BE49-F238E27FC236}">
                <a16:creationId xmlns:a16="http://schemas.microsoft.com/office/drawing/2014/main" id="{91CA12EA-53A2-39A0-1A38-5F6406F723B4}"/>
              </a:ext>
              <a:ext uri="{C183D7F6-B498-43B3-948B-1728B52AA6E4}">
                <adec:decorative xmlns:adec="http://schemas.microsoft.com/office/drawing/2017/decorative" val="1"/>
              </a:ext>
            </a:extLst>
          </p:cNvPr>
          <p:cNvCxnSpPr>
            <a:cxnSpLocks/>
          </p:cNvCxnSpPr>
          <p:nvPr/>
        </p:nvCxnSpPr>
        <p:spPr>
          <a:xfrm>
            <a:off x="926972" y="704366"/>
            <a:ext cx="50547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5" descr="Similar to 2023, September was the most popular month to visit Wales in 2024. A slightly higher percentage of respondents visited in May in 2024, compared to 2023.&#10;">
            <a:extLst>
              <a:ext uri="{FF2B5EF4-FFF2-40B4-BE49-F238E27FC236}">
                <a16:creationId xmlns:a16="http://schemas.microsoft.com/office/drawing/2014/main" id="{5A79229C-885F-633A-9C77-AD7FC045AF20}"/>
              </a:ext>
            </a:extLst>
          </p:cNvPr>
          <p:cNvSpPr txBox="1">
            <a:spLocks/>
          </p:cNvSpPr>
          <p:nvPr/>
        </p:nvSpPr>
        <p:spPr>
          <a:xfrm>
            <a:off x="838199" y="962260"/>
            <a:ext cx="66103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800" b="1" noProof="0" dirty="0"/>
              <a:t>Similar to 2023, September was the most popular month to visit Wales in 2024</a:t>
            </a:r>
            <a:r>
              <a:rPr lang="en-GB" b="1" dirty="0"/>
              <a:t>.</a:t>
            </a:r>
            <a:r>
              <a:rPr lang="en-GB" sz="1800" b="1" noProof="0" dirty="0"/>
              <a:t> A slightly higher percentage of respondents visited in May in 2024, compared to 2023.</a:t>
            </a:r>
            <a:endParaRPr lang="en-GB" b="1" noProof="0" dirty="0"/>
          </a:p>
        </p:txBody>
      </p:sp>
      <p:graphicFrame>
        <p:nvGraphicFramePr>
          <p:cNvPr id="5" name="Chart 4">
            <a:extLst>
              <a:ext uri="{FF2B5EF4-FFF2-40B4-BE49-F238E27FC236}">
                <a16:creationId xmlns:a16="http://schemas.microsoft.com/office/drawing/2014/main" id="{7E5DAEBB-A28D-FAE6-0D7F-8DA9261A48C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75144673"/>
              </p:ext>
            </p:extLst>
          </p:nvPr>
        </p:nvGraphicFramePr>
        <p:xfrm>
          <a:off x="702592" y="2118783"/>
          <a:ext cx="6881567" cy="3903133"/>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C16E7639-5DB8-0596-6858-BD24EBFC997F}"/>
              </a:ext>
              <a:ext uri="{C183D7F6-B498-43B3-948B-1728B52AA6E4}">
                <adec:decorative xmlns:adec="http://schemas.microsoft.com/office/drawing/2017/decorative" val="1"/>
              </a:ext>
            </a:extLst>
          </p:cNvPr>
          <p:cNvCxnSpPr>
            <a:cxnSpLocks/>
          </p:cNvCxnSpPr>
          <p:nvPr/>
        </p:nvCxnSpPr>
        <p:spPr>
          <a:xfrm>
            <a:off x="926972" y="5382260"/>
            <a:ext cx="6365368" cy="0"/>
          </a:xfrm>
          <a:prstGeom prst="line">
            <a:avLst/>
          </a:prstGeom>
          <a:ln w="6350">
            <a:solidFill>
              <a:srgbClr val="D9D9D9"/>
            </a:solidFill>
          </a:ln>
          <a:effectLst/>
        </p:spPr>
        <p:style>
          <a:lnRef idx="2">
            <a:schemeClr val="accent1"/>
          </a:lnRef>
          <a:fillRef idx="0">
            <a:schemeClr val="accent1"/>
          </a:fillRef>
          <a:effectRef idx="1">
            <a:schemeClr val="accent1"/>
          </a:effectRef>
          <a:fontRef idx="minor">
            <a:schemeClr val="tx1"/>
          </a:fontRef>
        </p:style>
      </p:cxnSp>
      <p:sp>
        <p:nvSpPr>
          <p:cNvPr id="2" name="Text Placeholder 3" descr="A4. And in which month(s) of the year did you visit Wales for a short break or holiday in 2024?&#10;Wales trip takers, n=3,652 (2023), n=2,202 (2024).&#10;">
            <a:extLst>
              <a:ext uri="{FF2B5EF4-FFF2-40B4-BE49-F238E27FC236}">
                <a16:creationId xmlns:a16="http://schemas.microsoft.com/office/drawing/2014/main" id="{7316C536-26D4-1D46-074A-CA26EF7B43C4}"/>
              </a:ext>
            </a:extLst>
          </p:cNvPr>
          <p:cNvSpPr txBox="1">
            <a:spLocks/>
          </p:cNvSpPr>
          <p:nvPr/>
        </p:nvSpPr>
        <p:spPr>
          <a:xfrm>
            <a:off x="838200" y="6492875"/>
            <a:ext cx="6610351"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A4. And in which month(s) of the year did you visit Wales for a short break or holiday in 2024?</a:t>
            </a:r>
          </a:p>
          <a:p>
            <a:pPr marL="0" indent="0">
              <a:buNone/>
            </a:pPr>
            <a:r>
              <a:rPr lang="en-GB" sz="1200" noProof="0" dirty="0">
                <a:solidFill>
                  <a:schemeClr val="tx1"/>
                </a:solidFill>
              </a:rPr>
              <a:t>Wales trip takers, n=3,652 (2023), n=2,202 (2024).</a:t>
            </a:r>
          </a:p>
        </p:txBody>
      </p:sp>
      <p:pic>
        <p:nvPicPr>
          <p:cNvPr id="12" name="Picture 2">
            <a:extLst>
              <a:ext uri="{FF2B5EF4-FFF2-40B4-BE49-F238E27FC236}">
                <a16:creationId xmlns:a16="http://schemas.microsoft.com/office/drawing/2014/main" id="{223D6BDA-F50B-D08B-33DD-0A431C7D719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41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AA74-E8C0-9C57-C2C3-9003B2D17882}"/>
            </a:ext>
          </a:extLst>
        </p:cNvPr>
        <p:cNvGrpSpPr/>
        <p:nvPr/>
      </p:nvGrpSpPr>
      <p:grpSpPr>
        <a:xfrm>
          <a:off x="0" y="0"/>
          <a:ext cx="0" cy="0"/>
          <a:chOff x="0" y="0"/>
          <a:chExt cx="0" cy="0"/>
        </a:xfrm>
      </p:grpSpPr>
      <p:sp>
        <p:nvSpPr>
          <p:cNvPr id="14" name="Title 13" descr="Amounts of night and immediate party size">
            <a:extLst>
              <a:ext uri="{FF2B5EF4-FFF2-40B4-BE49-F238E27FC236}">
                <a16:creationId xmlns:a16="http://schemas.microsoft.com/office/drawing/2014/main" id="{58464EC0-F9B8-2C51-54BF-26F9592CDC62}"/>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Amounts of night and immediate party size</a:t>
            </a:r>
          </a:p>
        </p:txBody>
      </p:sp>
      <p:cxnSp>
        <p:nvCxnSpPr>
          <p:cNvPr id="19" name="Straight Connector 18">
            <a:extLst>
              <a:ext uri="{FF2B5EF4-FFF2-40B4-BE49-F238E27FC236}">
                <a16:creationId xmlns:a16="http://schemas.microsoft.com/office/drawing/2014/main" id="{37C17155-0F11-704A-2F3B-966D5710AA0E}"/>
              </a:ext>
              <a:ext uri="{C183D7F6-B498-43B3-948B-1728B52AA6E4}">
                <adec:decorative xmlns:adec="http://schemas.microsoft.com/office/drawing/2017/decorative" val="1"/>
              </a:ext>
            </a:extLst>
          </p:cNvPr>
          <p:cNvCxnSpPr>
            <a:cxnSpLocks/>
          </p:cNvCxnSpPr>
          <p:nvPr/>
        </p:nvCxnSpPr>
        <p:spPr>
          <a:xfrm>
            <a:off x="926972" y="704366"/>
            <a:ext cx="52579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itle 5" descr="Of those taken a trip in 2024, 55% stayed between 1 and 3 nights and they stayed an average of 4.44 nights, which is consistent with last year. Younger independents typically had shorter stays (3.15 nights), while retirement age respondents were more likely to stay longer (4.84 nights). In 2024, the number of children visiting Wales decreased by 3% compared to 2023.&#10;">
            <a:extLst>
              <a:ext uri="{FF2B5EF4-FFF2-40B4-BE49-F238E27FC236}">
                <a16:creationId xmlns:a16="http://schemas.microsoft.com/office/drawing/2014/main" id="{77C4063C-96E8-EBE9-F982-5F8E079BC620}"/>
              </a:ext>
            </a:extLst>
          </p:cNvPr>
          <p:cNvSpPr txBox="1">
            <a:spLocks/>
          </p:cNvSpPr>
          <p:nvPr/>
        </p:nvSpPr>
        <p:spPr>
          <a:xfrm>
            <a:off x="838198" y="962260"/>
            <a:ext cx="1077468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Of those taken a trip in 2024, 55% stayed between 1 and 3 nights and they stayed an average of 4.44 nights, which is consistent with last year. Younger independents typically had shorter stays (3.15 nights), while retirement age respondents were more likely to stay longer (4.84 nights). In 2024, the number of children visiting Wales decreased by 3% compared to 2023.</a:t>
            </a:r>
          </a:p>
        </p:txBody>
      </p:sp>
      <p:graphicFrame>
        <p:nvGraphicFramePr>
          <p:cNvPr id="9" name="Chart 8" descr="55% stayed between 1-3 nights and they stayed an average of 4.44 nights, which is consistent with last year. Younger independents typically had shorter stays (3.15 nights), while retirees were more likely to stay longer (4.84 nights). In 2024, the number of children visiting Wales decreased by 3% compared to 2023.&#10;">
            <a:extLst>
              <a:ext uri="{FF2B5EF4-FFF2-40B4-BE49-F238E27FC236}">
                <a16:creationId xmlns:a16="http://schemas.microsoft.com/office/drawing/2014/main" id="{00A1F736-64E7-EF16-06B1-CF360943D88E}"/>
              </a:ext>
            </a:extLst>
          </p:cNvPr>
          <p:cNvGraphicFramePr/>
          <p:nvPr>
            <p:extLst>
              <p:ext uri="{D42A27DB-BD31-4B8C-83A1-F6EECF244321}">
                <p14:modId xmlns:p14="http://schemas.microsoft.com/office/powerpoint/2010/main" val="3391547317"/>
              </p:ext>
            </p:extLst>
          </p:nvPr>
        </p:nvGraphicFramePr>
        <p:xfrm>
          <a:off x="1602998" y="2410979"/>
          <a:ext cx="3438526" cy="27170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e 11">
            <a:extLst>
              <a:ext uri="{FF2B5EF4-FFF2-40B4-BE49-F238E27FC236}">
                <a16:creationId xmlns:a16="http://schemas.microsoft.com/office/drawing/2014/main" id="{8DEC3282-8125-B7EB-D840-B0DE58C19077}"/>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667945909"/>
              </p:ext>
            </p:extLst>
          </p:nvPr>
        </p:nvGraphicFramePr>
        <p:xfrm>
          <a:off x="838198" y="5490701"/>
          <a:ext cx="5027759" cy="622300"/>
        </p:xfrm>
        <a:graphic>
          <a:graphicData uri="http://schemas.openxmlformats.org/drawingml/2006/table">
            <a:tbl>
              <a:tblPr firstRow="1" bandRow="1">
                <a:tableStyleId>{5C22544A-7EE6-4342-B048-85BDC9FD1C3A}</a:tableStyleId>
              </a:tblPr>
              <a:tblGrid>
                <a:gridCol w="1160099">
                  <a:extLst>
                    <a:ext uri="{9D8B030D-6E8A-4147-A177-3AD203B41FA5}">
                      <a16:colId xmlns:a16="http://schemas.microsoft.com/office/drawing/2014/main" val="3389603796"/>
                    </a:ext>
                  </a:extLst>
                </a:gridCol>
                <a:gridCol w="587720">
                  <a:extLst>
                    <a:ext uri="{9D8B030D-6E8A-4147-A177-3AD203B41FA5}">
                      <a16:colId xmlns:a16="http://schemas.microsoft.com/office/drawing/2014/main" val="1935562048"/>
                    </a:ext>
                  </a:extLst>
                </a:gridCol>
                <a:gridCol w="819985">
                  <a:extLst>
                    <a:ext uri="{9D8B030D-6E8A-4147-A177-3AD203B41FA5}">
                      <a16:colId xmlns:a16="http://schemas.microsoft.com/office/drawing/2014/main" val="1594601659"/>
                    </a:ext>
                  </a:extLst>
                </a:gridCol>
                <a:gridCol w="819985">
                  <a:extLst>
                    <a:ext uri="{9D8B030D-6E8A-4147-A177-3AD203B41FA5}">
                      <a16:colId xmlns:a16="http://schemas.microsoft.com/office/drawing/2014/main" val="1541826715"/>
                    </a:ext>
                  </a:extLst>
                </a:gridCol>
                <a:gridCol w="819985">
                  <a:extLst>
                    <a:ext uri="{9D8B030D-6E8A-4147-A177-3AD203B41FA5}">
                      <a16:colId xmlns:a16="http://schemas.microsoft.com/office/drawing/2014/main" val="197308423"/>
                    </a:ext>
                  </a:extLst>
                </a:gridCol>
                <a:gridCol w="819985">
                  <a:extLst>
                    <a:ext uri="{9D8B030D-6E8A-4147-A177-3AD203B41FA5}">
                      <a16:colId xmlns:a16="http://schemas.microsoft.com/office/drawing/2014/main" val="177079241"/>
                    </a:ext>
                  </a:extLst>
                </a:gridCol>
              </a:tblGrid>
              <a:tr h="265883">
                <a:tc>
                  <a:txBody>
                    <a:bodyPr/>
                    <a:lstStyle/>
                    <a:p>
                      <a:pPr algn="l" fontAlgn="b"/>
                      <a:r>
                        <a:rPr lang="en-GB" sz="1100" b="0" i="0" u="none" strike="noStrike" noProof="0">
                          <a:solidFill>
                            <a:schemeClr val="bg1"/>
                          </a:solidFill>
                          <a:effectLst/>
                          <a:latin typeface="Arial" panose="020B0604020202020204" pitchFamily="34" charset="0"/>
                        </a:rPr>
                        <a:t> </a:t>
                      </a:r>
                    </a:p>
                  </a:txBody>
                  <a:tcPr marL="6350" marR="6350" marT="6350" marB="0" anchor="ctr">
                    <a:noFill/>
                  </a:tcPr>
                </a:tc>
                <a:tc>
                  <a:txBody>
                    <a:bodyPr/>
                    <a:lstStyle/>
                    <a:p>
                      <a:pPr algn="ctr" fontAlgn="b"/>
                      <a:endParaRPr lang="en-GB" sz="1000" b="0" i="0" u="none" strike="noStrike" noProof="0">
                        <a:solidFill>
                          <a:srgbClr val="120742"/>
                        </a:solidFill>
                        <a:effectLst/>
                        <a:latin typeface="Arial" panose="020B0604020202020204" pitchFamily="34" charset="0"/>
                      </a:endParaRPr>
                    </a:p>
                  </a:txBody>
                  <a:tcPr marL="6350" marR="6350" marT="6350" marB="0" anchor="ctr">
                    <a:noFill/>
                  </a:tcPr>
                </a:tc>
                <a:tc>
                  <a:txBody>
                    <a:bodyPr/>
                    <a:lstStyle/>
                    <a:p>
                      <a:pPr algn="ctr" fontAlgn="b"/>
                      <a:r>
                        <a:rPr lang="en-GB" sz="1000" b="0" i="0" u="none" strike="noStrike" noProof="0">
                          <a:solidFill>
                            <a:srgbClr val="120742"/>
                          </a:solidFill>
                          <a:effectLst/>
                          <a:latin typeface="Arial" panose="020B0604020202020204" pitchFamily="34" charset="0"/>
                        </a:rPr>
                        <a:t>Younger independents</a:t>
                      </a:r>
                    </a:p>
                  </a:txBody>
                  <a:tcPr marL="6350" marR="6350" marT="6350" marB="0" anchor="ctr">
                    <a:noFill/>
                  </a:tcPr>
                </a:tc>
                <a:tc>
                  <a:txBody>
                    <a:bodyPr/>
                    <a:lstStyle/>
                    <a:p>
                      <a:pPr algn="ctr" fontAlgn="b"/>
                      <a:r>
                        <a:rPr lang="en-GB" sz="1000" b="0" i="0" u="none" strike="noStrike" noProof="0">
                          <a:solidFill>
                            <a:srgbClr val="120742"/>
                          </a:solidFill>
                          <a:effectLst/>
                          <a:latin typeface="Arial" panose="020B0604020202020204" pitchFamily="34" charset="0"/>
                        </a:rPr>
                        <a:t>Families</a:t>
                      </a:r>
                    </a:p>
                  </a:txBody>
                  <a:tcPr marL="6350" marR="6350" marT="6350" marB="0" anchor="ctr">
                    <a:noFill/>
                  </a:tcPr>
                </a:tc>
                <a:tc>
                  <a:txBody>
                    <a:bodyPr/>
                    <a:lstStyle/>
                    <a:p>
                      <a:pPr algn="ctr" fontAlgn="b"/>
                      <a:r>
                        <a:rPr lang="en-GB" sz="1000" b="0" i="0" u="none" strike="noStrike" noProof="0">
                          <a:solidFill>
                            <a:srgbClr val="120742"/>
                          </a:solidFill>
                          <a:effectLst/>
                          <a:latin typeface="Arial" panose="020B0604020202020204" pitchFamily="34" charset="0"/>
                        </a:rPr>
                        <a:t>Older Independents</a:t>
                      </a:r>
                    </a:p>
                  </a:txBody>
                  <a:tcPr marL="6350" marR="6350" marT="6350" marB="0" anchor="ctr">
                    <a:noFill/>
                  </a:tcPr>
                </a:tc>
                <a:tc>
                  <a:txBody>
                    <a:bodyPr/>
                    <a:lstStyle/>
                    <a:p>
                      <a:pPr algn="ctr" fontAlgn="b"/>
                      <a:r>
                        <a:rPr lang="en-GB" sz="1000" b="0" i="0" u="none" strike="noStrike" noProof="0">
                          <a:solidFill>
                            <a:srgbClr val="120742"/>
                          </a:solidFill>
                          <a:effectLst/>
                          <a:latin typeface="Arial" panose="020B0604020202020204" pitchFamily="34" charset="0"/>
                        </a:rPr>
                        <a:t>Retirement age</a:t>
                      </a:r>
                    </a:p>
                  </a:txBody>
                  <a:tcPr marL="6350" marR="6350" marT="6350" marB="0" anchor="ctr">
                    <a:noFill/>
                  </a:tcPr>
                </a:tc>
                <a:extLst>
                  <a:ext uri="{0D108BD9-81ED-4DB2-BD59-A6C34878D82A}">
                    <a16:rowId xmlns:a16="http://schemas.microsoft.com/office/drawing/2014/main" val="2191664417"/>
                  </a:ext>
                </a:extLst>
              </a:tr>
              <a:tr h="221103">
                <a:tc>
                  <a:txBody>
                    <a:bodyPr/>
                    <a:lstStyle/>
                    <a:p>
                      <a:pPr algn="r" fontAlgn="b"/>
                      <a:r>
                        <a:rPr lang="en-GB" sz="1000" b="0" i="0" u="none" strike="noStrike" noProof="0">
                          <a:solidFill>
                            <a:schemeClr val="accent1"/>
                          </a:solidFill>
                          <a:effectLst/>
                          <a:latin typeface="Arial" panose="020B0604020202020204" pitchFamily="34" charset="0"/>
                        </a:rPr>
                        <a:t>Average nights away (2024)</a:t>
                      </a:r>
                    </a:p>
                  </a:txBody>
                  <a:tcPr marL="6350" marR="6350" marT="6350" marB="0" anchor="ctr">
                    <a:lnB w="38100" cmpd="sng">
                      <a:noFill/>
                    </a:lnB>
                    <a:noFill/>
                  </a:tcPr>
                </a:tc>
                <a:tc>
                  <a:txBody>
                    <a:bodyPr/>
                    <a:lstStyle/>
                    <a:p>
                      <a:pPr algn="ctr" fontAlgn="b"/>
                      <a:r>
                        <a:rPr lang="en-GB" sz="1000" b="0" i="0" u="none" strike="noStrike" noProof="0">
                          <a:solidFill>
                            <a:schemeClr val="accent1"/>
                          </a:solidFill>
                          <a:effectLst/>
                          <a:latin typeface="Arial" panose="020B0604020202020204" pitchFamily="34" charset="0"/>
                        </a:rPr>
                        <a:t>4.44</a:t>
                      </a:r>
                    </a:p>
                  </a:txBody>
                  <a:tcPr marL="6350" marR="6350" marT="6350" marB="0" anchor="ctr">
                    <a:lnB w="38100" cmpd="sng">
                      <a:noFill/>
                    </a:lnB>
                    <a:noFill/>
                  </a:tcPr>
                </a:tc>
                <a:tc>
                  <a:txBody>
                    <a:bodyPr/>
                    <a:lstStyle/>
                    <a:p>
                      <a:pPr algn="ctr" fontAlgn="b"/>
                      <a:r>
                        <a:rPr lang="en-GB" sz="1000" b="0" i="0" u="none" strike="noStrike" noProof="0">
                          <a:solidFill>
                            <a:schemeClr val="accent1"/>
                          </a:solidFill>
                          <a:effectLst/>
                          <a:latin typeface="Arial" panose="020B0604020202020204" pitchFamily="34" charset="0"/>
                        </a:rPr>
                        <a:t>3.15</a:t>
                      </a:r>
                    </a:p>
                  </a:txBody>
                  <a:tcPr marL="6350" marR="6350" marT="6350" marB="0" anchor="ctr">
                    <a:lnB w="38100" cmpd="sng">
                      <a:noFill/>
                    </a:lnB>
                    <a:noFill/>
                  </a:tcPr>
                </a:tc>
                <a:tc>
                  <a:txBody>
                    <a:bodyPr/>
                    <a:lstStyle/>
                    <a:p>
                      <a:pPr algn="ctr" fontAlgn="b"/>
                      <a:r>
                        <a:rPr lang="en-GB" sz="1000" b="0" i="0" u="none" strike="noStrike" noProof="0">
                          <a:solidFill>
                            <a:schemeClr val="accent1"/>
                          </a:solidFill>
                          <a:effectLst/>
                          <a:latin typeface="Arial" panose="020B0604020202020204" pitchFamily="34" charset="0"/>
                        </a:rPr>
                        <a:t>4.10</a:t>
                      </a:r>
                      <a:r>
                        <a:rPr lang="en-GB" sz="1000" b="0" i="0" u="none" strike="noStrike" noProof="0">
                          <a:solidFill>
                            <a:srgbClr val="CB333B"/>
                          </a:solidFill>
                          <a:effectLst/>
                          <a:latin typeface="Arial" panose="020B0604020202020204" pitchFamily="34" charset="0"/>
                        </a:rPr>
                        <a:t> </a:t>
                      </a:r>
                    </a:p>
                  </a:txBody>
                  <a:tcPr marL="6350" marR="6350" marT="6350" marB="0" anchor="ctr">
                    <a:lnB w="38100" cmpd="sng">
                      <a:noFill/>
                    </a:lnB>
                    <a:noFill/>
                  </a:tcPr>
                </a:tc>
                <a:tc>
                  <a:txBody>
                    <a:bodyPr/>
                    <a:lstStyle/>
                    <a:p>
                      <a:pPr algn="ctr" fontAlgn="b"/>
                      <a:r>
                        <a:rPr lang="en-GB" sz="1000" b="0" i="0" u="none" strike="noStrike" noProof="0">
                          <a:solidFill>
                            <a:schemeClr val="accent1"/>
                          </a:solidFill>
                          <a:effectLst/>
                          <a:latin typeface="Arial" panose="020B0604020202020204" pitchFamily="34" charset="0"/>
                        </a:rPr>
                        <a:t>4.15 </a:t>
                      </a:r>
                      <a:endParaRPr lang="en-GB" sz="1000" b="0" i="0" u="none" strike="noStrike" noProof="0">
                        <a:solidFill>
                          <a:srgbClr val="CB333B"/>
                        </a:solidFill>
                        <a:effectLst/>
                        <a:latin typeface="Arial" panose="020B0604020202020204" pitchFamily="34" charset="0"/>
                      </a:endParaRPr>
                    </a:p>
                  </a:txBody>
                  <a:tcPr marL="6350" marR="6350" marT="6350" marB="0" anchor="ctr">
                    <a:lnB w="38100" cmpd="sng">
                      <a:noFill/>
                    </a:lnB>
                    <a:noFill/>
                  </a:tcPr>
                </a:tc>
                <a:tc>
                  <a:txBody>
                    <a:bodyPr/>
                    <a:lstStyle/>
                    <a:p>
                      <a:pPr algn="ctr" fontAlgn="b"/>
                      <a:r>
                        <a:rPr lang="en-GB" sz="1000" b="0" i="0" u="none" strike="noStrike" noProof="0" dirty="0">
                          <a:solidFill>
                            <a:schemeClr val="accent1"/>
                          </a:solidFill>
                          <a:effectLst/>
                          <a:latin typeface="Arial" panose="020B0604020202020204" pitchFamily="34" charset="0"/>
                        </a:rPr>
                        <a:t>4.84 </a:t>
                      </a:r>
                      <a:endParaRPr lang="en-GB" sz="1000" b="0" i="0" u="none" strike="noStrike" noProof="0" dirty="0">
                        <a:solidFill>
                          <a:srgbClr val="CB333B"/>
                        </a:solidFill>
                        <a:effectLst/>
                        <a:latin typeface="Arial" panose="020B0604020202020204" pitchFamily="34" charset="0"/>
                      </a:endParaRPr>
                    </a:p>
                  </a:txBody>
                  <a:tcPr marL="6350" marR="6350" marT="6350" marB="0" anchor="ctr">
                    <a:lnB w="38100" cmpd="sng">
                      <a:noFill/>
                    </a:lnB>
                    <a:noFill/>
                  </a:tcPr>
                </a:tc>
                <a:extLst>
                  <a:ext uri="{0D108BD9-81ED-4DB2-BD59-A6C34878D82A}">
                    <a16:rowId xmlns:a16="http://schemas.microsoft.com/office/drawing/2014/main" val="2033355086"/>
                  </a:ext>
                </a:extLst>
              </a:tr>
            </a:tbl>
          </a:graphicData>
        </a:graphic>
      </p:graphicFrame>
      <p:cxnSp>
        <p:nvCxnSpPr>
          <p:cNvPr id="13" name="Straight Connector 12">
            <a:extLst>
              <a:ext uri="{FF2B5EF4-FFF2-40B4-BE49-F238E27FC236}">
                <a16:creationId xmlns:a16="http://schemas.microsoft.com/office/drawing/2014/main" id="{7A8C7CB6-3B50-6B7F-8D99-A1F621CE3B60}"/>
              </a:ext>
              <a:ext uri="{C183D7F6-B498-43B3-948B-1728B52AA6E4}">
                <adec:decorative xmlns:adec="http://schemas.microsoft.com/office/drawing/2017/decorative" val="1"/>
              </a:ext>
            </a:extLst>
          </p:cNvPr>
          <p:cNvCxnSpPr>
            <a:cxnSpLocks/>
          </p:cNvCxnSpPr>
          <p:nvPr/>
        </p:nvCxnSpPr>
        <p:spPr>
          <a:xfrm flipV="1">
            <a:off x="6090054" y="2114863"/>
            <a:ext cx="0" cy="4114971"/>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 name="Chart 2">
            <a:extLst>
              <a:ext uri="{FF2B5EF4-FFF2-40B4-BE49-F238E27FC236}">
                <a16:creationId xmlns:a16="http://schemas.microsoft.com/office/drawing/2014/main" id="{0618DFA8-2C65-3452-15D4-97EE4D1C497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70345596"/>
              </p:ext>
            </p:extLst>
          </p:nvPr>
        </p:nvGraphicFramePr>
        <p:xfrm>
          <a:off x="6979751" y="2454417"/>
          <a:ext cx="4362503" cy="3136758"/>
        </p:xfrm>
        <a:graphic>
          <a:graphicData uri="http://schemas.openxmlformats.org/drawingml/2006/chart">
            <c:chart xmlns:c="http://schemas.openxmlformats.org/drawingml/2006/chart" xmlns:r="http://schemas.openxmlformats.org/officeDocument/2006/relationships" r:id="rId3"/>
          </a:graphicData>
        </a:graphic>
      </p:graphicFrame>
      <p:pic>
        <p:nvPicPr>
          <p:cNvPr id="2" name="Graphic 1">
            <a:extLst>
              <a:ext uri="{FF2B5EF4-FFF2-40B4-BE49-F238E27FC236}">
                <a16:creationId xmlns:a16="http://schemas.microsoft.com/office/drawing/2014/main" id="{46552B38-99F1-F04D-E7B6-A16DE588043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46868" y="3433283"/>
            <a:ext cx="400110" cy="400110"/>
          </a:xfrm>
          <a:prstGeom prst="rect">
            <a:avLst/>
          </a:prstGeom>
        </p:spPr>
      </p:pic>
      <p:pic>
        <p:nvPicPr>
          <p:cNvPr id="10" name="Picture 9">
            <a:extLst>
              <a:ext uri="{FF2B5EF4-FFF2-40B4-BE49-F238E27FC236}">
                <a16:creationId xmlns:a16="http://schemas.microsoft.com/office/drawing/2014/main" id="{5B321B2E-B00D-E364-A378-62D60842F1D0}"/>
              </a:ext>
              <a:ext uri="{C183D7F6-B498-43B3-948B-1728B52AA6E4}">
                <adec:decorative xmlns:adec="http://schemas.microsoft.com/office/drawing/2017/decorative" val="1"/>
              </a:ext>
            </a:extLst>
          </p:cNvPr>
          <p:cNvPicPr>
            <a:picLocks noChangeAspect="1"/>
          </p:cNvPicPr>
          <p:nvPr/>
        </p:nvPicPr>
        <p:blipFill>
          <a:blip r:embed="rId6">
            <a:duotone>
              <a:schemeClr val="accent1">
                <a:shade val="45000"/>
                <a:satMod val="135000"/>
              </a:schemeClr>
              <a:prstClr val="white"/>
            </a:duotone>
          </a:blip>
          <a:stretch>
            <a:fillRect/>
          </a:stretch>
        </p:blipFill>
        <p:spPr>
          <a:xfrm>
            <a:off x="9937955" y="2917001"/>
            <a:ext cx="505467" cy="407043"/>
          </a:xfrm>
          <a:prstGeom prst="rect">
            <a:avLst/>
          </a:prstGeom>
        </p:spPr>
      </p:pic>
      <p:sp>
        <p:nvSpPr>
          <p:cNvPr id="4" name="TextBox 3">
            <a:extLst>
              <a:ext uri="{FF2B5EF4-FFF2-40B4-BE49-F238E27FC236}">
                <a16:creationId xmlns:a16="http://schemas.microsoft.com/office/drawing/2014/main" id="{67D56C77-3E13-3CDD-9298-396BEE5B23B6}"/>
              </a:ext>
              <a:ext uri="{C183D7F6-B498-43B3-948B-1728B52AA6E4}">
                <adec:decorative xmlns:adec="http://schemas.microsoft.com/office/drawing/2017/decorative" val="1"/>
              </a:ext>
            </a:extLst>
          </p:cNvPr>
          <p:cNvSpPr txBox="1"/>
          <p:nvPr/>
        </p:nvSpPr>
        <p:spPr>
          <a:xfrm>
            <a:off x="6225538" y="5671932"/>
            <a:ext cx="1061051" cy="561692"/>
          </a:xfrm>
          <a:prstGeom prst="rect">
            <a:avLst/>
          </a:prstGeom>
          <a:noFill/>
        </p:spPr>
        <p:txBody>
          <a:bodyPr wrap="square" rtlCol="0">
            <a:spAutoFit/>
          </a:bodyPr>
          <a:lstStyle/>
          <a:p>
            <a:r>
              <a:rPr lang="en-GB" sz="1000" dirty="0">
                <a:solidFill>
                  <a:schemeClr val="accent1"/>
                </a:solidFill>
                <a:latin typeface="Arial" panose="020B0604020202020204" pitchFamily="34" charset="0"/>
              </a:rPr>
              <a:t>Average number of each within party</a:t>
            </a:r>
          </a:p>
        </p:txBody>
      </p:sp>
      <p:sp>
        <p:nvSpPr>
          <p:cNvPr id="5" name="TextBox 4">
            <a:extLst>
              <a:ext uri="{FF2B5EF4-FFF2-40B4-BE49-F238E27FC236}">
                <a16:creationId xmlns:a16="http://schemas.microsoft.com/office/drawing/2014/main" id="{FD3E48DC-1210-601C-0689-7C793AC04728}"/>
              </a:ext>
              <a:ext uri="{C183D7F6-B498-43B3-948B-1728B52AA6E4}">
                <adec:decorative xmlns:adec="http://schemas.microsoft.com/office/drawing/2017/decorative" val="1"/>
              </a:ext>
            </a:extLst>
          </p:cNvPr>
          <p:cNvSpPr txBox="1"/>
          <p:nvPr/>
        </p:nvSpPr>
        <p:spPr>
          <a:xfrm>
            <a:off x="7820788" y="5800128"/>
            <a:ext cx="526190" cy="276999"/>
          </a:xfrm>
          <a:prstGeom prst="rect">
            <a:avLst/>
          </a:prstGeom>
          <a:noFill/>
        </p:spPr>
        <p:txBody>
          <a:bodyPr wrap="square" rtlCol="0">
            <a:spAutoFit/>
          </a:bodyPr>
          <a:lstStyle/>
          <a:p>
            <a:pPr algn="ctr"/>
            <a:r>
              <a:rPr lang="en-GB" sz="1200" dirty="0">
                <a:solidFill>
                  <a:srgbClr val="120742"/>
                </a:solidFill>
              </a:rPr>
              <a:t>0.24</a:t>
            </a:r>
          </a:p>
        </p:txBody>
      </p:sp>
      <p:sp>
        <p:nvSpPr>
          <p:cNvPr id="6" name="TextBox 5">
            <a:extLst>
              <a:ext uri="{FF2B5EF4-FFF2-40B4-BE49-F238E27FC236}">
                <a16:creationId xmlns:a16="http://schemas.microsoft.com/office/drawing/2014/main" id="{B9E8D6DC-2EAC-55D5-A6BE-7D55AA0DACB0}"/>
              </a:ext>
              <a:ext uri="{C183D7F6-B498-43B3-948B-1728B52AA6E4}">
                <adec:decorative xmlns:adec="http://schemas.microsoft.com/office/drawing/2017/decorative" val="1"/>
              </a:ext>
            </a:extLst>
          </p:cNvPr>
          <p:cNvSpPr txBox="1"/>
          <p:nvPr/>
        </p:nvSpPr>
        <p:spPr>
          <a:xfrm>
            <a:off x="9937955" y="5814714"/>
            <a:ext cx="526190" cy="276999"/>
          </a:xfrm>
          <a:prstGeom prst="rect">
            <a:avLst/>
          </a:prstGeom>
          <a:noFill/>
        </p:spPr>
        <p:txBody>
          <a:bodyPr wrap="square" rtlCol="0">
            <a:spAutoFit/>
          </a:bodyPr>
          <a:lstStyle/>
          <a:p>
            <a:pPr algn="ctr"/>
            <a:r>
              <a:rPr lang="en-GB" sz="1200" dirty="0">
                <a:solidFill>
                  <a:srgbClr val="120742"/>
                </a:solidFill>
              </a:rPr>
              <a:t>0.30</a:t>
            </a:r>
          </a:p>
        </p:txBody>
      </p:sp>
      <p:sp>
        <p:nvSpPr>
          <p:cNvPr id="8" name="Text Placeholder 3" descr="A5. On this overnight trip in Wales in 2024, how many nights did you stay away for? &#10;A6. Including yourself, how many of the following were there in your immediate party on this overnight trip in Wales in [MONTH]? 2024 Wales trip takers, n=2,202.&#10;">
            <a:extLst>
              <a:ext uri="{FF2B5EF4-FFF2-40B4-BE49-F238E27FC236}">
                <a16:creationId xmlns:a16="http://schemas.microsoft.com/office/drawing/2014/main" id="{3CA19C3E-8C90-F9BA-A963-ADCE6D9BFD13}"/>
              </a:ext>
            </a:extLst>
          </p:cNvPr>
          <p:cNvSpPr txBox="1">
            <a:spLocks/>
          </p:cNvSpPr>
          <p:nvPr/>
        </p:nvSpPr>
        <p:spPr>
          <a:xfrm>
            <a:off x="838200" y="649287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A5. On this overnight trip in Wales in 2024, how many nights did you stay away for? </a:t>
            </a:r>
          </a:p>
          <a:p>
            <a:pPr marL="0" indent="0">
              <a:buNone/>
            </a:pPr>
            <a:r>
              <a:rPr lang="en-GB" sz="1200" noProof="0" dirty="0">
                <a:solidFill>
                  <a:schemeClr val="tx1"/>
                </a:solidFill>
              </a:rPr>
              <a:t>A6. Including yourself, how many of the following were there in your immediate party on this overnight trip in Wales in [MONTH]? 2024 Wales trip takers, n=2,202.</a:t>
            </a:r>
            <a:endParaRPr lang="en-GB" sz="1100" noProof="0" dirty="0">
              <a:solidFill>
                <a:schemeClr val="tx1"/>
              </a:solidFill>
            </a:endParaRPr>
          </a:p>
        </p:txBody>
      </p:sp>
    </p:spTree>
    <p:extLst>
      <p:ext uri="{BB962C8B-B14F-4D97-AF65-F5344CB8AC3E}">
        <p14:creationId xmlns:p14="http://schemas.microsoft.com/office/powerpoint/2010/main" val="2399259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ACDA-C680-2F41-4E62-F54C05E8E299}"/>
            </a:ext>
          </a:extLst>
        </p:cNvPr>
        <p:cNvGrpSpPr/>
        <p:nvPr/>
      </p:nvGrpSpPr>
      <p:grpSpPr>
        <a:xfrm>
          <a:off x="0" y="0"/>
          <a:ext cx="0" cy="0"/>
          <a:chOff x="0" y="0"/>
          <a:chExt cx="0" cy="0"/>
        </a:xfrm>
      </p:grpSpPr>
      <p:sp>
        <p:nvSpPr>
          <p:cNvPr id="9" name="Title 8" descr="How accommodation was booked for Wales trip">
            <a:extLst>
              <a:ext uri="{FF2B5EF4-FFF2-40B4-BE49-F238E27FC236}">
                <a16:creationId xmlns:a16="http://schemas.microsoft.com/office/drawing/2014/main" id="{1DEB864E-D3C5-680D-1020-1E988709E282}"/>
              </a:ext>
            </a:extLst>
          </p:cNvPr>
          <p:cNvSpPr txBox="1">
            <a:spLocks noGrp="1"/>
          </p:cNvSpPr>
          <p:nvPr>
            <p:ph type="title" idx="4294967295"/>
          </p:nvPr>
        </p:nvSpPr>
        <p:spPr>
          <a:xfrm>
            <a:off x="838199" y="327582"/>
            <a:ext cx="6263329"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How accommodation was booked for Wales trip</a:t>
            </a:r>
          </a:p>
        </p:txBody>
      </p:sp>
      <p:sp>
        <p:nvSpPr>
          <p:cNvPr id="14" name="Title 5" descr="Half of trip takers booked their accommodation ‘directly with an accommodation provider’, comfortably making it the most common means of accommodation booking.&#10;">
            <a:extLst>
              <a:ext uri="{FF2B5EF4-FFF2-40B4-BE49-F238E27FC236}">
                <a16:creationId xmlns:a16="http://schemas.microsoft.com/office/drawing/2014/main" id="{42A2A438-E2CD-6037-D724-4CAC25536390}"/>
              </a:ext>
            </a:extLst>
          </p:cNvPr>
          <p:cNvSpPr txBox="1">
            <a:spLocks/>
          </p:cNvSpPr>
          <p:nvPr/>
        </p:nvSpPr>
        <p:spPr>
          <a:xfrm>
            <a:off x="838199" y="962260"/>
            <a:ext cx="661035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Half of trip takers booked their accommodation ‘directly with an accommodation provider’, comfortably making it the most common means of accommodation booking.</a:t>
            </a:r>
          </a:p>
        </p:txBody>
      </p:sp>
      <p:sp>
        <p:nvSpPr>
          <p:cNvPr id="8" name="TextBox 7">
            <a:extLst>
              <a:ext uri="{FF2B5EF4-FFF2-40B4-BE49-F238E27FC236}">
                <a16:creationId xmlns:a16="http://schemas.microsoft.com/office/drawing/2014/main" id="{B30DD8A5-F5F9-5A06-C3D9-78DFBE8E7DE4}"/>
              </a:ext>
              <a:ext uri="{C183D7F6-B498-43B3-948B-1728B52AA6E4}">
                <adec:decorative xmlns:adec="http://schemas.microsoft.com/office/drawing/2017/decorative" val="1"/>
              </a:ext>
            </a:extLst>
          </p:cNvPr>
          <p:cNvSpPr txBox="1"/>
          <p:nvPr/>
        </p:nvSpPr>
        <p:spPr>
          <a:xfrm>
            <a:off x="2318052" y="2213610"/>
            <a:ext cx="2437051" cy="523220"/>
          </a:xfrm>
          <a:prstGeom prst="rect">
            <a:avLst/>
          </a:prstGeom>
          <a:noFill/>
        </p:spPr>
        <p:txBody>
          <a:bodyPr wrap="square" rtlCol="0" anchor="ctr">
            <a:spAutoFit/>
          </a:bodyPr>
          <a:lstStyle/>
          <a:p>
            <a:pPr algn="r"/>
            <a:r>
              <a:rPr lang="en-GB" sz="1400" b="1" noProof="0">
                <a:solidFill>
                  <a:srgbClr val="120742"/>
                </a:solidFill>
              </a:rPr>
              <a:t>Directly with an accommodation provider</a:t>
            </a:r>
          </a:p>
        </p:txBody>
      </p:sp>
      <p:sp>
        <p:nvSpPr>
          <p:cNvPr id="7" name="TextBox 6">
            <a:extLst>
              <a:ext uri="{FF2B5EF4-FFF2-40B4-BE49-F238E27FC236}">
                <a16:creationId xmlns:a16="http://schemas.microsoft.com/office/drawing/2014/main" id="{2D4B5D01-3511-8007-E950-AF06B92221B7}"/>
              </a:ext>
              <a:ext uri="{C183D7F6-B498-43B3-948B-1728B52AA6E4}">
                <adec:decorative xmlns:adec="http://schemas.microsoft.com/office/drawing/2017/decorative" val="1"/>
              </a:ext>
            </a:extLst>
          </p:cNvPr>
          <p:cNvSpPr txBox="1"/>
          <p:nvPr/>
        </p:nvSpPr>
        <p:spPr>
          <a:xfrm>
            <a:off x="4755103" y="2213609"/>
            <a:ext cx="904415" cy="523220"/>
          </a:xfrm>
          <a:prstGeom prst="rect">
            <a:avLst/>
          </a:prstGeom>
          <a:noFill/>
        </p:spPr>
        <p:txBody>
          <a:bodyPr wrap="none" rtlCol="0">
            <a:spAutoFit/>
          </a:bodyPr>
          <a:lstStyle/>
          <a:p>
            <a:r>
              <a:rPr lang="en-GB" sz="2800" b="1" noProof="0">
                <a:solidFill>
                  <a:srgbClr val="120742"/>
                </a:solidFill>
              </a:rPr>
              <a:t>50%</a:t>
            </a:r>
          </a:p>
        </p:txBody>
      </p:sp>
      <p:graphicFrame>
        <p:nvGraphicFramePr>
          <p:cNvPr id="3" name="Chart 2">
            <a:extLst>
              <a:ext uri="{FF2B5EF4-FFF2-40B4-BE49-F238E27FC236}">
                <a16:creationId xmlns:a16="http://schemas.microsoft.com/office/drawing/2014/main" id="{C3664BF4-4CBC-153C-37AA-1C9092CE363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736847603"/>
              </p:ext>
            </p:extLst>
          </p:nvPr>
        </p:nvGraphicFramePr>
        <p:xfrm>
          <a:off x="-2150413" y="2673714"/>
          <a:ext cx="9170337" cy="263842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descr="13% found information or contact details for the accommodation they stayed in on the Visit Wales website&#10;">
            <a:extLst>
              <a:ext uri="{FF2B5EF4-FFF2-40B4-BE49-F238E27FC236}">
                <a16:creationId xmlns:a16="http://schemas.microsoft.com/office/drawing/2014/main" id="{F93620EA-AC7F-831D-6883-11F3184AC4FC}"/>
              </a:ext>
            </a:extLst>
          </p:cNvPr>
          <p:cNvSpPr txBox="1"/>
          <p:nvPr/>
        </p:nvSpPr>
        <p:spPr>
          <a:xfrm>
            <a:off x="1389704" y="5403580"/>
            <a:ext cx="5840714" cy="615553"/>
          </a:xfrm>
          <a:prstGeom prst="rect">
            <a:avLst/>
          </a:prstGeom>
          <a:noFill/>
        </p:spPr>
        <p:txBody>
          <a:bodyPr wrap="square" rtlCol="0">
            <a:spAutoFit/>
          </a:bodyPr>
          <a:lstStyle/>
          <a:p>
            <a:pPr algn="ctr"/>
            <a:r>
              <a:rPr lang="en-GB" sz="2000" b="1" noProof="0">
                <a:solidFill>
                  <a:srgbClr val="120742"/>
                </a:solidFill>
              </a:rPr>
              <a:t>13%</a:t>
            </a:r>
            <a:r>
              <a:rPr lang="en-GB" sz="1400" noProof="0">
                <a:solidFill>
                  <a:srgbClr val="120742"/>
                </a:solidFill>
              </a:rPr>
              <a:t> found information or contact details for the accommodation they stayed in on the Visit Wales website</a:t>
            </a:r>
            <a:endParaRPr lang="en-GB" sz="1200" noProof="0">
              <a:solidFill>
                <a:srgbClr val="120742"/>
              </a:solidFill>
            </a:endParaRPr>
          </a:p>
        </p:txBody>
      </p:sp>
      <p:sp>
        <p:nvSpPr>
          <p:cNvPr id="2" name="Text Placeholder 3" descr="A9. How did you book your accommodation for this trip in Wales? 2024 Wales trip takers, n=2,202.&#10;A10. Did you find information or contact details for the accommodation you stayed in on the Visit Wales website? Those who booked accommodation, n=1,801. &#10;">
            <a:extLst>
              <a:ext uri="{FF2B5EF4-FFF2-40B4-BE49-F238E27FC236}">
                <a16:creationId xmlns:a16="http://schemas.microsoft.com/office/drawing/2014/main" id="{C1C81B03-AC08-9577-6388-FCB40A8A7D76}"/>
              </a:ext>
            </a:extLst>
          </p:cNvPr>
          <p:cNvSpPr txBox="1">
            <a:spLocks/>
          </p:cNvSpPr>
          <p:nvPr/>
        </p:nvSpPr>
        <p:spPr>
          <a:xfrm>
            <a:off x="838199" y="6365726"/>
            <a:ext cx="6730779" cy="49227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100" noProof="0" dirty="0">
                <a:solidFill>
                  <a:schemeClr val="tx1"/>
                </a:solidFill>
              </a:rPr>
              <a:t>A9. How did you book your accommodation for this trip in Wales? 2024 Wales trip takers, n=2,202.</a:t>
            </a:r>
          </a:p>
          <a:p>
            <a:pPr marL="0" indent="0">
              <a:buNone/>
            </a:pPr>
            <a:r>
              <a:rPr lang="en-GB" sz="1100" noProof="0" dirty="0">
                <a:solidFill>
                  <a:schemeClr val="tx1"/>
                </a:solidFill>
              </a:rPr>
              <a:t>A10. Did you find information or contact details for the accommodation you stayed in on the Visit Wales website? Those who booked accommodation, n=1,801. </a:t>
            </a:r>
          </a:p>
        </p:txBody>
      </p:sp>
      <p:pic>
        <p:nvPicPr>
          <p:cNvPr id="9218" name="Picture 2">
            <a:extLst>
              <a:ext uri="{FF2B5EF4-FFF2-40B4-BE49-F238E27FC236}">
                <a16:creationId xmlns:a16="http://schemas.microsoft.com/office/drawing/2014/main" id="{9E6AE33E-8FE6-047A-27C6-35866C9CCAB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053170AC-5A2E-6A47-E734-55C947F9984A}"/>
              </a:ext>
              <a:ext uri="{C183D7F6-B498-43B3-948B-1728B52AA6E4}">
                <adec:decorative xmlns:adec="http://schemas.microsoft.com/office/drawing/2017/decorative" val="1"/>
              </a:ext>
            </a:extLst>
          </p:cNvPr>
          <p:cNvCxnSpPr>
            <a:cxnSpLocks/>
          </p:cNvCxnSpPr>
          <p:nvPr/>
        </p:nvCxnSpPr>
        <p:spPr>
          <a:xfrm>
            <a:off x="926972" y="704366"/>
            <a:ext cx="571915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841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FF1AE-78DE-791B-56A1-EDC453660621}"/>
            </a:ext>
          </a:extLst>
        </p:cNvPr>
        <p:cNvGrpSpPr/>
        <p:nvPr/>
      </p:nvGrpSpPr>
      <p:grpSpPr>
        <a:xfrm>
          <a:off x="0" y="0"/>
          <a:ext cx="0" cy="0"/>
          <a:chOff x="0" y="0"/>
          <a:chExt cx="0" cy="0"/>
        </a:xfrm>
      </p:grpSpPr>
      <p:sp>
        <p:nvSpPr>
          <p:cNvPr id="9" name="Title 8" descr="Type of accommodation stayed">
            <a:extLst>
              <a:ext uri="{FF2B5EF4-FFF2-40B4-BE49-F238E27FC236}">
                <a16:creationId xmlns:a16="http://schemas.microsoft.com/office/drawing/2014/main" id="{721AB95F-5146-A598-6AB4-206EF4DE45AD}"/>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Type of accommodation stayed</a:t>
            </a:r>
          </a:p>
        </p:txBody>
      </p:sp>
      <p:cxnSp>
        <p:nvCxnSpPr>
          <p:cNvPr id="2" name="Straight Connector 1">
            <a:extLst>
              <a:ext uri="{FF2B5EF4-FFF2-40B4-BE49-F238E27FC236}">
                <a16:creationId xmlns:a16="http://schemas.microsoft.com/office/drawing/2014/main" id="{787ED163-9250-B97A-D1AD-1B4CF1C61238}"/>
              </a:ext>
              <a:ext uri="{C183D7F6-B498-43B3-948B-1728B52AA6E4}">
                <adec:decorative xmlns:adec="http://schemas.microsoft.com/office/drawing/2017/decorative" val="1"/>
              </a:ext>
            </a:extLst>
          </p:cNvPr>
          <p:cNvCxnSpPr>
            <a:cxnSpLocks/>
          </p:cNvCxnSpPr>
          <p:nvPr/>
        </p:nvCxnSpPr>
        <p:spPr>
          <a:xfrm>
            <a:off x="926972" y="704366"/>
            <a:ext cx="38355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5" descr="‘Hotels/Motels’ was the most popular accommodation type (29%), followed by ‘Rented Houses/Cottages’ at 26%.&#10;">
            <a:extLst>
              <a:ext uri="{FF2B5EF4-FFF2-40B4-BE49-F238E27FC236}">
                <a16:creationId xmlns:a16="http://schemas.microsoft.com/office/drawing/2014/main" id="{9533425C-D9C6-2283-B3F5-2D36D7DEA1EA}"/>
              </a:ext>
            </a:extLst>
          </p:cNvPr>
          <p:cNvSpPr txBox="1">
            <a:spLocks/>
          </p:cNvSpPr>
          <p:nvPr/>
        </p:nvSpPr>
        <p:spPr>
          <a:xfrm>
            <a:off x="838199" y="962260"/>
            <a:ext cx="6865936"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‘Hotels/Motels’ was the most popular accommodation type (29%), followed by ‘Rented Houses/Cottages’ at 26%.</a:t>
            </a:r>
          </a:p>
        </p:txBody>
      </p:sp>
      <p:sp>
        <p:nvSpPr>
          <p:cNvPr id="8" name="TextBox 7">
            <a:extLst>
              <a:ext uri="{FF2B5EF4-FFF2-40B4-BE49-F238E27FC236}">
                <a16:creationId xmlns:a16="http://schemas.microsoft.com/office/drawing/2014/main" id="{0BFF8714-5BB5-461B-1929-93DD05AE3899}"/>
              </a:ext>
              <a:ext uri="{C183D7F6-B498-43B3-948B-1728B52AA6E4}">
                <adec:decorative xmlns:adec="http://schemas.microsoft.com/office/drawing/2017/decorative" val="1"/>
              </a:ext>
            </a:extLst>
          </p:cNvPr>
          <p:cNvSpPr txBox="1"/>
          <p:nvPr/>
        </p:nvSpPr>
        <p:spPr>
          <a:xfrm>
            <a:off x="2782718" y="2301069"/>
            <a:ext cx="2437051" cy="307777"/>
          </a:xfrm>
          <a:prstGeom prst="rect">
            <a:avLst/>
          </a:prstGeom>
          <a:noFill/>
        </p:spPr>
        <p:txBody>
          <a:bodyPr wrap="square" rtlCol="0" anchor="ctr">
            <a:spAutoFit/>
          </a:bodyPr>
          <a:lstStyle/>
          <a:p>
            <a:pPr algn="r"/>
            <a:r>
              <a:rPr lang="en-GB" sz="1400" b="1" noProof="0">
                <a:solidFill>
                  <a:srgbClr val="120742"/>
                </a:solidFill>
              </a:rPr>
              <a:t>Hotel / Motel / Inn</a:t>
            </a:r>
          </a:p>
        </p:txBody>
      </p:sp>
      <p:sp>
        <p:nvSpPr>
          <p:cNvPr id="7" name="TextBox 6">
            <a:extLst>
              <a:ext uri="{FF2B5EF4-FFF2-40B4-BE49-F238E27FC236}">
                <a16:creationId xmlns:a16="http://schemas.microsoft.com/office/drawing/2014/main" id="{CFFD4C6B-8F32-009B-EEC9-4F3917B1030E}"/>
              </a:ext>
              <a:ext uri="{C183D7F6-B498-43B3-948B-1728B52AA6E4}">
                <adec:decorative xmlns:adec="http://schemas.microsoft.com/office/drawing/2017/decorative" val="1"/>
              </a:ext>
            </a:extLst>
          </p:cNvPr>
          <p:cNvSpPr txBox="1"/>
          <p:nvPr/>
        </p:nvSpPr>
        <p:spPr>
          <a:xfrm>
            <a:off x="5191585" y="2157792"/>
            <a:ext cx="904415" cy="523220"/>
          </a:xfrm>
          <a:prstGeom prst="rect">
            <a:avLst/>
          </a:prstGeom>
          <a:noFill/>
        </p:spPr>
        <p:txBody>
          <a:bodyPr wrap="none" rtlCol="0">
            <a:spAutoFit/>
          </a:bodyPr>
          <a:lstStyle/>
          <a:p>
            <a:r>
              <a:rPr lang="en-GB" sz="2800" b="1" noProof="0">
                <a:solidFill>
                  <a:srgbClr val="120742"/>
                </a:solidFill>
              </a:rPr>
              <a:t>29%</a:t>
            </a:r>
          </a:p>
        </p:txBody>
      </p:sp>
      <p:graphicFrame>
        <p:nvGraphicFramePr>
          <p:cNvPr id="3" name="Chart 2">
            <a:extLst>
              <a:ext uri="{FF2B5EF4-FFF2-40B4-BE49-F238E27FC236}">
                <a16:creationId xmlns:a16="http://schemas.microsoft.com/office/drawing/2014/main" id="{56C3B60B-EE0E-3E96-5EE6-A54DA7D8AE9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769688954"/>
              </p:ext>
            </p:extLst>
          </p:nvPr>
        </p:nvGraphicFramePr>
        <p:xfrm>
          <a:off x="-849854" y="2634832"/>
          <a:ext cx="8094195" cy="326090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descr="A11. What type/s of accommodation did you stay at during your trip in 2024 in Wales?  &#10;2024 Wales trip takers, n=2,202.&#10;">
            <a:extLst>
              <a:ext uri="{FF2B5EF4-FFF2-40B4-BE49-F238E27FC236}">
                <a16:creationId xmlns:a16="http://schemas.microsoft.com/office/drawing/2014/main" id="{C7B22FB2-7F60-3310-40FF-9CA468F9BBB6}"/>
              </a:ext>
            </a:extLst>
          </p:cNvPr>
          <p:cNvSpPr txBox="1">
            <a:spLocks/>
          </p:cNvSpPr>
          <p:nvPr/>
        </p:nvSpPr>
        <p:spPr>
          <a:xfrm>
            <a:off x="838199" y="6386415"/>
            <a:ext cx="6865937" cy="47158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A11. What type/s of accommodation did you stay at during your trip in 2024 in Wales?  </a:t>
            </a:r>
          </a:p>
          <a:p>
            <a:pPr marL="0" indent="0">
              <a:buNone/>
            </a:pPr>
            <a:r>
              <a:rPr lang="en-GB" sz="1200" noProof="0" dirty="0">
                <a:solidFill>
                  <a:schemeClr val="tx1"/>
                </a:solidFill>
              </a:rPr>
              <a:t>2024 Wales trip takers, n=2,202.</a:t>
            </a:r>
          </a:p>
        </p:txBody>
      </p:sp>
      <p:pic>
        <p:nvPicPr>
          <p:cNvPr id="5122" name="Picture 2">
            <a:extLst>
              <a:ext uri="{FF2B5EF4-FFF2-40B4-BE49-F238E27FC236}">
                <a16:creationId xmlns:a16="http://schemas.microsoft.com/office/drawing/2014/main" id="{D15C0A65-0F57-E734-A561-2E6920F3B87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217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F8DBD-57DD-DA9C-211F-959823FF7C30}"/>
            </a:ext>
          </a:extLst>
        </p:cNvPr>
        <p:cNvGrpSpPr/>
        <p:nvPr/>
      </p:nvGrpSpPr>
      <p:grpSpPr>
        <a:xfrm>
          <a:off x="0" y="0"/>
          <a:ext cx="0" cy="0"/>
          <a:chOff x="0" y="0"/>
          <a:chExt cx="0" cy="0"/>
        </a:xfrm>
      </p:grpSpPr>
      <p:sp>
        <p:nvSpPr>
          <p:cNvPr id="5" name="Title 4" descr="Competitive consideration, by lifestage">
            <a:extLst>
              <a:ext uri="{FF2B5EF4-FFF2-40B4-BE49-F238E27FC236}">
                <a16:creationId xmlns:a16="http://schemas.microsoft.com/office/drawing/2014/main" id="{A920C3C1-E8FE-2513-65ED-57B240C6680C}"/>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Competitive consideration,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7" name="Straight Connector 6">
            <a:extLst>
              <a:ext uri="{FF2B5EF4-FFF2-40B4-BE49-F238E27FC236}">
                <a16:creationId xmlns:a16="http://schemas.microsoft.com/office/drawing/2014/main" id="{986DBB72-24F7-06A8-0217-BD06B2DD21D1}"/>
              </a:ext>
              <a:ext uri="{C183D7F6-B498-43B3-948B-1728B52AA6E4}">
                <adec:decorative xmlns:adec="http://schemas.microsoft.com/office/drawing/2017/decorative" val="1"/>
              </a:ext>
            </a:extLst>
          </p:cNvPr>
          <p:cNvCxnSpPr>
            <a:cxnSpLocks/>
          </p:cNvCxnSpPr>
          <p:nvPr/>
        </p:nvCxnSpPr>
        <p:spPr>
          <a:xfrm>
            <a:off x="926972" y="704366"/>
            <a:ext cx="4755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5" descr="68% of visitors to Wales didn't consider any other destinations for their trip, though almost a quarter considered adding another location, with England being the most popular choice. Younger independents and families were more likely to only consider Wales. If younger independents did consider another destination, they preferred Scotland over England.&#10;">
            <a:extLst>
              <a:ext uri="{FF2B5EF4-FFF2-40B4-BE49-F238E27FC236}">
                <a16:creationId xmlns:a16="http://schemas.microsoft.com/office/drawing/2014/main" id="{3F3CC7D4-EB31-BE42-B240-4D64B2984B71}"/>
              </a:ext>
            </a:extLst>
          </p:cNvPr>
          <p:cNvSpPr txBox="1">
            <a:spLocks/>
          </p:cNvSpPr>
          <p:nvPr/>
        </p:nvSpPr>
        <p:spPr>
          <a:xfrm>
            <a:off x="838198" y="962260"/>
            <a:ext cx="1077468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600" b="1" noProof="0" dirty="0"/>
              <a:t>68% of visitors to Wales didn't consider any other destinations for their trip, though almost a quarter considered adding another location, with England being the most popular choice. Younger independents and families were more likely to only consider Wales</a:t>
            </a:r>
            <a:r>
              <a:rPr lang="en-GB" sz="1600" b="1" dirty="0"/>
              <a:t>. I</a:t>
            </a:r>
            <a:r>
              <a:rPr lang="en-GB" sz="1600" b="1" noProof="0" dirty="0"/>
              <a:t>f younger independents did consider another destination, they preferred Scotland over England.</a:t>
            </a:r>
          </a:p>
        </p:txBody>
      </p:sp>
      <p:graphicFrame>
        <p:nvGraphicFramePr>
          <p:cNvPr id="3" name="Chart 2">
            <a:extLst>
              <a:ext uri="{FF2B5EF4-FFF2-40B4-BE49-F238E27FC236}">
                <a16:creationId xmlns:a16="http://schemas.microsoft.com/office/drawing/2014/main" id="{B658BE38-0A34-C01F-9026-319BA86D7AB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96914839"/>
              </p:ext>
            </p:extLst>
          </p:nvPr>
        </p:nvGraphicFramePr>
        <p:xfrm>
          <a:off x="1168783" y="2257826"/>
          <a:ext cx="9854433" cy="3537309"/>
        </p:xfrm>
        <a:graphic>
          <a:graphicData uri="http://schemas.openxmlformats.org/drawingml/2006/chart">
            <c:chart xmlns:c="http://schemas.openxmlformats.org/drawingml/2006/chart" xmlns:r="http://schemas.openxmlformats.org/officeDocument/2006/relationships" r:id="rId2"/>
          </a:graphicData>
        </a:graphic>
      </p:graphicFrame>
      <p:cxnSp>
        <p:nvCxnSpPr>
          <p:cNvPr id="14" name="Straight Connector 13">
            <a:extLst>
              <a:ext uri="{FF2B5EF4-FFF2-40B4-BE49-F238E27FC236}">
                <a16:creationId xmlns:a16="http://schemas.microsoft.com/office/drawing/2014/main" id="{B4B5C0A0-8B5B-9F46-D7AA-F6A94827589A}"/>
              </a:ext>
              <a:ext uri="{C183D7F6-B498-43B3-948B-1728B52AA6E4}">
                <adec:decorative xmlns:adec="http://schemas.microsoft.com/office/drawing/2017/decorative" val="1"/>
              </a:ext>
            </a:extLst>
          </p:cNvPr>
          <p:cNvCxnSpPr>
            <a:cxnSpLocks/>
          </p:cNvCxnSpPr>
          <p:nvPr/>
        </p:nvCxnSpPr>
        <p:spPr>
          <a:xfrm flipV="1">
            <a:off x="3210336" y="2623418"/>
            <a:ext cx="0" cy="3080446"/>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pic>
        <p:nvPicPr>
          <p:cNvPr id="11" name="Picture 6">
            <a:extLst>
              <a:ext uri="{FF2B5EF4-FFF2-40B4-BE49-F238E27FC236}">
                <a16:creationId xmlns:a16="http://schemas.microsoft.com/office/drawing/2014/main" id="{FB1CA16E-C0A8-466D-43D8-1B4945D0784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3013" y="4415762"/>
            <a:ext cx="184093" cy="1224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6B20A08B-D672-7F87-631E-62B7D9674F8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112" y="4726898"/>
            <a:ext cx="184093" cy="11045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3AA27E6F-EFB2-3FF6-C9BD-2943326719B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4968" y="4837354"/>
            <a:ext cx="184093" cy="1224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a:extLst>
              <a:ext uri="{FF2B5EF4-FFF2-40B4-BE49-F238E27FC236}">
                <a16:creationId xmlns:a16="http://schemas.microsoft.com/office/drawing/2014/main" id="{B4F0C01E-08F8-4F5A-E936-26115981F31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468" y="4643257"/>
            <a:ext cx="184093" cy="11045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a:extLst>
              <a:ext uri="{FF2B5EF4-FFF2-40B4-BE49-F238E27FC236}">
                <a16:creationId xmlns:a16="http://schemas.microsoft.com/office/drawing/2014/main" id="{E915C2C7-9E3B-FF33-B915-5B051C91FD8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2299" y="4520299"/>
            <a:ext cx="184093" cy="1224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a:extLst>
              <a:ext uri="{FF2B5EF4-FFF2-40B4-BE49-F238E27FC236}">
                <a16:creationId xmlns:a16="http://schemas.microsoft.com/office/drawing/2014/main" id="{399F7026-8635-7B43-5755-06B3140AA31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1799" y="4717142"/>
            <a:ext cx="184093" cy="11045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A7D7A9A5-615E-4F34-B192-F9CA35CCCE1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6566" y="4409843"/>
            <a:ext cx="184093" cy="12242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a:extLst>
              <a:ext uri="{FF2B5EF4-FFF2-40B4-BE49-F238E27FC236}">
                <a16:creationId xmlns:a16="http://schemas.microsoft.com/office/drawing/2014/main" id="{12B52C8B-9598-0A90-F233-F09C8E02107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6066" y="4672946"/>
            <a:ext cx="184093" cy="11045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a:extLst>
              <a:ext uri="{FF2B5EF4-FFF2-40B4-BE49-F238E27FC236}">
                <a16:creationId xmlns:a16="http://schemas.microsoft.com/office/drawing/2014/main" id="{FFC448F0-0CE1-EA35-1D7F-9B5D04DCAD1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0833" y="4280965"/>
            <a:ext cx="184093" cy="1224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a:extLst>
              <a:ext uri="{FF2B5EF4-FFF2-40B4-BE49-F238E27FC236}">
                <a16:creationId xmlns:a16="http://schemas.microsoft.com/office/drawing/2014/main" id="{5A9044D6-7279-6CEA-E5E3-CE362366EC7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6959" y="4709718"/>
            <a:ext cx="184093" cy="1104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37DE49F-F5E6-ACDE-7097-418B7F081ECD}"/>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9266" y="2818074"/>
            <a:ext cx="228598" cy="1371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a:extLst>
              <a:ext uri="{FF2B5EF4-FFF2-40B4-BE49-F238E27FC236}">
                <a16:creationId xmlns:a16="http://schemas.microsoft.com/office/drawing/2014/main" id="{6F6D2ADE-A402-E3C7-E49A-031C2DBA6E78}"/>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8804" y="2660854"/>
            <a:ext cx="228598" cy="13715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2C45559B-E80C-E295-EED4-72CE4F68C6EE}"/>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5649" y="2710732"/>
            <a:ext cx="228598" cy="13715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a:extLst>
              <a:ext uri="{FF2B5EF4-FFF2-40B4-BE49-F238E27FC236}">
                <a16:creationId xmlns:a16="http://schemas.microsoft.com/office/drawing/2014/main" id="{C76D2639-089D-5E3F-C158-0CF13DC0AC54}"/>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7458" y="2847891"/>
            <a:ext cx="228598" cy="13715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4DA07E30-8BCA-7ADA-A8DA-F0A33835203A}"/>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62276" y="2827831"/>
            <a:ext cx="228598" cy="13715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856AEC9F-1B3D-E654-AC29-67A3E04ADB11}"/>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8975" y="5029200"/>
            <a:ext cx="2286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38B65D6D-678E-47DC-F5B1-63A368880E27}"/>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2809" y="5086350"/>
            <a:ext cx="2286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9B03BD8-9BB2-F145-4103-98B5DE8DF21A}"/>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0669" y="5029200"/>
            <a:ext cx="2286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86AF97D-B9EF-66D3-4196-2413824179ED}"/>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8529" y="5006838"/>
            <a:ext cx="2286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ACC4806D-A39B-9376-C890-22C89727322D}"/>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6389" y="5063988"/>
            <a:ext cx="228600" cy="1143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descr="A8_UKI. Which, if any, of the following other destinations did you consider when you took your overnight trip in Wales in 2024? &#10;2024 Wales trip takers, n=2,202 (younger independents n=67, families n=179, older independents n=942, retirement age n=1,014). &#10;">
            <a:extLst>
              <a:ext uri="{FF2B5EF4-FFF2-40B4-BE49-F238E27FC236}">
                <a16:creationId xmlns:a16="http://schemas.microsoft.com/office/drawing/2014/main" id="{5439D456-2CC0-5B46-6449-D1351A71DDA7}"/>
              </a:ext>
            </a:extLst>
          </p:cNvPr>
          <p:cNvSpPr txBox="1">
            <a:spLocks/>
          </p:cNvSpPr>
          <p:nvPr/>
        </p:nvSpPr>
        <p:spPr>
          <a:xfrm>
            <a:off x="838200" y="6473825"/>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A8_UKI. Which, if any, of the following other destinations did you consider when you took your overnight trip in Wales in 2024? </a:t>
            </a:r>
          </a:p>
          <a:p>
            <a:pPr marL="0" indent="0">
              <a:buNone/>
            </a:pPr>
            <a:r>
              <a:rPr lang="en-GB" sz="1200" noProof="0" dirty="0">
                <a:solidFill>
                  <a:schemeClr val="tx1"/>
                </a:solidFill>
              </a:rPr>
              <a:t>2024 Wales trip takers, n=2,202 (younger independents n=67, families n=179, older independents n=942, retirement age n=1,014). </a:t>
            </a:r>
          </a:p>
        </p:txBody>
      </p:sp>
    </p:spTree>
    <p:extLst>
      <p:ext uri="{BB962C8B-B14F-4D97-AF65-F5344CB8AC3E}">
        <p14:creationId xmlns:p14="http://schemas.microsoft.com/office/powerpoint/2010/main" val="3025537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DBE4-3B13-E6BC-4A71-DCD103DE07F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312E8CE5-E019-01C5-2EBD-886AA0C68C2B}"/>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9A6388E5-507E-8B60-2A93-91CB08BA7081}"/>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IMPACT OF VISIT WALES MARKETING&#10;">
            <a:extLst>
              <a:ext uri="{FF2B5EF4-FFF2-40B4-BE49-F238E27FC236}">
                <a16:creationId xmlns:a16="http://schemas.microsoft.com/office/drawing/2014/main" id="{72786C95-76ED-E316-5B6E-71E7BA9EB693}"/>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IMPACT OF VISIT WALES MARKETING</a:t>
            </a:r>
          </a:p>
        </p:txBody>
      </p:sp>
      <p:pic>
        <p:nvPicPr>
          <p:cNvPr id="4" name="Picture 2">
            <a:extLst>
              <a:ext uri="{FF2B5EF4-FFF2-40B4-BE49-F238E27FC236}">
                <a16:creationId xmlns:a16="http://schemas.microsoft.com/office/drawing/2014/main" id="{29A46452-EB9B-3AB1-6265-F1CCBD322CC5}"/>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87A9474-AC8D-58D8-99AF-95A0815C5C6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818490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CC5DE-18C1-3930-4D46-980D77637970}"/>
            </a:ext>
          </a:extLst>
        </p:cNvPr>
        <p:cNvGrpSpPr/>
        <p:nvPr/>
      </p:nvGrpSpPr>
      <p:grpSpPr>
        <a:xfrm>
          <a:off x="0" y="0"/>
          <a:ext cx="0" cy="0"/>
          <a:chOff x="0" y="0"/>
          <a:chExt cx="0" cy="0"/>
        </a:xfrm>
      </p:grpSpPr>
      <p:sp>
        <p:nvSpPr>
          <p:cNvPr id="13" name="Title 12" descr="IMPACT OF VISIT WALES MARKETING">
            <a:extLst>
              <a:ext uri="{FF2B5EF4-FFF2-40B4-BE49-F238E27FC236}">
                <a16:creationId xmlns:a16="http://schemas.microsoft.com/office/drawing/2014/main" id="{09D2F0F5-BB64-55DB-9ABD-1BE08B134BA5}"/>
              </a:ext>
            </a:extLst>
          </p:cNvPr>
          <p:cNvSpPr txBox="1">
            <a:spLocks noGrp="1"/>
          </p:cNvSpPr>
          <p:nvPr>
            <p:ph type="title" idx="4294967295"/>
          </p:nvPr>
        </p:nvSpPr>
        <p:spPr>
          <a:xfrm>
            <a:off x="825498" y="27564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IMPACT OF VISIT WALES MARKETING</a:t>
            </a:r>
          </a:p>
        </p:txBody>
      </p:sp>
      <p:cxnSp>
        <p:nvCxnSpPr>
          <p:cNvPr id="16" name="Straight Connector 15">
            <a:extLst>
              <a:ext uri="{FF2B5EF4-FFF2-40B4-BE49-F238E27FC236}">
                <a16:creationId xmlns:a16="http://schemas.microsoft.com/office/drawing/2014/main" id="{51F8170F-EBEB-17A9-359A-0691AD79E594}"/>
              </a:ext>
              <a:ext uri="{C183D7F6-B498-43B3-948B-1728B52AA6E4}">
                <adec:decorative xmlns:adec="http://schemas.microsoft.com/office/drawing/2017/decorative" val="1"/>
              </a:ext>
            </a:extLst>
          </p:cNvPr>
          <p:cNvCxnSpPr>
            <a:cxnSpLocks/>
          </p:cNvCxnSpPr>
          <p:nvPr/>
        </p:nvCxnSpPr>
        <p:spPr>
          <a:xfrm>
            <a:off x="920748" y="605553"/>
            <a:ext cx="47561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C4AE6C5B-A4F0-FF8C-74ED-FBC11D97F773}"/>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7AC360D3-138E-84A1-E8BD-85B431FA4468}"/>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bwMode="auto">
          <a:xfrm>
            <a:off x="461486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03B006B-6373-CEDD-9018-AF31C9EC16E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73CED2A-31C1-9B6A-15AD-45E8EB6684F8}"/>
              </a:ext>
              <a:ext uri="{C183D7F6-B498-43B3-948B-1728B52AA6E4}">
                <adec:decorative xmlns:adec="http://schemas.microsoft.com/office/drawing/2017/decorative" val="1"/>
              </a:ext>
            </a:extLst>
          </p:cNvPr>
          <p:cNvSpPr/>
          <p:nvPr/>
        </p:nvSpPr>
        <p:spPr>
          <a:xfrm>
            <a:off x="786918" y="1157288"/>
            <a:ext cx="11395558" cy="57007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 name="TextBox 1" descr="Communication exposure&#10;&#10;Most Wales trip takers learned about Wales through word of mouth (32%), followed by online advertising (27%), promotion or content on a website (26%), and social media content (23%). &#10;&#10;Younger independents are more likely to have heard about Wales through word of mouth, social media, or influencers, while older independents and retirement age respondents are more likely to discover it through an article.&#10;">
            <a:extLst>
              <a:ext uri="{FF2B5EF4-FFF2-40B4-BE49-F238E27FC236}">
                <a16:creationId xmlns:a16="http://schemas.microsoft.com/office/drawing/2014/main" id="{3BD8DEB0-A3D3-71F2-A4CC-019B9521EF9D}"/>
              </a:ext>
            </a:extLst>
          </p:cNvPr>
          <p:cNvSpPr txBox="1"/>
          <p:nvPr/>
        </p:nvSpPr>
        <p:spPr>
          <a:xfrm>
            <a:off x="809626" y="1751380"/>
            <a:ext cx="3789365" cy="4585871"/>
          </a:xfrm>
          <a:prstGeom prst="rect">
            <a:avLst/>
          </a:prstGeom>
          <a:noFill/>
        </p:spPr>
        <p:txBody>
          <a:bodyPr wrap="square" rtlCol="0">
            <a:spAutoFit/>
          </a:bodyPr>
          <a:lstStyle/>
          <a:p>
            <a:pPr algn="ctr"/>
            <a:r>
              <a:rPr lang="en-GB" sz="2000" b="1" noProof="0" dirty="0">
                <a:solidFill>
                  <a:schemeClr val="bg1"/>
                </a:solidFill>
              </a:rPr>
              <a:t>Communication exposure</a:t>
            </a:r>
          </a:p>
          <a:p>
            <a:pPr algn="ctr"/>
            <a:endParaRPr lang="en-GB" sz="2000" noProof="0" dirty="0">
              <a:solidFill>
                <a:schemeClr val="bg1"/>
              </a:solidFill>
            </a:endParaRPr>
          </a:p>
          <a:p>
            <a:pPr algn="ctr"/>
            <a:r>
              <a:rPr lang="en-GB" noProof="0" dirty="0">
                <a:solidFill>
                  <a:schemeClr val="bg1"/>
                </a:solidFill>
              </a:rPr>
              <a:t>Most Wales trip takers learned about Wales through word of mouth (32%), followed by online advertising (27%), </a:t>
            </a:r>
            <a:r>
              <a:rPr lang="en-GB" dirty="0">
                <a:solidFill>
                  <a:schemeClr val="bg1"/>
                </a:solidFill>
              </a:rPr>
              <a:t>promotion or content on a website </a:t>
            </a:r>
            <a:r>
              <a:rPr lang="en-GB" noProof="0" dirty="0">
                <a:solidFill>
                  <a:schemeClr val="bg1"/>
                </a:solidFill>
              </a:rPr>
              <a:t>(26%), and social media content (23%). </a:t>
            </a:r>
          </a:p>
          <a:p>
            <a:pPr algn="ctr"/>
            <a:endParaRPr lang="en-GB" noProof="0" dirty="0">
              <a:solidFill>
                <a:schemeClr val="bg1"/>
              </a:solidFill>
            </a:endParaRPr>
          </a:p>
          <a:p>
            <a:pPr algn="ctr"/>
            <a:r>
              <a:rPr lang="en-GB" noProof="0" dirty="0">
                <a:solidFill>
                  <a:schemeClr val="bg1"/>
                </a:solidFill>
              </a:rPr>
              <a:t>Younger independents are more likely to have heard about Wales through word of mouth, social media, or influencers, while older independents and retirement age respondents are more likely to discover it through an article.</a:t>
            </a:r>
          </a:p>
        </p:txBody>
      </p:sp>
      <p:sp>
        <p:nvSpPr>
          <p:cNvPr id="3" name="TextBox 2" descr="Engage Visit Wales*&#10;&#10;E-newsletters from Visit Wales were the most common way for potential visitors to engage with the organisation, with 50% also visiting the Visit Wales website. &#10;&#10;Facebook is the leading social media platform, but 34% of younger independents engage with Visit Wales via Instagram, which offers a valuable connection to this group.&#10;&#10;*The majority of the re-contact sample comes from the ECRM database, and most of the social media sample was captured via Facebook. This may influence the overall distribution of responses.&#10;">
            <a:extLst>
              <a:ext uri="{FF2B5EF4-FFF2-40B4-BE49-F238E27FC236}">
                <a16:creationId xmlns:a16="http://schemas.microsoft.com/office/drawing/2014/main" id="{75C8C09E-774C-D313-4EDA-32AAFFBEBC7C}"/>
              </a:ext>
            </a:extLst>
          </p:cNvPr>
          <p:cNvSpPr txBox="1"/>
          <p:nvPr/>
        </p:nvSpPr>
        <p:spPr>
          <a:xfrm>
            <a:off x="4629150" y="1751380"/>
            <a:ext cx="3789365" cy="4985980"/>
          </a:xfrm>
          <a:prstGeom prst="rect">
            <a:avLst/>
          </a:prstGeom>
          <a:noFill/>
        </p:spPr>
        <p:txBody>
          <a:bodyPr wrap="square" rtlCol="0">
            <a:spAutoFit/>
          </a:bodyPr>
          <a:lstStyle/>
          <a:p>
            <a:pPr algn="ctr"/>
            <a:r>
              <a:rPr lang="en-GB" sz="2000" b="1" noProof="0" dirty="0">
                <a:solidFill>
                  <a:schemeClr val="bg1"/>
                </a:solidFill>
              </a:rPr>
              <a:t>Engage Visit Wales*</a:t>
            </a:r>
          </a:p>
          <a:p>
            <a:pPr algn="ctr"/>
            <a:endParaRPr lang="en-GB" sz="2000" noProof="0" dirty="0">
              <a:solidFill>
                <a:schemeClr val="bg1"/>
              </a:solidFill>
            </a:endParaRPr>
          </a:p>
          <a:p>
            <a:pPr algn="ctr"/>
            <a:r>
              <a:rPr lang="en-GB" noProof="0" dirty="0">
                <a:solidFill>
                  <a:schemeClr val="bg1"/>
                </a:solidFill>
              </a:rPr>
              <a:t>E-newsletters from Visit Wales were the most common way for potential visitors to engage with the organisation, with 50% also visiting the Visit Wales website. </a:t>
            </a:r>
          </a:p>
          <a:p>
            <a:pPr algn="ctr"/>
            <a:endParaRPr lang="en-GB" noProof="0" dirty="0">
              <a:solidFill>
                <a:schemeClr val="bg1"/>
              </a:solidFill>
            </a:endParaRPr>
          </a:p>
          <a:p>
            <a:pPr algn="ctr"/>
            <a:r>
              <a:rPr lang="en-GB" noProof="0" dirty="0">
                <a:solidFill>
                  <a:schemeClr val="bg1"/>
                </a:solidFill>
              </a:rPr>
              <a:t>Facebook is the leading social media platform, but 34% of younger independents engage with Visit Wales via Instagram, which offers a valuable connection to this group.</a:t>
            </a:r>
          </a:p>
          <a:p>
            <a:pPr algn="ctr"/>
            <a:endParaRPr lang="en-GB" dirty="0">
              <a:solidFill>
                <a:schemeClr val="bg1"/>
              </a:solidFill>
            </a:endParaRPr>
          </a:p>
          <a:p>
            <a:pPr algn="ctr"/>
            <a:r>
              <a:rPr lang="en-GB" sz="1100" noProof="0" dirty="0">
                <a:solidFill>
                  <a:schemeClr val="bg1"/>
                </a:solidFill>
              </a:rPr>
              <a:t>*</a:t>
            </a:r>
            <a:r>
              <a:rPr lang="en-US" sz="1100" noProof="0" dirty="0">
                <a:solidFill>
                  <a:schemeClr val="bg1"/>
                </a:solidFill>
              </a:rPr>
              <a:t>The majority of the re-contact sample comes from the ECRM database, and most of the social media sample was captured via Facebook. This may influence the overall distribution of responses.</a:t>
            </a:r>
            <a:endParaRPr lang="en-GB" noProof="0" dirty="0">
              <a:solidFill>
                <a:schemeClr val="bg1"/>
              </a:solidFill>
            </a:endParaRPr>
          </a:p>
        </p:txBody>
      </p:sp>
      <p:sp>
        <p:nvSpPr>
          <p:cNvPr id="4" name="TextBox 3" descr="Communication impact&#10;&#10;44% of trip takers saw no campaign materials, while 32% reported seeing advertisements about year-round visits, with 27% finding it highly influential.&#10;&#10;21% said Visit Wales' communications influenced their decision to visit. 25% travelled outside peak summer months, indicating successful off-season promotion. ">
            <a:extLst>
              <a:ext uri="{FF2B5EF4-FFF2-40B4-BE49-F238E27FC236}">
                <a16:creationId xmlns:a16="http://schemas.microsoft.com/office/drawing/2014/main" id="{DBF741B8-D4CC-57BA-CD73-575F4A3B2A87}"/>
              </a:ext>
            </a:extLst>
          </p:cNvPr>
          <p:cNvSpPr txBox="1"/>
          <p:nvPr/>
        </p:nvSpPr>
        <p:spPr>
          <a:xfrm>
            <a:off x="8393111" y="1751380"/>
            <a:ext cx="3789365" cy="4339650"/>
          </a:xfrm>
          <a:prstGeom prst="rect">
            <a:avLst/>
          </a:prstGeom>
          <a:noFill/>
        </p:spPr>
        <p:txBody>
          <a:bodyPr wrap="square" rtlCol="0">
            <a:spAutoFit/>
          </a:bodyPr>
          <a:lstStyle/>
          <a:p>
            <a:pPr algn="ctr"/>
            <a:r>
              <a:rPr lang="en-GB" sz="2000" b="1" noProof="0" dirty="0">
                <a:solidFill>
                  <a:schemeClr val="bg1"/>
                </a:solidFill>
              </a:rPr>
              <a:t>Communication impact</a:t>
            </a:r>
          </a:p>
          <a:p>
            <a:pPr algn="ctr"/>
            <a:endParaRPr lang="en-GB" sz="2000" noProof="0" dirty="0">
              <a:solidFill>
                <a:schemeClr val="bg1"/>
              </a:solidFill>
            </a:endParaRPr>
          </a:p>
          <a:p>
            <a:pPr algn="ctr"/>
            <a:r>
              <a:rPr lang="en-GB" noProof="0" dirty="0">
                <a:solidFill>
                  <a:schemeClr val="bg1"/>
                </a:solidFill>
              </a:rPr>
              <a:t>44% of trip takers saw no campaign materials, while 32% </a:t>
            </a:r>
            <a:r>
              <a:rPr lang="en-GB" dirty="0">
                <a:solidFill>
                  <a:schemeClr val="bg1"/>
                </a:solidFill>
              </a:rPr>
              <a:t>reported seeing</a:t>
            </a:r>
            <a:r>
              <a:rPr lang="en-GB" noProof="0" dirty="0">
                <a:solidFill>
                  <a:schemeClr val="bg1"/>
                </a:solidFill>
              </a:rPr>
              <a:t> advertisements about year-round visits, with 27% finding it highly influential.</a:t>
            </a:r>
          </a:p>
          <a:p>
            <a:pPr algn="ctr"/>
            <a:endParaRPr lang="en-GB" noProof="0" dirty="0">
              <a:solidFill>
                <a:schemeClr val="bg1"/>
              </a:solidFill>
            </a:endParaRPr>
          </a:p>
          <a:p>
            <a:pPr algn="ctr"/>
            <a:r>
              <a:rPr lang="en-GB" noProof="0" dirty="0">
                <a:solidFill>
                  <a:schemeClr val="bg1"/>
                </a:solidFill>
              </a:rPr>
              <a:t>21% said Visit </a:t>
            </a:r>
            <a:r>
              <a:rPr lang="en-GB" noProof="0" dirty="0" err="1">
                <a:solidFill>
                  <a:schemeClr val="bg1"/>
                </a:solidFill>
              </a:rPr>
              <a:t>Wales'</a:t>
            </a:r>
            <a:r>
              <a:rPr lang="en-GB" noProof="0" dirty="0">
                <a:solidFill>
                  <a:schemeClr val="bg1"/>
                </a:solidFill>
              </a:rPr>
              <a:t> communications influenced their decision to visit. 25% travelled outside peak summer months, indicating successful off-season promotion. </a:t>
            </a:r>
          </a:p>
          <a:p>
            <a:pPr algn="ctr"/>
            <a:endParaRPr lang="en-GB" sz="2000" noProof="0" dirty="0">
              <a:solidFill>
                <a:schemeClr val="bg1"/>
              </a:solidFill>
            </a:endParaRPr>
          </a:p>
        </p:txBody>
      </p:sp>
    </p:spTree>
    <p:extLst>
      <p:ext uri="{BB962C8B-B14F-4D97-AF65-F5344CB8AC3E}">
        <p14:creationId xmlns:p14="http://schemas.microsoft.com/office/powerpoint/2010/main" val="3365556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1E47D-EE60-40CD-0C4E-896EE465B669}"/>
            </a:ext>
          </a:extLst>
        </p:cNvPr>
        <p:cNvGrpSpPr/>
        <p:nvPr/>
      </p:nvGrpSpPr>
      <p:grpSpPr>
        <a:xfrm>
          <a:off x="0" y="0"/>
          <a:ext cx="0" cy="0"/>
          <a:chOff x="0" y="0"/>
          <a:chExt cx="0" cy="0"/>
        </a:xfrm>
      </p:grpSpPr>
      <p:sp>
        <p:nvSpPr>
          <p:cNvPr id="10" name="Title 9" descr="Communication exposure">
            <a:extLst>
              <a:ext uri="{FF2B5EF4-FFF2-40B4-BE49-F238E27FC236}">
                <a16:creationId xmlns:a16="http://schemas.microsoft.com/office/drawing/2014/main" id="{1539051B-C65B-056D-6B0E-F36FA2C6555C}"/>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Communication exposure</a:t>
            </a:r>
          </a:p>
        </p:txBody>
      </p:sp>
      <p:cxnSp>
        <p:nvCxnSpPr>
          <p:cNvPr id="11" name="Straight Connector 10">
            <a:extLst>
              <a:ext uri="{FF2B5EF4-FFF2-40B4-BE49-F238E27FC236}">
                <a16:creationId xmlns:a16="http://schemas.microsoft.com/office/drawing/2014/main" id="{F5BF9D5A-2AE6-1009-E1B0-BF2CEB29304C}"/>
              </a:ext>
              <a:ext uri="{C183D7F6-B498-43B3-948B-1728B52AA6E4}">
                <adec:decorative xmlns:adec="http://schemas.microsoft.com/office/drawing/2017/decorative" val="1"/>
              </a:ext>
            </a:extLst>
          </p:cNvPr>
          <p:cNvCxnSpPr>
            <a:cxnSpLocks/>
          </p:cNvCxnSpPr>
          <p:nvPr/>
        </p:nvCxnSpPr>
        <p:spPr>
          <a:xfrm>
            <a:off x="926972" y="704366"/>
            <a:ext cx="32513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Wales trip takers were most likely to have seen or heard about Wales through word of mouth (32%), ahead of online advertising (27%), website (26%) and social media content (23%).&#10;">
            <a:extLst>
              <a:ext uri="{FF2B5EF4-FFF2-40B4-BE49-F238E27FC236}">
                <a16:creationId xmlns:a16="http://schemas.microsoft.com/office/drawing/2014/main" id="{F5836612-5EB9-1FE4-EEEC-1D11E4DB8381}"/>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Wales trip takers were most likely to have seen or heard about Wales through word of mouth (32%), ahead of online advertising (27%), website (26%) and social media content (23%).</a:t>
            </a:r>
          </a:p>
        </p:txBody>
      </p:sp>
      <p:graphicFrame>
        <p:nvGraphicFramePr>
          <p:cNvPr id="4" name="Chart 3">
            <a:extLst>
              <a:ext uri="{FF2B5EF4-FFF2-40B4-BE49-F238E27FC236}">
                <a16:creationId xmlns:a16="http://schemas.microsoft.com/office/drawing/2014/main" id="{F959F03F-266A-A4F5-E109-3196121F9B4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54511806"/>
              </p:ext>
            </p:extLst>
          </p:nvPr>
        </p:nvGraphicFramePr>
        <p:xfrm>
          <a:off x="-1782907" y="2527962"/>
          <a:ext cx="9316605" cy="358929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FAF586D2-6300-40B1-32A2-30AD7F644BCF}"/>
              </a:ext>
              <a:ext uri="{C183D7F6-B498-43B3-948B-1728B52AA6E4}">
                <adec:decorative xmlns:adec="http://schemas.microsoft.com/office/drawing/2017/decorative" val="1"/>
              </a:ext>
            </a:extLst>
          </p:cNvPr>
          <p:cNvSpPr txBox="1"/>
          <p:nvPr/>
        </p:nvSpPr>
        <p:spPr>
          <a:xfrm>
            <a:off x="2749436" y="2319906"/>
            <a:ext cx="2046526" cy="307777"/>
          </a:xfrm>
          <a:prstGeom prst="rect">
            <a:avLst/>
          </a:prstGeom>
          <a:noFill/>
        </p:spPr>
        <p:txBody>
          <a:bodyPr wrap="square" rtlCol="0" anchor="ctr">
            <a:spAutoFit/>
          </a:bodyPr>
          <a:lstStyle/>
          <a:p>
            <a:pPr algn="r"/>
            <a:r>
              <a:rPr lang="en-GB" sz="1400" b="1" noProof="0">
                <a:solidFill>
                  <a:srgbClr val="120742"/>
                </a:solidFill>
              </a:rPr>
              <a:t>Word of mouth</a:t>
            </a:r>
          </a:p>
        </p:txBody>
      </p:sp>
      <p:sp>
        <p:nvSpPr>
          <p:cNvPr id="7" name="TextBox 6">
            <a:extLst>
              <a:ext uri="{FF2B5EF4-FFF2-40B4-BE49-F238E27FC236}">
                <a16:creationId xmlns:a16="http://schemas.microsoft.com/office/drawing/2014/main" id="{4BAE0C2A-B195-1494-4F6F-6F7116678D87}"/>
              </a:ext>
              <a:ext uri="{C183D7F6-B498-43B3-948B-1728B52AA6E4}">
                <adec:decorative xmlns:adec="http://schemas.microsoft.com/office/drawing/2017/decorative" val="1"/>
              </a:ext>
            </a:extLst>
          </p:cNvPr>
          <p:cNvSpPr txBox="1"/>
          <p:nvPr/>
        </p:nvSpPr>
        <p:spPr>
          <a:xfrm>
            <a:off x="4795963" y="2212185"/>
            <a:ext cx="904415" cy="523220"/>
          </a:xfrm>
          <a:prstGeom prst="rect">
            <a:avLst/>
          </a:prstGeom>
          <a:noFill/>
        </p:spPr>
        <p:txBody>
          <a:bodyPr wrap="none" rtlCol="0">
            <a:spAutoFit/>
          </a:bodyPr>
          <a:lstStyle/>
          <a:p>
            <a:r>
              <a:rPr lang="en-GB" sz="2800" b="1" noProof="0">
                <a:solidFill>
                  <a:srgbClr val="120742"/>
                </a:solidFill>
              </a:rPr>
              <a:t>32%</a:t>
            </a:r>
          </a:p>
        </p:txBody>
      </p:sp>
      <p:sp>
        <p:nvSpPr>
          <p:cNvPr id="3" name="Text Placeholder 3" descr="A18. Thinking about marketing and communications which, if any, of the following did you see or hear about Wales during 2024? 2024 Wales trip takers, n=2,202. &#10;">
            <a:extLst>
              <a:ext uri="{FF2B5EF4-FFF2-40B4-BE49-F238E27FC236}">
                <a16:creationId xmlns:a16="http://schemas.microsoft.com/office/drawing/2014/main" id="{250EF32F-3AA6-63E8-4811-45DC7BB8A473}"/>
              </a:ext>
            </a:extLst>
          </p:cNvPr>
          <p:cNvSpPr txBox="1">
            <a:spLocks/>
          </p:cNvSpPr>
          <p:nvPr/>
        </p:nvSpPr>
        <p:spPr>
          <a:xfrm>
            <a:off x="838200" y="6492875"/>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A18. Thinking about marketing and communications which, if any, of the following did you see or hear about Wales during 2024? 2024 Wales trip takers, n=2,202. </a:t>
            </a:r>
          </a:p>
        </p:txBody>
      </p:sp>
      <p:pic>
        <p:nvPicPr>
          <p:cNvPr id="1026" name="Picture 2">
            <a:extLst>
              <a:ext uri="{FF2B5EF4-FFF2-40B4-BE49-F238E27FC236}">
                <a16:creationId xmlns:a16="http://schemas.microsoft.com/office/drawing/2014/main" id="{2B408335-1919-E7C8-1872-AC8B2FE9B84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615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7CDF8-33C6-620F-E1D2-FFFE692C7F03}"/>
            </a:ext>
          </a:extLst>
        </p:cNvPr>
        <p:cNvGrpSpPr/>
        <p:nvPr/>
      </p:nvGrpSpPr>
      <p:grpSpPr>
        <a:xfrm>
          <a:off x="0" y="0"/>
          <a:ext cx="0" cy="0"/>
          <a:chOff x="0" y="0"/>
          <a:chExt cx="0" cy="0"/>
        </a:xfrm>
      </p:grpSpPr>
      <p:sp>
        <p:nvSpPr>
          <p:cNvPr id="4" name="Title 3" descr="Communication exposure, by lifestage">
            <a:extLst>
              <a:ext uri="{FF2B5EF4-FFF2-40B4-BE49-F238E27FC236}">
                <a16:creationId xmlns:a16="http://schemas.microsoft.com/office/drawing/2014/main" id="{C4BEC2DD-4BDE-A432-20F6-13E8CB82BEEC}"/>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Communication exposure, by </a:t>
            </a:r>
            <a:r>
              <a:rPr kumimoji="0" lang="en-GB" sz="2000" b="1" i="0" u="none" strike="noStrike" kern="1200" cap="none" spc="0" normalizeH="0" baseline="0" noProof="0" dirty="0" err="1">
                <a:ln>
                  <a:noFill/>
                </a:ln>
                <a:solidFill>
                  <a:srgbClr val="04043F"/>
                </a:solidFill>
                <a:effectLst/>
                <a:uLnTx/>
                <a:uFillTx/>
                <a:latin typeface="+mn-lt"/>
                <a:ea typeface="+mn-ea"/>
                <a:cs typeface="+mn-cs"/>
              </a:rPr>
              <a:t>lifestage</a:t>
            </a:r>
            <a:endParaRPr kumimoji="0" lang="en-GB" sz="2000" b="1" i="0" u="none" strike="noStrike" kern="1200" cap="none" spc="0" normalizeH="0" baseline="0" noProof="0" dirty="0">
              <a:ln>
                <a:noFill/>
              </a:ln>
              <a:solidFill>
                <a:srgbClr val="04043F"/>
              </a:solidFill>
              <a:effectLst/>
              <a:uLnTx/>
              <a:uFillTx/>
              <a:latin typeface="+mn-lt"/>
              <a:ea typeface="+mn-ea"/>
              <a:cs typeface="+mn-cs"/>
            </a:endParaRPr>
          </a:p>
        </p:txBody>
      </p:sp>
      <p:cxnSp>
        <p:nvCxnSpPr>
          <p:cNvPr id="5" name="Straight Connector 4">
            <a:extLst>
              <a:ext uri="{FF2B5EF4-FFF2-40B4-BE49-F238E27FC236}">
                <a16:creationId xmlns:a16="http://schemas.microsoft.com/office/drawing/2014/main" id="{0419D8B3-2E5D-3FA4-B121-7B4364FBDAE1}"/>
              </a:ext>
              <a:ext uri="{C183D7F6-B498-43B3-948B-1728B52AA6E4}">
                <adec:decorative xmlns:adec="http://schemas.microsoft.com/office/drawing/2017/decorative" val="1"/>
              </a:ext>
            </a:extLst>
          </p:cNvPr>
          <p:cNvCxnSpPr>
            <a:cxnSpLocks/>
          </p:cNvCxnSpPr>
          <p:nvPr/>
        </p:nvCxnSpPr>
        <p:spPr>
          <a:xfrm>
            <a:off x="926972" y="704366"/>
            <a:ext cx="47245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5" descr="When looking at marketing across different life stages, younger independents are more likely to have heard about Wales through word of mouth (49%), social media (48%), or social media influencers (28%). They are also more likely to have encountered information from a variety of sources. In contrast, older independents and retirement age respondents are more likely to have heard about Wales through articles, compared to younger independents and families.&#10;">
            <a:extLst>
              <a:ext uri="{FF2B5EF4-FFF2-40B4-BE49-F238E27FC236}">
                <a16:creationId xmlns:a16="http://schemas.microsoft.com/office/drawing/2014/main" id="{881E4D1F-67FD-8A5C-1659-0053C5B5415E}"/>
              </a:ext>
            </a:extLst>
          </p:cNvPr>
          <p:cNvSpPr txBox="1">
            <a:spLocks/>
          </p:cNvSpPr>
          <p:nvPr/>
        </p:nvSpPr>
        <p:spPr>
          <a:xfrm>
            <a:off x="838199" y="962260"/>
            <a:ext cx="1143000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600" b="1" noProof="0" dirty="0"/>
              <a:t>When looking at marketing across different life stages, younger independents are more likely to have heard about Wales through word of mouth (49%), social media (48%), or social media influencers (28%). They are also more likely to have encountered information from a variety of sources. In contrast, older independents and retirement age respondents are more likely to have heard about Wales through articles, compared to younger independents and families.</a:t>
            </a:r>
            <a:endParaRPr lang="en-GB" sz="1600" b="1" noProof="0" dirty="0"/>
          </a:p>
        </p:txBody>
      </p:sp>
      <p:graphicFrame>
        <p:nvGraphicFramePr>
          <p:cNvPr id="3" name="Chart 2">
            <a:extLst>
              <a:ext uri="{FF2B5EF4-FFF2-40B4-BE49-F238E27FC236}">
                <a16:creationId xmlns:a16="http://schemas.microsoft.com/office/drawing/2014/main" id="{FF8DA9FA-1A59-957E-AAA9-DE46EA6B217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6384272"/>
              </p:ext>
            </p:extLst>
          </p:nvPr>
        </p:nvGraphicFramePr>
        <p:xfrm>
          <a:off x="838199" y="2349500"/>
          <a:ext cx="10753724" cy="3889375"/>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Connector 9">
            <a:extLst>
              <a:ext uri="{FF2B5EF4-FFF2-40B4-BE49-F238E27FC236}">
                <a16:creationId xmlns:a16="http://schemas.microsoft.com/office/drawing/2014/main" id="{9CE417E5-C7C4-7EAC-45CE-F8FF6C232D49}"/>
              </a:ext>
              <a:ext uri="{C183D7F6-B498-43B3-948B-1728B52AA6E4}">
                <adec:decorative xmlns:adec="http://schemas.microsoft.com/office/drawing/2017/decorative" val="1"/>
              </a:ext>
            </a:extLst>
          </p:cNvPr>
          <p:cNvCxnSpPr>
            <a:cxnSpLocks/>
          </p:cNvCxnSpPr>
          <p:nvPr/>
        </p:nvCxnSpPr>
        <p:spPr>
          <a:xfrm flipV="1">
            <a:off x="2969162" y="3225800"/>
            <a:ext cx="0" cy="3013075"/>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2" name="Text Placeholder 3" descr="A18. Thinking about marketing and communications which, if any, of the following did you see or hear about Wales during 2024?&#10;(younger independents n=67, families n=179, older independents n=942, retirement age n=1,014).">
            <a:extLst>
              <a:ext uri="{FF2B5EF4-FFF2-40B4-BE49-F238E27FC236}">
                <a16:creationId xmlns:a16="http://schemas.microsoft.com/office/drawing/2014/main" id="{492DEAEB-D39C-1A19-B5CF-2CB09EFA03FE}"/>
              </a:ext>
            </a:extLst>
          </p:cNvPr>
          <p:cNvSpPr txBox="1">
            <a:spLocks/>
          </p:cNvSpPr>
          <p:nvPr/>
        </p:nvSpPr>
        <p:spPr>
          <a:xfrm>
            <a:off x="838200" y="6480744"/>
            <a:ext cx="10753724"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A18. Thinking about marketing and communications which, if any, of the following did you see or hear about Wales during 2024?</a:t>
            </a:r>
          </a:p>
          <a:p>
            <a:pPr marL="0" indent="0">
              <a:buNone/>
            </a:pPr>
            <a:r>
              <a:rPr lang="en-GB" sz="1200" noProof="0" dirty="0">
                <a:solidFill>
                  <a:schemeClr val="tx1"/>
                </a:solidFill>
              </a:rPr>
              <a:t>(younger independents n=67, families n=179, older independents n=942, retirement age n=1,014).</a:t>
            </a:r>
          </a:p>
        </p:txBody>
      </p:sp>
    </p:spTree>
    <p:extLst>
      <p:ext uri="{BB962C8B-B14F-4D97-AF65-F5344CB8AC3E}">
        <p14:creationId xmlns:p14="http://schemas.microsoft.com/office/powerpoint/2010/main" val="2988799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D497-E275-BC62-4EE4-883C15E3D66B}"/>
            </a:ext>
          </a:extLst>
        </p:cNvPr>
        <p:cNvGrpSpPr/>
        <p:nvPr/>
      </p:nvGrpSpPr>
      <p:grpSpPr>
        <a:xfrm>
          <a:off x="0" y="0"/>
          <a:ext cx="0" cy="0"/>
          <a:chOff x="0" y="0"/>
          <a:chExt cx="0" cy="0"/>
        </a:xfrm>
      </p:grpSpPr>
      <p:sp>
        <p:nvSpPr>
          <p:cNvPr id="7" name="Title 6" descr="Contact with Visit Wales">
            <a:extLst>
              <a:ext uri="{FF2B5EF4-FFF2-40B4-BE49-F238E27FC236}">
                <a16:creationId xmlns:a16="http://schemas.microsoft.com/office/drawing/2014/main" id="{CE94439E-9D43-4FE9-DEDC-6D32FDF23C6E}"/>
              </a:ext>
            </a:extLst>
          </p:cNvPr>
          <p:cNvSpPr txBox="1">
            <a:spLocks noGrp="1"/>
          </p:cNvSpPr>
          <p:nvPr>
            <p:ph type="title" idx="4294967295"/>
          </p:nvPr>
        </p:nvSpPr>
        <p:spPr>
          <a:xfrm>
            <a:off x="1325879" y="966976"/>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Contact with Visit Wales</a:t>
            </a:r>
          </a:p>
        </p:txBody>
      </p:sp>
      <p:cxnSp>
        <p:nvCxnSpPr>
          <p:cNvPr id="9" name="Straight Connector 8">
            <a:extLst>
              <a:ext uri="{FF2B5EF4-FFF2-40B4-BE49-F238E27FC236}">
                <a16:creationId xmlns:a16="http://schemas.microsoft.com/office/drawing/2014/main" id="{58F8E782-F700-243D-B343-99E40EA260F4}"/>
              </a:ext>
              <a:ext uri="{C183D7F6-B498-43B3-948B-1728B52AA6E4}">
                <adec:decorative xmlns:adec="http://schemas.microsoft.com/office/drawing/2017/decorative" val="1"/>
              </a:ext>
            </a:extLst>
          </p:cNvPr>
          <p:cNvCxnSpPr>
            <a:cxnSpLocks/>
          </p:cNvCxnSpPr>
          <p:nvPr/>
        </p:nvCxnSpPr>
        <p:spPr>
          <a:xfrm>
            <a:off x="1414652" y="1306218"/>
            <a:ext cx="308114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descr="E-newsletters from Visit Wales were the most popular way for potential visitors to be in contact with Visit Wales.&#10;">
            <a:extLst>
              <a:ext uri="{FF2B5EF4-FFF2-40B4-BE49-F238E27FC236}">
                <a16:creationId xmlns:a16="http://schemas.microsoft.com/office/drawing/2014/main" id="{6D4289A0-BDA3-86BD-8D43-75496059A6BE}"/>
              </a:ext>
            </a:extLst>
          </p:cNvPr>
          <p:cNvSpPr txBox="1"/>
          <p:nvPr/>
        </p:nvSpPr>
        <p:spPr>
          <a:xfrm>
            <a:off x="1325879" y="1614848"/>
            <a:ext cx="4632961" cy="923330"/>
          </a:xfrm>
          <a:prstGeom prst="rect">
            <a:avLst/>
          </a:prstGeom>
          <a:noFill/>
        </p:spPr>
        <p:txBody>
          <a:bodyPr wrap="square">
            <a:spAutoFit/>
          </a:bodyPr>
          <a:lstStyle/>
          <a:p>
            <a:r>
              <a:rPr lang="en-GB" b="1" noProof="0" dirty="0">
                <a:solidFill>
                  <a:srgbClr val="120742"/>
                </a:solidFill>
                <a:latin typeface="Arial" panose="020B0604020202020204" pitchFamily="34" charset="0"/>
                <a:ea typeface="+mj-ea"/>
                <a:cs typeface="Arial" panose="020B0604020202020204" pitchFamily="34" charset="0"/>
              </a:rPr>
              <a:t>E-newsletters from Visit Wales were the most popular way for potential visitors to be in contact with Visit Wales.</a:t>
            </a:r>
          </a:p>
        </p:txBody>
      </p:sp>
      <p:sp>
        <p:nvSpPr>
          <p:cNvPr id="10" name="Title 5" descr="50% also visited the Visit Wales website. Facebook leads the way for social media, however 34% of younger independents engage with Visit Wales via Instagram, representing a strong path to this group.&#10;&#10;*The majority of the re-contact sample comes from the ECRM database, and most of the social media sample was captured via Facebook. As both sources rank within the top three, this may influence the overall distribution of responses.&#10;">
            <a:extLst>
              <a:ext uri="{FF2B5EF4-FFF2-40B4-BE49-F238E27FC236}">
                <a16:creationId xmlns:a16="http://schemas.microsoft.com/office/drawing/2014/main" id="{96E34E32-7459-DB52-CAF1-7CCC6E11CD28}"/>
              </a:ext>
            </a:extLst>
          </p:cNvPr>
          <p:cNvSpPr txBox="1">
            <a:spLocks/>
          </p:cNvSpPr>
          <p:nvPr/>
        </p:nvSpPr>
        <p:spPr>
          <a:xfrm>
            <a:off x="1325879" y="2742514"/>
            <a:ext cx="446532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50% also visited the Visit Wales website. Facebook leads the way for social media, however 34% of younger independents engage with Visit Wales via Instagram, representing a strong path to this group.</a:t>
            </a:r>
          </a:p>
          <a:p>
            <a:endParaRPr lang="en-GB" b="1" dirty="0"/>
          </a:p>
          <a:p>
            <a:r>
              <a:rPr lang="en-GB" sz="1000" b="1" noProof="0" dirty="0"/>
              <a:t>*</a:t>
            </a:r>
            <a:r>
              <a:rPr lang="en-US" sz="1000" dirty="0"/>
              <a:t>The majority of the re-contact sample comes from the ECRM database, and most of the social media sample was captured via Facebook. As both sources rank within the top three, this may influence the overall distribution of responses.</a:t>
            </a:r>
            <a:endParaRPr lang="en-GB" sz="1000" b="1" noProof="0" dirty="0"/>
          </a:p>
        </p:txBody>
      </p:sp>
      <p:graphicFrame>
        <p:nvGraphicFramePr>
          <p:cNvPr id="12" name="Chart 11">
            <a:extLst>
              <a:ext uri="{FF2B5EF4-FFF2-40B4-BE49-F238E27FC236}">
                <a16:creationId xmlns:a16="http://schemas.microsoft.com/office/drawing/2014/main" id="{65E3E3C2-D376-B908-3B02-4D201EF1F63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19003563"/>
              </p:ext>
            </p:extLst>
          </p:nvPr>
        </p:nvGraphicFramePr>
        <p:xfrm>
          <a:off x="6515100" y="2030346"/>
          <a:ext cx="5539738" cy="3260908"/>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D922075B-0DBF-321E-4520-857ABB6F8046}"/>
              </a:ext>
              <a:ext uri="{C183D7F6-B498-43B3-948B-1728B52AA6E4}">
                <adec:decorative xmlns:adec="http://schemas.microsoft.com/office/drawing/2017/decorative" val="1"/>
              </a:ext>
            </a:extLst>
          </p:cNvPr>
          <p:cNvSpPr txBox="1"/>
          <p:nvPr/>
        </p:nvSpPr>
        <p:spPr>
          <a:xfrm>
            <a:off x="8878021" y="1648893"/>
            <a:ext cx="904415" cy="523220"/>
          </a:xfrm>
          <a:prstGeom prst="rect">
            <a:avLst/>
          </a:prstGeom>
          <a:noFill/>
        </p:spPr>
        <p:txBody>
          <a:bodyPr wrap="none" rtlCol="0">
            <a:spAutoFit/>
          </a:bodyPr>
          <a:lstStyle/>
          <a:p>
            <a:r>
              <a:rPr lang="en-GB" sz="2800" b="1" noProof="0">
                <a:solidFill>
                  <a:srgbClr val="120742"/>
                </a:solidFill>
              </a:rPr>
              <a:t>63%</a:t>
            </a:r>
          </a:p>
        </p:txBody>
      </p:sp>
      <p:sp>
        <p:nvSpPr>
          <p:cNvPr id="14" name="TextBox 13">
            <a:extLst>
              <a:ext uri="{FF2B5EF4-FFF2-40B4-BE49-F238E27FC236}">
                <a16:creationId xmlns:a16="http://schemas.microsoft.com/office/drawing/2014/main" id="{B61E33D5-3BFF-8EF0-750F-B2614667305B}"/>
              </a:ext>
              <a:ext uri="{C183D7F6-B498-43B3-948B-1728B52AA6E4}">
                <adec:decorative xmlns:adec="http://schemas.microsoft.com/office/drawing/2017/decorative" val="1"/>
              </a:ext>
            </a:extLst>
          </p:cNvPr>
          <p:cNvSpPr txBox="1"/>
          <p:nvPr/>
        </p:nvSpPr>
        <p:spPr>
          <a:xfrm>
            <a:off x="6233162" y="1761363"/>
            <a:ext cx="2644859" cy="307777"/>
          </a:xfrm>
          <a:prstGeom prst="rect">
            <a:avLst/>
          </a:prstGeom>
          <a:noFill/>
        </p:spPr>
        <p:txBody>
          <a:bodyPr wrap="square" rtlCol="0" anchor="ctr">
            <a:spAutoFit/>
          </a:bodyPr>
          <a:lstStyle/>
          <a:p>
            <a:pPr algn="r"/>
            <a:r>
              <a:rPr lang="en-GB" sz="1400" b="1" noProof="0">
                <a:solidFill>
                  <a:srgbClr val="120742"/>
                </a:solidFill>
              </a:rPr>
              <a:t>E-newsletters Visit Wales</a:t>
            </a:r>
          </a:p>
        </p:txBody>
      </p:sp>
      <p:sp>
        <p:nvSpPr>
          <p:cNvPr id="3" name="Text Placeholder 3" descr="A19. Thinking about  contact you had with Visit Wales in 2024, which of the following apply to you? &#10;Total base size, n=3,827 (younger independents n=115, families n=287, older independents n=1,615, retirement age n=1,810). &#10;">
            <a:extLst>
              <a:ext uri="{FF2B5EF4-FFF2-40B4-BE49-F238E27FC236}">
                <a16:creationId xmlns:a16="http://schemas.microsoft.com/office/drawing/2014/main" id="{0DF18273-CCBA-86B4-FE98-38ACC37DD133}"/>
              </a:ext>
            </a:extLst>
          </p:cNvPr>
          <p:cNvSpPr txBox="1">
            <a:spLocks/>
          </p:cNvSpPr>
          <p:nvPr/>
        </p:nvSpPr>
        <p:spPr>
          <a:xfrm>
            <a:off x="838200" y="6510698"/>
            <a:ext cx="11353800" cy="229910"/>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A19. Thinking about  contact you had with Visit Wales in 2024, which of the following apply to you? </a:t>
            </a:r>
          </a:p>
          <a:p>
            <a:pPr marL="0" indent="0">
              <a:buNone/>
            </a:pPr>
            <a:r>
              <a:rPr lang="en-GB" sz="1200" noProof="0" dirty="0">
                <a:solidFill>
                  <a:schemeClr val="tx1"/>
                </a:solidFill>
              </a:rPr>
              <a:t>Total base size, n=3,827 (younger independents n=115, families n=287, older independents n=1,615, retirement age n=1,810). </a:t>
            </a:r>
          </a:p>
        </p:txBody>
      </p:sp>
    </p:spTree>
    <p:extLst>
      <p:ext uri="{BB962C8B-B14F-4D97-AF65-F5344CB8AC3E}">
        <p14:creationId xmlns:p14="http://schemas.microsoft.com/office/powerpoint/2010/main" val="2229980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A1C7-F3E2-162B-040A-920B3636644D}"/>
            </a:ext>
          </a:extLst>
        </p:cNvPr>
        <p:cNvGrpSpPr/>
        <p:nvPr/>
      </p:nvGrpSpPr>
      <p:grpSpPr>
        <a:xfrm>
          <a:off x="0" y="0"/>
          <a:ext cx="0" cy="0"/>
          <a:chOff x="0" y="0"/>
          <a:chExt cx="0" cy="0"/>
        </a:xfrm>
      </p:grpSpPr>
      <p:sp>
        <p:nvSpPr>
          <p:cNvPr id="11" name="Title 10" descr="Where and on which device?">
            <a:extLst>
              <a:ext uri="{FF2B5EF4-FFF2-40B4-BE49-F238E27FC236}">
                <a16:creationId xmlns:a16="http://schemas.microsoft.com/office/drawing/2014/main" id="{637D1993-3FA1-F50A-A690-14B37E9EC853}"/>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Where and on which device?</a:t>
            </a:r>
          </a:p>
        </p:txBody>
      </p:sp>
      <p:cxnSp>
        <p:nvCxnSpPr>
          <p:cNvPr id="15" name="Straight Connector 14">
            <a:extLst>
              <a:ext uri="{FF2B5EF4-FFF2-40B4-BE49-F238E27FC236}">
                <a16:creationId xmlns:a16="http://schemas.microsoft.com/office/drawing/2014/main" id="{F0DC4CDA-26ED-8ACD-2B8E-93E05593D2D5}"/>
              </a:ext>
              <a:ext uri="{C183D7F6-B498-43B3-948B-1728B52AA6E4}">
                <adec:decorative xmlns:adec="http://schemas.microsoft.com/office/drawing/2017/decorative" val="1"/>
              </a:ext>
            </a:extLst>
          </p:cNvPr>
          <p:cNvCxnSpPr>
            <a:cxnSpLocks/>
          </p:cNvCxnSpPr>
          <p:nvPr/>
        </p:nvCxnSpPr>
        <p:spPr>
          <a:xfrm>
            <a:off x="926972" y="704366"/>
            <a:ext cx="364164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5" descr="Those who have visited the Visit Wales website, mostly accessed the Visit Wales website from home, with mobile devices generating more traffic than laptops.&#10;">
            <a:extLst>
              <a:ext uri="{FF2B5EF4-FFF2-40B4-BE49-F238E27FC236}">
                <a16:creationId xmlns:a16="http://schemas.microsoft.com/office/drawing/2014/main" id="{B11CA813-2F6B-3DD8-9710-FF1DA6C3A1C3}"/>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dirty="0"/>
              <a:t>Those who have visited the Visit Wales website, mostly accessed the Visit Wales website from home, with mobile devices generating more traffic than laptops.</a:t>
            </a:r>
            <a:endParaRPr lang="en-GB" b="1" noProof="0" dirty="0"/>
          </a:p>
        </p:txBody>
      </p:sp>
      <p:pic>
        <p:nvPicPr>
          <p:cNvPr id="3" name="Graphic 2">
            <a:extLst>
              <a:ext uri="{FF2B5EF4-FFF2-40B4-BE49-F238E27FC236}">
                <a16:creationId xmlns:a16="http://schemas.microsoft.com/office/drawing/2014/main" id="{F2EF4F56-1B12-A357-E0B1-D138BD4CB8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8613" y="2505318"/>
            <a:ext cx="914400" cy="914400"/>
          </a:xfrm>
          <a:prstGeom prst="rect">
            <a:avLst/>
          </a:prstGeom>
        </p:spPr>
      </p:pic>
      <p:pic>
        <p:nvPicPr>
          <p:cNvPr id="5" name="Graphic 4">
            <a:extLst>
              <a:ext uri="{FF2B5EF4-FFF2-40B4-BE49-F238E27FC236}">
                <a16:creationId xmlns:a16="http://schemas.microsoft.com/office/drawing/2014/main" id="{C20AB753-9E84-0840-F121-7DCA54FCF62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0290" y="2628900"/>
            <a:ext cx="685800" cy="685800"/>
          </a:xfrm>
          <a:prstGeom prst="rect">
            <a:avLst/>
          </a:prstGeom>
        </p:spPr>
      </p:pic>
      <p:graphicFrame>
        <p:nvGraphicFramePr>
          <p:cNvPr id="7" name="Table 6">
            <a:extLst>
              <a:ext uri="{FF2B5EF4-FFF2-40B4-BE49-F238E27FC236}">
                <a16:creationId xmlns:a16="http://schemas.microsoft.com/office/drawing/2014/main" id="{56BE97DC-59BC-1FD9-2E2E-E579E116EA0E}"/>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271203989"/>
              </p:ext>
            </p:extLst>
          </p:nvPr>
        </p:nvGraphicFramePr>
        <p:xfrm>
          <a:off x="-319627" y="3419718"/>
          <a:ext cx="7339550" cy="2103120"/>
        </p:xfrm>
        <a:graphic>
          <a:graphicData uri="http://schemas.openxmlformats.org/drawingml/2006/table">
            <a:tbl>
              <a:tblPr firstRow="1" bandRow="1">
                <a:tableStyleId>{5C22544A-7EE6-4342-B048-85BDC9FD1C3A}</a:tableStyleId>
              </a:tblPr>
              <a:tblGrid>
                <a:gridCol w="2857087">
                  <a:extLst>
                    <a:ext uri="{9D8B030D-6E8A-4147-A177-3AD203B41FA5}">
                      <a16:colId xmlns:a16="http://schemas.microsoft.com/office/drawing/2014/main" val="3269108709"/>
                    </a:ext>
                  </a:extLst>
                </a:gridCol>
                <a:gridCol w="1440180">
                  <a:extLst>
                    <a:ext uri="{9D8B030D-6E8A-4147-A177-3AD203B41FA5}">
                      <a16:colId xmlns:a16="http://schemas.microsoft.com/office/drawing/2014/main" val="2644541256"/>
                    </a:ext>
                  </a:extLst>
                </a:gridCol>
                <a:gridCol w="462469">
                  <a:extLst>
                    <a:ext uri="{9D8B030D-6E8A-4147-A177-3AD203B41FA5}">
                      <a16:colId xmlns:a16="http://schemas.microsoft.com/office/drawing/2014/main" val="3127594129"/>
                    </a:ext>
                  </a:extLst>
                </a:gridCol>
                <a:gridCol w="1289907">
                  <a:extLst>
                    <a:ext uri="{9D8B030D-6E8A-4147-A177-3AD203B41FA5}">
                      <a16:colId xmlns:a16="http://schemas.microsoft.com/office/drawing/2014/main" val="2477565000"/>
                    </a:ext>
                  </a:extLst>
                </a:gridCol>
                <a:gridCol w="1289907">
                  <a:extLst>
                    <a:ext uri="{9D8B030D-6E8A-4147-A177-3AD203B41FA5}">
                      <a16:colId xmlns:a16="http://schemas.microsoft.com/office/drawing/2014/main" val="1082936114"/>
                    </a:ext>
                  </a:extLst>
                </a:gridCol>
              </a:tblGrid>
              <a:tr h="228600">
                <a:tc>
                  <a:txBody>
                    <a:bodyPr/>
                    <a:lstStyle/>
                    <a:p>
                      <a:endParaRPr lang="en-GB" sz="1400" noProof="0"/>
                    </a:p>
                  </a:txBody>
                  <a:tcPr>
                    <a:lnL w="12700" cmpd="sng">
                      <a:noFill/>
                    </a:lnL>
                    <a:lnR w="12700" cmpd="sng">
                      <a:noFill/>
                    </a:lnR>
                    <a:lnT w="12700" cmpd="sng">
                      <a:noFill/>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GB" sz="1200" b="1" noProof="0">
                          <a:solidFill>
                            <a:srgbClr val="04043F"/>
                          </a:solidFill>
                        </a:rPr>
                        <a:t>Where did you access the Visit Wales website?</a:t>
                      </a:r>
                    </a:p>
                  </a:txBody>
                  <a:tcPr anchor="ctr">
                    <a:lnL w="12700" cmpd="sng">
                      <a:noFill/>
                    </a:lnL>
                    <a:lnR w="12700" cmpd="sng">
                      <a:noFill/>
                    </a:lnR>
                    <a:lnB w="38100" cmpd="sng">
                      <a:noFill/>
                    </a:lnB>
                    <a:noFill/>
                  </a:tcPr>
                </a:tc>
                <a:tc>
                  <a:txBody>
                    <a:bodyPr/>
                    <a:lstStyle/>
                    <a:p>
                      <a:pPr algn="ctr"/>
                      <a:endParaRPr lang="en-GB" sz="1100" kern="1200" noProof="0">
                        <a:solidFill>
                          <a:srgbClr val="120742"/>
                        </a:solidFill>
                        <a:latin typeface="+mn-lt"/>
                        <a:ea typeface="+mn-ea"/>
                        <a:cs typeface="+mn-cs"/>
                      </a:endParaRPr>
                    </a:p>
                  </a:txBody>
                  <a:tcPr anchor="ctr">
                    <a:lnL w="12700" cmpd="sng">
                      <a:noFill/>
                    </a:lnL>
                    <a:lnR w="12700" cmpd="sng">
                      <a:noFill/>
                    </a:lnR>
                    <a:lnB w="38100" cmpd="sng">
                      <a:noFill/>
                    </a:lnB>
                    <a:noFill/>
                  </a:tcPr>
                </a:tc>
                <a:tc>
                  <a:txBody>
                    <a:bodyPr/>
                    <a:lstStyle/>
                    <a:p>
                      <a:pPr algn="ctr"/>
                      <a:r>
                        <a:rPr lang="en-GB" sz="1100" kern="1200" noProof="0" dirty="0">
                          <a:solidFill>
                            <a:srgbClr val="120742"/>
                          </a:solidFill>
                          <a:latin typeface="+mn-lt"/>
                          <a:ea typeface="+mn-ea"/>
                          <a:cs typeface="+mn-cs"/>
                        </a:rPr>
                        <a:t>Laptop (59%)</a:t>
                      </a:r>
                    </a:p>
                  </a:txBody>
                  <a:tcPr anchor="ctr">
                    <a:lnL w="12700" cmpd="sng">
                      <a:noFill/>
                    </a:lnL>
                    <a:lnB w="38100" cmpd="sng">
                      <a:noFill/>
                    </a:lnB>
                    <a:noFill/>
                  </a:tcPr>
                </a:tc>
                <a:tc>
                  <a:txBody>
                    <a:bodyPr/>
                    <a:lstStyle/>
                    <a:p>
                      <a:pPr algn="ctr"/>
                      <a:r>
                        <a:rPr lang="en-GB" sz="1100" kern="1200" noProof="0" dirty="0">
                          <a:solidFill>
                            <a:srgbClr val="120742"/>
                          </a:solidFill>
                          <a:latin typeface="+mn-lt"/>
                          <a:ea typeface="+mn-ea"/>
                          <a:cs typeface="+mn-cs"/>
                        </a:rPr>
                        <a:t>Mobile (93%)</a:t>
                      </a:r>
                    </a:p>
                  </a:txBody>
                  <a:tcPr anchor="ctr">
                    <a:lnB w="38100" cmpd="sng">
                      <a:noFill/>
                    </a:lnB>
                    <a:noFill/>
                  </a:tcPr>
                </a:tc>
                <a:extLst>
                  <a:ext uri="{0D108BD9-81ED-4DB2-BD59-A6C34878D82A}">
                    <a16:rowId xmlns:a16="http://schemas.microsoft.com/office/drawing/2014/main" val="3436708789"/>
                  </a:ext>
                </a:extLst>
              </a:tr>
              <a:tr h="228600">
                <a:tc>
                  <a:txBody>
                    <a:bodyPr/>
                    <a:lstStyle/>
                    <a:p>
                      <a:pPr algn="r"/>
                      <a:r>
                        <a:rPr lang="en-GB" sz="1400" noProof="0">
                          <a:solidFill>
                            <a:srgbClr val="120742"/>
                          </a:solidFill>
                        </a:rPr>
                        <a:t>At home</a:t>
                      </a:r>
                    </a:p>
                  </a:txBody>
                  <a:tcPr>
                    <a:lnL w="12700" cmpd="sng">
                      <a:noFill/>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kern="1200" noProof="0">
                          <a:solidFill>
                            <a:srgbClr val="120742"/>
                          </a:solidFill>
                          <a:latin typeface="+mn-lt"/>
                          <a:ea typeface="+mn-ea"/>
                          <a:cs typeface="+mn-cs"/>
                        </a:rPr>
                        <a:t>99%</a:t>
                      </a:r>
                    </a:p>
                  </a:txBody>
                  <a:tcPr>
                    <a:lnL w="12700" cmpd="sng">
                      <a:noFill/>
                    </a:lnL>
                    <a:lnR w="12700" cap="flat" cmpd="sng" algn="ctr">
                      <a:noFill/>
                      <a:prstDash val="dash"/>
                      <a:round/>
                      <a:headEnd type="none" w="med" len="med"/>
                      <a:tailEnd type="none" w="med" len="med"/>
                    </a:lnR>
                    <a:lnT w="38100" cmpd="sng">
                      <a:noFill/>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kern="1200" noProof="0">
                        <a:solidFill>
                          <a:srgbClr val="120742"/>
                        </a:solidFill>
                        <a:latin typeface="+mn-lt"/>
                        <a:ea typeface="+mn-ea"/>
                        <a:cs typeface="+mn-cs"/>
                      </a:endParaRPr>
                    </a:p>
                  </a:txBody>
                  <a:tcPr>
                    <a:lnL w="12700" cmpd="sng">
                      <a:noFill/>
                    </a:lnL>
                    <a:lnR w="12700" cap="flat" cmpd="sng" algn="ctr">
                      <a:noFill/>
                      <a:prstDash val="dash"/>
                      <a:round/>
                      <a:headEnd type="none" w="med" len="med"/>
                      <a:tailEnd type="none" w="med" len="med"/>
                    </a:lnR>
                    <a:lnT w="38100" cmpd="sng">
                      <a:noFill/>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kern="1200" noProof="0">
                          <a:solidFill>
                            <a:srgbClr val="120742"/>
                          </a:solidFill>
                          <a:latin typeface="+mn-lt"/>
                          <a:ea typeface="+mn-ea"/>
                          <a:cs typeface="+mn-cs"/>
                        </a:rPr>
                        <a:t>61%</a:t>
                      </a:r>
                    </a:p>
                  </a:txBody>
                  <a:tcPr>
                    <a:lnL w="12700" cmpd="sng">
                      <a:noFill/>
                    </a:lnL>
                    <a:lnR w="12700" cap="flat" cmpd="sng" algn="ctr">
                      <a:solidFill>
                        <a:schemeClr val="tx1"/>
                      </a:solidFill>
                      <a:prstDash val="dash"/>
                      <a:round/>
                      <a:headEnd type="none" w="med" len="med"/>
                      <a:tailEnd type="none" w="med" len="med"/>
                    </a:lnR>
                    <a:lnT w="38100" cmpd="sng">
                      <a:noFill/>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kern="1200" noProof="0">
                          <a:solidFill>
                            <a:srgbClr val="120742"/>
                          </a:solidFill>
                          <a:latin typeface="+mn-lt"/>
                          <a:ea typeface="+mn-ea"/>
                          <a:cs typeface="+mn-cs"/>
                        </a:rPr>
                        <a:t>70%</a:t>
                      </a:r>
                    </a:p>
                  </a:txBody>
                  <a:tcPr>
                    <a:lnL w="12700" cap="flat" cmpd="sng" algn="ctr">
                      <a:solidFill>
                        <a:schemeClr val="tx1"/>
                      </a:solidFill>
                      <a:prstDash val="dash"/>
                      <a:round/>
                      <a:headEnd type="none" w="med" len="med"/>
                      <a:tailEnd type="none" w="med" len="med"/>
                    </a:lnL>
                    <a:lnR w="12700" cmpd="sng">
                      <a:noFill/>
                    </a:lnR>
                    <a:lnT w="38100" cmpd="sng">
                      <a:noFill/>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3216485"/>
                  </a:ext>
                </a:extLst>
              </a:tr>
              <a:tr h="228600">
                <a:tc>
                  <a:txBody>
                    <a:bodyPr/>
                    <a:lstStyle/>
                    <a:p>
                      <a:pPr algn="r"/>
                      <a:r>
                        <a:rPr lang="en-GB" sz="1400" noProof="0">
                          <a:solidFill>
                            <a:srgbClr val="120742"/>
                          </a:solidFill>
                        </a:rPr>
                        <a:t>During a trip</a:t>
                      </a:r>
                    </a:p>
                  </a:txBody>
                  <a:tcPr>
                    <a:lnL w="12700" cmpd="sng">
                      <a:noFill/>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noProof="0">
                          <a:solidFill>
                            <a:srgbClr val="120742"/>
                          </a:solidFill>
                        </a:rPr>
                        <a:t>45%</a:t>
                      </a:r>
                    </a:p>
                  </a:txBody>
                  <a:tcPr>
                    <a:lnL w="12700" cmpd="sng">
                      <a:noFill/>
                    </a:lnL>
                    <a:lnR w="12700" cap="flat" cmpd="sng" algn="ctr">
                      <a:no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noProof="0">
                        <a:solidFill>
                          <a:srgbClr val="120742"/>
                        </a:solidFill>
                      </a:endParaRPr>
                    </a:p>
                  </a:txBody>
                  <a:tcP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noProof="0">
                          <a:solidFill>
                            <a:srgbClr val="120742"/>
                          </a:solidFill>
                        </a:rPr>
                        <a:t>20%</a:t>
                      </a:r>
                    </a:p>
                  </a:txBody>
                  <a:tcP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noProof="0">
                          <a:solidFill>
                            <a:srgbClr val="120742"/>
                          </a:solidFill>
                        </a:rPr>
                        <a:t>92%</a:t>
                      </a:r>
                    </a:p>
                  </a:txBody>
                  <a:tcP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7522769"/>
                  </a:ext>
                </a:extLst>
              </a:tr>
              <a:tr h="228600">
                <a:tc>
                  <a:txBody>
                    <a:bodyPr/>
                    <a:lstStyle/>
                    <a:p>
                      <a:pPr algn="r"/>
                      <a:r>
                        <a:rPr lang="en-GB" sz="1400" noProof="0">
                          <a:solidFill>
                            <a:srgbClr val="120742"/>
                          </a:solidFill>
                        </a:rPr>
                        <a:t>At work</a:t>
                      </a:r>
                    </a:p>
                  </a:txBody>
                  <a:tcPr>
                    <a:lnL w="12700" cmpd="sng">
                      <a:noFill/>
                    </a:lnL>
                    <a:lnR w="12700" cmpd="sng">
                      <a:noFill/>
                    </a:lnR>
                    <a:lnT w="12700" cap="flat" cmpd="sng" algn="ctr">
                      <a:no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1400" noProof="0">
                          <a:solidFill>
                            <a:srgbClr val="120742"/>
                          </a:solidFill>
                        </a:rPr>
                        <a:t>16%</a:t>
                      </a:r>
                    </a:p>
                  </a:txBody>
                  <a:tcPr>
                    <a:lnL w="12700" cmpd="sng">
                      <a:noFill/>
                    </a:lnL>
                    <a:lnR w="12700" cap="flat" cmpd="sng" algn="ctr">
                      <a:no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noProof="0">
                        <a:solidFill>
                          <a:srgbClr val="120742"/>
                        </a:solidFill>
                      </a:endParaRPr>
                    </a:p>
                  </a:txBody>
                  <a:tcP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noProof="0">
                          <a:solidFill>
                            <a:srgbClr val="120742"/>
                          </a:solidFill>
                        </a:rPr>
                        <a:t>53%</a:t>
                      </a:r>
                    </a:p>
                  </a:txBody>
                  <a:tcPr>
                    <a:lnL w="12700" cmpd="sng">
                      <a:noFill/>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noProof="0">
                          <a:solidFill>
                            <a:srgbClr val="120742"/>
                          </a:solidFill>
                        </a:rPr>
                        <a:t>62%</a:t>
                      </a:r>
                    </a:p>
                  </a:txBody>
                  <a:tcPr>
                    <a:lnL w="12700" cap="flat" cmpd="sng" algn="ctr">
                      <a:solidFill>
                        <a:schemeClr val="tx1"/>
                      </a:solidFill>
                      <a:prstDash val="dash"/>
                      <a:round/>
                      <a:headEnd type="none" w="med" len="med"/>
                      <a:tailEnd type="none" w="med" len="med"/>
                    </a:lnL>
                    <a:lnR w="12700" cmpd="sng">
                      <a:noFill/>
                    </a:lnR>
                    <a:lnT w="12700" cap="flat" cmpd="sng" algn="ctr">
                      <a:solidFill>
                        <a:schemeClr val="tx1"/>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6326855"/>
                  </a:ext>
                </a:extLst>
              </a:tr>
              <a:tr h="228600">
                <a:tc>
                  <a:txBody>
                    <a:bodyPr/>
                    <a:lstStyle/>
                    <a:p>
                      <a:pPr algn="r"/>
                      <a:endParaRPr lang="en-GB" sz="1400" noProof="0" dirty="0">
                        <a:solidFill>
                          <a:srgbClr val="120742"/>
                        </a:solidFill>
                      </a:endParaRPr>
                    </a:p>
                  </a:txBody>
                  <a:tcPr>
                    <a:lnL w="12700" cmpd="sng">
                      <a:noFill/>
                    </a:lnL>
                    <a:lnR w="12700" cmpd="sng">
                      <a:noFill/>
                    </a:lnR>
                    <a:lnT w="12700" cap="flat" cmpd="sng" algn="ctr">
                      <a:no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GB" sz="1000" b="0" noProof="0" dirty="0">
                          <a:solidFill>
                            <a:srgbClr val="04043F"/>
                          </a:solidFill>
                        </a:rPr>
                        <a:t>Out of those who visited the Visit Wales website</a:t>
                      </a:r>
                    </a:p>
                  </a:txBody>
                  <a:tcP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noProof="0">
                        <a:solidFill>
                          <a:srgbClr val="120742"/>
                        </a:solidFill>
                      </a:endParaRPr>
                    </a:p>
                  </a:txBody>
                  <a:tcP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noProof="0">
                        <a:solidFill>
                          <a:srgbClr val="120742"/>
                        </a:solidFill>
                      </a:endParaRPr>
                    </a:p>
                  </a:txBody>
                  <a:tcPr>
                    <a:lnL w="12700" cmpd="sng">
                      <a:noFill/>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noProof="0" dirty="0">
                        <a:solidFill>
                          <a:srgbClr val="120742"/>
                        </a:solidFill>
                      </a:endParaRPr>
                    </a:p>
                  </a:txBody>
                  <a:tcPr>
                    <a:lnL w="12700" cap="flat" cmpd="sng" algn="ctr">
                      <a:noFill/>
                      <a:prstDash val="dash"/>
                      <a:round/>
                      <a:headEnd type="none" w="med" len="med"/>
                      <a:tailEnd type="none" w="med" len="med"/>
                    </a:lnL>
                    <a:lnR w="12700" cmpd="sng">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500993"/>
                  </a:ext>
                </a:extLst>
              </a:tr>
            </a:tbl>
          </a:graphicData>
        </a:graphic>
      </p:graphicFrame>
      <p:sp>
        <p:nvSpPr>
          <p:cNvPr id="10" name="Text Placeholder 3" descr="A20. In the past 12 months, what devices did you use to access the Visit Wales website?  Who visited Visit Wales website, n=1,931, at home n=1890, during a trip n=861, and at work n=313.&#10;">
            <a:extLst>
              <a:ext uri="{FF2B5EF4-FFF2-40B4-BE49-F238E27FC236}">
                <a16:creationId xmlns:a16="http://schemas.microsoft.com/office/drawing/2014/main" id="{B7F48692-198B-7EDC-BAA5-5DF663EC41FB}"/>
              </a:ext>
            </a:extLst>
          </p:cNvPr>
          <p:cNvSpPr txBox="1">
            <a:spLocks/>
          </p:cNvSpPr>
          <p:nvPr/>
        </p:nvSpPr>
        <p:spPr>
          <a:xfrm>
            <a:off x="838199" y="6308724"/>
            <a:ext cx="6788999" cy="54927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A20. In the past 12 months, what devices did you use to access the Visit Wales website?  Who visited Visit Wales website, n=1,931, at home n=1890, during a trip n=861, and at work n=313.</a:t>
            </a:r>
          </a:p>
        </p:txBody>
      </p:sp>
      <p:pic>
        <p:nvPicPr>
          <p:cNvPr id="6146" name="Picture 2">
            <a:extLst>
              <a:ext uri="{FF2B5EF4-FFF2-40B4-BE49-F238E27FC236}">
                <a16:creationId xmlns:a16="http://schemas.microsoft.com/office/drawing/2014/main" id="{FF297C8C-162A-5C0C-F90C-574554273E2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81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597BF-DD29-9323-8A16-8C09456F3647}"/>
            </a:ext>
          </a:extLst>
        </p:cNvPr>
        <p:cNvGrpSpPr/>
        <p:nvPr/>
      </p:nvGrpSpPr>
      <p:grpSpPr>
        <a:xfrm>
          <a:off x="0" y="0"/>
          <a:ext cx="0" cy="0"/>
          <a:chOff x="0" y="0"/>
          <a:chExt cx="0" cy="0"/>
        </a:xfrm>
      </p:grpSpPr>
      <p:sp>
        <p:nvSpPr>
          <p:cNvPr id="9" name="Title 8" descr="See communications promoting Wales and influence on decision to take a trip">
            <a:extLst>
              <a:ext uri="{FF2B5EF4-FFF2-40B4-BE49-F238E27FC236}">
                <a16:creationId xmlns:a16="http://schemas.microsoft.com/office/drawing/2014/main" id="{34453EB1-4E01-6202-A47F-C57B95816A87}"/>
              </a:ext>
            </a:extLst>
          </p:cNvPr>
          <p:cNvSpPr txBox="1">
            <a:spLocks noGrp="1"/>
          </p:cNvSpPr>
          <p:nvPr>
            <p:ph type="title" idx="4294967295"/>
          </p:nvPr>
        </p:nvSpPr>
        <p:spPr>
          <a:xfrm>
            <a:off x="838199" y="365124"/>
            <a:ext cx="984250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See communications promoting Wales and influence on decision to take a trip</a:t>
            </a:r>
          </a:p>
        </p:txBody>
      </p:sp>
      <p:cxnSp>
        <p:nvCxnSpPr>
          <p:cNvPr id="10" name="Straight Connector 9">
            <a:extLst>
              <a:ext uri="{FF2B5EF4-FFF2-40B4-BE49-F238E27FC236}">
                <a16:creationId xmlns:a16="http://schemas.microsoft.com/office/drawing/2014/main" id="{A42F2BCF-8F76-F077-704A-83624DE521C1}"/>
              </a:ext>
              <a:ext uri="{C183D7F6-B498-43B3-948B-1728B52AA6E4}">
                <adec:decorative xmlns:adec="http://schemas.microsoft.com/office/drawing/2017/decorative" val="1"/>
              </a:ext>
            </a:extLst>
          </p:cNvPr>
          <p:cNvCxnSpPr>
            <a:cxnSpLocks/>
          </p:cNvCxnSpPr>
          <p:nvPr/>
        </p:nvCxnSpPr>
        <p:spPr>
          <a:xfrm>
            <a:off x="926972" y="704366"/>
            <a:ext cx="9436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44% saw no campaign related materials, however 32% saw communications about new reasons to visit all year round. Of those, 27% found it very or extremely influential.&#10;">
            <a:extLst>
              <a:ext uri="{FF2B5EF4-FFF2-40B4-BE49-F238E27FC236}">
                <a16:creationId xmlns:a16="http://schemas.microsoft.com/office/drawing/2014/main" id="{1F16EE66-9ED4-9EA7-5A5E-C6882ECE46F7}"/>
              </a:ext>
            </a:extLst>
          </p:cNvPr>
          <p:cNvSpPr txBox="1">
            <a:spLocks/>
          </p:cNvSpPr>
          <p:nvPr/>
        </p:nvSpPr>
        <p:spPr>
          <a:xfrm>
            <a:off x="838198" y="962260"/>
            <a:ext cx="1019556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latin typeface="Arial" panose="020B0604020202020204" pitchFamily="34" charset="0"/>
                <a:cs typeface="Arial" panose="020B0604020202020204" pitchFamily="34" charset="0"/>
              </a:rPr>
              <a:t>44% saw </a:t>
            </a:r>
            <a:r>
              <a:rPr lang="en-GB" b="1" noProof="0" dirty="0"/>
              <a:t>no campaign related materials, however 32% saw communications about new reasons to visit all year round</a:t>
            </a:r>
            <a:r>
              <a:rPr lang="en-GB" b="1" dirty="0"/>
              <a:t>. Of</a:t>
            </a:r>
            <a:r>
              <a:rPr lang="en-GB" b="1" noProof="0" dirty="0"/>
              <a:t> those, 27% found it very or extremely influential.</a:t>
            </a:r>
          </a:p>
        </p:txBody>
      </p:sp>
      <p:graphicFrame>
        <p:nvGraphicFramePr>
          <p:cNvPr id="8" name="Chart 7">
            <a:extLst>
              <a:ext uri="{FF2B5EF4-FFF2-40B4-BE49-F238E27FC236}">
                <a16:creationId xmlns:a16="http://schemas.microsoft.com/office/drawing/2014/main" id="{613EEE19-768F-0611-9BC6-FDC78AE4CCB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35794446"/>
              </p:ext>
            </p:extLst>
          </p:nvPr>
        </p:nvGraphicFramePr>
        <p:xfrm>
          <a:off x="1108368" y="2805131"/>
          <a:ext cx="4470394" cy="27170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3CB93300-CC70-1BFC-52BC-54330513650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54234446"/>
              </p:ext>
            </p:extLst>
          </p:nvPr>
        </p:nvGraphicFramePr>
        <p:xfrm>
          <a:off x="5764932" y="2183208"/>
          <a:ext cx="5546548" cy="39595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13">
            <a:extLst>
              <a:ext uri="{FF2B5EF4-FFF2-40B4-BE49-F238E27FC236}">
                <a16:creationId xmlns:a16="http://schemas.microsoft.com/office/drawing/2014/main" id="{8D714268-ADEF-C4A6-4416-6DDFA2CFD40C}"/>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597658196"/>
              </p:ext>
            </p:extLst>
          </p:nvPr>
        </p:nvGraphicFramePr>
        <p:xfrm>
          <a:off x="11061872" y="1664758"/>
          <a:ext cx="805643" cy="3586693"/>
        </p:xfrm>
        <a:graphic>
          <a:graphicData uri="http://schemas.openxmlformats.org/drawingml/2006/table">
            <a:tbl>
              <a:tblPr firstRow="1" bandRow="1">
                <a:tableStyleId>{5C22544A-7EE6-4342-B048-85BDC9FD1C3A}</a:tableStyleId>
              </a:tblPr>
              <a:tblGrid>
                <a:gridCol w="805643">
                  <a:extLst>
                    <a:ext uri="{9D8B030D-6E8A-4147-A177-3AD203B41FA5}">
                      <a16:colId xmlns:a16="http://schemas.microsoft.com/office/drawing/2014/main" val="3934333086"/>
                    </a:ext>
                  </a:extLst>
                </a:gridCol>
              </a:tblGrid>
              <a:tr h="647877">
                <a:tc>
                  <a:txBody>
                    <a:bodyPr/>
                    <a:lstStyle/>
                    <a:p>
                      <a:pPr algn="ctr"/>
                      <a:r>
                        <a:rPr lang="en-GB" sz="1000" b="1" noProof="0">
                          <a:solidFill>
                            <a:srgbClr val="120742"/>
                          </a:solidFill>
                          <a:latin typeface="+mj-lt"/>
                        </a:rPr>
                        <a:t>Very/ Extremely influential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99068852"/>
                  </a:ext>
                </a:extLst>
              </a:tr>
              <a:tr h="734704">
                <a:tc>
                  <a:txBody>
                    <a:bodyPr/>
                    <a:lstStyle/>
                    <a:p>
                      <a:pPr algn="ctr" fontAlgn="b"/>
                      <a:r>
                        <a:rPr lang="en-GB" sz="1200" b="0" i="0" u="none" strike="noStrike" noProof="0">
                          <a:solidFill>
                            <a:srgbClr val="120742"/>
                          </a:solidFill>
                          <a:effectLst/>
                          <a:latin typeface="+mj-lt"/>
                        </a:rPr>
                        <a:t>27%</a:t>
                      </a: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0362371"/>
                  </a:ext>
                </a:extLst>
              </a:tr>
              <a:tr h="734704">
                <a:tc>
                  <a:txBody>
                    <a:bodyPr/>
                    <a:lstStyle/>
                    <a:p>
                      <a:pPr algn="ctr" fontAlgn="b"/>
                      <a:r>
                        <a:rPr lang="en-GB" sz="1200" b="0" i="0" u="none" strike="noStrike" noProof="0">
                          <a:solidFill>
                            <a:srgbClr val="120742"/>
                          </a:solidFill>
                          <a:effectLst/>
                          <a:latin typeface="+mj-lt"/>
                        </a:rPr>
                        <a:t>35%</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0103527"/>
                  </a:ext>
                </a:extLst>
              </a:tr>
              <a:tr h="734704">
                <a:tc>
                  <a:txBody>
                    <a:bodyPr/>
                    <a:lstStyle/>
                    <a:p>
                      <a:pPr algn="ctr" fontAlgn="b"/>
                      <a:r>
                        <a:rPr lang="en-GB" sz="1200" b="0" i="0" u="none" strike="noStrike" noProof="0">
                          <a:solidFill>
                            <a:srgbClr val="120742"/>
                          </a:solidFill>
                          <a:effectLst/>
                          <a:latin typeface="+mj-lt"/>
                        </a:rPr>
                        <a:t>23%</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09822886"/>
                  </a:ext>
                </a:extLst>
              </a:tr>
              <a:tr h="734704">
                <a:tc>
                  <a:txBody>
                    <a:bodyPr/>
                    <a:lstStyle/>
                    <a:p>
                      <a:pPr algn="ctr" fontAlgn="b"/>
                      <a:r>
                        <a:rPr lang="en-GB" sz="1200" b="0" i="0" u="none" strike="noStrike" noProof="0" dirty="0">
                          <a:solidFill>
                            <a:srgbClr val="120742"/>
                          </a:solidFill>
                          <a:effectLst/>
                          <a:latin typeface="+mj-lt"/>
                        </a:rPr>
                        <a:t>22%</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2556166"/>
                  </a:ext>
                </a:extLst>
              </a:tr>
            </a:tbl>
          </a:graphicData>
        </a:graphic>
      </p:graphicFrame>
      <p:cxnSp>
        <p:nvCxnSpPr>
          <p:cNvPr id="5" name="Connector: Curved 4">
            <a:extLst>
              <a:ext uri="{FF2B5EF4-FFF2-40B4-BE49-F238E27FC236}">
                <a16:creationId xmlns:a16="http://schemas.microsoft.com/office/drawing/2014/main" id="{6DE97E6A-5331-F15E-87BE-6F9EA29E5C90}"/>
              </a:ext>
              <a:ext uri="{C183D7F6-B498-43B3-948B-1728B52AA6E4}">
                <adec:decorative xmlns:adec="http://schemas.microsoft.com/office/drawing/2017/decorative" val="1"/>
              </a:ext>
            </a:extLst>
          </p:cNvPr>
          <p:cNvCxnSpPr>
            <a:cxnSpLocks/>
          </p:cNvCxnSpPr>
          <p:nvPr/>
        </p:nvCxnSpPr>
        <p:spPr>
          <a:xfrm flipV="1">
            <a:off x="2705100" y="2673584"/>
            <a:ext cx="3059832" cy="784520"/>
          </a:xfrm>
          <a:prstGeom prst="curvedConnector3">
            <a:avLst/>
          </a:prstGeom>
          <a:ln w="6350">
            <a:solidFill>
              <a:srgbClr val="120742"/>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 Placeholder 3" descr="A23a. In 2024, did you see any communication promoting Wales in relation to the following? 2024 Wales trip takers, n=2,202 &#10;A23b. And how influential were they on your decision to take a trip in Wales in 2024. 2024 Wales trip takers, new reasons to visit all year-round n=699, new places n=612, new events n=375 &amp; new activities n=354.&#10;">
            <a:extLst>
              <a:ext uri="{FF2B5EF4-FFF2-40B4-BE49-F238E27FC236}">
                <a16:creationId xmlns:a16="http://schemas.microsoft.com/office/drawing/2014/main" id="{02B2E7C5-643C-8003-5FC4-A0003D46CB82}"/>
              </a:ext>
            </a:extLst>
          </p:cNvPr>
          <p:cNvSpPr txBox="1">
            <a:spLocks/>
          </p:cNvSpPr>
          <p:nvPr/>
        </p:nvSpPr>
        <p:spPr>
          <a:xfrm>
            <a:off x="838200" y="6413500"/>
            <a:ext cx="11353800" cy="22991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A23a. In 2024, did you see any communication promoting Wales in relation to the following? 2024 Wales trip takers, n=2,202 </a:t>
            </a:r>
          </a:p>
          <a:p>
            <a:pPr marL="0" indent="0">
              <a:buNone/>
            </a:pPr>
            <a:r>
              <a:rPr lang="en-GB" sz="1200" noProof="0" dirty="0">
                <a:solidFill>
                  <a:schemeClr val="tx1"/>
                </a:solidFill>
              </a:rPr>
              <a:t>A23b. And how influential were they on your decision to take a trip in Wales in 2024. 2024 Wales trip takers, new reasons to visit all year-round n=699, new places n=612, new events n=375 &amp; new activities n=354.</a:t>
            </a:r>
          </a:p>
        </p:txBody>
      </p:sp>
    </p:spTree>
    <p:extLst>
      <p:ext uri="{BB962C8B-B14F-4D97-AF65-F5344CB8AC3E}">
        <p14:creationId xmlns:p14="http://schemas.microsoft.com/office/powerpoint/2010/main" val="317900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7EFF-5F9D-0788-3EA5-3CF3921CAC06}"/>
            </a:ext>
          </a:extLst>
        </p:cNvPr>
        <p:cNvGrpSpPr/>
        <p:nvPr/>
      </p:nvGrpSpPr>
      <p:grpSpPr>
        <a:xfrm>
          <a:off x="0" y="0"/>
          <a:ext cx="0" cy="0"/>
          <a:chOff x="0" y="0"/>
          <a:chExt cx="0" cy="0"/>
        </a:xfrm>
      </p:grpSpPr>
      <p:sp>
        <p:nvSpPr>
          <p:cNvPr id="14" name="Title 13" descr="Influence of Visit Wales communications">
            <a:extLst>
              <a:ext uri="{FF2B5EF4-FFF2-40B4-BE49-F238E27FC236}">
                <a16:creationId xmlns:a16="http://schemas.microsoft.com/office/drawing/2014/main" id="{065BC1CC-7312-7E7C-B7E5-B9AAE5BC1A81}"/>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Influence of Visit Wales communications</a:t>
            </a:r>
          </a:p>
        </p:txBody>
      </p:sp>
      <p:cxnSp>
        <p:nvCxnSpPr>
          <p:cNvPr id="15" name="Straight Connector 14">
            <a:extLst>
              <a:ext uri="{FF2B5EF4-FFF2-40B4-BE49-F238E27FC236}">
                <a16:creationId xmlns:a16="http://schemas.microsoft.com/office/drawing/2014/main" id="{E3B9BC2A-9423-8A03-E225-C43ED4655033}"/>
              </a:ext>
              <a:ext uri="{C183D7F6-B498-43B3-948B-1728B52AA6E4}">
                <adec:decorative xmlns:adec="http://schemas.microsoft.com/office/drawing/2017/decorative" val="1"/>
              </a:ext>
            </a:extLst>
          </p:cNvPr>
          <p:cNvCxnSpPr>
            <a:cxnSpLocks/>
          </p:cNvCxnSpPr>
          <p:nvPr/>
        </p:nvCxnSpPr>
        <p:spPr>
          <a:xfrm>
            <a:off x="926972" y="704366"/>
            <a:ext cx="50221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itle 5" descr="21% stated that Visit Wales communications influenced their decision to visit Wales. Additionally, 25% travelled to Wales outside of the peak summer months, reflecting the promotion of year-round visits.&#10;">
            <a:extLst>
              <a:ext uri="{FF2B5EF4-FFF2-40B4-BE49-F238E27FC236}">
                <a16:creationId xmlns:a16="http://schemas.microsoft.com/office/drawing/2014/main" id="{7B51AD7C-1BF5-444A-A250-26368A15BD68}"/>
              </a:ext>
            </a:extLst>
          </p:cNvPr>
          <p:cNvSpPr txBox="1">
            <a:spLocks/>
          </p:cNvSpPr>
          <p:nvPr/>
        </p:nvSpPr>
        <p:spPr>
          <a:xfrm>
            <a:off x="838198" y="962260"/>
            <a:ext cx="111633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800" b="1" noProof="0" dirty="0"/>
              <a:t>21% stated that Visit Wales communications influenced their decision to visit Wales. Additionally, 25% travelled to Wales outside of the peak summer months, reflecting the promotion of year-round visits.</a:t>
            </a:r>
          </a:p>
        </p:txBody>
      </p:sp>
      <p:sp>
        <p:nvSpPr>
          <p:cNvPr id="31" name="TextBox 30">
            <a:extLst>
              <a:ext uri="{FF2B5EF4-FFF2-40B4-BE49-F238E27FC236}">
                <a16:creationId xmlns:a16="http://schemas.microsoft.com/office/drawing/2014/main" id="{F00760AF-34F1-4122-0D90-4A1E5A60F887}"/>
              </a:ext>
              <a:ext uri="{C183D7F6-B498-43B3-948B-1728B52AA6E4}">
                <adec:decorative xmlns:adec="http://schemas.microsoft.com/office/drawing/2017/decorative" val="1"/>
              </a:ext>
            </a:extLst>
          </p:cNvPr>
          <p:cNvSpPr txBox="1"/>
          <p:nvPr/>
        </p:nvSpPr>
        <p:spPr>
          <a:xfrm>
            <a:off x="838198" y="2189082"/>
            <a:ext cx="4839853" cy="338554"/>
          </a:xfrm>
          <a:prstGeom prst="rect">
            <a:avLst/>
          </a:prstGeom>
          <a:noFill/>
        </p:spPr>
        <p:txBody>
          <a:bodyPr wrap="square" rtlCol="0">
            <a:spAutoFit/>
          </a:bodyPr>
          <a:lstStyle/>
          <a:p>
            <a:r>
              <a:rPr lang="en-GB" sz="1600" b="1" noProof="0">
                <a:solidFill>
                  <a:srgbClr val="04043F"/>
                </a:solidFill>
              </a:rPr>
              <a:t>On trip decision</a:t>
            </a:r>
          </a:p>
        </p:txBody>
      </p:sp>
      <p:graphicFrame>
        <p:nvGraphicFramePr>
          <p:cNvPr id="17" name="Chart 16">
            <a:extLst>
              <a:ext uri="{FF2B5EF4-FFF2-40B4-BE49-F238E27FC236}">
                <a16:creationId xmlns:a16="http://schemas.microsoft.com/office/drawing/2014/main" id="{AA9E1E85-1B73-1AF6-AB67-32A3F1E9E42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84355069"/>
              </p:ext>
            </p:extLst>
          </p:nvPr>
        </p:nvGraphicFramePr>
        <p:xfrm>
          <a:off x="926972" y="2489877"/>
          <a:ext cx="4254500" cy="3299183"/>
        </p:xfrm>
        <a:graphic>
          <a:graphicData uri="http://schemas.openxmlformats.org/drawingml/2006/chart">
            <c:chart xmlns:c="http://schemas.openxmlformats.org/drawingml/2006/chart" xmlns:r="http://schemas.openxmlformats.org/officeDocument/2006/relationships" r:id="rId3"/>
          </a:graphicData>
        </a:graphic>
      </p:graphicFrame>
      <p:sp>
        <p:nvSpPr>
          <p:cNvPr id="18" name="Left Brace 17">
            <a:extLst>
              <a:ext uri="{FF2B5EF4-FFF2-40B4-BE49-F238E27FC236}">
                <a16:creationId xmlns:a16="http://schemas.microsoft.com/office/drawing/2014/main" id="{F1B8BCB3-F7BB-3872-204E-ECB241676C2B}"/>
              </a:ext>
              <a:ext uri="{C183D7F6-B498-43B3-948B-1728B52AA6E4}">
                <adec:decorative xmlns:adec="http://schemas.microsoft.com/office/drawing/2017/decorative" val="1"/>
              </a:ext>
            </a:extLst>
          </p:cNvPr>
          <p:cNvSpPr/>
          <p:nvPr/>
        </p:nvSpPr>
        <p:spPr>
          <a:xfrm>
            <a:off x="1912657" y="3133787"/>
            <a:ext cx="249940" cy="564768"/>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sp>
        <p:nvSpPr>
          <p:cNvPr id="20" name="TextBox 19">
            <a:extLst>
              <a:ext uri="{FF2B5EF4-FFF2-40B4-BE49-F238E27FC236}">
                <a16:creationId xmlns:a16="http://schemas.microsoft.com/office/drawing/2014/main" id="{1E3B75CE-E13B-0AFD-4C64-1A24376449F3}"/>
              </a:ext>
              <a:ext uri="{C183D7F6-B498-43B3-948B-1728B52AA6E4}">
                <adec:decorative xmlns:adec="http://schemas.microsoft.com/office/drawing/2017/decorative" val="1"/>
              </a:ext>
            </a:extLst>
          </p:cNvPr>
          <p:cNvSpPr txBox="1"/>
          <p:nvPr/>
        </p:nvSpPr>
        <p:spPr>
          <a:xfrm>
            <a:off x="1239817" y="3221692"/>
            <a:ext cx="797810" cy="369332"/>
          </a:xfrm>
          <a:prstGeom prst="rect">
            <a:avLst/>
          </a:prstGeom>
          <a:noFill/>
        </p:spPr>
        <p:txBody>
          <a:bodyPr wrap="square" rtlCol="0">
            <a:spAutoFit/>
          </a:bodyPr>
          <a:lstStyle/>
          <a:p>
            <a:r>
              <a:rPr lang="en-GB" noProof="0">
                <a:solidFill>
                  <a:srgbClr val="120742"/>
                </a:solidFill>
              </a:rPr>
              <a:t>21%</a:t>
            </a:r>
          </a:p>
        </p:txBody>
      </p:sp>
      <p:sp>
        <p:nvSpPr>
          <p:cNvPr id="21" name="TextBox 20">
            <a:extLst>
              <a:ext uri="{FF2B5EF4-FFF2-40B4-BE49-F238E27FC236}">
                <a16:creationId xmlns:a16="http://schemas.microsoft.com/office/drawing/2014/main" id="{58B5C22F-C565-D173-FA21-54F95D93894D}"/>
              </a:ext>
              <a:ext uri="{C183D7F6-B498-43B3-948B-1728B52AA6E4}">
                <adec:decorative xmlns:adec="http://schemas.microsoft.com/office/drawing/2017/decorative" val="1"/>
              </a:ext>
            </a:extLst>
          </p:cNvPr>
          <p:cNvSpPr txBox="1"/>
          <p:nvPr/>
        </p:nvSpPr>
        <p:spPr>
          <a:xfrm>
            <a:off x="4200246" y="3071497"/>
            <a:ext cx="2277495" cy="261610"/>
          </a:xfrm>
          <a:prstGeom prst="rect">
            <a:avLst/>
          </a:prstGeom>
          <a:noFill/>
        </p:spPr>
        <p:txBody>
          <a:bodyPr wrap="square" rtlCol="0">
            <a:spAutoFit/>
          </a:bodyPr>
          <a:lstStyle/>
          <a:p>
            <a:r>
              <a:rPr lang="en-GB" sz="1100" noProof="0">
                <a:solidFill>
                  <a:srgbClr val="120742"/>
                </a:solidFill>
              </a:rPr>
              <a:t>Major influence</a:t>
            </a:r>
          </a:p>
        </p:txBody>
      </p:sp>
      <p:sp>
        <p:nvSpPr>
          <p:cNvPr id="22" name="Rectangle 21">
            <a:extLst>
              <a:ext uri="{FF2B5EF4-FFF2-40B4-BE49-F238E27FC236}">
                <a16:creationId xmlns:a16="http://schemas.microsoft.com/office/drawing/2014/main" id="{05F5B821-F6BB-DA26-B77A-7A64A90D8E8C}"/>
              </a:ext>
              <a:ext uri="{C183D7F6-B498-43B3-948B-1728B52AA6E4}">
                <adec:decorative xmlns:adec="http://schemas.microsoft.com/office/drawing/2017/decorative" val="1"/>
              </a:ext>
            </a:extLst>
          </p:cNvPr>
          <p:cNvSpPr/>
          <p:nvPr/>
        </p:nvSpPr>
        <p:spPr>
          <a:xfrm>
            <a:off x="4013652" y="3112302"/>
            <a:ext cx="180000" cy="180000"/>
          </a:xfrm>
          <a:prstGeom prst="rect">
            <a:avLst/>
          </a:prstGeom>
          <a:solidFill>
            <a:srgbClr val="518A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23" name="TextBox 22">
            <a:extLst>
              <a:ext uri="{FF2B5EF4-FFF2-40B4-BE49-F238E27FC236}">
                <a16:creationId xmlns:a16="http://schemas.microsoft.com/office/drawing/2014/main" id="{EBF0ACA1-95ED-A0F6-B546-B3D5B288404B}"/>
              </a:ext>
              <a:ext uri="{C183D7F6-B498-43B3-948B-1728B52AA6E4}">
                <adec:decorative xmlns:adec="http://schemas.microsoft.com/office/drawing/2017/decorative" val="1"/>
              </a:ext>
            </a:extLst>
          </p:cNvPr>
          <p:cNvSpPr txBox="1"/>
          <p:nvPr/>
        </p:nvSpPr>
        <p:spPr>
          <a:xfrm>
            <a:off x="4200247" y="3390197"/>
            <a:ext cx="3240474" cy="261610"/>
          </a:xfrm>
          <a:prstGeom prst="rect">
            <a:avLst/>
          </a:prstGeom>
          <a:noFill/>
        </p:spPr>
        <p:txBody>
          <a:bodyPr wrap="square" rtlCol="0">
            <a:spAutoFit/>
          </a:bodyPr>
          <a:lstStyle/>
          <a:p>
            <a:r>
              <a:rPr lang="en-GB" sz="1100" noProof="0">
                <a:solidFill>
                  <a:srgbClr val="120742"/>
                </a:solidFill>
              </a:rPr>
              <a:t>Strong influence</a:t>
            </a:r>
          </a:p>
        </p:txBody>
      </p:sp>
      <p:sp>
        <p:nvSpPr>
          <p:cNvPr id="24" name="Rectangle 23">
            <a:extLst>
              <a:ext uri="{FF2B5EF4-FFF2-40B4-BE49-F238E27FC236}">
                <a16:creationId xmlns:a16="http://schemas.microsoft.com/office/drawing/2014/main" id="{C6E8A07B-61DC-DF70-0B42-49F13FD0FCAB}"/>
              </a:ext>
              <a:ext uri="{C183D7F6-B498-43B3-948B-1728B52AA6E4}">
                <adec:decorative xmlns:adec="http://schemas.microsoft.com/office/drawing/2017/decorative" val="1"/>
              </a:ext>
            </a:extLst>
          </p:cNvPr>
          <p:cNvSpPr/>
          <p:nvPr/>
        </p:nvSpPr>
        <p:spPr>
          <a:xfrm>
            <a:off x="4013652" y="3431002"/>
            <a:ext cx="180000" cy="18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25" name="TextBox 24">
            <a:extLst>
              <a:ext uri="{FF2B5EF4-FFF2-40B4-BE49-F238E27FC236}">
                <a16:creationId xmlns:a16="http://schemas.microsoft.com/office/drawing/2014/main" id="{5FA54338-D848-EB8D-C304-A289B62F62CA}"/>
              </a:ext>
              <a:ext uri="{C183D7F6-B498-43B3-948B-1728B52AA6E4}">
                <adec:decorative xmlns:adec="http://schemas.microsoft.com/office/drawing/2017/decorative" val="1"/>
              </a:ext>
            </a:extLst>
          </p:cNvPr>
          <p:cNvSpPr txBox="1"/>
          <p:nvPr/>
        </p:nvSpPr>
        <p:spPr>
          <a:xfrm>
            <a:off x="4200246" y="3717486"/>
            <a:ext cx="3116649" cy="261610"/>
          </a:xfrm>
          <a:prstGeom prst="rect">
            <a:avLst/>
          </a:prstGeom>
          <a:noFill/>
        </p:spPr>
        <p:txBody>
          <a:bodyPr wrap="square" rtlCol="0">
            <a:spAutoFit/>
          </a:bodyPr>
          <a:lstStyle/>
          <a:p>
            <a:r>
              <a:rPr lang="en-GB" sz="1100" noProof="0">
                <a:solidFill>
                  <a:srgbClr val="120742"/>
                </a:solidFill>
              </a:rPr>
              <a:t>Moderate influence</a:t>
            </a:r>
          </a:p>
        </p:txBody>
      </p:sp>
      <p:sp>
        <p:nvSpPr>
          <p:cNvPr id="26" name="Rectangle 25">
            <a:extLst>
              <a:ext uri="{FF2B5EF4-FFF2-40B4-BE49-F238E27FC236}">
                <a16:creationId xmlns:a16="http://schemas.microsoft.com/office/drawing/2014/main" id="{4A54E910-9F3A-0CD6-9BF1-4FB01314B74C}"/>
              </a:ext>
              <a:ext uri="{C183D7F6-B498-43B3-948B-1728B52AA6E4}">
                <adec:decorative xmlns:adec="http://schemas.microsoft.com/office/drawing/2017/decorative" val="1"/>
              </a:ext>
            </a:extLst>
          </p:cNvPr>
          <p:cNvSpPr/>
          <p:nvPr/>
        </p:nvSpPr>
        <p:spPr>
          <a:xfrm>
            <a:off x="4013652" y="3758291"/>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52" name="TextBox 51">
            <a:extLst>
              <a:ext uri="{FF2B5EF4-FFF2-40B4-BE49-F238E27FC236}">
                <a16:creationId xmlns:a16="http://schemas.microsoft.com/office/drawing/2014/main" id="{E5B2B610-3E23-F991-E432-5345AC37C8E1}"/>
              </a:ext>
              <a:ext uri="{C183D7F6-B498-43B3-948B-1728B52AA6E4}">
                <adec:decorative xmlns:adec="http://schemas.microsoft.com/office/drawing/2017/decorative" val="1"/>
              </a:ext>
            </a:extLst>
          </p:cNvPr>
          <p:cNvSpPr txBox="1"/>
          <p:nvPr/>
        </p:nvSpPr>
        <p:spPr>
          <a:xfrm>
            <a:off x="4200247" y="4028878"/>
            <a:ext cx="1706136" cy="261610"/>
          </a:xfrm>
          <a:prstGeom prst="rect">
            <a:avLst/>
          </a:prstGeom>
          <a:noFill/>
        </p:spPr>
        <p:txBody>
          <a:bodyPr wrap="square" rtlCol="0">
            <a:spAutoFit/>
          </a:bodyPr>
          <a:lstStyle/>
          <a:p>
            <a:r>
              <a:rPr lang="en-GB" sz="1100" noProof="0">
                <a:solidFill>
                  <a:srgbClr val="120742"/>
                </a:solidFill>
              </a:rPr>
              <a:t>Minor influence</a:t>
            </a:r>
          </a:p>
        </p:txBody>
      </p:sp>
      <p:sp>
        <p:nvSpPr>
          <p:cNvPr id="28" name="Rectangle 27">
            <a:extLst>
              <a:ext uri="{FF2B5EF4-FFF2-40B4-BE49-F238E27FC236}">
                <a16:creationId xmlns:a16="http://schemas.microsoft.com/office/drawing/2014/main" id="{B00C4AD5-A2A1-14AF-7FB5-46805F80691A}"/>
              </a:ext>
              <a:ext uri="{C183D7F6-B498-43B3-948B-1728B52AA6E4}">
                <adec:decorative xmlns:adec="http://schemas.microsoft.com/office/drawing/2017/decorative" val="1"/>
              </a:ext>
            </a:extLst>
          </p:cNvPr>
          <p:cNvSpPr/>
          <p:nvPr/>
        </p:nvSpPr>
        <p:spPr>
          <a:xfrm>
            <a:off x="4013652" y="4076991"/>
            <a:ext cx="180000" cy="180000"/>
          </a:xfrm>
          <a:prstGeom prst="rect">
            <a:avLst/>
          </a:prstGeom>
          <a:solidFill>
            <a:srgbClr val="EA5A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29" name="TextBox 28">
            <a:extLst>
              <a:ext uri="{FF2B5EF4-FFF2-40B4-BE49-F238E27FC236}">
                <a16:creationId xmlns:a16="http://schemas.microsoft.com/office/drawing/2014/main" id="{2D94A899-225A-7330-BE34-8AC118BF19C0}"/>
              </a:ext>
              <a:ext uri="{C183D7F6-B498-43B3-948B-1728B52AA6E4}">
                <adec:decorative xmlns:adec="http://schemas.microsoft.com/office/drawing/2017/decorative" val="1"/>
              </a:ext>
            </a:extLst>
          </p:cNvPr>
          <p:cNvSpPr txBox="1"/>
          <p:nvPr/>
        </p:nvSpPr>
        <p:spPr>
          <a:xfrm>
            <a:off x="4200247" y="4339437"/>
            <a:ext cx="1706136" cy="261610"/>
          </a:xfrm>
          <a:prstGeom prst="rect">
            <a:avLst/>
          </a:prstGeom>
          <a:noFill/>
        </p:spPr>
        <p:txBody>
          <a:bodyPr wrap="square" rtlCol="0">
            <a:spAutoFit/>
          </a:bodyPr>
          <a:lstStyle/>
          <a:p>
            <a:r>
              <a:rPr lang="en-GB" sz="1100" noProof="0">
                <a:solidFill>
                  <a:srgbClr val="120742"/>
                </a:solidFill>
              </a:rPr>
              <a:t>No influence at all</a:t>
            </a:r>
          </a:p>
        </p:txBody>
      </p:sp>
      <p:sp>
        <p:nvSpPr>
          <p:cNvPr id="30" name="Rectangle 29">
            <a:extLst>
              <a:ext uri="{FF2B5EF4-FFF2-40B4-BE49-F238E27FC236}">
                <a16:creationId xmlns:a16="http://schemas.microsoft.com/office/drawing/2014/main" id="{440E19C9-8BC3-B5F3-F026-202A9EC5AB3D}"/>
              </a:ext>
              <a:ext uri="{C183D7F6-B498-43B3-948B-1728B52AA6E4}">
                <adec:decorative xmlns:adec="http://schemas.microsoft.com/office/drawing/2017/decorative" val="1"/>
              </a:ext>
            </a:extLst>
          </p:cNvPr>
          <p:cNvSpPr/>
          <p:nvPr/>
        </p:nvSpPr>
        <p:spPr>
          <a:xfrm>
            <a:off x="4013652" y="4380242"/>
            <a:ext cx="180000" cy="180000"/>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a:endParaRPr lang="en-GB" sz="1093" noProof="0"/>
          </a:p>
        </p:txBody>
      </p:sp>
      <p:sp>
        <p:nvSpPr>
          <p:cNvPr id="32" name="TextBox 31">
            <a:extLst>
              <a:ext uri="{FF2B5EF4-FFF2-40B4-BE49-F238E27FC236}">
                <a16:creationId xmlns:a16="http://schemas.microsoft.com/office/drawing/2014/main" id="{413C9DA3-4A22-BF85-8834-708BA53AC3DC}"/>
              </a:ext>
              <a:ext uri="{C183D7F6-B498-43B3-948B-1728B52AA6E4}">
                <adec:decorative xmlns:adec="http://schemas.microsoft.com/office/drawing/2017/decorative" val="1"/>
              </a:ext>
            </a:extLst>
          </p:cNvPr>
          <p:cNvSpPr txBox="1"/>
          <p:nvPr/>
        </p:nvSpPr>
        <p:spPr>
          <a:xfrm>
            <a:off x="6096000" y="2180451"/>
            <a:ext cx="1507144" cy="338554"/>
          </a:xfrm>
          <a:prstGeom prst="rect">
            <a:avLst/>
          </a:prstGeom>
          <a:noFill/>
        </p:spPr>
        <p:txBody>
          <a:bodyPr wrap="none" rtlCol="0">
            <a:spAutoFit/>
          </a:bodyPr>
          <a:lstStyle/>
          <a:p>
            <a:r>
              <a:rPr lang="en-GB" sz="1600" b="1" noProof="0">
                <a:solidFill>
                  <a:srgbClr val="04043F"/>
                </a:solidFill>
              </a:rPr>
              <a:t>On behaviour</a:t>
            </a:r>
          </a:p>
        </p:txBody>
      </p:sp>
      <p:graphicFrame>
        <p:nvGraphicFramePr>
          <p:cNvPr id="2" name="Chart 1">
            <a:extLst>
              <a:ext uri="{FF2B5EF4-FFF2-40B4-BE49-F238E27FC236}">
                <a16:creationId xmlns:a16="http://schemas.microsoft.com/office/drawing/2014/main" id="{84015118-E0BE-881A-25A2-44DE493F095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91458251"/>
              </p:ext>
            </p:extLst>
          </p:nvPr>
        </p:nvGraphicFramePr>
        <p:xfrm>
          <a:off x="4342735" y="2903692"/>
          <a:ext cx="7978569" cy="2832159"/>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02F5CB64-AEC0-DE9B-765C-F3605D5D76D5}"/>
              </a:ext>
              <a:ext uri="{C183D7F6-B498-43B3-948B-1728B52AA6E4}">
                <adec:decorative xmlns:adec="http://schemas.microsoft.com/office/drawing/2017/decorative" val="1"/>
              </a:ext>
            </a:extLst>
          </p:cNvPr>
          <p:cNvSpPr txBox="1"/>
          <p:nvPr/>
        </p:nvSpPr>
        <p:spPr>
          <a:xfrm>
            <a:off x="10025099" y="2450075"/>
            <a:ext cx="904415" cy="523220"/>
          </a:xfrm>
          <a:prstGeom prst="rect">
            <a:avLst/>
          </a:prstGeom>
          <a:noFill/>
        </p:spPr>
        <p:txBody>
          <a:bodyPr wrap="none" rtlCol="0">
            <a:spAutoFit/>
          </a:bodyPr>
          <a:lstStyle/>
          <a:p>
            <a:r>
              <a:rPr lang="en-GB" sz="2800" b="1" noProof="0">
                <a:solidFill>
                  <a:srgbClr val="120742"/>
                </a:solidFill>
              </a:rPr>
              <a:t>45%</a:t>
            </a:r>
          </a:p>
        </p:txBody>
      </p:sp>
      <p:sp>
        <p:nvSpPr>
          <p:cNvPr id="4" name="TextBox 3">
            <a:extLst>
              <a:ext uri="{FF2B5EF4-FFF2-40B4-BE49-F238E27FC236}">
                <a16:creationId xmlns:a16="http://schemas.microsoft.com/office/drawing/2014/main" id="{3B5E473E-80C9-0022-C8C5-0B65136144F8}"/>
              </a:ext>
              <a:ext uri="{C183D7F6-B498-43B3-948B-1728B52AA6E4}">
                <adec:decorative xmlns:adec="http://schemas.microsoft.com/office/drawing/2017/decorative" val="1"/>
              </a:ext>
            </a:extLst>
          </p:cNvPr>
          <p:cNvSpPr txBox="1"/>
          <p:nvPr/>
        </p:nvSpPr>
        <p:spPr>
          <a:xfrm>
            <a:off x="7849264" y="2573024"/>
            <a:ext cx="2046526" cy="307777"/>
          </a:xfrm>
          <a:prstGeom prst="rect">
            <a:avLst/>
          </a:prstGeom>
          <a:noFill/>
        </p:spPr>
        <p:txBody>
          <a:bodyPr wrap="square" rtlCol="0" anchor="ctr">
            <a:spAutoFit/>
          </a:bodyPr>
          <a:lstStyle/>
          <a:p>
            <a:pPr algn="r"/>
            <a:r>
              <a:rPr lang="en-GB" sz="1400" b="1" noProof="0">
                <a:solidFill>
                  <a:srgbClr val="120742"/>
                </a:solidFill>
              </a:rPr>
              <a:t>None of these</a:t>
            </a:r>
          </a:p>
        </p:txBody>
      </p:sp>
      <p:cxnSp>
        <p:nvCxnSpPr>
          <p:cNvPr id="33" name="Straight Connector 32">
            <a:extLst>
              <a:ext uri="{FF2B5EF4-FFF2-40B4-BE49-F238E27FC236}">
                <a16:creationId xmlns:a16="http://schemas.microsoft.com/office/drawing/2014/main" id="{32F8899D-6DA2-6548-7168-DDC9A406380D}"/>
              </a:ext>
              <a:ext uri="{C183D7F6-B498-43B3-948B-1728B52AA6E4}">
                <adec:decorative xmlns:adec="http://schemas.microsoft.com/office/drawing/2017/decorative" val="1"/>
              </a:ext>
            </a:extLst>
          </p:cNvPr>
          <p:cNvCxnSpPr>
            <a:cxnSpLocks/>
          </p:cNvCxnSpPr>
          <p:nvPr/>
        </p:nvCxnSpPr>
        <p:spPr>
          <a:xfrm flipV="1">
            <a:off x="5949084" y="2258950"/>
            <a:ext cx="0" cy="353011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8" name="Text Placeholder 3" descr="A22. On a scale of 1 to 5 where 1 means ‘no influence at ’ and 5 means 'a major influence', what influence, if any, did Visit Wales communications have on your decision to take a short break or holiday in 2024? &#10;A23. In 2024, did Visit Wales communications impact your behaviour in any of the following ways...  2024 Wales trip takers, n=2,202. &#10;">
            <a:extLst>
              <a:ext uri="{FF2B5EF4-FFF2-40B4-BE49-F238E27FC236}">
                <a16:creationId xmlns:a16="http://schemas.microsoft.com/office/drawing/2014/main" id="{2B55DD0C-88D4-AC57-7716-C8E2E67BE56D}"/>
              </a:ext>
              <a:ext uri="{C183D7F6-B498-43B3-948B-1728B52AA6E4}">
                <adec:decorative xmlns:adec="http://schemas.microsoft.com/office/drawing/2017/decorative" val="0"/>
              </a:ext>
            </a:extLst>
          </p:cNvPr>
          <p:cNvSpPr txBox="1">
            <a:spLocks/>
          </p:cNvSpPr>
          <p:nvPr/>
        </p:nvSpPr>
        <p:spPr>
          <a:xfrm>
            <a:off x="838200" y="6349940"/>
            <a:ext cx="11353800" cy="41549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A22. On a scale of 1 to 5 where 1 means ‘no influence at ’ and 5 means 'a major influence', what influence, if any, did Visit Wales communications have on your decision to take a short break or holiday in 2024? </a:t>
            </a:r>
          </a:p>
          <a:p>
            <a:pPr marL="0" indent="0">
              <a:buNone/>
            </a:pPr>
            <a:r>
              <a:rPr lang="en-GB" sz="1200" noProof="0" dirty="0">
                <a:solidFill>
                  <a:schemeClr val="tx1"/>
                </a:solidFill>
              </a:rPr>
              <a:t>A23. In 2024, did Visit Wales communications impact your behaviour in any of the following ways...  2024 Wales trip takers, n=2,202. </a:t>
            </a:r>
          </a:p>
        </p:txBody>
      </p:sp>
    </p:spTree>
    <p:extLst>
      <p:ext uri="{BB962C8B-B14F-4D97-AF65-F5344CB8AC3E}">
        <p14:creationId xmlns:p14="http://schemas.microsoft.com/office/powerpoint/2010/main" val="108275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38C49-3EE4-DC85-0C73-9EE6C7485510}"/>
            </a:ext>
          </a:extLst>
        </p:cNvPr>
        <p:cNvGrpSpPr/>
        <p:nvPr/>
      </p:nvGrpSpPr>
      <p:grpSpPr>
        <a:xfrm>
          <a:off x="0" y="0"/>
          <a:ext cx="0" cy="0"/>
          <a:chOff x="0" y="0"/>
          <a:chExt cx="0" cy="0"/>
        </a:xfrm>
      </p:grpSpPr>
      <p:sp>
        <p:nvSpPr>
          <p:cNvPr id="9" name="Title 8" descr="Mindset around visiting Wales at the end of 2023">
            <a:extLst>
              <a:ext uri="{FF2B5EF4-FFF2-40B4-BE49-F238E27FC236}">
                <a16:creationId xmlns:a16="http://schemas.microsoft.com/office/drawing/2014/main" id="{96B7C1CD-B251-8A62-B5BB-3A42E012694A}"/>
              </a:ext>
            </a:extLst>
          </p:cNvPr>
          <p:cNvSpPr txBox="1">
            <a:spLocks noGrp="1"/>
          </p:cNvSpPr>
          <p:nvPr>
            <p:ph type="title" idx="4294967295"/>
          </p:nvPr>
        </p:nvSpPr>
        <p:spPr>
          <a:xfrm>
            <a:off x="838199" y="365124"/>
            <a:ext cx="618172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4043F"/>
                </a:solidFill>
                <a:effectLst/>
                <a:uLnTx/>
                <a:uFillTx/>
                <a:latin typeface="+mn-lt"/>
                <a:ea typeface="+mn-ea"/>
                <a:cs typeface="+mn-cs"/>
              </a:rPr>
              <a:t>Mindset around visiting Wales at the end of 2023</a:t>
            </a:r>
          </a:p>
        </p:txBody>
      </p:sp>
      <p:cxnSp>
        <p:nvCxnSpPr>
          <p:cNvPr id="14" name="Straight Connector 13">
            <a:extLst>
              <a:ext uri="{FF2B5EF4-FFF2-40B4-BE49-F238E27FC236}">
                <a16:creationId xmlns:a16="http://schemas.microsoft.com/office/drawing/2014/main" id="{5A88775E-F65C-E9F1-950E-B526DC802CCE}"/>
              </a:ext>
              <a:ext uri="{C183D7F6-B498-43B3-948B-1728B52AA6E4}">
                <adec:decorative xmlns:adec="http://schemas.microsoft.com/office/drawing/2017/decorative" val="1"/>
              </a:ext>
            </a:extLst>
          </p:cNvPr>
          <p:cNvCxnSpPr>
            <a:cxnSpLocks/>
          </p:cNvCxnSpPr>
          <p:nvPr/>
        </p:nvCxnSpPr>
        <p:spPr>
          <a:xfrm>
            <a:off x="926972" y="704366"/>
            <a:ext cx="53722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itle 5" descr="Almost three quarters of trip takers had already decided to take a trip to Wales in 2024 by the end of 2023. This highlights the importance of early marketing efforts in shaping travel decisions.&#10;&#10;">
            <a:extLst>
              <a:ext uri="{FF2B5EF4-FFF2-40B4-BE49-F238E27FC236}">
                <a16:creationId xmlns:a16="http://schemas.microsoft.com/office/drawing/2014/main" id="{4BB073F9-E698-684B-A2BA-EFBA530EFC02}"/>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Almost three quarters of trip takers had already decided to take a trip to Wales in 2024 by the end of 2023. This highlights the importance of early marketing efforts in shaping travel decisions.</a:t>
            </a:r>
          </a:p>
          <a:p>
            <a:endParaRPr lang="en-GB" b="1" noProof="0" dirty="0"/>
          </a:p>
        </p:txBody>
      </p:sp>
      <p:sp>
        <p:nvSpPr>
          <p:cNvPr id="11" name="TextBox 10">
            <a:extLst>
              <a:ext uri="{FF2B5EF4-FFF2-40B4-BE49-F238E27FC236}">
                <a16:creationId xmlns:a16="http://schemas.microsoft.com/office/drawing/2014/main" id="{56FFEC87-77F5-0B0E-4124-A1F353314D59}"/>
              </a:ext>
              <a:ext uri="{C183D7F6-B498-43B3-948B-1728B52AA6E4}">
                <adec:decorative xmlns:adec="http://schemas.microsoft.com/office/drawing/2017/decorative" val="1"/>
              </a:ext>
            </a:extLst>
          </p:cNvPr>
          <p:cNvSpPr txBox="1"/>
          <p:nvPr/>
        </p:nvSpPr>
        <p:spPr>
          <a:xfrm>
            <a:off x="4882886" y="2601576"/>
            <a:ext cx="904415" cy="523220"/>
          </a:xfrm>
          <a:prstGeom prst="rect">
            <a:avLst/>
          </a:prstGeom>
          <a:noFill/>
        </p:spPr>
        <p:txBody>
          <a:bodyPr wrap="none" rtlCol="0">
            <a:spAutoFit/>
          </a:bodyPr>
          <a:lstStyle/>
          <a:p>
            <a:r>
              <a:rPr lang="en-GB" sz="2800" b="1" noProof="0">
                <a:solidFill>
                  <a:srgbClr val="120742"/>
                </a:solidFill>
              </a:rPr>
              <a:t>72%</a:t>
            </a:r>
          </a:p>
        </p:txBody>
      </p:sp>
      <p:sp>
        <p:nvSpPr>
          <p:cNvPr id="12" name="TextBox 11">
            <a:extLst>
              <a:ext uri="{FF2B5EF4-FFF2-40B4-BE49-F238E27FC236}">
                <a16:creationId xmlns:a16="http://schemas.microsoft.com/office/drawing/2014/main" id="{C8262309-BAB1-6C7E-07F9-1DD765CFB73B}"/>
              </a:ext>
              <a:ext uri="{C183D7F6-B498-43B3-948B-1728B52AA6E4}">
                <adec:decorative xmlns:adec="http://schemas.microsoft.com/office/drawing/2017/decorative" val="1"/>
              </a:ext>
            </a:extLst>
          </p:cNvPr>
          <p:cNvSpPr txBox="1"/>
          <p:nvPr/>
        </p:nvSpPr>
        <p:spPr>
          <a:xfrm>
            <a:off x="2474019" y="2637132"/>
            <a:ext cx="2437051" cy="523220"/>
          </a:xfrm>
          <a:prstGeom prst="rect">
            <a:avLst/>
          </a:prstGeom>
          <a:noFill/>
        </p:spPr>
        <p:txBody>
          <a:bodyPr wrap="square" rtlCol="0" anchor="ctr">
            <a:spAutoFit/>
          </a:bodyPr>
          <a:lstStyle/>
          <a:p>
            <a:pPr algn="r"/>
            <a:r>
              <a:rPr lang="en-GB" sz="1400" b="1" noProof="0">
                <a:solidFill>
                  <a:srgbClr val="120742"/>
                </a:solidFill>
              </a:rPr>
              <a:t>I had already decided to visit Wales in 2024</a:t>
            </a:r>
          </a:p>
        </p:txBody>
      </p:sp>
      <p:graphicFrame>
        <p:nvGraphicFramePr>
          <p:cNvPr id="10" name="Chart 9">
            <a:extLst>
              <a:ext uri="{FF2B5EF4-FFF2-40B4-BE49-F238E27FC236}">
                <a16:creationId xmlns:a16="http://schemas.microsoft.com/office/drawing/2014/main" id="{077A5F2D-8CCF-05FD-5F0D-9423745628B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63428978"/>
              </p:ext>
            </p:extLst>
          </p:nvPr>
        </p:nvGraphicFramePr>
        <p:xfrm>
          <a:off x="320096" y="3078616"/>
          <a:ext cx="6615545" cy="3260908"/>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 Placeholder 3" descr="A24. Finally in this section, thinking back to the end of 2023, which of these statements best describes your plans at that time to visit Wales in 2024? 2024 Wales trip takers, n=2,202. &#10;">
            <a:extLst>
              <a:ext uri="{FF2B5EF4-FFF2-40B4-BE49-F238E27FC236}">
                <a16:creationId xmlns:a16="http://schemas.microsoft.com/office/drawing/2014/main" id="{610F5F1E-3B4C-3AC8-8C99-AB4C61269A8C}"/>
              </a:ext>
            </a:extLst>
          </p:cNvPr>
          <p:cNvSpPr txBox="1">
            <a:spLocks/>
          </p:cNvSpPr>
          <p:nvPr/>
        </p:nvSpPr>
        <p:spPr>
          <a:xfrm>
            <a:off x="838199" y="6445089"/>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A24. Finally in this section, thinking back to the end of 2023, which of these statements best describes your plans at that time to visit Wales in 2024? 2024 Wales trip takers, n=2,202. </a:t>
            </a:r>
          </a:p>
        </p:txBody>
      </p:sp>
      <p:pic>
        <p:nvPicPr>
          <p:cNvPr id="6" name="Picture 2">
            <a:extLst>
              <a:ext uri="{FF2B5EF4-FFF2-40B4-BE49-F238E27FC236}">
                <a16:creationId xmlns:a16="http://schemas.microsoft.com/office/drawing/2014/main" id="{FB1CB23A-3245-8395-958E-1A4634C0773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367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D47E9-0C0C-83A8-6019-A3F1DDAAFCFD}"/>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7E7F518A-B7CC-BF17-EEBF-3B5F920F5FD9}"/>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32198A-AEFD-AA9F-E599-6D4AA3D91123}"/>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LIKELIHOOD OF VISITING WALES IN 2025&#10;">
            <a:extLst>
              <a:ext uri="{FF2B5EF4-FFF2-40B4-BE49-F238E27FC236}">
                <a16:creationId xmlns:a16="http://schemas.microsoft.com/office/drawing/2014/main" id="{40D190AC-502F-7AF9-072A-3D0BA75C74D5}"/>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LIKELIHOOD OF VISITING WALES IN 2025</a:t>
            </a:r>
          </a:p>
        </p:txBody>
      </p:sp>
      <p:pic>
        <p:nvPicPr>
          <p:cNvPr id="4" name="Picture 2">
            <a:extLst>
              <a:ext uri="{FF2B5EF4-FFF2-40B4-BE49-F238E27FC236}">
                <a16:creationId xmlns:a16="http://schemas.microsoft.com/office/drawing/2014/main" id="{864931B2-1E19-3F11-96E7-2D5B97D099A6}"/>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CDA2596-D01F-862C-5910-08AE59DE116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41521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5A270-9301-366A-1616-DFD8AE2BB266}"/>
            </a:ext>
          </a:extLst>
        </p:cNvPr>
        <p:cNvGrpSpPr/>
        <p:nvPr/>
      </p:nvGrpSpPr>
      <p:grpSpPr>
        <a:xfrm>
          <a:off x="0" y="0"/>
          <a:ext cx="0" cy="0"/>
          <a:chOff x="0" y="0"/>
          <a:chExt cx="0" cy="0"/>
        </a:xfrm>
      </p:grpSpPr>
      <p:sp>
        <p:nvSpPr>
          <p:cNvPr id="13" name="Title 12" descr="LIKELIHOOD OF VISITING WALES IN 2025">
            <a:extLst>
              <a:ext uri="{FF2B5EF4-FFF2-40B4-BE49-F238E27FC236}">
                <a16:creationId xmlns:a16="http://schemas.microsoft.com/office/drawing/2014/main" id="{FACBE8A0-C3F7-24AE-24B2-FC9C444BEABE}"/>
              </a:ext>
            </a:extLst>
          </p:cNvPr>
          <p:cNvSpPr txBox="1">
            <a:spLocks noGrp="1"/>
          </p:cNvSpPr>
          <p:nvPr>
            <p:ph type="title" idx="4294967295"/>
          </p:nvPr>
        </p:nvSpPr>
        <p:spPr>
          <a:xfrm>
            <a:off x="825498" y="27564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LIKELIHOOD OF VISITING WALES IN 2025</a:t>
            </a:r>
          </a:p>
        </p:txBody>
      </p:sp>
      <p:cxnSp>
        <p:nvCxnSpPr>
          <p:cNvPr id="16" name="Straight Connector 15">
            <a:extLst>
              <a:ext uri="{FF2B5EF4-FFF2-40B4-BE49-F238E27FC236}">
                <a16:creationId xmlns:a16="http://schemas.microsoft.com/office/drawing/2014/main" id="{805DA9E1-5345-C04B-6C2C-9227AFCAC0FC}"/>
              </a:ext>
              <a:ext uri="{C183D7F6-B498-43B3-948B-1728B52AA6E4}">
                <adec:decorative xmlns:adec="http://schemas.microsoft.com/office/drawing/2017/decorative" val="1"/>
              </a:ext>
            </a:extLst>
          </p:cNvPr>
          <p:cNvCxnSpPr>
            <a:cxnSpLocks/>
          </p:cNvCxnSpPr>
          <p:nvPr/>
        </p:nvCxnSpPr>
        <p:spPr>
          <a:xfrm>
            <a:off x="920748" y="605553"/>
            <a:ext cx="50863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2">
            <a:extLst>
              <a:ext uri="{FF2B5EF4-FFF2-40B4-BE49-F238E27FC236}">
                <a16:creationId xmlns:a16="http://schemas.microsoft.com/office/drawing/2014/main" id="{17965E02-2F54-A48D-FD2D-9C5263A06F8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3D6002D-F1FC-DD48-E063-9ADC6EDC947D}"/>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26B4763-2B13-A1BE-AE2E-EDC85435D0CA}"/>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4">
            <a:extLst>
              <a:ext uri="{28A0092B-C50C-407E-A947-70E740481C1C}">
                <a14:useLocalDpi xmlns:a14="http://schemas.microsoft.com/office/drawing/2010/main" val="0"/>
              </a:ext>
            </a:extLst>
          </a:blip>
          <a:srcRect/>
          <a:stretch>
            <a:fillRect/>
          </a:stretch>
        </p:blipFill>
        <p:spPr bwMode="auto">
          <a:xfrm>
            <a:off x="8393111" y="1157288"/>
            <a:ext cx="3803652"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EAA4E7D-E1F4-74F9-8DC2-370A4F5BEA17}"/>
              </a:ext>
              <a:ext uri="{C183D7F6-B498-43B3-948B-1728B52AA6E4}">
                <adec:decorative xmlns:adec="http://schemas.microsoft.com/office/drawing/2017/decorative" val="1"/>
              </a:ext>
            </a:extLst>
          </p:cNvPr>
          <p:cNvSpPr/>
          <p:nvPr/>
        </p:nvSpPr>
        <p:spPr>
          <a:xfrm>
            <a:off x="825260" y="1157288"/>
            <a:ext cx="11368569"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descr="Likelihood visiting Wales in 2025&#10;&#10;37% of those who visited Wales in 2024 have already booked a trip for 2025. &#10;&#10;Additionally, 90% of those who travelled to Wales in 2024 have either already booked another trip in Wales for 2025 (37%) or probably/definitely will visit in 2025 (53%). There are no notable differences based on life stage.&#10;">
            <a:extLst>
              <a:ext uri="{FF2B5EF4-FFF2-40B4-BE49-F238E27FC236}">
                <a16:creationId xmlns:a16="http://schemas.microsoft.com/office/drawing/2014/main" id="{39E81992-F4B9-8B91-75B2-3022EE49A978}"/>
              </a:ext>
            </a:extLst>
          </p:cNvPr>
          <p:cNvSpPr txBox="1"/>
          <p:nvPr/>
        </p:nvSpPr>
        <p:spPr>
          <a:xfrm>
            <a:off x="825498" y="1786201"/>
            <a:ext cx="3789365" cy="4708981"/>
          </a:xfrm>
          <a:prstGeom prst="rect">
            <a:avLst/>
          </a:prstGeom>
          <a:noFill/>
        </p:spPr>
        <p:txBody>
          <a:bodyPr wrap="square" rtlCol="0">
            <a:spAutoFit/>
          </a:bodyPr>
          <a:lstStyle/>
          <a:p>
            <a:pPr algn="ctr"/>
            <a:r>
              <a:rPr lang="en-GB" sz="2000" b="1" noProof="0" dirty="0">
                <a:solidFill>
                  <a:schemeClr val="bg1"/>
                </a:solidFill>
              </a:rPr>
              <a:t>Likelihood visiting Wales in 2025</a:t>
            </a:r>
          </a:p>
          <a:p>
            <a:pPr algn="ctr"/>
            <a:endParaRPr lang="en-GB" sz="2000" noProof="0" dirty="0">
              <a:solidFill>
                <a:schemeClr val="bg1"/>
              </a:solidFill>
            </a:endParaRPr>
          </a:p>
          <a:p>
            <a:pPr algn="ctr"/>
            <a:r>
              <a:rPr lang="en-GB" sz="2000" noProof="0" dirty="0">
                <a:solidFill>
                  <a:schemeClr val="bg1"/>
                </a:solidFill>
              </a:rPr>
              <a:t>37% of those who visited Wales in 2024 have already booked a trip for 2025. </a:t>
            </a:r>
          </a:p>
          <a:p>
            <a:pPr algn="ctr"/>
            <a:endParaRPr lang="en-GB" sz="2000" noProof="0" dirty="0">
              <a:solidFill>
                <a:schemeClr val="bg1"/>
              </a:solidFill>
            </a:endParaRPr>
          </a:p>
          <a:p>
            <a:pPr algn="ctr"/>
            <a:r>
              <a:rPr lang="en-US" sz="2000" noProof="0" dirty="0">
                <a:solidFill>
                  <a:schemeClr val="bg1"/>
                </a:solidFill>
              </a:rPr>
              <a:t>Additionally, 90% of those who travelled to Wales in 2024 have either already booked another trip in Wales for 2025 (37%) or probably/definitely will visit in 2025 (53%). </a:t>
            </a:r>
            <a:r>
              <a:rPr lang="en-GB" sz="2000" noProof="0" dirty="0">
                <a:solidFill>
                  <a:schemeClr val="bg1"/>
                </a:solidFill>
              </a:rPr>
              <a:t>There are no </a:t>
            </a:r>
            <a:r>
              <a:rPr lang="en-GB" sz="2000" dirty="0">
                <a:solidFill>
                  <a:schemeClr val="bg1"/>
                </a:solidFill>
              </a:rPr>
              <a:t>notable</a:t>
            </a:r>
            <a:r>
              <a:rPr lang="en-GB" sz="2000" noProof="0" dirty="0">
                <a:solidFill>
                  <a:schemeClr val="bg1"/>
                </a:solidFill>
              </a:rPr>
              <a:t> differences based on life stage.</a:t>
            </a:r>
          </a:p>
        </p:txBody>
      </p:sp>
      <p:sp>
        <p:nvSpPr>
          <p:cNvPr id="3" name="TextBox 2" descr="Influence of Visit Wales communication&#10;&#10;27% of trip intenders say Visit Wales communications have influenced their decision to visit in 2025. &#10;&#10;Those in the campaign sample were slightly more likely to have been influenced at 33%.&#10;">
            <a:extLst>
              <a:ext uri="{FF2B5EF4-FFF2-40B4-BE49-F238E27FC236}">
                <a16:creationId xmlns:a16="http://schemas.microsoft.com/office/drawing/2014/main" id="{80196BF8-1155-3DD9-D43C-6FE4352EBEB9}"/>
              </a:ext>
            </a:extLst>
          </p:cNvPr>
          <p:cNvSpPr txBox="1"/>
          <p:nvPr/>
        </p:nvSpPr>
        <p:spPr>
          <a:xfrm>
            <a:off x="4614863" y="1786201"/>
            <a:ext cx="3789365" cy="3477875"/>
          </a:xfrm>
          <a:prstGeom prst="rect">
            <a:avLst/>
          </a:prstGeom>
          <a:noFill/>
        </p:spPr>
        <p:txBody>
          <a:bodyPr wrap="square" rtlCol="0">
            <a:spAutoFit/>
          </a:bodyPr>
          <a:lstStyle/>
          <a:p>
            <a:pPr algn="ctr"/>
            <a:r>
              <a:rPr lang="en-GB" sz="2000" b="1" noProof="0" dirty="0">
                <a:solidFill>
                  <a:schemeClr val="bg1"/>
                </a:solidFill>
              </a:rPr>
              <a:t>Influence of Visit Wales communication</a:t>
            </a:r>
          </a:p>
          <a:p>
            <a:pPr algn="ctr"/>
            <a:endParaRPr lang="en-GB" sz="2000" noProof="0" dirty="0">
              <a:solidFill>
                <a:schemeClr val="bg1"/>
              </a:solidFill>
            </a:endParaRPr>
          </a:p>
          <a:p>
            <a:pPr algn="ctr"/>
            <a:r>
              <a:rPr lang="en-GB" sz="2000" noProof="0" dirty="0">
                <a:solidFill>
                  <a:schemeClr val="bg1"/>
                </a:solidFill>
              </a:rPr>
              <a:t>27% of trip intenders say Visit Wales communications have influenced their decision to visit in 2025</a:t>
            </a:r>
            <a:r>
              <a:rPr lang="en-GB" sz="2000" dirty="0">
                <a:solidFill>
                  <a:schemeClr val="bg1"/>
                </a:solidFill>
              </a:rPr>
              <a:t>. </a:t>
            </a:r>
          </a:p>
          <a:p>
            <a:pPr algn="ctr"/>
            <a:endParaRPr lang="en-GB" sz="2000" dirty="0">
              <a:solidFill>
                <a:schemeClr val="bg1"/>
              </a:solidFill>
            </a:endParaRPr>
          </a:p>
          <a:p>
            <a:pPr algn="ctr"/>
            <a:r>
              <a:rPr lang="en-GB" sz="2000" dirty="0">
                <a:solidFill>
                  <a:schemeClr val="bg1"/>
                </a:solidFill>
              </a:rPr>
              <a:t>T</a:t>
            </a:r>
            <a:r>
              <a:rPr lang="en-GB" sz="2000" noProof="0" dirty="0">
                <a:solidFill>
                  <a:schemeClr val="bg1"/>
                </a:solidFill>
              </a:rPr>
              <a:t>hose in the campaign sample </a:t>
            </a:r>
            <a:r>
              <a:rPr lang="en-GB" sz="2000" dirty="0">
                <a:solidFill>
                  <a:schemeClr val="bg1"/>
                </a:solidFill>
              </a:rPr>
              <a:t>were slightly more likely to have been</a:t>
            </a:r>
            <a:r>
              <a:rPr lang="en-GB" sz="2000" noProof="0" dirty="0">
                <a:solidFill>
                  <a:schemeClr val="bg1"/>
                </a:solidFill>
              </a:rPr>
              <a:t> influenced at 33%.</a:t>
            </a:r>
          </a:p>
        </p:txBody>
      </p:sp>
      <p:sp>
        <p:nvSpPr>
          <p:cNvPr id="4" name="TextBox 3" descr="Next likely&#10;&#10;67% of those unlikely to visit Wales in 2025 said they were unsure when they would next visit, while just over a quarter plan to visit in 2026.&#10;">
            <a:extLst>
              <a:ext uri="{FF2B5EF4-FFF2-40B4-BE49-F238E27FC236}">
                <a16:creationId xmlns:a16="http://schemas.microsoft.com/office/drawing/2014/main" id="{62FF868F-E33A-DCC0-C180-12D2553202ED}"/>
              </a:ext>
            </a:extLst>
          </p:cNvPr>
          <p:cNvSpPr txBox="1"/>
          <p:nvPr/>
        </p:nvSpPr>
        <p:spPr>
          <a:xfrm>
            <a:off x="8393111" y="1786201"/>
            <a:ext cx="3789365" cy="2246769"/>
          </a:xfrm>
          <a:prstGeom prst="rect">
            <a:avLst/>
          </a:prstGeom>
          <a:noFill/>
        </p:spPr>
        <p:txBody>
          <a:bodyPr wrap="square" rtlCol="0">
            <a:spAutoFit/>
          </a:bodyPr>
          <a:lstStyle/>
          <a:p>
            <a:pPr algn="ctr"/>
            <a:r>
              <a:rPr lang="en-GB" sz="2000" b="1" noProof="0" dirty="0">
                <a:solidFill>
                  <a:schemeClr val="bg1"/>
                </a:solidFill>
              </a:rPr>
              <a:t>Next likely</a:t>
            </a:r>
          </a:p>
          <a:p>
            <a:pPr algn="ctr"/>
            <a:endParaRPr lang="en-GB" sz="2000" noProof="0" dirty="0">
              <a:solidFill>
                <a:schemeClr val="bg1"/>
              </a:solidFill>
            </a:endParaRPr>
          </a:p>
          <a:p>
            <a:pPr algn="ctr"/>
            <a:r>
              <a:rPr lang="en-GB" sz="2000" noProof="0" dirty="0">
                <a:solidFill>
                  <a:schemeClr val="bg1"/>
                </a:solidFill>
              </a:rPr>
              <a:t>67% of those unlikely to visit Wales in 2025 said they were unsure when they would next visit, while just over a quarter plan to visit in 2026.</a:t>
            </a:r>
          </a:p>
        </p:txBody>
      </p:sp>
    </p:spTree>
    <p:extLst>
      <p:ext uri="{BB962C8B-B14F-4D97-AF65-F5344CB8AC3E}">
        <p14:creationId xmlns:p14="http://schemas.microsoft.com/office/powerpoint/2010/main" val="4282816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2C742-C22F-8586-CFB3-D9AFCB701B51}"/>
            </a:ext>
          </a:extLst>
        </p:cNvPr>
        <p:cNvGrpSpPr/>
        <p:nvPr/>
      </p:nvGrpSpPr>
      <p:grpSpPr>
        <a:xfrm>
          <a:off x="0" y="0"/>
          <a:ext cx="0" cy="0"/>
          <a:chOff x="0" y="0"/>
          <a:chExt cx="0" cy="0"/>
        </a:xfrm>
      </p:grpSpPr>
      <p:sp>
        <p:nvSpPr>
          <p:cNvPr id="2" name="Title 1" descr="Likelihood of visiting Wales in 2025">
            <a:extLst>
              <a:ext uri="{FF2B5EF4-FFF2-40B4-BE49-F238E27FC236}">
                <a16:creationId xmlns:a16="http://schemas.microsoft.com/office/drawing/2014/main" id="{0340F45F-ED6C-DBC9-CF63-A4F13995BA70}"/>
              </a:ext>
            </a:extLst>
          </p:cNvPr>
          <p:cNvSpPr txBox="1">
            <a:spLocks noGrp="1"/>
          </p:cNvSpPr>
          <p:nvPr>
            <p:ph type="title" idx="4294967295"/>
          </p:nvPr>
        </p:nvSpPr>
        <p:spPr>
          <a:xfrm>
            <a:off x="838199" y="365124"/>
            <a:ext cx="6781801"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4043F"/>
                </a:solidFill>
                <a:effectLst/>
                <a:uLnTx/>
                <a:uFillTx/>
                <a:latin typeface="+mn-lt"/>
                <a:ea typeface="+mn-ea"/>
                <a:cs typeface="+mn-cs"/>
              </a:rPr>
              <a:t>Likelihood of visiting Wales in 2025</a:t>
            </a:r>
          </a:p>
        </p:txBody>
      </p:sp>
      <p:cxnSp>
        <p:nvCxnSpPr>
          <p:cNvPr id="3" name="Straight Connector 2">
            <a:extLst>
              <a:ext uri="{FF2B5EF4-FFF2-40B4-BE49-F238E27FC236}">
                <a16:creationId xmlns:a16="http://schemas.microsoft.com/office/drawing/2014/main" id="{AC7A38DD-0DEF-4898-F585-4168C0C09C59}"/>
              </a:ext>
              <a:ext uri="{C183D7F6-B498-43B3-948B-1728B52AA6E4}">
                <adec:decorative xmlns:adec="http://schemas.microsoft.com/office/drawing/2017/decorative" val="1"/>
              </a:ext>
            </a:extLst>
          </p:cNvPr>
          <p:cNvCxnSpPr>
            <a:cxnSpLocks/>
          </p:cNvCxnSpPr>
          <p:nvPr/>
        </p:nvCxnSpPr>
        <p:spPr>
          <a:xfrm>
            <a:off x="964104" y="703678"/>
            <a:ext cx="39519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tle 5" descr="90% of those who travelled to Wales in 2024 have either already booked another trip in Wales for 2025 (37%) or probably/definitely will visit in 2025 (53%). 57% of non-visitors in 2024, also either already booked (11%) or will probably/definitely visit (46%) in 2025. There are minimal differences based on lifestage.&#10;">
            <a:extLst>
              <a:ext uri="{FF2B5EF4-FFF2-40B4-BE49-F238E27FC236}">
                <a16:creationId xmlns:a16="http://schemas.microsoft.com/office/drawing/2014/main" id="{74EDDBC1-00EA-FC73-1D6E-2BB5AF1579C1}"/>
              </a:ext>
            </a:extLst>
          </p:cNvPr>
          <p:cNvSpPr txBox="1">
            <a:spLocks/>
          </p:cNvSpPr>
          <p:nvPr/>
        </p:nvSpPr>
        <p:spPr>
          <a:xfrm>
            <a:off x="838198" y="962260"/>
            <a:ext cx="111633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800" b="1" dirty="0"/>
              <a:t>90% of those who travelled to Wales in 2024 have either already booked another trip in Wales for 2025 (37%) or probably/definitely will visit in 2025 (53%). 57% of non-visitors in 2024, also either already booked (11%) or will probably/definitely visit (46%) in 2025. </a:t>
            </a:r>
            <a:r>
              <a:rPr lang="en-GB" sz="1800" b="1" noProof="0" dirty="0"/>
              <a:t>There are </a:t>
            </a:r>
            <a:r>
              <a:rPr lang="en-GB" sz="1800" b="1" dirty="0"/>
              <a:t>minimal</a:t>
            </a:r>
            <a:r>
              <a:rPr lang="en-GB" sz="1800" b="1" noProof="0" dirty="0"/>
              <a:t> differences based on </a:t>
            </a:r>
            <a:r>
              <a:rPr lang="en-GB" sz="1800" b="1" noProof="0" dirty="0" err="1"/>
              <a:t>lifestage</a:t>
            </a:r>
            <a:r>
              <a:rPr lang="en-GB" sz="1800" b="1" noProof="0" dirty="0"/>
              <a:t>.</a:t>
            </a:r>
          </a:p>
        </p:txBody>
      </p:sp>
      <p:graphicFrame>
        <p:nvGraphicFramePr>
          <p:cNvPr id="13" name="Chart 12">
            <a:extLst>
              <a:ext uri="{FF2B5EF4-FFF2-40B4-BE49-F238E27FC236}">
                <a16:creationId xmlns:a16="http://schemas.microsoft.com/office/drawing/2014/main" id="{E43B9E37-D17A-346F-BFC8-85E10078FCD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70975893"/>
              </p:ext>
            </p:extLst>
          </p:nvPr>
        </p:nvGraphicFramePr>
        <p:xfrm>
          <a:off x="838197" y="2114219"/>
          <a:ext cx="11163302" cy="3826679"/>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C1D87495-B419-8430-E7AE-168D5ABEA92C}"/>
              </a:ext>
              <a:ext uri="{C183D7F6-B498-43B3-948B-1728B52AA6E4}">
                <adec:decorative xmlns:adec="http://schemas.microsoft.com/office/drawing/2017/decorative" val="1"/>
              </a:ext>
            </a:extLst>
          </p:cNvPr>
          <p:cNvCxnSpPr>
            <a:cxnSpLocks/>
          </p:cNvCxnSpPr>
          <p:nvPr/>
        </p:nvCxnSpPr>
        <p:spPr>
          <a:xfrm flipV="1">
            <a:off x="2487870" y="2953768"/>
            <a:ext cx="0" cy="242934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C910447-8106-A7F1-D98D-14ED295494CD}"/>
              </a:ext>
              <a:ext uri="{C183D7F6-B498-43B3-948B-1728B52AA6E4}">
                <adec:decorative xmlns:adec="http://schemas.microsoft.com/office/drawing/2017/decorative" val="1"/>
              </a:ext>
            </a:extLst>
          </p:cNvPr>
          <p:cNvCxnSpPr>
            <a:cxnSpLocks/>
          </p:cNvCxnSpPr>
          <p:nvPr/>
        </p:nvCxnSpPr>
        <p:spPr>
          <a:xfrm flipV="1">
            <a:off x="5604851" y="2953768"/>
            <a:ext cx="0" cy="242934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E6BD4E89-23A3-7242-4D7A-9F059FCC1B5D}"/>
              </a:ext>
              <a:ext uri="{C183D7F6-B498-43B3-948B-1728B52AA6E4}">
                <adec:decorative xmlns:adec="http://schemas.microsoft.com/office/drawing/2017/decorative" val="1"/>
              </a:ext>
            </a:extLst>
          </p:cNvPr>
          <p:cNvSpPr/>
          <p:nvPr/>
        </p:nvSpPr>
        <p:spPr>
          <a:xfrm rot="16200000">
            <a:off x="3493970" y="2919311"/>
            <a:ext cx="144379" cy="616017"/>
          </a:xfrm>
          <a:prstGeom prst="rightBrace">
            <a:avLst/>
          </a:prstGeom>
          <a:ln w="3175"/>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10" name="TextBox 9">
            <a:extLst>
              <a:ext uri="{FF2B5EF4-FFF2-40B4-BE49-F238E27FC236}">
                <a16:creationId xmlns:a16="http://schemas.microsoft.com/office/drawing/2014/main" id="{677EFD36-1526-305C-4E85-ED5B0F83F34D}"/>
              </a:ext>
              <a:ext uri="{C183D7F6-B498-43B3-948B-1728B52AA6E4}">
                <adec:decorative xmlns:adec="http://schemas.microsoft.com/office/drawing/2017/decorative" val="1"/>
              </a:ext>
            </a:extLst>
          </p:cNvPr>
          <p:cNvSpPr txBox="1"/>
          <p:nvPr/>
        </p:nvSpPr>
        <p:spPr>
          <a:xfrm>
            <a:off x="3330429" y="2866494"/>
            <a:ext cx="543739" cy="307777"/>
          </a:xfrm>
          <a:prstGeom prst="rect">
            <a:avLst/>
          </a:prstGeom>
          <a:noFill/>
        </p:spPr>
        <p:txBody>
          <a:bodyPr wrap="none" rtlCol="0">
            <a:spAutoFit/>
          </a:bodyPr>
          <a:lstStyle/>
          <a:p>
            <a:r>
              <a:rPr lang="en-GB" sz="1400" b="1" dirty="0">
                <a:solidFill>
                  <a:srgbClr val="120742"/>
                </a:solidFill>
              </a:rPr>
              <a:t>90%</a:t>
            </a:r>
          </a:p>
        </p:txBody>
      </p:sp>
      <p:sp>
        <p:nvSpPr>
          <p:cNvPr id="12" name="Right Brace 11">
            <a:extLst>
              <a:ext uri="{FF2B5EF4-FFF2-40B4-BE49-F238E27FC236}">
                <a16:creationId xmlns:a16="http://schemas.microsoft.com/office/drawing/2014/main" id="{6D53FB46-35B2-9013-E98A-1ED4B68EF57C}"/>
              </a:ext>
              <a:ext uri="{C183D7F6-B498-43B3-948B-1728B52AA6E4}">
                <adec:decorative xmlns:adec="http://schemas.microsoft.com/office/drawing/2017/decorative" val="1"/>
              </a:ext>
            </a:extLst>
          </p:cNvPr>
          <p:cNvSpPr/>
          <p:nvPr/>
        </p:nvSpPr>
        <p:spPr>
          <a:xfrm rot="16200000">
            <a:off x="5080534" y="3114976"/>
            <a:ext cx="144379" cy="616017"/>
          </a:xfrm>
          <a:prstGeom prst="rightBrace">
            <a:avLst/>
          </a:prstGeom>
          <a:ln w="3175"/>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14" name="TextBox 13">
            <a:extLst>
              <a:ext uri="{FF2B5EF4-FFF2-40B4-BE49-F238E27FC236}">
                <a16:creationId xmlns:a16="http://schemas.microsoft.com/office/drawing/2014/main" id="{C245E719-7EA3-EBED-7434-E99A68B58E3B}"/>
              </a:ext>
              <a:ext uri="{C183D7F6-B498-43B3-948B-1728B52AA6E4}">
                <adec:decorative xmlns:adec="http://schemas.microsoft.com/office/drawing/2017/decorative" val="1"/>
              </a:ext>
            </a:extLst>
          </p:cNvPr>
          <p:cNvSpPr txBox="1"/>
          <p:nvPr/>
        </p:nvSpPr>
        <p:spPr>
          <a:xfrm>
            <a:off x="4916993" y="3062159"/>
            <a:ext cx="543739" cy="307777"/>
          </a:xfrm>
          <a:prstGeom prst="rect">
            <a:avLst/>
          </a:prstGeom>
          <a:noFill/>
        </p:spPr>
        <p:txBody>
          <a:bodyPr wrap="none" rtlCol="0">
            <a:spAutoFit/>
          </a:bodyPr>
          <a:lstStyle/>
          <a:p>
            <a:r>
              <a:rPr lang="en-GB" sz="1400" b="1" dirty="0">
                <a:solidFill>
                  <a:srgbClr val="120742"/>
                </a:solidFill>
              </a:rPr>
              <a:t>57%</a:t>
            </a:r>
          </a:p>
        </p:txBody>
      </p:sp>
      <p:sp>
        <p:nvSpPr>
          <p:cNvPr id="11" name="Text Placeholder 3" descr="B5. Do you intend to visit Wales for a short break or holiday in 2025? Total, n=3,827 (Wales Trip Takers n=2,202, Wales non-trip takers n=1,488, younger independents n=115, families n=287, older independents n=1,615, retirement age n=1,810). &#10;">
            <a:extLst>
              <a:ext uri="{FF2B5EF4-FFF2-40B4-BE49-F238E27FC236}">
                <a16:creationId xmlns:a16="http://schemas.microsoft.com/office/drawing/2014/main" id="{2AA92FFB-9983-E90F-869A-6F639218E4FC}"/>
              </a:ext>
            </a:extLst>
          </p:cNvPr>
          <p:cNvSpPr txBox="1">
            <a:spLocks/>
          </p:cNvSpPr>
          <p:nvPr/>
        </p:nvSpPr>
        <p:spPr>
          <a:xfrm>
            <a:off x="838201" y="6442443"/>
            <a:ext cx="11353799" cy="36512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B5. Do you intend to visit Wales for a short break or holiday in 2025? Total, n=3,827 (Wales Trip Takers n=2,202, Wales non-trip takers n=1,625, younger independents n=115, families n=287, older independents n=1,615, retirement age n=1,810). </a:t>
            </a:r>
          </a:p>
        </p:txBody>
      </p:sp>
    </p:spTree>
    <p:extLst>
      <p:ext uri="{BB962C8B-B14F-4D97-AF65-F5344CB8AC3E}">
        <p14:creationId xmlns:p14="http://schemas.microsoft.com/office/powerpoint/2010/main" val="2892440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6D102-A4A3-C76C-2DDE-E7AE0E337249}"/>
            </a:ext>
          </a:extLst>
        </p:cNvPr>
        <p:cNvGrpSpPr/>
        <p:nvPr/>
      </p:nvGrpSpPr>
      <p:grpSpPr>
        <a:xfrm>
          <a:off x="0" y="0"/>
          <a:ext cx="0" cy="0"/>
          <a:chOff x="0" y="0"/>
          <a:chExt cx="0" cy="0"/>
        </a:xfrm>
      </p:grpSpPr>
      <p:sp>
        <p:nvSpPr>
          <p:cNvPr id="7" name="Title 6" descr="Influence of Visit Wales communication on trip decision">
            <a:extLst>
              <a:ext uri="{FF2B5EF4-FFF2-40B4-BE49-F238E27FC236}">
                <a16:creationId xmlns:a16="http://schemas.microsoft.com/office/drawing/2014/main" id="{8A521252-08F8-977D-00C5-306D1706E6EF}"/>
              </a:ext>
            </a:extLst>
          </p:cNvPr>
          <p:cNvSpPr txBox="1">
            <a:spLocks noGrp="1"/>
          </p:cNvSpPr>
          <p:nvPr>
            <p:ph type="title" idx="4294967295"/>
          </p:nvPr>
        </p:nvSpPr>
        <p:spPr>
          <a:xfrm>
            <a:off x="838199" y="365124"/>
            <a:ext cx="6781801"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4043F"/>
                </a:solidFill>
                <a:effectLst/>
                <a:uLnTx/>
                <a:uFillTx/>
                <a:latin typeface="+mn-lt"/>
                <a:ea typeface="+mn-ea"/>
                <a:cs typeface="+mn-cs"/>
              </a:rPr>
              <a:t>Influence of Visit Wales communication on trip decision</a:t>
            </a:r>
          </a:p>
        </p:txBody>
      </p:sp>
      <p:cxnSp>
        <p:nvCxnSpPr>
          <p:cNvPr id="8" name="Straight Connector 7">
            <a:extLst>
              <a:ext uri="{FF2B5EF4-FFF2-40B4-BE49-F238E27FC236}">
                <a16:creationId xmlns:a16="http://schemas.microsoft.com/office/drawing/2014/main" id="{6FF8D474-A5BD-7EBA-57E0-EFDBAFB85BE4}"/>
              </a:ext>
              <a:ext uri="{C183D7F6-B498-43B3-948B-1728B52AA6E4}">
                <adec:decorative xmlns:adec="http://schemas.microsoft.com/office/drawing/2017/decorative" val="1"/>
              </a:ext>
            </a:extLst>
          </p:cNvPr>
          <p:cNvCxnSpPr>
            <a:cxnSpLocks/>
          </p:cNvCxnSpPr>
          <p:nvPr/>
        </p:nvCxnSpPr>
        <p:spPr>
          <a:xfrm>
            <a:off x="964104" y="703678"/>
            <a:ext cx="616694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5" descr="Just over a quarter of trip intenders indicate that Visit Wales communications have influenced their decision to take a trip to Wales in 2025. The campaign sample is slightly more likely to be influenced (33%).&#10;">
            <a:extLst>
              <a:ext uri="{FF2B5EF4-FFF2-40B4-BE49-F238E27FC236}">
                <a16:creationId xmlns:a16="http://schemas.microsoft.com/office/drawing/2014/main" id="{2098C8DA-BAE8-93F3-F38E-9A56AA26FC08}"/>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dirty="0"/>
              <a:t>Just over a</a:t>
            </a:r>
            <a:r>
              <a:rPr lang="en-GB" b="1" noProof="0" dirty="0"/>
              <a:t> quarter of trip intenders indicate that Visit Wales communications have influenced their decision </a:t>
            </a:r>
            <a:r>
              <a:rPr lang="en-GB" b="1" noProof="0" dirty="0">
                <a:latin typeface="Arial" panose="020B0604020202020204" pitchFamily="34" charset="0"/>
                <a:cs typeface="Arial" panose="020B0604020202020204" pitchFamily="34" charset="0"/>
              </a:rPr>
              <a:t>to take a trip to Wales in 2025</a:t>
            </a:r>
            <a:r>
              <a:rPr lang="en-GB" b="1" noProof="0" dirty="0"/>
              <a:t>. The campaign sample is slightly more likely to be influenced (33%).</a:t>
            </a:r>
          </a:p>
        </p:txBody>
      </p:sp>
      <p:graphicFrame>
        <p:nvGraphicFramePr>
          <p:cNvPr id="15" name="Chart 14">
            <a:extLst>
              <a:ext uri="{FF2B5EF4-FFF2-40B4-BE49-F238E27FC236}">
                <a16:creationId xmlns:a16="http://schemas.microsoft.com/office/drawing/2014/main" id="{A20E225D-2317-4799-2CA8-28F1C48FCDE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73260629"/>
              </p:ext>
            </p:extLst>
          </p:nvPr>
        </p:nvGraphicFramePr>
        <p:xfrm>
          <a:off x="968376" y="2790825"/>
          <a:ext cx="6521449" cy="291399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C6FDEA65-929C-2A5F-D3C2-C306E804DFF7}"/>
              </a:ext>
              <a:ext uri="{C183D7F6-B498-43B3-948B-1728B52AA6E4}">
                <adec:decorative xmlns:adec="http://schemas.microsoft.com/office/drawing/2017/decorative" val="1"/>
              </a:ext>
            </a:extLst>
          </p:cNvPr>
          <p:cNvSpPr txBox="1"/>
          <p:nvPr/>
        </p:nvSpPr>
        <p:spPr>
          <a:xfrm>
            <a:off x="1278335" y="2748737"/>
            <a:ext cx="4915128" cy="338554"/>
          </a:xfrm>
          <a:prstGeom prst="rect">
            <a:avLst/>
          </a:prstGeom>
          <a:noFill/>
        </p:spPr>
        <p:txBody>
          <a:bodyPr wrap="none" rtlCol="0">
            <a:spAutoFit/>
          </a:bodyPr>
          <a:lstStyle/>
          <a:p>
            <a:r>
              <a:rPr lang="en-GB" sz="1600" b="1" noProof="0" dirty="0">
                <a:solidFill>
                  <a:srgbClr val="120742"/>
                </a:solidFill>
              </a:rPr>
              <a:t>% significant or major influence </a:t>
            </a:r>
            <a:r>
              <a:rPr lang="en-GB" sz="1200" b="1" noProof="0" dirty="0">
                <a:solidFill>
                  <a:srgbClr val="120742"/>
                </a:solidFill>
              </a:rPr>
              <a:t>(score 4 or 5 out of 5)</a:t>
            </a:r>
            <a:endParaRPr lang="en-GB" sz="1600" b="1" noProof="0" dirty="0">
              <a:solidFill>
                <a:srgbClr val="120742"/>
              </a:solidFill>
            </a:endParaRPr>
          </a:p>
        </p:txBody>
      </p:sp>
      <p:cxnSp>
        <p:nvCxnSpPr>
          <p:cNvPr id="16" name="Straight Connector 15">
            <a:extLst>
              <a:ext uri="{FF2B5EF4-FFF2-40B4-BE49-F238E27FC236}">
                <a16:creationId xmlns:a16="http://schemas.microsoft.com/office/drawing/2014/main" id="{7CCCDBFB-D2D3-323D-052B-44C22B1F7964}"/>
              </a:ext>
              <a:ext uri="{C183D7F6-B498-43B3-948B-1728B52AA6E4}">
                <adec:decorative xmlns:adec="http://schemas.microsoft.com/office/drawing/2017/decorative" val="1"/>
              </a:ext>
            </a:extLst>
          </p:cNvPr>
          <p:cNvCxnSpPr>
            <a:cxnSpLocks/>
          </p:cNvCxnSpPr>
          <p:nvPr/>
        </p:nvCxnSpPr>
        <p:spPr>
          <a:xfrm flipV="1">
            <a:off x="2449368" y="3204025"/>
            <a:ext cx="0" cy="242934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95F61B7-339E-9783-A3DE-00F519CF16F7}"/>
              </a:ext>
              <a:ext uri="{C183D7F6-B498-43B3-948B-1728B52AA6E4}">
                <adec:decorative xmlns:adec="http://schemas.microsoft.com/office/drawing/2017/decorative" val="1"/>
              </a:ext>
            </a:extLst>
          </p:cNvPr>
          <p:cNvCxnSpPr>
            <a:cxnSpLocks/>
          </p:cNvCxnSpPr>
          <p:nvPr/>
        </p:nvCxnSpPr>
        <p:spPr>
          <a:xfrm>
            <a:off x="1149350" y="5071110"/>
            <a:ext cx="5981700" cy="0"/>
          </a:xfrm>
          <a:prstGeom prst="line">
            <a:avLst/>
          </a:prstGeom>
          <a:ln w="6350">
            <a:solidFill>
              <a:srgbClr val="D9D9D9"/>
            </a:solidFill>
          </a:ln>
          <a:effectLst/>
        </p:spPr>
        <p:style>
          <a:lnRef idx="2">
            <a:schemeClr val="accent1"/>
          </a:lnRef>
          <a:fillRef idx="0">
            <a:schemeClr val="accent1"/>
          </a:fillRef>
          <a:effectRef idx="1">
            <a:schemeClr val="accent1"/>
          </a:effectRef>
          <a:fontRef idx="minor">
            <a:schemeClr val="tx1"/>
          </a:fontRef>
        </p:style>
      </p:cxnSp>
      <p:sp>
        <p:nvSpPr>
          <p:cNvPr id="17" name="Text Placeholder 3" descr="B10. On a scale of 1 to 5 where 1 means ‘no influence at ’ and 5 means ‘a major influence’, what influence, if any, has Visit Wales communications had on your decision to take a short break or holiday in Wales in 2025? Likely to visit Wales in 2025 or already booked, n=2,900 (Website n=374, e-CRM n=2,062, Campaign n=354, Social Media n=110). &#10;">
            <a:extLst>
              <a:ext uri="{FF2B5EF4-FFF2-40B4-BE49-F238E27FC236}">
                <a16:creationId xmlns:a16="http://schemas.microsoft.com/office/drawing/2014/main" id="{344A1BD8-F19D-39D4-3F01-E885DA23D1C1}"/>
              </a:ext>
            </a:extLst>
          </p:cNvPr>
          <p:cNvSpPr txBox="1">
            <a:spLocks/>
          </p:cNvSpPr>
          <p:nvPr/>
        </p:nvSpPr>
        <p:spPr>
          <a:xfrm>
            <a:off x="838201" y="6229350"/>
            <a:ext cx="6788999" cy="54927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B10. On a scale of 1 to 5 where 1 means ‘no influence at ’ and 5 means ‘a major influence’, what influence, if any, has Visit Wales communications had on your decision to take a short break or holiday in Wales in 2025? Likely to visit Wales in 2025 or already booked, n=2,900 (Website n=374, e-CRM n=2,062, Campaign n=354, Social Media n=110). </a:t>
            </a:r>
          </a:p>
        </p:txBody>
      </p:sp>
      <p:pic>
        <p:nvPicPr>
          <p:cNvPr id="4" name="Picture 2">
            <a:extLst>
              <a:ext uri="{FF2B5EF4-FFF2-40B4-BE49-F238E27FC236}">
                <a16:creationId xmlns:a16="http://schemas.microsoft.com/office/drawing/2014/main" id="{0DA0287D-AF49-0619-9BF8-EF2BD79BC9C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408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06B4D-BBF9-6431-6F12-AD7C677D577C}"/>
            </a:ext>
          </a:extLst>
        </p:cNvPr>
        <p:cNvGrpSpPr/>
        <p:nvPr/>
      </p:nvGrpSpPr>
      <p:grpSpPr>
        <a:xfrm>
          <a:off x="0" y="0"/>
          <a:ext cx="0" cy="0"/>
          <a:chOff x="0" y="0"/>
          <a:chExt cx="0" cy="0"/>
        </a:xfrm>
      </p:grpSpPr>
      <p:sp>
        <p:nvSpPr>
          <p:cNvPr id="5" name="Title 4" descr="Next likely to visit Wales?">
            <a:extLst>
              <a:ext uri="{FF2B5EF4-FFF2-40B4-BE49-F238E27FC236}">
                <a16:creationId xmlns:a16="http://schemas.microsoft.com/office/drawing/2014/main" id="{2B94D583-A3D0-2691-8031-D50706EB8EF4}"/>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Next likely to visit Wales?</a:t>
            </a:r>
          </a:p>
        </p:txBody>
      </p:sp>
      <p:cxnSp>
        <p:nvCxnSpPr>
          <p:cNvPr id="10" name="Straight Connector 9">
            <a:extLst>
              <a:ext uri="{FF2B5EF4-FFF2-40B4-BE49-F238E27FC236}">
                <a16:creationId xmlns:a16="http://schemas.microsoft.com/office/drawing/2014/main" id="{15B188FE-58FC-1C0B-2A7F-F7116AD0A192}"/>
              </a:ext>
              <a:ext uri="{C183D7F6-B498-43B3-948B-1728B52AA6E4}">
                <adec:decorative xmlns:adec="http://schemas.microsoft.com/office/drawing/2017/decorative" val="1"/>
              </a:ext>
            </a:extLst>
          </p:cNvPr>
          <p:cNvCxnSpPr>
            <a:cxnSpLocks/>
          </p:cNvCxnSpPr>
          <p:nvPr/>
        </p:nvCxnSpPr>
        <p:spPr>
          <a:xfrm>
            <a:off x="915036" y="686525"/>
            <a:ext cx="31235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5" descr="Of those unlikely to visit Wales in 2025, 67% stated they ‘don’t know’ when they would next visit Wales. Just over a quarter stated they would visit in 2026.&#10;">
            <a:extLst>
              <a:ext uri="{FF2B5EF4-FFF2-40B4-BE49-F238E27FC236}">
                <a16:creationId xmlns:a16="http://schemas.microsoft.com/office/drawing/2014/main" id="{93B214D8-B510-6E66-24FA-09B495B22E76}"/>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latin typeface="Arial" panose="020B0604020202020204" pitchFamily="34" charset="0"/>
                <a:cs typeface="Arial" panose="020B0604020202020204" pitchFamily="34" charset="0"/>
              </a:rPr>
              <a:t>Of those unlikely to visit Wales in 2025, 67% stated they ‘don’t know’ when they would next visit Wales. </a:t>
            </a:r>
            <a:r>
              <a:rPr lang="en-GB" b="1" noProof="0" dirty="0"/>
              <a:t>Just over a quarter</a:t>
            </a:r>
            <a:r>
              <a:rPr lang="en-GB" b="1" noProof="0" dirty="0">
                <a:latin typeface="Arial" panose="020B0604020202020204" pitchFamily="34" charset="0"/>
                <a:cs typeface="Arial" panose="020B0604020202020204" pitchFamily="34" charset="0"/>
              </a:rPr>
              <a:t> stated they would visit in 2026.</a:t>
            </a:r>
            <a:endParaRPr lang="en-GB" b="1" noProof="0" dirty="0"/>
          </a:p>
        </p:txBody>
      </p:sp>
      <p:sp>
        <p:nvSpPr>
          <p:cNvPr id="8" name="TextBox 7">
            <a:extLst>
              <a:ext uri="{FF2B5EF4-FFF2-40B4-BE49-F238E27FC236}">
                <a16:creationId xmlns:a16="http://schemas.microsoft.com/office/drawing/2014/main" id="{7F9C2202-CA1E-0B21-5586-FABA15DA188B}"/>
              </a:ext>
              <a:ext uri="{C183D7F6-B498-43B3-948B-1728B52AA6E4}">
                <adec:decorative xmlns:adec="http://schemas.microsoft.com/office/drawing/2017/decorative" val="1"/>
              </a:ext>
            </a:extLst>
          </p:cNvPr>
          <p:cNvSpPr txBox="1"/>
          <p:nvPr/>
        </p:nvSpPr>
        <p:spPr>
          <a:xfrm>
            <a:off x="1401851" y="2459070"/>
            <a:ext cx="2437051" cy="307777"/>
          </a:xfrm>
          <a:prstGeom prst="rect">
            <a:avLst/>
          </a:prstGeom>
          <a:noFill/>
        </p:spPr>
        <p:txBody>
          <a:bodyPr wrap="square" rtlCol="0" anchor="ctr">
            <a:spAutoFit/>
          </a:bodyPr>
          <a:lstStyle/>
          <a:p>
            <a:pPr algn="r"/>
            <a:r>
              <a:rPr lang="en-GB" sz="1400" b="1" noProof="0">
                <a:solidFill>
                  <a:srgbClr val="120742"/>
                </a:solidFill>
              </a:rPr>
              <a:t>Don’t know</a:t>
            </a:r>
          </a:p>
        </p:txBody>
      </p:sp>
      <p:sp>
        <p:nvSpPr>
          <p:cNvPr id="7" name="TextBox 6">
            <a:extLst>
              <a:ext uri="{FF2B5EF4-FFF2-40B4-BE49-F238E27FC236}">
                <a16:creationId xmlns:a16="http://schemas.microsoft.com/office/drawing/2014/main" id="{16DDDFA7-3995-54AF-94D5-A889ABDCD1CC}"/>
              </a:ext>
              <a:ext uri="{C183D7F6-B498-43B3-948B-1728B52AA6E4}">
                <adec:decorative xmlns:adec="http://schemas.microsoft.com/office/drawing/2017/decorative" val="1"/>
              </a:ext>
            </a:extLst>
          </p:cNvPr>
          <p:cNvSpPr txBox="1"/>
          <p:nvPr/>
        </p:nvSpPr>
        <p:spPr>
          <a:xfrm>
            <a:off x="3810718" y="2315793"/>
            <a:ext cx="904415" cy="523220"/>
          </a:xfrm>
          <a:prstGeom prst="rect">
            <a:avLst/>
          </a:prstGeom>
          <a:noFill/>
        </p:spPr>
        <p:txBody>
          <a:bodyPr wrap="none" rtlCol="0">
            <a:spAutoFit/>
          </a:bodyPr>
          <a:lstStyle/>
          <a:p>
            <a:r>
              <a:rPr lang="en-GB" sz="2800" b="1" noProof="0">
                <a:solidFill>
                  <a:srgbClr val="120742"/>
                </a:solidFill>
              </a:rPr>
              <a:t>67%</a:t>
            </a:r>
          </a:p>
        </p:txBody>
      </p:sp>
      <p:graphicFrame>
        <p:nvGraphicFramePr>
          <p:cNvPr id="4" name="Chart 3">
            <a:extLst>
              <a:ext uri="{FF2B5EF4-FFF2-40B4-BE49-F238E27FC236}">
                <a16:creationId xmlns:a16="http://schemas.microsoft.com/office/drawing/2014/main" id="{3FB8C7D1-1CA5-E1BE-6A00-E78ECFB571E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1520875"/>
              </p:ext>
            </p:extLst>
          </p:nvPr>
        </p:nvGraphicFramePr>
        <p:xfrm>
          <a:off x="-752072" y="2792833"/>
          <a:ext cx="6615545" cy="326090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descr="B6. And when are you next likely to visit Wales for a short break or holiday? &#10;Unlikely to visit Wales in 2025 or not sure, n=927. &#10;">
            <a:extLst>
              <a:ext uri="{FF2B5EF4-FFF2-40B4-BE49-F238E27FC236}">
                <a16:creationId xmlns:a16="http://schemas.microsoft.com/office/drawing/2014/main" id="{658A2818-ABAC-36CA-51D6-E78FDFDC5B5D}"/>
              </a:ext>
            </a:extLst>
          </p:cNvPr>
          <p:cNvSpPr txBox="1">
            <a:spLocks/>
          </p:cNvSpPr>
          <p:nvPr/>
        </p:nvSpPr>
        <p:spPr>
          <a:xfrm>
            <a:off x="838200" y="6492875"/>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B6. And when are you next likely to visit Wales for a short break or holiday? </a:t>
            </a:r>
          </a:p>
          <a:p>
            <a:pPr marL="0" indent="0">
              <a:buNone/>
            </a:pPr>
            <a:r>
              <a:rPr lang="en-GB" sz="1200" noProof="0" dirty="0">
                <a:solidFill>
                  <a:schemeClr val="tx1"/>
                </a:solidFill>
              </a:rPr>
              <a:t>Unlikely to visit Wales in 2025 or not sure, n=927. </a:t>
            </a:r>
          </a:p>
        </p:txBody>
      </p:sp>
      <p:pic>
        <p:nvPicPr>
          <p:cNvPr id="3" name="Picture Placeholder 2">
            <a:extLst>
              <a:ext uri="{FF2B5EF4-FFF2-40B4-BE49-F238E27FC236}">
                <a16:creationId xmlns:a16="http://schemas.microsoft.com/office/drawing/2014/main" id="{BA629568-EEAF-2996-4D88-668B6369867B}"/>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bwMode="auto">
          <a:xfrm>
            <a:off x="7627938" y="0"/>
            <a:ext cx="45640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156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55AB-38E3-543D-FB9D-82E392807B65}"/>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C4E01A13-6167-320F-C3DB-F72853C43C8E}"/>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F049CFF-AC39-5554-CCCC-CA0B7CF33E33}"/>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descr="REASONS FOR NOT &#10;TAKING A TRIP&#10;">
            <a:extLst>
              <a:ext uri="{FF2B5EF4-FFF2-40B4-BE49-F238E27FC236}">
                <a16:creationId xmlns:a16="http://schemas.microsoft.com/office/drawing/2014/main" id="{522BE770-1E1E-1F77-36A1-16874208C9CB}"/>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REASONS FOR NOT </a:t>
            </a:r>
            <a:b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TAKING A TRIP</a:t>
            </a:r>
          </a:p>
        </p:txBody>
      </p:sp>
      <p:pic>
        <p:nvPicPr>
          <p:cNvPr id="4" name="Picture 2">
            <a:extLst>
              <a:ext uri="{FF2B5EF4-FFF2-40B4-BE49-F238E27FC236}">
                <a16:creationId xmlns:a16="http://schemas.microsoft.com/office/drawing/2014/main" id="{B0AF146F-FDC7-482A-738A-BB2FEA514EE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16701C1-893A-A5E7-A696-94E2C6A64DD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402332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E470-5183-D0B7-8015-26CB66352AA0}"/>
            </a:ext>
          </a:extLst>
        </p:cNvPr>
        <p:cNvGrpSpPr/>
        <p:nvPr/>
      </p:nvGrpSpPr>
      <p:grpSpPr>
        <a:xfrm>
          <a:off x="0" y="0"/>
          <a:ext cx="0" cy="0"/>
          <a:chOff x="0" y="0"/>
          <a:chExt cx="0" cy="0"/>
        </a:xfrm>
      </p:grpSpPr>
      <p:sp>
        <p:nvSpPr>
          <p:cNvPr id="13" name="Title 12" descr="REASONS FOR NOT TAKING A TRIP">
            <a:extLst>
              <a:ext uri="{FF2B5EF4-FFF2-40B4-BE49-F238E27FC236}">
                <a16:creationId xmlns:a16="http://schemas.microsoft.com/office/drawing/2014/main" id="{631E683C-FB61-9561-015F-663876645EBA}"/>
              </a:ext>
            </a:extLst>
          </p:cNvPr>
          <p:cNvSpPr txBox="1">
            <a:spLocks noGrp="1"/>
          </p:cNvSpPr>
          <p:nvPr>
            <p:ph type="title" idx="4294967295"/>
          </p:nvPr>
        </p:nvSpPr>
        <p:spPr>
          <a:xfrm>
            <a:off x="825498" y="275640"/>
            <a:ext cx="5588002"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REASONS FOR NOT TAKING A TRIP</a:t>
            </a:r>
          </a:p>
        </p:txBody>
      </p:sp>
      <p:cxnSp>
        <p:nvCxnSpPr>
          <p:cNvPr id="16" name="Straight Connector 15">
            <a:extLst>
              <a:ext uri="{FF2B5EF4-FFF2-40B4-BE49-F238E27FC236}">
                <a16:creationId xmlns:a16="http://schemas.microsoft.com/office/drawing/2014/main" id="{A91BE0E1-100D-98CE-134B-2BC629B32164}"/>
              </a:ext>
              <a:ext uri="{C183D7F6-B498-43B3-948B-1728B52AA6E4}">
                <adec:decorative xmlns:adec="http://schemas.microsoft.com/office/drawing/2017/decorative" val="1"/>
              </a:ext>
            </a:extLst>
          </p:cNvPr>
          <p:cNvCxnSpPr>
            <a:cxnSpLocks/>
          </p:cNvCxnSpPr>
          <p:nvPr/>
        </p:nvCxnSpPr>
        <p:spPr>
          <a:xfrm>
            <a:off x="920748" y="605553"/>
            <a:ext cx="44132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4DAAAE76-C4F0-EC7F-432D-40577A00AC53}"/>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bwMode="auto">
          <a:xfrm>
            <a:off x="823913" y="1157288"/>
            <a:ext cx="379095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B23A7502-D90B-B29E-599C-68EBEE26EB4B}"/>
              </a:ext>
              <a:ext uri="{C183D7F6-B498-43B3-948B-1728B52AA6E4}">
                <adec:decorative xmlns:adec="http://schemas.microsoft.com/office/drawing/2017/decorative" val="1"/>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A95197D8-7F05-D804-5DF6-2D4C4EA0D66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a:blip r:embed="rId4">
            <a:extLst>
              <a:ext uri="{28A0092B-C50C-407E-A947-70E740481C1C}">
                <a14:useLocalDpi xmlns:a14="http://schemas.microsoft.com/office/drawing/2010/main" val="0"/>
              </a:ext>
            </a:extLst>
          </a:blip>
          <a:srcRect/>
          <a:stretch>
            <a:fillRect/>
          </a:stretch>
        </p:blipFill>
        <p:spPr bwMode="auto">
          <a:xfrm>
            <a:off x="8393111" y="1157288"/>
            <a:ext cx="3803652"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5DAAFF8-F8E6-A502-87C2-59944FF20714}"/>
              </a:ext>
              <a:ext uri="{C183D7F6-B498-43B3-948B-1728B52AA6E4}">
                <adec:decorative xmlns:adec="http://schemas.microsoft.com/office/drawing/2017/decorative" val="1"/>
              </a:ext>
            </a:extLst>
          </p:cNvPr>
          <p:cNvSpPr/>
          <p:nvPr/>
        </p:nvSpPr>
        <p:spPr>
          <a:xfrm>
            <a:off x="823913" y="1157288"/>
            <a:ext cx="11378093" cy="5700712"/>
          </a:xfrm>
          <a:prstGeom prst="rect">
            <a:avLst/>
          </a:prstGeom>
          <a:solidFill>
            <a:srgbClr val="120742">
              <a:alpha val="6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descr="Reason for not visiting Wales&#10;&#10;In 2024, ‘personal circumstances’ were the most common reason for not visiting Wales. 14% took an overseas holiday instead.">
            <a:extLst>
              <a:ext uri="{FF2B5EF4-FFF2-40B4-BE49-F238E27FC236}">
                <a16:creationId xmlns:a16="http://schemas.microsoft.com/office/drawing/2014/main" id="{65BAB127-4A45-9C17-29FB-9CE70CFBCF2D}"/>
              </a:ext>
            </a:extLst>
          </p:cNvPr>
          <p:cNvSpPr txBox="1"/>
          <p:nvPr/>
        </p:nvSpPr>
        <p:spPr>
          <a:xfrm>
            <a:off x="825498" y="2351351"/>
            <a:ext cx="3789365" cy="2554545"/>
          </a:xfrm>
          <a:prstGeom prst="rect">
            <a:avLst/>
          </a:prstGeom>
          <a:noFill/>
        </p:spPr>
        <p:txBody>
          <a:bodyPr wrap="square" rtlCol="0">
            <a:spAutoFit/>
          </a:bodyPr>
          <a:lstStyle/>
          <a:p>
            <a:pPr algn="ctr"/>
            <a:r>
              <a:rPr lang="en-GB" sz="2000" b="1" noProof="0" dirty="0">
                <a:solidFill>
                  <a:schemeClr val="bg1"/>
                </a:solidFill>
              </a:rPr>
              <a:t>Reason for not visiting Wales</a:t>
            </a:r>
          </a:p>
          <a:p>
            <a:pPr algn="ctr"/>
            <a:endParaRPr lang="en-GB" sz="2000" noProof="0" dirty="0">
              <a:solidFill>
                <a:schemeClr val="bg1"/>
              </a:solidFill>
            </a:endParaRPr>
          </a:p>
          <a:p>
            <a:pPr algn="ctr"/>
            <a:r>
              <a:rPr lang="en-GB" sz="2000" noProof="0" dirty="0">
                <a:solidFill>
                  <a:schemeClr val="bg1"/>
                </a:solidFill>
              </a:rPr>
              <a:t>In 2024, ‘personal circumstances’ were the most common reason for not visiting Wales. </a:t>
            </a:r>
            <a:r>
              <a:rPr lang="en-GB" sz="2000" dirty="0">
                <a:solidFill>
                  <a:schemeClr val="bg1"/>
                </a:solidFill>
              </a:rPr>
              <a:t>14% took an overseas holiday instead.</a:t>
            </a:r>
            <a:endParaRPr lang="en-GB" sz="2000" noProof="0" dirty="0">
              <a:solidFill>
                <a:schemeClr val="bg1"/>
              </a:solidFill>
            </a:endParaRPr>
          </a:p>
          <a:p>
            <a:pPr algn="ctr"/>
            <a:endParaRPr lang="en-GB" sz="2000" noProof="0" dirty="0">
              <a:solidFill>
                <a:schemeClr val="bg1"/>
              </a:solidFill>
            </a:endParaRPr>
          </a:p>
        </p:txBody>
      </p:sp>
      <p:sp>
        <p:nvSpPr>
          <p:cNvPr id="3" name="TextBox 2" descr="Considering trip to Wales&#10;&#10;40% of those who didn’t visit Wales in 2024 were considering an overnight trip there.&#10;&#10;69% chose to travel elsewhere and 31% did not go on holiday at all.&#10;">
            <a:extLst>
              <a:ext uri="{FF2B5EF4-FFF2-40B4-BE49-F238E27FC236}">
                <a16:creationId xmlns:a16="http://schemas.microsoft.com/office/drawing/2014/main" id="{D21B2B75-9E8B-A9CE-E327-1BB122D00A4E}"/>
              </a:ext>
            </a:extLst>
          </p:cNvPr>
          <p:cNvSpPr txBox="1"/>
          <p:nvPr/>
        </p:nvSpPr>
        <p:spPr>
          <a:xfrm>
            <a:off x="4614863" y="2351351"/>
            <a:ext cx="3789365" cy="2862322"/>
          </a:xfrm>
          <a:prstGeom prst="rect">
            <a:avLst/>
          </a:prstGeom>
          <a:noFill/>
        </p:spPr>
        <p:txBody>
          <a:bodyPr wrap="square" rtlCol="0">
            <a:spAutoFit/>
          </a:bodyPr>
          <a:lstStyle/>
          <a:p>
            <a:pPr algn="ctr"/>
            <a:r>
              <a:rPr lang="en-GB" sz="2000" b="1" noProof="0" dirty="0">
                <a:solidFill>
                  <a:schemeClr val="bg1"/>
                </a:solidFill>
              </a:rPr>
              <a:t>Considering trip to Wales</a:t>
            </a:r>
          </a:p>
          <a:p>
            <a:pPr algn="ctr"/>
            <a:endParaRPr lang="en-GB" sz="2000" noProof="0" dirty="0">
              <a:solidFill>
                <a:schemeClr val="bg1"/>
              </a:solidFill>
            </a:endParaRPr>
          </a:p>
          <a:p>
            <a:pPr algn="ctr"/>
            <a:r>
              <a:rPr lang="en-GB" sz="2000" noProof="0" dirty="0">
                <a:solidFill>
                  <a:schemeClr val="bg1"/>
                </a:solidFill>
              </a:rPr>
              <a:t>40% of those who didn’t visit Wales in 2024 were considering an overnight trip there.</a:t>
            </a:r>
          </a:p>
          <a:p>
            <a:pPr algn="ctr"/>
            <a:endParaRPr lang="en-GB" sz="2000" noProof="0" dirty="0">
              <a:solidFill>
                <a:schemeClr val="bg1"/>
              </a:solidFill>
            </a:endParaRPr>
          </a:p>
          <a:p>
            <a:pPr algn="ctr"/>
            <a:r>
              <a:rPr lang="en-GB" sz="2000" noProof="0" dirty="0">
                <a:solidFill>
                  <a:schemeClr val="bg1"/>
                </a:solidFill>
              </a:rPr>
              <a:t>69% chose to travel elsewhere and 31% did not go on holiday at all.</a:t>
            </a:r>
          </a:p>
        </p:txBody>
      </p:sp>
      <p:sp>
        <p:nvSpPr>
          <p:cNvPr id="4" name="TextBox 3" descr="Destination &#10;&#10;Among non-visitors to Wales who travelled to other parts of Britain and Ireland (50%), England was the most popular destination (74%).&#10;">
            <a:extLst>
              <a:ext uri="{FF2B5EF4-FFF2-40B4-BE49-F238E27FC236}">
                <a16:creationId xmlns:a16="http://schemas.microsoft.com/office/drawing/2014/main" id="{3DD498A0-6064-0DCA-5F7D-38E506EBE638}"/>
              </a:ext>
            </a:extLst>
          </p:cNvPr>
          <p:cNvSpPr txBox="1"/>
          <p:nvPr/>
        </p:nvSpPr>
        <p:spPr>
          <a:xfrm>
            <a:off x="8393111" y="2351351"/>
            <a:ext cx="3789365" cy="2246769"/>
          </a:xfrm>
          <a:prstGeom prst="rect">
            <a:avLst/>
          </a:prstGeom>
          <a:noFill/>
        </p:spPr>
        <p:txBody>
          <a:bodyPr wrap="square" rtlCol="0">
            <a:spAutoFit/>
          </a:bodyPr>
          <a:lstStyle/>
          <a:p>
            <a:pPr algn="ctr"/>
            <a:r>
              <a:rPr lang="en-GB" sz="2000" b="1" noProof="0" dirty="0">
                <a:solidFill>
                  <a:schemeClr val="bg1"/>
                </a:solidFill>
              </a:rPr>
              <a:t>Destination </a:t>
            </a:r>
          </a:p>
          <a:p>
            <a:pPr algn="ctr"/>
            <a:endParaRPr lang="en-GB" sz="2000" noProof="0" dirty="0">
              <a:solidFill>
                <a:schemeClr val="bg1"/>
              </a:solidFill>
            </a:endParaRPr>
          </a:p>
          <a:p>
            <a:pPr algn="ctr"/>
            <a:r>
              <a:rPr lang="en-GB" sz="2000" noProof="0" dirty="0">
                <a:solidFill>
                  <a:schemeClr val="bg1"/>
                </a:solidFill>
              </a:rPr>
              <a:t>Among non-visitors to Wales who travelled to other parts of Britain and Ireland (50%), England was the most popular destination (74%).</a:t>
            </a:r>
          </a:p>
        </p:txBody>
      </p:sp>
    </p:spTree>
    <p:extLst>
      <p:ext uri="{BB962C8B-B14F-4D97-AF65-F5344CB8AC3E}">
        <p14:creationId xmlns:p14="http://schemas.microsoft.com/office/powerpoint/2010/main" val="217583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0EBAC-3ACB-3BED-4A63-161AEBD386BC}"/>
            </a:ext>
          </a:extLst>
        </p:cNvPr>
        <p:cNvGrpSpPr/>
        <p:nvPr/>
      </p:nvGrpSpPr>
      <p:grpSpPr>
        <a:xfrm>
          <a:off x="0" y="0"/>
          <a:ext cx="0" cy="0"/>
          <a:chOff x="0" y="0"/>
          <a:chExt cx="0" cy="0"/>
        </a:xfrm>
      </p:grpSpPr>
      <p:sp>
        <p:nvSpPr>
          <p:cNvPr id="8" name="Title 7" descr="Reasons for not visiting Wales in 2024">
            <a:extLst>
              <a:ext uri="{FF2B5EF4-FFF2-40B4-BE49-F238E27FC236}">
                <a16:creationId xmlns:a16="http://schemas.microsoft.com/office/drawing/2014/main" id="{0A75F12A-0E37-43B6-0B61-F17C8F9D37BB}"/>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Reasons for not visiting Wales in 2024</a:t>
            </a:r>
          </a:p>
        </p:txBody>
      </p:sp>
      <p:cxnSp>
        <p:nvCxnSpPr>
          <p:cNvPr id="10" name="Straight Connector 9">
            <a:extLst>
              <a:ext uri="{FF2B5EF4-FFF2-40B4-BE49-F238E27FC236}">
                <a16:creationId xmlns:a16="http://schemas.microsoft.com/office/drawing/2014/main" id="{F5ACCB9D-6959-677B-F8A6-673A871E4CB4}"/>
              </a:ext>
              <a:ext uri="{C183D7F6-B498-43B3-948B-1728B52AA6E4}">
                <adec:decorative xmlns:adec="http://schemas.microsoft.com/office/drawing/2017/decorative" val="1"/>
              </a:ext>
            </a:extLst>
          </p:cNvPr>
          <p:cNvCxnSpPr>
            <a:cxnSpLocks/>
          </p:cNvCxnSpPr>
          <p:nvPr/>
        </p:nvCxnSpPr>
        <p:spPr>
          <a:xfrm>
            <a:off x="965836" y="703678"/>
            <a:ext cx="46094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5" descr="In 2024, ‘Personal circumstances’ were the most cited reason for not visiting Wales. 14% took an overseas holiday instead.&#10;">
            <a:extLst>
              <a:ext uri="{FF2B5EF4-FFF2-40B4-BE49-F238E27FC236}">
                <a16:creationId xmlns:a16="http://schemas.microsoft.com/office/drawing/2014/main" id="{48F3795B-E073-CE84-E000-4FCD0500C999}"/>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latin typeface="Arial" panose="020B0604020202020204" pitchFamily="34" charset="0"/>
                <a:cs typeface="Arial" panose="020B0604020202020204" pitchFamily="34" charset="0"/>
              </a:rPr>
              <a:t>In 2024, ‘Personal circumstances’ were the most cited reason for not visiting Wales. 14% took an overseas holiday instead.</a:t>
            </a:r>
            <a:endParaRPr lang="en-GB" b="1" noProof="0" dirty="0">
              <a:highlight>
                <a:srgbClr val="FFFF00"/>
              </a:highlight>
            </a:endParaRPr>
          </a:p>
        </p:txBody>
      </p:sp>
      <p:sp>
        <p:nvSpPr>
          <p:cNvPr id="4" name="TextBox 3">
            <a:extLst>
              <a:ext uri="{FF2B5EF4-FFF2-40B4-BE49-F238E27FC236}">
                <a16:creationId xmlns:a16="http://schemas.microsoft.com/office/drawing/2014/main" id="{C90A5532-6CC8-3B0A-39C9-3702BC6EF076}"/>
              </a:ext>
              <a:ext uri="{C183D7F6-B498-43B3-948B-1728B52AA6E4}">
                <adec:decorative xmlns:adec="http://schemas.microsoft.com/office/drawing/2017/decorative" val="1"/>
              </a:ext>
            </a:extLst>
          </p:cNvPr>
          <p:cNvSpPr txBox="1"/>
          <p:nvPr/>
        </p:nvSpPr>
        <p:spPr>
          <a:xfrm>
            <a:off x="3172274" y="2143259"/>
            <a:ext cx="2046526" cy="523220"/>
          </a:xfrm>
          <a:prstGeom prst="rect">
            <a:avLst/>
          </a:prstGeom>
          <a:noFill/>
        </p:spPr>
        <p:txBody>
          <a:bodyPr wrap="square" rtlCol="0" anchor="ctr">
            <a:spAutoFit/>
          </a:bodyPr>
          <a:lstStyle/>
          <a:p>
            <a:pPr algn="r"/>
            <a:r>
              <a:rPr lang="en-GB" sz="1400" b="1" noProof="0">
                <a:solidFill>
                  <a:srgbClr val="120742"/>
                </a:solidFill>
              </a:rPr>
              <a:t>Personal circumstances </a:t>
            </a:r>
          </a:p>
        </p:txBody>
      </p:sp>
      <p:sp>
        <p:nvSpPr>
          <p:cNvPr id="3" name="TextBox 2">
            <a:extLst>
              <a:ext uri="{FF2B5EF4-FFF2-40B4-BE49-F238E27FC236}">
                <a16:creationId xmlns:a16="http://schemas.microsoft.com/office/drawing/2014/main" id="{C151C9EC-D484-40B1-9C2C-F4EED5A1EF51}"/>
              </a:ext>
              <a:ext uri="{C183D7F6-B498-43B3-948B-1728B52AA6E4}">
                <adec:decorative xmlns:adec="http://schemas.microsoft.com/office/drawing/2017/decorative" val="1"/>
              </a:ext>
            </a:extLst>
          </p:cNvPr>
          <p:cNvSpPr txBox="1"/>
          <p:nvPr/>
        </p:nvSpPr>
        <p:spPr>
          <a:xfrm>
            <a:off x="5218800" y="2097513"/>
            <a:ext cx="904415" cy="523220"/>
          </a:xfrm>
          <a:prstGeom prst="rect">
            <a:avLst/>
          </a:prstGeom>
          <a:noFill/>
        </p:spPr>
        <p:txBody>
          <a:bodyPr wrap="none" rtlCol="0">
            <a:spAutoFit/>
          </a:bodyPr>
          <a:lstStyle/>
          <a:p>
            <a:r>
              <a:rPr lang="en-GB" sz="2800" b="1" noProof="0">
                <a:solidFill>
                  <a:srgbClr val="120742"/>
                </a:solidFill>
              </a:rPr>
              <a:t>32%</a:t>
            </a:r>
          </a:p>
        </p:txBody>
      </p:sp>
      <p:graphicFrame>
        <p:nvGraphicFramePr>
          <p:cNvPr id="2" name="Chart 1">
            <a:extLst>
              <a:ext uri="{FF2B5EF4-FFF2-40B4-BE49-F238E27FC236}">
                <a16:creationId xmlns:a16="http://schemas.microsoft.com/office/drawing/2014/main" id="{E9A550C7-5933-D6CE-77EB-67DB2E0704E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40528449"/>
              </p:ext>
            </p:extLst>
          </p:nvPr>
        </p:nvGraphicFramePr>
        <p:xfrm>
          <a:off x="-932873" y="2569845"/>
          <a:ext cx="8682182" cy="348363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3" descr="B4. What are the reasons that you didn’t visit Wales for a holiday in 2024? &#10;2024 Wales non-trip takers, n=1,488. &#10;">
            <a:extLst>
              <a:ext uri="{FF2B5EF4-FFF2-40B4-BE49-F238E27FC236}">
                <a16:creationId xmlns:a16="http://schemas.microsoft.com/office/drawing/2014/main" id="{29F1D609-19E7-D9B9-8D2D-5B33ABAE0F18}"/>
              </a:ext>
            </a:extLst>
          </p:cNvPr>
          <p:cNvSpPr txBox="1">
            <a:spLocks/>
          </p:cNvSpPr>
          <p:nvPr/>
        </p:nvSpPr>
        <p:spPr>
          <a:xfrm>
            <a:off x="838200" y="6492875"/>
            <a:ext cx="6375400" cy="36512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B4. What are the reasons that you didn’t visit Wales for a holiday in 2024? </a:t>
            </a:r>
          </a:p>
          <a:p>
            <a:pPr marL="0" indent="0">
              <a:buNone/>
            </a:pPr>
            <a:r>
              <a:rPr lang="en-GB" sz="1200" noProof="0" dirty="0">
                <a:solidFill>
                  <a:schemeClr val="tx1"/>
                </a:solidFill>
              </a:rPr>
              <a:t>2024 Wales non-trip takers, n=1,488. </a:t>
            </a:r>
          </a:p>
        </p:txBody>
      </p:sp>
      <p:pic>
        <p:nvPicPr>
          <p:cNvPr id="8194" name="Picture 2">
            <a:extLst>
              <a:ext uri="{FF2B5EF4-FFF2-40B4-BE49-F238E27FC236}">
                <a16:creationId xmlns:a16="http://schemas.microsoft.com/office/drawing/2014/main" id="{BD7ECCDD-7C05-B4A4-A432-9BC98FA3A09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5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A1C7-F3E2-162B-040A-920B3636644D}"/>
            </a:ext>
          </a:extLst>
        </p:cNvPr>
        <p:cNvGrpSpPr/>
        <p:nvPr/>
      </p:nvGrpSpPr>
      <p:grpSpPr>
        <a:xfrm>
          <a:off x="0" y="0"/>
          <a:ext cx="0" cy="0"/>
          <a:chOff x="0" y="0"/>
          <a:chExt cx="0" cy="0"/>
        </a:xfrm>
      </p:grpSpPr>
      <p:sp>
        <p:nvSpPr>
          <p:cNvPr id="5" name="Title 4" descr="Wales visiting intentions by non-trip takers to Wales">
            <a:extLst>
              <a:ext uri="{FF2B5EF4-FFF2-40B4-BE49-F238E27FC236}">
                <a16:creationId xmlns:a16="http://schemas.microsoft.com/office/drawing/2014/main" id="{8880C733-C718-FC5A-4910-F378F81B7220}"/>
              </a:ext>
            </a:extLst>
          </p:cNvPr>
          <p:cNvSpPr txBox="1">
            <a:spLocks noGrp="1"/>
          </p:cNvSpPr>
          <p:nvPr>
            <p:ph type="title" idx="4294967295"/>
          </p:nvPr>
        </p:nvSpPr>
        <p:spPr>
          <a:xfrm>
            <a:off x="838199" y="365124"/>
            <a:ext cx="736600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Wales visiting intentions by non-trip takers to Wales</a:t>
            </a:r>
          </a:p>
        </p:txBody>
      </p:sp>
      <p:cxnSp>
        <p:nvCxnSpPr>
          <p:cNvPr id="7" name="Straight Connector 6">
            <a:extLst>
              <a:ext uri="{FF2B5EF4-FFF2-40B4-BE49-F238E27FC236}">
                <a16:creationId xmlns:a16="http://schemas.microsoft.com/office/drawing/2014/main" id="{7931D4FD-1AD0-BF7E-29EF-5B0BDBB12B7C}"/>
              </a:ext>
              <a:ext uri="{C183D7F6-B498-43B3-948B-1728B52AA6E4}">
                <adec:decorative xmlns:adec="http://schemas.microsoft.com/office/drawing/2017/decorative" val="1"/>
              </a:ext>
            </a:extLst>
          </p:cNvPr>
          <p:cNvCxnSpPr>
            <a:cxnSpLocks/>
          </p:cNvCxnSpPr>
          <p:nvPr/>
        </p:nvCxnSpPr>
        <p:spPr>
          <a:xfrm>
            <a:off x="915036" y="686525"/>
            <a:ext cx="63620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itle 5" descr="40% of non-Wales trip takers in 2024 were considering an overnight trip in Wales in 2024. 69% went somewhere else, while 31% did not take a holiday at all.&#10;">
            <a:extLst>
              <a:ext uri="{FF2B5EF4-FFF2-40B4-BE49-F238E27FC236}">
                <a16:creationId xmlns:a16="http://schemas.microsoft.com/office/drawing/2014/main" id="{EA7B5D33-38E9-820A-C768-63E3778AB18D}"/>
              </a:ext>
            </a:extLst>
          </p:cNvPr>
          <p:cNvSpPr txBox="1">
            <a:spLocks/>
          </p:cNvSpPr>
          <p:nvPr/>
        </p:nvSpPr>
        <p:spPr>
          <a:xfrm>
            <a:off x="838198" y="962260"/>
            <a:ext cx="10111741"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t>40% of non-Wales trip takers in 2024</a:t>
            </a:r>
            <a:r>
              <a:rPr lang="en-GB" b="1" noProof="0" dirty="0">
                <a:latin typeface="Arial" panose="020B0604020202020204" pitchFamily="34" charset="0"/>
                <a:cs typeface="Arial" panose="020B0604020202020204" pitchFamily="34" charset="0"/>
              </a:rPr>
              <a:t> were considering an overnight trip in Wales in 2024. 69% went somewhere else, while 31% did not take a holiday at all.</a:t>
            </a:r>
            <a:endParaRPr lang="en-GB" b="1" noProof="0" dirty="0"/>
          </a:p>
        </p:txBody>
      </p:sp>
      <p:sp>
        <p:nvSpPr>
          <p:cNvPr id="11" name="TextBox 10" descr="40% &#10;Of those that didn’t take a trip to Wales were considering an overnight trip in Wales in 2024&#10;">
            <a:extLst>
              <a:ext uri="{FF2B5EF4-FFF2-40B4-BE49-F238E27FC236}">
                <a16:creationId xmlns:a16="http://schemas.microsoft.com/office/drawing/2014/main" id="{E1894D18-C4B2-436C-CD7A-303FB56A3338}"/>
              </a:ext>
            </a:extLst>
          </p:cNvPr>
          <p:cNvSpPr txBox="1"/>
          <p:nvPr/>
        </p:nvSpPr>
        <p:spPr>
          <a:xfrm>
            <a:off x="1589639" y="2718454"/>
            <a:ext cx="3820561" cy="2308324"/>
          </a:xfrm>
          <a:prstGeom prst="rect">
            <a:avLst/>
          </a:prstGeom>
          <a:noFill/>
        </p:spPr>
        <p:txBody>
          <a:bodyPr wrap="square" rtlCol="0">
            <a:spAutoFit/>
          </a:bodyPr>
          <a:lstStyle/>
          <a:p>
            <a:pPr algn="ctr"/>
            <a:r>
              <a:rPr lang="en-GB" sz="4800" b="1" noProof="0" dirty="0">
                <a:solidFill>
                  <a:srgbClr val="120742"/>
                </a:solidFill>
              </a:rPr>
              <a:t>40% </a:t>
            </a:r>
          </a:p>
          <a:p>
            <a:pPr algn="ctr"/>
            <a:r>
              <a:rPr lang="en-GB" sz="2400" noProof="0" dirty="0">
                <a:solidFill>
                  <a:srgbClr val="120742"/>
                </a:solidFill>
              </a:rPr>
              <a:t>Of those that didn’t take a trip to Wales were considering an overnight trip in Wales in 2024</a:t>
            </a:r>
            <a:endParaRPr lang="en-GB" sz="2000" noProof="0" dirty="0">
              <a:solidFill>
                <a:srgbClr val="120742"/>
              </a:solidFill>
            </a:endParaRPr>
          </a:p>
        </p:txBody>
      </p:sp>
      <p:sp>
        <p:nvSpPr>
          <p:cNvPr id="10" name="TextBox 9">
            <a:extLst>
              <a:ext uri="{FF2B5EF4-FFF2-40B4-BE49-F238E27FC236}">
                <a16:creationId xmlns:a16="http://schemas.microsoft.com/office/drawing/2014/main" id="{04D5F34D-8DB8-E3D6-0FE3-50BBC1F5DFAB}"/>
              </a:ext>
              <a:ext uri="{C183D7F6-B498-43B3-948B-1728B52AA6E4}">
                <adec:decorative xmlns:adec="http://schemas.microsoft.com/office/drawing/2017/decorative" val="1"/>
              </a:ext>
            </a:extLst>
          </p:cNvPr>
          <p:cNvSpPr txBox="1"/>
          <p:nvPr/>
        </p:nvSpPr>
        <p:spPr>
          <a:xfrm>
            <a:off x="6668707" y="2927780"/>
            <a:ext cx="2437051" cy="523220"/>
          </a:xfrm>
          <a:prstGeom prst="rect">
            <a:avLst/>
          </a:prstGeom>
          <a:noFill/>
        </p:spPr>
        <p:txBody>
          <a:bodyPr wrap="square" rtlCol="0" anchor="ctr">
            <a:spAutoFit/>
          </a:bodyPr>
          <a:lstStyle/>
          <a:p>
            <a:pPr algn="r"/>
            <a:r>
              <a:rPr lang="en-GB" sz="1400" b="1" noProof="0" dirty="0">
                <a:solidFill>
                  <a:srgbClr val="120742"/>
                </a:solidFill>
              </a:rPr>
              <a:t>Went somewhere else in the British Isles or Ireland</a:t>
            </a:r>
          </a:p>
        </p:txBody>
      </p:sp>
      <p:sp>
        <p:nvSpPr>
          <p:cNvPr id="9" name="TextBox 8">
            <a:extLst>
              <a:ext uri="{FF2B5EF4-FFF2-40B4-BE49-F238E27FC236}">
                <a16:creationId xmlns:a16="http://schemas.microsoft.com/office/drawing/2014/main" id="{CEC3B5E3-25B9-F904-99FC-104A5C38D229}"/>
              </a:ext>
              <a:ext uri="{C183D7F6-B498-43B3-948B-1728B52AA6E4}">
                <adec:decorative xmlns:adec="http://schemas.microsoft.com/office/drawing/2017/decorative" val="1"/>
              </a:ext>
            </a:extLst>
          </p:cNvPr>
          <p:cNvSpPr txBox="1"/>
          <p:nvPr/>
        </p:nvSpPr>
        <p:spPr>
          <a:xfrm>
            <a:off x="9105758" y="2927780"/>
            <a:ext cx="904415" cy="523220"/>
          </a:xfrm>
          <a:prstGeom prst="rect">
            <a:avLst/>
          </a:prstGeom>
          <a:noFill/>
        </p:spPr>
        <p:txBody>
          <a:bodyPr wrap="none" rtlCol="0">
            <a:spAutoFit/>
          </a:bodyPr>
          <a:lstStyle/>
          <a:p>
            <a:r>
              <a:rPr lang="en-GB" sz="2800" b="1" noProof="0" dirty="0">
                <a:solidFill>
                  <a:srgbClr val="120742"/>
                </a:solidFill>
              </a:rPr>
              <a:t>50%</a:t>
            </a:r>
          </a:p>
        </p:txBody>
      </p:sp>
      <p:graphicFrame>
        <p:nvGraphicFramePr>
          <p:cNvPr id="8" name="Chart 7">
            <a:extLst>
              <a:ext uri="{FF2B5EF4-FFF2-40B4-BE49-F238E27FC236}">
                <a16:creationId xmlns:a16="http://schemas.microsoft.com/office/drawing/2014/main" id="{D696A3D5-12AA-74D4-A5DF-7BEA19A719D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54863444"/>
              </p:ext>
            </p:extLst>
          </p:nvPr>
        </p:nvGraphicFramePr>
        <p:xfrm>
          <a:off x="4408906" y="3369264"/>
          <a:ext cx="6615545" cy="1565181"/>
        </p:xfrm>
        <a:graphic>
          <a:graphicData uri="http://schemas.openxmlformats.org/drawingml/2006/chart">
            <c:chart xmlns:c="http://schemas.openxmlformats.org/drawingml/2006/chart" xmlns:r="http://schemas.openxmlformats.org/officeDocument/2006/relationships" r:id="rId2"/>
          </a:graphicData>
        </a:graphic>
      </p:graphicFrame>
      <p:sp>
        <p:nvSpPr>
          <p:cNvPr id="16" name="Right Brace 15">
            <a:extLst>
              <a:ext uri="{FF2B5EF4-FFF2-40B4-BE49-F238E27FC236}">
                <a16:creationId xmlns:a16="http://schemas.microsoft.com/office/drawing/2014/main" id="{30B8CE81-FC22-DB18-00E1-F283A60B3E53}"/>
              </a:ext>
              <a:ext uri="{C183D7F6-B498-43B3-948B-1728B52AA6E4}">
                <adec:decorative xmlns:adec="http://schemas.microsoft.com/office/drawing/2017/decorative" val="1"/>
              </a:ext>
            </a:extLst>
          </p:cNvPr>
          <p:cNvSpPr/>
          <p:nvPr/>
        </p:nvSpPr>
        <p:spPr>
          <a:xfrm>
            <a:off x="10607685" y="2915957"/>
            <a:ext cx="350520" cy="1070086"/>
          </a:xfrm>
          <a:prstGeom prst="rightBrace">
            <a:avLst/>
          </a:prstGeom>
          <a:ln w="12700">
            <a:solidFill>
              <a:srgbClr val="12074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a:p>
        </p:txBody>
      </p:sp>
      <p:sp>
        <p:nvSpPr>
          <p:cNvPr id="17" name="TextBox 16">
            <a:extLst>
              <a:ext uri="{FF2B5EF4-FFF2-40B4-BE49-F238E27FC236}">
                <a16:creationId xmlns:a16="http://schemas.microsoft.com/office/drawing/2014/main" id="{03156BBE-C347-804E-69E0-1CD11B604A23}"/>
              </a:ext>
              <a:ext uri="{C183D7F6-B498-43B3-948B-1728B52AA6E4}">
                <adec:decorative xmlns:adec="http://schemas.microsoft.com/office/drawing/2017/decorative" val="1"/>
              </a:ext>
            </a:extLst>
          </p:cNvPr>
          <p:cNvSpPr txBox="1"/>
          <p:nvPr/>
        </p:nvSpPr>
        <p:spPr>
          <a:xfrm>
            <a:off x="10949939" y="3266334"/>
            <a:ext cx="646331" cy="369332"/>
          </a:xfrm>
          <a:prstGeom prst="rect">
            <a:avLst/>
          </a:prstGeom>
          <a:noFill/>
        </p:spPr>
        <p:txBody>
          <a:bodyPr wrap="none" rtlCol="0">
            <a:spAutoFit/>
          </a:bodyPr>
          <a:lstStyle/>
          <a:p>
            <a:r>
              <a:rPr lang="en-GB" b="1" noProof="0" dirty="0">
                <a:solidFill>
                  <a:srgbClr val="120742"/>
                </a:solidFill>
              </a:rPr>
              <a:t>69%</a:t>
            </a:r>
          </a:p>
        </p:txBody>
      </p:sp>
      <p:sp>
        <p:nvSpPr>
          <p:cNvPr id="3" name="Text Placeholder 3" descr="B1. You mentioned that you did not take a short break or holiday in Wales during 2024. Were you considering an overnight trip in Wales in 2024 at any stage? &#10;B2. And did you go somewhere else for a holiday, or did you not take a holiday at all? 2024 Wales non-trip takers, n=1,488. &#10;">
            <a:extLst>
              <a:ext uri="{FF2B5EF4-FFF2-40B4-BE49-F238E27FC236}">
                <a16:creationId xmlns:a16="http://schemas.microsoft.com/office/drawing/2014/main" id="{F80C7BCA-4AB0-9F4B-61F6-5B3BC583B6A4}"/>
              </a:ext>
            </a:extLst>
          </p:cNvPr>
          <p:cNvSpPr txBox="1">
            <a:spLocks/>
          </p:cNvSpPr>
          <p:nvPr/>
        </p:nvSpPr>
        <p:spPr>
          <a:xfrm>
            <a:off x="838198" y="6308726"/>
            <a:ext cx="11209022" cy="54927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B1. You mentioned that you did not take a short break or holiday in Wales during 2024. Were you considering an overnight trip in Wales in 2024 at any stage? </a:t>
            </a:r>
          </a:p>
          <a:p>
            <a:pPr marL="0" indent="0">
              <a:buNone/>
            </a:pPr>
            <a:r>
              <a:rPr lang="en-GB" sz="1200" noProof="0" dirty="0">
                <a:solidFill>
                  <a:schemeClr val="tx1"/>
                </a:solidFill>
              </a:rPr>
              <a:t>B2. And did you go somewhere else for a holiday, or did you not take a holiday at all? 2024 Wales non-trip takers, n=1,488. </a:t>
            </a:r>
          </a:p>
        </p:txBody>
      </p:sp>
    </p:spTree>
    <p:extLst>
      <p:ext uri="{BB962C8B-B14F-4D97-AF65-F5344CB8AC3E}">
        <p14:creationId xmlns:p14="http://schemas.microsoft.com/office/powerpoint/2010/main" val="845951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39205-C638-B3F0-9CC3-E1FEDF031F46}"/>
            </a:ext>
          </a:extLst>
        </p:cNvPr>
        <p:cNvGrpSpPr/>
        <p:nvPr/>
      </p:nvGrpSpPr>
      <p:grpSpPr>
        <a:xfrm>
          <a:off x="0" y="0"/>
          <a:ext cx="0" cy="0"/>
          <a:chOff x="0" y="0"/>
          <a:chExt cx="0" cy="0"/>
        </a:xfrm>
      </p:grpSpPr>
      <p:sp>
        <p:nvSpPr>
          <p:cNvPr id="4" name="Title 3" descr="Destination of those that went elsewhere">
            <a:extLst>
              <a:ext uri="{FF2B5EF4-FFF2-40B4-BE49-F238E27FC236}">
                <a16:creationId xmlns:a16="http://schemas.microsoft.com/office/drawing/2014/main" id="{5DC75FC3-FCD4-1B36-CDFE-E0A6324ADDA5}"/>
              </a:ext>
            </a:extLst>
          </p:cNvPr>
          <p:cNvSpPr txBox="1">
            <a:spLocks noGrp="1"/>
          </p:cNvSpPr>
          <p:nvPr>
            <p:ph type="title" idx="4294967295"/>
          </p:nvPr>
        </p:nvSpPr>
        <p:spPr>
          <a:xfrm>
            <a:off x="838199" y="365124"/>
            <a:ext cx="618172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Destination of those that went elsewhere</a:t>
            </a:r>
          </a:p>
        </p:txBody>
      </p:sp>
      <p:cxnSp>
        <p:nvCxnSpPr>
          <p:cNvPr id="5" name="Straight Connector 4">
            <a:extLst>
              <a:ext uri="{FF2B5EF4-FFF2-40B4-BE49-F238E27FC236}">
                <a16:creationId xmlns:a16="http://schemas.microsoft.com/office/drawing/2014/main" id="{1CCF9514-A9B4-EBE1-C361-0FB29FD1D117}"/>
              </a:ext>
              <a:ext uri="{C183D7F6-B498-43B3-948B-1728B52AA6E4}">
                <adec:decorative xmlns:adec="http://schemas.microsoft.com/office/drawing/2017/decorative" val="1"/>
              </a:ext>
            </a:extLst>
          </p:cNvPr>
          <p:cNvCxnSpPr>
            <a:cxnSpLocks/>
          </p:cNvCxnSpPr>
          <p:nvPr/>
        </p:nvCxnSpPr>
        <p:spPr>
          <a:xfrm>
            <a:off x="915036" y="686525"/>
            <a:ext cx="49650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5" descr="Among non-visitors to Wales who travelled to other parts of Britain and Ireland (50%), England was the most visited destination.&#10;">
            <a:extLst>
              <a:ext uri="{FF2B5EF4-FFF2-40B4-BE49-F238E27FC236}">
                <a16:creationId xmlns:a16="http://schemas.microsoft.com/office/drawing/2014/main" id="{21A98287-1A9C-3EB5-A3F7-9BB29D50ED84}"/>
              </a:ext>
            </a:extLst>
          </p:cNvPr>
          <p:cNvSpPr txBox="1">
            <a:spLocks/>
          </p:cNvSpPr>
          <p:nvPr/>
        </p:nvSpPr>
        <p:spPr>
          <a:xfrm>
            <a:off x="838199" y="962260"/>
            <a:ext cx="67890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dirty="0">
                <a:latin typeface="Arial" panose="020B0604020202020204" pitchFamily="34" charset="0"/>
                <a:cs typeface="Arial" panose="020B0604020202020204" pitchFamily="34" charset="0"/>
              </a:rPr>
              <a:t>Among non-visitors to Wales who travelled to other parts of Britain and Ireland (50%), England was the most visited destination.</a:t>
            </a:r>
            <a:endParaRPr lang="en-GB" b="1" noProof="0" dirty="0"/>
          </a:p>
        </p:txBody>
      </p:sp>
      <p:graphicFrame>
        <p:nvGraphicFramePr>
          <p:cNvPr id="11" name="Chart 10">
            <a:extLst>
              <a:ext uri="{FF2B5EF4-FFF2-40B4-BE49-F238E27FC236}">
                <a16:creationId xmlns:a16="http://schemas.microsoft.com/office/drawing/2014/main" id="{FEFF08DB-1202-39BA-B2C6-9E47603687F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27359481"/>
              </p:ext>
            </p:extLst>
          </p:nvPr>
        </p:nvGraphicFramePr>
        <p:xfrm>
          <a:off x="1562526" y="2481999"/>
          <a:ext cx="4781123" cy="2969738"/>
        </p:xfrm>
        <a:graphic>
          <a:graphicData uri="http://schemas.openxmlformats.org/drawingml/2006/chart">
            <c:chart xmlns:c="http://schemas.openxmlformats.org/drawingml/2006/chart" xmlns:r="http://schemas.openxmlformats.org/officeDocument/2006/relationships" r:id="rId3"/>
          </a:graphicData>
        </a:graphic>
      </p:graphicFrame>
      <p:pic>
        <p:nvPicPr>
          <p:cNvPr id="9222" name="Picture 6">
            <a:extLst>
              <a:ext uri="{FF2B5EF4-FFF2-40B4-BE49-F238E27FC236}">
                <a16:creationId xmlns:a16="http://schemas.microsoft.com/office/drawing/2014/main" id="{3AF369E4-D0C6-000E-90D1-1888B96F375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7535" y="5451737"/>
            <a:ext cx="515639" cy="34290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BBD4A484-2BF6-5681-971F-66773AB57DA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2203" y="5451737"/>
            <a:ext cx="57150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7F5845A-962F-116C-AC05-5BB411E5A77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232699" y="5461262"/>
            <a:ext cx="647700" cy="323850"/>
          </a:xfrm>
          <a:prstGeom prst="rect">
            <a:avLst/>
          </a:prstGeom>
        </p:spPr>
      </p:pic>
      <p:pic>
        <p:nvPicPr>
          <p:cNvPr id="1026" name="Picture 2">
            <a:extLst>
              <a:ext uri="{FF2B5EF4-FFF2-40B4-BE49-F238E27FC236}">
                <a16:creationId xmlns:a16="http://schemas.microsoft.com/office/drawing/2014/main" id="{DB395437-5432-2597-DBCC-C51D71462E31}"/>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26602" y="5451737"/>
            <a:ext cx="647700" cy="32385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3" descr="B3. And in which of the following areas of the British Isles and Ireland did you go? &#10;Non-visitors to Wales that went elsewhere in the British Isles, n=741.&#10;">
            <a:extLst>
              <a:ext uri="{FF2B5EF4-FFF2-40B4-BE49-F238E27FC236}">
                <a16:creationId xmlns:a16="http://schemas.microsoft.com/office/drawing/2014/main" id="{35CC689D-404C-B7A5-1E3C-25E5B9EEA2EB}"/>
              </a:ext>
            </a:extLst>
          </p:cNvPr>
          <p:cNvSpPr txBox="1">
            <a:spLocks/>
          </p:cNvSpPr>
          <p:nvPr/>
        </p:nvSpPr>
        <p:spPr>
          <a:xfrm>
            <a:off x="838199" y="6492875"/>
            <a:ext cx="6789001"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B3. And in which of the following areas of the British Isles and Ireland did you go? </a:t>
            </a:r>
          </a:p>
          <a:p>
            <a:pPr marL="0" indent="0">
              <a:buNone/>
            </a:pPr>
            <a:r>
              <a:rPr lang="en-GB" sz="1200" noProof="0" dirty="0">
                <a:solidFill>
                  <a:schemeClr val="tx1"/>
                </a:solidFill>
              </a:rPr>
              <a:t>Non-visitors to Wales that went elsewhere in the British Isles or Ireland, n=741.</a:t>
            </a:r>
          </a:p>
        </p:txBody>
      </p:sp>
      <p:pic>
        <p:nvPicPr>
          <p:cNvPr id="9220" name="Picture 4">
            <a:extLst>
              <a:ext uri="{FF2B5EF4-FFF2-40B4-BE49-F238E27FC236}">
                <a16:creationId xmlns:a16="http://schemas.microsoft.com/office/drawing/2014/main" id="{29DEE988-6144-7690-6179-995A69C56799}"/>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032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A58596999</value>
    </field>
    <field name="Objective-Title">
      <value order="0">Re-contact - Report 2025 - UK &amp; Ireland - EN - FINAL</value>
    </field>
    <field name="Objective-Description">
      <value order="0"/>
    </field>
    <field name="Objective-CreationStamp">
      <value order="0">2025-06-26T11:31:02Z</value>
    </field>
    <field name="Objective-IsApproved">
      <value order="0">false</value>
    </field>
    <field name="Objective-IsPublished">
      <value order="0">true</value>
    </field>
    <field name="Objective-DatePublished">
      <value order="0">2025-06-30T14:27:57Z</value>
    </field>
    <field name="Objective-ModificationStamp">
      <value order="0">2025-06-30T14:27:57Z</value>
    </field>
    <field name="Objective-Owner">
      <value order="0">Cox, Rebecca (EET - Tourism Development)</value>
    </field>
    <field name="Objective-Path">
      <value order="0">Objective Global Folder:#Business File Plan:WG Organisational Groups:OLD - Pre April 2024 - Economy, Treasury &amp; Constitution:Economy, Treasury &amp; Constitution (ETC) - Culture, Sport &amp; Tourism - Tourism Development:1 - Save:Tourism Research &amp; Insights:Marketing Evaluation - VW:Tourism &amp; Marketing - Tourism Research - Visit Wales Marketing Evaluation - Outcomes &amp; Deliverables - 2023-2028:Conversion 2025</value>
    </field>
    <field name="Objective-Parent">
      <value order="0">Conversion 2025</value>
    </field>
    <field name="Objective-State">
      <value order="0">Published</value>
    </field>
    <field name="Objective-VersionId">
      <value order="0">vA106230313</value>
    </field>
    <field name="Objective-Version">
      <value order="0">4.0</value>
    </field>
    <field name="Objective-VersionNumber">
      <value order="0">5</value>
    </field>
    <field name="Objective-VersionComment">
      <value order="0"/>
    </field>
    <field name="Objective-FileNumber">
      <value order="0">qA2088808</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emplate>TM10001115[[fn=Parcel]]</Template>
  <TotalTime>0</TotalTime>
  <Words>5251</Words>
  <Application>Microsoft Office PowerPoint</Application>
  <PresentationFormat>Widescreen</PresentationFormat>
  <Paragraphs>500</Paragraphs>
  <Slides>51</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Aptos</vt:lpstr>
      <vt:lpstr>Arial</vt:lpstr>
      <vt:lpstr>Calibri</vt:lpstr>
      <vt:lpstr>Cambria</vt:lpstr>
      <vt:lpstr>VisitBritain powerpoint template 16x9 final</vt:lpstr>
      <vt:lpstr>Visit Wales consumer re-contact survey –  UK and Ireland report (2025)</vt:lpstr>
      <vt:lpstr>PowerPoint Presentation</vt:lpstr>
      <vt:lpstr>Contents</vt:lpstr>
      <vt:lpstr>BACKGROUND  &amp; METHODOLOGY</vt:lpstr>
      <vt:lpstr>Background</vt:lpstr>
      <vt:lpstr>Methodology</vt:lpstr>
      <vt:lpstr>DEFINITIONS</vt:lpstr>
      <vt:lpstr>KEY FINDINGS</vt:lpstr>
      <vt:lpstr>KEY FINDINGS</vt:lpstr>
      <vt:lpstr>PROFILE OF VISIT WALES ENQUIRERS</vt:lpstr>
      <vt:lpstr>SAMPLE</vt:lpstr>
      <vt:lpstr>Relationship with Wales</vt:lpstr>
      <vt:lpstr>Relationship with Wales, by lifestage</vt:lpstr>
      <vt:lpstr>Region of residence</vt:lpstr>
      <vt:lpstr>2024 TRIP CONVERSION AND RELATIONSHIP WITH WALES</vt:lpstr>
      <vt:lpstr>2024 TRIP CONVERSION AND RELATIONSHIP WITH WALES</vt:lpstr>
      <vt:lpstr>Whether took a short break or holiday in Wales in 2024</vt:lpstr>
      <vt:lpstr>Number of short break or holidays taken in Wales in 2024</vt:lpstr>
      <vt:lpstr>When taken short breaks or holidays in Wales prior to 2024</vt:lpstr>
      <vt:lpstr>2024 TRIP CHARACTERISTICS</vt:lpstr>
      <vt:lpstr>2024 TRIP CHARACTERISTICS</vt:lpstr>
      <vt:lpstr>Rating of experience staying in Wales</vt:lpstr>
      <vt:lpstr>Main reason for choosing Wales as a destination</vt:lpstr>
      <vt:lpstr>Reasons for choosing Wales as a destination, by lifestage</vt:lpstr>
      <vt:lpstr>Activities done in Wales in 2024</vt:lpstr>
      <vt:lpstr>Where in Wales did you stay?</vt:lpstr>
      <vt:lpstr>Did you stay in one or several locations?</vt:lpstr>
      <vt:lpstr>Month trip taken in Wales in 2023 or 2024</vt:lpstr>
      <vt:lpstr>Amounts of night and immediate party size</vt:lpstr>
      <vt:lpstr>How accommodation was booked for Wales trip</vt:lpstr>
      <vt:lpstr>Type of accommodation stayed</vt:lpstr>
      <vt:lpstr>Competitive consideration, by lifestage</vt:lpstr>
      <vt:lpstr>IMPACT OF VISIT WALES MARKETING</vt:lpstr>
      <vt:lpstr>IMPACT OF VISIT WALES MARKETING</vt:lpstr>
      <vt:lpstr>Communication exposure</vt:lpstr>
      <vt:lpstr>Communication exposure, by lifestage</vt:lpstr>
      <vt:lpstr>Contact with Visit Wales</vt:lpstr>
      <vt:lpstr>Where and on which device?</vt:lpstr>
      <vt:lpstr>See communications promoting Wales and influence on decision to take a trip</vt:lpstr>
      <vt:lpstr>Influence of Visit Wales communications</vt:lpstr>
      <vt:lpstr>Mindset around visiting Wales at the end of 2023</vt:lpstr>
      <vt:lpstr>LIKELIHOOD OF VISITING WALES IN 2025</vt:lpstr>
      <vt:lpstr>LIKELIHOOD OF VISITING WALES IN 2025</vt:lpstr>
      <vt:lpstr>Likelihood of visiting Wales in 2025</vt:lpstr>
      <vt:lpstr>Influence of Visit Wales communication on trip decision</vt:lpstr>
      <vt:lpstr>Next likely to visit Wales?</vt:lpstr>
      <vt:lpstr>REASONS FOR NOT  TAKING A TRIP</vt:lpstr>
      <vt:lpstr>REASONS FOR NOT TAKING A TRIP</vt:lpstr>
      <vt:lpstr>Reasons for not visiting Wales in 2024</vt:lpstr>
      <vt:lpstr>Wales visiting intentions by non-trip takers to Wales</vt:lpstr>
      <vt:lpstr>Destination of those that went elsewhere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Wales consumer re-contact survey - UK and Ireland report (2025)</dc:title>
  <dc:creator/>
  <cp:lastModifiedBy/>
  <cp:revision>1</cp:revision>
  <dcterms:created xsi:type="dcterms:W3CDTF">2025-07-14T07:07:53Z</dcterms:created>
  <dcterms:modified xsi:type="dcterms:W3CDTF">2025-07-14T07:08:02Z</dcterms:modified>
</cp:coreProperties>
</file>