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8.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2.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6.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7.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8.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61"/>
  </p:notesMasterIdLst>
  <p:sldIdLst>
    <p:sldId id="952" r:id="rId3"/>
    <p:sldId id="953" r:id="rId4"/>
    <p:sldId id="1028" r:id="rId5"/>
    <p:sldId id="1180" r:id="rId6"/>
    <p:sldId id="1068" r:id="rId7"/>
    <p:sldId id="1069" r:id="rId8"/>
    <p:sldId id="1065" r:id="rId9"/>
    <p:sldId id="1181" r:id="rId10"/>
    <p:sldId id="1142" r:id="rId11"/>
    <p:sldId id="1182" r:id="rId12"/>
    <p:sldId id="1158" r:id="rId13"/>
    <p:sldId id="1147" r:id="rId14"/>
    <p:sldId id="1160" r:id="rId15"/>
    <p:sldId id="1085" r:id="rId16"/>
    <p:sldId id="1082" r:id="rId17"/>
    <p:sldId id="1183" r:id="rId18"/>
    <p:sldId id="1086" r:id="rId19"/>
    <p:sldId id="1087" r:id="rId20"/>
    <p:sldId id="1088" r:id="rId21"/>
    <p:sldId id="1091" r:id="rId22"/>
    <p:sldId id="1092" r:id="rId23"/>
    <p:sldId id="1146" r:id="rId24"/>
    <p:sldId id="1184" r:id="rId25"/>
    <p:sldId id="1093" r:id="rId26"/>
    <p:sldId id="1151" r:id="rId27"/>
    <p:sldId id="1177" r:id="rId28"/>
    <p:sldId id="1100" r:id="rId29"/>
    <p:sldId id="1098" r:id="rId30"/>
    <p:sldId id="1101" r:id="rId31"/>
    <p:sldId id="1102" r:id="rId32"/>
    <p:sldId id="1044" r:id="rId33"/>
    <p:sldId id="1185" r:id="rId34"/>
    <p:sldId id="1043" r:id="rId35"/>
    <p:sldId id="1138" r:id="rId36"/>
    <p:sldId id="1173" r:id="rId37"/>
    <p:sldId id="1114" r:id="rId38"/>
    <p:sldId id="1132" r:id="rId39"/>
    <p:sldId id="1178" r:id="rId40"/>
    <p:sldId id="1111" r:id="rId41"/>
    <p:sldId id="1116" r:id="rId42"/>
    <p:sldId id="1105" r:id="rId43"/>
    <p:sldId id="1175" r:id="rId44"/>
    <p:sldId id="1186" r:id="rId45"/>
    <p:sldId id="1161" r:id="rId46"/>
    <p:sldId id="1174" r:id="rId47"/>
    <p:sldId id="1162" r:id="rId48"/>
    <p:sldId id="1163" r:id="rId49"/>
    <p:sldId id="1164" r:id="rId50"/>
    <p:sldId id="1165" r:id="rId51"/>
    <p:sldId id="1189" r:id="rId52"/>
    <p:sldId id="1176" r:id="rId53"/>
    <p:sldId id="1187" r:id="rId54"/>
    <p:sldId id="1129" r:id="rId55"/>
    <p:sldId id="1127" r:id="rId56"/>
    <p:sldId id="1188" r:id="rId57"/>
    <p:sldId id="1130" r:id="rId58"/>
    <p:sldId id="1131" r:id="rId59"/>
    <p:sldId id="1141"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amp; Contents" id="{0D19AEDF-77D3-4425-B6AB-BD2BF311DF4B}">
          <p14:sldIdLst>
            <p14:sldId id="952"/>
            <p14:sldId id="953"/>
            <p14:sldId id="1028"/>
          </p14:sldIdLst>
        </p14:section>
        <p14:section name="Background &amp; Methodology" id="{FFC82336-3FB6-46AF-8905-FB6CDB5C1689}">
          <p14:sldIdLst>
            <p14:sldId id="1180"/>
            <p14:sldId id="1068"/>
            <p14:sldId id="1069"/>
            <p14:sldId id="1065"/>
          </p14:sldIdLst>
        </p14:section>
        <p14:section name="Key Findings" id="{AF7C74B5-0D16-4826-8483-66119A2DEF20}">
          <p14:sldIdLst>
            <p14:sldId id="1181"/>
            <p14:sldId id="1142"/>
          </p14:sldIdLst>
        </p14:section>
        <p14:section name="Profile" id="{79EA0617-FA25-46D3-ABB1-3D98BD50ED23}">
          <p14:sldIdLst>
            <p14:sldId id="1182"/>
            <p14:sldId id="1158"/>
            <p14:sldId id="1147"/>
            <p14:sldId id="1160"/>
            <p14:sldId id="1085"/>
            <p14:sldId id="1082"/>
          </p14:sldIdLst>
        </p14:section>
        <p14:section name="Wales Visitation 2024" id="{C6DBF8A8-7879-46ED-A995-AF5871D8C355}">
          <p14:sldIdLst>
            <p14:sldId id="1183"/>
            <p14:sldId id="1086"/>
            <p14:sldId id="1087"/>
            <p14:sldId id="1088"/>
            <p14:sldId id="1091"/>
            <p14:sldId id="1092"/>
            <p14:sldId id="1146"/>
          </p14:sldIdLst>
        </p14:section>
        <p14:section name="Intention to take a trip in Wales in 2025" id="{4E138B13-ABE8-4882-962E-CBBC94AC37CA}">
          <p14:sldIdLst>
            <p14:sldId id="1184"/>
            <p14:sldId id="1093"/>
            <p14:sldId id="1151"/>
            <p14:sldId id="1177"/>
            <p14:sldId id="1100"/>
            <p14:sldId id="1098"/>
            <p14:sldId id="1101"/>
            <p14:sldId id="1102"/>
            <p14:sldId id="1044"/>
          </p14:sldIdLst>
        </p14:section>
        <p14:section name="Marketing Impact" id="{21497AA8-36FB-4233-9E8D-C18D15645E72}">
          <p14:sldIdLst>
            <p14:sldId id="1185"/>
            <p14:sldId id="1043"/>
            <p14:sldId id="1138"/>
            <p14:sldId id="1173"/>
            <p14:sldId id="1114"/>
            <p14:sldId id="1132"/>
            <p14:sldId id="1178"/>
            <p14:sldId id="1111"/>
            <p14:sldId id="1116"/>
            <p14:sldId id="1105"/>
            <p14:sldId id="1175"/>
          </p14:sldIdLst>
        </p14:section>
        <p14:section name="Accessibility &amp; luxury focus" id="{AD9BC404-D81D-46E6-BD50-6B3350EC2DD1}">
          <p14:sldIdLst>
            <p14:sldId id="1186"/>
            <p14:sldId id="1161"/>
            <p14:sldId id="1174"/>
            <p14:sldId id="1162"/>
            <p14:sldId id="1163"/>
            <p14:sldId id="1164"/>
            <p14:sldId id="1165"/>
            <p14:sldId id="1189"/>
            <p14:sldId id="1176"/>
          </p14:sldIdLst>
        </p14:section>
        <p14:section name="Reasons for not visiting Wales" id="{C90C1A2E-F191-49EA-8255-E0E6CAD3FC54}">
          <p14:sldIdLst>
            <p14:sldId id="1187"/>
            <p14:sldId id="1129"/>
            <p14:sldId id="1127"/>
            <p14:sldId id="1188"/>
            <p14:sldId id="1130"/>
            <p14:sldId id="1131"/>
            <p14:sldId id="114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0742"/>
    <a:srgbClr val="00A1A5"/>
    <a:srgbClr val="EA5A0D"/>
    <a:srgbClr val="135D78"/>
    <a:srgbClr val="FF66CC"/>
    <a:srgbClr val="E4BFEB"/>
    <a:srgbClr val="C4D2E6"/>
    <a:srgbClr val="EFAC33"/>
    <a:srgbClr val="B5D7AE"/>
    <a:srgbClr val="F0C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microsoft.com/office/2018/10/relationships/authors" Target="author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552868658131817E-2"/>
          <c:y val="0.21719751077970914"/>
          <c:w val="0.95827406353722144"/>
          <c:h val="0.67772006136012919"/>
        </c:manualLayout>
      </c:layout>
      <c:barChart>
        <c:barDir val="col"/>
        <c:grouping val="clustered"/>
        <c:varyColors val="0"/>
        <c:ser>
          <c:idx val="0"/>
          <c:order val="0"/>
          <c:tx>
            <c:strRef>
              <c:f>Sheet1!$A$2</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Dublin</c:v>
                </c:pt>
                <c:pt idx="1">
                  <c:v>Leinster</c:v>
                </c:pt>
                <c:pt idx="2">
                  <c:v>Munster</c:v>
                </c:pt>
                <c:pt idx="3">
                  <c:v>Connacht-Ulster</c:v>
                </c:pt>
              </c:strCache>
            </c:strRef>
          </c:cat>
          <c:val>
            <c:numRef>
              <c:f>Sheet1!$B$2:$E$2</c:f>
              <c:numCache>
                <c:formatCode>0%</c:formatCode>
                <c:ptCount val="4"/>
                <c:pt idx="0">
                  <c:v>0.28999999999999998</c:v>
                </c:pt>
                <c:pt idx="1">
                  <c:v>0.25</c:v>
                </c:pt>
                <c:pt idx="2">
                  <c:v>0.27</c:v>
                </c:pt>
                <c:pt idx="3">
                  <c:v>0.19</c:v>
                </c:pt>
              </c:numCache>
            </c:numRef>
          </c:val>
          <c:extLst>
            <c:ext xmlns:c16="http://schemas.microsoft.com/office/drawing/2014/chart" uri="{C3380CC4-5D6E-409C-BE32-E72D297353CC}">
              <c16:uniqueId val="{00000000-A076-49AF-B890-746360C16F83}"/>
            </c:ext>
          </c:extLst>
        </c:ser>
        <c:ser>
          <c:idx val="1"/>
          <c:order val="1"/>
          <c:tx>
            <c:strRef>
              <c:f>Sheet1!$A$3</c:f>
              <c:strCache>
                <c:ptCount val="1"/>
                <c:pt idx="0">
                  <c:v>2025</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Dublin</c:v>
                </c:pt>
                <c:pt idx="1">
                  <c:v>Leinster</c:v>
                </c:pt>
                <c:pt idx="2">
                  <c:v>Munster</c:v>
                </c:pt>
                <c:pt idx="3">
                  <c:v>Connacht-Ulster</c:v>
                </c:pt>
              </c:strCache>
            </c:strRef>
          </c:cat>
          <c:val>
            <c:numRef>
              <c:f>Sheet1!$B$3:$E$3</c:f>
              <c:numCache>
                <c:formatCode>0%</c:formatCode>
                <c:ptCount val="4"/>
                <c:pt idx="0">
                  <c:v>0.28999999999999998</c:v>
                </c:pt>
                <c:pt idx="1">
                  <c:v>0.25</c:v>
                </c:pt>
                <c:pt idx="2">
                  <c:v>0.27</c:v>
                </c:pt>
                <c:pt idx="3">
                  <c:v>0.18</c:v>
                </c:pt>
              </c:numCache>
            </c:numRef>
          </c:val>
          <c:extLst>
            <c:ext xmlns:c16="http://schemas.microsoft.com/office/drawing/2014/chart" uri="{C3380CC4-5D6E-409C-BE32-E72D297353CC}">
              <c16:uniqueId val="{00000001-A076-49AF-B890-746360C16F83}"/>
            </c:ext>
          </c:extLst>
        </c:ser>
        <c:dLbls>
          <c:dLblPos val="outEnd"/>
          <c:showLegendKey val="0"/>
          <c:showVal val="1"/>
          <c:showCatName val="0"/>
          <c:showSerName val="0"/>
          <c:showPercent val="0"/>
          <c:showBubbleSize val="0"/>
        </c:dLbls>
        <c:gapWidth val="219"/>
        <c:overlap val="-27"/>
        <c:axId val="1617370976"/>
        <c:axId val="1617370016"/>
      </c:barChart>
      <c:catAx>
        <c:axId val="161737097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17370016"/>
        <c:crosses val="autoZero"/>
        <c:auto val="1"/>
        <c:lblAlgn val="ctr"/>
        <c:lblOffset val="100"/>
        <c:noMultiLvlLbl val="0"/>
      </c:catAx>
      <c:valAx>
        <c:axId val="1617370016"/>
        <c:scaling>
          <c:orientation val="minMax"/>
          <c:max val="0.30000000000000004"/>
        </c:scaling>
        <c:delete val="1"/>
        <c:axPos val="l"/>
        <c:numFmt formatCode="0%" sourceLinked="1"/>
        <c:majorTickMark val="out"/>
        <c:minorTickMark val="none"/>
        <c:tickLblPos val="nextTo"/>
        <c:crossAx val="161737097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 have never taken a short break or holiday there before and am not likely to in the future</c:v>
                </c:pt>
              </c:strCache>
            </c:strRef>
          </c:tx>
          <c:spPr>
            <a:solidFill>
              <a:schemeClr val="accent1">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Sheet1!$B$2:$B$5</c:f>
              <c:numCache>
                <c:formatCode>0%</c:formatCode>
                <c:ptCount val="4"/>
                <c:pt idx="0">
                  <c:v>0.1013333333333</c:v>
                </c:pt>
                <c:pt idx="1">
                  <c:v>8.7999999999999995E-2</c:v>
                </c:pt>
                <c:pt idx="2">
                  <c:v>7.066666666667E-2</c:v>
                </c:pt>
                <c:pt idx="3">
                  <c:v>3.0666666666669999E-2</c:v>
                </c:pt>
              </c:numCache>
            </c:numRef>
          </c:val>
          <c:extLst>
            <c:ext xmlns:c16="http://schemas.microsoft.com/office/drawing/2014/chart" uri="{C3380CC4-5D6E-409C-BE32-E72D297353CC}">
              <c16:uniqueId val="{00000000-DBC2-4CD1-9479-23133B04265B}"/>
            </c:ext>
          </c:extLst>
        </c:ser>
        <c:ser>
          <c:idx val="1"/>
          <c:order val="1"/>
          <c:tx>
            <c:strRef>
              <c:f>Sheet1!$C$1</c:f>
              <c:strCache>
                <c:ptCount val="1"/>
                <c:pt idx="0">
                  <c:v>I have never been on a holiday or short break there but would like to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Sheet1!$C$2:$C$5</c:f>
              <c:numCache>
                <c:formatCode>0%</c:formatCode>
                <c:ptCount val="4"/>
                <c:pt idx="0">
                  <c:v>0.33733333333330001</c:v>
                </c:pt>
                <c:pt idx="1">
                  <c:v>0.3</c:v>
                </c:pt>
                <c:pt idx="2">
                  <c:v>0.17199999999999999</c:v>
                </c:pt>
                <c:pt idx="3">
                  <c:v>0.1053333333333</c:v>
                </c:pt>
              </c:numCache>
            </c:numRef>
          </c:val>
          <c:extLst>
            <c:ext xmlns:c16="http://schemas.microsoft.com/office/drawing/2014/chart" uri="{C3380CC4-5D6E-409C-BE32-E72D297353CC}">
              <c16:uniqueId val="{00000001-DBC2-4CD1-9479-23133B04265B}"/>
            </c:ext>
          </c:extLst>
        </c:ser>
        <c:ser>
          <c:idx val="2"/>
          <c:order val="2"/>
          <c:tx>
            <c:strRef>
              <c:f>Sheet1!$D$1</c:f>
              <c:strCache>
                <c:ptCount val="1"/>
                <c:pt idx="0">
                  <c:v>I have taken a short break or holiday there before, but am unlikely to do so again</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Sheet1!$D$2:$D$5</c:f>
              <c:numCache>
                <c:formatCode>0%</c:formatCode>
                <c:ptCount val="4"/>
                <c:pt idx="0">
                  <c:v>7.3333333333330003E-2</c:v>
                </c:pt>
                <c:pt idx="1">
                  <c:v>7.4666666666670004E-2</c:v>
                </c:pt>
                <c:pt idx="2">
                  <c:v>5.8666666666670003E-2</c:v>
                </c:pt>
                <c:pt idx="3">
                  <c:v>8.7999999999999995E-2</c:v>
                </c:pt>
              </c:numCache>
            </c:numRef>
          </c:val>
          <c:extLst>
            <c:ext xmlns:c16="http://schemas.microsoft.com/office/drawing/2014/chart" uri="{C3380CC4-5D6E-409C-BE32-E72D297353CC}">
              <c16:uniqueId val="{00000002-DBC2-4CD1-9479-23133B04265B}"/>
            </c:ext>
          </c:extLst>
        </c:ser>
        <c:ser>
          <c:idx val="3"/>
          <c:order val="3"/>
          <c:tx>
            <c:strRef>
              <c:f>Sheet1!$E$1</c:f>
              <c:strCache>
                <c:ptCount val="1"/>
                <c:pt idx="0">
                  <c:v>I have taken a short break or holiday there once or twice before and might do so again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Sheet1!$E$2:$E$5</c:f>
              <c:numCache>
                <c:formatCode>0%</c:formatCode>
                <c:ptCount val="4"/>
                <c:pt idx="0">
                  <c:v>0.29599999999999999</c:v>
                </c:pt>
                <c:pt idx="1">
                  <c:v>0.34799999999999998</c:v>
                </c:pt>
                <c:pt idx="2">
                  <c:v>0.37066666666670001</c:v>
                </c:pt>
                <c:pt idx="3">
                  <c:v>0.3626666666667</c:v>
                </c:pt>
              </c:numCache>
            </c:numRef>
          </c:val>
          <c:extLst>
            <c:ext xmlns:c16="http://schemas.microsoft.com/office/drawing/2014/chart" uri="{C3380CC4-5D6E-409C-BE32-E72D297353CC}">
              <c16:uniqueId val="{00000003-DBC2-4CD1-9479-23133B04265B}"/>
            </c:ext>
          </c:extLst>
        </c:ser>
        <c:ser>
          <c:idx val="4"/>
          <c:order val="4"/>
          <c:tx>
            <c:strRef>
              <c:f>Sheet1!$F$1</c:f>
              <c:strCache>
                <c:ptCount val="1"/>
                <c:pt idx="0">
                  <c:v>I sometimes take short breaks or holidays there and intend to do so again in the next couple of years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Sheet1!$F$2:$F$5</c:f>
              <c:numCache>
                <c:formatCode>0%</c:formatCode>
                <c:ptCount val="4"/>
                <c:pt idx="0">
                  <c:v>0.1053333333333</c:v>
                </c:pt>
                <c:pt idx="1">
                  <c:v>0.1213333333333</c:v>
                </c:pt>
                <c:pt idx="2">
                  <c:v>0.19600000000000001</c:v>
                </c:pt>
                <c:pt idx="3">
                  <c:v>0.1973333333333</c:v>
                </c:pt>
              </c:numCache>
            </c:numRef>
          </c:val>
          <c:extLst>
            <c:ext xmlns:c16="http://schemas.microsoft.com/office/drawing/2014/chart" uri="{C3380CC4-5D6E-409C-BE32-E72D297353CC}">
              <c16:uniqueId val="{00000004-DBC2-4CD1-9479-23133B04265B}"/>
            </c:ext>
          </c:extLst>
        </c:ser>
        <c:ser>
          <c:idx val="5"/>
          <c:order val="5"/>
          <c:tx>
            <c:strRef>
              <c:f>Sheet1!$G$1</c:f>
              <c:strCache>
                <c:ptCount val="1"/>
                <c:pt idx="0">
                  <c:v>I often take short breaks or holidays there and intend to do so again within the next year</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Sheet1!$G$2:$G$5</c:f>
              <c:numCache>
                <c:formatCode>0%</c:formatCode>
                <c:ptCount val="4"/>
                <c:pt idx="0">
                  <c:v>5.6000000000000001E-2</c:v>
                </c:pt>
                <c:pt idx="1">
                  <c:v>4.9333333333330003E-2</c:v>
                </c:pt>
                <c:pt idx="2">
                  <c:v>0.12266666666669999</c:v>
                </c:pt>
                <c:pt idx="3">
                  <c:v>0.2066666666667</c:v>
                </c:pt>
              </c:numCache>
            </c:numRef>
          </c:val>
          <c:extLst>
            <c:ext xmlns:c16="http://schemas.microsoft.com/office/drawing/2014/chart" uri="{C3380CC4-5D6E-409C-BE32-E72D297353CC}">
              <c16:uniqueId val="{00000005-DBC2-4CD1-9479-23133B04265B}"/>
            </c:ext>
          </c:extLst>
        </c:ser>
        <c:dLbls>
          <c:dLblPos val="ctr"/>
          <c:showLegendKey val="0"/>
          <c:showVal val="1"/>
          <c:showCatName val="0"/>
          <c:showSerName val="0"/>
          <c:showPercent val="0"/>
          <c:showBubbleSize val="0"/>
        </c:dLbls>
        <c:gapWidth val="150"/>
        <c:overlap val="100"/>
        <c:axId val="1779141359"/>
        <c:axId val="1779143279"/>
      </c:barChart>
      <c:catAx>
        <c:axId val="1779141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1779143279"/>
        <c:crosses val="autoZero"/>
        <c:auto val="1"/>
        <c:lblAlgn val="ctr"/>
        <c:lblOffset val="100"/>
        <c:noMultiLvlLbl val="0"/>
      </c:catAx>
      <c:valAx>
        <c:axId val="1779143279"/>
        <c:scaling>
          <c:orientation val="minMax"/>
        </c:scaling>
        <c:delete val="1"/>
        <c:axPos val="l"/>
        <c:numFmt formatCode="0%" sourceLinked="1"/>
        <c:majorTickMark val="none"/>
        <c:minorTickMark val="none"/>
        <c:tickLblPos val="nextTo"/>
        <c:crossAx val="1779141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In the last 2 months</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Sheet1!$B$2:$B$5</c:f>
              <c:numCache>
                <c:formatCode>0%</c:formatCode>
                <c:ptCount val="4"/>
                <c:pt idx="0">
                  <c:v>4.5130641330170002E-2</c:v>
                </c:pt>
                <c:pt idx="1">
                  <c:v>3.4858387799559999E-2</c:v>
                </c:pt>
                <c:pt idx="2">
                  <c:v>9.8591549295770006E-2</c:v>
                </c:pt>
                <c:pt idx="3">
                  <c:v>0.1049382716049</c:v>
                </c:pt>
              </c:numCache>
            </c:numRef>
          </c:val>
          <c:extLst>
            <c:ext xmlns:c16="http://schemas.microsoft.com/office/drawing/2014/chart" uri="{C3380CC4-5D6E-409C-BE32-E72D297353CC}">
              <c16:uniqueId val="{00000000-0FE4-4258-94D0-6A1ED617ECE7}"/>
            </c:ext>
          </c:extLst>
        </c:ser>
        <c:ser>
          <c:idx val="1"/>
          <c:order val="1"/>
          <c:tx>
            <c:strRef>
              <c:f>Sheet1!$C$1</c:f>
              <c:strCache>
                <c:ptCount val="1"/>
                <c:pt idx="0">
                  <c:v>2024</c:v>
                </c:pt>
              </c:strCache>
            </c:strRef>
          </c:tx>
          <c:spPr>
            <a:solidFill>
              <a:schemeClr val="bg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Wales</c:v>
                </c:pt>
                <c:pt idx="1">
                  <c:v>Scotland</c:v>
                </c:pt>
                <c:pt idx="2">
                  <c:v>Northern Ireland</c:v>
                </c:pt>
                <c:pt idx="3">
                  <c:v>England</c:v>
                </c:pt>
              </c:strCache>
            </c:strRef>
          </c:cat>
          <c:val>
            <c:numRef>
              <c:f>Sheet1!$C$2:$C$5</c:f>
              <c:numCache>
                <c:formatCode>0%</c:formatCode>
                <c:ptCount val="4"/>
                <c:pt idx="0">
                  <c:v>0.1282660332542</c:v>
                </c:pt>
                <c:pt idx="1">
                  <c:v>0.13507625272330001</c:v>
                </c:pt>
                <c:pt idx="2">
                  <c:v>0.30633802816900002</c:v>
                </c:pt>
                <c:pt idx="3">
                  <c:v>0.33179012345679998</c:v>
                </c:pt>
              </c:numCache>
            </c:numRef>
          </c:val>
          <c:extLst>
            <c:ext xmlns:c16="http://schemas.microsoft.com/office/drawing/2014/chart" uri="{C3380CC4-5D6E-409C-BE32-E72D297353CC}">
              <c16:uniqueId val="{00000001-0FE4-4258-94D0-6A1ED617ECE7}"/>
            </c:ext>
          </c:extLst>
        </c:ser>
        <c:dLbls>
          <c:dLblPos val="ctr"/>
          <c:showLegendKey val="0"/>
          <c:showVal val="1"/>
          <c:showCatName val="0"/>
          <c:showSerName val="0"/>
          <c:showPercent val="0"/>
          <c:showBubbleSize val="0"/>
        </c:dLbls>
        <c:gapWidth val="150"/>
        <c:overlap val="100"/>
        <c:axId val="1707355632"/>
        <c:axId val="1707362832"/>
      </c:barChart>
      <c:catAx>
        <c:axId val="170735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707362832"/>
        <c:crosses val="autoZero"/>
        <c:auto val="1"/>
        <c:lblAlgn val="ctr"/>
        <c:lblOffset val="100"/>
        <c:noMultiLvlLbl val="0"/>
      </c:catAx>
      <c:valAx>
        <c:axId val="1707362832"/>
        <c:scaling>
          <c:orientation val="minMax"/>
        </c:scaling>
        <c:delete val="1"/>
        <c:axPos val="l"/>
        <c:numFmt formatCode="0%" sourceLinked="1"/>
        <c:majorTickMark val="none"/>
        <c:minorTickMark val="none"/>
        <c:tickLblPos val="nextTo"/>
        <c:crossAx val="170735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Sheet1!$A$3:$A$16</c:f>
              <c:strCache>
                <c:ptCount val="14"/>
                <c:pt idx="0">
                  <c:v>Is easy to travel to and get around</c:v>
                </c:pt>
                <c:pt idx="1">
                  <c:v>Lots of activities and things to do</c:v>
                </c:pt>
                <c:pt idx="2">
                  <c:v>Famous landmarks and visitor attractions</c:v>
                </c:pt>
                <c:pt idx="3">
                  <c:v>Incredible scenery and landscapes</c:v>
                </c:pt>
                <c:pt idx="4">
                  <c:v>A destination rich in history and heritage</c:v>
                </c:pt>
                <c:pt idx="5">
                  <c:v>High quality accommodation</c:v>
                </c:pt>
                <c:pt idx="6">
                  <c:v>Somewhere you can visit at all times of the year</c:v>
                </c:pt>
                <c:pt idx="7">
                  <c:v>People that are very welcoming</c:v>
                </c:pt>
                <c:pt idx="8">
                  <c:v>Places renowned for their food and drink</c:v>
                </c:pt>
                <c:pt idx="9">
                  <c:v>Opportunities to explore my hobbies and interests</c:v>
                </c:pt>
                <c:pt idx="10">
                  <c:v>A thriving culture and entertainment scene</c:v>
                </c:pt>
                <c:pt idx="11">
                  <c:v>Great places to explore off the beaten track</c:v>
                </c:pt>
                <c:pt idx="12">
                  <c:v>An authentic cultural experience</c:v>
                </c:pt>
                <c:pt idx="13">
                  <c:v>An environmentally friendly destination</c:v>
                </c:pt>
              </c:strCache>
            </c:strRef>
          </c:cat>
          <c:val>
            <c:numRef>
              <c:f>Sheet1!$B$3:$B$16</c:f>
              <c:numCache>
                <c:formatCode>0%</c:formatCode>
                <c:ptCount val="14"/>
                <c:pt idx="0">
                  <c:v>0.5</c:v>
                </c:pt>
                <c:pt idx="1">
                  <c:v>0.33066666666670003</c:v>
                </c:pt>
                <c:pt idx="2">
                  <c:v>0.3293333333333</c:v>
                </c:pt>
                <c:pt idx="3">
                  <c:v>0.30933333333329999</c:v>
                </c:pt>
                <c:pt idx="4">
                  <c:v>0.3</c:v>
                </c:pt>
                <c:pt idx="5">
                  <c:v>0.28933333333330002</c:v>
                </c:pt>
                <c:pt idx="6">
                  <c:v>0.2653333333333</c:v>
                </c:pt>
                <c:pt idx="7">
                  <c:v>0.25333333333329999</c:v>
                </c:pt>
                <c:pt idx="8">
                  <c:v>0.21333333333330001</c:v>
                </c:pt>
                <c:pt idx="9">
                  <c:v>0.16800000000000001</c:v>
                </c:pt>
                <c:pt idx="10">
                  <c:v>0.16800000000000001</c:v>
                </c:pt>
                <c:pt idx="11">
                  <c:v>0.16</c:v>
                </c:pt>
                <c:pt idx="12">
                  <c:v>0.1413333333333</c:v>
                </c:pt>
                <c:pt idx="13">
                  <c:v>0.112</c:v>
                </c:pt>
              </c:numCache>
            </c:numRef>
          </c:val>
          <c:extLst>
            <c:ext xmlns:c16="http://schemas.microsoft.com/office/drawing/2014/chart" uri="{C3380CC4-5D6E-409C-BE32-E72D297353CC}">
              <c16:uniqueId val="{00000000-8C20-469F-A16A-47159DAED7BB}"/>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77404625128887E-2"/>
          <c:y val="9.1679826681761295E-4"/>
          <c:w val="0.95884519074974228"/>
          <c:h val="0.84063193725703866"/>
        </c:manualLayout>
      </c:layout>
      <c:barChart>
        <c:barDir val="col"/>
        <c:grouping val="clustered"/>
        <c:varyColors val="0"/>
        <c:ser>
          <c:idx val="0"/>
          <c:order val="0"/>
          <c:tx>
            <c:strRef>
              <c:f>Sheet1!$A$2</c:f>
              <c:strCache>
                <c:ptCount val="1"/>
                <c:pt idx="0">
                  <c:v>Taken a trip in 2023</c:v>
                </c:pt>
              </c:strCache>
            </c:strRef>
          </c:tx>
          <c:spPr>
            <a:solidFill>
              <a:schemeClr val="bg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Younger independents</c:v>
                </c:pt>
                <c:pt idx="2">
                  <c:v>Families</c:v>
                </c:pt>
                <c:pt idx="3">
                  <c:v>Older independents</c:v>
                </c:pt>
                <c:pt idx="4">
                  <c:v>Retirement age</c:v>
                </c:pt>
              </c:strCache>
            </c:strRef>
          </c:cat>
          <c:val>
            <c:numRef>
              <c:f>Sheet1!$B$2:$F$2</c:f>
              <c:numCache>
                <c:formatCode>0%</c:formatCode>
                <c:ptCount val="5"/>
                <c:pt idx="0">
                  <c:v>0.16</c:v>
                </c:pt>
                <c:pt idx="1">
                  <c:v>0.15</c:v>
                </c:pt>
                <c:pt idx="2">
                  <c:v>0.24</c:v>
                </c:pt>
                <c:pt idx="3">
                  <c:v>0.11</c:v>
                </c:pt>
                <c:pt idx="4">
                  <c:v>0.11</c:v>
                </c:pt>
              </c:numCache>
            </c:numRef>
          </c:val>
          <c:extLst>
            <c:ext xmlns:c16="http://schemas.microsoft.com/office/drawing/2014/chart" uri="{C3380CC4-5D6E-409C-BE32-E72D297353CC}">
              <c16:uniqueId val="{00000000-0B9C-49C8-B919-B2AC3B019F47}"/>
            </c:ext>
          </c:extLst>
        </c:ser>
        <c:ser>
          <c:idx val="1"/>
          <c:order val="1"/>
          <c:tx>
            <c:strRef>
              <c:f>Sheet1!$A$3</c:f>
              <c:strCache>
                <c:ptCount val="1"/>
                <c:pt idx="0">
                  <c:v>Taken a trip in 2024</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Younger independents</c:v>
                </c:pt>
                <c:pt idx="2">
                  <c:v>Families</c:v>
                </c:pt>
                <c:pt idx="3">
                  <c:v>Older independents</c:v>
                </c:pt>
                <c:pt idx="4">
                  <c:v>Retirement age</c:v>
                </c:pt>
              </c:strCache>
            </c:strRef>
          </c:cat>
          <c:val>
            <c:numRef>
              <c:f>Sheet1!$B$3:$F$3</c:f>
              <c:numCache>
                <c:formatCode>0%</c:formatCode>
                <c:ptCount val="5"/>
                <c:pt idx="0">
                  <c:v>0.14533333333330001</c:v>
                </c:pt>
                <c:pt idx="1">
                  <c:v>0.128</c:v>
                </c:pt>
                <c:pt idx="2">
                  <c:v>0.2175438596491</c:v>
                </c:pt>
                <c:pt idx="3">
                  <c:v>8.3743842364530002E-2</c:v>
                </c:pt>
                <c:pt idx="4">
                  <c:v>0.1021897810219</c:v>
                </c:pt>
              </c:numCache>
            </c:numRef>
          </c:val>
          <c:extLst>
            <c:ext xmlns:c16="http://schemas.microsoft.com/office/drawing/2014/chart" uri="{C3380CC4-5D6E-409C-BE32-E72D297353CC}">
              <c16:uniqueId val="{00000000-4130-4204-A830-100836D2C8A3}"/>
            </c:ext>
          </c:extLst>
        </c:ser>
        <c:dLbls>
          <c:showLegendKey val="0"/>
          <c:showVal val="1"/>
          <c:showCatName val="0"/>
          <c:showSerName val="0"/>
          <c:showPercent val="0"/>
          <c:showBubbleSize val="0"/>
        </c:dLbls>
        <c:gapWidth val="75"/>
        <c:axId val="1617370976"/>
        <c:axId val="1617370016"/>
      </c:barChart>
      <c:catAx>
        <c:axId val="161737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17370016"/>
        <c:crosses val="autoZero"/>
        <c:auto val="1"/>
        <c:lblAlgn val="ctr"/>
        <c:lblOffset val="100"/>
        <c:noMultiLvlLbl val="0"/>
      </c:catAx>
      <c:valAx>
        <c:axId val="1617370016"/>
        <c:scaling>
          <c:orientation val="minMax"/>
          <c:max val="0.8"/>
        </c:scaling>
        <c:delete val="1"/>
        <c:axPos val="l"/>
        <c:numFmt formatCode="0%" sourceLinked="1"/>
        <c:majorTickMark val="none"/>
        <c:minorTickMark val="none"/>
        <c:tickLblPos val="nextTo"/>
        <c:crossAx val="1617370976"/>
        <c:crosses val="autoZero"/>
        <c:crossBetween val="between"/>
      </c:valAx>
      <c:spPr>
        <a:noFill/>
        <a:ln>
          <a:noFill/>
        </a:ln>
        <a:effectLst/>
      </c:spPr>
    </c:plotArea>
    <c:legend>
      <c:legendPos val="t"/>
      <c:layout>
        <c:manualLayout>
          <c:xMode val="edge"/>
          <c:yMode val="edge"/>
          <c:x val="0.23554205332154957"/>
          <c:y val="0.20944045682329096"/>
          <c:w val="0.52891589335690092"/>
          <c:h val="7.46088108527903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c:v>
                </c:pt>
              </c:strCache>
            </c:strRef>
          </c:tx>
          <c:spPr>
            <a:solidFill>
              <a:schemeClr val="bg1"/>
            </a:solidFill>
            <a:ln>
              <a:solidFill>
                <a:srgbClr val="120742"/>
              </a:solidFill>
            </a:ln>
            <a:effectLst/>
          </c:spPr>
          <c:invertIfNegative val="0"/>
          <c:dLbls>
            <c:dLbl>
              <c:idx val="3"/>
              <c:layout>
                <c:manualLayout>
                  <c:x val="-1.1177366917458225E-2"/>
                  <c:y val="3.25379637332368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FE-421A-862D-590B6F2C1681}"/>
                </c:ext>
              </c:extLst>
            </c:dLbl>
            <c:dLbl>
              <c:idx val="4"/>
              <c:layout>
                <c:manualLayout>
                  <c:x val="-1.1177366917458225E-2"/>
                  <c:y val="-9.76138911997105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FE-421A-862D-590B6F2C1681}"/>
                </c:ext>
              </c:extLst>
            </c:dLbl>
            <c:dLbl>
              <c:idx val="6"/>
              <c:layout>
                <c:manualLayout>
                  <c:x val="-1.845509896219858E-3"/>
                  <c:y val="0"/>
                </c:manualLayout>
              </c:layout>
              <c:tx>
                <c:rich>
                  <a:bodyPr/>
                  <a:lstStyle/>
                  <a:p>
                    <a:fld id="{4668172D-3293-4DD1-8857-136CDE33AAB3}"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D4D-4DD6-B6A6-1C84CC8B242A}"/>
                </c:ext>
              </c:extLst>
            </c:dLbl>
            <c:dLbl>
              <c:idx val="7"/>
              <c:layout>
                <c:manualLayout>
                  <c:x val="-1.3040261403701332E-2"/>
                  <c:y val="1.4913061100779144E-17"/>
                </c:manualLayout>
              </c:layout>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fld id="{DBA8E294-7097-438E-9EC3-8504FD5BD4FA}" type="VALUE">
                      <a:rPr lang="en-US" sz="1000" smtClean="0"/>
                      <a:pPr algn="ctr">
                        <a:defRPr sz="10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D4D-4DD6-B6A6-1C84CC8B242A}"/>
                </c:ext>
              </c:extLst>
            </c:dLbl>
            <c:dLbl>
              <c:idx val="8"/>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fld id="{E24863CB-065D-41DB-95C0-19B0BAB43861}" type="VALUE">
                      <a:rPr lang="en-US" sz="1000" smtClean="0"/>
                      <a:pPr algn="ctr">
                        <a:defRPr sz="10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D4D-4DD6-B6A6-1C84CC8B242A}"/>
                </c:ext>
              </c:extLst>
            </c:dLbl>
            <c:dLbl>
              <c:idx val="9"/>
              <c:tx>
                <c:rich>
                  <a:bodyPr/>
                  <a:lstStyle/>
                  <a:p>
                    <a:fld id="{B914C836-A578-496F-909E-4266D3700340}"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D4D-4DD6-B6A6-1C84CC8B242A}"/>
                </c:ext>
              </c:extLst>
            </c:dLbl>
            <c:dLbl>
              <c:idx val="11"/>
              <c:layout>
                <c:manualLayout>
                  <c:x val="-5.5886834587292496E-3"/>
                  <c:y val="9.76138911997094E-3"/>
                </c:manualLayout>
              </c:layout>
              <c:tx>
                <c:rich>
                  <a:bodyPr/>
                  <a:lstStyle/>
                  <a:p>
                    <a:fld id="{D97E9C60-3A44-4576-B6DA-09A9B85C9714}"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BD4D-4DD6-B6A6-1C84CC8B242A}"/>
                </c:ext>
              </c:extLst>
            </c:dLbl>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0%</c:formatCode>
                <c:ptCount val="12"/>
                <c:pt idx="0">
                  <c:v>8.1000000000000003E-2</c:v>
                </c:pt>
                <c:pt idx="1">
                  <c:v>0.12959999999999999</c:v>
                </c:pt>
                <c:pt idx="2">
                  <c:v>0.1782</c:v>
                </c:pt>
                <c:pt idx="3">
                  <c:v>0.21059999999999998</c:v>
                </c:pt>
                <c:pt idx="4">
                  <c:v>0.19439999999999999</c:v>
                </c:pt>
                <c:pt idx="5">
                  <c:v>0.25919999999999999</c:v>
                </c:pt>
                <c:pt idx="6">
                  <c:v>0.16200000000000001</c:v>
                </c:pt>
                <c:pt idx="7">
                  <c:v>0.16200000000000001</c:v>
                </c:pt>
                <c:pt idx="8">
                  <c:v>9.7199999999999995E-2</c:v>
                </c:pt>
                <c:pt idx="9">
                  <c:v>4.8599999999999997E-2</c:v>
                </c:pt>
                <c:pt idx="10">
                  <c:v>6.4799999999999996E-2</c:v>
                </c:pt>
                <c:pt idx="11">
                  <c:v>3.2399999999999998E-2</c:v>
                </c:pt>
              </c:numCache>
            </c:numRef>
          </c:val>
          <c:extLst>
            <c:ext xmlns:c16="http://schemas.microsoft.com/office/drawing/2014/chart" uri="{C3380CC4-5D6E-409C-BE32-E72D297353CC}">
              <c16:uniqueId val="{00000003-BD4D-4DD6-B6A6-1C84CC8B242A}"/>
            </c:ext>
          </c:extLst>
        </c:ser>
        <c:ser>
          <c:idx val="1"/>
          <c:order val="1"/>
          <c:tx>
            <c:strRef>
              <c:f>Sheet1!$C$1</c:f>
              <c:strCache>
                <c:ptCount val="1"/>
                <c:pt idx="0">
                  <c:v>Taken a trip in 2024</c:v>
                </c:pt>
              </c:strCache>
            </c:strRef>
          </c:tx>
          <c:spPr>
            <a:solidFill>
              <a:schemeClr val="accent1"/>
            </a:solidFill>
            <a:ln>
              <a:solidFill>
                <a:srgbClr val="120742"/>
              </a:solidFill>
            </a:ln>
            <a:effectLst/>
          </c:spPr>
          <c:invertIfNegative val="0"/>
          <c:dLbls>
            <c:dLbl>
              <c:idx val="1"/>
              <c:layout>
                <c:manualLayout>
                  <c:x val="3.72578897248607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FE-421A-862D-590B6F2C1681}"/>
                </c:ext>
              </c:extLst>
            </c:dLbl>
            <c:dLbl>
              <c:idx val="4"/>
              <c:layout>
                <c:manualLayout>
                  <c:x val="9.3144724312151875E-3"/>
                  <c:y val="-9.76138911997105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FE-421A-862D-590B6F2C1681}"/>
                </c:ext>
              </c:extLst>
            </c:dLbl>
            <c:dLbl>
              <c:idx val="5"/>
              <c:layout>
                <c:manualLayout>
                  <c:x val="1.1177366917458225E-2"/>
                  <c:y val="6.50759274664737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FE-421A-862D-590B6F2C1681}"/>
                </c:ext>
              </c:extLst>
            </c:dLbl>
            <c:dLbl>
              <c:idx val="6"/>
              <c:layout>
                <c:manualLayout>
                  <c:x val="7.382039584879432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D4D-4DD6-B6A6-1C84CC8B242A}"/>
                </c:ext>
              </c:extLst>
            </c:dLbl>
            <c:dLbl>
              <c:idx val="7"/>
              <c:layout>
                <c:manualLayout>
                  <c:x val="7.4168136935358247E-3"/>
                  <c:y val="1.491306110077914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D4D-4DD6-B6A6-1C84CC8B242A}"/>
                </c:ext>
              </c:extLst>
            </c:dLbl>
            <c:dLbl>
              <c:idx val="9"/>
              <c:tx>
                <c:rich>
                  <a:bodyPr/>
                  <a:lstStyle/>
                  <a:p>
                    <a:fld id="{E31F7EB6-B5AA-4953-9C03-5D3F89DF58F8}" type="VALUE">
                      <a:rPr lang="en-US" smtClean="0"/>
                      <a:pPr/>
                      <a:t>[VALUE]</a:t>
                    </a:fld>
                    <a:r>
                      <a:rPr lang="en-US"/>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BD4D-4DD6-B6A6-1C84CC8B242A}"/>
                </c:ext>
              </c:extLst>
            </c:dLbl>
            <c:dLbl>
              <c:idx val="10"/>
              <c:tx>
                <c:rich>
                  <a:bodyPr/>
                  <a:lstStyle/>
                  <a:p>
                    <a:fld id="{09505C0E-BF04-4DFD-BAB2-1D2DA8FE81C3}" type="VALUE">
                      <a:rPr lang="en-US" smtClean="0"/>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D4D-4DD6-B6A6-1C84CC8B242A}"/>
                </c:ext>
              </c:extLst>
            </c:dLbl>
            <c:dLbl>
              <c:idx val="11"/>
              <c:layout>
                <c:manualLayout>
                  <c:x val="3.725788972486075E-3"/>
                  <c:y val="9.7613891199709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FE-421A-862D-590B6F2C1681}"/>
                </c:ext>
              </c:extLst>
            </c:dLbl>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0%</c:formatCode>
                <c:ptCount val="12"/>
                <c:pt idx="0">
                  <c:v>9.1743119266060005E-2</c:v>
                </c:pt>
                <c:pt idx="1">
                  <c:v>0.1284403669725</c:v>
                </c:pt>
                <c:pt idx="2">
                  <c:v>0.20183486238529999</c:v>
                </c:pt>
                <c:pt idx="3">
                  <c:v>0.17431192660549999</c:v>
                </c:pt>
                <c:pt idx="4">
                  <c:v>0.14678899082569999</c:v>
                </c:pt>
                <c:pt idx="5">
                  <c:v>0.20183486238529999</c:v>
                </c:pt>
                <c:pt idx="6">
                  <c:v>0.1192660550459</c:v>
                </c:pt>
                <c:pt idx="7">
                  <c:v>0.14678899082569999</c:v>
                </c:pt>
                <c:pt idx="8">
                  <c:v>0.1559633027523</c:v>
                </c:pt>
                <c:pt idx="9">
                  <c:v>9.1743119266060005E-2</c:v>
                </c:pt>
                <c:pt idx="10">
                  <c:v>7.3394495412840002E-2</c:v>
                </c:pt>
                <c:pt idx="11">
                  <c:v>9.1743119266060005E-2</c:v>
                </c:pt>
              </c:numCache>
            </c:numRef>
          </c:val>
          <c:extLst>
            <c:ext xmlns:c16="http://schemas.microsoft.com/office/drawing/2014/chart" uri="{C3380CC4-5D6E-409C-BE32-E72D297353CC}">
              <c16:uniqueId val="{00000008-BD4D-4DD6-B6A6-1C84CC8B242A}"/>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 </c:v>
                </c:pt>
              </c:strCache>
            </c:strRef>
          </c:tx>
          <c:spPr>
            <a:no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Wales was our first choice destination</c:v>
                </c:pt>
                <c:pt idx="1">
                  <c:v>It was a replacement for an overseas trip</c:v>
                </c:pt>
                <c:pt idx="2">
                  <c:v>It was a replacement for a trip elsewhere in the UK</c:v>
                </c:pt>
              </c:strCache>
            </c:strRef>
          </c:cat>
          <c:val>
            <c:numRef>
              <c:f>Sheet1!$B$2:$B$4</c:f>
              <c:numCache>
                <c:formatCode>0%</c:formatCode>
                <c:ptCount val="3"/>
                <c:pt idx="0">
                  <c:v>0.65814562275120003</c:v>
                </c:pt>
                <c:pt idx="1">
                  <c:v>0.2088110011365</c:v>
                </c:pt>
                <c:pt idx="2">
                  <c:v>8.2875308495230005E-2</c:v>
                </c:pt>
              </c:numCache>
            </c:numRef>
          </c:val>
          <c:extLst>
            <c:ext xmlns:c16="http://schemas.microsoft.com/office/drawing/2014/chart" uri="{C3380CC4-5D6E-409C-BE32-E72D297353CC}">
              <c16:uniqueId val="{00000003-BD4D-4DD6-B6A6-1C84CC8B242A}"/>
            </c:ext>
          </c:extLst>
        </c:ser>
        <c:ser>
          <c:idx val="1"/>
          <c:order val="1"/>
          <c:tx>
            <c:strRef>
              <c:f>Sheet1!$C$1</c:f>
              <c:strCache>
                <c:ptCount val="1"/>
                <c:pt idx="0">
                  <c:v>Taken a trip in 2024</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Wales was our first choice destination</c:v>
                </c:pt>
                <c:pt idx="1">
                  <c:v>It was a replacement for an overseas trip</c:v>
                </c:pt>
                <c:pt idx="2">
                  <c:v>It was a replacement for a trip elsewhere in the UK</c:v>
                </c:pt>
              </c:strCache>
            </c:strRef>
          </c:cat>
          <c:val>
            <c:numRef>
              <c:f>Sheet1!$C$2:$C$4</c:f>
              <c:numCache>
                <c:formatCode>0%</c:formatCode>
                <c:ptCount val="3"/>
                <c:pt idx="0">
                  <c:v>0.48623853211009999</c:v>
                </c:pt>
                <c:pt idx="1">
                  <c:v>0.32110091743120001</c:v>
                </c:pt>
                <c:pt idx="2">
                  <c:v>0.17431192660549999</c:v>
                </c:pt>
              </c:numCache>
            </c:numRef>
          </c:val>
          <c:extLst>
            <c:ext xmlns:c16="http://schemas.microsoft.com/office/drawing/2014/chart" uri="{C3380CC4-5D6E-409C-BE32-E72D297353CC}">
              <c16:uniqueId val="{00000008-BD4D-4DD6-B6A6-1C84CC8B242A}"/>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North East Wales</c:v>
                </c:pt>
                <c:pt idx="2">
                  <c:v>Eryri Mynyddoedd a Môr  / Snowdonia Mountains &amp; Coast</c:v>
                </c:pt>
                <c:pt idx="3">
                  <c:v>Mid Wales / Bannau Brycheiniog (Brecon Beacons)</c:v>
                </c:pt>
                <c:pt idx="4">
                  <c:v>Pembrokeshire</c:v>
                </c:pt>
                <c:pt idx="5">
                  <c:v>The Isle of Anglesey</c:v>
                </c:pt>
                <c:pt idx="6">
                  <c:v>South Wales Valleys</c:v>
                </c:pt>
                <c:pt idx="7">
                  <c:v>Carmarthenshire</c:v>
                </c:pt>
                <c:pt idx="8">
                  <c:v>Conwy</c:v>
                </c:pt>
                <c:pt idx="9">
                  <c:v>Ceredigion – Cardigan Bay &amp; the Cambrians Mountains</c:v>
                </c:pt>
                <c:pt idx="10">
                  <c:v>Swansea Bay and Neath Port Talbot</c:v>
                </c:pt>
                <c:pt idx="11">
                  <c:v>Glamorgan Heritage Coast</c:v>
                </c:pt>
                <c:pt idx="12">
                  <c:v>Wye Valley and Vale of Usk</c:v>
                </c:pt>
              </c:strCache>
            </c:strRef>
          </c:cat>
          <c:val>
            <c:numRef>
              <c:f>Sheet1!$B$2:$B$14</c:f>
              <c:numCache>
                <c:formatCode>0%</c:formatCode>
                <c:ptCount val="13"/>
                <c:pt idx="0">
                  <c:v>0.24770642201830001</c:v>
                </c:pt>
                <c:pt idx="1">
                  <c:v>0.2110091743119</c:v>
                </c:pt>
                <c:pt idx="2">
                  <c:v>0.1559633027523</c:v>
                </c:pt>
                <c:pt idx="3">
                  <c:v>0.1559633027523</c:v>
                </c:pt>
                <c:pt idx="4">
                  <c:v>0.1559633027523</c:v>
                </c:pt>
                <c:pt idx="5">
                  <c:v>0.1192660550459</c:v>
                </c:pt>
                <c:pt idx="6">
                  <c:v>0.1192660550459</c:v>
                </c:pt>
                <c:pt idx="7">
                  <c:v>8.2568807339450004E-2</c:v>
                </c:pt>
                <c:pt idx="8">
                  <c:v>7.3394495412840002E-2</c:v>
                </c:pt>
                <c:pt idx="9">
                  <c:v>7.3394495412840002E-2</c:v>
                </c:pt>
                <c:pt idx="10">
                  <c:v>7.3394495412840002E-2</c:v>
                </c:pt>
                <c:pt idx="11">
                  <c:v>2.7522935779819999E-2</c:v>
                </c:pt>
                <c:pt idx="12">
                  <c:v>2.7522935779819999E-2</c:v>
                </c:pt>
              </c:numCache>
            </c:numRef>
          </c:val>
          <c:extLst>
            <c:ext xmlns:c16="http://schemas.microsoft.com/office/drawing/2014/chart" uri="{C3380CC4-5D6E-409C-BE32-E72D297353CC}">
              <c16:uniqueId val="{00000000-29BB-414C-BB9D-14AE47DC53D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v>
                </c:pt>
              </c:strCache>
            </c:strRef>
          </c:tx>
          <c:spPr>
            <a:solidFill>
              <a:srgbClr val="120742"/>
            </a:solidFill>
            <a:ln>
              <a:noFill/>
            </a:ln>
            <a:effectLst/>
          </c:spPr>
          <c:invertIfNegative val="0"/>
          <c:dLbls>
            <c:dLbl>
              <c:idx val="2"/>
              <c:tx>
                <c:rich>
                  <a:bodyPr/>
                  <a:lstStyle/>
                  <a:p>
                    <a:fld id="{7236C0CB-F8B8-4658-BDCF-E094E1147D3C}"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FC3-43F4-A9ED-BF00D037905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0.62</c:v>
                </c:pt>
                <c:pt idx="1">
                  <c:v>0.31</c:v>
                </c:pt>
                <c:pt idx="2">
                  <c:v>0.06</c:v>
                </c:pt>
              </c:numCache>
            </c:numRef>
          </c:val>
          <c:extLst>
            <c:ext xmlns:c16="http://schemas.microsoft.com/office/drawing/2014/chart" uri="{C3380CC4-5D6E-409C-BE32-E72D297353CC}">
              <c16:uniqueId val="{00000001-9D75-498C-97B4-B4315D1F3FE5}"/>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Your children</c:v>
                </c:pt>
                <c:pt idx="1">
                  <c:v>Friend/s</c:v>
                </c:pt>
                <c:pt idx="2">
                  <c:v>Your parents or your partner's parents</c:v>
                </c:pt>
                <c:pt idx="3">
                  <c:v>Other members of your family</c:v>
                </c:pt>
                <c:pt idx="4">
                  <c:v>Your grandchildren</c:v>
                </c:pt>
                <c:pt idx="5">
                  <c:v>Colleagues</c:v>
                </c:pt>
                <c:pt idx="6">
                  <c:v>On your own / alone</c:v>
                </c:pt>
                <c:pt idx="7">
                  <c:v>Members of an organised group</c:v>
                </c:pt>
                <c:pt idx="8">
                  <c:v>Dogs/s</c:v>
                </c:pt>
              </c:strCache>
            </c:strRef>
          </c:cat>
          <c:val>
            <c:numRef>
              <c:f>Sheet1!$B$3:$B$11</c:f>
              <c:numCache>
                <c:formatCode>0%</c:formatCode>
                <c:ptCount val="9"/>
                <c:pt idx="0">
                  <c:v>0.42201834862389997</c:v>
                </c:pt>
                <c:pt idx="1">
                  <c:v>0.17431192660549999</c:v>
                </c:pt>
                <c:pt idx="2">
                  <c:v>0.1192660550459</c:v>
                </c:pt>
                <c:pt idx="3">
                  <c:v>9.1743119266060005E-2</c:v>
                </c:pt>
                <c:pt idx="4">
                  <c:v>6.4220183486240007E-2</c:v>
                </c:pt>
                <c:pt idx="5">
                  <c:v>6.4220183486240007E-2</c:v>
                </c:pt>
                <c:pt idx="6">
                  <c:v>5.5045871559629998E-2</c:v>
                </c:pt>
                <c:pt idx="7">
                  <c:v>1.8348623853210001E-2</c:v>
                </c:pt>
                <c:pt idx="8">
                  <c:v>9.1743119266059995E-3</c:v>
                </c:pt>
              </c:numCache>
            </c:numRef>
          </c:val>
          <c:extLst>
            <c:ext xmlns:c16="http://schemas.microsoft.com/office/drawing/2014/chart" uri="{C3380CC4-5D6E-409C-BE32-E72D297353CC}">
              <c16:uniqueId val="{00000000-841A-48BF-AEF4-B9503FEE0DA7}"/>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862968231389285E-2"/>
          <c:y val="0.10516044721939889"/>
          <c:w val="0.95827406353722144"/>
          <c:h val="0.65787408501951672"/>
        </c:manualLayout>
      </c:layout>
      <c:barChart>
        <c:barDir val="col"/>
        <c:grouping val="clustered"/>
        <c:varyColors val="0"/>
        <c:ser>
          <c:idx val="0"/>
          <c:order val="0"/>
          <c:tx>
            <c:strRef>
              <c:f>Sheet1!$A$2</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Yes - already booked</c:v>
                </c:pt>
                <c:pt idx="1">
                  <c:v>Yes - definitely visiting, but not yet booked</c:v>
                </c:pt>
                <c:pt idx="2">
                  <c:v>Yes - probably will visit</c:v>
                </c:pt>
                <c:pt idx="3">
                  <c:v>No - probably will not visit</c:v>
                </c:pt>
                <c:pt idx="4">
                  <c:v>No - definitely will not visit</c:v>
                </c:pt>
                <c:pt idx="5">
                  <c:v>Not sure/haven't decided yet</c:v>
                </c:pt>
              </c:strCache>
            </c:strRef>
          </c:cat>
          <c:val>
            <c:numRef>
              <c:f>Sheet1!$B$2:$G$2</c:f>
              <c:numCache>
                <c:formatCode>0%</c:formatCode>
                <c:ptCount val="6"/>
                <c:pt idx="0">
                  <c:v>3.2311460382770003E-2</c:v>
                </c:pt>
                <c:pt idx="1">
                  <c:v>0.1021992897219</c:v>
                </c:pt>
                <c:pt idx="2">
                  <c:v>0.22537284674479999</c:v>
                </c:pt>
                <c:pt idx="3">
                  <c:v>0.29158454238170001</c:v>
                </c:pt>
                <c:pt idx="4">
                  <c:v>0.106234923395</c:v>
                </c:pt>
                <c:pt idx="5">
                  <c:v>0.24229693737390001</c:v>
                </c:pt>
              </c:numCache>
            </c:numRef>
          </c:val>
          <c:extLst>
            <c:ext xmlns:c16="http://schemas.microsoft.com/office/drawing/2014/chart" uri="{C3380CC4-5D6E-409C-BE32-E72D297353CC}">
              <c16:uniqueId val="{00000000-2B19-4AC9-89CA-AA72DBB2D8F2}"/>
            </c:ext>
          </c:extLst>
        </c:ser>
        <c:ser>
          <c:idx val="1"/>
          <c:order val="1"/>
          <c:tx>
            <c:strRef>
              <c:f>Sheet1!$A$3</c:f>
              <c:strCache>
                <c:ptCount val="1"/>
                <c:pt idx="0">
                  <c:v>2025</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Yes - already booked</c:v>
                </c:pt>
                <c:pt idx="1">
                  <c:v>Yes - definitely visiting, but not yet booked</c:v>
                </c:pt>
                <c:pt idx="2">
                  <c:v>Yes - probably will visit</c:v>
                </c:pt>
                <c:pt idx="3">
                  <c:v>No - probably will not visit</c:v>
                </c:pt>
                <c:pt idx="4">
                  <c:v>No - definitely will not visit</c:v>
                </c:pt>
                <c:pt idx="5">
                  <c:v>Not sure/haven't decided yet</c:v>
                </c:pt>
              </c:strCache>
            </c:strRef>
          </c:cat>
          <c:val>
            <c:numRef>
              <c:f>Sheet1!$B$3:$G$3</c:f>
              <c:numCache>
                <c:formatCode>0%</c:formatCode>
                <c:ptCount val="6"/>
                <c:pt idx="0">
                  <c:v>4.6666666666669999E-2</c:v>
                </c:pt>
                <c:pt idx="1">
                  <c:v>0.1106666666667</c:v>
                </c:pt>
                <c:pt idx="2">
                  <c:v>0.26933333333330001</c:v>
                </c:pt>
                <c:pt idx="3">
                  <c:v>0.252</c:v>
                </c:pt>
                <c:pt idx="4">
                  <c:v>8.7999999999999995E-2</c:v>
                </c:pt>
                <c:pt idx="5">
                  <c:v>0.2333333333333</c:v>
                </c:pt>
              </c:numCache>
            </c:numRef>
          </c:val>
          <c:extLst>
            <c:ext xmlns:c16="http://schemas.microsoft.com/office/drawing/2014/chart" uri="{C3380CC4-5D6E-409C-BE32-E72D297353CC}">
              <c16:uniqueId val="{00000001-2B19-4AC9-89CA-AA72DBB2D8F2}"/>
            </c:ext>
          </c:extLst>
        </c:ser>
        <c:dLbls>
          <c:showLegendKey val="0"/>
          <c:showVal val="1"/>
          <c:showCatName val="0"/>
          <c:showSerName val="0"/>
          <c:showPercent val="0"/>
          <c:showBubbleSize val="0"/>
        </c:dLbls>
        <c:gapWidth val="150"/>
        <c:overlap val="-25"/>
        <c:axId val="1617370976"/>
        <c:axId val="1617370016"/>
      </c:barChart>
      <c:catAx>
        <c:axId val="161737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17370016"/>
        <c:crosses val="autoZero"/>
        <c:auto val="1"/>
        <c:lblAlgn val="ctr"/>
        <c:lblOffset val="100"/>
        <c:noMultiLvlLbl val="0"/>
      </c:catAx>
      <c:valAx>
        <c:axId val="1617370016"/>
        <c:scaling>
          <c:orientation val="minMax"/>
          <c:max val="0.4"/>
        </c:scaling>
        <c:delete val="1"/>
        <c:axPos val="l"/>
        <c:numFmt formatCode="0%" sourceLinked="1"/>
        <c:majorTickMark val="out"/>
        <c:minorTickMark val="none"/>
        <c:tickLblPos val="nextTo"/>
        <c:crossAx val="1617370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Not sure/haven't decided yet</c:v>
                </c:pt>
              </c:strCache>
            </c:strRef>
          </c:tx>
          <c:spPr>
            <a:solidFill>
              <a:schemeClr val="accent1">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0.2333333333333</c:v>
                </c:pt>
                <c:pt idx="1">
                  <c:v>0.192</c:v>
                </c:pt>
                <c:pt idx="2">
                  <c:v>0.16842105263160001</c:v>
                </c:pt>
                <c:pt idx="3">
                  <c:v>0.33004926108369997</c:v>
                </c:pt>
                <c:pt idx="4">
                  <c:v>0.26277372262769999</c:v>
                </c:pt>
              </c:numCache>
            </c:numRef>
          </c:val>
          <c:extLst>
            <c:ext xmlns:c16="http://schemas.microsoft.com/office/drawing/2014/chart" uri="{C3380CC4-5D6E-409C-BE32-E72D297353CC}">
              <c16:uniqueId val="{00000000-7AD9-4EC7-A8DC-C1A36D28A59D}"/>
            </c:ext>
          </c:extLst>
        </c:ser>
        <c:ser>
          <c:idx val="1"/>
          <c:order val="1"/>
          <c:tx>
            <c:strRef>
              <c:f>Sheet1!$C$1</c:f>
              <c:strCache>
                <c:ptCount val="1"/>
                <c:pt idx="0">
                  <c:v>No - definitely will not visit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8.7999999999999995E-2</c:v>
                </c:pt>
                <c:pt idx="1">
                  <c:v>0.128</c:v>
                </c:pt>
                <c:pt idx="2">
                  <c:v>6.3157894736839998E-2</c:v>
                </c:pt>
                <c:pt idx="3">
                  <c:v>5.9113300492610002E-2</c:v>
                </c:pt>
                <c:pt idx="4">
                  <c:v>0.14598540145989999</c:v>
                </c:pt>
              </c:numCache>
            </c:numRef>
          </c:val>
          <c:extLst>
            <c:ext xmlns:c16="http://schemas.microsoft.com/office/drawing/2014/chart" uri="{C3380CC4-5D6E-409C-BE32-E72D297353CC}">
              <c16:uniqueId val="{00000001-7AD9-4EC7-A8DC-C1A36D28A59D}"/>
            </c:ext>
          </c:extLst>
        </c:ser>
        <c:ser>
          <c:idx val="2"/>
          <c:order val="2"/>
          <c:tx>
            <c:strRef>
              <c:f>Sheet1!$D$1</c:f>
              <c:strCache>
                <c:ptCount val="1"/>
                <c:pt idx="0">
                  <c:v>No - probably will not visit</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0.252</c:v>
                </c:pt>
                <c:pt idx="1">
                  <c:v>0.30399999999999999</c:v>
                </c:pt>
                <c:pt idx="2">
                  <c:v>0.23157894736840001</c:v>
                </c:pt>
                <c:pt idx="3">
                  <c:v>0.25615763546800002</c:v>
                </c:pt>
                <c:pt idx="4">
                  <c:v>0.24087591240879999</c:v>
                </c:pt>
              </c:numCache>
            </c:numRef>
          </c:val>
          <c:extLst>
            <c:ext xmlns:c16="http://schemas.microsoft.com/office/drawing/2014/chart" uri="{C3380CC4-5D6E-409C-BE32-E72D297353CC}">
              <c16:uniqueId val="{00000002-7AD9-4EC7-A8DC-C1A36D28A59D}"/>
            </c:ext>
          </c:extLst>
        </c:ser>
        <c:ser>
          <c:idx val="3"/>
          <c:order val="3"/>
          <c:tx>
            <c:strRef>
              <c:f>Sheet1!$E$1</c:f>
              <c:strCache>
                <c:ptCount val="1"/>
                <c:pt idx="0">
                  <c:v>Yes - probably will visit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0.26933333333330001</c:v>
                </c:pt>
                <c:pt idx="1">
                  <c:v>0.27200000000000002</c:v>
                </c:pt>
                <c:pt idx="2">
                  <c:v>0.30175438596490001</c:v>
                </c:pt>
                <c:pt idx="3">
                  <c:v>0.2463054187192</c:v>
                </c:pt>
                <c:pt idx="4">
                  <c:v>0.2335766423358</c:v>
                </c:pt>
              </c:numCache>
            </c:numRef>
          </c:val>
          <c:extLst>
            <c:ext xmlns:c16="http://schemas.microsoft.com/office/drawing/2014/chart" uri="{C3380CC4-5D6E-409C-BE32-E72D297353CC}">
              <c16:uniqueId val="{00000003-7AD9-4EC7-A8DC-C1A36D28A59D}"/>
            </c:ext>
          </c:extLst>
        </c:ser>
        <c:ser>
          <c:idx val="4"/>
          <c:order val="4"/>
          <c:tx>
            <c:strRef>
              <c:f>Sheet1!$F$1</c:f>
              <c:strCache>
                <c:ptCount val="1"/>
                <c:pt idx="0">
                  <c:v>Yes - definitely visiting, but not yet booked</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0.1106666666667</c:v>
                </c:pt>
                <c:pt idx="1">
                  <c:v>5.6000000000000001E-2</c:v>
                </c:pt>
                <c:pt idx="2">
                  <c:v>0.1543859649123</c:v>
                </c:pt>
                <c:pt idx="3">
                  <c:v>9.3596059113300004E-2</c:v>
                </c:pt>
                <c:pt idx="4">
                  <c:v>9.4890510948910003E-2</c:v>
                </c:pt>
              </c:numCache>
            </c:numRef>
          </c:val>
          <c:extLst>
            <c:ext xmlns:c16="http://schemas.microsoft.com/office/drawing/2014/chart" uri="{C3380CC4-5D6E-409C-BE32-E72D297353CC}">
              <c16:uniqueId val="{00000004-7AD9-4EC7-A8DC-C1A36D28A59D}"/>
            </c:ext>
          </c:extLst>
        </c:ser>
        <c:ser>
          <c:idx val="5"/>
          <c:order val="5"/>
          <c:tx>
            <c:strRef>
              <c:f>Sheet1!$G$1</c:f>
              <c:strCache>
                <c:ptCount val="1"/>
                <c:pt idx="0">
                  <c:v>Yes - already booked</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4.6666666666669999E-2</c:v>
                </c:pt>
                <c:pt idx="1">
                  <c:v>4.8000000000000001E-2</c:v>
                </c:pt>
                <c:pt idx="2">
                  <c:v>8.0701754385960001E-2</c:v>
                </c:pt>
                <c:pt idx="3">
                  <c:v>1.4778325123150001E-2</c:v>
                </c:pt>
                <c:pt idx="4">
                  <c:v>2.1897810218980001E-2</c:v>
                </c:pt>
              </c:numCache>
            </c:numRef>
          </c:val>
          <c:extLst>
            <c:ext xmlns:c16="http://schemas.microsoft.com/office/drawing/2014/chart" uri="{C3380CC4-5D6E-409C-BE32-E72D297353CC}">
              <c16:uniqueId val="{00000005-7AD9-4EC7-A8DC-C1A36D28A59D}"/>
            </c:ext>
          </c:extLst>
        </c:ser>
        <c:dLbls>
          <c:dLblPos val="ctr"/>
          <c:showLegendKey val="0"/>
          <c:showVal val="1"/>
          <c:showCatName val="0"/>
          <c:showSerName val="0"/>
          <c:showPercent val="0"/>
          <c:showBubbleSize val="0"/>
        </c:dLbls>
        <c:gapWidth val="150"/>
        <c:overlap val="100"/>
        <c:axId val="2053014575"/>
        <c:axId val="2053038575"/>
      </c:barChart>
      <c:catAx>
        <c:axId val="205301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2053038575"/>
        <c:crosses val="autoZero"/>
        <c:auto val="1"/>
        <c:lblAlgn val="ctr"/>
        <c:lblOffset val="100"/>
        <c:noMultiLvlLbl val="0"/>
      </c:catAx>
      <c:valAx>
        <c:axId val="2053038575"/>
        <c:scaling>
          <c:orientation val="minMax"/>
        </c:scaling>
        <c:delete val="1"/>
        <c:axPos val="l"/>
        <c:numFmt formatCode="0%" sourceLinked="1"/>
        <c:majorTickMark val="none"/>
        <c:minorTickMark val="none"/>
        <c:tickLblPos val="nextTo"/>
        <c:crossAx val="20530145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General Sample</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0.4266666666667</c:v>
                </c:pt>
                <c:pt idx="1">
                  <c:v>0.376</c:v>
                </c:pt>
                <c:pt idx="2">
                  <c:v>0.53684210526319998</c:v>
                </c:pt>
                <c:pt idx="3">
                  <c:v>0.35467980295570001</c:v>
                </c:pt>
                <c:pt idx="4">
                  <c:v>0.3503649635037</c:v>
                </c:pt>
              </c:numCache>
            </c:numRef>
          </c:val>
          <c:extLst>
            <c:ext xmlns:c16="http://schemas.microsoft.com/office/drawing/2014/chart" uri="{C3380CC4-5D6E-409C-BE32-E72D297353CC}">
              <c16:uniqueId val="{00000000-BD63-4663-A47A-BE7DB0BE3E4D}"/>
            </c:ext>
          </c:extLst>
        </c:ser>
        <c:ser>
          <c:idx val="1"/>
          <c:order val="1"/>
          <c:tx>
            <c:strRef>
              <c:f>Sheet1!$C$1</c:f>
              <c:strCache>
                <c:ptCount val="1"/>
                <c:pt idx="0">
                  <c:v>Aware of Campaign</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0.67049808429119995</c:v>
                </c:pt>
                <c:pt idx="1">
                  <c:v>0.62857142857140003</c:v>
                </c:pt>
                <c:pt idx="2">
                  <c:v>0.75</c:v>
                </c:pt>
                <c:pt idx="3">
                  <c:v>0.5471698113208</c:v>
                </c:pt>
                <c:pt idx="4">
                  <c:v>0.62222222222220003</c:v>
                </c:pt>
              </c:numCache>
            </c:numRef>
          </c:val>
          <c:extLst>
            <c:ext xmlns:c16="http://schemas.microsoft.com/office/drawing/2014/chart" uri="{C3380CC4-5D6E-409C-BE32-E72D297353CC}">
              <c16:uniqueId val="{00000001-BD63-4663-A47A-BE7DB0BE3E4D}"/>
            </c:ext>
          </c:extLst>
        </c:ser>
        <c:dLbls>
          <c:dLblPos val="ctr"/>
          <c:showLegendKey val="0"/>
          <c:showVal val="1"/>
          <c:showCatName val="0"/>
          <c:showSerName val="0"/>
          <c:showPercent val="0"/>
          <c:showBubbleSize val="0"/>
        </c:dLbls>
        <c:gapWidth val="150"/>
        <c:axId val="2053014575"/>
        <c:axId val="2053038575"/>
      </c:barChart>
      <c:catAx>
        <c:axId val="205301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2053038575"/>
        <c:crosses val="autoZero"/>
        <c:auto val="1"/>
        <c:lblAlgn val="ctr"/>
        <c:lblOffset val="100"/>
        <c:noMultiLvlLbl val="0"/>
      </c:catAx>
      <c:valAx>
        <c:axId val="2053038575"/>
        <c:scaling>
          <c:orientation val="minMax"/>
        </c:scaling>
        <c:delete val="1"/>
        <c:axPos val="l"/>
        <c:numFmt formatCode="0%" sourceLinked="1"/>
        <c:majorTickMark val="none"/>
        <c:minorTickMark val="none"/>
        <c:tickLblPos val="nextTo"/>
        <c:crossAx val="2053014575"/>
        <c:crosses val="autoZero"/>
        <c:crossBetween val="between"/>
      </c:valAx>
      <c:spPr>
        <a:noFill/>
        <a:ln>
          <a:noFill/>
        </a:ln>
        <a:effectLst/>
      </c:spPr>
    </c:plotArea>
    <c:legend>
      <c:legendPos val="b"/>
      <c:layout>
        <c:manualLayout>
          <c:xMode val="edge"/>
          <c:yMode val="edge"/>
          <c:x val="0.3422284230464458"/>
          <c:y val="2.3030639399246261E-3"/>
          <c:w val="0.27813200538484878"/>
          <c:h val="5.7013435116239235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Food and drink festival</c:v>
                </c:pt>
                <c:pt idx="1">
                  <c:v>Live music festival/concert/gigs</c:v>
                </c:pt>
                <c:pt idx="2">
                  <c:v>Local produce/arts/craft event</c:v>
                </c:pt>
                <c:pt idx="3">
                  <c:v>Live spectator sports </c:v>
                </c:pt>
                <c:pt idx="4">
                  <c:v>Cultural/literary/arts festival</c:v>
                </c:pt>
                <c:pt idx="5">
                  <c:v>Comedy festival</c:v>
                </c:pt>
                <c:pt idx="6">
                  <c:v>Non-competitive walking, cycling, activity event</c:v>
                </c:pt>
                <c:pt idx="7">
                  <c:v>Consumer show/exhibition</c:v>
                </c:pt>
                <c:pt idx="8">
                  <c:v>Competitive sports events which you can participate in </c:v>
                </c:pt>
                <c:pt idx="9">
                  <c:v>Agricultural/countryside/garden show</c:v>
                </c:pt>
              </c:strCache>
            </c:strRef>
          </c:cat>
          <c:val>
            <c:numRef>
              <c:f>Sheet1!$B$2:$B$11</c:f>
              <c:numCache>
                <c:formatCode>0%</c:formatCode>
                <c:ptCount val="10"/>
                <c:pt idx="0">
                  <c:v>0.48749999999999999</c:v>
                </c:pt>
                <c:pt idx="1">
                  <c:v>0.45</c:v>
                </c:pt>
                <c:pt idx="2">
                  <c:v>0.39687499999999998</c:v>
                </c:pt>
                <c:pt idx="3">
                  <c:v>0.38750000000000001</c:v>
                </c:pt>
                <c:pt idx="4">
                  <c:v>0.37812499999999999</c:v>
                </c:pt>
                <c:pt idx="5">
                  <c:v>0.359375</c:v>
                </c:pt>
                <c:pt idx="6">
                  <c:v>0.296875</c:v>
                </c:pt>
                <c:pt idx="7">
                  <c:v>0.28437499999999999</c:v>
                </c:pt>
                <c:pt idx="8">
                  <c:v>0.28125</c:v>
                </c:pt>
                <c:pt idx="9">
                  <c:v>0.27812500000000001</c:v>
                </c:pt>
              </c:numCache>
            </c:numRef>
          </c:val>
          <c:extLst>
            <c:ext xmlns:c16="http://schemas.microsoft.com/office/drawing/2014/chart" uri="{C3380CC4-5D6E-409C-BE32-E72D297353CC}">
              <c16:uniqueId val="{00000000-CDFA-4F92-A57E-99B4B4A0D0EB}"/>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Cardiff</c:v>
                </c:pt>
                <c:pt idx="1">
                  <c:v>North East Wales</c:v>
                </c:pt>
                <c:pt idx="2">
                  <c:v>Pembrokeshire</c:v>
                </c:pt>
                <c:pt idx="3">
                  <c:v>Mid Wales / Bannau Brycheiniog (Brecon Beacons)</c:v>
                </c:pt>
                <c:pt idx="4">
                  <c:v>Ceredigion – Cardigan Bay &amp; the Cambrians Mountains</c:v>
                </c:pt>
                <c:pt idx="5">
                  <c:v>Swansea Bay and Neath Port Talbot</c:v>
                </c:pt>
                <c:pt idx="6">
                  <c:v>The Isle of Anglesey</c:v>
                </c:pt>
                <c:pt idx="7">
                  <c:v>Eryri Mynyddoedd a Môr  / Snowdonia Mountains &amp; Coast</c:v>
                </c:pt>
                <c:pt idx="8">
                  <c:v>South Wales Valleys</c:v>
                </c:pt>
                <c:pt idx="9">
                  <c:v>Conwy</c:v>
                </c:pt>
                <c:pt idx="10">
                  <c:v>Glamorgan Heritage Coast</c:v>
                </c:pt>
                <c:pt idx="11">
                  <c:v>Can't recall</c:v>
                </c:pt>
                <c:pt idx="12">
                  <c:v>Carmarthenshire</c:v>
                </c:pt>
                <c:pt idx="13">
                  <c:v>Wye Valley and Vale of Usk</c:v>
                </c:pt>
              </c:strCache>
            </c:strRef>
          </c:cat>
          <c:val>
            <c:numRef>
              <c:f>Sheet1!$B$2:$B$15</c:f>
              <c:numCache>
                <c:formatCode>0%</c:formatCode>
                <c:ptCount val="14"/>
                <c:pt idx="0">
                  <c:v>0.35312500000000002</c:v>
                </c:pt>
                <c:pt idx="1">
                  <c:v>0.15625</c:v>
                </c:pt>
                <c:pt idx="2">
                  <c:v>0.14687500000000001</c:v>
                </c:pt>
                <c:pt idx="3">
                  <c:v>0.14374999999999999</c:v>
                </c:pt>
                <c:pt idx="4">
                  <c:v>0.140625</c:v>
                </c:pt>
                <c:pt idx="5">
                  <c:v>0.125</c:v>
                </c:pt>
                <c:pt idx="6">
                  <c:v>0.1125</c:v>
                </c:pt>
                <c:pt idx="7">
                  <c:v>0.1125</c:v>
                </c:pt>
                <c:pt idx="8">
                  <c:v>0.10625</c:v>
                </c:pt>
                <c:pt idx="9">
                  <c:v>0.1</c:v>
                </c:pt>
                <c:pt idx="10">
                  <c:v>7.1874999999999994E-2</c:v>
                </c:pt>
                <c:pt idx="11">
                  <c:v>6.5625000000000003E-2</c:v>
                </c:pt>
                <c:pt idx="12">
                  <c:v>5.6250000000000001E-2</c:v>
                </c:pt>
                <c:pt idx="13">
                  <c:v>3.125E-2</c:v>
                </c:pt>
              </c:numCache>
            </c:numRef>
          </c:val>
          <c:extLst>
            <c:ext xmlns:c16="http://schemas.microsoft.com/office/drawing/2014/chart" uri="{C3380CC4-5D6E-409C-BE32-E72D297353CC}">
              <c16:uniqueId val="{00000000-A52D-4354-8D7F-7F3219E9580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dLbl>
              <c:idx val="4"/>
              <c:tx>
                <c:rich>
                  <a:bodyPr/>
                  <a:lstStyle/>
                  <a:p>
                    <a:fld id="{E9DA53D3-7F8C-4F82-BDEE-6971E29500BE}" type="VALUE">
                      <a:rPr lang="en-US" b="1"/>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7BC-41D2-B4BE-E7F4C289E6E1}"/>
                </c:ext>
              </c:extLst>
            </c:dLbl>
            <c:dLbl>
              <c:idx val="5"/>
              <c:tx>
                <c:rich>
                  <a:bodyPr/>
                  <a:lstStyle/>
                  <a:p>
                    <a:fld id="{2DEAE586-2D3C-47B9-ACDA-A95DB2B0D918}" type="VALUE">
                      <a:rPr lang="en-US" b="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EBD-47B8-B44C-41BB0F33A8E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Conversations with friends/family who have visited</c:v>
                </c:pt>
                <c:pt idx="1">
                  <c:v>Search engine </c:v>
                </c:pt>
                <c:pt idx="2">
                  <c:v>A friend or family member's social media activity</c:v>
                </c:pt>
                <c:pt idx="3">
                  <c:v>Traveller review websites </c:v>
                </c:pt>
                <c:pt idx="4">
                  <c:v>Visit Wales's social media pages/activity</c:v>
                </c:pt>
                <c:pt idx="5">
                  <c:v>Printed travel guide books/brochures </c:v>
                </c:pt>
                <c:pt idx="6">
                  <c:v>Online travel agent </c:v>
                </c:pt>
                <c:pt idx="7">
                  <c:v>Tourist board websites</c:v>
                </c:pt>
                <c:pt idx="8">
                  <c:v>Newspapers/magazines</c:v>
                </c:pt>
                <c:pt idx="9">
                  <c:v>Communications such as leaflets</c:v>
                </c:pt>
                <c:pt idx="10">
                  <c:v>Travel search engine websites </c:v>
                </c:pt>
                <c:pt idx="11">
                  <c:v>Email/s from tourist boards</c:v>
                </c:pt>
                <c:pt idx="12">
                  <c:v>Travel guide websites </c:v>
                </c:pt>
                <c:pt idx="13">
                  <c:v>Travel agents/professionals</c:v>
                </c:pt>
                <c:pt idx="14">
                  <c:v>An app for holiday planning</c:v>
                </c:pt>
                <c:pt idx="15">
                  <c:v>Email/s from elsewhere</c:v>
                </c:pt>
              </c:strCache>
            </c:strRef>
          </c:cat>
          <c:val>
            <c:numRef>
              <c:f>Sheet1!$B$2:$B$17</c:f>
              <c:numCache>
                <c:formatCode>0%</c:formatCode>
                <c:ptCount val="16"/>
                <c:pt idx="0">
                  <c:v>0.38437500000000002</c:v>
                </c:pt>
                <c:pt idx="1">
                  <c:v>0.35625000000000001</c:v>
                </c:pt>
                <c:pt idx="2">
                  <c:v>0.31874999999999998</c:v>
                </c:pt>
                <c:pt idx="3">
                  <c:v>0.3</c:v>
                </c:pt>
                <c:pt idx="4">
                  <c:v>0.26250000000000001</c:v>
                </c:pt>
                <c:pt idx="5">
                  <c:v>0.25</c:v>
                </c:pt>
                <c:pt idx="6">
                  <c:v>0.24374999999999999</c:v>
                </c:pt>
                <c:pt idx="7">
                  <c:v>0.23125000000000001</c:v>
                </c:pt>
                <c:pt idx="8">
                  <c:v>0.20624999999999999</c:v>
                </c:pt>
                <c:pt idx="9">
                  <c:v>0.2</c:v>
                </c:pt>
                <c:pt idx="10">
                  <c:v>0.19375000000000001</c:v>
                </c:pt>
                <c:pt idx="11">
                  <c:v>0.19375000000000001</c:v>
                </c:pt>
                <c:pt idx="12">
                  <c:v>0.1875</c:v>
                </c:pt>
                <c:pt idx="13">
                  <c:v>0.17812500000000001</c:v>
                </c:pt>
                <c:pt idx="14">
                  <c:v>0.12812499999999999</c:v>
                </c:pt>
                <c:pt idx="15">
                  <c:v>0.11874999999999999</c:v>
                </c:pt>
              </c:numCache>
            </c:numRef>
          </c:val>
          <c:extLst>
            <c:ext xmlns:c16="http://schemas.microsoft.com/office/drawing/2014/chart" uri="{C3380CC4-5D6E-409C-BE32-E72D297353CC}">
              <c16:uniqueId val="{00000000-33B5-4B3E-834E-44865CD86670}"/>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London</c:v>
                </c:pt>
                <c:pt idx="1">
                  <c:v>Republic of Ireland</c:v>
                </c:pt>
                <c:pt idx="2">
                  <c:v>Scotland</c:v>
                </c:pt>
                <c:pt idx="3">
                  <c:v>Northern Ireland</c:v>
                </c:pt>
                <c:pt idx="4">
                  <c:v>Isle of Man</c:v>
                </c:pt>
                <c:pt idx="5">
                  <c:v>The Lake District</c:v>
                </c:pt>
                <c:pt idx="6">
                  <c:v>Yorkshire</c:v>
                </c:pt>
                <c:pt idx="7">
                  <c:v>West Country (including Devon &amp; Cornwall)</c:v>
                </c:pt>
                <c:pt idx="8">
                  <c:v>The South Coast of England</c:v>
                </c:pt>
                <c:pt idx="9">
                  <c:v>The Channel Islands (Jersey/Guernsey)</c:v>
                </c:pt>
                <c:pt idx="10">
                  <c:v>Cotswolds/Central England</c:v>
                </c:pt>
                <c:pt idx="11">
                  <c:v>Nowhere else</c:v>
                </c:pt>
              </c:strCache>
            </c:strRef>
          </c:cat>
          <c:val>
            <c:numRef>
              <c:f>Sheet1!$B$2:$B$13</c:f>
              <c:numCache>
                <c:formatCode>0%</c:formatCode>
                <c:ptCount val="12"/>
                <c:pt idx="0">
                  <c:v>0.39374999999999999</c:v>
                </c:pt>
                <c:pt idx="1">
                  <c:v>0.36875000000000002</c:v>
                </c:pt>
                <c:pt idx="2">
                  <c:v>0.35</c:v>
                </c:pt>
                <c:pt idx="3">
                  <c:v>0.34062500000000001</c:v>
                </c:pt>
                <c:pt idx="4">
                  <c:v>0.1875</c:v>
                </c:pt>
                <c:pt idx="5">
                  <c:v>0.13125000000000001</c:v>
                </c:pt>
                <c:pt idx="6">
                  <c:v>0.11562500000000001</c:v>
                </c:pt>
                <c:pt idx="7">
                  <c:v>0.1125</c:v>
                </c:pt>
                <c:pt idx="8">
                  <c:v>0.10312499999999999</c:v>
                </c:pt>
                <c:pt idx="9">
                  <c:v>8.7499999999999994E-2</c:v>
                </c:pt>
                <c:pt idx="10">
                  <c:v>7.1874999999999994E-2</c:v>
                </c:pt>
                <c:pt idx="11">
                  <c:v>1.8749999999999999E-2</c:v>
                </c:pt>
              </c:numCache>
            </c:numRef>
          </c:val>
          <c:extLst>
            <c:ext xmlns:c16="http://schemas.microsoft.com/office/drawing/2014/chart" uri="{C3380CC4-5D6E-409C-BE32-E72D297353CC}">
              <c16:uniqueId val="{00000000-A56C-4DAC-8012-09FD2FC4D41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A lot less</c:v>
                </c:pt>
              </c:strCache>
            </c:strRef>
          </c:tx>
          <c:spPr>
            <a:solidFill>
              <a:srgbClr val="CB333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0%</c:formatCode>
                <c:ptCount val="4"/>
                <c:pt idx="0">
                  <c:v>0.19</c:v>
                </c:pt>
                <c:pt idx="1">
                  <c:v>0.2</c:v>
                </c:pt>
                <c:pt idx="2">
                  <c:v>0.13</c:v>
                </c:pt>
                <c:pt idx="3">
                  <c:v>0.1186666666667</c:v>
                </c:pt>
              </c:numCache>
            </c:numRef>
          </c:val>
          <c:extLst>
            <c:ext xmlns:c16="http://schemas.microsoft.com/office/drawing/2014/chart" uri="{C3380CC4-5D6E-409C-BE32-E72D297353CC}">
              <c16:uniqueId val="{00000000-4B85-463D-A74F-D3D28DCF7688}"/>
            </c:ext>
          </c:extLst>
        </c:ser>
        <c:ser>
          <c:idx val="1"/>
          <c:order val="1"/>
          <c:tx>
            <c:strRef>
              <c:f>Sheet1!$C$1</c:f>
              <c:strCache>
                <c:ptCount val="1"/>
                <c:pt idx="0">
                  <c:v>A little less</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Sheet1!$C$2:$C$5</c:f>
              <c:numCache>
                <c:formatCode>0%</c:formatCode>
                <c:ptCount val="4"/>
                <c:pt idx="0">
                  <c:v>0.17</c:v>
                </c:pt>
                <c:pt idx="1">
                  <c:v>0.15</c:v>
                </c:pt>
                <c:pt idx="2">
                  <c:v>0.09</c:v>
                </c:pt>
                <c:pt idx="3">
                  <c:v>0.104</c:v>
                </c:pt>
              </c:numCache>
            </c:numRef>
          </c:val>
          <c:extLst>
            <c:ext xmlns:c16="http://schemas.microsoft.com/office/drawing/2014/chart" uri="{C3380CC4-5D6E-409C-BE32-E72D297353CC}">
              <c16:uniqueId val="{00000001-4B85-463D-A74F-D3D28DCF7688}"/>
            </c:ext>
          </c:extLst>
        </c:ser>
        <c:ser>
          <c:idx val="2"/>
          <c:order val="2"/>
          <c:tx>
            <c:strRef>
              <c:f>Sheet1!$D$1</c:f>
              <c:strCache>
                <c:ptCount val="1"/>
                <c:pt idx="0">
                  <c:v>About the same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Sheet1!$D$2:$D$5</c:f>
              <c:numCache>
                <c:formatCode>0%</c:formatCode>
                <c:ptCount val="4"/>
                <c:pt idx="0">
                  <c:v>0.54</c:v>
                </c:pt>
                <c:pt idx="1">
                  <c:v>0.55000000000000004</c:v>
                </c:pt>
                <c:pt idx="2">
                  <c:v>0.55000000000000004</c:v>
                </c:pt>
                <c:pt idx="3">
                  <c:v>0.54400000000000004</c:v>
                </c:pt>
              </c:numCache>
            </c:numRef>
          </c:val>
          <c:extLst>
            <c:ext xmlns:c16="http://schemas.microsoft.com/office/drawing/2014/chart" uri="{C3380CC4-5D6E-409C-BE32-E72D297353CC}">
              <c16:uniqueId val="{00000002-4B85-463D-A74F-D3D28DCF7688}"/>
            </c:ext>
          </c:extLst>
        </c:ser>
        <c:ser>
          <c:idx val="3"/>
          <c:order val="3"/>
          <c:tx>
            <c:strRef>
              <c:f>Sheet1!$E$1</c:f>
              <c:strCache>
                <c:ptCount val="1"/>
                <c:pt idx="0">
                  <c:v>A little more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Sheet1!$E$2:$E$5</c:f>
              <c:numCache>
                <c:formatCode>0%</c:formatCode>
                <c:ptCount val="4"/>
                <c:pt idx="0">
                  <c:v>0.08</c:v>
                </c:pt>
                <c:pt idx="1">
                  <c:v>0.08</c:v>
                </c:pt>
                <c:pt idx="2">
                  <c:v>0.18</c:v>
                </c:pt>
                <c:pt idx="3">
                  <c:v>0.18933333333329999</c:v>
                </c:pt>
              </c:numCache>
            </c:numRef>
          </c:val>
          <c:extLst>
            <c:ext xmlns:c16="http://schemas.microsoft.com/office/drawing/2014/chart" uri="{C3380CC4-5D6E-409C-BE32-E72D297353CC}">
              <c16:uniqueId val="{00000003-4B85-463D-A74F-D3D28DCF7688}"/>
            </c:ext>
          </c:extLst>
        </c:ser>
        <c:ser>
          <c:idx val="4"/>
          <c:order val="4"/>
          <c:tx>
            <c:strRef>
              <c:f>Sheet1!$F$1</c:f>
              <c:strCache>
                <c:ptCount val="1"/>
                <c:pt idx="0">
                  <c:v>A lot more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Sheet1!$F$2:$F$5</c:f>
              <c:numCache>
                <c:formatCode>0%</c:formatCode>
                <c:ptCount val="4"/>
                <c:pt idx="0">
                  <c:v>0.02</c:v>
                </c:pt>
                <c:pt idx="1">
                  <c:v>0.02</c:v>
                </c:pt>
                <c:pt idx="2">
                  <c:v>0.04</c:v>
                </c:pt>
                <c:pt idx="3">
                  <c:v>4.3999999999999997E-2</c:v>
                </c:pt>
              </c:numCache>
            </c:numRef>
          </c:val>
          <c:extLst>
            <c:ext xmlns:c16="http://schemas.microsoft.com/office/drawing/2014/chart" uri="{C3380CC4-5D6E-409C-BE32-E72D297353CC}">
              <c16:uniqueId val="{00000005-4B85-463D-A74F-D3D28DCF7688}"/>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t"/>
        <c:numFmt formatCode="0%" sourceLinked="1"/>
        <c:majorTickMark val="none"/>
        <c:minorTickMark val="none"/>
        <c:tickLblPos val="nextTo"/>
        <c:crossAx val="1237521951"/>
        <c:crosses val="autoZero"/>
        <c:crossBetween val="between"/>
      </c:valAx>
      <c:spPr>
        <a:noFill/>
        <a:ln>
          <a:noFill/>
        </a:ln>
        <a:effectLst/>
      </c:spPr>
    </c:plotArea>
    <c:legend>
      <c:legendPos val="b"/>
      <c:layout>
        <c:manualLayout>
          <c:xMode val="edge"/>
          <c:yMode val="edge"/>
          <c:x val="0.12632907445674013"/>
          <c:y val="0.90899024475196766"/>
          <c:w val="0.86960521077308828"/>
          <c:h val="7.223431045478857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Sheet1!$A$3:$A$15</c:f>
              <c:strCache>
                <c:ptCount val="13"/>
                <c:pt idx="0">
                  <c:v>Television advertising</c:v>
                </c:pt>
                <c:pt idx="1">
                  <c:v>Word of mouth/conversations with others</c:v>
                </c:pt>
                <c:pt idx="2">
                  <c:v>Promotion or content on social media </c:v>
                </c:pt>
                <c:pt idx="3">
                  <c:v>Online advertising </c:v>
                </c:pt>
                <c:pt idx="4">
                  <c:v>Read an article in newspaper or magazine </c:v>
                </c:pt>
                <c:pt idx="5">
                  <c:v>Content creator or influencer posting about Wales</c:v>
                </c:pt>
                <c:pt idx="6">
                  <c:v>Podcasts</c:v>
                </c:pt>
                <c:pt idx="7">
                  <c:v>Promotion or content on a website</c:v>
                </c:pt>
                <c:pt idx="8">
                  <c:v>Radio advertising or programmes</c:v>
                </c:pt>
                <c:pt idx="9">
                  <c:v>Outdoor advertisement </c:v>
                </c:pt>
                <c:pt idx="10">
                  <c:v>Streaming / on demand</c:v>
                </c:pt>
                <c:pt idx="11">
                  <c:v>A printed advert, leaflet or supplement in newspaper/magazine</c:v>
                </c:pt>
                <c:pt idx="12">
                  <c:v>Advertising on apps </c:v>
                </c:pt>
              </c:strCache>
            </c:strRef>
          </c:cat>
          <c:val>
            <c:numRef>
              <c:f>Sheet1!$B$3:$B$15</c:f>
              <c:numCache>
                <c:formatCode>0%</c:formatCode>
                <c:ptCount val="13"/>
                <c:pt idx="0">
                  <c:v>0.2293333333333</c:v>
                </c:pt>
                <c:pt idx="1">
                  <c:v>0.19866666666669999</c:v>
                </c:pt>
                <c:pt idx="2">
                  <c:v>0.13600000000000001</c:v>
                </c:pt>
                <c:pt idx="3">
                  <c:v>0.1106666666667</c:v>
                </c:pt>
                <c:pt idx="4">
                  <c:v>9.8666666666669997E-2</c:v>
                </c:pt>
                <c:pt idx="5">
                  <c:v>8.666666666667E-2</c:v>
                </c:pt>
                <c:pt idx="6">
                  <c:v>7.066666666667E-2</c:v>
                </c:pt>
                <c:pt idx="7">
                  <c:v>6.9333333333329999E-2</c:v>
                </c:pt>
                <c:pt idx="8">
                  <c:v>6.9333333333329999E-2</c:v>
                </c:pt>
                <c:pt idx="9">
                  <c:v>6.2666666666670007E-2</c:v>
                </c:pt>
                <c:pt idx="10">
                  <c:v>6.2666666666670007E-2</c:v>
                </c:pt>
                <c:pt idx="11">
                  <c:v>5.8666666666670003E-2</c:v>
                </c:pt>
                <c:pt idx="12">
                  <c:v>5.7333333333330003E-2</c:v>
                </c:pt>
              </c:numCache>
            </c:numRef>
          </c:val>
          <c:extLst>
            <c:ext xmlns:c16="http://schemas.microsoft.com/office/drawing/2014/chart" uri="{C3380CC4-5D6E-409C-BE32-E72D297353CC}">
              <c16:uniqueId val="{00000000-8482-4098-A080-FB607CDA4752}"/>
            </c:ext>
          </c:extLst>
        </c:ser>
        <c:dLbls>
          <c:dLblPos val="outEnd"/>
          <c:showLegendKey val="0"/>
          <c:showVal val="1"/>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89203433612711E-2"/>
          <c:y val="4.130597854513661E-2"/>
          <c:w val="0.8281203888095362"/>
          <c:h val="0.72069648325570357"/>
        </c:manualLayout>
      </c:layout>
      <c:barChart>
        <c:barDir val="col"/>
        <c:grouping val="stacked"/>
        <c:varyColors val="0"/>
        <c:ser>
          <c:idx val="0"/>
          <c:order val="0"/>
          <c:tx>
            <c:strRef>
              <c:f>Sheet1!$B$1</c:f>
              <c:strCache>
                <c:ptCount val="1"/>
                <c:pt idx="0">
                  <c:v>Strongly disagree  </c:v>
                </c:pt>
              </c:strCache>
            </c:strRef>
          </c:tx>
          <c:spPr>
            <a:solidFill>
              <a:srgbClr val="C00000"/>
            </a:solidFill>
            <a:ln>
              <a:noFill/>
            </a:ln>
            <a:effectLst/>
          </c:spPr>
          <c:invertIfNegative val="0"/>
          <c:dLbls>
            <c:delete val="1"/>
          </c:dLbls>
          <c:cat>
            <c:strRef>
              <c:f>Sheet1!$A$2:$A$6</c:f>
              <c:strCache>
                <c:ptCount val="5"/>
                <c:pt idx="0">
                  <c:v>Paints Wales in a very positive light</c:v>
                </c:pt>
                <c:pt idx="1">
                  <c:v>Makes Wales look very appealing for a holiday or short break</c:v>
                </c:pt>
                <c:pt idx="2">
                  <c:v>Shows Wales in a way you don't usually see</c:v>
                </c:pt>
                <c:pt idx="3">
                  <c:v>Will make people much 
more likely to consider Wales for a holiday or short break</c:v>
                </c:pt>
                <c:pt idx="4">
                  <c:v>Will make people more 
likely to see Wales 
as an 'all-year-round' destination</c:v>
                </c:pt>
              </c:strCache>
            </c:strRef>
          </c:cat>
          <c:val>
            <c:numRef>
              <c:f>Sheet1!$B$2:$B$6</c:f>
              <c:numCache>
                <c:formatCode>0%</c:formatCode>
                <c:ptCount val="5"/>
                <c:pt idx="0">
                  <c:v>2.6666666666670001E-3</c:v>
                </c:pt>
                <c:pt idx="1">
                  <c:v>9.3333333333329993E-3</c:v>
                </c:pt>
                <c:pt idx="2">
                  <c:v>1.6E-2</c:v>
                </c:pt>
                <c:pt idx="3">
                  <c:v>1.333333333333E-2</c:v>
                </c:pt>
                <c:pt idx="4">
                  <c:v>1.6E-2</c:v>
                </c:pt>
              </c:numCache>
            </c:numRef>
          </c:val>
          <c:extLst>
            <c:ext xmlns:c16="http://schemas.microsoft.com/office/drawing/2014/chart" uri="{C3380CC4-5D6E-409C-BE32-E72D297353CC}">
              <c16:uniqueId val="{00000000-9B43-4401-A2DE-17AC41E4D15C}"/>
            </c:ext>
          </c:extLst>
        </c:ser>
        <c:ser>
          <c:idx val="1"/>
          <c:order val="1"/>
          <c:tx>
            <c:strRef>
              <c:f>Sheet1!$C$1</c:f>
              <c:strCache>
                <c:ptCount val="1"/>
                <c:pt idx="0">
                  <c:v>Tend to disagree  </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Shows Wales in a way you don't usually see</c:v>
                </c:pt>
                <c:pt idx="3">
                  <c:v>Will make people much 
more likely to consider Wales for a holiday or short break</c:v>
                </c:pt>
                <c:pt idx="4">
                  <c:v>Will make people more 
likely to see Wales 
as an 'all-year-round' destination</c:v>
                </c:pt>
              </c:strCache>
            </c:strRef>
          </c:cat>
          <c:val>
            <c:numRef>
              <c:f>Sheet1!$C$2:$C$6</c:f>
              <c:numCache>
                <c:formatCode>0%</c:formatCode>
                <c:ptCount val="5"/>
                <c:pt idx="0">
                  <c:v>0.04</c:v>
                </c:pt>
                <c:pt idx="1">
                  <c:v>5.0666666666670003E-2</c:v>
                </c:pt>
                <c:pt idx="2">
                  <c:v>5.6000000000000001E-2</c:v>
                </c:pt>
                <c:pt idx="3">
                  <c:v>6.1333333333329999E-2</c:v>
                </c:pt>
                <c:pt idx="4">
                  <c:v>0.06</c:v>
                </c:pt>
              </c:numCache>
            </c:numRef>
          </c:val>
          <c:extLst>
            <c:ext xmlns:c16="http://schemas.microsoft.com/office/drawing/2014/chart" uri="{C3380CC4-5D6E-409C-BE32-E72D297353CC}">
              <c16:uniqueId val="{00000001-9B43-4401-A2DE-17AC41E4D15C}"/>
            </c:ext>
          </c:extLst>
        </c:ser>
        <c:ser>
          <c:idx val="2"/>
          <c:order val="2"/>
          <c:tx>
            <c:strRef>
              <c:f>Sheet1!$D$1</c:f>
              <c:strCache>
                <c:ptCount val="1"/>
                <c:pt idx="0">
                  <c:v>Neither agree nor disagree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Shows Wales in a way you don't usually see</c:v>
                </c:pt>
                <c:pt idx="3">
                  <c:v>Will make people much 
more likely to consider Wales for a holiday or short break</c:v>
                </c:pt>
                <c:pt idx="4">
                  <c:v>Will make people more 
likely to see Wales 
as an 'all-year-round' destination</c:v>
                </c:pt>
              </c:strCache>
            </c:strRef>
          </c:cat>
          <c:val>
            <c:numRef>
              <c:f>Sheet1!$D$2:$D$6</c:f>
              <c:numCache>
                <c:formatCode>0%</c:formatCode>
                <c:ptCount val="5"/>
                <c:pt idx="0">
                  <c:v>0.14399999999999999</c:v>
                </c:pt>
                <c:pt idx="1">
                  <c:v>0.1653333333333</c:v>
                </c:pt>
                <c:pt idx="2">
                  <c:v>0.21333333333330001</c:v>
                </c:pt>
                <c:pt idx="3">
                  <c:v>0.224</c:v>
                </c:pt>
                <c:pt idx="4">
                  <c:v>0.24533333333330001</c:v>
                </c:pt>
              </c:numCache>
            </c:numRef>
          </c:val>
          <c:extLst>
            <c:ext xmlns:c16="http://schemas.microsoft.com/office/drawing/2014/chart" uri="{C3380CC4-5D6E-409C-BE32-E72D297353CC}">
              <c16:uniqueId val="{00000002-9B43-4401-A2DE-17AC41E4D15C}"/>
            </c:ext>
          </c:extLst>
        </c:ser>
        <c:ser>
          <c:idx val="3"/>
          <c:order val="3"/>
          <c:tx>
            <c:strRef>
              <c:f>Sheet1!$E$1</c:f>
              <c:strCache>
                <c:ptCount val="1"/>
                <c:pt idx="0">
                  <c:v>Tend to agree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Shows Wales in a way you don't usually see</c:v>
                </c:pt>
                <c:pt idx="3">
                  <c:v>Will make people much 
more likely to consider Wales for a holiday or short break</c:v>
                </c:pt>
                <c:pt idx="4">
                  <c:v>Will make people more 
likely to see Wales 
as an 'all-year-round' destination</c:v>
                </c:pt>
              </c:strCache>
            </c:strRef>
          </c:cat>
          <c:val>
            <c:numRef>
              <c:f>Sheet1!$E$2:$E$6</c:f>
              <c:numCache>
                <c:formatCode>0%</c:formatCode>
                <c:ptCount val="5"/>
                <c:pt idx="0">
                  <c:v>0.49866666666670001</c:v>
                </c:pt>
                <c:pt idx="1">
                  <c:v>0.51066666666670002</c:v>
                </c:pt>
                <c:pt idx="2">
                  <c:v>0.50266666666670001</c:v>
                </c:pt>
                <c:pt idx="3">
                  <c:v>0.496</c:v>
                </c:pt>
                <c:pt idx="4">
                  <c:v>0.48</c:v>
                </c:pt>
              </c:numCache>
            </c:numRef>
          </c:val>
          <c:extLst>
            <c:ext xmlns:c16="http://schemas.microsoft.com/office/drawing/2014/chart" uri="{C3380CC4-5D6E-409C-BE32-E72D297353CC}">
              <c16:uniqueId val="{00000003-9B43-4401-A2DE-17AC41E4D15C}"/>
            </c:ext>
          </c:extLst>
        </c:ser>
        <c:ser>
          <c:idx val="4"/>
          <c:order val="4"/>
          <c:tx>
            <c:strRef>
              <c:f>Sheet1!$F$1</c:f>
              <c:strCache>
                <c:ptCount val="1"/>
                <c:pt idx="0">
                  <c:v>Strongly agree  </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Shows Wales in a way you don't usually see</c:v>
                </c:pt>
                <c:pt idx="3">
                  <c:v>Will make people much 
more likely to consider Wales for a holiday or short break</c:v>
                </c:pt>
                <c:pt idx="4">
                  <c:v>Will make people more 
likely to see Wales 
as an 'all-year-round' destination</c:v>
                </c:pt>
              </c:strCache>
            </c:strRef>
          </c:cat>
          <c:val>
            <c:numRef>
              <c:f>Sheet1!$F$2:$F$6</c:f>
              <c:numCache>
                <c:formatCode>0%</c:formatCode>
                <c:ptCount val="5"/>
                <c:pt idx="0">
                  <c:v>0.31466666666670001</c:v>
                </c:pt>
                <c:pt idx="1">
                  <c:v>0.26400000000000001</c:v>
                </c:pt>
                <c:pt idx="2">
                  <c:v>0.21199999999999999</c:v>
                </c:pt>
                <c:pt idx="3">
                  <c:v>0.20533333333330001</c:v>
                </c:pt>
                <c:pt idx="4">
                  <c:v>0.19866666666669999</c:v>
                </c:pt>
              </c:numCache>
            </c:numRef>
          </c:val>
          <c:extLst>
            <c:ext xmlns:c16="http://schemas.microsoft.com/office/drawing/2014/chart" uri="{C3380CC4-5D6E-409C-BE32-E72D297353CC}">
              <c16:uniqueId val="{00000006-9B43-4401-A2DE-17AC41E4D15C}"/>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l"/>
        <c:numFmt formatCode="0%" sourceLinked="1"/>
        <c:majorTickMark val="none"/>
        <c:minorTickMark val="none"/>
        <c:tickLblPos val="nextTo"/>
        <c:crossAx val="123752195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89203433612711E-2"/>
          <c:y val="4.130597854513661E-2"/>
          <c:w val="0.8281203888095362"/>
          <c:h val="0.72069648325570357"/>
        </c:manualLayout>
      </c:layout>
      <c:barChart>
        <c:barDir val="col"/>
        <c:grouping val="stacked"/>
        <c:varyColors val="0"/>
        <c:ser>
          <c:idx val="0"/>
          <c:order val="0"/>
          <c:tx>
            <c:strRef>
              <c:f>Sheet1!$B$1</c:f>
              <c:strCache>
                <c:ptCount val="1"/>
                <c:pt idx="0">
                  <c:v>Strongly disagree  </c:v>
                </c:pt>
              </c:strCache>
            </c:strRef>
          </c:tx>
          <c:spPr>
            <a:solidFill>
              <a:srgbClr val="C00000"/>
            </a:solidFill>
            <a:ln>
              <a:noFill/>
            </a:ln>
            <a:effectLst/>
          </c:spPr>
          <c:invertIfNegative val="0"/>
          <c:dLbls>
            <c:delete val="1"/>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Sheet1!$B$2:$B$6</c:f>
              <c:numCache>
                <c:formatCode>0%</c:formatCode>
                <c:ptCount val="5"/>
                <c:pt idx="0">
                  <c:v>2.2666666666669999E-2</c:v>
                </c:pt>
                <c:pt idx="1">
                  <c:v>2.4E-2</c:v>
                </c:pt>
                <c:pt idx="2">
                  <c:v>2.4E-2</c:v>
                </c:pt>
                <c:pt idx="3">
                  <c:v>2.8000000000000001E-2</c:v>
                </c:pt>
                <c:pt idx="4">
                  <c:v>2.9333333333329999E-2</c:v>
                </c:pt>
              </c:numCache>
            </c:numRef>
          </c:val>
          <c:extLst>
            <c:ext xmlns:c16="http://schemas.microsoft.com/office/drawing/2014/chart" uri="{C3380CC4-5D6E-409C-BE32-E72D297353CC}">
              <c16:uniqueId val="{00000000-CADD-4BC6-B994-7D0712D4B403}"/>
            </c:ext>
          </c:extLst>
        </c:ser>
        <c:ser>
          <c:idx val="1"/>
          <c:order val="1"/>
          <c:tx>
            <c:strRef>
              <c:f>Sheet1!$C$1</c:f>
              <c:strCache>
                <c:ptCount val="1"/>
                <c:pt idx="0">
                  <c:v>Tend to disagree  </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Sheet1!$C$2:$C$6</c:f>
              <c:numCache>
                <c:formatCode>0%</c:formatCode>
                <c:ptCount val="5"/>
                <c:pt idx="0">
                  <c:v>6.6666666666669996E-2</c:v>
                </c:pt>
                <c:pt idx="1">
                  <c:v>7.5999999999999998E-2</c:v>
                </c:pt>
                <c:pt idx="2">
                  <c:v>7.5999999999999998E-2</c:v>
                </c:pt>
                <c:pt idx="3">
                  <c:v>7.8666666666669993E-2</c:v>
                </c:pt>
                <c:pt idx="4">
                  <c:v>9.0666666666670004E-2</c:v>
                </c:pt>
              </c:numCache>
            </c:numRef>
          </c:val>
          <c:extLst>
            <c:ext xmlns:c16="http://schemas.microsoft.com/office/drawing/2014/chart" uri="{C3380CC4-5D6E-409C-BE32-E72D297353CC}">
              <c16:uniqueId val="{00000001-CADD-4BC6-B994-7D0712D4B403}"/>
            </c:ext>
          </c:extLst>
        </c:ser>
        <c:ser>
          <c:idx val="2"/>
          <c:order val="2"/>
          <c:tx>
            <c:strRef>
              <c:f>Sheet1!$D$1</c:f>
              <c:strCache>
                <c:ptCount val="1"/>
                <c:pt idx="0">
                  <c:v>Neither agree nor disagree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Sheet1!$D$2:$D$6</c:f>
              <c:numCache>
                <c:formatCode>0%</c:formatCode>
                <c:ptCount val="5"/>
                <c:pt idx="0">
                  <c:v>0.21466666666670001</c:v>
                </c:pt>
                <c:pt idx="1">
                  <c:v>0.21333333333330001</c:v>
                </c:pt>
                <c:pt idx="2">
                  <c:v>0.2386666666667</c:v>
                </c:pt>
                <c:pt idx="3">
                  <c:v>0.26400000000000001</c:v>
                </c:pt>
                <c:pt idx="4">
                  <c:v>0.29466666666669999</c:v>
                </c:pt>
              </c:numCache>
            </c:numRef>
          </c:val>
          <c:extLst>
            <c:ext xmlns:c16="http://schemas.microsoft.com/office/drawing/2014/chart" uri="{C3380CC4-5D6E-409C-BE32-E72D297353CC}">
              <c16:uniqueId val="{00000002-CADD-4BC6-B994-7D0712D4B403}"/>
            </c:ext>
          </c:extLst>
        </c:ser>
        <c:ser>
          <c:idx val="3"/>
          <c:order val="3"/>
          <c:tx>
            <c:strRef>
              <c:f>Sheet1!$E$1</c:f>
              <c:strCache>
                <c:ptCount val="1"/>
                <c:pt idx="0">
                  <c:v>Tend to agree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Sheet1!$E$2:$E$6</c:f>
              <c:numCache>
                <c:formatCode>0%</c:formatCode>
                <c:ptCount val="5"/>
                <c:pt idx="0">
                  <c:v>0.49733333333329999</c:v>
                </c:pt>
                <c:pt idx="1">
                  <c:v>0.4866666666667</c:v>
                </c:pt>
                <c:pt idx="2">
                  <c:v>0.48933333333329998</c:v>
                </c:pt>
                <c:pt idx="3">
                  <c:v>0.46</c:v>
                </c:pt>
                <c:pt idx="4">
                  <c:v>0.41466666666669999</c:v>
                </c:pt>
              </c:numCache>
            </c:numRef>
          </c:val>
          <c:extLst>
            <c:ext xmlns:c16="http://schemas.microsoft.com/office/drawing/2014/chart" uri="{C3380CC4-5D6E-409C-BE32-E72D297353CC}">
              <c16:uniqueId val="{00000003-CADD-4BC6-B994-7D0712D4B403}"/>
            </c:ext>
          </c:extLst>
        </c:ser>
        <c:ser>
          <c:idx val="4"/>
          <c:order val="4"/>
          <c:tx>
            <c:strRef>
              <c:f>Sheet1!$F$1</c:f>
              <c:strCache>
                <c:ptCount val="1"/>
                <c:pt idx="0">
                  <c:v>Strongly agree  </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Sheet1!$F$2:$F$6</c:f>
              <c:numCache>
                <c:formatCode>0%</c:formatCode>
                <c:ptCount val="5"/>
                <c:pt idx="0">
                  <c:v>0.19866666666669999</c:v>
                </c:pt>
                <c:pt idx="1">
                  <c:v>0.2</c:v>
                </c:pt>
                <c:pt idx="2">
                  <c:v>0.17199999999999999</c:v>
                </c:pt>
                <c:pt idx="3">
                  <c:v>0.1693333333333</c:v>
                </c:pt>
                <c:pt idx="4">
                  <c:v>0.1706666666667</c:v>
                </c:pt>
              </c:numCache>
            </c:numRef>
          </c:val>
          <c:extLst>
            <c:ext xmlns:c16="http://schemas.microsoft.com/office/drawing/2014/chart" uri="{C3380CC4-5D6E-409C-BE32-E72D297353CC}">
              <c16:uniqueId val="{00000004-CADD-4BC6-B994-7D0712D4B403}"/>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l"/>
        <c:numFmt formatCode="0%" sourceLinked="1"/>
        <c:majorTickMark val="none"/>
        <c:minorTickMark val="none"/>
        <c:tickLblPos val="nextTo"/>
        <c:crossAx val="123752195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General Sample</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Sheet1!$B$2:$B$6</c:f>
              <c:numCache>
                <c:formatCode>0%</c:formatCode>
                <c:ptCount val="5"/>
                <c:pt idx="0">
                  <c:v>0.69599999999999995</c:v>
                </c:pt>
                <c:pt idx="1">
                  <c:v>0.68666666666669995</c:v>
                </c:pt>
                <c:pt idx="2">
                  <c:v>0.66133333333330002</c:v>
                </c:pt>
                <c:pt idx="3">
                  <c:v>0.62933333333329999</c:v>
                </c:pt>
                <c:pt idx="4">
                  <c:v>0.58533333333329995</c:v>
                </c:pt>
              </c:numCache>
            </c:numRef>
          </c:val>
          <c:extLst>
            <c:ext xmlns:c16="http://schemas.microsoft.com/office/drawing/2014/chart" uri="{C3380CC4-5D6E-409C-BE32-E72D297353CC}">
              <c16:uniqueId val="{00000000-A907-4E63-99BC-AD57963F1F33}"/>
            </c:ext>
          </c:extLst>
        </c:ser>
        <c:ser>
          <c:idx val="1"/>
          <c:order val="1"/>
          <c:tx>
            <c:strRef>
              <c:f>Sheet1!$C$1</c:f>
              <c:strCache>
                <c:ptCount val="1"/>
                <c:pt idx="0">
                  <c:v>Aware of Campaign</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interested in Wales for a holiday or short break</c:v>
                </c:pt>
                <c:pt idx="1">
                  <c:v>Want to visit areas of Wales I have not been to before</c:v>
                </c:pt>
                <c:pt idx="2">
                  <c:v>Want to try new activities and experiences in Wales</c:v>
                </c:pt>
                <c:pt idx="3">
                  <c:v>More interested to visit Wales outside of the main summer season</c:v>
                </c:pt>
                <c:pt idx="4">
                  <c:v>Interested to take a longer holiday in Wales</c:v>
                </c:pt>
              </c:strCache>
            </c:strRef>
          </c:cat>
          <c:val>
            <c:numRef>
              <c:f>Sheet1!$C$2:$C$6</c:f>
              <c:numCache>
                <c:formatCode>0%</c:formatCode>
                <c:ptCount val="5"/>
                <c:pt idx="0">
                  <c:v>0.77777777777779999</c:v>
                </c:pt>
                <c:pt idx="1">
                  <c:v>0.77777777777779999</c:v>
                </c:pt>
                <c:pt idx="2">
                  <c:v>0.73180076628349999</c:v>
                </c:pt>
                <c:pt idx="3">
                  <c:v>0.75478927203070001</c:v>
                </c:pt>
                <c:pt idx="4">
                  <c:v>0.72796934865899998</c:v>
                </c:pt>
              </c:numCache>
            </c:numRef>
          </c:val>
          <c:extLst>
            <c:ext xmlns:c16="http://schemas.microsoft.com/office/drawing/2014/chart" uri="{C3380CC4-5D6E-409C-BE32-E72D297353CC}">
              <c16:uniqueId val="{00000001-A907-4E63-99BC-AD57963F1F33}"/>
            </c:ext>
          </c:extLst>
        </c:ser>
        <c:dLbls>
          <c:dLblPos val="ctr"/>
          <c:showLegendKey val="0"/>
          <c:showVal val="1"/>
          <c:showCatName val="0"/>
          <c:showSerName val="0"/>
          <c:showPercent val="0"/>
          <c:showBubbleSize val="0"/>
        </c:dLbls>
        <c:gapWidth val="150"/>
        <c:axId val="2053014575"/>
        <c:axId val="2053038575"/>
      </c:barChart>
      <c:catAx>
        <c:axId val="205301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2053038575"/>
        <c:crosses val="autoZero"/>
        <c:auto val="1"/>
        <c:lblAlgn val="ctr"/>
        <c:lblOffset val="100"/>
        <c:noMultiLvlLbl val="0"/>
      </c:catAx>
      <c:valAx>
        <c:axId val="2053038575"/>
        <c:scaling>
          <c:orientation val="minMax"/>
        </c:scaling>
        <c:delete val="1"/>
        <c:axPos val="l"/>
        <c:numFmt formatCode="0%" sourceLinked="1"/>
        <c:majorTickMark val="none"/>
        <c:minorTickMark val="none"/>
        <c:tickLblPos val="nextTo"/>
        <c:crossAx val="2053014575"/>
        <c:crosses val="autoZero"/>
        <c:crossBetween val="between"/>
      </c:valAx>
      <c:spPr>
        <a:noFill/>
        <a:ln>
          <a:noFill/>
        </a:ln>
        <a:effectLst/>
      </c:spPr>
    </c:plotArea>
    <c:legend>
      <c:legendPos val="b"/>
      <c:layout>
        <c:manualLayout>
          <c:xMode val="edge"/>
          <c:yMode val="edge"/>
          <c:x val="0.3422284230464458"/>
          <c:y val="2.3030639399246261E-3"/>
          <c:w val="0.27813200538484878"/>
          <c:h val="5.7013435116239235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Sheet1!$A$3:$A$12</c:f>
              <c:strCache>
                <c:ptCount val="10"/>
                <c:pt idx="0">
                  <c:v>Lots of activities and things to do</c:v>
                </c:pt>
                <c:pt idx="1">
                  <c:v>Great places to explore off the beaten track</c:v>
                </c:pt>
                <c:pt idx="2">
                  <c:v>Somewhere you can visit at all times of the year</c:v>
                </c:pt>
                <c:pt idx="3">
                  <c:v>An environmentally friendly destination</c:v>
                </c:pt>
                <c:pt idx="4">
                  <c:v>A destination rich in history and heritage</c:v>
                </c:pt>
                <c:pt idx="5">
                  <c:v>A thriving culture and entertainment scene</c:v>
                </c:pt>
                <c:pt idx="6">
                  <c:v>Famous landmarks and visitor attractions</c:v>
                </c:pt>
                <c:pt idx="7">
                  <c:v>Great value for money</c:v>
                </c:pt>
                <c:pt idx="8">
                  <c:v>Places renowned for their food and drink</c:v>
                </c:pt>
                <c:pt idx="9">
                  <c:v>High quality accommodation</c:v>
                </c:pt>
              </c:strCache>
            </c:strRef>
          </c:cat>
          <c:val>
            <c:numRef>
              <c:f>Sheet1!$B$3:$B$12</c:f>
              <c:numCache>
                <c:formatCode>0%</c:formatCode>
                <c:ptCount val="10"/>
                <c:pt idx="0">
                  <c:v>0.33866666666669998</c:v>
                </c:pt>
                <c:pt idx="1">
                  <c:v>0.3293333333333</c:v>
                </c:pt>
                <c:pt idx="2">
                  <c:v>0.22666666666669999</c:v>
                </c:pt>
                <c:pt idx="3">
                  <c:v>0.21199999999999999</c:v>
                </c:pt>
                <c:pt idx="4">
                  <c:v>0.2013333333333</c:v>
                </c:pt>
                <c:pt idx="5">
                  <c:v>0.188</c:v>
                </c:pt>
                <c:pt idx="6">
                  <c:v>0.16400000000000001</c:v>
                </c:pt>
                <c:pt idx="7">
                  <c:v>0.14933333333330001</c:v>
                </c:pt>
                <c:pt idx="8">
                  <c:v>0.13466666666669999</c:v>
                </c:pt>
                <c:pt idx="9">
                  <c:v>0.1186666666667</c:v>
                </c:pt>
              </c:numCache>
            </c:numRef>
          </c:val>
          <c:extLst>
            <c:ext xmlns:c16="http://schemas.microsoft.com/office/drawing/2014/chart" uri="{C3380CC4-5D6E-409C-BE32-E72D297353CC}">
              <c16:uniqueId val="{00000000-D26C-4B60-97C6-9AC0BB70AE50}"/>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None of the above</c:v>
                </c:pt>
                <c:pt idx="1">
                  <c:v>Visit Wales website </c:v>
                </c:pt>
                <c:pt idx="2">
                  <c:v>TikTok</c:v>
                </c:pt>
                <c:pt idx="3">
                  <c:v>Facebook</c:v>
                </c:pt>
                <c:pt idx="4">
                  <c:v>Instagram</c:v>
                </c:pt>
                <c:pt idx="5">
                  <c:v>Youtube</c:v>
                </c:pt>
                <c:pt idx="6">
                  <c:v>E-newsletters from Visit Wales</c:v>
                </c:pt>
                <c:pt idx="7">
                  <c:v>X (formerly known as Twitter)</c:v>
                </c:pt>
                <c:pt idx="8">
                  <c:v>Pinterest</c:v>
                </c:pt>
              </c:strCache>
            </c:strRef>
          </c:cat>
          <c:val>
            <c:numRef>
              <c:f>Sheet1!$B$2:$B$10</c:f>
              <c:numCache>
                <c:formatCode>0%</c:formatCode>
                <c:ptCount val="9"/>
                <c:pt idx="0">
                  <c:v>0.67846407204439996</c:v>
                </c:pt>
                <c:pt idx="1">
                  <c:v>0.12578052581179999</c:v>
                </c:pt>
                <c:pt idx="2">
                  <c:v>5.9564760175250003E-2</c:v>
                </c:pt>
                <c:pt idx="3">
                  <c:v>0.1055766464483</c:v>
                </c:pt>
                <c:pt idx="4">
                  <c:v>8.3344509249100002E-2</c:v>
                </c:pt>
                <c:pt idx="5">
                  <c:v>5.4526008583389997E-2</c:v>
                </c:pt>
                <c:pt idx="6">
                  <c:v>5.1154373856499999E-2</c:v>
                </c:pt>
                <c:pt idx="7">
                  <c:v>5.9115153211669998E-2</c:v>
                </c:pt>
                <c:pt idx="8">
                  <c:v>5.2379147757290002E-2</c:v>
                </c:pt>
              </c:numCache>
            </c:numRef>
          </c:val>
          <c:extLst>
            <c:ext xmlns:c16="http://schemas.microsoft.com/office/drawing/2014/chart" uri="{C3380CC4-5D6E-409C-BE32-E72D297353CC}">
              <c16:uniqueId val="{00000000-B541-4A65-86B5-659E88B8F93B}"/>
            </c:ext>
          </c:extLst>
        </c:ser>
        <c:ser>
          <c:idx val="1"/>
          <c:order val="1"/>
          <c:tx>
            <c:strRef>
              <c:f>Sheet1!$C$1</c:f>
              <c:strCache>
                <c:ptCount val="1"/>
                <c:pt idx="0">
                  <c:v>2025</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None of the above</c:v>
                </c:pt>
                <c:pt idx="1">
                  <c:v>Visit Wales website </c:v>
                </c:pt>
                <c:pt idx="2">
                  <c:v>TikTok</c:v>
                </c:pt>
                <c:pt idx="3">
                  <c:v>Facebook</c:v>
                </c:pt>
                <c:pt idx="4">
                  <c:v>Instagram</c:v>
                </c:pt>
                <c:pt idx="5">
                  <c:v>Youtube</c:v>
                </c:pt>
                <c:pt idx="6">
                  <c:v>E-newsletters from Visit Wales</c:v>
                </c:pt>
                <c:pt idx="7">
                  <c:v>X (formerly known as Twitter)</c:v>
                </c:pt>
                <c:pt idx="8">
                  <c:v>Pinterest</c:v>
                </c:pt>
              </c:strCache>
            </c:strRef>
          </c:cat>
          <c:val>
            <c:numRef>
              <c:f>Sheet1!$C$2:$C$10</c:f>
              <c:numCache>
                <c:formatCode>0%</c:formatCode>
                <c:ptCount val="9"/>
                <c:pt idx="0">
                  <c:v>0.64533333333330001</c:v>
                </c:pt>
                <c:pt idx="1">
                  <c:v>0.1333333333333</c:v>
                </c:pt>
                <c:pt idx="2">
                  <c:v>9.1999999999999998E-2</c:v>
                </c:pt>
                <c:pt idx="3">
                  <c:v>9.0666666666670004E-2</c:v>
                </c:pt>
                <c:pt idx="4">
                  <c:v>8.666666666667E-2</c:v>
                </c:pt>
                <c:pt idx="5">
                  <c:v>8.1333333333329996E-2</c:v>
                </c:pt>
                <c:pt idx="6">
                  <c:v>7.1999999999999995E-2</c:v>
                </c:pt>
                <c:pt idx="7">
                  <c:v>5.7333333333330003E-2</c:v>
                </c:pt>
                <c:pt idx="8">
                  <c:v>4.9333333333330003E-2</c:v>
                </c:pt>
              </c:numCache>
            </c:numRef>
          </c:val>
          <c:extLst>
            <c:ext xmlns:c16="http://schemas.microsoft.com/office/drawing/2014/chart" uri="{C3380CC4-5D6E-409C-BE32-E72D297353CC}">
              <c16:uniqueId val="{00000001-B541-4A65-86B5-659E88B8F93B}"/>
            </c:ext>
          </c:extLst>
        </c:ser>
        <c:dLbls>
          <c:showLegendKey val="0"/>
          <c:showVal val="1"/>
          <c:showCatName val="0"/>
          <c:showSerName val="0"/>
          <c:showPercent val="0"/>
          <c:showBubbleSize val="0"/>
        </c:dLbls>
        <c:gapWidth val="150"/>
        <c:overlap val="-25"/>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8"/>
        </c:scaling>
        <c:delete val="1"/>
        <c:axPos val="t"/>
        <c:numFmt formatCode="0%" sourceLinked="1"/>
        <c:majorTickMark val="out"/>
        <c:minorTickMark val="none"/>
        <c:tickLblPos val="nextTo"/>
        <c:crossAx val="239785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Strongly disagree  </c:v>
                </c:pt>
              </c:strCache>
            </c:strRef>
          </c:tx>
          <c:spPr>
            <a:solidFill>
              <a:srgbClr val="CB333B"/>
            </a:solidFill>
            <a:ln>
              <a:noFill/>
            </a:ln>
            <a:effectLst/>
          </c:spPr>
          <c:invertIfNegative val="0"/>
          <c:dLbls>
            <c:delete val="1"/>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Sheet1!$B$2:$B$4</c:f>
              <c:numCache>
                <c:formatCode>0%</c:formatCode>
                <c:ptCount val="3"/>
                <c:pt idx="0">
                  <c:v>0</c:v>
                </c:pt>
                <c:pt idx="1">
                  <c:v>0.02</c:v>
                </c:pt>
                <c:pt idx="2">
                  <c:v>0.02</c:v>
                </c:pt>
              </c:numCache>
            </c:numRef>
          </c:val>
          <c:extLst>
            <c:ext xmlns:c16="http://schemas.microsoft.com/office/drawing/2014/chart" uri="{C3380CC4-5D6E-409C-BE32-E72D297353CC}">
              <c16:uniqueId val="{00000000-0B9F-4958-B827-24240671D471}"/>
            </c:ext>
          </c:extLst>
        </c:ser>
        <c:ser>
          <c:idx val="1"/>
          <c:order val="1"/>
          <c:tx>
            <c:strRef>
              <c:f>Sheet1!$C$1</c:f>
              <c:strCache>
                <c:ptCount val="1"/>
                <c:pt idx="0">
                  <c:v>Tend to disagree  </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Sheet1!$C$2:$C$4</c:f>
              <c:numCache>
                <c:formatCode>0%</c:formatCode>
                <c:ptCount val="3"/>
                <c:pt idx="0">
                  <c:v>0.06</c:v>
                </c:pt>
                <c:pt idx="1">
                  <c:v>0.08</c:v>
                </c:pt>
                <c:pt idx="2">
                  <c:v>0.08</c:v>
                </c:pt>
              </c:numCache>
            </c:numRef>
          </c:val>
          <c:extLst>
            <c:ext xmlns:c16="http://schemas.microsoft.com/office/drawing/2014/chart" uri="{C3380CC4-5D6E-409C-BE32-E72D297353CC}">
              <c16:uniqueId val="{00000001-0B9F-4958-B827-24240671D471}"/>
            </c:ext>
          </c:extLst>
        </c:ser>
        <c:ser>
          <c:idx val="2"/>
          <c:order val="2"/>
          <c:tx>
            <c:strRef>
              <c:f>Sheet1!$D$1</c:f>
              <c:strCache>
                <c:ptCount val="1"/>
                <c:pt idx="0">
                  <c:v>Neither agree nor disagree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Sheet1!$D$2:$D$4</c:f>
              <c:numCache>
                <c:formatCode>0%</c:formatCode>
                <c:ptCount val="3"/>
                <c:pt idx="0">
                  <c:v>0.22</c:v>
                </c:pt>
                <c:pt idx="1">
                  <c:v>0.22</c:v>
                </c:pt>
                <c:pt idx="2">
                  <c:v>0.24</c:v>
                </c:pt>
              </c:numCache>
            </c:numRef>
          </c:val>
          <c:extLst>
            <c:ext xmlns:c16="http://schemas.microsoft.com/office/drawing/2014/chart" uri="{C3380CC4-5D6E-409C-BE32-E72D297353CC}">
              <c16:uniqueId val="{00000002-0B9F-4958-B827-24240671D471}"/>
            </c:ext>
          </c:extLst>
        </c:ser>
        <c:ser>
          <c:idx val="3"/>
          <c:order val="3"/>
          <c:tx>
            <c:strRef>
              <c:f>Sheet1!$E$1</c:f>
              <c:strCache>
                <c:ptCount val="1"/>
                <c:pt idx="0">
                  <c:v>Tend to agree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Sheet1!$E$2:$E$4</c:f>
              <c:numCache>
                <c:formatCode>0%</c:formatCode>
                <c:ptCount val="3"/>
                <c:pt idx="0">
                  <c:v>0.36</c:v>
                </c:pt>
                <c:pt idx="1">
                  <c:v>0.46</c:v>
                </c:pt>
                <c:pt idx="2">
                  <c:v>0.44</c:v>
                </c:pt>
              </c:numCache>
            </c:numRef>
          </c:val>
          <c:extLst>
            <c:ext xmlns:c16="http://schemas.microsoft.com/office/drawing/2014/chart" uri="{C3380CC4-5D6E-409C-BE32-E72D297353CC}">
              <c16:uniqueId val="{00000003-0B9F-4958-B827-24240671D471}"/>
            </c:ext>
          </c:extLst>
        </c:ser>
        <c:ser>
          <c:idx val="4"/>
          <c:order val="4"/>
          <c:tx>
            <c:strRef>
              <c:f>Sheet1!$F$1</c:f>
              <c:strCache>
                <c:ptCount val="1"/>
                <c:pt idx="0">
                  <c:v>Strongly agree  </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Sheet1!$F$2:$F$4</c:f>
              <c:numCache>
                <c:formatCode>0%</c:formatCode>
                <c:ptCount val="3"/>
                <c:pt idx="0">
                  <c:v>0.34</c:v>
                </c:pt>
                <c:pt idx="1">
                  <c:v>0.18</c:v>
                </c:pt>
                <c:pt idx="2">
                  <c:v>0.2</c:v>
                </c:pt>
              </c:numCache>
            </c:numRef>
          </c:val>
          <c:extLst>
            <c:ext xmlns:c16="http://schemas.microsoft.com/office/drawing/2014/chart" uri="{C3380CC4-5D6E-409C-BE32-E72D297353CC}">
              <c16:uniqueId val="{00000004-0B9F-4958-B827-24240671D471}"/>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t"/>
        <c:numFmt formatCode="0%" sourceLinked="1"/>
        <c:majorTickMark val="none"/>
        <c:minorTickMark val="none"/>
        <c:tickLblPos val="nextTo"/>
        <c:crossAx val="1237521951"/>
        <c:crosses val="autoZero"/>
        <c:crossBetween val="between"/>
      </c:valAx>
      <c:spPr>
        <a:noFill/>
        <a:ln>
          <a:noFill/>
        </a:ln>
        <a:effectLst/>
      </c:spPr>
    </c:plotArea>
    <c:legend>
      <c:legendPos val="b"/>
      <c:layout>
        <c:manualLayout>
          <c:xMode val="edge"/>
          <c:yMode val="edge"/>
          <c:x val="0.36450963310437257"/>
          <c:y val="0.80009266495115294"/>
          <c:w val="0.62304540123973862"/>
          <c:h val="0.16127929671618949"/>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Sheet1!$B$1</c:f>
              <c:strCache>
                <c:ptCount val="1"/>
                <c:pt idx="0">
                  <c:v>Not important at all (1)</c:v>
                </c:pt>
              </c:strCache>
            </c:strRef>
          </c:tx>
          <c:spPr>
            <a:solidFill>
              <a:srgbClr val="120742"/>
            </a:solidFill>
            <a:ln>
              <a:noFill/>
            </a:ln>
            <a:effectLst/>
          </c:spPr>
          <c:invertIfNegative val="0"/>
          <c:dPt>
            <c:idx val="0"/>
            <c:invertIfNegative val="0"/>
            <c:bubble3D val="0"/>
            <c:spPr>
              <a:solidFill>
                <a:srgbClr val="CB333B"/>
              </a:solidFill>
              <a:ln>
                <a:noFill/>
              </a:ln>
              <a:effectLst/>
            </c:spPr>
            <c:extLst>
              <c:ext xmlns:c16="http://schemas.microsoft.com/office/drawing/2014/chart" uri="{C3380CC4-5D6E-409C-BE32-E72D297353CC}">
                <c16:uniqueId val="{00000001-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Sheet1!$B$2</c:f>
              <c:numCache>
                <c:formatCode>0%</c:formatCode>
                <c:ptCount val="1"/>
                <c:pt idx="0">
                  <c:v>0.1173333333333</c:v>
                </c:pt>
              </c:numCache>
            </c:numRef>
          </c:val>
          <c:extLst>
            <c:ext xmlns:c16="http://schemas.microsoft.com/office/drawing/2014/chart" uri="{C3380CC4-5D6E-409C-BE32-E72D297353CC}">
              <c16:uniqueId val="{00000002-80DF-4FBB-A255-7639629D111C}"/>
            </c:ext>
          </c:extLst>
        </c:ser>
        <c:ser>
          <c:idx val="1"/>
          <c:order val="1"/>
          <c:tx>
            <c:strRef>
              <c:f>Sheet1!$C$1</c:f>
              <c:strCache>
                <c:ptCount val="1"/>
                <c:pt idx="0">
                  <c:v>Slightly important (2)</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Sheet1!$C$2</c:f>
              <c:numCache>
                <c:formatCode>0%</c:formatCode>
                <c:ptCount val="1"/>
                <c:pt idx="0">
                  <c:v>0.17599999999999999</c:v>
                </c:pt>
              </c:numCache>
            </c:numRef>
          </c:val>
          <c:extLst>
            <c:ext xmlns:c16="http://schemas.microsoft.com/office/drawing/2014/chart" uri="{C3380CC4-5D6E-409C-BE32-E72D297353CC}">
              <c16:uniqueId val="{00000003-80DF-4FBB-A255-7639629D111C}"/>
            </c:ext>
          </c:extLst>
        </c:ser>
        <c:ser>
          <c:idx val="2"/>
          <c:order val="2"/>
          <c:tx>
            <c:strRef>
              <c:f>Sheet1!$D$1</c:f>
              <c:strCache>
                <c:ptCount val="1"/>
                <c:pt idx="0">
                  <c:v>Moderately important (3)</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Sheet1!$D$2</c:f>
              <c:numCache>
                <c:formatCode>0%</c:formatCode>
                <c:ptCount val="1"/>
                <c:pt idx="0">
                  <c:v>0.3893333333333</c:v>
                </c:pt>
              </c:numCache>
            </c:numRef>
          </c:val>
          <c:extLst>
            <c:ext xmlns:c16="http://schemas.microsoft.com/office/drawing/2014/chart" uri="{C3380CC4-5D6E-409C-BE32-E72D297353CC}">
              <c16:uniqueId val="{00000004-80DF-4FBB-A255-7639629D111C}"/>
            </c:ext>
          </c:extLst>
        </c:ser>
        <c:ser>
          <c:idx val="3"/>
          <c:order val="3"/>
          <c:tx>
            <c:strRef>
              <c:f>Sheet1!$E$1</c:f>
              <c:strCache>
                <c:ptCount val="1"/>
                <c:pt idx="0">
                  <c:v>Very important (4)</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Sheet1!$E$2</c:f>
              <c:numCache>
                <c:formatCode>0%</c:formatCode>
                <c:ptCount val="1"/>
                <c:pt idx="0">
                  <c:v>0.21199999999999999</c:v>
                </c:pt>
              </c:numCache>
            </c:numRef>
          </c:val>
          <c:extLst>
            <c:ext xmlns:c16="http://schemas.microsoft.com/office/drawing/2014/chart" uri="{C3380CC4-5D6E-409C-BE32-E72D297353CC}">
              <c16:uniqueId val="{00000005-80DF-4FBB-A255-7639629D111C}"/>
            </c:ext>
          </c:extLst>
        </c:ser>
        <c:ser>
          <c:idx val="4"/>
          <c:order val="4"/>
          <c:tx>
            <c:strRef>
              <c:f>Sheet1!$F$1</c:f>
              <c:strCache>
                <c:ptCount val="1"/>
                <c:pt idx="0">
                  <c:v>Extremely important (5)</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Sheet1!$F$2</c:f>
              <c:numCache>
                <c:formatCode>0%</c:formatCode>
                <c:ptCount val="1"/>
                <c:pt idx="0">
                  <c:v>0.1013333333333</c:v>
                </c:pt>
              </c:numCache>
            </c:numRef>
          </c:val>
          <c:extLst>
            <c:ext xmlns:c16="http://schemas.microsoft.com/office/drawing/2014/chart" uri="{C3380CC4-5D6E-409C-BE32-E72D297353CC}">
              <c16:uniqueId val="{00000008-80DF-4FBB-A255-7639629D111C}"/>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1"/>
        <c:axPos val="b"/>
        <c:numFmt formatCode="General" sourceLinked="1"/>
        <c:majorTickMark val="none"/>
        <c:minorTickMark val="none"/>
        <c:tickLblPos val="nextTo"/>
        <c:crossAx val="1391410112"/>
        <c:crosses val="autoZero"/>
        <c:auto val="1"/>
        <c:lblAlgn val="ctr"/>
        <c:lblOffset val="100"/>
        <c:noMultiLvlLbl val="0"/>
      </c:catAx>
      <c:valAx>
        <c:axId val="1391410112"/>
        <c:scaling>
          <c:orientation val="minMax"/>
        </c:scaling>
        <c:delete val="1"/>
        <c:axPos val="l"/>
        <c:numFmt formatCode="0%" sourceLinked="1"/>
        <c:majorTickMark val="none"/>
        <c:minorTickMark val="none"/>
        <c:tickLblPos val="nextTo"/>
        <c:crossAx val="1391408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Sheet1!$B$1</c:f>
              <c:strCache>
                <c:ptCount val="1"/>
                <c:pt idx="0">
                  <c:v>Not important at all (1)</c:v>
                </c:pt>
              </c:strCache>
            </c:strRef>
          </c:tx>
          <c:spPr>
            <a:solidFill>
              <a:srgbClr val="C00000"/>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0.1173333333333</c:v>
                </c:pt>
                <c:pt idx="1">
                  <c:v>0.16800000000000001</c:v>
                </c:pt>
                <c:pt idx="2">
                  <c:v>4.5614035087720002E-2</c:v>
                </c:pt>
                <c:pt idx="3">
                  <c:v>0.15763546798030001</c:v>
                </c:pt>
                <c:pt idx="4">
                  <c:v>0.1605839416058</c:v>
                </c:pt>
              </c:numCache>
            </c:numRef>
          </c:val>
          <c:extLst>
            <c:ext xmlns:c16="http://schemas.microsoft.com/office/drawing/2014/chart" uri="{C3380CC4-5D6E-409C-BE32-E72D297353CC}">
              <c16:uniqueId val="{00000002-80DF-4FBB-A255-7639629D111C}"/>
            </c:ext>
          </c:extLst>
        </c:ser>
        <c:ser>
          <c:idx val="1"/>
          <c:order val="1"/>
          <c:tx>
            <c:strRef>
              <c:f>Sheet1!$C$1</c:f>
              <c:strCache>
                <c:ptCount val="1"/>
                <c:pt idx="0">
                  <c:v>Slightly important (2)</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0.17599999999999999</c:v>
                </c:pt>
                <c:pt idx="1">
                  <c:v>0.16800000000000001</c:v>
                </c:pt>
                <c:pt idx="2">
                  <c:v>0.1543859649123</c:v>
                </c:pt>
                <c:pt idx="3">
                  <c:v>0.1970443349754</c:v>
                </c:pt>
                <c:pt idx="4">
                  <c:v>0.19708029197079999</c:v>
                </c:pt>
              </c:numCache>
            </c:numRef>
          </c:val>
          <c:extLst>
            <c:ext xmlns:c16="http://schemas.microsoft.com/office/drawing/2014/chart" uri="{C3380CC4-5D6E-409C-BE32-E72D297353CC}">
              <c16:uniqueId val="{00000003-80DF-4FBB-A255-7639629D111C}"/>
            </c:ext>
          </c:extLst>
        </c:ser>
        <c:ser>
          <c:idx val="2"/>
          <c:order val="2"/>
          <c:tx>
            <c:strRef>
              <c:f>Sheet1!$D$1</c:f>
              <c:strCache>
                <c:ptCount val="1"/>
                <c:pt idx="0">
                  <c:v>Moderately important (3)</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0.3893333333333</c:v>
                </c:pt>
                <c:pt idx="1">
                  <c:v>0.33600000000000002</c:v>
                </c:pt>
                <c:pt idx="2">
                  <c:v>0.4</c:v>
                </c:pt>
                <c:pt idx="3">
                  <c:v>0.4137931034483</c:v>
                </c:pt>
                <c:pt idx="4">
                  <c:v>0.37956204379559999</c:v>
                </c:pt>
              </c:numCache>
            </c:numRef>
          </c:val>
          <c:extLst>
            <c:ext xmlns:c16="http://schemas.microsoft.com/office/drawing/2014/chart" uri="{C3380CC4-5D6E-409C-BE32-E72D297353CC}">
              <c16:uniqueId val="{00000004-80DF-4FBB-A255-7639629D111C}"/>
            </c:ext>
          </c:extLst>
        </c:ser>
        <c:ser>
          <c:idx val="3"/>
          <c:order val="3"/>
          <c:tx>
            <c:strRef>
              <c:f>Sheet1!$E$1</c:f>
              <c:strCache>
                <c:ptCount val="1"/>
                <c:pt idx="0">
                  <c:v>Very important (4)</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0.21199999999999999</c:v>
                </c:pt>
                <c:pt idx="1">
                  <c:v>0.20799999999999999</c:v>
                </c:pt>
                <c:pt idx="2">
                  <c:v>0.26315789473680001</c:v>
                </c:pt>
                <c:pt idx="3">
                  <c:v>0.1674876847291</c:v>
                </c:pt>
                <c:pt idx="4">
                  <c:v>0.17518248175180001</c:v>
                </c:pt>
              </c:numCache>
            </c:numRef>
          </c:val>
          <c:extLst>
            <c:ext xmlns:c16="http://schemas.microsoft.com/office/drawing/2014/chart" uri="{C3380CC4-5D6E-409C-BE32-E72D297353CC}">
              <c16:uniqueId val="{00000005-80DF-4FBB-A255-7639629D111C}"/>
            </c:ext>
          </c:extLst>
        </c:ser>
        <c:ser>
          <c:idx val="4"/>
          <c:order val="4"/>
          <c:tx>
            <c:strRef>
              <c:f>Sheet1!$F$1</c:f>
              <c:strCache>
                <c:ptCount val="1"/>
                <c:pt idx="0">
                  <c:v>Extremely important (5)</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0.1013333333333</c:v>
                </c:pt>
                <c:pt idx="1">
                  <c:v>0.12</c:v>
                </c:pt>
                <c:pt idx="2">
                  <c:v>0.12982456140349999</c:v>
                </c:pt>
                <c:pt idx="3">
                  <c:v>5.9113300492610002E-2</c:v>
                </c:pt>
                <c:pt idx="4">
                  <c:v>8.7591240875909998E-2</c:v>
                </c:pt>
              </c:numCache>
            </c:numRef>
          </c:val>
          <c:extLst>
            <c:ext xmlns:c16="http://schemas.microsoft.com/office/drawing/2014/chart" uri="{C3380CC4-5D6E-409C-BE32-E72D297353CC}">
              <c16:uniqueId val="{00000008-80DF-4FBB-A255-7639629D111C}"/>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391410112"/>
        <c:crosses val="autoZero"/>
        <c:auto val="1"/>
        <c:lblAlgn val="ctr"/>
        <c:lblOffset val="100"/>
        <c:noMultiLvlLbl val="0"/>
      </c:catAx>
      <c:valAx>
        <c:axId val="1391410112"/>
        <c:scaling>
          <c:orientation val="minMax"/>
        </c:scaling>
        <c:delete val="1"/>
        <c:axPos val="l"/>
        <c:numFmt formatCode="0%" sourceLinked="1"/>
        <c:majorTickMark val="out"/>
        <c:minorTickMark val="none"/>
        <c:tickLblPos val="nextTo"/>
        <c:crossAx val="1391408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Scenic location/views</c:v>
                </c:pt>
                <c:pt idx="1">
                  <c:v>Fine dining options</c:v>
                </c:pt>
                <c:pt idx="2">
                  <c:v>Spa and wellness facilities</c:v>
                </c:pt>
                <c:pt idx="3">
                  <c:v>Privacy and seclusion</c:v>
                </c:pt>
                <c:pt idx="4">
                  <c:v>Unique accommodation types</c:v>
                </c:pt>
                <c:pt idx="5">
                  <c:v>Exclusive experiences</c:v>
                </c:pt>
                <c:pt idx="6">
                  <c:v>Technology and smart amenities</c:v>
                </c:pt>
                <c:pt idx="7">
                  <c:v>Sustainability and eco-Luxury</c:v>
                </c:pt>
                <c:pt idx="8">
                  <c:v>Fitness facilities</c:v>
                </c:pt>
              </c:strCache>
            </c:strRef>
          </c:cat>
          <c:val>
            <c:numRef>
              <c:f>Sheet1!$B$2:$B$10</c:f>
              <c:numCache>
                <c:formatCode>0%</c:formatCode>
                <c:ptCount val="9"/>
                <c:pt idx="0">
                  <c:v>0.58254269449719998</c:v>
                </c:pt>
                <c:pt idx="1">
                  <c:v>0.41935483870969997</c:v>
                </c:pt>
                <c:pt idx="2">
                  <c:v>0.3814041745731</c:v>
                </c:pt>
                <c:pt idx="3">
                  <c:v>0.30170777988609998</c:v>
                </c:pt>
                <c:pt idx="4">
                  <c:v>0.30170777988609998</c:v>
                </c:pt>
                <c:pt idx="5">
                  <c:v>0.28652751423150002</c:v>
                </c:pt>
                <c:pt idx="6">
                  <c:v>0.21442125237189999</c:v>
                </c:pt>
                <c:pt idx="7">
                  <c:v>0.17457305502850001</c:v>
                </c:pt>
                <c:pt idx="8">
                  <c:v>0.1650853889943</c:v>
                </c:pt>
              </c:numCache>
            </c:numRef>
          </c:val>
          <c:extLst>
            <c:ext xmlns:c16="http://schemas.microsoft.com/office/drawing/2014/chart" uri="{C3380CC4-5D6E-409C-BE32-E72D297353CC}">
              <c16:uniqueId val="{00000000-8482-4098-A080-FB607CDA4752}"/>
            </c:ext>
          </c:extLst>
        </c:ser>
        <c:dLbls>
          <c:dLblPos val="outEnd"/>
          <c:showLegendKey val="0"/>
          <c:showVal val="1"/>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8889414889251"/>
          <c:y val="0.10064118271865991"/>
          <c:w val="0.61840211971295489"/>
          <c:h val="0.89129692351196155"/>
        </c:manualLayout>
      </c:layout>
      <c:pieChart>
        <c:varyColors val="1"/>
        <c:ser>
          <c:idx val="0"/>
          <c:order val="0"/>
          <c:tx>
            <c:strRef>
              <c:f>Sheet1!$B$1</c:f>
              <c:strCache>
                <c:ptCount val="1"/>
                <c:pt idx="0">
                  <c:v>%</c:v>
                </c:pt>
              </c:strCache>
            </c:strRef>
          </c:tx>
          <c:spPr>
            <a:solidFill>
              <a:srgbClr val="120742"/>
            </a:solidFill>
            <a:ln w="28575">
              <a:noFill/>
            </a:ln>
          </c:spPr>
          <c:dPt>
            <c:idx val="0"/>
            <c:bubble3D val="0"/>
            <c:explosion val="15"/>
            <c:spPr>
              <a:solidFill>
                <a:srgbClr val="120742"/>
              </a:solidFill>
              <a:ln w="3175">
                <a:noFill/>
              </a:ln>
              <a:effectLst/>
            </c:spPr>
            <c:extLst>
              <c:ext xmlns:c16="http://schemas.microsoft.com/office/drawing/2014/chart" uri="{C3380CC4-5D6E-409C-BE32-E72D297353CC}">
                <c16:uniqueId val="{00000001-DD86-404A-BA48-BB0F0DA559B2}"/>
              </c:ext>
            </c:extLst>
          </c:dPt>
          <c:dPt>
            <c:idx val="1"/>
            <c:bubble3D val="0"/>
            <c:spPr>
              <a:solidFill>
                <a:schemeClr val="bg1"/>
              </a:solidFill>
              <a:ln w="3175">
                <a:solidFill>
                  <a:srgbClr val="120742"/>
                </a:solidFill>
              </a:ln>
              <a:effectLst/>
            </c:spPr>
            <c:extLst>
              <c:ext xmlns:c16="http://schemas.microsoft.com/office/drawing/2014/chart" uri="{C3380CC4-5D6E-409C-BE32-E72D297353CC}">
                <c16:uniqueId val="{00000003-DD86-404A-BA48-BB0F0DA559B2}"/>
              </c:ext>
            </c:extLst>
          </c:dPt>
          <c:dLbls>
            <c:dLbl>
              <c:idx val="0"/>
              <c:layout>
                <c:manualLayout>
                  <c:x val="-0.21978136364417369"/>
                  <c:y val="6.5005704452352445E-2"/>
                </c:manualLayout>
              </c:layout>
              <c:tx>
                <c:rich>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fld id="{AD35793A-B084-4FC1-8AD6-462BF3669E4A}" type="VALUE">
                      <a:rPr lang="en-US" smtClean="0"/>
                      <a:pPr>
                        <a:defRPr sz="1050">
                          <a:solidFill>
                            <a:schemeClr val="bg1"/>
                          </a:solidFill>
                        </a:defRPr>
                      </a:pPr>
                      <a:t>[VALUE]</a:t>
                    </a:fld>
                    <a:r>
                      <a:rPr lang="en-US"/>
                      <a:t> would spend more</a:t>
                    </a:r>
                  </a:p>
                </c:rich>
              </c:tx>
              <c:spPr>
                <a:noFill/>
                <a:ln>
                  <a:noFill/>
                </a:ln>
                <a:effectLst/>
              </c:spPr>
              <c:txPr>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0945471574996111"/>
                      <c:h val="0.46517289299530101"/>
                    </c:manualLayout>
                  </c15:layout>
                  <c15:dlblFieldTable/>
                  <c15:showDataLabelsRange val="0"/>
                </c:ext>
                <c:ext xmlns:c16="http://schemas.microsoft.com/office/drawing/2014/chart" uri="{C3380CC4-5D6E-409C-BE32-E72D297353CC}">
                  <c16:uniqueId val="{00000001-DD86-404A-BA48-BB0F0DA559B2}"/>
                </c:ext>
              </c:extLst>
            </c:dLbl>
            <c:dLbl>
              <c:idx val="1"/>
              <c:layout>
                <c:manualLayout>
                  <c:x val="0.22025860530633157"/>
                  <c:y val="-5.3150780756109656E-2"/>
                </c:manualLayout>
              </c:layout>
              <c:tx>
                <c:rich>
                  <a:bodyPr/>
                  <a:lstStyle/>
                  <a:p>
                    <a:fld id="{65B3CE98-81E6-4FEA-93C9-B6884C13686B}" type="VALUE">
                      <a:rPr lang="en-US" smtClean="0">
                        <a:solidFill>
                          <a:srgbClr val="120742"/>
                        </a:solidFill>
                      </a:rPr>
                      <a:pPr/>
                      <a:t>[VALUE]</a:t>
                    </a:fld>
                    <a:endParaRPr lang="en-US">
                      <a:solidFill>
                        <a:srgbClr val="120742"/>
                      </a:solidFill>
                    </a:endParaRPr>
                  </a:p>
                  <a:p>
                    <a:r>
                      <a:rPr lang="en-US">
                        <a:solidFill>
                          <a:srgbClr val="120742"/>
                        </a:solidFill>
                      </a:rPr>
                      <a:t>won’t spend more</a:t>
                    </a:r>
                  </a:p>
                </c:rich>
              </c:tx>
              <c:showLegendKey val="0"/>
              <c:showVal val="1"/>
              <c:showCatName val="0"/>
              <c:showSerName val="0"/>
              <c:showPercent val="0"/>
              <c:showBubbleSize val="0"/>
              <c:extLst>
                <c:ext xmlns:c15="http://schemas.microsoft.com/office/drawing/2012/chart" uri="{CE6537A1-D6FC-4f65-9D91-7224C49458BB}">
                  <c15:layout>
                    <c:manualLayout>
                      <c:w val="0.20945471574996111"/>
                      <c:h val="0.45773378032128076"/>
                    </c:manualLayout>
                  </c15:layout>
                  <c15:dlblFieldTable/>
                  <c15:showDataLabelsRange val="0"/>
                </c:ext>
                <c:ext xmlns:c16="http://schemas.microsoft.com/office/drawing/2014/chart" uri="{C3380CC4-5D6E-409C-BE32-E72D297353CC}">
                  <c16:uniqueId val="{00000003-DD86-404A-BA48-BB0F0DA559B2}"/>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I am willing to spend more money for a luxury experience</c:v>
                </c:pt>
                <c:pt idx="1">
                  <c:v>Luxury experiences are nice to have, but I won't spend more money for them</c:v>
                </c:pt>
              </c:strCache>
            </c:strRef>
          </c:cat>
          <c:val>
            <c:numRef>
              <c:f>Sheet1!$B$2:$B$3</c:f>
              <c:numCache>
                <c:formatCode>0%</c:formatCode>
                <c:ptCount val="2"/>
                <c:pt idx="0">
                  <c:v>0.44400000000000001</c:v>
                </c:pt>
                <c:pt idx="1">
                  <c:v>0.55600000000000005</c:v>
                </c:pt>
              </c:numCache>
            </c:numRef>
          </c:val>
          <c:extLst>
            <c:ext xmlns:c16="http://schemas.microsoft.com/office/drawing/2014/chart" uri="{C3380CC4-5D6E-409C-BE32-E72D297353CC}">
              <c16:uniqueId val="{00000006-DD86-404A-BA48-BB0F0DA559B2}"/>
            </c:ext>
          </c:extLst>
        </c:ser>
        <c:dLbls>
          <c:showLegendKey val="0"/>
          <c:showVal val="0"/>
          <c:showCatName val="0"/>
          <c:showSerName val="0"/>
          <c:showPercent val="0"/>
          <c:showBubbleSize val="0"/>
          <c:showLeaderLines val="1"/>
        </c:dLbls>
        <c:firstSliceAng val="0"/>
      </c:pieChart>
      <c:spPr>
        <a:noFill/>
        <a:ln w="28575">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b="1">
          <a:solidFill>
            <a:schemeClr val="tx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None of these</c:v>
                </c:pt>
                <c:pt idx="1">
                  <c:v>Information availability</c:v>
                </c:pt>
                <c:pt idx="2">
                  <c:v>Accessible transportation</c:v>
                </c:pt>
                <c:pt idx="3">
                  <c:v>Accessible attractions</c:v>
                </c:pt>
                <c:pt idx="4">
                  <c:v>Affordability of accessible features</c:v>
                </c:pt>
                <c:pt idx="5">
                  <c:v>Accessible rooms</c:v>
                </c:pt>
                <c:pt idx="6">
                  <c:v>Nearby medical facilities</c:v>
                </c:pt>
                <c:pt idx="7">
                  <c:v>Mobility accessibility</c:v>
                </c:pt>
                <c:pt idx="8">
                  <c:v>Sustainability of accessible options</c:v>
                </c:pt>
                <c:pt idx="9">
                  <c:v>Visual accessibility</c:v>
                </c:pt>
              </c:strCache>
            </c:strRef>
          </c:cat>
          <c:val>
            <c:numRef>
              <c:f>Sheet1!$B$2:$B$11</c:f>
              <c:numCache>
                <c:formatCode>0%</c:formatCode>
                <c:ptCount val="10"/>
                <c:pt idx="0">
                  <c:v>0.20533333333330001</c:v>
                </c:pt>
                <c:pt idx="1">
                  <c:v>0.31066666666670001</c:v>
                </c:pt>
                <c:pt idx="2">
                  <c:v>0.30666666666670001</c:v>
                </c:pt>
                <c:pt idx="3">
                  <c:v>0.29333333333329997</c:v>
                </c:pt>
                <c:pt idx="4">
                  <c:v>0.29333333333329997</c:v>
                </c:pt>
                <c:pt idx="5">
                  <c:v>0.20799999999999999</c:v>
                </c:pt>
                <c:pt idx="6">
                  <c:v>0.12533333333329999</c:v>
                </c:pt>
                <c:pt idx="7">
                  <c:v>0.1213333333333</c:v>
                </c:pt>
                <c:pt idx="8">
                  <c:v>0.11333333333329999</c:v>
                </c:pt>
                <c:pt idx="9">
                  <c:v>0.10666666666669999</c:v>
                </c:pt>
              </c:numCache>
            </c:numRef>
          </c:val>
          <c:extLst>
            <c:ext xmlns:c16="http://schemas.microsoft.com/office/drawing/2014/chart" uri="{C3380CC4-5D6E-409C-BE32-E72D297353CC}">
              <c16:uniqueId val="{00000000-D99E-4DF5-9627-96301F06A4C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2">
                  <c:v>Information availability</c:v>
                </c:pt>
                <c:pt idx="3">
                  <c:v>Accessible transportation</c:v>
                </c:pt>
                <c:pt idx="5">
                  <c:v>Affordability of accessible features</c:v>
                </c:pt>
                <c:pt idx="6">
                  <c:v>Accessible rooms</c:v>
                </c:pt>
                <c:pt idx="7">
                  <c:v>Nearby medical facilities</c:v>
                </c:pt>
                <c:pt idx="8">
                  <c:v>Mobility accessibility</c:v>
                </c:pt>
                <c:pt idx="9">
                  <c:v>Sustainability of accessible options</c:v>
                </c:pt>
                <c:pt idx="10">
                  <c:v>Visual accessibility</c:v>
                </c:pt>
              </c:strCache>
            </c:strRef>
          </c:cat>
          <c:val>
            <c:numRef>
              <c:f>Sheet1!$B$2:$B$12</c:f>
              <c:numCache>
                <c:formatCode>General</c:formatCode>
                <c:ptCount val="11"/>
                <c:pt idx="2" formatCode="0%">
                  <c:v>0.66952789699570003</c:v>
                </c:pt>
                <c:pt idx="3" formatCode="0%">
                  <c:v>0.70434782608699997</c:v>
                </c:pt>
                <c:pt idx="5" formatCode="0%">
                  <c:v>0.64090909090909998</c:v>
                </c:pt>
                <c:pt idx="6" formatCode="0%">
                  <c:v>0.64743589743590002</c:v>
                </c:pt>
                <c:pt idx="7" formatCode="0%">
                  <c:v>0.68085106382979999</c:v>
                </c:pt>
                <c:pt idx="8" formatCode="0%">
                  <c:v>0.60439560439560003</c:v>
                </c:pt>
                <c:pt idx="9" formatCode="0%">
                  <c:v>0.67058823529410005</c:v>
                </c:pt>
                <c:pt idx="10" formatCode="0%">
                  <c:v>0.57499999999999996</c:v>
                </c:pt>
              </c:numCache>
            </c:numRef>
          </c:val>
          <c:extLst>
            <c:ext xmlns:c16="http://schemas.microsoft.com/office/drawing/2014/chart" uri="{C3380CC4-5D6E-409C-BE32-E72D297353CC}">
              <c16:uniqueId val="{00000000-5862-4B24-A097-FFF76F1A9F6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scaling>
        <c:delete val="1"/>
        <c:axPos val="t"/>
        <c:numFmt formatCode="General"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Information availability</c:v>
                </c:pt>
                <c:pt idx="1">
                  <c:v>Accessible transportation</c:v>
                </c:pt>
                <c:pt idx="2">
                  <c:v>Affordability of accessible features</c:v>
                </c:pt>
                <c:pt idx="3">
                  <c:v>Accessible rooms</c:v>
                </c:pt>
                <c:pt idx="4">
                  <c:v>Nearby medical facilities</c:v>
                </c:pt>
                <c:pt idx="5">
                  <c:v>Mobility accessibility</c:v>
                </c:pt>
                <c:pt idx="6">
                  <c:v>Sustainability of accessible options</c:v>
                </c:pt>
                <c:pt idx="7">
                  <c:v>Visual accessibility</c:v>
                </c:pt>
              </c:strCache>
            </c:strRef>
          </c:cat>
          <c:val>
            <c:numRef>
              <c:f>Sheet1!$B$2:$B$9</c:f>
              <c:numCache>
                <c:formatCode>0%</c:formatCode>
                <c:ptCount val="8"/>
                <c:pt idx="0">
                  <c:v>0.67307692307690004</c:v>
                </c:pt>
                <c:pt idx="1">
                  <c:v>0.78571428571430002</c:v>
                </c:pt>
                <c:pt idx="2">
                  <c:v>0.61538461538459999</c:v>
                </c:pt>
                <c:pt idx="3">
                  <c:v>0.72222222222220001</c:v>
                </c:pt>
                <c:pt idx="4">
                  <c:v>0.61904761904759997</c:v>
                </c:pt>
                <c:pt idx="5">
                  <c:v>0.76923076923080003</c:v>
                </c:pt>
                <c:pt idx="6">
                  <c:v>0.75</c:v>
                </c:pt>
                <c:pt idx="7">
                  <c:v>0.77419354838709997</c:v>
                </c:pt>
              </c:numCache>
            </c:numRef>
          </c:val>
          <c:extLst>
            <c:ext xmlns:c16="http://schemas.microsoft.com/office/drawing/2014/chart" uri="{C3380CC4-5D6E-409C-BE32-E72D297353CC}">
              <c16:uniqueId val="{00000000-D99E-4DF5-9627-96301F06A4C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min val="0"/>
        </c:scaling>
        <c:delete val="1"/>
        <c:axPos val="t"/>
        <c:numFmt formatCode="0%" sourceLinked="1"/>
        <c:majorTickMark val="out"/>
        <c:minorTickMark val="none"/>
        <c:tickLblPos val="nextTo"/>
        <c:crossAx val="23978560"/>
        <c:crosses val="autoZero"/>
        <c:crossBetween val="between"/>
        <c:majorUnit val="0.1"/>
        <c:min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Information availability</c:v>
                </c:pt>
                <c:pt idx="1">
                  <c:v>Accessible transportation</c:v>
                </c:pt>
                <c:pt idx="2">
                  <c:v>Affordability of accessible features</c:v>
                </c:pt>
                <c:pt idx="3">
                  <c:v>Accessible rooms</c:v>
                </c:pt>
                <c:pt idx="4">
                  <c:v>Nearby medical facilities</c:v>
                </c:pt>
                <c:pt idx="5">
                  <c:v>Mobility accessibility</c:v>
                </c:pt>
                <c:pt idx="6">
                  <c:v>Sustainability of accessible options</c:v>
                </c:pt>
                <c:pt idx="7">
                  <c:v>Visual accessibility</c:v>
                </c:pt>
              </c:strCache>
            </c:strRef>
          </c:cat>
          <c:val>
            <c:numRef>
              <c:f>Sheet1!$B$2:$B$9</c:f>
              <c:numCache>
                <c:formatCode>0%</c:formatCode>
                <c:ptCount val="8"/>
                <c:pt idx="0">
                  <c:v>0.71153846153849998</c:v>
                </c:pt>
                <c:pt idx="1">
                  <c:v>0.73809523809519995</c:v>
                </c:pt>
                <c:pt idx="2">
                  <c:v>0.6410256410256</c:v>
                </c:pt>
                <c:pt idx="3">
                  <c:v>0.80555555555559999</c:v>
                </c:pt>
                <c:pt idx="4">
                  <c:v>0.61904761904759997</c:v>
                </c:pt>
                <c:pt idx="5">
                  <c:v>0.69230769230769995</c:v>
                </c:pt>
                <c:pt idx="6">
                  <c:v>0.78571428571430002</c:v>
                </c:pt>
                <c:pt idx="7">
                  <c:v>0.54838709677419994</c:v>
                </c:pt>
              </c:numCache>
            </c:numRef>
          </c:val>
          <c:extLst>
            <c:ext xmlns:c16="http://schemas.microsoft.com/office/drawing/2014/chart" uri="{C3380CC4-5D6E-409C-BE32-E72D297353CC}">
              <c16:uniqueId val="{00000000-9BCF-4420-8F1D-BB057306BEC6}"/>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min val="0"/>
        </c:scaling>
        <c:delete val="1"/>
        <c:axPos val="t"/>
        <c:numFmt formatCode="0%" sourceLinked="1"/>
        <c:majorTickMark val="out"/>
        <c:minorTickMark val="none"/>
        <c:tickLblPos val="nextTo"/>
        <c:crossAx val="23978560"/>
        <c:crosses val="autoZero"/>
        <c:crossBetween val="between"/>
        <c:majorUnit val="0.1"/>
        <c:min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took an overseas holiday instead</c:v>
                </c:pt>
                <c:pt idx="1">
                  <c:v>I don't know enough about what there is to do</c:v>
                </c:pt>
                <c:pt idx="2">
                  <c:v>I've never thought of Wales as a holiday destination</c:v>
                </c:pt>
                <c:pt idx="3">
                  <c:v>Weather conditions in Wales put me off</c:v>
                </c:pt>
                <c:pt idx="4">
                  <c:v>I've been before and wanted to try somewhere else</c:v>
                </c:pt>
                <c:pt idx="5">
                  <c:v>Other</c:v>
                </c:pt>
                <c:pt idx="6">
                  <c:v>There's not much to do in Wales</c:v>
                </c:pt>
                <c:pt idx="7">
                  <c:v>Wales is too busy/over-crowded</c:v>
                </c:pt>
              </c:strCache>
            </c:strRef>
          </c:cat>
          <c:val>
            <c:numRef>
              <c:f>Sheet1!$B$2:$B$9</c:f>
              <c:numCache>
                <c:formatCode>0%</c:formatCode>
                <c:ptCount val="8"/>
                <c:pt idx="0">
                  <c:v>0.27301092043679998</c:v>
                </c:pt>
                <c:pt idx="1">
                  <c:v>0.2371294851794</c:v>
                </c:pt>
                <c:pt idx="2">
                  <c:v>0.23400936037440001</c:v>
                </c:pt>
                <c:pt idx="3">
                  <c:v>0.16068642745709999</c:v>
                </c:pt>
                <c:pt idx="4">
                  <c:v>0.13416536661469999</c:v>
                </c:pt>
                <c:pt idx="5">
                  <c:v>0.1294851794072</c:v>
                </c:pt>
                <c:pt idx="6">
                  <c:v>8.4243369734790005E-2</c:v>
                </c:pt>
                <c:pt idx="7">
                  <c:v>2.652106084243E-2</c:v>
                </c:pt>
              </c:numCache>
            </c:numRef>
          </c:val>
          <c:extLst>
            <c:ext xmlns:c16="http://schemas.microsoft.com/office/drawing/2014/chart" uri="{C3380CC4-5D6E-409C-BE32-E72D297353CC}">
              <c16:uniqueId val="{00000000-86C6-47D2-B0DD-9EEB7F5B242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Went somewhere else in British Isles or Ireland</c:v>
                </c:pt>
                <c:pt idx="1">
                  <c:v>Went somewhere else abroad</c:v>
                </c:pt>
                <c:pt idx="2">
                  <c:v>Did not take a short break or holiday at all</c:v>
                </c:pt>
              </c:strCache>
            </c:strRef>
          </c:cat>
          <c:val>
            <c:numRef>
              <c:f>Sheet1!$B$2:$B$4</c:f>
              <c:numCache>
                <c:formatCode>0%</c:formatCode>
                <c:ptCount val="3"/>
                <c:pt idx="0">
                  <c:v>0.51482059282369996</c:v>
                </c:pt>
                <c:pt idx="1">
                  <c:v>0.4414976599064</c:v>
                </c:pt>
                <c:pt idx="2">
                  <c:v>0.1279251170047</c:v>
                </c:pt>
              </c:numCache>
            </c:numRef>
          </c:val>
          <c:extLst>
            <c:ext xmlns:c16="http://schemas.microsoft.com/office/drawing/2014/chart" uri="{C3380CC4-5D6E-409C-BE32-E72D297353CC}">
              <c16:uniqueId val="{00000000-57EF-4F5F-9132-EAAAC7E3BDB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Republic of Ireland</c:v>
                </c:pt>
                <c:pt idx="1">
                  <c:v>London</c:v>
                </c:pt>
                <c:pt idx="2">
                  <c:v>Northern Ireland</c:v>
                </c:pt>
                <c:pt idx="3">
                  <c:v>Scotland</c:v>
                </c:pt>
                <c:pt idx="4">
                  <c:v>Cotswolds/Central England</c:v>
                </c:pt>
                <c:pt idx="5">
                  <c:v>The South Coast of England</c:v>
                </c:pt>
                <c:pt idx="6">
                  <c:v>Yorkshire</c:v>
                </c:pt>
                <c:pt idx="7">
                  <c:v>The Lake District</c:v>
                </c:pt>
                <c:pt idx="8">
                  <c:v>Isle of Man</c:v>
                </c:pt>
                <c:pt idx="9">
                  <c:v>West Country (including Devon &amp; Cornwall)</c:v>
                </c:pt>
                <c:pt idx="10">
                  <c:v>The Channel Islands (Jersey/Guernsey)</c:v>
                </c:pt>
                <c:pt idx="11">
                  <c:v>Other place</c:v>
                </c:pt>
              </c:strCache>
            </c:strRef>
          </c:cat>
          <c:val>
            <c:numRef>
              <c:f>Sheet1!$B$2:$B$13</c:f>
              <c:numCache>
                <c:formatCode>0%</c:formatCode>
                <c:ptCount val="12"/>
                <c:pt idx="0">
                  <c:v>0.44545454545449997</c:v>
                </c:pt>
                <c:pt idx="1">
                  <c:v>0.32424242424240002</c:v>
                </c:pt>
                <c:pt idx="2">
                  <c:v>0.2939393939394</c:v>
                </c:pt>
                <c:pt idx="3">
                  <c:v>0.1090909090909</c:v>
                </c:pt>
                <c:pt idx="4">
                  <c:v>7.5757575757580006E-2</c:v>
                </c:pt>
                <c:pt idx="5">
                  <c:v>4.8484848484849997E-2</c:v>
                </c:pt>
                <c:pt idx="6">
                  <c:v>3.3333333333330002E-2</c:v>
                </c:pt>
                <c:pt idx="7">
                  <c:v>2.7272727272729998E-2</c:v>
                </c:pt>
                <c:pt idx="8">
                  <c:v>2.4242424242419999E-2</c:v>
                </c:pt>
                <c:pt idx="9">
                  <c:v>2.1212121212119999E-2</c:v>
                </c:pt>
                <c:pt idx="10">
                  <c:v>9.0909090909090003E-3</c:v>
                </c:pt>
                <c:pt idx="11">
                  <c:v>7.5757575757580006E-2</c:v>
                </c:pt>
              </c:numCache>
            </c:numRef>
          </c:val>
          <c:extLst>
            <c:ext xmlns:c16="http://schemas.microsoft.com/office/drawing/2014/chart" uri="{C3380CC4-5D6E-409C-BE32-E72D297353CC}">
              <c16:uniqueId val="{00000000-9FFF-4075-A31A-904026D754D7}"/>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 am taking an overseas holiday instead</c:v>
                </c:pt>
                <c:pt idx="1">
                  <c:v>I've never thought of Wales as a holiday destination</c:v>
                </c:pt>
                <c:pt idx="2">
                  <c:v>I don't know enough about what there is to do</c:v>
                </c:pt>
                <c:pt idx="3">
                  <c:v>Weather conditions in Wales put me off</c:v>
                </c:pt>
                <c:pt idx="4">
                  <c:v>There's not much to do in Wales</c:v>
                </c:pt>
                <c:pt idx="5">
                  <c:v>I've been before and want to try somewhere else</c:v>
                </c:pt>
                <c:pt idx="6">
                  <c:v>Wales is too busy/over-crowded</c:v>
                </c:pt>
              </c:strCache>
            </c:strRef>
          </c:cat>
          <c:val>
            <c:numRef>
              <c:f>Sheet1!$B$2:$B$8</c:f>
              <c:numCache>
                <c:formatCode>0%</c:formatCode>
                <c:ptCount val="7"/>
                <c:pt idx="0">
                  <c:v>0.31372549019610002</c:v>
                </c:pt>
                <c:pt idx="1">
                  <c:v>0.2901960784314</c:v>
                </c:pt>
                <c:pt idx="2">
                  <c:v>0.23529411764710001</c:v>
                </c:pt>
                <c:pt idx="3">
                  <c:v>0.18823529411760001</c:v>
                </c:pt>
                <c:pt idx="4">
                  <c:v>0.15686274509799999</c:v>
                </c:pt>
                <c:pt idx="5">
                  <c:v>0.1333333333333</c:v>
                </c:pt>
                <c:pt idx="6">
                  <c:v>3.9215686274509998E-2</c:v>
                </c:pt>
              </c:numCache>
            </c:numRef>
          </c:val>
          <c:extLst>
            <c:ext xmlns:c16="http://schemas.microsoft.com/office/drawing/2014/chart" uri="{C3380CC4-5D6E-409C-BE32-E72D297353CC}">
              <c16:uniqueId val="{00000000-AD24-43DA-8314-F5173BD6AA05}"/>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168784918482697"/>
          <c:y val="3.5791650040879315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London</c:v>
                </c:pt>
                <c:pt idx="1">
                  <c:v>Republic of Ireland</c:v>
                </c:pt>
                <c:pt idx="2">
                  <c:v>Northern Ireland</c:v>
                </c:pt>
                <c:pt idx="3">
                  <c:v>Scotland</c:v>
                </c:pt>
                <c:pt idx="4">
                  <c:v>Nowhere else</c:v>
                </c:pt>
                <c:pt idx="5">
                  <c:v>Cotswolds/Central England</c:v>
                </c:pt>
                <c:pt idx="6">
                  <c:v>The South Coast of England</c:v>
                </c:pt>
                <c:pt idx="7">
                  <c:v>Isle of Man</c:v>
                </c:pt>
                <c:pt idx="8">
                  <c:v>West Country (including Devon &amp; Cornwall)</c:v>
                </c:pt>
                <c:pt idx="9">
                  <c:v>Yorkshire</c:v>
                </c:pt>
                <c:pt idx="10">
                  <c:v>The Lake District</c:v>
                </c:pt>
                <c:pt idx="11">
                  <c:v>The Channel Islands (Jersey/Guernsey)</c:v>
                </c:pt>
                <c:pt idx="12">
                  <c:v>Other place</c:v>
                </c:pt>
              </c:strCache>
            </c:strRef>
          </c:cat>
          <c:val>
            <c:numRef>
              <c:f>Sheet1!$B$2:$B$14</c:f>
              <c:numCache>
                <c:formatCode>0%</c:formatCode>
                <c:ptCount val="13"/>
                <c:pt idx="0">
                  <c:v>0.3803921568627</c:v>
                </c:pt>
                <c:pt idx="1">
                  <c:v>0.36470588235290002</c:v>
                </c:pt>
                <c:pt idx="2">
                  <c:v>0.2196078431373</c:v>
                </c:pt>
                <c:pt idx="3">
                  <c:v>0.15294117647059999</c:v>
                </c:pt>
                <c:pt idx="4">
                  <c:v>0.121568627451</c:v>
                </c:pt>
                <c:pt idx="5">
                  <c:v>0.10588235294120001</c:v>
                </c:pt>
                <c:pt idx="6">
                  <c:v>5.0980392156859997E-2</c:v>
                </c:pt>
                <c:pt idx="7">
                  <c:v>4.7058823529410002E-2</c:v>
                </c:pt>
                <c:pt idx="8">
                  <c:v>3.9215686274509998E-2</c:v>
                </c:pt>
                <c:pt idx="9">
                  <c:v>3.9215686274509998E-2</c:v>
                </c:pt>
                <c:pt idx="10">
                  <c:v>3.9215686274509998E-2</c:v>
                </c:pt>
                <c:pt idx="11">
                  <c:v>7.8431372549020006E-3</c:v>
                </c:pt>
                <c:pt idx="12">
                  <c:v>4.313725490196E-2</c:v>
                </c:pt>
              </c:numCache>
            </c:numRef>
          </c:val>
          <c:extLst>
            <c:ext xmlns:c16="http://schemas.microsoft.com/office/drawing/2014/chart" uri="{C3380CC4-5D6E-409C-BE32-E72D297353CC}">
              <c16:uniqueId val="{00000000-86C6-47D2-B0DD-9EEB7F5B242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withinLinearReversed" id="21">
  <a:schemeClr val="accent1"/>
</cs:colorStyle>
</file>

<file path=ppt/charts/colors27.xml><?xml version="1.0" encoding="utf-8"?>
<cs:colorStyle xmlns:cs="http://schemas.microsoft.com/office/drawing/2012/chartStyle" xmlns:a="http://schemas.openxmlformats.org/drawingml/2006/main" meth="withinLinearReversed" id="21">
  <a:schemeClr val="accent1"/>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DF16F-C23A-46E2-B2D7-FCEE5848A642}" type="datetimeFigureOut">
              <a:rPr lang="en-GB" smtClean="0"/>
              <a:t>17/07/2025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1B856-5973-49AE-9977-E24CB412D712}" type="slidenum">
              <a:rPr lang="en-GB" smtClean="0"/>
              <a:t>‹#›</a:t>
            </a:fld>
            <a:endParaRPr lang="en-GB"/>
          </a:p>
        </p:txBody>
      </p:sp>
    </p:spTree>
    <p:extLst>
      <p:ext uri="{BB962C8B-B14F-4D97-AF65-F5344CB8AC3E}">
        <p14:creationId xmlns:p14="http://schemas.microsoft.com/office/powerpoint/2010/main" val="16525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url.uk.m.mimecastprotect.com/s/wcJBCM5ZJsqp4xhNSzS8mARQ?domain=youtube.com" TargetMode="External"/><Relationship Id="rId3" Type="http://schemas.openxmlformats.org/officeDocument/2006/relationships/hyperlink" Target="https://url.uk.m.mimecastprotect.com/s/dAC7CE6q0h3w51FQumS7FY2t?domain=youtube.com" TargetMode="External"/><Relationship Id="rId7" Type="http://schemas.openxmlformats.org/officeDocument/2006/relationships/hyperlink" Target="https://url.uk.m.mimecastprotect.com/s/VmtCCL5ZvsR0nNu5I3SyV4kC?domain=youtube.com"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url.uk.m.mimecastprotect.com/s/az5ECK58Ls2Q58h2HDS5uUq5?domain=youtube.com" TargetMode="External"/><Relationship Id="rId5" Type="http://schemas.openxmlformats.org/officeDocument/2006/relationships/hyperlink" Target="https://url.uk.m.mimecastprotect.com/s/F-XtCJ78NiqkEphyFPSyJRya?domain=youtube.com" TargetMode="External"/><Relationship Id="rId4" Type="http://schemas.openxmlformats.org/officeDocument/2006/relationships/hyperlink" Target="https://url.uk.m.mimecastprotect.com/s/rPRGCGQRMf1r5WI1CqSBxdaA?domain=youtube.com" TargetMode="External"/><Relationship Id="rId9" Type="http://schemas.openxmlformats.org/officeDocument/2006/relationships/hyperlink" Target="https://url.uk.m.mimecastprotect.com/s/0LWxCN5OYs0YmVClTVSyEyB4?domain=youtube.com"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a:t>
            </a:fld>
            <a:endParaRPr lang="en-GB"/>
          </a:p>
        </p:txBody>
      </p:sp>
    </p:spTree>
    <p:extLst>
      <p:ext uri="{BB962C8B-B14F-4D97-AF65-F5344CB8AC3E}">
        <p14:creationId xmlns:p14="http://schemas.microsoft.com/office/powerpoint/2010/main" val="79818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a:t>
            </a:fld>
            <a:endParaRPr lang="en-GB"/>
          </a:p>
        </p:txBody>
      </p:sp>
    </p:spTree>
    <p:extLst>
      <p:ext uri="{BB962C8B-B14F-4D97-AF65-F5344CB8AC3E}">
        <p14:creationId xmlns:p14="http://schemas.microsoft.com/office/powerpoint/2010/main" val="3436338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7</a:t>
            </a:fld>
            <a:endParaRPr lang="en-GB"/>
          </a:p>
        </p:txBody>
      </p:sp>
    </p:spTree>
    <p:extLst>
      <p:ext uri="{BB962C8B-B14F-4D97-AF65-F5344CB8AC3E}">
        <p14:creationId xmlns:p14="http://schemas.microsoft.com/office/powerpoint/2010/main" val="2640739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8</a:t>
            </a:fld>
            <a:endParaRPr lang="en-GB"/>
          </a:p>
        </p:txBody>
      </p:sp>
    </p:spTree>
    <p:extLst>
      <p:ext uri="{BB962C8B-B14F-4D97-AF65-F5344CB8AC3E}">
        <p14:creationId xmlns:p14="http://schemas.microsoft.com/office/powerpoint/2010/main" val="2847515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9</a:t>
            </a:fld>
            <a:endParaRPr lang="en-GB"/>
          </a:p>
        </p:txBody>
      </p:sp>
    </p:spTree>
    <p:extLst>
      <p:ext uri="{BB962C8B-B14F-4D97-AF65-F5344CB8AC3E}">
        <p14:creationId xmlns:p14="http://schemas.microsoft.com/office/powerpoint/2010/main" val="3033149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10</a:t>
            </a:fld>
            <a:endParaRPr lang="en-GB"/>
          </a:p>
        </p:txBody>
      </p:sp>
    </p:spTree>
    <p:extLst>
      <p:ext uri="{BB962C8B-B14F-4D97-AF65-F5344CB8AC3E}">
        <p14:creationId xmlns:p14="http://schemas.microsoft.com/office/powerpoint/2010/main" val="3802939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27834-A27A-56D1-156B-D73636D5D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8696F-106C-9D29-611E-F2683CFC0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FE77C-D81C-D790-4197-FFB718230AD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B45D3F-6615-0185-D5E6-8FCFB38E3284}"/>
              </a:ext>
            </a:extLst>
          </p:cNvPr>
          <p:cNvSpPr>
            <a:spLocks noGrp="1"/>
          </p:cNvSpPr>
          <p:nvPr>
            <p:ph type="sldNum" sz="quarter" idx="5"/>
          </p:nvPr>
        </p:nvSpPr>
        <p:spPr/>
        <p:txBody>
          <a:bodyPr/>
          <a:lstStyle/>
          <a:p>
            <a:fld id="{E591B856-5973-49AE-9977-E24CB412D712}" type="slidenum">
              <a:rPr lang="en-GB" smtClean="0"/>
              <a:t>11</a:t>
            </a:fld>
            <a:endParaRPr lang="en-GB"/>
          </a:p>
        </p:txBody>
      </p:sp>
    </p:spTree>
    <p:extLst>
      <p:ext uri="{BB962C8B-B14F-4D97-AF65-F5344CB8AC3E}">
        <p14:creationId xmlns:p14="http://schemas.microsoft.com/office/powerpoint/2010/main" val="169749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14</a:t>
            </a:fld>
            <a:endParaRPr lang="en-GB"/>
          </a:p>
        </p:txBody>
      </p:sp>
    </p:spTree>
    <p:extLst>
      <p:ext uri="{BB962C8B-B14F-4D97-AF65-F5344CB8AC3E}">
        <p14:creationId xmlns:p14="http://schemas.microsoft.com/office/powerpoint/2010/main" val="93072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15</a:t>
            </a:fld>
            <a:endParaRPr lang="en-GB"/>
          </a:p>
        </p:txBody>
      </p:sp>
    </p:spTree>
    <p:extLst>
      <p:ext uri="{BB962C8B-B14F-4D97-AF65-F5344CB8AC3E}">
        <p14:creationId xmlns:p14="http://schemas.microsoft.com/office/powerpoint/2010/main" val="2050185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5E26F-BDC1-3DFD-C2CA-B7EA3A710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620DB-3F9E-2E56-1187-0047F748E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DCFF2-96F3-F590-3595-1E99D646FF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7C7D1528-243B-86CC-64F8-3F4CED7946B2}"/>
              </a:ext>
            </a:extLst>
          </p:cNvPr>
          <p:cNvSpPr>
            <a:spLocks noGrp="1"/>
          </p:cNvSpPr>
          <p:nvPr>
            <p:ph type="sldNum" sz="quarter" idx="5"/>
          </p:nvPr>
        </p:nvSpPr>
        <p:spPr/>
        <p:txBody>
          <a:bodyPr/>
          <a:lstStyle/>
          <a:p>
            <a:fld id="{E591B856-5973-49AE-9977-E24CB412D712}" type="slidenum">
              <a:rPr lang="en-GB" smtClean="0"/>
              <a:t>16</a:t>
            </a:fld>
            <a:endParaRPr lang="en-GB"/>
          </a:p>
        </p:txBody>
      </p:sp>
    </p:spTree>
    <p:extLst>
      <p:ext uri="{BB962C8B-B14F-4D97-AF65-F5344CB8AC3E}">
        <p14:creationId xmlns:p14="http://schemas.microsoft.com/office/powerpoint/2010/main" val="3370003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17</a:t>
            </a:fld>
            <a:endParaRPr lang="en-GB"/>
          </a:p>
        </p:txBody>
      </p:sp>
    </p:spTree>
    <p:extLst>
      <p:ext uri="{BB962C8B-B14F-4D97-AF65-F5344CB8AC3E}">
        <p14:creationId xmlns:p14="http://schemas.microsoft.com/office/powerpoint/2010/main" val="337546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21</a:t>
            </a:fld>
            <a:endParaRPr lang="en-GB"/>
          </a:p>
        </p:txBody>
      </p:sp>
    </p:spTree>
    <p:extLst>
      <p:ext uri="{BB962C8B-B14F-4D97-AF65-F5344CB8AC3E}">
        <p14:creationId xmlns:p14="http://schemas.microsoft.com/office/powerpoint/2010/main" val="72413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22</a:t>
            </a:fld>
            <a:endParaRPr lang="en-GB"/>
          </a:p>
        </p:txBody>
      </p:sp>
    </p:spTree>
    <p:extLst>
      <p:ext uri="{BB962C8B-B14F-4D97-AF65-F5344CB8AC3E}">
        <p14:creationId xmlns:p14="http://schemas.microsoft.com/office/powerpoint/2010/main" val="2096096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23</a:t>
            </a:fld>
            <a:endParaRPr lang="en-GB"/>
          </a:p>
        </p:txBody>
      </p:sp>
    </p:spTree>
    <p:extLst>
      <p:ext uri="{BB962C8B-B14F-4D97-AF65-F5344CB8AC3E}">
        <p14:creationId xmlns:p14="http://schemas.microsoft.com/office/powerpoint/2010/main" val="3112481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25</a:t>
            </a:fld>
            <a:endParaRPr lang="en-GB"/>
          </a:p>
        </p:txBody>
      </p:sp>
    </p:spTree>
    <p:extLst>
      <p:ext uri="{BB962C8B-B14F-4D97-AF65-F5344CB8AC3E}">
        <p14:creationId xmlns:p14="http://schemas.microsoft.com/office/powerpoint/2010/main" val="1879693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04AF3-2176-D77A-1C08-CA1F82922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2EDF9-CE9B-3C36-CF38-72C7E8EF76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8F9CC-86B4-86AA-B083-29AE6057D82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3632CD-074E-7916-F970-EE2915390436}"/>
              </a:ext>
            </a:extLst>
          </p:cNvPr>
          <p:cNvSpPr>
            <a:spLocks noGrp="1"/>
          </p:cNvSpPr>
          <p:nvPr>
            <p:ph type="sldNum" sz="quarter" idx="5"/>
          </p:nvPr>
        </p:nvSpPr>
        <p:spPr/>
        <p:txBody>
          <a:bodyPr/>
          <a:lstStyle/>
          <a:p>
            <a:fld id="{E591B856-5973-49AE-9977-E24CB412D712}" type="slidenum">
              <a:rPr lang="en-GB" smtClean="0"/>
              <a:t>26</a:t>
            </a:fld>
            <a:endParaRPr lang="en-GB"/>
          </a:p>
        </p:txBody>
      </p:sp>
    </p:spTree>
    <p:extLst>
      <p:ext uri="{BB962C8B-B14F-4D97-AF65-F5344CB8AC3E}">
        <p14:creationId xmlns:p14="http://schemas.microsoft.com/office/powerpoint/2010/main" val="2604562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30</a:t>
            </a:fld>
            <a:endParaRPr lang="en-GB"/>
          </a:p>
        </p:txBody>
      </p:sp>
    </p:spTree>
    <p:extLst>
      <p:ext uri="{BB962C8B-B14F-4D97-AF65-F5344CB8AC3E}">
        <p14:creationId xmlns:p14="http://schemas.microsoft.com/office/powerpoint/2010/main" val="3722210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31</a:t>
            </a:fld>
            <a:endParaRPr lang="en-GB"/>
          </a:p>
        </p:txBody>
      </p:sp>
    </p:spTree>
    <p:extLst>
      <p:ext uri="{BB962C8B-B14F-4D97-AF65-F5344CB8AC3E}">
        <p14:creationId xmlns:p14="http://schemas.microsoft.com/office/powerpoint/2010/main" val="33069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32</a:t>
            </a:fld>
            <a:endParaRPr lang="en-GB"/>
          </a:p>
        </p:txBody>
      </p:sp>
    </p:spTree>
    <p:extLst>
      <p:ext uri="{BB962C8B-B14F-4D97-AF65-F5344CB8AC3E}">
        <p14:creationId xmlns:p14="http://schemas.microsoft.com/office/powerpoint/2010/main" val="302975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33</a:t>
            </a:fld>
            <a:endParaRPr lang="en-GB"/>
          </a:p>
        </p:txBody>
      </p:sp>
    </p:spTree>
    <p:extLst>
      <p:ext uri="{BB962C8B-B14F-4D97-AF65-F5344CB8AC3E}">
        <p14:creationId xmlns:p14="http://schemas.microsoft.com/office/powerpoint/2010/main" val="2850606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E2695-8C9A-469F-6BB9-FF03BA01C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D7BE6-1C2C-6437-A110-07C9A7C28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EC5CD-34DD-709F-0049-CFD154B48708}"/>
              </a:ext>
            </a:extLst>
          </p:cNvPr>
          <p:cNvSpPr>
            <a:spLocks noGrp="1"/>
          </p:cNvSpPr>
          <p:nvPr>
            <p:ph type="body" idx="1"/>
          </p:nvPr>
        </p:nvSpPr>
        <p:spPr/>
        <p:txBody>
          <a:bodyPr/>
          <a:lstStyle/>
          <a:p>
            <a:pPr algn="l">
              <a:buFont typeface="+mj-lt"/>
              <a:buAutoNum type="arabicPeriod"/>
            </a:pPr>
            <a:r>
              <a:rPr lang="en-US" sz="1100" b="0" i="0">
                <a:solidFill>
                  <a:srgbClr val="242424"/>
                </a:solidFill>
                <a:effectLst/>
                <a:latin typeface="Aptos" panose="020B0004020202020204" pitchFamily="34" charset="0"/>
              </a:rPr>
              <a:t>Hwyl campaign:</a:t>
            </a:r>
          </a:p>
          <a:p>
            <a:pPr marL="742950" lvl="1" indent="-285750" algn="l">
              <a:buFont typeface="+mj-lt"/>
              <a:buAutoNum type="arabicPeriod"/>
            </a:pPr>
            <a:r>
              <a:rPr lang="en-US" sz="1100" b="0" i="0">
                <a:solidFill>
                  <a:srgbClr val="242424"/>
                </a:solidFill>
                <a:effectLst/>
                <a:latin typeface="Aptos" panose="020B0004020202020204" pitchFamily="34" charset="0"/>
              </a:rPr>
              <a:t>Families: </a:t>
            </a:r>
            <a:r>
              <a:rPr lang="en-US" sz="1100" b="0" i="0" u="sng">
                <a:solidFill>
                  <a:srgbClr val="0000FF"/>
                </a:solidFill>
                <a:effectLst/>
                <a:latin typeface="Aptos" panose="020B0004020202020204" pitchFamily="34" charset="0"/>
                <a:hlinkClick r:id="rId3" tooltip="https://url.uk.m.mimecastprotect.com/s/dAC7CE6q0h3w51FQumS7FY2t?domain=youtube.com"/>
              </a:rPr>
              <a:t>Feel the hwyl in Wales</a:t>
            </a:r>
            <a:endParaRPr lang="en-US" sz="1100" b="0" i="0">
              <a:solidFill>
                <a:srgbClr val="242424"/>
              </a:solidFill>
              <a:effectLst/>
              <a:latin typeface="Aptos" panose="020B0004020202020204" pitchFamily="34" charset="0"/>
            </a:endParaRPr>
          </a:p>
          <a:p>
            <a:pPr marL="742950" lvl="1" indent="-285750" algn="l">
              <a:buFont typeface="+mj-lt"/>
              <a:buAutoNum type="arabicPeriod"/>
            </a:pPr>
            <a:r>
              <a:rPr lang="en-US" sz="1100" b="0" i="0">
                <a:solidFill>
                  <a:srgbClr val="242424"/>
                </a:solidFill>
                <a:effectLst/>
                <a:latin typeface="Aptos" panose="020B0004020202020204" pitchFamily="34" charset="0"/>
              </a:rPr>
              <a:t>Luxury seekers: </a:t>
            </a:r>
            <a:r>
              <a:rPr lang="en-US" sz="1100" b="0" i="0" u="sng">
                <a:solidFill>
                  <a:srgbClr val="0000FF"/>
                </a:solidFill>
                <a:effectLst/>
                <a:latin typeface="Aptos" panose="020B0004020202020204" pitchFamily="34" charset="0"/>
                <a:hlinkClick r:id="rId4" tooltip="https://url.uk.m.mimecastprotect.com/s/rPRGCGQRMf1r5WI1CqSBxdaA?domain=youtube.com"/>
              </a:rPr>
              <a:t>Feel the hwyl in Wales</a:t>
            </a:r>
            <a:endParaRPr lang="en-US" sz="1100" b="0" i="0">
              <a:solidFill>
                <a:srgbClr val="242424"/>
              </a:solidFill>
              <a:effectLst/>
              <a:latin typeface="Aptos" panose="020B0004020202020204" pitchFamily="34" charset="0"/>
            </a:endParaRPr>
          </a:p>
          <a:p>
            <a:pPr marL="742950" lvl="1" indent="-285750" algn="l">
              <a:buFont typeface="+mj-lt"/>
              <a:buAutoNum type="arabicPeriod"/>
            </a:pPr>
            <a:r>
              <a:rPr lang="en-US" sz="1100" b="0" i="0">
                <a:solidFill>
                  <a:srgbClr val="242424"/>
                </a:solidFill>
                <a:effectLst/>
                <a:latin typeface="Aptos" panose="020B0004020202020204" pitchFamily="34" charset="0"/>
              </a:rPr>
              <a:t>Culture buffs: </a:t>
            </a:r>
            <a:r>
              <a:rPr lang="en-US" sz="1100" b="0" i="0" u="sng">
                <a:solidFill>
                  <a:srgbClr val="0000FF"/>
                </a:solidFill>
                <a:effectLst/>
                <a:latin typeface="Aptos" panose="020B0004020202020204" pitchFamily="34" charset="0"/>
                <a:hlinkClick r:id="rId5" tooltip="https://url.uk.m.mimecastprotect.com/s/F-XtCJ78NiqkEphyFPSyJRya?domain=youtube.com"/>
              </a:rPr>
              <a:t>Feel the hwyl in Wales</a:t>
            </a:r>
            <a:endParaRPr lang="en-US" sz="1100" b="0" i="0">
              <a:solidFill>
                <a:srgbClr val="242424"/>
              </a:solidFill>
              <a:effectLst/>
              <a:latin typeface="Aptos" panose="020B0004020202020204" pitchFamily="34" charset="0"/>
            </a:endParaRPr>
          </a:p>
          <a:p>
            <a:pPr algn="l">
              <a:buFont typeface="+mj-lt"/>
              <a:buAutoNum type="arabicPeriod"/>
            </a:pPr>
            <a:r>
              <a:rPr lang="en-US" sz="1100" b="0" i="0">
                <a:solidFill>
                  <a:srgbClr val="242424"/>
                </a:solidFill>
                <a:effectLst/>
                <a:latin typeface="Aptos" panose="020B0004020202020204" pitchFamily="34" charset="0"/>
              </a:rPr>
              <a:t>Dogs campaign:</a:t>
            </a:r>
          </a:p>
          <a:p>
            <a:pPr marL="742950" lvl="1" indent="-285750" algn="l">
              <a:buFont typeface="+mj-lt"/>
              <a:buAutoNum type="arabicPeriod"/>
            </a:pPr>
            <a:r>
              <a:rPr lang="en-US" sz="1100" b="0" i="0">
                <a:solidFill>
                  <a:srgbClr val="242424"/>
                </a:solidFill>
                <a:effectLst/>
                <a:latin typeface="Aptos" panose="020B0004020202020204" pitchFamily="34" charset="0"/>
              </a:rPr>
              <a:t>Couple: </a:t>
            </a:r>
            <a:r>
              <a:rPr lang="en-US" sz="1100" b="0" i="0" u="sng">
                <a:solidFill>
                  <a:srgbClr val="0000FF"/>
                </a:solidFill>
                <a:effectLst/>
                <a:latin typeface="Aptos" panose="020B0004020202020204" pitchFamily="34" charset="0"/>
                <a:hlinkClick r:id="rId6" tooltip="https://url.uk.m.mimecastprotect.com/s/az5ECK58Ls2Q58h2HDS5uUq5?domain=youtube.com"/>
              </a:rPr>
              <a:t>A dog-friendly adventure</a:t>
            </a:r>
            <a:endParaRPr lang="en-US" sz="1100" b="0" i="0">
              <a:solidFill>
                <a:srgbClr val="242424"/>
              </a:solidFill>
              <a:effectLst/>
              <a:latin typeface="Aptos" panose="020B0004020202020204" pitchFamily="34" charset="0"/>
            </a:endParaRPr>
          </a:p>
          <a:p>
            <a:pPr marL="742950" lvl="1" indent="-285750" algn="l">
              <a:buFont typeface="+mj-lt"/>
              <a:buAutoNum type="arabicPeriod"/>
            </a:pPr>
            <a:r>
              <a:rPr lang="en-US" sz="1100" b="0" i="0">
                <a:solidFill>
                  <a:srgbClr val="242424"/>
                </a:solidFill>
                <a:effectLst/>
                <a:latin typeface="Aptos" panose="020B0004020202020204" pitchFamily="34" charset="0"/>
              </a:rPr>
              <a:t>Family: </a:t>
            </a:r>
            <a:r>
              <a:rPr lang="en-US" sz="1100" b="0" i="0" u="sng">
                <a:solidFill>
                  <a:srgbClr val="0000FF"/>
                </a:solidFill>
                <a:effectLst/>
                <a:latin typeface="Aptos" panose="020B0004020202020204" pitchFamily="34" charset="0"/>
                <a:hlinkClick r:id="rId7" tooltip="https://url.uk.m.mimecastprotect.com/s/VmtCCL5ZvsR0nNu5I3SyV4kC?domain=youtube.com"/>
              </a:rPr>
              <a:t>Wales by tails</a:t>
            </a:r>
            <a:endParaRPr lang="en-US" sz="1100" b="0" i="0">
              <a:solidFill>
                <a:srgbClr val="242424"/>
              </a:solidFill>
              <a:effectLst/>
              <a:latin typeface="Aptos" panose="020B0004020202020204" pitchFamily="34" charset="0"/>
            </a:endParaRPr>
          </a:p>
          <a:p>
            <a:pPr marL="742950" lvl="1" indent="-285750" algn="l">
              <a:buFont typeface="+mj-lt"/>
              <a:buAutoNum type="arabicPeriod"/>
            </a:pPr>
            <a:r>
              <a:rPr lang="en-US" sz="1100" b="0" i="0">
                <a:solidFill>
                  <a:srgbClr val="242424"/>
                </a:solidFill>
                <a:effectLst/>
                <a:latin typeface="Aptos" panose="020B0004020202020204" pitchFamily="34" charset="0"/>
              </a:rPr>
              <a:t>Couple: </a:t>
            </a:r>
            <a:r>
              <a:rPr lang="en-US" sz="1100" b="0" i="0" u="sng">
                <a:solidFill>
                  <a:srgbClr val="0000FF"/>
                </a:solidFill>
                <a:effectLst/>
                <a:latin typeface="Aptos" panose="020B0004020202020204" pitchFamily="34" charset="0"/>
                <a:hlinkClick r:id="rId8" tooltip="https://url.uk.m.mimecastprotect.com/s/wcJBCM5ZJsqp4xhNSzS8mARQ?domain=youtube.com"/>
              </a:rPr>
              <a:t>Wales by tails</a:t>
            </a:r>
            <a:r>
              <a:rPr lang="en-US" sz="1100" b="0" i="0">
                <a:solidFill>
                  <a:srgbClr val="242424"/>
                </a:solidFill>
                <a:effectLst/>
                <a:latin typeface="Aptos" panose="020B0004020202020204" pitchFamily="34" charset="0"/>
              </a:rPr>
              <a:t> (vertical display)</a:t>
            </a:r>
          </a:p>
          <a:p>
            <a:pPr marL="742950" lvl="1" indent="-285750" algn="l">
              <a:buFont typeface="+mj-lt"/>
              <a:buAutoNum type="arabicPeriod"/>
            </a:pPr>
            <a:r>
              <a:rPr lang="en-US" sz="1100" b="0" i="0">
                <a:solidFill>
                  <a:srgbClr val="242424"/>
                </a:solidFill>
                <a:effectLst/>
                <a:latin typeface="Aptos" panose="020B0004020202020204" pitchFamily="34" charset="0"/>
              </a:rPr>
              <a:t>Family: </a:t>
            </a:r>
            <a:r>
              <a:rPr lang="en-US" sz="1100" b="0" i="0" u="sng">
                <a:solidFill>
                  <a:srgbClr val="0000FF"/>
                </a:solidFill>
                <a:effectLst/>
                <a:latin typeface="Aptos" panose="020B0004020202020204" pitchFamily="34" charset="0"/>
                <a:hlinkClick r:id="rId9" tooltip="https://url.uk.m.mimecastprotect.com/s/0LWxCN5OYs0YmVClTVSyEyB4?domain=youtube.com"/>
              </a:rPr>
              <a:t>A family getaway</a:t>
            </a:r>
            <a:r>
              <a:rPr lang="en-US" sz="1100" b="0" i="0">
                <a:solidFill>
                  <a:srgbClr val="242424"/>
                </a:solidFill>
                <a:effectLst/>
                <a:latin typeface="Aptos" panose="020B0004020202020204" pitchFamily="34" charset="0"/>
              </a:rPr>
              <a:t> (vertical display)</a:t>
            </a:r>
          </a:p>
        </p:txBody>
      </p:sp>
      <p:sp>
        <p:nvSpPr>
          <p:cNvPr id="4" name="Slide Number Placeholder 3">
            <a:extLst>
              <a:ext uri="{FF2B5EF4-FFF2-40B4-BE49-F238E27FC236}">
                <a16:creationId xmlns:a16="http://schemas.microsoft.com/office/drawing/2014/main" id="{F008A85E-6FB3-1733-C1BB-0205157945ED}"/>
              </a:ext>
            </a:extLst>
          </p:cNvPr>
          <p:cNvSpPr>
            <a:spLocks noGrp="1"/>
          </p:cNvSpPr>
          <p:nvPr>
            <p:ph type="sldNum" sz="quarter" idx="5"/>
          </p:nvPr>
        </p:nvSpPr>
        <p:spPr/>
        <p:txBody>
          <a:bodyPr/>
          <a:lstStyle/>
          <a:p>
            <a:fld id="{E591B856-5973-49AE-9977-E24CB412D712}" type="slidenum">
              <a:rPr lang="en-GB" smtClean="0"/>
              <a:t>35</a:t>
            </a:fld>
            <a:endParaRPr lang="en-GB"/>
          </a:p>
        </p:txBody>
      </p:sp>
    </p:spTree>
    <p:extLst>
      <p:ext uri="{BB962C8B-B14F-4D97-AF65-F5344CB8AC3E}">
        <p14:creationId xmlns:p14="http://schemas.microsoft.com/office/powerpoint/2010/main" val="1870579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42</a:t>
            </a:fld>
            <a:endParaRPr lang="en-GB"/>
          </a:p>
        </p:txBody>
      </p:sp>
    </p:spTree>
    <p:extLst>
      <p:ext uri="{BB962C8B-B14F-4D97-AF65-F5344CB8AC3E}">
        <p14:creationId xmlns:p14="http://schemas.microsoft.com/office/powerpoint/2010/main" val="836757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43</a:t>
            </a:fld>
            <a:endParaRPr lang="en-GB"/>
          </a:p>
        </p:txBody>
      </p:sp>
    </p:spTree>
    <p:extLst>
      <p:ext uri="{BB962C8B-B14F-4D97-AF65-F5344CB8AC3E}">
        <p14:creationId xmlns:p14="http://schemas.microsoft.com/office/powerpoint/2010/main" val="2734692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50</a:t>
            </a:fld>
            <a:endParaRPr lang="en-GB"/>
          </a:p>
        </p:txBody>
      </p:sp>
    </p:spTree>
    <p:extLst>
      <p:ext uri="{BB962C8B-B14F-4D97-AF65-F5344CB8AC3E}">
        <p14:creationId xmlns:p14="http://schemas.microsoft.com/office/powerpoint/2010/main" val="856810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52</a:t>
            </a:fld>
            <a:endParaRPr lang="en-GB"/>
          </a:p>
        </p:txBody>
      </p:sp>
    </p:spTree>
    <p:extLst>
      <p:ext uri="{BB962C8B-B14F-4D97-AF65-F5344CB8AC3E}">
        <p14:creationId xmlns:p14="http://schemas.microsoft.com/office/powerpoint/2010/main" val="3847709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54</a:t>
            </a:fld>
            <a:endParaRPr lang="en-GB"/>
          </a:p>
        </p:txBody>
      </p:sp>
    </p:spTree>
    <p:extLst>
      <p:ext uri="{BB962C8B-B14F-4D97-AF65-F5344CB8AC3E}">
        <p14:creationId xmlns:p14="http://schemas.microsoft.com/office/powerpoint/2010/main" val="1242933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0C65-EC4A-CEFD-E2EB-0575DD6BD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84727-6A2D-1018-C4C0-66C69C3E5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C43582-83DD-7897-620F-E09C8F8717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8D5C4F74-F085-2C28-9235-8FE9138D1050}"/>
              </a:ext>
            </a:extLst>
          </p:cNvPr>
          <p:cNvSpPr>
            <a:spLocks noGrp="1"/>
          </p:cNvSpPr>
          <p:nvPr>
            <p:ph type="sldNum" sz="quarter" idx="5"/>
          </p:nvPr>
        </p:nvSpPr>
        <p:spPr/>
        <p:txBody>
          <a:bodyPr/>
          <a:lstStyle/>
          <a:p>
            <a:fld id="{E591B856-5973-49AE-9977-E24CB412D712}" type="slidenum">
              <a:rPr lang="en-GB" smtClean="0"/>
              <a:t>55</a:t>
            </a:fld>
            <a:endParaRPr lang="en-GB"/>
          </a:p>
        </p:txBody>
      </p:sp>
    </p:spTree>
    <p:extLst>
      <p:ext uri="{BB962C8B-B14F-4D97-AF65-F5344CB8AC3E}">
        <p14:creationId xmlns:p14="http://schemas.microsoft.com/office/powerpoint/2010/main" val="246907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213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180000"/>
            <a:ext cx="6789000"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pic>
        <p:nvPicPr>
          <p:cNvPr id="3" name="Picture 2" descr="Welsh Government Logo">
            <a:extLst>
              <a:ext uri="{FF2B5EF4-FFF2-40B4-BE49-F238E27FC236}">
                <a16:creationId xmlns:a16="http://schemas.microsoft.com/office/drawing/2014/main" id="{BBDA8F13-8ED5-3A31-C801-191F00EA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6C251A86-28B8-7CF1-9946-64BD38C934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6" name="Rectangle 5">
            <a:extLst>
              <a:ext uri="{FF2B5EF4-FFF2-40B4-BE49-F238E27FC236}">
                <a16:creationId xmlns:a16="http://schemas.microsoft.com/office/drawing/2014/main" id="{9A251CC8-6EFA-C02C-662E-235947CFDCB9}"/>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Welsh Government Logo">
            <a:extLst>
              <a:ext uri="{FF2B5EF4-FFF2-40B4-BE49-F238E27FC236}">
                <a16:creationId xmlns:a16="http://schemas.microsoft.com/office/drawing/2014/main" id="{54EF4A87-2E1F-E82A-D836-712D6F998E0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840E9A12-AEED-769C-1E52-A47FEA8899B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9" name="TextBox 8">
            <a:extLst>
              <a:ext uri="{FF2B5EF4-FFF2-40B4-BE49-F238E27FC236}">
                <a16:creationId xmlns:a16="http://schemas.microsoft.com/office/drawing/2014/main" id="{1C4E1DA6-28CC-4603-73F9-70A9AEBBA647}"/>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53172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7" y="2053087"/>
            <a:ext cx="3747963" cy="4804913"/>
          </a:xfrm>
        </p:spPr>
        <p:txBody>
          <a:bodyPr/>
          <a:lstStyle/>
          <a:p>
            <a:endParaRPr lang="en-GB"/>
          </a:p>
        </p:txBody>
      </p:sp>
      <p:pic>
        <p:nvPicPr>
          <p:cNvPr id="3" name="Picture 2" descr="Welsh Government Logo">
            <a:extLst>
              <a:ext uri="{FF2B5EF4-FFF2-40B4-BE49-F238E27FC236}">
                <a16:creationId xmlns:a16="http://schemas.microsoft.com/office/drawing/2014/main" id="{8D6B65CA-71A2-664D-7347-A6CA1630DD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AE55DC6A-72CC-5F11-8CDA-689344FA09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5" name="Rectangle 4">
            <a:extLst>
              <a:ext uri="{FF2B5EF4-FFF2-40B4-BE49-F238E27FC236}">
                <a16:creationId xmlns:a16="http://schemas.microsoft.com/office/drawing/2014/main" id="{2AF5EB22-86FD-53C0-3376-E0258A5B383D}"/>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Welsh Government Logo">
            <a:extLst>
              <a:ext uri="{FF2B5EF4-FFF2-40B4-BE49-F238E27FC236}">
                <a16:creationId xmlns:a16="http://schemas.microsoft.com/office/drawing/2014/main" id="{64FF1026-E208-9F8B-3336-639A684836B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and white logo&#10;&#10;AI-generated content may be incorrect.">
            <a:extLst>
              <a:ext uri="{FF2B5EF4-FFF2-40B4-BE49-F238E27FC236}">
                <a16:creationId xmlns:a16="http://schemas.microsoft.com/office/drawing/2014/main" id="{0246678A-5D8A-76B1-7BE0-A84BADF57A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8" name="TextBox 7">
            <a:extLst>
              <a:ext uri="{FF2B5EF4-FFF2-40B4-BE49-F238E27FC236}">
                <a16:creationId xmlns:a16="http://schemas.microsoft.com/office/drawing/2014/main" id="{E6C3D17F-8798-39F2-24F5-56D1FE29E7E4}"/>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4246934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180000"/>
            <a:ext cx="4965700"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Welsh Government Logo">
            <a:extLst>
              <a:ext uri="{FF2B5EF4-FFF2-40B4-BE49-F238E27FC236}">
                <a16:creationId xmlns:a16="http://schemas.microsoft.com/office/drawing/2014/main" id="{080EBE85-C876-7523-E291-925120E7A5B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4584E7E6-4FCA-E93F-F969-FBA2ABF3B3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6" name="Rectangle 5">
            <a:extLst>
              <a:ext uri="{FF2B5EF4-FFF2-40B4-BE49-F238E27FC236}">
                <a16:creationId xmlns:a16="http://schemas.microsoft.com/office/drawing/2014/main" id="{7420D8E0-C3A1-5CDB-96BF-13E99FC2A1F6}"/>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Welsh Government Logo">
            <a:extLst>
              <a:ext uri="{FF2B5EF4-FFF2-40B4-BE49-F238E27FC236}">
                <a16:creationId xmlns:a16="http://schemas.microsoft.com/office/drawing/2014/main" id="{C152EA75-CC7D-9920-471F-7FF000070B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EAA1FF3D-A6B6-D27B-E685-D562B0EFEAE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9" name="TextBox 8">
            <a:extLst>
              <a:ext uri="{FF2B5EF4-FFF2-40B4-BE49-F238E27FC236}">
                <a16:creationId xmlns:a16="http://schemas.microsoft.com/office/drawing/2014/main" id="{01667F7B-C156-6440-ECBE-661CCFF062F0}"/>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874349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80000"/>
            <a:ext cx="10620375"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3" name="Picture 2" descr="Welsh Government Logo">
            <a:extLst>
              <a:ext uri="{FF2B5EF4-FFF2-40B4-BE49-F238E27FC236}">
                <a16:creationId xmlns:a16="http://schemas.microsoft.com/office/drawing/2014/main" id="{AD87E6E7-5160-C1A9-EF7D-FDBD683ACEE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9C8CB197-58D8-2BF7-0D77-BC25A8525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6" name="Rectangle 5">
            <a:extLst>
              <a:ext uri="{FF2B5EF4-FFF2-40B4-BE49-F238E27FC236}">
                <a16:creationId xmlns:a16="http://schemas.microsoft.com/office/drawing/2014/main" id="{4C3DC3A2-66FB-6C45-60E4-21C57161E99C}"/>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Welsh Government Logo">
            <a:extLst>
              <a:ext uri="{FF2B5EF4-FFF2-40B4-BE49-F238E27FC236}">
                <a16:creationId xmlns:a16="http://schemas.microsoft.com/office/drawing/2014/main" id="{D9DE5314-F8D0-7146-8B86-5F681EC080B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ack and white logo&#10;&#10;AI-generated content may be incorrect.">
            <a:extLst>
              <a:ext uri="{FF2B5EF4-FFF2-40B4-BE49-F238E27FC236}">
                <a16:creationId xmlns:a16="http://schemas.microsoft.com/office/drawing/2014/main" id="{67087B18-2A15-BAD6-49F8-CA184F0552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11" name="TextBox 10">
            <a:extLst>
              <a:ext uri="{FF2B5EF4-FFF2-40B4-BE49-F238E27FC236}">
                <a16:creationId xmlns:a16="http://schemas.microsoft.com/office/drawing/2014/main" id="{1FD6361B-6B5F-9C50-3497-3800C00C83F0}"/>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181190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6" name="Picture 2" descr="Welsh Government Logo">
            <a:extLst>
              <a:ext uri="{FF2B5EF4-FFF2-40B4-BE49-F238E27FC236}">
                <a16:creationId xmlns:a16="http://schemas.microsoft.com/office/drawing/2014/main" id="{7A06E085-3304-7646-54DD-8BC2492F635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and white logo&#10;&#10;Description automatically generated">
            <a:extLst>
              <a:ext uri="{FF2B5EF4-FFF2-40B4-BE49-F238E27FC236}">
                <a16:creationId xmlns:a16="http://schemas.microsoft.com/office/drawing/2014/main" id="{A525B4A1-DB46-A5D4-8373-6B037E9D40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8" name="Rectangle 7">
            <a:extLst>
              <a:ext uri="{FF2B5EF4-FFF2-40B4-BE49-F238E27FC236}">
                <a16:creationId xmlns:a16="http://schemas.microsoft.com/office/drawing/2014/main" id="{E19DDBF5-9A6A-0A79-7D4D-7DA2FC103130}"/>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Welsh Government Logo">
            <a:extLst>
              <a:ext uri="{FF2B5EF4-FFF2-40B4-BE49-F238E27FC236}">
                <a16:creationId xmlns:a16="http://schemas.microsoft.com/office/drawing/2014/main" id="{0C1DA79D-B1CD-A615-7C43-1FB5B49A4EA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and white logo&#10;&#10;AI-generated content may be incorrect.">
            <a:extLst>
              <a:ext uri="{FF2B5EF4-FFF2-40B4-BE49-F238E27FC236}">
                <a16:creationId xmlns:a16="http://schemas.microsoft.com/office/drawing/2014/main" id="{344DB332-A94C-9D6E-657A-72B20AF053D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12" name="TextBox 11">
            <a:extLst>
              <a:ext uri="{FF2B5EF4-FFF2-40B4-BE49-F238E27FC236}">
                <a16:creationId xmlns:a16="http://schemas.microsoft.com/office/drawing/2014/main" id="{59CDAE05-225A-232F-2349-7DEEE8E8DFC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422162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762818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013958"/>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5" r:id="rId3"/>
    <p:sldLayoutId id="2147483673" r:id="rId4"/>
    <p:sldLayoutId id="2147483670" r:id="rId5"/>
    <p:sldLayoutId id="2147483674" r:id="rId6"/>
    <p:sldLayoutId id="2147483676" r:id="rId7"/>
  </p:sldLayoutIdLst>
  <p:hf sldNum="0" hdr="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tourismresearch@gov.wales" TargetMode="Externa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slide" Target="slide4.xml"/><Relationship Id="rId7" Type="http://schemas.openxmlformats.org/officeDocument/2006/relationships/slide" Target="slide23.xml"/><Relationship Id="rId12"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slide" Target="slide16.xml"/><Relationship Id="rId11" Type="http://schemas.openxmlformats.org/officeDocument/2006/relationships/slide" Target="slide55.xml"/><Relationship Id="rId5" Type="http://schemas.openxmlformats.org/officeDocument/2006/relationships/slide" Target="slide10.xml"/><Relationship Id="rId10" Type="http://schemas.openxmlformats.org/officeDocument/2006/relationships/slide" Target="slide52.xml"/><Relationship Id="rId4" Type="http://schemas.openxmlformats.org/officeDocument/2006/relationships/slide" Target="slide8.xml"/><Relationship Id="rId9" Type="http://schemas.openxmlformats.org/officeDocument/2006/relationships/slide" Target="slide4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6.jpeg"/><Relationship Id="rId4" Type="http://schemas.openxmlformats.org/officeDocument/2006/relationships/image" Target="../media/image2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chart" Target="../charts/chart11.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2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45.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3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17.jpeg"/></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36.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descr="Visit Wales Market Demand Study – &#10;Ireland (2025)&#10;"/>
          <p:cNvSpPr txBox="1">
            <a:spLocks noGrp="1" noChangeArrowheads="1"/>
          </p:cNvSpPr>
          <p:nvPr>
            <p:ph type="title" idx="4294967295"/>
          </p:nvPr>
        </p:nvSpPr>
        <p:spPr bwMode="auto">
          <a:xfrm>
            <a:off x="825122" y="2192485"/>
            <a:ext cx="6343429" cy="101566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Visit Wales Market Demand Study – </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Ireland (2025)</a:t>
            </a:r>
            <a:endParaRPr kumimoji="0" lang="en-GB" sz="24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endParaRP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293" y="364220"/>
            <a:ext cx="1537051" cy="1365561"/>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9" descr="Social Research Number: TBC Publication date: TBC&#10;">
            <a:extLst>
              <a:ext uri="{C183D7F6-B498-43B3-948B-1728B52AA6E4}">
                <adec:decorative xmlns:adec="http://schemas.microsoft.com/office/drawing/2017/decorative" val="0"/>
              </a:ext>
            </a:extLst>
          </p:cNvPr>
          <p:cNvSpPr txBox="1"/>
          <p:nvPr/>
        </p:nvSpPr>
        <p:spPr>
          <a:xfrm>
            <a:off x="2901744" y="488475"/>
            <a:ext cx="3659928" cy="686661"/>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0"/>
              </a:spcBef>
              <a:spcAft>
                <a:spcPts val="0"/>
              </a:spcAft>
              <a:buClrTx/>
              <a:buSzTx/>
              <a:buFontTx/>
              <a:buNone/>
              <a:tabLst/>
              <a:defRPr/>
            </a:pP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Social Research Number: </a:t>
            </a:r>
            <a:r>
              <a:rPr lang="en-GB" sz="1467" cap="small" spc="67" dirty="0">
                <a:solidFill>
                  <a:srgbClr val="2C486E"/>
                </a:solidFill>
                <a:latin typeface="Arial" panose="020B0604020202020204" pitchFamily="34" charset="0"/>
                <a:ea typeface="MS Gothic" panose="020B0609070205080204" pitchFamily="49" charset="-128"/>
                <a:cs typeface="Times New Roman" panose="02020603050405020304" pitchFamily="18" charset="0"/>
              </a:rPr>
              <a:t>79/2025</a:t>
            </a: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Publication date: </a:t>
            </a:r>
            <a:r>
              <a:rPr kumimoji="0" lang="en-GB" sz="1467" b="0" i="0" u="none" strike="noStrike" kern="1200" cap="small" spc="67" normalizeH="0" baseline="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18/07/2</a:t>
            </a:r>
            <a:r>
              <a:rPr lang="en-GB" sz="1467" cap="small" spc="67" dirty="0">
                <a:solidFill>
                  <a:srgbClr val="2C486E"/>
                </a:solidFill>
                <a:latin typeface="Arial" panose="020B0604020202020204" pitchFamily="34" charset="0"/>
                <a:ea typeface="MS Gothic" panose="020B0609070205080204" pitchFamily="49" charset="-128"/>
                <a:cs typeface="Times New Roman" panose="02020603050405020304" pitchFamily="18" charset="0"/>
              </a:rPr>
              <a:t>5</a:t>
            </a:r>
            <a:endPar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endParaRPr>
          </a:p>
        </p:txBody>
      </p:sp>
      <p:sp>
        <p:nvSpPr>
          <p:cNvPr id="10" name="Text Box 1" descr="Mae’r ddogfen yma hefyd ar gael yn Gymraeg.&#10;&#10;This document is also available in Welsh.&#10;"/>
          <p:cNvSpPr txBox="1"/>
          <p:nvPr/>
        </p:nvSpPr>
        <p:spPr>
          <a:xfrm>
            <a:off x="8320343" y="5874038"/>
            <a:ext cx="3620372" cy="761292"/>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Mae’r</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ddogfen</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yma</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hefyd</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ar</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gael</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yn</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Gymraeg</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r"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r"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This document is also available in Welsh.</a:t>
            </a:r>
          </a:p>
        </p:txBody>
      </p:sp>
      <p:sp>
        <p:nvSpPr>
          <p:cNvPr id="9" name="Text Box 1" descr="Digital ISBN: TBC&#10;© Crown Copyright&#10;"/>
          <p:cNvSpPr txBox="1"/>
          <p:nvPr/>
        </p:nvSpPr>
        <p:spPr>
          <a:xfrm>
            <a:off x="825122" y="5727283"/>
            <a:ext cx="3620372" cy="908047"/>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defTabSz="609585">
              <a:lnSpc>
                <a:spcPct val="125000"/>
              </a:lnSpc>
              <a:spcBef>
                <a:spcPts val="800"/>
              </a:spcBef>
              <a:spcAft>
                <a:spcPts val="800"/>
              </a:spcAft>
              <a:defRPr/>
            </a:pP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Digital ISBN</a:t>
            </a:r>
            <a:r>
              <a:rPr lang="en-GB" sz="1200" noProof="0" dirty="0">
                <a:solidFill>
                  <a:srgbClr val="120742"/>
                </a:solidFill>
                <a:latin typeface="Arial" panose="020B0604020202020204" pitchFamily="34" charset="0"/>
                <a:ea typeface="Times New Roman" panose="02020603050405020304" pitchFamily="18" charset="0"/>
                <a:cs typeface="Times New Roman" panose="02020603050405020304" pitchFamily="18" charset="0"/>
              </a:rPr>
              <a:t>: 978-1-80633-077-5</a:t>
            </a:r>
            <a:endParaRPr kumimoji="0" lang="en-GB" sz="1200" b="1"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Cambria" panose="02040503050406030204" pitchFamily="18" charset="0"/>
                <a:ea typeface="Times New Roman" panose="02020603050405020304" pitchFamily="18" charset="0"/>
                <a:cs typeface="Times New Roman" panose="02020603050405020304" pitchFamily="18" charset="0"/>
              </a:rPr>
              <a:t>© </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Crown Copyright</a:t>
            </a:r>
          </a:p>
        </p:txBody>
      </p:sp>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pic>
    </p:spTree>
    <p:extLst>
      <p:ext uri="{BB962C8B-B14F-4D97-AF65-F5344CB8AC3E}">
        <p14:creationId xmlns:p14="http://schemas.microsoft.com/office/powerpoint/2010/main" val="3742319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descr="&#10; Full Research Report: Visit Wales Market Demand Study – Ireland (2025) &#10;&#10;Cardiff: Welsh Government, GSR report number TBC.&#10;&#10; Available at: TBC">
            <a:extLst>
              <a:ext uri="{FF2B5EF4-FFF2-40B4-BE49-F238E27FC236}">
                <a16:creationId xmlns:a16="http://schemas.microsoft.com/office/drawing/2014/main" id="{075A5E56-1764-27E8-8B23-D8B22B1CFE3C}"/>
              </a:ext>
            </a:extLst>
          </p:cNvPr>
          <p:cNvSpPr txBox="1">
            <a:spLocks noGrp="1"/>
          </p:cNvSpPr>
          <p:nvPr>
            <p:ph type="title" idx="4294967295"/>
          </p:nvPr>
        </p:nvSpPr>
        <p:spPr>
          <a:xfrm>
            <a:off x="564543" y="1112662"/>
            <a:ext cx="10966197" cy="1163395"/>
          </a:xfrm>
          <a:prstGeom prst="rect">
            <a:avLst/>
          </a:prstGeom>
          <a:noFill/>
          <a:ln>
            <a:solidFill>
              <a:srgbClr val="000000"/>
            </a:solid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0" indent="0" algn="l" defTabSz="914354"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Verdana"/>
                <a:ea typeface="Open Sans Light" panose="020B0306030504020204" pitchFamily="34" charset="0"/>
                <a:cs typeface="Verdana"/>
              </a:defRPr>
            </a:lvl2pPr>
            <a:lvl3pPr marL="114294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Verdana"/>
                <a:ea typeface="Open Sans Light" panose="020B0306030504020204" pitchFamily="34" charset="0"/>
                <a:cs typeface="Verdana"/>
              </a:defRPr>
            </a:lvl3pPr>
            <a:lvl4pPr marL="1600120"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4pPr>
            <a:lvl5pPr marL="2057298"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Full Research Report: Visit Wales Market Demand Study – Ireland (2025)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Cardiff: Welsh Government, GSR report number </a:t>
            </a:r>
            <a:r>
              <a:rPr lang="en-GB" sz="1400" dirty="0">
                <a:solidFill>
                  <a:srgbClr val="120742"/>
                </a:solidFill>
              </a:rPr>
              <a:t>79/2025</a:t>
            </a: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Available at: https://www.gov.wales/tourism-market-demand-reports-march-2025</a:t>
            </a:r>
          </a:p>
        </p:txBody>
      </p:sp>
      <p:sp>
        <p:nvSpPr>
          <p:cNvPr id="3" name="Text Placeholder 4" descr="Views expressed in this report are those of the researcher and not necessarily those of the Welsh Government. &#10;&#10;&#10;&#10;For further information please contact: &#10;&#10;Research and Insights Team&#10;Visit Wales, &#10;Economy, Energy and Transport&#10;Cathays Park&#10;Cardiff&#10;CF10 3NQ&#10;Email: tourismresearch@gov.wales &#10;">
            <a:extLst>
              <a:ext uri="{FF2B5EF4-FFF2-40B4-BE49-F238E27FC236}">
                <a16:creationId xmlns:a16="http://schemas.microsoft.com/office/drawing/2014/main" id="{2D11D167-655C-A196-181C-B73FDDFF9F78}"/>
              </a:ext>
            </a:extLst>
          </p:cNvPr>
          <p:cNvSpPr txBox="1">
            <a:spLocks/>
          </p:cNvSpPr>
          <p:nvPr/>
        </p:nvSpPr>
        <p:spPr>
          <a:xfrm>
            <a:off x="564542" y="2721042"/>
            <a:ext cx="10642455" cy="2520690"/>
          </a:xfrm>
          <a:prstGeom prst="rect">
            <a:avLst/>
          </a:prstGeom>
          <a:noFill/>
          <a:ln>
            <a:noFill/>
          </a:ln>
        </p:spPr>
        <p:txBody>
          <a:bodyPr vert="horz" wrap="square" lIns="0" tIns="0" rIns="0" bIns="0" rtlCol="0">
            <a:spAutoFit/>
          </a:bodyPr>
          <a:lstStyle>
            <a:lvl1pPr marL="0" indent="0" algn="l" defTabSz="685783" rtl="0" eaLnBrk="1" latinLnBrk="0" hangingPunct="1">
              <a:lnSpc>
                <a:spcPct val="90000"/>
              </a:lnSpc>
              <a:spcBef>
                <a:spcPts val="0"/>
              </a:spcBef>
              <a:buFont typeface="Arial" panose="020B0604020202020204" pitchFamily="34" charset="0"/>
              <a:buNone/>
              <a:defRPr lang="en-US" sz="9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Verdana"/>
                <a:ea typeface="Open Sans Light" panose="020B0306030504020204" pitchFamily="34" charset="0"/>
                <a:cs typeface="Verdana"/>
              </a:defRPr>
            </a:lvl2pPr>
            <a:lvl3pPr marL="857228"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Verdana"/>
                <a:ea typeface="Open Sans Light" panose="020B0306030504020204" pitchFamily="34" charset="0"/>
                <a:cs typeface="Verdana"/>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Views expressed in this report are those of the researcher and not necessarily those of the Welsh Government.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For further information please contact: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Research and Insights Team</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Visit Wales,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Economy, </a:t>
            </a:r>
            <a:r>
              <a:rPr lang="en-GB" sz="1400" noProof="0" dirty="0">
                <a:solidFill>
                  <a:srgbClr val="120742"/>
                </a:solidFill>
              </a:rPr>
              <a:t>Energy and Transport</a:t>
            </a: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Cathays Park</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Cardiff</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CF10 3NQ</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Email: </a:t>
            </a:r>
            <a:r>
              <a:rPr kumimoji="0" lang="en-GB" sz="1400" b="0" i="0" u="none" strike="noStrike" kern="1200" cap="none" spc="0" normalizeH="0" baseline="0" noProof="0" dirty="0" err="1">
                <a:ln>
                  <a:noFill/>
                </a:ln>
                <a:solidFill>
                  <a:srgbClr val="120742"/>
                </a:solidFill>
                <a:effectLst/>
                <a:uLnTx/>
                <a:uFillTx/>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tourismresearch@gov.wales</a:t>
            </a: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a:t>
            </a:r>
          </a:p>
        </p:txBody>
      </p:sp>
      <p:pic>
        <p:nvPicPr>
          <p:cNvPr id="6" name="Picture 2">
            <a:extLst>
              <a:ext uri="{FF2B5EF4-FFF2-40B4-BE49-F238E27FC236}">
                <a16:creationId xmlns:a16="http://schemas.microsoft.com/office/drawing/2014/main" id="{8C5D40D4-215F-3D7B-819C-64B13F9356F3}"/>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4366" y="6098859"/>
            <a:ext cx="713656" cy="6851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5F602CD-64A2-4926-B60F-8A021C5C989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4576" y="6388100"/>
            <a:ext cx="812421" cy="261623"/>
          </a:xfrm>
          <a:prstGeom prst="rect">
            <a:avLst/>
          </a:prstGeom>
        </p:spPr>
      </p:pic>
    </p:spTree>
    <p:extLst>
      <p:ext uri="{BB962C8B-B14F-4D97-AF65-F5344CB8AC3E}">
        <p14:creationId xmlns:p14="http://schemas.microsoft.com/office/powerpoint/2010/main" val="413226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descr="Contents">
            <a:extLst>
              <a:ext uri="{FF2B5EF4-FFF2-40B4-BE49-F238E27FC236}">
                <a16:creationId xmlns:a16="http://schemas.microsoft.com/office/drawing/2014/main" id="{EFE3286B-56BB-B8D4-811B-0EA11E6874E7}"/>
              </a:ext>
            </a:extLst>
          </p:cNvPr>
          <p:cNvSpPr>
            <a:spLocks noGrp="1"/>
          </p:cNvSpPr>
          <p:nvPr>
            <p:ph type="title"/>
          </p:nvPr>
        </p:nvSpPr>
        <p:spPr>
          <a:xfrm>
            <a:off x="863601" y="345465"/>
            <a:ext cx="4965700" cy="549275"/>
          </a:xfrm>
        </p:spPr>
        <p:txBody>
          <a:bodyPr>
            <a:normAutofit/>
          </a:bodyPr>
          <a:lstStyle/>
          <a:p>
            <a:r>
              <a:rPr lang="en-GB" sz="2000" b="1">
                <a:solidFill>
                  <a:schemeClr val="accent1"/>
                </a:solidFill>
              </a:rPr>
              <a:t>Contents</a:t>
            </a:r>
          </a:p>
        </p:txBody>
      </p:sp>
      <p:cxnSp>
        <p:nvCxnSpPr>
          <p:cNvPr id="9" name="Straight Connector 8">
            <a:extLst>
              <a:ext uri="{FF2B5EF4-FFF2-40B4-BE49-F238E27FC236}">
                <a16:creationId xmlns:a16="http://schemas.microsoft.com/office/drawing/2014/main" id="{5ACF62CE-B2F9-D110-E183-1D367760AEF1}"/>
              </a:ext>
              <a:ext uri="{C183D7F6-B498-43B3-948B-1728B52AA6E4}">
                <adec:decorative xmlns:adec="http://schemas.microsoft.com/office/drawing/2017/decorative" val="1"/>
              </a:ext>
            </a:extLst>
          </p:cNvPr>
          <p:cNvCxnSpPr>
            <a:cxnSpLocks/>
          </p:cNvCxnSpPr>
          <p:nvPr/>
        </p:nvCxnSpPr>
        <p:spPr>
          <a:xfrm>
            <a:off x="926972" y="704366"/>
            <a:ext cx="128975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F607FB9A-9879-E583-877D-0BFD9C6F394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114914937"/>
              </p:ext>
            </p:extLst>
          </p:nvPr>
        </p:nvGraphicFramePr>
        <p:xfrm>
          <a:off x="366568" y="1429627"/>
          <a:ext cx="5532582" cy="4533111"/>
        </p:xfrm>
        <a:graphic>
          <a:graphicData uri="http://schemas.openxmlformats.org/drawingml/2006/table">
            <a:tbl>
              <a:tblPr firstRow="1" bandRow="1">
                <a:tableStyleId>{5C22544A-7EE6-4342-B048-85BDC9FD1C3A}</a:tableStyleId>
              </a:tblPr>
              <a:tblGrid>
                <a:gridCol w="461819">
                  <a:extLst>
                    <a:ext uri="{9D8B030D-6E8A-4147-A177-3AD203B41FA5}">
                      <a16:colId xmlns:a16="http://schemas.microsoft.com/office/drawing/2014/main" val="334382098"/>
                    </a:ext>
                  </a:extLst>
                </a:gridCol>
                <a:gridCol w="5070763">
                  <a:extLst>
                    <a:ext uri="{9D8B030D-6E8A-4147-A177-3AD203B41FA5}">
                      <a16:colId xmlns:a16="http://schemas.microsoft.com/office/drawing/2014/main" val="271853373"/>
                    </a:ext>
                  </a:extLst>
                </a:gridCol>
              </a:tblGrid>
              <a:tr h="503679">
                <a:tc>
                  <a:txBody>
                    <a:bodyPr/>
                    <a:lstStyle/>
                    <a:p>
                      <a:pPr algn="ctr"/>
                      <a:r>
                        <a:rPr lang="en-GB" b="1" noProof="0">
                          <a:solidFill>
                            <a:schemeClr val="bg1"/>
                          </a:solidFill>
                        </a:rPr>
                        <a:t>01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Background &amp; methodology</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987873"/>
                  </a:ext>
                </a:extLst>
              </a:tr>
              <a:tr h="503679">
                <a:tc>
                  <a:txBody>
                    <a:bodyPr/>
                    <a:lstStyle/>
                    <a:p>
                      <a:pPr algn="ctr"/>
                      <a:r>
                        <a:rPr lang="en-GB" b="1" noProof="0">
                          <a:solidFill>
                            <a:schemeClr val="bg1"/>
                          </a:solidFill>
                        </a:rPr>
                        <a:t>02</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Key findings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3410419"/>
                  </a:ext>
                </a:extLst>
              </a:tr>
              <a:tr h="503679">
                <a:tc>
                  <a:txBody>
                    <a:bodyPr/>
                    <a:lstStyle/>
                    <a:p>
                      <a:pPr algn="ctr"/>
                      <a:r>
                        <a:rPr lang="en-GB" b="1" noProof="0">
                          <a:solidFill>
                            <a:schemeClr val="bg1"/>
                          </a:solidFill>
                        </a:rPr>
                        <a:t>03</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Profile of Irish holiday market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1246186"/>
                  </a:ext>
                </a:extLst>
              </a:tr>
              <a:tr h="503679">
                <a:tc>
                  <a:txBody>
                    <a:bodyPr/>
                    <a:lstStyle/>
                    <a:p>
                      <a:pPr algn="ctr"/>
                      <a:r>
                        <a:rPr lang="en-GB" b="1" noProof="0">
                          <a:solidFill>
                            <a:schemeClr val="bg1"/>
                          </a:solidFill>
                        </a:rPr>
                        <a:t>04</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Wales visitation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6026097"/>
                  </a:ext>
                </a:extLst>
              </a:tr>
              <a:tr h="503679">
                <a:tc>
                  <a:txBody>
                    <a:bodyPr/>
                    <a:lstStyle/>
                    <a:p>
                      <a:pPr algn="ctr"/>
                      <a:r>
                        <a:rPr lang="en-GB" b="1" noProof="0">
                          <a:solidFill>
                            <a:schemeClr val="bg1"/>
                          </a:solidFill>
                        </a:rPr>
                        <a:t>05</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Intention to take a trip in Wales in 2025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0188328"/>
                  </a:ext>
                </a:extLst>
              </a:tr>
              <a:tr h="503679">
                <a:tc>
                  <a:txBody>
                    <a:bodyPr/>
                    <a:lstStyle/>
                    <a:p>
                      <a:pPr algn="ctr"/>
                      <a:r>
                        <a:rPr lang="en-GB" b="1" noProof="0">
                          <a:solidFill>
                            <a:schemeClr val="bg1"/>
                          </a:solidFill>
                        </a:rPr>
                        <a:t>06</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Visit Wales marketing impact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0600060"/>
                  </a:ext>
                </a:extLst>
              </a:tr>
              <a:tr h="503679">
                <a:tc>
                  <a:txBody>
                    <a:bodyPr/>
                    <a:lstStyle/>
                    <a:p>
                      <a:pPr algn="ctr"/>
                      <a:r>
                        <a:rPr lang="en-GB" b="1" noProof="0">
                          <a:solidFill>
                            <a:schemeClr val="bg1"/>
                          </a:solidFill>
                        </a:rPr>
                        <a:t>07</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Accessibility &amp; luxury focus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42920513"/>
                  </a:ext>
                </a:extLst>
              </a:tr>
              <a:tr h="503679">
                <a:tc>
                  <a:txBody>
                    <a:bodyPr/>
                    <a:lstStyle/>
                    <a:p>
                      <a:pPr algn="ctr"/>
                      <a:r>
                        <a:rPr lang="en-GB" b="1" noProof="0">
                          <a:solidFill>
                            <a:schemeClr val="bg1"/>
                          </a:solidFill>
                        </a:rPr>
                        <a:t>08</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Reasons for not visiting Wales in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5868922"/>
                  </a:ext>
                </a:extLst>
              </a:tr>
              <a:tr h="503679">
                <a:tc>
                  <a:txBody>
                    <a:bodyPr/>
                    <a:lstStyle/>
                    <a:p>
                      <a:pPr algn="ctr"/>
                      <a:r>
                        <a:rPr lang="en-GB" b="1" noProof="0">
                          <a:solidFill>
                            <a:schemeClr val="bg1"/>
                          </a:solidFill>
                        </a:rPr>
                        <a:t>09</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Reasons for not planning to visit Wales in 2025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17560805"/>
                  </a:ext>
                </a:extLst>
              </a:tr>
            </a:tbl>
          </a:graphicData>
        </a:graphic>
      </p:graphicFrame>
      <p:sp>
        <p:nvSpPr>
          <p:cNvPr id="12" name="Rectangle 11" descr="Background &amp; methodology">
            <a:hlinkClick r:id="rId3" action="ppaction://hlinksldjump"/>
            <a:extLst>
              <a:ext uri="{FF2B5EF4-FFF2-40B4-BE49-F238E27FC236}">
                <a16:creationId xmlns:a16="http://schemas.microsoft.com/office/drawing/2014/main" id="{56274D36-2C95-846A-96C7-16030A8AB6BD}"/>
              </a:ext>
              <a:ext uri="{C183D7F6-B498-43B3-948B-1728B52AA6E4}">
                <adec:decorative xmlns:adec="http://schemas.microsoft.com/office/drawing/2017/decorative" val="0"/>
              </a:ext>
            </a:extLst>
          </p:cNvPr>
          <p:cNvSpPr/>
          <p:nvPr/>
        </p:nvSpPr>
        <p:spPr>
          <a:xfrm>
            <a:off x="820881" y="1487069"/>
            <a:ext cx="2791691"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3" name="Rectangle 12" descr="Key findings">
            <a:hlinkClick r:id="rId4" action="ppaction://hlinksldjump"/>
            <a:extLst>
              <a:ext uri="{FF2B5EF4-FFF2-40B4-BE49-F238E27FC236}">
                <a16:creationId xmlns:a16="http://schemas.microsoft.com/office/drawing/2014/main" id="{96BF7425-9772-4CB8-3AA0-7197D608D676}"/>
              </a:ext>
              <a:ext uri="{C183D7F6-B498-43B3-948B-1728B52AA6E4}">
                <adec:decorative xmlns:adec="http://schemas.microsoft.com/office/drawing/2017/decorative" val="0"/>
              </a:ext>
            </a:extLst>
          </p:cNvPr>
          <p:cNvSpPr/>
          <p:nvPr/>
        </p:nvSpPr>
        <p:spPr>
          <a:xfrm>
            <a:off x="787400" y="1939651"/>
            <a:ext cx="2791691"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4" name="Rectangle 13" descr="Profile of Irish holiday market">
            <a:hlinkClick r:id="rId5" action="ppaction://hlinksldjump"/>
            <a:extLst>
              <a:ext uri="{FF2B5EF4-FFF2-40B4-BE49-F238E27FC236}">
                <a16:creationId xmlns:a16="http://schemas.microsoft.com/office/drawing/2014/main" id="{99DCF6CB-39BA-9A54-F1A3-2677523DDF68}"/>
              </a:ext>
              <a:ext uri="{C183D7F6-B498-43B3-948B-1728B52AA6E4}">
                <adec:decorative xmlns:adec="http://schemas.microsoft.com/office/drawing/2017/decorative" val="0"/>
              </a:ext>
            </a:extLst>
          </p:cNvPr>
          <p:cNvSpPr/>
          <p:nvPr/>
        </p:nvSpPr>
        <p:spPr>
          <a:xfrm>
            <a:off x="787400" y="2499400"/>
            <a:ext cx="3038475"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3" name="Rectangle 2" descr="Wales visitation 2024">
            <a:hlinkClick r:id="rId6" action="ppaction://hlinksldjump"/>
            <a:extLst>
              <a:ext uri="{FF2B5EF4-FFF2-40B4-BE49-F238E27FC236}">
                <a16:creationId xmlns:a16="http://schemas.microsoft.com/office/drawing/2014/main" id="{7519210C-E4D6-4E54-FE10-3996C7AA4645}"/>
              </a:ext>
              <a:ext uri="{C183D7F6-B498-43B3-948B-1728B52AA6E4}">
                <adec:decorative xmlns:adec="http://schemas.microsoft.com/office/drawing/2017/decorative" val="0"/>
              </a:ext>
            </a:extLst>
          </p:cNvPr>
          <p:cNvSpPr>
            <a:spLocks/>
          </p:cNvSpPr>
          <p:nvPr/>
        </p:nvSpPr>
        <p:spPr>
          <a:xfrm>
            <a:off x="787400" y="2992704"/>
            <a:ext cx="2133600"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4" name="Rectangle 3" descr="Intention to take a trip in Wales in 2025">
            <a:hlinkClick r:id="rId7" action="ppaction://hlinksldjump"/>
            <a:extLst>
              <a:ext uri="{FF2B5EF4-FFF2-40B4-BE49-F238E27FC236}">
                <a16:creationId xmlns:a16="http://schemas.microsoft.com/office/drawing/2014/main" id="{665A1F40-54F3-977A-1925-53C6F6BDDFB5}"/>
              </a:ext>
              <a:ext uri="{C183D7F6-B498-43B3-948B-1728B52AA6E4}">
                <adec:decorative xmlns:adec="http://schemas.microsoft.com/office/drawing/2017/decorative" val="0"/>
              </a:ext>
            </a:extLst>
          </p:cNvPr>
          <p:cNvSpPr/>
          <p:nvPr/>
        </p:nvSpPr>
        <p:spPr>
          <a:xfrm>
            <a:off x="787400" y="3452376"/>
            <a:ext cx="3815080"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5" name="Rectangle 4" descr="Visit Wales marketing impact">
            <a:hlinkClick r:id="rId8" action="ppaction://hlinksldjump"/>
            <a:extLst>
              <a:ext uri="{FF2B5EF4-FFF2-40B4-BE49-F238E27FC236}">
                <a16:creationId xmlns:a16="http://schemas.microsoft.com/office/drawing/2014/main" id="{090DF217-03B1-643F-DA07-3CDB9708E639}"/>
              </a:ext>
              <a:ext uri="{C183D7F6-B498-43B3-948B-1728B52AA6E4}">
                <adec:decorative xmlns:adec="http://schemas.microsoft.com/office/drawing/2017/decorative" val="0"/>
              </a:ext>
            </a:extLst>
          </p:cNvPr>
          <p:cNvSpPr/>
          <p:nvPr/>
        </p:nvSpPr>
        <p:spPr>
          <a:xfrm>
            <a:off x="787400" y="3945075"/>
            <a:ext cx="3640283"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7" name="Rectangle 6" descr="Accessibility &amp; luxury focus">
            <a:hlinkClick r:id="rId9" action="ppaction://hlinksldjump"/>
            <a:extLst>
              <a:ext uri="{FF2B5EF4-FFF2-40B4-BE49-F238E27FC236}">
                <a16:creationId xmlns:a16="http://schemas.microsoft.com/office/drawing/2014/main" id="{16D152CB-9604-6E3B-8A3F-75053E7ED2AE}"/>
              </a:ext>
              <a:ext uri="{C183D7F6-B498-43B3-948B-1728B52AA6E4}">
                <adec:decorative xmlns:adec="http://schemas.microsoft.com/office/drawing/2017/decorative" val="0"/>
              </a:ext>
            </a:extLst>
          </p:cNvPr>
          <p:cNvSpPr/>
          <p:nvPr/>
        </p:nvSpPr>
        <p:spPr>
          <a:xfrm>
            <a:off x="787400" y="4532663"/>
            <a:ext cx="2791692"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8" name="Rectangle 7" descr="Reasons for not visiting Wales in 2024">
            <a:hlinkClick r:id="rId10" action="ppaction://hlinksldjump"/>
            <a:extLst>
              <a:ext uri="{FF2B5EF4-FFF2-40B4-BE49-F238E27FC236}">
                <a16:creationId xmlns:a16="http://schemas.microsoft.com/office/drawing/2014/main" id="{2C98B2C5-CC55-DC4D-FBF1-E3E0DBAEBE0B}"/>
              </a:ext>
              <a:ext uri="{C183D7F6-B498-43B3-948B-1728B52AA6E4}">
                <adec:decorative xmlns:adec="http://schemas.microsoft.com/office/drawing/2017/decorative" val="0"/>
              </a:ext>
            </a:extLst>
          </p:cNvPr>
          <p:cNvSpPr/>
          <p:nvPr/>
        </p:nvSpPr>
        <p:spPr>
          <a:xfrm>
            <a:off x="863601" y="5023540"/>
            <a:ext cx="3564082"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0" name="Rectangle 9" descr="Reasons for not planning to visit Wales in 2025">
            <a:hlinkClick r:id="rId11" action="ppaction://hlinksldjump"/>
            <a:extLst>
              <a:ext uri="{FF2B5EF4-FFF2-40B4-BE49-F238E27FC236}">
                <a16:creationId xmlns:a16="http://schemas.microsoft.com/office/drawing/2014/main" id="{A975D32A-55FC-D0F0-E9A5-5754E333AE8C}"/>
              </a:ext>
              <a:ext uri="{C183D7F6-B498-43B3-948B-1728B52AA6E4}">
                <adec:decorative xmlns:adec="http://schemas.microsoft.com/office/drawing/2017/decorative" val="0"/>
              </a:ext>
            </a:extLst>
          </p:cNvPr>
          <p:cNvSpPr/>
          <p:nvPr/>
        </p:nvSpPr>
        <p:spPr>
          <a:xfrm>
            <a:off x="863600" y="5508152"/>
            <a:ext cx="4356099"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pic>
        <p:nvPicPr>
          <p:cNvPr id="1026" name="Picture 2">
            <a:extLst>
              <a:ext uri="{FF2B5EF4-FFF2-40B4-BE49-F238E27FC236}">
                <a16:creationId xmlns:a16="http://schemas.microsoft.com/office/drawing/2014/main" id="{F6216819-9B7D-B6E9-2205-B05B45625CBF}"/>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12">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140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4D8AD41-FB4D-5E23-2516-D909E695A6FF}"/>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BACKGROUND &#10;&amp; METHODOLOGY&#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08857"/>
            <a:ext cx="6267451" cy="10402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BACKGROUND </a:t>
            </a:r>
          </a:p>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&amp; METHODOLOGY</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67B3B48-2DD9-7850-7D96-54D78FF32E4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618877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8" name="Title 7" descr="Background&#10;">
            <a:extLst>
              <a:ext uri="{FF2B5EF4-FFF2-40B4-BE49-F238E27FC236}">
                <a16:creationId xmlns:a16="http://schemas.microsoft.com/office/drawing/2014/main" id="{64557127-95F2-DDC6-0299-C9EE7AEB2726}"/>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Background</a:t>
            </a:r>
          </a:p>
        </p:txBody>
      </p:sp>
      <p:cxnSp>
        <p:nvCxnSpPr>
          <p:cNvPr id="3" name="Straight Connector 2">
            <a:extLst>
              <a:ext uri="{FF2B5EF4-FFF2-40B4-BE49-F238E27FC236}">
                <a16:creationId xmlns:a16="http://schemas.microsoft.com/office/drawing/2014/main" id="{6E8723F3-B3B3-6FCC-2C0E-17C17340F753}"/>
              </a:ext>
              <a:ext uri="{C183D7F6-B498-43B3-948B-1728B52AA6E4}">
                <adec:decorative xmlns:adec="http://schemas.microsoft.com/office/drawing/2017/decorative" val="1"/>
              </a:ext>
            </a:extLst>
          </p:cNvPr>
          <p:cNvCxnSpPr>
            <a:cxnSpLocks/>
          </p:cNvCxnSpPr>
          <p:nvPr/>
        </p:nvCxnSpPr>
        <p:spPr>
          <a:xfrm>
            <a:off x="926972" y="704366"/>
            <a:ext cx="15304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descr="As the Welsh Government’s tourism team, Visit Wales is responsible for deploying tourism campaigns in the UK and internationally to promote Wales as a holiday destination. &#10;&#10;As part of this, each year Visit Wales conducts research amongst its priority markets. The research featured within this report covers the Irish market and broadly looks at:&#10;&#10;Profile of Irish holiday market&#10;Factors influencing UK short breaks and holidays &#10;Short breaks and holidays taken in Wales in 2024&#10;Short breaks and holidays planned in Wales in 2025&#10;Visit Wales marketing impact&#10;Luxury and accessibility focus&#10;Reasons for not visiting Wales&#10;">
            <a:extLst>
              <a:ext uri="{FF2B5EF4-FFF2-40B4-BE49-F238E27FC236}">
                <a16:creationId xmlns:a16="http://schemas.microsoft.com/office/drawing/2014/main" id="{906C6634-D4D7-0444-6482-CA8B969285E5}"/>
              </a:ext>
            </a:extLst>
          </p:cNvPr>
          <p:cNvSpPr txBox="1"/>
          <p:nvPr/>
        </p:nvSpPr>
        <p:spPr>
          <a:xfrm>
            <a:off x="926972" y="1413063"/>
            <a:ext cx="6485769" cy="3785652"/>
          </a:xfrm>
          <a:prstGeom prst="rect">
            <a:avLst/>
          </a:prstGeom>
          <a:noFill/>
        </p:spPr>
        <p:txBody>
          <a:bodyPr wrap="square" anchor="t">
            <a:spAutoFit/>
          </a:bodyPr>
          <a:lstStyle/>
          <a:p>
            <a:pPr marL="0" indent="0">
              <a:buNone/>
            </a:pPr>
            <a:r>
              <a:rPr lang="en-GB" sz="1600" noProof="0" dirty="0">
                <a:solidFill>
                  <a:srgbClr val="120742"/>
                </a:solidFill>
              </a:rPr>
              <a:t>As the Welsh Government’s tourism team, Visit Wales is responsible for deploying tourism campaigns in the UK and internationally to promote Wales as a holiday destination. </a:t>
            </a:r>
          </a:p>
          <a:p>
            <a:pPr marL="0" indent="0">
              <a:buNone/>
            </a:pPr>
            <a:endParaRPr lang="en-GB" sz="1600" noProof="0" dirty="0">
              <a:solidFill>
                <a:srgbClr val="120742"/>
              </a:solidFill>
            </a:endParaRPr>
          </a:p>
          <a:p>
            <a:pPr marL="0" indent="0">
              <a:buNone/>
            </a:pPr>
            <a:r>
              <a:rPr lang="en-GB" sz="1600" noProof="0" dirty="0">
                <a:solidFill>
                  <a:srgbClr val="120742"/>
                </a:solidFill>
              </a:rPr>
              <a:t>As part of this, each year Visit Wales conducts research amongst its priority markets. The research featured within this report covers the Irish market and broadly looks at:</a:t>
            </a:r>
          </a:p>
          <a:p>
            <a:pPr marL="0" indent="0">
              <a:buNone/>
            </a:pPr>
            <a:endParaRPr lang="en-GB" sz="1600" noProof="0" dirty="0">
              <a:solidFill>
                <a:srgbClr val="120742"/>
              </a:solidFill>
            </a:endParaRPr>
          </a:p>
          <a:p>
            <a:pPr marL="742950" lvl="1" indent="-285750">
              <a:buFont typeface="Arial" panose="020B0604020202020204" pitchFamily="34" charset="0"/>
              <a:buChar char="•"/>
            </a:pPr>
            <a:r>
              <a:rPr lang="en-GB" sz="1600" b="0" u="none" strike="noStrike" kern="1200" noProof="0" dirty="0">
                <a:solidFill>
                  <a:srgbClr val="120742"/>
                </a:solidFill>
                <a:effectLst/>
              </a:rPr>
              <a:t>Profile of Irish holiday </a:t>
            </a:r>
            <a:r>
              <a:rPr lang="en-GB" sz="1600" noProof="0" dirty="0">
                <a:solidFill>
                  <a:srgbClr val="120742"/>
                </a:solidFill>
              </a:rPr>
              <a:t>m</a:t>
            </a:r>
            <a:r>
              <a:rPr lang="en-GB" sz="1600" b="0" u="none" strike="noStrike" kern="1200" noProof="0" dirty="0">
                <a:solidFill>
                  <a:srgbClr val="120742"/>
                </a:solidFill>
                <a:effectLst/>
              </a:rPr>
              <a:t>arket</a:t>
            </a:r>
            <a:endParaRPr lang="en-GB" b="0" u="none" strike="noStrike" noProof="0" dirty="0">
              <a:effectLst/>
            </a:endParaRPr>
          </a:p>
          <a:p>
            <a:pPr marL="742950" lvl="1" indent="-285750">
              <a:buFont typeface="Arial" panose="020B0604020202020204" pitchFamily="34" charset="0"/>
              <a:buChar char="•"/>
            </a:pPr>
            <a:r>
              <a:rPr lang="en-GB" sz="1600" b="0" u="none" strike="noStrike" kern="1200" noProof="0" dirty="0">
                <a:solidFill>
                  <a:srgbClr val="120742"/>
                </a:solidFill>
                <a:effectLst/>
              </a:rPr>
              <a:t>Factors influencing UK short breaks and holidays </a:t>
            </a:r>
          </a:p>
          <a:p>
            <a:pPr marL="742950" lvl="1" indent="-285750">
              <a:buFont typeface="Arial" panose="020B0604020202020204" pitchFamily="34" charset="0"/>
              <a:buChar char="•"/>
            </a:pPr>
            <a:r>
              <a:rPr lang="en-GB" sz="1600" b="0" u="none" strike="noStrike" kern="1200" noProof="0" dirty="0">
                <a:solidFill>
                  <a:srgbClr val="120742"/>
                </a:solidFill>
                <a:effectLst/>
              </a:rPr>
              <a:t>Short breaks and holidays taken in Wales in 2024</a:t>
            </a:r>
            <a:endParaRPr lang="en-GB" b="0" u="none" strike="noStrike" noProof="0" dirty="0">
              <a:effectLst/>
            </a:endParaRPr>
          </a:p>
          <a:p>
            <a:pPr marL="742950" lvl="1" indent="-285750">
              <a:buFont typeface="Arial" panose="020B0604020202020204" pitchFamily="34" charset="0"/>
              <a:buChar char="•"/>
            </a:pPr>
            <a:r>
              <a:rPr lang="en-GB" sz="1600" noProof="0" dirty="0">
                <a:solidFill>
                  <a:srgbClr val="120742"/>
                </a:solidFill>
              </a:rPr>
              <a:t>Short breaks and holidays planned in Wales in 2025</a:t>
            </a:r>
            <a:endParaRPr lang="en-GB" b="0" u="none" strike="noStrike" noProof="0" dirty="0">
              <a:effectLst/>
            </a:endParaRPr>
          </a:p>
          <a:p>
            <a:pPr marL="742950" lvl="1" indent="-285750">
              <a:buFont typeface="Arial" panose="020B0604020202020204" pitchFamily="34" charset="0"/>
              <a:buChar char="•"/>
            </a:pPr>
            <a:r>
              <a:rPr lang="en-GB" sz="1600" b="0" u="none" strike="noStrike" kern="1200" noProof="0" dirty="0">
                <a:solidFill>
                  <a:srgbClr val="120742"/>
                </a:solidFill>
                <a:effectLst/>
              </a:rPr>
              <a:t>Visit Wales marketing impact</a:t>
            </a:r>
          </a:p>
          <a:p>
            <a:pPr marL="742950" lvl="1" indent="-285750">
              <a:buFont typeface="Arial" panose="020B0604020202020204" pitchFamily="34" charset="0"/>
              <a:buChar char="•"/>
            </a:pPr>
            <a:r>
              <a:rPr lang="en-GB" sz="1600" noProof="0" dirty="0">
                <a:solidFill>
                  <a:srgbClr val="120742"/>
                </a:solidFill>
              </a:rPr>
              <a:t>Luxury and accessibility focus</a:t>
            </a:r>
          </a:p>
          <a:p>
            <a:pPr marL="742950" lvl="1" indent="-285750">
              <a:buFont typeface="Arial" panose="020B0604020202020204" pitchFamily="34" charset="0"/>
              <a:buChar char="•"/>
            </a:pPr>
            <a:r>
              <a:rPr lang="en-GB" sz="1600" noProof="0" dirty="0">
                <a:solidFill>
                  <a:srgbClr val="120742"/>
                </a:solidFill>
              </a:rPr>
              <a:t>Re</a:t>
            </a:r>
            <a:r>
              <a:rPr lang="en-GB" sz="1600" b="0" u="none" strike="noStrike" kern="1200" noProof="0" dirty="0">
                <a:solidFill>
                  <a:srgbClr val="120742"/>
                </a:solidFill>
                <a:effectLst/>
              </a:rPr>
              <a:t>asons for not visiting Wales</a:t>
            </a:r>
            <a:endParaRPr lang="en-GB" b="0" u="none" strike="noStrike" noProof="0" dirty="0">
              <a:effectLst/>
            </a:endParaRPr>
          </a:p>
        </p:txBody>
      </p:sp>
      <p:pic>
        <p:nvPicPr>
          <p:cNvPr id="9" name="Picture Placeholder 8">
            <a:extLst>
              <a:ext uri="{FF2B5EF4-FFF2-40B4-BE49-F238E27FC236}">
                <a16:creationId xmlns:a16="http://schemas.microsoft.com/office/drawing/2014/main" id="{C6104CDF-B781-D477-2E11-3C2114EF223D}"/>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l="108" r="108"/>
          <a:stretch>
            <a:fillRect/>
          </a:stretch>
        </p:blipFill>
        <p:spPr>
          <a:xfrm>
            <a:off x="7627938" y="0"/>
            <a:ext cx="4564062" cy="6858000"/>
          </a:xfrm>
          <a:prstGeom prst="rect">
            <a:avLst/>
          </a:prstGeom>
        </p:spPr>
      </p:pic>
    </p:spTree>
    <p:extLst>
      <p:ext uri="{BB962C8B-B14F-4D97-AF65-F5344CB8AC3E}">
        <p14:creationId xmlns:p14="http://schemas.microsoft.com/office/powerpoint/2010/main" val="3128654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11" name="Title 10" descr="Methodology&#10;">
            <a:extLst>
              <a:ext uri="{FF2B5EF4-FFF2-40B4-BE49-F238E27FC236}">
                <a16:creationId xmlns:a16="http://schemas.microsoft.com/office/drawing/2014/main" id="{02A41B2A-F28A-CDF4-695E-42EC488D723C}"/>
              </a:ext>
              <a:ext uri="{C183D7F6-B498-43B3-948B-1728B52AA6E4}">
                <adec:decorative xmlns:adec="http://schemas.microsoft.com/office/drawing/2017/decorative" val="0"/>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Methodology</a:t>
            </a:r>
          </a:p>
        </p:txBody>
      </p:sp>
      <p:cxnSp>
        <p:nvCxnSpPr>
          <p:cNvPr id="5" name="Straight Connector 4">
            <a:extLst>
              <a:ext uri="{FF2B5EF4-FFF2-40B4-BE49-F238E27FC236}">
                <a16:creationId xmlns:a16="http://schemas.microsoft.com/office/drawing/2014/main" id="{60AF5E85-9E69-B44D-846C-9B952A287A9A}"/>
              </a:ext>
              <a:ext uri="{C183D7F6-B498-43B3-948B-1728B52AA6E4}">
                <adec:decorative xmlns:adec="http://schemas.microsoft.com/office/drawing/2017/decorative" val="1"/>
              </a:ext>
            </a:extLst>
          </p:cNvPr>
          <p:cNvCxnSpPr>
            <a:cxnSpLocks/>
          </p:cNvCxnSpPr>
          <p:nvPr/>
        </p:nvCxnSpPr>
        <p:spPr>
          <a:xfrm>
            <a:off x="926972" y="704366"/>
            <a:ext cx="161599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9DDA40E3-2842-9863-FBBA-E42A66B2E587}"/>
              </a:ext>
              <a:ext uri="{C183D7F6-B498-43B3-948B-1728B52AA6E4}">
                <adec:decorative xmlns:adec="http://schemas.microsoft.com/office/drawing/2017/decorative" val="1"/>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24606" y="1062476"/>
            <a:ext cx="432297" cy="4322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7F48CDB-3E7C-A59D-BEBF-40F4598321A0}"/>
              </a:ext>
              <a:ext uri="{C183D7F6-B498-43B3-948B-1728B52AA6E4}">
                <adec:decorative xmlns:adec="http://schemas.microsoft.com/office/drawing/2017/decorative" val="1"/>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13240" y="1057752"/>
            <a:ext cx="408693" cy="4086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E8ED013-50BF-9E89-A930-880005361AC2}"/>
              </a:ext>
              <a:ext uri="{C183D7F6-B498-43B3-948B-1728B52AA6E4}">
                <adec:decorative xmlns:adec="http://schemas.microsoft.com/office/drawing/2017/decorative" val="1"/>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22343" y="1043609"/>
            <a:ext cx="397529" cy="4369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4684FE6-0A1C-164B-A9A9-89EC117B5A0B}"/>
              </a:ext>
              <a:ext uri="{C183D7F6-B498-43B3-948B-1728B52AA6E4}">
                <adec:decorative xmlns:adec="http://schemas.microsoft.com/office/drawing/2017/decorative" val="1"/>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0529" y="1057752"/>
            <a:ext cx="479506" cy="4795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F134A6CF-4021-FD7B-5BEC-709D97E2023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084084311"/>
              </p:ext>
            </p:extLst>
          </p:nvPr>
        </p:nvGraphicFramePr>
        <p:xfrm>
          <a:off x="828156" y="1639597"/>
          <a:ext cx="6789000" cy="518160"/>
        </p:xfrm>
        <a:graphic>
          <a:graphicData uri="http://schemas.openxmlformats.org/drawingml/2006/table">
            <a:tbl>
              <a:tblPr firstRow="1" bandRow="1">
                <a:tableStyleId>{5C22544A-7EE6-4342-B048-85BDC9FD1C3A}</a:tableStyleId>
              </a:tblPr>
              <a:tblGrid>
                <a:gridCol w="1697250">
                  <a:extLst>
                    <a:ext uri="{9D8B030D-6E8A-4147-A177-3AD203B41FA5}">
                      <a16:colId xmlns:a16="http://schemas.microsoft.com/office/drawing/2014/main" val="2177484598"/>
                    </a:ext>
                  </a:extLst>
                </a:gridCol>
                <a:gridCol w="1697250">
                  <a:extLst>
                    <a:ext uri="{9D8B030D-6E8A-4147-A177-3AD203B41FA5}">
                      <a16:colId xmlns:a16="http://schemas.microsoft.com/office/drawing/2014/main" val="3312350066"/>
                    </a:ext>
                  </a:extLst>
                </a:gridCol>
                <a:gridCol w="1697250">
                  <a:extLst>
                    <a:ext uri="{9D8B030D-6E8A-4147-A177-3AD203B41FA5}">
                      <a16:colId xmlns:a16="http://schemas.microsoft.com/office/drawing/2014/main" val="2927540887"/>
                    </a:ext>
                  </a:extLst>
                </a:gridCol>
                <a:gridCol w="1697250">
                  <a:extLst>
                    <a:ext uri="{9D8B030D-6E8A-4147-A177-3AD203B41FA5}">
                      <a16:colId xmlns:a16="http://schemas.microsoft.com/office/drawing/2014/main" val="91980697"/>
                    </a:ext>
                  </a:extLst>
                </a:gridCol>
              </a:tblGrid>
              <a:tr h="370840">
                <a:tc>
                  <a:txBody>
                    <a:bodyPr/>
                    <a:lstStyle/>
                    <a:p>
                      <a:pPr algn="ctr"/>
                      <a:r>
                        <a:rPr lang="en-GB" sz="1400" b="0" noProof="0">
                          <a:solidFill>
                            <a:srgbClr val="120742"/>
                          </a:solidFill>
                        </a:rPr>
                        <a:t>Online </a:t>
                      </a:r>
                    </a:p>
                    <a:p>
                      <a:pPr algn="ctr"/>
                      <a:r>
                        <a:rPr lang="en-GB" sz="1400" b="0" noProof="0">
                          <a:solidFill>
                            <a:srgbClr val="120742"/>
                          </a:solidFill>
                        </a:rPr>
                        <a:t>Survey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GB" sz="1400" b="0" noProof="0">
                          <a:solidFill>
                            <a:srgbClr val="120742"/>
                          </a:solidFill>
                        </a:rPr>
                        <a:t>18 minutes length of interview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GB" sz="1400" b="0" noProof="0">
                          <a:solidFill>
                            <a:srgbClr val="120742"/>
                          </a:solidFill>
                        </a:rPr>
                        <a:t>26 February – 13 March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b="0" noProof="0" dirty="0">
                          <a:solidFill>
                            <a:srgbClr val="120742"/>
                          </a:solidFill>
                        </a:rPr>
                        <a:t>Ireland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90948799"/>
                  </a:ext>
                </a:extLst>
              </a:tr>
            </a:tbl>
          </a:graphicData>
        </a:graphic>
      </p:graphicFrame>
      <p:sp>
        <p:nvSpPr>
          <p:cNvPr id="12" name="TextBox 11" descr="Respondents were contacted through an online panel and could complete the survey via desktop or mobile device. A total of 750 respondents completed the survey, representing a national sample of the Irish holiday-taking population. To qualify for the survey, participants had to belong to the Irish holiday market, which is defined as:&#10;">
            <a:extLst>
              <a:ext uri="{FF2B5EF4-FFF2-40B4-BE49-F238E27FC236}">
                <a16:creationId xmlns:a16="http://schemas.microsoft.com/office/drawing/2014/main" id="{906C6634-D4D7-0444-6482-CA8B969285E5}"/>
              </a:ext>
            </a:extLst>
          </p:cNvPr>
          <p:cNvSpPr txBox="1"/>
          <p:nvPr/>
        </p:nvSpPr>
        <p:spPr>
          <a:xfrm>
            <a:off x="873632" y="2302581"/>
            <a:ext cx="6506595" cy="1169551"/>
          </a:xfrm>
          <a:prstGeom prst="rect">
            <a:avLst/>
          </a:prstGeom>
          <a:noFill/>
        </p:spPr>
        <p:txBody>
          <a:bodyPr wrap="square">
            <a:spAutoFit/>
          </a:bodyPr>
          <a:lstStyle/>
          <a:p>
            <a:pPr marL="0" indent="0">
              <a:buNone/>
            </a:pPr>
            <a:r>
              <a:rPr lang="en-GB" sz="1400" noProof="0" dirty="0">
                <a:solidFill>
                  <a:srgbClr val="120742"/>
                </a:solidFill>
              </a:rPr>
              <a:t>Respondents were contacted through an online panel and could complete the survey via desktop or mobile device. A total of 750 respondents completed the survey, representing a national sample of the Irish holiday-taking population. To qualify for the survey, participants had to belong to the Irish holiday market, which is defined as:</a:t>
            </a:r>
          </a:p>
        </p:txBody>
      </p:sp>
      <p:sp>
        <p:nvSpPr>
          <p:cNvPr id="8" name="TextBox 7" descr="Lives in the Republic of Ireland.&#10;Aged 16+&#10;Making most overnight trip decisions themselves or with someone else.&#10;Be very/fairly likely to take a short break or holiday in the UK in the next few years.&#10;">
            <a:extLst>
              <a:ext uri="{FF2B5EF4-FFF2-40B4-BE49-F238E27FC236}">
                <a16:creationId xmlns:a16="http://schemas.microsoft.com/office/drawing/2014/main" id="{B7FA469D-F319-2627-3927-AE15010A8AF3}"/>
              </a:ext>
            </a:extLst>
          </p:cNvPr>
          <p:cNvSpPr txBox="1"/>
          <p:nvPr/>
        </p:nvSpPr>
        <p:spPr>
          <a:xfrm>
            <a:off x="679261" y="3429000"/>
            <a:ext cx="5236976" cy="1384995"/>
          </a:xfrm>
          <a:prstGeom prst="rect">
            <a:avLst/>
          </a:prstGeom>
          <a:noFill/>
        </p:spPr>
        <p:txBody>
          <a:bodyPr wrap="square">
            <a:spAutoFit/>
          </a:bodyPr>
          <a:lstStyle/>
          <a:p>
            <a:pPr marL="742950" lvl="1" indent="-285750">
              <a:buFont typeface="Arial" panose="020B0604020202020204" pitchFamily="34" charset="0"/>
              <a:buChar char="•"/>
            </a:pPr>
            <a:r>
              <a:rPr lang="en-GB" sz="1400" noProof="0">
                <a:solidFill>
                  <a:srgbClr val="120742"/>
                </a:solidFill>
              </a:rPr>
              <a:t>Lives in the Republic of Ireland.</a:t>
            </a:r>
          </a:p>
          <a:p>
            <a:pPr marL="742950" lvl="1" indent="-285750">
              <a:buFont typeface="Arial" panose="020B0604020202020204" pitchFamily="34" charset="0"/>
              <a:buChar char="•"/>
            </a:pPr>
            <a:r>
              <a:rPr lang="en-GB" sz="1400" noProof="0">
                <a:solidFill>
                  <a:srgbClr val="120742"/>
                </a:solidFill>
              </a:rPr>
              <a:t>Aged 16+</a:t>
            </a:r>
          </a:p>
          <a:p>
            <a:pPr marL="742950" lvl="1" indent="-285750">
              <a:buFont typeface="Arial" panose="020B0604020202020204" pitchFamily="34" charset="0"/>
              <a:buChar char="•"/>
            </a:pPr>
            <a:r>
              <a:rPr lang="en-GB" sz="1400" noProof="0">
                <a:solidFill>
                  <a:srgbClr val="120742"/>
                </a:solidFill>
              </a:rPr>
              <a:t>Making most overnight trip decisions themselves or with someone else.</a:t>
            </a:r>
          </a:p>
          <a:p>
            <a:pPr marL="742950" lvl="1" indent="-285750">
              <a:buFont typeface="Arial" panose="020B0604020202020204" pitchFamily="34" charset="0"/>
              <a:buChar char="•"/>
            </a:pPr>
            <a:r>
              <a:rPr lang="en-GB" sz="1400" noProof="0">
                <a:solidFill>
                  <a:srgbClr val="120742"/>
                </a:solidFill>
              </a:rPr>
              <a:t>Be very/fairly likely to take a short break or holiday in the UK in the next few years.</a:t>
            </a:r>
          </a:p>
        </p:txBody>
      </p:sp>
      <p:pic>
        <p:nvPicPr>
          <p:cNvPr id="14" name="Picture 2">
            <a:extLst>
              <a:ext uri="{FF2B5EF4-FFF2-40B4-BE49-F238E27FC236}">
                <a16:creationId xmlns:a16="http://schemas.microsoft.com/office/drawing/2014/main" id="{E22CF90D-2D64-601E-7A50-B294D68F4D2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70EA310A-2C25-F32B-BF23-849941EF37F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745688" y="133074"/>
            <a:ext cx="633012" cy="316506"/>
          </a:xfrm>
          <a:prstGeom prst="rect">
            <a:avLst/>
          </a:prstGeom>
        </p:spPr>
      </p:pic>
      <p:sp>
        <p:nvSpPr>
          <p:cNvPr id="6" name="TextBox 5" descr="Key data considerations included non-response bias, where individuals uninterested in tourism or unfamiliar with Wales might have dropped out or completed the survey hastily. To address this, completion times and data quality flags were monitored. Additionally, seasonal bias could have influenced perceptions, as Wales might have seemed more appealing in summer than in winter. To mitigate this, fieldwork is conducted during a consistent period each year.&#10;">
            <a:extLst>
              <a:ext uri="{FF2B5EF4-FFF2-40B4-BE49-F238E27FC236}">
                <a16:creationId xmlns:a16="http://schemas.microsoft.com/office/drawing/2014/main" id="{ACBCE0D1-F65E-01A7-1597-F5AF8311D0D7}"/>
              </a:ext>
            </a:extLst>
          </p:cNvPr>
          <p:cNvSpPr txBox="1"/>
          <p:nvPr/>
        </p:nvSpPr>
        <p:spPr>
          <a:xfrm>
            <a:off x="873632" y="4893799"/>
            <a:ext cx="6789000" cy="1384995"/>
          </a:xfrm>
          <a:prstGeom prst="rect">
            <a:avLst/>
          </a:prstGeom>
          <a:noFill/>
        </p:spPr>
        <p:txBody>
          <a:bodyPr wrap="square">
            <a:spAutoFit/>
          </a:bodyPr>
          <a:lstStyle/>
          <a:p>
            <a:r>
              <a:rPr lang="en-US" sz="1400">
                <a:solidFill>
                  <a:srgbClr val="120742"/>
                </a:solidFill>
              </a:rPr>
              <a:t>Key data considerations included non-response bias, where individuals uninterested in tourism or unfamiliar with Wales might have dropped out or completed the survey hastily. To address this, completion times and data quality flags were monitored. Additionally, seasonal bias could have influenced perceptions, as Wales might have seemed more appealing in summer than in winter. To mitigate this, fieldwork is conducted during a consistent period each year.</a:t>
            </a:r>
          </a:p>
        </p:txBody>
      </p:sp>
      <p:sp>
        <p:nvSpPr>
          <p:cNvPr id="3" name="TextBox 2" descr="Incidence Rate&#10;39.4%&#10;">
            <a:extLst>
              <a:ext uri="{FF2B5EF4-FFF2-40B4-BE49-F238E27FC236}">
                <a16:creationId xmlns:a16="http://schemas.microsoft.com/office/drawing/2014/main" id="{5E069FD2-F500-37CB-D334-B480610773B2}"/>
              </a:ext>
            </a:extLst>
          </p:cNvPr>
          <p:cNvSpPr txBox="1"/>
          <p:nvPr/>
        </p:nvSpPr>
        <p:spPr>
          <a:xfrm>
            <a:off x="6160143" y="6242447"/>
            <a:ext cx="1446230" cy="615553"/>
          </a:xfrm>
          <a:prstGeom prst="rect">
            <a:avLst/>
          </a:prstGeom>
          <a:noFill/>
        </p:spPr>
        <p:txBody>
          <a:bodyPr wrap="none" rtlCol="0">
            <a:spAutoFit/>
          </a:bodyPr>
          <a:lstStyle/>
          <a:p>
            <a:pPr algn="ctr"/>
            <a:r>
              <a:rPr lang="en-GB" sz="1400" b="1" noProof="0">
                <a:solidFill>
                  <a:srgbClr val="120742"/>
                </a:solidFill>
              </a:rPr>
              <a:t>Incidence Rate</a:t>
            </a:r>
          </a:p>
          <a:p>
            <a:pPr algn="ctr"/>
            <a:r>
              <a:rPr lang="en-GB" sz="2000" noProof="0">
                <a:solidFill>
                  <a:srgbClr val="120742"/>
                </a:solidFill>
              </a:rPr>
              <a:t>39.4%</a:t>
            </a:r>
          </a:p>
        </p:txBody>
      </p:sp>
    </p:spTree>
    <p:extLst>
      <p:ext uri="{BB962C8B-B14F-4D97-AF65-F5344CB8AC3E}">
        <p14:creationId xmlns:p14="http://schemas.microsoft.com/office/powerpoint/2010/main" val="4142665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16CC-2E93-68B6-4ECB-65E101620F9A}"/>
            </a:ext>
          </a:extLst>
        </p:cNvPr>
        <p:cNvGrpSpPr/>
        <p:nvPr/>
      </p:nvGrpSpPr>
      <p:grpSpPr>
        <a:xfrm>
          <a:off x="0" y="0"/>
          <a:ext cx="0" cy="0"/>
          <a:chOff x="0" y="0"/>
          <a:chExt cx="0" cy="0"/>
        </a:xfrm>
      </p:grpSpPr>
      <p:sp>
        <p:nvSpPr>
          <p:cNvPr id="3" name="Title 2" descr="Definitions used in this report&#10;">
            <a:extLst>
              <a:ext uri="{FF2B5EF4-FFF2-40B4-BE49-F238E27FC236}">
                <a16:creationId xmlns:a16="http://schemas.microsoft.com/office/drawing/2014/main" id="{772AEBA5-9128-9842-494A-C9DE4241A6CD}"/>
              </a:ext>
            </a:extLst>
          </p:cNvPr>
          <p:cNvSpPr txBox="1">
            <a:spLocks noGrp="1"/>
          </p:cNvSpPr>
          <p:nvPr>
            <p:ph type="title" idx="4294967295"/>
          </p:nvPr>
        </p:nvSpPr>
        <p:spPr>
          <a:xfrm>
            <a:off x="5713661" y="422960"/>
            <a:ext cx="6732339"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Definitions used in this report</a:t>
            </a:r>
            <a:endParaRPr kumimoji="0" lang="en-GB" sz="2000" b="0" i="0" u="none" strike="noStrike" kern="1200" cap="none" spc="0" normalizeH="0" baseline="0" noProof="0" dirty="0">
              <a:ln>
                <a:noFill/>
              </a:ln>
              <a:solidFill>
                <a:srgbClr val="120742"/>
              </a:solidFill>
              <a:effectLst/>
              <a:uLnTx/>
              <a:uFillTx/>
              <a:latin typeface="+mn-lt"/>
              <a:ea typeface="+mn-ea"/>
              <a:cs typeface="+mn-cs"/>
            </a:endParaRPr>
          </a:p>
        </p:txBody>
      </p:sp>
      <p:sp>
        <p:nvSpPr>
          <p:cNvPr id="18" name="Title 1" descr="DEFINITIONS&#10;">
            <a:extLst>
              <a:ext uri="{FF2B5EF4-FFF2-40B4-BE49-F238E27FC236}">
                <a16:creationId xmlns:a16="http://schemas.microsoft.com/office/drawing/2014/main" id="{E4E70A6B-50D0-4929-10BA-A824D2913E8C}"/>
              </a:ext>
            </a:extLst>
          </p:cNvPr>
          <p:cNvSpPr txBox="1">
            <a:spLocks/>
          </p:cNvSpPr>
          <p:nvPr/>
        </p:nvSpPr>
        <p:spPr>
          <a:xfrm>
            <a:off x="773430" y="1850552"/>
            <a:ext cx="4015740" cy="33328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a:solidFill>
                  <a:schemeClr val="bg1"/>
                </a:solidFill>
                <a:latin typeface="Rockwell" panose="02060603020205020403" pitchFamily="18"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sysClr val="window" lastClr="FFFFFF"/>
                </a:solidFill>
                <a:effectLst/>
                <a:uLnTx/>
                <a:uFillTx/>
                <a:latin typeface="+mj-lt"/>
                <a:ea typeface="+mj-ea"/>
                <a:cs typeface="+mj-cs"/>
              </a:rPr>
              <a:t>DEFINITIONS</a:t>
            </a:r>
            <a:endParaRPr kumimoji="0" lang="en-GB" sz="1800" b="1" i="0" u="none" strike="noStrike" kern="1200" cap="none" spc="0" normalizeH="0" baseline="0" noProof="0">
              <a:ln>
                <a:noFill/>
              </a:ln>
              <a:solidFill>
                <a:sysClr val="window" lastClr="FFFFFF"/>
              </a:solidFill>
              <a:effectLst/>
              <a:uLnTx/>
              <a:uFillTx/>
              <a:latin typeface="+mj-lt"/>
              <a:ea typeface="+mj-ea"/>
              <a:cs typeface="+mj-cs"/>
            </a:endParaRPr>
          </a:p>
        </p:txBody>
      </p:sp>
      <p:cxnSp>
        <p:nvCxnSpPr>
          <p:cNvPr id="4" name="Straight Connector 3">
            <a:extLst>
              <a:ext uri="{FF2B5EF4-FFF2-40B4-BE49-F238E27FC236}">
                <a16:creationId xmlns:a16="http://schemas.microsoft.com/office/drawing/2014/main" id="{FCC772A4-5A36-53A0-5CFA-933D9679DFAE}"/>
              </a:ext>
              <a:ext uri="{C183D7F6-B498-43B3-948B-1728B52AA6E4}">
                <adec:decorative xmlns:adec="http://schemas.microsoft.com/office/drawing/2017/decorative" val="1"/>
              </a:ext>
            </a:extLst>
          </p:cNvPr>
          <p:cNvCxnSpPr>
            <a:cxnSpLocks/>
          </p:cNvCxnSpPr>
          <p:nvPr/>
        </p:nvCxnSpPr>
        <p:spPr>
          <a:xfrm>
            <a:off x="5795858" y="861329"/>
            <a:ext cx="38593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descr="This report uses several terms to define the survey respondents.&#10;">
            <a:extLst>
              <a:ext uri="{FF2B5EF4-FFF2-40B4-BE49-F238E27FC236}">
                <a16:creationId xmlns:a16="http://schemas.microsoft.com/office/drawing/2014/main" id="{67035928-4B7A-5577-B83C-EC700993C092}"/>
              </a:ext>
            </a:extLst>
          </p:cNvPr>
          <p:cNvSpPr txBox="1"/>
          <p:nvPr/>
        </p:nvSpPr>
        <p:spPr>
          <a:xfrm>
            <a:off x="5713661" y="937786"/>
            <a:ext cx="5387340" cy="646331"/>
          </a:xfrm>
          <a:prstGeom prst="rect">
            <a:avLst/>
          </a:prstGeom>
          <a:noFill/>
        </p:spPr>
        <p:txBody>
          <a:bodyPr wrap="square">
            <a:spAutoFit/>
          </a:bodyPr>
          <a:lstStyle/>
          <a:p>
            <a:r>
              <a:rPr lang="en-GB" noProof="0" dirty="0">
                <a:solidFill>
                  <a:srgbClr val="120742"/>
                </a:solidFill>
              </a:rPr>
              <a:t>This report uses several terms to define the survey respondents.</a:t>
            </a:r>
          </a:p>
        </p:txBody>
      </p:sp>
      <p:sp>
        <p:nvSpPr>
          <p:cNvPr id="7" name="TextBox 6" descr="Irish holiday market: The total survey population. Residents of the Republic of Ireland who are very/fairly likely to take a short break or holiday in the UK in the next few years.&#10;Wales 2024 trip takers: Residents of the Republic of Ireland who stated they took a short break or holiday in Wales in 2024. Trip behaviour for this audience relates to the whole year.&#10;Non-Wales trip takers 2024: Residents of the Republic of Ireland who stated they did not take a short break or holiday in Wales in 2024. &#10;Wales trip intenders 2025: Residents of the Republic of Ireland who are definitely or probably intending to take a short break or holiday in Wales in 2025. Trip behaviour for this audience relates to their next trip planned in Wales so will be naturally biased to earlier in the year. With this in mind, trips planned for 2025 should not be compared to trips taken in 2024.&#10;&#10;Life stages are preferable to ‘age’ as they better describe someone’s life situation. For the purpose of this report, the following is used:&#10;Younger independents: Aged 16-34 without children in household.&#10;Families: Aged 16-64 with children in household.&#10;Older independents: Aged 35-64 with no children in household.&#10;Retirement age: Aged 65+.&#10;&#10;Social grade:&#10;AB: Higher and intermediate managerial, administrative and professional occupations.&#10;C1: Supervisory, clerical and junior managerial, administrative and professional occupations.&#10;C2: Skilled manual occupations.&#10;DE: Semi-skilled and unskilled manual and lowest grade occupations.&#10;">
            <a:extLst>
              <a:ext uri="{FF2B5EF4-FFF2-40B4-BE49-F238E27FC236}">
                <a16:creationId xmlns:a16="http://schemas.microsoft.com/office/drawing/2014/main" id="{0E611DFA-22F1-0F51-F2D9-E2B768E46044}"/>
              </a:ext>
            </a:extLst>
          </p:cNvPr>
          <p:cNvSpPr txBox="1"/>
          <p:nvPr/>
        </p:nvSpPr>
        <p:spPr>
          <a:xfrm>
            <a:off x="5713661" y="1674861"/>
            <a:ext cx="6451600" cy="4893647"/>
          </a:xfrm>
          <a:prstGeom prst="rect">
            <a:avLst/>
          </a:prstGeom>
          <a:noFill/>
        </p:spPr>
        <p:txBody>
          <a:bodyPr wrap="square">
            <a:spAutoFit/>
          </a:bodyPr>
          <a:lstStyle/>
          <a:p>
            <a:pPr marL="171450" indent="-171450">
              <a:buFont typeface="Arial" panose="020B0604020202020204" pitchFamily="34" charset="0"/>
              <a:buChar char="•"/>
            </a:pPr>
            <a:r>
              <a:rPr lang="en-GB" sz="1200" b="1" noProof="0" dirty="0">
                <a:solidFill>
                  <a:srgbClr val="120742"/>
                </a:solidFill>
              </a:rPr>
              <a:t>Irish holiday market: </a:t>
            </a:r>
            <a:r>
              <a:rPr lang="en-GB" sz="1200" noProof="0" dirty="0">
                <a:solidFill>
                  <a:srgbClr val="120742"/>
                </a:solidFill>
              </a:rPr>
              <a:t>The total survey population. Residents of the Republic of Ireland who are very/fairly likely to take a short break or holiday in the UK in the next few years.</a:t>
            </a:r>
          </a:p>
          <a:p>
            <a:pPr marL="171450" indent="-171450">
              <a:buFont typeface="Arial" panose="020B0604020202020204" pitchFamily="34" charset="0"/>
              <a:buChar char="•"/>
            </a:pPr>
            <a:r>
              <a:rPr lang="en-GB" sz="1200" b="1" noProof="0" dirty="0">
                <a:solidFill>
                  <a:srgbClr val="120742"/>
                </a:solidFill>
              </a:rPr>
              <a:t>Wales 2024 trip takers: </a:t>
            </a:r>
            <a:r>
              <a:rPr lang="en-GB" sz="1200" noProof="0" dirty="0">
                <a:solidFill>
                  <a:srgbClr val="120742"/>
                </a:solidFill>
              </a:rPr>
              <a:t>Residents of the Republic of Ireland who stated they took a short break or holiday in Wales in 2024. Trip behaviour for this audience relates to the whole year.</a:t>
            </a:r>
          </a:p>
          <a:p>
            <a:pPr marL="171450" indent="-171450">
              <a:buFont typeface="Arial" panose="020B0604020202020204" pitchFamily="34" charset="0"/>
              <a:buChar char="•"/>
            </a:pPr>
            <a:r>
              <a:rPr lang="en-GB" sz="1200" b="1" noProof="0" dirty="0">
                <a:solidFill>
                  <a:srgbClr val="120742"/>
                </a:solidFill>
              </a:rPr>
              <a:t>Non-Wales trip takers 2024</a:t>
            </a:r>
            <a:r>
              <a:rPr lang="en-GB" sz="1200" noProof="0" dirty="0">
                <a:solidFill>
                  <a:srgbClr val="120742"/>
                </a:solidFill>
              </a:rPr>
              <a:t>: Residents of the Republic of Ireland who stated they did not take a short break or holiday in Wales in 2024. </a:t>
            </a:r>
          </a:p>
          <a:p>
            <a:pPr marL="171450" indent="-171450">
              <a:buFont typeface="Arial" panose="020B0604020202020204" pitchFamily="34" charset="0"/>
              <a:buChar char="•"/>
            </a:pPr>
            <a:r>
              <a:rPr lang="en-GB" sz="1200" b="1" noProof="0" dirty="0">
                <a:solidFill>
                  <a:srgbClr val="120742"/>
                </a:solidFill>
              </a:rPr>
              <a:t>Wales trip intenders 2025: </a:t>
            </a:r>
            <a:r>
              <a:rPr lang="en-GB" sz="1200" noProof="0" dirty="0">
                <a:solidFill>
                  <a:srgbClr val="120742"/>
                </a:solidFill>
              </a:rPr>
              <a:t>Residents of the Republic of Ireland who are definitely or probably intending to take a short break or holiday in Wales in 2025. Trip behaviour for this audience relates to their next trip planned in Wales so will be naturally biased to earlier in the year. With this in mind, trips planned for 2025 should not be compared to trips taken in 2024.</a:t>
            </a:r>
          </a:p>
          <a:p>
            <a:endParaRPr lang="en-GB" sz="1200" noProof="0" dirty="0">
              <a:solidFill>
                <a:srgbClr val="120742"/>
              </a:solidFill>
            </a:endParaRPr>
          </a:p>
          <a:p>
            <a:r>
              <a:rPr lang="en-GB" sz="1200" noProof="0" dirty="0">
                <a:solidFill>
                  <a:srgbClr val="120742"/>
                </a:solidFill>
              </a:rPr>
              <a:t>Life stages are preferable to ‘age’ as they better describe someone’s life situation. For the purpose of this report, the following is used:</a:t>
            </a:r>
          </a:p>
          <a:p>
            <a:pPr marL="171450" indent="-171450">
              <a:buFont typeface="Arial" panose="020B0604020202020204" pitchFamily="34" charset="0"/>
              <a:buChar char="•"/>
            </a:pPr>
            <a:r>
              <a:rPr lang="en-GB" sz="1200" b="1" noProof="0" dirty="0">
                <a:solidFill>
                  <a:srgbClr val="120742"/>
                </a:solidFill>
              </a:rPr>
              <a:t>Younger independents: </a:t>
            </a:r>
            <a:r>
              <a:rPr lang="en-GB" sz="1200" noProof="0" dirty="0">
                <a:solidFill>
                  <a:srgbClr val="120742"/>
                </a:solidFill>
              </a:rPr>
              <a:t>Aged 16-34 without children in household.</a:t>
            </a:r>
          </a:p>
          <a:p>
            <a:pPr marL="171450" indent="-171450">
              <a:buFont typeface="Arial" panose="020B0604020202020204" pitchFamily="34" charset="0"/>
              <a:buChar char="•"/>
            </a:pPr>
            <a:r>
              <a:rPr lang="en-GB" sz="1200" b="1" noProof="0" dirty="0">
                <a:solidFill>
                  <a:srgbClr val="120742"/>
                </a:solidFill>
              </a:rPr>
              <a:t>Families: </a:t>
            </a:r>
            <a:r>
              <a:rPr lang="en-GB" sz="1200" noProof="0" dirty="0">
                <a:solidFill>
                  <a:srgbClr val="120742"/>
                </a:solidFill>
              </a:rPr>
              <a:t>Aged 16-64 with children in household.</a:t>
            </a:r>
          </a:p>
          <a:p>
            <a:pPr marL="171450" indent="-171450">
              <a:buFont typeface="Arial" panose="020B0604020202020204" pitchFamily="34" charset="0"/>
              <a:buChar char="•"/>
            </a:pPr>
            <a:r>
              <a:rPr lang="en-GB" sz="1200" b="1" noProof="0" dirty="0">
                <a:solidFill>
                  <a:srgbClr val="120742"/>
                </a:solidFill>
              </a:rPr>
              <a:t>Older independents: </a:t>
            </a:r>
            <a:r>
              <a:rPr lang="en-GB" sz="1200" noProof="0" dirty="0">
                <a:solidFill>
                  <a:srgbClr val="120742"/>
                </a:solidFill>
              </a:rPr>
              <a:t>Aged 35-64 with no children in household.</a:t>
            </a:r>
          </a:p>
          <a:p>
            <a:pPr marL="171450" indent="-171450">
              <a:buFont typeface="Arial" panose="020B0604020202020204" pitchFamily="34" charset="0"/>
              <a:buChar char="•"/>
            </a:pPr>
            <a:r>
              <a:rPr lang="en-GB" sz="1200" b="1" noProof="0" dirty="0">
                <a:solidFill>
                  <a:srgbClr val="120742"/>
                </a:solidFill>
              </a:rPr>
              <a:t>Retirement age: </a:t>
            </a:r>
            <a:r>
              <a:rPr lang="en-GB" sz="1200" noProof="0" dirty="0">
                <a:solidFill>
                  <a:srgbClr val="120742"/>
                </a:solidFill>
              </a:rPr>
              <a:t>Aged 65+.</a:t>
            </a:r>
          </a:p>
          <a:p>
            <a:pPr marL="171450" indent="-171450">
              <a:buFont typeface="Arial" panose="020B0604020202020204" pitchFamily="34" charset="0"/>
              <a:buChar char="•"/>
            </a:pPr>
            <a:endParaRPr lang="en-GB" sz="1200" dirty="0">
              <a:solidFill>
                <a:srgbClr val="120742"/>
              </a:solidFill>
            </a:endParaRPr>
          </a:p>
          <a:p>
            <a:r>
              <a:rPr lang="en-US" sz="1200" dirty="0">
                <a:solidFill>
                  <a:srgbClr val="120742"/>
                </a:solidFill>
              </a:rPr>
              <a:t>Social grade:</a:t>
            </a:r>
          </a:p>
          <a:p>
            <a:pPr marL="171450" indent="-171450">
              <a:buFont typeface="Arial" panose="020B0604020202020204" pitchFamily="34" charset="0"/>
              <a:buChar char="•"/>
            </a:pPr>
            <a:r>
              <a:rPr lang="en-US" sz="1200" b="1" dirty="0">
                <a:solidFill>
                  <a:srgbClr val="120742"/>
                </a:solidFill>
              </a:rPr>
              <a:t>AB</a:t>
            </a:r>
            <a:r>
              <a:rPr lang="en-US" sz="1200" dirty="0">
                <a:solidFill>
                  <a:srgbClr val="120742"/>
                </a:solidFill>
              </a:rPr>
              <a:t>: Higher and intermediate managerial, administrative and professional occupations.</a:t>
            </a:r>
          </a:p>
          <a:p>
            <a:pPr marL="171450" indent="-171450">
              <a:buFont typeface="Arial" panose="020B0604020202020204" pitchFamily="34" charset="0"/>
              <a:buChar char="•"/>
            </a:pPr>
            <a:r>
              <a:rPr lang="en-US" sz="1200" b="1" dirty="0">
                <a:solidFill>
                  <a:srgbClr val="120742"/>
                </a:solidFill>
              </a:rPr>
              <a:t>C1</a:t>
            </a:r>
            <a:r>
              <a:rPr lang="en-US" sz="1200" dirty="0">
                <a:solidFill>
                  <a:srgbClr val="120742"/>
                </a:solidFill>
              </a:rPr>
              <a:t>: Supervisory, clerical and junior managerial, administrative and professional occupations.</a:t>
            </a:r>
          </a:p>
          <a:p>
            <a:pPr marL="171450" indent="-171450">
              <a:buFont typeface="Arial" panose="020B0604020202020204" pitchFamily="34" charset="0"/>
              <a:buChar char="•"/>
            </a:pPr>
            <a:r>
              <a:rPr lang="en-US" sz="1200" b="1" dirty="0">
                <a:solidFill>
                  <a:srgbClr val="120742"/>
                </a:solidFill>
              </a:rPr>
              <a:t>C2</a:t>
            </a:r>
            <a:r>
              <a:rPr lang="en-US" sz="1200" dirty="0">
                <a:solidFill>
                  <a:srgbClr val="120742"/>
                </a:solidFill>
              </a:rPr>
              <a:t>: Skilled manual occupations.</a:t>
            </a:r>
          </a:p>
          <a:p>
            <a:pPr marL="171450" indent="-171450">
              <a:buFont typeface="Arial" panose="020B0604020202020204" pitchFamily="34" charset="0"/>
              <a:buChar char="•"/>
            </a:pPr>
            <a:r>
              <a:rPr lang="en-US" sz="1200" b="1" dirty="0">
                <a:solidFill>
                  <a:srgbClr val="120742"/>
                </a:solidFill>
              </a:rPr>
              <a:t>DE</a:t>
            </a:r>
            <a:r>
              <a:rPr lang="en-US" sz="1200" dirty="0">
                <a:solidFill>
                  <a:srgbClr val="120742"/>
                </a:solidFill>
              </a:rPr>
              <a:t>: Semi-skilled and unskilled manual and lowest grade occupations.</a:t>
            </a:r>
            <a:endParaRPr lang="en-GB" sz="1200" noProof="0" dirty="0">
              <a:solidFill>
                <a:srgbClr val="120742"/>
              </a:solidFill>
            </a:endParaRPr>
          </a:p>
        </p:txBody>
      </p:sp>
    </p:spTree>
    <p:extLst>
      <p:ext uri="{BB962C8B-B14F-4D97-AF65-F5344CB8AC3E}">
        <p14:creationId xmlns:p14="http://schemas.microsoft.com/office/powerpoint/2010/main" val="1845312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BFA9127-F8B1-ABE6-5D2F-BC2A480E79B5}"/>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KEY FINDINGS&#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KEY FINDINGS</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5A0047D-9604-9BF1-2560-70A67191291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981761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F7-3E83-240A-3CB1-A3938037050A}"/>
            </a:ext>
          </a:extLst>
        </p:cNvPr>
        <p:cNvGrpSpPr/>
        <p:nvPr/>
      </p:nvGrpSpPr>
      <p:grpSpPr>
        <a:xfrm>
          <a:off x="0" y="0"/>
          <a:ext cx="0" cy="0"/>
          <a:chOff x="0" y="0"/>
          <a:chExt cx="0" cy="0"/>
        </a:xfrm>
      </p:grpSpPr>
      <p:sp>
        <p:nvSpPr>
          <p:cNvPr id="13" name="Title 12" descr="KEY FINDINGS&#10;">
            <a:extLst>
              <a:ext uri="{FF2B5EF4-FFF2-40B4-BE49-F238E27FC236}">
                <a16:creationId xmlns:a16="http://schemas.microsoft.com/office/drawing/2014/main" id="{AEECDCB8-5C09-F5A8-D0BA-704FBCDFBF2E}"/>
              </a:ext>
            </a:extLst>
          </p:cNvPr>
          <p:cNvSpPr txBox="1">
            <a:spLocks noGrp="1"/>
          </p:cNvSpPr>
          <p:nvPr>
            <p:ph type="title" idx="4294967295"/>
          </p:nvPr>
        </p:nvSpPr>
        <p:spPr>
          <a:xfrm>
            <a:off x="825498" y="27564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0742"/>
                </a:solidFill>
                <a:effectLst/>
                <a:uLnTx/>
                <a:uFillTx/>
                <a:latin typeface="+mn-lt"/>
                <a:ea typeface="+mn-ea"/>
                <a:cs typeface="+mn-cs"/>
              </a:rPr>
              <a:t>KEY FINDINGS</a:t>
            </a:r>
            <a:endParaRPr kumimoji="0" lang="en-GB" sz="2000" b="0" i="0" u="none" strike="noStrike" kern="1200" cap="none" spc="0" normalizeH="0" baseline="0" noProof="0">
              <a:ln>
                <a:noFill/>
              </a:ln>
              <a:solidFill>
                <a:srgbClr val="120742"/>
              </a:solidFill>
              <a:effectLst/>
              <a:uLnTx/>
              <a:uFillTx/>
              <a:latin typeface="+mn-lt"/>
              <a:ea typeface="+mn-ea"/>
              <a:cs typeface="+mn-cs"/>
            </a:endParaRPr>
          </a:p>
        </p:txBody>
      </p:sp>
      <p:cxnSp>
        <p:nvCxnSpPr>
          <p:cNvPr id="16" name="Straight Connector 15">
            <a:extLst>
              <a:ext uri="{FF2B5EF4-FFF2-40B4-BE49-F238E27FC236}">
                <a16:creationId xmlns:a16="http://schemas.microsoft.com/office/drawing/2014/main" id="{B8D1767A-6EDC-087A-88AC-8649E1A18C67}"/>
              </a:ext>
              <a:ext uri="{C183D7F6-B498-43B3-948B-1728B52AA6E4}">
                <adec:decorative xmlns:adec="http://schemas.microsoft.com/office/drawing/2017/decorative" val="1"/>
              </a:ext>
            </a:extLst>
          </p:cNvPr>
          <p:cNvCxnSpPr>
            <a:cxnSpLocks/>
          </p:cNvCxnSpPr>
          <p:nvPr/>
        </p:nvCxnSpPr>
        <p:spPr>
          <a:xfrm>
            <a:off x="920748" y="605553"/>
            <a:ext cx="18224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2">
            <a:extLst>
              <a:ext uri="{FF2B5EF4-FFF2-40B4-BE49-F238E27FC236}">
                <a16:creationId xmlns:a16="http://schemas.microsoft.com/office/drawing/2014/main" id="{FD6EDDA4-4AD2-CABE-D118-24FBFCF0FA5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p:blipFill>
        <p:spPr bwMode="auto">
          <a:xfrm>
            <a:off x="825498" y="1157288"/>
            <a:ext cx="3802067"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2141ED5D-5BA4-6BB9-AB8C-1582A1851F77}"/>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941E4FF-5109-D882-1D0B-31FBD19B2AA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5">
            <a:extLst>
              <a:ext uri="{28A0092B-C50C-407E-A947-70E740481C1C}">
                <a14:useLocalDpi xmlns:a14="http://schemas.microsoft.com/office/drawing/2010/main" val="0"/>
              </a:ext>
            </a:extLst>
          </a:blip>
          <a:src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F505340-905C-4564-8784-1106B7271DD7}"/>
              </a:ext>
              <a:ext uri="{C183D7F6-B498-43B3-948B-1728B52AA6E4}">
                <adec:decorative xmlns:adec="http://schemas.microsoft.com/office/drawing/2017/decorative" val="1"/>
              </a:ext>
            </a:extLst>
          </p:cNvPr>
          <p:cNvSpPr/>
          <p:nvPr/>
        </p:nvSpPr>
        <p:spPr>
          <a:xfrm>
            <a:off x="759007" y="1157288"/>
            <a:ext cx="11442037" cy="5700712"/>
          </a:xfrm>
          <a:prstGeom prst="rect">
            <a:avLst/>
          </a:prstGeom>
          <a:solidFill>
            <a:srgbClr val="120742">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descr="Wales visitation&#10;&#10;In 2024, 15% of people visited Wales, closely matching the 16% from last year. Again, families were the most likely to have taken a short break or holiday.&#10;&#10;Overnight visits to Wales by domestic tourists are highest in the summer, with slightly more visiting in winter and fewer in spring. &#10;&#10;In 2024, 49% of visitors chose Wales as their first destination, a decrease from 66% in 2023. North Wales was the top spot for Irish holidaymakers, but most stayed in Cardiff for short visits, with few staying more than a week. The majority of Irish visitors travelled with at least one other person, with 61% travelling with a partner and only a small minority traveling alone. &#10;&#10;Approximately 43% plan to visit Wales in 2025, an increase from 36% last year. Southeast Wales is the top destination for 2025 trip planners, with Cardiff being the most popular location (35%).&#10;">
            <a:extLst>
              <a:ext uri="{FF2B5EF4-FFF2-40B4-BE49-F238E27FC236}">
                <a16:creationId xmlns:a16="http://schemas.microsoft.com/office/drawing/2014/main" id="{5F4B4DB0-2DBA-FCEC-A3CB-8D78F5D2EC51}"/>
              </a:ext>
            </a:extLst>
          </p:cNvPr>
          <p:cNvSpPr txBox="1"/>
          <p:nvPr/>
        </p:nvSpPr>
        <p:spPr>
          <a:xfrm>
            <a:off x="821217" y="1158367"/>
            <a:ext cx="3789365" cy="5786199"/>
          </a:xfrm>
          <a:prstGeom prst="rect">
            <a:avLst/>
          </a:prstGeom>
          <a:noFill/>
        </p:spPr>
        <p:txBody>
          <a:bodyPr wrap="square" rtlCol="0">
            <a:spAutoFit/>
          </a:bodyPr>
          <a:lstStyle/>
          <a:p>
            <a:pPr algn="ctr"/>
            <a:r>
              <a:rPr lang="en-GB" sz="1600" b="1" noProof="0" dirty="0">
                <a:solidFill>
                  <a:schemeClr val="bg1"/>
                </a:solidFill>
              </a:rPr>
              <a:t>Wales visitation</a:t>
            </a:r>
          </a:p>
          <a:p>
            <a:pPr algn="ctr"/>
            <a:endParaRPr lang="en-GB" noProof="0" dirty="0">
              <a:solidFill>
                <a:schemeClr val="bg1"/>
              </a:solidFill>
            </a:endParaRPr>
          </a:p>
          <a:p>
            <a:pPr algn="ctr"/>
            <a:r>
              <a:rPr lang="en-GB" sz="1400" noProof="0" dirty="0">
                <a:solidFill>
                  <a:schemeClr val="bg1"/>
                </a:solidFill>
              </a:rPr>
              <a:t>In 2024, 15% of people visited Wales, closely matching the 16% from last year. Again, families were the most likely to have taken a short break or holiday.</a:t>
            </a:r>
          </a:p>
          <a:p>
            <a:pPr algn="ctr"/>
            <a:endParaRPr lang="en-GB" sz="1400" noProof="0" dirty="0">
              <a:solidFill>
                <a:schemeClr val="bg1"/>
              </a:solidFill>
            </a:endParaRPr>
          </a:p>
          <a:p>
            <a:pPr algn="ctr"/>
            <a:r>
              <a:rPr lang="en-GB" sz="1400" noProof="0" dirty="0">
                <a:solidFill>
                  <a:schemeClr val="bg1"/>
                </a:solidFill>
              </a:rPr>
              <a:t>Overnight visits to Wales by domestic tourists are highest in the summer, with slightly more visiting in winter and fewer in spring. </a:t>
            </a:r>
          </a:p>
          <a:p>
            <a:pPr algn="ctr"/>
            <a:endParaRPr lang="en-GB" sz="1400" dirty="0">
              <a:solidFill>
                <a:schemeClr val="bg1"/>
              </a:solidFill>
            </a:endParaRPr>
          </a:p>
          <a:p>
            <a:pPr algn="ctr"/>
            <a:r>
              <a:rPr lang="en-GB" sz="1400" noProof="0" dirty="0">
                <a:solidFill>
                  <a:schemeClr val="bg1"/>
                </a:solidFill>
              </a:rPr>
              <a:t>In 2024, 49% of visitors chose Wales as their first destination, a decrease from 66% in 2023. North Wales was the top spot for Irish holidaymakers, but most stayed in Cardiff for short visits, with few staying more than a week. The majority of Irish visitors travelled with at least one other person, with 61% travelling with a partner and only a small minority traveling alone. </a:t>
            </a:r>
          </a:p>
          <a:p>
            <a:pPr algn="ctr"/>
            <a:endParaRPr lang="en-GB" sz="1400" noProof="0" dirty="0">
              <a:solidFill>
                <a:schemeClr val="bg1"/>
              </a:solidFill>
            </a:endParaRPr>
          </a:p>
          <a:p>
            <a:pPr algn="ctr"/>
            <a:r>
              <a:rPr lang="en-GB" sz="1400" noProof="0" dirty="0">
                <a:solidFill>
                  <a:schemeClr val="bg1"/>
                </a:solidFill>
              </a:rPr>
              <a:t>Approximately 43% plan to visit Wales in 2025, an increase from 36% last year. Southeast Wales is the top destination for 2025 trip planners, with Cardiff being the most popular location (35%).</a:t>
            </a:r>
            <a:endParaRPr lang="en-GB" sz="1600" noProof="0" dirty="0">
              <a:solidFill>
                <a:schemeClr val="bg1"/>
              </a:solidFill>
            </a:endParaRPr>
          </a:p>
        </p:txBody>
      </p:sp>
      <p:sp>
        <p:nvSpPr>
          <p:cNvPr id="3" name="TextBox 2" descr="Know about Wales?&#10;&#10;A greater percentage of people have become aware of Wales as a destination for 2025 compared to 2022 and 2023, although it remains similar to last year. TV advertising is the main source of information about Wales, followed closely by word of mouth.&#10;&#10;The family campaigns had slightly more recall with 32% stating they have seen it for the Hwyl campaign and 26% for the Wales by tails campaign. Perceptions of these advertisements were positive, with a significant majority agreeing that they portray Wales in a favourable light and make it an appealing destination.&#10;&#10;35% of people engaged with Visit Wales' digital marketing channels in the past year, marking a 3% increase from the previous year, with the website and TikTok being the most popular platforms.&#10;&#10;">
            <a:extLst>
              <a:ext uri="{FF2B5EF4-FFF2-40B4-BE49-F238E27FC236}">
                <a16:creationId xmlns:a16="http://schemas.microsoft.com/office/drawing/2014/main" id="{0720274C-0776-EA3B-5F22-A4FCD487ECF9}"/>
              </a:ext>
            </a:extLst>
          </p:cNvPr>
          <p:cNvSpPr txBox="1"/>
          <p:nvPr/>
        </p:nvSpPr>
        <p:spPr>
          <a:xfrm>
            <a:off x="4612167" y="1259697"/>
            <a:ext cx="3789365" cy="5416868"/>
          </a:xfrm>
          <a:prstGeom prst="rect">
            <a:avLst/>
          </a:prstGeom>
          <a:noFill/>
        </p:spPr>
        <p:txBody>
          <a:bodyPr wrap="square" rtlCol="0">
            <a:spAutoFit/>
          </a:bodyPr>
          <a:lstStyle/>
          <a:p>
            <a:pPr algn="ctr"/>
            <a:r>
              <a:rPr lang="en-GB" sz="1600" b="1" noProof="0" dirty="0">
                <a:solidFill>
                  <a:schemeClr val="bg1"/>
                </a:solidFill>
              </a:rPr>
              <a:t>Know about Wales?</a:t>
            </a:r>
          </a:p>
          <a:p>
            <a:pPr algn="ctr"/>
            <a:endParaRPr lang="en-GB" noProof="0" dirty="0">
              <a:solidFill>
                <a:schemeClr val="bg1"/>
              </a:solidFill>
            </a:endParaRPr>
          </a:p>
          <a:p>
            <a:pPr algn="ctr"/>
            <a:r>
              <a:rPr lang="en-GB" sz="1400" noProof="0" dirty="0">
                <a:solidFill>
                  <a:schemeClr val="bg1"/>
                </a:solidFill>
              </a:rPr>
              <a:t>A greater percentage of people have become aware of Wales as a destination for 2025 compared to 2022 and 2023, although it remains similar to last year. TV advertising is the main source of information about Wales, followed closely by word of mouth.</a:t>
            </a:r>
          </a:p>
          <a:p>
            <a:pPr algn="ctr"/>
            <a:endParaRPr lang="en-GB" sz="1400" noProof="0" dirty="0">
              <a:solidFill>
                <a:schemeClr val="bg1"/>
              </a:solidFill>
            </a:endParaRPr>
          </a:p>
          <a:p>
            <a:pPr algn="ctr"/>
            <a:r>
              <a:rPr lang="en-US" sz="1400" dirty="0">
                <a:solidFill>
                  <a:schemeClr val="bg1"/>
                </a:solidFill>
              </a:rPr>
              <a:t>The family campaigns had slightly more recall with 32% stating they have seen it for the Hwyl campaign and 26% for the Wales by tails campaign. </a:t>
            </a:r>
            <a:r>
              <a:rPr lang="en-GB" sz="1400" noProof="0" dirty="0">
                <a:solidFill>
                  <a:schemeClr val="bg1"/>
                </a:solidFill>
              </a:rPr>
              <a:t>Perceptions of these advertisements were positive, with a significant majority agreeing that they portray Wales in a favourable light and make it an appealing destination.</a:t>
            </a:r>
          </a:p>
          <a:p>
            <a:pPr algn="ctr"/>
            <a:endParaRPr lang="en-GB" sz="1400" noProof="0" dirty="0">
              <a:solidFill>
                <a:schemeClr val="bg1"/>
              </a:solidFill>
            </a:endParaRPr>
          </a:p>
          <a:p>
            <a:pPr algn="ctr"/>
            <a:r>
              <a:rPr lang="en-GB" sz="1400" noProof="0" dirty="0">
                <a:solidFill>
                  <a:schemeClr val="bg1"/>
                </a:solidFill>
              </a:rPr>
              <a:t>35% of people engaged with Visit </a:t>
            </a:r>
            <a:r>
              <a:rPr lang="en-GB" sz="1400" noProof="0" dirty="0" err="1">
                <a:solidFill>
                  <a:schemeClr val="bg1"/>
                </a:solidFill>
              </a:rPr>
              <a:t>Wales'</a:t>
            </a:r>
            <a:r>
              <a:rPr lang="en-GB" sz="1400" noProof="0" dirty="0">
                <a:solidFill>
                  <a:schemeClr val="bg1"/>
                </a:solidFill>
              </a:rPr>
              <a:t> digital marketing channels in the past year, marking a 3% increase from the previous year, with the website and TikTok being the most popular platforms.</a:t>
            </a:r>
            <a:endParaRPr lang="en-GB" noProof="0" dirty="0">
              <a:solidFill>
                <a:schemeClr val="bg1"/>
              </a:solidFill>
            </a:endParaRPr>
          </a:p>
          <a:p>
            <a:pPr algn="ctr"/>
            <a:endParaRPr lang="en-GB" noProof="0" dirty="0">
              <a:solidFill>
                <a:schemeClr val="bg1"/>
              </a:solidFill>
            </a:endParaRPr>
          </a:p>
        </p:txBody>
      </p:sp>
      <p:sp>
        <p:nvSpPr>
          <p:cNvPr id="4" name="TextBox 3" descr="Reasons for not visiting&#10;&#10;The main reasons for not visiting Wales in 2024 were opting for an overseas holiday or not knowing enough about the activities available. Over half chose other destinations in the British Isles or Ireland, particularly the Republic of Ireland and London. &#10;Other reasons included not taking a holiday at all. &#10;&#10;For 2025, the primary reason for not planning to visit Wales is again choosing an overseas holiday, with 29% never considering Wales as a holiday destination and 24% unsure about available activities. &#10;&#10;London (38%) and the Republic of Ireland (36%) are the top alternative destinations for those not planning to visit Wales.&#10;">
            <a:extLst>
              <a:ext uri="{FF2B5EF4-FFF2-40B4-BE49-F238E27FC236}">
                <a16:creationId xmlns:a16="http://schemas.microsoft.com/office/drawing/2014/main" id="{4B69AA15-79EF-9F3E-D018-6F658B6FB377}"/>
              </a:ext>
            </a:extLst>
          </p:cNvPr>
          <p:cNvSpPr txBox="1"/>
          <p:nvPr/>
        </p:nvSpPr>
        <p:spPr>
          <a:xfrm>
            <a:off x="8401532" y="1259697"/>
            <a:ext cx="3778248" cy="4524315"/>
          </a:xfrm>
          <a:prstGeom prst="rect">
            <a:avLst/>
          </a:prstGeom>
          <a:noFill/>
        </p:spPr>
        <p:txBody>
          <a:bodyPr wrap="square" rtlCol="0">
            <a:spAutoFit/>
          </a:bodyPr>
          <a:lstStyle/>
          <a:p>
            <a:pPr algn="ctr"/>
            <a:r>
              <a:rPr lang="en-GB" sz="1600" b="1" noProof="0" dirty="0">
                <a:solidFill>
                  <a:schemeClr val="bg1"/>
                </a:solidFill>
              </a:rPr>
              <a:t>Reasons for not visiting</a:t>
            </a:r>
          </a:p>
          <a:p>
            <a:pPr algn="ctr"/>
            <a:endParaRPr lang="en-GB" sz="2000" noProof="0" dirty="0">
              <a:solidFill>
                <a:schemeClr val="bg1"/>
              </a:solidFill>
            </a:endParaRPr>
          </a:p>
          <a:p>
            <a:pPr algn="ctr"/>
            <a:r>
              <a:rPr lang="en-GB" sz="1400" noProof="0" dirty="0">
                <a:solidFill>
                  <a:schemeClr val="bg1"/>
                </a:solidFill>
              </a:rPr>
              <a:t>The main reasons for not visiting Wales in 2024 were opting for an overseas holiday or not knowing enough about the activities available. Over half chose other destinations in the British Isles or Ireland, particularly the Republic of Ireland and London. </a:t>
            </a:r>
          </a:p>
          <a:p>
            <a:pPr algn="ctr"/>
            <a:r>
              <a:rPr lang="en-GB" sz="1400" noProof="0" dirty="0">
                <a:solidFill>
                  <a:schemeClr val="bg1"/>
                </a:solidFill>
              </a:rPr>
              <a:t>Other reasons included not taking a holiday at all. </a:t>
            </a:r>
          </a:p>
          <a:p>
            <a:pPr algn="ctr"/>
            <a:endParaRPr lang="en-GB" sz="1400" noProof="0" dirty="0">
              <a:solidFill>
                <a:schemeClr val="bg1"/>
              </a:solidFill>
            </a:endParaRPr>
          </a:p>
          <a:p>
            <a:pPr algn="ctr"/>
            <a:r>
              <a:rPr lang="en-GB" sz="1400" noProof="0" dirty="0">
                <a:solidFill>
                  <a:schemeClr val="bg1"/>
                </a:solidFill>
              </a:rPr>
              <a:t>For 2025, the primary reason for not planning to visit Wales is again choosing an overseas holiday, with 29% never considering Wales as a holiday destination and 24% unsure about available activities. </a:t>
            </a:r>
          </a:p>
          <a:p>
            <a:pPr algn="ctr"/>
            <a:endParaRPr lang="en-GB" sz="1400" noProof="0" dirty="0">
              <a:solidFill>
                <a:schemeClr val="bg1"/>
              </a:solidFill>
            </a:endParaRPr>
          </a:p>
          <a:p>
            <a:pPr algn="ctr"/>
            <a:r>
              <a:rPr lang="en-GB" sz="1400" noProof="0" dirty="0">
                <a:solidFill>
                  <a:schemeClr val="bg1"/>
                </a:solidFill>
              </a:rPr>
              <a:t>London (38%) and the Republic of Ireland (36%) are the top alternative destinations for those not planning to visit Wales.</a:t>
            </a:r>
          </a:p>
        </p:txBody>
      </p:sp>
      <p:pic>
        <p:nvPicPr>
          <p:cNvPr id="5" name="Picture 4">
            <a:extLst>
              <a:ext uri="{FF2B5EF4-FFF2-40B4-BE49-F238E27FC236}">
                <a16:creationId xmlns:a16="http://schemas.microsoft.com/office/drawing/2014/main" id="{0BDF384A-5958-78CD-EF5D-1FC4ACB6993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441513" y="117387"/>
            <a:ext cx="633012" cy="316506"/>
          </a:xfrm>
          <a:prstGeom prst="rect">
            <a:avLst/>
          </a:prstGeom>
        </p:spPr>
      </p:pic>
    </p:spTree>
    <p:extLst>
      <p:ext uri="{BB962C8B-B14F-4D97-AF65-F5344CB8AC3E}">
        <p14:creationId xmlns:p14="http://schemas.microsoft.com/office/powerpoint/2010/main" val="2156970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344AE06-075C-FA90-AEBB-A71BE98EDE73}"/>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PROFILE OF IRISH HOLIDAY MARKET&#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5194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PROFILE OF IRISH HOLIDAY MARKET</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67B60C3-17CD-790C-66E8-5B4F937B7010}"/>
              </a:ext>
              <a:ext uri="{C183D7F6-B498-43B3-948B-1728B52AA6E4}">
                <adec:decorative xmlns:adec="http://schemas.microsoft.com/office/drawing/2017/decorative" val="1"/>
              </a:ext>
            </a:extLst>
          </p:cNvPr>
          <p:cNvSpPr txBox="1"/>
          <p:nvPr/>
        </p:nvSpPr>
        <p:spPr>
          <a:xfrm>
            <a:off x="-292608" y="1435608"/>
            <a:ext cx="184731" cy="369332"/>
          </a:xfrm>
          <a:prstGeom prst="rect">
            <a:avLst/>
          </a:prstGeom>
          <a:noFill/>
        </p:spPr>
        <p:txBody>
          <a:bodyPr wrap="none" rtlCol="0">
            <a:spAutoFit/>
          </a:bodyPr>
          <a:lstStyle/>
          <a:p>
            <a:endParaRPr lang="en-GB"/>
          </a:p>
        </p:txBody>
      </p:sp>
      <p:pic>
        <p:nvPicPr>
          <p:cNvPr id="8" name="Picture 7">
            <a:extLst>
              <a:ext uri="{FF2B5EF4-FFF2-40B4-BE49-F238E27FC236}">
                <a16:creationId xmlns:a16="http://schemas.microsoft.com/office/drawing/2014/main" id="{ED3CD9C9-35C6-AEB8-6A63-215E907264C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95113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42B5D-3860-E04E-AE69-FA771B0B31A1}"/>
            </a:ext>
          </a:extLst>
        </p:cNvPr>
        <p:cNvGrpSpPr/>
        <p:nvPr/>
      </p:nvGrpSpPr>
      <p:grpSpPr>
        <a:xfrm>
          <a:off x="0" y="0"/>
          <a:ext cx="0" cy="0"/>
          <a:chOff x="0" y="0"/>
          <a:chExt cx="0" cy="0"/>
        </a:xfrm>
      </p:grpSpPr>
      <p:sp>
        <p:nvSpPr>
          <p:cNvPr id="3" name="TextBox 2" descr="SAMPLE&#10;">
            <a:extLst>
              <a:ext uri="{FF2B5EF4-FFF2-40B4-BE49-F238E27FC236}">
                <a16:creationId xmlns:a16="http://schemas.microsoft.com/office/drawing/2014/main" id="{45FEABB7-25CC-035D-FC3C-9A1880572988}"/>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noProof="0">
                <a:solidFill>
                  <a:schemeClr val="bg1"/>
                </a:solidFill>
              </a:rPr>
              <a:t>SAMPLE</a:t>
            </a:r>
          </a:p>
        </p:txBody>
      </p:sp>
      <p:sp>
        <p:nvSpPr>
          <p:cNvPr id="6" name="Title 5" descr="The sample is similar to last year, with families compromising the largest lifestage.">
            <a:extLst>
              <a:ext uri="{FF2B5EF4-FFF2-40B4-BE49-F238E27FC236}">
                <a16:creationId xmlns:a16="http://schemas.microsoft.com/office/drawing/2014/main" id="{0605DE4F-DA93-7287-AEC7-3DB5F69C2873}"/>
              </a:ext>
            </a:extLst>
          </p:cNvPr>
          <p:cNvSpPr>
            <a:spLocks noGrp="1"/>
          </p:cNvSpPr>
          <p:nvPr>
            <p:ph type="title"/>
          </p:nvPr>
        </p:nvSpPr>
        <p:spPr>
          <a:xfrm>
            <a:off x="838201" y="180000"/>
            <a:ext cx="6781798" cy="549275"/>
          </a:xfrm>
        </p:spPr>
        <p:txBody>
          <a:bodyPr/>
          <a:lstStyle/>
          <a:p>
            <a:pPr algn="l"/>
            <a:r>
              <a:rPr lang="en-GB" noProof="0">
                <a:solidFill>
                  <a:schemeClr val="accent1"/>
                </a:solidFill>
              </a:rPr>
              <a:t>The sample is similar to last year, with families compromising the largest </a:t>
            </a:r>
            <a:r>
              <a:rPr lang="en-GB" noProof="0" err="1">
                <a:solidFill>
                  <a:schemeClr val="accent1"/>
                </a:solidFill>
              </a:rPr>
              <a:t>lifestage</a:t>
            </a:r>
            <a:r>
              <a:rPr lang="en-GB" noProof="0">
                <a:solidFill>
                  <a:schemeClr val="accent1"/>
                </a:solidFill>
              </a:rPr>
              <a:t>.</a:t>
            </a:r>
            <a:endParaRPr lang="en-GB" b="1" noProof="0">
              <a:solidFill>
                <a:schemeClr val="accent1"/>
              </a:solidFill>
              <a:latin typeface="Arial" panose="020B0604020202020204" pitchFamily="34" charset="0"/>
              <a:cs typeface="Arial" panose="020B0604020202020204" pitchFamily="34" charset="0"/>
            </a:endParaRPr>
          </a:p>
        </p:txBody>
      </p:sp>
      <p:graphicFrame>
        <p:nvGraphicFramePr>
          <p:cNvPr id="17" name="Table 16">
            <a:extLst>
              <a:ext uri="{FF2B5EF4-FFF2-40B4-BE49-F238E27FC236}">
                <a16:creationId xmlns:a16="http://schemas.microsoft.com/office/drawing/2014/main" id="{B5D4D048-6435-CBA5-30AC-638D528B504B}"/>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044161720"/>
              </p:ext>
            </p:extLst>
          </p:nvPr>
        </p:nvGraphicFramePr>
        <p:xfrm>
          <a:off x="941754" y="1559068"/>
          <a:ext cx="3498350" cy="4210122"/>
        </p:xfrm>
        <a:graphic>
          <a:graphicData uri="http://schemas.openxmlformats.org/drawingml/2006/table">
            <a:tbl>
              <a:tblPr firstRow="1" bandRow="1">
                <a:tableStyleId>{5C22544A-7EE6-4342-B048-85BDC9FD1C3A}</a:tableStyleId>
              </a:tblPr>
              <a:tblGrid>
                <a:gridCol w="1765552">
                  <a:extLst>
                    <a:ext uri="{9D8B030D-6E8A-4147-A177-3AD203B41FA5}">
                      <a16:colId xmlns:a16="http://schemas.microsoft.com/office/drawing/2014/main" val="110029569"/>
                    </a:ext>
                  </a:extLst>
                </a:gridCol>
                <a:gridCol w="866399">
                  <a:extLst>
                    <a:ext uri="{9D8B030D-6E8A-4147-A177-3AD203B41FA5}">
                      <a16:colId xmlns:a16="http://schemas.microsoft.com/office/drawing/2014/main" val="2799018882"/>
                    </a:ext>
                  </a:extLst>
                </a:gridCol>
                <a:gridCol w="866399">
                  <a:extLst>
                    <a:ext uri="{9D8B030D-6E8A-4147-A177-3AD203B41FA5}">
                      <a16:colId xmlns:a16="http://schemas.microsoft.com/office/drawing/2014/main" val="1423363916"/>
                    </a:ext>
                  </a:extLst>
                </a:gridCol>
              </a:tblGrid>
              <a:tr h="382627">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r>
                        <a:rPr lang="en-GB" sz="1800" b="1" noProof="0">
                          <a:solidFill>
                            <a:srgbClr val="04043F"/>
                          </a:solidFill>
                        </a:rPr>
                        <a:t>Life stage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noProof="0">
                          <a:solidFill>
                            <a:srgbClr val="04043F"/>
                          </a:solidFill>
                        </a:rPr>
                        <a:t>2024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5681118"/>
                  </a:ext>
                </a:extLst>
              </a:tr>
              <a:tr h="376683">
                <a:tc>
                  <a:txBody>
                    <a:bodyPr/>
                    <a:lstStyle/>
                    <a:p>
                      <a:pPr algn="r" fontAlgn="b"/>
                      <a:r>
                        <a:rPr lang="en-GB" sz="1400" kern="1200" noProof="0">
                          <a:solidFill>
                            <a:srgbClr val="04043F"/>
                          </a:solidFill>
                          <a:latin typeface="+mn-lt"/>
                          <a:ea typeface="+mn-ea"/>
                          <a:cs typeface="+mn-cs"/>
                        </a:rPr>
                        <a:t>Younger independents</a:t>
                      </a: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18%</a:t>
                      </a:r>
                    </a:p>
                  </a:txBody>
                  <a:tcPr marL="0" marR="0" marT="0" marB="0" anchor="ctr">
                    <a:lnL w="12700" cmpd="sng">
                      <a:noFill/>
                    </a:lnL>
                    <a:lnR w="12700" cap="flat" cmpd="sng" algn="ctr">
                      <a:solidFill>
                        <a:srgbClr val="120742"/>
                      </a:solidFill>
                      <a:prstDash val="dash"/>
                      <a:round/>
                      <a:headEnd type="none" w="med" len="med"/>
                      <a:tailEnd type="none" w="med" len="med"/>
                    </a:lnR>
                    <a:lnT w="38100" cmpd="sng">
                      <a:noFill/>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17%</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38100" cmpd="sng">
                      <a:noFill/>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7806952"/>
                  </a:ext>
                </a:extLst>
              </a:tr>
              <a:tr h="376683">
                <a:tc>
                  <a:txBody>
                    <a:bodyPr/>
                    <a:lstStyle/>
                    <a:p>
                      <a:pPr algn="r" fontAlgn="b"/>
                      <a:r>
                        <a:rPr lang="en-GB" sz="1400" kern="1200" noProof="0">
                          <a:solidFill>
                            <a:srgbClr val="04043F"/>
                          </a:solidFill>
                          <a:latin typeface="+mn-lt"/>
                          <a:ea typeface="+mn-ea"/>
                          <a:cs typeface="+mn-cs"/>
                        </a:rPr>
                        <a:t>Families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34%</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38%</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324362"/>
                  </a:ext>
                </a:extLst>
              </a:tr>
              <a:tr h="376683">
                <a:tc>
                  <a:txBody>
                    <a:bodyPr/>
                    <a:lstStyle/>
                    <a:p>
                      <a:pPr algn="r" fontAlgn="b"/>
                      <a:r>
                        <a:rPr lang="en-GB" sz="1400" kern="1200" noProof="0">
                          <a:solidFill>
                            <a:srgbClr val="04043F"/>
                          </a:solidFill>
                          <a:latin typeface="+mn-lt"/>
                          <a:ea typeface="+mn-ea"/>
                          <a:cs typeface="+mn-cs"/>
                        </a:rPr>
                        <a:t>Older independents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31%</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27%</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29812"/>
                  </a:ext>
                </a:extLst>
              </a:tr>
              <a:tr h="376683">
                <a:tc>
                  <a:txBody>
                    <a:bodyPr/>
                    <a:lstStyle/>
                    <a:p>
                      <a:pPr algn="r" fontAlgn="b"/>
                      <a:r>
                        <a:rPr lang="en-GB" sz="1400" kern="1200" noProof="0">
                          <a:solidFill>
                            <a:srgbClr val="04043F"/>
                          </a:solidFill>
                          <a:latin typeface="+mn-lt"/>
                          <a:ea typeface="+mn-ea"/>
                          <a:cs typeface="+mn-cs"/>
                        </a:rPr>
                        <a:t>Retirement age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17%</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18%</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141807"/>
                  </a:ext>
                </a:extLst>
              </a:tr>
              <a:tr h="286831">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5289995"/>
                  </a:ext>
                </a:extLst>
              </a:tr>
              <a:tr h="382627">
                <a:tc>
                  <a:txBody>
                    <a:bodyPr/>
                    <a:lstStyle/>
                    <a:p>
                      <a:pPr algn="r"/>
                      <a:r>
                        <a:rPr lang="en-GB" sz="1800" b="1" noProof="0">
                          <a:solidFill>
                            <a:srgbClr val="04043F"/>
                          </a:solidFill>
                        </a:rPr>
                        <a:t>Age</a:t>
                      </a:r>
                      <a:endParaRPr lang="en-GB" sz="1400" b="1" noProof="0">
                        <a:solidFill>
                          <a:srgbClr val="04043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kumimoji="0" lang="en-GB" sz="1400" b="1" i="0" u="none" strike="noStrike" kern="1200" cap="none" spc="0" normalizeH="0" baseline="0" noProof="0">
                          <a:ln>
                            <a:noFill/>
                          </a:ln>
                          <a:solidFill>
                            <a:srgbClr val="04043F"/>
                          </a:solidFill>
                          <a:effectLst/>
                          <a:uLnTx/>
                          <a:uFillTx/>
                          <a:latin typeface="+mn-lt"/>
                          <a:ea typeface="+mn-ea"/>
                          <a:cs typeface="+mn-cs"/>
                        </a:rPr>
                        <a:t>2024</a:t>
                      </a:r>
                      <a:endParaRPr lang="en-GB" sz="1400" b="1" noProof="0">
                        <a:solidFill>
                          <a:srgbClr val="04043F"/>
                        </a:solidFill>
                      </a:endParaRP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7318725"/>
                  </a:ext>
                </a:extLst>
              </a:tr>
              <a:tr h="376683">
                <a:tc>
                  <a:txBody>
                    <a:bodyPr/>
                    <a:lstStyle/>
                    <a:p>
                      <a:pPr algn="r" fontAlgn="b"/>
                      <a:r>
                        <a:rPr lang="en-GB" sz="1400" kern="1200" noProof="0">
                          <a:solidFill>
                            <a:srgbClr val="04043F"/>
                          </a:solidFill>
                          <a:latin typeface="+mn-lt"/>
                          <a:ea typeface="+mn-ea"/>
                          <a:cs typeface="+mn-cs"/>
                        </a:rPr>
                        <a:t>16-34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28%</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28%</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428823"/>
                  </a:ext>
                </a:extLst>
              </a:tr>
              <a:tr h="376683">
                <a:tc>
                  <a:txBody>
                    <a:bodyPr/>
                    <a:lstStyle/>
                    <a:p>
                      <a:pPr algn="r" fontAlgn="b"/>
                      <a:r>
                        <a:rPr lang="en-GB" sz="1400" kern="1200" noProof="0">
                          <a:solidFill>
                            <a:srgbClr val="04043F"/>
                          </a:solidFill>
                          <a:latin typeface="+mn-lt"/>
                          <a:ea typeface="+mn-ea"/>
                          <a:cs typeface="+mn-cs"/>
                        </a:rPr>
                        <a:t>35-54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39%</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39%</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9747587"/>
                  </a:ext>
                </a:extLst>
              </a:tr>
              <a:tr h="376683">
                <a:tc>
                  <a:txBody>
                    <a:bodyPr/>
                    <a:lstStyle/>
                    <a:p>
                      <a:pPr algn="r" fontAlgn="b"/>
                      <a:r>
                        <a:rPr lang="en-GB" sz="1400" kern="1200" noProof="0">
                          <a:solidFill>
                            <a:srgbClr val="04043F"/>
                          </a:solidFill>
                          <a:latin typeface="+mn-lt"/>
                          <a:ea typeface="+mn-ea"/>
                          <a:cs typeface="+mn-cs"/>
                        </a:rPr>
                        <a:t>55-64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16%</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14%</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3478184"/>
                  </a:ext>
                </a:extLst>
              </a:tr>
              <a:tr h="376683">
                <a:tc>
                  <a:txBody>
                    <a:bodyPr/>
                    <a:lstStyle/>
                    <a:p>
                      <a:pPr algn="r" fontAlgn="b"/>
                      <a:r>
                        <a:rPr lang="en-GB" sz="1400" kern="1200" noProof="0">
                          <a:solidFill>
                            <a:srgbClr val="04043F"/>
                          </a:solidFill>
                          <a:latin typeface="+mn-lt"/>
                          <a:ea typeface="+mn-ea"/>
                          <a:cs typeface="+mn-cs"/>
                        </a:rPr>
                        <a:t>65+</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17%</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18%</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66820444"/>
                  </a:ext>
                </a:extLst>
              </a:tr>
            </a:tbl>
          </a:graphicData>
        </a:graphic>
      </p:graphicFrame>
      <p:pic>
        <p:nvPicPr>
          <p:cNvPr id="15" name="Picture 14">
            <a:extLst>
              <a:ext uri="{FF2B5EF4-FFF2-40B4-BE49-F238E27FC236}">
                <a16:creationId xmlns:a16="http://schemas.microsoft.com/office/drawing/2014/main" id="{9C097C88-D2BD-6CF0-D75E-E52C04A01859}"/>
              </a:ext>
              <a:ext uri="{C183D7F6-B498-43B3-948B-1728B52AA6E4}">
                <adec:decorative xmlns:adec="http://schemas.microsoft.com/office/drawing/2017/decorative" val="1"/>
              </a:ext>
            </a:extLst>
          </p:cNvPr>
          <p:cNvPicPr>
            <a:picLocks noChangeAspect="1"/>
          </p:cNvPicPr>
          <p:nvPr/>
        </p:nvPicPr>
        <p:blipFill>
          <a:blip r:embed="rId3">
            <a:duotone>
              <a:schemeClr val="accent1">
                <a:shade val="45000"/>
                <a:satMod val="135000"/>
              </a:schemeClr>
              <a:prstClr val="white"/>
            </a:duotone>
          </a:blip>
          <a:stretch>
            <a:fillRect/>
          </a:stretch>
        </p:blipFill>
        <p:spPr>
          <a:xfrm>
            <a:off x="855916" y="1519276"/>
            <a:ext cx="634102" cy="454282"/>
          </a:xfrm>
          <a:prstGeom prst="rect">
            <a:avLst/>
          </a:prstGeom>
        </p:spPr>
      </p:pic>
      <p:pic>
        <p:nvPicPr>
          <p:cNvPr id="8" name="Picture 2">
            <a:extLst>
              <a:ext uri="{FF2B5EF4-FFF2-40B4-BE49-F238E27FC236}">
                <a16:creationId xmlns:a16="http://schemas.microsoft.com/office/drawing/2014/main" id="{DD02D813-3F72-C5DD-4BBF-5D3A88437093}"/>
              </a:ext>
              <a:ext uri="{C183D7F6-B498-43B3-948B-1728B52AA6E4}">
                <adec:decorative xmlns:adec="http://schemas.microsoft.com/office/drawing/2017/decorative" val="1"/>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60281" y="3874484"/>
            <a:ext cx="318948" cy="3189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BA7D701C-ACF2-951B-0D58-84FEC7A9E3D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014283177"/>
              </p:ext>
            </p:extLst>
          </p:nvPr>
        </p:nvGraphicFramePr>
        <p:xfrm>
          <a:off x="4440104" y="1559068"/>
          <a:ext cx="3228115" cy="4109642"/>
        </p:xfrm>
        <a:graphic>
          <a:graphicData uri="http://schemas.openxmlformats.org/drawingml/2006/table">
            <a:tbl>
              <a:tblPr firstRow="1" bandRow="1">
                <a:tableStyleId>{5C22544A-7EE6-4342-B048-85BDC9FD1C3A}</a:tableStyleId>
              </a:tblPr>
              <a:tblGrid>
                <a:gridCol w="1629169">
                  <a:extLst>
                    <a:ext uri="{9D8B030D-6E8A-4147-A177-3AD203B41FA5}">
                      <a16:colId xmlns:a16="http://schemas.microsoft.com/office/drawing/2014/main" val="110029569"/>
                    </a:ext>
                  </a:extLst>
                </a:gridCol>
                <a:gridCol w="799473">
                  <a:extLst>
                    <a:ext uri="{9D8B030D-6E8A-4147-A177-3AD203B41FA5}">
                      <a16:colId xmlns:a16="http://schemas.microsoft.com/office/drawing/2014/main" val="2799018882"/>
                    </a:ext>
                  </a:extLst>
                </a:gridCol>
                <a:gridCol w="799473">
                  <a:extLst>
                    <a:ext uri="{9D8B030D-6E8A-4147-A177-3AD203B41FA5}">
                      <a16:colId xmlns:a16="http://schemas.microsoft.com/office/drawing/2014/main" val="2610743340"/>
                    </a:ext>
                  </a:extLst>
                </a:gridCol>
              </a:tblGrid>
              <a:tr h="382627">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r>
                        <a:rPr lang="en-GB" sz="1800" b="1" noProof="0">
                          <a:solidFill>
                            <a:srgbClr val="04043F"/>
                          </a:solidFill>
                        </a:rPr>
                        <a:t>Gender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GB" sz="1400" noProof="0">
                        <a:solidFill>
                          <a:srgbClr val="04043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GB" sz="1400" noProof="0">
                        <a:solidFill>
                          <a:srgbClr val="04043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5681118"/>
                  </a:ext>
                </a:extLst>
              </a:tr>
              <a:tr h="376683">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38100" cmpd="sng">
                      <a:noFill/>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38100" cmpd="sng">
                      <a:noFill/>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7806952"/>
                  </a:ext>
                </a:extLst>
              </a:tr>
              <a:tr h="376683">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324362"/>
                  </a:ext>
                </a:extLst>
              </a:tr>
              <a:tr h="376683">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29812"/>
                  </a:ext>
                </a:extLst>
              </a:tr>
              <a:tr h="376683">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141807"/>
                  </a:ext>
                </a:extLst>
              </a:tr>
              <a:tr h="286831">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5289995"/>
                  </a:ext>
                </a:extLst>
              </a:tr>
              <a:tr h="382627">
                <a:tc>
                  <a:txBody>
                    <a:bodyPr/>
                    <a:lstStyle/>
                    <a:p>
                      <a:pPr algn="r"/>
                      <a:r>
                        <a:rPr lang="en-GB" sz="1800" b="1" noProof="0">
                          <a:solidFill>
                            <a:srgbClr val="04043F"/>
                          </a:solidFill>
                        </a:rPr>
                        <a:t>Social class</a:t>
                      </a:r>
                      <a:endParaRPr lang="en-GB" sz="1400" b="1" noProof="0">
                        <a:solidFill>
                          <a:srgbClr val="04043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kumimoji="0" lang="en-GB" sz="1400" b="1" i="0" u="none" strike="noStrike" kern="1200" cap="none" spc="0" normalizeH="0" baseline="0" noProof="0">
                          <a:ln>
                            <a:noFill/>
                          </a:ln>
                          <a:solidFill>
                            <a:srgbClr val="04043F"/>
                          </a:solidFill>
                          <a:effectLst/>
                          <a:uLnTx/>
                          <a:uFillTx/>
                          <a:latin typeface="+mn-lt"/>
                          <a:ea typeface="+mn-ea"/>
                          <a:cs typeface="+mn-cs"/>
                        </a:rPr>
                        <a:t>2024</a:t>
                      </a:r>
                      <a:endParaRPr lang="en-GB" sz="1400" b="1" noProof="0">
                        <a:solidFill>
                          <a:srgbClr val="04043F"/>
                        </a:solidFill>
                      </a:endParaRP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7318725"/>
                  </a:ext>
                </a:extLst>
              </a:tr>
              <a:tr h="376683">
                <a:tc>
                  <a:txBody>
                    <a:bodyPr/>
                    <a:lstStyle/>
                    <a:p>
                      <a:pPr algn="r" fontAlgn="b"/>
                      <a:r>
                        <a:rPr lang="en-GB" sz="1400" kern="1200" noProof="0">
                          <a:solidFill>
                            <a:srgbClr val="04043F"/>
                          </a:solidFill>
                          <a:latin typeface="+mn-lt"/>
                          <a:ea typeface="+mn-ea"/>
                          <a:cs typeface="+mn-cs"/>
                        </a:rPr>
                        <a:t>AB</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26%</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23%</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428823"/>
                  </a:ext>
                </a:extLst>
              </a:tr>
              <a:tr h="376683">
                <a:tc>
                  <a:txBody>
                    <a:bodyPr/>
                    <a:lstStyle/>
                    <a:p>
                      <a:pPr algn="r" fontAlgn="b"/>
                      <a:r>
                        <a:rPr lang="en-GB" sz="1400" kern="1200" noProof="0">
                          <a:solidFill>
                            <a:srgbClr val="04043F"/>
                          </a:solidFill>
                          <a:latin typeface="+mn-lt"/>
                          <a:ea typeface="+mn-ea"/>
                          <a:cs typeface="+mn-cs"/>
                        </a:rPr>
                        <a:t>C1</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31%</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36%</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9747587"/>
                  </a:ext>
                </a:extLst>
              </a:tr>
              <a:tr h="376683">
                <a:tc>
                  <a:txBody>
                    <a:bodyPr/>
                    <a:lstStyle/>
                    <a:p>
                      <a:pPr algn="r" fontAlgn="b"/>
                      <a:r>
                        <a:rPr lang="en-GB" sz="1400" kern="1200" noProof="0">
                          <a:solidFill>
                            <a:srgbClr val="04043F"/>
                          </a:solidFill>
                          <a:latin typeface="+mn-lt"/>
                          <a:ea typeface="+mn-ea"/>
                          <a:cs typeface="+mn-cs"/>
                        </a:rPr>
                        <a:t>C2</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18%</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20%</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3478184"/>
                  </a:ext>
                </a:extLst>
              </a:tr>
              <a:tr h="376683">
                <a:tc>
                  <a:txBody>
                    <a:bodyPr/>
                    <a:lstStyle/>
                    <a:p>
                      <a:pPr algn="r" fontAlgn="b"/>
                      <a:r>
                        <a:rPr lang="en-GB" sz="1400" kern="1200" noProof="0">
                          <a:solidFill>
                            <a:srgbClr val="04043F"/>
                          </a:solidFill>
                          <a:latin typeface="+mn-lt"/>
                          <a:ea typeface="+mn-ea"/>
                          <a:cs typeface="+mn-cs"/>
                        </a:rPr>
                        <a:t>DE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20%</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21%</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66820444"/>
                  </a:ext>
                </a:extLst>
              </a:tr>
            </a:tbl>
          </a:graphicData>
        </a:graphic>
      </p:graphicFrame>
      <p:pic>
        <p:nvPicPr>
          <p:cNvPr id="10" name="Graphic 9" descr="Male outline">
            <a:extLst>
              <a:ext uri="{FF2B5EF4-FFF2-40B4-BE49-F238E27FC236}">
                <a16:creationId xmlns:a16="http://schemas.microsoft.com/office/drawing/2014/main" id="{DA761749-63B4-14F6-05E4-3B9495CB7660}"/>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71242" y="1941501"/>
            <a:ext cx="914400" cy="914400"/>
          </a:xfrm>
          <a:prstGeom prst="rect">
            <a:avLst/>
          </a:prstGeom>
        </p:spPr>
      </p:pic>
      <p:sp>
        <p:nvSpPr>
          <p:cNvPr id="11" name="TextBox 10" descr="50%&#10;">
            <a:extLst>
              <a:ext uri="{FF2B5EF4-FFF2-40B4-BE49-F238E27FC236}">
                <a16:creationId xmlns:a16="http://schemas.microsoft.com/office/drawing/2014/main" id="{23B04A63-3B1F-2529-F055-4ADCF03024EF}"/>
              </a:ext>
            </a:extLst>
          </p:cNvPr>
          <p:cNvSpPr txBox="1"/>
          <p:nvPr/>
        </p:nvSpPr>
        <p:spPr>
          <a:xfrm>
            <a:off x="5433222" y="2298917"/>
            <a:ext cx="756057" cy="276999"/>
          </a:xfrm>
          <a:prstGeom prst="rect">
            <a:avLst/>
          </a:prstGeom>
          <a:noFill/>
        </p:spPr>
        <p:txBody>
          <a:bodyPr wrap="square" rtlCol="0">
            <a:spAutoFit/>
          </a:bodyPr>
          <a:lstStyle/>
          <a:p>
            <a:pPr algn="ctr"/>
            <a:r>
              <a:rPr lang="en-GB" sz="1200" b="1" noProof="0">
                <a:solidFill>
                  <a:srgbClr val="120742"/>
                </a:solidFill>
              </a:rPr>
              <a:t>50%</a:t>
            </a:r>
          </a:p>
        </p:txBody>
      </p:sp>
      <p:pic>
        <p:nvPicPr>
          <p:cNvPr id="9" name="Graphic 8" descr="Female outline">
            <a:extLst>
              <a:ext uri="{FF2B5EF4-FFF2-40B4-BE49-F238E27FC236}">
                <a16:creationId xmlns:a16="http://schemas.microsoft.com/office/drawing/2014/main" id="{C236CCF7-4869-1E97-B79D-4E2A124FA483}"/>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17056" y="1941501"/>
            <a:ext cx="914400" cy="914400"/>
          </a:xfrm>
          <a:prstGeom prst="rect">
            <a:avLst/>
          </a:prstGeom>
        </p:spPr>
      </p:pic>
      <p:sp>
        <p:nvSpPr>
          <p:cNvPr id="7" name="TextBox 6" descr="50%&#10;">
            <a:extLst>
              <a:ext uri="{FF2B5EF4-FFF2-40B4-BE49-F238E27FC236}">
                <a16:creationId xmlns:a16="http://schemas.microsoft.com/office/drawing/2014/main" id="{FD99637F-9CA6-9A60-751B-36415E4DB80C}"/>
              </a:ext>
            </a:extLst>
          </p:cNvPr>
          <p:cNvSpPr txBox="1"/>
          <p:nvPr/>
        </p:nvSpPr>
        <p:spPr>
          <a:xfrm>
            <a:off x="6113419" y="2149410"/>
            <a:ext cx="756057" cy="276999"/>
          </a:xfrm>
          <a:prstGeom prst="rect">
            <a:avLst/>
          </a:prstGeom>
          <a:noFill/>
        </p:spPr>
        <p:txBody>
          <a:bodyPr wrap="square" rtlCol="0">
            <a:spAutoFit/>
          </a:bodyPr>
          <a:lstStyle/>
          <a:p>
            <a:pPr algn="ctr"/>
            <a:r>
              <a:rPr lang="en-GB" sz="1200" b="1" noProof="0">
                <a:solidFill>
                  <a:srgbClr val="120742"/>
                </a:solidFill>
              </a:rPr>
              <a:t>50%</a:t>
            </a:r>
          </a:p>
        </p:txBody>
      </p:sp>
      <p:pic>
        <p:nvPicPr>
          <p:cNvPr id="19" name="Picture 18">
            <a:extLst>
              <a:ext uri="{FF2B5EF4-FFF2-40B4-BE49-F238E27FC236}">
                <a16:creationId xmlns:a16="http://schemas.microsoft.com/office/drawing/2014/main" id="{C9220580-DF7D-61E3-73D9-04E77617C73C}"/>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6910761" y="6492875"/>
            <a:ext cx="633012" cy="316506"/>
          </a:xfrm>
          <a:prstGeom prst="rect">
            <a:avLst/>
          </a:prstGeom>
        </p:spPr>
      </p:pic>
      <p:pic>
        <p:nvPicPr>
          <p:cNvPr id="16" name="Picture 15">
            <a:extLst>
              <a:ext uri="{FF2B5EF4-FFF2-40B4-BE49-F238E27FC236}">
                <a16:creationId xmlns:a16="http://schemas.microsoft.com/office/drawing/2014/main" id="{59360FF6-3FB5-A88F-6234-3F1EF3E3133D}"/>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690423" y="0"/>
            <a:ext cx="4502622" cy="6858000"/>
          </a:xfrm>
          <a:prstGeom prst="rect">
            <a:avLst/>
          </a:prstGeom>
        </p:spPr>
      </p:pic>
      <p:sp>
        <p:nvSpPr>
          <p:cNvPr id="5" name="Text Placeholder 3" descr="S1. How do you describe your gender?&#10;X2. Please type in your age. &#10;X2b. Do you have any children aged 15 or under in your household that you are responsible for (parent, legal guardian etc.)?&#10;X3a.Which of these best describe you? X4a. Which one of these best describes the occupation of the main income &#10;earner in your household? X4b. You say that the main income earner in the household is now retired. Which one of the &#10;following best describes their occupation before they retired?&#10;Total base size, n=750.&#10;">
            <a:extLst>
              <a:ext uri="{FF2B5EF4-FFF2-40B4-BE49-F238E27FC236}">
                <a16:creationId xmlns:a16="http://schemas.microsoft.com/office/drawing/2014/main" id="{38BC2A66-DB78-6790-DA46-A66B4F39DA27}"/>
              </a:ext>
            </a:extLst>
          </p:cNvPr>
          <p:cNvSpPr txBox="1">
            <a:spLocks/>
          </p:cNvSpPr>
          <p:nvPr/>
        </p:nvSpPr>
        <p:spPr>
          <a:xfrm>
            <a:off x="838201" y="5986021"/>
            <a:ext cx="6781800" cy="871979"/>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800" noProof="0">
                <a:solidFill>
                  <a:schemeClr val="tx1"/>
                </a:solidFill>
              </a:rPr>
              <a:t>S1. How do you describe your gender?</a:t>
            </a:r>
          </a:p>
          <a:p>
            <a:pPr marL="0" indent="0">
              <a:buNone/>
            </a:pPr>
            <a:r>
              <a:rPr lang="en-GB" sz="800" noProof="0">
                <a:solidFill>
                  <a:schemeClr val="tx1"/>
                </a:solidFill>
              </a:rPr>
              <a:t>X2. Please type in your age. </a:t>
            </a:r>
          </a:p>
          <a:p>
            <a:pPr marL="0" indent="0">
              <a:buNone/>
            </a:pPr>
            <a:r>
              <a:rPr lang="en-GB" sz="800" noProof="0">
                <a:solidFill>
                  <a:schemeClr val="tx1"/>
                </a:solidFill>
              </a:rPr>
              <a:t>X2b. Do you have any children aged 15 or under in your household that you are responsible for (parent, legal guardian etc.)?</a:t>
            </a:r>
          </a:p>
          <a:p>
            <a:pPr marL="0" indent="0">
              <a:buNone/>
            </a:pPr>
            <a:r>
              <a:rPr lang="en-GB" sz="800" noProof="0">
                <a:solidFill>
                  <a:schemeClr val="tx1"/>
                </a:solidFill>
              </a:rPr>
              <a:t>X3a.Which of these best describe you? X4a. Which one of these best describes the occupation of the main income </a:t>
            </a:r>
          </a:p>
          <a:p>
            <a:pPr marL="0" indent="0">
              <a:buNone/>
            </a:pPr>
            <a:r>
              <a:rPr lang="en-GB" sz="800" noProof="0">
                <a:solidFill>
                  <a:schemeClr val="tx1"/>
                </a:solidFill>
              </a:rPr>
              <a:t>earner in your household? X4b. You say that the main income earner in the household is now retired. Which one of the </a:t>
            </a:r>
          </a:p>
          <a:p>
            <a:pPr marL="0" indent="0">
              <a:buNone/>
            </a:pPr>
            <a:r>
              <a:rPr lang="en-GB" sz="800" noProof="0">
                <a:solidFill>
                  <a:schemeClr val="tx1"/>
                </a:solidFill>
              </a:rPr>
              <a:t>following best describes their occupation before they retired?</a:t>
            </a:r>
          </a:p>
          <a:p>
            <a:pPr marL="0" indent="0">
              <a:buNone/>
            </a:pPr>
            <a:r>
              <a:rPr lang="en-GB" sz="800" noProof="0">
                <a:solidFill>
                  <a:schemeClr val="tx1"/>
                </a:solidFill>
              </a:rPr>
              <a:t>Total base size, n=750.</a:t>
            </a:r>
          </a:p>
        </p:txBody>
      </p:sp>
    </p:spTree>
    <p:extLst>
      <p:ext uri="{BB962C8B-B14F-4D97-AF65-F5344CB8AC3E}">
        <p14:creationId xmlns:p14="http://schemas.microsoft.com/office/powerpoint/2010/main" val="2351157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descr="Region of origin&#10;">
            <a:extLst>
              <a:ext uri="{FF2B5EF4-FFF2-40B4-BE49-F238E27FC236}">
                <a16:creationId xmlns:a16="http://schemas.microsoft.com/office/drawing/2014/main" id="{58E63E2A-3BE4-8167-315B-F8082C2798B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Region of origin</a:t>
            </a:r>
          </a:p>
        </p:txBody>
      </p:sp>
      <p:cxnSp>
        <p:nvCxnSpPr>
          <p:cNvPr id="11" name="Straight Connector 10">
            <a:extLst>
              <a:ext uri="{FF2B5EF4-FFF2-40B4-BE49-F238E27FC236}">
                <a16:creationId xmlns:a16="http://schemas.microsoft.com/office/drawing/2014/main" id="{7CB419E9-8D8C-40CE-A743-E5E7113E33CC}"/>
              </a:ext>
              <a:ext uri="{C183D7F6-B498-43B3-948B-1728B52AA6E4}">
                <adec:decorative xmlns:adec="http://schemas.microsoft.com/office/drawing/2017/decorative" val="1"/>
              </a:ext>
            </a:extLst>
          </p:cNvPr>
          <p:cNvCxnSpPr>
            <a:cxnSpLocks/>
          </p:cNvCxnSpPr>
          <p:nvPr/>
        </p:nvCxnSpPr>
        <p:spPr>
          <a:xfrm>
            <a:off x="926972" y="704366"/>
            <a:ext cx="201646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itle 5" descr="The sample reflects the national representation of the Irish population, similar to last year.&#10;">
            <a:extLst>
              <a:ext uri="{FF2B5EF4-FFF2-40B4-BE49-F238E27FC236}">
                <a16:creationId xmlns:a16="http://schemas.microsoft.com/office/drawing/2014/main" id="{B8BE3E14-75EA-9F96-079A-0DC24FB6A3F1}"/>
              </a:ext>
            </a:extLst>
          </p:cNvPr>
          <p:cNvSpPr txBox="1">
            <a:spLocks/>
          </p:cNvSpPr>
          <p:nvPr/>
        </p:nvSpPr>
        <p:spPr>
          <a:xfrm>
            <a:off x="838199" y="962260"/>
            <a:ext cx="1062837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The sample reflects the national representation of the Irish population, similar to last year.</a:t>
            </a:r>
          </a:p>
        </p:txBody>
      </p:sp>
      <p:graphicFrame>
        <p:nvGraphicFramePr>
          <p:cNvPr id="12" name="Chart 11">
            <a:extLst>
              <a:ext uri="{FF2B5EF4-FFF2-40B4-BE49-F238E27FC236}">
                <a16:creationId xmlns:a16="http://schemas.microsoft.com/office/drawing/2014/main" id="{43E74780-B4E8-C31A-34FE-1FEBDE417A4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395175302"/>
              </p:ext>
            </p:extLst>
          </p:nvPr>
        </p:nvGraphicFramePr>
        <p:xfrm>
          <a:off x="838200" y="2350686"/>
          <a:ext cx="11081657" cy="327443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3" descr="S3. And where in the Republic of Ireland do you live? Total base size, n=1000 (2024), n=750 (2025).&#10;">
            <a:extLst>
              <a:ext uri="{FF2B5EF4-FFF2-40B4-BE49-F238E27FC236}">
                <a16:creationId xmlns:a16="http://schemas.microsoft.com/office/drawing/2014/main" id="{1E23E21F-121E-7A75-14D8-F521F977197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S3. And where in the Republic of Ireland do you live? Total base size, n=1000 (2024), n=750 (2025).</a:t>
            </a:r>
          </a:p>
        </p:txBody>
      </p:sp>
    </p:spTree>
    <p:extLst>
      <p:ext uri="{BB962C8B-B14F-4D97-AF65-F5344CB8AC3E}">
        <p14:creationId xmlns:p14="http://schemas.microsoft.com/office/powerpoint/2010/main" val="4075328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5F851-823E-B128-F020-BE7FB914E63D}"/>
            </a:ext>
          </a:extLst>
        </p:cNvPr>
        <p:cNvGrpSpPr/>
        <p:nvPr/>
      </p:nvGrpSpPr>
      <p:grpSpPr>
        <a:xfrm>
          <a:off x="0" y="0"/>
          <a:ext cx="0" cy="0"/>
          <a:chOff x="0" y="0"/>
          <a:chExt cx="0" cy="0"/>
        </a:xfrm>
      </p:grpSpPr>
      <p:sp>
        <p:nvSpPr>
          <p:cNvPr id="10" name="Title 9" descr="Relationship with each destination&#10;">
            <a:extLst>
              <a:ext uri="{FF2B5EF4-FFF2-40B4-BE49-F238E27FC236}">
                <a16:creationId xmlns:a16="http://schemas.microsoft.com/office/drawing/2014/main" id="{68194C1A-8282-565D-8898-CC5CEE926220}"/>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Relationship with each destination</a:t>
            </a:r>
          </a:p>
        </p:txBody>
      </p:sp>
      <p:cxnSp>
        <p:nvCxnSpPr>
          <p:cNvPr id="11" name="Straight Connector 10">
            <a:extLst>
              <a:ext uri="{FF2B5EF4-FFF2-40B4-BE49-F238E27FC236}">
                <a16:creationId xmlns:a16="http://schemas.microsoft.com/office/drawing/2014/main" id="{ABBF061A-33AF-D9F6-8600-DFBB499B7A13}"/>
              </a:ext>
              <a:ext uri="{C183D7F6-B498-43B3-948B-1728B52AA6E4}">
                <adec:decorative xmlns:adec="http://schemas.microsoft.com/office/drawing/2017/decorative" val="1"/>
              </a:ext>
            </a:extLst>
          </p:cNvPr>
          <p:cNvCxnSpPr>
            <a:cxnSpLocks/>
          </p:cNvCxnSpPr>
          <p:nvPr/>
        </p:nvCxnSpPr>
        <p:spPr>
          <a:xfrm>
            <a:off x="926972" y="704366"/>
            <a:ext cx="417231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England is the top destination for the Irish when it comes to taking a short break or holiday.&#10;">
            <a:extLst>
              <a:ext uri="{FF2B5EF4-FFF2-40B4-BE49-F238E27FC236}">
                <a16:creationId xmlns:a16="http://schemas.microsoft.com/office/drawing/2014/main" id="{39A2EEC8-3CBD-6D84-4F85-D4D035003594}"/>
              </a:ext>
            </a:extLst>
          </p:cNvPr>
          <p:cNvSpPr txBox="1">
            <a:spLocks/>
          </p:cNvSpPr>
          <p:nvPr/>
        </p:nvSpPr>
        <p:spPr>
          <a:xfrm>
            <a:off x="838199" y="962260"/>
            <a:ext cx="1121359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England is the top destination for the Irish when it comes to taking a short break or holiday.</a:t>
            </a:r>
          </a:p>
        </p:txBody>
      </p:sp>
      <p:graphicFrame>
        <p:nvGraphicFramePr>
          <p:cNvPr id="8" name="Chart 7">
            <a:extLst>
              <a:ext uri="{FF2B5EF4-FFF2-40B4-BE49-F238E27FC236}">
                <a16:creationId xmlns:a16="http://schemas.microsoft.com/office/drawing/2014/main" id="{C02226B2-73CF-9B00-DB72-EAEA21AE70F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72701492"/>
              </p:ext>
            </p:extLst>
          </p:nvPr>
        </p:nvGraphicFramePr>
        <p:xfrm>
          <a:off x="1892300" y="2203703"/>
          <a:ext cx="9976612" cy="4289171"/>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6535BBCE-954A-CC2F-EA14-F466B32177C7}"/>
              </a:ext>
              <a:ext uri="{C183D7F6-B498-43B3-948B-1728B52AA6E4}">
                <adec:decorative xmlns:adec="http://schemas.microsoft.com/office/drawing/2017/decorative" val="1"/>
              </a:ext>
            </a:extLst>
          </p:cNvPr>
          <p:cNvSpPr txBox="1"/>
          <p:nvPr/>
        </p:nvSpPr>
        <p:spPr>
          <a:xfrm>
            <a:off x="926972" y="1700941"/>
            <a:ext cx="1498236" cy="830997"/>
          </a:xfrm>
          <a:prstGeom prst="rect">
            <a:avLst/>
          </a:prstGeom>
          <a:noFill/>
        </p:spPr>
        <p:txBody>
          <a:bodyPr wrap="square" rtlCol="0">
            <a:spAutoFit/>
          </a:bodyPr>
          <a:lstStyle/>
          <a:p>
            <a:pPr algn="r"/>
            <a:r>
              <a:rPr lang="en-US" sz="1200" b="1" noProof="0">
                <a:solidFill>
                  <a:srgbClr val="120742"/>
                </a:solidFill>
              </a:rPr>
              <a:t>%Take </a:t>
            </a:r>
          </a:p>
          <a:p>
            <a:pPr algn="r"/>
            <a:r>
              <a:rPr lang="en-US" sz="1200" b="1" noProof="0">
                <a:solidFill>
                  <a:srgbClr val="120742"/>
                </a:solidFill>
              </a:rPr>
              <a:t>occasional </a:t>
            </a:r>
          </a:p>
          <a:p>
            <a:pPr algn="r"/>
            <a:r>
              <a:rPr lang="en-US" sz="1200" b="1" noProof="0">
                <a:solidFill>
                  <a:srgbClr val="120742"/>
                </a:solidFill>
              </a:rPr>
              <a:t>short breaks</a:t>
            </a:r>
          </a:p>
          <a:p>
            <a:pPr algn="r"/>
            <a:r>
              <a:rPr lang="en-US" sz="1200" b="1" noProof="0">
                <a:solidFill>
                  <a:srgbClr val="120742"/>
                </a:solidFill>
              </a:rPr>
              <a:t>/ holidays</a:t>
            </a:r>
          </a:p>
        </p:txBody>
      </p:sp>
      <p:sp>
        <p:nvSpPr>
          <p:cNvPr id="13" name="TextBox 12">
            <a:extLst>
              <a:ext uri="{FF2B5EF4-FFF2-40B4-BE49-F238E27FC236}">
                <a16:creationId xmlns:a16="http://schemas.microsoft.com/office/drawing/2014/main" id="{A778314A-C2FA-2960-D534-631B03A3A3DB}"/>
              </a:ext>
              <a:ext uri="{C183D7F6-B498-43B3-948B-1728B52AA6E4}">
                <adec:decorative xmlns:adec="http://schemas.microsoft.com/office/drawing/2017/decorative" val="1"/>
              </a:ext>
            </a:extLst>
          </p:cNvPr>
          <p:cNvSpPr txBox="1"/>
          <p:nvPr/>
        </p:nvSpPr>
        <p:spPr>
          <a:xfrm>
            <a:off x="2882408" y="1868535"/>
            <a:ext cx="697627" cy="400110"/>
          </a:xfrm>
          <a:prstGeom prst="rect">
            <a:avLst/>
          </a:prstGeom>
          <a:noFill/>
        </p:spPr>
        <p:txBody>
          <a:bodyPr wrap="none" rtlCol="0">
            <a:spAutoFit/>
          </a:bodyPr>
          <a:lstStyle/>
          <a:p>
            <a:r>
              <a:rPr lang="en-GB" sz="2000" b="1" noProof="0">
                <a:solidFill>
                  <a:srgbClr val="120742"/>
                </a:solidFill>
              </a:rPr>
              <a:t>16%</a:t>
            </a:r>
          </a:p>
        </p:txBody>
      </p:sp>
      <p:sp>
        <p:nvSpPr>
          <p:cNvPr id="15" name="TextBox 14">
            <a:extLst>
              <a:ext uri="{FF2B5EF4-FFF2-40B4-BE49-F238E27FC236}">
                <a16:creationId xmlns:a16="http://schemas.microsoft.com/office/drawing/2014/main" id="{45C8AD1B-5A95-A1A5-414A-9DC90BA5878C}"/>
              </a:ext>
              <a:ext uri="{C183D7F6-B498-43B3-948B-1728B52AA6E4}">
                <adec:decorative xmlns:adec="http://schemas.microsoft.com/office/drawing/2017/decorative" val="1"/>
              </a:ext>
            </a:extLst>
          </p:cNvPr>
          <p:cNvSpPr txBox="1"/>
          <p:nvPr/>
        </p:nvSpPr>
        <p:spPr>
          <a:xfrm>
            <a:off x="5305587" y="1868535"/>
            <a:ext cx="697627" cy="400110"/>
          </a:xfrm>
          <a:prstGeom prst="rect">
            <a:avLst/>
          </a:prstGeom>
          <a:noFill/>
        </p:spPr>
        <p:txBody>
          <a:bodyPr wrap="none" rtlCol="0">
            <a:spAutoFit/>
          </a:bodyPr>
          <a:lstStyle/>
          <a:p>
            <a:r>
              <a:rPr lang="en-GB" sz="2000" b="1" noProof="0">
                <a:solidFill>
                  <a:srgbClr val="120742"/>
                </a:solidFill>
              </a:rPr>
              <a:t>17%</a:t>
            </a:r>
          </a:p>
        </p:txBody>
      </p:sp>
      <p:sp>
        <p:nvSpPr>
          <p:cNvPr id="16" name="TextBox 15">
            <a:extLst>
              <a:ext uri="{FF2B5EF4-FFF2-40B4-BE49-F238E27FC236}">
                <a16:creationId xmlns:a16="http://schemas.microsoft.com/office/drawing/2014/main" id="{A60365CD-4986-06A2-6032-64CE256C7A3D}"/>
              </a:ext>
              <a:ext uri="{C183D7F6-B498-43B3-948B-1728B52AA6E4}">
                <adec:decorative xmlns:adec="http://schemas.microsoft.com/office/drawing/2017/decorative" val="1"/>
              </a:ext>
            </a:extLst>
          </p:cNvPr>
          <p:cNvSpPr txBox="1"/>
          <p:nvPr/>
        </p:nvSpPr>
        <p:spPr>
          <a:xfrm>
            <a:off x="7728766" y="1868535"/>
            <a:ext cx="697627" cy="400110"/>
          </a:xfrm>
          <a:prstGeom prst="rect">
            <a:avLst/>
          </a:prstGeom>
          <a:noFill/>
        </p:spPr>
        <p:txBody>
          <a:bodyPr wrap="none" rtlCol="0">
            <a:spAutoFit/>
          </a:bodyPr>
          <a:lstStyle/>
          <a:p>
            <a:r>
              <a:rPr lang="en-GB" sz="2000" b="1" noProof="0">
                <a:solidFill>
                  <a:srgbClr val="120742"/>
                </a:solidFill>
              </a:rPr>
              <a:t>32%</a:t>
            </a:r>
          </a:p>
        </p:txBody>
      </p:sp>
      <p:sp>
        <p:nvSpPr>
          <p:cNvPr id="17" name="TextBox 16">
            <a:extLst>
              <a:ext uri="{FF2B5EF4-FFF2-40B4-BE49-F238E27FC236}">
                <a16:creationId xmlns:a16="http://schemas.microsoft.com/office/drawing/2014/main" id="{E9313A4A-63BF-E213-20E5-1BDF399B4212}"/>
              </a:ext>
              <a:ext uri="{C183D7F6-B498-43B3-948B-1728B52AA6E4}">
                <adec:decorative xmlns:adec="http://schemas.microsoft.com/office/drawing/2017/decorative" val="1"/>
              </a:ext>
            </a:extLst>
          </p:cNvPr>
          <p:cNvSpPr txBox="1"/>
          <p:nvPr/>
        </p:nvSpPr>
        <p:spPr>
          <a:xfrm>
            <a:off x="10151945" y="1868535"/>
            <a:ext cx="697627" cy="400110"/>
          </a:xfrm>
          <a:prstGeom prst="rect">
            <a:avLst/>
          </a:prstGeom>
          <a:noFill/>
        </p:spPr>
        <p:txBody>
          <a:bodyPr wrap="none" rtlCol="0">
            <a:spAutoFit/>
          </a:bodyPr>
          <a:lstStyle/>
          <a:p>
            <a:r>
              <a:rPr lang="en-GB" sz="2000" b="1" noProof="0">
                <a:solidFill>
                  <a:srgbClr val="120742"/>
                </a:solidFill>
              </a:rPr>
              <a:t>40%</a:t>
            </a:r>
          </a:p>
        </p:txBody>
      </p:sp>
      <p:sp>
        <p:nvSpPr>
          <p:cNvPr id="6" name="Text Placeholder 3" descr="C1. Which of the following statements best applies to you when it comes to visiting these destinations? Total base size, n=750.&#10;">
            <a:extLst>
              <a:ext uri="{FF2B5EF4-FFF2-40B4-BE49-F238E27FC236}">
                <a16:creationId xmlns:a16="http://schemas.microsoft.com/office/drawing/2014/main" id="{33C5994D-6017-FB57-2492-0B8D5F2ACEF7}"/>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C1. Which of the following statements best applies to you when it comes to visiting these destinations? Total base size, n=750.</a:t>
            </a:r>
            <a:endParaRPr lang="en-GB" sz="1000" noProof="0">
              <a:solidFill>
                <a:schemeClr val="tx1"/>
              </a:solidFill>
              <a:highlight>
                <a:srgbClr val="FFFF00"/>
              </a:highlight>
            </a:endParaRPr>
          </a:p>
        </p:txBody>
      </p:sp>
    </p:spTree>
    <p:extLst>
      <p:ext uri="{BB962C8B-B14F-4D97-AF65-F5344CB8AC3E}">
        <p14:creationId xmlns:p14="http://schemas.microsoft.com/office/powerpoint/2010/main" val="3702589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8" name="Title 7" descr="Previous visits to each destination">
            <a:extLst>
              <a:ext uri="{FF2B5EF4-FFF2-40B4-BE49-F238E27FC236}">
                <a16:creationId xmlns:a16="http://schemas.microsoft.com/office/drawing/2014/main" id="{DB42830E-8C62-BC99-E91F-2AA2D4F19757}"/>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Previous visits to each destination</a:t>
            </a:r>
          </a:p>
        </p:txBody>
      </p:sp>
      <p:cxnSp>
        <p:nvCxnSpPr>
          <p:cNvPr id="9" name="Straight Connector 8">
            <a:extLst>
              <a:ext uri="{FF2B5EF4-FFF2-40B4-BE49-F238E27FC236}">
                <a16:creationId xmlns:a16="http://schemas.microsoft.com/office/drawing/2014/main" id="{19B7D433-F723-A0B9-F330-DD497BBEA07D}"/>
              </a:ext>
              <a:ext uri="{C183D7F6-B498-43B3-948B-1728B52AA6E4}">
                <adec:decorative xmlns:adec="http://schemas.microsoft.com/office/drawing/2017/decorative" val="1"/>
              </a:ext>
            </a:extLst>
          </p:cNvPr>
          <p:cNvCxnSpPr>
            <a:cxnSpLocks/>
          </p:cNvCxnSpPr>
          <p:nvPr/>
        </p:nvCxnSpPr>
        <p:spPr>
          <a:xfrm>
            <a:off x="926972" y="704366"/>
            <a:ext cx="41847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Of those who had visited Wales, 13% did so in 2024, while 5% visited in the past two months. The majority, however, visited England.&#10;">
            <a:extLst>
              <a:ext uri="{FF2B5EF4-FFF2-40B4-BE49-F238E27FC236}">
                <a16:creationId xmlns:a16="http://schemas.microsoft.com/office/drawing/2014/main" id="{86B969E3-6313-CD7F-C256-E771F4440F85}"/>
              </a:ext>
            </a:extLst>
          </p:cNvPr>
          <p:cNvSpPr txBox="1">
            <a:spLocks/>
          </p:cNvSpPr>
          <p:nvPr/>
        </p:nvSpPr>
        <p:spPr>
          <a:xfrm>
            <a:off x="838199" y="962260"/>
            <a:ext cx="1121359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Of those who had visited Wales, 13% did so in 2024, while 5% visited in the past two months. The majority, however, visited England.</a:t>
            </a:r>
          </a:p>
        </p:txBody>
      </p:sp>
      <p:graphicFrame>
        <p:nvGraphicFramePr>
          <p:cNvPr id="18" name="Chart 17">
            <a:extLst>
              <a:ext uri="{FF2B5EF4-FFF2-40B4-BE49-F238E27FC236}">
                <a16:creationId xmlns:a16="http://schemas.microsoft.com/office/drawing/2014/main" id="{34896271-72DA-BDD5-1F67-9ED391F6669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4833248"/>
              </p:ext>
            </p:extLst>
          </p:nvPr>
        </p:nvGraphicFramePr>
        <p:xfrm>
          <a:off x="926972" y="1681239"/>
          <a:ext cx="11124820" cy="4472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3" descr="C2. When did you last visit these places for a short break or holiday? All who have visited or not sure, n=421 Wales, n=459 Scotland, n=568 Northern Ireland, n=648 England.&#10;">
            <a:extLst>
              <a:ext uri="{FF2B5EF4-FFF2-40B4-BE49-F238E27FC236}">
                <a16:creationId xmlns:a16="http://schemas.microsoft.com/office/drawing/2014/main" id="{90F47216-653D-73DC-1D54-53BE15C8496F}"/>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C2. When did you last visit these places for a short break or holiday? All who have visited or not sure, n=421 Wales, n=459 Scotland, n=568 Northern Ireland, n=648 England.</a:t>
            </a:r>
          </a:p>
        </p:txBody>
      </p:sp>
    </p:spTree>
    <p:extLst>
      <p:ext uri="{BB962C8B-B14F-4D97-AF65-F5344CB8AC3E}">
        <p14:creationId xmlns:p14="http://schemas.microsoft.com/office/powerpoint/2010/main" val="3637725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0" name="Title 9" descr="Destination influences&#10;">
            <a:extLst>
              <a:ext uri="{FF2B5EF4-FFF2-40B4-BE49-F238E27FC236}">
                <a16:creationId xmlns:a16="http://schemas.microsoft.com/office/drawing/2014/main" id="{CF3A5A64-5AC9-A494-7E87-FEFCEDF38528}"/>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Destination influences</a:t>
            </a:r>
          </a:p>
        </p:txBody>
      </p:sp>
      <p:cxnSp>
        <p:nvCxnSpPr>
          <p:cNvPr id="13" name="Straight Connector 12">
            <a:extLst>
              <a:ext uri="{FF2B5EF4-FFF2-40B4-BE49-F238E27FC236}">
                <a16:creationId xmlns:a16="http://schemas.microsoft.com/office/drawing/2014/main" id="{0C21F0C5-8BE8-348F-4745-5C17DC905DA2}"/>
              </a:ext>
              <a:ext uri="{C183D7F6-B498-43B3-948B-1728B52AA6E4}">
                <adec:decorative xmlns:adec="http://schemas.microsoft.com/office/drawing/2017/decorative" val="1"/>
              </a:ext>
            </a:extLst>
          </p:cNvPr>
          <p:cNvCxnSpPr>
            <a:cxnSpLocks/>
          </p:cNvCxnSpPr>
          <p:nvPr/>
        </p:nvCxnSpPr>
        <p:spPr>
          <a:xfrm>
            <a:off x="926972" y="704366"/>
            <a:ext cx="275732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Value for money is the most influential factor when selecting a domestic holiday, followed by convenience. ‘Great value for money’ is important across all social grades, but it is particularly important for those in the DE grade (61%) compared to the AB grade (46%).&#10;">
            <a:extLst>
              <a:ext uri="{FF2B5EF4-FFF2-40B4-BE49-F238E27FC236}">
                <a16:creationId xmlns:a16="http://schemas.microsoft.com/office/drawing/2014/main" id="{C06E61BF-25E2-9BD5-DD61-7EFB640682A3}"/>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Value for money is the most influential factor when selecting a domestic holiday, followed by convenience. ‘Great value for money’ is important across all social grades, but it is particularly important for those in the DE grade (61%) compared to the AB grade (46%).</a:t>
            </a:r>
          </a:p>
        </p:txBody>
      </p:sp>
      <p:graphicFrame>
        <p:nvGraphicFramePr>
          <p:cNvPr id="3" name="Chart 2">
            <a:extLst>
              <a:ext uri="{FF2B5EF4-FFF2-40B4-BE49-F238E27FC236}">
                <a16:creationId xmlns:a16="http://schemas.microsoft.com/office/drawing/2014/main" id="{FDB3469A-5D91-9D9B-99FC-BB1E083A6DB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3123547"/>
              </p:ext>
            </p:extLst>
          </p:nvPr>
        </p:nvGraphicFramePr>
        <p:xfrm>
          <a:off x="-4088174" y="3057940"/>
          <a:ext cx="11329619" cy="3209925"/>
        </p:xfrm>
        <a:graphic>
          <a:graphicData uri="http://schemas.openxmlformats.org/drawingml/2006/chart">
            <c:chart xmlns:c="http://schemas.openxmlformats.org/drawingml/2006/chart" xmlns:r="http://schemas.openxmlformats.org/officeDocument/2006/relationships" r:id="rId3"/>
          </a:graphicData>
        </a:graphic>
      </p:graphicFrame>
      <p:pic>
        <p:nvPicPr>
          <p:cNvPr id="5122" name="Picture 2">
            <a:extLst>
              <a:ext uri="{FF2B5EF4-FFF2-40B4-BE49-F238E27FC236}">
                <a16:creationId xmlns:a16="http://schemas.microsoft.com/office/drawing/2014/main" id="{47CE02F9-4981-1809-8C66-1452C2FF98A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2" name="TextBox 11" descr="Great value for money&#10;">
            <a:extLst>
              <a:ext uri="{FF2B5EF4-FFF2-40B4-BE49-F238E27FC236}">
                <a16:creationId xmlns:a16="http://schemas.microsoft.com/office/drawing/2014/main" id="{3C274972-801C-43F6-F0C1-9CE956742219}"/>
              </a:ext>
            </a:extLst>
          </p:cNvPr>
          <p:cNvSpPr txBox="1"/>
          <p:nvPr/>
        </p:nvSpPr>
        <p:spPr>
          <a:xfrm>
            <a:off x="2260227" y="2499183"/>
            <a:ext cx="2046526" cy="523220"/>
          </a:xfrm>
          <a:prstGeom prst="rect">
            <a:avLst/>
          </a:prstGeom>
          <a:noFill/>
        </p:spPr>
        <p:txBody>
          <a:bodyPr wrap="square" rtlCol="0" anchor="ctr">
            <a:spAutoFit/>
          </a:bodyPr>
          <a:lstStyle/>
          <a:p>
            <a:pPr algn="r"/>
            <a:r>
              <a:rPr lang="en-GB" sz="1400" b="1" noProof="0">
                <a:solidFill>
                  <a:srgbClr val="120742"/>
                </a:solidFill>
              </a:rPr>
              <a:t>Great value for money</a:t>
            </a:r>
          </a:p>
        </p:txBody>
      </p:sp>
      <p:sp>
        <p:nvSpPr>
          <p:cNvPr id="11" name="TextBox 10">
            <a:extLst>
              <a:ext uri="{FF2B5EF4-FFF2-40B4-BE49-F238E27FC236}">
                <a16:creationId xmlns:a16="http://schemas.microsoft.com/office/drawing/2014/main" id="{6076606B-6346-F6B0-49BB-D2085C364C87}"/>
              </a:ext>
            </a:extLst>
          </p:cNvPr>
          <p:cNvSpPr txBox="1"/>
          <p:nvPr/>
        </p:nvSpPr>
        <p:spPr>
          <a:xfrm>
            <a:off x="4252143" y="2494722"/>
            <a:ext cx="904415" cy="523220"/>
          </a:xfrm>
          <a:prstGeom prst="rect">
            <a:avLst/>
          </a:prstGeom>
          <a:noFill/>
        </p:spPr>
        <p:txBody>
          <a:bodyPr wrap="none" rtlCol="0">
            <a:spAutoFit/>
          </a:bodyPr>
          <a:lstStyle/>
          <a:p>
            <a:r>
              <a:rPr lang="en-GB" sz="2800" b="1" noProof="0">
                <a:solidFill>
                  <a:srgbClr val="120742"/>
                </a:solidFill>
              </a:rPr>
              <a:t>54%</a:t>
            </a:r>
          </a:p>
        </p:txBody>
      </p:sp>
      <p:graphicFrame>
        <p:nvGraphicFramePr>
          <p:cNvPr id="5" name="Table 4">
            <a:extLst>
              <a:ext uri="{FF2B5EF4-FFF2-40B4-BE49-F238E27FC236}">
                <a16:creationId xmlns:a16="http://schemas.microsoft.com/office/drawing/2014/main" id="{FD90B94B-CD0A-F0CE-078B-06451F464349}"/>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045609517"/>
              </p:ext>
            </p:extLst>
          </p:nvPr>
        </p:nvGraphicFramePr>
        <p:xfrm>
          <a:off x="4419981" y="2408352"/>
          <a:ext cx="1494898" cy="695960"/>
        </p:xfrm>
        <a:graphic>
          <a:graphicData uri="http://schemas.openxmlformats.org/drawingml/2006/table">
            <a:tbl>
              <a:tblPr firstRow="1" bandRow="1">
                <a:tableStyleId>{5C22544A-7EE6-4342-B048-85BDC9FD1C3A}</a:tableStyleId>
              </a:tblPr>
              <a:tblGrid>
                <a:gridCol w="1002800">
                  <a:extLst>
                    <a:ext uri="{9D8B030D-6E8A-4147-A177-3AD203B41FA5}">
                      <a16:colId xmlns:a16="http://schemas.microsoft.com/office/drawing/2014/main" val="3441164398"/>
                    </a:ext>
                  </a:extLst>
                </a:gridCol>
                <a:gridCol w="492098">
                  <a:extLst>
                    <a:ext uri="{9D8B030D-6E8A-4147-A177-3AD203B41FA5}">
                      <a16:colId xmlns:a16="http://schemas.microsoft.com/office/drawing/2014/main" val="4012699626"/>
                    </a:ext>
                  </a:extLst>
                </a:gridCol>
              </a:tblGrid>
              <a:tr h="137319">
                <a:tc>
                  <a:txBody>
                    <a:bodyPr/>
                    <a:lstStyle/>
                    <a:p>
                      <a:pPr algn="r" fontAlgn="b"/>
                      <a:r>
                        <a:rPr lang="en-GB" sz="1100" b="0" kern="1200" noProof="0">
                          <a:solidFill>
                            <a:srgbClr val="04043F"/>
                          </a:solidFill>
                          <a:latin typeface="+mn-lt"/>
                          <a:ea typeface="+mn-ea"/>
                          <a:cs typeface="+mn-cs"/>
                        </a:rPr>
                        <a:t>AB</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noProof="0">
                          <a:solidFill>
                            <a:srgbClr val="04043F"/>
                          </a:solidFill>
                          <a:latin typeface="+mn-lt"/>
                          <a:ea typeface="+mn-ea"/>
                          <a:cs typeface="+mn-cs"/>
                        </a:rPr>
                        <a:t>46%</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091569"/>
                  </a:ext>
                </a:extLst>
              </a:tr>
              <a:tr h="137319">
                <a:tc>
                  <a:txBody>
                    <a:bodyPr/>
                    <a:lstStyle/>
                    <a:p>
                      <a:pPr algn="r" fontAlgn="b"/>
                      <a:r>
                        <a:rPr lang="en-GB" sz="1100" b="0" kern="1200" noProof="0">
                          <a:solidFill>
                            <a:srgbClr val="04043F"/>
                          </a:solidFill>
                          <a:latin typeface="+mn-lt"/>
                          <a:ea typeface="+mn-ea"/>
                          <a:cs typeface="+mn-cs"/>
                        </a:rPr>
                        <a:t>C1</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noProof="0">
                          <a:solidFill>
                            <a:srgbClr val="04043F"/>
                          </a:solidFill>
                          <a:latin typeface="+mn-lt"/>
                          <a:ea typeface="+mn-ea"/>
                          <a:cs typeface="+mn-cs"/>
                        </a:rPr>
                        <a:t>56%</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5097228"/>
                  </a:ext>
                </a:extLst>
              </a:tr>
              <a:tr h="137319">
                <a:tc>
                  <a:txBody>
                    <a:bodyPr/>
                    <a:lstStyle/>
                    <a:p>
                      <a:pPr algn="r" fontAlgn="b"/>
                      <a:r>
                        <a:rPr lang="en-GB" sz="1100" b="0" kern="1200" noProof="0">
                          <a:solidFill>
                            <a:srgbClr val="04043F"/>
                          </a:solidFill>
                          <a:latin typeface="+mn-lt"/>
                          <a:ea typeface="+mn-ea"/>
                          <a:cs typeface="+mn-cs"/>
                        </a:rPr>
                        <a:t>C2</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noProof="0">
                          <a:solidFill>
                            <a:srgbClr val="04043F"/>
                          </a:solidFill>
                          <a:latin typeface="+mn-lt"/>
                          <a:ea typeface="+mn-ea"/>
                          <a:cs typeface="+mn-cs"/>
                        </a:rPr>
                        <a:t>57%</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7053699"/>
                  </a:ext>
                </a:extLst>
              </a:tr>
              <a:tr h="137319">
                <a:tc>
                  <a:txBody>
                    <a:bodyPr/>
                    <a:lstStyle/>
                    <a:p>
                      <a:pPr algn="r" fontAlgn="b"/>
                      <a:r>
                        <a:rPr lang="en-GB" sz="1100" b="0" kern="1200" noProof="0">
                          <a:solidFill>
                            <a:srgbClr val="04043F"/>
                          </a:solidFill>
                          <a:latin typeface="+mn-lt"/>
                          <a:ea typeface="+mn-ea"/>
                          <a:cs typeface="+mn-cs"/>
                        </a:rPr>
                        <a:t>DE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noProof="0" dirty="0">
                          <a:solidFill>
                            <a:srgbClr val="04043F"/>
                          </a:solidFill>
                          <a:latin typeface="+mn-lt"/>
                          <a:ea typeface="+mn-ea"/>
                          <a:cs typeface="+mn-cs"/>
                        </a:rPr>
                        <a:t>61%</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4688421"/>
                  </a:ext>
                </a:extLst>
              </a:tr>
            </a:tbl>
          </a:graphicData>
        </a:graphic>
      </p:graphicFrame>
      <p:sp>
        <p:nvSpPr>
          <p:cNvPr id="7" name="Text Placeholder 3">
            <a:extLst>
              <a:ext uri="{FF2B5EF4-FFF2-40B4-BE49-F238E27FC236}">
                <a16:creationId xmlns:a16="http://schemas.microsoft.com/office/drawing/2014/main" id="{90F47216-653D-73DC-1D54-53BE15C8496F}"/>
              </a:ext>
            </a:extLst>
          </p:cNvPr>
          <p:cNvSpPr txBox="1">
            <a:spLocks/>
          </p:cNvSpPr>
          <p:nvPr/>
        </p:nvSpPr>
        <p:spPr>
          <a:xfrm>
            <a:off x="838201" y="6492876"/>
            <a:ext cx="6788150" cy="36512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B2. Below is a list of influences people have given for choosing their short break and holiday destinations. Which, if any, are most influential when you think about choosing short breaks or holidays in the UK? Total base size, n=750.</a:t>
            </a:r>
          </a:p>
        </p:txBody>
      </p:sp>
    </p:spTree>
    <p:extLst>
      <p:ext uri="{BB962C8B-B14F-4D97-AF65-F5344CB8AC3E}">
        <p14:creationId xmlns:p14="http://schemas.microsoft.com/office/powerpoint/2010/main" val="2358300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2F33B-2F34-355C-6A55-AD672151212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222A4F42-1F37-D274-2118-729A0108951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14B4F63-082C-BD2A-A69A-EA135D7C0831}"/>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WALES VISITATION 2024&#10;">
            <a:extLst>
              <a:ext uri="{FF2B5EF4-FFF2-40B4-BE49-F238E27FC236}">
                <a16:creationId xmlns:a16="http://schemas.microsoft.com/office/drawing/2014/main" id="{75B6A211-18B0-BD52-5EDA-14765F7C8B76}"/>
              </a:ext>
              <a:ext uri="{C183D7F6-B498-43B3-948B-1728B52AA6E4}">
                <adec:decorative xmlns:adec="http://schemas.microsoft.com/office/drawing/2017/decorative" val="0"/>
              </a:ext>
            </a:extLst>
          </p:cNvPr>
          <p:cNvSpPr txBox="1">
            <a:spLocks noGrp="1"/>
          </p:cNvSpPr>
          <p:nvPr>
            <p:ph type="title" idx="4294967295"/>
          </p:nvPr>
        </p:nvSpPr>
        <p:spPr>
          <a:xfrm>
            <a:off x="386467" y="2951947"/>
            <a:ext cx="5438775"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WALES VISITATION 2024</a:t>
            </a:r>
          </a:p>
        </p:txBody>
      </p:sp>
      <p:pic>
        <p:nvPicPr>
          <p:cNvPr id="4" name="Picture 2">
            <a:extLst>
              <a:ext uri="{FF2B5EF4-FFF2-40B4-BE49-F238E27FC236}">
                <a16:creationId xmlns:a16="http://schemas.microsoft.com/office/drawing/2014/main" id="{96F38682-D385-6741-210B-9075FF79E21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E2992FE-900E-4C3D-B663-57A9DE69996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882609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descr="Took a short break or holiday in Wales in 2024&#10;">
            <a:extLst>
              <a:ext uri="{FF2B5EF4-FFF2-40B4-BE49-F238E27FC236}">
                <a16:creationId xmlns:a16="http://schemas.microsoft.com/office/drawing/2014/main" id="{889975A6-AE94-2AC4-490E-73D97FC3A66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Took a short break or holiday in Wales in 2024</a:t>
            </a:r>
          </a:p>
        </p:txBody>
      </p:sp>
      <p:cxnSp>
        <p:nvCxnSpPr>
          <p:cNvPr id="10" name="Straight Connector 9">
            <a:extLst>
              <a:ext uri="{FF2B5EF4-FFF2-40B4-BE49-F238E27FC236}">
                <a16:creationId xmlns:a16="http://schemas.microsoft.com/office/drawing/2014/main" id="{E01EFBC1-65EA-324E-F771-E5D50421AD9C}"/>
              </a:ext>
              <a:ext uri="{C183D7F6-B498-43B3-948B-1728B52AA6E4}">
                <adec:decorative xmlns:adec="http://schemas.microsoft.com/office/drawing/2017/decorative" val="1"/>
              </a:ext>
            </a:extLst>
          </p:cNvPr>
          <p:cNvCxnSpPr>
            <a:cxnSpLocks/>
          </p:cNvCxnSpPr>
          <p:nvPr/>
        </p:nvCxnSpPr>
        <p:spPr>
          <a:xfrm>
            <a:off x="926972" y="704366"/>
            <a:ext cx="558061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5" descr="In 2024, 15% of people visited Wales, closely matching the 16% from last year. Again, families were the most likely to have taken a short break or holiday.&#10;">
            <a:extLst>
              <a:ext uri="{FF2B5EF4-FFF2-40B4-BE49-F238E27FC236}">
                <a16:creationId xmlns:a16="http://schemas.microsoft.com/office/drawing/2014/main" id="{AA6B2F13-52C4-4D72-AF42-7EAD496B1868}"/>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In 2024, 15% of people visited Wales, closely matching the 16% from last year. Again, families were the most likely to have taken a short break or holiday.</a:t>
            </a:r>
          </a:p>
        </p:txBody>
      </p:sp>
      <p:graphicFrame>
        <p:nvGraphicFramePr>
          <p:cNvPr id="4" name="Chart 3">
            <a:extLst>
              <a:ext uri="{FF2B5EF4-FFF2-40B4-BE49-F238E27FC236}">
                <a16:creationId xmlns:a16="http://schemas.microsoft.com/office/drawing/2014/main" id="{128E989F-20A4-C4AC-C5C7-60B183279D5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40883419"/>
              </p:ext>
            </p:extLst>
          </p:nvPr>
        </p:nvGraphicFramePr>
        <p:xfrm>
          <a:off x="838200" y="1726949"/>
          <a:ext cx="6789000" cy="32744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descr="How many short breaks or holidays (average in 2024)&#10;">
            <a:extLst>
              <a:ext uri="{FF2B5EF4-FFF2-40B4-BE49-F238E27FC236}">
                <a16:creationId xmlns:a16="http://schemas.microsoft.com/office/drawing/2014/main" id="{3D2A344E-0FCE-27C4-531B-6A503A259164}"/>
              </a:ext>
            </a:extLst>
          </p:cNvPr>
          <p:cNvSpPr txBox="1"/>
          <p:nvPr/>
        </p:nvSpPr>
        <p:spPr>
          <a:xfrm>
            <a:off x="1675240" y="5307763"/>
            <a:ext cx="5375189" cy="338554"/>
          </a:xfrm>
          <a:prstGeom prst="rect">
            <a:avLst/>
          </a:prstGeom>
          <a:noFill/>
        </p:spPr>
        <p:txBody>
          <a:bodyPr wrap="none" rtlCol="0">
            <a:spAutoFit/>
          </a:bodyPr>
          <a:lstStyle/>
          <a:p>
            <a:r>
              <a:rPr lang="en-GB" sz="1600" b="1" noProof="0">
                <a:solidFill>
                  <a:srgbClr val="04043F"/>
                </a:solidFill>
              </a:rPr>
              <a:t>How many short breaks or holidays (average in 2024)</a:t>
            </a:r>
          </a:p>
        </p:txBody>
      </p:sp>
      <p:sp>
        <p:nvSpPr>
          <p:cNvPr id="9" name="TextBox 8" descr="2.06 short breaks (1-3 nights)&#10;2.17 holidays (4+ nights)&#10;">
            <a:extLst>
              <a:ext uri="{FF2B5EF4-FFF2-40B4-BE49-F238E27FC236}">
                <a16:creationId xmlns:a16="http://schemas.microsoft.com/office/drawing/2014/main" id="{FD4BEA88-FCAF-EB48-8EDA-7DF2FD66CDF1}"/>
              </a:ext>
            </a:extLst>
          </p:cNvPr>
          <p:cNvSpPr txBox="1"/>
          <p:nvPr/>
        </p:nvSpPr>
        <p:spPr>
          <a:xfrm>
            <a:off x="2330066" y="5690208"/>
            <a:ext cx="3198312" cy="646331"/>
          </a:xfrm>
          <a:prstGeom prst="rect">
            <a:avLst/>
          </a:prstGeom>
          <a:noFill/>
        </p:spPr>
        <p:txBody>
          <a:bodyPr wrap="none" rtlCol="0">
            <a:spAutoFit/>
          </a:bodyPr>
          <a:lstStyle/>
          <a:p>
            <a:pPr algn="ctr"/>
            <a:r>
              <a:rPr lang="en-GB" b="1" noProof="0">
                <a:solidFill>
                  <a:srgbClr val="120742"/>
                </a:solidFill>
              </a:rPr>
              <a:t>2.06</a:t>
            </a:r>
            <a:r>
              <a:rPr lang="en-GB" noProof="0">
                <a:solidFill>
                  <a:srgbClr val="120742"/>
                </a:solidFill>
              </a:rPr>
              <a:t> short breaks (1-3 nights)</a:t>
            </a:r>
          </a:p>
          <a:p>
            <a:pPr algn="ctr"/>
            <a:r>
              <a:rPr lang="en-GB" b="1" noProof="0">
                <a:solidFill>
                  <a:srgbClr val="120742"/>
                </a:solidFill>
              </a:rPr>
              <a:t>2.17</a:t>
            </a:r>
            <a:r>
              <a:rPr lang="en-GB" noProof="0">
                <a:solidFill>
                  <a:srgbClr val="120742"/>
                </a:solidFill>
              </a:rPr>
              <a:t> holidays (4+ nights)</a:t>
            </a:r>
          </a:p>
        </p:txBody>
      </p:sp>
      <p:cxnSp>
        <p:nvCxnSpPr>
          <p:cNvPr id="12" name="Straight Connector 11">
            <a:extLst>
              <a:ext uri="{FF2B5EF4-FFF2-40B4-BE49-F238E27FC236}">
                <a16:creationId xmlns:a16="http://schemas.microsoft.com/office/drawing/2014/main" id="{EADE3163-5C3E-3D39-6BE4-888F7DD21DAF}"/>
              </a:ext>
              <a:ext uri="{C183D7F6-B498-43B3-948B-1728B52AA6E4}">
                <adec:decorative xmlns:adec="http://schemas.microsoft.com/office/drawing/2017/decorative" val="1"/>
              </a:ext>
            </a:extLst>
          </p:cNvPr>
          <p:cNvCxnSpPr>
            <a:cxnSpLocks/>
          </p:cNvCxnSpPr>
          <p:nvPr/>
        </p:nvCxnSpPr>
        <p:spPr>
          <a:xfrm flipV="1">
            <a:off x="2217039" y="3152274"/>
            <a:ext cx="0" cy="1777248"/>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pic>
        <p:nvPicPr>
          <p:cNvPr id="3" name="Picture Placeholder 2">
            <a:extLst>
              <a:ext uri="{FF2B5EF4-FFF2-40B4-BE49-F238E27FC236}">
                <a16:creationId xmlns:a16="http://schemas.microsoft.com/office/drawing/2014/main" id="{60E8A7E5-8CAF-C555-4EB9-6C9FC9DE9BBC}"/>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descr="D1. Did you take a short break or holiday in Wales in 2024? Total base size, n=750.&#10;D2. How many short breaks or holidays did you take in Wales in 2024? Wales 2024 trip takers, n=109.&#10;">
            <a:extLst>
              <a:ext uri="{FF2B5EF4-FFF2-40B4-BE49-F238E27FC236}">
                <a16:creationId xmlns:a16="http://schemas.microsoft.com/office/drawing/2014/main" id="{73E034F1-FCB6-25BF-1F6C-71767D91681D}"/>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D1. Did you take a short break or holiday in Wales in 2024? Total base size, n=750.</a:t>
            </a:r>
          </a:p>
          <a:p>
            <a:pPr marL="0" indent="0">
              <a:buNone/>
            </a:pPr>
            <a:r>
              <a:rPr lang="en-GB" sz="1000" noProof="0">
                <a:solidFill>
                  <a:schemeClr val="tx1"/>
                </a:solidFill>
              </a:rPr>
              <a:t>D2. How many short breaks or holidays did you take in Wales in 2024? Wales 2024 trip takers, n=109.</a:t>
            </a:r>
          </a:p>
        </p:txBody>
      </p:sp>
    </p:spTree>
    <p:extLst>
      <p:ext uri="{BB962C8B-B14F-4D97-AF65-F5344CB8AC3E}">
        <p14:creationId xmlns:p14="http://schemas.microsoft.com/office/powerpoint/2010/main" val="1256019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descr="Month trip taken in Wales in 2023 or 2024&#10;">
            <a:extLst>
              <a:ext uri="{FF2B5EF4-FFF2-40B4-BE49-F238E27FC236}">
                <a16:creationId xmlns:a16="http://schemas.microsoft.com/office/drawing/2014/main" id="{DBA3CBAB-6180-B785-33B8-E02FE1E6A16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Month trip taken in Wales in 2023 or 2024</a:t>
            </a:r>
          </a:p>
        </p:txBody>
      </p:sp>
      <p:cxnSp>
        <p:nvCxnSpPr>
          <p:cNvPr id="11" name="Straight Connector 10">
            <a:extLst>
              <a:ext uri="{FF2B5EF4-FFF2-40B4-BE49-F238E27FC236}">
                <a16:creationId xmlns:a16="http://schemas.microsoft.com/office/drawing/2014/main" id="{FC01F9FA-4977-8330-A10F-F15146D07133}"/>
              </a:ext>
              <a:ext uri="{C183D7F6-B498-43B3-948B-1728B52AA6E4}">
                <adec:decorative xmlns:adec="http://schemas.microsoft.com/office/drawing/2017/decorative" val="1"/>
              </a:ext>
            </a:extLst>
          </p:cNvPr>
          <p:cNvCxnSpPr>
            <a:cxnSpLocks/>
          </p:cNvCxnSpPr>
          <p:nvPr/>
        </p:nvCxnSpPr>
        <p:spPr>
          <a:xfrm>
            <a:off x="926972" y="704366"/>
            <a:ext cx="498659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Overnight visits to Wales by domestic tourists are highest during the summer months. Compared to 2023, a slightly higher number took a holiday in the winter, while slightly fewer visited in the spring.&#10;">
            <a:extLst>
              <a:ext uri="{FF2B5EF4-FFF2-40B4-BE49-F238E27FC236}">
                <a16:creationId xmlns:a16="http://schemas.microsoft.com/office/drawing/2014/main" id="{D54A10D7-C077-D959-E123-66397D184095}"/>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Overnight visits to Wales by domestic tourists are highest during the summer months. Compared to 2023, a slightly higher number took a holiday in the winter, while slightly fewer visited in the spring.</a:t>
            </a:r>
          </a:p>
        </p:txBody>
      </p:sp>
      <p:graphicFrame>
        <p:nvGraphicFramePr>
          <p:cNvPr id="6" name="Chart 5">
            <a:extLst>
              <a:ext uri="{FF2B5EF4-FFF2-40B4-BE49-F238E27FC236}">
                <a16:creationId xmlns:a16="http://schemas.microsoft.com/office/drawing/2014/main" id="{9384C0B3-B7CC-D823-4B11-1E706524360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84913541"/>
              </p:ext>
            </p:extLst>
          </p:nvPr>
        </p:nvGraphicFramePr>
        <p:xfrm>
          <a:off x="809003" y="1814262"/>
          <a:ext cx="6817348" cy="3903133"/>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a:extLst>
              <a:ext uri="{FF2B5EF4-FFF2-40B4-BE49-F238E27FC236}">
                <a16:creationId xmlns:a16="http://schemas.microsoft.com/office/drawing/2014/main" id="{677BE1E1-2A00-323B-B10D-7EF91FDB3DB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D3. And in which months of the year did you visit for a short break or holiday in 2024?&#10;Wales trip takers, n=162 (taken a trip in 2023), n=109 (taken a trip in 2024).&#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dirty="0">
                <a:solidFill>
                  <a:schemeClr val="tx1"/>
                </a:solidFill>
              </a:rPr>
              <a:t>D3. And in which months of the year did you visit for a short break or holiday in 2024?</a:t>
            </a:r>
          </a:p>
          <a:p>
            <a:pPr marL="0" indent="0">
              <a:buNone/>
            </a:pPr>
            <a:r>
              <a:rPr lang="en-GB" sz="1000" noProof="0" dirty="0">
                <a:solidFill>
                  <a:schemeClr val="tx1"/>
                </a:solidFill>
              </a:rPr>
              <a:t>Wales trip takers, n=162 (taken a trip in 2023), n=109 (taken a trip in 2024).</a:t>
            </a:r>
          </a:p>
        </p:txBody>
      </p:sp>
    </p:spTree>
    <p:extLst>
      <p:ext uri="{BB962C8B-B14F-4D97-AF65-F5344CB8AC3E}">
        <p14:creationId xmlns:p14="http://schemas.microsoft.com/office/powerpoint/2010/main" val="3511286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descr="Wales as a first-choice destination&#10;">
            <a:extLst>
              <a:ext uri="{FF2B5EF4-FFF2-40B4-BE49-F238E27FC236}">
                <a16:creationId xmlns:a16="http://schemas.microsoft.com/office/drawing/2014/main" id="{57BFEE8C-5A81-00C5-AA76-76EE7F04E5E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Wales as a first-choice destination</a:t>
            </a:r>
          </a:p>
        </p:txBody>
      </p:sp>
      <p:cxnSp>
        <p:nvCxnSpPr>
          <p:cNvPr id="8" name="Straight Connector 7">
            <a:extLst>
              <a:ext uri="{FF2B5EF4-FFF2-40B4-BE49-F238E27FC236}">
                <a16:creationId xmlns:a16="http://schemas.microsoft.com/office/drawing/2014/main" id="{08C47E0D-3E3C-1BD0-14CC-738208946F72}"/>
              </a:ext>
              <a:ext uri="{C183D7F6-B498-43B3-948B-1728B52AA6E4}">
                <adec:decorative xmlns:adec="http://schemas.microsoft.com/office/drawing/2017/decorative" val="1"/>
              </a:ext>
            </a:extLst>
          </p:cNvPr>
          <p:cNvCxnSpPr>
            <a:cxnSpLocks/>
          </p:cNvCxnSpPr>
          <p:nvPr/>
        </p:nvCxnSpPr>
        <p:spPr>
          <a:xfrm>
            <a:off x="926972" y="704366"/>
            <a:ext cx="41847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Of the 2024 visitors, 49% indicated that Wales was their first choice, showing a decrease compared to visitors in 2023 (66%).&#10;">
            <a:extLst>
              <a:ext uri="{FF2B5EF4-FFF2-40B4-BE49-F238E27FC236}">
                <a16:creationId xmlns:a16="http://schemas.microsoft.com/office/drawing/2014/main" id="{0F7FCDC9-C160-0AE0-F2C7-568263D8769B}"/>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Of the 2024 visitors, 49% indicated that Wales was their first choice, showing a decrease compared to visitors in 2023 (66%).</a:t>
            </a:r>
          </a:p>
        </p:txBody>
      </p:sp>
      <p:graphicFrame>
        <p:nvGraphicFramePr>
          <p:cNvPr id="6" name="Chart 5">
            <a:extLst>
              <a:ext uri="{FF2B5EF4-FFF2-40B4-BE49-F238E27FC236}">
                <a16:creationId xmlns:a16="http://schemas.microsoft.com/office/drawing/2014/main" id="{9384C0B3-B7CC-D823-4B11-1E706524360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12176848"/>
              </p:ext>
            </p:extLst>
          </p:nvPr>
        </p:nvGraphicFramePr>
        <p:xfrm>
          <a:off x="809003" y="2015382"/>
          <a:ext cx="6817348" cy="3882988"/>
        </p:xfrm>
        <a:graphic>
          <a:graphicData uri="http://schemas.openxmlformats.org/drawingml/2006/chart">
            <c:chart xmlns:c="http://schemas.openxmlformats.org/drawingml/2006/chart" xmlns:r="http://schemas.openxmlformats.org/officeDocument/2006/relationships" r:id="rId2"/>
          </a:graphicData>
        </a:graphic>
      </p:graphicFrame>
      <p:pic>
        <p:nvPicPr>
          <p:cNvPr id="4098" name="Picture 2">
            <a:extLst>
              <a:ext uri="{FF2B5EF4-FFF2-40B4-BE49-F238E27FC236}">
                <a16:creationId xmlns:a16="http://schemas.microsoft.com/office/drawing/2014/main" id="{AE76FE8A-D9AB-466A-A4AF-A294247DD49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D4. Which, if any, of these statements best apply to your trip in Wales in 2024?&#10;Wales trip takers, n=162 (taken a trip in 2023), n=109 (taken a trip in 2024).&#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D4. Which, if any, of these statements best apply to your trip in Wales in 2024?</a:t>
            </a:r>
          </a:p>
          <a:p>
            <a:pPr marL="0" indent="0">
              <a:buNone/>
            </a:pPr>
            <a:r>
              <a:rPr lang="en-GB" sz="1000" noProof="0">
                <a:solidFill>
                  <a:schemeClr val="tx1"/>
                </a:solidFill>
              </a:rPr>
              <a:t>Wales trip takers, n=162 (taken a trip in 2023), n=109 (taken a trip in 2024).</a:t>
            </a:r>
          </a:p>
        </p:txBody>
      </p:sp>
    </p:spTree>
    <p:extLst>
      <p:ext uri="{BB962C8B-B14F-4D97-AF65-F5344CB8AC3E}">
        <p14:creationId xmlns:p14="http://schemas.microsoft.com/office/powerpoint/2010/main" val="4133616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descr="Where in Wales and number of nights stayed&#10;">
            <a:extLst>
              <a:ext uri="{FF2B5EF4-FFF2-40B4-BE49-F238E27FC236}">
                <a16:creationId xmlns:a16="http://schemas.microsoft.com/office/drawing/2014/main" id="{EBB5D0EB-8329-EAF2-DD47-F56E10566F6E}"/>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Where in Wales and number of nights stayed</a:t>
            </a:r>
          </a:p>
        </p:txBody>
      </p:sp>
      <p:cxnSp>
        <p:nvCxnSpPr>
          <p:cNvPr id="11" name="Straight Connector 10">
            <a:extLst>
              <a:ext uri="{FF2B5EF4-FFF2-40B4-BE49-F238E27FC236}">
                <a16:creationId xmlns:a16="http://schemas.microsoft.com/office/drawing/2014/main" id="{8776ED79-A75C-F602-0B54-3F1D1861DAEB}"/>
              </a:ext>
              <a:ext uri="{C183D7F6-B498-43B3-948B-1728B52AA6E4}">
                <adec:decorative xmlns:adec="http://schemas.microsoft.com/office/drawing/2017/decorative" val="1"/>
              </a:ext>
            </a:extLst>
          </p:cNvPr>
          <p:cNvCxnSpPr>
            <a:cxnSpLocks/>
          </p:cNvCxnSpPr>
          <p:nvPr/>
        </p:nvCxnSpPr>
        <p:spPr>
          <a:xfrm>
            <a:off x="926972" y="704366"/>
            <a:ext cx="551477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itle 5" descr="In 2024, North Wales emerged as the top destination for Irish holidaymakers visiting Wales. However, the majority of them stayed in Cardiff, with most opting for short stays, and only a few choosing to stay for more than a week.&#10;">
            <a:extLst>
              <a:ext uri="{FF2B5EF4-FFF2-40B4-BE49-F238E27FC236}">
                <a16:creationId xmlns:a16="http://schemas.microsoft.com/office/drawing/2014/main" id="{6FFF0AA0-12F9-2EC3-61E7-531680BD4DFB}"/>
              </a:ext>
            </a:extLst>
          </p:cNvPr>
          <p:cNvSpPr txBox="1">
            <a:spLocks/>
          </p:cNvSpPr>
          <p:nvPr/>
        </p:nvSpPr>
        <p:spPr>
          <a:xfrm>
            <a:off x="838199" y="962260"/>
            <a:ext cx="1096416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In 2024, North Wales emerged as the top destination for Irish holidaymakers visiting Wales. However, the majority of them stayed in Cardiff, with most opting for short stays, and only a few choosing to stay for more than a week.</a:t>
            </a:r>
          </a:p>
        </p:txBody>
      </p:sp>
      <p:pic>
        <p:nvPicPr>
          <p:cNvPr id="4" name="Picture 3">
            <a:extLst>
              <a:ext uri="{FF2B5EF4-FFF2-40B4-BE49-F238E27FC236}">
                <a16:creationId xmlns:a16="http://schemas.microsoft.com/office/drawing/2014/main" id="{E1F45FE2-6560-EABF-6A0E-500B45608F64}"/>
              </a:ext>
              <a:ext uri="{C183D7F6-B498-43B3-948B-1728B52AA6E4}">
                <adec:decorative xmlns:adec="http://schemas.microsoft.com/office/drawing/2017/decorative" val="1"/>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Effect>
                      <a14:brightnessContrast contrast="52000"/>
                    </a14:imgEffect>
                  </a14:imgLayer>
                </a14:imgProps>
              </a:ext>
            </a:extLst>
          </a:blip>
          <a:stretch>
            <a:fillRect/>
          </a:stretch>
        </p:blipFill>
        <p:spPr>
          <a:xfrm>
            <a:off x="2306398" y="2399566"/>
            <a:ext cx="2135057" cy="2856131"/>
          </a:xfrm>
          <a:prstGeom prst="rect">
            <a:avLst/>
          </a:prstGeom>
        </p:spPr>
      </p:pic>
      <p:sp>
        <p:nvSpPr>
          <p:cNvPr id="5" name="TextBox 4" descr="48%&#10;North Wales (1)&#10;">
            <a:extLst>
              <a:ext uri="{FF2B5EF4-FFF2-40B4-BE49-F238E27FC236}">
                <a16:creationId xmlns:a16="http://schemas.microsoft.com/office/drawing/2014/main" id="{355BCC58-FA21-4090-F00A-07102C33F149}"/>
              </a:ext>
            </a:extLst>
          </p:cNvPr>
          <p:cNvSpPr txBox="1"/>
          <p:nvPr/>
        </p:nvSpPr>
        <p:spPr>
          <a:xfrm>
            <a:off x="1056413" y="2746329"/>
            <a:ext cx="1547090" cy="612934"/>
          </a:xfrm>
          <a:prstGeom prst="roundRect">
            <a:avLst/>
          </a:prstGeom>
          <a:solidFill>
            <a:srgbClr val="120742"/>
          </a:solidFill>
        </p:spPr>
        <p:txBody>
          <a:bodyPr wrap="square" rtlCol="0">
            <a:spAutoFit/>
          </a:bodyPr>
          <a:lstStyle/>
          <a:p>
            <a:pPr algn="ctr"/>
            <a:r>
              <a:rPr lang="en-GB" sz="2000" b="1" noProof="0">
                <a:solidFill>
                  <a:schemeClr val="bg1"/>
                </a:solidFill>
              </a:rPr>
              <a:t>48%</a:t>
            </a:r>
          </a:p>
          <a:p>
            <a:pPr algn="ctr"/>
            <a:r>
              <a:rPr lang="en-GB" sz="1000" noProof="0">
                <a:solidFill>
                  <a:schemeClr val="bg1"/>
                </a:solidFill>
              </a:rPr>
              <a:t>North Wales (1)</a:t>
            </a:r>
          </a:p>
        </p:txBody>
      </p:sp>
      <p:sp>
        <p:nvSpPr>
          <p:cNvPr id="6" name="TextBox 5" descr="23%&#10;Mid Wales (2)&#10;">
            <a:extLst>
              <a:ext uri="{FF2B5EF4-FFF2-40B4-BE49-F238E27FC236}">
                <a16:creationId xmlns:a16="http://schemas.microsoft.com/office/drawing/2014/main" id="{4CCDF0AE-8F52-8CB8-14C4-C91A84CC1489}"/>
              </a:ext>
            </a:extLst>
          </p:cNvPr>
          <p:cNvSpPr txBox="1"/>
          <p:nvPr/>
        </p:nvSpPr>
        <p:spPr>
          <a:xfrm>
            <a:off x="4144350" y="3464693"/>
            <a:ext cx="1547090" cy="612000"/>
          </a:xfrm>
          <a:prstGeom prst="roundRect">
            <a:avLst/>
          </a:prstGeom>
          <a:solidFill>
            <a:srgbClr val="120742"/>
          </a:solidFill>
        </p:spPr>
        <p:txBody>
          <a:bodyPr wrap="square" rtlCol="0">
            <a:spAutoFit/>
          </a:bodyPr>
          <a:lstStyle/>
          <a:p>
            <a:pPr algn="ctr"/>
            <a:r>
              <a:rPr lang="en-GB" sz="2000" b="1" noProof="0">
                <a:solidFill>
                  <a:schemeClr val="bg1"/>
                </a:solidFill>
              </a:rPr>
              <a:t>23%</a:t>
            </a:r>
          </a:p>
          <a:p>
            <a:pPr algn="ctr"/>
            <a:r>
              <a:rPr lang="en-GB" sz="900" noProof="0">
                <a:solidFill>
                  <a:schemeClr val="bg1"/>
                </a:solidFill>
              </a:rPr>
              <a:t>Mid Wales (2)</a:t>
            </a:r>
          </a:p>
        </p:txBody>
      </p:sp>
      <p:sp>
        <p:nvSpPr>
          <p:cNvPr id="7" name="TextBox 6" descr="28%&#10;South West Wales (3)&#10;">
            <a:extLst>
              <a:ext uri="{FF2B5EF4-FFF2-40B4-BE49-F238E27FC236}">
                <a16:creationId xmlns:a16="http://schemas.microsoft.com/office/drawing/2014/main" id="{2C5566BC-B606-8BFC-571A-962FBAB48934}"/>
              </a:ext>
            </a:extLst>
          </p:cNvPr>
          <p:cNvSpPr txBox="1"/>
          <p:nvPr/>
        </p:nvSpPr>
        <p:spPr>
          <a:xfrm>
            <a:off x="984746" y="4778659"/>
            <a:ext cx="1548000" cy="612934"/>
          </a:xfrm>
          <a:prstGeom prst="roundRect">
            <a:avLst/>
          </a:prstGeom>
          <a:solidFill>
            <a:srgbClr val="120742"/>
          </a:solidFill>
        </p:spPr>
        <p:txBody>
          <a:bodyPr wrap="square" rtlCol="0">
            <a:spAutoFit/>
          </a:bodyPr>
          <a:lstStyle/>
          <a:p>
            <a:pPr algn="ctr"/>
            <a:r>
              <a:rPr lang="en-GB" sz="2000" b="1" noProof="0">
                <a:solidFill>
                  <a:schemeClr val="bg1"/>
                </a:solidFill>
              </a:rPr>
              <a:t>28%</a:t>
            </a:r>
          </a:p>
          <a:p>
            <a:pPr algn="ctr"/>
            <a:r>
              <a:rPr lang="en-GB" sz="1000" noProof="0">
                <a:solidFill>
                  <a:schemeClr val="bg1"/>
                </a:solidFill>
              </a:rPr>
              <a:t>South West Wales (3)</a:t>
            </a:r>
          </a:p>
        </p:txBody>
      </p:sp>
      <p:sp>
        <p:nvSpPr>
          <p:cNvPr id="8" name="TextBox 7" descr="38%&#10;South East Wales (4)&#10;">
            <a:extLst>
              <a:ext uri="{FF2B5EF4-FFF2-40B4-BE49-F238E27FC236}">
                <a16:creationId xmlns:a16="http://schemas.microsoft.com/office/drawing/2014/main" id="{34910648-CCC2-22B5-E967-FCCABC152B90}"/>
              </a:ext>
            </a:extLst>
          </p:cNvPr>
          <p:cNvSpPr txBox="1"/>
          <p:nvPr/>
        </p:nvSpPr>
        <p:spPr>
          <a:xfrm>
            <a:off x="4233938" y="4877683"/>
            <a:ext cx="1548000" cy="612934"/>
          </a:xfrm>
          <a:prstGeom prst="roundRect">
            <a:avLst/>
          </a:prstGeom>
          <a:solidFill>
            <a:srgbClr val="120742"/>
          </a:solidFill>
        </p:spPr>
        <p:txBody>
          <a:bodyPr wrap="square" rtlCol="0">
            <a:spAutoFit/>
          </a:bodyPr>
          <a:lstStyle/>
          <a:p>
            <a:pPr algn="ctr"/>
            <a:r>
              <a:rPr lang="en-GB" sz="2000" b="1" noProof="0">
                <a:solidFill>
                  <a:schemeClr val="bg1"/>
                </a:solidFill>
              </a:rPr>
              <a:t>38%</a:t>
            </a:r>
          </a:p>
          <a:p>
            <a:pPr algn="ctr"/>
            <a:r>
              <a:rPr lang="en-GB" sz="1000" noProof="0">
                <a:solidFill>
                  <a:schemeClr val="bg1"/>
                </a:solidFill>
              </a:rPr>
              <a:t>South East Wales (4)</a:t>
            </a:r>
          </a:p>
        </p:txBody>
      </p:sp>
      <p:sp>
        <p:nvSpPr>
          <p:cNvPr id="10" name="TextBox 9" descr="0% can’t recall&#10;">
            <a:extLst>
              <a:ext uri="{FF2B5EF4-FFF2-40B4-BE49-F238E27FC236}">
                <a16:creationId xmlns:a16="http://schemas.microsoft.com/office/drawing/2014/main" id="{47F27378-9089-8EAE-5B22-93BCB1400963}"/>
              </a:ext>
            </a:extLst>
          </p:cNvPr>
          <p:cNvSpPr txBox="1"/>
          <p:nvPr/>
        </p:nvSpPr>
        <p:spPr>
          <a:xfrm>
            <a:off x="2842370" y="5383317"/>
            <a:ext cx="1063112" cy="253916"/>
          </a:xfrm>
          <a:prstGeom prst="rect">
            <a:avLst/>
          </a:prstGeom>
          <a:noFill/>
        </p:spPr>
        <p:txBody>
          <a:bodyPr wrap="none" rtlCol="0">
            <a:spAutoFit/>
          </a:bodyPr>
          <a:lstStyle/>
          <a:p>
            <a:pPr algn="ctr"/>
            <a:r>
              <a:rPr lang="en-GB" sz="1050" noProof="0"/>
              <a:t>0% can’t recall</a:t>
            </a:r>
          </a:p>
        </p:txBody>
      </p:sp>
      <p:graphicFrame>
        <p:nvGraphicFramePr>
          <p:cNvPr id="2" name="Chart 1">
            <a:extLst>
              <a:ext uri="{FF2B5EF4-FFF2-40B4-BE49-F238E27FC236}">
                <a16:creationId xmlns:a16="http://schemas.microsoft.com/office/drawing/2014/main" id="{F1B291B7-99F2-767F-B2B9-688BE297596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90686203"/>
              </p:ext>
            </p:extLst>
          </p:nvPr>
        </p:nvGraphicFramePr>
        <p:xfrm>
          <a:off x="2438531" y="2009561"/>
          <a:ext cx="10624031" cy="33486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E5DD578F-7C0F-B2F8-C305-13EEB94C17D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49928997"/>
              </p:ext>
            </p:extLst>
          </p:nvPr>
        </p:nvGraphicFramePr>
        <p:xfrm>
          <a:off x="5926027" y="4126294"/>
          <a:ext cx="1918995" cy="1716303"/>
        </p:xfrm>
        <a:graphic>
          <a:graphicData uri="http://schemas.openxmlformats.org/drawingml/2006/chart">
            <c:chart xmlns:c="http://schemas.openxmlformats.org/drawingml/2006/chart" xmlns:r="http://schemas.openxmlformats.org/officeDocument/2006/relationships" r:id="rId5"/>
          </a:graphicData>
        </a:graphic>
      </p:graphicFrame>
      <p:cxnSp>
        <p:nvCxnSpPr>
          <p:cNvPr id="15" name="Straight Connector 14">
            <a:extLst>
              <a:ext uri="{FF2B5EF4-FFF2-40B4-BE49-F238E27FC236}">
                <a16:creationId xmlns:a16="http://schemas.microsoft.com/office/drawing/2014/main" id="{9086D226-FBEF-1883-1927-46D0A8F8163D}"/>
              </a:ext>
              <a:ext uri="{C183D7F6-B498-43B3-948B-1728B52AA6E4}">
                <adec:decorative xmlns:adec="http://schemas.microsoft.com/office/drawing/2017/decorative" val="1"/>
              </a:ext>
            </a:extLst>
          </p:cNvPr>
          <p:cNvCxnSpPr>
            <a:cxnSpLocks/>
          </p:cNvCxnSpPr>
          <p:nvPr/>
        </p:nvCxnSpPr>
        <p:spPr>
          <a:xfrm flipV="1">
            <a:off x="5984032" y="2245978"/>
            <a:ext cx="0" cy="3547018"/>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Text Placeholder 3">
            <a:extLst>
              <a:ext uri="{FF2B5EF4-FFF2-40B4-BE49-F238E27FC236}">
                <a16:creationId xmlns:a16="http://schemas.microsoft.com/office/drawing/2014/main" id="{51B60BA8-D222-7176-1851-3308DE73475C}"/>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D6. Where in Wales did you stay overnight on this trip in 2024?</a:t>
            </a:r>
          </a:p>
          <a:p>
            <a:pPr marL="0" indent="0">
              <a:buNone/>
            </a:pPr>
            <a:r>
              <a:rPr lang="en-GB" sz="1000" noProof="0">
                <a:solidFill>
                  <a:schemeClr val="tx1"/>
                </a:solidFill>
              </a:rPr>
              <a:t>D8. On this trip in Wales in 2024, how many nights did you stay away for? Wales 2024 trip takers, n=109.</a:t>
            </a:r>
          </a:p>
        </p:txBody>
      </p:sp>
    </p:spTree>
    <p:extLst>
      <p:ext uri="{BB962C8B-B14F-4D97-AF65-F5344CB8AC3E}">
        <p14:creationId xmlns:p14="http://schemas.microsoft.com/office/powerpoint/2010/main" val="3097726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Company&#10;">
            <a:extLst>
              <a:ext uri="{FF2B5EF4-FFF2-40B4-BE49-F238E27FC236}">
                <a16:creationId xmlns:a16="http://schemas.microsoft.com/office/drawing/2014/main" id="{A78F9506-A1F9-153E-B4BB-CCF8E9E5E4C0}"/>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Company</a:t>
            </a:r>
          </a:p>
        </p:txBody>
      </p:sp>
      <p:cxnSp>
        <p:nvCxnSpPr>
          <p:cNvPr id="8" name="Straight Connector 7">
            <a:extLst>
              <a:ext uri="{FF2B5EF4-FFF2-40B4-BE49-F238E27FC236}">
                <a16:creationId xmlns:a16="http://schemas.microsoft.com/office/drawing/2014/main" id="{A9B7E82B-B67B-847D-EDA3-5D915BC23AA7}"/>
              </a:ext>
              <a:ext uri="{C183D7F6-B498-43B3-948B-1728B52AA6E4}">
                <adec:decorative xmlns:adec="http://schemas.microsoft.com/office/drawing/2017/decorative" val="1"/>
              </a:ext>
            </a:extLst>
          </p:cNvPr>
          <p:cNvCxnSpPr>
            <a:cxnSpLocks/>
          </p:cNvCxnSpPr>
          <p:nvPr/>
        </p:nvCxnSpPr>
        <p:spPr>
          <a:xfrm>
            <a:off x="926972" y="704366"/>
            <a:ext cx="120063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The overwhelming majority of Ireland visitors to Wales in 2024 travelled with at least one other person. 61% travelled with their partner, and only a small minority took the trip alone.&#10;">
            <a:extLst>
              <a:ext uri="{FF2B5EF4-FFF2-40B4-BE49-F238E27FC236}">
                <a16:creationId xmlns:a16="http://schemas.microsoft.com/office/drawing/2014/main" id="{D3DE5470-8A5C-0A99-0051-26BC01E6B8ED}"/>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chemeClr val="accent1"/>
                </a:solidFill>
                <a:effectLst/>
                <a:uLnTx/>
                <a:uFillTx/>
                <a:latin typeface="Arial" panose="020B0604020202020204" pitchFamily="34" charset="0"/>
                <a:ea typeface="+mj-ea"/>
                <a:cs typeface="Arial" panose="020B0604020202020204" pitchFamily="34" charset="0"/>
              </a:rPr>
              <a:t>The overwhelming majority of Ireland visitors to Wales in 2024 travelled with at least one other person. 61% travelled with their partner, and only a small minority took the trip alone.</a:t>
            </a:r>
          </a:p>
        </p:txBody>
      </p:sp>
      <p:sp>
        <p:nvSpPr>
          <p:cNvPr id="11" name="TextBox 10">
            <a:extLst>
              <a:ext uri="{FF2B5EF4-FFF2-40B4-BE49-F238E27FC236}">
                <a16:creationId xmlns:a16="http://schemas.microsoft.com/office/drawing/2014/main" id="{3B7FDCE5-FF89-96D6-7750-BD74E500EDC5}"/>
              </a:ext>
            </a:extLst>
          </p:cNvPr>
          <p:cNvSpPr txBox="1"/>
          <p:nvPr/>
        </p:nvSpPr>
        <p:spPr>
          <a:xfrm>
            <a:off x="2127606" y="2397753"/>
            <a:ext cx="2046526" cy="307777"/>
          </a:xfrm>
          <a:prstGeom prst="rect">
            <a:avLst/>
          </a:prstGeom>
          <a:noFill/>
        </p:spPr>
        <p:txBody>
          <a:bodyPr wrap="square" rtlCol="0" anchor="ctr">
            <a:spAutoFit/>
          </a:bodyPr>
          <a:lstStyle/>
          <a:p>
            <a:pPr algn="r"/>
            <a:r>
              <a:rPr lang="en-GB" sz="1400" b="1" noProof="0">
                <a:solidFill>
                  <a:srgbClr val="120742"/>
                </a:solidFill>
              </a:rPr>
              <a:t>Your partner</a:t>
            </a:r>
          </a:p>
        </p:txBody>
      </p:sp>
      <p:sp>
        <p:nvSpPr>
          <p:cNvPr id="10" name="TextBox 9">
            <a:extLst>
              <a:ext uri="{FF2B5EF4-FFF2-40B4-BE49-F238E27FC236}">
                <a16:creationId xmlns:a16="http://schemas.microsoft.com/office/drawing/2014/main" id="{721D0A1B-6A05-9498-018B-972AD0C8BC1B}"/>
              </a:ext>
            </a:extLst>
          </p:cNvPr>
          <p:cNvSpPr txBox="1"/>
          <p:nvPr/>
        </p:nvSpPr>
        <p:spPr>
          <a:xfrm>
            <a:off x="4119522" y="2285571"/>
            <a:ext cx="904415" cy="523220"/>
          </a:xfrm>
          <a:prstGeom prst="rect">
            <a:avLst/>
          </a:prstGeom>
          <a:noFill/>
        </p:spPr>
        <p:txBody>
          <a:bodyPr wrap="none" rtlCol="0">
            <a:spAutoFit/>
          </a:bodyPr>
          <a:lstStyle/>
          <a:p>
            <a:r>
              <a:rPr lang="en-GB" sz="2800" b="1" noProof="0">
                <a:solidFill>
                  <a:srgbClr val="120742"/>
                </a:solidFill>
              </a:rPr>
              <a:t>61%</a:t>
            </a:r>
          </a:p>
        </p:txBody>
      </p:sp>
      <p:graphicFrame>
        <p:nvGraphicFramePr>
          <p:cNvPr id="7" name="Chart 6">
            <a:extLst>
              <a:ext uri="{FF2B5EF4-FFF2-40B4-BE49-F238E27FC236}">
                <a16:creationId xmlns:a16="http://schemas.microsoft.com/office/drawing/2014/main" id="{9AB9D78D-BE9E-E85C-1AFE-337FFAE7B48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93991909"/>
              </p:ext>
            </p:extLst>
          </p:nvPr>
        </p:nvGraphicFramePr>
        <p:xfrm>
          <a:off x="-4309695" y="2813253"/>
          <a:ext cx="11329619" cy="344372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Placeholder 4">
            <a:extLst>
              <a:ext uri="{FF2B5EF4-FFF2-40B4-BE49-F238E27FC236}">
                <a16:creationId xmlns:a16="http://schemas.microsoft.com/office/drawing/2014/main" id="{7D9BBAA4-1550-D147-121A-01550C83A45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D9. With whom did you spend your short break or holiday in Wales in 2024?&#10;Wales 2024 trip takers, n=109.&#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D9. With whom did you spend your short break or holiday in Wales in 2024?</a:t>
            </a:r>
          </a:p>
          <a:p>
            <a:pPr marL="0" indent="0">
              <a:buNone/>
            </a:pPr>
            <a:r>
              <a:rPr lang="en-GB" sz="1000" noProof="0">
                <a:solidFill>
                  <a:schemeClr val="tx1"/>
                </a:solidFill>
              </a:rPr>
              <a:t>Wales 2024 trip takers, n=109.</a:t>
            </a:r>
          </a:p>
        </p:txBody>
      </p:sp>
    </p:spTree>
    <p:extLst>
      <p:ext uri="{BB962C8B-B14F-4D97-AF65-F5344CB8AC3E}">
        <p14:creationId xmlns:p14="http://schemas.microsoft.com/office/powerpoint/2010/main" val="874817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6" name="Title 5" descr="Understand the characteristics of trips taken in 2024">
            <a:extLst>
              <a:ext uri="{FF2B5EF4-FFF2-40B4-BE49-F238E27FC236}">
                <a16:creationId xmlns:a16="http://schemas.microsoft.com/office/drawing/2014/main" id="{C7904E16-34FB-F89E-ADDE-70C93D48126E}"/>
              </a:ext>
            </a:extLst>
          </p:cNvPr>
          <p:cNvSpPr>
            <a:spLocks noGrp="1"/>
          </p:cNvSpPr>
          <p:nvPr>
            <p:ph type="title"/>
          </p:nvPr>
        </p:nvSpPr>
        <p:spPr/>
        <p:txBody>
          <a:bodyPr/>
          <a:lstStyle/>
          <a:p>
            <a:pPr algn="l"/>
            <a:r>
              <a:rPr lang="en-GB" sz="2000" b="1" noProof="0" dirty="0">
                <a:solidFill>
                  <a:schemeClr val="accent1"/>
                </a:solidFill>
                <a:latin typeface="Arial" panose="020B0604020202020204" pitchFamily="34" charset="0"/>
                <a:cs typeface="Arial" panose="020B0604020202020204" pitchFamily="34" charset="0"/>
              </a:rPr>
              <a:t>Understand the characteristics of trips taken in 2024</a:t>
            </a:r>
          </a:p>
        </p:txBody>
      </p:sp>
      <p:cxnSp>
        <p:nvCxnSpPr>
          <p:cNvPr id="4" name="Straight Connector 3">
            <a:extLst>
              <a:ext uri="{FF2B5EF4-FFF2-40B4-BE49-F238E27FC236}">
                <a16:creationId xmlns:a16="http://schemas.microsoft.com/office/drawing/2014/main" id="{338A2E51-022C-3918-E5A3-3A97DBD20048}"/>
              </a:ext>
              <a:ext uri="{C183D7F6-B498-43B3-948B-1728B52AA6E4}">
                <adec:decorative xmlns:adec="http://schemas.microsoft.com/office/drawing/2017/decorative" val="1"/>
              </a:ext>
            </a:extLst>
          </p:cNvPr>
          <p:cNvCxnSpPr>
            <a:cxnSpLocks/>
          </p:cNvCxnSpPr>
          <p:nvPr/>
        </p:nvCxnSpPr>
        <p:spPr>
          <a:xfrm>
            <a:off x="946022" y="561491"/>
            <a:ext cx="639820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2">
            <a:extLst>
              <a:ext uri="{FF2B5EF4-FFF2-40B4-BE49-F238E27FC236}">
                <a16:creationId xmlns:a16="http://schemas.microsoft.com/office/drawing/2014/main" id="{416E3D52-764E-8987-D77A-A569C6C9DFF8}"/>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bwMode="auto">
          <a:xfrm>
            <a:off x="4570419" y="1157288"/>
            <a:ext cx="3835394" cy="570071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EBAE4F8C-89F8-D5EF-194B-A2855366812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7">
            <a:extLst>
              <a:ext uri="{FF2B5EF4-FFF2-40B4-BE49-F238E27FC236}">
                <a16:creationId xmlns:a16="http://schemas.microsoft.com/office/drawing/2014/main" id="{E918BD6E-45B2-48B2-7811-B9B33A1525D6}"/>
              </a:ext>
              <a:ext uri="{C183D7F6-B498-43B3-948B-1728B52AA6E4}">
                <adec:decorative xmlns:adec="http://schemas.microsoft.com/office/drawing/2017/decorative" val="1"/>
              </a:ext>
            </a:extLst>
          </p:cNvPr>
          <p:cNvSpPr txBox="1">
            <a:spLocks/>
          </p:cNvSpPr>
          <p:nvPr/>
        </p:nvSpPr>
        <p:spPr>
          <a:xfrm>
            <a:off x="368300" y="2533650"/>
            <a:ext cx="6789000" cy="4946650"/>
          </a:xfrm>
        </p:spPr>
        <p:txBody>
          <a:bodyPr/>
          <a:lstStyle>
            <a:lvl1pPr marL="342891" indent="-342891" algn="l" defTabSz="457189"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32" indent="-285744" algn="l" defTabSz="457189"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2971" indent="-228594" algn="l" defTabSz="457189"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160"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349"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1600" noProof="0">
              <a:solidFill>
                <a:srgbClr val="04043F"/>
              </a:solidFill>
            </a:endParaRPr>
          </a:p>
        </p:txBody>
      </p:sp>
      <p:pic>
        <p:nvPicPr>
          <p:cNvPr id="10" name="Picture 2">
            <a:extLst>
              <a:ext uri="{FF2B5EF4-FFF2-40B4-BE49-F238E27FC236}">
                <a16:creationId xmlns:a16="http://schemas.microsoft.com/office/drawing/2014/main" id="{FFBDBEF9-849D-8103-F724-21E3CD5DAE2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DB22476-350E-209A-B389-6C7A8B9E3C23}"/>
              </a:ext>
              <a:ext uri="{C183D7F6-B498-43B3-948B-1728B52AA6E4}">
                <adec:decorative xmlns:adec="http://schemas.microsoft.com/office/drawing/2017/decorative" val="1"/>
              </a:ext>
            </a:extLst>
          </p:cNvPr>
          <p:cNvSpPr/>
          <p:nvPr/>
        </p:nvSpPr>
        <p:spPr>
          <a:xfrm>
            <a:off x="779620" y="1157288"/>
            <a:ext cx="11412380"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8" name="TextBox 7" descr="Wales visitation&#10;&#10;In 2024, 15% of people visited Wales, similar to the previous year, with families being the most common group for short breaks. &#10;">
            <a:extLst>
              <a:ext uri="{FF2B5EF4-FFF2-40B4-BE49-F238E27FC236}">
                <a16:creationId xmlns:a16="http://schemas.microsoft.com/office/drawing/2014/main" id="{CFF4EB93-122F-2C67-3E38-3CCDB7CE079E}"/>
              </a:ext>
            </a:extLst>
          </p:cNvPr>
          <p:cNvSpPr txBox="1"/>
          <p:nvPr/>
        </p:nvSpPr>
        <p:spPr>
          <a:xfrm>
            <a:off x="779620" y="2174821"/>
            <a:ext cx="3790800" cy="1815882"/>
          </a:xfrm>
          <a:prstGeom prst="rect">
            <a:avLst/>
          </a:prstGeom>
          <a:noFill/>
        </p:spPr>
        <p:txBody>
          <a:bodyPr wrap="square" rtlCol="0">
            <a:spAutoFit/>
          </a:bodyPr>
          <a:lstStyle/>
          <a:p>
            <a:pPr algn="ctr"/>
            <a:r>
              <a:rPr lang="en-GB" sz="2000" b="1" noProof="0" dirty="0">
                <a:solidFill>
                  <a:schemeClr val="bg1"/>
                </a:solidFill>
              </a:rPr>
              <a:t>Wales visitation</a:t>
            </a:r>
          </a:p>
          <a:p>
            <a:pPr algn="ctr"/>
            <a:endParaRPr lang="en-GB" sz="2000" b="1" noProof="0" dirty="0">
              <a:solidFill>
                <a:schemeClr val="bg1"/>
              </a:solidFill>
            </a:endParaRPr>
          </a:p>
          <a:p>
            <a:pPr algn="ctr"/>
            <a:r>
              <a:rPr lang="en-GB" noProof="0" dirty="0">
                <a:solidFill>
                  <a:schemeClr val="bg1"/>
                </a:solidFill>
              </a:rPr>
              <a:t>In 2024, 15% of people visited Wales, similar to the previous year, with families being the most common group for short breaks. </a:t>
            </a:r>
          </a:p>
        </p:txBody>
      </p:sp>
      <p:sp>
        <p:nvSpPr>
          <p:cNvPr id="12" name="TextBox 11" descr="Trip characteristics&#10;&#10;Summer saw the highest number of domestic overnight stays. Compared to 2023, winter had slightly more visitors than spring. North Wales was popular, though most stayed in Cardiff.&#10;&#10;Additionally, 61% of Irish visitors travelled with a partner, with only a small percentage traveling alone. &#10;">
            <a:extLst>
              <a:ext uri="{FF2B5EF4-FFF2-40B4-BE49-F238E27FC236}">
                <a16:creationId xmlns:a16="http://schemas.microsoft.com/office/drawing/2014/main" id="{C6D50A00-84A6-8454-87CF-AC20C13D4481}"/>
              </a:ext>
            </a:extLst>
          </p:cNvPr>
          <p:cNvSpPr txBox="1"/>
          <p:nvPr/>
        </p:nvSpPr>
        <p:spPr>
          <a:xfrm>
            <a:off x="4568985" y="2174821"/>
            <a:ext cx="3790800" cy="3477875"/>
          </a:xfrm>
          <a:prstGeom prst="rect">
            <a:avLst/>
          </a:prstGeom>
          <a:noFill/>
        </p:spPr>
        <p:txBody>
          <a:bodyPr wrap="square" rtlCol="0">
            <a:spAutoFit/>
          </a:bodyPr>
          <a:lstStyle/>
          <a:p>
            <a:pPr algn="ctr"/>
            <a:r>
              <a:rPr lang="en-GB" sz="2000" b="1" noProof="0" dirty="0">
                <a:solidFill>
                  <a:schemeClr val="bg1"/>
                </a:solidFill>
              </a:rPr>
              <a:t>Trip characteristics</a:t>
            </a:r>
          </a:p>
          <a:p>
            <a:pPr algn="ctr"/>
            <a:endParaRPr lang="en-GB" sz="2000" noProof="0" dirty="0">
              <a:solidFill>
                <a:schemeClr val="bg1"/>
              </a:solidFill>
            </a:endParaRPr>
          </a:p>
          <a:p>
            <a:pPr algn="ctr"/>
            <a:r>
              <a:rPr lang="en-GB" noProof="0" dirty="0">
                <a:solidFill>
                  <a:schemeClr val="bg1"/>
                </a:solidFill>
              </a:rPr>
              <a:t>Summer saw the highest number of domestic overnight stays. Compared to 2023, winter had slightly more visitors than spring. North Wales was popular, though most stayed in Cardiff.</a:t>
            </a:r>
          </a:p>
          <a:p>
            <a:pPr algn="ctr"/>
            <a:endParaRPr lang="en-GB" noProof="0" dirty="0">
              <a:solidFill>
                <a:schemeClr val="bg1"/>
              </a:solidFill>
            </a:endParaRPr>
          </a:p>
          <a:p>
            <a:pPr algn="ctr"/>
            <a:r>
              <a:rPr lang="en-GB" noProof="0" dirty="0">
                <a:solidFill>
                  <a:schemeClr val="bg1"/>
                </a:solidFill>
              </a:rPr>
              <a:t>Additionally, 61% of Irish visitors travelled with a partner, with only a small percentage traveling alone. </a:t>
            </a:r>
          </a:p>
        </p:txBody>
      </p:sp>
      <p:sp>
        <p:nvSpPr>
          <p:cNvPr id="13" name="TextBox 12" descr="Almost half had Wales as their first choice destination&#10;&#10;49% of visitors in 2024 chose Wales as their first choice destination, a decrease from 66% in 2023.&#10;">
            <a:extLst>
              <a:ext uri="{FF2B5EF4-FFF2-40B4-BE49-F238E27FC236}">
                <a16:creationId xmlns:a16="http://schemas.microsoft.com/office/drawing/2014/main" id="{A276DCD1-DD42-DCD9-7552-23E13851CD24}"/>
              </a:ext>
            </a:extLst>
          </p:cNvPr>
          <p:cNvSpPr txBox="1"/>
          <p:nvPr/>
        </p:nvSpPr>
        <p:spPr>
          <a:xfrm>
            <a:off x="8401201" y="2174821"/>
            <a:ext cx="3790800" cy="2123658"/>
          </a:xfrm>
          <a:prstGeom prst="rect">
            <a:avLst/>
          </a:prstGeom>
          <a:noFill/>
        </p:spPr>
        <p:txBody>
          <a:bodyPr wrap="square" rtlCol="0">
            <a:spAutoFit/>
          </a:bodyPr>
          <a:lstStyle/>
          <a:p>
            <a:pPr algn="ctr"/>
            <a:r>
              <a:rPr lang="en-GB" sz="2000" b="1" noProof="0" dirty="0">
                <a:solidFill>
                  <a:schemeClr val="bg1"/>
                </a:solidFill>
              </a:rPr>
              <a:t>Almost half had Wales as their first choice destination</a:t>
            </a:r>
          </a:p>
          <a:p>
            <a:pPr algn="ctr"/>
            <a:endParaRPr lang="en-GB" sz="2000" noProof="0" dirty="0">
              <a:solidFill>
                <a:schemeClr val="bg1"/>
              </a:solidFill>
            </a:endParaRPr>
          </a:p>
          <a:p>
            <a:pPr algn="ctr"/>
            <a:r>
              <a:rPr lang="en-GB" noProof="0" dirty="0">
                <a:solidFill>
                  <a:schemeClr val="bg1"/>
                </a:solidFill>
              </a:rPr>
              <a:t>49% of visitors in 2024 chose Wales as their first choice destination, a decrease from 66% in 2023.</a:t>
            </a:r>
          </a:p>
        </p:txBody>
      </p:sp>
    </p:spTree>
    <p:extLst>
      <p:ext uri="{BB962C8B-B14F-4D97-AF65-F5344CB8AC3E}">
        <p14:creationId xmlns:p14="http://schemas.microsoft.com/office/powerpoint/2010/main" val="129402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FAD26A1-9CAA-8DDD-F261-11B384A2A4FB}"/>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LIKELY TO VISIT WALES IN 2025&#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609600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LIKELY TO VISIT WALES IN 2025</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FA94061-D3E1-6316-7334-C9E6B1DEAD4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678603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descr="Intending to visit Wales in 2025&#10;">
            <a:extLst>
              <a:ext uri="{FF2B5EF4-FFF2-40B4-BE49-F238E27FC236}">
                <a16:creationId xmlns:a16="http://schemas.microsoft.com/office/drawing/2014/main" id="{AAC00934-F32D-1E41-5821-0FF84CB122AE}"/>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Intending to visit Wales in 2025</a:t>
            </a:r>
          </a:p>
        </p:txBody>
      </p:sp>
      <p:cxnSp>
        <p:nvCxnSpPr>
          <p:cNvPr id="14" name="Straight Connector 13">
            <a:extLst>
              <a:ext uri="{FF2B5EF4-FFF2-40B4-BE49-F238E27FC236}">
                <a16:creationId xmlns:a16="http://schemas.microsoft.com/office/drawing/2014/main" id="{AC366CD5-B76E-E61A-70FE-B80CCD4977CF}"/>
              </a:ext>
              <a:ext uri="{C183D7F6-B498-43B3-948B-1728B52AA6E4}">
                <adec:decorative xmlns:adec="http://schemas.microsoft.com/office/drawing/2017/decorative" val="1"/>
              </a:ext>
            </a:extLst>
          </p:cNvPr>
          <p:cNvCxnSpPr>
            <a:cxnSpLocks/>
          </p:cNvCxnSpPr>
          <p:nvPr/>
        </p:nvCxnSpPr>
        <p:spPr>
          <a:xfrm>
            <a:off x="926972" y="704366"/>
            <a:ext cx="376114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itle 5" descr="Approximately 43% plan to visit Wales in 2025, an increase from 36% last year.&#10;">
            <a:extLst>
              <a:ext uri="{FF2B5EF4-FFF2-40B4-BE49-F238E27FC236}">
                <a16:creationId xmlns:a16="http://schemas.microsoft.com/office/drawing/2014/main" id="{9C261D93-DCF3-0BED-3498-CEAA0F88661D}"/>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Approximately 43% plan to visit Wales in 2025, an increase from 36% last year.</a:t>
            </a:r>
          </a:p>
        </p:txBody>
      </p:sp>
      <p:graphicFrame>
        <p:nvGraphicFramePr>
          <p:cNvPr id="5" name="Chart 4">
            <a:extLst>
              <a:ext uri="{FF2B5EF4-FFF2-40B4-BE49-F238E27FC236}">
                <a16:creationId xmlns:a16="http://schemas.microsoft.com/office/drawing/2014/main" id="{746DF5F5-CC5A-E704-2CC2-F21E24804B5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57357726"/>
              </p:ext>
            </p:extLst>
          </p:nvPr>
        </p:nvGraphicFramePr>
        <p:xfrm>
          <a:off x="838199" y="2036321"/>
          <a:ext cx="6696075" cy="2926975"/>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a:extLst>
              <a:ext uri="{FF2B5EF4-FFF2-40B4-BE49-F238E27FC236}">
                <a16:creationId xmlns:a16="http://schemas.microsoft.com/office/drawing/2014/main" id="{767725E4-BB87-F037-CEB5-0DE8FF825577}"/>
              </a:ext>
              <a:ext uri="{C183D7F6-B498-43B3-948B-1728B52AA6E4}">
                <adec:decorative xmlns:adec="http://schemas.microsoft.com/office/drawing/2017/decorative" val="1"/>
              </a:ext>
            </a:extLst>
          </p:cNvPr>
          <p:cNvCxnSpPr>
            <a:cxnSpLocks/>
          </p:cNvCxnSpPr>
          <p:nvPr/>
        </p:nvCxnSpPr>
        <p:spPr>
          <a:xfrm flipV="1">
            <a:off x="4186237" y="2603910"/>
            <a:ext cx="0" cy="238125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7E2121E8-0C86-D49B-E28E-468002B3C5B7}"/>
              </a:ext>
              <a:ext uri="{C183D7F6-B498-43B3-948B-1728B52AA6E4}">
                <adec:decorative xmlns:adec="http://schemas.microsoft.com/office/drawing/2017/decorative" val="0"/>
              </a:ext>
            </a:extLst>
          </p:cNvPr>
          <p:cNvSpPr txBox="1"/>
          <p:nvPr/>
        </p:nvSpPr>
        <p:spPr>
          <a:xfrm>
            <a:off x="1600885" y="5209523"/>
            <a:ext cx="2105526" cy="261610"/>
          </a:xfrm>
          <a:prstGeom prst="rect">
            <a:avLst/>
          </a:prstGeom>
          <a:noFill/>
        </p:spPr>
        <p:txBody>
          <a:bodyPr wrap="square">
            <a:spAutoFit/>
          </a:bodyPr>
          <a:lstStyle/>
          <a:p>
            <a:pPr algn="ctr"/>
            <a:r>
              <a:rPr lang="en-GB" sz="1100" noProof="0">
                <a:solidFill>
                  <a:srgbClr val="120742"/>
                </a:solidFill>
              </a:rPr>
              <a:t>Annual Average </a:t>
            </a:r>
          </a:p>
        </p:txBody>
      </p:sp>
      <p:sp>
        <p:nvSpPr>
          <p:cNvPr id="3" name="TextBox 2" descr="1.54 intended 2025 short breaks on average&#10;1.39 intended 2025 holidays per year on average&#10;">
            <a:extLst>
              <a:ext uri="{FF2B5EF4-FFF2-40B4-BE49-F238E27FC236}">
                <a16:creationId xmlns:a16="http://schemas.microsoft.com/office/drawing/2014/main" id="{AB87128F-97CC-1E32-F1E3-3998AE555AE9}"/>
              </a:ext>
              <a:ext uri="{C183D7F6-B498-43B3-948B-1728B52AA6E4}">
                <adec:decorative xmlns:adec="http://schemas.microsoft.com/office/drawing/2017/decorative" val="0"/>
              </a:ext>
            </a:extLst>
          </p:cNvPr>
          <p:cNvSpPr txBox="1"/>
          <p:nvPr/>
        </p:nvSpPr>
        <p:spPr>
          <a:xfrm>
            <a:off x="838199" y="5488082"/>
            <a:ext cx="5326746" cy="584775"/>
          </a:xfrm>
          <a:prstGeom prst="rect">
            <a:avLst/>
          </a:prstGeom>
          <a:noFill/>
        </p:spPr>
        <p:txBody>
          <a:bodyPr wrap="square" rtlCol="0">
            <a:spAutoFit/>
          </a:bodyPr>
          <a:lstStyle/>
          <a:p>
            <a:r>
              <a:rPr lang="en-GB" sz="1600" b="1" noProof="0" dirty="0">
                <a:solidFill>
                  <a:srgbClr val="120742"/>
                </a:solidFill>
              </a:rPr>
              <a:t>1.54</a:t>
            </a:r>
            <a:r>
              <a:rPr lang="en-GB" sz="1600" noProof="0" dirty="0">
                <a:solidFill>
                  <a:srgbClr val="120742"/>
                </a:solidFill>
              </a:rPr>
              <a:t> intended 2025 short breaks on average</a:t>
            </a:r>
          </a:p>
          <a:p>
            <a:r>
              <a:rPr lang="en-GB" sz="1600" b="1" noProof="0" dirty="0">
                <a:solidFill>
                  <a:srgbClr val="120742"/>
                </a:solidFill>
              </a:rPr>
              <a:t>1.39</a:t>
            </a:r>
            <a:r>
              <a:rPr lang="en-GB" sz="1600" noProof="0" dirty="0">
                <a:solidFill>
                  <a:srgbClr val="120742"/>
                </a:solidFill>
              </a:rPr>
              <a:t> intended 2025 holidays per year on average</a:t>
            </a:r>
          </a:p>
        </p:txBody>
      </p:sp>
      <p:sp>
        <p:nvSpPr>
          <p:cNvPr id="4" name="Right Brace 3">
            <a:extLst>
              <a:ext uri="{FF2B5EF4-FFF2-40B4-BE49-F238E27FC236}">
                <a16:creationId xmlns:a16="http://schemas.microsoft.com/office/drawing/2014/main" id="{E949CA6F-4A63-4063-4487-399400113625}"/>
              </a:ext>
              <a:ext uri="{C183D7F6-B498-43B3-948B-1728B52AA6E4}">
                <adec:decorative xmlns:adec="http://schemas.microsoft.com/office/drawing/2017/decorative" val="1"/>
              </a:ext>
            </a:extLst>
          </p:cNvPr>
          <p:cNvSpPr/>
          <p:nvPr/>
        </p:nvSpPr>
        <p:spPr>
          <a:xfrm rot="5400000">
            <a:off x="2492021" y="3556368"/>
            <a:ext cx="285749" cy="3028310"/>
          </a:xfrm>
          <a:prstGeom prst="rightBrace">
            <a:avLst/>
          </a:prstGeom>
          <a:ln w="635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a:p>
        </p:txBody>
      </p:sp>
      <p:pic>
        <p:nvPicPr>
          <p:cNvPr id="10" name="Graphic 9">
            <a:extLst>
              <a:ext uri="{FF2B5EF4-FFF2-40B4-BE49-F238E27FC236}">
                <a16:creationId xmlns:a16="http://schemas.microsoft.com/office/drawing/2014/main" id="{2FB6A4AD-9182-F18D-7D93-6319E5293AC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7648" y="2286422"/>
            <a:ext cx="396000" cy="396000"/>
          </a:xfrm>
          <a:prstGeom prst="rect">
            <a:avLst/>
          </a:prstGeom>
        </p:spPr>
      </p:pic>
      <p:pic>
        <p:nvPicPr>
          <p:cNvPr id="11" name="Graphic 10">
            <a:extLst>
              <a:ext uri="{FF2B5EF4-FFF2-40B4-BE49-F238E27FC236}">
                <a16:creationId xmlns:a16="http://schemas.microsoft.com/office/drawing/2014/main" id="{43DA1322-E6E0-72A6-F2BE-4DE2BE2F0C0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21131" y="2286422"/>
            <a:ext cx="396000" cy="396000"/>
          </a:xfrm>
          <a:prstGeom prst="rect">
            <a:avLst/>
          </a:prstGeom>
        </p:spPr>
      </p:pic>
      <p:pic>
        <p:nvPicPr>
          <p:cNvPr id="2050" name="Picture 2">
            <a:extLst>
              <a:ext uri="{FF2B5EF4-FFF2-40B4-BE49-F238E27FC236}">
                <a16:creationId xmlns:a16="http://schemas.microsoft.com/office/drawing/2014/main" id="{61FE1208-9BFA-778C-CDB2-A689446D8267}"/>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F1. Are you intending to take a short break or holiday in Wales in 2025? Total base size, n=1000 (2024), n=750 (2025).&#10;F2. Roughly how many short breaks or holidays do you plan on taking in Wales in 2025? Wales trip intenders 2025, n=320.&#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900" noProof="0">
                <a:solidFill>
                  <a:schemeClr val="tx1"/>
                </a:solidFill>
              </a:rPr>
              <a:t>F1. Are you intending to take a short break or holiday in Wales in 2025? Total base size, n=1000 (2024), n=750 (2025).</a:t>
            </a:r>
          </a:p>
          <a:p>
            <a:pPr marL="0" indent="0">
              <a:buNone/>
            </a:pPr>
            <a:r>
              <a:rPr lang="en-GB" sz="900" noProof="0">
                <a:solidFill>
                  <a:schemeClr val="tx1"/>
                </a:solidFill>
              </a:rPr>
              <a:t>F2. Roughly how many short breaks or holidays do you plan on taking in Wales in 2025? Wales trip intenders 2025, n=320.</a:t>
            </a:r>
          </a:p>
        </p:txBody>
      </p:sp>
    </p:spTree>
    <p:extLst>
      <p:ext uri="{BB962C8B-B14F-4D97-AF65-F5344CB8AC3E}">
        <p14:creationId xmlns:p14="http://schemas.microsoft.com/office/powerpoint/2010/main" val="2264355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3" name="Title 12" descr="Intending to visit Wales in 2025, by lifestage&#10;">
            <a:extLst>
              <a:ext uri="{FF2B5EF4-FFF2-40B4-BE49-F238E27FC236}">
                <a16:creationId xmlns:a16="http://schemas.microsoft.com/office/drawing/2014/main" id="{114EDD32-0807-EF23-C3DC-E2AC4ED23A5A}"/>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Intending to visit Wales in 2025,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5" name="Straight Connector 4">
            <a:extLst>
              <a:ext uri="{FF2B5EF4-FFF2-40B4-BE49-F238E27FC236}">
                <a16:creationId xmlns:a16="http://schemas.microsoft.com/office/drawing/2014/main" id="{2BE68F1F-A055-8DD7-CB37-852BC28FA943}"/>
              </a:ext>
              <a:ext uri="{C183D7F6-B498-43B3-948B-1728B52AA6E4}">
                <adec:decorative xmlns:adec="http://schemas.microsoft.com/office/drawing/2017/decorative" val="1"/>
              </a:ext>
            </a:extLst>
          </p:cNvPr>
          <p:cNvCxnSpPr>
            <a:cxnSpLocks/>
          </p:cNvCxnSpPr>
          <p:nvPr/>
        </p:nvCxnSpPr>
        <p:spPr>
          <a:xfrm>
            <a:off x="926972" y="704366"/>
            <a:ext cx="529965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Families are more likely to visit, while older independents and those of retirement age are more likely to be unsure or undecided.&#10;">
            <a:extLst>
              <a:ext uri="{FF2B5EF4-FFF2-40B4-BE49-F238E27FC236}">
                <a16:creationId xmlns:a16="http://schemas.microsoft.com/office/drawing/2014/main" id="{7CE4D37F-20B1-B82E-6DF5-D74EA9F0C0D1}"/>
              </a:ext>
              <a:ext uri="{C183D7F6-B498-43B3-948B-1728B52AA6E4}">
                <adec:decorative xmlns:adec="http://schemas.microsoft.com/office/drawing/2017/decorative" val="0"/>
              </a:ext>
            </a:extLst>
          </p:cNvPr>
          <p:cNvSpPr txBox="1">
            <a:spLocks/>
          </p:cNvSpPr>
          <p:nvPr/>
        </p:nvSpPr>
        <p:spPr>
          <a:xfrm>
            <a:off x="838199" y="962260"/>
            <a:ext cx="1099413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Families are more likely to visit, while older independents and those of retirement age are more likely to be unsure or undecided.</a:t>
            </a:r>
          </a:p>
        </p:txBody>
      </p:sp>
      <p:sp>
        <p:nvSpPr>
          <p:cNvPr id="8" name="TextBox 7">
            <a:extLst>
              <a:ext uri="{FF2B5EF4-FFF2-40B4-BE49-F238E27FC236}">
                <a16:creationId xmlns:a16="http://schemas.microsoft.com/office/drawing/2014/main" id="{06C2D188-AC22-9A77-3BB4-F2CAA8B1462E}"/>
              </a:ext>
              <a:ext uri="{C183D7F6-B498-43B3-948B-1728B52AA6E4}">
                <adec:decorative xmlns:adec="http://schemas.microsoft.com/office/drawing/2017/decorative" val="1"/>
              </a:ext>
            </a:extLst>
          </p:cNvPr>
          <p:cNvSpPr txBox="1"/>
          <p:nvPr/>
        </p:nvSpPr>
        <p:spPr>
          <a:xfrm>
            <a:off x="932439" y="2195096"/>
            <a:ext cx="773930" cy="338554"/>
          </a:xfrm>
          <a:prstGeom prst="rect">
            <a:avLst/>
          </a:prstGeom>
          <a:noFill/>
        </p:spPr>
        <p:txBody>
          <a:bodyPr wrap="none" rtlCol="0">
            <a:spAutoFit/>
          </a:bodyPr>
          <a:lstStyle/>
          <a:p>
            <a:r>
              <a:rPr lang="en-GB" sz="1600" b="1" noProof="0">
                <a:solidFill>
                  <a:srgbClr val="120742"/>
                </a:solidFill>
              </a:rPr>
              <a:t>% Yes</a:t>
            </a:r>
            <a:endParaRPr lang="en-GB" sz="2800" b="1" noProof="0">
              <a:solidFill>
                <a:srgbClr val="120742"/>
              </a:solidFill>
            </a:endParaRPr>
          </a:p>
        </p:txBody>
      </p:sp>
      <p:sp>
        <p:nvSpPr>
          <p:cNvPr id="4" name="TextBox 3">
            <a:extLst>
              <a:ext uri="{FF2B5EF4-FFF2-40B4-BE49-F238E27FC236}">
                <a16:creationId xmlns:a16="http://schemas.microsoft.com/office/drawing/2014/main" id="{59C7F9A1-683E-436C-6F80-D192B918D3ED}"/>
              </a:ext>
              <a:ext uri="{C183D7F6-B498-43B3-948B-1728B52AA6E4}">
                <adec:decorative xmlns:adec="http://schemas.microsoft.com/office/drawing/2017/decorative" val="1"/>
              </a:ext>
            </a:extLst>
          </p:cNvPr>
          <p:cNvSpPr txBox="1"/>
          <p:nvPr/>
        </p:nvSpPr>
        <p:spPr>
          <a:xfrm>
            <a:off x="1851606" y="2091550"/>
            <a:ext cx="904415" cy="523220"/>
          </a:xfrm>
          <a:prstGeom prst="rect">
            <a:avLst/>
          </a:prstGeom>
          <a:noFill/>
        </p:spPr>
        <p:txBody>
          <a:bodyPr wrap="none" rtlCol="0">
            <a:spAutoFit/>
          </a:bodyPr>
          <a:lstStyle/>
          <a:p>
            <a:r>
              <a:rPr lang="en-GB" sz="2800" b="1" noProof="0">
                <a:solidFill>
                  <a:srgbClr val="120742"/>
                </a:solidFill>
              </a:rPr>
              <a:t>43%</a:t>
            </a:r>
          </a:p>
        </p:txBody>
      </p:sp>
      <p:sp>
        <p:nvSpPr>
          <p:cNvPr id="10" name="TextBox 9">
            <a:extLst>
              <a:ext uri="{FF2B5EF4-FFF2-40B4-BE49-F238E27FC236}">
                <a16:creationId xmlns:a16="http://schemas.microsoft.com/office/drawing/2014/main" id="{40A455FA-F3CA-5985-7386-7224CCFA472E}"/>
              </a:ext>
              <a:ext uri="{C183D7F6-B498-43B3-948B-1728B52AA6E4}">
                <adec:decorative xmlns:adec="http://schemas.microsoft.com/office/drawing/2017/decorative" val="1"/>
              </a:ext>
            </a:extLst>
          </p:cNvPr>
          <p:cNvSpPr txBox="1"/>
          <p:nvPr/>
        </p:nvSpPr>
        <p:spPr>
          <a:xfrm>
            <a:off x="3979627" y="2091550"/>
            <a:ext cx="904415" cy="523220"/>
          </a:xfrm>
          <a:prstGeom prst="rect">
            <a:avLst/>
          </a:prstGeom>
          <a:noFill/>
        </p:spPr>
        <p:txBody>
          <a:bodyPr wrap="none" rtlCol="0">
            <a:spAutoFit/>
          </a:bodyPr>
          <a:lstStyle/>
          <a:p>
            <a:r>
              <a:rPr lang="en-GB" sz="2800" b="1" noProof="0">
                <a:solidFill>
                  <a:srgbClr val="120742"/>
                </a:solidFill>
              </a:rPr>
              <a:t>38%</a:t>
            </a:r>
          </a:p>
        </p:txBody>
      </p:sp>
      <p:sp>
        <p:nvSpPr>
          <p:cNvPr id="11" name="TextBox 10">
            <a:extLst>
              <a:ext uri="{FF2B5EF4-FFF2-40B4-BE49-F238E27FC236}">
                <a16:creationId xmlns:a16="http://schemas.microsoft.com/office/drawing/2014/main" id="{0929C96A-0D3F-E1F7-9190-93B108EE9AC6}"/>
              </a:ext>
              <a:ext uri="{C183D7F6-B498-43B3-948B-1728B52AA6E4}">
                <adec:decorative xmlns:adec="http://schemas.microsoft.com/office/drawing/2017/decorative" val="1"/>
              </a:ext>
            </a:extLst>
          </p:cNvPr>
          <p:cNvSpPr txBox="1"/>
          <p:nvPr/>
        </p:nvSpPr>
        <p:spPr>
          <a:xfrm>
            <a:off x="6107648" y="2091550"/>
            <a:ext cx="904415" cy="523220"/>
          </a:xfrm>
          <a:prstGeom prst="rect">
            <a:avLst/>
          </a:prstGeom>
          <a:noFill/>
        </p:spPr>
        <p:txBody>
          <a:bodyPr wrap="none" rtlCol="0">
            <a:spAutoFit/>
          </a:bodyPr>
          <a:lstStyle/>
          <a:p>
            <a:r>
              <a:rPr lang="en-GB" sz="2800" b="1" noProof="0">
                <a:solidFill>
                  <a:srgbClr val="120742"/>
                </a:solidFill>
              </a:rPr>
              <a:t>54%</a:t>
            </a:r>
          </a:p>
        </p:txBody>
      </p:sp>
      <p:sp>
        <p:nvSpPr>
          <p:cNvPr id="12" name="TextBox 11">
            <a:extLst>
              <a:ext uri="{FF2B5EF4-FFF2-40B4-BE49-F238E27FC236}">
                <a16:creationId xmlns:a16="http://schemas.microsoft.com/office/drawing/2014/main" id="{2EB4792F-6DF6-459E-B930-89E57E85D609}"/>
              </a:ext>
              <a:ext uri="{C183D7F6-B498-43B3-948B-1728B52AA6E4}">
                <adec:decorative xmlns:adec="http://schemas.microsoft.com/office/drawing/2017/decorative" val="1"/>
              </a:ext>
            </a:extLst>
          </p:cNvPr>
          <p:cNvSpPr txBox="1"/>
          <p:nvPr/>
        </p:nvSpPr>
        <p:spPr>
          <a:xfrm>
            <a:off x="8235669" y="2091550"/>
            <a:ext cx="904415" cy="523220"/>
          </a:xfrm>
          <a:prstGeom prst="rect">
            <a:avLst/>
          </a:prstGeom>
          <a:noFill/>
        </p:spPr>
        <p:txBody>
          <a:bodyPr wrap="none" rtlCol="0">
            <a:spAutoFit/>
          </a:bodyPr>
          <a:lstStyle/>
          <a:p>
            <a:r>
              <a:rPr lang="en-GB" sz="2800" b="1" noProof="0">
                <a:solidFill>
                  <a:srgbClr val="120742"/>
                </a:solidFill>
              </a:rPr>
              <a:t>35%</a:t>
            </a:r>
          </a:p>
        </p:txBody>
      </p:sp>
      <p:sp>
        <p:nvSpPr>
          <p:cNvPr id="21" name="TextBox 20">
            <a:extLst>
              <a:ext uri="{FF2B5EF4-FFF2-40B4-BE49-F238E27FC236}">
                <a16:creationId xmlns:a16="http://schemas.microsoft.com/office/drawing/2014/main" id="{A1AFED79-7A73-84E2-742A-D00DCCD58E6E}"/>
              </a:ext>
              <a:ext uri="{C183D7F6-B498-43B3-948B-1728B52AA6E4}">
                <adec:decorative xmlns:adec="http://schemas.microsoft.com/office/drawing/2017/decorative" val="1"/>
              </a:ext>
            </a:extLst>
          </p:cNvPr>
          <p:cNvSpPr txBox="1"/>
          <p:nvPr/>
        </p:nvSpPr>
        <p:spPr>
          <a:xfrm>
            <a:off x="10363690" y="2091550"/>
            <a:ext cx="904415" cy="523220"/>
          </a:xfrm>
          <a:prstGeom prst="rect">
            <a:avLst/>
          </a:prstGeom>
          <a:noFill/>
        </p:spPr>
        <p:txBody>
          <a:bodyPr wrap="none" rtlCol="0">
            <a:spAutoFit/>
          </a:bodyPr>
          <a:lstStyle/>
          <a:p>
            <a:r>
              <a:rPr lang="en-GB" sz="2800" b="1" noProof="0">
                <a:solidFill>
                  <a:srgbClr val="120742"/>
                </a:solidFill>
              </a:rPr>
              <a:t>35%</a:t>
            </a:r>
          </a:p>
        </p:txBody>
      </p:sp>
      <p:graphicFrame>
        <p:nvGraphicFramePr>
          <p:cNvPr id="20" name="Chart 19">
            <a:extLst>
              <a:ext uri="{FF2B5EF4-FFF2-40B4-BE49-F238E27FC236}">
                <a16:creationId xmlns:a16="http://schemas.microsoft.com/office/drawing/2014/main" id="{ED945FCC-D9BE-69A8-74ED-075A663B00F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75458841"/>
              </p:ext>
            </p:extLst>
          </p:nvPr>
        </p:nvGraphicFramePr>
        <p:xfrm>
          <a:off x="1106424" y="2522437"/>
          <a:ext cx="10863072" cy="3163270"/>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8A784752-C9A5-161F-FF72-5ED31EE475D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496156" y="5746573"/>
            <a:ext cx="7678222" cy="619211"/>
          </a:xfrm>
          <a:prstGeom prst="rect">
            <a:avLst/>
          </a:prstGeom>
        </p:spPr>
      </p:pic>
      <p:cxnSp>
        <p:nvCxnSpPr>
          <p:cNvPr id="26" name="Straight Connector 25">
            <a:extLst>
              <a:ext uri="{FF2B5EF4-FFF2-40B4-BE49-F238E27FC236}">
                <a16:creationId xmlns:a16="http://schemas.microsoft.com/office/drawing/2014/main" id="{6A6A073E-F281-5F1F-43EB-91A9B70C1760}"/>
              </a:ext>
              <a:ext uri="{C183D7F6-B498-43B3-948B-1728B52AA6E4}">
                <adec:decorative xmlns:adec="http://schemas.microsoft.com/office/drawing/2017/decorative" val="1"/>
              </a:ext>
            </a:extLst>
          </p:cNvPr>
          <p:cNvCxnSpPr>
            <a:cxnSpLocks/>
          </p:cNvCxnSpPr>
          <p:nvPr/>
        </p:nvCxnSpPr>
        <p:spPr>
          <a:xfrm flipV="1">
            <a:off x="3224668" y="2091550"/>
            <a:ext cx="0" cy="3445263"/>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7" name="Text Placeholder 3" descr="F1. Do you intend to visit Wales for a short break or holiday in 2025? Total base size, n=750 (younger independents n=125, families n=285, older independents n=203, retirement age n=137).&#10;">
            <a:extLst>
              <a:ext uri="{FF2B5EF4-FFF2-40B4-BE49-F238E27FC236}">
                <a16:creationId xmlns:a16="http://schemas.microsoft.com/office/drawing/2014/main" id="{90F47216-653D-73DC-1D54-53BE15C8496F}"/>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F1. Do you intend to visit Wales for a short break or holiday in 2025? Total base size, n=750 (younger independents n=125, families n=285, older independents n=203, retirement age n=137).</a:t>
            </a:r>
          </a:p>
        </p:txBody>
      </p:sp>
    </p:spTree>
    <p:extLst>
      <p:ext uri="{BB962C8B-B14F-4D97-AF65-F5344CB8AC3E}">
        <p14:creationId xmlns:p14="http://schemas.microsoft.com/office/powerpoint/2010/main" val="2009701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389F2-CE2B-4C32-FEC1-23208DF21BB9}"/>
            </a:ext>
          </a:extLst>
        </p:cNvPr>
        <p:cNvGrpSpPr/>
        <p:nvPr/>
      </p:nvGrpSpPr>
      <p:grpSpPr>
        <a:xfrm>
          <a:off x="0" y="0"/>
          <a:ext cx="0" cy="0"/>
          <a:chOff x="0" y="0"/>
          <a:chExt cx="0" cy="0"/>
        </a:xfrm>
      </p:grpSpPr>
      <p:sp>
        <p:nvSpPr>
          <p:cNvPr id="13" name="Title 12" descr="Intending to visit Wales in 2025, by lifestage">
            <a:extLst>
              <a:ext uri="{FF2B5EF4-FFF2-40B4-BE49-F238E27FC236}">
                <a16:creationId xmlns:a16="http://schemas.microsoft.com/office/drawing/2014/main" id="{47BD5A8C-D63A-FDFB-72B3-3751B6D98B3A}"/>
              </a:ext>
            </a:extLst>
          </p:cNvPr>
          <p:cNvSpPr txBox="1">
            <a:spLocks noGrp="1"/>
          </p:cNvSpPr>
          <p:nvPr>
            <p:ph type="title" idx="4294967295"/>
          </p:nvPr>
        </p:nvSpPr>
        <p:spPr>
          <a:xfrm>
            <a:off x="838199" y="365124"/>
            <a:ext cx="10117348"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Intending to visit Wales in 2025,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14" name="Straight Connector 13">
            <a:extLst>
              <a:ext uri="{FF2B5EF4-FFF2-40B4-BE49-F238E27FC236}">
                <a16:creationId xmlns:a16="http://schemas.microsoft.com/office/drawing/2014/main" id="{6EF33B9E-2670-65A9-B1E8-C79CF1770314}"/>
              </a:ext>
              <a:ext uri="{C183D7F6-B498-43B3-948B-1728B52AA6E4}">
                <adec:decorative xmlns:adec="http://schemas.microsoft.com/office/drawing/2017/decorative" val="1"/>
              </a:ext>
            </a:extLst>
          </p:cNvPr>
          <p:cNvCxnSpPr>
            <a:cxnSpLocks/>
          </p:cNvCxnSpPr>
          <p:nvPr/>
        </p:nvCxnSpPr>
        <p:spPr>
          <a:xfrm>
            <a:off x="926972" y="704366"/>
            <a:ext cx="53286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 among those aware of the Visit Wales campaign(s), the likelihood of visiting Wales in 2025 is notably higher, demonstrating the effectiveness of the marketing efforts.&#10;">
            <a:extLst>
              <a:ext uri="{FF2B5EF4-FFF2-40B4-BE49-F238E27FC236}">
                <a16:creationId xmlns:a16="http://schemas.microsoft.com/office/drawing/2014/main" id="{3FBAA6D8-3BBB-15E1-FDBD-F15AB0344B9C}"/>
              </a:ext>
            </a:extLst>
          </p:cNvPr>
          <p:cNvSpPr txBox="1">
            <a:spLocks/>
          </p:cNvSpPr>
          <p:nvPr/>
        </p:nvSpPr>
        <p:spPr>
          <a:xfrm>
            <a:off x="838199" y="962260"/>
            <a:ext cx="1099413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 among those aware of the Visit Wales campaign(s), the likelihood of visiting Wales in 2025 is notably higher, demonstrating the effectiveness of the marketing efforts.</a:t>
            </a:r>
          </a:p>
        </p:txBody>
      </p:sp>
      <p:sp>
        <p:nvSpPr>
          <p:cNvPr id="3" name="TextBox 2">
            <a:extLst>
              <a:ext uri="{FF2B5EF4-FFF2-40B4-BE49-F238E27FC236}">
                <a16:creationId xmlns:a16="http://schemas.microsoft.com/office/drawing/2014/main" id="{440B33FB-57B3-C424-70FD-14C0D80E9708}"/>
              </a:ext>
              <a:ext uri="{C183D7F6-B498-43B3-948B-1728B52AA6E4}">
                <adec:decorative xmlns:adec="http://schemas.microsoft.com/office/drawing/2017/decorative" val="1"/>
              </a:ext>
            </a:extLst>
          </p:cNvPr>
          <p:cNvSpPr txBox="1"/>
          <p:nvPr/>
        </p:nvSpPr>
        <p:spPr>
          <a:xfrm>
            <a:off x="3465644" y="1725794"/>
            <a:ext cx="6611044" cy="369332"/>
          </a:xfrm>
          <a:prstGeom prst="rect">
            <a:avLst/>
          </a:prstGeom>
          <a:noFill/>
        </p:spPr>
        <p:txBody>
          <a:bodyPr wrap="square">
            <a:spAutoFit/>
          </a:bodyPr>
          <a:lstStyle/>
          <a:p>
            <a:r>
              <a:rPr lang="en-GB" sz="1800" b="1" dirty="0">
                <a:solidFill>
                  <a:srgbClr val="04043F"/>
                </a:solidFill>
              </a:rPr>
              <a:t>% probably/definitely will visit or already booked</a:t>
            </a:r>
            <a:endParaRPr lang="en-GB" dirty="0"/>
          </a:p>
        </p:txBody>
      </p:sp>
      <p:graphicFrame>
        <p:nvGraphicFramePr>
          <p:cNvPr id="6" name="Chart 5">
            <a:extLst>
              <a:ext uri="{FF2B5EF4-FFF2-40B4-BE49-F238E27FC236}">
                <a16:creationId xmlns:a16="http://schemas.microsoft.com/office/drawing/2014/main" id="{082FB364-6768-2E9E-7E88-0F7A74A4452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65866012"/>
              </p:ext>
            </p:extLst>
          </p:nvPr>
        </p:nvGraphicFramePr>
        <p:xfrm>
          <a:off x="1106424" y="2091550"/>
          <a:ext cx="10863072" cy="4046783"/>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EA739236-201F-BF8F-ECD4-B5BEA9B39084}"/>
              </a:ext>
              <a:ext uri="{C183D7F6-B498-43B3-948B-1728B52AA6E4}">
                <adec:decorative xmlns:adec="http://schemas.microsoft.com/office/drawing/2017/decorative" val="1"/>
              </a:ext>
            </a:extLst>
          </p:cNvPr>
          <p:cNvCxnSpPr>
            <a:cxnSpLocks/>
          </p:cNvCxnSpPr>
          <p:nvPr/>
        </p:nvCxnSpPr>
        <p:spPr>
          <a:xfrm flipV="1">
            <a:off x="3224668" y="2466454"/>
            <a:ext cx="0" cy="3445263"/>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7" name="Text Placeholder 3" descr="F1. Do you intend to visit Wales for a short break or holiday in 2025? Total base size, n=261 (younger independents n=35*, families n=128, older independents n=53, retirement age n=45*).&#10;">
            <a:extLst>
              <a:ext uri="{FF2B5EF4-FFF2-40B4-BE49-F238E27FC236}">
                <a16:creationId xmlns:a16="http://schemas.microsoft.com/office/drawing/2014/main" id="{8DA553FE-E49A-4834-4CA7-B3708403DE57}"/>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dirty="0">
                <a:solidFill>
                  <a:schemeClr val="tx1"/>
                </a:solidFill>
              </a:rPr>
              <a:t>F1. Do you intend to visit Wales for a short break or holiday in 2025? Total base size, n=261 (younger independents n=35*, families n=128, older independents n=53, retirement age n=45*).</a:t>
            </a:r>
          </a:p>
        </p:txBody>
      </p:sp>
    </p:spTree>
    <p:extLst>
      <p:ext uri="{BB962C8B-B14F-4D97-AF65-F5344CB8AC3E}">
        <p14:creationId xmlns:p14="http://schemas.microsoft.com/office/powerpoint/2010/main" val="1947380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Events&#10;">
            <a:extLst>
              <a:ext uri="{FF2B5EF4-FFF2-40B4-BE49-F238E27FC236}">
                <a16:creationId xmlns:a16="http://schemas.microsoft.com/office/drawing/2014/main" id="{EDDD0564-2D72-185E-5822-DE1422446872}"/>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Events</a:t>
            </a:r>
          </a:p>
        </p:txBody>
      </p:sp>
      <p:cxnSp>
        <p:nvCxnSpPr>
          <p:cNvPr id="5" name="Straight Connector 4">
            <a:extLst>
              <a:ext uri="{FF2B5EF4-FFF2-40B4-BE49-F238E27FC236}">
                <a16:creationId xmlns:a16="http://schemas.microsoft.com/office/drawing/2014/main" id="{693C0571-0010-B28D-260B-6A41190B035C}"/>
              </a:ext>
              <a:ext uri="{C183D7F6-B498-43B3-948B-1728B52AA6E4}">
                <adec:decorative xmlns:adec="http://schemas.microsoft.com/office/drawing/2017/decorative" val="1"/>
              </a:ext>
            </a:extLst>
          </p:cNvPr>
          <p:cNvCxnSpPr>
            <a:cxnSpLocks/>
          </p:cNvCxnSpPr>
          <p:nvPr/>
        </p:nvCxnSpPr>
        <p:spPr>
          <a:xfrm>
            <a:off x="926972" y="704366"/>
            <a:ext cx="9018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There is a strong interest in attending a 'food and drink festival’ for those planning to visit in 2025, although there is a wide range of events and activities that appeal to those planning trips in 2025.&#10;">
            <a:extLst>
              <a:ext uri="{FF2B5EF4-FFF2-40B4-BE49-F238E27FC236}">
                <a16:creationId xmlns:a16="http://schemas.microsoft.com/office/drawing/2014/main" id="{95AE28A9-7DBD-1321-6DAF-95729BE6EA0D}"/>
              </a:ext>
            </a:extLst>
          </p:cNvPr>
          <p:cNvSpPr txBox="1">
            <a:spLocks/>
          </p:cNvSpPr>
          <p:nvPr/>
        </p:nvSpPr>
        <p:spPr>
          <a:xfrm>
            <a:off x="838199" y="962260"/>
            <a:ext cx="678815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There is a strong interest in attending a 'food and drink festival’ for those planning to visit in 2025, although there is a wide range of events and activities that appeal to those planning trips in 2025.</a:t>
            </a:r>
          </a:p>
        </p:txBody>
      </p:sp>
      <p:graphicFrame>
        <p:nvGraphicFramePr>
          <p:cNvPr id="7" name="Chart 6">
            <a:extLst>
              <a:ext uri="{FF2B5EF4-FFF2-40B4-BE49-F238E27FC236}">
                <a16:creationId xmlns:a16="http://schemas.microsoft.com/office/drawing/2014/main" id="{3BB0A407-CD25-E323-2932-0FBDD5FB4E2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9241950"/>
              </p:ext>
            </p:extLst>
          </p:nvPr>
        </p:nvGraphicFramePr>
        <p:xfrm>
          <a:off x="-2382158" y="2326216"/>
          <a:ext cx="9623425" cy="3855509"/>
        </p:xfrm>
        <a:graphic>
          <a:graphicData uri="http://schemas.openxmlformats.org/drawingml/2006/chart">
            <c:chart xmlns:c="http://schemas.openxmlformats.org/drawingml/2006/chart" xmlns:r="http://schemas.openxmlformats.org/officeDocument/2006/relationships" r:id="rId2"/>
          </a:graphicData>
        </a:graphic>
      </p:graphicFrame>
      <p:pic>
        <p:nvPicPr>
          <p:cNvPr id="4100" name="Picture 4">
            <a:extLst>
              <a:ext uri="{FF2B5EF4-FFF2-40B4-BE49-F238E27FC236}">
                <a16:creationId xmlns:a16="http://schemas.microsoft.com/office/drawing/2014/main" id="{1E13BE5B-F6DD-08AE-317E-D00173ED05B3}"/>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4D77F9F-3CF6-3B11-D6A4-A7703878A6AF}"/>
              </a:ext>
              <a:ext uri="{C183D7F6-B498-43B3-948B-1728B52AA6E4}">
                <adec:decorative xmlns:adec="http://schemas.microsoft.com/office/drawing/2017/decorative" val="1"/>
              </a:ext>
            </a:extLst>
          </p:cNvPr>
          <p:cNvSpPr txBox="1"/>
          <p:nvPr/>
        </p:nvSpPr>
        <p:spPr>
          <a:xfrm>
            <a:off x="4663390" y="2015066"/>
            <a:ext cx="2962960" cy="477054"/>
          </a:xfrm>
          <a:prstGeom prst="rect">
            <a:avLst/>
          </a:prstGeom>
          <a:noFill/>
        </p:spPr>
        <p:txBody>
          <a:bodyPr wrap="square" rtlCol="0">
            <a:spAutoFit/>
          </a:bodyPr>
          <a:lstStyle/>
          <a:p>
            <a:r>
              <a:rPr lang="en-GB" sz="1600" b="1" noProof="0">
                <a:solidFill>
                  <a:srgbClr val="120742"/>
                </a:solidFill>
              </a:rPr>
              <a:t>% very interested </a:t>
            </a:r>
          </a:p>
          <a:p>
            <a:r>
              <a:rPr lang="en-GB" sz="900" b="1" noProof="0">
                <a:solidFill>
                  <a:srgbClr val="120742"/>
                </a:solidFill>
              </a:rPr>
              <a:t>(I will look into attending/I will definitely attend)</a:t>
            </a:r>
            <a:endParaRPr lang="en-GB" sz="1600" b="1" noProof="0">
              <a:solidFill>
                <a:srgbClr val="120742"/>
              </a:solidFill>
            </a:endParaRPr>
          </a:p>
        </p:txBody>
      </p:sp>
      <p:sp>
        <p:nvSpPr>
          <p:cNvPr id="9" name="Text Placeholder 3" descr="F10. How, if at all, interested would you be in attending the below types of festivals or events in Wales in 2025?&#10;Wales trip intenders 2025, n=320.&#10;">
            <a:extLst>
              <a:ext uri="{FF2B5EF4-FFF2-40B4-BE49-F238E27FC236}">
                <a16:creationId xmlns:a16="http://schemas.microsoft.com/office/drawing/2014/main" id="{AE86A381-7D40-2A8B-EF28-A8E158EFEAB6}"/>
              </a:ext>
            </a:extLst>
          </p:cNvPr>
          <p:cNvSpPr txBox="1">
            <a:spLocks/>
          </p:cNvSpPr>
          <p:nvPr/>
        </p:nvSpPr>
        <p:spPr>
          <a:xfrm>
            <a:off x="838200"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F10. How, if at all, interested would you be in attending the below types of festivals or events in Wales in 2025?</a:t>
            </a:r>
          </a:p>
          <a:p>
            <a:pPr marL="0" indent="0">
              <a:buNone/>
            </a:pPr>
            <a:r>
              <a:rPr lang="en-GB" sz="1000" noProof="0">
                <a:solidFill>
                  <a:schemeClr val="tx1"/>
                </a:solidFill>
              </a:rPr>
              <a:t>Wales trip intenders 2025, n=320.</a:t>
            </a:r>
          </a:p>
        </p:txBody>
      </p:sp>
    </p:spTree>
    <p:extLst>
      <p:ext uri="{BB962C8B-B14F-4D97-AF65-F5344CB8AC3E}">
        <p14:creationId xmlns:p14="http://schemas.microsoft.com/office/powerpoint/2010/main" val="429681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here are they planning to go in 2025 in Wales?&#10;">
            <a:extLst>
              <a:ext uri="{FF2B5EF4-FFF2-40B4-BE49-F238E27FC236}">
                <a16:creationId xmlns:a16="http://schemas.microsoft.com/office/drawing/2014/main" id="{94B25699-2261-2A36-51CF-9EE52B1C761A}"/>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Where are they planning to go in 2025 in Wales?</a:t>
            </a:r>
          </a:p>
        </p:txBody>
      </p:sp>
      <p:cxnSp>
        <p:nvCxnSpPr>
          <p:cNvPr id="8" name="Straight Connector 7">
            <a:extLst>
              <a:ext uri="{FF2B5EF4-FFF2-40B4-BE49-F238E27FC236}">
                <a16:creationId xmlns:a16="http://schemas.microsoft.com/office/drawing/2014/main" id="{92536C67-7F4F-CC88-A596-7C1D960FC098}"/>
              </a:ext>
              <a:ext uri="{C183D7F6-B498-43B3-948B-1728B52AA6E4}">
                <adec:decorative xmlns:adec="http://schemas.microsoft.com/office/drawing/2017/decorative" val="1"/>
              </a:ext>
            </a:extLst>
          </p:cNvPr>
          <p:cNvCxnSpPr>
            <a:cxnSpLocks/>
          </p:cNvCxnSpPr>
          <p:nvPr/>
        </p:nvCxnSpPr>
        <p:spPr>
          <a:xfrm>
            <a:off x="926972" y="704366"/>
            <a:ext cx="590925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Southeast Wales is the top destination for 2025 trip planners, with Cardiff being the most popular location.&#10;">
            <a:extLst>
              <a:ext uri="{FF2B5EF4-FFF2-40B4-BE49-F238E27FC236}">
                <a16:creationId xmlns:a16="http://schemas.microsoft.com/office/drawing/2014/main" id="{0057CDF5-B84D-9DDE-22E8-48DC42378D8F}"/>
              </a:ext>
            </a:extLst>
          </p:cNvPr>
          <p:cNvSpPr txBox="1">
            <a:spLocks/>
          </p:cNvSpPr>
          <p:nvPr/>
        </p:nvSpPr>
        <p:spPr>
          <a:xfrm>
            <a:off x="838199" y="962260"/>
            <a:ext cx="11021569"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Southeast Wales is the top destination for 2025 trip planners, with Cardiff being the most popular location.</a:t>
            </a:r>
          </a:p>
        </p:txBody>
      </p:sp>
      <p:graphicFrame>
        <p:nvGraphicFramePr>
          <p:cNvPr id="14" name="Chart 13">
            <a:extLst>
              <a:ext uri="{FF2B5EF4-FFF2-40B4-BE49-F238E27FC236}">
                <a16:creationId xmlns:a16="http://schemas.microsoft.com/office/drawing/2014/main" id="{19F8CC28-8939-F631-0B03-475C5068A55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9701511"/>
              </p:ext>
            </p:extLst>
          </p:nvPr>
        </p:nvGraphicFramePr>
        <p:xfrm>
          <a:off x="1758746" y="2327899"/>
          <a:ext cx="10624031" cy="3348612"/>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A7151257-DA64-7227-F46A-74AB4C7C4F25}"/>
              </a:ext>
              <a:ext uri="{C183D7F6-B498-43B3-948B-1728B52AA6E4}">
                <adec:decorative xmlns:adec="http://schemas.microsoft.com/office/drawing/2017/decorative" val="1"/>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52000"/>
                    </a14:imgEffect>
                  </a14:imgLayer>
                </a14:imgProps>
              </a:ext>
            </a:extLst>
          </a:blip>
          <a:stretch>
            <a:fillRect/>
          </a:stretch>
        </p:blipFill>
        <p:spPr>
          <a:xfrm>
            <a:off x="2306398" y="2399566"/>
            <a:ext cx="2135057" cy="2856131"/>
          </a:xfrm>
          <a:prstGeom prst="rect">
            <a:avLst/>
          </a:prstGeom>
        </p:spPr>
      </p:pic>
      <p:sp>
        <p:nvSpPr>
          <p:cNvPr id="6" name="TextBox 5" descr="37%&#10;North Wales (1)&#10;">
            <a:extLst>
              <a:ext uri="{FF2B5EF4-FFF2-40B4-BE49-F238E27FC236}">
                <a16:creationId xmlns:a16="http://schemas.microsoft.com/office/drawing/2014/main" id="{BA998953-2D07-E9EE-83E7-A4687F1D33EA}"/>
              </a:ext>
            </a:extLst>
          </p:cNvPr>
          <p:cNvSpPr txBox="1"/>
          <p:nvPr/>
        </p:nvSpPr>
        <p:spPr>
          <a:xfrm>
            <a:off x="1056413" y="2746329"/>
            <a:ext cx="1547090" cy="612934"/>
          </a:xfrm>
          <a:prstGeom prst="roundRect">
            <a:avLst/>
          </a:prstGeom>
          <a:solidFill>
            <a:srgbClr val="120742"/>
          </a:solidFill>
        </p:spPr>
        <p:txBody>
          <a:bodyPr wrap="square" rtlCol="0">
            <a:spAutoFit/>
          </a:bodyPr>
          <a:lstStyle/>
          <a:p>
            <a:pPr algn="ctr"/>
            <a:r>
              <a:rPr lang="en-GB" sz="2000" b="1" noProof="0">
                <a:solidFill>
                  <a:schemeClr val="bg1"/>
                </a:solidFill>
              </a:rPr>
              <a:t>37%</a:t>
            </a:r>
          </a:p>
          <a:p>
            <a:pPr algn="ctr"/>
            <a:r>
              <a:rPr lang="en-GB" sz="1000" noProof="0">
                <a:solidFill>
                  <a:schemeClr val="bg1"/>
                </a:solidFill>
              </a:rPr>
              <a:t>North Wales (1)</a:t>
            </a:r>
          </a:p>
        </p:txBody>
      </p:sp>
      <p:sp>
        <p:nvSpPr>
          <p:cNvPr id="7" name="TextBox 6" descr="25%&#10;Mid Wales (2)&#10;">
            <a:extLst>
              <a:ext uri="{FF2B5EF4-FFF2-40B4-BE49-F238E27FC236}">
                <a16:creationId xmlns:a16="http://schemas.microsoft.com/office/drawing/2014/main" id="{3E3F47CF-EB1F-647E-AEF4-B38192A2BEDE}"/>
              </a:ext>
            </a:extLst>
          </p:cNvPr>
          <p:cNvSpPr txBox="1"/>
          <p:nvPr/>
        </p:nvSpPr>
        <p:spPr>
          <a:xfrm>
            <a:off x="4144350" y="3464693"/>
            <a:ext cx="1547090" cy="612000"/>
          </a:xfrm>
          <a:prstGeom prst="roundRect">
            <a:avLst/>
          </a:prstGeom>
          <a:solidFill>
            <a:srgbClr val="120742"/>
          </a:solidFill>
        </p:spPr>
        <p:txBody>
          <a:bodyPr wrap="square" rtlCol="0">
            <a:spAutoFit/>
          </a:bodyPr>
          <a:lstStyle/>
          <a:p>
            <a:pPr algn="ctr"/>
            <a:r>
              <a:rPr lang="en-GB" sz="2000" b="1" noProof="0">
                <a:solidFill>
                  <a:schemeClr val="bg1"/>
                </a:solidFill>
              </a:rPr>
              <a:t>25%</a:t>
            </a:r>
          </a:p>
          <a:p>
            <a:pPr algn="ctr"/>
            <a:r>
              <a:rPr lang="en-GB" sz="900" noProof="0">
                <a:solidFill>
                  <a:schemeClr val="bg1"/>
                </a:solidFill>
              </a:rPr>
              <a:t>Mid Wales (2)</a:t>
            </a:r>
          </a:p>
        </p:txBody>
      </p:sp>
      <p:sp>
        <p:nvSpPr>
          <p:cNvPr id="10" name="TextBox 9" descr="28%&#10;Southwest Wales (3)&#10;">
            <a:extLst>
              <a:ext uri="{FF2B5EF4-FFF2-40B4-BE49-F238E27FC236}">
                <a16:creationId xmlns:a16="http://schemas.microsoft.com/office/drawing/2014/main" id="{D2F68D45-6B15-A138-ADDE-92E164B1D81C}"/>
              </a:ext>
            </a:extLst>
          </p:cNvPr>
          <p:cNvSpPr txBox="1"/>
          <p:nvPr/>
        </p:nvSpPr>
        <p:spPr>
          <a:xfrm>
            <a:off x="984746" y="4778659"/>
            <a:ext cx="1548000" cy="612934"/>
          </a:xfrm>
          <a:prstGeom prst="roundRect">
            <a:avLst/>
          </a:prstGeom>
          <a:solidFill>
            <a:srgbClr val="120742"/>
          </a:solidFill>
        </p:spPr>
        <p:txBody>
          <a:bodyPr wrap="square" rtlCol="0">
            <a:spAutoFit/>
          </a:bodyPr>
          <a:lstStyle/>
          <a:p>
            <a:pPr algn="ctr"/>
            <a:r>
              <a:rPr lang="en-GB" sz="2000" b="1" noProof="0">
                <a:solidFill>
                  <a:schemeClr val="bg1"/>
                </a:solidFill>
              </a:rPr>
              <a:t>28%</a:t>
            </a:r>
          </a:p>
          <a:p>
            <a:pPr algn="ctr"/>
            <a:r>
              <a:rPr lang="en-GB" sz="1000" noProof="0">
                <a:solidFill>
                  <a:schemeClr val="bg1"/>
                </a:solidFill>
              </a:rPr>
              <a:t>Southwest Wales (3)</a:t>
            </a:r>
          </a:p>
        </p:txBody>
      </p:sp>
      <p:sp>
        <p:nvSpPr>
          <p:cNvPr id="11" name="TextBox 10" descr="46%&#10;Southeast Wales (4)&#10;">
            <a:extLst>
              <a:ext uri="{FF2B5EF4-FFF2-40B4-BE49-F238E27FC236}">
                <a16:creationId xmlns:a16="http://schemas.microsoft.com/office/drawing/2014/main" id="{B89B9376-F540-35E1-C5E8-64C52CEC7C27}"/>
              </a:ext>
            </a:extLst>
          </p:cNvPr>
          <p:cNvSpPr txBox="1"/>
          <p:nvPr/>
        </p:nvSpPr>
        <p:spPr>
          <a:xfrm>
            <a:off x="4233938" y="4877683"/>
            <a:ext cx="1548000" cy="578882"/>
          </a:xfrm>
          <a:prstGeom prst="roundRect">
            <a:avLst/>
          </a:prstGeom>
          <a:solidFill>
            <a:srgbClr val="120742"/>
          </a:solidFill>
        </p:spPr>
        <p:txBody>
          <a:bodyPr wrap="square" rtlCol="0">
            <a:spAutoFit/>
          </a:bodyPr>
          <a:lstStyle/>
          <a:p>
            <a:pPr algn="ctr"/>
            <a:r>
              <a:rPr lang="en-GB" b="1" noProof="0">
                <a:solidFill>
                  <a:schemeClr val="bg1"/>
                </a:solidFill>
              </a:rPr>
              <a:t>46%</a:t>
            </a:r>
          </a:p>
          <a:p>
            <a:pPr algn="ctr"/>
            <a:r>
              <a:rPr lang="en-GB" sz="1000" noProof="0">
                <a:solidFill>
                  <a:schemeClr val="bg1"/>
                </a:solidFill>
              </a:rPr>
              <a:t>Southeast Wales (4)</a:t>
            </a:r>
          </a:p>
        </p:txBody>
      </p:sp>
      <p:sp>
        <p:nvSpPr>
          <p:cNvPr id="12" name="TextBox 11" descr="3% don’t know&#10;">
            <a:extLst>
              <a:ext uri="{FF2B5EF4-FFF2-40B4-BE49-F238E27FC236}">
                <a16:creationId xmlns:a16="http://schemas.microsoft.com/office/drawing/2014/main" id="{8147EB0E-6255-2BA9-C4FB-562B0BC91F7F}"/>
              </a:ext>
            </a:extLst>
          </p:cNvPr>
          <p:cNvSpPr txBox="1"/>
          <p:nvPr/>
        </p:nvSpPr>
        <p:spPr>
          <a:xfrm>
            <a:off x="2851791" y="5385059"/>
            <a:ext cx="1063112" cy="253916"/>
          </a:xfrm>
          <a:prstGeom prst="rect">
            <a:avLst/>
          </a:prstGeom>
          <a:noFill/>
        </p:spPr>
        <p:txBody>
          <a:bodyPr wrap="none" rtlCol="0">
            <a:spAutoFit/>
          </a:bodyPr>
          <a:lstStyle/>
          <a:p>
            <a:pPr algn="ctr"/>
            <a:r>
              <a:rPr lang="en-GB" sz="1050" noProof="0"/>
              <a:t>3% don’t know</a:t>
            </a:r>
          </a:p>
        </p:txBody>
      </p:sp>
      <p:sp>
        <p:nvSpPr>
          <p:cNvPr id="9" name="Text Placeholder 3" descr="F7. Which of these areas do you plan on staying overnight on your next short break or holiday in Wales in 2025?&#10;Wales trip intenders 2025, n=320.&#10;">
            <a:extLst>
              <a:ext uri="{FF2B5EF4-FFF2-40B4-BE49-F238E27FC236}">
                <a16:creationId xmlns:a16="http://schemas.microsoft.com/office/drawing/2014/main" id="{AE86A381-7D40-2A8B-EF28-A8E158EFEAB6}"/>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F7. Which of these areas do you plan on staying overnight on your next short break or holiday in Wales in 2025?</a:t>
            </a:r>
          </a:p>
          <a:p>
            <a:pPr marL="0" indent="0">
              <a:buNone/>
            </a:pPr>
            <a:r>
              <a:rPr lang="en-GB" sz="1000" noProof="0">
                <a:solidFill>
                  <a:schemeClr val="tx1"/>
                </a:solidFill>
              </a:rPr>
              <a:t>Wales trip intenders 2025, n=320.</a:t>
            </a:r>
          </a:p>
        </p:txBody>
      </p:sp>
    </p:spTree>
    <p:extLst>
      <p:ext uri="{BB962C8B-B14F-4D97-AF65-F5344CB8AC3E}">
        <p14:creationId xmlns:p14="http://schemas.microsoft.com/office/powerpoint/2010/main" val="1488386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Sources of information&#10;">
            <a:extLst>
              <a:ext uri="{FF2B5EF4-FFF2-40B4-BE49-F238E27FC236}">
                <a16:creationId xmlns:a16="http://schemas.microsoft.com/office/drawing/2014/main" id="{1C5B42B5-8E03-3C02-6A89-70E48F9FF2C8}"/>
              </a:ext>
            </a:extLst>
          </p:cNvPr>
          <p:cNvSpPr txBox="1"/>
          <p:nvPr/>
        </p:nvSpPr>
        <p:spPr>
          <a:xfrm>
            <a:off x="838199" y="365124"/>
            <a:ext cx="6181725" cy="400110"/>
          </a:xfrm>
          <a:prstGeom prst="rect">
            <a:avLst/>
          </a:prstGeom>
          <a:noFill/>
        </p:spPr>
        <p:txBody>
          <a:bodyPr wrap="square" rtlCol="0">
            <a:spAutoFit/>
          </a:bodyPr>
          <a:lstStyle/>
          <a:p>
            <a:r>
              <a:rPr lang="en-GB" sz="2000" b="1" noProof="0" dirty="0">
                <a:solidFill>
                  <a:srgbClr val="04043F"/>
                </a:solidFill>
              </a:rPr>
              <a:t>Sources of information</a:t>
            </a:r>
          </a:p>
        </p:txBody>
      </p:sp>
      <p:cxnSp>
        <p:nvCxnSpPr>
          <p:cNvPr id="7" name="Straight Connector 6">
            <a:extLst>
              <a:ext uri="{FF2B5EF4-FFF2-40B4-BE49-F238E27FC236}">
                <a16:creationId xmlns:a16="http://schemas.microsoft.com/office/drawing/2014/main" id="{08C89831-786B-4E9A-C861-36C40BD4558C}"/>
              </a:ext>
              <a:ext uri="{C183D7F6-B498-43B3-948B-1728B52AA6E4}">
                <adec:decorative xmlns:adec="http://schemas.microsoft.com/office/drawing/2017/decorative" val="1"/>
              </a:ext>
            </a:extLst>
          </p:cNvPr>
          <p:cNvCxnSpPr>
            <a:cxnSpLocks/>
          </p:cNvCxnSpPr>
          <p:nvPr/>
        </p:nvCxnSpPr>
        <p:spPr>
          <a:xfrm>
            <a:off x="926972" y="704366"/>
            <a:ext cx="2832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Those planning a trip to Wales in 2025 use a range of sources to plan their 2025 trip. The most commonly used methods include 'conversations with friends or family who have visited' and 'search engines.' Additionally, 26% have already used or plan to use the Visit Wales social media page.&#10;">
            <a:extLst>
              <a:ext uri="{FF2B5EF4-FFF2-40B4-BE49-F238E27FC236}">
                <a16:creationId xmlns:a16="http://schemas.microsoft.com/office/drawing/2014/main" id="{51DC94C2-557D-AB56-0517-4A1518C0BF3E}"/>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Those planning a trip to Wales in 2025 use a range of sources to plan their 2025 trip. The most commonly used methods include 'conversations with friends or family who have visited' and 'search engines.' Additionally, 26% have already used or plan to use the Visit Wales social media page.</a:t>
            </a:r>
          </a:p>
        </p:txBody>
      </p:sp>
      <p:graphicFrame>
        <p:nvGraphicFramePr>
          <p:cNvPr id="6" name="Chart 5">
            <a:extLst>
              <a:ext uri="{FF2B5EF4-FFF2-40B4-BE49-F238E27FC236}">
                <a16:creationId xmlns:a16="http://schemas.microsoft.com/office/drawing/2014/main" id="{A5B6C7A7-2271-EAF5-1BDD-D3FB0D9E85A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17620844"/>
              </p:ext>
            </p:extLst>
          </p:nvPr>
        </p:nvGraphicFramePr>
        <p:xfrm>
          <a:off x="-2228850" y="2357456"/>
          <a:ext cx="9687744" cy="4135419"/>
        </p:xfrm>
        <a:graphic>
          <a:graphicData uri="http://schemas.openxmlformats.org/drawingml/2006/chart">
            <c:chart xmlns:c="http://schemas.openxmlformats.org/drawingml/2006/chart" xmlns:r="http://schemas.openxmlformats.org/officeDocument/2006/relationships" r:id="rId2"/>
          </a:graphicData>
        </a:graphic>
      </p:graphicFrame>
      <p:pic>
        <p:nvPicPr>
          <p:cNvPr id="2050" name="Picture 2">
            <a:extLst>
              <a:ext uri="{FF2B5EF4-FFF2-40B4-BE49-F238E27FC236}">
                <a16:creationId xmlns:a16="http://schemas.microsoft.com/office/drawing/2014/main" id="{1A34CF04-2991-B279-3921-41E2D1F4E115}"/>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F11. Which, if any, of these information sources are you likely to or have you already used to plan your trip/s in Wales in 2025? Wales trip intenders 2025, n=320.&#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F11. Which, if any, of these information sources are you likely to or have you already used to plan your trip/s in Wales in 2025? Wales trip intenders 2025, n=320.</a:t>
            </a:r>
          </a:p>
        </p:txBody>
      </p:sp>
    </p:spTree>
    <p:extLst>
      <p:ext uri="{BB962C8B-B14F-4D97-AF65-F5344CB8AC3E}">
        <p14:creationId xmlns:p14="http://schemas.microsoft.com/office/powerpoint/2010/main" val="2100212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UK and Ireland considerations for 2025&#10;">
            <a:extLst>
              <a:ext uri="{FF2B5EF4-FFF2-40B4-BE49-F238E27FC236}">
                <a16:creationId xmlns:a16="http://schemas.microsoft.com/office/drawing/2014/main" id="{E5877CF1-3F8F-BFD7-6D01-01BD68FB7252}"/>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UK and Ireland considerations for 2025</a:t>
            </a:r>
          </a:p>
        </p:txBody>
      </p:sp>
      <p:cxnSp>
        <p:nvCxnSpPr>
          <p:cNvPr id="5" name="Straight Connector 4">
            <a:extLst>
              <a:ext uri="{FF2B5EF4-FFF2-40B4-BE49-F238E27FC236}">
                <a16:creationId xmlns:a16="http://schemas.microsoft.com/office/drawing/2014/main" id="{C46C53A6-6F7E-8CB1-DD78-928D5CB9E987}"/>
              </a:ext>
              <a:ext uri="{C183D7F6-B498-43B3-948B-1728B52AA6E4}">
                <adec:decorative xmlns:adec="http://schemas.microsoft.com/office/drawing/2017/decorative" val="1"/>
              </a:ext>
            </a:extLst>
          </p:cNvPr>
          <p:cNvCxnSpPr>
            <a:cxnSpLocks/>
          </p:cNvCxnSpPr>
          <p:nvPr/>
        </p:nvCxnSpPr>
        <p:spPr>
          <a:xfrm>
            <a:off x="926972" y="704366"/>
            <a:ext cx="47626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39% of those planning trips in 2025 are also considering an overnight stay in London. The Republic of Ireland, Scotland and Northern Ireland are also among the top domestic destinations being considered.&#10;">
            <a:extLst>
              <a:ext uri="{FF2B5EF4-FFF2-40B4-BE49-F238E27FC236}">
                <a16:creationId xmlns:a16="http://schemas.microsoft.com/office/drawing/2014/main" id="{54D5DD0D-A56D-77B5-0C3A-7FC894A92147}"/>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39% of those planning trips in 2025 are also considering an overnight stay in London. The Republic of Ireland, Scotland and Northern Ireland are also among the top domestic destinations being considered.</a:t>
            </a:r>
          </a:p>
        </p:txBody>
      </p:sp>
      <p:graphicFrame>
        <p:nvGraphicFramePr>
          <p:cNvPr id="6" name="Chart 5">
            <a:extLst>
              <a:ext uri="{FF2B5EF4-FFF2-40B4-BE49-F238E27FC236}">
                <a16:creationId xmlns:a16="http://schemas.microsoft.com/office/drawing/2014/main" id="{F0DF0D4C-3173-1F09-917C-0AB1C893B8E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41009443"/>
              </p:ext>
            </p:extLst>
          </p:nvPr>
        </p:nvGraphicFramePr>
        <p:xfrm>
          <a:off x="-2801258" y="2181225"/>
          <a:ext cx="9623425" cy="4105276"/>
        </p:xfrm>
        <a:graphic>
          <a:graphicData uri="http://schemas.openxmlformats.org/drawingml/2006/chart">
            <c:chart xmlns:c="http://schemas.openxmlformats.org/drawingml/2006/chart" xmlns:r="http://schemas.openxmlformats.org/officeDocument/2006/relationships" r:id="rId3"/>
          </a:graphicData>
        </a:graphic>
      </p:graphicFrame>
      <p:pic>
        <p:nvPicPr>
          <p:cNvPr id="4102" name="Picture 6">
            <a:extLst>
              <a:ext uri="{FF2B5EF4-FFF2-40B4-BE49-F238E27FC236}">
                <a16:creationId xmlns:a16="http://schemas.microsoft.com/office/drawing/2014/main" id="{812199F9-A585-11BF-0712-FA8AA34756A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F12. Where else, if anywhere, in the UK and Ireland are you seriously considering visiting for a holiday or short break in the next 12 months? Wales trip intenders 2025, n=320.&#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F12. Where else, if anywhere, in the UK and Ireland are you seriously considering visiting for a holiday or short break in the next 12 months? Wales trip intenders 2025, n=320.</a:t>
            </a:r>
          </a:p>
        </p:txBody>
      </p:sp>
    </p:spTree>
    <p:extLst>
      <p:ext uri="{BB962C8B-B14F-4D97-AF65-F5344CB8AC3E}">
        <p14:creationId xmlns:p14="http://schemas.microsoft.com/office/powerpoint/2010/main" val="2837080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6" name="Title 5" descr="Understanding intentions to take trips to Wales in 2025">
            <a:extLst>
              <a:ext uri="{FF2B5EF4-FFF2-40B4-BE49-F238E27FC236}">
                <a16:creationId xmlns:a16="http://schemas.microsoft.com/office/drawing/2014/main" id="{C7904E16-34FB-F89E-ADDE-70C93D48126E}"/>
              </a:ext>
            </a:extLst>
          </p:cNvPr>
          <p:cNvSpPr>
            <a:spLocks noGrp="1"/>
          </p:cNvSpPr>
          <p:nvPr>
            <p:ph type="title"/>
          </p:nvPr>
        </p:nvSpPr>
        <p:spPr/>
        <p:txBody>
          <a:bodyPr/>
          <a:lstStyle/>
          <a:p>
            <a:pPr algn="l"/>
            <a:r>
              <a:rPr lang="en-GB" sz="2000" b="1" noProof="0" dirty="0">
                <a:latin typeface="Arial" panose="020B0604020202020204" pitchFamily="34" charset="0"/>
                <a:cs typeface="Arial" panose="020B0604020202020204" pitchFamily="34" charset="0"/>
              </a:rPr>
              <a:t>Understanding </a:t>
            </a:r>
            <a:r>
              <a:rPr lang="en-GB" sz="2000" noProof="0" dirty="0"/>
              <a:t>intentions to take</a:t>
            </a:r>
            <a:r>
              <a:rPr lang="en-GB" sz="2000" b="1" noProof="0" dirty="0">
                <a:latin typeface="Arial" panose="020B0604020202020204" pitchFamily="34" charset="0"/>
                <a:cs typeface="Arial" panose="020B0604020202020204" pitchFamily="34" charset="0"/>
              </a:rPr>
              <a:t> trips to Wales in 2025</a:t>
            </a:r>
          </a:p>
        </p:txBody>
      </p:sp>
      <p:cxnSp>
        <p:nvCxnSpPr>
          <p:cNvPr id="4" name="Straight Connector 3">
            <a:extLst>
              <a:ext uri="{FF2B5EF4-FFF2-40B4-BE49-F238E27FC236}">
                <a16:creationId xmlns:a16="http://schemas.microsoft.com/office/drawing/2014/main" id="{AB257EDD-10F2-62DC-1DA2-2312C3AE84E2}"/>
              </a:ext>
              <a:ext uri="{C183D7F6-B498-43B3-948B-1728B52AA6E4}">
                <adec:decorative xmlns:adec="http://schemas.microsoft.com/office/drawing/2017/decorative" val="1"/>
              </a:ext>
            </a:extLst>
          </p:cNvPr>
          <p:cNvCxnSpPr>
            <a:cxnSpLocks/>
          </p:cNvCxnSpPr>
          <p:nvPr/>
        </p:nvCxnSpPr>
        <p:spPr>
          <a:xfrm>
            <a:off x="946022" y="561491"/>
            <a:ext cx="66594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2">
            <a:extLst>
              <a:ext uri="{FF2B5EF4-FFF2-40B4-BE49-F238E27FC236}">
                <a16:creationId xmlns:a16="http://schemas.microsoft.com/office/drawing/2014/main" id="{AC6BCE35-8EEE-3B89-4AD2-5F1C669805CF}"/>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0188AB6D-D93B-6FE0-0551-A821D5C39767}"/>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79F50C0A-AC00-D03B-E4DE-31C99383DF4F}"/>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04870CF2-B5F4-F93C-BEDE-8CB8AB87A0F2}"/>
              </a:ext>
              <a:ext uri="{C183D7F6-B498-43B3-948B-1728B52AA6E4}">
                <adec:decorative xmlns:adec="http://schemas.microsoft.com/office/drawing/2017/decorative" val="1"/>
              </a:ext>
            </a:extLst>
          </p:cNvPr>
          <p:cNvSpPr/>
          <p:nvPr/>
        </p:nvSpPr>
        <p:spPr>
          <a:xfrm>
            <a:off x="819067" y="1157288"/>
            <a:ext cx="11372933" cy="5700712"/>
          </a:xfrm>
          <a:prstGeom prst="rect">
            <a:avLst/>
          </a:prstGeom>
          <a:solidFill>
            <a:srgbClr val="120742">
              <a:alpha val="6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Content Placeholder 7">
            <a:extLst>
              <a:ext uri="{FF2B5EF4-FFF2-40B4-BE49-F238E27FC236}">
                <a16:creationId xmlns:a16="http://schemas.microsoft.com/office/drawing/2014/main" id="{7A036C57-3F14-037F-551D-8B5687E2D838}"/>
              </a:ext>
              <a:ext uri="{C183D7F6-B498-43B3-948B-1728B52AA6E4}">
                <adec:decorative xmlns:adec="http://schemas.microsoft.com/office/drawing/2017/decorative" val="1"/>
              </a:ext>
            </a:extLst>
          </p:cNvPr>
          <p:cNvSpPr txBox="1">
            <a:spLocks/>
          </p:cNvSpPr>
          <p:nvPr/>
        </p:nvSpPr>
        <p:spPr>
          <a:xfrm>
            <a:off x="838200" y="806788"/>
            <a:ext cx="6613188" cy="4946650"/>
          </a:xfrm>
        </p:spPr>
        <p:txBody>
          <a:bodyPr/>
          <a:lstStyle>
            <a:lvl1pPr marL="342891" indent="-342891" algn="l" defTabSz="457189"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32" indent="-285744" algn="l" defTabSz="457189"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2971" indent="-228594" algn="l" defTabSz="457189"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160"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349"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GB" sz="1000" b="1" noProof="0">
              <a:solidFill>
                <a:srgbClr val="120742"/>
              </a:solidFill>
              <a:latin typeface="+mn-lt"/>
            </a:endParaRPr>
          </a:p>
        </p:txBody>
      </p:sp>
      <p:sp>
        <p:nvSpPr>
          <p:cNvPr id="11" name="TextBox 10" descr="High interest continues for Welsh tourism in 2025&#10;&#10;Around 43% of people plan to visit Wales in 2025, up from 36% last year. &#10;&#10;Families are more likely to visit, while older independents and retirees tend to be more unsure or undecided. &#10;&#10;Among those aware of the Visit Wales campaign(s), the likelihood of visiting in 2025 is notably higher, highlighting the success of these marketing efforts.&#10;">
            <a:extLst>
              <a:ext uri="{FF2B5EF4-FFF2-40B4-BE49-F238E27FC236}">
                <a16:creationId xmlns:a16="http://schemas.microsoft.com/office/drawing/2014/main" id="{CAFC94F9-879A-9E7B-9296-53FBE3CE02E2}"/>
              </a:ext>
            </a:extLst>
          </p:cNvPr>
          <p:cNvSpPr txBox="1"/>
          <p:nvPr/>
        </p:nvSpPr>
        <p:spPr>
          <a:xfrm>
            <a:off x="814304" y="1279471"/>
            <a:ext cx="3789365" cy="3662541"/>
          </a:xfrm>
          <a:prstGeom prst="rect">
            <a:avLst/>
          </a:prstGeom>
          <a:noFill/>
        </p:spPr>
        <p:txBody>
          <a:bodyPr wrap="square" rtlCol="0">
            <a:spAutoFit/>
          </a:bodyPr>
          <a:lstStyle/>
          <a:p>
            <a:pPr algn="ctr"/>
            <a:r>
              <a:rPr lang="en-GB" b="1" noProof="0" dirty="0">
                <a:solidFill>
                  <a:schemeClr val="bg1"/>
                </a:solidFill>
              </a:rPr>
              <a:t>High interest continues for Welsh tourism in 2025</a:t>
            </a:r>
          </a:p>
          <a:p>
            <a:pPr algn="ctr"/>
            <a:endParaRPr lang="en-GB" sz="2000" b="1" noProof="0" dirty="0">
              <a:solidFill>
                <a:schemeClr val="bg1"/>
              </a:solidFill>
            </a:endParaRPr>
          </a:p>
          <a:p>
            <a:pPr algn="ctr"/>
            <a:r>
              <a:rPr lang="en-GB" sz="1600" noProof="0" dirty="0">
                <a:solidFill>
                  <a:schemeClr val="bg1"/>
                </a:solidFill>
              </a:rPr>
              <a:t>Around 43% of people plan to visit Wales in 2025, up from 36% last year. </a:t>
            </a:r>
          </a:p>
          <a:p>
            <a:pPr algn="ctr"/>
            <a:endParaRPr lang="en-GB" sz="1600" noProof="0" dirty="0">
              <a:solidFill>
                <a:schemeClr val="bg1"/>
              </a:solidFill>
            </a:endParaRPr>
          </a:p>
          <a:p>
            <a:pPr algn="ctr"/>
            <a:r>
              <a:rPr lang="en-GB" sz="1600" noProof="0" dirty="0">
                <a:solidFill>
                  <a:schemeClr val="bg1"/>
                </a:solidFill>
              </a:rPr>
              <a:t>Families are more likely to visit, while older independents and retirees tend to be more unsure or undecided. </a:t>
            </a:r>
          </a:p>
          <a:p>
            <a:pPr algn="ctr"/>
            <a:endParaRPr lang="en-GB" sz="1600" noProof="0" dirty="0">
              <a:solidFill>
                <a:schemeClr val="bg1"/>
              </a:solidFill>
            </a:endParaRPr>
          </a:p>
          <a:p>
            <a:pPr algn="ctr"/>
            <a:r>
              <a:rPr lang="en-GB" sz="1600" noProof="0" dirty="0">
                <a:solidFill>
                  <a:schemeClr val="bg1"/>
                </a:solidFill>
              </a:rPr>
              <a:t>Among those aware of the Visit Wales campaign(s), the likelihood of visiting in 2025 is notably higher, highlighting the success of these marketing efforts.</a:t>
            </a:r>
            <a:endParaRPr lang="en-GB" noProof="0" dirty="0">
              <a:solidFill>
                <a:schemeClr val="bg1"/>
              </a:solidFill>
            </a:endParaRPr>
          </a:p>
        </p:txBody>
      </p:sp>
      <p:sp>
        <p:nvSpPr>
          <p:cNvPr id="20" name="TextBox 19" descr="Where do they go to and what will they do?&#10;&#10;There is strong interest in food and drink festivals, along with various other events, among those planning trips to Wales in 2025. &#10;&#10;Southeast Wales, with Cardiff being the top destination (35%), remains the most popular choice for travellers in 2025, similar to 2024.&#10;&#10;Travellers typically rely on conversations with friends or family and search engines for planning their visit, with 26% also using the Visit Wales social media page.&#10;">
            <a:extLst>
              <a:ext uri="{FF2B5EF4-FFF2-40B4-BE49-F238E27FC236}">
                <a16:creationId xmlns:a16="http://schemas.microsoft.com/office/drawing/2014/main" id="{1C4EE0B0-BA78-FA41-031E-A84C9C8FACC8}"/>
              </a:ext>
            </a:extLst>
          </p:cNvPr>
          <p:cNvSpPr txBox="1"/>
          <p:nvPr/>
        </p:nvSpPr>
        <p:spPr>
          <a:xfrm>
            <a:off x="4601285" y="1279471"/>
            <a:ext cx="3789365" cy="4616648"/>
          </a:xfrm>
          <a:prstGeom prst="rect">
            <a:avLst/>
          </a:prstGeom>
          <a:noFill/>
        </p:spPr>
        <p:txBody>
          <a:bodyPr wrap="square" rtlCol="0">
            <a:spAutoFit/>
          </a:bodyPr>
          <a:lstStyle/>
          <a:p>
            <a:pPr algn="ctr"/>
            <a:r>
              <a:rPr lang="en-US" b="1" dirty="0">
                <a:solidFill>
                  <a:schemeClr val="bg1"/>
                </a:solidFill>
              </a:rPr>
              <a:t>Where do they go to and what will they do?</a:t>
            </a:r>
          </a:p>
          <a:p>
            <a:pPr algn="ctr"/>
            <a:endParaRPr lang="en-US" b="1" dirty="0">
              <a:solidFill>
                <a:schemeClr val="bg1"/>
              </a:solidFill>
            </a:endParaRPr>
          </a:p>
          <a:p>
            <a:pPr algn="ctr"/>
            <a:r>
              <a:rPr lang="en-US" sz="1600" dirty="0">
                <a:solidFill>
                  <a:schemeClr val="bg1"/>
                </a:solidFill>
              </a:rPr>
              <a:t>There is strong interest in food and drink festivals, along with various other events, among those planning trips to Wales in 2025. </a:t>
            </a:r>
          </a:p>
          <a:p>
            <a:pPr algn="ctr"/>
            <a:endParaRPr lang="en-US" sz="1600" dirty="0">
              <a:solidFill>
                <a:schemeClr val="bg1"/>
              </a:solidFill>
            </a:endParaRPr>
          </a:p>
          <a:p>
            <a:pPr algn="ctr"/>
            <a:r>
              <a:rPr lang="en-US" sz="1600" dirty="0">
                <a:solidFill>
                  <a:schemeClr val="bg1"/>
                </a:solidFill>
              </a:rPr>
              <a:t>Southeast Wales, with Cardiff being the top destination (35%), remains the most popular choice for </a:t>
            </a:r>
            <a:r>
              <a:rPr lang="en-US" sz="1600" dirty="0" err="1">
                <a:solidFill>
                  <a:schemeClr val="bg1"/>
                </a:solidFill>
              </a:rPr>
              <a:t>travellers</a:t>
            </a:r>
            <a:r>
              <a:rPr lang="en-US" sz="1600" dirty="0">
                <a:solidFill>
                  <a:schemeClr val="bg1"/>
                </a:solidFill>
              </a:rPr>
              <a:t> in 2025, similar to 2024.</a:t>
            </a:r>
          </a:p>
          <a:p>
            <a:pPr algn="ctr"/>
            <a:endParaRPr lang="en-US" sz="1600" dirty="0">
              <a:solidFill>
                <a:schemeClr val="bg1"/>
              </a:solidFill>
            </a:endParaRPr>
          </a:p>
          <a:p>
            <a:pPr algn="ctr"/>
            <a:r>
              <a:rPr lang="en-US" sz="1600" dirty="0" err="1">
                <a:solidFill>
                  <a:schemeClr val="bg1"/>
                </a:solidFill>
              </a:rPr>
              <a:t>Travellers</a:t>
            </a:r>
            <a:r>
              <a:rPr lang="en-US" sz="1600" dirty="0">
                <a:solidFill>
                  <a:schemeClr val="bg1"/>
                </a:solidFill>
              </a:rPr>
              <a:t> typically rely on conversations with friends or family and search engines for planning their visit, with 26% also using the Visit Wales social media page.</a:t>
            </a:r>
          </a:p>
        </p:txBody>
      </p:sp>
      <p:sp>
        <p:nvSpPr>
          <p:cNvPr id="22" name="TextBox 21" descr="Other places&#10;&#10;39% of those planning trips to Wales in 2025 are also considering an overnight stay in London. &#10;&#10;The Republic of Ireland, Scotland, and Northern Ireland are also among the top domestic destinations being considered.&#10;">
            <a:extLst>
              <a:ext uri="{FF2B5EF4-FFF2-40B4-BE49-F238E27FC236}">
                <a16:creationId xmlns:a16="http://schemas.microsoft.com/office/drawing/2014/main" id="{FFE331AC-D791-0FF8-E386-F58B46973CF8}"/>
              </a:ext>
            </a:extLst>
          </p:cNvPr>
          <p:cNvSpPr txBox="1"/>
          <p:nvPr/>
        </p:nvSpPr>
        <p:spPr>
          <a:xfrm>
            <a:off x="8402635" y="1279471"/>
            <a:ext cx="3789365" cy="2616101"/>
          </a:xfrm>
          <a:prstGeom prst="rect">
            <a:avLst/>
          </a:prstGeom>
          <a:noFill/>
        </p:spPr>
        <p:txBody>
          <a:bodyPr wrap="square" rtlCol="0">
            <a:spAutoFit/>
          </a:bodyPr>
          <a:lstStyle/>
          <a:p>
            <a:pPr algn="ctr"/>
            <a:r>
              <a:rPr lang="en-US" b="1" dirty="0">
                <a:solidFill>
                  <a:schemeClr val="bg1"/>
                </a:solidFill>
              </a:rPr>
              <a:t>Other places</a:t>
            </a:r>
          </a:p>
          <a:p>
            <a:pPr algn="ctr"/>
            <a:endParaRPr lang="en-US" b="1" dirty="0">
              <a:solidFill>
                <a:schemeClr val="bg1"/>
              </a:solidFill>
            </a:endParaRPr>
          </a:p>
          <a:p>
            <a:pPr algn="ctr"/>
            <a:r>
              <a:rPr lang="en-US" sz="1600" dirty="0">
                <a:solidFill>
                  <a:schemeClr val="bg1"/>
                </a:solidFill>
              </a:rPr>
              <a:t>39% of those planning trips to Wales in 2025 are also considering an overnight stay in London. </a:t>
            </a:r>
          </a:p>
          <a:p>
            <a:pPr algn="ctr"/>
            <a:endParaRPr lang="en-US" sz="1600" dirty="0">
              <a:solidFill>
                <a:schemeClr val="bg1"/>
              </a:solidFill>
            </a:endParaRPr>
          </a:p>
          <a:p>
            <a:pPr algn="ctr"/>
            <a:r>
              <a:rPr lang="en-US" sz="1600" dirty="0">
                <a:solidFill>
                  <a:schemeClr val="bg1"/>
                </a:solidFill>
              </a:rPr>
              <a:t>The Republic of Ireland, Scotland, and Northern Ireland are also among the top domestic destinations being considered.</a:t>
            </a:r>
          </a:p>
        </p:txBody>
      </p:sp>
    </p:spTree>
    <p:extLst>
      <p:ext uri="{BB962C8B-B14F-4D97-AF65-F5344CB8AC3E}">
        <p14:creationId xmlns:p14="http://schemas.microsoft.com/office/powerpoint/2010/main" val="712818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4AF4EED-8DE6-1F53-AFEC-DF9F8865F06D}"/>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VISIT WALES MARKETING IMPACT&#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5438775"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VISIT WALES MARKETING IMPACT</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FFB2053-91F1-EFEB-0B5F-452332CC1B3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4406763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5" name="Title 14" descr="Heard Wales talked about as a place to visit&#10;">
            <a:extLst>
              <a:ext uri="{FF2B5EF4-FFF2-40B4-BE49-F238E27FC236}">
                <a16:creationId xmlns:a16="http://schemas.microsoft.com/office/drawing/2014/main" id="{38FD4BF1-D5E5-E97B-1E03-D93E58BE1D13}"/>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Heard Wales talked about as a place to visit</a:t>
            </a:r>
          </a:p>
        </p:txBody>
      </p:sp>
      <p:cxnSp>
        <p:nvCxnSpPr>
          <p:cNvPr id="16" name="Straight Connector 15">
            <a:extLst>
              <a:ext uri="{FF2B5EF4-FFF2-40B4-BE49-F238E27FC236}">
                <a16:creationId xmlns:a16="http://schemas.microsoft.com/office/drawing/2014/main" id="{7CBF126F-7A1A-976D-DD92-FCD80FF3563F}"/>
              </a:ext>
              <a:ext uri="{C183D7F6-B498-43B3-948B-1728B52AA6E4}">
                <adec:decorative xmlns:adec="http://schemas.microsoft.com/office/drawing/2017/decorative" val="1"/>
              </a:ext>
            </a:extLst>
          </p:cNvPr>
          <p:cNvCxnSpPr>
            <a:cxnSpLocks/>
          </p:cNvCxnSpPr>
          <p:nvPr/>
        </p:nvCxnSpPr>
        <p:spPr>
          <a:xfrm>
            <a:off x="926972" y="704366"/>
            <a:ext cx="531417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A larger percentage has heard more about Wales as a destination to visit in 2025, either ‘a little’ or ‘a lot more’, compared to 2022 and 2023, though it's similar to last year.&#10;">
            <a:extLst>
              <a:ext uri="{FF2B5EF4-FFF2-40B4-BE49-F238E27FC236}">
                <a16:creationId xmlns:a16="http://schemas.microsoft.com/office/drawing/2014/main" id="{6F6F2929-2F11-0439-6300-48929F2F191C}"/>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A larger percentage has heard more about Wales as a destination to visit in 2025, either ‘a little’ or ‘a lot more’, compared to 2022 and 2023, though it's similar to last year.</a:t>
            </a:r>
          </a:p>
        </p:txBody>
      </p:sp>
      <p:pic>
        <p:nvPicPr>
          <p:cNvPr id="1027" name="Picture 3">
            <a:extLst>
              <a:ext uri="{FF2B5EF4-FFF2-40B4-BE49-F238E27FC236}">
                <a16:creationId xmlns:a16="http://schemas.microsoft.com/office/drawing/2014/main" id="{166BA8F3-ECD6-6C52-5400-54672106D2A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a:extLst>
              <a:ext uri="{FF2B5EF4-FFF2-40B4-BE49-F238E27FC236}">
                <a16:creationId xmlns:a16="http://schemas.microsoft.com/office/drawing/2014/main" id="{2D8C68EF-38C3-EB94-C422-EBAEF6A68DB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35591180"/>
              </p:ext>
            </p:extLst>
          </p:nvPr>
        </p:nvGraphicFramePr>
        <p:xfrm>
          <a:off x="917220" y="2606786"/>
          <a:ext cx="5680516" cy="3382077"/>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EAA625E7-B82A-2112-D7E0-43E3DA80489A}"/>
              </a:ext>
              <a:ext uri="{C183D7F6-B498-43B3-948B-1728B52AA6E4}">
                <adec:decorative xmlns:adec="http://schemas.microsoft.com/office/drawing/2017/decorative" val="1"/>
              </a:ext>
            </a:extLst>
          </p:cNvPr>
          <p:cNvSpPr/>
          <p:nvPr/>
        </p:nvSpPr>
        <p:spPr>
          <a:xfrm>
            <a:off x="5295900" y="4972451"/>
            <a:ext cx="1178892" cy="409554"/>
          </a:xfrm>
          <a:prstGeom prst="rect">
            <a:avLst/>
          </a:prstGeom>
          <a:noFill/>
          <a:ln w="12700">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8B671451-0118-60B6-5610-4B292CB79F57}"/>
              </a:ext>
              <a:ext uri="{C183D7F6-B498-43B3-948B-1728B52AA6E4}">
                <adec:decorative xmlns:adec="http://schemas.microsoft.com/office/drawing/2017/decorative" val="1"/>
              </a:ext>
            </a:extLst>
          </p:cNvPr>
          <p:cNvSpPr txBox="1"/>
          <p:nvPr/>
        </p:nvSpPr>
        <p:spPr>
          <a:xfrm>
            <a:off x="6528806" y="2250972"/>
            <a:ext cx="1097545" cy="584775"/>
          </a:xfrm>
          <a:prstGeom prst="rect">
            <a:avLst/>
          </a:prstGeom>
          <a:noFill/>
        </p:spPr>
        <p:txBody>
          <a:bodyPr wrap="none" rtlCol="0">
            <a:spAutoFit/>
          </a:bodyPr>
          <a:lstStyle/>
          <a:p>
            <a:r>
              <a:rPr lang="en-GB" sz="1600" b="1" noProof="0">
                <a:solidFill>
                  <a:srgbClr val="120742"/>
                </a:solidFill>
              </a:rPr>
              <a:t>% A little/</a:t>
            </a:r>
          </a:p>
          <a:p>
            <a:r>
              <a:rPr lang="en-GB" sz="1600" b="1" noProof="0">
                <a:solidFill>
                  <a:srgbClr val="120742"/>
                </a:solidFill>
              </a:rPr>
              <a:t>lot more</a:t>
            </a:r>
            <a:endParaRPr lang="en-GB" sz="2800" b="1" noProof="0">
              <a:solidFill>
                <a:srgbClr val="120742"/>
              </a:solidFill>
            </a:endParaRPr>
          </a:p>
        </p:txBody>
      </p:sp>
      <p:sp>
        <p:nvSpPr>
          <p:cNvPr id="11" name="TextBox 10">
            <a:extLst>
              <a:ext uri="{FF2B5EF4-FFF2-40B4-BE49-F238E27FC236}">
                <a16:creationId xmlns:a16="http://schemas.microsoft.com/office/drawing/2014/main" id="{D1D4B955-C7B6-58A5-D547-4F02F92493C1}"/>
              </a:ext>
              <a:ext uri="{C183D7F6-B498-43B3-948B-1728B52AA6E4}">
                <adec:decorative xmlns:adec="http://schemas.microsoft.com/office/drawing/2017/decorative" val="1"/>
              </a:ext>
            </a:extLst>
          </p:cNvPr>
          <p:cNvSpPr txBox="1"/>
          <p:nvPr/>
        </p:nvSpPr>
        <p:spPr>
          <a:xfrm>
            <a:off x="6731386" y="2893784"/>
            <a:ext cx="646331" cy="369332"/>
          </a:xfrm>
          <a:prstGeom prst="rect">
            <a:avLst/>
          </a:prstGeom>
          <a:noFill/>
        </p:spPr>
        <p:txBody>
          <a:bodyPr wrap="none" rtlCol="0">
            <a:spAutoFit/>
          </a:bodyPr>
          <a:lstStyle/>
          <a:p>
            <a:r>
              <a:rPr lang="en-GB" b="1" noProof="0">
                <a:solidFill>
                  <a:srgbClr val="120742"/>
                </a:solidFill>
              </a:rPr>
              <a:t>10%</a:t>
            </a:r>
          </a:p>
        </p:txBody>
      </p:sp>
      <p:sp>
        <p:nvSpPr>
          <p:cNvPr id="12" name="TextBox 11">
            <a:extLst>
              <a:ext uri="{FF2B5EF4-FFF2-40B4-BE49-F238E27FC236}">
                <a16:creationId xmlns:a16="http://schemas.microsoft.com/office/drawing/2014/main" id="{04F90408-63B4-6A9C-960E-35D3DCDD0381}"/>
              </a:ext>
              <a:ext uri="{C183D7F6-B498-43B3-948B-1728B52AA6E4}">
                <adec:decorative xmlns:adec="http://schemas.microsoft.com/office/drawing/2017/decorative" val="1"/>
              </a:ext>
            </a:extLst>
          </p:cNvPr>
          <p:cNvSpPr txBox="1"/>
          <p:nvPr/>
        </p:nvSpPr>
        <p:spPr>
          <a:xfrm>
            <a:off x="6731386" y="3600080"/>
            <a:ext cx="646331" cy="369332"/>
          </a:xfrm>
          <a:prstGeom prst="rect">
            <a:avLst/>
          </a:prstGeom>
          <a:noFill/>
        </p:spPr>
        <p:txBody>
          <a:bodyPr wrap="none" rtlCol="0">
            <a:spAutoFit/>
          </a:bodyPr>
          <a:lstStyle/>
          <a:p>
            <a:r>
              <a:rPr lang="en-GB" b="1" noProof="0">
                <a:solidFill>
                  <a:srgbClr val="120742"/>
                </a:solidFill>
              </a:rPr>
              <a:t>10%</a:t>
            </a:r>
          </a:p>
        </p:txBody>
      </p:sp>
      <p:sp>
        <p:nvSpPr>
          <p:cNvPr id="13" name="TextBox 12">
            <a:extLst>
              <a:ext uri="{FF2B5EF4-FFF2-40B4-BE49-F238E27FC236}">
                <a16:creationId xmlns:a16="http://schemas.microsoft.com/office/drawing/2014/main" id="{C97B2B69-99F6-B1F1-774F-B906978BB4D7}"/>
              </a:ext>
              <a:ext uri="{C183D7F6-B498-43B3-948B-1728B52AA6E4}">
                <adec:decorative xmlns:adec="http://schemas.microsoft.com/office/drawing/2017/decorative" val="1"/>
              </a:ext>
            </a:extLst>
          </p:cNvPr>
          <p:cNvSpPr txBox="1"/>
          <p:nvPr/>
        </p:nvSpPr>
        <p:spPr>
          <a:xfrm>
            <a:off x="6731386" y="4306376"/>
            <a:ext cx="646331" cy="369332"/>
          </a:xfrm>
          <a:prstGeom prst="rect">
            <a:avLst/>
          </a:prstGeom>
          <a:noFill/>
        </p:spPr>
        <p:txBody>
          <a:bodyPr wrap="none" rtlCol="0">
            <a:spAutoFit/>
          </a:bodyPr>
          <a:lstStyle/>
          <a:p>
            <a:r>
              <a:rPr lang="en-GB" b="1" noProof="0">
                <a:solidFill>
                  <a:srgbClr val="120742"/>
                </a:solidFill>
              </a:rPr>
              <a:t>22%</a:t>
            </a:r>
          </a:p>
        </p:txBody>
      </p:sp>
      <p:sp>
        <p:nvSpPr>
          <p:cNvPr id="14" name="TextBox 13">
            <a:extLst>
              <a:ext uri="{FF2B5EF4-FFF2-40B4-BE49-F238E27FC236}">
                <a16:creationId xmlns:a16="http://schemas.microsoft.com/office/drawing/2014/main" id="{3A6CD6C4-A6DE-CAFC-24CF-379457ADD2EF}"/>
              </a:ext>
              <a:ext uri="{C183D7F6-B498-43B3-948B-1728B52AA6E4}">
                <adec:decorative xmlns:adec="http://schemas.microsoft.com/office/drawing/2017/decorative" val="1"/>
              </a:ext>
            </a:extLst>
          </p:cNvPr>
          <p:cNvSpPr txBox="1"/>
          <p:nvPr/>
        </p:nvSpPr>
        <p:spPr>
          <a:xfrm>
            <a:off x="6731386" y="5012673"/>
            <a:ext cx="646331" cy="369332"/>
          </a:xfrm>
          <a:prstGeom prst="rect">
            <a:avLst/>
          </a:prstGeom>
          <a:noFill/>
        </p:spPr>
        <p:txBody>
          <a:bodyPr wrap="none" rtlCol="0">
            <a:spAutoFit/>
          </a:bodyPr>
          <a:lstStyle/>
          <a:p>
            <a:r>
              <a:rPr lang="en-GB" b="1" noProof="0">
                <a:solidFill>
                  <a:srgbClr val="120742"/>
                </a:solidFill>
              </a:rPr>
              <a:t>23%</a:t>
            </a:r>
          </a:p>
        </p:txBody>
      </p:sp>
      <p:sp>
        <p:nvSpPr>
          <p:cNvPr id="7" name="Text Placeholder 3" descr="H1. Compared to normal, how much have you heard Wales talked about as a place to visit over the last 3 months? Total base size, n=750 (2025).&#10;">
            <a:extLst>
              <a:ext uri="{FF2B5EF4-FFF2-40B4-BE49-F238E27FC236}">
                <a16:creationId xmlns:a16="http://schemas.microsoft.com/office/drawing/2014/main" id="{4596AD22-0EB8-C85F-3847-D78DF8230134}"/>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H1. Compared to normal, how much have you heard Wales talked about as a place to visit over the last 3 months? Total base size, n=750 (2025).</a:t>
            </a:r>
          </a:p>
        </p:txBody>
      </p:sp>
    </p:spTree>
    <p:extLst>
      <p:ext uri="{BB962C8B-B14F-4D97-AF65-F5344CB8AC3E}">
        <p14:creationId xmlns:p14="http://schemas.microsoft.com/office/powerpoint/2010/main" val="1218450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descr="Seen or heard about holidays in Wales&#10;">
            <a:extLst>
              <a:ext uri="{FF2B5EF4-FFF2-40B4-BE49-F238E27FC236}">
                <a16:creationId xmlns:a16="http://schemas.microsoft.com/office/drawing/2014/main" id="{0527F5EA-E490-7673-76F5-71CF55E49CC5}"/>
              </a:ext>
            </a:extLst>
          </p:cNvPr>
          <p:cNvSpPr txBox="1"/>
          <p:nvPr/>
        </p:nvSpPr>
        <p:spPr>
          <a:xfrm>
            <a:off x="838199" y="365124"/>
            <a:ext cx="6181725" cy="400110"/>
          </a:xfrm>
          <a:prstGeom prst="rect">
            <a:avLst/>
          </a:prstGeom>
          <a:noFill/>
        </p:spPr>
        <p:txBody>
          <a:bodyPr wrap="square" rtlCol="0">
            <a:spAutoFit/>
          </a:bodyPr>
          <a:lstStyle/>
          <a:p>
            <a:r>
              <a:rPr lang="en-GB" sz="2000" b="1" noProof="0" dirty="0">
                <a:solidFill>
                  <a:srgbClr val="04043F"/>
                </a:solidFill>
              </a:rPr>
              <a:t>Seen or heard about holidays in Wales</a:t>
            </a:r>
          </a:p>
        </p:txBody>
      </p:sp>
      <p:cxnSp>
        <p:nvCxnSpPr>
          <p:cNvPr id="11" name="Straight Connector 10">
            <a:extLst>
              <a:ext uri="{FF2B5EF4-FFF2-40B4-BE49-F238E27FC236}">
                <a16:creationId xmlns:a16="http://schemas.microsoft.com/office/drawing/2014/main" id="{B91D40F8-A6B7-5B6E-671F-560DDA1F0272}"/>
              </a:ext>
              <a:ext uri="{C183D7F6-B498-43B3-948B-1728B52AA6E4}">
                <adec:decorative xmlns:adec="http://schemas.microsoft.com/office/drawing/2017/decorative" val="1"/>
              </a:ext>
            </a:extLst>
          </p:cNvPr>
          <p:cNvCxnSpPr>
            <a:cxnSpLocks/>
          </p:cNvCxnSpPr>
          <p:nvPr/>
        </p:nvCxnSpPr>
        <p:spPr>
          <a:xfrm>
            <a:off x="926972" y="704366"/>
            <a:ext cx="479957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descr="65% have seen or heard about Wales via at least one information source in the last few months. &#10;&#10;TV advertising is the primary source, closely followed by ‘word of mouth’. However, younger independents are less likely to have heard about it through TV ads and more likely through content creators, influencers, and social media.">
            <a:extLst>
              <a:ext uri="{FF2B5EF4-FFF2-40B4-BE49-F238E27FC236}">
                <a16:creationId xmlns:a16="http://schemas.microsoft.com/office/drawing/2014/main" id="{EBF43A34-8628-ED2F-4FC3-23BDD14785E7}"/>
              </a:ext>
            </a:extLst>
          </p:cNvPr>
          <p:cNvSpPr>
            <a:spLocks noGrp="1"/>
          </p:cNvSpPr>
          <p:nvPr>
            <p:ph type="title"/>
          </p:nvPr>
        </p:nvSpPr>
        <p:spPr>
          <a:xfrm>
            <a:off x="926971" y="2027419"/>
            <a:ext cx="4799574" cy="3820499"/>
          </a:xfrm>
        </p:spPr>
        <p:txBody>
          <a:bodyPr/>
          <a:lstStyle/>
          <a:p>
            <a:r>
              <a:rPr lang="en-GB" sz="2000" noProof="0" dirty="0">
                <a:solidFill>
                  <a:schemeClr val="accent1"/>
                </a:solidFill>
              </a:rPr>
              <a:t>65% have seen or heard about Wales via at least one information source in the last few months. </a:t>
            </a:r>
            <a:br>
              <a:rPr lang="en-GB" sz="1600" noProof="0" dirty="0">
                <a:solidFill>
                  <a:schemeClr val="accent1"/>
                </a:solidFill>
              </a:rPr>
            </a:br>
            <a:br>
              <a:rPr lang="en-GB" sz="1600" noProof="0" dirty="0">
                <a:solidFill>
                  <a:schemeClr val="accent1"/>
                </a:solidFill>
              </a:rPr>
            </a:br>
            <a:r>
              <a:rPr lang="en-GB" sz="1600" noProof="0" dirty="0">
                <a:solidFill>
                  <a:schemeClr val="accent1"/>
                </a:solidFill>
              </a:rPr>
              <a:t>TV advertising is the primary source, closely followed by ‘word of mouth’. However, younger independents are less likely to have heard about it through TV ads and more likely through content creators, influencers, and social media.</a:t>
            </a:r>
          </a:p>
        </p:txBody>
      </p:sp>
      <p:graphicFrame>
        <p:nvGraphicFramePr>
          <p:cNvPr id="6" name="Chart 5">
            <a:extLst>
              <a:ext uri="{FF2B5EF4-FFF2-40B4-BE49-F238E27FC236}">
                <a16:creationId xmlns:a16="http://schemas.microsoft.com/office/drawing/2014/main" id="{20D076A6-4D38-85CD-4D93-A2B336429F0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63748526"/>
              </p:ext>
            </p:extLst>
          </p:nvPr>
        </p:nvGraphicFramePr>
        <p:xfrm>
          <a:off x="1571625" y="2026730"/>
          <a:ext cx="11148644" cy="365291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3" descr="H2. Which, if any, of the following have you seen or heard about holidays in Wales in the last few months? &#10;Total base size, n=750.&#10;">
            <a:extLst>
              <a:ext uri="{FF2B5EF4-FFF2-40B4-BE49-F238E27FC236}">
                <a16:creationId xmlns:a16="http://schemas.microsoft.com/office/drawing/2014/main" id="{22E05031-CDF9-C6AF-4AA2-EDD071FE432F}"/>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H2. Which, if any, of the following have you seen or heard about holidays in Wales in the last few months? </a:t>
            </a:r>
          </a:p>
          <a:p>
            <a:pPr marL="0" indent="0">
              <a:buNone/>
            </a:pPr>
            <a:r>
              <a:rPr lang="en-GB" sz="1000" noProof="0">
                <a:solidFill>
                  <a:schemeClr val="tx1"/>
                </a:solidFill>
              </a:rPr>
              <a:t>Total base size, n=750.</a:t>
            </a:r>
          </a:p>
        </p:txBody>
      </p:sp>
    </p:spTree>
    <p:extLst>
      <p:ext uri="{BB962C8B-B14F-4D97-AF65-F5344CB8AC3E}">
        <p14:creationId xmlns:p14="http://schemas.microsoft.com/office/powerpoint/2010/main" val="401710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817C-40ED-6619-E18D-4AACC3D217F7}"/>
            </a:ext>
          </a:extLst>
        </p:cNvPr>
        <p:cNvGrpSpPr/>
        <p:nvPr/>
      </p:nvGrpSpPr>
      <p:grpSpPr>
        <a:xfrm>
          <a:off x="0" y="0"/>
          <a:ext cx="0" cy="0"/>
          <a:chOff x="0" y="0"/>
          <a:chExt cx="0" cy="0"/>
        </a:xfrm>
      </p:grpSpPr>
      <p:sp>
        <p:nvSpPr>
          <p:cNvPr id="11" name="TextBox 10" descr="Recall campaigns&#10;">
            <a:extLst>
              <a:ext uri="{FF2B5EF4-FFF2-40B4-BE49-F238E27FC236}">
                <a16:creationId xmlns:a16="http://schemas.microsoft.com/office/drawing/2014/main" id="{FDB9410B-33D8-4387-69A0-F85A54785FCD}"/>
              </a:ext>
            </a:extLst>
          </p:cNvPr>
          <p:cNvSpPr txBox="1"/>
          <p:nvPr/>
        </p:nvSpPr>
        <p:spPr>
          <a:xfrm>
            <a:off x="838199" y="365124"/>
            <a:ext cx="6181725" cy="400110"/>
          </a:xfrm>
          <a:prstGeom prst="rect">
            <a:avLst/>
          </a:prstGeom>
          <a:noFill/>
        </p:spPr>
        <p:txBody>
          <a:bodyPr wrap="square" rtlCol="0">
            <a:spAutoFit/>
          </a:bodyPr>
          <a:lstStyle/>
          <a:p>
            <a:r>
              <a:rPr lang="en-GB" sz="2000" b="1" noProof="0">
                <a:solidFill>
                  <a:srgbClr val="04043F"/>
                </a:solidFill>
              </a:rPr>
              <a:t>Recall campaigns</a:t>
            </a:r>
          </a:p>
        </p:txBody>
      </p:sp>
      <p:cxnSp>
        <p:nvCxnSpPr>
          <p:cNvPr id="12" name="Straight Connector 11">
            <a:extLst>
              <a:ext uri="{FF2B5EF4-FFF2-40B4-BE49-F238E27FC236}">
                <a16:creationId xmlns:a16="http://schemas.microsoft.com/office/drawing/2014/main" id="{0BCE73E9-4A5A-92EC-0C6E-279E1F8AA6B2}"/>
              </a:ext>
              <a:ext uri="{C183D7F6-B498-43B3-948B-1728B52AA6E4}">
                <adec:decorative xmlns:adec="http://schemas.microsoft.com/office/drawing/2017/decorative" val="1"/>
              </a:ext>
            </a:extLst>
          </p:cNvPr>
          <p:cNvCxnSpPr>
            <a:cxnSpLocks/>
          </p:cNvCxnSpPr>
          <p:nvPr/>
        </p:nvCxnSpPr>
        <p:spPr>
          <a:xfrm>
            <a:off x="926972" y="704366"/>
            <a:ext cx="216457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descr="The family campaigns had slightly more recall with 32% stating they have seen it for the Hwyl campaign and 26% for the Wales by tails campaign.">
            <a:extLst>
              <a:ext uri="{FF2B5EF4-FFF2-40B4-BE49-F238E27FC236}">
                <a16:creationId xmlns:a16="http://schemas.microsoft.com/office/drawing/2014/main" id="{817F16E5-EAF4-2FA2-8E54-7C1E689631A6}"/>
              </a:ext>
            </a:extLst>
          </p:cNvPr>
          <p:cNvSpPr>
            <a:spLocks noGrp="1"/>
          </p:cNvSpPr>
          <p:nvPr>
            <p:ph type="title"/>
          </p:nvPr>
        </p:nvSpPr>
        <p:spPr>
          <a:xfrm>
            <a:off x="838200" y="913425"/>
            <a:ext cx="11210925" cy="549275"/>
          </a:xfrm>
        </p:spPr>
        <p:txBody>
          <a:bodyPr/>
          <a:lstStyle/>
          <a:p>
            <a:r>
              <a:rPr lang="en-GB" noProof="0" dirty="0"/>
              <a:t>The family campaigns had slightly more recall with 32% stating they have seen it for the Hwyl campaign and 26% for the Wales by tails campaign.</a:t>
            </a:r>
            <a:endParaRPr lang="en-GB" b="1" noProof="0" dirty="0"/>
          </a:p>
        </p:txBody>
      </p:sp>
      <p:sp>
        <p:nvSpPr>
          <p:cNvPr id="31" name="TextBox 30" descr="Hwyl&#10;">
            <a:extLst>
              <a:ext uri="{FF2B5EF4-FFF2-40B4-BE49-F238E27FC236}">
                <a16:creationId xmlns:a16="http://schemas.microsoft.com/office/drawing/2014/main" id="{8DE07B5D-830D-35A4-47DD-B200EFB4B7B2}"/>
              </a:ext>
            </a:extLst>
          </p:cNvPr>
          <p:cNvSpPr txBox="1"/>
          <p:nvPr/>
        </p:nvSpPr>
        <p:spPr>
          <a:xfrm>
            <a:off x="624619" y="2967180"/>
            <a:ext cx="977900" cy="369332"/>
          </a:xfrm>
          <a:prstGeom prst="rect">
            <a:avLst/>
          </a:prstGeom>
          <a:noFill/>
        </p:spPr>
        <p:txBody>
          <a:bodyPr wrap="square">
            <a:spAutoFit/>
          </a:bodyPr>
          <a:lstStyle/>
          <a:p>
            <a:pPr algn="r"/>
            <a:r>
              <a:rPr lang="en-GB" b="1">
                <a:solidFill>
                  <a:srgbClr val="120742"/>
                </a:solidFill>
                <a:latin typeface="+mj-lt"/>
              </a:rPr>
              <a:t>Hwyl</a:t>
            </a:r>
          </a:p>
        </p:txBody>
      </p:sp>
      <p:sp>
        <p:nvSpPr>
          <p:cNvPr id="8" name="TextBox 7" descr="Family 32%&#10;">
            <a:extLst>
              <a:ext uri="{FF2B5EF4-FFF2-40B4-BE49-F238E27FC236}">
                <a16:creationId xmlns:a16="http://schemas.microsoft.com/office/drawing/2014/main" id="{8080B067-20D4-CCEB-1F5C-C310C4B1E827}"/>
              </a:ext>
            </a:extLst>
          </p:cNvPr>
          <p:cNvSpPr txBox="1"/>
          <p:nvPr/>
        </p:nvSpPr>
        <p:spPr>
          <a:xfrm>
            <a:off x="1433307" y="1995019"/>
            <a:ext cx="3529027" cy="369332"/>
          </a:xfrm>
          <a:prstGeom prst="rect">
            <a:avLst/>
          </a:prstGeom>
          <a:noFill/>
        </p:spPr>
        <p:txBody>
          <a:bodyPr wrap="square" rtlCol="0">
            <a:spAutoFit/>
          </a:bodyPr>
          <a:lstStyle/>
          <a:p>
            <a:pPr algn="ctr"/>
            <a:r>
              <a:rPr lang="en-GB" b="1" noProof="0">
                <a:solidFill>
                  <a:srgbClr val="120742"/>
                </a:solidFill>
                <a:latin typeface="+mj-lt"/>
              </a:rPr>
              <a:t>Family 32%</a:t>
            </a:r>
          </a:p>
        </p:txBody>
      </p:sp>
      <p:pic>
        <p:nvPicPr>
          <p:cNvPr id="7" name="Picture 6">
            <a:extLst>
              <a:ext uri="{FF2B5EF4-FFF2-40B4-BE49-F238E27FC236}">
                <a16:creationId xmlns:a16="http://schemas.microsoft.com/office/drawing/2014/main" id="{2B18A664-4DFD-C110-A95E-23BF1AA706B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02519" y="2372579"/>
            <a:ext cx="3249349" cy="1656000"/>
          </a:xfrm>
          <a:prstGeom prst="rect">
            <a:avLst/>
          </a:prstGeom>
        </p:spPr>
      </p:pic>
      <p:sp>
        <p:nvSpPr>
          <p:cNvPr id="9" name="TextBox 8" descr="Culture buffs 27%&#10;">
            <a:extLst>
              <a:ext uri="{FF2B5EF4-FFF2-40B4-BE49-F238E27FC236}">
                <a16:creationId xmlns:a16="http://schemas.microsoft.com/office/drawing/2014/main" id="{B308F09D-1B64-C02D-2090-2AFE9B166EBC}"/>
              </a:ext>
            </a:extLst>
          </p:cNvPr>
          <p:cNvSpPr txBox="1"/>
          <p:nvPr/>
        </p:nvSpPr>
        <p:spPr>
          <a:xfrm>
            <a:off x="5063063" y="1995019"/>
            <a:ext cx="3529027" cy="369332"/>
          </a:xfrm>
          <a:prstGeom prst="rect">
            <a:avLst/>
          </a:prstGeom>
          <a:noFill/>
        </p:spPr>
        <p:txBody>
          <a:bodyPr wrap="square" rtlCol="0">
            <a:spAutoFit/>
          </a:bodyPr>
          <a:lstStyle/>
          <a:p>
            <a:pPr algn="ctr"/>
            <a:r>
              <a:rPr lang="en-GB" b="1">
                <a:solidFill>
                  <a:srgbClr val="120742"/>
                </a:solidFill>
                <a:latin typeface="+mj-lt"/>
              </a:rPr>
              <a:t>Culture buffs 27%</a:t>
            </a:r>
          </a:p>
        </p:txBody>
      </p:sp>
      <p:pic>
        <p:nvPicPr>
          <p:cNvPr id="15" name="Picture 14">
            <a:extLst>
              <a:ext uri="{FF2B5EF4-FFF2-40B4-BE49-F238E27FC236}">
                <a16:creationId xmlns:a16="http://schemas.microsoft.com/office/drawing/2014/main" id="{53BC3D67-599E-790B-B16F-654C36C94CB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97439" y="2373420"/>
            <a:ext cx="3252676" cy="1656000"/>
          </a:xfrm>
          <a:prstGeom prst="rect">
            <a:avLst/>
          </a:prstGeom>
        </p:spPr>
      </p:pic>
      <p:sp>
        <p:nvSpPr>
          <p:cNvPr id="6" name="TextBox 5" descr="Luxury seekers 26%&#10;">
            <a:extLst>
              <a:ext uri="{FF2B5EF4-FFF2-40B4-BE49-F238E27FC236}">
                <a16:creationId xmlns:a16="http://schemas.microsoft.com/office/drawing/2014/main" id="{00991E94-7E1A-F4A8-D260-E8D46E099166}"/>
              </a:ext>
            </a:extLst>
          </p:cNvPr>
          <p:cNvSpPr txBox="1"/>
          <p:nvPr/>
        </p:nvSpPr>
        <p:spPr>
          <a:xfrm>
            <a:off x="8692818" y="1995019"/>
            <a:ext cx="3529027" cy="369332"/>
          </a:xfrm>
          <a:prstGeom prst="rect">
            <a:avLst/>
          </a:prstGeom>
          <a:noFill/>
        </p:spPr>
        <p:txBody>
          <a:bodyPr wrap="square" rtlCol="0">
            <a:spAutoFit/>
          </a:bodyPr>
          <a:lstStyle/>
          <a:p>
            <a:pPr algn="ctr"/>
            <a:r>
              <a:rPr lang="en-GB" b="1">
                <a:solidFill>
                  <a:srgbClr val="120742"/>
                </a:solidFill>
                <a:latin typeface="+mj-lt"/>
              </a:rPr>
              <a:t>Luxury seekers 26%</a:t>
            </a:r>
          </a:p>
        </p:txBody>
      </p:sp>
      <p:pic>
        <p:nvPicPr>
          <p:cNvPr id="13" name="Picture 12">
            <a:extLst>
              <a:ext uri="{FF2B5EF4-FFF2-40B4-BE49-F238E27FC236}">
                <a16:creationId xmlns:a16="http://schemas.microsoft.com/office/drawing/2014/main" id="{55584B6B-3C68-82F3-5E50-2869473B5CD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795686" y="2373420"/>
            <a:ext cx="3252676" cy="1656000"/>
          </a:xfrm>
          <a:prstGeom prst="rect">
            <a:avLst/>
          </a:prstGeom>
        </p:spPr>
      </p:pic>
      <p:cxnSp>
        <p:nvCxnSpPr>
          <p:cNvPr id="26" name="Straight Connector 25">
            <a:extLst>
              <a:ext uri="{FF2B5EF4-FFF2-40B4-BE49-F238E27FC236}">
                <a16:creationId xmlns:a16="http://schemas.microsoft.com/office/drawing/2014/main" id="{718FD6EC-F8A3-4CEC-01AA-1C5A9BE69609}"/>
              </a:ext>
              <a:ext uri="{C183D7F6-B498-43B3-948B-1728B52AA6E4}">
                <adec:decorative xmlns:adec="http://schemas.microsoft.com/office/drawing/2017/decorative" val="1"/>
              </a:ext>
            </a:extLst>
          </p:cNvPr>
          <p:cNvCxnSpPr/>
          <p:nvPr/>
        </p:nvCxnSpPr>
        <p:spPr>
          <a:xfrm>
            <a:off x="1000728" y="4230061"/>
            <a:ext cx="11041714" cy="0"/>
          </a:xfrm>
          <a:prstGeom prst="line">
            <a:avLst/>
          </a:prstGeom>
          <a:ln w="9525">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descr="Wales by tails&#10;">
            <a:extLst>
              <a:ext uri="{FF2B5EF4-FFF2-40B4-BE49-F238E27FC236}">
                <a16:creationId xmlns:a16="http://schemas.microsoft.com/office/drawing/2014/main" id="{524A2E2C-F6C2-22DD-C232-6262F81FF55D}"/>
              </a:ext>
            </a:extLst>
          </p:cNvPr>
          <p:cNvSpPr txBox="1"/>
          <p:nvPr/>
        </p:nvSpPr>
        <p:spPr>
          <a:xfrm>
            <a:off x="1295400" y="5065222"/>
            <a:ext cx="1174414" cy="646331"/>
          </a:xfrm>
          <a:prstGeom prst="rect">
            <a:avLst/>
          </a:prstGeom>
          <a:noFill/>
        </p:spPr>
        <p:txBody>
          <a:bodyPr wrap="square">
            <a:spAutoFit/>
          </a:bodyPr>
          <a:lstStyle/>
          <a:p>
            <a:pPr algn="r"/>
            <a:r>
              <a:rPr lang="en-GB" b="1">
                <a:solidFill>
                  <a:srgbClr val="120742"/>
                </a:solidFill>
                <a:latin typeface="+mj-lt"/>
              </a:rPr>
              <a:t>Wales by tails</a:t>
            </a:r>
          </a:p>
        </p:txBody>
      </p:sp>
      <p:sp>
        <p:nvSpPr>
          <p:cNvPr id="18" name="TextBox 17" descr="Family 26%&#10;">
            <a:extLst>
              <a:ext uri="{FF2B5EF4-FFF2-40B4-BE49-F238E27FC236}">
                <a16:creationId xmlns:a16="http://schemas.microsoft.com/office/drawing/2014/main" id="{B02D271E-7FE6-B402-2F00-0397DFE9F5B3}"/>
              </a:ext>
            </a:extLst>
          </p:cNvPr>
          <p:cNvSpPr txBox="1"/>
          <p:nvPr/>
        </p:nvSpPr>
        <p:spPr>
          <a:xfrm>
            <a:off x="2438920" y="4318261"/>
            <a:ext cx="3529027" cy="369332"/>
          </a:xfrm>
          <a:prstGeom prst="rect">
            <a:avLst/>
          </a:prstGeom>
          <a:noFill/>
        </p:spPr>
        <p:txBody>
          <a:bodyPr wrap="square" rtlCol="0">
            <a:spAutoFit/>
          </a:bodyPr>
          <a:lstStyle/>
          <a:p>
            <a:pPr algn="ctr"/>
            <a:r>
              <a:rPr lang="en-GB" b="1">
                <a:solidFill>
                  <a:srgbClr val="120742"/>
                </a:solidFill>
                <a:latin typeface="+mj-lt"/>
              </a:rPr>
              <a:t>Family 26%</a:t>
            </a:r>
          </a:p>
        </p:txBody>
      </p:sp>
      <p:pic>
        <p:nvPicPr>
          <p:cNvPr id="14" name="Picture 13">
            <a:extLst>
              <a:ext uri="{FF2B5EF4-FFF2-40B4-BE49-F238E27FC236}">
                <a16:creationId xmlns:a16="http://schemas.microsoft.com/office/drawing/2014/main" id="{E88C5D45-872F-4E60-62CF-CA1ECA2D72C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580419" y="4686130"/>
            <a:ext cx="3246030" cy="1656000"/>
          </a:xfrm>
          <a:prstGeom prst="rect">
            <a:avLst/>
          </a:prstGeom>
        </p:spPr>
      </p:pic>
      <p:pic>
        <p:nvPicPr>
          <p:cNvPr id="27" name="Picture 26">
            <a:extLst>
              <a:ext uri="{FF2B5EF4-FFF2-40B4-BE49-F238E27FC236}">
                <a16:creationId xmlns:a16="http://schemas.microsoft.com/office/drawing/2014/main" id="{FBD07619-ECE7-2752-5E71-A6FC6E0C8FA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879659" y="4696989"/>
            <a:ext cx="942217" cy="1645141"/>
          </a:xfrm>
          <a:prstGeom prst="rect">
            <a:avLst/>
          </a:prstGeom>
        </p:spPr>
      </p:pic>
      <p:sp>
        <p:nvSpPr>
          <p:cNvPr id="16" name="TextBox 15" descr="Couple 25%&#10;">
            <a:extLst>
              <a:ext uri="{FF2B5EF4-FFF2-40B4-BE49-F238E27FC236}">
                <a16:creationId xmlns:a16="http://schemas.microsoft.com/office/drawing/2014/main" id="{CD1D518F-C9A1-9442-9A14-E70BA5D75BB5}"/>
              </a:ext>
            </a:extLst>
          </p:cNvPr>
          <p:cNvSpPr txBox="1"/>
          <p:nvPr/>
        </p:nvSpPr>
        <p:spPr>
          <a:xfrm>
            <a:off x="6881367" y="4329121"/>
            <a:ext cx="3529027" cy="369332"/>
          </a:xfrm>
          <a:prstGeom prst="rect">
            <a:avLst/>
          </a:prstGeom>
          <a:noFill/>
        </p:spPr>
        <p:txBody>
          <a:bodyPr wrap="square" rtlCol="0">
            <a:spAutoFit/>
          </a:bodyPr>
          <a:lstStyle/>
          <a:p>
            <a:pPr algn="ctr"/>
            <a:r>
              <a:rPr lang="en-GB" b="1">
                <a:solidFill>
                  <a:srgbClr val="120742"/>
                </a:solidFill>
                <a:latin typeface="+mj-lt"/>
              </a:rPr>
              <a:t>Couple 25%</a:t>
            </a:r>
          </a:p>
        </p:txBody>
      </p:sp>
      <p:pic>
        <p:nvPicPr>
          <p:cNvPr id="10" name="Picture 9">
            <a:extLst>
              <a:ext uri="{FF2B5EF4-FFF2-40B4-BE49-F238E27FC236}">
                <a16:creationId xmlns:a16="http://schemas.microsoft.com/office/drawing/2014/main" id="{278B64DC-CE46-B27C-B0B7-E3B054C934D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017877" y="4686130"/>
            <a:ext cx="3256009" cy="1656000"/>
          </a:xfrm>
          <a:prstGeom prst="rect">
            <a:avLst/>
          </a:prstGeom>
        </p:spPr>
      </p:pic>
      <p:pic>
        <p:nvPicPr>
          <p:cNvPr id="23" name="Picture 22">
            <a:extLst>
              <a:ext uri="{FF2B5EF4-FFF2-40B4-BE49-F238E27FC236}">
                <a16:creationId xmlns:a16="http://schemas.microsoft.com/office/drawing/2014/main" id="{71A9BA04-6CD8-7377-6298-19E43C6E344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0327096" y="4696990"/>
            <a:ext cx="961611" cy="1645140"/>
          </a:xfrm>
          <a:prstGeom prst="rect">
            <a:avLst/>
          </a:prstGeom>
        </p:spPr>
      </p:pic>
      <p:sp>
        <p:nvSpPr>
          <p:cNvPr id="5" name="Text Placeholder 3" descr="H4. Do you recall seeing this film or something very similar in the last few months? Total base size, n=750.&#10;">
            <a:extLst>
              <a:ext uri="{FF2B5EF4-FFF2-40B4-BE49-F238E27FC236}">
                <a16:creationId xmlns:a16="http://schemas.microsoft.com/office/drawing/2014/main" id="{BEC87925-7EC2-2FC1-08AA-01C48903EBE0}"/>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H4. Do you recall seeing this film or something very similar in the last few months? Total base size, n=750.</a:t>
            </a:r>
          </a:p>
        </p:txBody>
      </p:sp>
    </p:spTree>
    <p:extLst>
      <p:ext uri="{BB962C8B-B14F-4D97-AF65-F5344CB8AC3E}">
        <p14:creationId xmlns:p14="http://schemas.microsoft.com/office/powerpoint/2010/main" val="3463399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tatements campaigns&#10;">
            <a:extLst>
              <a:ext uri="{FF2B5EF4-FFF2-40B4-BE49-F238E27FC236}">
                <a16:creationId xmlns:a16="http://schemas.microsoft.com/office/drawing/2014/main" id="{173938F4-FF11-8BB9-8FBF-7DC7A59BCD3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Statements campaigns</a:t>
            </a:r>
          </a:p>
        </p:txBody>
      </p:sp>
      <p:cxnSp>
        <p:nvCxnSpPr>
          <p:cNvPr id="8" name="Straight Connector 7">
            <a:extLst>
              <a:ext uri="{FF2B5EF4-FFF2-40B4-BE49-F238E27FC236}">
                <a16:creationId xmlns:a16="http://schemas.microsoft.com/office/drawing/2014/main" id="{57DDC591-64D2-30E6-F27D-02523AC0C605}"/>
              </a:ext>
              <a:ext uri="{C183D7F6-B498-43B3-948B-1728B52AA6E4}">
                <adec:decorative xmlns:adec="http://schemas.microsoft.com/office/drawing/2017/decorative" val="1"/>
              </a:ext>
            </a:extLst>
          </p:cNvPr>
          <p:cNvCxnSpPr>
            <a:cxnSpLocks/>
          </p:cNvCxnSpPr>
          <p:nvPr/>
        </p:nvCxnSpPr>
        <p:spPr>
          <a:xfrm>
            <a:off x="926972" y="704366"/>
            <a:ext cx="2788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itle 1" descr="Perceptions of the advertisements were positive, with a notable majority agreeing that they paint Wales in a positive light and that they makes Wales look very appealing for a trip.&#10;">
            <a:extLst>
              <a:ext uri="{FF2B5EF4-FFF2-40B4-BE49-F238E27FC236}">
                <a16:creationId xmlns:a16="http://schemas.microsoft.com/office/drawing/2014/main" id="{EA444A09-941D-7E10-4957-1F3AB3C30E35}"/>
              </a:ext>
            </a:extLst>
          </p:cNvPr>
          <p:cNvSpPr txBox="1">
            <a:spLocks/>
          </p:cNvSpPr>
          <p:nvPr/>
        </p:nvSpPr>
        <p:spPr>
          <a:xfrm>
            <a:off x="838200" y="913425"/>
            <a:ext cx="11210925" cy="549275"/>
          </a:xfrm>
        </p:spPr>
        <p:txBody>
          <a:bodyPr>
            <a:noAutofit/>
          </a:bodyPr>
          <a:lstStyle>
            <a:lvl1pPr algn="l" defTabSz="457189" rtl="0" eaLnBrk="1" latinLnBrk="0" hangingPunct="1">
              <a:spcBef>
                <a:spcPct val="0"/>
              </a:spcBef>
              <a:buNone/>
              <a:defRPr sz="1800" b="1" kern="1200">
                <a:solidFill>
                  <a:srgbClr val="120742"/>
                </a:solidFill>
                <a:latin typeface="Arial" panose="020B0604020202020204" pitchFamily="34" charset="0"/>
                <a:ea typeface="+mj-ea"/>
                <a:cs typeface="Arial" panose="020B0604020202020204" pitchFamily="34" charset="0"/>
              </a:defRPr>
            </a:lvl1pPr>
          </a:lstStyle>
          <a:p>
            <a:r>
              <a:rPr lang="en-GB" noProof="0" dirty="0"/>
              <a:t>Perceptions of the advertisements were positive, with a notable majority agreeing that they paint Wales in a positive light and that they makes Wales look very appealing for a trip.</a:t>
            </a:r>
          </a:p>
        </p:txBody>
      </p:sp>
      <p:graphicFrame>
        <p:nvGraphicFramePr>
          <p:cNvPr id="5" name="Chart 4">
            <a:extLst>
              <a:ext uri="{FF2B5EF4-FFF2-40B4-BE49-F238E27FC236}">
                <a16:creationId xmlns:a16="http://schemas.microsoft.com/office/drawing/2014/main" id="{E85794AF-0F64-D974-50E4-CAC9937363A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767223"/>
              </p:ext>
            </p:extLst>
          </p:nvPr>
        </p:nvGraphicFramePr>
        <p:xfrm>
          <a:off x="1222310" y="2393660"/>
          <a:ext cx="10969691" cy="338207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AAF0275-93CF-93B3-916A-0F9360278CE4}"/>
              </a:ext>
              <a:ext uri="{C183D7F6-B498-43B3-948B-1728B52AA6E4}">
                <adec:decorative xmlns:adec="http://schemas.microsoft.com/office/drawing/2017/decorative" val="1"/>
              </a:ext>
            </a:extLst>
          </p:cNvPr>
          <p:cNvSpPr txBox="1"/>
          <p:nvPr/>
        </p:nvSpPr>
        <p:spPr>
          <a:xfrm>
            <a:off x="1871057" y="2382257"/>
            <a:ext cx="904415" cy="523220"/>
          </a:xfrm>
          <a:prstGeom prst="rect">
            <a:avLst/>
          </a:prstGeom>
          <a:noFill/>
        </p:spPr>
        <p:txBody>
          <a:bodyPr wrap="none" rtlCol="0">
            <a:spAutoFit/>
          </a:bodyPr>
          <a:lstStyle/>
          <a:p>
            <a:r>
              <a:rPr lang="en-GB" sz="2800" b="1" noProof="0">
                <a:solidFill>
                  <a:srgbClr val="120742"/>
                </a:solidFill>
              </a:rPr>
              <a:t>81%</a:t>
            </a:r>
          </a:p>
        </p:txBody>
      </p:sp>
      <p:sp>
        <p:nvSpPr>
          <p:cNvPr id="7" name="TextBox 6">
            <a:extLst>
              <a:ext uri="{FF2B5EF4-FFF2-40B4-BE49-F238E27FC236}">
                <a16:creationId xmlns:a16="http://schemas.microsoft.com/office/drawing/2014/main" id="{6EAF8643-1A30-EE29-7782-EB900C59A5BD}"/>
              </a:ext>
              <a:ext uri="{C183D7F6-B498-43B3-948B-1728B52AA6E4}">
                <adec:decorative xmlns:adec="http://schemas.microsoft.com/office/drawing/2017/decorative" val="1"/>
              </a:ext>
            </a:extLst>
          </p:cNvPr>
          <p:cNvSpPr txBox="1"/>
          <p:nvPr/>
        </p:nvSpPr>
        <p:spPr>
          <a:xfrm>
            <a:off x="3714972" y="2382257"/>
            <a:ext cx="904415" cy="523220"/>
          </a:xfrm>
          <a:prstGeom prst="rect">
            <a:avLst/>
          </a:prstGeom>
          <a:noFill/>
        </p:spPr>
        <p:txBody>
          <a:bodyPr wrap="none" rtlCol="0">
            <a:spAutoFit/>
          </a:bodyPr>
          <a:lstStyle/>
          <a:p>
            <a:r>
              <a:rPr lang="en-GB" sz="2800" b="1" noProof="0">
                <a:solidFill>
                  <a:srgbClr val="120742"/>
                </a:solidFill>
              </a:rPr>
              <a:t>77%</a:t>
            </a:r>
          </a:p>
        </p:txBody>
      </p:sp>
      <p:sp>
        <p:nvSpPr>
          <p:cNvPr id="10" name="TextBox 9">
            <a:extLst>
              <a:ext uri="{FF2B5EF4-FFF2-40B4-BE49-F238E27FC236}">
                <a16:creationId xmlns:a16="http://schemas.microsoft.com/office/drawing/2014/main" id="{DA398531-8540-664F-2DAE-8226C7117F5C}"/>
              </a:ext>
              <a:ext uri="{C183D7F6-B498-43B3-948B-1728B52AA6E4}">
                <adec:decorative xmlns:adec="http://schemas.microsoft.com/office/drawing/2017/decorative" val="1"/>
              </a:ext>
            </a:extLst>
          </p:cNvPr>
          <p:cNvSpPr txBox="1"/>
          <p:nvPr/>
        </p:nvSpPr>
        <p:spPr>
          <a:xfrm>
            <a:off x="7286450" y="2382257"/>
            <a:ext cx="904415" cy="523220"/>
          </a:xfrm>
          <a:prstGeom prst="rect">
            <a:avLst/>
          </a:prstGeom>
          <a:noFill/>
        </p:spPr>
        <p:txBody>
          <a:bodyPr wrap="none" rtlCol="0">
            <a:spAutoFit/>
          </a:bodyPr>
          <a:lstStyle/>
          <a:p>
            <a:r>
              <a:rPr lang="en-GB" sz="2800" b="1" noProof="0">
                <a:solidFill>
                  <a:srgbClr val="120742"/>
                </a:solidFill>
              </a:rPr>
              <a:t>70%</a:t>
            </a:r>
          </a:p>
        </p:txBody>
      </p:sp>
      <p:sp>
        <p:nvSpPr>
          <p:cNvPr id="11" name="TextBox 10">
            <a:extLst>
              <a:ext uri="{FF2B5EF4-FFF2-40B4-BE49-F238E27FC236}">
                <a16:creationId xmlns:a16="http://schemas.microsoft.com/office/drawing/2014/main" id="{E9DAF45D-288C-2C9F-794A-30D8B9B9E78E}"/>
              </a:ext>
              <a:ext uri="{C183D7F6-B498-43B3-948B-1728B52AA6E4}">
                <adec:decorative xmlns:adec="http://schemas.microsoft.com/office/drawing/2017/decorative" val="1"/>
              </a:ext>
            </a:extLst>
          </p:cNvPr>
          <p:cNvSpPr txBox="1"/>
          <p:nvPr/>
        </p:nvSpPr>
        <p:spPr>
          <a:xfrm>
            <a:off x="5500711" y="2382257"/>
            <a:ext cx="904415" cy="523220"/>
          </a:xfrm>
          <a:prstGeom prst="rect">
            <a:avLst/>
          </a:prstGeom>
          <a:noFill/>
        </p:spPr>
        <p:txBody>
          <a:bodyPr wrap="none" rtlCol="0">
            <a:spAutoFit/>
          </a:bodyPr>
          <a:lstStyle/>
          <a:p>
            <a:r>
              <a:rPr lang="en-GB" sz="2800" b="1" noProof="0">
                <a:solidFill>
                  <a:srgbClr val="120742"/>
                </a:solidFill>
              </a:rPr>
              <a:t>71%</a:t>
            </a:r>
          </a:p>
        </p:txBody>
      </p:sp>
      <p:sp>
        <p:nvSpPr>
          <p:cNvPr id="12" name="TextBox 11">
            <a:extLst>
              <a:ext uri="{FF2B5EF4-FFF2-40B4-BE49-F238E27FC236}">
                <a16:creationId xmlns:a16="http://schemas.microsoft.com/office/drawing/2014/main" id="{D6989F45-9E98-BB2E-667F-9E28D64D8B3D}"/>
              </a:ext>
              <a:ext uri="{C183D7F6-B498-43B3-948B-1728B52AA6E4}">
                <adec:decorative xmlns:adec="http://schemas.microsoft.com/office/drawing/2017/decorative" val="1"/>
              </a:ext>
            </a:extLst>
          </p:cNvPr>
          <p:cNvSpPr txBox="1"/>
          <p:nvPr/>
        </p:nvSpPr>
        <p:spPr>
          <a:xfrm>
            <a:off x="9072188" y="2382257"/>
            <a:ext cx="904415" cy="523220"/>
          </a:xfrm>
          <a:prstGeom prst="rect">
            <a:avLst/>
          </a:prstGeom>
          <a:noFill/>
        </p:spPr>
        <p:txBody>
          <a:bodyPr wrap="none" rtlCol="0">
            <a:spAutoFit/>
          </a:bodyPr>
          <a:lstStyle/>
          <a:p>
            <a:r>
              <a:rPr lang="en-GB" sz="2800" b="1" noProof="0">
                <a:solidFill>
                  <a:srgbClr val="120742"/>
                </a:solidFill>
              </a:rPr>
              <a:t>68%</a:t>
            </a:r>
          </a:p>
        </p:txBody>
      </p:sp>
      <p:sp>
        <p:nvSpPr>
          <p:cNvPr id="13" name="TextBox 12">
            <a:extLst>
              <a:ext uri="{FF2B5EF4-FFF2-40B4-BE49-F238E27FC236}">
                <a16:creationId xmlns:a16="http://schemas.microsoft.com/office/drawing/2014/main" id="{F7F49FB8-B13E-3A5F-606A-797A5144E83A}"/>
              </a:ext>
              <a:ext uri="{C183D7F6-B498-43B3-948B-1728B52AA6E4}">
                <adec:decorative xmlns:adec="http://schemas.microsoft.com/office/drawing/2017/decorative" val="1"/>
              </a:ext>
            </a:extLst>
          </p:cNvPr>
          <p:cNvSpPr txBox="1"/>
          <p:nvPr/>
        </p:nvSpPr>
        <p:spPr>
          <a:xfrm>
            <a:off x="838199" y="2474590"/>
            <a:ext cx="997774" cy="338554"/>
          </a:xfrm>
          <a:prstGeom prst="rect">
            <a:avLst/>
          </a:prstGeom>
          <a:noFill/>
        </p:spPr>
        <p:txBody>
          <a:bodyPr wrap="none" rtlCol="0">
            <a:spAutoFit/>
          </a:bodyPr>
          <a:lstStyle/>
          <a:p>
            <a:r>
              <a:rPr lang="en-GB" sz="1600" b="1" noProof="0">
                <a:solidFill>
                  <a:srgbClr val="120742"/>
                </a:solidFill>
              </a:rPr>
              <a:t>% Agree</a:t>
            </a:r>
            <a:endParaRPr lang="en-GB" sz="2800" b="1" noProof="0">
              <a:solidFill>
                <a:srgbClr val="120742"/>
              </a:solidFill>
            </a:endParaRPr>
          </a:p>
        </p:txBody>
      </p:sp>
      <p:sp>
        <p:nvSpPr>
          <p:cNvPr id="9" name="Text Placeholder 3" descr="H5. Now thinking of the films we have just shown you as one whole marketing campaign, how much do you agree or disagree with the following statements? Total base size, n=750.&#10;">
            <a:extLst>
              <a:ext uri="{FF2B5EF4-FFF2-40B4-BE49-F238E27FC236}">
                <a16:creationId xmlns:a16="http://schemas.microsoft.com/office/drawing/2014/main" id="{AE86A381-7D40-2A8B-EF28-A8E158EFEAB6}"/>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H5. Now thinking of the films we have just shown you as one whole marketing campaign, how much do you agree or disagree with the following statements? Total base size, n=750.</a:t>
            </a:r>
          </a:p>
        </p:txBody>
      </p:sp>
    </p:spTree>
    <p:extLst>
      <p:ext uri="{BB962C8B-B14F-4D97-AF65-F5344CB8AC3E}">
        <p14:creationId xmlns:p14="http://schemas.microsoft.com/office/powerpoint/2010/main" val="1653506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descr="Perceptions campaigns&#10;">
            <a:extLst>
              <a:ext uri="{FF2B5EF4-FFF2-40B4-BE49-F238E27FC236}">
                <a16:creationId xmlns:a16="http://schemas.microsoft.com/office/drawing/2014/main" id="{761FFE19-0F55-7E0A-0D63-FE666A9E2D7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Perceptions campaigns</a:t>
            </a:r>
          </a:p>
        </p:txBody>
      </p:sp>
      <p:cxnSp>
        <p:nvCxnSpPr>
          <p:cNvPr id="21" name="Straight Connector 20">
            <a:extLst>
              <a:ext uri="{FF2B5EF4-FFF2-40B4-BE49-F238E27FC236}">
                <a16:creationId xmlns:a16="http://schemas.microsoft.com/office/drawing/2014/main" id="{4164CAE0-3210-F112-B3C4-AACFECC0F049}"/>
              </a:ext>
              <a:ext uri="{C183D7F6-B498-43B3-948B-1728B52AA6E4}">
                <adec:decorative xmlns:adec="http://schemas.microsoft.com/office/drawing/2017/decorative" val="1"/>
              </a:ext>
            </a:extLst>
          </p:cNvPr>
          <p:cNvCxnSpPr>
            <a:cxnSpLocks/>
          </p:cNvCxnSpPr>
          <p:nvPr/>
        </p:nvCxnSpPr>
        <p:spPr>
          <a:xfrm>
            <a:off x="926972" y="704366"/>
            <a:ext cx="29047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itle 1" descr="70% agree that the campaign Wales increased their interest in visiting Wales, and makes them eager to explore areas of the country they haven't visited yet.&#10;">
            <a:extLst>
              <a:ext uri="{FF2B5EF4-FFF2-40B4-BE49-F238E27FC236}">
                <a16:creationId xmlns:a16="http://schemas.microsoft.com/office/drawing/2014/main" id="{D28952F9-05D5-DA61-094D-6DF54BBCD0D6}"/>
              </a:ext>
            </a:extLst>
          </p:cNvPr>
          <p:cNvSpPr txBox="1">
            <a:spLocks/>
          </p:cNvSpPr>
          <p:nvPr/>
        </p:nvSpPr>
        <p:spPr>
          <a:xfrm>
            <a:off x="838200" y="913425"/>
            <a:ext cx="11210925" cy="549275"/>
          </a:xfrm>
        </p:spPr>
        <p:txBody>
          <a:bodyPr>
            <a:noAutofit/>
          </a:bodyPr>
          <a:lstStyle>
            <a:lvl1pPr algn="l" defTabSz="457189" rtl="0" eaLnBrk="1" latinLnBrk="0" hangingPunct="1">
              <a:spcBef>
                <a:spcPct val="0"/>
              </a:spcBef>
              <a:buNone/>
              <a:defRPr sz="1800" b="1" kern="1200">
                <a:solidFill>
                  <a:srgbClr val="120742"/>
                </a:solidFill>
                <a:latin typeface="Arial" panose="020B0604020202020204" pitchFamily="34" charset="0"/>
                <a:ea typeface="+mj-ea"/>
                <a:cs typeface="Arial" panose="020B0604020202020204" pitchFamily="34" charset="0"/>
              </a:defRPr>
            </a:lvl1pPr>
          </a:lstStyle>
          <a:p>
            <a:r>
              <a:rPr lang="en-GB" noProof="0" dirty="0"/>
              <a:t>70% agree that the campaign Wales increased their interest in visiting Wales, and makes them eager to explore areas of the country they haven't visited yet.</a:t>
            </a:r>
          </a:p>
        </p:txBody>
      </p:sp>
      <p:graphicFrame>
        <p:nvGraphicFramePr>
          <p:cNvPr id="8" name="Chart 7">
            <a:extLst>
              <a:ext uri="{FF2B5EF4-FFF2-40B4-BE49-F238E27FC236}">
                <a16:creationId xmlns:a16="http://schemas.microsoft.com/office/drawing/2014/main" id="{D85ECD2D-002C-26A9-EA72-3C4E2654A39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53820635"/>
              </p:ext>
            </p:extLst>
          </p:nvPr>
        </p:nvGraphicFramePr>
        <p:xfrm>
          <a:off x="1222310" y="2393660"/>
          <a:ext cx="10969691" cy="3382077"/>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a:extLst>
              <a:ext uri="{FF2B5EF4-FFF2-40B4-BE49-F238E27FC236}">
                <a16:creationId xmlns:a16="http://schemas.microsoft.com/office/drawing/2014/main" id="{AD1F440E-9CD6-3886-F981-7D534D14CE0E}"/>
              </a:ext>
              <a:ext uri="{C183D7F6-B498-43B3-948B-1728B52AA6E4}">
                <adec:decorative xmlns:adec="http://schemas.microsoft.com/office/drawing/2017/decorative" val="1"/>
              </a:ext>
            </a:extLst>
          </p:cNvPr>
          <p:cNvSpPr txBox="1"/>
          <p:nvPr/>
        </p:nvSpPr>
        <p:spPr>
          <a:xfrm>
            <a:off x="838199" y="2474590"/>
            <a:ext cx="997774" cy="338554"/>
          </a:xfrm>
          <a:prstGeom prst="rect">
            <a:avLst/>
          </a:prstGeom>
          <a:noFill/>
        </p:spPr>
        <p:txBody>
          <a:bodyPr wrap="none" rtlCol="0">
            <a:spAutoFit/>
          </a:bodyPr>
          <a:lstStyle/>
          <a:p>
            <a:r>
              <a:rPr lang="en-GB" sz="1600" b="1" noProof="0">
                <a:solidFill>
                  <a:srgbClr val="120742"/>
                </a:solidFill>
              </a:rPr>
              <a:t>% Agree</a:t>
            </a:r>
            <a:endParaRPr lang="en-GB" sz="2800" b="1" noProof="0">
              <a:solidFill>
                <a:srgbClr val="120742"/>
              </a:solidFill>
            </a:endParaRPr>
          </a:p>
        </p:txBody>
      </p:sp>
      <p:sp>
        <p:nvSpPr>
          <p:cNvPr id="13" name="TextBox 12">
            <a:extLst>
              <a:ext uri="{FF2B5EF4-FFF2-40B4-BE49-F238E27FC236}">
                <a16:creationId xmlns:a16="http://schemas.microsoft.com/office/drawing/2014/main" id="{023030FB-7721-8C96-3341-02ACE7665FF0}"/>
              </a:ext>
              <a:ext uri="{C183D7F6-B498-43B3-948B-1728B52AA6E4}">
                <adec:decorative xmlns:adec="http://schemas.microsoft.com/office/drawing/2017/decorative" val="1"/>
              </a:ext>
            </a:extLst>
          </p:cNvPr>
          <p:cNvSpPr txBox="1"/>
          <p:nvPr/>
        </p:nvSpPr>
        <p:spPr>
          <a:xfrm>
            <a:off x="1871057" y="2382257"/>
            <a:ext cx="904415" cy="523220"/>
          </a:xfrm>
          <a:prstGeom prst="rect">
            <a:avLst/>
          </a:prstGeom>
          <a:noFill/>
        </p:spPr>
        <p:txBody>
          <a:bodyPr wrap="none" rtlCol="0">
            <a:spAutoFit/>
          </a:bodyPr>
          <a:lstStyle/>
          <a:p>
            <a:r>
              <a:rPr lang="en-GB" sz="2800" b="1" noProof="0">
                <a:solidFill>
                  <a:srgbClr val="120742"/>
                </a:solidFill>
              </a:rPr>
              <a:t>70%</a:t>
            </a:r>
          </a:p>
        </p:txBody>
      </p:sp>
      <p:sp>
        <p:nvSpPr>
          <p:cNvPr id="15" name="TextBox 14">
            <a:extLst>
              <a:ext uri="{FF2B5EF4-FFF2-40B4-BE49-F238E27FC236}">
                <a16:creationId xmlns:a16="http://schemas.microsoft.com/office/drawing/2014/main" id="{DD8C23B7-7A1A-258B-042F-0B927912B97A}"/>
              </a:ext>
              <a:ext uri="{C183D7F6-B498-43B3-948B-1728B52AA6E4}">
                <adec:decorative xmlns:adec="http://schemas.microsoft.com/office/drawing/2017/decorative" val="1"/>
              </a:ext>
            </a:extLst>
          </p:cNvPr>
          <p:cNvSpPr txBox="1"/>
          <p:nvPr/>
        </p:nvSpPr>
        <p:spPr>
          <a:xfrm>
            <a:off x="3714972" y="2382257"/>
            <a:ext cx="904415" cy="523220"/>
          </a:xfrm>
          <a:prstGeom prst="rect">
            <a:avLst/>
          </a:prstGeom>
          <a:noFill/>
        </p:spPr>
        <p:txBody>
          <a:bodyPr wrap="none" rtlCol="0">
            <a:spAutoFit/>
          </a:bodyPr>
          <a:lstStyle/>
          <a:p>
            <a:r>
              <a:rPr lang="en-GB" sz="2800" b="1" noProof="0">
                <a:solidFill>
                  <a:srgbClr val="120742"/>
                </a:solidFill>
              </a:rPr>
              <a:t>69%</a:t>
            </a:r>
          </a:p>
        </p:txBody>
      </p:sp>
      <p:sp>
        <p:nvSpPr>
          <p:cNvPr id="17" name="TextBox 16">
            <a:extLst>
              <a:ext uri="{FF2B5EF4-FFF2-40B4-BE49-F238E27FC236}">
                <a16:creationId xmlns:a16="http://schemas.microsoft.com/office/drawing/2014/main" id="{6F99905C-2002-CBCB-4F99-4D7576EAAA05}"/>
              </a:ext>
              <a:ext uri="{C183D7F6-B498-43B3-948B-1728B52AA6E4}">
                <adec:decorative xmlns:adec="http://schemas.microsoft.com/office/drawing/2017/decorative" val="1"/>
              </a:ext>
            </a:extLst>
          </p:cNvPr>
          <p:cNvSpPr txBox="1"/>
          <p:nvPr/>
        </p:nvSpPr>
        <p:spPr>
          <a:xfrm>
            <a:off x="5500711" y="2382257"/>
            <a:ext cx="904415" cy="523220"/>
          </a:xfrm>
          <a:prstGeom prst="rect">
            <a:avLst/>
          </a:prstGeom>
          <a:noFill/>
        </p:spPr>
        <p:txBody>
          <a:bodyPr wrap="none" rtlCol="0">
            <a:spAutoFit/>
          </a:bodyPr>
          <a:lstStyle/>
          <a:p>
            <a:r>
              <a:rPr lang="en-GB" sz="2800" b="1" noProof="0">
                <a:solidFill>
                  <a:srgbClr val="120742"/>
                </a:solidFill>
              </a:rPr>
              <a:t>66%</a:t>
            </a:r>
          </a:p>
        </p:txBody>
      </p:sp>
      <p:sp>
        <p:nvSpPr>
          <p:cNvPr id="16" name="TextBox 15">
            <a:extLst>
              <a:ext uri="{FF2B5EF4-FFF2-40B4-BE49-F238E27FC236}">
                <a16:creationId xmlns:a16="http://schemas.microsoft.com/office/drawing/2014/main" id="{DD3844DC-E557-751A-932E-DCE755253CD1}"/>
              </a:ext>
              <a:ext uri="{C183D7F6-B498-43B3-948B-1728B52AA6E4}">
                <adec:decorative xmlns:adec="http://schemas.microsoft.com/office/drawing/2017/decorative" val="1"/>
              </a:ext>
            </a:extLst>
          </p:cNvPr>
          <p:cNvSpPr txBox="1"/>
          <p:nvPr/>
        </p:nvSpPr>
        <p:spPr>
          <a:xfrm>
            <a:off x="7286450" y="2382257"/>
            <a:ext cx="904415" cy="523220"/>
          </a:xfrm>
          <a:prstGeom prst="rect">
            <a:avLst/>
          </a:prstGeom>
          <a:noFill/>
        </p:spPr>
        <p:txBody>
          <a:bodyPr wrap="none" rtlCol="0">
            <a:spAutoFit/>
          </a:bodyPr>
          <a:lstStyle/>
          <a:p>
            <a:r>
              <a:rPr lang="en-GB" sz="2800" b="1" noProof="0">
                <a:solidFill>
                  <a:srgbClr val="120742"/>
                </a:solidFill>
              </a:rPr>
              <a:t>63%</a:t>
            </a:r>
          </a:p>
        </p:txBody>
      </p:sp>
      <p:sp>
        <p:nvSpPr>
          <p:cNvPr id="18" name="TextBox 17">
            <a:extLst>
              <a:ext uri="{FF2B5EF4-FFF2-40B4-BE49-F238E27FC236}">
                <a16:creationId xmlns:a16="http://schemas.microsoft.com/office/drawing/2014/main" id="{F3E3787E-013D-408E-E813-97C2B225BE97}"/>
              </a:ext>
              <a:ext uri="{C183D7F6-B498-43B3-948B-1728B52AA6E4}">
                <adec:decorative xmlns:adec="http://schemas.microsoft.com/office/drawing/2017/decorative" val="1"/>
              </a:ext>
            </a:extLst>
          </p:cNvPr>
          <p:cNvSpPr txBox="1"/>
          <p:nvPr/>
        </p:nvSpPr>
        <p:spPr>
          <a:xfrm>
            <a:off x="9072188" y="2382257"/>
            <a:ext cx="904415" cy="523220"/>
          </a:xfrm>
          <a:prstGeom prst="rect">
            <a:avLst/>
          </a:prstGeom>
          <a:noFill/>
        </p:spPr>
        <p:txBody>
          <a:bodyPr wrap="none" rtlCol="0">
            <a:spAutoFit/>
          </a:bodyPr>
          <a:lstStyle/>
          <a:p>
            <a:r>
              <a:rPr lang="en-GB" sz="2800" b="1" noProof="0">
                <a:solidFill>
                  <a:srgbClr val="120742"/>
                </a:solidFill>
              </a:rPr>
              <a:t>59%</a:t>
            </a:r>
          </a:p>
        </p:txBody>
      </p:sp>
      <p:sp>
        <p:nvSpPr>
          <p:cNvPr id="9" name="Text Placeholder 3" descr="H7. Now thinking about the impact the campaign has had on you personally, how do these films and adverts impact your perceptions of Wales as a short break or holiday destination? &#10;Total base size, n=750.&#10;">
            <a:extLst>
              <a:ext uri="{FF2B5EF4-FFF2-40B4-BE49-F238E27FC236}">
                <a16:creationId xmlns:a16="http://schemas.microsoft.com/office/drawing/2014/main" id="{AE86A381-7D40-2A8B-EF28-A8E158EFEAB6}"/>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H7. Now thinking about the impact the campaign has had on you personally, how do these films and adverts impact your perceptions of Wales as a short break or holiday destination? </a:t>
            </a:r>
          </a:p>
          <a:p>
            <a:pPr marL="0" indent="0">
              <a:buNone/>
            </a:pPr>
            <a:r>
              <a:rPr lang="en-GB" sz="1000" noProof="0">
                <a:solidFill>
                  <a:schemeClr val="tx1"/>
                </a:solidFill>
              </a:rPr>
              <a:t>Total base size, n=750.</a:t>
            </a:r>
          </a:p>
        </p:txBody>
      </p:sp>
    </p:spTree>
    <p:extLst>
      <p:ext uri="{BB962C8B-B14F-4D97-AF65-F5344CB8AC3E}">
        <p14:creationId xmlns:p14="http://schemas.microsoft.com/office/powerpoint/2010/main" val="4144562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3F2C3-C6CE-796F-0F8F-F6371F4E2A56}"/>
            </a:ext>
          </a:extLst>
        </p:cNvPr>
        <p:cNvGrpSpPr/>
        <p:nvPr/>
      </p:nvGrpSpPr>
      <p:grpSpPr>
        <a:xfrm>
          <a:off x="0" y="0"/>
          <a:ext cx="0" cy="0"/>
          <a:chOff x="0" y="0"/>
          <a:chExt cx="0" cy="0"/>
        </a:xfrm>
      </p:grpSpPr>
      <p:sp>
        <p:nvSpPr>
          <p:cNvPr id="20" name="Title 19" descr="Perceptions campaigns, of those aware&#10;">
            <a:extLst>
              <a:ext uri="{FF2B5EF4-FFF2-40B4-BE49-F238E27FC236}">
                <a16:creationId xmlns:a16="http://schemas.microsoft.com/office/drawing/2014/main" id="{283D0D83-8548-7A1B-6BDF-A5619B719B1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Perceptions campaigns, of those aware</a:t>
            </a:r>
          </a:p>
        </p:txBody>
      </p:sp>
      <p:cxnSp>
        <p:nvCxnSpPr>
          <p:cNvPr id="21" name="Straight Connector 20">
            <a:extLst>
              <a:ext uri="{FF2B5EF4-FFF2-40B4-BE49-F238E27FC236}">
                <a16:creationId xmlns:a16="http://schemas.microsoft.com/office/drawing/2014/main" id="{3288F3E9-0784-FB06-59D8-432EEAD8C1D3}"/>
              </a:ext>
              <a:ext uri="{C183D7F6-B498-43B3-948B-1728B52AA6E4}">
                <adec:decorative xmlns:adec="http://schemas.microsoft.com/office/drawing/2017/decorative" val="1"/>
              </a:ext>
            </a:extLst>
          </p:cNvPr>
          <p:cNvCxnSpPr>
            <a:cxnSpLocks/>
          </p:cNvCxnSpPr>
          <p:nvPr/>
        </p:nvCxnSpPr>
        <p:spPr>
          <a:xfrm>
            <a:off x="926972" y="704366"/>
            <a:ext cx="48497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itle 1" descr="… and among those aware of (any) of the campaigns, this impact increases for all statement.&#10;">
            <a:extLst>
              <a:ext uri="{FF2B5EF4-FFF2-40B4-BE49-F238E27FC236}">
                <a16:creationId xmlns:a16="http://schemas.microsoft.com/office/drawing/2014/main" id="{D8E81E71-DF05-377C-1042-40EE2CFAA7A8}"/>
              </a:ext>
            </a:extLst>
          </p:cNvPr>
          <p:cNvSpPr txBox="1">
            <a:spLocks/>
          </p:cNvSpPr>
          <p:nvPr/>
        </p:nvSpPr>
        <p:spPr>
          <a:xfrm>
            <a:off x="838200" y="913425"/>
            <a:ext cx="11210925" cy="549275"/>
          </a:xfrm>
        </p:spPr>
        <p:txBody>
          <a:bodyPr>
            <a:noAutofit/>
          </a:bodyPr>
          <a:lstStyle>
            <a:lvl1pPr algn="l" defTabSz="457189" rtl="0" eaLnBrk="1" latinLnBrk="0" hangingPunct="1">
              <a:spcBef>
                <a:spcPct val="0"/>
              </a:spcBef>
              <a:buNone/>
              <a:defRPr sz="1800" b="1" kern="1200">
                <a:solidFill>
                  <a:srgbClr val="120742"/>
                </a:solidFill>
                <a:latin typeface="Arial" panose="020B0604020202020204" pitchFamily="34" charset="0"/>
                <a:ea typeface="+mj-ea"/>
                <a:cs typeface="Arial" panose="020B0604020202020204" pitchFamily="34" charset="0"/>
              </a:defRPr>
            </a:lvl1pPr>
          </a:lstStyle>
          <a:p>
            <a:r>
              <a:rPr lang="en-GB" noProof="0" dirty="0"/>
              <a:t>… and among those aware of (any) of the campaigns, this impact increases for all statement.</a:t>
            </a:r>
          </a:p>
        </p:txBody>
      </p:sp>
      <p:graphicFrame>
        <p:nvGraphicFramePr>
          <p:cNvPr id="3" name="Chart 2">
            <a:extLst>
              <a:ext uri="{FF2B5EF4-FFF2-40B4-BE49-F238E27FC236}">
                <a16:creationId xmlns:a16="http://schemas.microsoft.com/office/drawing/2014/main" id="{4C4B3CD1-A8BB-74C1-A695-7173385DE45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49402771"/>
              </p:ext>
            </p:extLst>
          </p:nvPr>
        </p:nvGraphicFramePr>
        <p:xfrm>
          <a:off x="1106424" y="2091550"/>
          <a:ext cx="10863072" cy="404678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descr="H7. Now thinking about the impact the campaign has had on you personally, how do these films and adverts impact your perceptions of Wales as a short break or holiday destination? &#10;Total base size, n=261.&#10;">
            <a:extLst>
              <a:ext uri="{FF2B5EF4-FFF2-40B4-BE49-F238E27FC236}">
                <a16:creationId xmlns:a16="http://schemas.microsoft.com/office/drawing/2014/main" id="{D2F89445-F59F-9F4B-37EE-EC052822AB3F}"/>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H7. Now thinking about the impact the campaign has had on you personally, how do these films and adverts impact your perceptions of Wales as a short break or holiday destination? </a:t>
            </a:r>
          </a:p>
          <a:p>
            <a:pPr marL="0" indent="0">
              <a:buNone/>
            </a:pPr>
            <a:r>
              <a:rPr lang="en-GB" sz="1000" noProof="0">
                <a:solidFill>
                  <a:schemeClr val="tx1"/>
                </a:solidFill>
              </a:rPr>
              <a:t>Total base size, n=261.</a:t>
            </a:r>
          </a:p>
        </p:txBody>
      </p:sp>
    </p:spTree>
    <p:extLst>
      <p:ext uri="{BB962C8B-B14F-4D97-AF65-F5344CB8AC3E}">
        <p14:creationId xmlns:p14="http://schemas.microsoft.com/office/powerpoint/2010/main" val="2737977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descr="Descriptive statements campaigns&#10;">
            <a:extLst>
              <a:ext uri="{FF2B5EF4-FFF2-40B4-BE49-F238E27FC236}">
                <a16:creationId xmlns:a16="http://schemas.microsoft.com/office/drawing/2014/main" id="{C8579CA7-D459-195A-75E8-0A1C8EE7F79F}"/>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Descriptive statements campaigns</a:t>
            </a:r>
          </a:p>
        </p:txBody>
      </p:sp>
      <p:cxnSp>
        <p:nvCxnSpPr>
          <p:cNvPr id="10" name="Straight Connector 9">
            <a:extLst>
              <a:ext uri="{FF2B5EF4-FFF2-40B4-BE49-F238E27FC236}">
                <a16:creationId xmlns:a16="http://schemas.microsoft.com/office/drawing/2014/main" id="{5FDDB88D-8880-C26B-6E12-935C1A0AF874}"/>
              </a:ext>
              <a:ext uri="{C183D7F6-B498-43B3-948B-1728B52AA6E4}">
                <adec:decorative xmlns:adec="http://schemas.microsoft.com/office/drawing/2017/decorative" val="1"/>
              </a:ext>
            </a:extLst>
          </p:cNvPr>
          <p:cNvCxnSpPr>
            <a:cxnSpLocks/>
          </p:cNvCxnSpPr>
          <p:nvPr/>
        </p:nvCxnSpPr>
        <p:spPr>
          <a:xfrm>
            <a:off x="926972" y="704366"/>
            <a:ext cx="42791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The advertisements scored highly for communicating incredible scenery and landscapes in Wales and for having lots of activities and things to do.&#10;">
            <a:extLst>
              <a:ext uri="{FF2B5EF4-FFF2-40B4-BE49-F238E27FC236}">
                <a16:creationId xmlns:a16="http://schemas.microsoft.com/office/drawing/2014/main" id="{4D0C506B-A704-AFFB-B12B-1998E25F56A4}"/>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solidFill>
                  <a:schemeClr val="accent1"/>
                </a:solidFill>
              </a:rPr>
              <a:t>The advertisements scored highly for communicating incredible scenery and landscapes in Wales and for having lots of activities and things to do.</a:t>
            </a:r>
          </a:p>
        </p:txBody>
      </p:sp>
      <p:sp>
        <p:nvSpPr>
          <p:cNvPr id="7" name="TextBox 6" descr="Incredible scenery and landscapes&#10;">
            <a:extLst>
              <a:ext uri="{FF2B5EF4-FFF2-40B4-BE49-F238E27FC236}">
                <a16:creationId xmlns:a16="http://schemas.microsoft.com/office/drawing/2014/main" id="{F05E0782-643A-7D2C-B5DD-0C7F94903DE2}"/>
              </a:ext>
            </a:extLst>
          </p:cNvPr>
          <p:cNvSpPr txBox="1"/>
          <p:nvPr/>
        </p:nvSpPr>
        <p:spPr>
          <a:xfrm>
            <a:off x="2309801" y="1950569"/>
            <a:ext cx="2046526" cy="523220"/>
          </a:xfrm>
          <a:prstGeom prst="rect">
            <a:avLst/>
          </a:prstGeom>
          <a:noFill/>
        </p:spPr>
        <p:txBody>
          <a:bodyPr wrap="square" rtlCol="0" anchor="ctr">
            <a:spAutoFit/>
          </a:bodyPr>
          <a:lstStyle/>
          <a:p>
            <a:pPr algn="r"/>
            <a:r>
              <a:rPr lang="en-GB" sz="1400" b="1" noProof="0">
                <a:solidFill>
                  <a:srgbClr val="120742"/>
                </a:solidFill>
              </a:rPr>
              <a:t>Incredible scenery and landscapes</a:t>
            </a:r>
          </a:p>
        </p:txBody>
      </p:sp>
      <p:sp>
        <p:nvSpPr>
          <p:cNvPr id="6" name="TextBox 5" descr="42%&#10;">
            <a:extLst>
              <a:ext uri="{FF2B5EF4-FFF2-40B4-BE49-F238E27FC236}">
                <a16:creationId xmlns:a16="http://schemas.microsoft.com/office/drawing/2014/main" id="{0E3E1D43-1CBA-3212-8054-E00BC0878C54}"/>
              </a:ext>
            </a:extLst>
          </p:cNvPr>
          <p:cNvSpPr txBox="1"/>
          <p:nvPr/>
        </p:nvSpPr>
        <p:spPr>
          <a:xfrm>
            <a:off x="4301717" y="1946108"/>
            <a:ext cx="904415" cy="523220"/>
          </a:xfrm>
          <a:prstGeom prst="rect">
            <a:avLst/>
          </a:prstGeom>
          <a:noFill/>
        </p:spPr>
        <p:txBody>
          <a:bodyPr wrap="none" rtlCol="0">
            <a:spAutoFit/>
          </a:bodyPr>
          <a:lstStyle/>
          <a:p>
            <a:r>
              <a:rPr lang="en-GB" sz="2800" b="1" noProof="0">
                <a:solidFill>
                  <a:srgbClr val="120742"/>
                </a:solidFill>
              </a:rPr>
              <a:t>42%</a:t>
            </a:r>
          </a:p>
        </p:txBody>
      </p:sp>
      <p:graphicFrame>
        <p:nvGraphicFramePr>
          <p:cNvPr id="5" name="Chart 4">
            <a:extLst>
              <a:ext uri="{FF2B5EF4-FFF2-40B4-BE49-F238E27FC236}">
                <a16:creationId xmlns:a16="http://schemas.microsoft.com/office/drawing/2014/main" id="{63DA002D-9788-AB1C-CE6F-2CEDE860510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969920"/>
              </p:ext>
            </p:extLst>
          </p:nvPr>
        </p:nvGraphicFramePr>
        <p:xfrm>
          <a:off x="-4127500" y="2473789"/>
          <a:ext cx="11329619" cy="3908837"/>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Placeholder 2">
            <a:extLst>
              <a:ext uri="{FF2B5EF4-FFF2-40B4-BE49-F238E27FC236}">
                <a16:creationId xmlns:a16="http://schemas.microsoft.com/office/drawing/2014/main" id="{55C3245F-2FBE-8106-A533-7E47D4614C3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H6. Which, if any, of these descriptive statements about Wales would you say come across clearly from the adverts you have seen? Total base size, n=750.&#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H6. Which, if any, of these descriptive statements about Wales would you say come across clearly from the adverts you have seen? Total base size, n=750.</a:t>
            </a:r>
          </a:p>
        </p:txBody>
      </p:sp>
    </p:spTree>
    <p:extLst>
      <p:ext uri="{BB962C8B-B14F-4D97-AF65-F5344CB8AC3E}">
        <p14:creationId xmlns:p14="http://schemas.microsoft.com/office/powerpoint/2010/main" val="3679920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Visit Wales contact&#10;">
            <a:extLst>
              <a:ext uri="{FF2B5EF4-FFF2-40B4-BE49-F238E27FC236}">
                <a16:creationId xmlns:a16="http://schemas.microsoft.com/office/drawing/2014/main" id="{688D32DA-D48C-8AFB-5C1D-E5F1B56EC439}"/>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Visit Wales contact</a:t>
            </a:r>
          </a:p>
        </p:txBody>
      </p:sp>
      <p:cxnSp>
        <p:nvCxnSpPr>
          <p:cNvPr id="7" name="Straight Connector 6">
            <a:extLst>
              <a:ext uri="{FF2B5EF4-FFF2-40B4-BE49-F238E27FC236}">
                <a16:creationId xmlns:a16="http://schemas.microsoft.com/office/drawing/2014/main" id="{5704C7BB-7391-EC63-EDD4-4BCCFD6CB684}"/>
              </a:ext>
              <a:ext uri="{C183D7F6-B498-43B3-948B-1728B52AA6E4}">
                <adec:decorative xmlns:adec="http://schemas.microsoft.com/office/drawing/2017/decorative" val="1"/>
              </a:ext>
            </a:extLst>
          </p:cNvPr>
          <p:cNvCxnSpPr>
            <a:cxnSpLocks/>
          </p:cNvCxnSpPr>
          <p:nvPr/>
        </p:nvCxnSpPr>
        <p:spPr>
          <a:xfrm>
            <a:off x="926972" y="704366"/>
            <a:ext cx="24983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35% reported engaging with one of the Visit Wales digital marketing channels in the last 12 months (3% more compared to last year), with the website and TikTok being the leading points of contact.&#10;">
            <a:extLst>
              <a:ext uri="{FF2B5EF4-FFF2-40B4-BE49-F238E27FC236}">
                <a16:creationId xmlns:a16="http://schemas.microsoft.com/office/drawing/2014/main" id="{88B5CE4A-AF1C-DCED-5892-2EE56BC2AEC3}"/>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35% reported engaging with one of the Visit Wales digital marketing channels in the last 12 months (3% more compared to last year), with the website and TikTok being the leading points of contact.</a:t>
            </a:r>
          </a:p>
        </p:txBody>
      </p:sp>
      <p:graphicFrame>
        <p:nvGraphicFramePr>
          <p:cNvPr id="5" name="Chart 4">
            <a:extLst>
              <a:ext uri="{FF2B5EF4-FFF2-40B4-BE49-F238E27FC236}">
                <a16:creationId xmlns:a16="http://schemas.microsoft.com/office/drawing/2014/main" id="{10ADE897-52D7-697B-87F2-464CC78845B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32208134"/>
              </p:ext>
            </p:extLst>
          </p:nvPr>
        </p:nvGraphicFramePr>
        <p:xfrm>
          <a:off x="1219199" y="1995055"/>
          <a:ext cx="5726545" cy="4202198"/>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a:extLst>
              <a:ext uri="{FF2B5EF4-FFF2-40B4-BE49-F238E27FC236}">
                <a16:creationId xmlns:a16="http://schemas.microsoft.com/office/drawing/2014/main" id="{FD523C1D-633F-0C91-7036-53EABF7B9FF8}"/>
              </a:ext>
              <a:ext uri="{C183D7F6-B498-43B3-948B-1728B52AA6E4}">
                <adec:decorative xmlns:adec="http://schemas.microsoft.com/office/drawing/2017/decorative" val="1"/>
              </a:ext>
            </a:extLst>
          </p:cNvPr>
          <p:cNvCxnSpPr>
            <a:cxnSpLocks/>
          </p:cNvCxnSpPr>
          <p:nvPr/>
        </p:nvCxnSpPr>
        <p:spPr>
          <a:xfrm>
            <a:off x="1219199" y="2548765"/>
            <a:ext cx="4876801" cy="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pic>
        <p:nvPicPr>
          <p:cNvPr id="13" name="Picture 2">
            <a:extLst>
              <a:ext uri="{FF2B5EF4-FFF2-40B4-BE49-F238E27FC236}">
                <a16:creationId xmlns:a16="http://schemas.microsoft.com/office/drawing/2014/main" id="{5653C8AB-71FD-28B1-2ED9-F23BC6D73B1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H8. More generally, which of the following apply to you and Visit Wales in the last 12 months?</a:t>
            </a:r>
          </a:p>
          <a:p>
            <a:pPr marL="0" indent="0">
              <a:buNone/>
            </a:pPr>
            <a:r>
              <a:rPr lang="en-GB" sz="1000" noProof="0">
                <a:solidFill>
                  <a:schemeClr val="tx1"/>
                </a:solidFill>
              </a:rPr>
              <a:t>Total base size, n=1000 (2024), n=750 (2025).</a:t>
            </a:r>
          </a:p>
        </p:txBody>
      </p:sp>
    </p:spTree>
    <p:extLst>
      <p:ext uri="{BB962C8B-B14F-4D97-AF65-F5344CB8AC3E}">
        <p14:creationId xmlns:p14="http://schemas.microsoft.com/office/powerpoint/2010/main" val="3794698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Saw marketing in relation to Welsh tourism?&#10;">
            <a:extLst>
              <a:ext uri="{FF2B5EF4-FFF2-40B4-BE49-F238E27FC236}">
                <a16:creationId xmlns:a16="http://schemas.microsoft.com/office/drawing/2014/main" id="{530E76C2-5CD6-7A48-F117-F97CC9536BDC}"/>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Saw marketing in relation to Welsh tourism?</a:t>
            </a:r>
          </a:p>
        </p:txBody>
      </p:sp>
      <p:cxnSp>
        <p:nvCxnSpPr>
          <p:cNvPr id="7" name="Straight Connector 6">
            <a:extLst>
              <a:ext uri="{FF2B5EF4-FFF2-40B4-BE49-F238E27FC236}">
                <a16:creationId xmlns:a16="http://schemas.microsoft.com/office/drawing/2014/main" id="{D3A14F1B-FAA3-BDB9-5EFC-E672D72D67EB}"/>
              </a:ext>
              <a:ext uri="{C183D7F6-B498-43B3-948B-1728B52AA6E4}">
                <adec:decorative xmlns:adec="http://schemas.microsoft.com/office/drawing/2017/decorative" val="1"/>
              </a:ext>
            </a:extLst>
          </p:cNvPr>
          <p:cNvCxnSpPr>
            <a:cxnSpLocks/>
          </p:cNvCxnSpPr>
          <p:nvPr/>
        </p:nvCxnSpPr>
        <p:spPr>
          <a:xfrm>
            <a:off x="926972" y="704366"/>
            <a:ext cx="54593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Of those who are either unlikely to visit or undecided about visiting Wales in 2025, 12% reported having seen marketing or advertising about Welsh tourism. Within this group, most agreed that the advertisement made Wales appear more exciting.&#10;">
            <a:extLst>
              <a:ext uri="{FF2B5EF4-FFF2-40B4-BE49-F238E27FC236}">
                <a16:creationId xmlns:a16="http://schemas.microsoft.com/office/drawing/2014/main" id="{78E69165-574D-F99F-6010-B99843D1321F}"/>
              </a:ext>
            </a:extLst>
          </p:cNvPr>
          <p:cNvSpPr txBox="1">
            <a:spLocks/>
          </p:cNvSpPr>
          <p:nvPr/>
        </p:nvSpPr>
        <p:spPr>
          <a:xfrm>
            <a:off x="838199" y="962260"/>
            <a:ext cx="10883901" cy="829819"/>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Of those who are either unlikely to visit or undecided about visiting Wales in 2025, 12% reported having seen marketing or advertising about Welsh tourism. Within this group, most agreed that the advertisement made Wales appear more exciting.</a:t>
            </a:r>
          </a:p>
        </p:txBody>
      </p:sp>
      <p:graphicFrame>
        <p:nvGraphicFramePr>
          <p:cNvPr id="5" name="Chart 4">
            <a:extLst>
              <a:ext uri="{FF2B5EF4-FFF2-40B4-BE49-F238E27FC236}">
                <a16:creationId xmlns:a16="http://schemas.microsoft.com/office/drawing/2014/main" id="{B2C1DCB1-2074-D22B-3E05-4E89A887DE6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77657342"/>
              </p:ext>
            </p:extLst>
          </p:nvPr>
        </p:nvGraphicFramePr>
        <p:xfrm>
          <a:off x="990601" y="2362906"/>
          <a:ext cx="8953500" cy="33820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Table 13">
            <a:extLst>
              <a:ext uri="{FF2B5EF4-FFF2-40B4-BE49-F238E27FC236}">
                <a16:creationId xmlns:a16="http://schemas.microsoft.com/office/drawing/2014/main" id="{4668B826-03E8-1A61-3FE2-277C4EEC712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725818435"/>
              </p:ext>
            </p:extLst>
          </p:nvPr>
        </p:nvGraphicFramePr>
        <p:xfrm>
          <a:off x="9845865" y="2124809"/>
          <a:ext cx="1272986" cy="3177440"/>
        </p:xfrm>
        <a:graphic>
          <a:graphicData uri="http://schemas.openxmlformats.org/drawingml/2006/table">
            <a:tbl>
              <a:tblPr firstRow="1" bandRow="1">
                <a:tableStyleId>{5C22544A-7EE6-4342-B048-85BDC9FD1C3A}</a:tableStyleId>
              </a:tblPr>
              <a:tblGrid>
                <a:gridCol w="1272986">
                  <a:extLst>
                    <a:ext uri="{9D8B030D-6E8A-4147-A177-3AD203B41FA5}">
                      <a16:colId xmlns:a16="http://schemas.microsoft.com/office/drawing/2014/main" val="2938857917"/>
                    </a:ext>
                  </a:extLst>
                </a:gridCol>
              </a:tblGrid>
              <a:tr h="380048">
                <a:tc>
                  <a:txBody>
                    <a:bodyPr/>
                    <a:lstStyle/>
                    <a:p>
                      <a:pPr algn="ctr"/>
                      <a:r>
                        <a:rPr lang="en-GB" noProof="0">
                          <a:solidFill>
                            <a:srgbClr val="120742"/>
                          </a:solidFill>
                        </a:rPr>
                        <a:t>% Agree</a:t>
                      </a:r>
                    </a:p>
                  </a:txBody>
                  <a:tcPr anchor="ctr">
                    <a:noFill/>
                  </a:tcPr>
                </a:tc>
                <a:extLst>
                  <a:ext uri="{0D108BD9-81ED-4DB2-BD59-A6C34878D82A}">
                    <a16:rowId xmlns:a16="http://schemas.microsoft.com/office/drawing/2014/main" val="1471974039"/>
                  </a:ext>
                </a:extLst>
              </a:tr>
              <a:tr h="932464">
                <a:tc>
                  <a:txBody>
                    <a:bodyPr/>
                    <a:lstStyle/>
                    <a:p>
                      <a:pPr algn="ctr"/>
                      <a:r>
                        <a:rPr lang="en-GB" sz="1600" b="1" noProof="0">
                          <a:solidFill>
                            <a:srgbClr val="120742"/>
                          </a:solidFill>
                        </a:rPr>
                        <a:t>70%</a:t>
                      </a:r>
                    </a:p>
                  </a:txBody>
                  <a:tcPr anchor="ctr">
                    <a:noFill/>
                  </a:tcPr>
                </a:tc>
                <a:extLst>
                  <a:ext uri="{0D108BD9-81ED-4DB2-BD59-A6C34878D82A}">
                    <a16:rowId xmlns:a16="http://schemas.microsoft.com/office/drawing/2014/main" val="749518374"/>
                  </a:ext>
                </a:extLst>
              </a:tr>
              <a:tr h="932464">
                <a:tc>
                  <a:txBody>
                    <a:bodyPr/>
                    <a:lstStyle/>
                    <a:p>
                      <a:pPr algn="ctr"/>
                      <a:r>
                        <a:rPr lang="en-GB" sz="1600" b="1" noProof="0">
                          <a:solidFill>
                            <a:srgbClr val="120742"/>
                          </a:solidFill>
                        </a:rPr>
                        <a:t>64%</a:t>
                      </a:r>
                    </a:p>
                  </a:txBody>
                  <a:tcPr anchor="ctr">
                    <a:noFill/>
                  </a:tcPr>
                </a:tc>
                <a:extLst>
                  <a:ext uri="{0D108BD9-81ED-4DB2-BD59-A6C34878D82A}">
                    <a16:rowId xmlns:a16="http://schemas.microsoft.com/office/drawing/2014/main" val="1103400640"/>
                  </a:ext>
                </a:extLst>
              </a:tr>
              <a:tr h="932464">
                <a:tc>
                  <a:txBody>
                    <a:bodyPr/>
                    <a:lstStyle/>
                    <a:p>
                      <a:pPr algn="ctr"/>
                      <a:r>
                        <a:rPr lang="en-GB" sz="1600" b="1" noProof="0" dirty="0">
                          <a:solidFill>
                            <a:srgbClr val="120742"/>
                          </a:solidFill>
                        </a:rPr>
                        <a:t>64%</a:t>
                      </a:r>
                    </a:p>
                  </a:txBody>
                  <a:tcPr anchor="ctr">
                    <a:noFill/>
                  </a:tcPr>
                </a:tc>
                <a:extLst>
                  <a:ext uri="{0D108BD9-81ED-4DB2-BD59-A6C34878D82A}">
                    <a16:rowId xmlns:a16="http://schemas.microsoft.com/office/drawing/2014/main" val="1665300548"/>
                  </a:ext>
                </a:extLst>
              </a:tr>
            </a:tbl>
          </a:graphicData>
        </a:graphic>
      </p:graphicFrame>
      <p:sp>
        <p:nvSpPr>
          <p:cNvPr id="9" name="Text Placeholder 3" descr="F12a/b. Have you seen any marketing or advertising in relation to Welsh tourism? How much do you agree or disagree with the following statements about the advertising that you saw in relation to Welsh Tourism...Unlikely or undecided about visiting Wales in 2025, n=430 (and have seen advertising for Welsh tourism n=50*). *Caution low base size.&#10;">
            <a:extLst>
              <a:ext uri="{FF2B5EF4-FFF2-40B4-BE49-F238E27FC236}">
                <a16:creationId xmlns:a16="http://schemas.microsoft.com/office/drawing/2014/main" id="{AE86A381-7D40-2A8B-EF28-A8E158EFEAB6}"/>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dirty="0">
                <a:solidFill>
                  <a:schemeClr val="tx1"/>
                </a:solidFill>
              </a:rPr>
              <a:t>F12a/b. Have you seen any marketing or advertising in relation to Welsh tourism? How much do you agree or disagree with the following statements about the advertising that you saw in relation to Welsh Tourism...Unlikely or undecided about visiting Wales in 2025, n=430 (and have seen advertising for Welsh tourism n=50*). *Caution low base size.</a:t>
            </a:r>
          </a:p>
        </p:txBody>
      </p:sp>
    </p:spTree>
    <p:extLst>
      <p:ext uri="{BB962C8B-B14F-4D97-AF65-F5344CB8AC3E}">
        <p14:creationId xmlns:p14="http://schemas.microsoft.com/office/powerpoint/2010/main" val="3957094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descr="Visit Wales marketing impact&#10;">
            <a:extLst>
              <a:ext uri="{FF2B5EF4-FFF2-40B4-BE49-F238E27FC236}">
                <a16:creationId xmlns:a16="http://schemas.microsoft.com/office/drawing/2014/main" id="{090E433A-17AC-C1AF-A2A4-10D527FF5A0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Visit Wales marketing impact</a:t>
            </a:r>
          </a:p>
        </p:txBody>
      </p:sp>
      <p:cxnSp>
        <p:nvCxnSpPr>
          <p:cNvPr id="4" name="Straight Connector 3">
            <a:extLst>
              <a:ext uri="{FF2B5EF4-FFF2-40B4-BE49-F238E27FC236}">
                <a16:creationId xmlns:a16="http://schemas.microsoft.com/office/drawing/2014/main" id="{3451BC24-E9A4-7DBA-729D-9B8770661800}"/>
              </a:ext>
              <a:ext uri="{C183D7F6-B498-43B3-948B-1728B52AA6E4}">
                <adec:decorative xmlns:adec="http://schemas.microsoft.com/office/drawing/2017/decorative" val="1"/>
              </a:ext>
            </a:extLst>
          </p:cNvPr>
          <p:cNvCxnSpPr>
            <a:cxnSpLocks/>
          </p:cNvCxnSpPr>
          <p:nvPr/>
        </p:nvCxnSpPr>
        <p:spPr>
          <a:xfrm>
            <a:off x="926972" y="704366"/>
            <a:ext cx="35289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3">
            <a:extLst>
              <a:ext uri="{FF2B5EF4-FFF2-40B4-BE49-F238E27FC236}">
                <a16:creationId xmlns:a16="http://schemas.microsoft.com/office/drawing/2014/main" id="{A9DCEC0B-4E57-E8FB-DE3F-7EB0384FDBDF}"/>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Placeholder 2">
            <a:extLst>
              <a:ext uri="{FF2B5EF4-FFF2-40B4-BE49-F238E27FC236}">
                <a16:creationId xmlns:a16="http://schemas.microsoft.com/office/drawing/2014/main" id="{C60E0DE1-CBC8-6256-9F26-8F9815F30895}"/>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121E9CA7-27C6-912B-97F3-96507D68F3E4}"/>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7165079-2F18-7474-F083-C485C8620B95}"/>
              </a:ext>
              <a:ext uri="{C183D7F6-B498-43B3-948B-1728B52AA6E4}">
                <adec:decorative xmlns:adec="http://schemas.microsoft.com/office/drawing/2017/decorative" val="1"/>
              </a:ext>
            </a:extLst>
          </p:cNvPr>
          <p:cNvSpPr/>
          <p:nvPr/>
        </p:nvSpPr>
        <p:spPr>
          <a:xfrm>
            <a:off x="799720" y="1157288"/>
            <a:ext cx="11392280" cy="5700712"/>
          </a:xfrm>
          <a:prstGeom prst="rect">
            <a:avLst/>
          </a:prstGeom>
          <a:solidFill>
            <a:srgbClr val="120742">
              <a:alpha val="5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descr="Effective marketing impact&#10;&#10;A larger percentage of people have heard more about Wales as a destination for 2025, either ‘a little’ or ‘a lot more,’ compared to 2022 and 2023, though it's similar to last year. &#10;">
            <a:extLst>
              <a:ext uri="{FF2B5EF4-FFF2-40B4-BE49-F238E27FC236}">
                <a16:creationId xmlns:a16="http://schemas.microsoft.com/office/drawing/2014/main" id="{1F2D17C5-5D1D-9EE0-79EA-30108D580ABD}"/>
              </a:ext>
            </a:extLst>
          </p:cNvPr>
          <p:cNvSpPr txBox="1"/>
          <p:nvPr/>
        </p:nvSpPr>
        <p:spPr>
          <a:xfrm>
            <a:off x="841914" y="1634262"/>
            <a:ext cx="3727299" cy="2369880"/>
          </a:xfrm>
          <a:prstGeom prst="rect">
            <a:avLst/>
          </a:prstGeom>
          <a:noFill/>
        </p:spPr>
        <p:txBody>
          <a:bodyPr wrap="square" rtlCol="0">
            <a:spAutoFit/>
          </a:bodyPr>
          <a:lstStyle/>
          <a:p>
            <a:pPr algn="ctr"/>
            <a:r>
              <a:rPr lang="en-GB" sz="2000" b="1" noProof="0" dirty="0">
                <a:solidFill>
                  <a:schemeClr val="bg1"/>
                </a:solidFill>
              </a:rPr>
              <a:t>Effective marketing impact</a:t>
            </a:r>
          </a:p>
          <a:p>
            <a:pPr algn="ctr"/>
            <a:endParaRPr lang="en-GB" sz="2000" noProof="0" dirty="0">
              <a:solidFill>
                <a:schemeClr val="bg1"/>
              </a:solidFill>
            </a:endParaRPr>
          </a:p>
          <a:p>
            <a:pPr algn="ctr"/>
            <a:r>
              <a:rPr lang="en-GB" noProof="0" dirty="0">
                <a:solidFill>
                  <a:schemeClr val="bg1"/>
                </a:solidFill>
              </a:rPr>
              <a:t>A larger percentage of people have heard more about Wales as a destination for 2025, either ‘a little’ or ‘a lot more,’ compared to 2022 and 2023, though it's similar to last year. </a:t>
            </a:r>
          </a:p>
        </p:txBody>
      </p:sp>
      <p:sp>
        <p:nvSpPr>
          <p:cNvPr id="3" name="TextBox 2" descr="TV is the main information source&#10;&#10;TV advertisements are the main source through which people have heard about Wales, followed by word of mouth. &#10;&#10;However, younger travellers are more likely to discover Wales through influencers and social media.&#10;&#10;35% of respondents engaged with Visit Wales' digital channels in the past year, a 3% increase from the previous year, with the website and TikTok being the most popular.&#10;">
            <a:extLst>
              <a:ext uri="{FF2B5EF4-FFF2-40B4-BE49-F238E27FC236}">
                <a16:creationId xmlns:a16="http://schemas.microsoft.com/office/drawing/2014/main" id="{E93DB3A6-ACAB-76E2-F3A2-82DB923429C8}"/>
              </a:ext>
            </a:extLst>
          </p:cNvPr>
          <p:cNvSpPr txBox="1"/>
          <p:nvPr/>
        </p:nvSpPr>
        <p:spPr>
          <a:xfrm>
            <a:off x="4600079" y="1634262"/>
            <a:ext cx="3789365" cy="5170646"/>
          </a:xfrm>
          <a:prstGeom prst="rect">
            <a:avLst/>
          </a:prstGeom>
          <a:noFill/>
        </p:spPr>
        <p:txBody>
          <a:bodyPr wrap="square" rtlCol="0">
            <a:spAutoFit/>
          </a:bodyPr>
          <a:lstStyle/>
          <a:p>
            <a:pPr algn="ctr"/>
            <a:r>
              <a:rPr lang="en-GB" sz="2000" b="1" noProof="0" dirty="0">
                <a:solidFill>
                  <a:schemeClr val="bg1"/>
                </a:solidFill>
              </a:rPr>
              <a:t>TV is the main information source</a:t>
            </a:r>
          </a:p>
          <a:p>
            <a:pPr algn="ctr"/>
            <a:endParaRPr lang="en-GB" sz="2000" b="1" noProof="0" dirty="0">
              <a:solidFill>
                <a:schemeClr val="bg1"/>
              </a:solidFill>
            </a:endParaRPr>
          </a:p>
          <a:p>
            <a:pPr algn="ctr"/>
            <a:r>
              <a:rPr lang="en-GB" noProof="0" dirty="0">
                <a:solidFill>
                  <a:schemeClr val="bg1"/>
                </a:solidFill>
              </a:rPr>
              <a:t>TV advertisements are the main source through which people have heard about Wales, followed by word of mouth. </a:t>
            </a:r>
          </a:p>
          <a:p>
            <a:pPr algn="ctr"/>
            <a:endParaRPr lang="en-GB" noProof="0" dirty="0">
              <a:solidFill>
                <a:schemeClr val="bg1"/>
              </a:solidFill>
            </a:endParaRPr>
          </a:p>
          <a:p>
            <a:pPr algn="ctr"/>
            <a:r>
              <a:rPr lang="en-GB" noProof="0" dirty="0">
                <a:solidFill>
                  <a:schemeClr val="bg1"/>
                </a:solidFill>
              </a:rPr>
              <a:t>However, younger travellers are more likely to discover Wales through influencers and social media.</a:t>
            </a:r>
          </a:p>
          <a:p>
            <a:pPr algn="ctr"/>
            <a:endParaRPr lang="en-GB" dirty="0">
              <a:solidFill>
                <a:schemeClr val="bg1"/>
              </a:solidFill>
            </a:endParaRPr>
          </a:p>
          <a:p>
            <a:pPr algn="ctr"/>
            <a:r>
              <a:rPr lang="en-US" noProof="0" dirty="0">
                <a:solidFill>
                  <a:schemeClr val="bg1"/>
                </a:solidFill>
              </a:rPr>
              <a:t>35% of respondents engaged with Visit </a:t>
            </a:r>
            <a:r>
              <a:rPr lang="en-US" noProof="0" dirty="0" err="1">
                <a:solidFill>
                  <a:schemeClr val="bg1"/>
                </a:solidFill>
              </a:rPr>
              <a:t>Wales'</a:t>
            </a:r>
            <a:r>
              <a:rPr lang="en-US" noProof="0" dirty="0">
                <a:solidFill>
                  <a:schemeClr val="bg1"/>
                </a:solidFill>
              </a:rPr>
              <a:t> digital channels in the past year, a 3% increase from the previous year, with the website and TikTok being the most popular.</a:t>
            </a:r>
            <a:endParaRPr lang="en-GB" noProof="0" dirty="0">
              <a:solidFill>
                <a:schemeClr val="bg1"/>
              </a:solidFill>
            </a:endParaRPr>
          </a:p>
        </p:txBody>
      </p:sp>
      <p:sp>
        <p:nvSpPr>
          <p:cNvPr id="5" name="TextBox 4" descr="Campaigns&#10; &#10;The family campaigns had slightly more recall with 32% stating they have seen it for the Hwyl campaign and 26% for the Wales by tails campaign.&#10;&#10;They have been well-received, with 70% stating they’ve increased interest in visiting Wales, particularly for its scenery, landscapes, and activities. &#10;&#10;Among those undecided or unlikely to visit Wales in 2025, 12% saw the campaigns and found Wales more exciting.&#10;">
            <a:extLst>
              <a:ext uri="{FF2B5EF4-FFF2-40B4-BE49-F238E27FC236}">
                <a16:creationId xmlns:a16="http://schemas.microsoft.com/office/drawing/2014/main" id="{7BB82226-981D-BDEB-B3DA-9036BB13AE98}"/>
              </a:ext>
            </a:extLst>
          </p:cNvPr>
          <p:cNvSpPr txBox="1"/>
          <p:nvPr/>
        </p:nvSpPr>
        <p:spPr>
          <a:xfrm>
            <a:off x="8401429" y="1634262"/>
            <a:ext cx="3789365" cy="5139869"/>
          </a:xfrm>
          <a:prstGeom prst="rect">
            <a:avLst/>
          </a:prstGeom>
          <a:noFill/>
        </p:spPr>
        <p:txBody>
          <a:bodyPr wrap="square" rtlCol="0">
            <a:spAutoFit/>
          </a:bodyPr>
          <a:lstStyle/>
          <a:p>
            <a:pPr algn="ctr"/>
            <a:r>
              <a:rPr lang="en-GB" sz="2000" b="1" noProof="0" dirty="0">
                <a:solidFill>
                  <a:schemeClr val="bg1"/>
                </a:solidFill>
              </a:rPr>
              <a:t>Campaigns</a:t>
            </a:r>
          </a:p>
          <a:p>
            <a:pPr algn="ctr"/>
            <a:r>
              <a:rPr lang="en-GB" sz="2000" b="1" noProof="0" dirty="0">
                <a:solidFill>
                  <a:schemeClr val="bg1"/>
                </a:solidFill>
              </a:rPr>
              <a:t> </a:t>
            </a:r>
          </a:p>
          <a:p>
            <a:pPr algn="ctr"/>
            <a:r>
              <a:rPr lang="en-US" sz="1800" dirty="0">
                <a:solidFill>
                  <a:schemeClr val="bg1"/>
                </a:solidFill>
              </a:rPr>
              <a:t>The family campaigns had slightly more recall with 32% stating they have seen it for the Hwyl campaign and 26% for the Wales by tails campaign.</a:t>
            </a:r>
          </a:p>
          <a:p>
            <a:pPr algn="ctr"/>
            <a:endParaRPr lang="en-US" dirty="0">
              <a:solidFill>
                <a:schemeClr val="bg1"/>
              </a:solidFill>
            </a:endParaRPr>
          </a:p>
          <a:p>
            <a:pPr algn="ctr"/>
            <a:r>
              <a:rPr lang="en-GB" noProof="0" dirty="0">
                <a:solidFill>
                  <a:schemeClr val="bg1"/>
                </a:solidFill>
              </a:rPr>
              <a:t>They have been well-received, with 70% stating they’ve increased interest in visiting Wales, particularly for its scenery, landscapes, and activities. </a:t>
            </a:r>
          </a:p>
          <a:p>
            <a:pPr algn="ctr"/>
            <a:endParaRPr lang="en-GB" noProof="0" dirty="0">
              <a:solidFill>
                <a:schemeClr val="bg1"/>
              </a:solidFill>
            </a:endParaRPr>
          </a:p>
          <a:p>
            <a:pPr algn="ctr"/>
            <a:r>
              <a:rPr lang="en-GB" noProof="0" dirty="0">
                <a:solidFill>
                  <a:schemeClr val="bg1"/>
                </a:solidFill>
              </a:rPr>
              <a:t>Among those undecided or unlikely to visit Wales in 2025, 12% saw the campaigns and found Wales more exciting.</a:t>
            </a:r>
          </a:p>
        </p:txBody>
      </p:sp>
    </p:spTree>
    <p:extLst>
      <p:ext uri="{BB962C8B-B14F-4D97-AF65-F5344CB8AC3E}">
        <p14:creationId xmlns:p14="http://schemas.microsoft.com/office/powerpoint/2010/main" val="3291968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F47196E-3E0B-7756-F91E-56E37B5EEC51}"/>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descr="LUXURY &amp; ACCESSIBILITY FOCUS&#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51947"/>
            <a:ext cx="4449550"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LUXURY &amp; ACCESSIBILITY FOCUS</a:t>
            </a:r>
          </a:p>
        </p:txBody>
      </p:sp>
      <p:pic>
        <p:nvPicPr>
          <p:cNvPr id="6" name="Picture 5">
            <a:extLst>
              <a:ext uri="{FF2B5EF4-FFF2-40B4-BE49-F238E27FC236}">
                <a16:creationId xmlns:a16="http://schemas.microsoft.com/office/drawing/2014/main" id="{6E4CA8AE-7371-86EC-18C7-2FD248647C4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611157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descr="Perception of Wales&#10;">
            <a:extLst>
              <a:ext uri="{FF2B5EF4-FFF2-40B4-BE49-F238E27FC236}">
                <a16:creationId xmlns:a16="http://schemas.microsoft.com/office/drawing/2014/main" id="{B0ED85E9-76C1-3847-FBAD-BA4B8A1BFB2A}"/>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Perception of Wales</a:t>
            </a:r>
          </a:p>
        </p:txBody>
      </p:sp>
      <p:cxnSp>
        <p:nvCxnSpPr>
          <p:cNvPr id="9" name="Straight Connector 8">
            <a:extLst>
              <a:ext uri="{FF2B5EF4-FFF2-40B4-BE49-F238E27FC236}">
                <a16:creationId xmlns:a16="http://schemas.microsoft.com/office/drawing/2014/main" id="{81CF692E-308D-0C80-4329-0E5ABB5DFDB6}"/>
              </a:ext>
              <a:ext uri="{C183D7F6-B498-43B3-948B-1728B52AA6E4}">
                <adec:decorative xmlns:adec="http://schemas.microsoft.com/office/drawing/2017/decorative" val="1"/>
              </a:ext>
            </a:extLst>
          </p:cNvPr>
          <p:cNvCxnSpPr>
            <a:cxnSpLocks/>
          </p:cNvCxnSpPr>
          <p:nvPr/>
        </p:nvCxnSpPr>
        <p:spPr>
          <a:xfrm>
            <a:off x="926972" y="704366"/>
            <a:ext cx="24113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itle 5" descr="When people think of Wales, common associations include rugby, friendly locals, and its stunning scenery, such as mountains, valleys and countryside. &#10;">
            <a:extLst>
              <a:ext uri="{FF2B5EF4-FFF2-40B4-BE49-F238E27FC236}">
                <a16:creationId xmlns:a16="http://schemas.microsoft.com/office/drawing/2014/main" id="{C7813397-67C5-7D8B-6353-28E113F1FC81}"/>
              </a:ext>
            </a:extLst>
          </p:cNvPr>
          <p:cNvSpPr txBox="1">
            <a:spLocks/>
          </p:cNvSpPr>
          <p:nvPr/>
        </p:nvSpPr>
        <p:spPr>
          <a:xfrm>
            <a:off x="838199" y="962260"/>
            <a:ext cx="1122680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When people think of Wales, common associations include rugby, friendly locals, and its stunning scenery, such as mountains, valleys and countryside. </a:t>
            </a:r>
          </a:p>
        </p:txBody>
      </p:sp>
      <p:sp>
        <p:nvSpPr>
          <p:cNvPr id="13" name="TextBox 12" descr="Rugby&#10;">
            <a:extLst>
              <a:ext uri="{FF2B5EF4-FFF2-40B4-BE49-F238E27FC236}">
                <a16:creationId xmlns:a16="http://schemas.microsoft.com/office/drawing/2014/main" id="{96D3E975-90B3-F103-9BD5-82783AEC8282}"/>
              </a:ext>
            </a:extLst>
          </p:cNvPr>
          <p:cNvSpPr txBox="1"/>
          <p:nvPr/>
        </p:nvSpPr>
        <p:spPr>
          <a:xfrm>
            <a:off x="2554906" y="3023455"/>
            <a:ext cx="902811" cy="369332"/>
          </a:xfrm>
          <a:prstGeom prst="rect">
            <a:avLst/>
          </a:prstGeom>
          <a:noFill/>
        </p:spPr>
        <p:txBody>
          <a:bodyPr wrap="none" rtlCol="0">
            <a:spAutoFit/>
          </a:bodyPr>
          <a:lstStyle/>
          <a:p>
            <a:r>
              <a:rPr lang="en-GB" b="1" noProof="0">
                <a:solidFill>
                  <a:schemeClr val="accent1">
                    <a:lumMod val="50000"/>
                    <a:lumOff val="50000"/>
                  </a:schemeClr>
                </a:solidFill>
              </a:rPr>
              <a:t>Rugby</a:t>
            </a:r>
          </a:p>
        </p:txBody>
      </p:sp>
      <p:sp>
        <p:nvSpPr>
          <p:cNvPr id="10" name="Speech Bubble: Rectangle with Corners Rounded 9" descr="“The rugby stadium in Cardiff.”&#10;">
            <a:extLst>
              <a:ext uri="{FF2B5EF4-FFF2-40B4-BE49-F238E27FC236}">
                <a16:creationId xmlns:a16="http://schemas.microsoft.com/office/drawing/2014/main" id="{0213BD04-66E8-BE1F-29B7-76EC253B6206}"/>
              </a:ext>
            </a:extLst>
          </p:cNvPr>
          <p:cNvSpPr/>
          <p:nvPr/>
        </p:nvSpPr>
        <p:spPr>
          <a:xfrm>
            <a:off x="1242762" y="1908965"/>
            <a:ext cx="2433782" cy="886687"/>
          </a:xfrm>
          <a:prstGeom prst="wedgeRoundRectCallout">
            <a:avLst>
              <a:gd name="adj1" fmla="val 19499"/>
              <a:gd name="adj2" fmla="val 62501"/>
              <a:gd name="adj3" fmla="val 16667"/>
            </a:avLst>
          </a:prstGeom>
          <a:noFill/>
          <a:ln>
            <a:solidFill>
              <a:schemeClr val="accent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dirty="0">
                <a:solidFill>
                  <a:schemeClr val="accent1">
                    <a:lumMod val="50000"/>
                    <a:lumOff val="50000"/>
                  </a:schemeClr>
                </a:solidFill>
              </a:rPr>
              <a:t>“The rugby stadium in Cardiff.”</a:t>
            </a:r>
          </a:p>
        </p:txBody>
      </p:sp>
      <p:sp>
        <p:nvSpPr>
          <p:cNvPr id="11" name="Speech Bubble: Rectangle with Corners Rounded 10" descr="Rugby no 1 in Cardiff, love going to matches there, a great weekend is had by doing this.”&#10;">
            <a:extLst>
              <a:ext uri="{FF2B5EF4-FFF2-40B4-BE49-F238E27FC236}">
                <a16:creationId xmlns:a16="http://schemas.microsoft.com/office/drawing/2014/main" id="{3D795675-7319-E933-BB00-FEACDFED3E7A}"/>
              </a:ext>
            </a:extLst>
          </p:cNvPr>
          <p:cNvSpPr/>
          <p:nvPr/>
        </p:nvSpPr>
        <p:spPr>
          <a:xfrm>
            <a:off x="1101267" y="3853860"/>
            <a:ext cx="2716773" cy="1549038"/>
          </a:xfrm>
          <a:prstGeom prst="wedgeRoundRectCallout">
            <a:avLst>
              <a:gd name="adj1" fmla="val 21782"/>
              <a:gd name="adj2" fmla="val -68750"/>
              <a:gd name="adj3" fmla="val 16667"/>
            </a:avLst>
          </a:prstGeom>
          <a:noFill/>
          <a:ln>
            <a:solidFill>
              <a:schemeClr val="accent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dirty="0">
                <a:solidFill>
                  <a:schemeClr val="accent1">
                    <a:lumMod val="50000"/>
                    <a:lumOff val="50000"/>
                  </a:schemeClr>
                </a:solidFill>
              </a:rPr>
              <a:t>Rugby no 1 in Cardiff, love going to matches there, a great weekend is had by doing this.”</a:t>
            </a:r>
          </a:p>
        </p:txBody>
      </p:sp>
      <p:sp>
        <p:nvSpPr>
          <p:cNvPr id="12" name="Speech Bubble: Rectangle with Corners Rounded 11" descr="&#10;“Snowdonia, Rugby, friendly people.”&#10;&#10;">
            <a:extLst>
              <a:ext uri="{FF2B5EF4-FFF2-40B4-BE49-F238E27FC236}">
                <a16:creationId xmlns:a16="http://schemas.microsoft.com/office/drawing/2014/main" id="{9AA4DD10-E196-C8A1-31E5-015D10309131}"/>
              </a:ext>
            </a:extLst>
          </p:cNvPr>
          <p:cNvSpPr/>
          <p:nvPr/>
        </p:nvSpPr>
        <p:spPr>
          <a:xfrm>
            <a:off x="4073783" y="2896192"/>
            <a:ext cx="2022764" cy="886687"/>
          </a:xfrm>
          <a:prstGeom prst="wedgeRoundRectCallout">
            <a:avLst>
              <a:gd name="adj1" fmla="val -54930"/>
              <a:gd name="adj2" fmla="val -18750"/>
              <a:gd name="adj3" fmla="val 16667"/>
            </a:avLst>
          </a:prstGeom>
          <a:noFill/>
          <a:ln>
            <a:solidFill>
              <a:schemeClr val="accent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i="1" noProof="0" dirty="0">
              <a:solidFill>
                <a:schemeClr val="accent1">
                  <a:lumMod val="50000"/>
                  <a:lumOff val="50000"/>
                </a:schemeClr>
              </a:solidFill>
            </a:endParaRPr>
          </a:p>
          <a:p>
            <a:pPr algn="ctr"/>
            <a:r>
              <a:rPr lang="en-GB" i="1" noProof="0" dirty="0">
                <a:solidFill>
                  <a:schemeClr val="accent1">
                    <a:lumMod val="50000"/>
                    <a:lumOff val="50000"/>
                  </a:schemeClr>
                </a:solidFill>
              </a:rPr>
              <a:t>“Snowdonia, Rugby, friendly people.”</a:t>
            </a:r>
          </a:p>
          <a:p>
            <a:pPr algn="ctr"/>
            <a:endParaRPr lang="en-GB" i="1" noProof="0" dirty="0">
              <a:solidFill>
                <a:schemeClr val="accent1">
                  <a:lumMod val="50000"/>
                  <a:lumOff val="50000"/>
                </a:schemeClr>
              </a:solidFill>
            </a:endParaRPr>
          </a:p>
        </p:txBody>
      </p:sp>
      <p:sp>
        <p:nvSpPr>
          <p:cNvPr id="18" name="TextBox 17" descr="Friendly people&#10;">
            <a:extLst>
              <a:ext uri="{FF2B5EF4-FFF2-40B4-BE49-F238E27FC236}">
                <a16:creationId xmlns:a16="http://schemas.microsoft.com/office/drawing/2014/main" id="{12E686B0-DDBE-A530-D5C9-7255F848B0C7}"/>
              </a:ext>
            </a:extLst>
          </p:cNvPr>
          <p:cNvSpPr txBox="1"/>
          <p:nvPr/>
        </p:nvSpPr>
        <p:spPr>
          <a:xfrm>
            <a:off x="7663614" y="2804682"/>
            <a:ext cx="1890261" cy="369332"/>
          </a:xfrm>
          <a:prstGeom prst="rect">
            <a:avLst/>
          </a:prstGeom>
          <a:noFill/>
        </p:spPr>
        <p:txBody>
          <a:bodyPr wrap="none" rtlCol="0">
            <a:spAutoFit/>
          </a:bodyPr>
          <a:lstStyle/>
          <a:p>
            <a:r>
              <a:rPr lang="en-GB" b="1" noProof="0">
                <a:solidFill>
                  <a:srgbClr val="120742"/>
                </a:solidFill>
              </a:rPr>
              <a:t>Friendly people</a:t>
            </a:r>
          </a:p>
        </p:txBody>
      </p:sp>
      <p:sp>
        <p:nvSpPr>
          <p:cNvPr id="15" name="Speech Bubble: Rectangle with Corners Rounded 14" descr="“Friendly people and welcoming place.”&#10;">
            <a:extLst>
              <a:ext uri="{FF2B5EF4-FFF2-40B4-BE49-F238E27FC236}">
                <a16:creationId xmlns:a16="http://schemas.microsoft.com/office/drawing/2014/main" id="{1179F46F-AA10-A153-43D7-298D79EECFA4}"/>
              </a:ext>
            </a:extLst>
          </p:cNvPr>
          <p:cNvSpPr/>
          <p:nvPr/>
        </p:nvSpPr>
        <p:spPr>
          <a:xfrm>
            <a:off x="6459262" y="1730545"/>
            <a:ext cx="2408703" cy="886687"/>
          </a:xfrm>
          <a:prstGeom prst="wedgeRoundRectCallout">
            <a:avLst>
              <a:gd name="adj1" fmla="val 19499"/>
              <a:gd name="adj2" fmla="val 62501"/>
              <a:gd name="adj3" fmla="val 16667"/>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a:solidFill>
                  <a:srgbClr val="120742"/>
                </a:solidFill>
              </a:rPr>
              <a:t>“Friendly people and welcoming place.”</a:t>
            </a:r>
          </a:p>
        </p:txBody>
      </p:sp>
      <p:sp>
        <p:nvSpPr>
          <p:cNvPr id="16" name="Speech Bubble: Rectangle with Corners Rounded 15" descr="“Nice friendly country with great scenery.” &#10;">
            <a:extLst>
              <a:ext uri="{FF2B5EF4-FFF2-40B4-BE49-F238E27FC236}">
                <a16:creationId xmlns:a16="http://schemas.microsoft.com/office/drawing/2014/main" id="{8BEBD86C-4F03-0E79-35F4-C04622E1168A}"/>
              </a:ext>
            </a:extLst>
          </p:cNvPr>
          <p:cNvSpPr/>
          <p:nvPr/>
        </p:nvSpPr>
        <p:spPr>
          <a:xfrm>
            <a:off x="7972116" y="3432495"/>
            <a:ext cx="2022764" cy="886687"/>
          </a:xfrm>
          <a:prstGeom prst="wedgeRoundRectCallout">
            <a:avLst>
              <a:gd name="adj1" fmla="val 21782"/>
              <a:gd name="adj2" fmla="val -68750"/>
              <a:gd name="adj3" fmla="val 16667"/>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a:solidFill>
                  <a:srgbClr val="120742"/>
                </a:solidFill>
              </a:rPr>
              <a:t>“Nice friendly country with great scenery.” </a:t>
            </a:r>
          </a:p>
        </p:txBody>
      </p:sp>
      <p:sp>
        <p:nvSpPr>
          <p:cNvPr id="17" name="Speech Bubble: Rectangle with Corners Rounded 16" descr="“Friendly people and lovely scenery and places to go.” &#10;">
            <a:extLst>
              <a:ext uri="{FF2B5EF4-FFF2-40B4-BE49-F238E27FC236}">
                <a16:creationId xmlns:a16="http://schemas.microsoft.com/office/drawing/2014/main" id="{9E04D4A4-6F1B-A20E-0A6D-4274A5C29683}"/>
              </a:ext>
            </a:extLst>
          </p:cNvPr>
          <p:cNvSpPr/>
          <p:nvPr/>
        </p:nvSpPr>
        <p:spPr>
          <a:xfrm>
            <a:off x="9883197" y="1790599"/>
            <a:ext cx="2022764" cy="1446651"/>
          </a:xfrm>
          <a:prstGeom prst="wedgeRoundRectCallout">
            <a:avLst>
              <a:gd name="adj1" fmla="val -54335"/>
              <a:gd name="adj2" fmla="val 27409"/>
              <a:gd name="adj3" fmla="val 16667"/>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a:solidFill>
                  <a:srgbClr val="120742"/>
                </a:solidFill>
              </a:rPr>
              <a:t>“Friendly people and lovely scenery and places to go.” </a:t>
            </a:r>
          </a:p>
        </p:txBody>
      </p:sp>
      <p:sp>
        <p:nvSpPr>
          <p:cNvPr id="21" name="TextBox 20" descr="Scenery&#10;">
            <a:extLst>
              <a:ext uri="{FF2B5EF4-FFF2-40B4-BE49-F238E27FC236}">
                <a16:creationId xmlns:a16="http://schemas.microsoft.com/office/drawing/2014/main" id="{A13A0DD4-E526-861E-1E0E-A1CF14F700B2}"/>
              </a:ext>
            </a:extLst>
          </p:cNvPr>
          <p:cNvSpPr txBox="1"/>
          <p:nvPr/>
        </p:nvSpPr>
        <p:spPr>
          <a:xfrm>
            <a:off x="7023588" y="5589077"/>
            <a:ext cx="1082348" cy="369332"/>
          </a:xfrm>
          <a:prstGeom prst="rect">
            <a:avLst/>
          </a:prstGeom>
          <a:noFill/>
        </p:spPr>
        <p:txBody>
          <a:bodyPr wrap="none" rtlCol="0">
            <a:spAutoFit/>
          </a:bodyPr>
          <a:lstStyle/>
          <a:p>
            <a:r>
              <a:rPr lang="en-GB" b="1" noProof="0">
                <a:solidFill>
                  <a:srgbClr val="135D78"/>
                </a:solidFill>
              </a:rPr>
              <a:t>Scenery</a:t>
            </a:r>
          </a:p>
        </p:txBody>
      </p:sp>
      <p:sp>
        <p:nvSpPr>
          <p:cNvPr id="19" name="Speech Bubble: Rectangle with Corners Rounded 18" descr="“Castles and scenery.” &#10;">
            <a:extLst>
              <a:ext uri="{FF2B5EF4-FFF2-40B4-BE49-F238E27FC236}">
                <a16:creationId xmlns:a16="http://schemas.microsoft.com/office/drawing/2014/main" id="{370CFC9A-A3ED-F115-3487-73CF8B9FD40B}"/>
              </a:ext>
            </a:extLst>
          </p:cNvPr>
          <p:cNvSpPr/>
          <p:nvPr/>
        </p:nvSpPr>
        <p:spPr>
          <a:xfrm>
            <a:off x="5640850" y="4431511"/>
            <a:ext cx="2022764" cy="886687"/>
          </a:xfrm>
          <a:prstGeom prst="wedgeRoundRectCallout">
            <a:avLst>
              <a:gd name="adj1" fmla="val 19499"/>
              <a:gd name="adj2" fmla="val 62501"/>
              <a:gd name="adj3" fmla="val 16667"/>
            </a:avLst>
          </a:prstGeom>
          <a:noFill/>
          <a:ln>
            <a:solidFill>
              <a:srgbClr val="135D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a:solidFill>
                  <a:srgbClr val="135D78"/>
                </a:solidFill>
              </a:rPr>
              <a:t>“Castles and scenery.” </a:t>
            </a:r>
          </a:p>
        </p:txBody>
      </p:sp>
      <p:sp>
        <p:nvSpPr>
          <p:cNvPr id="20" name="Speech Bubble: Rectangle with Corners Rounded 19" descr="“Beautiful scenery, Rugby, Genuine people and of course food and drink.” &#10;">
            <a:extLst>
              <a:ext uri="{FF2B5EF4-FFF2-40B4-BE49-F238E27FC236}">
                <a16:creationId xmlns:a16="http://schemas.microsoft.com/office/drawing/2014/main" id="{DA3564F5-B685-1AA8-5027-DAD95A04AF14}"/>
              </a:ext>
            </a:extLst>
          </p:cNvPr>
          <p:cNvSpPr/>
          <p:nvPr/>
        </p:nvSpPr>
        <p:spPr>
          <a:xfrm>
            <a:off x="8548257" y="5118969"/>
            <a:ext cx="3132455" cy="1154896"/>
          </a:xfrm>
          <a:prstGeom prst="wedgeRoundRectCallout">
            <a:avLst>
              <a:gd name="adj1" fmla="val -54930"/>
              <a:gd name="adj2" fmla="val -18750"/>
              <a:gd name="adj3" fmla="val 16667"/>
            </a:avLst>
          </a:prstGeom>
          <a:noFill/>
          <a:ln>
            <a:solidFill>
              <a:srgbClr val="135D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a:solidFill>
                  <a:srgbClr val="135D78"/>
                </a:solidFill>
              </a:rPr>
              <a:t>“Beautiful scenery, Rugby, Genuine people and of course food and drink.” </a:t>
            </a:r>
          </a:p>
        </p:txBody>
      </p:sp>
      <p:sp>
        <p:nvSpPr>
          <p:cNvPr id="25" name="Speech Bubble: Rectangle with Corners Rounded 24" descr="“The scenery and the cultural attractions.”&#10;">
            <a:extLst>
              <a:ext uri="{FF2B5EF4-FFF2-40B4-BE49-F238E27FC236}">
                <a16:creationId xmlns:a16="http://schemas.microsoft.com/office/drawing/2014/main" id="{6489EBF7-E450-E228-7FDA-10ADEED24811}"/>
              </a:ext>
            </a:extLst>
          </p:cNvPr>
          <p:cNvSpPr/>
          <p:nvPr/>
        </p:nvSpPr>
        <p:spPr>
          <a:xfrm>
            <a:off x="3721405" y="5515066"/>
            <a:ext cx="2861555" cy="886687"/>
          </a:xfrm>
          <a:prstGeom prst="wedgeRoundRectCallout">
            <a:avLst>
              <a:gd name="adj1" fmla="val 59225"/>
              <a:gd name="adj2" fmla="val -25000"/>
              <a:gd name="adj3" fmla="val 16667"/>
            </a:avLst>
          </a:prstGeom>
          <a:noFill/>
          <a:ln>
            <a:solidFill>
              <a:srgbClr val="135D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i="1" noProof="0">
                <a:solidFill>
                  <a:srgbClr val="135D78"/>
                </a:solidFill>
              </a:rPr>
              <a:t>“The scenery and the cultural attractions.”</a:t>
            </a:r>
          </a:p>
        </p:txBody>
      </p:sp>
      <p:sp>
        <p:nvSpPr>
          <p:cNvPr id="2" name="Text Placeholder 3" descr="G1. When you think of Wales, what aspects come to mind? Total base size, n=750.&#10;">
            <a:extLst>
              <a:ext uri="{FF2B5EF4-FFF2-40B4-BE49-F238E27FC236}">
                <a16:creationId xmlns:a16="http://schemas.microsoft.com/office/drawing/2014/main" id="{1C266305-3ED0-7327-5C5F-A4541E30BC6C}"/>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G1. When you think of Wales, what aspects come to mind? Total base size, n=750.</a:t>
            </a:r>
          </a:p>
        </p:txBody>
      </p:sp>
    </p:spTree>
    <p:extLst>
      <p:ext uri="{BB962C8B-B14F-4D97-AF65-F5344CB8AC3E}">
        <p14:creationId xmlns:p14="http://schemas.microsoft.com/office/powerpoint/2010/main" val="64157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792E1DC-12AC-BA8E-6940-1082FA0F41B0}"/>
            </a:ext>
          </a:extLst>
        </p:cNvPr>
        <p:cNvGrpSpPr/>
        <p:nvPr/>
      </p:nvGrpSpPr>
      <p:grpSpPr>
        <a:xfrm>
          <a:off x="0" y="0"/>
          <a:ext cx="0" cy="0"/>
          <a:chOff x="0" y="0"/>
          <a:chExt cx="0" cy="0"/>
        </a:xfrm>
      </p:grpSpPr>
      <p:sp>
        <p:nvSpPr>
          <p:cNvPr id="8" name="Title 7" descr="Perception of Wales&#10;">
            <a:extLst>
              <a:ext uri="{FF2B5EF4-FFF2-40B4-BE49-F238E27FC236}">
                <a16:creationId xmlns:a16="http://schemas.microsoft.com/office/drawing/2014/main" id="{A6858263-72D9-65C4-C487-A719A3A4EE90}"/>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Perception of Wales</a:t>
            </a:r>
          </a:p>
        </p:txBody>
      </p:sp>
      <p:cxnSp>
        <p:nvCxnSpPr>
          <p:cNvPr id="9" name="Straight Connector 8">
            <a:extLst>
              <a:ext uri="{FF2B5EF4-FFF2-40B4-BE49-F238E27FC236}">
                <a16:creationId xmlns:a16="http://schemas.microsoft.com/office/drawing/2014/main" id="{43BC6643-14CC-5D23-1745-FBD511AD4381}"/>
              </a:ext>
              <a:ext uri="{C183D7F6-B498-43B3-948B-1728B52AA6E4}">
                <adec:decorative xmlns:adec="http://schemas.microsoft.com/office/drawing/2017/decorative" val="1"/>
              </a:ext>
            </a:extLst>
          </p:cNvPr>
          <p:cNvCxnSpPr>
            <a:cxnSpLocks/>
          </p:cNvCxnSpPr>
          <p:nvPr/>
        </p:nvCxnSpPr>
        <p:spPr>
          <a:xfrm>
            <a:off x="926972" y="704366"/>
            <a:ext cx="246937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A7E658-25EE-AE47-5E2F-3C2126DA7F9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904358" y="843763"/>
            <a:ext cx="9002381" cy="5649113"/>
          </a:xfrm>
          <a:prstGeom prst="rect">
            <a:avLst/>
          </a:prstGeom>
        </p:spPr>
      </p:pic>
      <p:sp>
        <p:nvSpPr>
          <p:cNvPr id="5" name="Text Placeholder 3" descr="G1. When you think of Wales, what aspects come to mind? Total base size, n=750.&#10;">
            <a:extLst>
              <a:ext uri="{FF2B5EF4-FFF2-40B4-BE49-F238E27FC236}">
                <a16:creationId xmlns:a16="http://schemas.microsoft.com/office/drawing/2014/main" id="{6137DAB1-F2B0-FE0F-F9F4-3CC18CAF098D}"/>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G1. When you think of Wales, what aspects come to mind? Total base size, n=750.</a:t>
            </a:r>
          </a:p>
        </p:txBody>
      </p:sp>
    </p:spTree>
    <p:extLst>
      <p:ext uri="{BB962C8B-B14F-4D97-AF65-F5344CB8AC3E}">
        <p14:creationId xmlns:p14="http://schemas.microsoft.com/office/powerpoint/2010/main" val="1962546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descr="Luxury importance&#10;">
            <a:extLst>
              <a:ext uri="{FF2B5EF4-FFF2-40B4-BE49-F238E27FC236}">
                <a16:creationId xmlns:a16="http://schemas.microsoft.com/office/drawing/2014/main" id="{73A668AD-F8D7-A2A7-6225-A0B0E2B2390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Luxury importance</a:t>
            </a:r>
          </a:p>
        </p:txBody>
      </p:sp>
      <p:cxnSp>
        <p:nvCxnSpPr>
          <p:cNvPr id="18" name="Straight Connector 17">
            <a:extLst>
              <a:ext uri="{FF2B5EF4-FFF2-40B4-BE49-F238E27FC236}">
                <a16:creationId xmlns:a16="http://schemas.microsoft.com/office/drawing/2014/main" id="{C3CFF931-2013-6B73-B8E6-CFA898D452F7}"/>
              </a:ext>
              <a:ext uri="{C183D7F6-B498-43B3-948B-1728B52AA6E4}">
                <adec:decorative xmlns:adec="http://schemas.microsoft.com/office/drawing/2017/decorative" val="1"/>
              </a:ext>
            </a:extLst>
          </p:cNvPr>
          <p:cNvCxnSpPr>
            <a:cxnSpLocks/>
          </p:cNvCxnSpPr>
          <p:nvPr/>
        </p:nvCxnSpPr>
        <p:spPr>
          <a:xfrm>
            <a:off x="926972" y="704366"/>
            <a:ext cx="2324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itle 5" descr="31% said they consider luxury to be very or extremely important.&#10;">
            <a:extLst>
              <a:ext uri="{FF2B5EF4-FFF2-40B4-BE49-F238E27FC236}">
                <a16:creationId xmlns:a16="http://schemas.microsoft.com/office/drawing/2014/main" id="{9A31BE0F-9DC5-6BEC-961E-2743FCA79EAF}"/>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31% said they consider luxury to be very or extremely important.</a:t>
            </a:r>
          </a:p>
        </p:txBody>
      </p:sp>
      <p:graphicFrame>
        <p:nvGraphicFramePr>
          <p:cNvPr id="4" name="Chart 3">
            <a:extLst>
              <a:ext uri="{FF2B5EF4-FFF2-40B4-BE49-F238E27FC236}">
                <a16:creationId xmlns:a16="http://schemas.microsoft.com/office/drawing/2014/main" id="{3F78275C-5D04-2A60-FE4B-098AC123982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11463360"/>
              </p:ext>
            </p:extLst>
          </p:nvPr>
        </p:nvGraphicFramePr>
        <p:xfrm>
          <a:off x="838199" y="1893200"/>
          <a:ext cx="5126692" cy="3924988"/>
        </p:xfrm>
        <a:graphic>
          <a:graphicData uri="http://schemas.openxmlformats.org/drawingml/2006/chart">
            <c:chart xmlns:c="http://schemas.openxmlformats.org/drawingml/2006/chart" xmlns:r="http://schemas.openxmlformats.org/officeDocument/2006/relationships" r:id="rId2"/>
          </a:graphicData>
        </a:graphic>
      </p:graphicFrame>
      <p:sp>
        <p:nvSpPr>
          <p:cNvPr id="5" name="Left Brace 4">
            <a:extLst>
              <a:ext uri="{FF2B5EF4-FFF2-40B4-BE49-F238E27FC236}">
                <a16:creationId xmlns:a16="http://schemas.microsoft.com/office/drawing/2014/main" id="{1DEBB86A-7339-0357-F1B4-719A41930575}"/>
              </a:ext>
              <a:ext uri="{C183D7F6-B498-43B3-948B-1728B52AA6E4}">
                <adec:decorative xmlns:adec="http://schemas.microsoft.com/office/drawing/2017/decorative" val="1"/>
              </a:ext>
            </a:extLst>
          </p:cNvPr>
          <p:cNvSpPr/>
          <p:nvPr/>
        </p:nvSpPr>
        <p:spPr>
          <a:xfrm>
            <a:off x="2143076" y="2712552"/>
            <a:ext cx="249940" cy="1005494"/>
          </a:xfrm>
          <a:prstGeom prst="leftBrace">
            <a:avLst/>
          </a:prstGeom>
          <a:ln>
            <a:solidFill>
              <a:srgbClr val="1207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sp>
        <p:nvSpPr>
          <p:cNvPr id="6" name="TextBox 5">
            <a:extLst>
              <a:ext uri="{FF2B5EF4-FFF2-40B4-BE49-F238E27FC236}">
                <a16:creationId xmlns:a16="http://schemas.microsoft.com/office/drawing/2014/main" id="{DAC9FD15-499A-E218-9AB0-43D3CDA597CD}"/>
              </a:ext>
              <a:ext uri="{C183D7F6-B498-43B3-948B-1728B52AA6E4}">
                <adec:decorative xmlns:adec="http://schemas.microsoft.com/office/drawing/2017/decorative" val="1"/>
              </a:ext>
            </a:extLst>
          </p:cNvPr>
          <p:cNvSpPr txBox="1"/>
          <p:nvPr/>
        </p:nvSpPr>
        <p:spPr>
          <a:xfrm>
            <a:off x="1481645" y="3072057"/>
            <a:ext cx="797810" cy="369332"/>
          </a:xfrm>
          <a:prstGeom prst="rect">
            <a:avLst/>
          </a:prstGeom>
          <a:noFill/>
        </p:spPr>
        <p:txBody>
          <a:bodyPr wrap="square" rtlCol="0">
            <a:spAutoFit/>
          </a:bodyPr>
          <a:lstStyle/>
          <a:p>
            <a:r>
              <a:rPr lang="en-GB" noProof="0">
                <a:solidFill>
                  <a:srgbClr val="120742"/>
                </a:solidFill>
              </a:rPr>
              <a:t>31%</a:t>
            </a:r>
          </a:p>
        </p:txBody>
      </p:sp>
      <p:sp>
        <p:nvSpPr>
          <p:cNvPr id="7" name="TextBox 6">
            <a:extLst>
              <a:ext uri="{FF2B5EF4-FFF2-40B4-BE49-F238E27FC236}">
                <a16:creationId xmlns:a16="http://schemas.microsoft.com/office/drawing/2014/main" id="{1CBCDF2D-6CF0-930D-546A-2B0769C6B32E}"/>
              </a:ext>
              <a:ext uri="{C183D7F6-B498-43B3-948B-1728B52AA6E4}">
                <adec:decorative xmlns:adec="http://schemas.microsoft.com/office/drawing/2017/decorative" val="1"/>
              </a:ext>
            </a:extLst>
          </p:cNvPr>
          <p:cNvSpPr txBox="1"/>
          <p:nvPr/>
        </p:nvSpPr>
        <p:spPr>
          <a:xfrm>
            <a:off x="4829441" y="2712552"/>
            <a:ext cx="2277495" cy="261610"/>
          </a:xfrm>
          <a:prstGeom prst="rect">
            <a:avLst/>
          </a:prstGeom>
          <a:noFill/>
        </p:spPr>
        <p:txBody>
          <a:bodyPr wrap="square" rtlCol="0">
            <a:spAutoFit/>
          </a:bodyPr>
          <a:lstStyle/>
          <a:p>
            <a:r>
              <a:rPr lang="en-GB" sz="1100" noProof="0">
                <a:solidFill>
                  <a:srgbClr val="120742"/>
                </a:solidFill>
              </a:rPr>
              <a:t>Extremely important</a:t>
            </a:r>
          </a:p>
        </p:txBody>
      </p:sp>
      <p:sp>
        <p:nvSpPr>
          <p:cNvPr id="8" name="Rectangle 7">
            <a:extLst>
              <a:ext uri="{FF2B5EF4-FFF2-40B4-BE49-F238E27FC236}">
                <a16:creationId xmlns:a16="http://schemas.microsoft.com/office/drawing/2014/main" id="{B81BDD37-32B7-DC15-0FD1-372FF9F49E3D}"/>
              </a:ext>
              <a:ext uri="{C183D7F6-B498-43B3-948B-1728B52AA6E4}">
                <adec:decorative xmlns:adec="http://schemas.microsoft.com/office/drawing/2017/decorative" val="1"/>
              </a:ext>
            </a:extLst>
          </p:cNvPr>
          <p:cNvSpPr/>
          <p:nvPr/>
        </p:nvSpPr>
        <p:spPr>
          <a:xfrm>
            <a:off x="4642847" y="2753357"/>
            <a:ext cx="180000" cy="180000"/>
          </a:xfrm>
          <a:prstGeom prst="rect">
            <a:avLst/>
          </a:prstGeom>
          <a:solidFill>
            <a:srgbClr val="518A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9" name="TextBox 8">
            <a:extLst>
              <a:ext uri="{FF2B5EF4-FFF2-40B4-BE49-F238E27FC236}">
                <a16:creationId xmlns:a16="http://schemas.microsoft.com/office/drawing/2014/main" id="{90A4D568-AE6F-1C58-F99D-F4447119C497}"/>
              </a:ext>
              <a:ext uri="{C183D7F6-B498-43B3-948B-1728B52AA6E4}">
                <adec:decorative xmlns:adec="http://schemas.microsoft.com/office/drawing/2017/decorative" val="1"/>
              </a:ext>
            </a:extLst>
          </p:cNvPr>
          <p:cNvSpPr txBox="1"/>
          <p:nvPr/>
        </p:nvSpPr>
        <p:spPr>
          <a:xfrm>
            <a:off x="4829442" y="3031252"/>
            <a:ext cx="3240474" cy="261610"/>
          </a:xfrm>
          <a:prstGeom prst="rect">
            <a:avLst/>
          </a:prstGeom>
          <a:noFill/>
        </p:spPr>
        <p:txBody>
          <a:bodyPr wrap="square" rtlCol="0">
            <a:spAutoFit/>
          </a:bodyPr>
          <a:lstStyle/>
          <a:p>
            <a:r>
              <a:rPr lang="en-GB" sz="1100" noProof="0">
                <a:solidFill>
                  <a:srgbClr val="120742"/>
                </a:solidFill>
              </a:rPr>
              <a:t>Very important</a:t>
            </a:r>
          </a:p>
        </p:txBody>
      </p:sp>
      <p:sp>
        <p:nvSpPr>
          <p:cNvPr id="10" name="Rectangle 9">
            <a:extLst>
              <a:ext uri="{FF2B5EF4-FFF2-40B4-BE49-F238E27FC236}">
                <a16:creationId xmlns:a16="http://schemas.microsoft.com/office/drawing/2014/main" id="{643499E2-1ABE-DE7F-928B-79EC94FCE533}"/>
              </a:ext>
              <a:ext uri="{C183D7F6-B498-43B3-948B-1728B52AA6E4}">
                <adec:decorative xmlns:adec="http://schemas.microsoft.com/office/drawing/2017/decorative" val="1"/>
              </a:ext>
            </a:extLst>
          </p:cNvPr>
          <p:cNvSpPr/>
          <p:nvPr/>
        </p:nvSpPr>
        <p:spPr>
          <a:xfrm>
            <a:off x="4642847" y="3072057"/>
            <a:ext cx="180000" cy="18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11" name="TextBox 10">
            <a:extLst>
              <a:ext uri="{FF2B5EF4-FFF2-40B4-BE49-F238E27FC236}">
                <a16:creationId xmlns:a16="http://schemas.microsoft.com/office/drawing/2014/main" id="{AA527260-8AD7-9936-9DE4-C7925864BD36}"/>
              </a:ext>
              <a:ext uri="{C183D7F6-B498-43B3-948B-1728B52AA6E4}">
                <adec:decorative xmlns:adec="http://schemas.microsoft.com/office/drawing/2017/decorative" val="1"/>
              </a:ext>
            </a:extLst>
          </p:cNvPr>
          <p:cNvSpPr txBox="1"/>
          <p:nvPr/>
        </p:nvSpPr>
        <p:spPr>
          <a:xfrm>
            <a:off x="4829441" y="3358541"/>
            <a:ext cx="3116649" cy="261610"/>
          </a:xfrm>
          <a:prstGeom prst="rect">
            <a:avLst/>
          </a:prstGeom>
          <a:noFill/>
        </p:spPr>
        <p:txBody>
          <a:bodyPr wrap="square" rtlCol="0">
            <a:spAutoFit/>
          </a:bodyPr>
          <a:lstStyle/>
          <a:p>
            <a:r>
              <a:rPr lang="en-GB" sz="1100" noProof="0">
                <a:solidFill>
                  <a:srgbClr val="120742"/>
                </a:solidFill>
              </a:rPr>
              <a:t>Moderately important</a:t>
            </a:r>
          </a:p>
        </p:txBody>
      </p:sp>
      <p:sp>
        <p:nvSpPr>
          <p:cNvPr id="12" name="Rectangle 11">
            <a:extLst>
              <a:ext uri="{FF2B5EF4-FFF2-40B4-BE49-F238E27FC236}">
                <a16:creationId xmlns:a16="http://schemas.microsoft.com/office/drawing/2014/main" id="{E639E4A6-FECF-D79A-679C-C2E0B6EE0DDD}"/>
              </a:ext>
              <a:ext uri="{C183D7F6-B498-43B3-948B-1728B52AA6E4}">
                <adec:decorative xmlns:adec="http://schemas.microsoft.com/office/drawing/2017/decorative" val="1"/>
              </a:ext>
            </a:extLst>
          </p:cNvPr>
          <p:cNvSpPr/>
          <p:nvPr/>
        </p:nvSpPr>
        <p:spPr>
          <a:xfrm>
            <a:off x="4642847" y="3399346"/>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13" name="TextBox 12">
            <a:extLst>
              <a:ext uri="{FF2B5EF4-FFF2-40B4-BE49-F238E27FC236}">
                <a16:creationId xmlns:a16="http://schemas.microsoft.com/office/drawing/2014/main" id="{738D5697-84EB-C12D-9D09-6FDC6B4F089C}"/>
              </a:ext>
              <a:ext uri="{C183D7F6-B498-43B3-948B-1728B52AA6E4}">
                <adec:decorative xmlns:adec="http://schemas.microsoft.com/office/drawing/2017/decorative" val="1"/>
              </a:ext>
            </a:extLst>
          </p:cNvPr>
          <p:cNvSpPr txBox="1"/>
          <p:nvPr/>
        </p:nvSpPr>
        <p:spPr>
          <a:xfrm>
            <a:off x="4829442" y="3677241"/>
            <a:ext cx="2783274" cy="261610"/>
          </a:xfrm>
          <a:prstGeom prst="rect">
            <a:avLst/>
          </a:prstGeom>
          <a:noFill/>
        </p:spPr>
        <p:txBody>
          <a:bodyPr wrap="square" rtlCol="0">
            <a:spAutoFit/>
          </a:bodyPr>
          <a:lstStyle/>
          <a:p>
            <a:r>
              <a:rPr lang="en-GB" sz="1100" noProof="0">
                <a:solidFill>
                  <a:srgbClr val="120742"/>
                </a:solidFill>
              </a:rPr>
              <a:t>Slightly important</a:t>
            </a:r>
          </a:p>
        </p:txBody>
      </p:sp>
      <p:sp>
        <p:nvSpPr>
          <p:cNvPr id="14" name="Rectangle 13">
            <a:extLst>
              <a:ext uri="{FF2B5EF4-FFF2-40B4-BE49-F238E27FC236}">
                <a16:creationId xmlns:a16="http://schemas.microsoft.com/office/drawing/2014/main" id="{D7FD7B13-6623-BBCE-D0F3-10BFA771FB82}"/>
              </a:ext>
              <a:ext uri="{C183D7F6-B498-43B3-948B-1728B52AA6E4}">
                <adec:decorative xmlns:adec="http://schemas.microsoft.com/office/drawing/2017/decorative" val="1"/>
              </a:ext>
            </a:extLst>
          </p:cNvPr>
          <p:cNvSpPr/>
          <p:nvPr/>
        </p:nvSpPr>
        <p:spPr>
          <a:xfrm>
            <a:off x="4642847" y="3718046"/>
            <a:ext cx="180000" cy="180000"/>
          </a:xfrm>
          <a:prstGeom prst="rect">
            <a:avLst/>
          </a:prstGeom>
          <a:solidFill>
            <a:srgbClr val="EA5A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15" name="TextBox 14">
            <a:extLst>
              <a:ext uri="{FF2B5EF4-FFF2-40B4-BE49-F238E27FC236}">
                <a16:creationId xmlns:a16="http://schemas.microsoft.com/office/drawing/2014/main" id="{E4C55AD2-9359-C987-96D9-B4403430A374}"/>
              </a:ext>
              <a:ext uri="{C183D7F6-B498-43B3-948B-1728B52AA6E4}">
                <adec:decorative xmlns:adec="http://schemas.microsoft.com/office/drawing/2017/decorative" val="1"/>
              </a:ext>
            </a:extLst>
          </p:cNvPr>
          <p:cNvSpPr txBox="1"/>
          <p:nvPr/>
        </p:nvSpPr>
        <p:spPr>
          <a:xfrm>
            <a:off x="4829442" y="3980492"/>
            <a:ext cx="1706136" cy="261610"/>
          </a:xfrm>
          <a:prstGeom prst="rect">
            <a:avLst/>
          </a:prstGeom>
          <a:noFill/>
        </p:spPr>
        <p:txBody>
          <a:bodyPr wrap="square" rtlCol="0">
            <a:spAutoFit/>
          </a:bodyPr>
          <a:lstStyle/>
          <a:p>
            <a:r>
              <a:rPr lang="en-GB" sz="1100" noProof="0">
                <a:solidFill>
                  <a:srgbClr val="120742"/>
                </a:solidFill>
              </a:rPr>
              <a:t>Not important at all</a:t>
            </a:r>
          </a:p>
        </p:txBody>
      </p:sp>
      <p:sp>
        <p:nvSpPr>
          <p:cNvPr id="16" name="Rectangle 15">
            <a:extLst>
              <a:ext uri="{FF2B5EF4-FFF2-40B4-BE49-F238E27FC236}">
                <a16:creationId xmlns:a16="http://schemas.microsoft.com/office/drawing/2014/main" id="{C781CBEC-9230-09CA-2496-465A0824781F}"/>
              </a:ext>
              <a:ext uri="{C183D7F6-B498-43B3-948B-1728B52AA6E4}">
                <adec:decorative xmlns:adec="http://schemas.microsoft.com/office/drawing/2017/decorative" val="1"/>
              </a:ext>
            </a:extLst>
          </p:cNvPr>
          <p:cNvSpPr/>
          <p:nvPr/>
        </p:nvSpPr>
        <p:spPr>
          <a:xfrm>
            <a:off x="4642847" y="4021297"/>
            <a:ext cx="180000" cy="180000"/>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pic>
        <p:nvPicPr>
          <p:cNvPr id="7172" name="Picture 4">
            <a:extLst>
              <a:ext uri="{FF2B5EF4-FFF2-40B4-BE49-F238E27FC236}">
                <a16:creationId xmlns:a16="http://schemas.microsoft.com/office/drawing/2014/main" id="{64FB23EE-2CC5-7BC4-7E83-EAFE88E92E2E}"/>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3" descr="G2. How important is luxury when choosing a travel destination? Total base size, n=750.&#10;">
            <a:extLst>
              <a:ext uri="{FF2B5EF4-FFF2-40B4-BE49-F238E27FC236}">
                <a16:creationId xmlns:a16="http://schemas.microsoft.com/office/drawing/2014/main" id="{C958D38E-EBBC-19D4-9E0C-6FB9B6CCDBEC}"/>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G2. How important is luxury when choosing a travel destination? Total base size, n=750.</a:t>
            </a:r>
          </a:p>
        </p:txBody>
      </p:sp>
    </p:spTree>
    <p:extLst>
      <p:ext uri="{BB962C8B-B14F-4D97-AF65-F5344CB8AC3E}">
        <p14:creationId xmlns:p14="http://schemas.microsoft.com/office/powerpoint/2010/main" val="691234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A4C88-2C25-D560-2F99-C000F8D9CA45}"/>
            </a:ext>
          </a:extLst>
        </p:cNvPr>
        <p:cNvGrpSpPr/>
        <p:nvPr/>
      </p:nvGrpSpPr>
      <p:grpSpPr>
        <a:xfrm>
          <a:off x="0" y="0"/>
          <a:ext cx="0" cy="0"/>
          <a:chOff x="0" y="0"/>
          <a:chExt cx="0" cy="0"/>
        </a:xfrm>
      </p:grpSpPr>
      <p:sp>
        <p:nvSpPr>
          <p:cNvPr id="17" name="Title 16" descr="Luxury importance, by lifestage&#10;">
            <a:extLst>
              <a:ext uri="{FF2B5EF4-FFF2-40B4-BE49-F238E27FC236}">
                <a16:creationId xmlns:a16="http://schemas.microsoft.com/office/drawing/2014/main" id="{967BA106-F165-A0EF-7FE2-66950A23828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Luxury importance, by </a:t>
            </a:r>
            <a:r>
              <a:rPr kumimoji="0" lang="en-GB" sz="2000" b="1" i="0" u="none" strike="noStrike" kern="1200" cap="none" spc="0" normalizeH="0" baseline="0" noProof="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a:ln>
                <a:noFill/>
              </a:ln>
              <a:solidFill>
                <a:srgbClr val="04043F"/>
              </a:solidFill>
              <a:effectLst/>
              <a:uLnTx/>
              <a:uFillTx/>
              <a:latin typeface="+mn-lt"/>
              <a:ea typeface="+mn-ea"/>
              <a:cs typeface="+mn-cs"/>
            </a:endParaRPr>
          </a:p>
        </p:txBody>
      </p:sp>
      <p:cxnSp>
        <p:nvCxnSpPr>
          <p:cNvPr id="18" name="Straight Connector 17">
            <a:extLst>
              <a:ext uri="{FF2B5EF4-FFF2-40B4-BE49-F238E27FC236}">
                <a16:creationId xmlns:a16="http://schemas.microsoft.com/office/drawing/2014/main" id="{C7269585-5B5D-2941-2EFB-23636339D1F3}"/>
              </a:ext>
              <a:ext uri="{C183D7F6-B498-43B3-948B-1728B52AA6E4}">
                <adec:decorative xmlns:adec="http://schemas.microsoft.com/office/drawing/2017/decorative" val="1"/>
              </a:ext>
            </a:extLst>
          </p:cNvPr>
          <p:cNvCxnSpPr>
            <a:cxnSpLocks/>
          </p:cNvCxnSpPr>
          <p:nvPr/>
        </p:nvCxnSpPr>
        <p:spPr>
          <a:xfrm>
            <a:off x="926972" y="704366"/>
            <a:ext cx="386274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itle 5" descr="Families generally place more importance on luxury compared to other life stages.&#10;">
            <a:extLst>
              <a:ext uri="{FF2B5EF4-FFF2-40B4-BE49-F238E27FC236}">
                <a16:creationId xmlns:a16="http://schemas.microsoft.com/office/drawing/2014/main" id="{ABD29915-389C-0702-FD6D-38A8C74BCF41}"/>
              </a:ext>
            </a:extLst>
          </p:cNvPr>
          <p:cNvSpPr txBox="1">
            <a:spLocks/>
          </p:cNvSpPr>
          <p:nvPr/>
        </p:nvSpPr>
        <p:spPr>
          <a:xfrm>
            <a:off x="838199" y="962260"/>
            <a:ext cx="10910456"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Families generally place more importance on luxury compared to other life stages.</a:t>
            </a:r>
          </a:p>
        </p:txBody>
      </p:sp>
      <p:graphicFrame>
        <p:nvGraphicFramePr>
          <p:cNvPr id="4" name="Chart 3">
            <a:extLst>
              <a:ext uri="{FF2B5EF4-FFF2-40B4-BE49-F238E27FC236}">
                <a16:creationId xmlns:a16="http://schemas.microsoft.com/office/drawing/2014/main" id="{09FF953A-38CC-0391-6A56-E9E6350EBA1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49050649"/>
              </p:ext>
            </p:extLst>
          </p:nvPr>
        </p:nvGraphicFramePr>
        <p:xfrm>
          <a:off x="2076717" y="1893200"/>
          <a:ext cx="7769247" cy="39249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CA8CDA98-B106-C860-459C-5AA6B7D8B64C}"/>
              </a:ext>
              <a:ext uri="{C183D7F6-B498-43B3-948B-1728B52AA6E4}">
                <adec:decorative xmlns:adec="http://schemas.microsoft.com/office/drawing/2017/decorative" val="1"/>
              </a:ext>
            </a:extLst>
          </p:cNvPr>
          <p:cNvSpPr txBox="1"/>
          <p:nvPr/>
        </p:nvSpPr>
        <p:spPr>
          <a:xfrm>
            <a:off x="10121877" y="2581747"/>
            <a:ext cx="2277495" cy="261610"/>
          </a:xfrm>
          <a:prstGeom prst="rect">
            <a:avLst/>
          </a:prstGeom>
          <a:noFill/>
        </p:spPr>
        <p:txBody>
          <a:bodyPr wrap="square" rtlCol="0">
            <a:spAutoFit/>
          </a:bodyPr>
          <a:lstStyle/>
          <a:p>
            <a:r>
              <a:rPr lang="en-GB" sz="1100" noProof="0">
                <a:solidFill>
                  <a:srgbClr val="120742"/>
                </a:solidFill>
              </a:rPr>
              <a:t>Extremely important</a:t>
            </a:r>
          </a:p>
        </p:txBody>
      </p:sp>
      <p:sp>
        <p:nvSpPr>
          <p:cNvPr id="8" name="Rectangle 7">
            <a:extLst>
              <a:ext uri="{FF2B5EF4-FFF2-40B4-BE49-F238E27FC236}">
                <a16:creationId xmlns:a16="http://schemas.microsoft.com/office/drawing/2014/main" id="{3FBC4606-AD5C-1330-D154-DAB8A9D54873}"/>
              </a:ext>
              <a:ext uri="{C183D7F6-B498-43B3-948B-1728B52AA6E4}">
                <adec:decorative xmlns:adec="http://schemas.microsoft.com/office/drawing/2017/decorative" val="1"/>
              </a:ext>
            </a:extLst>
          </p:cNvPr>
          <p:cNvSpPr/>
          <p:nvPr/>
        </p:nvSpPr>
        <p:spPr>
          <a:xfrm>
            <a:off x="9935283" y="2622552"/>
            <a:ext cx="180000" cy="180000"/>
          </a:xfrm>
          <a:prstGeom prst="rect">
            <a:avLst/>
          </a:prstGeom>
          <a:solidFill>
            <a:srgbClr val="518A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9" name="TextBox 8">
            <a:extLst>
              <a:ext uri="{FF2B5EF4-FFF2-40B4-BE49-F238E27FC236}">
                <a16:creationId xmlns:a16="http://schemas.microsoft.com/office/drawing/2014/main" id="{8D2DCBC6-D693-787D-58AD-16C8B63317C7}"/>
              </a:ext>
              <a:ext uri="{C183D7F6-B498-43B3-948B-1728B52AA6E4}">
                <adec:decorative xmlns:adec="http://schemas.microsoft.com/office/drawing/2017/decorative" val="1"/>
              </a:ext>
            </a:extLst>
          </p:cNvPr>
          <p:cNvSpPr txBox="1"/>
          <p:nvPr/>
        </p:nvSpPr>
        <p:spPr>
          <a:xfrm>
            <a:off x="10121878" y="2900447"/>
            <a:ext cx="3240474" cy="261610"/>
          </a:xfrm>
          <a:prstGeom prst="rect">
            <a:avLst/>
          </a:prstGeom>
          <a:noFill/>
        </p:spPr>
        <p:txBody>
          <a:bodyPr wrap="square" rtlCol="0">
            <a:spAutoFit/>
          </a:bodyPr>
          <a:lstStyle/>
          <a:p>
            <a:r>
              <a:rPr lang="en-GB" sz="1100" noProof="0">
                <a:solidFill>
                  <a:srgbClr val="120742"/>
                </a:solidFill>
              </a:rPr>
              <a:t>Very important</a:t>
            </a:r>
          </a:p>
        </p:txBody>
      </p:sp>
      <p:sp>
        <p:nvSpPr>
          <p:cNvPr id="10" name="Rectangle 9">
            <a:extLst>
              <a:ext uri="{FF2B5EF4-FFF2-40B4-BE49-F238E27FC236}">
                <a16:creationId xmlns:a16="http://schemas.microsoft.com/office/drawing/2014/main" id="{6DFE7B0A-2132-1833-C916-DF4670A36E69}"/>
              </a:ext>
              <a:ext uri="{C183D7F6-B498-43B3-948B-1728B52AA6E4}">
                <adec:decorative xmlns:adec="http://schemas.microsoft.com/office/drawing/2017/decorative" val="1"/>
              </a:ext>
            </a:extLst>
          </p:cNvPr>
          <p:cNvSpPr/>
          <p:nvPr/>
        </p:nvSpPr>
        <p:spPr>
          <a:xfrm>
            <a:off x="9935283" y="2941252"/>
            <a:ext cx="180000" cy="18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11" name="TextBox 10">
            <a:extLst>
              <a:ext uri="{FF2B5EF4-FFF2-40B4-BE49-F238E27FC236}">
                <a16:creationId xmlns:a16="http://schemas.microsoft.com/office/drawing/2014/main" id="{924A1B4C-A1A0-C077-CE82-2C066A61E55A}"/>
              </a:ext>
              <a:ext uri="{C183D7F6-B498-43B3-948B-1728B52AA6E4}">
                <adec:decorative xmlns:adec="http://schemas.microsoft.com/office/drawing/2017/decorative" val="1"/>
              </a:ext>
            </a:extLst>
          </p:cNvPr>
          <p:cNvSpPr txBox="1"/>
          <p:nvPr/>
        </p:nvSpPr>
        <p:spPr>
          <a:xfrm>
            <a:off x="10121877" y="3227736"/>
            <a:ext cx="3116649" cy="261610"/>
          </a:xfrm>
          <a:prstGeom prst="rect">
            <a:avLst/>
          </a:prstGeom>
          <a:noFill/>
        </p:spPr>
        <p:txBody>
          <a:bodyPr wrap="square" rtlCol="0">
            <a:spAutoFit/>
          </a:bodyPr>
          <a:lstStyle/>
          <a:p>
            <a:r>
              <a:rPr lang="en-GB" sz="1100" noProof="0">
                <a:solidFill>
                  <a:srgbClr val="120742"/>
                </a:solidFill>
              </a:rPr>
              <a:t>Moderately important</a:t>
            </a:r>
          </a:p>
        </p:txBody>
      </p:sp>
      <p:sp>
        <p:nvSpPr>
          <p:cNvPr id="12" name="Rectangle 11">
            <a:extLst>
              <a:ext uri="{FF2B5EF4-FFF2-40B4-BE49-F238E27FC236}">
                <a16:creationId xmlns:a16="http://schemas.microsoft.com/office/drawing/2014/main" id="{E2EC0264-28F3-E4B2-94BE-11EAB03D57BD}"/>
              </a:ext>
              <a:ext uri="{C183D7F6-B498-43B3-948B-1728B52AA6E4}">
                <adec:decorative xmlns:adec="http://schemas.microsoft.com/office/drawing/2017/decorative" val="1"/>
              </a:ext>
            </a:extLst>
          </p:cNvPr>
          <p:cNvSpPr/>
          <p:nvPr/>
        </p:nvSpPr>
        <p:spPr>
          <a:xfrm>
            <a:off x="9935283" y="3268541"/>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13" name="TextBox 12">
            <a:extLst>
              <a:ext uri="{FF2B5EF4-FFF2-40B4-BE49-F238E27FC236}">
                <a16:creationId xmlns:a16="http://schemas.microsoft.com/office/drawing/2014/main" id="{EF9188ED-2962-ECE5-8267-D4FF6FB65A64}"/>
              </a:ext>
              <a:ext uri="{C183D7F6-B498-43B3-948B-1728B52AA6E4}">
                <adec:decorative xmlns:adec="http://schemas.microsoft.com/office/drawing/2017/decorative" val="1"/>
              </a:ext>
            </a:extLst>
          </p:cNvPr>
          <p:cNvSpPr txBox="1"/>
          <p:nvPr/>
        </p:nvSpPr>
        <p:spPr>
          <a:xfrm>
            <a:off x="10121878" y="3546436"/>
            <a:ext cx="2783274" cy="261610"/>
          </a:xfrm>
          <a:prstGeom prst="rect">
            <a:avLst/>
          </a:prstGeom>
          <a:noFill/>
        </p:spPr>
        <p:txBody>
          <a:bodyPr wrap="square" rtlCol="0">
            <a:spAutoFit/>
          </a:bodyPr>
          <a:lstStyle/>
          <a:p>
            <a:r>
              <a:rPr lang="en-GB" sz="1100" noProof="0">
                <a:solidFill>
                  <a:srgbClr val="120742"/>
                </a:solidFill>
              </a:rPr>
              <a:t>Slightly important</a:t>
            </a:r>
          </a:p>
        </p:txBody>
      </p:sp>
      <p:sp>
        <p:nvSpPr>
          <p:cNvPr id="14" name="Rectangle 13">
            <a:extLst>
              <a:ext uri="{FF2B5EF4-FFF2-40B4-BE49-F238E27FC236}">
                <a16:creationId xmlns:a16="http://schemas.microsoft.com/office/drawing/2014/main" id="{62F5A417-7955-DC8E-7161-287139916005}"/>
              </a:ext>
              <a:ext uri="{C183D7F6-B498-43B3-948B-1728B52AA6E4}">
                <adec:decorative xmlns:adec="http://schemas.microsoft.com/office/drawing/2017/decorative" val="1"/>
              </a:ext>
            </a:extLst>
          </p:cNvPr>
          <p:cNvSpPr/>
          <p:nvPr/>
        </p:nvSpPr>
        <p:spPr>
          <a:xfrm>
            <a:off x="9935283" y="3587241"/>
            <a:ext cx="180000" cy="180000"/>
          </a:xfrm>
          <a:prstGeom prst="rect">
            <a:avLst/>
          </a:prstGeom>
          <a:solidFill>
            <a:srgbClr val="EA5A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15" name="TextBox 14">
            <a:extLst>
              <a:ext uri="{FF2B5EF4-FFF2-40B4-BE49-F238E27FC236}">
                <a16:creationId xmlns:a16="http://schemas.microsoft.com/office/drawing/2014/main" id="{C2375535-542B-90D3-B274-3E650C008E70}"/>
              </a:ext>
              <a:ext uri="{C183D7F6-B498-43B3-948B-1728B52AA6E4}">
                <adec:decorative xmlns:adec="http://schemas.microsoft.com/office/drawing/2017/decorative" val="1"/>
              </a:ext>
            </a:extLst>
          </p:cNvPr>
          <p:cNvSpPr txBox="1"/>
          <p:nvPr/>
        </p:nvSpPr>
        <p:spPr>
          <a:xfrm>
            <a:off x="10121878" y="3849687"/>
            <a:ext cx="1706136" cy="261610"/>
          </a:xfrm>
          <a:prstGeom prst="rect">
            <a:avLst/>
          </a:prstGeom>
          <a:noFill/>
        </p:spPr>
        <p:txBody>
          <a:bodyPr wrap="square" rtlCol="0">
            <a:spAutoFit/>
          </a:bodyPr>
          <a:lstStyle/>
          <a:p>
            <a:r>
              <a:rPr lang="en-GB" sz="1100" noProof="0">
                <a:solidFill>
                  <a:srgbClr val="120742"/>
                </a:solidFill>
              </a:rPr>
              <a:t>Not important at all</a:t>
            </a:r>
          </a:p>
        </p:txBody>
      </p:sp>
      <p:sp>
        <p:nvSpPr>
          <p:cNvPr id="16" name="Rectangle 15">
            <a:extLst>
              <a:ext uri="{FF2B5EF4-FFF2-40B4-BE49-F238E27FC236}">
                <a16:creationId xmlns:a16="http://schemas.microsoft.com/office/drawing/2014/main" id="{73FB075E-511F-3800-30BD-68F0A4AD1557}"/>
              </a:ext>
              <a:ext uri="{C183D7F6-B498-43B3-948B-1728B52AA6E4}">
                <adec:decorative xmlns:adec="http://schemas.microsoft.com/office/drawing/2017/decorative" val="1"/>
              </a:ext>
            </a:extLst>
          </p:cNvPr>
          <p:cNvSpPr/>
          <p:nvPr/>
        </p:nvSpPr>
        <p:spPr>
          <a:xfrm>
            <a:off x="9935283" y="3890492"/>
            <a:ext cx="180000" cy="180000"/>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cxnSp>
        <p:nvCxnSpPr>
          <p:cNvPr id="20" name="Straight Connector 19">
            <a:extLst>
              <a:ext uri="{FF2B5EF4-FFF2-40B4-BE49-F238E27FC236}">
                <a16:creationId xmlns:a16="http://schemas.microsoft.com/office/drawing/2014/main" id="{B12931B7-FD85-E85B-9240-3CDB4EEE889E}"/>
              </a:ext>
              <a:ext uri="{C183D7F6-B498-43B3-948B-1728B52AA6E4}">
                <adec:decorative xmlns:adec="http://schemas.microsoft.com/office/drawing/2017/decorative" val="1"/>
              </a:ext>
            </a:extLst>
          </p:cNvPr>
          <p:cNvCxnSpPr>
            <a:cxnSpLocks/>
          </p:cNvCxnSpPr>
          <p:nvPr/>
        </p:nvCxnSpPr>
        <p:spPr>
          <a:xfrm flipV="1">
            <a:off x="3871213" y="2347860"/>
            <a:ext cx="0" cy="3445263"/>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381BE678-AD6D-FE08-369A-5343165079EC}"/>
              </a:ext>
              <a:ext uri="{C183D7F6-B498-43B3-948B-1728B52AA6E4}">
                <adec:decorative xmlns:adec="http://schemas.microsoft.com/office/drawing/2017/decorative" val="1"/>
              </a:ext>
            </a:extLst>
          </p:cNvPr>
          <p:cNvSpPr txBox="1"/>
          <p:nvPr/>
        </p:nvSpPr>
        <p:spPr>
          <a:xfrm>
            <a:off x="838199" y="2067320"/>
            <a:ext cx="1653017" cy="461665"/>
          </a:xfrm>
          <a:prstGeom prst="rect">
            <a:avLst/>
          </a:prstGeom>
          <a:noFill/>
        </p:spPr>
        <p:txBody>
          <a:bodyPr wrap="none" rtlCol="0">
            <a:spAutoFit/>
          </a:bodyPr>
          <a:lstStyle/>
          <a:p>
            <a:r>
              <a:rPr lang="en-GB" sz="1200" b="1" noProof="0">
                <a:solidFill>
                  <a:srgbClr val="120742"/>
                </a:solidFill>
              </a:rPr>
              <a:t>% very or </a:t>
            </a:r>
          </a:p>
          <a:p>
            <a:r>
              <a:rPr lang="en-GB" sz="1200" b="1" noProof="0">
                <a:solidFill>
                  <a:srgbClr val="120742"/>
                </a:solidFill>
              </a:rPr>
              <a:t>extremely important</a:t>
            </a:r>
            <a:endParaRPr lang="en-GB" sz="2000" b="1" noProof="0">
              <a:solidFill>
                <a:srgbClr val="120742"/>
              </a:solidFill>
            </a:endParaRPr>
          </a:p>
        </p:txBody>
      </p:sp>
      <p:sp>
        <p:nvSpPr>
          <p:cNvPr id="22" name="TextBox 21">
            <a:extLst>
              <a:ext uri="{FF2B5EF4-FFF2-40B4-BE49-F238E27FC236}">
                <a16:creationId xmlns:a16="http://schemas.microsoft.com/office/drawing/2014/main" id="{E3ED8CA4-76E2-D9AA-4950-03FFBD5EE0CE}"/>
              </a:ext>
              <a:ext uri="{C183D7F6-B498-43B3-948B-1728B52AA6E4}">
                <adec:decorative xmlns:adec="http://schemas.microsoft.com/office/drawing/2017/decorative" val="1"/>
              </a:ext>
            </a:extLst>
          </p:cNvPr>
          <p:cNvSpPr txBox="1"/>
          <p:nvPr/>
        </p:nvSpPr>
        <p:spPr>
          <a:xfrm>
            <a:off x="2570262" y="2067887"/>
            <a:ext cx="904415" cy="523220"/>
          </a:xfrm>
          <a:prstGeom prst="rect">
            <a:avLst/>
          </a:prstGeom>
          <a:noFill/>
        </p:spPr>
        <p:txBody>
          <a:bodyPr wrap="none" rtlCol="0">
            <a:spAutoFit/>
          </a:bodyPr>
          <a:lstStyle/>
          <a:p>
            <a:r>
              <a:rPr lang="en-GB" sz="2800" b="1" noProof="0">
                <a:solidFill>
                  <a:srgbClr val="120742"/>
                </a:solidFill>
              </a:rPr>
              <a:t>31%</a:t>
            </a:r>
          </a:p>
        </p:txBody>
      </p:sp>
      <p:sp>
        <p:nvSpPr>
          <p:cNvPr id="23" name="TextBox 22">
            <a:extLst>
              <a:ext uri="{FF2B5EF4-FFF2-40B4-BE49-F238E27FC236}">
                <a16:creationId xmlns:a16="http://schemas.microsoft.com/office/drawing/2014/main" id="{C683BF09-B316-1374-4AD8-EFFDCE05E384}"/>
              </a:ext>
              <a:ext uri="{C183D7F6-B498-43B3-948B-1728B52AA6E4}">
                <adec:decorative xmlns:adec="http://schemas.microsoft.com/office/drawing/2017/decorative" val="1"/>
              </a:ext>
            </a:extLst>
          </p:cNvPr>
          <p:cNvSpPr txBox="1"/>
          <p:nvPr/>
        </p:nvSpPr>
        <p:spPr>
          <a:xfrm>
            <a:off x="4077846" y="2067887"/>
            <a:ext cx="904415" cy="523220"/>
          </a:xfrm>
          <a:prstGeom prst="rect">
            <a:avLst/>
          </a:prstGeom>
          <a:noFill/>
        </p:spPr>
        <p:txBody>
          <a:bodyPr wrap="none" rtlCol="0">
            <a:spAutoFit/>
          </a:bodyPr>
          <a:lstStyle/>
          <a:p>
            <a:r>
              <a:rPr lang="en-GB" sz="2800" b="1" noProof="0">
                <a:solidFill>
                  <a:srgbClr val="120742"/>
                </a:solidFill>
              </a:rPr>
              <a:t>33%</a:t>
            </a:r>
          </a:p>
        </p:txBody>
      </p:sp>
      <p:sp>
        <p:nvSpPr>
          <p:cNvPr id="25" name="TextBox 24">
            <a:extLst>
              <a:ext uri="{FF2B5EF4-FFF2-40B4-BE49-F238E27FC236}">
                <a16:creationId xmlns:a16="http://schemas.microsoft.com/office/drawing/2014/main" id="{A72CBC32-034A-C02B-E3F6-97C3E6003014}"/>
              </a:ext>
              <a:ext uri="{C183D7F6-B498-43B3-948B-1728B52AA6E4}">
                <adec:decorative xmlns:adec="http://schemas.microsoft.com/office/drawing/2017/decorative" val="1"/>
              </a:ext>
            </a:extLst>
          </p:cNvPr>
          <p:cNvSpPr txBox="1"/>
          <p:nvPr/>
        </p:nvSpPr>
        <p:spPr>
          <a:xfrm>
            <a:off x="5585430" y="2067887"/>
            <a:ext cx="904415" cy="523220"/>
          </a:xfrm>
          <a:prstGeom prst="rect">
            <a:avLst/>
          </a:prstGeom>
          <a:noFill/>
        </p:spPr>
        <p:txBody>
          <a:bodyPr wrap="none" rtlCol="0">
            <a:spAutoFit/>
          </a:bodyPr>
          <a:lstStyle/>
          <a:p>
            <a:r>
              <a:rPr lang="en-GB" sz="2800" b="1" noProof="0">
                <a:solidFill>
                  <a:srgbClr val="120742"/>
                </a:solidFill>
              </a:rPr>
              <a:t>39%</a:t>
            </a:r>
          </a:p>
        </p:txBody>
      </p:sp>
      <p:sp>
        <p:nvSpPr>
          <p:cNvPr id="24" name="TextBox 23">
            <a:extLst>
              <a:ext uri="{FF2B5EF4-FFF2-40B4-BE49-F238E27FC236}">
                <a16:creationId xmlns:a16="http://schemas.microsoft.com/office/drawing/2014/main" id="{A856953B-EE1D-C0EE-018B-9DA78BB1DED4}"/>
              </a:ext>
              <a:ext uri="{C183D7F6-B498-43B3-948B-1728B52AA6E4}">
                <adec:decorative xmlns:adec="http://schemas.microsoft.com/office/drawing/2017/decorative" val="1"/>
              </a:ext>
            </a:extLst>
          </p:cNvPr>
          <p:cNvSpPr txBox="1"/>
          <p:nvPr/>
        </p:nvSpPr>
        <p:spPr>
          <a:xfrm>
            <a:off x="7093014" y="2067887"/>
            <a:ext cx="904415" cy="523220"/>
          </a:xfrm>
          <a:prstGeom prst="rect">
            <a:avLst/>
          </a:prstGeom>
          <a:noFill/>
        </p:spPr>
        <p:txBody>
          <a:bodyPr wrap="none" rtlCol="0">
            <a:spAutoFit/>
          </a:bodyPr>
          <a:lstStyle/>
          <a:p>
            <a:r>
              <a:rPr lang="en-GB" sz="2800" b="1" noProof="0">
                <a:solidFill>
                  <a:srgbClr val="120742"/>
                </a:solidFill>
              </a:rPr>
              <a:t>23%</a:t>
            </a:r>
          </a:p>
        </p:txBody>
      </p:sp>
      <p:sp>
        <p:nvSpPr>
          <p:cNvPr id="26" name="TextBox 25">
            <a:extLst>
              <a:ext uri="{FF2B5EF4-FFF2-40B4-BE49-F238E27FC236}">
                <a16:creationId xmlns:a16="http://schemas.microsoft.com/office/drawing/2014/main" id="{1755F011-FB59-A716-22AA-66902FB81CD7}"/>
              </a:ext>
              <a:ext uri="{C183D7F6-B498-43B3-948B-1728B52AA6E4}">
                <adec:decorative xmlns:adec="http://schemas.microsoft.com/office/drawing/2017/decorative" val="1"/>
              </a:ext>
            </a:extLst>
          </p:cNvPr>
          <p:cNvSpPr txBox="1"/>
          <p:nvPr/>
        </p:nvSpPr>
        <p:spPr>
          <a:xfrm>
            <a:off x="8600600" y="2067887"/>
            <a:ext cx="904415" cy="523220"/>
          </a:xfrm>
          <a:prstGeom prst="rect">
            <a:avLst/>
          </a:prstGeom>
          <a:noFill/>
        </p:spPr>
        <p:txBody>
          <a:bodyPr wrap="none" rtlCol="0">
            <a:spAutoFit/>
          </a:bodyPr>
          <a:lstStyle/>
          <a:p>
            <a:r>
              <a:rPr lang="en-GB" sz="2800" b="1" noProof="0">
                <a:solidFill>
                  <a:srgbClr val="120742"/>
                </a:solidFill>
              </a:rPr>
              <a:t>26%</a:t>
            </a:r>
          </a:p>
        </p:txBody>
      </p:sp>
      <p:sp>
        <p:nvSpPr>
          <p:cNvPr id="2" name="Text Placeholder 3" descr="G2. How important is luxury when choosing a travel destination? Total base size, n=750 (younger independents n=125, families n=285, older independents n=203, retirement age n=137).&#10;">
            <a:extLst>
              <a:ext uri="{FF2B5EF4-FFF2-40B4-BE49-F238E27FC236}">
                <a16:creationId xmlns:a16="http://schemas.microsoft.com/office/drawing/2014/main" id="{153CBD6E-6035-E832-6DA1-FFBDC2C9BF30}"/>
              </a:ext>
            </a:extLst>
          </p:cNvPr>
          <p:cNvSpPr txBox="1">
            <a:spLocks/>
          </p:cNvSpPr>
          <p:nvPr/>
        </p:nvSpPr>
        <p:spPr>
          <a:xfrm>
            <a:off x="838200" y="6492876"/>
            <a:ext cx="11353799" cy="36512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G2. How important is luxury when choosing a travel destination? Total base size, n=750 (younger independents n=125, families n=285, older independents n=203, retirement age n=137).</a:t>
            </a:r>
          </a:p>
        </p:txBody>
      </p:sp>
    </p:spTree>
    <p:extLst>
      <p:ext uri="{BB962C8B-B14F-4D97-AF65-F5344CB8AC3E}">
        <p14:creationId xmlns:p14="http://schemas.microsoft.com/office/powerpoint/2010/main" val="3606202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0EE90-C9E7-EF96-A547-AC9985D77573}"/>
            </a:ext>
          </a:extLst>
        </p:cNvPr>
        <p:cNvGrpSpPr/>
        <p:nvPr/>
      </p:nvGrpSpPr>
      <p:grpSpPr>
        <a:xfrm>
          <a:off x="0" y="0"/>
          <a:ext cx="0" cy="0"/>
          <a:chOff x="0" y="0"/>
          <a:chExt cx="0" cy="0"/>
        </a:xfrm>
      </p:grpSpPr>
      <p:sp>
        <p:nvSpPr>
          <p:cNvPr id="10" name="Title 9" descr="Luxury&#10;">
            <a:extLst>
              <a:ext uri="{FF2B5EF4-FFF2-40B4-BE49-F238E27FC236}">
                <a16:creationId xmlns:a16="http://schemas.microsoft.com/office/drawing/2014/main" id="{9AEDFCF7-E293-8A95-AAE8-DA666B4A6639}"/>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Luxury</a:t>
            </a:r>
          </a:p>
        </p:txBody>
      </p:sp>
      <p:cxnSp>
        <p:nvCxnSpPr>
          <p:cNvPr id="11" name="Straight Connector 10">
            <a:extLst>
              <a:ext uri="{FF2B5EF4-FFF2-40B4-BE49-F238E27FC236}">
                <a16:creationId xmlns:a16="http://schemas.microsoft.com/office/drawing/2014/main" id="{64F30568-A659-C652-A8C0-DA7C879E8541}"/>
              </a:ext>
              <a:ext uri="{C183D7F6-B498-43B3-948B-1728B52AA6E4}">
                <adec:decorative xmlns:adec="http://schemas.microsoft.com/office/drawing/2017/decorative" val="1"/>
              </a:ext>
            </a:extLst>
          </p:cNvPr>
          <p:cNvCxnSpPr>
            <a:cxnSpLocks/>
          </p:cNvCxnSpPr>
          <p:nvPr/>
        </p:nvCxnSpPr>
        <p:spPr>
          <a:xfrm>
            <a:off x="926972" y="704366"/>
            <a:ext cx="8873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descr="35% would consider Wales for a luxury holiday.&#10;&#10;58% consider scenic locations/views to be important luxury features when booking accommodation, while 42% prioritise fine dining options.&#10;&#10;Moreover, 44% are willing to spend more on luxury holidays&#10;">
            <a:extLst>
              <a:ext uri="{FF2B5EF4-FFF2-40B4-BE49-F238E27FC236}">
                <a16:creationId xmlns:a16="http://schemas.microsoft.com/office/drawing/2014/main" id="{FEDC196E-DBC8-8F7B-8792-E023B6688583}"/>
              </a:ext>
            </a:extLst>
          </p:cNvPr>
          <p:cNvSpPr txBox="1"/>
          <p:nvPr/>
        </p:nvSpPr>
        <p:spPr>
          <a:xfrm>
            <a:off x="926972" y="1051411"/>
            <a:ext cx="6791325" cy="2862322"/>
          </a:xfrm>
          <a:prstGeom prst="rect">
            <a:avLst/>
          </a:prstGeom>
          <a:noFill/>
        </p:spPr>
        <p:txBody>
          <a:bodyPr wrap="square" rtlCol="0">
            <a:spAutoFit/>
          </a:bodyPr>
          <a:lstStyle/>
          <a:p>
            <a:r>
              <a:rPr lang="en-GB" sz="1800" b="1" noProof="0" dirty="0">
                <a:solidFill>
                  <a:schemeClr val="accent1"/>
                </a:solidFill>
              </a:rPr>
              <a:t>35% would consider Wales for a luxury holiday.</a:t>
            </a:r>
          </a:p>
          <a:p>
            <a:endParaRPr lang="en-GB" sz="1800" b="1" noProof="0" dirty="0">
              <a:solidFill>
                <a:schemeClr val="accent1"/>
              </a:solidFill>
            </a:endParaRPr>
          </a:p>
          <a:p>
            <a:r>
              <a:rPr lang="en-GB" sz="1800" b="1" noProof="0" dirty="0">
                <a:solidFill>
                  <a:schemeClr val="accent1"/>
                </a:solidFill>
              </a:rPr>
              <a:t>58% consider scenic locations/views to be important luxury features when booking accommodation, while 42% prioritise fine dining options.</a:t>
            </a:r>
          </a:p>
          <a:p>
            <a:endParaRPr lang="en-GB" b="1" dirty="0">
              <a:solidFill>
                <a:schemeClr val="accent1"/>
              </a:solidFill>
            </a:endParaRPr>
          </a:p>
          <a:p>
            <a:r>
              <a:rPr lang="en-GB" sz="1800" b="1" noProof="0" dirty="0">
                <a:solidFill>
                  <a:schemeClr val="accent1"/>
                </a:solidFill>
              </a:rPr>
              <a:t>Moreover, 44% are willing to spend more on luxury holidays</a:t>
            </a:r>
            <a:endParaRPr lang="en-GB" b="1" dirty="0"/>
          </a:p>
          <a:p>
            <a:endParaRPr lang="en-GB" b="1" dirty="0">
              <a:solidFill>
                <a:schemeClr val="accent1"/>
              </a:solidFill>
            </a:endParaRPr>
          </a:p>
          <a:p>
            <a:endParaRPr lang="en-GB" b="1" dirty="0">
              <a:solidFill>
                <a:schemeClr val="accent1"/>
              </a:solidFill>
            </a:endParaRPr>
          </a:p>
          <a:p>
            <a:endParaRPr lang="en-GB" b="1" dirty="0"/>
          </a:p>
        </p:txBody>
      </p:sp>
      <p:graphicFrame>
        <p:nvGraphicFramePr>
          <p:cNvPr id="6" name="Chart 5">
            <a:extLst>
              <a:ext uri="{FF2B5EF4-FFF2-40B4-BE49-F238E27FC236}">
                <a16:creationId xmlns:a16="http://schemas.microsoft.com/office/drawing/2014/main" id="{A34C4077-F53E-4DA9-28AD-7C036D48FAB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43623148"/>
              </p:ext>
            </p:extLst>
          </p:nvPr>
        </p:nvGraphicFramePr>
        <p:xfrm>
          <a:off x="1045553" y="1992353"/>
          <a:ext cx="11148644" cy="36529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ontent Placeholder 14">
            <a:extLst>
              <a:ext uri="{FF2B5EF4-FFF2-40B4-BE49-F238E27FC236}">
                <a16:creationId xmlns:a16="http://schemas.microsoft.com/office/drawing/2014/main" id="{E1BC7331-B3BE-4988-DB5C-AE6C06590DB3}"/>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4066485679"/>
              </p:ext>
            </p:extLst>
          </p:nvPr>
        </p:nvGraphicFramePr>
        <p:xfrm>
          <a:off x="2161182" y="3392595"/>
          <a:ext cx="2502603" cy="17363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3" descr="G3. Would you consider Wales for a luxury holiday? Total base size, n=750.&#10;G4. What luxury features are important to you when booking accommodation? Those who think luxury is important, n=527.&#10;G5. How do you feel about spending more money for a luxury experience? Total base size, n=750.&#10;">
            <a:extLst>
              <a:ext uri="{FF2B5EF4-FFF2-40B4-BE49-F238E27FC236}">
                <a16:creationId xmlns:a16="http://schemas.microsoft.com/office/drawing/2014/main" id="{018BE462-F8B8-CCE3-AC30-2B0828C8364D}"/>
              </a:ext>
            </a:extLst>
          </p:cNvPr>
          <p:cNvSpPr txBox="1">
            <a:spLocks/>
          </p:cNvSpPr>
          <p:nvPr/>
        </p:nvSpPr>
        <p:spPr>
          <a:xfrm>
            <a:off x="838200" y="6276975"/>
            <a:ext cx="10528299" cy="5810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G3. Would you consider Wales for a luxury holiday? Total base size, n=750.</a:t>
            </a:r>
          </a:p>
          <a:p>
            <a:pPr marL="0" indent="0">
              <a:buNone/>
            </a:pPr>
            <a:r>
              <a:rPr lang="en-GB" sz="1000" noProof="0">
                <a:solidFill>
                  <a:schemeClr val="tx1"/>
                </a:solidFill>
              </a:rPr>
              <a:t>G4. What luxury features are important to you when booking accommodation? Those who think luxury is important, n=527.</a:t>
            </a:r>
          </a:p>
          <a:p>
            <a:pPr marL="0" indent="0">
              <a:buNone/>
            </a:pPr>
            <a:r>
              <a:rPr lang="en-GB" sz="1000" noProof="0">
                <a:solidFill>
                  <a:schemeClr val="tx1"/>
                </a:solidFill>
              </a:rPr>
              <a:t>G5. How do you feel about spending more money for a luxury experience? Total base size, n=750.</a:t>
            </a:r>
          </a:p>
        </p:txBody>
      </p:sp>
    </p:spTree>
    <p:extLst>
      <p:ext uri="{BB962C8B-B14F-4D97-AF65-F5344CB8AC3E}">
        <p14:creationId xmlns:p14="http://schemas.microsoft.com/office/powerpoint/2010/main" val="240723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5A1E4-74D1-95BA-0BFC-C24F203D8309}"/>
            </a:ext>
          </a:extLst>
        </p:cNvPr>
        <p:cNvGrpSpPr/>
        <p:nvPr/>
      </p:nvGrpSpPr>
      <p:grpSpPr>
        <a:xfrm>
          <a:off x="0" y="0"/>
          <a:ext cx="0" cy="0"/>
          <a:chOff x="0" y="0"/>
          <a:chExt cx="0" cy="0"/>
        </a:xfrm>
      </p:grpSpPr>
      <p:sp>
        <p:nvSpPr>
          <p:cNvPr id="17" name="Title 16" descr="Accessibility importance">
            <a:extLst>
              <a:ext uri="{FF2B5EF4-FFF2-40B4-BE49-F238E27FC236}">
                <a16:creationId xmlns:a16="http://schemas.microsoft.com/office/drawing/2014/main" id="{F07FD90F-DAB5-1CD4-BC1C-9DC8681B4457}"/>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Accessibility importance</a:t>
            </a:r>
          </a:p>
        </p:txBody>
      </p:sp>
      <p:sp>
        <p:nvSpPr>
          <p:cNvPr id="9" name="Title 5" descr="Accessible transport and the availability of information are frequently mentioned as important accessibility features when booking accommodation.&#10;">
            <a:extLst>
              <a:ext uri="{FF2B5EF4-FFF2-40B4-BE49-F238E27FC236}">
                <a16:creationId xmlns:a16="http://schemas.microsoft.com/office/drawing/2014/main" id="{CBE8AFFE-F1FF-1DA7-AA67-7D8E28C0A861}"/>
              </a:ext>
            </a:extLst>
          </p:cNvPr>
          <p:cNvSpPr txBox="1">
            <a:spLocks/>
          </p:cNvSpPr>
          <p:nvPr/>
        </p:nvSpPr>
        <p:spPr>
          <a:xfrm>
            <a:off x="838198" y="962260"/>
            <a:ext cx="112585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Accessible transport and the availability of information are frequently mentioned as important accessibility features when booking accommodation.</a:t>
            </a:r>
          </a:p>
        </p:txBody>
      </p:sp>
      <p:cxnSp>
        <p:nvCxnSpPr>
          <p:cNvPr id="18" name="Straight Connector 17">
            <a:extLst>
              <a:ext uri="{FF2B5EF4-FFF2-40B4-BE49-F238E27FC236}">
                <a16:creationId xmlns:a16="http://schemas.microsoft.com/office/drawing/2014/main" id="{3654D05B-38E6-21B1-C26E-7D6A02401BA8}"/>
              </a:ext>
              <a:ext uri="{C183D7F6-B498-43B3-948B-1728B52AA6E4}">
                <adec:decorative xmlns:adec="http://schemas.microsoft.com/office/drawing/2017/decorative" val="1"/>
              </a:ext>
            </a:extLst>
          </p:cNvPr>
          <p:cNvCxnSpPr>
            <a:cxnSpLocks/>
          </p:cNvCxnSpPr>
          <p:nvPr/>
        </p:nvCxnSpPr>
        <p:spPr>
          <a:xfrm>
            <a:off x="926972" y="704366"/>
            <a:ext cx="312115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6FBF6FA-4A59-69F4-8971-7E797C07D461}"/>
              </a:ext>
              <a:ext uri="{C183D7F6-B498-43B3-948B-1728B52AA6E4}">
                <adec:decorative xmlns:adec="http://schemas.microsoft.com/office/drawing/2017/decorative" val="1"/>
              </a:ext>
            </a:extLst>
          </p:cNvPr>
          <p:cNvCxnSpPr>
            <a:cxnSpLocks/>
          </p:cNvCxnSpPr>
          <p:nvPr/>
        </p:nvCxnSpPr>
        <p:spPr>
          <a:xfrm>
            <a:off x="1851023" y="2527418"/>
            <a:ext cx="4156075" cy="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0" name="Chart 19">
            <a:extLst>
              <a:ext uri="{FF2B5EF4-FFF2-40B4-BE49-F238E27FC236}">
                <a16:creationId xmlns:a16="http://schemas.microsoft.com/office/drawing/2014/main" id="{15ED912C-48D5-6FFA-F23C-23453912B21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61438528"/>
              </p:ext>
            </p:extLst>
          </p:nvPr>
        </p:nvGraphicFramePr>
        <p:xfrm>
          <a:off x="-4127500" y="2015733"/>
          <a:ext cx="11329619" cy="41379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D505491E-46AC-0F46-B743-5FC70B692BE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3280144"/>
              </p:ext>
            </p:extLst>
          </p:nvPr>
        </p:nvGraphicFramePr>
        <p:xfrm>
          <a:off x="186714" y="1708562"/>
          <a:ext cx="11329619" cy="444507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DFDC88C4-55C9-86A7-5C75-E545B57A65B5}"/>
              </a:ext>
            </a:extLst>
          </p:cNvPr>
          <p:cNvSpPr txBox="1"/>
          <p:nvPr/>
        </p:nvSpPr>
        <p:spPr>
          <a:xfrm>
            <a:off x="8466066" y="2266701"/>
            <a:ext cx="3050267" cy="338554"/>
          </a:xfrm>
          <a:prstGeom prst="rect">
            <a:avLst/>
          </a:prstGeom>
          <a:noFill/>
        </p:spPr>
        <p:txBody>
          <a:bodyPr wrap="square" rtlCol="0" anchor="ctr">
            <a:spAutoFit/>
          </a:bodyPr>
          <a:lstStyle/>
          <a:p>
            <a:r>
              <a:rPr lang="en-US" sz="1600" b="1">
                <a:solidFill>
                  <a:srgbClr val="120742"/>
                </a:solidFill>
              </a:rPr>
              <a:t>% very/extremely important</a:t>
            </a:r>
          </a:p>
        </p:txBody>
      </p:sp>
      <p:sp>
        <p:nvSpPr>
          <p:cNvPr id="2" name="Text Placeholder 3" descr="G6. What accessibility features are important to you when booking accommodation? Total base size, n=750. &#10;G7. How important is this feature to your decision when booking accommodation? Base size, n=233. ">
            <a:extLst>
              <a:ext uri="{FF2B5EF4-FFF2-40B4-BE49-F238E27FC236}">
                <a16:creationId xmlns:a16="http://schemas.microsoft.com/office/drawing/2014/main" id="{B0673C5C-2A0B-EBA8-B137-F9BDB6C4BEE9}"/>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a:solidFill>
                  <a:schemeClr val="tx1"/>
                </a:solidFill>
              </a:rPr>
              <a:t>G6. What accessibility features are important to you when booking accommodation? Total base size, n=750. </a:t>
            </a:r>
          </a:p>
          <a:p>
            <a:pPr marL="0" indent="0">
              <a:buNone/>
            </a:pPr>
            <a:r>
              <a:rPr lang="en-GB" sz="1000">
                <a:solidFill>
                  <a:schemeClr val="tx1"/>
                </a:solidFill>
              </a:rPr>
              <a:t>G7. How important is this feature to your decision when booking accommodation? Base size, n=233. </a:t>
            </a:r>
          </a:p>
        </p:txBody>
      </p:sp>
    </p:spTree>
    <p:extLst>
      <p:ext uri="{BB962C8B-B14F-4D97-AF65-F5344CB8AC3E}">
        <p14:creationId xmlns:p14="http://schemas.microsoft.com/office/powerpoint/2010/main" val="883286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F57E-2150-F41F-7A16-14AB481F380E}"/>
            </a:ext>
          </a:extLst>
        </p:cNvPr>
        <p:cNvGrpSpPr/>
        <p:nvPr/>
      </p:nvGrpSpPr>
      <p:grpSpPr>
        <a:xfrm>
          <a:off x="0" y="0"/>
          <a:ext cx="0" cy="0"/>
          <a:chOff x="0" y="0"/>
          <a:chExt cx="0" cy="0"/>
        </a:xfrm>
      </p:grpSpPr>
      <p:sp>
        <p:nvSpPr>
          <p:cNvPr id="17" name="Title 16" descr="Accessibility accommodation &amp; attractions ">
            <a:extLst>
              <a:ext uri="{FF2B5EF4-FFF2-40B4-BE49-F238E27FC236}">
                <a16:creationId xmlns:a16="http://schemas.microsoft.com/office/drawing/2014/main" id="{5C6FDD14-109D-BFC2-351A-0C82FEFDA5E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Accessibility accommodation &amp; attractions </a:t>
            </a:r>
          </a:p>
        </p:txBody>
      </p:sp>
      <p:cxnSp>
        <p:nvCxnSpPr>
          <p:cNvPr id="18" name="Straight Connector 17">
            <a:extLst>
              <a:ext uri="{FF2B5EF4-FFF2-40B4-BE49-F238E27FC236}">
                <a16:creationId xmlns:a16="http://schemas.microsoft.com/office/drawing/2014/main" id="{DDFC0D88-D954-70A2-12BC-9A19479535EE}"/>
              </a:ext>
              <a:ext uri="{C183D7F6-B498-43B3-948B-1728B52AA6E4}">
                <adec:decorative xmlns:adec="http://schemas.microsoft.com/office/drawing/2017/decorative" val="1"/>
              </a:ext>
            </a:extLst>
          </p:cNvPr>
          <p:cNvCxnSpPr>
            <a:cxnSpLocks/>
          </p:cNvCxnSpPr>
          <p:nvPr/>
        </p:nvCxnSpPr>
        <p:spPr>
          <a:xfrm>
            <a:off x="926972" y="704366"/>
            <a:ext cx="525475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Wales' performance is relatively strong in these key areas.&#10;">
            <a:extLst>
              <a:ext uri="{FF2B5EF4-FFF2-40B4-BE49-F238E27FC236}">
                <a16:creationId xmlns:a16="http://schemas.microsoft.com/office/drawing/2014/main" id="{A4096109-D496-B26F-B889-D462CE86DA89}"/>
              </a:ext>
            </a:extLst>
          </p:cNvPr>
          <p:cNvSpPr txBox="1">
            <a:spLocks/>
          </p:cNvSpPr>
          <p:nvPr/>
        </p:nvSpPr>
        <p:spPr>
          <a:xfrm>
            <a:off x="838198" y="962260"/>
            <a:ext cx="112585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err="1"/>
              <a:t>Wales'</a:t>
            </a:r>
            <a:r>
              <a:rPr lang="en-US" sz="1600" b="1" dirty="0"/>
              <a:t> performance is relatively strong in these key areas.</a:t>
            </a:r>
          </a:p>
        </p:txBody>
      </p:sp>
      <p:sp>
        <p:nvSpPr>
          <p:cNvPr id="4" name="TextBox 3">
            <a:extLst>
              <a:ext uri="{FF2B5EF4-FFF2-40B4-BE49-F238E27FC236}">
                <a16:creationId xmlns:a16="http://schemas.microsoft.com/office/drawing/2014/main" id="{9F77CA21-F394-E155-6358-D547A7348A9D}"/>
              </a:ext>
            </a:extLst>
          </p:cNvPr>
          <p:cNvSpPr txBox="1"/>
          <p:nvPr/>
        </p:nvSpPr>
        <p:spPr>
          <a:xfrm>
            <a:off x="1738228" y="1676490"/>
            <a:ext cx="4357772" cy="338554"/>
          </a:xfrm>
          <a:prstGeom prst="rect">
            <a:avLst/>
          </a:prstGeom>
          <a:noFill/>
        </p:spPr>
        <p:txBody>
          <a:bodyPr wrap="square" rtlCol="0" anchor="ctr">
            <a:spAutoFit/>
          </a:bodyPr>
          <a:lstStyle/>
          <a:p>
            <a:r>
              <a:rPr lang="en-US" sz="1600" b="1">
                <a:solidFill>
                  <a:srgbClr val="120742"/>
                </a:solidFill>
              </a:rPr>
              <a:t>% good/excellent: Accommodation</a:t>
            </a:r>
          </a:p>
        </p:txBody>
      </p:sp>
      <p:graphicFrame>
        <p:nvGraphicFramePr>
          <p:cNvPr id="20" name="Chart 19">
            <a:extLst>
              <a:ext uri="{FF2B5EF4-FFF2-40B4-BE49-F238E27FC236}">
                <a16:creationId xmlns:a16="http://schemas.microsoft.com/office/drawing/2014/main" id="{E0C2EE10-9CF3-EB30-55D9-0747B8CD004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92978301"/>
              </p:ext>
            </p:extLst>
          </p:nvPr>
        </p:nvGraphicFramePr>
        <p:xfrm>
          <a:off x="-4826611" y="2024179"/>
          <a:ext cx="11329619" cy="413790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44157B1-CF7F-4737-DC30-8681345C3B51}"/>
              </a:ext>
            </a:extLst>
          </p:cNvPr>
          <p:cNvSpPr txBox="1"/>
          <p:nvPr/>
        </p:nvSpPr>
        <p:spPr>
          <a:xfrm>
            <a:off x="7202119" y="1676490"/>
            <a:ext cx="4357772" cy="338554"/>
          </a:xfrm>
          <a:prstGeom prst="rect">
            <a:avLst/>
          </a:prstGeom>
          <a:noFill/>
        </p:spPr>
        <p:txBody>
          <a:bodyPr wrap="square" rtlCol="0" anchor="ctr">
            <a:spAutoFit/>
          </a:bodyPr>
          <a:lstStyle/>
          <a:p>
            <a:r>
              <a:rPr lang="en-US" sz="1600" b="1">
                <a:solidFill>
                  <a:srgbClr val="120742"/>
                </a:solidFill>
              </a:rPr>
              <a:t>% good/excellent: Attractions</a:t>
            </a:r>
          </a:p>
        </p:txBody>
      </p:sp>
      <p:graphicFrame>
        <p:nvGraphicFramePr>
          <p:cNvPr id="8" name="Chart 7">
            <a:extLst>
              <a:ext uri="{FF2B5EF4-FFF2-40B4-BE49-F238E27FC236}">
                <a16:creationId xmlns:a16="http://schemas.microsoft.com/office/drawing/2014/main" id="{CC387C19-77AA-FA7D-4CA9-1651FBDE957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78567384"/>
              </p:ext>
            </p:extLst>
          </p:nvPr>
        </p:nvGraphicFramePr>
        <p:xfrm>
          <a:off x="838198" y="2024179"/>
          <a:ext cx="11329619" cy="4137901"/>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 Placeholder 3">
            <a:extLst>
              <a:ext uri="{FF2B5EF4-FFF2-40B4-BE49-F238E27FC236}">
                <a16:creationId xmlns:a16="http://schemas.microsoft.com/office/drawing/2014/main" id="{F32AFD40-501E-CD26-EA9E-694E9CC9BDF9}"/>
              </a:ext>
              <a:ext uri="{C183D7F6-B498-43B3-948B-1728B52AA6E4}">
                <adec:decorative xmlns:adec="http://schemas.microsoft.com/office/drawing/2017/decorative" val="1"/>
              </a:ext>
            </a:extLst>
          </p:cNvPr>
          <p:cNvSpPr txBox="1">
            <a:spLocks/>
          </p:cNvSpPr>
          <p:nvPr/>
        </p:nvSpPr>
        <p:spPr>
          <a:xfrm>
            <a:off x="838200" y="6492875"/>
            <a:ext cx="847724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G9. </a:t>
            </a:r>
            <a:r>
              <a:rPr lang="en-US" sz="1000">
                <a:solidFill>
                  <a:schemeClr val="tx1"/>
                </a:solidFill>
              </a:rPr>
              <a:t>How do you rate the accessibility of </a:t>
            </a:r>
            <a:r>
              <a:rPr lang="en-US" sz="1000" b="1">
                <a:solidFill>
                  <a:schemeClr val="tx1"/>
                </a:solidFill>
              </a:rPr>
              <a:t>accommodation</a:t>
            </a:r>
            <a:r>
              <a:rPr lang="en-US" sz="1000">
                <a:solidFill>
                  <a:schemeClr val="tx1"/>
                </a:solidFill>
              </a:rPr>
              <a:t> when you have visited Wales in the past?</a:t>
            </a:r>
          </a:p>
          <a:p>
            <a:pPr marL="0" indent="0">
              <a:buNone/>
            </a:pPr>
            <a:r>
              <a:rPr lang="en-US" sz="1000" dirty="0">
                <a:solidFill>
                  <a:schemeClr val="tx1"/>
                </a:solidFill>
              </a:rPr>
              <a:t>G8. How do you rate the accessibility of </a:t>
            </a:r>
            <a:r>
              <a:rPr lang="en-US" sz="1000" b="1" dirty="0">
                <a:solidFill>
                  <a:schemeClr val="tx1"/>
                </a:solidFill>
              </a:rPr>
              <a:t>attractions</a:t>
            </a:r>
            <a:r>
              <a:rPr lang="en-US" sz="1000" dirty="0">
                <a:solidFill>
                  <a:schemeClr val="tx1"/>
                </a:solidFill>
              </a:rPr>
              <a:t> when you have visited Wales in the past? Base size, n=107</a:t>
            </a:r>
          </a:p>
        </p:txBody>
      </p:sp>
    </p:spTree>
    <p:extLst>
      <p:ext uri="{BB962C8B-B14F-4D97-AF65-F5344CB8AC3E}">
        <p14:creationId xmlns:p14="http://schemas.microsoft.com/office/powerpoint/2010/main" val="3804484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621BC-0E32-F057-068D-12DDA30C9BF6}"/>
            </a:ext>
          </a:extLst>
        </p:cNvPr>
        <p:cNvGrpSpPr/>
        <p:nvPr/>
      </p:nvGrpSpPr>
      <p:grpSpPr>
        <a:xfrm>
          <a:off x="0" y="0"/>
          <a:ext cx="0" cy="0"/>
          <a:chOff x="0" y="0"/>
          <a:chExt cx="0" cy="0"/>
        </a:xfrm>
      </p:grpSpPr>
      <p:sp>
        <p:nvSpPr>
          <p:cNvPr id="10" name="Title 9" descr="Luxury &amp; accessibility focus&#10;">
            <a:extLst>
              <a:ext uri="{FF2B5EF4-FFF2-40B4-BE49-F238E27FC236}">
                <a16:creationId xmlns:a16="http://schemas.microsoft.com/office/drawing/2014/main" id="{05FB2250-C812-01CF-A0A4-7ED37715C702}"/>
              </a:ext>
            </a:extLst>
          </p:cNvPr>
          <p:cNvSpPr txBox="1">
            <a:spLocks noGrp="1"/>
          </p:cNvSpPr>
          <p:nvPr>
            <p:ph type="title" idx="4294967295"/>
          </p:nvPr>
        </p:nvSpPr>
        <p:spPr>
          <a:xfrm>
            <a:off x="838199" y="365124"/>
            <a:ext cx="842554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Luxury &amp; accessibility focus</a:t>
            </a:r>
          </a:p>
        </p:txBody>
      </p:sp>
      <p:pic>
        <p:nvPicPr>
          <p:cNvPr id="9" name="Picture 5">
            <a:extLst>
              <a:ext uri="{FF2B5EF4-FFF2-40B4-BE49-F238E27FC236}">
                <a16:creationId xmlns:a16="http://schemas.microsoft.com/office/drawing/2014/main" id="{96FD3626-C63F-F9C6-3EF7-96088A2C3959}"/>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bwMode="auto">
          <a:xfrm>
            <a:off x="6202363" y="1157288"/>
            <a:ext cx="599440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80E4D0E3-CF91-D826-DA68-FA0325893B4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5378450" cy="5700712"/>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5D9122E8-2AF9-E62A-AA79-EB49DA61AAB9}"/>
              </a:ext>
              <a:ext uri="{C183D7F6-B498-43B3-948B-1728B52AA6E4}">
                <adec:decorative xmlns:adec="http://schemas.microsoft.com/office/drawing/2017/decorative" val="1"/>
              </a:ext>
            </a:extLst>
          </p:cNvPr>
          <p:cNvCxnSpPr>
            <a:cxnSpLocks/>
          </p:cNvCxnSpPr>
          <p:nvPr/>
        </p:nvCxnSpPr>
        <p:spPr>
          <a:xfrm>
            <a:off x="926972" y="704366"/>
            <a:ext cx="347085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60C105F-354F-2472-CF64-FE627110EBE7}"/>
              </a:ext>
              <a:ext uri="{C183D7F6-B498-43B3-948B-1728B52AA6E4}">
                <adec:decorative xmlns:adec="http://schemas.microsoft.com/office/drawing/2017/decorative" val="1"/>
              </a:ext>
            </a:extLst>
          </p:cNvPr>
          <p:cNvSpPr/>
          <p:nvPr/>
        </p:nvSpPr>
        <p:spPr>
          <a:xfrm>
            <a:off x="794503" y="1157288"/>
            <a:ext cx="11389561" cy="57007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0" name="TextBox 19" descr="Luxury&#10;&#10;When people think of Wales, common associations include rugby, friendly locals, and stunning scenery, such as mountains, valleys and countryside.&#10;&#10;31% consider luxury very or extremely important, with families placing more emphasis on it than other groups. &#10;&#10;35% would consider Wales for a luxury holiday. 58% value scenic locations/views when booking accommodation, while 42% prioritise fine dining. Additionally, 44% are willing to spend more on luxury holidays.&#10;">
            <a:extLst>
              <a:ext uri="{FF2B5EF4-FFF2-40B4-BE49-F238E27FC236}">
                <a16:creationId xmlns:a16="http://schemas.microsoft.com/office/drawing/2014/main" id="{54E34B09-EDB0-9C1D-A653-8E922E2DB61D}"/>
              </a:ext>
            </a:extLst>
          </p:cNvPr>
          <p:cNvSpPr txBox="1"/>
          <p:nvPr/>
        </p:nvSpPr>
        <p:spPr>
          <a:xfrm>
            <a:off x="823914" y="1559917"/>
            <a:ext cx="5378450" cy="4585871"/>
          </a:xfrm>
          <a:prstGeom prst="rect">
            <a:avLst/>
          </a:prstGeom>
          <a:noFill/>
        </p:spPr>
        <p:txBody>
          <a:bodyPr wrap="square" rtlCol="0">
            <a:spAutoFit/>
          </a:bodyPr>
          <a:lstStyle/>
          <a:p>
            <a:pPr algn="ctr"/>
            <a:r>
              <a:rPr lang="en-GB" sz="2000" b="1" noProof="0" dirty="0">
                <a:solidFill>
                  <a:schemeClr val="bg1"/>
                </a:solidFill>
              </a:rPr>
              <a:t>Luxury</a:t>
            </a:r>
          </a:p>
          <a:p>
            <a:pPr algn="ctr"/>
            <a:endParaRPr lang="en-GB" sz="2000" b="1" noProof="0" dirty="0">
              <a:solidFill>
                <a:schemeClr val="bg1"/>
              </a:solidFill>
            </a:endParaRPr>
          </a:p>
          <a:p>
            <a:pPr algn="ctr"/>
            <a:r>
              <a:rPr lang="en-GB" noProof="0" dirty="0">
                <a:solidFill>
                  <a:schemeClr val="bg1"/>
                </a:solidFill>
              </a:rPr>
              <a:t>When people think of Wales, common associations include rugby, friendly locals, and stunning scenery, such as mountains, valleys and countryside.</a:t>
            </a:r>
          </a:p>
          <a:p>
            <a:pPr algn="ctr"/>
            <a:endParaRPr lang="en-GB" dirty="0">
              <a:solidFill>
                <a:schemeClr val="bg1"/>
              </a:solidFill>
            </a:endParaRPr>
          </a:p>
          <a:p>
            <a:pPr algn="ctr"/>
            <a:r>
              <a:rPr lang="en-GB" noProof="0" dirty="0">
                <a:solidFill>
                  <a:schemeClr val="bg1"/>
                </a:solidFill>
              </a:rPr>
              <a:t>31% consider luxury very or extremely important, with families placing more emphasis on it than other groups. </a:t>
            </a:r>
          </a:p>
          <a:p>
            <a:pPr algn="ctr"/>
            <a:endParaRPr lang="en-GB" noProof="0" dirty="0">
              <a:solidFill>
                <a:schemeClr val="bg1"/>
              </a:solidFill>
            </a:endParaRPr>
          </a:p>
          <a:p>
            <a:pPr algn="ctr"/>
            <a:r>
              <a:rPr lang="en-GB" noProof="0" dirty="0">
                <a:solidFill>
                  <a:schemeClr val="bg1"/>
                </a:solidFill>
              </a:rPr>
              <a:t>35% would consider Wales for a luxury holiday. 58% value scenic locations/views when booking accommodation, while 42% prioritise fine dining. Additionally, 44% are willing to spend more on luxury holidays.</a:t>
            </a:r>
            <a:endParaRPr lang="en-GB" sz="2000" noProof="0" dirty="0">
              <a:solidFill>
                <a:schemeClr val="bg1"/>
              </a:solidFill>
            </a:endParaRPr>
          </a:p>
        </p:txBody>
      </p:sp>
      <p:sp>
        <p:nvSpPr>
          <p:cNvPr id="22" name="TextBox 21" descr="Accessibility&#10;&#10;Information availability and accessible transport are commonly cited as key accessibility features, and they also rank highly in terms of importance, with Wales performing relatively well in these areas.&#10;">
            <a:extLst>
              <a:ext uri="{FF2B5EF4-FFF2-40B4-BE49-F238E27FC236}">
                <a16:creationId xmlns:a16="http://schemas.microsoft.com/office/drawing/2014/main" id="{4F1ADB65-16B0-BD82-586B-A1D75F705770}"/>
              </a:ext>
            </a:extLst>
          </p:cNvPr>
          <p:cNvSpPr txBox="1"/>
          <p:nvPr/>
        </p:nvSpPr>
        <p:spPr>
          <a:xfrm>
            <a:off x="6231773" y="1559917"/>
            <a:ext cx="5952291" cy="1815882"/>
          </a:xfrm>
          <a:prstGeom prst="rect">
            <a:avLst/>
          </a:prstGeom>
          <a:noFill/>
        </p:spPr>
        <p:txBody>
          <a:bodyPr wrap="square" rtlCol="0">
            <a:spAutoFit/>
          </a:bodyPr>
          <a:lstStyle/>
          <a:p>
            <a:pPr algn="ctr"/>
            <a:r>
              <a:rPr lang="en-GB" sz="2000" b="1" noProof="0" dirty="0">
                <a:solidFill>
                  <a:schemeClr val="bg1"/>
                </a:solidFill>
              </a:rPr>
              <a:t>Accessibility</a:t>
            </a:r>
          </a:p>
          <a:p>
            <a:pPr algn="ctr"/>
            <a:endParaRPr lang="en-GB" sz="2000" b="1" noProof="0" dirty="0">
              <a:solidFill>
                <a:schemeClr val="bg1"/>
              </a:solidFill>
            </a:endParaRPr>
          </a:p>
          <a:p>
            <a:pPr algn="ctr"/>
            <a:r>
              <a:rPr lang="en-US" noProof="0" dirty="0">
                <a:solidFill>
                  <a:schemeClr val="bg1"/>
                </a:solidFill>
              </a:rPr>
              <a:t>Information availability and accessible transport are commonly cited as key accessibility features, and they also rank highly in terms of importance, with Wales performing relatively well in these areas.</a:t>
            </a:r>
          </a:p>
        </p:txBody>
      </p:sp>
    </p:spTree>
    <p:extLst>
      <p:ext uri="{BB962C8B-B14F-4D97-AF65-F5344CB8AC3E}">
        <p14:creationId xmlns:p14="http://schemas.microsoft.com/office/powerpoint/2010/main" val="3266556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DD9FE6-96CF-E627-CD7C-4A58C553A79A}"/>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descr="REASONS FOR NOT VISITING WALES IN 2024&#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5438775"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REASONS FOR NOT VISITING WALES IN 2024</a:t>
            </a:r>
          </a:p>
        </p:txBody>
      </p:sp>
      <p:pic>
        <p:nvPicPr>
          <p:cNvPr id="3" name="Picture 2">
            <a:extLst>
              <a:ext uri="{FF2B5EF4-FFF2-40B4-BE49-F238E27FC236}">
                <a16:creationId xmlns:a16="http://schemas.microsoft.com/office/drawing/2014/main" id="{F5835604-CFC3-B7D1-A0B9-9D275120EAD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262387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descr="NON-WALES TRIP TAKERS 2024&#10;">
            <a:extLst>
              <a:ext uri="{FF2B5EF4-FFF2-40B4-BE49-F238E27FC236}">
                <a16:creationId xmlns:a16="http://schemas.microsoft.com/office/drawing/2014/main" id="{2BF7274F-89EC-A45E-6422-ED4148F9D9E5}"/>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noProof="0">
                <a:solidFill>
                  <a:schemeClr val="bg1"/>
                </a:solidFill>
              </a:rPr>
              <a:t>NON-WALES TRIP TAKERS 2024</a:t>
            </a:r>
          </a:p>
        </p:txBody>
      </p:sp>
      <p:sp>
        <p:nvSpPr>
          <p:cNvPr id="4" name="Title 3" descr="Reasons for not visiting Wales in 2024&#10;">
            <a:extLst>
              <a:ext uri="{FF2B5EF4-FFF2-40B4-BE49-F238E27FC236}">
                <a16:creationId xmlns:a16="http://schemas.microsoft.com/office/drawing/2014/main" id="{1356FF3F-61E0-5967-4703-14F4F74D2D6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Reasons for not visiting Wales in 2024</a:t>
            </a:r>
          </a:p>
        </p:txBody>
      </p:sp>
      <p:cxnSp>
        <p:nvCxnSpPr>
          <p:cNvPr id="6" name="Straight Connector 5">
            <a:extLst>
              <a:ext uri="{FF2B5EF4-FFF2-40B4-BE49-F238E27FC236}">
                <a16:creationId xmlns:a16="http://schemas.microsoft.com/office/drawing/2014/main" id="{DF9D4A9F-E8AB-1E44-DDD9-7E12852ECAC2}"/>
              </a:ext>
              <a:ext uri="{C183D7F6-B498-43B3-948B-1728B52AA6E4}">
                <adec:decorative xmlns:adec="http://schemas.microsoft.com/office/drawing/2017/decorative" val="1"/>
              </a:ext>
            </a:extLst>
          </p:cNvPr>
          <p:cNvCxnSpPr>
            <a:cxnSpLocks/>
          </p:cNvCxnSpPr>
          <p:nvPr/>
        </p:nvCxnSpPr>
        <p:spPr>
          <a:xfrm>
            <a:off x="926972" y="704366"/>
            <a:ext cx="4864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5" descr="The primary reasons for not visiting Wales in 2024 are that people took an overseas holiday instead or they feel they don’t know enough about the available activities. Other reasons included not taking a holiday at all.&#10;">
            <a:extLst>
              <a:ext uri="{FF2B5EF4-FFF2-40B4-BE49-F238E27FC236}">
                <a16:creationId xmlns:a16="http://schemas.microsoft.com/office/drawing/2014/main" id="{92021277-0B05-512C-59B0-25AE3EEFED75}"/>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The primary reasons for not visiting Wales in 2024 are that people took an overseas holiday instead or they feel they don’t know enough about the available activities. Other reasons included not taking a holiday at all.</a:t>
            </a:r>
            <a:endParaRPr lang="en-GB" sz="1600" b="1" noProof="0" dirty="0">
              <a:highlight>
                <a:srgbClr val="FFFF00"/>
              </a:highlight>
            </a:endParaRPr>
          </a:p>
        </p:txBody>
      </p:sp>
      <p:graphicFrame>
        <p:nvGraphicFramePr>
          <p:cNvPr id="2" name="Chart 1">
            <a:extLst>
              <a:ext uri="{FF2B5EF4-FFF2-40B4-BE49-F238E27FC236}">
                <a16:creationId xmlns:a16="http://schemas.microsoft.com/office/drawing/2014/main" id="{0DBA1C1D-9C26-3877-7960-715198A0CC8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94936114"/>
              </p:ext>
            </p:extLst>
          </p:nvPr>
        </p:nvGraphicFramePr>
        <p:xfrm>
          <a:off x="-1501627" y="2114993"/>
          <a:ext cx="8718126" cy="4097296"/>
        </p:xfrm>
        <a:graphic>
          <a:graphicData uri="http://schemas.openxmlformats.org/drawingml/2006/chart">
            <c:chart xmlns:c="http://schemas.openxmlformats.org/drawingml/2006/chart" xmlns:r="http://schemas.openxmlformats.org/officeDocument/2006/relationships" r:id="rId2"/>
          </a:graphicData>
        </a:graphic>
      </p:graphicFrame>
      <p:pic>
        <p:nvPicPr>
          <p:cNvPr id="1028" name="Picture 4">
            <a:extLst>
              <a:ext uri="{FF2B5EF4-FFF2-40B4-BE49-F238E27FC236}">
                <a16:creationId xmlns:a16="http://schemas.microsoft.com/office/drawing/2014/main" id="{F1A1292C-B1CF-976E-EABA-EE3A2EE7FA2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3" descr="E4. What are the reasons that you didn't take a short break or holiday in Wales in 2024?&#10;Non-Wales trip takers 2024, n=641.&#10;">
            <a:extLst>
              <a:ext uri="{FF2B5EF4-FFF2-40B4-BE49-F238E27FC236}">
                <a16:creationId xmlns:a16="http://schemas.microsoft.com/office/drawing/2014/main" id="{0085E12C-D8E4-551B-90DA-746D9B1ECE1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E4. What are the reasons that you didn't take a short break or holiday in Wales in 2024?</a:t>
            </a:r>
          </a:p>
          <a:p>
            <a:pPr marL="0" indent="0">
              <a:buNone/>
            </a:pPr>
            <a:r>
              <a:rPr lang="en-GB" sz="1000" noProof="0">
                <a:solidFill>
                  <a:schemeClr val="tx1"/>
                </a:solidFill>
              </a:rPr>
              <a:t>Non-Wales trip takers 2024, n=641.</a:t>
            </a:r>
          </a:p>
        </p:txBody>
      </p:sp>
    </p:spTree>
    <p:extLst>
      <p:ext uri="{BB962C8B-B14F-4D97-AF65-F5344CB8AC3E}">
        <p14:creationId xmlns:p14="http://schemas.microsoft.com/office/powerpoint/2010/main" val="3669245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D0724AE-EE80-92F2-0E46-DE8A88F9597E}"/>
              </a:ext>
              <a:ext uri="{C183D7F6-B498-43B3-948B-1728B52AA6E4}">
                <adec:decorative xmlns:adec="http://schemas.microsoft.com/office/drawing/2017/decorative" val="0"/>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noProof="0">
                <a:solidFill>
                  <a:schemeClr val="bg1"/>
                </a:solidFill>
              </a:rPr>
              <a:t>NON-WALES TRIP TAKERS 2024</a:t>
            </a:r>
          </a:p>
        </p:txBody>
      </p:sp>
      <p:sp>
        <p:nvSpPr>
          <p:cNvPr id="6" name="Title 5" descr="Wales visiting intentions by non-trip takers to Wales">
            <a:extLst>
              <a:ext uri="{FF2B5EF4-FFF2-40B4-BE49-F238E27FC236}">
                <a16:creationId xmlns:a16="http://schemas.microsoft.com/office/drawing/2014/main" id="{52162709-B40B-6715-C243-E54A0CE102F7}"/>
              </a:ext>
            </a:extLst>
          </p:cNvPr>
          <p:cNvSpPr txBox="1">
            <a:spLocks noGrp="1"/>
          </p:cNvSpPr>
          <p:nvPr>
            <p:ph type="title" idx="4294967295"/>
          </p:nvPr>
        </p:nvSpPr>
        <p:spPr>
          <a:xfrm>
            <a:off x="838199" y="365124"/>
            <a:ext cx="7144658"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Wales visiting intentions by non-trip takers to Wales</a:t>
            </a:r>
          </a:p>
        </p:txBody>
      </p:sp>
      <p:cxnSp>
        <p:nvCxnSpPr>
          <p:cNvPr id="11" name="Straight Connector 10">
            <a:extLst>
              <a:ext uri="{FF2B5EF4-FFF2-40B4-BE49-F238E27FC236}">
                <a16:creationId xmlns:a16="http://schemas.microsoft.com/office/drawing/2014/main" id="{AC8C247A-F936-C492-C3BE-3699EAA1BBE2}"/>
              </a:ext>
              <a:ext uri="{C183D7F6-B498-43B3-948B-1728B52AA6E4}">
                <adec:decorative xmlns:adec="http://schemas.microsoft.com/office/drawing/2017/decorative" val="1"/>
              </a:ext>
            </a:extLst>
          </p:cNvPr>
          <p:cNvCxnSpPr>
            <a:cxnSpLocks/>
          </p:cNvCxnSpPr>
          <p:nvPr/>
        </p:nvCxnSpPr>
        <p:spPr>
          <a:xfrm>
            <a:off x="926972" y="704366"/>
            <a:ext cx="640274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Of non-Wales trip takers, 75% did not consider an overnight trip in Wales in 2024. Just over half decided to go elsewhere in British Isles or Ireland, with the republic of Ireland and London being the most popular destinations.&#10;">
            <a:extLst>
              <a:ext uri="{FF2B5EF4-FFF2-40B4-BE49-F238E27FC236}">
                <a16:creationId xmlns:a16="http://schemas.microsoft.com/office/drawing/2014/main" id="{2BC1268C-0F11-F0B5-509B-F6FA9FF330A0}"/>
              </a:ext>
            </a:extLst>
          </p:cNvPr>
          <p:cNvSpPr txBox="1">
            <a:spLocks/>
          </p:cNvSpPr>
          <p:nvPr/>
        </p:nvSpPr>
        <p:spPr>
          <a:xfrm>
            <a:off x="838199" y="962260"/>
            <a:ext cx="1093470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Of non-Wales trip takers, 75% did not consider an overnight trip in Wales in 2024. Just over half decided to go elsewhere in British Isles or Ireland, with the republic of Ireland and London being the most popular destinations.</a:t>
            </a:r>
          </a:p>
        </p:txBody>
      </p:sp>
      <p:graphicFrame>
        <p:nvGraphicFramePr>
          <p:cNvPr id="16" name="Chart 15">
            <a:extLst>
              <a:ext uri="{FF2B5EF4-FFF2-40B4-BE49-F238E27FC236}">
                <a16:creationId xmlns:a16="http://schemas.microsoft.com/office/drawing/2014/main" id="{62544EFA-04DC-3752-C557-53D55BEF892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09085827"/>
              </p:ext>
            </p:extLst>
          </p:nvPr>
        </p:nvGraphicFramePr>
        <p:xfrm>
          <a:off x="-3915995" y="3011159"/>
          <a:ext cx="10824795" cy="29497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9EDA8E8A-446A-9078-C8BD-4BC2E6FACBB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17723725"/>
              </p:ext>
            </p:extLst>
          </p:nvPr>
        </p:nvGraphicFramePr>
        <p:xfrm>
          <a:off x="3298823" y="2052078"/>
          <a:ext cx="8893177" cy="3908837"/>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descr="25% of non-Wales trip takers were considering an overnight trip in Wales in 2024&#10;">
            <a:extLst>
              <a:ext uri="{FF2B5EF4-FFF2-40B4-BE49-F238E27FC236}">
                <a16:creationId xmlns:a16="http://schemas.microsoft.com/office/drawing/2014/main" id="{74DF5D42-5F27-13E6-EBF9-D52EA26B7A91}"/>
              </a:ext>
            </a:extLst>
          </p:cNvPr>
          <p:cNvSpPr txBox="1"/>
          <p:nvPr/>
        </p:nvSpPr>
        <p:spPr>
          <a:xfrm>
            <a:off x="812011" y="2396021"/>
            <a:ext cx="5840714" cy="615553"/>
          </a:xfrm>
          <a:prstGeom prst="rect">
            <a:avLst/>
          </a:prstGeom>
          <a:noFill/>
        </p:spPr>
        <p:txBody>
          <a:bodyPr wrap="square" rtlCol="0">
            <a:spAutoFit/>
          </a:bodyPr>
          <a:lstStyle/>
          <a:p>
            <a:pPr algn="ctr"/>
            <a:r>
              <a:rPr lang="en-GB" sz="2000" b="1" noProof="0" dirty="0">
                <a:solidFill>
                  <a:srgbClr val="120742"/>
                </a:solidFill>
              </a:rPr>
              <a:t>25% </a:t>
            </a:r>
            <a:r>
              <a:rPr lang="en-GB" sz="1400" noProof="0" dirty="0">
                <a:solidFill>
                  <a:srgbClr val="120742"/>
                </a:solidFill>
              </a:rPr>
              <a:t>of non-Wales trip takers were considering an overnight trip in Wales in 2024</a:t>
            </a:r>
            <a:endParaRPr lang="en-GB" sz="1200" noProof="0" dirty="0">
              <a:solidFill>
                <a:srgbClr val="120742"/>
              </a:solidFill>
            </a:endParaRPr>
          </a:p>
        </p:txBody>
      </p:sp>
      <p:cxnSp>
        <p:nvCxnSpPr>
          <p:cNvPr id="4" name="Straight Arrow Connector 3">
            <a:extLst>
              <a:ext uri="{FF2B5EF4-FFF2-40B4-BE49-F238E27FC236}">
                <a16:creationId xmlns:a16="http://schemas.microsoft.com/office/drawing/2014/main" id="{216F7A9D-639E-540D-9F37-114B5A0C95E2}"/>
              </a:ext>
              <a:ext uri="{C183D7F6-B498-43B3-948B-1728B52AA6E4}">
                <adec:decorative xmlns:adec="http://schemas.microsoft.com/office/drawing/2017/decorative" val="1"/>
              </a:ext>
            </a:extLst>
          </p:cNvPr>
          <p:cNvCxnSpPr>
            <a:cxnSpLocks/>
          </p:cNvCxnSpPr>
          <p:nvPr/>
        </p:nvCxnSpPr>
        <p:spPr>
          <a:xfrm>
            <a:off x="6652725" y="3568700"/>
            <a:ext cx="1043475" cy="0"/>
          </a:xfrm>
          <a:prstGeom prst="straightConnector1">
            <a:avLst/>
          </a:prstGeom>
          <a:ln>
            <a:solidFill>
              <a:srgbClr val="120742"/>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 Placeholder 3" descr="E1. You indicated that you did not take a short break or holiday in Wales in 2024. Were you considering a trip in Wales in 2024 at any stage?&#10;E2. Did you go somewhere else for a short break or holiday in 2024 or did you not take one at all? Non-Wales trip takers 2024, n=641.&#10;E3. To which of the following areas of the British Isles or Ireland did you go on your short break or holiday in 2024? Went to British Isles or Ireland, n=330.&#10;">
            <a:extLst>
              <a:ext uri="{FF2B5EF4-FFF2-40B4-BE49-F238E27FC236}">
                <a16:creationId xmlns:a16="http://schemas.microsoft.com/office/drawing/2014/main" id="{0085E12C-D8E4-551B-90DA-746D9B1ECE17}"/>
              </a:ext>
            </a:extLst>
          </p:cNvPr>
          <p:cNvSpPr txBox="1">
            <a:spLocks/>
          </p:cNvSpPr>
          <p:nvPr/>
        </p:nvSpPr>
        <p:spPr>
          <a:xfrm>
            <a:off x="838201" y="6400800"/>
            <a:ext cx="10582274" cy="457200"/>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E1. You indicated that you did not take a short break or holiday in Wales in 2024. Were you considering a trip in Wales in 2024 at any stage?</a:t>
            </a:r>
          </a:p>
          <a:p>
            <a:pPr marL="0" indent="0">
              <a:buNone/>
            </a:pPr>
            <a:r>
              <a:rPr lang="en-GB" sz="1000" noProof="0">
                <a:solidFill>
                  <a:schemeClr val="tx1"/>
                </a:solidFill>
              </a:rPr>
              <a:t>E2. Did you go somewhere else for a short break or holiday in 2024 or did you not take one at all? Non-Wales trip takers 2024, n=641.</a:t>
            </a:r>
          </a:p>
          <a:p>
            <a:pPr marL="0" indent="0">
              <a:buNone/>
            </a:pPr>
            <a:r>
              <a:rPr lang="en-GB" sz="1000" noProof="0">
                <a:solidFill>
                  <a:schemeClr val="tx1"/>
                </a:solidFill>
              </a:rPr>
              <a:t>E3. To which of the following areas of the British Isles or Ireland did you go on your short break or holiday in 2024? Went to British Isles or Ireland, n=330.</a:t>
            </a:r>
          </a:p>
        </p:txBody>
      </p:sp>
    </p:spTree>
    <p:extLst>
      <p:ext uri="{BB962C8B-B14F-4D97-AF65-F5344CB8AC3E}">
        <p14:creationId xmlns:p14="http://schemas.microsoft.com/office/powerpoint/2010/main" val="2943931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DEBAD-59BF-D780-C234-F70F06FFC397}"/>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D9E0570F-2FC6-D8B5-D614-D81F0633AA53}"/>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345EA93-FC3F-238D-E050-8FC433137B96}"/>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5C4F659E-F829-98C3-F182-75B8BCEDA4D5}"/>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descr="REASONS FOR NOT PLANNING TO VISIT WALES IN 2025&#10;">
            <a:extLst>
              <a:ext uri="{FF2B5EF4-FFF2-40B4-BE49-F238E27FC236}">
                <a16:creationId xmlns:a16="http://schemas.microsoft.com/office/drawing/2014/main" id="{F30570A3-1ABB-79D1-58DD-8CCA7A07CDC2}"/>
              </a:ext>
            </a:extLst>
          </p:cNvPr>
          <p:cNvSpPr txBox="1">
            <a:spLocks noGrp="1"/>
          </p:cNvSpPr>
          <p:nvPr>
            <p:ph type="title" idx="4294967295"/>
          </p:nvPr>
        </p:nvSpPr>
        <p:spPr>
          <a:xfrm>
            <a:off x="386467" y="3167390"/>
            <a:ext cx="4820533" cy="138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REASONS FOR NOT PLANNING TO VISIT WALES IN 2025</a:t>
            </a:r>
          </a:p>
        </p:txBody>
      </p:sp>
      <p:pic>
        <p:nvPicPr>
          <p:cNvPr id="3" name="Picture 2">
            <a:extLst>
              <a:ext uri="{FF2B5EF4-FFF2-40B4-BE49-F238E27FC236}">
                <a16:creationId xmlns:a16="http://schemas.microsoft.com/office/drawing/2014/main" id="{5E5AF12A-79F7-5C17-A723-C3A5359637A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021143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NON-WALES TRIP INTENDERS 2025&#10;">
            <a:extLst>
              <a:ext uri="{FF2B5EF4-FFF2-40B4-BE49-F238E27FC236}">
                <a16:creationId xmlns:a16="http://schemas.microsoft.com/office/drawing/2014/main" id="{FD161050-CB7A-835C-4E8F-76E43EC926D8}"/>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a:solidFill>
                  <a:schemeClr val="bg1"/>
                </a:solidFill>
              </a:rPr>
              <a:t>NON-WALES TRIP INTENDERS 2025</a:t>
            </a:r>
          </a:p>
        </p:txBody>
      </p:sp>
      <p:sp>
        <p:nvSpPr>
          <p:cNvPr id="3" name="Title 2" descr="Reasons for not planning to visit Wales in 2025&#10;">
            <a:extLst>
              <a:ext uri="{FF2B5EF4-FFF2-40B4-BE49-F238E27FC236}">
                <a16:creationId xmlns:a16="http://schemas.microsoft.com/office/drawing/2014/main" id="{CD853314-0199-0B71-0107-8E6F0952D81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Reasons for not planning to visit Wales in 2025</a:t>
            </a:r>
          </a:p>
        </p:txBody>
      </p:sp>
      <p:cxnSp>
        <p:nvCxnSpPr>
          <p:cNvPr id="4" name="Straight Connector 3">
            <a:extLst>
              <a:ext uri="{FF2B5EF4-FFF2-40B4-BE49-F238E27FC236}">
                <a16:creationId xmlns:a16="http://schemas.microsoft.com/office/drawing/2014/main" id="{81403BD6-ED19-0F26-CF0A-EA21CED6512C}"/>
              </a:ext>
              <a:ext uri="{C183D7F6-B498-43B3-948B-1728B52AA6E4}">
                <adec:decorative xmlns:adec="http://schemas.microsoft.com/office/drawing/2017/decorative" val="1"/>
              </a:ext>
            </a:extLst>
          </p:cNvPr>
          <p:cNvCxnSpPr>
            <a:cxnSpLocks/>
          </p:cNvCxnSpPr>
          <p:nvPr/>
        </p:nvCxnSpPr>
        <p:spPr>
          <a:xfrm>
            <a:off x="926972" y="704366"/>
            <a:ext cx="570605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Similar to the reasons for not visiting Wales in 2024, the main reason for not planning to visit in 2025 are opting for an overseas holiday. Additionally, 29% never thought of Wales as a holiday destination and 24% are unsure about what activities are available in Wales.&#10;">
            <a:extLst>
              <a:ext uri="{FF2B5EF4-FFF2-40B4-BE49-F238E27FC236}">
                <a16:creationId xmlns:a16="http://schemas.microsoft.com/office/drawing/2014/main" id="{C7F446C0-F36D-F5CF-6E80-239EBA73512E}"/>
              </a:ext>
            </a:extLst>
          </p:cNvPr>
          <p:cNvSpPr txBox="1">
            <a:spLocks/>
          </p:cNvSpPr>
          <p:nvPr/>
        </p:nvSpPr>
        <p:spPr>
          <a:xfrm>
            <a:off x="838199" y="962260"/>
            <a:ext cx="67881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Similar to the reasons for not visiting Wales in 2024, the main reason for not planning to visit in 2025 are opting for an overseas holiday. Additionally, 29% never thought of Wales as a holiday destination and 24% are unsure about what activities are available in Wales.</a:t>
            </a:r>
          </a:p>
        </p:txBody>
      </p:sp>
      <p:pic>
        <p:nvPicPr>
          <p:cNvPr id="4099" name="Picture 3">
            <a:extLst>
              <a:ext uri="{FF2B5EF4-FFF2-40B4-BE49-F238E27FC236}">
                <a16:creationId xmlns:a16="http://schemas.microsoft.com/office/drawing/2014/main" id="{A1826D1A-F437-A842-DF3A-797E1CC1EB1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Chart 8">
            <a:extLst>
              <a:ext uri="{FF2B5EF4-FFF2-40B4-BE49-F238E27FC236}">
                <a16:creationId xmlns:a16="http://schemas.microsoft.com/office/drawing/2014/main" id="{57953B79-4B23-E86A-1A0F-2524182F647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02124927"/>
              </p:ext>
            </p:extLst>
          </p:nvPr>
        </p:nvGraphicFramePr>
        <p:xfrm>
          <a:off x="-2069676" y="2473794"/>
          <a:ext cx="9182100" cy="390745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3">
            <a:extLst>
              <a:ext uri="{FF2B5EF4-FFF2-40B4-BE49-F238E27FC236}">
                <a16:creationId xmlns:a16="http://schemas.microsoft.com/office/drawing/2014/main" id="{0085E12C-D8E4-551B-90DA-746D9B1ECE1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F13. What are the reasons that you are not planning to visit Wales for a short break or holiday in 2025?</a:t>
            </a:r>
          </a:p>
          <a:p>
            <a:pPr marL="0" indent="0">
              <a:buNone/>
            </a:pPr>
            <a:r>
              <a:rPr lang="en-GB" sz="1000" noProof="0">
                <a:solidFill>
                  <a:schemeClr val="tx1"/>
                </a:solidFill>
              </a:rPr>
              <a:t>Non-Wales trip intenders 2025, n=255.</a:t>
            </a:r>
          </a:p>
        </p:txBody>
      </p:sp>
    </p:spTree>
    <p:extLst>
      <p:ext uri="{BB962C8B-B14F-4D97-AF65-F5344CB8AC3E}">
        <p14:creationId xmlns:p14="http://schemas.microsoft.com/office/powerpoint/2010/main" val="3870897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NON-WALES TRIP INTENDERS 2025&#10;">
            <a:extLst>
              <a:ext uri="{FF2B5EF4-FFF2-40B4-BE49-F238E27FC236}">
                <a16:creationId xmlns:a16="http://schemas.microsoft.com/office/drawing/2014/main" id="{D5FBC449-F710-9AA5-0981-D15A045D94D5}"/>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a:solidFill>
                  <a:schemeClr val="bg1"/>
                </a:solidFill>
              </a:rPr>
              <a:t>NON-WALES TRIP INTENDERS 2025</a:t>
            </a:r>
          </a:p>
        </p:txBody>
      </p:sp>
      <p:sp>
        <p:nvSpPr>
          <p:cNvPr id="6" name="Title 5" descr="UK and Ireland locations considered for visiting in 2025">
            <a:extLst>
              <a:ext uri="{FF2B5EF4-FFF2-40B4-BE49-F238E27FC236}">
                <a16:creationId xmlns:a16="http://schemas.microsoft.com/office/drawing/2014/main" id="{719694A0-DC92-8356-6B51-6247B24D5BDA}"/>
              </a:ext>
            </a:extLst>
          </p:cNvPr>
          <p:cNvSpPr txBox="1">
            <a:spLocks noGrp="1"/>
          </p:cNvSpPr>
          <p:nvPr>
            <p:ph type="title" idx="4294967295"/>
          </p:nvPr>
        </p:nvSpPr>
        <p:spPr>
          <a:xfrm>
            <a:off x="838199" y="365124"/>
            <a:ext cx="6181725"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4043F"/>
                </a:solidFill>
                <a:effectLst/>
                <a:uLnTx/>
                <a:uFillTx/>
                <a:latin typeface="+mn-lt"/>
                <a:ea typeface="+mn-ea"/>
                <a:cs typeface="+mn-cs"/>
              </a:rPr>
              <a:t>UK and Ireland locations considered for visiting in 2025</a:t>
            </a:r>
          </a:p>
        </p:txBody>
      </p:sp>
      <p:cxnSp>
        <p:nvCxnSpPr>
          <p:cNvPr id="10" name="Straight Connector 9">
            <a:extLst>
              <a:ext uri="{FF2B5EF4-FFF2-40B4-BE49-F238E27FC236}">
                <a16:creationId xmlns:a16="http://schemas.microsoft.com/office/drawing/2014/main" id="{B40DDF31-D88F-01F5-F0F8-CE5E8672B55E}"/>
              </a:ext>
              <a:ext uri="{C183D7F6-B498-43B3-948B-1728B52AA6E4}">
                <adec:decorative xmlns:adec="http://schemas.microsoft.com/office/drawing/2017/decorative" val="1"/>
              </a:ext>
            </a:extLst>
          </p:cNvPr>
          <p:cNvCxnSpPr>
            <a:cxnSpLocks/>
          </p:cNvCxnSpPr>
          <p:nvPr/>
        </p:nvCxnSpPr>
        <p:spPr>
          <a:xfrm>
            <a:off x="926972" y="704366"/>
            <a:ext cx="54357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Among those who are not planning to visit Wales in 2025, London (38%) is the most popular destination, closely followed by Republic of Ireland (36%)&#10;">
            <a:extLst>
              <a:ext uri="{FF2B5EF4-FFF2-40B4-BE49-F238E27FC236}">
                <a16:creationId xmlns:a16="http://schemas.microsoft.com/office/drawing/2014/main" id="{6D474322-8B58-31AE-7CB2-66B5ABC0E415}"/>
              </a:ext>
            </a:extLst>
          </p:cNvPr>
          <p:cNvSpPr txBox="1">
            <a:spLocks/>
          </p:cNvSpPr>
          <p:nvPr/>
        </p:nvSpPr>
        <p:spPr>
          <a:xfrm>
            <a:off x="838199" y="962260"/>
            <a:ext cx="678815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Among those who are not planning to visit Wales in 2025, London (38%) is the most popular destination, closely followed by Republic of Ireland (36%)</a:t>
            </a:r>
          </a:p>
        </p:txBody>
      </p:sp>
      <p:pic>
        <p:nvPicPr>
          <p:cNvPr id="15362" name="Picture 2">
            <a:extLst>
              <a:ext uri="{FF2B5EF4-FFF2-40B4-BE49-F238E27FC236}">
                <a16:creationId xmlns:a16="http://schemas.microsoft.com/office/drawing/2014/main" id="{193DAE0D-7C96-AB70-489C-35B0CBB96AF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Chart 1">
            <a:extLst>
              <a:ext uri="{FF2B5EF4-FFF2-40B4-BE49-F238E27FC236}">
                <a16:creationId xmlns:a16="http://schemas.microsoft.com/office/drawing/2014/main" id="{0DBA1C1D-9C26-3877-7960-715198A0CC8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79059292"/>
              </p:ext>
            </p:extLst>
          </p:nvPr>
        </p:nvGraphicFramePr>
        <p:xfrm>
          <a:off x="-3086101" y="1976435"/>
          <a:ext cx="10106025" cy="434816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3" descr="F14. Where, if anywhere, in the UK and Ireland are you seriously considering visiting for a short break or holiday in 2025? Non-Wales trip intenders 2025, n=255.&#10;">
            <a:extLst>
              <a:ext uri="{FF2B5EF4-FFF2-40B4-BE49-F238E27FC236}">
                <a16:creationId xmlns:a16="http://schemas.microsoft.com/office/drawing/2014/main" id="{0085E12C-D8E4-551B-90DA-746D9B1ECE1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F14. Where, if anywhere, in the UK and Ireland are you seriously considering visiting for a short break or holiday in 2025? Non-Wales trip intenders 2025, n=255.</a:t>
            </a:r>
          </a:p>
        </p:txBody>
      </p:sp>
    </p:spTree>
    <p:extLst>
      <p:ext uri="{BB962C8B-B14F-4D97-AF65-F5344CB8AC3E}">
        <p14:creationId xmlns:p14="http://schemas.microsoft.com/office/powerpoint/2010/main" val="350457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descr="Reasons for not visiting Wales in 2024 or planning to visit in 2025&#10;">
            <a:extLst>
              <a:ext uri="{FF2B5EF4-FFF2-40B4-BE49-F238E27FC236}">
                <a16:creationId xmlns:a16="http://schemas.microsoft.com/office/drawing/2014/main" id="{2F108B5D-3BB8-9B59-11B9-AA767E8DCD53}"/>
              </a:ext>
            </a:extLst>
          </p:cNvPr>
          <p:cNvSpPr txBox="1">
            <a:spLocks noGrp="1"/>
          </p:cNvSpPr>
          <p:nvPr>
            <p:ph type="title" idx="4294967295"/>
          </p:nvPr>
        </p:nvSpPr>
        <p:spPr>
          <a:xfrm>
            <a:off x="838199" y="365124"/>
            <a:ext cx="842554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Reasons for not visiting Wales in 2024 or planning to visit in 2025</a:t>
            </a:r>
          </a:p>
        </p:txBody>
      </p:sp>
      <p:cxnSp>
        <p:nvCxnSpPr>
          <p:cNvPr id="11" name="Straight Connector 10">
            <a:extLst>
              <a:ext uri="{FF2B5EF4-FFF2-40B4-BE49-F238E27FC236}">
                <a16:creationId xmlns:a16="http://schemas.microsoft.com/office/drawing/2014/main" id="{A6D2CDDC-8252-B59D-EC00-21D722A816B4}"/>
              </a:ext>
              <a:ext uri="{C183D7F6-B498-43B3-948B-1728B52AA6E4}">
                <adec:decorative xmlns:adec="http://schemas.microsoft.com/office/drawing/2017/decorative" val="1"/>
              </a:ext>
            </a:extLst>
          </p:cNvPr>
          <p:cNvCxnSpPr>
            <a:cxnSpLocks/>
          </p:cNvCxnSpPr>
          <p:nvPr/>
        </p:nvCxnSpPr>
        <p:spPr>
          <a:xfrm>
            <a:off x="926972" y="704366"/>
            <a:ext cx="7912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3">
            <a:extLst>
              <a:ext uri="{FF2B5EF4-FFF2-40B4-BE49-F238E27FC236}">
                <a16:creationId xmlns:a16="http://schemas.microsoft.com/office/drawing/2014/main" id="{7E658CEB-EC35-B63F-E9A3-37E288ACD7E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bwMode="auto">
          <a:xfrm>
            <a:off x="823913" y="1157288"/>
            <a:ext cx="5597525"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6446DA79-0F97-8E9D-F0A6-F4DC27FA65CB}"/>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bwMode="auto">
          <a:xfrm>
            <a:off x="6421438" y="1157288"/>
            <a:ext cx="5770563" cy="570071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7D2AF657-347A-5031-9C1A-F3567FC5F1A5}"/>
              </a:ext>
              <a:ext uri="{C183D7F6-B498-43B3-948B-1728B52AA6E4}">
                <adec:decorative xmlns:adec="http://schemas.microsoft.com/office/drawing/2017/decorative" val="1"/>
              </a:ext>
            </a:extLst>
          </p:cNvPr>
          <p:cNvSpPr/>
          <p:nvPr/>
        </p:nvSpPr>
        <p:spPr>
          <a:xfrm>
            <a:off x="802439" y="1157288"/>
            <a:ext cx="11389561" cy="57007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0" name="TextBox 19" descr="Reason for not visiting&#10;&#10;The main reasons for not visiting Wales in 2024 are that people opted for an overseas holiday or feel they lack knowledge about the available activities. &#10;&#10;Similarly, the primary reason for not planning to visit Wales in 2025 is also choosing an overseas holiday. Additionally, 29% haven't considered Wales as a holiday destination, and 24% are unsure about the activities available there.&#10;&#10;">
            <a:extLst>
              <a:ext uri="{FF2B5EF4-FFF2-40B4-BE49-F238E27FC236}">
                <a16:creationId xmlns:a16="http://schemas.microsoft.com/office/drawing/2014/main" id="{0229571B-E4A8-EC13-0983-04540101CDC4}"/>
              </a:ext>
            </a:extLst>
          </p:cNvPr>
          <p:cNvSpPr txBox="1"/>
          <p:nvPr/>
        </p:nvSpPr>
        <p:spPr>
          <a:xfrm>
            <a:off x="802439" y="2060206"/>
            <a:ext cx="5611063" cy="4401205"/>
          </a:xfrm>
          <a:prstGeom prst="rect">
            <a:avLst/>
          </a:prstGeom>
          <a:noFill/>
        </p:spPr>
        <p:txBody>
          <a:bodyPr wrap="square" rtlCol="0">
            <a:spAutoFit/>
          </a:bodyPr>
          <a:lstStyle/>
          <a:p>
            <a:pPr algn="ctr"/>
            <a:r>
              <a:rPr lang="en-GB" sz="2000" b="1" noProof="0" dirty="0">
                <a:solidFill>
                  <a:schemeClr val="bg1"/>
                </a:solidFill>
              </a:rPr>
              <a:t>Reason for not visiting</a:t>
            </a:r>
          </a:p>
          <a:p>
            <a:pPr algn="ctr"/>
            <a:endParaRPr lang="en-GB" sz="2000" b="1" noProof="0" dirty="0">
              <a:solidFill>
                <a:schemeClr val="bg1"/>
              </a:solidFill>
            </a:endParaRPr>
          </a:p>
          <a:p>
            <a:pPr algn="ctr"/>
            <a:r>
              <a:rPr lang="en-US" sz="2000" noProof="0" dirty="0">
                <a:solidFill>
                  <a:schemeClr val="bg1"/>
                </a:solidFill>
              </a:rPr>
              <a:t>The main reasons for not visiting Wales in 2024 are that people opted for an overseas holiday or feel they lack knowledge about the available activities. </a:t>
            </a:r>
          </a:p>
          <a:p>
            <a:pPr algn="ctr"/>
            <a:endParaRPr lang="en-US" sz="2000" dirty="0">
              <a:solidFill>
                <a:schemeClr val="bg1"/>
              </a:solidFill>
            </a:endParaRPr>
          </a:p>
          <a:p>
            <a:pPr algn="ctr"/>
            <a:r>
              <a:rPr lang="en-US" sz="2000" noProof="0" dirty="0">
                <a:solidFill>
                  <a:schemeClr val="bg1"/>
                </a:solidFill>
              </a:rPr>
              <a:t>Similarly, the primary reason for not planning to visit Wales in 2025 is also choosing an overseas holiday. </a:t>
            </a:r>
            <a:r>
              <a:rPr lang="en-GB" sz="2000" noProof="0" dirty="0">
                <a:solidFill>
                  <a:schemeClr val="bg1"/>
                </a:solidFill>
              </a:rPr>
              <a:t>Additionally, 29% haven't considered Wales as a holiday destination, and 24% are unsure about the activities available there.</a:t>
            </a:r>
          </a:p>
          <a:p>
            <a:pPr algn="ctr"/>
            <a:endParaRPr lang="en-GB" sz="2000" noProof="0" dirty="0">
              <a:solidFill>
                <a:schemeClr val="bg1"/>
              </a:solidFill>
            </a:endParaRPr>
          </a:p>
        </p:txBody>
      </p:sp>
      <p:sp>
        <p:nvSpPr>
          <p:cNvPr id="22" name="TextBox 21" descr="Top destination&#10;&#10;For those not planning to visit Wales in 2025, London (38%) is the top destination, followed by the Republic of Ireland (36%).&#10;">
            <a:extLst>
              <a:ext uri="{FF2B5EF4-FFF2-40B4-BE49-F238E27FC236}">
                <a16:creationId xmlns:a16="http://schemas.microsoft.com/office/drawing/2014/main" id="{46A2FE97-079A-06D6-AA34-75D72796B4D4}"/>
              </a:ext>
            </a:extLst>
          </p:cNvPr>
          <p:cNvSpPr txBox="1"/>
          <p:nvPr/>
        </p:nvSpPr>
        <p:spPr>
          <a:xfrm>
            <a:off x="6421438" y="2060206"/>
            <a:ext cx="5741152" cy="1631216"/>
          </a:xfrm>
          <a:prstGeom prst="rect">
            <a:avLst/>
          </a:prstGeom>
          <a:noFill/>
        </p:spPr>
        <p:txBody>
          <a:bodyPr wrap="square" rtlCol="0">
            <a:spAutoFit/>
          </a:bodyPr>
          <a:lstStyle/>
          <a:p>
            <a:pPr algn="ctr"/>
            <a:r>
              <a:rPr lang="en-GB" sz="2000" b="1" noProof="0" dirty="0">
                <a:solidFill>
                  <a:schemeClr val="bg1"/>
                </a:solidFill>
              </a:rPr>
              <a:t>Top destination</a:t>
            </a:r>
          </a:p>
          <a:p>
            <a:pPr algn="ctr"/>
            <a:endParaRPr lang="en-GB" sz="2000" b="1" noProof="0" dirty="0">
              <a:solidFill>
                <a:schemeClr val="bg1"/>
              </a:solidFill>
            </a:endParaRPr>
          </a:p>
          <a:p>
            <a:pPr algn="ctr"/>
            <a:r>
              <a:rPr lang="en-GB" sz="2000" noProof="0" dirty="0">
                <a:solidFill>
                  <a:schemeClr val="bg1"/>
                </a:solidFill>
              </a:rPr>
              <a:t>For those not planning to visit Wales in 2025, London (38%) is the top destination, followed by the Republic of Ireland (36%).</a:t>
            </a:r>
          </a:p>
        </p:txBody>
      </p:sp>
    </p:spTree>
    <p:extLst>
      <p:ext uri="{BB962C8B-B14F-4D97-AF65-F5344CB8AC3E}">
        <p14:creationId xmlns:p14="http://schemas.microsoft.com/office/powerpoint/2010/main" val="4245595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a:spAutoFit/>
      </a:bodyPr>
      <a:lstStyle>
        <a:defPPr algn="l">
          <a:defRPr sz="1400" dirty="0">
            <a:solidFill>
              <a:srgbClr val="120742"/>
            </a:solidFill>
          </a:defRPr>
        </a:defPPr>
      </a:lstStyle>
    </a:tx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A58921804</value>
    </field>
    <field name="Objective-Title">
      <value order="0">Market Demand Study - Report 2025 - Ireland - EN revised 17.07.25</value>
    </field>
    <field name="Objective-Description">
      <value order="0"/>
    </field>
    <field name="Objective-CreationStamp">
      <value order="0">2025-07-16T16:43:52Z</value>
    </field>
    <field name="Objective-IsApproved">
      <value order="0">false</value>
    </field>
    <field name="Objective-IsPublished">
      <value order="0">true</value>
    </field>
    <field name="Objective-DatePublished">
      <value order="0">2025-07-17T08:36:04Z</value>
    </field>
    <field name="Objective-ModificationStamp">
      <value order="0">2025-07-17T08:53:42Z</value>
    </field>
    <field name="Objective-Owner">
      <value order="0">Fouracres-Risdon, Shannon (EET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Insights:Marketing Evaluation - VW:Tourism &amp; Marketing - Tourism Research - Visit Wales Marketing Evaluation - Outcomes &amp; Deliverables - 2023-2028:Market Demand 2025</value>
    </field>
    <field name="Objective-Parent">
      <value order="0">Market Demand 2025</value>
    </field>
    <field name="Objective-State">
      <value order="0">Published</value>
    </field>
    <field name="Objective-VersionId">
      <value order="0">vA106656717</value>
    </field>
    <field name="Objective-Version">
      <value order="0">1.0</value>
    </field>
    <field name="Objective-VersionNumber">
      <value order="0">2</value>
    </field>
    <field name="Objective-VersionComment">
      <value order="0"/>
    </field>
    <field name="Objective-FileNumber">
      <value order="0">qA2088808</value>
    </field>
    <field name="Objective-Classification">
      <value order="0">Official</value>
    </field>
    <field name="Objective-Caveats">
      <value order="0"/>
    </field>
  </systemFields>
  <catalogues>
    <catalogue name="Document - Connect Document Type Catalogue" type="type" ori="id:cA76">
      <field name="Objective-Connect Creator">
        <value order="0">nicole@kubikalloo.com</value>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TM10001115[[fn=Parcel]]</Template>
  <TotalTime>0</TotalTime>
  <Words>5618</Words>
  <Application>Microsoft Office PowerPoint</Application>
  <PresentationFormat>Widescreen</PresentationFormat>
  <Paragraphs>569</Paragraphs>
  <Slides>58</Slides>
  <Notes>28</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Aptos</vt:lpstr>
      <vt:lpstr>Arial</vt:lpstr>
      <vt:lpstr>Calibri</vt:lpstr>
      <vt:lpstr>Cambria</vt:lpstr>
      <vt:lpstr>VisitBritain powerpoint template 16x9 final</vt:lpstr>
      <vt:lpstr>Visit Wales Market Demand Study –  Ireland (2025)</vt:lpstr>
      <vt:lpstr>  Full Research Report: Visit Wales Market Demand Study – Ireland (2025)   Cardiff: Welsh Government, GSR report number 79/2025   Available at: https://www.gov.wales/tourism-market-demand-reports-march-2025</vt:lpstr>
      <vt:lpstr>Contents</vt:lpstr>
      <vt:lpstr>BACKGROUND  &amp; METHODOLOGY</vt:lpstr>
      <vt:lpstr>Background</vt:lpstr>
      <vt:lpstr>Methodology</vt:lpstr>
      <vt:lpstr>Definitions used in this report</vt:lpstr>
      <vt:lpstr>KEY FINDINGS</vt:lpstr>
      <vt:lpstr>KEY FINDINGS</vt:lpstr>
      <vt:lpstr>PROFILE OF IRISH HOLIDAY MARKET</vt:lpstr>
      <vt:lpstr>The sample is similar to last year, with families compromising the largest lifestage.</vt:lpstr>
      <vt:lpstr>Region of origin</vt:lpstr>
      <vt:lpstr>Relationship with each destination</vt:lpstr>
      <vt:lpstr>Previous visits to each destination</vt:lpstr>
      <vt:lpstr>Destination influences</vt:lpstr>
      <vt:lpstr>WALES VISITATION 2024</vt:lpstr>
      <vt:lpstr>Took a short break or holiday in Wales in 2024</vt:lpstr>
      <vt:lpstr>Month trip taken in Wales in 2023 or 2024</vt:lpstr>
      <vt:lpstr>Wales as a first-choice destination</vt:lpstr>
      <vt:lpstr>Where in Wales and number of nights stayed</vt:lpstr>
      <vt:lpstr>Company</vt:lpstr>
      <vt:lpstr>Understand the characteristics of trips taken in 2024</vt:lpstr>
      <vt:lpstr>LIKELY TO VISIT WALES IN 2025</vt:lpstr>
      <vt:lpstr>Intending to visit Wales in 2025</vt:lpstr>
      <vt:lpstr>Intending to visit Wales in 2025, by lifestage</vt:lpstr>
      <vt:lpstr>Intending to visit Wales in 2025, by lifestage</vt:lpstr>
      <vt:lpstr>Events</vt:lpstr>
      <vt:lpstr>Where are they planning to go in 2025 in Wales?</vt:lpstr>
      <vt:lpstr>PowerPoint Presentation</vt:lpstr>
      <vt:lpstr>UK and Ireland considerations for 2025</vt:lpstr>
      <vt:lpstr>Understanding intentions to take trips to Wales in 2025</vt:lpstr>
      <vt:lpstr>VISIT WALES MARKETING IMPACT</vt:lpstr>
      <vt:lpstr>Heard Wales talked about as a place to visit</vt:lpstr>
      <vt:lpstr>65% have seen or heard about Wales via at least one information source in the last few months.   TV advertising is the primary source, closely followed by ‘word of mouth’. However, younger independents are less likely to have heard about it through TV ads and more likely through content creators, influencers, and social media.</vt:lpstr>
      <vt:lpstr>The family campaigns had slightly more recall with 32% stating they have seen it for the Hwyl campaign and 26% for the Wales by tails campaign.</vt:lpstr>
      <vt:lpstr>Statements campaigns</vt:lpstr>
      <vt:lpstr>Perceptions campaigns</vt:lpstr>
      <vt:lpstr>Perceptions campaigns, of those aware</vt:lpstr>
      <vt:lpstr>Descriptive statements campaigns</vt:lpstr>
      <vt:lpstr>Visit Wales contact</vt:lpstr>
      <vt:lpstr>Saw marketing in relation to Welsh tourism?</vt:lpstr>
      <vt:lpstr>Visit Wales marketing impact</vt:lpstr>
      <vt:lpstr>LUXURY &amp; ACCESSIBILITY FOCUS</vt:lpstr>
      <vt:lpstr>Perception of Wales</vt:lpstr>
      <vt:lpstr>Perception of Wales</vt:lpstr>
      <vt:lpstr>Luxury importance</vt:lpstr>
      <vt:lpstr>Luxury importance, by lifestage</vt:lpstr>
      <vt:lpstr>Luxury</vt:lpstr>
      <vt:lpstr>Accessibility importance</vt:lpstr>
      <vt:lpstr>Accessibility accommodation &amp; attractions </vt:lpstr>
      <vt:lpstr>Luxury &amp; accessibility focus</vt:lpstr>
      <vt:lpstr>REASONS FOR NOT VISITING WALES IN 2024</vt:lpstr>
      <vt:lpstr>Reasons for not visiting Wales in 2024</vt:lpstr>
      <vt:lpstr>Wales visiting intentions by non-trip takers to Wales</vt:lpstr>
      <vt:lpstr>REASONS FOR NOT PLANNING TO VISIT WALES IN 2025</vt:lpstr>
      <vt:lpstr>Reasons for not planning to visit Wales in 2025</vt:lpstr>
      <vt:lpstr>UK and Ireland locations considered for visiting in 2025</vt:lpstr>
      <vt:lpstr>Reasons for not visiting Wales in 2024 or planning to visit in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Wales Market Demand Study – Ireland (2025)</dc:title>
  <dc:creator/>
  <cp:lastModifiedBy/>
  <cp:revision>1</cp:revision>
  <dcterms:created xsi:type="dcterms:W3CDTF">2025-07-17T09:20:15Z</dcterms:created>
  <dcterms:modified xsi:type="dcterms:W3CDTF">2025-07-17T09:20:25Z</dcterms:modified>
</cp:coreProperties>
</file>