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8.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2.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3.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61"/>
  </p:notesMasterIdLst>
  <p:sldIdLst>
    <p:sldId id="952" r:id="rId3"/>
    <p:sldId id="953" r:id="rId4"/>
    <p:sldId id="1028" r:id="rId5"/>
    <p:sldId id="1054" r:id="rId6"/>
    <p:sldId id="1068" r:id="rId7"/>
    <p:sldId id="1178" r:id="rId8"/>
    <p:sldId id="1065" r:id="rId9"/>
    <p:sldId id="1053" r:id="rId10"/>
    <p:sldId id="1142" r:id="rId11"/>
    <p:sldId id="1052" r:id="rId12"/>
    <p:sldId id="1158" r:id="rId13"/>
    <p:sldId id="1147" r:id="rId14"/>
    <p:sldId id="1160" r:id="rId15"/>
    <p:sldId id="1085" r:id="rId16"/>
    <p:sldId id="1082" r:id="rId17"/>
    <p:sldId id="1157" r:id="rId18"/>
    <p:sldId id="1086" r:id="rId19"/>
    <p:sldId id="1087" r:id="rId20"/>
    <p:sldId id="1088" r:id="rId21"/>
    <p:sldId id="1091" r:id="rId22"/>
    <p:sldId id="1092" r:id="rId23"/>
    <p:sldId id="1146" r:id="rId24"/>
    <p:sldId id="1048" r:id="rId25"/>
    <p:sldId id="1093" r:id="rId26"/>
    <p:sldId id="1151" r:id="rId27"/>
    <p:sldId id="1175" r:id="rId28"/>
    <p:sldId id="1100" r:id="rId29"/>
    <p:sldId id="1098" r:id="rId30"/>
    <p:sldId id="1101" r:id="rId31"/>
    <p:sldId id="1102" r:id="rId32"/>
    <p:sldId id="1044" r:id="rId33"/>
    <p:sldId id="1049" r:id="rId34"/>
    <p:sldId id="1043" r:id="rId35"/>
    <p:sldId id="1138" r:id="rId36"/>
    <p:sldId id="1126" r:id="rId37"/>
    <p:sldId id="1114" r:id="rId38"/>
    <p:sldId id="1132" r:id="rId39"/>
    <p:sldId id="1174" r:id="rId40"/>
    <p:sldId id="1111" r:id="rId41"/>
    <p:sldId id="1116" r:id="rId42"/>
    <p:sldId id="1105" r:id="rId43"/>
    <p:sldId id="1144" r:id="rId44"/>
    <p:sldId id="1047" r:id="rId45"/>
    <p:sldId id="1161" r:id="rId46"/>
    <p:sldId id="1170" r:id="rId47"/>
    <p:sldId id="1162" r:id="rId48"/>
    <p:sldId id="1163" r:id="rId49"/>
    <p:sldId id="1164" r:id="rId50"/>
    <p:sldId id="1165" r:id="rId51"/>
    <p:sldId id="1177" r:id="rId52"/>
    <p:sldId id="1172" r:id="rId53"/>
    <p:sldId id="1072" r:id="rId54"/>
    <p:sldId id="1129" r:id="rId55"/>
    <p:sldId id="1127" r:id="rId56"/>
    <p:sldId id="1166" r:id="rId57"/>
    <p:sldId id="1130" r:id="rId58"/>
    <p:sldId id="1131" r:id="rId59"/>
    <p:sldId id="1171"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amp; Contents" id="{0D19AEDF-77D3-4425-B6AB-BD2BF311DF4B}">
          <p14:sldIdLst>
            <p14:sldId id="952"/>
            <p14:sldId id="953"/>
            <p14:sldId id="1028"/>
          </p14:sldIdLst>
        </p14:section>
        <p14:section name="Background &amp; Methodology" id="{FFC82336-3FB6-46AF-8905-FB6CDB5C1689}">
          <p14:sldIdLst>
            <p14:sldId id="1054"/>
            <p14:sldId id="1068"/>
            <p14:sldId id="1178"/>
            <p14:sldId id="1065"/>
          </p14:sldIdLst>
        </p14:section>
        <p14:section name="Key Findings" id="{AF7C74B5-0D16-4826-8483-66119A2DEF20}">
          <p14:sldIdLst>
            <p14:sldId id="1053"/>
            <p14:sldId id="1142"/>
          </p14:sldIdLst>
        </p14:section>
        <p14:section name="Profile" id="{79EA0617-FA25-46D3-ABB1-3D98BD50ED23}">
          <p14:sldIdLst>
            <p14:sldId id="1052"/>
            <p14:sldId id="1158"/>
            <p14:sldId id="1147"/>
            <p14:sldId id="1160"/>
            <p14:sldId id="1085"/>
            <p14:sldId id="1082"/>
          </p14:sldIdLst>
        </p14:section>
        <p14:section name="Wales Visitation 2024" id="{C6DBF8A8-7879-46ED-A995-AF5871D8C355}">
          <p14:sldIdLst>
            <p14:sldId id="1157"/>
            <p14:sldId id="1086"/>
            <p14:sldId id="1087"/>
            <p14:sldId id="1088"/>
            <p14:sldId id="1091"/>
            <p14:sldId id="1092"/>
            <p14:sldId id="1146"/>
          </p14:sldIdLst>
        </p14:section>
        <p14:section name="Intention to take a trip in Wales in 2025" id="{4E138B13-ABE8-4882-962E-CBBC94AC37CA}">
          <p14:sldIdLst>
            <p14:sldId id="1048"/>
            <p14:sldId id="1093"/>
            <p14:sldId id="1151"/>
            <p14:sldId id="1175"/>
            <p14:sldId id="1100"/>
            <p14:sldId id="1098"/>
            <p14:sldId id="1101"/>
            <p14:sldId id="1102"/>
            <p14:sldId id="1044"/>
          </p14:sldIdLst>
        </p14:section>
        <p14:section name="Marketing Impact" id="{21497AA8-36FB-4233-9E8D-C18D15645E72}">
          <p14:sldIdLst>
            <p14:sldId id="1049"/>
            <p14:sldId id="1043"/>
            <p14:sldId id="1138"/>
            <p14:sldId id="1126"/>
            <p14:sldId id="1114"/>
            <p14:sldId id="1132"/>
            <p14:sldId id="1174"/>
            <p14:sldId id="1111"/>
            <p14:sldId id="1116"/>
            <p14:sldId id="1105"/>
            <p14:sldId id="1144"/>
          </p14:sldIdLst>
        </p14:section>
        <p14:section name="Luxury &amp; accessibility focus" id="{AD9BC404-D81D-46E6-BD50-6B3350EC2DD1}">
          <p14:sldIdLst>
            <p14:sldId id="1047"/>
            <p14:sldId id="1161"/>
            <p14:sldId id="1170"/>
            <p14:sldId id="1162"/>
            <p14:sldId id="1163"/>
            <p14:sldId id="1164"/>
            <p14:sldId id="1165"/>
            <p14:sldId id="1177"/>
            <p14:sldId id="1172"/>
          </p14:sldIdLst>
        </p14:section>
        <p14:section name="Reasons for not visiting Wales" id="{C90C1A2E-F191-49EA-8255-E0E6CAD3FC54}">
          <p14:sldIdLst>
            <p14:sldId id="1072"/>
            <p14:sldId id="1129"/>
            <p14:sldId id="1127"/>
            <p14:sldId id="1166"/>
            <p14:sldId id="1130"/>
            <p14:sldId id="1131"/>
            <p14:sldId id="117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0742"/>
    <a:srgbClr val="EA5A0D"/>
    <a:srgbClr val="135D78"/>
    <a:srgbClr val="FF66CC"/>
    <a:srgbClr val="E4BFEB"/>
    <a:srgbClr val="C4D2E6"/>
    <a:srgbClr val="EFAC33"/>
    <a:srgbClr val="B5D7AE"/>
    <a:srgbClr val="F0C2C4"/>
    <a:srgbClr val="105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microsoft.com/office/2018/10/relationships/authors" Target="author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Wales</c:v>
                </c:pt>
                <c:pt idx="1">
                  <c:v>South East England</c:v>
                </c:pt>
                <c:pt idx="2">
                  <c:v>London/Greater London</c:v>
                </c:pt>
                <c:pt idx="3">
                  <c:v>North West England</c:v>
                </c:pt>
                <c:pt idx="4">
                  <c:v>West Midlands</c:v>
                </c:pt>
                <c:pt idx="5">
                  <c:v>South West England</c:v>
                </c:pt>
                <c:pt idx="6">
                  <c:v>East Anglia/East of England</c:v>
                </c:pt>
                <c:pt idx="7">
                  <c:v>Scotland</c:v>
                </c:pt>
                <c:pt idx="8">
                  <c:v>Yorkshire/Humberside</c:v>
                </c:pt>
                <c:pt idx="9">
                  <c:v>East Midlands</c:v>
                </c:pt>
                <c:pt idx="10">
                  <c:v>North East England</c:v>
                </c:pt>
                <c:pt idx="11">
                  <c:v>Northern Ireland</c:v>
                </c:pt>
              </c:strCache>
            </c:strRef>
          </c:cat>
          <c:val>
            <c:numRef>
              <c:f>Sheet1!$B$2:$M$2</c:f>
            </c:numRef>
          </c:val>
          <c:extLst>
            <c:ext xmlns:c16="http://schemas.microsoft.com/office/drawing/2014/chart" uri="{C3380CC4-5D6E-409C-BE32-E72D297353CC}">
              <c16:uniqueId val="{00000000-B343-49DC-ADB6-EAB8496E4E7B}"/>
            </c:ext>
          </c:extLst>
        </c:ser>
        <c:ser>
          <c:idx val="1"/>
          <c:order val="1"/>
          <c:tx>
            <c:strRef>
              <c:f>Sheet1!$A$3</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Wales</c:v>
                </c:pt>
                <c:pt idx="1">
                  <c:v>South East England</c:v>
                </c:pt>
                <c:pt idx="2">
                  <c:v>London/Greater London</c:v>
                </c:pt>
                <c:pt idx="3">
                  <c:v>North West England</c:v>
                </c:pt>
                <c:pt idx="4">
                  <c:v>West Midlands</c:v>
                </c:pt>
                <c:pt idx="5">
                  <c:v>South West England</c:v>
                </c:pt>
                <c:pt idx="6">
                  <c:v>East Anglia/East of England</c:v>
                </c:pt>
                <c:pt idx="7">
                  <c:v>Scotland</c:v>
                </c:pt>
                <c:pt idx="8">
                  <c:v>Yorkshire/Humberside</c:v>
                </c:pt>
                <c:pt idx="9">
                  <c:v>East Midlands</c:v>
                </c:pt>
                <c:pt idx="10">
                  <c:v>North East England</c:v>
                </c:pt>
                <c:pt idx="11">
                  <c:v>Northern Ireland</c:v>
                </c:pt>
              </c:strCache>
            </c:strRef>
          </c:cat>
          <c:val>
            <c:numRef>
              <c:f>Sheet1!$B$3:$M$3</c:f>
              <c:numCache>
                <c:formatCode>0%</c:formatCode>
                <c:ptCount val="12"/>
                <c:pt idx="0">
                  <c:v>0.1643620015135</c:v>
                </c:pt>
                <c:pt idx="1">
                  <c:v>0.12066498291070001</c:v>
                </c:pt>
                <c:pt idx="2">
                  <c:v>0.1152282119036</c:v>
                </c:pt>
                <c:pt idx="3">
                  <c:v>9.5687236275269996E-2</c:v>
                </c:pt>
                <c:pt idx="4">
                  <c:v>8.3229834283990001E-2</c:v>
                </c:pt>
                <c:pt idx="5">
                  <c:v>7.5245113031510005E-2</c:v>
                </c:pt>
                <c:pt idx="6">
                  <c:v>7.8952935456070003E-2</c:v>
                </c:pt>
                <c:pt idx="7">
                  <c:v>6.7486142410040001E-2</c:v>
                </c:pt>
                <c:pt idx="8">
                  <c:v>6.8890335157700003E-2</c:v>
                </c:pt>
                <c:pt idx="9">
                  <c:v>6.9578097041089998E-2</c:v>
                </c:pt>
                <c:pt idx="10">
                  <c:v>3.4739798742240001E-2</c:v>
                </c:pt>
                <c:pt idx="11">
                  <c:v>2.5935311274359999E-2</c:v>
                </c:pt>
              </c:numCache>
            </c:numRef>
          </c:val>
          <c:extLst>
            <c:ext xmlns:c16="http://schemas.microsoft.com/office/drawing/2014/chart" uri="{C3380CC4-5D6E-409C-BE32-E72D297353CC}">
              <c16:uniqueId val="{00000000-E9E8-4679-B49A-2612F2903B4C}"/>
            </c:ext>
          </c:extLst>
        </c:ser>
        <c:ser>
          <c:idx val="2"/>
          <c:order val="2"/>
          <c:tx>
            <c:strRef>
              <c:f>Sheet1!$A$4</c:f>
              <c:strCache>
                <c:ptCount val="1"/>
                <c:pt idx="0">
                  <c:v>2025</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Wales</c:v>
                </c:pt>
                <c:pt idx="1">
                  <c:v>South East England</c:v>
                </c:pt>
                <c:pt idx="2">
                  <c:v>London/Greater London</c:v>
                </c:pt>
                <c:pt idx="3">
                  <c:v>North West England</c:v>
                </c:pt>
                <c:pt idx="4">
                  <c:v>West Midlands</c:v>
                </c:pt>
                <c:pt idx="5">
                  <c:v>South West England</c:v>
                </c:pt>
                <c:pt idx="6">
                  <c:v>East Anglia/East of England</c:v>
                </c:pt>
                <c:pt idx="7">
                  <c:v>Scotland</c:v>
                </c:pt>
                <c:pt idx="8">
                  <c:v>Yorkshire/Humberside</c:v>
                </c:pt>
                <c:pt idx="9">
                  <c:v>East Midlands</c:v>
                </c:pt>
                <c:pt idx="10">
                  <c:v>North East England</c:v>
                </c:pt>
                <c:pt idx="11">
                  <c:v>Northern Ireland</c:v>
                </c:pt>
              </c:strCache>
            </c:strRef>
          </c:cat>
          <c:val>
            <c:numRef>
              <c:f>Sheet1!$B$4:$M$4</c:f>
              <c:numCache>
                <c:formatCode>0%</c:formatCode>
                <c:ptCount val="12"/>
                <c:pt idx="0">
                  <c:v>0.16570104287369999</c:v>
                </c:pt>
                <c:pt idx="1">
                  <c:v>0.1216685979143</c:v>
                </c:pt>
                <c:pt idx="2">
                  <c:v>0.1135573580533</c:v>
                </c:pt>
                <c:pt idx="3">
                  <c:v>9.6176129779839997E-2</c:v>
                </c:pt>
                <c:pt idx="4">
                  <c:v>7.8794901506370002E-2</c:v>
                </c:pt>
                <c:pt idx="5">
                  <c:v>7.8794901506370002E-2</c:v>
                </c:pt>
                <c:pt idx="6">
                  <c:v>7.6477404403239996E-2</c:v>
                </c:pt>
                <c:pt idx="7">
                  <c:v>6.9524913093859997E-2</c:v>
                </c:pt>
                <c:pt idx="8">
                  <c:v>6.9524913093859997E-2</c:v>
                </c:pt>
                <c:pt idx="9">
                  <c:v>6.9524913093859997E-2</c:v>
                </c:pt>
                <c:pt idx="10">
                  <c:v>3.4762456546929998E-2</c:v>
                </c:pt>
                <c:pt idx="11">
                  <c:v>2.4333719582850001E-2</c:v>
                </c:pt>
              </c:numCache>
            </c:numRef>
          </c:val>
          <c:extLst>
            <c:ext xmlns:c16="http://schemas.microsoft.com/office/drawing/2014/chart" uri="{C3380CC4-5D6E-409C-BE32-E72D297353CC}">
              <c16:uniqueId val="{00000000-483A-4E1D-8B98-8468C315C2C1}"/>
            </c:ext>
          </c:extLst>
        </c:ser>
        <c:dLbls>
          <c:dLblPos val="outEnd"/>
          <c:showLegendKey val="0"/>
          <c:showVal val="1"/>
          <c:showCatName val="0"/>
          <c:showSerName val="0"/>
          <c:showPercent val="0"/>
          <c:showBubbleSize val="0"/>
        </c:dLbls>
        <c:gapWidth val="219"/>
        <c:overlap val="-27"/>
        <c:axId val="1617370976"/>
        <c:axId val="1617370016"/>
      </c:barChart>
      <c:catAx>
        <c:axId val="161737097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crossAx val="1617370016"/>
        <c:crosses val="autoZero"/>
        <c:auto val="1"/>
        <c:lblAlgn val="ctr"/>
        <c:lblOffset val="100"/>
        <c:noMultiLvlLbl val="0"/>
      </c:catAx>
      <c:valAx>
        <c:axId val="1617370016"/>
        <c:scaling>
          <c:orientation val="minMax"/>
          <c:max val="0.30000000000000004"/>
        </c:scaling>
        <c:delete val="1"/>
        <c:axPos val="l"/>
        <c:numFmt formatCode="0%" sourceLinked="1"/>
        <c:majorTickMark val="out"/>
        <c:minorTickMark val="none"/>
        <c:tickLblPos val="nextTo"/>
        <c:crossAx val="1617370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 have never taken a short break or holiday there before and am not likely to in the future</c:v>
                </c:pt>
              </c:strCache>
            </c:strRef>
          </c:tx>
          <c:spPr>
            <a:solidFill>
              <a:schemeClr val="accent1">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Wales</c:v>
                </c:pt>
                <c:pt idx="1">
                  <c:v>Wales (unboosted)</c:v>
                </c:pt>
                <c:pt idx="2">
                  <c:v>West Country </c:v>
                </c:pt>
                <c:pt idx="3">
                  <c:v>Scotland</c:v>
                </c:pt>
                <c:pt idx="4">
                  <c:v>Yorkshire</c:v>
                </c:pt>
                <c:pt idx="5">
                  <c:v>The South Coast of England</c:v>
                </c:pt>
                <c:pt idx="6">
                  <c:v>The Lake District</c:v>
                </c:pt>
                <c:pt idx="7">
                  <c:v>Peak District</c:v>
                </c:pt>
                <c:pt idx="8">
                  <c:v>Northern Ireland</c:v>
                </c:pt>
                <c:pt idx="9">
                  <c:v>Republic of Ireland</c:v>
                </c:pt>
              </c:strCache>
            </c:strRef>
          </c:cat>
          <c:val>
            <c:numRef>
              <c:f>Sheet1!$B$2:$B$11</c:f>
              <c:numCache>
                <c:formatCode>0%</c:formatCode>
                <c:ptCount val="10"/>
                <c:pt idx="0">
                  <c:v>4.6349942062570003E-2</c:v>
                </c:pt>
                <c:pt idx="1">
                  <c:v>5.3333333333329999E-2</c:v>
                </c:pt>
                <c:pt idx="2">
                  <c:v>6.4889918887599998E-2</c:v>
                </c:pt>
                <c:pt idx="3">
                  <c:v>6.7207415990730004E-2</c:v>
                </c:pt>
                <c:pt idx="4">
                  <c:v>9.1541135573579999E-2</c:v>
                </c:pt>
                <c:pt idx="5">
                  <c:v>7.8794901506370002E-2</c:v>
                </c:pt>
                <c:pt idx="6">
                  <c:v>8.4588644264189994E-2</c:v>
                </c:pt>
                <c:pt idx="7">
                  <c:v>0.1008111239861</c:v>
                </c:pt>
                <c:pt idx="8">
                  <c:v>0.1691772885284</c:v>
                </c:pt>
                <c:pt idx="9">
                  <c:v>0.13673232908460001</c:v>
                </c:pt>
              </c:numCache>
            </c:numRef>
          </c:val>
          <c:extLst>
            <c:ext xmlns:c16="http://schemas.microsoft.com/office/drawing/2014/chart" uri="{C3380CC4-5D6E-409C-BE32-E72D297353CC}">
              <c16:uniqueId val="{00000000-DBC2-4CD1-9479-23133B04265B}"/>
            </c:ext>
          </c:extLst>
        </c:ser>
        <c:ser>
          <c:idx val="1"/>
          <c:order val="1"/>
          <c:tx>
            <c:strRef>
              <c:f>Sheet1!$C$1</c:f>
              <c:strCache>
                <c:ptCount val="1"/>
                <c:pt idx="0">
                  <c:v>I have never been on a holiday or short break there but would like to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Wales</c:v>
                </c:pt>
                <c:pt idx="1">
                  <c:v>Wales (unboosted)</c:v>
                </c:pt>
                <c:pt idx="2">
                  <c:v>West Country </c:v>
                </c:pt>
                <c:pt idx="3">
                  <c:v>Scotland</c:v>
                </c:pt>
                <c:pt idx="4">
                  <c:v>Yorkshire</c:v>
                </c:pt>
                <c:pt idx="5">
                  <c:v>The South Coast of England</c:v>
                </c:pt>
                <c:pt idx="6">
                  <c:v>The Lake District</c:v>
                </c:pt>
                <c:pt idx="7">
                  <c:v>Peak District</c:v>
                </c:pt>
                <c:pt idx="8">
                  <c:v>Northern Ireland</c:v>
                </c:pt>
                <c:pt idx="9">
                  <c:v>Republic of Ireland</c:v>
                </c:pt>
              </c:strCache>
            </c:strRef>
          </c:cat>
          <c:val>
            <c:numRef>
              <c:f>Sheet1!$C$2:$C$11</c:f>
              <c:numCache>
                <c:formatCode>0%</c:formatCode>
                <c:ptCount val="10"/>
                <c:pt idx="0">
                  <c:v>0.1714947856315</c:v>
                </c:pt>
                <c:pt idx="1">
                  <c:v>0.188</c:v>
                </c:pt>
                <c:pt idx="2">
                  <c:v>0.23174971031290001</c:v>
                </c:pt>
                <c:pt idx="3">
                  <c:v>0.2456546929316</c:v>
                </c:pt>
                <c:pt idx="4">
                  <c:v>0.25376593279260001</c:v>
                </c:pt>
                <c:pt idx="5">
                  <c:v>0.25608342989569999</c:v>
                </c:pt>
                <c:pt idx="6">
                  <c:v>0.29663962920050002</c:v>
                </c:pt>
                <c:pt idx="7">
                  <c:v>0.36268829663960001</c:v>
                </c:pt>
                <c:pt idx="8">
                  <c:v>0.41483198146</c:v>
                </c:pt>
                <c:pt idx="9">
                  <c:v>0.3974507531866</c:v>
                </c:pt>
              </c:numCache>
            </c:numRef>
          </c:val>
          <c:extLst>
            <c:ext xmlns:c16="http://schemas.microsoft.com/office/drawing/2014/chart" uri="{C3380CC4-5D6E-409C-BE32-E72D297353CC}">
              <c16:uniqueId val="{00000001-DBC2-4CD1-9479-23133B04265B}"/>
            </c:ext>
          </c:extLst>
        </c:ser>
        <c:ser>
          <c:idx val="2"/>
          <c:order val="2"/>
          <c:tx>
            <c:strRef>
              <c:f>Sheet1!$D$1</c:f>
              <c:strCache>
                <c:ptCount val="1"/>
                <c:pt idx="0">
                  <c:v>I have taken a short break or holiday there before, but am unlikely to do so again</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Wales</c:v>
                </c:pt>
                <c:pt idx="1">
                  <c:v>Wales (unboosted)</c:v>
                </c:pt>
                <c:pt idx="2">
                  <c:v>West Country </c:v>
                </c:pt>
                <c:pt idx="3">
                  <c:v>Scotland</c:v>
                </c:pt>
                <c:pt idx="4">
                  <c:v>Yorkshire</c:v>
                </c:pt>
                <c:pt idx="5">
                  <c:v>The South Coast of England</c:v>
                </c:pt>
                <c:pt idx="6">
                  <c:v>The Lake District</c:v>
                </c:pt>
                <c:pt idx="7">
                  <c:v>Peak District</c:v>
                </c:pt>
                <c:pt idx="8">
                  <c:v>Northern Ireland</c:v>
                </c:pt>
                <c:pt idx="9">
                  <c:v>Republic of Ireland</c:v>
                </c:pt>
              </c:strCache>
            </c:strRef>
          </c:cat>
          <c:val>
            <c:numRef>
              <c:f>Sheet1!$D$2:$D$11</c:f>
              <c:numCache>
                <c:formatCode>0%</c:formatCode>
                <c:ptCount val="10"/>
                <c:pt idx="0">
                  <c:v>6.025492468134E-2</c:v>
                </c:pt>
                <c:pt idx="1">
                  <c:v>6.4000000000000001E-2</c:v>
                </c:pt>
                <c:pt idx="2">
                  <c:v>0.1031286210892</c:v>
                </c:pt>
                <c:pt idx="3">
                  <c:v>7.5318655851680003E-2</c:v>
                </c:pt>
                <c:pt idx="4">
                  <c:v>7.5318655851680003E-2</c:v>
                </c:pt>
                <c:pt idx="5">
                  <c:v>9.2699884125140006E-2</c:v>
                </c:pt>
                <c:pt idx="6">
                  <c:v>9.1541135573579999E-2</c:v>
                </c:pt>
                <c:pt idx="7">
                  <c:v>8.8064889918889999E-2</c:v>
                </c:pt>
                <c:pt idx="8">
                  <c:v>5.0984936268830001E-2</c:v>
                </c:pt>
                <c:pt idx="9">
                  <c:v>8.8064889918889999E-2</c:v>
                </c:pt>
              </c:numCache>
            </c:numRef>
          </c:val>
          <c:extLst>
            <c:ext xmlns:c16="http://schemas.microsoft.com/office/drawing/2014/chart" uri="{C3380CC4-5D6E-409C-BE32-E72D297353CC}">
              <c16:uniqueId val="{00000002-DBC2-4CD1-9479-23133B04265B}"/>
            </c:ext>
          </c:extLst>
        </c:ser>
        <c:ser>
          <c:idx val="3"/>
          <c:order val="3"/>
          <c:tx>
            <c:strRef>
              <c:f>Sheet1!$E$1</c:f>
              <c:strCache>
                <c:ptCount val="1"/>
                <c:pt idx="0">
                  <c:v>I have taken a short break or holiday there once or twice before and might do so again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Wales</c:v>
                </c:pt>
                <c:pt idx="1">
                  <c:v>Wales (unboosted)</c:v>
                </c:pt>
                <c:pt idx="2">
                  <c:v>West Country </c:v>
                </c:pt>
                <c:pt idx="3">
                  <c:v>Scotland</c:v>
                </c:pt>
                <c:pt idx="4">
                  <c:v>Yorkshire</c:v>
                </c:pt>
                <c:pt idx="5">
                  <c:v>The South Coast of England</c:v>
                </c:pt>
                <c:pt idx="6">
                  <c:v>The Lake District</c:v>
                </c:pt>
                <c:pt idx="7">
                  <c:v>Peak District</c:v>
                </c:pt>
                <c:pt idx="8">
                  <c:v>Northern Ireland</c:v>
                </c:pt>
                <c:pt idx="9">
                  <c:v>Republic of Ireland</c:v>
                </c:pt>
              </c:strCache>
            </c:strRef>
          </c:cat>
          <c:val>
            <c:numRef>
              <c:f>Sheet1!$E$2:$E$11</c:f>
              <c:numCache>
                <c:formatCode>0%</c:formatCode>
                <c:ptCount val="10"/>
                <c:pt idx="0">
                  <c:v>0.29084588644260001</c:v>
                </c:pt>
                <c:pt idx="1">
                  <c:v>0.3026666666667</c:v>
                </c:pt>
                <c:pt idx="2">
                  <c:v>0.28621089223640001</c:v>
                </c:pt>
                <c:pt idx="3">
                  <c:v>0.30938586326770001</c:v>
                </c:pt>
                <c:pt idx="4">
                  <c:v>0.28621089223640001</c:v>
                </c:pt>
                <c:pt idx="5">
                  <c:v>0.28157589803010002</c:v>
                </c:pt>
                <c:pt idx="6">
                  <c:v>0.28041714947860003</c:v>
                </c:pt>
                <c:pt idx="7">
                  <c:v>0.23522595596759999</c:v>
                </c:pt>
                <c:pt idx="8">
                  <c:v>0.18308227114719999</c:v>
                </c:pt>
                <c:pt idx="9">
                  <c:v>0.19582850521440001</c:v>
                </c:pt>
              </c:numCache>
            </c:numRef>
          </c:val>
          <c:extLst>
            <c:ext xmlns:c16="http://schemas.microsoft.com/office/drawing/2014/chart" uri="{C3380CC4-5D6E-409C-BE32-E72D297353CC}">
              <c16:uniqueId val="{00000003-DBC2-4CD1-9479-23133B04265B}"/>
            </c:ext>
          </c:extLst>
        </c:ser>
        <c:ser>
          <c:idx val="4"/>
          <c:order val="4"/>
          <c:tx>
            <c:strRef>
              <c:f>Sheet1!$F$1</c:f>
              <c:strCache>
                <c:ptCount val="1"/>
                <c:pt idx="0">
                  <c:v>I sometimes take short breaks or holidays there and intend to do so again in the next couple of years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Wales</c:v>
                </c:pt>
                <c:pt idx="1">
                  <c:v>Wales (unboosted)</c:v>
                </c:pt>
                <c:pt idx="2">
                  <c:v>West Country </c:v>
                </c:pt>
                <c:pt idx="3">
                  <c:v>Scotland</c:v>
                </c:pt>
                <c:pt idx="4">
                  <c:v>Yorkshire</c:v>
                </c:pt>
                <c:pt idx="5">
                  <c:v>The South Coast of England</c:v>
                </c:pt>
                <c:pt idx="6">
                  <c:v>The Lake District</c:v>
                </c:pt>
                <c:pt idx="7">
                  <c:v>Peak District</c:v>
                </c:pt>
                <c:pt idx="8">
                  <c:v>Northern Ireland</c:v>
                </c:pt>
                <c:pt idx="9">
                  <c:v>Republic of Ireland</c:v>
                </c:pt>
              </c:strCache>
            </c:strRef>
          </c:cat>
          <c:val>
            <c:numRef>
              <c:f>Sheet1!$F$2:$F$11</c:f>
              <c:numCache>
                <c:formatCode>0%</c:formatCode>
                <c:ptCount val="10"/>
                <c:pt idx="0">
                  <c:v>0.17612977983780001</c:v>
                </c:pt>
                <c:pt idx="1">
                  <c:v>0.1653333333333</c:v>
                </c:pt>
                <c:pt idx="2">
                  <c:v>0.1506373117034</c:v>
                </c:pt>
                <c:pt idx="3">
                  <c:v>0.1517960602549</c:v>
                </c:pt>
                <c:pt idx="4">
                  <c:v>0.1216685979143</c:v>
                </c:pt>
                <c:pt idx="5">
                  <c:v>0.13673232908460001</c:v>
                </c:pt>
                <c:pt idx="6">
                  <c:v>0.1205098493627</c:v>
                </c:pt>
                <c:pt idx="7">
                  <c:v>0.1100811123986</c:v>
                </c:pt>
                <c:pt idx="8">
                  <c:v>8.1112398609499994E-2</c:v>
                </c:pt>
                <c:pt idx="9">
                  <c:v>7.0683661645420004E-2</c:v>
                </c:pt>
              </c:numCache>
            </c:numRef>
          </c:val>
          <c:extLst>
            <c:ext xmlns:c16="http://schemas.microsoft.com/office/drawing/2014/chart" uri="{C3380CC4-5D6E-409C-BE32-E72D297353CC}">
              <c16:uniqueId val="{00000004-DBC2-4CD1-9479-23133B04265B}"/>
            </c:ext>
          </c:extLst>
        </c:ser>
        <c:ser>
          <c:idx val="5"/>
          <c:order val="5"/>
          <c:tx>
            <c:strRef>
              <c:f>Sheet1!$G$1</c:f>
              <c:strCache>
                <c:ptCount val="1"/>
                <c:pt idx="0">
                  <c:v>I often take short breaks or holidays there and intend to do so again within the next year</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Wales</c:v>
                </c:pt>
                <c:pt idx="1">
                  <c:v>Wales (unboosted)</c:v>
                </c:pt>
                <c:pt idx="2">
                  <c:v>West Country </c:v>
                </c:pt>
                <c:pt idx="3">
                  <c:v>Scotland</c:v>
                </c:pt>
                <c:pt idx="4">
                  <c:v>Yorkshire</c:v>
                </c:pt>
                <c:pt idx="5">
                  <c:v>The South Coast of England</c:v>
                </c:pt>
                <c:pt idx="6">
                  <c:v>The Lake District</c:v>
                </c:pt>
                <c:pt idx="7">
                  <c:v>Peak District</c:v>
                </c:pt>
                <c:pt idx="8">
                  <c:v>Northern Ireland</c:v>
                </c:pt>
                <c:pt idx="9">
                  <c:v>Republic of Ireland</c:v>
                </c:pt>
              </c:strCache>
            </c:strRef>
          </c:cat>
          <c:val>
            <c:numRef>
              <c:f>Sheet1!$G$2:$G$11</c:f>
              <c:numCache>
                <c:formatCode>0%</c:formatCode>
                <c:ptCount val="10"/>
                <c:pt idx="0">
                  <c:v>0.23986095017379999</c:v>
                </c:pt>
                <c:pt idx="1">
                  <c:v>0.21333333333330001</c:v>
                </c:pt>
                <c:pt idx="2">
                  <c:v>0.1344148319815</c:v>
                </c:pt>
                <c:pt idx="3">
                  <c:v>0.12746234067209999</c:v>
                </c:pt>
                <c:pt idx="4">
                  <c:v>0.13673232908460001</c:v>
                </c:pt>
                <c:pt idx="5">
                  <c:v>0.1205098493627</c:v>
                </c:pt>
                <c:pt idx="6">
                  <c:v>0.1031286210892</c:v>
                </c:pt>
                <c:pt idx="7">
                  <c:v>6.3731170336040005E-2</c:v>
                </c:pt>
                <c:pt idx="8">
                  <c:v>7.3001158748549996E-2</c:v>
                </c:pt>
                <c:pt idx="9">
                  <c:v>6.9524913093859997E-2</c:v>
                </c:pt>
              </c:numCache>
            </c:numRef>
          </c:val>
          <c:extLst>
            <c:ext xmlns:c16="http://schemas.microsoft.com/office/drawing/2014/chart" uri="{C3380CC4-5D6E-409C-BE32-E72D297353CC}">
              <c16:uniqueId val="{00000005-DBC2-4CD1-9479-23133B04265B}"/>
            </c:ext>
          </c:extLst>
        </c:ser>
        <c:dLbls>
          <c:dLblPos val="ctr"/>
          <c:showLegendKey val="0"/>
          <c:showVal val="1"/>
          <c:showCatName val="0"/>
          <c:showSerName val="0"/>
          <c:showPercent val="0"/>
          <c:showBubbleSize val="0"/>
        </c:dLbls>
        <c:gapWidth val="150"/>
        <c:overlap val="100"/>
        <c:axId val="1779141359"/>
        <c:axId val="1779143279"/>
      </c:barChart>
      <c:catAx>
        <c:axId val="1779141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1779143279"/>
        <c:crosses val="autoZero"/>
        <c:auto val="1"/>
        <c:lblAlgn val="ctr"/>
        <c:lblOffset val="100"/>
        <c:noMultiLvlLbl val="0"/>
      </c:catAx>
      <c:valAx>
        <c:axId val="1779143279"/>
        <c:scaling>
          <c:orientation val="minMax"/>
        </c:scaling>
        <c:delete val="1"/>
        <c:axPos val="l"/>
        <c:numFmt formatCode="0%" sourceLinked="1"/>
        <c:majorTickMark val="none"/>
        <c:minorTickMark val="none"/>
        <c:tickLblPos val="nextTo"/>
        <c:crossAx val="1779141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In the last 2 months</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Wales</c:v>
                </c:pt>
                <c:pt idx="1">
                  <c:v>Scotland</c:v>
                </c:pt>
                <c:pt idx="2">
                  <c:v>Northern Ireland</c:v>
                </c:pt>
                <c:pt idx="3">
                  <c:v>Republic of Ireland</c:v>
                </c:pt>
                <c:pt idx="4">
                  <c:v>Yorkshire</c:v>
                </c:pt>
                <c:pt idx="5">
                  <c:v>The Lake District</c:v>
                </c:pt>
                <c:pt idx="6">
                  <c:v>West Country (including Devon &amp; Cornwall)</c:v>
                </c:pt>
                <c:pt idx="7">
                  <c:v>Peak District</c:v>
                </c:pt>
                <c:pt idx="8">
                  <c:v>The South Coast of England</c:v>
                </c:pt>
              </c:strCache>
            </c:strRef>
          </c:cat>
          <c:val>
            <c:numRef>
              <c:f>Sheet1!$B$2:$B$10</c:f>
              <c:numCache>
                <c:formatCode>0%</c:formatCode>
                <c:ptCount val="9"/>
                <c:pt idx="0">
                  <c:v>0.1303703703704</c:v>
                </c:pt>
                <c:pt idx="1">
                  <c:v>6.9139966273189996E-2</c:v>
                </c:pt>
                <c:pt idx="2">
                  <c:v>7.2423398328690006E-2</c:v>
                </c:pt>
                <c:pt idx="3">
                  <c:v>6.7164179104479999E-2</c:v>
                </c:pt>
                <c:pt idx="4">
                  <c:v>0.1044247787611</c:v>
                </c:pt>
                <c:pt idx="5">
                  <c:v>4.6816479400749997E-2</c:v>
                </c:pt>
                <c:pt idx="6">
                  <c:v>5.601317957166E-2</c:v>
                </c:pt>
                <c:pt idx="7">
                  <c:v>4.9676025917930001E-2</c:v>
                </c:pt>
                <c:pt idx="8">
                  <c:v>8.5365853658540006E-2</c:v>
                </c:pt>
              </c:numCache>
            </c:numRef>
          </c:val>
          <c:extLst>
            <c:ext xmlns:c16="http://schemas.microsoft.com/office/drawing/2014/chart" uri="{C3380CC4-5D6E-409C-BE32-E72D297353CC}">
              <c16:uniqueId val="{00000000-0FE4-4258-94D0-6A1ED617ECE7}"/>
            </c:ext>
          </c:extLst>
        </c:ser>
        <c:ser>
          <c:idx val="1"/>
          <c:order val="1"/>
          <c:tx>
            <c:strRef>
              <c:f>Sheet1!$C$1</c:f>
              <c:strCache>
                <c:ptCount val="1"/>
                <c:pt idx="0">
                  <c:v>2024</c:v>
                </c:pt>
              </c:strCache>
            </c:strRef>
          </c:tx>
          <c:spPr>
            <a:solidFill>
              <a:schemeClr val="bg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Wales</c:v>
                </c:pt>
                <c:pt idx="1">
                  <c:v>Scotland</c:v>
                </c:pt>
                <c:pt idx="2">
                  <c:v>Northern Ireland</c:v>
                </c:pt>
                <c:pt idx="3">
                  <c:v>Republic of Ireland</c:v>
                </c:pt>
                <c:pt idx="4">
                  <c:v>Yorkshire</c:v>
                </c:pt>
                <c:pt idx="5">
                  <c:v>The Lake District</c:v>
                </c:pt>
                <c:pt idx="6">
                  <c:v>West Country (including Devon &amp; Cornwall)</c:v>
                </c:pt>
                <c:pt idx="7">
                  <c:v>Peak District</c:v>
                </c:pt>
                <c:pt idx="8">
                  <c:v>The South Coast of England</c:v>
                </c:pt>
              </c:strCache>
            </c:strRef>
          </c:cat>
          <c:val>
            <c:numRef>
              <c:f>Sheet1!$C$2:$C$10</c:f>
              <c:numCache>
                <c:formatCode>0%</c:formatCode>
                <c:ptCount val="9"/>
                <c:pt idx="0">
                  <c:v>0.26666666666670003</c:v>
                </c:pt>
                <c:pt idx="1">
                  <c:v>0.2023608768971</c:v>
                </c:pt>
                <c:pt idx="2">
                  <c:v>0.1810584958217</c:v>
                </c:pt>
                <c:pt idx="3">
                  <c:v>0.15422885572139999</c:v>
                </c:pt>
                <c:pt idx="4">
                  <c:v>0.2</c:v>
                </c:pt>
                <c:pt idx="5">
                  <c:v>0.1704119850187</c:v>
                </c:pt>
                <c:pt idx="6">
                  <c:v>0.1960461285008</c:v>
                </c:pt>
                <c:pt idx="7">
                  <c:v>0.16414686825050001</c:v>
                </c:pt>
                <c:pt idx="8">
                  <c:v>0.21428571428570001</c:v>
                </c:pt>
              </c:numCache>
            </c:numRef>
          </c:val>
          <c:extLst>
            <c:ext xmlns:c16="http://schemas.microsoft.com/office/drawing/2014/chart" uri="{C3380CC4-5D6E-409C-BE32-E72D297353CC}">
              <c16:uniqueId val="{00000001-0FE4-4258-94D0-6A1ED617ECE7}"/>
            </c:ext>
          </c:extLst>
        </c:ser>
        <c:dLbls>
          <c:dLblPos val="ctr"/>
          <c:showLegendKey val="0"/>
          <c:showVal val="1"/>
          <c:showCatName val="0"/>
          <c:showSerName val="0"/>
          <c:showPercent val="0"/>
          <c:showBubbleSize val="0"/>
        </c:dLbls>
        <c:gapWidth val="150"/>
        <c:overlap val="100"/>
        <c:axId val="1707355632"/>
        <c:axId val="1707362832"/>
      </c:barChart>
      <c:catAx>
        <c:axId val="170735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707362832"/>
        <c:crosses val="autoZero"/>
        <c:auto val="1"/>
        <c:lblAlgn val="ctr"/>
        <c:lblOffset val="100"/>
        <c:noMultiLvlLbl val="0"/>
      </c:catAx>
      <c:valAx>
        <c:axId val="1707362832"/>
        <c:scaling>
          <c:orientation val="minMax"/>
        </c:scaling>
        <c:delete val="1"/>
        <c:axPos val="l"/>
        <c:numFmt formatCode="0%" sourceLinked="1"/>
        <c:majorTickMark val="none"/>
        <c:minorTickMark val="none"/>
        <c:tickLblPos val="nextTo"/>
        <c:crossAx val="170735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Sheet1!$A$3:$A$16</c:f>
              <c:strCache>
                <c:ptCount val="14"/>
                <c:pt idx="0">
                  <c:v>Is easy to travel to and get around</c:v>
                </c:pt>
                <c:pt idx="1">
                  <c:v>Incredible scenery and landscapes</c:v>
                </c:pt>
                <c:pt idx="2">
                  <c:v>High quality accommodation</c:v>
                </c:pt>
                <c:pt idx="3">
                  <c:v>A destination rich in history and heritage</c:v>
                </c:pt>
                <c:pt idx="4">
                  <c:v>Famous landmarks and visitor attractions</c:v>
                </c:pt>
                <c:pt idx="5">
                  <c:v>Lots of activities and things to do</c:v>
                </c:pt>
                <c:pt idx="6">
                  <c:v>People that are very welcoming</c:v>
                </c:pt>
                <c:pt idx="7">
                  <c:v>Great places to explore off the beaten track</c:v>
                </c:pt>
                <c:pt idx="8">
                  <c:v>Places renowned for their food and drink</c:v>
                </c:pt>
                <c:pt idx="9">
                  <c:v>Somewhere you can visit at all times of the year</c:v>
                </c:pt>
                <c:pt idx="10">
                  <c:v>Opportunities to explore my hobbies and interests</c:v>
                </c:pt>
                <c:pt idx="11">
                  <c:v>An environmentally friendly destination</c:v>
                </c:pt>
                <c:pt idx="12">
                  <c:v>A thriving culture and entertainment scene</c:v>
                </c:pt>
                <c:pt idx="13">
                  <c:v>An authentic cultural experience</c:v>
                </c:pt>
              </c:strCache>
            </c:strRef>
          </c:cat>
          <c:val>
            <c:numRef>
              <c:f>Sheet1!$B$3:$B$16</c:f>
              <c:numCache>
                <c:formatCode>0%</c:formatCode>
                <c:ptCount val="14"/>
                <c:pt idx="0">
                  <c:v>0.45886442641949998</c:v>
                </c:pt>
                <c:pt idx="1">
                  <c:v>0.43105446118189999</c:v>
                </c:pt>
                <c:pt idx="2">
                  <c:v>0.38586326767090001</c:v>
                </c:pt>
                <c:pt idx="3">
                  <c:v>0.33140208574739999</c:v>
                </c:pt>
                <c:pt idx="4">
                  <c:v>0.30590961761300001</c:v>
                </c:pt>
                <c:pt idx="5">
                  <c:v>0.28968713789110001</c:v>
                </c:pt>
                <c:pt idx="6">
                  <c:v>0.25492468134410001</c:v>
                </c:pt>
                <c:pt idx="7">
                  <c:v>0.23522595596759999</c:v>
                </c:pt>
                <c:pt idx="8">
                  <c:v>0.23059096176130001</c:v>
                </c:pt>
                <c:pt idx="9">
                  <c:v>0.22247972190029999</c:v>
                </c:pt>
                <c:pt idx="10">
                  <c:v>0.1691772885284</c:v>
                </c:pt>
                <c:pt idx="11">
                  <c:v>0.14020857473930001</c:v>
                </c:pt>
                <c:pt idx="12">
                  <c:v>0.1332560834299</c:v>
                </c:pt>
                <c:pt idx="13">
                  <c:v>0.1309385863268</c:v>
                </c:pt>
              </c:numCache>
            </c:numRef>
          </c:val>
          <c:extLst>
            <c:ext xmlns:c16="http://schemas.microsoft.com/office/drawing/2014/chart" uri="{C3380CC4-5D6E-409C-BE32-E72D297353CC}">
              <c16:uniqueId val="{00000000-8C20-469F-A16A-47159DAED7BB}"/>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Visited Wales in 2023</c:v>
                </c:pt>
              </c:strCache>
            </c:strRef>
          </c:tx>
          <c:spPr>
            <a:solidFill>
              <a:schemeClr val="bg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Younger independents</c:v>
                </c:pt>
                <c:pt idx="2">
                  <c:v>Families</c:v>
                </c:pt>
                <c:pt idx="3">
                  <c:v>Older independents</c:v>
                </c:pt>
                <c:pt idx="4">
                  <c:v>Retirement age</c:v>
                </c:pt>
              </c:strCache>
            </c:strRef>
          </c:cat>
          <c:val>
            <c:numRef>
              <c:f>Sheet1!$B$2:$F$2</c:f>
              <c:numCache>
                <c:formatCode>0%</c:formatCode>
                <c:ptCount val="5"/>
                <c:pt idx="0">
                  <c:v>0.3807459305141</c:v>
                </c:pt>
                <c:pt idx="1">
                  <c:v>0.45128205128210003</c:v>
                </c:pt>
                <c:pt idx="2">
                  <c:v>0.52095808383230002</c:v>
                </c:pt>
                <c:pt idx="3">
                  <c:v>0.275204359673</c:v>
                </c:pt>
                <c:pt idx="4">
                  <c:v>0.23921568627449999</c:v>
                </c:pt>
              </c:numCache>
            </c:numRef>
          </c:val>
          <c:extLst>
            <c:ext xmlns:c16="http://schemas.microsoft.com/office/drawing/2014/chart" uri="{C3380CC4-5D6E-409C-BE32-E72D297353CC}">
              <c16:uniqueId val="{00000000-0B9C-49C8-B919-B2AC3B019F47}"/>
            </c:ext>
          </c:extLst>
        </c:ser>
        <c:ser>
          <c:idx val="1"/>
          <c:order val="1"/>
          <c:tx>
            <c:strRef>
              <c:f>Sheet1!$A$3</c:f>
              <c:strCache>
                <c:ptCount val="1"/>
                <c:pt idx="0">
                  <c:v>Visited Wales in 2024</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Total</c:v>
                </c:pt>
                <c:pt idx="1">
                  <c:v>Younger independents</c:v>
                </c:pt>
                <c:pt idx="2">
                  <c:v>Families</c:v>
                </c:pt>
                <c:pt idx="3">
                  <c:v>Older independents</c:v>
                </c:pt>
                <c:pt idx="4">
                  <c:v>Retirement age</c:v>
                </c:pt>
              </c:strCache>
            </c:strRef>
          </c:cat>
          <c:val>
            <c:numRef>
              <c:f>Sheet1!$B$3:$F$3</c:f>
              <c:numCache>
                <c:formatCode>0%</c:formatCode>
                <c:ptCount val="5"/>
                <c:pt idx="0">
                  <c:v>0.40092699884130001</c:v>
                </c:pt>
                <c:pt idx="1">
                  <c:v>0.36363636363640001</c:v>
                </c:pt>
                <c:pt idx="2">
                  <c:v>0.6082474226804</c:v>
                </c:pt>
                <c:pt idx="3">
                  <c:v>0.30952380952379999</c:v>
                </c:pt>
                <c:pt idx="4">
                  <c:v>0.23618090452259999</c:v>
                </c:pt>
              </c:numCache>
            </c:numRef>
          </c:val>
          <c:extLst>
            <c:ext xmlns:c16="http://schemas.microsoft.com/office/drawing/2014/chart" uri="{C3380CC4-5D6E-409C-BE32-E72D297353CC}">
              <c16:uniqueId val="{00000000-07D7-4CA0-B508-958DFBB170A1}"/>
            </c:ext>
          </c:extLst>
        </c:ser>
        <c:dLbls>
          <c:showLegendKey val="0"/>
          <c:showVal val="1"/>
          <c:showCatName val="0"/>
          <c:showSerName val="0"/>
          <c:showPercent val="0"/>
          <c:showBubbleSize val="0"/>
        </c:dLbls>
        <c:gapWidth val="75"/>
        <c:axId val="1617370976"/>
        <c:axId val="1617370016"/>
      </c:barChart>
      <c:catAx>
        <c:axId val="161737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17370016"/>
        <c:crosses val="autoZero"/>
        <c:auto val="1"/>
        <c:lblAlgn val="ctr"/>
        <c:lblOffset val="100"/>
        <c:noMultiLvlLbl val="0"/>
      </c:catAx>
      <c:valAx>
        <c:axId val="1617370016"/>
        <c:scaling>
          <c:orientation val="minMax"/>
          <c:max val="0.8"/>
        </c:scaling>
        <c:delete val="1"/>
        <c:axPos val="l"/>
        <c:numFmt formatCode="0%" sourceLinked="1"/>
        <c:majorTickMark val="none"/>
        <c:minorTickMark val="none"/>
        <c:tickLblPos val="nextTo"/>
        <c:crossAx val="1617370976"/>
        <c:crosses val="autoZero"/>
        <c:crossBetween val="between"/>
      </c:valAx>
      <c:spPr>
        <a:noFill/>
        <a:ln>
          <a:noFill/>
        </a:ln>
        <a:effectLst/>
      </c:spPr>
    </c:plotArea>
    <c:legend>
      <c:legendPos val="t"/>
      <c:layout>
        <c:manualLayout>
          <c:xMode val="edge"/>
          <c:yMode val="edge"/>
          <c:x val="0.21463175725438205"/>
          <c:y val="0.10472022841164548"/>
          <c:w val="0.57073648549123579"/>
          <c:h val="7.46088108527903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c:v>
                </c:pt>
              </c:strCache>
            </c:strRef>
          </c:tx>
          <c:spPr>
            <a:solidFill>
              <a:schemeClr val="bg1"/>
            </a:solidFill>
            <a:ln>
              <a:solidFill>
                <a:srgbClr val="120742"/>
              </a:solidFill>
            </a:ln>
            <a:effectLst/>
          </c:spPr>
          <c:invertIfNegative val="0"/>
          <c:dLbls>
            <c:dLbl>
              <c:idx val="3"/>
              <c:layout>
                <c:manualLayout>
                  <c:x val="-1.1177366917458225E-2"/>
                  <c:y val="3.25379637332368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FE-421A-862D-590B6F2C1681}"/>
                </c:ext>
              </c:extLst>
            </c:dLbl>
            <c:dLbl>
              <c:idx val="4"/>
              <c:layout>
                <c:manualLayout>
                  <c:x val="-1.1177366917458225E-2"/>
                  <c:y val="-9.76138911997105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FE-421A-862D-590B6F2C1681}"/>
                </c:ext>
              </c:extLst>
            </c:dLbl>
            <c:dLbl>
              <c:idx val="6"/>
              <c:layout>
                <c:manualLayout>
                  <c:x val="-1.845509896219858E-3"/>
                  <c:y val="0"/>
                </c:manualLayout>
              </c:layout>
              <c:tx>
                <c:rich>
                  <a:bodyPr/>
                  <a:lstStyle/>
                  <a:p>
                    <a:fld id="{4668172D-3293-4DD1-8857-136CDE33AAB3}"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D4D-4DD6-B6A6-1C84CC8B242A}"/>
                </c:ext>
              </c:extLst>
            </c:dLbl>
            <c:dLbl>
              <c:idx val="7"/>
              <c:layout>
                <c:manualLayout>
                  <c:x val="-1.3040261403701332E-2"/>
                  <c:y val="1.4913061100779144E-17"/>
                </c:manualLayout>
              </c:layout>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fld id="{DBA8E294-7097-438E-9EC3-8504FD5BD4FA}" type="VALUE">
                      <a:rPr lang="en-US" sz="1000" smtClean="0"/>
                      <a:pPr algn="ctr">
                        <a:defRPr sz="10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D4D-4DD6-B6A6-1C84CC8B242A}"/>
                </c:ext>
              </c:extLst>
            </c:dLbl>
            <c:dLbl>
              <c:idx val="8"/>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fld id="{E24863CB-065D-41DB-95C0-19B0BAB43861}" type="VALUE">
                      <a:rPr lang="en-US" sz="1000" smtClean="0"/>
                      <a:pPr algn="ctr">
                        <a:defRPr sz="10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D4D-4DD6-B6A6-1C84CC8B242A}"/>
                </c:ext>
              </c:extLst>
            </c:dLbl>
            <c:dLbl>
              <c:idx val="9"/>
              <c:tx>
                <c:rich>
                  <a:bodyPr/>
                  <a:lstStyle/>
                  <a:p>
                    <a:fld id="{B914C836-A578-496F-909E-4266D3700340}"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D4D-4DD6-B6A6-1C84CC8B242A}"/>
                </c:ext>
              </c:extLst>
            </c:dLbl>
            <c:dLbl>
              <c:idx val="11"/>
              <c:layout>
                <c:manualLayout>
                  <c:x val="-5.5886834587292496E-3"/>
                  <c:y val="9.76138911997094E-3"/>
                </c:manualLayout>
              </c:layout>
              <c:tx>
                <c:rich>
                  <a:bodyPr/>
                  <a:lstStyle/>
                  <a:p>
                    <a:fld id="{D97E9C60-3A44-4576-B6DA-09A9B85C9714}"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BD4D-4DD6-B6A6-1C84CC8B242A}"/>
                </c:ext>
              </c:extLst>
            </c:dLbl>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0%</c:formatCode>
                <c:ptCount val="12"/>
                <c:pt idx="0">
                  <c:v>0.1085165386364892</c:v>
                </c:pt>
                <c:pt idx="1">
                  <c:v>9.7670381052646804E-2</c:v>
                </c:pt>
                <c:pt idx="2">
                  <c:v>0.15947008584633421</c:v>
                </c:pt>
                <c:pt idx="3">
                  <c:v>0.20919901045874401</c:v>
                </c:pt>
                <c:pt idx="4">
                  <c:v>0.19401819272857801</c:v>
                </c:pt>
                <c:pt idx="5">
                  <c:v>0.205477398127734</c:v>
                </c:pt>
                <c:pt idx="6">
                  <c:v>0.17931468141809398</c:v>
                </c:pt>
                <c:pt idx="7">
                  <c:v>0.22006403160206997</c:v>
                </c:pt>
                <c:pt idx="8">
                  <c:v>0.17399020254276298</c:v>
                </c:pt>
                <c:pt idx="9">
                  <c:v>8.4155941021778993E-2</c:v>
                </c:pt>
                <c:pt idx="10">
                  <c:v>5.8470598229309396E-2</c:v>
                </c:pt>
                <c:pt idx="11">
                  <c:v>4.9652938335597599E-2</c:v>
                </c:pt>
              </c:numCache>
            </c:numRef>
          </c:val>
          <c:extLst>
            <c:ext xmlns:c16="http://schemas.microsoft.com/office/drawing/2014/chart" uri="{C3380CC4-5D6E-409C-BE32-E72D297353CC}">
              <c16:uniqueId val="{00000003-BD4D-4DD6-B6A6-1C84CC8B242A}"/>
            </c:ext>
          </c:extLst>
        </c:ser>
        <c:ser>
          <c:idx val="1"/>
          <c:order val="1"/>
          <c:tx>
            <c:strRef>
              <c:f>Sheet1!$C$1</c:f>
              <c:strCache>
                <c:ptCount val="1"/>
                <c:pt idx="0">
                  <c:v>Taken a trip in 2024</c:v>
                </c:pt>
              </c:strCache>
            </c:strRef>
          </c:tx>
          <c:spPr>
            <a:solidFill>
              <a:srgbClr val="120742"/>
            </a:solidFill>
            <a:ln>
              <a:solidFill>
                <a:srgbClr val="120742"/>
              </a:solidFill>
            </a:ln>
            <a:effectLst/>
          </c:spPr>
          <c:invertIfNegative val="0"/>
          <c:dLbls>
            <c:dLbl>
              <c:idx val="1"/>
              <c:layout>
                <c:manualLayout>
                  <c:x val="3.72578897248607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FE-421A-862D-590B6F2C1681}"/>
                </c:ext>
              </c:extLst>
            </c:dLbl>
            <c:dLbl>
              <c:idx val="4"/>
              <c:layout>
                <c:manualLayout>
                  <c:x val="9.3144724312151875E-3"/>
                  <c:y val="-9.76138911997105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FE-421A-862D-590B6F2C1681}"/>
                </c:ext>
              </c:extLst>
            </c:dLbl>
            <c:dLbl>
              <c:idx val="5"/>
              <c:layout>
                <c:manualLayout>
                  <c:x val="1.1177366917458225E-2"/>
                  <c:y val="6.50759274664737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FE-421A-862D-590B6F2C1681}"/>
                </c:ext>
              </c:extLst>
            </c:dLbl>
            <c:dLbl>
              <c:idx val="6"/>
              <c:layout>
                <c:manualLayout>
                  <c:x val="7.382039584879432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D4D-4DD6-B6A6-1C84CC8B242A}"/>
                </c:ext>
              </c:extLst>
            </c:dLbl>
            <c:dLbl>
              <c:idx val="7"/>
              <c:layout>
                <c:manualLayout>
                  <c:x val="7.4168136935358247E-3"/>
                  <c:y val="1.491306110077914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D4D-4DD6-B6A6-1C84CC8B242A}"/>
                </c:ext>
              </c:extLst>
            </c:dLbl>
            <c:dLbl>
              <c:idx val="9"/>
              <c:tx>
                <c:rich>
                  <a:bodyPr/>
                  <a:lstStyle/>
                  <a:p>
                    <a:fld id="{E31F7EB6-B5AA-4953-9C03-5D3F89DF58F8}" type="VALUE">
                      <a:rPr lang="en-US" smtClean="0"/>
                      <a:pPr/>
                      <a:t>[VALUE]</a:t>
                    </a:fld>
                    <a:r>
                      <a:rPr lang="en-US"/>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BD4D-4DD6-B6A6-1C84CC8B242A}"/>
                </c:ext>
              </c:extLst>
            </c:dLbl>
            <c:dLbl>
              <c:idx val="10"/>
              <c:tx>
                <c:rich>
                  <a:bodyPr/>
                  <a:lstStyle/>
                  <a:p>
                    <a:fld id="{09505C0E-BF04-4DFD-BAB2-1D2DA8FE81C3}" type="VALUE">
                      <a:rPr lang="en-US" smtClean="0"/>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D4D-4DD6-B6A6-1C84CC8B242A}"/>
                </c:ext>
              </c:extLst>
            </c:dLbl>
            <c:dLbl>
              <c:idx val="11"/>
              <c:layout>
                <c:manualLayout>
                  <c:x val="3.725788972486075E-3"/>
                  <c:y val="9.7613891199709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FE-421A-862D-590B6F2C1681}"/>
                </c:ext>
              </c:extLst>
            </c:dLbl>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0%</c:formatCode>
                <c:ptCount val="12"/>
                <c:pt idx="0">
                  <c:v>9.537572254335E-2</c:v>
                </c:pt>
                <c:pt idx="1">
                  <c:v>0.14739884393059999</c:v>
                </c:pt>
                <c:pt idx="2">
                  <c:v>0.150289017341</c:v>
                </c:pt>
                <c:pt idx="3">
                  <c:v>0.1907514450867</c:v>
                </c:pt>
                <c:pt idx="4">
                  <c:v>0.18786127167630001</c:v>
                </c:pt>
                <c:pt idx="5">
                  <c:v>0.15317919075139999</c:v>
                </c:pt>
                <c:pt idx="6">
                  <c:v>0.18208092485550001</c:v>
                </c:pt>
                <c:pt idx="7">
                  <c:v>0.2109826589595</c:v>
                </c:pt>
                <c:pt idx="8">
                  <c:v>0.16763005780349999</c:v>
                </c:pt>
                <c:pt idx="9">
                  <c:v>0.10404624277460001</c:v>
                </c:pt>
                <c:pt idx="10">
                  <c:v>7.8034682080920001E-2</c:v>
                </c:pt>
                <c:pt idx="11">
                  <c:v>7.5144508670519999E-2</c:v>
                </c:pt>
              </c:numCache>
            </c:numRef>
          </c:val>
          <c:extLst>
            <c:ext xmlns:c16="http://schemas.microsoft.com/office/drawing/2014/chart" uri="{C3380CC4-5D6E-409C-BE32-E72D297353CC}">
              <c16:uniqueId val="{00000008-BD4D-4DD6-B6A6-1C84CC8B242A}"/>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 </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Wales was our first choice destination</c:v>
                </c:pt>
                <c:pt idx="1">
                  <c:v>It was a replacement for an overseas trip</c:v>
                </c:pt>
                <c:pt idx="2">
                  <c:v>It was a replacement for a trip elsewhere in the UK</c:v>
                </c:pt>
              </c:strCache>
            </c:strRef>
          </c:cat>
          <c:val>
            <c:numRef>
              <c:f>Sheet1!$B$2:$B$4</c:f>
              <c:numCache>
                <c:formatCode>0%</c:formatCode>
                <c:ptCount val="3"/>
                <c:pt idx="0">
                  <c:v>0.68</c:v>
                </c:pt>
                <c:pt idx="1">
                  <c:v>0.17</c:v>
                </c:pt>
                <c:pt idx="2">
                  <c:v>0.1</c:v>
                </c:pt>
              </c:numCache>
            </c:numRef>
          </c:val>
          <c:extLst>
            <c:ext xmlns:c16="http://schemas.microsoft.com/office/drawing/2014/chart" uri="{C3380CC4-5D6E-409C-BE32-E72D297353CC}">
              <c16:uniqueId val="{00000003-BD4D-4DD6-B6A6-1C84CC8B242A}"/>
            </c:ext>
          </c:extLst>
        </c:ser>
        <c:ser>
          <c:idx val="1"/>
          <c:order val="1"/>
          <c:tx>
            <c:strRef>
              <c:f>Sheet1!$C$1</c:f>
              <c:strCache>
                <c:ptCount val="1"/>
                <c:pt idx="0">
                  <c:v>Taken a trip in 2024</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Wales was our first choice destination</c:v>
                </c:pt>
                <c:pt idx="1">
                  <c:v>It was a replacement for an overseas trip</c:v>
                </c:pt>
                <c:pt idx="2">
                  <c:v>It was a replacement for a trip elsewhere in the UK</c:v>
                </c:pt>
              </c:strCache>
            </c:strRef>
          </c:cat>
          <c:val>
            <c:numRef>
              <c:f>Sheet1!$C$2:$C$4</c:f>
              <c:numCache>
                <c:formatCode>0%</c:formatCode>
                <c:ptCount val="3"/>
                <c:pt idx="0">
                  <c:v>0.76878612716759998</c:v>
                </c:pt>
                <c:pt idx="1">
                  <c:v>0.1184971098266</c:v>
                </c:pt>
                <c:pt idx="2">
                  <c:v>8.0924855491329994E-2</c:v>
                </c:pt>
              </c:numCache>
            </c:numRef>
          </c:val>
          <c:extLst>
            <c:ext xmlns:c16="http://schemas.microsoft.com/office/drawing/2014/chart" uri="{C3380CC4-5D6E-409C-BE32-E72D297353CC}">
              <c16:uniqueId val="{00000008-BD4D-4DD6-B6A6-1C84CC8B242A}"/>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rgbClr val="120742"/>
            </a:solidFill>
            <a:ln>
              <a:noFill/>
            </a:ln>
            <a:effectLst/>
          </c:spPr>
          <c:invertIfNegative val="0"/>
          <c:dLbls>
            <c:dLbl>
              <c:idx val="2"/>
              <c:tx>
                <c:rich>
                  <a:bodyPr/>
                  <a:lstStyle/>
                  <a:p>
                    <a:fld id="{7236C0CB-F8B8-4658-BDCF-E094E1147D3C}"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FC3-43F4-A9ED-BF00D037905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0.61</c:v>
                </c:pt>
                <c:pt idx="1">
                  <c:v>0.35</c:v>
                </c:pt>
                <c:pt idx="2">
                  <c:v>0.05</c:v>
                </c:pt>
              </c:numCache>
            </c:numRef>
          </c:val>
          <c:extLst>
            <c:ext xmlns:c16="http://schemas.microsoft.com/office/drawing/2014/chart" uri="{C3380CC4-5D6E-409C-BE32-E72D297353CC}">
              <c16:uniqueId val="{00000001-9D75-498C-97B4-B4315D1F3FE5}"/>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Sheet1!$A$3:$A$9</c:f>
              <c:strCache>
                <c:ptCount val="7"/>
                <c:pt idx="0">
                  <c:v>Your children</c:v>
                </c:pt>
                <c:pt idx="1">
                  <c:v>Friend/s</c:v>
                </c:pt>
                <c:pt idx="2">
                  <c:v>Your parents or your partner's parents</c:v>
                </c:pt>
                <c:pt idx="3">
                  <c:v>Dogs/s</c:v>
                </c:pt>
                <c:pt idx="4">
                  <c:v>On your own / alone</c:v>
                </c:pt>
                <c:pt idx="5">
                  <c:v>Your grandchildren</c:v>
                </c:pt>
                <c:pt idx="6">
                  <c:v>Colleagues</c:v>
                </c:pt>
              </c:strCache>
            </c:strRef>
          </c:cat>
          <c:val>
            <c:numRef>
              <c:f>Sheet1!$B$3:$B$9</c:f>
              <c:numCache>
                <c:formatCode>0%</c:formatCode>
                <c:ptCount val="7"/>
                <c:pt idx="0">
                  <c:v>0.41907514450869998</c:v>
                </c:pt>
                <c:pt idx="1">
                  <c:v>0.14739884393059999</c:v>
                </c:pt>
                <c:pt idx="2">
                  <c:v>9.2485549132949998E-2</c:v>
                </c:pt>
                <c:pt idx="3">
                  <c:v>6.3583815028899995E-2</c:v>
                </c:pt>
                <c:pt idx="4">
                  <c:v>4.0462427745660001E-2</c:v>
                </c:pt>
                <c:pt idx="5">
                  <c:v>2.6011560693639999E-2</c:v>
                </c:pt>
                <c:pt idx="6">
                  <c:v>1.7341040462429999E-2</c:v>
                </c:pt>
              </c:numCache>
            </c:numRef>
          </c:val>
          <c:extLst>
            <c:ext xmlns:c16="http://schemas.microsoft.com/office/drawing/2014/chart" uri="{C3380CC4-5D6E-409C-BE32-E72D297353CC}">
              <c16:uniqueId val="{00000000-841A-48BF-AEF4-B9503FEE0DA7}"/>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862968231389285E-2"/>
          <c:y val="0.10516044721939889"/>
          <c:w val="0.95827406353722144"/>
          <c:h val="0.65787408501951672"/>
        </c:manualLayout>
      </c:layout>
      <c:barChart>
        <c:barDir val="col"/>
        <c:grouping val="clustered"/>
        <c:varyColors val="0"/>
        <c:ser>
          <c:idx val="0"/>
          <c:order val="0"/>
          <c:tx>
            <c:strRef>
              <c:f>Sheet1!$A$2</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Yes - already booked</c:v>
                </c:pt>
                <c:pt idx="1">
                  <c:v>Yes - definitely visiting, but not yet booked</c:v>
                </c:pt>
                <c:pt idx="2">
                  <c:v>Yes - probably will visit</c:v>
                </c:pt>
                <c:pt idx="3">
                  <c:v>No - probably will not visit</c:v>
                </c:pt>
                <c:pt idx="4">
                  <c:v>No - definitely will not visit</c:v>
                </c:pt>
                <c:pt idx="5">
                  <c:v>Not sure/haven't decided yet</c:v>
                </c:pt>
              </c:strCache>
            </c:strRef>
          </c:cat>
          <c:val>
            <c:numRef>
              <c:f>Sheet1!$B$2:$G$2</c:f>
              <c:numCache>
                <c:formatCode>0%</c:formatCode>
                <c:ptCount val="6"/>
                <c:pt idx="0">
                  <c:v>0.1</c:v>
                </c:pt>
                <c:pt idx="1">
                  <c:v>0.15</c:v>
                </c:pt>
                <c:pt idx="2">
                  <c:v>0.24</c:v>
                </c:pt>
                <c:pt idx="3">
                  <c:v>0.22</c:v>
                </c:pt>
                <c:pt idx="4">
                  <c:v>0.12</c:v>
                </c:pt>
                <c:pt idx="5">
                  <c:v>0.17</c:v>
                </c:pt>
              </c:numCache>
            </c:numRef>
          </c:val>
          <c:extLst>
            <c:ext xmlns:c16="http://schemas.microsoft.com/office/drawing/2014/chart" uri="{C3380CC4-5D6E-409C-BE32-E72D297353CC}">
              <c16:uniqueId val="{00000000-2B19-4AC9-89CA-AA72DBB2D8F2}"/>
            </c:ext>
          </c:extLst>
        </c:ser>
        <c:ser>
          <c:idx val="1"/>
          <c:order val="1"/>
          <c:tx>
            <c:strRef>
              <c:f>Sheet1!$A$3</c:f>
              <c:strCache>
                <c:ptCount val="1"/>
                <c:pt idx="0">
                  <c:v>2025</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Yes - already booked</c:v>
                </c:pt>
                <c:pt idx="1">
                  <c:v>Yes - definitely visiting, but not yet booked</c:v>
                </c:pt>
                <c:pt idx="2">
                  <c:v>Yes - probably will visit</c:v>
                </c:pt>
                <c:pt idx="3">
                  <c:v>No - probably will not visit</c:v>
                </c:pt>
                <c:pt idx="4">
                  <c:v>No - definitely will not visit</c:v>
                </c:pt>
                <c:pt idx="5">
                  <c:v>Not sure/haven't decided yet</c:v>
                </c:pt>
              </c:strCache>
            </c:strRef>
          </c:cat>
          <c:val>
            <c:numRef>
              <c:f>Sheet1!$B$3:$G$3</c:f>
              <c:numCache>
                <c:formatCode>0%</c:formatCode>
                <c:ptCount val="6"/>
                <c:pt idx="0">
                  <c:v>0.1123986095017</c:v>
                </c:pt>
                <c:pt idx="1">
                  <c:v>0.2062572421784</c:v>
                </c:pt>
                <c:pt idx="2">
                  <c:v>0.28389339513329997</c:v>
                </c:pt>
                <c:pt idx="3">
                  <c:v>0.1714947856315</c:v>
                </c:pt>
                <c:pt idx="4">
                  <c:v>7.1842410196990003E-2</c:v>
                </c:pt>
                <c:pt idx="5">
                  <c:v>0.15411355735810001</c:v>
                </c:pt>
              </c:numCache>
            </c:numRef>
          </c:val>
          <c:extLst>
            <c:ext xmlns:c16="http://schemas.microsoft.com/office/drawing/2014/chart" uri="{C3380CC4-5D6E-409C-BE32-E72D297353CC}">
              <c16:uniqueId val="{00000001-2B19-4AC9-89CA-AA72DBB2D8F2}"/>
            </c:ext>
          </c:extLst>
        </c:ser>
        <c:dLbls>
          <c:showLegendKey val="0"/>
          <c:showVal val="1"/>
          <c:showCatName val="0"/>
          <c:showSerName val="0"/>
          <c:showPercent val="0"/>
          <c:showBubbleSize val="0"/>
        </c:dLbls>
        <c:gapWidth val="150"/>
        <c:overlap val="-25"/>
        <c:axId val="1617370976"/>
        <c:axId val="1617370016"/>
      </c:barChart>
      <c:catAx>
        <c:axId val="161737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17370016"/>
        <c:crosses val="autoZero"/>
        <c:auto val="1"/>
        <c:lblAlgn val="ctr"/>
        <c:lblOffset val="100"/>
        <c:noMultiLvlLbl val="0"/>
      </c:catAx>
      <c:valAx>
        <c:axId val="1617370016"/>
        <c:scaling>
          <c:orientation val="minMax"/>
          <c:max val="0.4"/>
        </c:scaling>
        <c:delete val="1"/>
        <c:axPos val="l"/>
        <c:numFmt formatCode="0%" sourceLinked="1"/>
        <c:majorTickMark val="out"/>
        <c:minorTickMark val="none"/>
        <c:tickLblPos val="nextTo"/>
        <c:crossAx val="1617370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Not sure/haven't decided yet</c:v>
                </c:pt>
              </c:strCache>
            </c:strRef>
          </c:tx>
          <c:spPr>
            <a:solidFill>
              <a:schemeClr val="accent1">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0.15411355735810001</c:v>
                </c:pt>
                <c:pt idx="1">
                  <c:v>0.14049586776860001</c:v>
                </c:pt>
                <c:pt idx="2">
                  <c:v>7.5601374570450006E-2</c:v>
                </c:pt>
                <c:pt idx="3">
                  <c:v>0.19841269841270001</c:v>
                </c:pt>
                <c:pt idx="4">
                  <c:v>0.22110552763819999</c:v>
                </c:pt>
              </c:numCache>
            </c:numRef>
          </c:val>
          <c:extLst>
            <c:ext xmlns:c16="http://schemas.microsoft.com/office/drawing/2014/chart" uri="{C3380CC4-5D6E-409C-BE32-E72D297353CC}">
              <c16:uniqueId val="{00000000-7AD9-4EC7-A8DC-C1A36D28A59D}"/>
            </c:ext>
          </c:extLst>
        </c:ser>
        <c:ser>
          <c:idx val="1"/>
          <c:order val="1"/>
          <c:tx>
            <c:strRef>
              <c:f>Sheet1!$C$1</c:f>
              <c:strCache>
                <c:ptCount val="1"/>
                <c:pt idx="0">
                  <c:v>No - definitely will not visit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7.1842410196990003E-2</c:v>
                </c:pt>
                <c:pt idx="1">
                  <c:v>5.7851239669419997E-2</c:v>
                </c:pt>
                <c:pt idx="2">
                  <c:v>2.0618556701030001E-2</c:v>
                </c:pt>
                <c:pt idx="3">
                  <c:v>8.3333333333329998E-2</c:v>
                </c:pt>
                <c:pt idx="4">
                  <c:v>0.14070351758790001</c:v>
                </c:pt>
              </c:numCache>
            </c:numRef>
          </c:val>
          <c:extLst>
            <c:ext xmlns:c16="http://schemas.microsoft.com/office/drawing/2014/chart" uri="{C3380CC4-5D6E-409C-BE32-E72D297353CC}">
              <c16:uniqueId val="{00000001-7AD9-4EC7-A8DC-C1A36D28A59D}"/>
            </c:ext>
          </c:extLst>
        </c:ser>
        <c:ser>
          <c:idx val="2"/>
          <c:order val="2"/>
          <c:tx>
            <c:strRef>
              <c:f>Sheet1!$D$1</c:f>
              <c:strCache>
                <c:ptCount val="1"/>
                <c:pt idx="0">
                  <c:v>No - probably will not visit</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0.1714947856315</c:v>
                </c:pt>
                <c:pt idx="1">
                  <c:v>0.1570247933884</c:v>
                </c:pt>
                <c:pt idx="2">
                  <c:v>0.12027491408929999</c:v>
                </c:pt>
                <c:pt idx="3">
                  <c:v>0.2301587301587</c:v>
                </c:pt>
                <c:pt idx="4">
                  <c:v>0.1809045226131</c:v>
                </c:pt>
              </c:numCache>
            </c:numRef>
          </c:val>
          <c:extLst>
            <c:ext xmlns:c16="http://schemas.microsoft.com/office/drawing/2014/chart" uri="{C3380CC4-5D6E-409C-BE32-E72D297353CC}">
              <c16:uniqueId val="{00000002-7AD9-4EC7-A8DC-C1A36D28A59D}"/>
            </c:ext>
          </c:extLst>
        </c:ser>
        <c:ser>
          <c:idx val="3"/>
          <c:order val="3"/>
          <c:tx>
            <c:strRef>
              <c:f>Sheet1!$E$1</c:f>
              <c:strCache>
                <c:ptCount val="1"/>
                <c:pt idx="0">
                  <c:v>Yes - probably will visit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0.28389339513329997</c:v>
                </c:pt>
                <c:pt idx="1">
                  <c:v>0.34710743801650001</c:v>
                </c:pt>
                <c:pt idx="2">
                  <c:v>0.29896907216489998</c:v>
                </c:pt>
                <c:pt idx="3">
                  <c:v>0.265873015873</c:v>
                </c:pt>
                <c:pt idx="4">
                  <c:v>0.24623115577890001</c:v>
                </c:pt>
              </c:numCache>
            </c:numRef>
          </c:val>
          <c:extLst>
            <c:ext xmlns:c16="http://schemas.microsoft.com/office/drawing/2014/chart" uri="{C3380CC4-5D6E-409C-BE32-E72D297353CC}">
              <c16:uniqueId val="{00000003-7AD9-4EC7-A8DC-C1A36D28A59D}"/>
            </c:ext>
          </c:extLst>
        </c:ser>
        <c:ser>
          <c:idx val="4"/>
          <c:order val="4"/>
          <c:tx>
            <c:strRef>
              <c:f>Sheet1!$F$1</c:f>
              <c:strCache>
                <c:ptCount val="1"/>
                <c:pt idx="0">
                  <c:v>Yes - definitely visiting, but not yet booked</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0.2062572421784</c:v>
                </c:pt>
                <c:pt idx="1">
                  <c:v>0.21487603305790001</c:v>
                </c:pt>
                <c:pt idx="2">
                  <c:v>0.31271477663230002</c:v>
                </c:pt>
                <c:pt idx="3">
                  <c:v>0.1190476190476</c:v>
                </c:pt>
                <c:pt idx="4">
                  <c:v>0.15577889447240001</c:v>
                </c:pt>
              </c:numCache>
            </c:numRef>
          </c:val>
          <c:extLst>
            <c:ext xmlns:c16="http://schemas.microsoft.com/office/drawing/2014/chart" uri="{C3380CC4-5D6E-409C-BE32-E72D297353CC}">
              <c16:uniqueId val="{00000004-7AD9-4EC7-A8DC-C1A36D28A59D}"/>
            </c:ext>
          </c:extLst>
        </c:ser>
        <c:ser>
          <c:idx val="5"/>
          <c:order val="5"/>
          <c:tx>
            <c:strRef>
              <c:f>Sheet1!$G$1</c:f>
              <c:strCache>
                <c:ptCount val="1"/>
                <c:pt idx="0">
                  <c:v>Yes - already booked</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0.1123986095017</c:v>
                </c:pt>
                <c:pt idx="1">
                  <c:v>8.2644628099170003E-2</c:v>
                </c:pt>
                <c:pt idx="2">
                  <c:v>0.1718213058419</c:v>
                </c:pt>
                <c:pt idx="3">
                  <c:v>0.1031746031746</c:v>
                </c:pt>
                <c:pt idx="4">
                  <c:v>5.5276381909549997E-2</c:v>
                </c:pt>
              </c:numCache>
            </c:numRef>
          </c:val>
          <c:extLst>
            <c:ext xmlns:c16="http://schemas.microsoft.com/office/drawing/2014/chart" uri="{C3380CC4-5D6E-409C-BE32-E72D297353CC}">
              <c16:uniqueId val="{00000005-7AD9-4EC7-A8DC-C1A36D28A59D}"/>
            </c:ext>
          </c:extLst>
        </c:ser>
        <c:dLbls>
          <c:dLblPos val="ctr"/>
          <c:showLegendKey val="0"/>
          <c:showVal val="1"/>
          <c:showCatName val="0"/>
          <c:showSerName val="0"/>
          <c:showPercent val="0"/>
          <c:showBubbleSize val="0"/>
        </c:dLbls>
        <c:gapWidth val="150"/>
        <c:overlap val="100"/>
        <c:axId val="2053014575"/>
        <c:axId val="2053038575"/>
      </c:barChart>
      <c:catAx>
        <c:axId val="205301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2053038575"/>
        <c:crosses val="autoZero"/>
        <c:auto val="1"/>
        <c:lblAlgn val="ctr"/>
        <c:lblOffset val="100"/>
        <c:noMultiLvlLbl val="0"/>
      </c:catAx>
      <c:valAx>
        <c:axId val="2053038575"/>
        <c:scaling>
          <c:orientation val="minMax"/>
        </c:scaling>
        <c:delete val="1"/>
        <c:axPos val="l"/>
        <c:numFmt formatCode="0%" sourceLinked="1"/>
        <c:majorTickMark val="none"/>
        <c:minorTickMark val="none"/>
        <c:tickLblPos val="nextTo"/>
        <c:crossAx val="20530145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General Sample</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0.6</c:v>
                </c:pt>
                <c:pt idx="1">
                  <c:v>0.64</c:v>
                </c:pt>
                <c:pt idx="2">
                  <c:v>0.78</c:v>
                </c:pt>
                <c:pt idx="3">
                  <c:v>0.49</c:v>
                </c:pt>
                <c:pt idx="4">
                  <c:v>0.46</c:v>
                </c:pt>
              </c:numCache>
            </c:numRef>
          </c:val>
          <c:extLst>
            <c:ext xmlns:c16="http://schemas.microsoft.com/office/drawing/2014/chart" uri="{C3380CC4-5D6E-409C-BE32-E72D297353CC}">
              <c16:uniqueId val="{00000000-7AD9-4EC7-A8DC-C1A36D28A59D}"/>
            </c:ext>
          </c:extLst>
        </c:ser>
        <c:ser>
          <c:idx val="1"/>
          <c:order val="1"/>
          <c:tx>
            <c:strRef>
              <c:f>Sheet1!$C$1</c:f>
              <c:strCache>
                <c:ptCount val="1"/>
                <c:pt idx="0">
                  <c:v>Aware of Campaign</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0.78</c:v>
                </c:pt>
                <c:pt idx="1">
                  <c:v>0.78</c:v>
                </c:pt>
                <c:pt idx="2">
                  <c:v>0.92</c:v>
                </c:pt>
                <c:pt idx="3">
                  <c:v>0.59</c:v>
                </c:pt>
                <c:pt idx="4">
                  <c:v>0.65</c:v>
                </c:pt>
              </c:numCache>
            </c:numRef>
          </c:val>
          <c:extLst>
            <c:ext xmlns:c16="http://schemas.microsoft.com/office/drawing/2014/chart" uri="{C3380CC4-5D6E-409C-BE32-E72D297353CC}">
              <c16:uniqueId val="{00000001-7AD9-4EC7-A8DC-C1A36D28A59D}"/>
            </c:ext>
          </c:extLst>
        </c:ser>
        <c:dLbls>
          <c:dLblPos val="ctr"/>
          <c:showLegendKey val="0"/>
          <c:showVal val="1"/>
          <c:showCatName val="0"/>
          <c:showSerName val="0"/>
          <c:showPercent val="0"/>
          <c:showBubbleSize val="0"/>
        </c:dLbls>
        <c:gapWidth val="150"/>
        <c:axId val="2053014575"/>
        <c:axId val="2053038575"/>
      </c:barChart>
      <c:catAx>
        <c:axId val="205301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2053038575"/>
        <c:crosses val="autoZero"/>
        <c:auto val="1"/>
        <c:lblAlgn val="ctr"/>
        <c:lblOffset val="100"/>
        <c:noMultiLvlLbl val="0"/>
      </c:catAx>
      <c:valAx>
        <c:axId val="2053038575"/>
        <c:scaling>
          <c:orientation val="minMax"/>
        </c:scaling>
        <c:delete val="1"/>
        <c:axPos val="l"/>
        <c:numFmt formatCode="0%" sourceLinked="1"/>
        <c:majorTickMark val="none"/>
        <c:minorTickMark val="none"/>
        <c:tickLblPos val="nextTo"/>
        <c:crossAx val="2053014575"/>
        <c:crosses val="autoZero"/>
        <c:crossBetween val="between"/>
      </c:valAx>
      <c:spPr>
        <a:noFill/>
        <a:ln>
          <a:noFill/>
        </a:ln>
        <a:effectLst/>
      </c:spPr>
    </c:plotArea>
    <c:legend>
      <c:legendPos val="b"/>
      <c:layout>
        <c:manualLayout>
          <c:xMode val="edge"/>
          <c:yMode val="edge"/>
          <c:x val="0.3422284230464458"/>
          <c:y val="2.3030639399246261E-3"/>
          <c:w val="0.27813200538484878"/>
          <c:h val="5.7013435116239235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Food and drink festival</c:v>
                </c:pt>
                <c:pt idx="1">
                  <c:v>Live music festival/concert/gigs</c:v>
                </c:pt>
                <c:pt idx="2">
                  <c:v>Local produce/arts/craft event</c:v>
                </c:pt>
                <c:pt idx="3">
                  <c:v>Cultural/literary/arts festival</c:v>
                </c:pt>
                <c:pt idx="4">
                  <c:v>Comedy festival</c:v>
                </c:pt>
                <c:pt idx="5">
                  <c:v>Live spectator sports e.g. rugby, football, horse racing etc</c:v>
                </c:pt>
                <c:pt idx="6">
                  <c:v>Agricultural/countryside/garden show</c:v>
                </c:pt>
                <c:pt idx="7">
                  <c:v>Non-competitive walking, cycling, activity event</c:v>
                </c:pt>
                <c:pt idx="8">
                  <c:v>Consumer show/exhibition</c:v>
                </c:pt>
                <c:pt idx="9">
                  <c:v>Competitive sports events which you can participate in </c:v>
                </c:pt>
              </c:strCache>
            </c:strRef>
          </c:cat>
          <c:val>
            <c:numRef>
              <c:f>Sheet1!$B$2:$B$11</c:f>
              <c:numCache>
                <c:formatCode>0%</c:formatCode>
                <c:ptCount val="10"/>
                <c:pt idx="0">
                  <c:v>0.4865384615385</c:v>
                </c:pt>
                <c:pt idx="1">
                  <c:v>0.44423076923080002</c:v>
                </c:pt>
                <c:pt idx="2">
                  <c:v>0.42115384615380003</c:v>
                </c:pt>
                <c:pt idx="3">
                  <c:v>0.39423076923080003</c:v>
                </c:pt>
                <c:pt idx="4">
                  <c:v>0.3807692307692</c:v>
                </c:pt>
                <c:pt idx="5">
                  <c:v>0.35961538461539999</c:v>
                </c:pt>
                <c:pt idx="6">
                  <c:v>0.34615384615380002</c:v>
                </c:pt>
                <c:pt idx="7">
                  <c:v>0.32884615384619997</c:v>
                </c:pt>
                <c:pt idx="8">
                  <c:v>0.31730769230770001</c:v>
                </c:pt>
                <c:pt idx="9">
                  <c:v>0.3096153846154</c:v>
                </c:pt>
              </c:numCache>
            </c:numRef>
          </c:val>
          <c:extLst>
            <c:ext xmlns:c16="http://schemas.microsoft.com/office/drawing/2014/chart" uri="{C3380CC4-5D6E-409C-BE32-E72D297353CC}">
              <c16:uniqueId val="{00000000-CDFA-4F92-A57E-99B4B4A0D0EB}"/>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Pembrokeshire</c:v>
                </c:pt>
                <c:pt idx="2">
                  <c:v>Eryri Mynyddoedd a Môr (Snowdonia)</c:v>
                </c:pt>
                <c:pt idx="3">
                  <c:v>Ceredigion – Cardigan Bay &amp; the Cambrians Mountains</c:v>
                </c:pt>
                <c:pt idx="4">
                  <c:v>Conwy</c:v>
                </c:pt>
                <c:pt idx="5">
                  <c:v>Mid Wales / Bannau Brycheiniog (Brecon Beacons)</c:v>
                </c:pt>
                <c:pt idx="6">
                  <c:v>The Isle of Anglesey</c:v>
                </c:pt>
                <c:pt idx="7">
                  <c:v>North East Wales</c:v>
                </c:pt>
                <c:pt idx="8">
                  <c:v>Carmarthenshire</c:v>
                </c:pt>
                <c:pt idx="9">
                  <c:v>South Wales Valleys</c:v>
                </c:pt>
                <c:pt idx="10">
                  <c:v>Swansea Bay and Neath Port Talbot</c:v>
                </c:pt>
                <c:pt idx="11">
                  <c:v>Glamorgan Heritage Coast</c:v>
                </c:pt>
                <c:pt idx="12">
                  <c:v>Wye Valley and Vale of Usk</c:v>
                </c:pt>
              </c:strCache>
            </c:strRef>
          </c:cat>
          <c:val>
            <c:numRef>
              <c:f>Sheet1!$B$2:$B$14</c:f>
              <c:numCache>
                <c:formatCode>0%</c:formatCode>
                <c:ptCount val="13"/>
                <c:pt idx="0">
                  <c:v>0.24038461538459999</c:v>
                </c:pt>
                <c:pt idx="1">
                  <c:v>0.2173076923077</c:v>
                </c:pt>
                <c:pt idx="2">
                  <c:v>0.1461538461538</c:v>
                </c:pt>
                <c:pt idx="3">
                  <c:v>0.13461538461540001</c:v>
                </c:pt>
                <c:pt idx="4">
                  <c:v>0.1230769230769</c:v>
                </c:pt>
                <c:pt idx="5">
                  <c:v>0.1211538461538</c:v>
                </c:pt>
                <c:pt idx="6">
                  <c:v>0.1173076923077</c:v>
                </c:pt>
                <c:pt idx="7">
                  <c:v>0.1096153846154</c:v>
                </c:pt>
                <c:pt idx="8">
                  <c:v>0.1038461538462</c:v>
                </c:pt>
                <c:pt idx="9">
                  <c:v>0.1019230769231</c:v>
                </c:pt>
                <c:pt idx="10">
                  <c:v>0.1</c:v>
                </c:pt>
                <c:pt idx="11">
                  <c:v>8.6538461538459996E-2</c:v>
                </c:pt>
                <c:pt idx="12">
                  <c:v>4.0384615384620001E-2</c:v>
                </c:pt>
              </c:numCache>
            </c:numRef>
          </c:val>
          <c:extLst>
            <c:ext xmlns:c16="http://schemas.microsoft.com/office/drawing/2014/chart" uri="{C3380CC4-5D6E-409C-BE32-E72D297353CC}">
              <c16:uniqueId val="{00000000-A52D-4354-8D7F-7F3219E9580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300000000000000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dLbl>
              <c:idx val="5"/>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DEBD-47B8-B44C-41BB0F33A8E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Conversations with friends/family who have visited</c:v>
                </c:pt>
                <c:pt idx="1">
                  <c:v>Search engine </c:v>
                </c:pt>
                <c:pt idx="2">
                  <c:v>Online travel agent </c:v>
                </c:pt>
                <c:pt idx="3">
                  <c:v>Traveller review websites </c:v>
                </c:pt>
                <c:pt idx="4">
                  <c:v>A friend or family member's social media activity</c:v>
                </c:pt>
                <c:pt idx="5">
                  <c:v>Visit Wales's social media pages/activity</c:v>
                </c:pt>
                <c:pt idx="6">
                  <c:v>Printed travel guide books/brochures </c:v>
                </c:pt>
                <c:pt idx="7">
                  <c:v>Tourist board websites</c:v>
                </c:pt>
                <c:pt idx="8">
                  <c:v>Communications such as leaflets from an accommodation/attraction/destination</c:v>
                </c:pt>
                <c:pt idx="9">
                  <c:v>Travel search engine websites</c:v>
                </c:pt>
                <c:pt idx="10">
                  <c:v>Email/s from tourist boards</c:v>
                </c:pt>
                <c:pt idx="11">
                  <c:v>Newspapers/magazines</c:v>
                </c:pt>
                <c:pt idx="12">
                  <c:v>Travel agents/professionals</c:v>
                </c:pt>
                <c:pt idx="13">
                  <c:v>Travel guide websites (e.g. LonelyPlanet.com)</c:v>
                </c:pt>
                <c:pt idx="14">
                  <c:v>An app for holiday planning</c:v>
                </c:pt>
                <c:pt idx="15">
                  <c:v>Email/s from elsewhere</c:v>
                </c:pt>
              </c:strCache>
            </c:strRef>
          </c:cat>
          <c:val>
            <c:numRef>
              <c:f>Sheet1!$B$2:$B$17</c:f>
              <c:numCache>
                <c:formatCode>0%</c:formatCode>
                <c:ptCount val="16"/>
                <c:pt idx="0">
                  <c:v>0.34615384615380002</c:v>
                </c:pt>
                <c:pt idx="1">
                  <c:v>0.32692307692310002</c:v>
                </c:pt>
                <c:pt idx="2">
                  <c:v>0.2576923076923</c:v>
                </c:pt>
                <c:pt idx="3">
                  <c:v>0.25</c:v>
                </c:pt>
                <c:pt idx="4">
                  <c:v>0.23269230769230001</c:v>
                </c:pt>
                <c:pt idx="5">
                  <c:v>0.2307692307692</c:v>
                </c:pt>
                <c:pt idx="6">
                  <c:v>0.20769230769229999</c:v>
                </c:pt>
                <c:pt idx="7">
                  <c:v>0.20192307692309999</c:v>
                </c:pt>
                <c:pt idx="8">
                  <c:v>0.19423076923079999</c:v>
                </c:pt>
                <c:pt idx="9">
                  <c:v>0.15961538461540001</c:v>
                </c:pt>
                <c:pt idx="10">
                  <c:v>0.15576923076919999</c:v>
                </c:pt>
                <c:pt idx="11">
                  <c:v>0.15</c:v>
                </c:pt>
                <c:pt idx="12">
                  <c:v>0.1461538461538</c:v>
                </c:pt>
                <c:pt idx="13">
                  <c:v>0.11346153846150001</c:v>
                </c:pt>
                <c:pt idx="14">
                  <c:v>0.1038461538462</c:v>
                </c:pt>
                <c:pt idx="15">
                  <c:v>9.6153846153850003E-2</c:v>
                </c:pt>
              </c:numCache>
            </c:numRef>
          </c:val>
          <c:extLst>
            <c:ext xmlns:c16="http://schemas.microsoft.com/office/drawing/2014/chart" uri="{C3380CC4-5D6E-409C-BE32-E72D297353CC}">
              <c16:uniqueId val="{00000000-33B5-4B3E-834E-44865CD86670}"/>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Scotland</c:v>
                </c:pt>
                <c:pt idx="1">
                  <c:v>The Lake District</c:v>
                </c:pt>
                <c:pt idx="2">
                  <c:v>London</c:v>
                </c:pt>
                <c:pt idx="3">
                  <c:v>Yorkshire</c:v>
                </c:pt>
                <c:pt idx="4">
                  <c:v>West Country (including Devon &amp; Cornwall)</c:v>
                </c:pt>
                <c:pt idx="5">
                  <c:v>The South Coast of England</c:v>
                </c:pt>
                <c:pt idx="6">
                  <c:v>Cotswolds/Central England</c:v>
                </c:pt>
                <c:pt idx="7">
                  <c:v>Republic of Ireland</c:v>
                </c:pt>
                <c:pt idx="8">
                  <c:v>Northern Ireland</c:v>
                </c:pt>
                <c:pt idx="9">
                  <c:v>Isle of Man</c:v>
                </c:pt>
                <c:pt idx="10">
                  <c:v>Nowhere else</c:v>
                </c:pt>
                <c:pt idx="11">
                  <c:v>The Channel Islands (Jersey/Guernsey)</c:v>
                </c:pt>
              </c:strCache>
            </c:strRef>
          </c:cat>
          <c:val>
            <c:numRef>
              <c:f>Sheet1!$B$2:$B$13</c:f>
              <c:numCache>
                <c:formatCode>0%</c:formatCode>
                <c:ptCount val="12"/>
                <c:pt idx="0">
                  <c:v>0.2576923076923</c:v>
                </c:pt>
                <c:pt idx="1">
                  <c:v>0.23269230769230001</c:v>
                </c:pt>
                <c:pt idx="2">
                  <c:v>0.2307692307692</c:v>
                </c:pt>
                <c:pt idx="3">
                  <c:v>0.2096153846154</c:v>
                </c:pt>
                <c:pt idx="4">
                  <c:v>0.20192307692309999</c:v>
                </c:pt>
                <c:pt idx="5">
                  <c:v>0.1711538461538</c:v>
                </c:pt>
                <c:pt idx="6">
                  <c:v>0.15</c:v>
                </c:pt>
                <c:pt idx="7">
                  <c:v>0.12692307692310001</c:v>
                </c:pt>
                <c:pt idx="8">
                  <c:v>0.125</c:v>
                </c:pt>
                <c:pt idx="9">
                  <c:v>0.1057692307692</c:v>
                </c:pt>
                <c:pt idx="10">
                  <c:v>8.6538461538459996E-2</c:v>
                </c:pt>
                <c:pt idx="11">
                  <c:v>7.6923076923079994E-2</c:v>
                </c:pt>
              </c:numCache>
            </c:numRef>
          </c:val>
          <c:extLst>
            <c:ext xmlns:c16="http://schemas.microsoft.com/office/drawing/2014/chart" uri="{C3380CC4-5D6E-409C-BE32-E72D297353CC}">
              <c16:uniqueId val="{00000000-A56C-4DAC-8012-09FD2FC4D41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A lot less</c:v>
                </c:pt>
              </c:strCache>
            </c:strRef>
          </c:tx>
          <c:spPr>
            <a:solidFill>
              <a:srgbClr val="CB333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Sheet1!$B$2:$B$5</c:f>
              <c:numCache>
                <c:formatCode>0%</c:formatCode>
                <c:ptCount val="4"/>
                <c:pt idx="0">
                  <c:v>0.11</c:v>
                </c:pt>
                <c:pt idx="1">
                  <c:v>0.13</c:v>
                </c:pt>
                <c:pt idx="2">
                  <c:v>7.0000000000000007E-2</c:v>
                </c:pt>
                <c:pt idx="3">
                  <c:v>5.7937427578219999E-2</c:v>
                </c:pt>
              </c:numCache>
            </c:numRef>
          </c:val>
          <c:extLst>
            <c:ext xmlns:c16="http://schemas.microsoft.com/office/drawing/2014/chart" uri="{C3380CC4-5D6E-409C-BE32-E72D297353CC}">
              <c16:uniqueId val="{00000000-4B85-463D-A74F-D3D28DCF7688}"/>
            </c:ext>
          </c:extLst>
        </c:ser>
        <c:ser>
          <c:idx val="1"/>
          <c:order val="1"/>
          <c:tx>
            <c:strRef>
              <c:f>Sheet1!$C$1</c:f>
              <c:strCache>
                <c:ptCount val="1"/>
                <c:pt idx="0">
                  <c:v>A little less</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Sheet1!$C$2:$C$5</c:f>
              <c:numCache>
                <c:formatCode>0%</c:formatCode>
                <c:ptCount val="4"/>
                <c:pt idx="0">
                  <c:v>0.14000000000000001</c:v>
                </c:pt>
                <c:pt idx="1">
                  <c:v>0.16</c:v>
                </c:pt>
                <c:pt idx="2">
                  <c:v>7.0000000000000007E-2</c:v>
                </c:pt>
                <c:pt idx="3">
                  <c:v>7.5318655851680003E-2</c:v>
                </c:pt>
              </c:numCache>
            </c:numRef>
          </c:val>
          <c:extLst>
            <c:ext xmlns:c16="http://schemas.microsoft.com/office/drawing/2014/chart" uri="{C3380CC4-5D6E-409C-BE32-E72D297353CC}">
              <c16:uniqueId val="{00000001-4B85-463D-A74F-D3D28DCF7688}"/>
            </c:ext>
          </c:extLst>
        </c:ser>
        <c:ser>
          <c:idx val="2"/>
          <c:order val="2"/>
          <c:tx>
            <c:strRef>
              <c:f>Sheet1!$D$1</c:f>
              <c:strCache>
                <c:ptCount val="1"/>
                <c:pt idx="0">
                  <c:v>About the same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Sheet1!$D$2:$D$5</c:f>
              <c:numCache>
                <c:formatCode>0%</c:formatCode>
                <c:ptCount val="4"/>
                <c:pt idx="0">
                  <c:v>0.57999999999999996</c:v>
                </c:pt>
                <c:pt idx="1">
                  <c:v>0.57999999999999996</c:v>
                </c:pt>
                <c:pt idx="2">
                  <c:v>0.6</c:v>
                </c:pt>
                <c:pt idx="3">
                  <c:v>0.61645422943219996</c:v>
                </c:pt>
              </c:numCache>
            </c:numRef>
          </c:val>
          <c:extLst>
            <c:ext xmlns:c16="http://schemas.microsoft.com/office/drawing/2014/chart" uri="{C3380CC4-5D6E-409C-BE32-E72D297353CC}">
              <c16:uniqueId val="{00000002-4B85-463D-A74F-D3D28DCF7688}"/>
            </c:ext>
          </c:extLst>
        </c:ser>
        <c:ser>
          <c:idx val="3"/>
          <c:order val="3"/>
          <c:tx>
            <c:strRef>
              <c:f>Sheet1!$E$1</c:f>
              <c:strCache>
                <c:ptCount val="1"/>
                <c:pt idx="0">
                  <c:v>A little more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Sheet1!$E$2:$E$5</c:f>
              <c:numCache>
                <c:formatCode>0%</c:formatCode>
                <c:ptCount val="4"/>
                <c:pt idx="0">
                  <c:v>0.13</c:v>
                </c:pt>
                <c:pt idx="1">
                  <c:v>0.09</c:v>
                </c:pt>
                <c:pt idx="2">
                  <c:v>0.19</c:v>
                </c:pt>
                <c:pt idx="3">
                  <c:v>0.16454229432209999</c:v>
                </c:pt>
              </c:numCache>
            </c:numRef>
          </c:val>
          <c:extLst>
            <c:ext xmlns:c16="http://schemas.microsoft.com/office/drawing/2014/chart" uri="{C3380CC4-5D6E-409C-BE32-E72D297353CC}">
              <c16:uniqueId val="{00000003-4B85-463D-A74F-D3D28DCF7688}"/>
            </c:ext>
          </c:extLst>
        </c:ser>
        <c:ser>
          <c:idx val="4"/>
          <c:order val="4"/>
          <c:tx>
            <c:strRef>
              <c:f>Sheet1!$F$1</c:f>
              <c:strCache>
                <c:ptCount val="1"/>
                <c:pt idx="0">
                  <c:v>A lot more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2022</c:v>
                </c:pt>
                <c:pt idx="1">
                  <c:v>2023</c:v>
                </c:pt>
                <c:pt idx="2">
                  <c:v>2024</c:v>
                </c:pt>
                <c:pt idx="3">
                  <c:v>2025</c:v>
                </c:pt>
              </c:numCache>
            </c:numRef>
          </c:cat>
          <c:val>
            <c:numRef>
              <c:f>Sheet1!$F$2:$F$5</c:f>
              <c:numCache>
                <c:formatCode>0%</c:formatCode>
                <c:ptCount val="4"/>
                <c:pt idx="0">
                  <c:v>0.04</c:v>
                </c:pt>
                <c:pt idx="1">
                  <c:v>0.04</c:v>
                </c:pt>
                <c:pt idx="2">
                  <c:v>7.0000000000000007E-2</c:v>
                </c:pt>
                <c:pt idx="3">
                  <c:v>8.5747392815760007E-2</c:v>
                </c:pt>
              </c:numCache>
            </c:numRef>
          </c:val>
          <c:extLst>
            <c:ext xmlns:c16="http://schemas.microsoft.com/office/drawing/2014/chart" uri="{C3380CC4-5D6E-409C-BE32-E72D297353CC}">
              <c16:uniqueId val="{00000005-4B85-463D-A74F-D3D28DCF7688}"/>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t"/>
        <c:numFmt formatCode="0%" sourceLinked="1"/>
        <c:majorTickMark val="none"/>
        <c:minorTickMark val="none"/>
        <c:tickLblPos val="nextTo"/>
        <c:crossAx val="1237521951"/>
        <c:crosses val="autoZero"/>
        <c:crossBetween val="between"/>
      </c:valAx>
      <c:spPr>
        <a:noFill/>
        <a:ln>
          <a:noFill/>
        </a:ln>
        <a:effectLst/>
      </c:spPr>
    </c:plotArea>
    <c:legend>
      <c:legendPos val="b"/>
      <c:layout>
        <c:manualLayout>
          <c:xMode val="edge"/>
          <c:yMode val="edge"/>
          <c:x val="0.12632907445674013"/>
          <c:y val="0.90899024475196766"/>
          <c:w val="0.86960521077308828"/>
          <c:h val="7.223431045478857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Word of mouth/conversations with others</c:v>
                </c:pt>
                <c:pt idx="1">
                  <c:v>Television advertising</c:v>
                </c:pt>
                <c:pt idx="2">
                  <c:v>Promotion or content on social media</c:v>
                </c:pt>
                <c:pt idx="3">
                  <c:v>Read an article in newspaper or magazine </c:v>
                </c:pt>
                <c:pt idx="4">
                  <c:v>Online advertising </c:v>
                </c:pt>
                <c:pt idx="5">
                  <c:v>Promotion or content on a website</c:v>
                </c:pt>
                <c:pt idx="6">
                  <c:v>Content creator or influencer posting about Wales</c:v>
                </c:pt>
                <c:pt idx="7">
                  <c:v>Outdoor advertisement</c:v>
                </c:pt>
                <c:pt idx="8">
                  <c:v>A printed advert, leaflet or supplement in newspaper/magazine</c:v>
                </c:pt>
              </c:strCache>
            </c:strRef>
          </c:cat>
          <c:val>
            <c:numRef>
              <c:f>Sheet1!$B$3:$B$11</c:f>
              <c:numCache>
                <c:formatCode>0%</c:formatCode>
                <c:ptCount val="9"/>
                <c:pt idx="0">
                  <c:v>0.2097334878331</c:v>
                </c:pt>
                <c:pt idx="1">
                  <c:v>0.17960602549249999</c:v>
                </c:pt>
                <c:pt idx="2">
                  <c:v>0.1529548088065</c:v>
                </c:pt>
                <c:pt idx="3">
                  <c:v>0.1147161066049</c:v>
                </c:pt>
                <c:pt idx="4">
                  <c:v>0.1066048667439</c:v>
                </c:pt>
                <c:pt idx="5">
                  <c:v>9.0382387022020005E-2</c:v>
                </c:pt>
                <c:pt idx="6">
                  <c:v>8.5747392815760007E-2</c:v>
                </c:pt>
                <c:pt idx="7">
                  <c:v>7.7636152954809995E-2</c:v>
                </c:pt>
                <c:pt idx="8">
                  <c:v>7.0683661645420004E-2</c:v>
                </c:pt>
              </c:numCache>
            </c:numRef>
          </c:val>
          <c:extLst>
            <c:ext xmlns:c16="http://schemas.microsoft.com/office/drawing/2014/chart" uri="{C3380CC4-5D6E-409C-BE32-E72D297353CC}">
              <c16:uniqueId val="{00000000-8482-4098-A080-FB607CDA4752}"/>
            </c:ext>
          </c:extLst>
        </c:ser>
        <c:dLbls>
          <c:dLblPos val="outEnd"/>
          <c:showLegendKey val="0"/>
          <c:showVal val="1"/>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89203433612711E-2"/>
          <c:y val="4.130597854513661E-2"/>
          <c:w val="0.8281203888095362"/>
          <c:h val="0.72069648325570357"/>
        </c:manualLayout>
      </c:layout>
      <c:barChart>
        <c:barDir val="col"/>
        <c:grouping val="stacked"/>
        <c:varyColors val="0"/>
        <c:ser>
          <c:idx val="0"/>
          <c:order val="0"/>
          <c:tx>
            <c:strRef>
              <c:f>Sheet1!$B$1</c:f>
              <c:strCache>
                <c:ptCount val="1"/>
                <c:pt idx="0">
                  <c:v>Strongly disagree  </c:v>
                </c:pt>
              </c:strCache>
            </c:strRef>
          </c:tx>
          <c:spPr>
            <a:solidFill>
              <a:srgbClr val="C00000"/>
            </a:solidFill>
            <a:ln>
              <a:noFill/>
            </a:ln>
            <a:effectLst/>
          </c:spPr>
          <c:invertIfNegative val="0"/>
          <c:dLbls>
            <c:delete val="1"/>
          </c:dLbls>
          <c:cat>
            <c:strRef>
              <c:f>Sheet1!$A$2:$A$6</c:f>
              <c:strCache>
                <c:ptCount val="5"/>
                <c:pt idx="0">
                  <c:v>Paints Wales in a very positive light</c:v>
                </c:pt>
                <c:pt idx="1">
                  <c:v>Makes Wales look very appealing for a holiday or short break</c:v>
                </c:pt>
                <c:pt idx="2">
                  <c:v>Will make people much more 
likely to consider Wales 
for a holiday or short break</c:v>
                </c:pt>
                <c:pt idx="3">
                  <c:v>Will make people 
more likely to see Wales 
as an 'all-year-round' destination</c:v>
                </c:pt>
                <c:pt idx="4">
                  <c:v>Shows Wales in a way 
you don't usually see</c:v>
                </c:pt>
              </c:strCache>
            </c:strRef>
          </c:cat>
          <c:val>
            <c:numRef>
              <c:f>Sheet1!$B$2:$B$6</c:f>
              <c:numCache>
                <c:formatCode>0%</c:formatCode>
                <c:ptCount val="5"/>
                <c:pt idx="0">
                  <c:v>3.4762456546930001E-3</c:v>
                </c:pt>
                <c:pt idx="1">
                  <c:v>1.5063731170339999E-2</c:v>
                </c:pt>
                <c:pt idx="2">
                  <c:v>1.62224797219E-2</c:v>
                </c:pt>
                <c:pt idx="3">
                  <c:v>1.738122827346E-2</c:v>
                </c:pt>
                <c:pt idx="4">
                  <c:v>1.5063731170339999E-2</c:v>
                </c:pt>
              </c:numCache>
            </c:numRef>
          </c:val>
          <c:extLst>
            <c:ext xmlns:c16="http://schemas.microsoft.com/office/drawing/2014/chart" uri="{C3380CC4-5D6E-409C-BE32-E72D297353CC}">
              <c16:uniqueId val="{00000000-9B43-4401-A2DE-17AC41E4D15C}"/>
            </c:ext>
          </c:extLst>
        </c:ser>
        <c:ser>
          <c:idx val="1"/>
          <c:order val="1"/>
          <c:tx>
            <c:strRef>
              <c:f>Sheet1!$C$1</c:f>
              <c:strCache>
                <c:ptCount val="1"/>
                <c:pt idx="0">
                  <c:v>Tend to disagree  </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Will make people much more 
likely to consider Wales 
for a holiday or short break</c:v>
                </c:pt>
                <c:pt idx="3">
                  <c:v>Will make people 
more likely to see Wales 
as an 'all-year-round' destination</c:v>
                </c:pt>
                <c:pt idx="4">
                  <c:v>Shows Wales in a way 
you don't usually see</c:v>
                </c:pt>
              </c:strCache>
            </c:strRef>
          </c:cat>
          <c:val>
            <c:numRef>
              <c:f>Sheet1!$C$2:$C$6</c:f>
              <c:numCache>
                <c:formatCode>0%</c:formatCode>
                <c:ptCount val="5"/>
                <c:pt idx="0">
                  <c:v>2.0857473928160002E-2</c:v>
                </c:pt>
                <c:pt idx="1">
                  <c:v>2.0857473928160002E-2</c:v>
                </c:pt>
                <c:pt idx="2">
                  <c:v>2.2016222479719998E-2</c:v>
                </c:pt>
                <c:pt idx="3">
                  <c:v>5.2143684820390002E-2</c:v>
                </c:pt>
                <c:pt idx="4">
                  <c:v>4.1714947856320003E-2</c:v>
                </c:pt>
              </c:numCache>
            </c:numRef>
          </c:val>
          <c:extLst>
            <c:ext xmlns:c16="http://schemas.microsoft.com/office/drawing/2014/chart" uri="{C3380CC4-5D6E-409C-BE32-E72D297353CC}">
              <c16:uniqueId val="{00000001-9B43-4401-A2DE-17AC41E4D15C}"/>
            </c:ext>
          </c:extLst>
        </c:ser>
        <c:ser>
          <c:idx val="2"/>
          <c:order val="2"/>
          <c:tx>
            <c:strRef>
              <c:f>Sheet1!$D$1</c:f>
              <c:strCache>
                <c:ptCount val="1"/>
                <c:pt idx="0">
                  <c:v>Neither agree nor disagree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Will make people much more 
likely to consider Wales 
for a holiday or short break</c:v>
                </c:pt>
                <c:pt idx="3">
                  <c:v>Will make people 
more likely to see Wales 
as an 'all-year-round' destination</c:v>
                </c:pt>
                <c:pt idx="4">
                  <c:v>Shows Wales in a way 
you don't usually see</c:v>
                </c:pt>
              </c:strCache>
            </c:strRef>
          </c:cat>
          <c:val>
            <c:numRef>
              <c:f>Sheet1!$D$2:$D$6</c:f>
              <c:numCache>
                <c:formatCode>0%</c:formatCode>
                <c:ptCount val="5"/>
                <c:pt idx="0">
                  <c:v>0.14600231749709999</c:v>
                </c:pt>
                <c:pt idx="1">
                  <c:v>0.1529548088065</c:v>
                </c:pt>
                <c:pt idx="2">
                  <c:v>0.19466975666280001</c:v>
                </c:pt>
                <c:pt idx="3">
                  <c:v>0.2097334878331</c:v>
                </c:pt>
                <c:pt idx="4">
                  <c:v>0.2236384704519</c:v>
                </c:pt>
              </c:numCache>
            </c:numRef>
          </c:val>
          <c:extLst>
            <c:ext xmlns:c16="http://schemas.microsoft.com/office/drawing/2014/chart" uri="{C3380CC4-5D6E-409C-BE32-E72D297353CC}">
              <c16:uniqueId val="{00000002-9B43-4401-A2DE-17AC41E4D15C}"/>
            </c:ext>
          </c:extLst>
        </c:ser>
        <c:ser>
          <c:idx val="3"/>
          <c:order val="3"/>
          <c:tx>
            <c:strRef>
              <c:f>Sheet1!$E$1</c:f>
              <c:strCache>
                <c:ptCount val="1"/>
                <c:pt idx="0">
                  <c:v>Tend to agree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Will make people much more 
likely to consider Wales 
for a holiday or short break</c:v>
                </c:pt>
                <c:pt idx="3">
                  <c:v>Will make people 
more likely to see Wales 
as an 'all-year-round' destination</c:v>
                </c:pt>
                <c:pt idx="4">
                  <c:v>Shows Wales in a way 
you don't usually see</c:v>
                </c:pt>
              </c:strCache>
            </c:strRef>
          </c:cat>
          <c:val>
            <c:numRef>
              <c:f>Sheet1!$E$2:$E$6</c:f>
              <c:numCache>
                <c:formatCode>0%</c:formatCode>
                <c:ptCount val="5"/>
                <c:pt idx="0">
                  <c:v>0.43684820393969997</c:v>
                </c:pt>
                <c:pt idx="1">
                  <c:v>0.45654692931629998</c:v>
                </c:pt>
                <c:pt idx="2">
                  <c:v>0.47972190034759998</c:v>
                </c:pt>
                <c:pt idx="3">
                  <c:v>0.42757821552719999</c:v>
                </c:pt>
                <c:pt idx="4">
                  <c:v>0.44264194669759999</c:v>
                </c:pt>
              </c:numCache>
            </c:numRef>
          </c:val>
          <c:extLst>
            <c:ext xmlns:c16="http://schemas.microsoft.com/office/drawing/2014/chart" uri="{C3380CC4-5D6E-409C-BE32-E72D297353CC}">
              <c16:uniqueId val="{00000003-9B43-4401-A2DE-17AC41E4D15C}"/>
            </c:ext>
          </c:extLst>
        </c:ser>
        <c:ser>
          <c:idx val="4"/>
          <c:order val="4"/>
          <c:tx>
            <c:strRef>
              <c:f>Sheet1!$F$1</c:f>
              <c:strCache>
                <c:ptCount val="1"/>
                <c:pt idx="0">
                  <c:v>Strongly agree  </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Paints Wales in a very positive light</c:v>
                </c:pt>
                <c:pt idx="1">
                  <c:v>Makes Wales look very appealing for a holiday or short break</c:v>
                </c:pt>
                <c:pt idx="2">
                  <c:v>Will make people much more 
likely to consider Wales 
for a holiday or short break</c:v>
                </c:pt>
                <c:pt idx="3">
                  <c:v>Will make people 
more likely to see Wales 
as an 'all-year-round' destination</c:v>
                </c:pt>
                <c:pt idx="4">
                  <c:v>Shows Wales in a way 
you don't usually see</c:v>
                </c:pt>
              </c:strCache>
            </c:strRef>
          </c:cat>
          <c:val>
            <c:numRef>
              <c:f>Sheet1!$F$2:$F$6</c:f>
              <c:numCache>
                <c:formatCode>0%</c:formatCode>
                <c:ptCount val="5"/>
                <c:pt idx="0">
                  <c:v>0.39281575898030002</c:v>
                </c:pt>
                <c:pt idx="1">
                  <c:v>0.35457705677869999</c:v>
                </c:pt>
                <c:pt idx="2">
                  <c:v>0.2873696407879</c:v>
                </c:pt>
                <c:pt idx="3">
                  <c:v>0.29316338354580002</c:v>
                </c:pt>
                <c:pt idx="4">
                  <c:v>0.27694090382390002</c:v>
                </c:pt>
              </c:numCache>
            </c:numRef>
          </c:val>
          <c:extLst>
            <c:ext xmlns:c16="http://schemas.microsoft.com/office/drawing/2014/chart" uri="{C3380CC4-5D6E-409C-BE32-E72D297353CC}">
              <c16:uniqueId val="{00000006-9B43-4401-A2DE-17AC41E4D15C}"/>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l"/>
        <c:numFmt formatCode="0%" sourceLinked="1"/>
        <c:majorTickMark val="none"/>
        <c:minorTickMark val="none"/>
        <c:tickLblPos val="nextTo"/>
        <c:crossAx val="123752195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89203433612711E-2"/>
          <c:y val="4.130597854513661E-2"/>
          <c:w val="0.8281203888095362"/>
          <c:h val="0.72069648325570357"/>
        </c:manualLayout>
      </c:layout>
      <c:barChart>
        <c:barDir val="col"/>
        <c:grouping val="stacked"/>
        <c:varyColors val="0"/>
        <c:ser>
          <c:idx val="0"/>
          <c:order val="0"/>
          <c:tx>
            <c:strRef>
              <c:f>Sheet1!$B$1</c:f>
              <c:strCache>
                <c:ptCount val="1"/>
                <c:pt idx="0">
                  <c:v>Strongly disagree  </c:v>
                </c:pt>
              </c:strCache>
            </c:strRef>
          </c:tx>
          <c:spPr>
            <a:solidFill>
              <a:srgbClr val="C00000"/>
            </a:solidFill>
            <a:ln>
              <a:noFill/>
            </a:ln>
            <a:effectLst/>
          </c:spPr>
          <c:invertIfNegative val="0"/>
          <c:dLbls>
            <c:delete val="1"/>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Sheet1!$B$2:$B$6</c:f>
              <c:numCache>
                <c:formatCode>0%</c:formatCode>
                <c:ptCount val="5"/>
                <c:pt idx="0">
                  <c:v>3.012746234067E-2</c:v>
                </c:pt>
                <c:pt idx="1">
                  <c:v>2.665121668598E-2</c:v>
                </c:pt>
                <c:pt idx="2">
                  <c:v>3.1286210892239999E-2</c:v>
                </c:pt>
                <c:pt idx="3">
                  <c:v>3.4762456546929998E-2</c:v>
                </c:pt>
                <c:pt idx="4">
                  <c:v>3.4762456546929998E-2</c:v>
                </c:pt>
              </c:numCache>
            </c:numRef>
          </c:val>
          <c:extLst>
            <c:ext xmlns:c16="http://schemas.microsoft.com/office/drawing/2014/chart" uri="{C3380CC4-5D6E-409C-BE32-E72D297353CC}">
              <c16:uniqueId val="{00000000-CADD-4BC6-B994-7D0712D4B403}"/>
            </c:ext>
          </c:extLst>
        </c:ser>
        <c:ser>
          <c:idx val="1"/>
          <c:order val="1"/>
          <c:tx>
            <c:strRef>
              <c:f>Sheet1!$C$1</c:f>
              <c:strCache>
                <c:ptCount val="1"/>
                <c:pt idx="0">
                  <c:v>Tend to disagree  </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Sheet1!$C$2:$C$6</c:f>
              <c:numCache>
                <c:formatCode>0%</c:formatCode>
                <c:ptCount val="5"/>
                <c:pt idx="0">
                  <c:v>4.4032444959439997E-2</c:v>
                </c:pt>
                <c:pt idx="1">
                  <c:v>5.561993047509E-2</c:v>
                </c:pt>
                <c:pt idx="2">
                  <c:v>7.6477404403239996E-2</c:v>
                </c:pt>
                <c:pt idx="3">
                  <c:v>6.1413673232909999E-2</c:v>
                </c:pt>
                <c:pt idx="4">
                  <c:v>6.8366164542289998E-2</c:v>
                </c:pt>
              </c:numCache>
            </c:numRef>
          </c:val>
          <c:extLst>
            <c:ext xmlns:c16="http://schemas.microsoft.com/office/drawing/2014/chart" uri="{C3380CC4-5D6E-409C-BE32-E72D297353CC}">
              <c16:uniqueId val="{00000001-CADD-4BC6-B994-7D0712D4B403}"/>
            </c:ext>
          </c:extLst>
        </c:ser>
        <c:ser>
          <c:idx val="2"/>
          <c:order val="2"/>
          <c:tx>
            <c:strRef>
              <c:f>Sheet1!$D$1</c:f>
              <c:strCache>
                <c:ptCount val="1"/>
                <c:pt idx="0">
                  <c:v>Neither agree nor disagree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Sheet1!$D$2:$D$6</c:f>
              <c:numCache>
                <c:formatCode>0%</c:formatCode>
                <c:ptCount val="5"/>
                <c:pt idx="0">
                  <c:v>0.2236384704519</c:v>
                </c:pt>
                <c:pt idx="1">
                  <c:v>0.21668597914250001</c:v>
                </c:pt>
                <c:pt idx="2">
                  <c:v>0.23174971031290001</c:v>
                </c:pt>
                <c:pt idx="3">
                  <c:v>0.26419466975669997</c:v>
                </c:pt>
                <c:pt idx="4">
                  <c:v>0.26998841251450001</c:v>
                </c:pt>
              </c:numCache>
            </c:numRef>
          </c:val>
          <c:extLst>
            <c:ext xmlns:c16="http://schemas.microsoft.com/office/drawing/2014/chart" uri="{C3380CC4-5D6E-409C-BE32-E72D297353CC}">
              <c16:uniqueId val="{00000002-CADD-4BC6-B994-7D0712D4B403}"/>
            </c:ext>
          </c:extLst>
        </c:ser>
        <c:ser>
          <c:idx val="3"/>
          <c:order val="3"/>
          <c:tx>
            <c:strRef>
              <c:f>Sheet1!$E$1</c:f>
              <c:strCache>
                <c:ptCount val="1"/>
                <c:pt idx="0">
                  <c:v>Tend to agree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Sheet1!$E$2:$E$6</c:f>
              <c:numCache>
                <c:formatCode>0%</c:formatCode>
                <c:ptCount val="5"/>
                <c:pt idx="0">
                  <c:v>0.43916570104289998</c:v>
                </c:pt>
                <c:pt idx="1">
                  <c:v>0.43800695249130001</c:v>
                </c:pt>
                <c:pt idx="2">
                  <c:v>0.42641946697569999</c:v>
                </c:pt>
                <c:pt idx="3">
                  <c:v>0.40787949015059999</c:v>
                </c:pt>
                <c:pt idx="4">
                  <c:v>0.39629200463499997</c:v>
                </c:pt>
              </c:numCache>
            </c:numRef>
          </c:val>
          <c:extLst>
            <c:ext xmlns:c16="http://schemas.microsoft.com/office/drawing/2014/chart" uri="{C3380CC4-5D6E-409C-BE32-E72D297353CC}">
              <c16:uniqueId val="{00000003-CADD-4BC6-B994-7D0712D4B403}"/>
            </c:ext>
          </c:extLst>
        </c:ser>
        <c:ser>
          <c:idx val="4"/>
          <c:order val="4"/>
          <c:tx>
            <c:strRef>
              <c:f>Sheet1!$F$1</c:f>
              <c:strCache>
                <c:ptCount val="1"/>
                <c:pt idx="0">
                  <c:v>Strongly agree  </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Sheet1!$F$2:$F$6</c:f>
              <c:numCache>
                <c:formatCode>0%</c:formatCode>
                <c:ptCount val="5"/>
                <c:pt idx="0">
                  <c:v>0.2630359212051</c:v>
                </c:pt>
                <c:pt idx="1">
                  <c:v>0.2630359212051</c:v>
                </c:pt>
                <c:pt idx="2">
                  <c:v>0.23406720741600001</c:v>
                </c:pt>
                <c:pt idx="3">
                  <c:v>0.23174971031290001</c:v>
                </c:pt>
                <c:pt idx="4">
                  <c:v>0.23059096176130001</c:v>
                </c:pt>
              </c:numCache>
            </c:numRef>
          </c:val>
          <c:extLst>
            <c:ext xmlns:c16="http://schemas.microsoft.com/office/drawing/2014/chart" uri="{C3380CC4-5D6E-409C-BE32-E72D297353CC}">
              <c16:uniqueId val="{00000004-CADD-4BC6-B994-7D0712D4B403}"/>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l"/>
        <c:numFmt formatCode="0%" sourceLinked="1"/>
        <c:majorTickMark val="none"/>
        <c:minorTickMark val="none"/>
        <c:tickLblPos val="nextTo"/>
        <c:crossAx val="123752195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General Sample</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Sheet1!$B$2:$B$6</c:f>
              <c:numCache>
                <c:formatCode>0%</c:formatCode>
                <c:ptCount val="5"/>
                <c:pt idx="0">
                  <c:v>0.70220162224799998</c:v>
                </c:pt>
                <c:pt idx="1">
                  <c:v>0.70104287369639995</c:v>
                </c:pt>
                <c:pt idx="2">
                  <c:v>0.66048667439169995</c:v>
                </c:pt>
                <c:pt idx="3">
                  <c:v>0.63962920046350003</c:v>
                </c:pt>
                <c:pt idx="4">
                  <c:v>0.62688296639630003</c:v>
                </c:pt>
              </c:numCache>
            </c:numRef>
          </c:val>
          <c:extLst>
            <c:ext xmlns:c16="http://schemas.microsoft.com/office/drawing/2014/chart" uri="{C3380CC4-5D6E-409C-BE32-E72D297353CC}">
              <c16:uniqueId val="{00000000-9F60-42DD-AE8A-B64D10D37975}"/>
            </c:ext>
          </c:extLst>
        </c:ser>
        <c:ser>
          <c:idx val="1"/>
          <c:order val="1"/>
          <c:tx>
            <c:strRef>
              <c:f>Sheet1!$C$1</c:f>
              <c:strCache>
                <c:ptCount val="1"/>
                <c:pt idx="0">
                  <c:v>Aware of Campaign</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Want to visit areas of Wales I have not been to before</c:v>
                </c:pt>
                <c:pt idx="1">
                  <c:v>Much more interested in Wales for a holiday or short break</c:v>
                </c:pt>
                <c:pt idx="2">
                  <c:v>More interested to visit Wales outside of the main summer season</c:v>
                </c:pt>
                <c:pt idx="3">
                  <c:v>Want to try new activities and experiences in Wales</c:v>
                </c:pt>
                <c:pt idx="4">
                  <c:v>Interested to take a longer holiday in Wales</c:v>
                </c:pt>
              </c:strCache>
            </c:strRef>
          </c:cat>
          <c:val>
            <c:numRef>
              <c:f>Sheet1!$C$2:$C$6</c:f>
              <c:numCache>
                <c:formatCode>0%</c:formatCode>
                <c:ptCount val="5"/>
                <c:pt idx="0">
                  <c:v>0.79403794037940001</c:v>
                </c:pt>
                <c:pt idx="1">
                  <c:v>0.81842818428179998</c:v>
                </c:pt>
                <c:pt idx="2">
                  <c:v>0.76693766937670005</c:v>
                </c:pt>
                <c:pt idx="3">
                  <c:v>0.7533875338753</c:v>
                </c:pt>
                <c:pt idx="4">
                  <c:v>0.76422764227640005</c:v>
                </c:pt>
              </c:numCache>
            </c:numRef>
          </c:val>
          <c:extLst>
            <c:ext xmlns:c16="http://schemas.microsoft.com/office/drawing/2014/chart" uri="{C3380CC4-5D6E-409C-BE32-E72D297353CC}">
              <c16:uniqueId val="{00000001-9F60-42DD-AE8A-B64D10D37975}"/>
            </c:ext>
          </c:extLst>
        </c:ser>
        <c:dLbls>
          <c:dLblPos val="ctr"/>
          <c:showLegendKey val="0"/>
          <c:showVal val="1"/>
          <c:showCatName val="0"/>
          <c:showSerName val="0"/>
          <c:showPercent val="0"/>
          <c:showBubbleSize val="0"/>
        </c:dLbls>
        <c:gapWidth val="150"/>
        <c:axId val="2053014575"/>
        <c:axId val="2053038575"/>
      </c:barChart>
      <c:catAx>
        <c:axId val="205301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2053038575"/>
        <c:crosses val="autoZero"/>
        <c:auto val="1"/>
        <c:lblAlgn val="ctr"/>
        <c:lblOffset val="100"/>
        <c:noMultiLvlLbl val="0"/>
      </c:catAx>
      <c:valAx>
        <c:axId val="2053038575"/>
        <c:scaling>
          <c:orientation val="minMax"/>
        </c:scaling>
        <c:delete val="1"/>
        <c:axPos val="l"/>
        <c:numFmt formatCode="0%" sourceLinked="1"/>
        <c:majorTickMark val="none"/>
        <c:minorTickMark val="none"/>
        <c:tickLblPos val="nextTo"/>
        <c:crossAx val="2053014575"/>
        <c:crosses val="autoZero"/>
        <c:crossBetween val="between"/>
      </c:valAx>
      <c:spPr>
        <a:noFill/>
        <a:ln>
          <a:noFill/>
        </a:ln>
        <a:effectLst/>
      </c:spPr>
    </c:plotArea>
    <c:legend>
      <c:legendPos val="b"/>
      <c:layout>
        <c:manualLayout>
          <c:xMode val="edge"/>
          <c:yMode val="edge"/>
          <c:x val="0.3422284230464458"/>
          <c:y val="2.3030639399246261E-3"/>
          <c:w val="0.27813200538484878"/>
          <c:h val="5.7013435116239235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Sheet1!$A$3:$A$12</c:f>
              <c:strCache>
                <c:ptCount val="10"/>
                <c:pt idx="0">
                  <c:v>Lots of activities and things to do</c:v>
                </c:pt>
                <c:pt idx="1">
                  <c:v>Great places to explore off the beaten track</c:v>
                </c:pt>
                <c:pt idx="2">
                  <c:v>A destination rich in history and heritage</c:v>
                </c:pt>
                <c:pt idx="3">
                  <c:v>Somewhere you can visit at all times of the year</c:v>
                </c:pt>
                <c:pt idx="4">
                  <c:v>Famous landmarks and visitor attractions</c:v>
                </c:pt>
                <c:pt idx="5">
                  <c:v>A thriving culture and entertainment scene</c:v>
                </c:pt>
                <c:pt idx="6">
                  <c:v>Great value for money</c:v>
                </c:pt>
                <c:pt idx="7">
                  <c:v>Places renowned for their food and drink</c:v>
                </c:pt>
                <c:pt idx="8">
                  <c:v>An environmentally friendly destination</c:v>
                </c:pt>
                <c:pt idx="9">
                  <c:v>High quality accommodation</c:v>
                </c:pt>
              </c:strCache>
            </c:strRef>
          </c:cat>
          <c:val>
            <c:numRef>
              <c:f>Sheet1!$B$3:$B$12</c:f>
              <c:numCache>
                <c:formatCode>0%</c:formatCode>
                <c:ptCount val="10"/>
                <c:pt idx="0">
                  <c:v>0.38470451911940001</c:v>
                </c:pt>
                <c:pt idx="1">
                  <c:v>0.33487833140209999</c:v>
                </c:pt>
                <c:pt idx="2">
                  <c:v>0.2294322132097</c:v>
                </c:pt>
                <c:pt idx="3">
                  <c:v>0.20278099652379999</c:v>
                </c:pt>
                <c:pt idx="4">
                  <c:v>0.19698725376590001</c:v>
                </c:pt>
                <c:pt idx="5">
                  <c:v>0.17844727694090001</c:v>
                </c:pt>
                <c:pt idx="6">
                  <c:v>0.16570104287369999</c:v>
                </c:pt>
                <c:pt idx="7">
                  <c:v>0.16106604866740001</c:v>
                </c:pt>
                <c:pt idx="8">
                  <c:v>0.1494785631518</c:v>
                </c:pt>
                <c:pt idx="9">
                  <c:v>0.1309385863268</c:v>
                </c:pt>
              </c:numCache>
            </c:numRef>
          </c:val>
          <c:extLst>
            <c:ext xmlns:c16="http://schemas.microsoft.com/office/drawing/2014/chart" uri="{C3380CC4-5D6E-409C-BE32-E72D297353CC}">
              <c16:uniqueId val="{00000000-D26C-4B60-97C6-9AC0BB70AE50}"/>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2024</c:v>
                </c:pt>
              </c:strCache>
            </c:strRef>
          </c:tx>
          <c:spPr>
            <a:solidFill>
              <a:srgbClr val="1207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None of these</c:v>
                </c:pt>
                <c:pt idx="1">
                  <c:v>Visit Wales website</c:v>
                </c:pt>
                <c:pt idx="2">
                  <c:v>Instagram</c:v>
                </c:pt>
                <c:pt idx="3">
                  <c:v> Facebook</c:v>
                </c:pt>
                <c:pt idx="4">
                  <c:v> YouTube</c:v>
                </c:pt>
                <c:pt idx="5">
                  <c:v>TikTok</c:v>
                </c:pt>
                <c:pt idx="6">
                  <c:v>E-newsletters from Visit Wales</c:v>
                </c:pt>
                <c:pt idx="7">
                  <c:v>Pinterest</c:v>
                </c:pt>
                <c:pt idx="8">
                  <c:v> X (formerly known as Twitter)</c:v>
                </c:pt>
              </c:strCache>
            </c:strRef>
          </c:cat>
          <c:val>
            <c:numRef>
              <c:f>Sheet1!$B$2:$B$10</c:f>
              <c:numCache>
                <c:formatCode>0%</c:formatCode>
                <c:ptCount val="9"/>
                <c:pt idx="0">
                  <c:v>0.64</c:v>
                </c:pt>
                <c:pt idx="1">
                  <c:v>0.14000000000000001</c:v>
                </c:pt>
                <c:pt idx="2">
                  <c:v>0.09</c:v>
                </c:pt>
                <c:pt idx="3">
                  <c:v>0.1</c:v>
                </c:pt>
                <c:pt idx="4">
                  <c:v>0.09</c:v>
                </c:pt>
                <c:pt idx="5">
                  <c:v>7.0000000000000007E-2</c:v>
                </c:pt>
                <c:pt idx="6">
                  <c:v>7.0000000000000007E-2</c:v>
                </c:pt>
                <c:pt idx="7">
                  <c:v>0.04</c:v>
                </c:pt>
                <c:pt idx="8">
                  <c:v>7.0000000000000007E-2</c:v>
                </c:pt>
              </c:numCache>
            </c:numRef>
          </c:val>
          <c:extLst>
            <c:ext xmlns:c16="http://schemas.microsoft.com/office/drawing/2014/chart" uri="{C3380CC4-5D6E-409C-BE32-E72D297353CC}">
              <c16:uniqueId val="{00000000-B541-4A65-86B5-659E88B8F93B}"/>
            </c:ext>
          </c:extLst>
        </c:ser>
        <c:ser>
          <c:idx val="1"/>
          <c:order val="1"/>
          <c:tx>
            <c:strRef>
              <c:f>Sheet1!$C$1</c:f>
              <c:strCache>
                <c:ptCount val="1"/>
                <c:pt idx="0">
                  <c:v>2025</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None of these</c:v>
                </c:pt>
                <c:pt idx="1">
                  <c:v>Visit Wales website</c:v>
                </c:pt>
                <c:pt idx="2">
                  <c:v>Instagram</c:v>
                </c:pt>
                <c:pt idx="3">
                  <c:v> Facebook</c:v>
                </c:pt>
                <c:pt idx="4">
                  <c:v> YouTube</c:v>
                </c:pt>
                <c:pt idx="5">
                  <c:v>TikTok</c:v>
                </c:pt>
                <c:pt idx="6">
                  <c:v>E-newsletters from Visit Wales</c:v>
                </c:pt>
                <c:pt idx="7">
                  <c:v>Pinterest</c:v>
                </c:pt>
                <c:pt idx="8">
                  <c:v> X (formerly known as Twitter)</c:v>
                </c:pt>
              </c:strCache>
            </c:strRef>
          </c:cat>
          <c:val>
            <c:numRef>
              <c:f>Sheet1!$C$2:$C$10</c:f>
              <c:numCache>
                <c:formatCode>0%</c:formatCode>
                <c:ptCount val="9"/>
                <c:pt idx="0">
                  <c:v>0.60254924681340005</c:v>
                </c:pt>
                <c:pt idx="1">
                  <c:v>0.16454229432209999</c:v>
                </c:pt>
                <c:pt idx="2">
                  <c:v>0.10892236384700001</c:v>
                </c:pt>
                <c:pt idx="3">
                  <c:v>9.9652375434529997E-2</c:v>
                </c:pt>
                <c:pt idx="4">
                  <c:v>9.7334878331400004E-2</c:v>
                </c:pt>
                <c:pt idx="5">
                  <c:v>8.2271147161069993E-2</c:v>
                </c:pt>
                <c:pt idx="6">
                  <c:v>8.1112398609499994E-2</c:v>
                </c:pt>
                <c:pt idx="7">
                  <c:v>7.7636152954809995E-2</c:v>
                </c:pt>
                <c:pt idx="8">
                  <c:v>6.7207415990730004E-2</c:v>
                </c:pt>
              </c:numCache>
            </c:numRef>
          </c:val>
          <c:extLst>
            <c:ext xmlns:c16="http://schemas.microsoft.com/office/drawing/2014/chart" uri="{C3380CC4-5D6E-409C-BE32-E72D297353CC}">
              <c16:uniqueId val="{00000001-B541-4A65-86B5-659E88B8F93B}"/>
            </c:ext>
          </c:extLst>
        </c:ser>
        <c:dLbls>
          <c:showLegendKey val="0"/>
          <c:showVal val="1"/>
          <c:showCatName val="0"/>
          <c:showSerName val="0"/>
          <c:showPercent val="0"/>
          <c:showBubbleSize val="0"/>
        </c:dLbls>
        <c:gapWidth val="150"/>
        <c:overlap val="-25"/>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8"/>
        </c:scaling>
        <c:delete val="1"/>
        <c:axPos val="t"/>
        <c:numFmt formatCode="0%" sourceLinked="1"/>
        <c:majorTickMark val="out"/>
        <c:minorTickMark val="none"/>
        <c:tickLblPos val="nextTo"/>
        <c:crossAx val="239785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Strongly disagree  </c:v>
                </c:pt>
              </c:strCache>
            </c:strRef>
          </c:tx>
          <c:spPr>
            <a:solidFill>
              <a:srgbClr val="CB333B"/>
            </a:solidFill>
            <a:ln>
              <a:noFill/>
            </a:ln>
            <a:effectLst/>
          </c:spPr>
          <c:invertIfNegative val="0"/>
          <c:dLbls>
            <c:delete val="1"/>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Sheet1!$B$2:$B$4</c:f>
              <c:numCache>
                <c:formatCode>0%</c:formatCode>
                <c:ptCount val="3"/>
                <c:pt idx="0">
                  <c:v>0</c:v>
                </c:pt>
                <c:pt idx="1">
                  <c:v>5.263157894737E-2</c:v>
                </c:pt>
                <c:pt idx="2">
                  <c:v>0</c:v>
                </c:pt>
              </c:numCache>
            </c:numRef>
          </c:val>
          <c:extLst>
            <c:ext xmlns:c16="http://schemas.microsoft.com/office/drawing/2014/chart" uri="{C3380CC4-5D6E-409C-BE32-E72D297353CC}">
              <c16:uniqueId val="{00000000-0B9F-4958-B827-24240671D471}"/>
            </c:ext>
          </c:extLst>
        </c:ser>
        <c:ser>
          <c:idx val="1"/>
          <c:order val="1"/>
          <c:tx>
            <c:strRef>
              <c:f>Sheet1!$C$1</c:f>
              <c:strCache>
                <c:ptCount val="1"/>
                <c:pt idx="0">
                  <c:v>Tend to disagree  </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Sheet1!$C$2:$C$4</c:f>
              <c:numCache>
                <c:formatCode>0%</c:formatCode>
                <c:ptCount val="3"/>
                <c:pt idx="0">
                  <c:v>2.6315789473680001E-2</c:v>
                </c:pt>
                <c:pt idx="1">
                  <c:v>0.1052631578947</c:v>
                </c:pt>
                <c:pt idx="2">
                  <c:v>5.263157894737E-2</c:v>
                </c:pt>
              </c:numCache>
            </c:numRef>
          </c:val>
          <c:extLst>
            <c:ext xmlns:c16="http://schemas.microsoft.com/office/drawing/2014/chart" uri="{C3380CC4-5D6E-409C-BE32-E72D297353CC}">
              <c16:uniqueId val="{00000001-0B9F-4958-B827-24240671D471}"/>
            </c:ext>
          </c:extLst>
        </c:ser>
        <c:ser>
          <c:idx val="2"/>
          <c:order val="2"/>
          <c:tx>
            <c:strRef>
              <c:f>Sheet1!$D$1</c:f>
              <c:strCache>
                <c:ptCount val="1"/>
                <c:pt idx="0">
                  <c:v>Neither agree nor disagree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Sheet1!$D$2:$D$4</c:f>
              <c:numCache>
                <c:formatCode>0%</c:formatCode>
                <c:ptCount val="3"/>
                <c:pt idx="0">
                  <c:v>0.23684210526319999</c:v>
                </c:pt>
                <c:pt idx="1">
                  <c:v>0.26315789473680001</c:v>
                </c:pt>
                <c:pt idx="2">
                  <c:v>0.5</c:v>
                </c:pt>
              </c:numCache>
            </c:numRef>
          </c:val>
          <c:extLst>
            <c:ext xmlns:c16="http://schemas.microsoft.com/office/drawing/2014/chart" uri="{C3380CC4-5D6E-409C-BE32-E72D297353CC}">
              <c16:uniqueId val="{00000002-0B9F-4958-B827-24240671D471}"/>
            </c:ext>
          </c:extLst>
        </c:ser>
        <c:ser>
          <c:idx val="3"/>
          <c:order val="3"/>
          <c:tx>
            <c:strRef>
              <c:f>Sheet1!$E$1</c:f>
              <c:strCache>
                <c:ptCount val="1"/>
                <c:pt idx="0">
                  <c:v>Tend to agree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Sheet1!$E$2:$E$4</c:f>
              <c:numCache>
                <c:formatCode>0%</c:formatCode>
                <c:ptCount val="3"/>
                <c:pt idx="0">
                  <c:v>0.42105263157889999</c:v>
                </c:pt>
                <c:pt idx="1">
                  <c:v>0.39473684210530002</c:v>
                </c:pt>
                <c:pt idx="2">
                  <c:v>0.34210526315790002</c:v>
                </c:pt>
              </c:numCache>
            </c:numRef>
          </c:val>
          <c:extLst>
            <c:ext xmlns:c16="http://schemas.microsoft.com/office/drawing/2014/chart" uri="{C3380CC4-5D6E-409C-BE32-E72D297353CC}">
              <c16:uniqueId val="{00000003-0B9F-4958-B827-24240671D471}"/>
            </c:ext>
          </c:extLst>
        </c:ser>
        <c:ser>
          <c:idx val="4"/>
          <c:order val="4"/>
          <c:tx>
            <c:strRef>
              <c:f>Sheet1!$F$1</c:f>
              <c:strCache>
                <c:ptCount val="1"/>
                <c:pt idx="0">
                  <c:v>Strongly agree  </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It made Wales seem more exciting</c:v>
                </c:pt>
                <c:pt idx="1">
                  <c:v>It made me more likely to visit in the future</c:v>
                </c:pt>
                <c:pt idx="2">
                  <c:v>It changed my perceptions of Wales for the better</c:v>
                </c:pt>
              </c:strCache>
            </c:strRef>
          </c:cat>
          <c:val>
            <c:numRef>
              <c:f>Sheet1!$F$2:$F$4</c:f>
              <c:numCache>
                <c:formatCode>0%</c:formatCode>
                <c:ptCount val="3"/>
                <c:pt idx="0">
                  <c:v>0.26315789473680001</c:v>
                </c:pt>
                <c:pt idx="1">
                  <c:v>0.18421052631580001</c:v>
                </c:pt>
                <c:pt idx="2">
                  <c:v>0.1052631578947</c:v>
                </c:pt>
              </c:numCache>
            </c:numRef>
          </c:val>
          <c:extLst>
            <c:ext xmlns:c16="http://schemas.microsoft.com/office/drawing/2014/chart" uri="{C3380CC4-5D6E-409C-BE32-E72D297353CC}">
              <c16:uniqueId val="{00000004-0B9F-4958-B827-24240671D471}"/>
            </c:ext>
          </c:extLst>
        </c:ser>
        <c:dLbls>
          <c:dLblPos val="ctr"/>
          <c:showLegendKey val="0"/>
          <c:showVal val="1"/>
          <c:showCatName val="0"/>
          <c:showSerName val="0"/>
          <c:showPercent val="0"/>
          <c:showBubbleSize val="0"/>
        </c:dLbls>
        <c:gapWidth val="150"/>
        <c:overlap val="100"/>
        <c:axId val="1237521951"/>
        <c:axId val="1237523871"/>
      </c:barChart>
      <c:catAx>
        <c:axId val="123752195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237523871"/>
        <c:crosses val="autoZero"/>
        <c:auto val="1"/>
        <c:lblAlgn val="ctr"/>
        <c:lblOffset val="100"/>
        <c:noMultiLvlLbl val="0"/>
      </c:catAx>
      <c:valAx>
        <c:axId val="1237523871"/>
        <c:scaling>
          <c:orientation val="minMax"/>
        </c:scaling>
        <c:delete val="1"/>
        <c:axPos val="t"/>
        <c:numFmt formatCode="0%" sourceLinked="1"/>
        <c:majorTickMark val="none"/>
        <c:minorTickMark val="none"/>
        <c:tickLblPos val="nextTo"/>
        <c:crossAx val="1237521951"/>
        <c:crosses val="autoZero"/>
        <c:crossBetween val="between"/>
      </c:valAx>
      <c:spPr>
        <a:noFill/>
        <a:ln>
          <a:noFill/>
        </a:ln>
        <a:effectLst/>
      </c:spPr>
    </c:plotArea>
    <c:legend>
      <c:legendPos val="b"/>
      <c:layout>
        <c:manualLayout>
          <c:xMode val="edge"/>
          <c:yMode val="edge"/>
          <c:x val="0.36450963310437257"/>
          <c:y val="0.80009266495115294"/>
          <c:w val="0.62304540123973862"/>
          <c:h val="0.16127929671618949"/>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Sheet1!$B$1</c:f>
              <c:strCache>
                <c:ptCount val="1"/>
                <c:pt idx="0">
                  <c:v>Not important at all (1)</c:v>
                </c:pt>
              </c:strCache>
            </c:strRef>
          </c:tx>
          <c:spPr>
            <a:solidFill>
              <a:srgbClr val="120742"/>
            </a:solidFill>
            <a:ln>
              <a:noFill/>
            </a:ln>
            <a:effectLst/>
          </c:spPr>
          <c:invertIfNegative val="0"/>
          <c:dPt>
            <c:idx val="0"/>
            <c:invertIfNegative val="0"/>
            <c:bubble3D val="0"/>
            <c:spPr>
              <a:solidFill>
                <a:srgbClr val="CB333B"/>
              </a:solidFill>
              <a:ln>
                <a:noFill/>
              </a:ln>
              <a:effectLst/>
            </c:spPr>
            <c:extLst>
              <c:ext xmlns:c16="http://schemas.microsoft.com/office/drawing/2014/chart" uri="{C3380CC4-5D6E-409C-BE32-E72D297353CC}">
                <c16:uniqueId val="{00000001-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Sheet1!$B$2</c:f>
              <c:numCache>
                <c:formatCode>0%</c:formatCode>
                <c:ptCount val="1"/>
                <c:pt idx="0">
                  <c:v>0.1344148319815</c:v>
                </c:pt>
              </c:numCache>
            </c:numRef>
          </c:val>
          <c:extLst>
            <c:ext xmlns:c16="http://schemas.microsoft.com/office/drawing/2014/chart" uri="{C3380CC4-5D6E-409C-BE32-E72D297353CC}">
              <c16:uniqueId val="{00000002-80DF-4FBB-A255-7639629D111C}"/>
            </c:ext>
          </c:extLst>
        </c:ser>
        <c:ser>
          <c:idx val="1"/>
          <c:order val="1"/>
          <c:tx>
            <c:strRef>
              <c:f>Sheet1!$C$1</c:f>
              <c:strCache>
                <c:ptCount val="1"/>
                <c:pt idx="0">
                  <c:v>Slightly important (2)</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Sheet1!$C$2</c:f>
              <c:numCache>
                <c:formatCode>0%</c:formatCode>
                <c:ptCount val="1"/>
                <c:pt idx="0">
                  <c:v>0.16222479721899999</c:v>
                </c:pt>
              </c:numCache>
            </c:numRef>
          </c:val>
          <c:extLst>
            <c:ext xmlns:c16="http://schemas.microsoft.com/office/drawing/2014/chart" uri="{C3380CC4-5D6E-409C-BE32-E72D297353CC}">
              <c16:uniqueId val="{00000003-80DF-4FBB-A255-7639629D111C}"/>
            </c:ext>
          </c:extLst>
        </c:ser>
        <c:ser>
          <c:idx val="2"/>
          <c:order val="2"/>
          <c:tx>
            <c:strRef>
              <c:f>Sheet1!$D$1</c:f>
              <c:strCache>
                <c:ptCount val="1"/>
                <c:pt idx="0">
                  <c:v>Moderately important (3)</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Sheet1!$D$2</c:f>
              <c:numCache>
                <c:formatCode>0%</c:formatCode>
                <c:ptCount val="1"/>
                <c:pt idx="0">
                  <c:v>0.3418308227115</c:v>
                </c:pt>
              </c:numCache>
            </c:numRef>
          </c:val>
          <c:extLst>
            <c:ext xmlns:c16="http://schemas.microsoft.com/office/drawing/2014/chart" uri="{C3380CC4-5D6E-409C-BE32-E72D297353CC}">
              <c16:uniqueId val="{00000004-80DF-4FBB-A255-7639629D111C}"/>
            </c:ext>
          </c:extLst>
        </c:ser>
        <c:ser>
          <c:idx val="3"/>
          <c:order val="3"/>
          <c:tx>
            <c:strRef>
              <c:f>Sheet1!$E$1</c:f>
              <c:strCache>
                <c:ptCount val="1"/>
                <c:pt idx="0">
                  <c:v>Very important (4)</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Sheet1!$E$2</c:f>
              <c:numCache>
                <c:formatCode>0%</c:formatCode>
                <c:ptCount val="1"/>
                <c:pt idx="0">
                  <c:v>0.22132097334879999</c:v>
                </c:pt>
              </c:numCache>
            </c:numRef>
          </c:val>
          <c:extLst>
            <c:ext xmlns:c16="http://schemas.microsoft.com/office/drawing/2014/chart" uri="{C3380CC4-5D6E-409C-BE32-E72D297353CC}">
              <c16:uniqueId val="{00000005-80DF-4FBB-A255-7639629D111C}"/>
            </c:ext>
          </c:extLst>
        </c:ser>
        <c:ser>
          <c:idx val="4"/>
          <c:order val="4"/>
          <c:tx>
            <c:strRef>
              <c:f>Sheet1!$F$1</c:f>
              <c:strCache>
                <c:ptCount val="1"/>
                <c:pt idx="0">
                  <c:v>Extremely important (5)</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Sheet1!$F$2</c:f>
              <c:numCache>
                <c:formatCode>0%</c:formatCode>
                <c:ptCount val="1"/>
                <c:pt idx="0">
                  <c:v>0.1344148319815</c:v>
                </c:pt>
              </c:numCache>
            </c:numRef>
          </c:val>
          <c:extLst>
            <c:ext xmlns:c16="http://schemas.microsoft.com/office/drawing/2014/chart" uri="{C3380CC4-5D6E-409C-BE32-E72D297353CC}">
              <c16:uniqueId val="{00000008-80DF-4FBB-A255-7639629D111C}"/>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1"/>
        <c:axPos val="b"/>
        <c:numFmt formatCode="General" sourceLinked="1"/>
        <c:majorTickMark val="none"/>
        <c:minorTickMark val="none"/>
        <c:tickLblPos val="nextTo"/>
        <c:crossAx val="1391410112"/>
        <c:crosses val="autoZero"/>
        <c:auto val="1"/>
        <c:lblAlgn val="ctr"/>
        <c:lblOffset val="100"/>
        <c:noMultiLvlLbl val="0"/>
      </c:catAx>
      <c:valAx>
        <c:axId val="1391410112"/>
        <c:scaling>
          <c:orientation val="minMax"/>
        </c:scaling>
        <c:delete val="1"/>
        <c:axPos val="l"/>
        <c:numFmt formatCode="0%" sourceLinked="1"/>
        <c:majorTickMark val="none"/>
        <c:minorTickMark val="none"/>
        <c:tickLblPos val="nextTo"/>
        <c:crossAx val="1391408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Sheet1!$B$1</c:f>
              <c:strCache>
                <c:ptCount val="1"/>
                <c:pt idx="0">
                  <c:v>Not important at all (1)</c:v>
                </c:pt>
              </c:strCache>
            </c:strRef>
          </c:tx>
          <c:spPr>
            <a:solidFill>
              <a:srgbClr val="C00000"/>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0.1344148319815</c:v>
                </c:pt>
                <c:pt idx="1">
                  <c:v>9.0909090909089996E-2</c:v>
                </c:pt>
                <c:pt idx="2">
                  <c:v>5.8419243986250001E-2</c:v>
                </c:pt>
                <c:pt idx="3">
                  <c:v>0.21031746031750001</c:v>
                </c:pt>
                <c:pt idx="4">
                  <c:v>0.17587939698489999</c:v>
                </c:pt>
              </c:numCache>
            </c:numRef>
          </c:val>
          <c:extLst>
            <c:ext xmlns:c16="http://schemas.microsoft.com/office/drawing/2014/chart" uri="{C3380CC4-5D6E-409C-BE32-E72D297353CC}">
              <c16:uniqueId val="{00000002-80DF-4FBB-A255-7639629D111C}"/>
            </c:ext>
          </c:extLst>
        </c:ser>
        <c:ser>
          <c:idx val="1"/>
          <c:order val="1"/>
          <c:tx>
            <c:strRef>
              <c:f>Sheet1!$C$1</c:f>
              <c:strCache>
                <c:ptCount val="1"/>
                <c:pt idx="0">
                  <c:v>Slightly important (2)</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0.16222479721899999</c:v>
                </c:pt>
                <c:pt idx="1">
                  <c:v>0.21487603305790001</c:v>
                </c:pt>
                <c:pt idx="2">
                  <c:v>9.9656357388320002E-2</c:v>
                </c:pt>
                <c:pt idx="3">
                  <c:v>0.19841269841270001</c:v>
                </c:pt>
                <c:pt idx="4">
                  <c:v>0.17587939698489999</c:v>
                </c:pt>
              </c:numCache>
            </c:numRef>
          </c:val>
          <c:extLst>
            <c:ext xmlns:c16="http://schemas.microsoft.com/office/drawing/2014/chart" uri="{C3380CC4-5D6E-409C-BE32-E72D297353CC}">
              <c16:uniqueId val="{00000003-80DF-4FBB-A255-7639629D111C}"/>
            </c:ext>
          </c:extLst>
        </c:ser>
        <c:ser>
          <c:idx val="2"/>
          <c:order val="2"/>
          <c:tx>
            <c:strRef>
              <c:f>Sheet1!$D$1</c:f>
              <c:strCache>
                <c:ptCount val="1"/>
                <c:pt idx="0">
                  <c:v>Moderately important (3)</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0.3418308227115</c:v>
                </c:pt>
                <c:pt idx="1">
                  <c:v>0.36363636363640001</c:v>
                </c:pt>
                <c:pt idx="2">
                  <c:v>0.32302405498280001</c:v>
                </c:pt>
                <c:pt idx="3">
                  <c:v>0.29365079365079999</c:v>
                </c:pt>
                <c:pt idx="4">
                  <c:v>0.41708542713570002</c:v>
                </c:pt>
              </c:numCache>
            </c:numRef>
          </c:val>
          <c:extLst>
            <c:ext xmlns:c16="http://schemas.microsoft.com/office/drawing/2014/chart" uri="{C3380CC4-5D6E-409C-BE32-E72D297353CC}">
              <c16:uniqueId val="{00000004-80DF-4FBB-A255-7639629D111C}"/>
            </c:ext>
          </c:extLst>
        </c:ser>
        <c:ser>
          <c:idx val="3"/>
          <c:order val="3"/>
          <c:tx>
            <c:strRef>
              <c:f>Sheet1!$E$1</c:f>
              <c:strCache>
                <c:ptCount val="1"/>
                <c:pt idx="0">
                  <c:v>Very important (4)</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0.22132097334879999</c:v>
                </c:pt>
                <c:pt idx="1">
                  <c:v>0.21487603305790001</c:v>
                </c:pt>
                <c:pt idx="2">
                  <c:v>0.28178694158079998</c:v>
                </c:pt>
                <c:pt idx="3">
                  <c:v>0.19444444444440001</c:v>
                </c:pt>
                <c:pt idx="4">
                  <c:v>0.17085427135680001</c:v>
                </c:pt>
              </c:numCache>
            </c:numRef>
          </c:val>
          <c:extLst>
            <c:ext xmlns:c16="http://schemas.microsoft.com/office/drawing/2014/chart" uri="{C3380CC4-5D6E-409C-BE32-E72D297353CC}">
              <c16:uniqueId val="{00000005-80DF-4FBB-A255-7639629D111C}"/>
            </c:ext>
          </c:extLst>
        </c:ser>
        <c:ser>
          <c:idx val="4"/>
          <c:order val="4"/>
          <c:tx>
            <c:strRef>
              <c:f>Sheet1!$F$1</c:f>
              <c:strCache>
                <c:ptCount val="1"/>
                <c:pt idx="0">
                  <c:v>Extremely important (5)</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80DF-4FBB-A255-7639629D111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0.1344148319815</c:v>
                </c:pt>
                <c:pt idx="1">
                  <c:v>0.1074380165289</c:v>
                </c:pt>
                <c:pt idx="2">
                  <c:v>0.2302405498282</c:v>
                </c:pt>
                <c:pt idx="3">
                  <c:v>9.5238095238100007E-2</c:v>
                </c:pt>
                <c:pt idx="4">
                  <c:v>6.0301507537690001E-2</c:v>
                </c:pt>
              </c:numCache>
            </c:numRef>
          </c:val>
          <c:extLst>
            <c:ext xmlns:c16="http://schemas.microsoft.com/office/drawing/2014/chart" uri="{C3380CC4-5D6E-409C-BE32-E72D297353CC}">
              <c16:uniqueId val="{00000008-80DF-4FBB-A255-7639629D111C}"/>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391410112"/>
        <c:crosses val="autoZero"/>
        <c:auto val="1"/>
        <c:lblAlgn val="ctr"/>
        <c:lblOffset val="100"/>
        <c:noMultiLvlLbl val="0"/>
      </c:catAx>
      <c:valAx>
        <c:axId val="1391410112"/>
        <c:scaling>
          <c:orientation val="minMax"/>
        </c:scaling>
        <c:delete val="1"/>
        <c:axPos val="l"/>
        <c:numFmt formatCode="0%" sourceLinked="1"/>
        <c:majorTickMark val="out"/>
        <c:minorTickMark val="none"/>
        <c:tickLblPos val="nextTo"/>
        <c:crossAx val="1391408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Scenic location/views</c:v>
                </c:pt>
                <c:pt idx="1">
                  <c:v>Fine dining options</c:v>
                </c:pt>
                <c:pt idx="2">
                  <c:v>Privacy and seclusion</c:v>
                </c:pt>
                <c:pt idx="3">
                  <c:v>Unique accommodation types</c:v>
                </c:pt>
                <c:pt idx="4">
                  <c:v>Spa and wellness facilities</c:v>
                </c:pt>
                <c:pt idx="5">
                  <c:v>Exclusive experiences</c:v>
                </c:pt>
                <c:pt idx="6">
                  <c:v>Technology and smart amenities</c:v>
                </c:pt>
                <c:pt idx="7">
                  <c:v>Sustainability and eco-Luxury</c:v>
                </c:pt>
                <c:pt idx="8">
                  <c:v>Fitness facilities</c:v>
                </c:pt>
              </c:strCache>
            </c:strRef>
          </c:cat>
          <c:val>
            <c:numRef>
              <c:f>Sheet1!$B$2:$B$10</c:f>
              <c:numCache>
                <c:formatCode>0%</c:formatCode>
                <c:ptCount val="9"/>
                <c:pt idx="0">
                  <c:v>0.63122923588040003</c:v>
                </c:pt>
                <c:pt idx="1">
                  <c:v>0.45016611295679998</c:v>
                </c:pt>
                <c:pt idx="2">
                  <c:v>0.40033222591360001</c:v>
                </c:pt>
                <c:pt idx="3">
                  <c:v>0.37209302325580002</c:v>
                </c:pt>
                <c:pt idx="4">
                  <c:v>0.3488372093023</c:v>
                </c:pt>
                <c:pt idx="5">
                  <c:v>0.31063122923589997</c:v>
                </c:pt>
                <c:pt idx="6">
                  <c:v>0.25415282392029998</c:v>
                </c:pt>
                <c:pt idx="7">
                  <c:v>0.2259136212625</c:v>
                </c:pt>
                <c:pt idx="8">
                  <c:v>0.1893687707641</c:v>
                </c:pt>
              </c:numCache>
            </c:numRef>
          </c:val>
          <c:extLst>
            <c:ext xmlns:c16="http://schemas.microsoft.com/office/drawing/2014/chart" uri="{C3380CC4-5D6E-409C-BE32-E72D297353CC}">
              <c16:uniqueId val="{00000000-8482-4098-A080-FB607CDA4752}"/>
            </c:ext>
          </c:extLst>
        </c:ser>
        <c:dLbls>
          <c:dLblPos val="outEnd"/>
          <c:showLegendKey val="0"/>
          <c:showVal val="1"/>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8889414889251"/>
          <c:y val="0.10064118271865991"/>
          <c:w val="0.61840211971295489"/>
          <c:h val="0.89129692351196155"/>
        </c:manualLayout>
      </c:layout>
      <c:pieChart>
        <c:varyColors val="1"/>
        <c:ser>
          <c:idx val="0"/>
          <c:order val="0"/>
          <c:tx>
            <c:strRef>
              <c:f>Sheet1!$B$1</c:f>
              <c:strCache>
                <c:ptCount val="1"/>
                <c:pt idx="0">
                  <c:v>%</c:v>
                </c:pt>
              </c:strCache>
            </c:strRef>
          </c:tx>
          <c:spPr>
            <a:solidFill>
              <a:srgbClr val="120742"/>
            </a:solidFill>
            <a:ln w="28575">
              <a:noFill/>
            </a:ln>
          </c:spPr>
          <c:dPt>
            <c:idx val="0"/>
            <c:bubble3D val="0"/>
            <c:explosion val="15"/>
            <c:spPr>
              <a:solidFill>
                <a:srgbClr val="120742"/>
              </a:solidFill>
              <a:ln w="3175">
                <a:noFill/>
              </a:ln>
              <a:effectLst/>
            </c:spPr>
            <c:extLst>
              <c:ext xmlns:c16="http://schemas.microsoft.com/office/drawing/2014/chart" uri="{C3380CC4-5D6E-409C-BE32-E72D297353CC}">
                <c16:uniqueId val="{00000001-DD86-404A-BA48-BB0F0DA559B2}"/>
              </c:ext>
            </c:extLst>
          </c:dPt>
          <c:dPt>
            <c:idx val="1"/>
            <c:bubble3D val="0"/>
            <c:spPr>
              <a:solidFill>
                <a:schemeClr val="bg1"/>
              </a:solidFill>
              <a:ln w="3175">
                <a:solidFill>
                  <a:srgbClr val="120742"/>
                </a:solidFill>
              </a:ln>
              <a:effectLst/>
            </c:spPr>
            <c:extLst>
              <c:ext xmlns:c16="http://schemas.microsoft.com/office/drawing/2014/chart" uri="{C3380CC4-5D6E-409C-BE32-E72D297353CC}">
                <c16:uniqueId val="{00000003-DD86-404A-BA48-BB0F0DA559B2}"/>
              </c:ext>
            </c:extLst>
          </c:dPt>
          <c:dLbls>
            <c:dLbl>
              <c:idx val="0"/>
              <c:layout>
                <c:manualLayout>
                  <c:x val="-0.21978136364417369"/>
                  <c:y val="6.4925940025212948E-3"/>
                </c:manualLayout>
              </c:layout>
              <c:tx>
                <c:rich>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fld id="{AD35793A-B084-4FC1-8AD6-462BF3669E4A}" type="VALUE">
                      <a:rPr lang="en-US" smtClean="0"/>
                      <a:pPr>
                        <a:defRPr sz="1050">
                          <a:solidFill>
                            <a:schemeClr val="bg1"/>
                          </a:solidFill>
                        </a:defRPr>
                      </a:pPr>
                      <a:t>[VALUE]</a:t>
                    </a:fld>
                    <a:r>
                      <a:rPr lang="en-US"/>
                      <a:t> would spend more</a:t>
                    </a:r>
                  </a:p>
                </c:rich>
              </c:tx>
              <c:spPr>
                <a:noFill/>
                <a:ln>
                  <a:noFill/>
                </a:ln>
                <a:effectLst/>
              </c:spPr>
              <c:txPr>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0945471574996111"/>
                      <c:h val="0.46517289299530101"/>
                    </c:manualLayout>
                  </c15:layout>
                  <c15:dlblFieldTable/>
                  <c15:showDataLabelsRange val="0"/>
                </c:ext>
                <c:ext xmlns:c16="http://schemas.microsoft.com/office/drawing/2014/chart" uri="{C3380CC4-5D6E-409C-BE32-E72D297353CC}">
                  <c16:uniqueId val="{00000001-DD86-404A-BA48-BB0F0DA559B2}"/>
                </c:ext>
              </c:extLst>
            </c:dLbl>
            <c:dLbl>
              <c:idx val="1"/>
              <c:layout>
                <c:manualLayout>
                  <c:x val="0.22025860530633157"/>
                  <c:y val="-5.3150780756109656E-2"/>
                </c:manualLayout>
              </c:layout>
              <c:tx>
                <c:rich>
                  <a:bodyPr/>
                  <a:lstStyle/>
                  <a:p>
                    <a:fld id="{65B3CE98-81E6-4FEA-93C9-B6884C13686B}" type="VALUE">
                      <a:rPr lang="en-US" smtClean="0">
                        <a:solidFill>
                          <a:srgbClr val="120742"/>
                        </a:solidFill>
                      </a:rPr>
                      <a:pPr/>
                      <a:t>[VALUE]</a:t>
                    </a:fld>
                    <a:endParaRPr lang="en-US">
                      <a:solidFill>
                        <a:srgbClr val="120742"/>
                      </a:solidFill>
                    </a:endParaRPr>
                  </a:p>
                  <a:p>
                    <a:r>
                      <a:rPr lang="en-US">
                        <a:solidFill>
                          <a:srgbClr val="120742"/>
                        </a:solidFill>
                      </a:rPr>
                      <a:t>won’t spend more</a:t>
                    </a:r>
                  </a:p>
                </c:rich>
              </c:tx>
              <c:showLegendKey val="0"/>
              <c:showVal val="1"/>
              <c:showCatName val="0"/>
              <c:showSerName val="0"/>
              <c:showPercent val="0"/>
              <c:showBubbleSize val="0"/>
              <c:extLst>
                <c:ext xmlns:c15="http://schemas.microsoft.com/office/drawing/2012/chart" uri="{CE6537A1-D6FC-4f65-9D91-7224C49458BB}">
                  <c15:layout>
                    <c:manualLayout>
                      <c:w val="0.20945471574996111"/>
                      <c:h val="0.45773378032128076"/>
                    </c:manualLayout>
                  </c15:layout>
                  <c15:dlblFieldTable/>
                  <c15:showDataLabelsRange val="0"/>
                </c:ext>
                <c:ext xmlns:c16="http://schemas.microsoft.com/office/drawing/2014/chart" uri="{C3380CC4-5D6E-409C-BE32-E72D297353CC}">
                  <c16:uniqueId val="{00000003-DD86-404A-BA48-BB0F0DA559B2}"/>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I am willing to spend more money for a luxury experience</c:v>
                </c:pt>
                <c:pt idx="1">
                  <c:v>Luxury experiences are nice to have, but I won't spend more money for them</c:v>
                </c:pt>
              </c:strCache>
            </c:strRef>
          </c:cat>
          <c:val>
            <c:numRef>
              <c:f>Sheet1!$B$2:$B$3</c:f>
              <c:numCache>
                <c:formatCode>0%</c:formatCode>
                <c:ptCount val="2"/>
                <c:pt idx="0">
                  <c:v>0.48</c:v>
                </c:pt>
                <c:pt idx="1">
                  <c:v>0.52</c:v>
                </c:pt>
              </c:numCache>
            </c:numRef>
          </c:val>
          <c:extLst>
            <c:ext xmlns:c16="http://schemas.microsoft.com/office/drawing/2014/chart" uri="{C3380CC4-5D6E-409C-BE32-E72D297353CC}">
              <c16:uniqueId val="{00000006-DD86-404A-BA48-BB0F0DA559B2}"/>
            </c:ext>
          </c:extLst>
        </c:ser>
        <c:dLbls>
          <c:showLegendKey val="0"/>
          <c:showVal val="0"/>
          <c:showCatName val="0"/>
          <c:showSerName val="0"/>
          <c:showPercent val="0"/>
          <c:showBubbleSize val="0"/>
          <c:showLeaderLines val="1"/>
        </c:dLbls>
        <c:firstSliceAng val="0"/>
      </c:pieChart>
      <c:spPr>
        <a:noFill/>
        <a:ln w="28575">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b="1">
          <a:solidFill>
            <a:schemeClr val="tx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None of these</c:v>
                </c:pt>
                <c:pt idx="1">
                  <c:v>Accessible attractions</c:v>
                </c:pt>
                <c:pt idx="2">
                  <c:v>Accessible transportation</c:v>
                </c:pt>
                <c:pt idx="3">
                  <c:v>Information availability</c:v>
                </c:pt>
                <c:pt idx="4">
                  <c:v>Affordability of accessible features</c:v>
                </c:pt>
                <c:pt idx="5">
                  <c:v>Accessible rooms</c:v>
                </c:pt>
                <c:pt idx="6">
                  <c:v>Mobility accessibility</c:v>
                </c:pt>
                <c:pt idx="7">
                  <c:v>Visual accessibility</c:v>
                </c:pt>
                <c:pt idx="8">
                  <c:v>Nearby medical facilities</c:v>
                </c:pt>
                <c:pt idx="9">
                  <c:v>Personalised assistance</c:v>
                </c:pt>
                <c:pt idx="10">
                  <c:v>Sustainability of accessible options</c:v>
                </c:pt>
                <c:pt idx="11">
                  <c:v>Cognitive/Sensory-friendly options</c:v>
                </c:pt>
                <c:pt idx="12">
                  <c:v>Hearing accessibility</c:v>
                </c:pt>
              </c:strCache>
            </c:strRef>
          </c:cat>
          <c:val>
            <c:numRef>
              <c:f>Sheet1!$B$2:$B$14</c:f>
              <c:numCache>
                <c:formatCode>0%</c:formatCode>
                <c:ptCount val="13"/>
                <c:pt idx="0">
                  <c:v>0.30475086906139998</c:v>
                </c:pt>
                <c:pt idx="1">
                  <c:v>0.28852838933949998</c:v>
                </c:pt>
                <c:pt idx="2">
                  <c:v>0.25840092699880002</c:v>
                </c:pt>
                <c:pt idx="3">
                  <c:v>0.2468134414832</c:v>
                </c:pt>
                <c:pt idx="4">
                  <c:v>0.21552723059100001</c:v>
                </c:pt>
                <c:pt idx="5">
                  <c:v>0.20393974507529999</c:v>
                </c:pt>
                <c:pt idx="6">
                  <c:v>0.1517960602549</c:v>
                </c:pt>
                <c:pt idx="7">
                  <c:v>0.1309385863268</c:v>
                </c:pt>
                <c:pt idx="8">
                  <c:v>0.1158748551564</c:v>
                </c:pt>
                <c:pt idx="9">
                  <c:v>0.10892236384700001</c:v>
                </c:pt>
                <c:pt idx="10">
                  <c:v>9.7334878331400004E-2</c:v>
                </c:pt>
                <c:pt idx="11">
                  <c:v>8.9223638470450006E-2</c:v>
                </c:pt>
                <c:pt idx="12">
                  <c:v>6.3731170336040005E-2</c:v>
                </c:pt>
              </c:numCache>
            </c:numRef>
          </c:val>
          <c:extLst>
            <c:ext xmlns:c16="http://schemas.microsoft.com/office/drawing/2014/chart" uri="{C3380CC4-5D6E-409C-BE32-E72D297353CC}">
              <c16:uniqueId val="{00000000-D99E-4DF5-9627-96301F06A4C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2">
                  <c:v>Accessible transportation</c:v>
                </c:pt>
                <c:pt idx="3">
                  <c:v>Information availability</c:v>
                </c:pt>
                <c:pt idx="4">
                  <c:v>Affordability of accessible features</c:v>
                </c:pt>
                <c:pt idx="5">
                  <c:v>Accessible rooms</c:v>
                </c:pt>
                <c:pt idx="6">
                  <c:v>Mobility accessibility</c:v>
                </c:pt>
                <c:pt idx="7">
                  <c:v>Visual accessibility</c:v>
                </c:pt>
                <c:pt idx="8">
                  <c:v>Nearby medical facilities</c:v>
                </c:pt>
                <c:pt idx="9">
                  <c:v>Personalised assistance</c:v>
                </c:pt>
                <c:pt idx="10">
                  <c:v>Sustainability of accessible options</c:v>
                </c:pt>
                <c:pt idx="11">
                  <c:v>Cognitive/Sensory-friendly options</c:v>
                </c:pt>
                <c:pt idx="12">
                  <c:v>Hearing accessibility</c:v>
                </c:pt>
              </c:strCache>
            </c:strRef>
          </c:cat>
          <c:val>
            <c:numRef>
              <c:f>Sheet1!$B$2:$B$14</c:f>
              <c:numCache>
                <c:formatCode>General</c:formatCode>
                <c:ptCount val="13"/>
                <c:pt idx="2" formatCode="0%">
                  <c:v>0.65</c:v>
                </c:pt>
                <c:pt idx="3" formatCode="0%">
                  <c:v>0.64</c:v>
                </c:pt>
                <c:pt idx="4" formatCode="0%">
                  <c:v>0.64</c:v>
                </c:pt>
                <c:pt idx="5" formatCode="0%">
                  <c:v>0.66</c:v>
                </c:pt>
                <c:pt idx="6" formatCode="0%">
                  <c:v>0.7</c:v>
                </c:pt>
                <c:pt idx="7" formatCode="0%">
                  <c:v>0.53</c:v>
                </c:pt>
                <c:pt idx="8" formatCode="0%">
                  <c:v>0.71</c:v>
                </c:pt>
                <c:pt idx="9" formatCode="0%">
                  <c:v>0.6</c:v>
                </c:pt>
                <c:pt idx="10" formatCode="0%">
                  <c:v>0.77</c:v>
                </c:pt>
                <c:pt idx="11" formatCode="0%">
                  <c:v>0.61</c:v>
                </c:pt>
                <c:pt idx="12" formatCode="0%">
                  <c:v>0.6</c:v>
                </c:pt>
              </c:numCache>
            </c:numRef>
          </c:val>
          <c:extLst>
            <c:ext xmlns:c16="http://schemas.microsoft.com/office/drawing/2014/chart" uri="{C3380CC4-5D6E-409C-BE32-E72D297353CC}">
              <c16:uniqueId val="{00000000-5862-4B24-A097-FFF76F1A9F6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scaling>
        <c:delete val="1"/>
        <c:axPos val="t"/>
        <c:numFmt formatCode="General"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Accessible transportation</c:v>
                </c:pt>
                <c:pt idx="1">
                  <c:v>Information availability</c:v>
                </c:pt>
                <c:pt idx="2">
                  <c:v>Affordability of accessible features</c:v>
                </c:pt>
                <c:pt idx="3">
                  <c:v>Accessible rooms</c:v>
                </c:pt>
                <c:pt idx="4">
                  <c:v>Mobility accessibility</c:v>
                </c:pt>
                <c:pt idx="5">
                  <c:v>Visual accessibility</c:v>
                </c:pt>
                <c:pt idx="6">
                  <c:v>Nearby medical facilities</c:v>
                </c:pt>
                <c:pt idx="7">
                  <c:v>Personalised assistance</c:v>
                </c:pt>
                <c:pt idx="8">
                  <c:v>Sustainability of accessible options</c:v>
                </c:pt>
              </c:strCache>
            </c:strRef>
          </c:cat>
          <c:val>
            <c:numRef>
              <c:f>Sheet1!$B$2:$B$10</c:f>
              <c:numCache>
                <c:formatCode>0%</c:formatCode>
                <c:ptCount val="9"/>
                <c:pt idx="0">
                  <c:v>0.77528089887639995</c:v>
                </c:pt>
                <c:pt idx="1">
                  <c:v>0.78504672897200001</c:v>
                </c:pt>
                <c:pt idx="2">
                  <c:v>0.71875</c:v>
                </c:pt>
                <c:pt idx="3">
                  <c:v>0.77659574468089998</c:v>
                </c:pt>
                <c:pt idx="4">
                  <c:v>0.74025974025969998</c:v>
                </c:pt>
                <c:pt idx="5">
                  <c:v>0.66129032258060005</c:v>
                </c:pt>
                <c:pt idx="6">
                  <c:v>0.78846153846150002</c:v>
                </c:pt>
                <c:pt idx="7">
                  <c:v>0.67164179104480004</c:v>
                </c:pt>
                <c:pt idx="8">
                  <c:v>0.81132075471700005</c:v>
                </c:pt>
              </c:numCache>
            </c:numRef>
          </c:val>
          <c:extLst>
            <c:ext xmlns:c16="http://schemas.microsoft.com/office/drawing/2014/chart" uri="{C3380CC4-5D6E-409C-BE32-E72D297353CC}">
              <c16:uniqueId val="{00000000-D99E-4DF5-9627-96301F06A4C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min val="0"/>
        </c:scaling>
        <c:delete val="1"/>
        <c:axPos val="t"/>
        <c:numFmt formatCode="0%" sourceLinked="1"/>
        <c:majorTickMark val="out"/>
        <c:minorTickMark val="none"/>
        <c:tickLblPos val="nextTo"/>
        <c:crossAx val="23978560"/>
        <c:crosses val="autoZero"/>
        <c:crossBetween val="between"/>
        <c:majorUnit val="0.1"/>
        <c:min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Accessible transportation</c:v>
                </c:pt>
                <c:pt idx="1">
                  <c:v>Information availability</c:v>
                </c:pt>
                <c:pt idx="2">
                  <c:v>Affordability of accessible features</c:v>
                </c:pt>
                <c:pt idx="3">
                  <c:v>Accessible rooms</c:v>
                </c:pt>
                <c:pt idx="4">
                  <c:v>Mobility accessibility</c:v>
                </c:pt>
                <c:pt idx="5">
                  <c:v>Visual accessibility</c:v>
                </c:pt>
                <c:pt idx="6">
                  <c:v>Nearby medical facilities</c:v>
                </c:pt>
                <c:pt idx="7">
                  <c:v>Personalised assistance</c:v>
                </c:pt>
                <c:pt idx="8">
                  <c:v>Sustainability of accessible options</c:v>
                </c:pt>
              </c:strCache>
            </c:strRef>
          </c:cat>
          <c:val>
            <c:numRef>
              <c:f>Sheet1!$B$2:$B$10</c:f>
              <c:numCache>
                <c:formatCode>0%</c:formatCode>
                <c:ptCount val="9"/>
                <c:pt idx="0">
                  <c:v>0.77528089887639995</c:v>
                </c:pt>
                <c:pt idx="1">
                  <c:v>0.82242990654210002</c:v>
                </c:pt>
                <c:pt idx="2">
                  <c:v>0.71875</c:v>
                </c:pt>
                <c:pt idx="3">
                  <c:v>0.7446808510638</c:v>
                </c:pt>
                <c:pt idx="4">
                  <c:v>0.67532467532469997</c:v>
                </c:pt>
                <c:pt idx="5">
                  <c:v>0.67741935483869997</c:v>
                </c:pt>
                <c:pt idx="6">
                  <c:v>0.80769230769230005</c:v>
                </c:pt>
                <c:pt idx="7">
                  <c:v>0.62686567164179996</c:v>
                </c:pt>
                <c:pt idx="8">
                  <c:v>0.84905660377360004</c:v>
                </c:pt>
              </c:numCache>
            </c:numRef>
          </c:val>
          <c:extLst>
            <c:ext xmlns:c16="http://schemas.microsoft.com/office/drawing/2014/chart" uri="{C3380CC4-5D6E-409C-BE32-E72D297353CC}">
              <c16:uniqueId val="{00000000-9BCF-4420-8F1D-BB057306BEC6}"/>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min val="0"/>
        </c:scaling>
        <c:delete val="1"/>
        <c:axPos val="t"/>
        <c:numFmt formatCode="0%" sourceLinked="1"/>
        <c:majorTickMark val="out"/>
        <c:minorTickMark val="none"/>
        <c:tickLblPos val="nextTo"/>
        <c:crossAx val="23978560"/>
        <c:crosses val="autoZero"/>
        <c:crossBetween val="between"/>
        <c:majorUnit val="0.1"/>
        <c:min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took an overseas holiday instead</c:v>
                </c:pt>
                <c:pt idx="1">
                  <c:v>Other</c:v>
                </c:pt>
                <c:pt idx="2">
                  <c:v>I've been before and wanted to try somewhere else</c:v>
                </c:pt>
                <c:pt idx="3">
                  <c:v>I don't know enough about what there is to do</c:v>
                </c:pt>
                <c:pt idx="4">
                  <c:v>Weather conditions in Wales put me off</c:v>
                </c:pt>
                <c:pt idx="5">
                  <c:v>I've never thought of Wales as a holiday destination</c:v>
                </c:pt>
                <c:pt idx="6">
                  <c:v>There's not much to do in Wales</c:v>
                </c:pt>
                <c:pt idx="7">
                  <c:v>Wales is too busy/over-crowded</c:v>
                </c:pt>
              </c:strCache>
            </c:strRef>
          </c:cat>
          <c:val>
            <c:numRef>
              <c:f>Sheet1!$B$2:$B$9</c:f>
              <c:numCache>
                <c:formatCode>0%</c:formatCode>
                <c:ptCount val="8"/>
                <c:pt idx="0">
                  <c:v>0.23984526112189999</c:v>
                </c:pt>
                <c:pt idx="1">
                  <c:v>0.19342359767889999</c:v>
                </c:pt>
                <c:pt idx="2">
                  <c:v>0.18955512572530001</c:v>
                </c:pt>
                <c:pt idx="3">
                  <c:v>0.17794970986459999</c:v>
                </c:pt>
                <c:pt idx="4">
                  <c:v>0.1605415860735</c:v>
                </c:pt>
                <c:pt idx="5">
                  <c:v>0.15087040618959999</c:v>
                </c:pt>
                <c:pt idx="6">
                  <c:v>4.2553191489360001E-2</c:v>
                </c:pt>
                <c:pt idx="7">
                  <c:v>3.6750483558990001E-2</c:v>
                </c:pt>
              </c:numCache>
            </c:numRef>
          </c:val>
          <c:extLst>
            <c:ext xmlns:c16="http://schemas.microsoft.com/office/drawing/2014/chart" uri="{C3380CC4-5D6E-409C-BE32-E72D297353CC}">
              <c16:uniqueId val="{00000000-86C6-47D2-B0DD-9EEB7F5B242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300000000000000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Went somewhere else in British Isles or Ireland</c:v>
                </c:pt>
                <c:pt idx="1">
                  <c:v>Went somewhere else abroad</c:v>
                </c:pt>
                <c:pt idx="2">
                  <c:v>Did not take a short break or holiday at all</c:v>
                </c:pt>
              </c:strCache>
            </c:strRef>
          </c:cat>
          <c:val>
            <c:numRef>
              <c:f>Sheet1!$B$2:$B$4</c:f>
              <c:numCache>
                <c:formatCode>0%</c:formatCode>
                <c:ptCount val="3"/>
                <c:pt idx="0">
                  <c:v>0.53578336557060002</c:v>
                </c:pt>
                <c:pt idx="1">
                  <c:v>0.34429400386850001</c:v>
                </c:pt>
                <c:pt idx="2">
                  <c:v>0.21663442940040001</c:v>
                </c:pt>
              </c:numCache>
            </c:numRef>
          </c:val>
          <c:extLst>
            <c:ext xmlns:c16="http://schemas.microsoft.com/office/drawing/2014/chart" uri="{C3380CC4-5D6E-409C-BE32-E72D297353CC}">
              <c16:uniqueId val="{00000000-57EF-4F5F-9132-EAAAC7E3BDBE}"/>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The South Coast of England</c:v>
                </c:pt>
                <c:pt idx="1">
                  <c:v>West Country (including Devon &amp; Cornwall)</c:v>
                </c:pt>
                <c:pt idx="2">
                  <c:v>Scotland</c:v>
                </c:pt>
                <c:pt idx="3">
                  <c:v>Yorkshire</c:v>
                </c:pt>
                <c:pt idx="4">
                  <c:v>London</c:v>
                </c:pt>
                <c:pt idx="5">
                  <c:v>The Lake District</c:v>
                </c:pt>
                <c:pt idx="6">
                  <c:v>Cotswolds/Central England</c:v>
                </c:pt>
                <c:pt idx="7">
                  <c:v>Northern Ireland</c:v>
                </c:pt>
                <c:pt idx="8">
                  <c:v>Republic of Ireland</c:v>
                </c:pt>
                <c:pt idx="9">
                  <c:v>Isle of Man</c:v>
                </c:pt>
                <c:pt idx="10">
                  <c:v>The Channel Islands (Jersey/Guernsey)</c:v>
                </c:pt>
                <c:pt idx="11">
                  <c:v>Other place</c:v>
                </c:pt>
              </c:strCache>
            </c:strRef>
          </c:cat>
          <c:val>
            <c:numRef>
              <c:f>Sheet1!$B$2:$B$13</c:f>
              <c:numCache>
                <c:formatCode>0%</c:formatCode>
                <c:ptCount val="12"/>
                <c:pt idx="0">
                  <c:v>0.20577617328520001</c:v>
                </c:pt>
                <c:pt idx="1">
                  <c:v>0.20216606498190001</c:v>
                </c:pt>
                <c:pt idx="2">
                  <c:v>0.18772563176900001</c:v>
                </c:pt>
                <c:pt idx="3">
                  <c:v>0.1696750902527</c:v>
                </c:pt>
                <c:pt idx="4">
                  <c:v>0.15523465703969999</c:v>
                </c:pt>
                <c:pt idx="5">
                  <c:v>9.3862815884480005E-2</c:v>
                </c:pt>
                <c:pt idx="6">
                  <c:v>8.6642599277980001E-2</c:v>
                </c:pt>
                <c:pt idx="7">
                  <c:v>6.8592057761729996E-2</c:v>
                </c:pt>
                <c:pt idx="8">
                  <c:v>5.415162454874E-2</c:v>
                </c:pt>
                <c:pt idx="9">
                  <c:v>2.1660649819490001E-2</c:v>
                </c:pt>
                <c:pt idx="10">
                  <c:v>1.4440433213E-2</c:v>
                </c:pt>
                <c:pt idx="11">
                  <c:v>0.173285198556</c:v>
                </c:pt>
              </c:numCache>
            </c:numRef>
          </c:val>
          <c:extLst>
            <c:ext xmlns:c16="http://schemas.microsoft.com/office/drawing/2014/chart" uri="{C3380CC4-5D6E-409C-BE32-E72D297353CC}">
              <c16:uniqueId val="{00000000-9FFF-4075-A31A-904026D754D7}"/>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 am taking an overseas holiday instead</c:v>
                </c:pt>
                <c:pt idx="1">
                  <c:v>I've been before and want to try somewhere else</c:v>
                </c:pt>
                <c:pt idx="2">
                  <c:v>I don't know enough about what there is to do</c:v>
                </c:pt>
                <c:pt idx="3">
                  <c:v>I've never thought of Wales as a holiday destination</c:v>
                </c:pt>
                <c:pt idx="4">
                  <c:v>Weather conditions in Wales put me off</c:v>
                </c:pt>
                <c:pt idx="5">
                  <c:v>There's not much to do in Wales</c:v>
                </c:pt>
                <c:pt idx="6">
                  <c:v>Wales is too busy/over-crowded</c:v>
                </c:pt>
              </c:strCache>
            </c:strRef>
          </c:cat>
          <c:val>
            <c:numRef>
              <c:f>Sheet1!$B$2:$B$8</c:f>
              <c:numCache>
                <c:formatCode>0%</c:formatCode>
                <c:ptCount val="7"/>
                <c:pt idx="0">
                  <c:v>0.28095238095239999</c:v>
                </c:pt>
                <c:pt idx="1">
                  <c:v>0.17619047619049999</c:v>
                </c:pt>
                <c:pt idx="2">
                  <c:v>0.17142857142859999</c:v>
                </c:pt>
                <c:pt idx="3">
                  <c:v>0.16666666666669999</c:v>
                </c:pt>
                <c:pt idx="4">
                  <c:v>0.1285714285714</c:v>
                </c:pt>
                <c:pt idx="5">
                  <c:v>8.5714285714290003E-2</c:v>
                </c:pt>
                <c:pt idx="6">
                  <c:v>1.904761904762E-2</c:v>
                </c:pt>
              </c:numCache>
            </c:numRef>
          </c:val>
          <c:extLst>
            <c:ext xmlns:c16="http://schemas.microsoft.com/office/drawing/2014/chart" uri="{C3380CC4-5D6E-409C-BE32-E72D297353CC}">
              <c16:uniqueId val="{00000000-AD24-43DA-8314-F5173BD6AA05}"/>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168784918482697"/>
          <c:y val="3.5791650040879315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West Country (including Devon &amp; Cornwall)</c:v>
                </c:pt>
                <c:pt idx="1">
                  <c:v>The South Coast of England</c:v>
                </c:pt>
                <c:pt idx="2">
                  <c:v>London</c:v>
                </c:pt>
                <c:pt idx="3">
                  <c:v>Scotland</c:v>
                </c:pt>
                <c:pt idx="4">
                  <c:v>Nowhere else</c:v>
                </c:pt>
                <c:pt idx="5">
                  <c:v>Yorkshire</c:v>
                </c:pt>
                <c:pt idx="6">
                  <c:v>The Lake District</c:v>
                </c:pt>
                <c:pt idx="7">
                  <c:v>Cotswolds/Central England</c:v>
                </c:pt>
                <c:pt idx="8">
                  <c:v>Republic of Ireland</c:v>
                </c:pt>
                <c:pt idx="9">
                  <c:v>Northern Ireland</c:v>
                </c:pt>
                <c:pt idx="10">
                  <c:v>The Channel Islands (Jersey/Guernsey)</c:v>
                </c:pt>
                <c:pt idx="11">
                  <c:v>Isle of Man</c:v>
                </c:pt>
                <c:pt idx="12">
                  <c:v>Other place</c:v>
                </c:pt>
              </c:strCache>
            </c:strRef>
          </c:cat>
          <c:val>
            <c:numRef>
              <c:f>Sheet1!$B$2:$B$14</c:f>
              <c:numCache>
                <c:formatCode>0%</c:formatCode>
                <c:ptCount val="13"/>
                <c:pt idx="0">
                  <c:v>0.2333333333333</c:v>
                </c:pt>
                <c:pt idx="1">
                  <c:v>0.16666666666669999</c:v>
                </c:pt>
                <c:pt idx="2">
                  <c:v>0.15714285714289999</c:v>
                </c:pt>
                <c:pt idx="3">
                  <c:v>0.152380952381</c:v>
                </c:pt>
                <c:pt idx="4">
                  <c:v>0.1380952380952</c:v>
                </c:pt>
                <c:pt idx="5">
                  <c:v>0.1333333333333</c:v>
                </c:pt>
                <c:pt idx="6">
                  <c:v>0.1285714285714</c:v>
                </c:pt>
                <c:pt idx="7">
                  <c:v>0.1</c:v>
                </c:pt>
                <c:pt idx="8">
                  <c:v>9.0476190476190002E-2</c:v>
                </c:pt>
                <c:pt idx="9">
                  <c:v>5.2380952380950002E-2</c:v>
                </c:pt>
                <c:pt idx="10">
                  <c:v>4.2857142857139999E-2</c:v>
                </c:pt>
                <c:pt idx="11">
                  <c:v>2.857142857143E-2</c:v>
                </c:pt>
                <c:pt idx="12">
                  <c:v>0.1</c:v>
                </c:pt>
              </c:numCache>
            </c:numRef>
          </c:val>
          <c:extLst>
            <c:ext xmlns:c16="http://schemas.microsoft.com/office/drawing/2014/chart" uri="{C3380CC4-5D6E-409C-BE32-E72D297353CC}">
              <c16:uniqueId val="{00000000-86C6-47D2-B0DD-9EEB7F5B242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withinLinearReversed" id="21">
  <a:schemeClr val="accent1"/>
</cs:colorStyle>
</file>

<file path=ppt/charts/colors26.xml><?xml version="1.0" encoding="utf-8"?>
<cs:colorStyle xmlns:cs="http://schemas.microsoft.com/office/drawing/2012/chartStyle" xmlns:a="http://schemas.openxmlformats.org/drawingml/2006/main" meth="withinLinearReversed" id="21">
  <a:schemeClr val="accent1"/>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DF16F-C23A-46E2-B2D7-FCEE5848A642}" type="datetimeFigureOut">
              <a:rPr lang="en-GB" smtClean="0"/>
              <a:t>17/07/2025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1B856-5973-49AE-9977-E24CB412D712}" type="slidenum">
              <a:rPr lang="en-GB" smtClean="0"/>
              <a:t>‹#›</a:t>
            </a:fld>
            <a:endParaRPr lang="en-GB"/>
          </a:p>
        </p:txBody>
      </p:sp>
    </p:spTree>
    <p:extLst>
      <p:ext uri="{BB962C8B-B14F-4D97-AF65-F5344CB8AC3E}">
        <p14:creationId xmlns:p14="http://schemas.microsoft.com/office/powerpoint/2010/main" val="16525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url.uk.m.mimecastprotect.com/s/ftHjCo6ZjhrjQxu1fQSpND2M?domain=youtube.com" TargetMode="External"/><Relationship Id="rId7" Type="http://schemas.openxmlformats.org/officeDocument/2006/relationships/hyperlink" Target="https://url.uk.m.mimecastprotect.com/s/OMNlCv9Q8t7pRMTotkSQ5Bta?domain=youtube.com"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url.uk.m.mimecastprotect.com/s/rwhpCrM2mS8PWLcysWS4oPmM?domain=youtube.com" TargetMode="External"/><Relationship Id="rId5" Type="http://schemas.openxmlformats.org/officeDocument/2006/relationships/hyperlink" Target="https://url.uk.m.mimecastprotect.com/s/18VlCqMQlS8KVmcQiDSE4J0H?domain=youtube.com" TargetMode="External"/><Relationship Id="rId4" Type="http://schemas.openxmlformats.org/officeDocument/2006/relationships/hyperlink" Target="https://url.uk.m.mimecastprotect.com/s/90-iCpXZkFn17XhDhvSGW8OU?domain=youtube.com"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a:t>
            </a:fld>
            <a:endParaRPr lang="en-GB"/>
          </a:p>
        </p:txBody>
      </p:sp>
    </p:spTree>
    <p:extLst>
      <p:ext uri="{BB962C8B-B14F-4D97-AF65-F5344CB8AC3E}">
        <p14:creationId xmlns:p14="http://schemas.microsoft.com/office/powerpoint/2010/main" val="79818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a:t>
            </a:fld>
            <a:endParaRPr lang="en-GB"/>
          </a:p>
        </p:txBody>
      </p:sp>
    </p:spTree>
    <p:extLst>
      <p:ext uri="{BB962C8B-B14F-4D97-AF65-F5344CB8AC3E}">
        <p14:creationId xmlns:p14="http://schemas.microsoft.com/office/powerpoint/2010/main" val="3436338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8</a:t>
            </a:fld>
            <a:endParaRPr lang="en-GB"/>
          </a:p>
        </p:txBody>
      </p:sp>
    </p:spTree>
    <p:extLst>
      <p:ext uri="{BB962C8B-B14F-4D97-AF65-F5344CB8AC3E}">
        <p14:creationId xmlns:p14="http://schemas.microsoft.com/office/powerpoint/2010/main" val="2847515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9</a:t>
            </a:fld>
            <a:endParaRPr lang="en-GB"/>
          </a:p>
        </p:txBody>
      </p:sp>
    </p:spTree>
    <p:extLst>
      <p:ext uri="{BB962C8B-B14F-4D97-AF65-F5344CB8AC3E}">
        <p14:creationId xmlns:p14="http://schemas.microsoft.com/office/powerpoint/2010/main" val="3033149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10</a:t>
            </a:fld>
            <a:endParaRPr lang="en-GB"/>
          </a:p>
        </p:txBody>
      </p:sp>
    </p:spTree>
    <p:extLst>
      <p:ext uri="{BB962C8B-B14F-4D97-AF65-F5344CB8AC3E}">
        <p14:creationId xmlns:p14="http://schemas.microsoft.com/office/powerpoint/2010/main" val="3802939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27834-A27A-56D1-156B-D73636D5D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8696F-106C-9D29-611E-F2683CFC0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FE77C-D81C-D790-4197-FFB718230AD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B45D3F-6615-0185-D5E6-8FCFB38E3284}"/>
              </a:ext>
            </a:extLst>
          </p:cNvPr>
          <p:cNvSpPr>
            <a:spLocks noGrp="1"/>
          </p:cNvSpPr>
          <p:nvPr>
            <p:ph type="sldNum" sz="quarter" idx="5"/>
          </p:nvPr>
        </p:nvSpPr>
        <p:spPr/>
        <p:txBody>
          <a:bodyPr/>
          <a:lstStyle/>
          <a:p>
            <a:fld id="{E591B856-5973-49AE-9977-E24CB412D712}" type="slidenum">
              <a:rPr lang="en-GB" smtClean="0"/>
              <a:t>11</a:t>
            </a:fld>
            <a:endParaRPr lang="en-GB"/>
          </a:p>
        </p:txBody>
      </p:sp>
    </p:spTree>
    <p:extLst>
      <p:ext uri="{BB962C8B-B14F-4D97-AF65-F5344CB8AC3E}">
        <p14:creationId xmlns:p14="http://schemas.microsoft.com/office/powerpoint/2010/main" val="169749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13</a:t>
            </a:fld>
            <a:endParaRPr lang="en-GB"/>
          </a:p>
        </p:txBody>
      </p:sp>
    </p:spTree>
    <p:extLst>
      <p:ext uri="{BB962C8B-B14F-4D97-AF65-F5344CB8AC3E}">
        <p14:creationId xmlns:p14="http://schemas.microsoft.com/office/powerpoint/2010/main" val="3000270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14</a:t>
            </a:fld>
            <a:endParaRPr lang="en-GB"/>
          </a:p>
        </p:txBody>
      </p:sp>
    </p:spTree>
    <p:extLst>
      <p:ext uri="{BB962C8B-B14F-4D97-AF65-F5344CB8AC3E}">
        <p14:creationId xmlns:p14="http://schemas.microsoft.com/office/powerpoint/2010/main" val="93072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15</a:t>
            </a:fld>
            <a:endParaRPr lang="en-GB"/>
          </a:p>
        </p:txBody>
      </p:sp>
    </p:spTree>
    <p:extLst>
      <p:ext uri="{BB962C8B-B14F-4D97-AF65-F5344CB8AC3E}">
        <p14:creationId xmlns:p14="http://schemas.microsoft.com/office/powerpoint/2010/main" val="2050185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5E26F-BDC1-3DFD-C2CA-B7EA3A710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620DB-3F9E-2E56-1187-0047F748E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DCFF2-96F3-F590-3595-1E99D646FF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7C7D1528-243B-86CC-64F8-3F4CED7946B2}"/>
              </a:ext>
            </a:extLst>
          </p:cNvPr>
          <p:cNvSpPr>
            <a:spLocks noGrp="1"/>
          </p:cNvSpPr>
          <p:nvPr>
            <p:ph type="sldNum" sz="quarter" idx="5"/>
          </p:nvPr>
        </p:nvSpPr>
        <p:spPr/>
        <p:txBody>
          <a:bodyPr/>
          <a:lstStyle/>
          <a:p>
            <a:fld id="{E591B856-5973-49AE-9977-E24CB412D712}" type="slidenum">
              <a:rPr lang="en-GB" smtClean="0"/>
              <a:t>16</a:t>
            </a:fld>
            <a:endParaRPr lang="en-GB"/>
          </a:p>
        </p:txBody>
      </p:sp>
    </p:spTree>
    <p:extLst>
      <p:ext uri="{BB962C8B-B14F-4D97-AF65-F5344CB8AC3E}">
        <p14:creationId xmlns:p14="http://schemas.microsoft.com/office/powerpoint/2010/main" val="3370003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17</a:t>
            </a:fld>
            <a:endParaRPr lang="en-GB"/>
          </a:p>
        </p:txBody>
      </p:sp>
    </p:spTree>
    <p:extLst>
      <p:ext uri="{BB962C8B-B14F-4D97-AF65-F5344CB8AC3E}">
        <p14:creationId xmlns:p14="http://schemas.microsoft.com/office/powerpoint/2010/main" val="337546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21</a:t>
            </a:fld>
            <a:endParaRPr lang="en-GB"/>
          </a:p>
        </p:txBody>
      </p:sp>
    </p:spTree>
    <p:extLst>
      <p:ext uri="{BB962C8B-B14F-4D97-AF65-F5344CB8AC3E}">
        <p14:creationId xmlns:p14="http://schemas.microsoft.com/office/powerpoint/2010/main" val="72413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22</a:t>
            </a:fld>
            <a:endParaRPr lang="en-GB"/>
          </a:p>
        </p:txBody>
      </p:sp>
    </p:spTree>
    <p:extLst>
      <p:ext uri="{BB962C8B-B14F-4D97-AF65-F5344CB8AC3E}">
        <p14:creationId xmlns:p14="http://schemas.microsoft.com/office/powerpoint/2010/main" val="2096096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23</a:t>
            </a:fld>
            <a:endParaRPr lang="en-GB"/>
          </a:p>
        </p:txBody>
      </p:sp>
    </p:spTree>
    <p:extLst>
      <p:ext uri="{BB962C8B-B14F-4D97-AF65-F5344CB8AC3E}">
        <p14:creationId xmlns:p14="http://schemas.microsoft.com/office/powerpoint/2010/main" val="3112481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25</a:t>
            </a:fld>
            <a:endParaRPr lang="en-GB"/>
          </a:p>
        </p:txBody>
      </p:sp>
    </p:spTree>
    <p:extLst>
      <p:ext uri="{BB962C8B-B14F-4D97-AF65-F5344CB8AC3E}">
        <p14:creationId xmlns:p14="http://schemas.microsoft.com/office/powerpoint/2010/main" val="1879693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76F0-445C-7639-F39A-3FD2E30EA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66291-1326-4565-E94A-4F2B9B6B58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582B4-EB6A-A594-D4DB-459FF50AACD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1B2A419-4239-2CE4-D8BF-6F3AE66D855E}"/>
              </a:ext>
            </a:extLst>
          </p:cNvPr>
          <p:cNvSpPr>
            <a:spLocks noGrp="1"/>
          </p:cNvSpPr>
          <p:nvPr>
            <p:ph type="sldNum" sz="quarter" idx="5"/>
          </p:nvPr>
        </p:nvSpPr>
        <p:spPr/>
        <p:txBody>
          <a:bodyPr/>
          <a:lstStyle/>
          <a:p>
            <a:fld id="{E591B856-5973-49AE-9977-E24CB412D712}" type="slidenum">
              <a:rPr lang="en-GB" smtClean="0"/>
              <a:t>26</a:t>
            </a:fld>
            <a:endParaRPr lang="en-GB"/>
          </a:p>
        </p:txBody>
      </p:sp>
    </p:spTree>
    <p:extLst>
      <p:ext uri="{BB962C8B-B14F-4D97-AF65-F5344CB8AC3E}">
        <p14:creationId xmlns:p14="http://schemas.microsoft.com/office/powerpoint/2010/main" val="692867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30</a:t>
            </a:fld>
            <a:endParaRPr lang="en-GB"/>
          </a:p>
        </p:txBody>
      </p:sp>
    </p:spTree>
    <p:extLst>
      <p:ext uri="{BB962C8B-B14F-4D97-AF65-F5344CB8AC3E}">
        <p14:creationId xmlns:p14="http://schemas.microsoft.com/office/powerpoint/2010/main" val="3722210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31</a:t>
            </a:fld>
            <a:endParaRPr lang="en-GB"/>
          </a:p>
        </p:txBody>
      </p:sp>
    </p:spTree>
    <p:extLst>
      <p:ext uri="{BB962C8B-B14F-4D97-AF65-F5344CB8AC3E}">
        <p14:creationId xmlns:p14="http://schemas.microsoft.com/office/powerpoint/2010/main" val="33069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32</a:t>
            </a:fld>
            <a:endParaRPr lang="en-GB"/>
          </a:p>
        </p:txBody>
      </p:sp>
    </p:spTree>
    <p:extLst>
      <p:ext uri="{BB962C8B-B14F-4D97-AF65-F5344CB8AC3E}">
        <p14:creationId xmlns:p14="http://schemas.microsoft.com/office/powerpoint/2010/main" val="302975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33</a:t>
            </a:fld>
            <a:endParaRPr lang="en-GB"/>
          </a:p>
        </p:txBody>
      </p:sp>
    </p:spTree>
    <p:extLst>
      <p:ext uri="{BB962C8B-B14F-4D97-AF65-F5344CB8AC3E}">
        <p14:creationId xmlns:p14="http://schemas.microsoft.com/office/powerpoint/2010/main" val="2850606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34</a:t>
            </a:fld>
            <a:endParaRPr lang="en-GB"/>
          </a:p>
        </p:txBody>
      </p:sp>
    </p:spTree>
    <p:extLst>
      <p:ext uri="{BB962C8B-B14F-4D97-AF65-F5344CB8AC3E}">
        <p14:creationId xmlns:p14="http://schemas.microsoft.com/office/powerpoint/2010/main" val="4099955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sz="1100" b="0" i="0">
                <a:solidFill>
                  <a:srgbClr val="242424"/>
                </a:solidFill>
                <a:effectLst/>
                <a:latin typeface="inherit"/>
              </a:rPr>
              <a:t>Hwyl campaign</a:t>
            </a:r>
            <a:endParaRPr lang="en-GB" sz="1200" b="0" i="0">
              <a:solidFill>
                <a:srgbClr val="242424"/>
              </a:solidFill>
              <a:effectLst/>
              <a:latin typeface="Aptos" panose="020B0004020202020204" pitchFamily="34" charset="0"/>
            </a:endParaRPr>
          </a:p>
          <a:p>
            <a:pPr marL="742950" lvl="1" indent="-285750" algn="l">
              <a:buFont typeface="+mj-lt"/>
              <a:buAutoNum type="arabicPeriod"/>
            </a:pPr>
            <a:r>
              <a:rPr lang="en-GB" sz="1100" b="0" i="0">
                <a:solidFill>
                  <a:srgbClr val="242424"/>
                </a:solidFill>
                <a:effectLst/>
                <a:latin typeface="inherit"/>
              </a:rPr>
              <a:t>English link: </a:t>
            </a:r>
            <a:r>
              <a:rPr lang="en-GB" sz="1100" b="0" i="0" u="sng">
                <a:solidFill>
                  <a:srgbClr val="0000FF"/>
                </a:solidFill>
                <a:effectLst/>
                <a:latin typeface="inherit"/>
                <a:hlinkClick r:id="rId3" tooltip="https://url.uk.m.mimecastprotect.com/s/ftHjCo6ZjhrjQxu1fQSpND2M?domain=youtube.com"/>
              </a:rPr>
              <a:t>Feel the Hwyl. Only in Wales.</a:t>
            </a:r>
            <a:endParaRPr lang="en-GB" sz="1200" b="0" i="0">
              <a:solidFill>
                <a:srgbClr val="242424"/>
              </a:solidFill>
              <a:effectLst/>
              <a:latin typeface="Aptos" panose="020B0004020202020204" pitchFamily="34" charset="0"/>
            </a:endParaRPr>
          </a:p>
          <a:p>
            <a:pPr marL="742950" lvl="1" indent="-285750" algn="l">
              <a:buFont typeface="+mj-lt"/>
              <a:buAutoNum type="arabicPeriod"/>
            </a:pPr>
            <a:r>
              <a:rPr lang="en-GB" sz="1100" b="0" i="0">
                <a:solidFill>
                  <a:srgbClr val="242424"/>
                </a:solidFill>
                <a:effectLst/>
                <a:latin typeface="inherit"/>
              </a:rPr>
              <a:t>Welsh link: </a:t>
            </a:r>
            <a:r>
              <a:rPr lang="en-GB" sz="1100" b="0" i="0" u="sng" err="1">
                <a:solidFill>
                  <a:srgbClr val="0000FF"/>
                </a:solidFill>
                <a:effectLst/>
                <a:latin typeface="inherit"/>
                <a:hlinkClick r:id="rId4" tooltip="https://url.uk.m.mimecastprotect.com/s/90-iCpXZkFn17XhDhvSGW8OU?domain=youtube.com"/>
              </a:rPr>
              <a:t>Teimla'r</a:t>
            </a:r>
            <a:r>
              <a:rPr lang="en-GB" sz="1100" b="0" i="0" u="sng">
                <a:solidFill>
                  <a:srgbClr val="0000FF"/>
                </a:solidFill>
                <a:effectLst/>
                <a:latin typeface="inherit"/>
                <a:hlinkClick r:id="rId4" tooltip="https://url.uk.m.mimecastprotect.com/s/90-iCpXZkFn17XhDhvSGW8OU?domain=youtube.com"/>
              </a:rPr>
              <a:t> hwyl. </a:t>
            </a:r>
            <a:r>
              <a:rPr lang="en-GB" sz="1100" b="0" i="0" u="sng" err="1">
                <a:solidFill>
                  <a:srgbClr val="0000FF"/>
                </a:solidFill>
                <a:effectLst/>
                <a:latin typeface="inherit"/>
                <a:hlinkClick r:id="rId4" tooltip="https://url.uk.m.mimecastprotect.com/s/90-iCpXZkFn17XhDhvSGW8OU?domain=youtube.com"/>
              </a:rPr>
              <a:t>Gwlad</a:t>
            </a:r>
            <a:r>
              <a:rPr lang="en-GB" sz="1100" b="0" i="0" u="sng">
                <a:solidFill>
                  <a:srgbClr val="0000FF"/>
                </a:solidFill>
                <a:effectLst/>
                <a:latin typeface="inherit"/>
                <a:hlinkClick r:id="rId4" tooltip="https://url.uk.m.mimecastprotect.com/s/90-iCpXZkFn17XhDhvSGW8OU?domain=youtube.com"/>
              </a:rPr>
              <a:t> </a:t>
            </a:r>
            <a:r>
              <a:rPr lang="en-GB" sz="1100" b="0" i="0" u="sng" err="1">
                <a:solidFill>
                  <a:srgbClr val="0000FF"/>
                </a:solidFill>
                <a:effectLst/>
                <a:latin typeface="inherit"/>
                <a:hlinkClick r:id="rId4" tooltip="https://url.uk.m.mimecastprotect.com/s/90-iCpXZkFn17XhDhvSGW8OU?domain=youtube.com"/>
              </a:rPr>
              <a:t>Gwlad</a:t>
            </a:r>
            <a:r>
              <a:rPr lang="en-GB" sz="1100" b="0" i="0" u="sng">
                <a:solidFill>
                  <a:srgbClr val="0000FF"/>
                </a:solidFill>
                <a:effectLst/>
                <a:latin typeface="inherit"/>
                <a:hlinkClick r:id="rId4" tooltip="https://url.uk.m.mimecastprotect.com/s/90-iCpXZkFn17XhDhvSGW8OU?domain=youtube.com"/>
              </a:rPr>
              <a:t>.</a:t>
            </a:r>
            <a:endParaRPr lang="en-GB" sz="1200" b="0" i="0">
              <a:solidFill>
                <a:srgbClr val="242424"/>
              </a:solidFill>
              <a:effectLst/>
              <a:latin typeface="Aptos" panose="020B0004020202020204" pitchFamily="34" charset="0"/>
            </a:endParaRPr>
          </a:p>
          <a:p>
            <a:pPr algn="l">
              <a:buFont typeface="+mj-lt"/>
              <a:buAutoNum type="arabicPeriod" startAt="2"/>
            </a:pPr>
            <a:r>
              <a:rPr lang="en-GB" sz="1100" b="0" i="0">
                <a:solidFill>
                  <a:srgbClr val="242424"/>
                </a:solidFill>
                <a:effectLst/>
                <a:latin typeface="inherit"/>
              </a:rPr>
              <a:t>Dogs campaign:</a:t>
            </a:r>
            <a:endParaRPr lang="en-GB" sz="1200" b="0" i="0">
              <a:solidFill>
                <a:srgbClr val="242424"/>
              </a:solidFill>
              <a:effectLst/>
              <a:latin typeface="Aptos" panose="020B0004020202020204" pitchFamily="34" charset="0"/>
            </a:endParaRPr>
          </a:p>
          <a:p>
            <a:pPr marL="742950" lvl="1" indent="-285750" algn="l">
              <a:buFont typeface="+mj-lt"/>
              <a:buAutoNum type="arabicPeriod"/>
            </a:pPr>
            <a:r>
              <a:rPr lang="en-GB" sz="1100" b="0" i="0">
                <a:solidFill>
                  <a:srgbClr val="242424"/>
                </a:solidFill>
                <a:effectLst/>
                <a:latin typeface="inherit"/>
              </a:rPr>
              <a:t>English link: </a:t>
            </a:r>
            <a:r>
              <a:rPr lang="en-GB" sz="1100" b="0" i="0" u="sng">
                <a:solidFill>
                  <a:srgbClr val="0000FF"/>
                </a:solidFill>
                <a:effectLst/>
                <a:latin typeface="inherit"/>
                <a:hlinkClick r:id="rId5" tooltip="https://url.uk.m.mimecastprotect.com/s/18VlCqMQlS8KVmcQiDSE4J0H?domain=youtube.com"/>
              </a:rPr>
              <a:t>Dog-friendly days out on the Glamorgan Heritage Coast, South Wales.</a:t>
            </a:r>
            <a:endParaRPr lang="en-GB" sz="1200" b="0" i="0">
              <a:solidFill>
                <a:srgbClr val="242424"/>
              </a:solidFill>
              <a:effectLst/>
              <a:latin typeface="Aptos" panose="020B0004020202020204" pitchFamily="34" charset="0"/>
            </a:endParaRPr>
          </a:p>
          <a:p>
            <a:pPr algn="l">
              <a:buFont typeface="+mj-lt"/>
              <a:buAutoNum type="arabicPeriod" startAt="3"/>
            </a:pPr>
            <a:r>
              <a:rPr lang="en-GB" sz="1100" b="0" i="0">
                <a:solidFill>
                  <a:srgbClr val="242424"/>
                </a:solidFill>
                <a:effectLst/>
                <a:latin typeface="inherit"/>
              </a:rPr>
              <a:t>This is Wales campaign:</a:t>
            </a:r>
            <a:endParaRPr lang="en-GB" sz="1200" b="0" i="0">
              <a:solidFill>
                <a:srgbClr val="242424"/>
              </a:solidFill>
              <a:effectLst/>
              <a:latin typeface="Aptos" panose="020B0004020202020204" pitchFamily="34" charset="0"/>
            </a:endParaRPr>
          </a:p>
          <a:p>
            <a:pPr marL="742950" lvl="1" indent="-285750" algn="l">
              <a:buFont typeface="+mj-lt"/>
              <a:buAutoNum type="arabicPeriod"/>
            </a:pPr>
            <a:r>
              <a:rPr lang="en-GB" sz="1100" b="0" i="0">
                <a:solidFill>
                  <a:srgbClr val="242424"/>
                </a:solidFill>
                <a:effectLst/>
                <a:latin typeface="inherit"/>
              </a:rPr>
              <a:t>English link: </a:t>
            </a:r>
            <a:r>
              <a:rPr lang="en-GB" sz="1100" b="0" i="0" u="sng">
                <a:solidFill>
                  <a:srgbClr val="0000FF"/>
                </a:solidFill>
                <a:effectLst/>
                <a:latin typeface="inherit"/>
                <a:hlinkClick r:id="rId6" tooltip="https://url.uk.m.mimecastprotect.com/s/rwhpCrM2mS8PWLcysWS4oPmM?domain=youtube.com"/>
              </a:rPr>
              <a:t>This is Wales. - Visit Wales TV Ad 2024 - YouTube</a:t>
            </a:r>
            <a:endParaRPr lang="en-GB" sz="1200" b="0" i="0">
              <a:solidFill>
                <a:srgbClr val="242424"/>
              </a:solidFill>
              <a:effectLst/>
              <a:latin typeface="Aptos" panose="020B0004020202020204" pitchFamily="34" charset="0"/>
            </a:endParaRPr>
          </a:p>
          <a:p>
            <a:pPr marL="742950" lvl="1" indent="-285750" algn="l">
              <a:buFont typeface="+mj-lt"/>
              <a:buAutoNum type="arabicPeriod"/>
            </a:pPr>
            <a:r>
              <a:rPr lang="en-GB" sz="1100" b="0" i="0">
                <a:solidFill>
                  <a:srgbClr val="242424"/>
                </a:solidFill>
                <a:effectLst/>
                <a:latin typeface="inherit"/>
              </a:rPr>
              <a:t>Welsh link: </a:t>
            </a:r>
            <a:r>
              <a:rPr lang="en-GB" sz="1100" b="0" i="0" u="sng" err="1">
                <a:solidFill>
                  <a:srgbClr val="0000FF"/>
                </a:solidFill>
                <a:effectLst/>
                <a:latin typeface="inherit"/>
                <a:hlinkClick r:id="rId7" tooltip="https://url.uk.m.mimecastprotect.com/s/OMNlCv9Q8t7pRMTotkSQ5Bta?domain=youtube.com"/>
              </a:rPr>
              <a:t>Gwlad</a:t>
            </a:r>
            <a:r>
              <a:rPr lang="en-GB" sz="1100" b="0" i="0" u="sng">
                <a:solidFill>
                  <a:srgbClr val="0000FF"/>
                </a:solidFill>
                <a:effectLst/>
                <a:latin typeface="inherit"/>
                <a:hlinkClick r:id="rId7" tooltip="https://url.uk.m.mimecastprotect.com/s/OMNlCv9Q8t7pRMTotkSQ5Bta?domain=youtube.com"/>
              </a:rPr>
              <a:t>, </a:t>
            </a:r>
            <a:r>
              <a:rPr lang="en-GB" sz="1100" b="0" i="0" u="sng" err="1">
                <a:solidFill>
                  <a:srgbClr val="0000FF"/>
                </a:solidFill>
                <a:effectLst/>
                <a:latin typeface="inherit"/>
                <a:hlinkClick r:id="rId7" tooltip="https://url.uk.m.mimecastprotect.com/s/OMNlCv9Q8t7pRMTotkSQ5Bta?domain=youtube.com"/>
              </a:rPr>
              <a:t>Gwlad</a:t>
            </a:r>
            <a:r>
              <a:rPr lang="en-GB" sz="1100" b="0" i="0" u="sng">
                <a:solidFill>
                  <a:srgbClr val="0000FF"/>
                </a:solidFill>
                <a:effectLst/>
                <a:latin typeface="inherit"/>
                <a:hlinkClick r:id="rId7" tooltip="https://url.uk.m.mimecastprotect.com/s/OMNlCv9Q8t7pRMTotkSQ5Bta?domain=youtube.com"/>
              </a:rPr>
              <a:t>. - </a:t>
            </a:r>
            <a:r>
              <a:rPr lang="en-GB" sz="1100" b="0" i="0" u="sng" err="1">
                <a:solidFill>
                  <a:srgbClr val="0000FF"/>
                </a:solidFill>
                <a:effectLst/>
                <a:latin typeface="inherit"/>
                <a:hlinkClick r:id="rId7" tooltip="https://url.uk.m.mimecastprotect.com/s/OMNlCv9Q8t7pRMTotkSQ5Bta?domain=youtube.com"/>
              </a:rPr>
              <a:t>Croeso</a:t>
            </a:r>
            <a:r>
              <a:rPr lang="en-GB" sz="1100" b="0" i="0" u="sng">
                <a:solidFill>
                  <a:srgbClr val="0000FF"/>
                </a:solidFill>
                <a:effectLst/>
                <a:latin typeface="inherit"/>
                <a:hlinkClick r:id="rId7" tooltip="https://url.uk.m.mimecastprotect.com/s/OMNlCv9Q8t7pRMTotkSQ5Bta?domain=youtube.com"/>
              </a:rPr>
              <a:t> Cymru Tv Ad 2024</a:t>
            </a:r>
            <a:endParaRPr lang="en-GB" sz="1200" b="0" i="0">
              <a:solidFill>
                <a:srgbClr val="242424"/>
              </a:solidFill>
              <a:effectLst/>
              <a:latin typeface="Aptos" panose="020B0004020202020204" pitchFamily="34" charset="0"/>
            </a:endParaRPr>
          </a:p>
        </p:txBody>
      </p:sp>
      <p:sp>
        <p:nvSpPr>
          <p:cNvPr id="4" name="Slide Number Placeholder 3"/>
          <p:cNvSpPr>
            <a:spLocks noGrp="1"/>
          </p:cNvSpPr>
          <p:nvPr>
            <p:ph type="sldNum" sz="quarter" idx="5"/>
          </p:nvPr>
        </p:nvSpPr>
        <p:spPr/>
        <p:txBody>
          <a:bodyPr/>
          <a:lstStyle/>
          <a:p>
            <a:fld id="{E591B856-5973-49AE-9977-E24CB412D712}" type="slidenum">
              <a:rPr lang="en-GB" smtClean="0"/>
              <a:t>35</a:t>
            </a:fld>
            <a:endParaRPr lang="en-GB"/>
          </a:p>
        </p:txBody>
      </p:sp>
    </p:spTree>
    <p:extLst>
      <p:ext uri="{BB962C8B-B14F-4D97-AF65-F5344CB8AC3E}">
        <p14:creationId xmlns:p14="http://schemas.microsoft.com/office/powerpoint/2010/main" val="2795732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43</a:t>
            </a:fld>
            <a:endParaRPr lang="en-GB"/>
          </a:p>
        </p:txBody>
      </p:sp>
    </p:spTree>
    <p:extLst>
      <p:ext uri="{BB962C8B-B14F-4D97-AF65-F5344CB8AC3E}">
        <p14:creationId xmlns:p14="http://schemas.microsoft.com/office/powerpoint/2010/main" val="2734692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44</a:t>
            </a:fld>
            <a:endParaRPr lang="en-GB"/>
          </a:p>
        </p:txBody>
      </p:sp>
    </p:spTree>
    <p:extLst>
      <p:ext uri="{BB962C8B-B14F-4D97-AF65-F5344CB8AC3E}">
        <p14:creationId xmlns:p14="http://schemas.microsoft.com/office/powerpoint/2010/main" val="1001583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50</a:t>
            </a:fld>
            <a:endParaRPr lang="en-GB"/>
          </a:p>
        </p:txBody>
      </p:sp>
    </p:spTree>
    <p:extLst>
      <p:ext uri="{BB962C8B-B14F-4D97-AF65-F5344CB8AC3E}">
        <p14:creationId xmlns:p14="http://schemas.microsoft.com/office/powerpoint/2010/main" val="8568104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91B856-5973-49AE-9977-E24CB412D712}" type="slidenum">
              <a:rPr lang="en-GB" smtClean="0"/>
              <a:t>51</a:t>
            </a:fld>
            <a:endParaRPr lang="en-GB"/>
          </a:p>
        </p:txBody>
      </p:sp>
    </p:spTree>
    <p:extLst>
      <p:ext uri="{BB962C8B-B14F-4D97-AF65-F5344CB8AC3E}">
        <p14:creationId xmlns:p14="http://schemas.microsoft.com/office/powerpoint/2010/main" val="3193653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52</a:t>
            </a:fld>
            <a:endParaRPr lang="en-GB"/>
          </a:p>
        </p:txBody>
      </p:sp>
    </p:spTree>
    <p:extLst>
      <p:ext uri="{BB962C8B-B14F-4D97-AF65-F5344CB8AC3E}">
        <p14:creationId xmlns:p14="http://schemas.microsoft.com/office/powerpoint/2010/main" val="38477094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54</a:t>
            </a:fld>
            <a:endParaRPr lang="en-GB"/>
          </a:p>
        </p:txBody>
      </p:sp>
    </p:spTree>
    <p:extLst>
      <p:ext uri="{BB962C8B-B14F-4D97-AF65-F5344CB8AC3E}">
        <p14:creationId xmlns:p14="http://schemas.microsoft.com/office/powerpoint/2010/main" val="12429338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0C65-EC4A-CEFD-E2EB-0575DD6BD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84727-6A2D-1018-C4C0-66C69C3E5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C43582-83DD-7897-620F-E09C8F8717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8D5C4F74-F085-2C28-9235-8FE9138D1050}"/>
              </a:ext>
            </a:extLst>
          </p:cNvPr>
          <p:cNvSpPr>
            <a:spLocks noGrp="1"/>
          </p:cNvSpPr>
          <p:nvPr>
            <p:ph type="sldNum" sz="quarter" idx="5"/>
          </p:nvPr>
        </p:nvSpPr>
        <p:spPr/>
        <p:txBody>
          <a:bodyPr/>
          <a:lstStyle/>
          <a:p>
            <a:fld id="{E591B856-5973-49AE-9977-E24CB412D712}" type="slidenum">
              <a:rPr lang="en-GB" smtClean="0"/>
              <a:t>55</a:t>
            </a:fld>
            <a:endParaRPr lang="en-GB"/>
          </a:p>
        </p:txBody>
      </p:sp>
    </p:spTree>
    <p:extLst>
      <p:ext uri="{BB962C8B-B14F-4D97-AF65-F5344CB8AC3E}">
        <p14:creationId xmlns:p14="http://schemas.microsoft.com/office/powerpoint/2010/main" val="246907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213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180000"/>
            <a:ext cx="6789000"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pic>
        <p:nvPicPr>
          <p:cNvPr id="3" name="Picture 2" descr="Welsh Government Logo">
            <a:extLst>
              <a:ext uri="{FF2B5EF4-FFF2-40B4-BE49-F238E27FC236}">
                <a16:creationId xmlns:a16="http://schemas.microsoft.com/office/drawing/2014/main" id="{BBDA8F13-8ED5-3A31-C801-191F00EA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6C251A86-28B8-7CF1-9946-64BD38C934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6" name="Rectangle 5">
            <a:extLst>
              <a:ext uri="{FF2B5EF4-FFF2-40B4-BE49-F238E27FC236}">
                <a16:creationId xmlns:a16="http://schemas.microsoft.com/office/drawing/2014/main" id="{9A251CC8-6EFA-C02C-662E-235947CFDCB9}"/>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Welsh Government Logo">
            <a:extLst>
              <a:ext uri="{FF2B5EF4-FFF2-40B4-BE49-F238E27FC236}">
                <a16:creationId xmlns:a16="http://schemas.microsoft.com/office/drawing/2014/main" id="{54EF4A87-2E1F-E82A-D836-712D6F998E0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840E9A12-AEED-769C-1E52-A47FEA8899B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9" name="TextBox 8">
            <a:extLst>
              <a:ext uri="{FF2B5EF4-FFF2-40B4-BE49-F238E27FC236}">
                <a16:creationId xmlns:a16="http://schemas.microsoft.com/office/drawing/2014/main" id="{1C4E1DA6-28CC-4603-73F9-70A9AEBBA647}"/>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53172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7" y="2053087"/>
            <a:ext cx="3747963" cy="4804913"/>
          </a:xfrm>
        </p:spPr>
        <p:txBody>
          <a:bodyPr/>
          <a:lstStyle/>
          <a:p>
            <a:endParaRPr lang="en-GB"/>
          </a:p>
        </p:txBody>
      </p:sp>
      <p:pic>
        <p:nvPicPr>
          <p:cNvPr id="3" name="Picture 2" descr="Welsh Government Logo">
            <a:extLst>
              <a:ext uri="{FF2B5EF4-FFF2-40B4-BE49-F238E27FC236}">
                <a16:creationId xmlns:a16="http://schemas.microsoft.com/office/drawing/2014/main" id="{8D6B65CA-71A2-664D-7347-A6CA1630DD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AE55DC6A-72CC-5F11-8CDA-689344FA09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5" name="Rectangle 4">
            <a:extLst>
              <a:ext uri="{FF2B5EF4-FFF2-40B4-BE49-F238E27FC236}">
                <a16:creationId xmlns:a16="http://schemas.microsoft.com/office/drawing/2014/main" id="{2AF5EB22-86FD-53C0-3376-E0258A5B383D}"/>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Welsh Government Logo">
            <a:extLst>
              <a:ext uri="{FF2B5EF4-FFF2-40B4-BE49-F238E27FC236}">
                <a16:creationId xmlns:a16="http://schemas.microsoft.com/office/drawing/2014/main" id="{64FF1026-E208-9F8B-3336-639A684836B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and white logo&#10;&#10;AI-generated content may be incorrect.">
            <a:extLst>
              <a:ext uri="{FF2B5EF4-FFF2-40B4-BE49-F238E27FC236}">
                <a16:creationId xmlns:a16="http://schemas.microsoft.com/office/drawing/2014/main" id="{0246678A-5D8A-76B1-7BE0-A84BADF57A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8" name="TextBox 7">
            <a:extLst>
              <a:ext uri="{FF2B5EF4-FFF2-40B4-BE49-F238E27FC236}">
                <a16:creationId xmlns:a16="http://schemas.microsoft.com/office/drawing/2014/main" id="{E6C3D17F-8798-39F2-24F5-56D1FE29E7E4}"/>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4246934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180000"/>
            <a:ext cx="4965700"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Welsh Government Logo">
            <a:extLst>
              <a:ext uri="{FF2B5EF4-FFF2-40B4-BE49-F238E27FC236}">
                <a16:creationId xmlns:a16="http://schemas.microsoft.com/office/drawing/2014/main" id="{080EBE85-C876-7523-E291-925120E7A5B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4584E7E6-4FCA-E93F-F969-FBA2ABF3B3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6" name="Rectangle 5">
            <a:extLst>
              <a:ext uri="{FF2B5EF4-FFF2-40B4-BE49-F238E27FC236}">
                <a16:creationId xmlns:a16="http://schemas.microsoft.com/office/drawing/2014/main" id="{7420D8E0-C3A1-5CDB-96BF-13E99FC2A1F6}"/>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Welsh Government Logo">
            <a:extLst>
              <a:ext uri="{FF2B5EF4-FFF2-40B4-BE49-F238E27FC236}">
                <a16:creationId xmlns:a16="http://schemas.microsoft.com/office/drawing/2014/main" id="{C152EA75-CC7D-9920-471F-7FF000070B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EAA1FF3D-A6B6-D27B-E685-D562B0EFEAE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9" name="TextBox 8">
            <a:extLst>
              <a:ext uri="{FF2B5EF4-FFF2-40B4-BE49-F238E27FC236}">
                <a16:creationId xmlns:a16="http://schemas.microsoft.com/office/drawing/2014/main" id="{01667F7B-C156-6440-ECBE-661CCFF062F0}"/>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874349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80000"/>
            <a:ext cx="10620375"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3" name="Picture 2" descr="Welsh Government Logo">
            <a:extLst>
              <a:ext uri="{FF2B5EF4-FFF2-40B4-BE49-F238E27FC236}">
                <a16:creationId xmlns:a16="http://schemas.microsoft.com/office/drawing/2014/main" id="{AD87E6E7-5160-C1A9-EF7D-FDBD683ACEE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9C8CB197-58D8-2BF7-0D77-BC25A8525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6" name="Rectangle 5">
            <a:extLst>
              <a:ext uri="{FF2B5EF4-FFF2-40B4-BE49-F238E27FC236}">
                <a16:creationId xmlns:a16="http://schemas.microsoft.com/office/drawing/2014/main" id="{4C3DC3A2-66FB-6C45-60E4-21C57161E99C}"/>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Welsh Government Logo">
            <a:extLst>
              <a:ext uri="{FF2B5EF4-FFF2-40B4-BE49-F238E27FC236}">
                <a16:creationId xmlns:a16="http://schemas.microsoft.com/office/drawing/2014/main" id="{D9DE5314-F8D0-7146-8B86-5F681EC080B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ack and white logo&#10;&#10;AI-generated content may be incorrect.">
            <a:extLst>
              <a:ext uri="{FF2B5EF4-FFF2-40B4-BE49-F238E27FC236}">
                <a16:creationId xmlns:a16="http://schemas.microsoft.com/office/drawing/2014/main" id="{67087B18-2A15-BAD6-49F8-CA184F0552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11" name="TextBox 10">
            <a:extLst>
              <a:ext uri="{FF2B5EF4-FFF2-40B4-BE49-F238E27FC236}">
                <a16:creationId xmlns:a16="http://schemas.microsoft.com/office/drawing/2014/main" id="{1FD6361B-6B5F-9C50-3497-3800C00C83F0}"/>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181190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6" name="Picture 2" descr="Welsh Government Logo">
            <a:extLst>
              <a:ext uri="{FF2B5EF4-FFF2-40B4-BE49-F238E27FC236}">
                <a16:creationId xmlns:a16="http://schemas.microsoft.com/office/drawing/2014/main" id="{7A06E085-3304-7646-54DD-8BC2492F635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and white logo&#10;&#10;Description automatically generated">
            <a:extLst>
              <a:ext uri="{FF2B5EF4-FFF2-40B4-BE49-F238E27FC236}">
                <a16:creationId xmlns:a16="http://schemas.microsoft.com/office/drawing/2014/main" id="{A525B4A1-DB46-A5D4-8373-6B037E9D40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71" y="223441"/>
            <a:ext cx="592932" cy="283368"/>
          </a:xfrm>
          <a:prstGeom prst="rect">
            <a:avLst/>
          </a:prstGeom>
        </p:spPr>
      </p:pic>
      <p:sp>
        <p:nvSpPr>
          <p:cNvPr id="8" name="Rectangle 7">
            <a:extLst>
              <a:ext uri="{FF2B5EF4-FFF2-40B4-BE49-F238E27FC236}">
                <a16:creationId xmlns:a16="http://schemas.microsoft.com/office/drawing/2014/main" id="{E19DDBF5-9A6A-0A79-7D4D-7DA2FC103130}"/>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Welsh Government Logo">
            <a:extLst>
              <a:ext uri="{FF2B5EF4-FFF2-40B4-BE49-F238E27FC236}">
                <a16:creationId xmlns:a16="http://schemas.microsoft.com/office/drawing/2014/main" id="{0C1DA79D-B1CD-A615-7C43-1FB5B49A4EA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and white logo&#10;&#10;AI-generated content may be incorrect.">
            <a:extLst>
              <a:ext uri="{FF2B5EF4-FFF2-40B4-BE49-F238E27FC236}">
                <a16:creationId xmlns:a16="http://schemas.microsoft.com/office/drawing/2014/main" id="{344DB332-A94C-9D6E-657A-72B20AF053D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12" name="TextBox 11">
            <a:extLst>
              <a:ext uri="{FF2B5EF4-FFF2-40B4-BE49-F238E27FC236}">
                <a16:creationId xmlns:a16="http://schemas.microsoft.com/office/drawing/2014/main" id="{59CDAE05-225A-232F-2349-7DEEE8E8DFC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422162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762818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013958"/>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5" r:id="rId3"/>
    <p:sldLayoutId id="2147483673" r:id="rId4"/>
    <p:sldLayoutId id="2147483670" r:id="rId5"/>
    <p:sldLayoutId id="2147483674" r:id="rId6"/>
    <p:sldLayoutId id="2147483676" r:id="rId7"/>
  </p:sldLayoutIdLst>
  <p:hf sldNum="0" hdr="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tourismresearch@gov.wales" TargetMode="Externa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slide" Target="slide4.xml"/><Relationship Id="rId7" Type="http://schemas.openxmlformats.org/officeDocument/2006/relationships/slide" Target="slide23.xml"/><Relationship Id="rId12"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slide" Target="slide16.xml"/><Relationship Id="rId11" Type="http://schemas.openxmlformats.org/officeDocument/2006/relationships/slide" Target="slide55.xml"/><Relationship Id="rId5" Type="http://schemas.openxmlformats.org/officeDocument/2006/relationships/slide" Target="slide10.xml"/><Relationship Id="rId10" Type="http://schemas.openxmlformats.org/officeDocument/2006/relationships/slide" Target="slide52.xml"/><Relationship Id="rId4" Type="http://schemas.openxmlformats.org/officeDocument/2006/relationships/slide" Target="slide8.xml"/><Relationship Id="rId9" Type="http://schemas.openxmlformats.org/officeDocument/2006/relationships/slide" Target="slide4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6.jpeg"/><Relationship Id="rId4" Type="http://schemas.openxmlformats.org/officeDocument/2006/relationships/image" Target="../media/image21.pn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chart" Target="../charts/chart10.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44.png"/><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32.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35.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descr="Visit Wales Market Demand Study – &#10;UK (2025)&#10;"/>
          <p:cNvSpPr txBox="1">
            <a:spLocks noGrp="1" noChangeArrowheads="1"/>
          </p:cNvSpPr>
          <p:nvPr>
            <p:ph type="title" idx="4294967295"/>
          </p:nvPr>
        </p:nvSpPr>
        <p:spPr bwMode="auto">
          <a:xfrm>
            <a:off x="825122" y="2192485"/>
            <a:ext cx="8871328" cy="101566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Visit Wales Market Demand Study – </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UK (2025)</a:t>
            </a:r>
            <a:endParaRPr kumimoji="0" lang="en-GB" sz="24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endParaRPr>
          </a:p>
        </p:txBody>
      </p:sp>
      <p:sp>
        <p:nvSpPr>
          <p:cNvPr id="6" name="Text Box 9">
            <a:extLst>
              <a:ext uri="{C183D7F6-B498-43B3-948B-1728B52AA6E4}">
                <adec:decorative xmlns:adec="http://schemas.microsoft.com/office/drawing/2017/decorative" val="1"/>
              </a:ext>
            </a:extLst>
          </p:cNvPr>
          <p:cNvSpPr txBox="1"/>
          <p:nvPr/>
        </p:nvSpPr>
        <p:spPr>
          <a:xfrm>
            <a:off x="2901744" y="488475"/>
            <a:ext cx="3659928" cy="686661"/>
          </a:xfrm>
          <a:prstGeom prst="rect">
            <a:avLst/>
          </a:prstGeom>
          <a:noFill/>
          <a:ln>
            <a:noFill/>
          </a:ln>
          <a:effectLst/>
          <a:extLst>
            <a:ext uri="{C572A759-6A51-4108-AA02-DFA0A04FC94B}">
              <ma14:wrappingTextBoxFlag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0"/>
              </a:spcBef>
              <a:spcAft>
                <a:spcPts val="0"/>
              </a:spcAft>
              <a:buClrTx/>
              <a:buSzTx/>
              <a:buFontTx/>
              <a:buNone/>
              <a:tabLst/>
              <a:defRPr/>
            </a:pPr>
            <a:r>
              <a:rPr kumimoji="0" lang="en-US"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Social Research Number: </a:t>
            </a:r>
            <a:r>
              <a:rPr lang="en-US" sz="1467" cap="small" spc="67" dirty="0">
                <a:solidFill>
                  <a:srgbClr val="2C486E"/>
                </a:solidFill>
                <a:latin typeface="Arial" panose="020B0604020202020204" pitchFamily="34" charset="0"/>
                <a:ea typeface="MS Gothic" panose="020B0609070205080204" pitchFamily="49" charset="-128"/>
                <a:cs typeface="Times New Roman" panose="02020603050405020304" pitchFamily="18" charset="0"/>
              </a:rPr>
              <a:t>79/2025</a:t>
            </a:r>
            <a:r>
              <a:rPr kumimoji="0" lang="en-US"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Publication date:</a:t>
            </a: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a:t>
            </a:r>
            <a:r>
              <a:rPr kumimoji="0" lang="en-US"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18/07/25</a:t>
            </a:r>
            <a:endPar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endParaRPr>
          </a:p>
        </p:txBody>
      </p:sp>
      <p:sp>
        <p:nvSpPr>
          <p:cNvPr id="10" name="Text Box 1" descr="Mae’r ddogfen yma hefyd ar gael yn Gymraeg.&#10;&#10;This document is also available in Welsh.&#10;"/>
          <p:cNvSpPr txBox="1"/>
          <p:nvPr/>
        </p:nvSpPr>
        <p:spPr>
          <a:xfrm>
            <a:off x="8320343" y="5874038"/>
            <a:ext cx="3620372" cy="761292"/>
          </a:xfrm>
          <a:prstGeom prst="rect">
            <a:avLst/>
          </a:prstGeom>
          <a:noFill/>
          <a:ln>
            <a:noFill/>
          </a:ln>
          <a:effectLst/>
          <a:extLst>
            <a:ext uri="{C572A759-6A51-4108-AA02-DFA0A04FC94B}">
              <ma14:wrappingTextBoxFlag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Mae’r</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ddogfen</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yma</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hefyd</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ar</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gael</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yn</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Gymraeg</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r"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This document is also available in Welsh.</a:t>
            </a:r>
          </a:p>
        </p:txBody>
      </p:sp>
      <p:sp>
        <p:nvSpPr>
          <p:cNvPr id="9" name="Text Box 1">
            <a:extLst>
              <a:ext uri="{C183D7F6-B498-43B3-948B-1728B52AA6E4}">
                <adec:decorative xmlns:adec="http://schemas.microsoft.com/office/drawing/2017/decorative" val="1"/>
              </a:ext>
            </a:extLst>
          </p:cNvPr>
          <p:cNvSpPr txBox="1"/>
          <p:nvPr/>
        </p:nvSpPr>
        <p:spPr>
          <a:xfrm>
            <a:off x="825122" y="5727283"/>
            <a:ext cx="3620372" cy="908047"/>
          </a:xfrm>
          <a:prstGeom prst="rect">
            <a:avLst/>
          </a:prstGeom>
          <a:noFill/>
          <a:ln>
            <a:noFill/>
          </a:ln>
          <a:effectLst/>
          <a:extLst>
            <a:ext uri="{C572A759-6A51-4108-AA02-DFA0A04FC94B}">
              <ma14:wrappingTextBoxFlag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Digital ISBN</a:t>
            </a:r>
            <a:r>
              <a:rPr lang="en-GB" sz="1200" dirty="0">
                <a:solidFill>
                  <a:srgbClr val="120742"/>
                </a:solidFill>
                <a:latin typeface="Arial" panose="020B0604020202020204" pitchFamily="34" charset="0"/>
                <a:ea typeface="Times New Roman" panose="02020603050405020304" pitchFamily="18" charset="0"/>
                <a:cs typeface="Times New Roman" panose="02020603050405020304" pitchFamily="18" charset="0"/>
              </a:rPr>
              <a:t>: 978-1-80633-076-8</a:t>
            </a:r>
            <a:endParaRPr kumimoji="0" lang="en-GB" sz="1200" b="1"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Cambria" panose="02040503050406030204" pitchFamily="18" charset="0"/>
                <a:ea typeface="Times New Roman" panose="02020603050405020304" pitchFamily="18" charset="0"/>
                <a:cs typeface="Times New Roman" panose="02020603050405020304" pitchFamily="18" charset="0"/>
              </a:rPr>
              <a:t>© </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Crown Copyright</a:t>
            </a:r>
          </a:p>
        </p:txBody>
      </p:sp>
      <p:pic>
        <p:nvPicPr>
          <p:cNvPr id="11" name="Picture 10">
            <a:extLs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a:ext>
          </a:extLst>
        </p:spPr>
      </p:pic>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293" y="364220"/>
            <a:ext cx="1537051" cy="1365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319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descr="&#10; Full Research Report: Visit Wales Market Demand Study – UK (2025) &#10;&#10;Cardiff: Welsh Government, GSR report number TBC.&#10;&#10; Available at: TBC&#10;">
            <a:extLst>
              <a:ext uri="{FF2B5EF4-FFF2-40B4-BE49-F238E27FC236}">
                <a16:creationId xmlns:a16="http://schemas.microsoft.com/office/drawing/2014/main" id="{075A5E56-1764-27E8-8B23-D8B22B1CFE3C}"/>
              </a:ext>
            </a:extLst>
          </p:cNvPr>
          <p:cNvSpPr txBox="1">
            <a:spLocks/>
          </p:cNvSpPr>
          <p:nvPr/>
        </p:nvSpPr>
        <p:spPr>
          <a:xfrm>
            <a:off x="564543" y="1112662"/>
            <a:ext cx="10966197" cy="1163395"/>
          </a:xfrm>
          <a:prstGeom prst="rect">
            <a:avLst/>
          </a:prstGeom>
          <a:noFill/>
          <a:ln>
            <a:solidFill>
              <a:srgbClr val="000000"/>
            </a:solidFill>
          </a:ln>
        </p:spPr>
        <p:txBody>
          <a:bodyPr vert="horz" wrap="square" lIns="0" tIns="0" rIns="0" bIns="0" rtlCol="0">
            <a:spAutoFit/>
          </a:bodyPr>
          <a:lstStyle>
            <a:lvl1pPr marL="0" indent="0" algn="l" defTabSz="914354"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Verdana"/>
                <a:ea typeface="Open Sans Light" panose="020B0306030504020204" pitchFamily="34" charset="0"/>
                <a:cs typeface="Verdana"/>
              </a:defRPr>
            </a:lvl2pPr>
            <a:lvl3pPr marL="114294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Verdana"/>
                <a:ea typeface="Open Sans Light" panose="020B0306030504020204" pitchFamily="34" charset="0"/>
                <a:cs typeface="Verdana"/>
              </a:defRPr>
            </a:lvl3pPr>
            <a:lvl4pPr marL="1600120"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4pPr>
            <a:lvl5pPr marL="2057298"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Full Research Report: </a:t>
            </a:r>
            <a:r>
              <a:rPr kumimoji="0" lang="en-US"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Visit Wales Market Demand Study – UK (2025)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lang="en-US" sz="1400" dirty="0">
              <a:solidFill>
                <a:srgbClr val="120742"/>
              </a:solidFill>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Cardiff: Welsh Government, GSR report number </a:t>
            </a:r>
            <a:r>
              <a:rPr lang="en-GB" sz="1400" dirty="0">
                <a:solidFill>
                  <a:srgbClr val="120742"/>
                </a:solidFill>
              </a:rPr>
              <a:t>79/2025</a:t>
            </a: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Available at: https://www.gov.wales/tourism-market-demand-reports-march-2025</a:t>
            </a:r>
          </a:p>
        </p:txBody>
      </p:sp>
      <p:sp>
        <p:nvSpPr>
          <p:cNvPr id="3" name="Text Placeholder 4" descr="Views expressed in this report are those of the researcher and not necessarily those of the Welsh Government. &#10;&#10;&#10;&#10;For further information please contact: &#10;&#10;Research and Insights Team&#10;Visit Wales, &#10;Economy, Energy and Transport&#10;Cathays Park&#10;Cardiff&#10;CF10 3NQ&#10;Email: tourismresearch@gov.wales ">
            <a:extLst>
              <a:ext uri="{FF2B5EF4-FFF2-40B4-BE49-F238E27FC236}">
                <a16:creationId xmlns:a16="http://schemas.microsoft.com/office/drawing/2014/main" id="{2D11D167-655C-A196-181C-B73FDDFF9F78}"/>
              </a:ext>
            </a:extLst>
          </p:cNvPr>
          <p:cNvSpPr txBox="1">
            <a:spLocks noGrp="1"/>
          </p:cNvSpPr>
          <p:nvPr>
            <p:ph type="title" idx="4294967295"/>
          </p:nvPr>
        </p:nvSpPr>
        <p:spPr>
          <a:xfrm>
            <a:off x="564542" y="2721042"/>
            <a:ext cx="10642455" cy="2520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0" indent="0" algn="l" defTabSz="685783" rtl="0" eaLnBrk="1" latinLnBrk="0" hangingPunct="1">
              <a:lnSpc>
                <a:spcPct val="90000"/>
              </a:lnSpc>
              <a:spcBef>
                <a:spcPts val="0"/>
              </a:spcBef>
              <a:buFont typeface="Arial" panose="020B0604020202020204" pitchFamily="34" charset="0"/>
              <a:buNone/>
              <a:defRPr lang="en-US" sz="9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Verdana"/>
                <a:ea typeface="Open Sans Light" panose="020B0306030504020204" pitchFamily="34" charset="0"/>
                <a:cs typeface="Verdana"/>
              </a:defRPr>
            </a:lvl2pPr>
            <a:lvl3pPr marL="857228"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Verdana"/>
                <a:ea typeface="Open Sans Light" panose="020B0306030504020204" pitchFamily="34" charset="0"/>
                <a:cs typeface="Verdana"/>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Views expressed in this report are those of the researcher and not necessarily those of the Welsh Government.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For further information please contact: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Research and Insights Team</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Visit Wales,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Economy, Energy and Transport</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Cathays Park</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Cardiff</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CF10 3NQ</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Email: </a:t>
            </a:r>
            <a:r>
              <a:rPr kumimoji="0" lang="en-GB" sz="1400" b="0" i="0" u="none" strike="noStrike" kern="1200" cap="none" spc="0" normalizeH="0" baseline="0" noProof="0" dirty="0" err="1">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tourismresearch@gov.wales</a:t>
            </a: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a:t>
            </a:r>
          </a:p>
        </p:txBody>
      </p:sp>
      <p:pic>
        <p:nvPicPr>
          <p:cNvPr id="6" name="Picture 2">
            <a:extLst>
              <a:ext uri="{FF2B5EF4-FFF2-40B4-BE49-F238E27FC236}">
                <a16:creationId xmlns:a16="http://schemas.microsoft.com/office/drawing/2014/main" id="{8C5D40D4-215F-3D7B-819C-64B13F9356F3}"/>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4366" y="6098859"/>
            <a:ext cx="713656" cy="6851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5F602CD-64A2-4926-B60F-8A021C5C989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4576" y="6388100"/>
            <a:ext cx="812421" cy="261623"/>
          </a:xfrm>
          <a:prstGeom prst="rect">
            <a:avLst/>
          </a:prstGeom>
        </p:spPr>
      </p:pic>
    </p:spTree>
    <p:extLst>
      <p:ext uri="{BB962C8B-B14F-4D97-AF65-F5344CB8AC3E}">
        <p14:creationId xmlns:p14="http://schemas.microsoft.com/office/powerpoint/2010/main" val="413226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ntents">
            <a:extLst>
              <a:ext uri="{FF2B5EF4-FFF2-40B4-BE49-F238E27FC236}">
                <a16:creationId xmlns:a16="http://schemas.microsoft.com/office/drawing/2014/main" id="{26D2152A-72B2-9783-EC92-F2E33E9FF546}"/>
              </a:ext>
            </a:extLst>
          </p:cNvPr>
          <p:cNvSpPr>
            <a:spLocks noGrp="1"/>
          </p:cNvSpPr>
          <p:nvPr>
            <p:ph type="title"/>
          </p:nvPr>
        </p:nvSpPr>
        <p:spPr>
          <a:xfrm>
            <a:off x="863601" y="345465"/>
            <a:ext cx="4965700" cy="549275"/>
          </a:xfrm>
        </p:spPr>
        <p:txBody>
          <a:bodyPr>
            <a:normAutofit/>
          </a:bodyPr>
          <a:lstStyle/>
          <a:p>
            <a:r>
              <a:rPr lang="en-GB" sz="2000" b="1">
                <a:solidFill>
                  <a:schemeClr val="accent1"/>
                </a:solidFill>
              </a:rPr>
              <a:t>Contents</a:t>
            </a:r>
          </a:p>
        </p:txBody>
      </p:sp>
      <p:graphicFrame>
        <p:nvGraphicFramePr>
          <p:cNvPr id="6" name="Table 5">
            <a:extLst>
              <a:ext uri="{FF2B5EF4-FFF2-40B4-BE49-F238E27FC236}">
                <a16:creationId xmlns:a16="http://schemas.microsoft.com/office/drawing/2014/main" id="{F607FB9A-9879-E583-877D-0BFD9C6F3948}"/>
              </a:ext>
            </a:extLst>
          </p:cNvPr>
          <p:cNvGraphicFramePr>
            <a:graphicFrameLocks noGrp="1"/>
          </p:cNvGraphicFramePr>
          <p:nvPr>
            <p:extLst>
              <p:ext uri="{D42A27DB-BD31-4B8C-83A1-F6EECF244321}">
                <p14:modId xmlns:p14="http://schemas.microsoft.com/office/powerpoint/2010/main" val="3888014972"/>
              </p:ext>
            </p:extLst>
          </p:nvPr>
        </p:nvGraphicFramePr>
        <p:xfrm>
          <a:off x="366568" y="1429627"/>
          <a:ext cx="5532582" cy="4533111"/>
        </p:xfrm>
        <a:graphic>
          <a:graphicData uri="http://schemas.openxmlformats.org/drawingml/2006/table">
            <a:tbl>
              <a:tblPr firstRow="1" bandRow="1">
                <a:tableStyleId>{5C22544A-7EE6-4342-B048-85BDC9FD1C3A}</a:tableStyleId>
              </a:tblPr>
              <a:tblGrid>
                <a:gridCol w="461819">
                  <a:extLst>
                    <a:ext uri="{9D8B030D-6E8A-4147-A177-3AD203B41FA5}">
                      <a16:colId xmlns:a16="http://schemas.microsoft.com/office/drawing/2014/main" val="334382098"/>
                    </a:ext>
                  </a:extLst>
                </a:gridCol>
                <a:gridCol w="5070763">
                  <a:extLst>
                    <a:ext uri="{9D8B030D-6E8A-4147-A177-3AD203B41FA5}">
                      <a16:colId xmlns:a16="http://schemas.microsoft.com/office/drawing/2014/main" val="271853373"/>
                    </a:ext>
                  </a:extLst>
                </a:gridCol>
              </a:tblGrid>
              <a:tr h="503679">
                <a:tc>
                  <a:txBody>
                    <a:bodyPr/>
                    <a:lstStyle/>
                    <a:p>
                      <a:pPr algn="ctr"/>
                      <a:r>
                        <a:rPr lang="en-GB" b="1">
                          <a:solidFill>
                            <a:schemeClr val="bg1"/>
                          </a:solidFill>
                        </a:rPr>
                        <a:t>01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Background &amp; methodology</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987873"/>
                  </a:ext>
                </a:extLst>
              </a:tr>
              <a:tr h="503679">
                <a:tc>
                  <a:txBody>
                    <a:bodyPr/>
                    <a:lstStyle/>
                    <a:p>
                      <a:pPr algn="ctr"/>
                      <a:r>
                        <a:rPr lang="en-GB" b="1">
                          <a:solidFill>
                            <a:schemeClr val="bg1"/>
                          </a:solidFill>
                        </a:rPr>
                        <a:t>02</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Key findings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3410419"/>
                  </a:ext>
                </a:extLst>
              </a:tr>
              <a:tr h="503679">
                <a:tc>
                  <a:txBody>
                    <a:bodyPr/>
                    <a:lstStyle/>
                    <a:p>
                      <a:pPr algn="ctr"/>
                      <a:r>
                        <a:rPr lang="en-GB" b="1">
                          <a:solidFill>
                            <a:schemeClr val="bg1"/>
                          </a:solidFill>
                        </a:rPr>
                        <a:t>03</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Profile of UK holiday market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1246186"/>
                  </a:ext>
                </a:extLst>
              </a:tr>
              <a:tr h="503679">
                <a:tc>
                  <a:txBody>
                    <a:bodyPr/>
                    <a:lstStyle/>
                    <a:p>
                      <a:pPr algn="ctr"/>
                      <a:r>
                        <a:rPr lang="en-GB" b="1">
                          <a:solidFill>
                            <a:schemeClr val="bg1"/>
                          </a:solidFill>
                        </a:rPr>
                        <a:t>04</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Wales visitation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0317245"/>
                  </a:ext>
                </a:extLst>
              </a:tr>
              <a:tr h="503679">
                <a:tc>
                  <a:txBody>
                    <a:bodyPr/>
                    <a:lstStyle/>
                    <a:p>
                      <a:pPr algn="ctr"/>
                      <a:r>
                        <a:rPr lang="en-GB" b="1">
                          <a:solidFill>
                            <a:schemeClr val="bg1"/>
                          </a:solidFill>
                        </a:rPr>
                        <a:t>05</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Intention to take a trip in Wales in 2025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6026097"/>
                  </a:ext>
                </a:extLst>
              </a:tr>
              <a:tr h="503679">
                <a:tc>
                  <a:txBody>
                    <a:bodyPr/>
                    <a:lstStyle/>
                    <a:p>
                      <a:pPr algn="ctr"/>
                      <a:r>
                        <a:rPr lang="en-GB" b="1">
                          <a:solidFill>
                            <a:schemeClr val="bg1"/>
                          </a:solidFill>
                        </a:rPr>
                        <a:t>06</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Visit Wales marketing impact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0188328"/>
                  </a:ext>
                </a:extLst>
              </a:tr>
              <a:tr h="503679">
                <a:tc>
                  <a:txBody>
                    <a:bodyPr/>
                    <a:lstStyle/>
                    <a:p>
                      <a:pPr algn="ctr"/>
                      <a:r>
                        <a:rPr lang="en-GB" b="1">
                          <a:solidFill>
                            <a:schemeClr val="bg1"/>
                          </a:solidFill>
                        </a:rPr>
                        <a:t>07</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Luxury &amp; accessibility focus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0600060"/>
                  </a:ext>
                </a:extLst>
              </a:tr>
              <a:tr h="503679">
                <a:tc>
                  <a:txBody>
                    <a:bodyPr/>
                    <a:lstStyle/>
                    <a:p>
                      <a:pPr algn="ctr"/>
                      <a:r>
                        <a:rPr lang="en-GB" b="1">
                          <a:solidFill>
                            <a:schemeClr val="bg1"/>
                          </a:solidFill>
                        </a:rPr>
                        <a:t>08</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a:solidFill>
                            <a:srgbClr val="120742"/>
                          </a:solidFill>
                        </a:rPr>
                        <a:t>Reasons for not visiting Wales in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42920513"/>
                  </a:ext>
                </a:extLst>
              </a:tr>
              <a:tr h="503679">
                <a:tc>
                  <a:txBody>
                    <a:bodyPr/>
                    <a:lstStyle/>
                    <a:p>
                      <a:pPr algn="ctr"/>
                      <a:r>
                        <a:rPr lang="en-GB" b="1">
                          <a:solidFill>
                            <a:schemeClr val="bg1"/>
                          </a:solidFill>
                        </a:rPr>
                        <a:t>09</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1600" b="0" u="none" dirty="0">
                          <a:solidFill>
                            <a:srgbClr val="120742"/>
                          </a:solidFill>
                        </a:rPr>
                        <a:t>Reasons for not planning to visit Wales in 2025</a:t>
                      </a:r>
                      <a:endParaRPr lang="en-GB" sz="1600" b="0" u="none" dirty="0">
                        <a:solidFill>
                          <a:srgbClr val="120742"/>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5868922"/>
                  </a:ext>
                </a:extLst>
              </a:tr>
            </a:tbl>
          </a:graphicData>
        </a:graphic>
      </p:graphicFrame>
      <p:sp>
        <p:nvSpPr>
          <p:cNvPr id="12" name="Rectangle 11" descr="Background &amp; methodology">
            <a:hlinkClick r:id="rId3" action="ppaction://hlinksldjump"/>
            <a:extLst>
              <a:ext uri="{FF2B5EF4-FFF2-40B4-BE49-F238E27FC236}">
                <a16:creationId xmlns:a16="http://schemas.microsoft.com/office/drawing/2014/main" id="{56274D36-2C95-846A-96C7-16030A8AB6BD}"/>
              </a:ext>
              <a:ext uri="{C183D7F6-B498-43B3-948B-1728B52AA6E4}">
                <adec:decorative xmlns:adec="http://schemas.microsoft.com/office/drawing/2017/decorative" val="0"/>
              </a:ext>
            </a:extLst>
          </p:cNvPr>
          <p:cNvSpPr/>
          <p:nvPr/>
        </p:nvSpPr>
        <p:spPr>
          <a:xfrm>
            <a:off x="886149" y="1453532"/>
            <a:ext cx="2791691"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descr="Key findings">
            <a:hlinkClick r:id="rId4" action="ppaction://hlinksldjump"/>
            <a:extLst>
              <a:ext uri="{FF2B5EF4-FFF2-40B4-BE49-F238E27FC236}">
                <a16:creationId xmlns:a16="http://schemas.microsoft.com/office/drawing/2014/main" id="{96BF7425-9772-4CB8-3AA0-7197D608D676}"/>
              </a:ext>
              <a:ext uri="{C183D7F6-B498-43B3-948B-1728B52AA6E4}">
                <adec:decorative xmlns:adec="http://schemas.microsoft.com/office/drawing/2017/decorative" val="0"/>
              </a:ext>
            </a:extLst>
          </p:cNvPr>
          <p:cNvSpPr/>
          <p:nvPr/>
        </p:nvSpPr>
        <p:spPr>
          <a:xfrm>
            <a:off x="787400" y="1939651"/>
            <a:ext cx="2791691"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4" name="Rectangle 13" descr="Profile of UK holiday market">
            <a:hlinkClick r:id="rId5" action="ppaction://hlinksldjump"/>
            <a:extLst>
              <a:ext uri="{FF2B5EF4-FFF2-40B4-BE49-F238E27FC236}">
                <a16:creationId xmlns:a16="http://schemas.microsoft.com/office/drawing/2014/main" id="{99DCF6CB-39BA-9A54-F1A3-2677523DDF68}"/>
              </a:ext>
              <a:ext uri="{C183D7F6-B498-43B3-948B-1728B52AA6E4}">
                <adec:decorative xmlns:adec="http://schemas.microsoft.com/office/drawing/2017/decorative" val="0"/>
              </a:ext>
            </a:extLst>
          </p:cNvPr>
          <p:cNvSpPr/>
          <p:nvPr/>
        </p:nvSpPr>
        <p:spPr>
          <a:xfrm>
            <a:off x="787400" y="2499400"/>
            <a:ext cx="3038475"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Rectangle 2" descr="Wales visitation 2024">
            <a:hlinkClick r:id="rId6" action="ppaction://hlinksldjump"/>
            <a:extLst>
              <a:ext uri="{FF2B5EF4-FFF2-40B4-BE49-F238E27FC236}">
                <a16:creationId xmlns:a16="http://schemas.microsoft.com/office/drawing/2014/main" id="{7519210C-E4D6-4E54-FE10-3996C7AA4645}"/>
              </a:ext>
              <a:ext uri="{C183D7F6-B498-43B3-948B-1728B52AA6E4}">
                <adec:decorative xmlns:adec="http://schemas.microsoft.com/office/drawing/2017/decorative" val="0"/>
              </a:ext>
            </a:extLst>
          </p:cNvPr>
          <p:cNvSpPr/>
          <p:nvPr/>
        </p:nvSpPr>
        <p:spPr>
          <a:xfrm>
            <a:off x="787400" y="2992704"/>
            <a:ext cx="2133600"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descr="Intention to take a trip in Wales in 2025">
            <a:hlinkClick r:id="rId7" action="ppaction://hlinksldjump"/>
            <a:extLst>
              <a:ext uri="{FF2B5EF4-FFF2-40B4-BE49-F238E27FC236}">
                <a16:creationId xmlns:a16="http://schemas.microsoft.com/office/drawing/2014/main" id="{665A1F40-54F3-977A-1925-53C6F6BDDFB5}"/>
              </a:ext>
              <a:ext uri="{C183D7F6-B498-43B3-948B-1728B52AA6E4}">
                <adec:decorative xmlns:adec="http://schemas.microsoft.com/office/drawing/2017/decorative" val="0"/>
              </a:ext>
            </a:extLst>
          </p:cNvPr>
          <p:cNvSpPr/>
          <p:nvPr/>
        </p:nvSpPr>
        <p:spPr>
          <a:xfrm>
            <a:off x="787400" y="3452376"/>
            <a:ext cx="3905898"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descr="Visit Wales marketing impact">
            <a:hlinkClick r:id="rId8" action="ppaction://hlinksldjump"/>
            <a:extLst>
              <a:ext uri="{FF2B5EF4-FFF2-40B4-BE49-F238E27FC236}">
                <a16:creationId xmlns:a16="http://schemas.microsoft.com/office/drawing/2014/main" id="{090DF217-03B1-643F-DA07-3CDB9708E639}"/>
              </a:ext>
              <a:ext uri="{C183D7F6-B498-43B3-948B-1728B52AA6E4}">
                <adec:decorative xmlns:adec="http://schemas.microsoft.com/office/drawing/2017/decorative" val="0"/>
              </a:ext>
            </a:extLst>
          </p:cNvPr>
          <p:cNvSpPr/>
          <p:nvPr/>
        </p:nvSpPr>
        <p:spPr>
          <a:xfrm>
            <a:off x="787400" y="3945075"/>
            <a:ext cx="3640283"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descr="Luxury &amp; accessibility focus">
            <a:hlinkClick r:id="rId9" action="ppaction://hlinksldjump"/>
            <a:extLst>
              <a:ext uri="{FF2B5EF4-FFF2-40B4-BE49-F238E27FC236}">
                <a16:creationId xmlns:a16="http://schemas.microsoft.com/office/drawing/2014/main" id="{16D152CB-9604-6E3B-8A3F-75053E7ED2AE}"/>
              </a:ext>
              <a:ext uri="{C183D7F6-B498-43B3-948B-1728B52AA6E4}">
                <adec:decorative xmlns:adec="http://schemas.microsoft.com/office/drawing/2017/decorative" val="0"/>
              </a:ext>
            </a:extLst>
          </p:cNvPr>
          <p:cNvSpPr/>
          <p:nvPr/>
        </p:nvSpPr>
        <p:spPr>
          <a:xfrm>
            <a:off x="863601" y="4493463"/>
            <a:ext cx="2791692"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descr="Reasons for not visiting Wales in 2024">
            <a:hlinkClick r:id="rId10" action="ppaction://hlinksldjump"/>
            <a:extLst>
              <a:ext uri="{FF2B5EF4-FFF2-40B4-BE49-F238E27FC236}">
                <a16:creationId xmlns:a16="http://schemas.microsoft.com/office/drawing/2014/main" id="{2C98B2C5-CC55-DC4D-FBF1-E3E0DBAEBE0B}"/>
              </a:ext>
              <a:ext uri="{C183D7F6-B498-43B3-948B-1728B52AA6E4}">
                <adec:decorative xmlns:adec="http://schemas.microsoft.com/office/drawing/2017/decorative" val="0"/>
              </a:ext>
            </a:extLst>
          </p:cNvPr>
          <p:cNvSpPr/>
          <p:nvPr/>
        </p:nvSpPr>
        <p:spPr>
          <a:xfrm>
            <a:off x="863601" y="5023540"/>
            <a:ext cx="3708399" cy="4525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descr="Reasons for not planning to visit Wales in 2025">
            <a:hlinkClick r:id="rId11" action="ppaction://hlinksldjump"/>
            <a:extLst>
              <a:ext uri="{FF2B5EF4-FFF2-40B4-BE49-F238E27FC236}">
                <a16:creationId xmlns:a16="http://schemas.microsoft.com/office/drawing/2014/main" id="{C0C9A479-E342-279B-8D81-A6BD1F2D1215}"/>
              </a:ext>
              <a:ext uri="{C183D7F6-B498-43B3-948B-1728B52AA6E4}">
                <adec:decorative xmlns:adec="http://schemas.microsoft.com/office/drawing/2017/decorative" val="0"/>
              </a:ext>
            </a:extLst>
          </p:cNvPr>
          <p:cNvSpPr/>
          <p:nvPr/>
        </p:nvSpPr>
        <p:spPr>
          <a:xfrm>
            <a:off x="787400" y="5524671"/>
            <a:ext cx="4517832" cy="47160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F6216819-9B7D-B6E9-2205-B05B45625CBF}"/>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12">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F282F9BA-B30B-A73D-02F1-5E534164FD4F}"/>
              </a:ext>
              <a:ext uri="{C183D7F6-B498-43B3-948B-1728B52AA6E4}">
                <adec:decorative xmlns:adec="http://schemas.microsoft.com/office/drawing/2017/decorative" val="1"/>
              </a:ext>
            </a:extLst>
          </p:cNvPr>
          <p:cNvCxnSpPr>
            <a:cxnSpLocks/>
          </p:cNvCxnSpPr>
          <p:nvPr/>
        </p:nvCxnSpPr>
        <p:spPr>
          <a:xfrm>
            <a:off x="926972" y="704366"/>
            <a:ext cx="11774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140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4D8AD41-FB4D-5E23-2516-D909E695A6FF}"/>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BACKGROUND &#10;&amp; METHODOLOGY&#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08857"/>
            <a:ext cx="6267451" cy="10402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BACKGROUND </a:t>
            </a:r>
          </a:p>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&amp; METHODOLOGY</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67B3B48-2DD9-7850-7D96-54D78FF32E4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118041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8" name="Title 7" descr="Background&#10;">
            <a:extLst>
              <a:ext uri="{FF2B5EF4-FFF2-40B4-BE49-F238E27FC236}">
                <a16:creationId xmlns:a16="http://schemas.microsoft.com/office/drawing/2014/main" id="{64557127-95F2-DDC6-0299-C9EE7AEB2726}"/>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Background</a:t>
            </a:r>
            <a:endParaRPr kumimoji="0" lang="en-GB" sz="1400" b="1" i="0" u="none" strike="noStrike" kern="1200" cap="none" spc="0" normalizeH="0" baseline="0" noProof="0">
              <a:ln>
                <a:noFill/>
              </a:ln>
              <a:solidFill>
                <a:srgbClr val="04043F"/>
              </a:solidFill>
              <a:effectLst/>
              <a:uLnTx/>
              <a:uFillTx/>
              <a:latin typeface="+mn-lt"/>
              <a:ea typeface="+mn-ea"/>
              <a:cs typeface="+mn-cs"/>
            </a:endParaRPr>
          </a:p>
        </p:txBody>
      </p:sp>
      <p:sp>
        <p:nvSpPr>
          <p:cNvPr id="12" name="TextBox 11" descr="As the Welsh Government’s tourism team, Visit Wales is responsible for deploying tourism campaigns in the UK and internationally to promote Wales as a holiday destination. &#10;&#10;As part of this, each year Visit Wales conducts research amongst its priority markets. The research featured within this report covers the United Kingdom Market and broadly looks at:&#10;&#10;Profile of UK holiday market&#10;Factors influencing UK short breaks and holidays &#10;Short breaks and holidays taken in Wales in 2024&#10;Short breaks and holidays planned in Wales in 2025&#10;Visit Wales marketing impact&#10;Luxury and accessibility focus&#10;Reasons for not visiting Wales&#10;">
            <a:extLst>
              <a:ext uri="{FF2B5EF4-FFF2-40B4-BE49-F238E27FC236}">
                <a16:creationId xmlns:a16="http://schemas.microsoft.com/office/drawing/2014/main" id="{906C6634-D4D7-0444-6482-CA8B969285E5}"/>
              </a:ext>
            </a:extLst>
          </p:cNvPr>
          <p:cNvSpPr txBox="1"/>
          <p:nvPr/>
        </p:nvSpPr>
        <p:spPr>
          <a:xfrm>
            <a:off x="926972" y="1413063"/>
            <a:ext cx="6485769" cy="3785652"/>
          </a:xfrm>
          <a:prstGeom prst="rect">
            <a:avLst/>
          </a:prstGeom>
          <a:noFill/>
        </p:spPr>
        <p:txBody>
          <a:bodyPr wrap="square" anchor="t">
            <a:spAutoFit/>
          </a:bodyPr>
          <a:lstStyle/>
          <a:p>
            <a:pPr marL="0" indent="0">
              <a:buNone/>
            </a:pPr>
            <a:r>
              <a:rPr lang="en-US" sz="1600">
                <a:solidFill>
                  <a:srgbClr val="120742"/>
                </a:solidFill>
              </a:rPr>
              <a:t>As the Welsh Government’s tourism team, Visit Wales is responsible for deploying tourism campaigns in the UK and internationally to promote Wales as a holiday destination. </a:t>
            </a:r>
          </a:p>
          <a:p>
            <a:pPr marL="0" indent="0">
              <a:buNone/>
            </a:pPr>
            <a:endParaRPr lang="en-US" sz="1600">
              <a:solidFill>
                <a:srgbClr val="120742"/>
              </a:solidFill>
            </a:endParaRPr>
          </a:p>
          <a:p>
            <a:pPr marL="0" indent="0">
              <a:buNone/>
            </a:pPr>
            <a:r>
              <a:rPr lang="en-US" sz="1600">
                <a:solidFill>
                  <a:srgbClr val="120742"/>
                </a:solidFill>
              </a:rPr>
              <a:t>As part of this, each year Visit Wales conducts research amongst its priority markets. The research featured within this report covers the United Kingdom Market and broadly looks at:</a:t>
            </a:r>
          </a:p>
          <a:p>
            <a:pPr marL="0" indent="0">
              <a:buNone/>
            </a:pPr>
            <a:endParaRPr lang="en-US" sz="1600" i="1">
              <a:solidFill>
                <a:srgbClr val="120742"/>
              </a:solidFill>
            </a:endParaRPr>
          </a:p>
          <a:p>
            <a:pPr marL="742950" lvl="1" indent="-285750">
              <a:buFont typeface="Arial" panose="020B0604020202020204" pitchFamily="34" charset="0"/>
              <a:buChar char="•"/>
            </a:pPr>
            <a:r>
              <a:rPr lang="en-GB" sz="1600" b="0" u="none" strike="noStrike" kern="1200">
                <a:solidFill>
                  <a:srgbClr val="120742"/>
                </a:solidFill>
                <a:effectLst/>
              </a:rPr>
              <a:t>Profile of UK holiday </a:t>
            </a:r>
            <a:r>
              <a:rPr lang="en-GB" sz="1600">
                <a:solidFill>
                  <a:srgbClr val="120742"/>
                </a:solidFill>
              </a:rPr>
              <a:t>m</a:t>
            </a:r>
            <a:r>
              <a:rPr lang="en-GB" sz="1600" b="0" u="none" strike="noStrike" kern="1200">
                <a:solidFill>
                  <a:srgbClr val="120742"/>
                </a:solidFill>
                <a:effectLst/>
              </a:rPr>
              <a:t>arket</a:t>
            </a:r>
            <a:endParaRPr lang="en-GB" b="0" u="none" strike="noStrike">
              <a:effectLst/>
            </a:endParaRPr>
          </a:p>
          <a:p>
            <a:pPr marL="742950" lvl="1" indent="-285750">
              <a:buFont typeface="Arial" panose="020B0604020202020204" pitchFamily="34" charset="0"/>
              <a:buChar char="•"/>
            </a:pPr>
            <a:r>
              <a:rPr lang="en-GB" sz="1600" b="0" u="none" strike="noStrike" kern="1200">
                <a:solidFill>
                  <a:srgbClr val="120742"/>
                </a:solidFill>
                <a:effectLst/>
              </a:rPr>
              <a:t>Factors influencing UK short breaks and holidays </a:t>
            </a:r>
            <a:endParaRPr lang="en-GB" sz="1600">
              <a:solidFill>
                <a:srgbClr val="120742"/>
              </a:solidFill>
            </a:endParaRPr>
          </a:p>
          <a:p>
            <a:pPr marL="742950" lvl="1" indent="-285750">
              <a:buFont typeface="Arial" panose="020B0604020202020204" pitchFamily="34" charset="0"/>
              <a:buChar char="•"/>
            </a:pPr>
            <a:r>
              <a:rPr lang="en-GB" sz="1600" b="0" u="none" strike="noStrike" kern="1200">
                <a:solidFill>
                  <a:srgbClr val="120742"/>
                </a:solidFill>
                <a:effectLst/>
              </a:rPr>
              <a:t>Short breaks and holidays taken in Wales in 2024</a:t>
            </a:r>
            <a:endParaRPr lang="en-GB" b="0" u="none" strike="noStrike">
              <a:effectLst/>
            </a:endParaRPr>
          </a:p>
          <a:p>
            <a:pPr marL="742950" lvl="1" indent="-285750">
              <a:buFont typeface="Arial" panose="020B0604020202020204" pitchFamily="34" charset="0"/>
              <a:buChar char="•"/>
            </a:pPr>
            <a:r>
              <a:rPr lang="en-GB" sz="1600">
                <a:solidFill>
                  <a:srgbClr val="120742"/>
                </a:solidFill>
              </a:rPr>
              <a:t>Short breaks and holidays planned in Wales in 2025</a:t>
            </a:r>
            <a:endParaRPr lang="en-GB" b="0" u="none" strike="noStrike">
              <a:effectLst/>
            </a:endParaRPr>
          </a:p>
          <a:p>
            <a:pPr marL="742950" lvl="1" indent="-285750">
              <a:buFont typeface="Arial" panose="020B0604020202020204" pitchFamily="34" charset="0"/>
              <a:buChar char="•"/>
            </a:pPr>
            <a:r>
              <a:rPr lang="en-GB" sz="1600" b="0" u="none" strike="noStrike" kern="1200">
                <a:solidFill>
                  <a:srgbClr val="120742"/>
                </a:solidFill>
                <a:effectLst/>
              </a:rPr>
              <a:t>Visit Wales marketing impact</a:t>
            </a:r>
            <a:endParaRPr lang="en-GB" b="0" u="none" strike="noStrike">
              <a:effectLst/>
            </a:endParaRPr>
          </a:p>
          <a:p>
            <a:pPr marL="742950" lvl="1" indent="-285750">
              <a:buFont typeface="Arial" panose="020B0604020202020204" pitchFamily="34" charset="0"/>
              <a:buChar char="•"/>
            </a:pPr>
            <a:r>
              <a:rPr lang="en-GB" sz="1600">
                <a:solidFill>
                  <a:srgbClr val="120742"/>
                </a:solidFill>
              </a:rPr>
              <a:t>Luxury and accessibility focus</a:t>
            </a:r>
          </a:p>
          <a:p>
            <a:pPr marL="742950" lvl="1" indent="-285750">
              <a:buFont typeface="Arial" panose="020B0604020202020204" pitchFamily="34" charset="0"/>
              <a:buChar char="•"/>
            </a:pPr>
            <a:r>
              <a:rPr lang="en-GB" sz="1600" b="0" u="none" strike="noStrike" kern="1200">
                <a:solidFill>
                  <a:srgbClr val="120742"/>
                </a:solidFill>
                <a:effectLst/>
              </a:rPr>
              <a:t>Reasons for not visiting Wales</a:t>
            </a:r>
            <a:endParaRPr lang="en-GB" b="0" u="none" strike="noStrike">
              <a:effectLst/>
            </a:endParaRPr>
          </a:p>
        </p:txBody>
      </p:sp>
      <p:pic>
        <p:nvPicPr>
          <p:cNvPr id="2" name="Picture 4">
            <a:extLst>
              <a:ext uri="{FF2B5EF4-FFF2-40B4-BE49-F238E27FC236}">
                <a16:creationId xmlns:a16="http://schemas.microsoft.com/office/drawing/2014/main" id="{311ED729-288E-D29D-7631-FC70CE9320D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3397" y="98092"/>
            <a:ext cx="633012" cy="3165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Placeholder 8">
            <a:extLst>
              <a:ext uri="{FF2B5EF4-FFF2-40B4-BE49-F238E27FC236}">
                <a16:creationId xmlns:a16="http://schemas.microsoft.com/office/drawing/2014/main" id="{C6104CDF-B781-D477-2E11-3C2114EF223D}"/>
              </a:ext>
              <a:ext uri="{C183D7F6-B498-43B3-948B-1728B52AA6E4}">
                <adec:decorative xmlns:adec="http://schemas.microsoft.com/office/drawing/2017/decorative" val="1"/>
              </a:ext>
            </a:extLst>
          </p:cNvPr>
          <p:cNvPicPr>
            <a:picLocks noGrp="1" noChangeAspect="1"/>
          </p:cNvPicPr>
          <p:nvPr>
            <p:ph type="pic" sz="quarter" idx="13"/>
          </p:nvPr>
        </p:nvPicPr>
        <p:blipFill>
          <a:blip r:embed="rId3"/>
          <a:srcRect l="108" r="108"/>
          <a:stretch>
            <a:fillRect/>
          </a:stretch>
        </p:blipFill>
        <p:spPr>
          <a:xfrm>
            <a:off x="7627938" y="0"/>
            <a:ext cx="4564062" cy="6858000"/>
          </a:xfrm>
          <a:prstGeom prst="rect">
            <a:avLst/>
          </a:prstGeom>
        </p:spPr>
      </p:pic>
      <p:cxnSp>
        <p:nvCxnSpPr>
          <p:cNvPr id="3" name="Straight Connector 2">
            <a:extLst>
              <a:ext uri="{FF2B5EF4-FFF2-40B4-BE49-F238E27FC236}">
                <a16:creationId xmlns:a16="http://schemas.microsoft.com/office/drawing/2014/main" id="{6E8723F3-B3B3-6FCC-2C0E-17C17340F753}"/>
              </a:ext>
              <a:ext uri="{C183D7F6-B498-43B3-948B-1728B52AA6E4}">
                <adec:decorative xmlns:adec="http://schemas.microsoft.com/office/drawing/2017/decorative" val="1"/>
              </a:ext>
            </a:extLst>
          </p:cNvPr>
          <p:cNvCxnSpPr>
            <a:cxnSpLocks/>
          </p:cNvCxnSpPr>
          <p:nvPr/>
        </p:nvCxnSpPr>
        <p:spPr>
          <a:xfrm>
            <a:off x="926972" y="704366"/>
            <a:ext cx="15218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8654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7" name="Title 10" descr="Methodology&#10;">
            <a:extLst>
              <a:ext uri="{FF2B5EF4-FFF2-40B4-BE49-F238E27FC236}">
                <a16:creationId xmlns:a16="http://schemas.microsoft.com/office/drawing/2014/main" id="{83AEB0FC-1123-7B28-2075-36B84C6EAFCA}"/>
              </a:ext>
            </a:extLst>
          </p:cNvPr>
          <p:cNvSpPr txBox="1">
            <a:spLocks/>
          </p:cNvSpPr>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pPr algn="l" defTabSz="914400">
              <a:spcBef>
                <a:spcPts val="0"/>
              </a:spcBef>
              <a:defRPr/>
            </a:pPr>
            <a:r>
              <a:rPr lang="en-GB" sz="2000" b="1">
                <a:solidFill>
                  <a:srgbClr val="04043F"/>
                </a:solidFill>
                <a:latin typeface="+mn-lt"/>
                <a:ea typeface="+mn-ea"/>
                <a:cs typeface="+mn-cs"/>
              </a:rPr>
              <a:t>Methodology</a:t>
            </a:r>
            <a:endParaRPr lang="en-GB" sz="1800" b="1">
              <a:solidFill>
                <a:srgbClr val="04043F"/>
              </a:solidFill>
              <a:latin typeface="+mn-lt"/>
              <a:ea typeface="+mn-ea"/>
              <a:cs typeface="+mn-cs"/>
            </a:endParaRPr>
          </a:p>
        </p:txBody>
      </p:sp>
      <p:pic>
        <p:nvPicPr>
          <p:cNvPr id="10" name="Picture 4">
            <a:extLst>
              <a:ext uri="{FF2B5EF4-FFF2-40B4-BE49-F238E27FC236}">
                <a16:creationId xmlns:a16="http://schemas.microsoft.com/office/drawing/2014/main" id="{0C127009-56E7-F85D-DCB1-3D344952048A}"/>
              </a:ext>
              <a:ext uri="{C183D7F6-B498-43B3-948B-1728B52AA6E4}">
                <adec:decorative xmlns:adec="http://schemas.microsoft.com/office/drawing/2017/decorative" val="1"/>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35388" y="1035310"/>
            <a:ext cx="432297" cy="4322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DF20B3B5-1B1A-B73C-527A-E8FFCBCE435B}"/>
              </a:ext>
              <a:ext uri="{C183D7F6-B498-43B3-948B-1728B52AA6E4}">
                <adec:decorative xmlns:adec="http://schemas.microsoft.com/office/drawing/2017/decorative" val="1"/>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24022" y="1030586"/>
            <a:ext cx="408693" cy="4086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5D4C20F0-5D4F-0FA7-9004-5DCA8F692BD8}"/>
              </a:ext>
              <a:ext uri="{C183D7F6-B498-43B3-948B-1728B52AA6E4}">
                <adec:decorative xmlns:adec="http://schemas.microsoft.com/office/drawing/2017/decorative" val="1"/>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33125" y="1016443"/>
            <a:ext cx="397529" cy="43697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a:extLst>
              <a:ext uri="{FF2B5EF4-FFF2-40B4-BE49-F238E27FC236}">
                <a16:creationId xmlns:a16="http://schemas.microsoft.com/office/drawing/2014/main" id="{DF02B9DA-8E24-CDB5-5BAC-69FF2BD0228E}"/>
              </a:ext>
              <a:ext uri="{C183D7F6-B498-43B3-948B-1728B52AA6E4}">
                <adec:decorative xmlns:adec="http://schemas.microsoft.com/office/drawing/2017/decorative" val="1"/>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91311" y="1030586"/>
            <a:ext cx="479506" cy="4795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Table 15">
            <a:extLst>
              <a:ext uri="{FF2B5EF4-FFF2-40B4-BE49-F238E27FC236}">
                <a16:creationId xmlns:a16="http://schemas.microsoft.com/office/drawing/2014/main" id="{390D3ABA-0930-9A8D-26C0-AB35CFF87875}"/>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684023565"/>
              </p:ext>
            </p:extLst>
          </p:nvPr>
        </p:nvGraphicFramePr>
        <p:xfrm>
          <a:off x="838938" y="1612431"/>
          <a:ext cx="6789000" cy="518160"/>
        </p:xfrm>
        <a:graphic>
          <a:graphicData uri="http://schemas.openxmlformats.org/drawingml/2006/table">
            <a:tbl>
              <a:tblPr firstRow="1" bandRow="1">
                <a:tableStyleId>{5C22544A-7EE6-4342-B048-85BDC9FD1C3A}</a:tableStyleId>
              </a:tblPr>
              <a:tblGrid>
                <a:gridCol w="1697250">
                  <a:extLst>
                    <a:ext uri="{9D8B030D-6E8A-4147-A177-3AD203B41FA5}">
                      <a16:colId xmlns:a16="http://schemas.microsoft.com/office/drawing/2014/main" val="2177484598"/>
                    </a:ext>
                  </a:extLst>
                </a:gridCol>
                <a:gridCol w="1697250">
                  <a:extLst>
                    <a:ext uri="{9D8B030D-6E8A-4147-A177-3AD203B41FA5}">
                      <a16:colId xmlns:a16="http://schemas.microsoft.com/office/drawing/2014/main" val="3312350066"/>
                    </a:ext>
                  </a:extLst>
                </a:gridCol>
                <a:gridCol w="1697250">
                  <a:extLst>
                    <a:ext uri="{9D8B030D-6E8A-4147-A177-3AD203B41FA5}">
                      <a16:colId xmlns:a16="http://schemas.microsoft.com/office/drawing/2014/main" val="2927540887"/>
                    </a:ext>
                  </a:extLst>
                </a:gridCol>
                <a:gridCol w="1697250">
                  <a:extLst>
                    <a:ext uri="{9D8B030D-6E8A-4147-A177-3AD203B41FA5}">
                      <a16:colId xmlns:a16="http://schemas.microsoft.com/office/drawing/2014/main" val="91980697"/>
                    </a:ext>
                  </a:extLst>
                </a:gridCol>
              </a:tblGrid>
              <a:tr h="370840">
                <a:tc>
                  <a:txBody>
                    <a:bodyPr/>
                    <a:lstStyle/>
                    <a:p>
                      <a:pPr algn="ctr"/>
                      <a:r>
                        <a:rPr lang="en-US" sz="1400" b="0" dirty="0">
                          <a:solidFill>
                            <a:srgbClr val="120742"/>
                          </a:solidFill>
                        </a:rPr>
                        <a:t>Online </a:t>
                      </a:r>
                    </a:p>
                    <a:p>
                      <a:pPr algn="ctr"/>
                      <a:r>
                        <a:rPr lang="en-US" sz="1400" b="0" dirty="0">
                          <a:solidFill>
                            <a:srgbClr val="120742"/>
                          </a:solidFill>
                        </a:rPr>
                        <a:t>Survey </a:t>
                      </a:r>
                      <a:endParaRPr lang="en-GB" sz="1400" b="0" dirty="0">
                        <a:solidFill>
                          <a:srgbClr val="12074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400" b="0">
                          <a:solidFill>
                            <a:srgbClr val="120742"/>
                          </a:solidFill>
                        </a:rPr>
                        <a:t>18 minutes length of interview</a:t>
                      </a:r>
                      <a:endParaRPr lang="en-GB" sz="1400" b="0">
                        <a:solidFill>
                          <a:srgbClr val="12074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400" b="0">
                          <a:solidFill>
                            <a:srgbClr val="120742"/>
                          </a:solidFill>
                        </a:rPr>
                        <a:t>26 February – 13 March</a:t>
                      </a:r>
                      <a:endParaRPr lang="en-GB" sz="1400" b="0">
                        <a:solidFill>
                          <a:srgbClr val="12074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b="0" dirty="0">
                          <a:solidFill>
                            <a:srgbClr val="120742"/>
                          </a:solidFill>
                        </a:rPr>
                        <a:t>UK</a:t>
                      </a:r>
                      <a:endParaRPr lang="en-GB" sz="1400" b="0" dirty="0">
                        <a:solidFill>
                          <a:srgbClr val="12074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90948799"/>
                  </a:ext>
                </a:extLst>
              </a:tr>
            </a:tbl>
          </a:graphicData>
        </a:graphic>
      </p:graphicFrame>
      <p:sp>
        <p:nvSpPr>
          <p:cNvPr id="17" name="TextBox 16" descr="Respondents were contacted though an online panel. The survey could be completed via desktop or mobile device. 863 respondents completed the survey. The first 750 responses were national representative of the UK’s domestic holiday-taking population. A boost of 113 surveys were then conducted amongst residents of Wales. To qualify for the survey, participants must belong to the UK holiday market, which is defined as:&#10;&#10;">
            <a:extLst>
              <a:ext uri="{FF2B5EF4-FFF2-40B4-BE49-F238E27FC236}">
                <a16:creationId xmlns:a16="http://schemas.microsoft.com/office/drawing/2014/main" id="{32A198D6-AB9B-96F7-EBF5-7FC2F86D18BB}"/>
              </a:ext>
            </a:extLst>
          </p:cNvPr>
          <p:cNvSpPr txBox="1"/>
          <p:nvPr/>
        </p:nvSpPr>
        <p:spPr>
          <a:xfrm>
            <a:off x="926972" y="2118599"/>
            <a:ext cx="6506595" cy="1600438"/>
          </a:xfrm>
          <a:prstGeom prst="rect">
            <a:avLst/>
          </a:prstGeom>
          <a:noFill/>
        </p:spPr>
        <p:txBody>
          <a:bodyPr wrap="square">
            <a:spAutoFit/>
          </a:bodyPr>
          <a:lstStyle/>
          <a:p>
            <a:pPr marL="0" indent="0">
              <a:buNone/>
            </a:pPr>
            <a:r>
              <a:rPr lang="en-US" sz="1400" dirty="0">
                <a:solidFill>
                  <a:srgbClr val="120742"/>
                </a:solidFill>
              </a:rPr>
              <a:t>Respondents were contacted though an online panel. The survey could be completed via desktop or mobile device. 863 respondents completed the survey. The first 750 responses were national representative of the UK’s domestic holiday-taking population. A boost of 113 surveys were then conducted amongst residents of Wales. To qualify for the survey, participants must belong to the UK holiday market, which is defined as:</a:t>
            </a:r>
          </a:p>
          <a:p>
            <a:pPr marL="0" indent="0">
              <a:buNone/>
            </a:pPr>
            <a:endParaRPr lang="en-US" sz="1400" i="1" dirty="0">
              <a:solidFill>
                <a:srgbClr val="120742"/>
              </a:solidFill>
            </a:endParaRPr>
          </a:p>
        </p:txBody>
      </p:sp>
      <p:sp>
        <p:nvSpPr>
          <p:cNvPr id="18" name="TextBox 17" descr="Live in the United Kingdom.&#10;Aged 16+&#10;Making most overnight trip decisions themselves or with someone else.&#10;Considering taking a short break or holiday in the UK in the next 12 months.&#10;">
            <a:extLst>
              <a:ext uri="{FF2B5EF4-FFF2-40B4-BE49-F238E27FC236}">
                <a16:creationId xmlns:a16="http://schemas.microsoft.com/office/drawing/2014/main" id="{DD16D962-6E9F-AF1D-9AB2-3C412864E4C0}"/>
              </a:ext>
            </a:extLst>
          </p:cNvPr>
          <p:cNvSpPr txBox="1"/>
          <p:nvPr/>
        </p:nvSpPr>
        <p:spPr>
          <a:xfrm>
            <a:off x="926972" y="3543476"/>
            <a:ext cx="5236976" cy="1384995"/>
          </a:xfrm>
          <a:prstGeom prst="rect">
            <a:avLst/>
          </a:prstGeom>
          <a:noFill/>
        </p:spPr>
        <p:txBody>
          <a:bodyPr wrap="square">
            <a:spAutoFit/>
          </a:bodyPr>
          <a:lstStyle/>
          <a:p>
            <a:pPr marL="742950" lvl="1" indent="-285750">
              <a:buFont typeface="Arial" panose="020B0604020202020204" pitchFamily="34" charset="0"/>
              <a:buChar char="•"/>
            </a:pPr>
            <a:r>
              <a:rPr lang="en-US" sz="1400" dirty="0">
                <a:solidFill>
                  <a:srgbClr val="120742"/>
                </a:solidFill>
              </a:rPr>
              <a:t>Live in the United Kingdom.</a:t>
            </a:r>
          </a:p>
          <a:p>
            <a:pPr marL="742950" lvl="1" indent="-285750">
              <a:buFont typeface="Arial" panose="020B0604020202020204" pitchFamily="34" charset="0"/>
              <a:buChar char="•"/>
            </a:pPr>
            <a:r>
              <a:rPr lang="en-US" sz="1400" dirty="0">
                <a:solidFill>
                  <a:srgbClr val="120742"/>
                </a:solidFill>
              </a:rPr>
              <a:t>Aged 16+</a:t>
            </a:r>
          </a:p>
          <a:p>
            <a:pPr marL="742950" lvl="1" indent="-285750">
              <a:buFont typeface="Arial" panose="020B0604020202020204" pitchFamily="34" charset="0"/>
              <a:buChar char="•"/>
            </a:pPr>
            <a:r>
              <a:rPr lang="en-US" sz="1400" dirty="0">
                <a:solidFill>
                  <a:srgbClr val="120742"/>
                </a:solidFill>
              </a:rPr>
              <a:t>Making most overnight trip decisions themselves or with someone else.</a:t>
            </a:r>
          </a:p>
          <a:p>
            <a:pPr marL="742950" lvl="1" indent="-285750">
              <a:buFont typeface="Arial" panose="020B0604020202020204" pitchFamily="34" charset="0"/>
              <a:buChar char="•"/>
            </a:pPr>
            <a:r>
              <a:rPr lang="en-US" sz="1400" dirty="0">
                <a:solidFill>
                  <a:srgbClr val="120742"/>
                </a:solidFill>
              </a:rPr>
              <a:t>Considering taking a short break or holiday in the UK in the next 12 months.</a:t>
            </a:r>
          </a:p>
        </p:txBody>
      </p:sp>
      <p:sp>
        <p:nvSpPr>
          <p:cNvPr id="22" name="TextBox 21" descr="Key data considerations included non-response bias, where individuals uninterested in tourism or unfamiliar with Wales might have dropped out or completed the survey hastily. To address this, completion times and data quality flags were monitored. Additionally, seasonal bias could have influenced perceptions, as Wales might have seemed more appealing in summer than in winter. To mitigate this, fieldwork is conducted during a consistent period each year.&#10;">
            <a:extLst>
              <a:ext uri="{FF2B5EF4-FFF2-40B4-BE49-F238E27FC236}">
                <a16:creationId xmlns:a16="http://schemas.microsoft.com/office/drawing/2014/main" id="{5A9EF900-536A-48E0-905B-962B4CDC81A1}"/>
              </a:ext>
            </a:extLst>
          </p:cNvPr>
          <p:cNvSpPr txBox="1"/>
          <p:nvPr/>
        </p:nvSpPr>
        <p:spPr>
          <a:xfrm>
            <a:off x="926972" y="4956361"/>
            <a:ext cx="5416678" cy="1815882"/>
          </a:xfrm>
          <a:prstGeom prst="rect">
            <a:avLst/>
          </a:prstGeom>
          <a:noFill/>
        </p:spPr>
        <p:txBody>
          <a:bodyPr wrap="square">
            <a:spAutoFit/>
          </a:bodyPr>
          <a:lstStyle/>
          <a:p>
            <a:pPr marL="0" indent="0">
              <a:buNone/>
            </a:pPr>
            <a:r>
              <a:rPr lang="en-US" sz="1400" dirty="0">
                <a:solidFill>
                  <a:srgbClr val="120742"/>
                </a:solidFill>
              </a:rPr>
              <a:t>Key data considerations included non-response bias, where individuals uninterested in tourism or unfamiliar with Wales might have dropped out or completed the survey hastily. To address this, completion times and data quality flags were monitored. Additionally, seasonal bias could have influenced perceptions, as Wales might have seemed more appealing in summer than in winter. To mitigate this, fieldwork is conducted during a consistent period each year.</a:t>
            </a:r>
          </a:p>
        </p:txBody>
      </p:sp>
      <p:sp>
        <p:nvSpPr>
          <p:cNvPr id="19" name="TextBox 18" descr="Incidence Rate&#10;37.7%&#10;">
            <a:extLst>
              <a:ext uri="{FF2B5EF4-FFF2-40B4-BE49-F238E27FC236}">
                <a16:creationId xmlns:a16="http://schemas.microsoft.com/office/drawing/2014/main" id="{F1622307-4CF4-24B6-E50D-048D26B601BE}"/>
              </a:ext>
            </a:extLst>
          </p:cNvPr>
          <p:cNvSpPr txBox="1"/>
          <p:nvPr/>
        </p:nvSpPr>
        <p:spPr>
          <a:xfrm>
            <a:off x="6160143" y="6242447"/>
            <a:ext cx="1446230" cy="615553"/>
          </a:xfrm>
          <a:prstGeom prst="rect">
            <a:avLst/>
          </a:prstGeom>
          <a:noFill/>
        </p:spPr>
        <p:txBody>
          <a:bodyPr wrap="none" rtlCol="0">
            <a:spAutoFit/>
          </a:bodyPr>
          <a:lstStyle/>
          <a:p>
            <a:pPr algn="ctr"/>
            <a:r>
              <a:rPr lang="en-GB" sz="1400" b="1">
                <a:solidFill>
                  <a:srgbClr val="120742"/>
                </a:solidFill>
              </a:rPr>
              <a:t>Incidence Rate</a:t>
            </a:r>
          </a:p>
          <a:p>
            <a:pPr algn="ctr"/>
            <a:r>
              <a:rPr lang="en-GB" sz="2000">
                <a:solidFill>
                  <a:srgbClr val="120742"/>
                </a:solidFill>
              </a:rPr>
              <a:t>37.7%</a:t>
            </a:r>
          </a:p>
        </p:txBody>
      </p:sp>
      <p:pic>
        <p:nvPicPr>
          <p:cNvPr id="20" name="Picture 4">
            <a:extLst>
              <a:ext uri="{FF2B5EF4-FFF2-40B4-BE49-F238E27FC236}">
                <a16:creationId xmlns:a16="http://schemas.microsoft.com/office/drawing/2014/main" id="{F885D149-D1FE-88D2-12DC-6554D59F0996}"/>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63397" y="98092"/>
            <a:ext cx="633012" cy="31650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a:extLst>
              <a:ext uri="{FF2B5EF4-FFF2-40B4-BE49-F238E27FC236}">
                <a16:creationId xmlns:a16="http://schemas.microsoft.com/office/drawing/2014/main" id="{E15DE816-723D-9C8A-3329-C21FB3B3AAE4}"/>
              </a:ext>
              <a:ext uri="{C183D7F6-B498-43B3-948B-1728B52AA6E4}">
                <adec:decorative xmlns:adec="http://schemas.microsoft.com/office/drawing/2017/decorative" val="1"/>
              </a:ext>
            </a:extLst>
          </p:cNvPr>
          <p:cNvCxnSpPr>
            <a:cxnSpLocks/>
          </p:cNvCxnSpPr>
          <p:nvPr/>
        </p:nvCxnSpPr>
        <p:spPr>
          <a:xfrm>
            <a:off x="926972" y="704366"/>
            <a:ext cx="157594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2">
            <a:extLst>
              <a:ext uri="{FF2B5EF4-FFF2-40B4-BE49-F238E27FC236}">
                <a16:creationId xmlns:a16="http://schemas.microsoft.com/office/drawing/2014/main" id="{E22CF90D-2D64-601E-7A50-B294D68F4D2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409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16CC-2E93-68B6-4ECB-65E101620F9A}"/>
            </a:ext>
          </a:extLst>
        </p:cNvPr>
        <p:cNvGrpSpPr/>
        <p:nvPr/>
      </p:nvGrpSpPr>
      <p:grpSpPr>
        <a:xfrm>
          <a:off x="0" y="0"/>
          <a:ext cx="0" cy="0"/>
          <a:chOff x="0" y="0"/>
          <a:chExt cx="0" cy="0"/>
        </a:xfrm>
      </p:grpSpPr>
      <p:sp>
        <p:nvSpPr>
          <p:cNvPr id="3" name="Title 2" descr="Definitions used in this report">
            <a:extLst>
              <a:ext uri="{FF2B5EF4-FFF2-40B4-BE49-F238E27FC236}">
                <a16:creationId xmlns:a16="http://schemas.microsoft.com/office/drawing/2014/main" id="{772AEBA5-9128-9842-494A-C9DE4241A6CD}"/>
              </a:ext>
            </a:extLst>
          </p:cNvPr>
          <p:cNvSpPr txBox="1">
            <a:spLocks noGrp="1"/>
          </p:cNvSpPr>
          <p:nvPr>
            <p:ph type="title" idx="4294967295"/>
          </p:nvPr>
        </p:nvSpPr>
        <p:spPr>
          <a:xfrm>
            <a:off x="5842000" y="226110"/>
            <a:ext cx="63500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0742"/>
                </a:solidFill>
                <a:effectLst/>
                <a:uLnTx/>
                <a:uFillTx/>
                <a:latin typeface="+mn-lt"/>
                <a:ea typeface="+mn-ea"/>
                <a:cs typeface="+mn-cs"/>
              </a:rPr>
              <a:t>Definitions used in this report</a:t>
            </a:r>
            <a:endParaRPr kumimoji="0" lang="en-GB" sz="2000" b="0" i="0" u="none" strike="noStrike" kern="1200" cap="none" spc="0" normalizeH="0" baseline="0" noProof="0" dirty="0">
              <a:ln>
                <a:noFill/>
              </a:ln>
              <a:solidFill>
                <a:srgbClr val="120742"/>
              </a:solidFill>
              <a:effectLst/>
              <a:uLnTx/>
              <a:uFillTx/>
              <a:latin typeface="+mn-lt"/>
              <a:ea typeface="+mn-ea"/>
              <a:cs typeface="+mn-cs"/>
            </a:endParaRPr>
          </a:p>
        </p:txBody>
      </p:sp>
      <p:cxnSp>
        <p:nvCxnSpPr>
          <p:cNvPr id="4" name="Straight Connector 3">
            <a:extLst>
              <a:ext uri="{FF2B5EF4-FFF2-40B4-BE49-F238E27FC236}">
                <a16:creationId xmlns:a16="http://schemas.microsoft.com/office/drawing/2014/main" id="{FCC772A4-5A36-53A0-5CFA-933D9679DFAE}"/>
              </a:ext>
              <a:ext uri="{C183D7F6-B498-43B3-948B-1728B52AA6E4}">
                <adec:decorative xmlns:adec="http://schemas.microsoft.com/office/drawing/2017/decorative" val="1"/>
              </a:ext>
            </a:extLst>
          </p:cNvPr>
          <p:cNvCxnSpPr>
            <a:cxnSpLocks/>
          </p:cNvCxnSpPr>
          <p:nvPr/>
        </p:nvCxnSpPr>
        <p:spPr>
          <a:xfrm>
            <a:off x="5937250" y="650191"/>
            <a:ext cx="365356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descr="This report uses several terms to define the survey respondents.&#10;">
            <a:extLst>
              <a:ext uri="{FF2B5EF4-FFF2-40B4-BE49-F238E27FC236}">
                <a16:creationId xmlns:a16="http://schemas.microsoft.com/office/drawing/2014/main" id="{67035928-4B7A-5577-B83C-EC700993C092}"/>
              </a:ext>
            </a:extLst>
          </p:cNvPr>
          <p:cNvSpPr txBox="1"/>
          <p:nvPr/>
        </p:nvSpPr>
        <p:spPr>
          <a:xfrm>
            <a:off x="5937250" y="883274"/>
            <a:ext cx="6130925" cy="646331"/>
          </a:xfrm>
          <a:prstGeom prst="rect">
            <a:avLst/>
          </a:prstGeom>
          <a:noFill/>
        </p:spPr>
        <p:txBody>
          <a:bodyPr wrap="square">
            <a:spAutoFit/>
          </a:bodyPr>
          <a:lstStyle/>
          <a:p>
            <a:r>
              <a:rPr lang="en-US" dirty="0">
                <a:solidFill>
                  <a:srgbClr val="120742"/>
                </a:solidFill>
              </a:rPr>
              <a:t>This report uses several terms to define the survey respondents.</a:t>
            </a:r>
            <a:endParaRPr lang="en-GB" dirty="0">
              <a:solidFill>
                <a:srgbClr val="120742"/>
              </a:solidFill>
            </a:endParaRPr>
          </a:p>
        </p:txBody>
      </p:sp>
      <p:sp>
        <p:nvSpPr>
          <p:cNvPr id="7" name="TextBox 6" descr="UK domestic holiday market: The total survey population. Residents of the UK who are seriously considering a short break or holiday in the UK in the next 12 months.&#10;Wales 2024 trip takers: Residents of the UK who stated they took a short break or holiday in Wales in 2024. Trip behaviour for this audience relates to the whole year.&#10;Non-Wales trip takers 2024: Residents of the UK who stated they did not take a short break or holiday in Wales in 2024. &#10;Wales trip intenders 2025: Residents of the UK who are definitely or probably intending to take a short break or holiday in Wales in 2025. Trip behaviour for this audience relates to their next trip planned in Wales so will be naturally biased to earlier in the year. With this in mind, trips planned for 2025 should not be compared to trips taken in 2024.&#10;&#10;Life stages are preferable to ‘age’ as they better describe someone’s life situation. For the purpose of this report, the following is used:&#10;Younger independents: Aged 16-34 without children in household.&#10;Families: Aged 16-64 with children in household.&#10;Older independents: Aged 35-64 with no children in household.&#10;Retirement age: Aged 65+.&#10;&#10;Social grade:&#10;AB: Higher and intermediate managerial, administrative and professional occupations.&#10;C1: Supervisory, clerical and junior managerial, administrative and professional occupations.&#10;C2: Skilled manual occupations.&#10;DE: Semi-skilled and unskilled manual and lowest grade occupations.&#10;&#10;">
            <a:extLst>
              <a:ext uri="{FF2B5EF4-FFF2-40B4-BE49-F238E27FC236}">
                <a16:creationId xmlns:a16="http://schemas.microsoft.com/office/drawing/2014/main" id="{0E611DFA-22F1-0F51-F2D9-E2B768E46044}"/>
              </a:ext>
            </a:extLst>
          </p:cNvPr>
          <p:cNvSpPr txBox="1"/>
          <p:nvPr/>
        </p:nvSpPr>
        <p:spPr>
          <a:xfrm>
            <a:off x="5842000" y="1711142"/>
            <a:ext cx="6226175" cy="4893647"/>
          </a:xfrm>
          <a:prstGeom prst="rect">
            <a:avLst/>
          </a:prstGeom>
          <a:noFill/>
        </p:spPr>
        <p:txBody>
          <a:bodyPr wrap="square">
            <a:spAutoFit/>
          </a:bodyPr>
          <a:lstStyle/>
          <a:p>
            <a:pPr marL="171450" indent="-171450">
              <a:buFont typeface="Arial" panose="020B0604020202020204" pitchFamily="34" charset="0"/>
              <a:buChar char="•"/>
            </a:pPr>
            <a:r>
              <a:rPr lang="en-US" sz="1200" b="1" dirty="0">
                <a:solidFill>
                  <a:srgbClr val="120742"/>
                </a:solidFill>
              </a:rPr>
              <a:t>UK domestic holiday market: </a:t>
            </a:r>
            <a:r>
              <a:rPr lang="en-US" sz="1200" dirty="0">
                <a:solidFill>
                  <a:srgbClr val="120742"/>
                </a:solidFill>
              </a:rPr>
              <a:t>The total survey population. Residents of the UK who are seriously considering a short break or holiday in the UK in the next 12 months.</a:t>
            </a:r>
          </a:p>
          <a:p>
            <a:pPr marL="171450" indent="-171450">
              <a:buFont typeface="Arial" panose="020B0604020202020204" pitchFamily="34" charset="0"/>
              <a:buChar char="•"/>
            </a:pPr>
            <a:r>
              <a:rPr lang="en-US" sz="1200" b="1" dirty="0">
                <a:solidFill>
                  <a:srgbClr val="120742"/>
                </a:solidFill>
              </a:rPr>
              <a:t>Wales 2024 trip takers</a:t>
            </a:r>
            <a:r>
              <a:rPr lang="en-US" sz="1200" dirty="0">
                <a:solidFill>
                  <a:srgbClr val="120742"/>
                </a:solidFill>
              </a:rPr>
              <a:t>: Residents of the UK who stated they took a short break or holiday in Wales in 2024. Trip </a:t>
            </a:r>
            <a:r>
              <a:rPr lang="en-US" sz="1200" dirty="0" err="1">
                <a:solidFill>
                  <a:srgbClr val="120742"/>
                </a:solidFill>
              </a:rPr>
              <a:t>behaviour</a:t>
            </a:r>
            <a:r>
              <a:rPr lang="en-US" sz="1200" dirty="0">
                <a:solidFill>
                  <a:srgbClr val="120742"/>
                </a:solidFill>
              </a:rPr>
              <a:t> for this audience relates to the whole year.</a:t>
            </a:r>
          </a:p>
          <a:p>
            <a:pPr marL="171450" indent="-171450">
              <a:buFont typeface="Arial" panose="020B0604020202020204" pitchFamily="34" charset="0"/>
              <a:buChar char="•"/>
            </a:pPr>
            <a:r>
              <a:rPr lang="en-US" sz="1200" b="1" dirty="0">
                <a:solidFill>
                  <a:srgbClr val="120742"/>
                </a:solidFill>
              </a:rPr>
              <a:t>Non-Wales trip takers 2024: </a:t>
            </a:r>
            <a:r>
              <a:rPr lang="en-US" sz="1200" dirty="0">
                <a:solidFill>
                  <a:srgbClr val="120742"/>
                </a:solidFill>
              </a:rPr>
              <a:t>Residents of the UK who stated they did not take a short break or holiday in Wales in 2024. </a:t>
            </a:r>
          </a:p>
          <a:p>
            <a:pPr marL="171450" indent="-171450">
              <a:buFont typeface="Arial" panose="020B0604020202020204" pitchFamily="34" charset="0"/>
              <a:buChar char="•"/>
            </a:pPr>
            <a:r>
              <a:rPr lang="en-US" sz="1200" b="1" dirty="0">
                <a:solidFill>
                  <a:srgbClr val="120742"/>
                </a:solidFill>
              </a:rPr>
              <a:t>Wales trip intenders 2025</a:t>
            </a:r>
            <a:r>
              <a:rPr lang="en-US" sz="1200" dirty="0">
                <a:solidFill>
                  <a:srgbClr val="120742"/>
                </a:solidFill>
              </a:rPr>
              <a:t>: Residents of the UK who are definitely or probably intending to take a short break or holiday in Wales in 2025. Trip </a:t>
            </a:r>
            <a:r>
              <a:rPr lang="en-US" sz="1200" dirty="0" err="1">
                <a:solidFill>
                  <a:srgbClr val="120742"/>
                </a:solidFill>
              </a:rPr>
              <a:t>behaviour</a:t>
            </a:r>
            <a:r>
              <a:rPr lang="en-US" sz="1200" dirty="0">
                <a:solidFill>
                  <a:srgbClr val="120742"/>
                </a:solidFill>
              </a:rPr>
              <a:t> for this audience relates to their next trip planned in Wales so will be naturally biased to earlier in the year. With this in mind, trips planned for 2025 should not be compared to trips taken in 2024.</a:t>
            </a:r>
          </a:p>
          <a:p>
            <a:endParaRPr lang="en-US" sz="1200" dirty="0">
              <a:solidFill>
                <a:srgbClr val="120742"/>
              </a:solidFill>
            </a:endParaRPr>
          </a:p>
          <a:p>
            <a:r>
              <a:rPr lang="en-US" sz="1200" dirty="0">
                <a:solidFill>
                  <a:srgbClr val="120742"/>
                </a:solidFill>
              </a:rPr>
              <a:t>Life stages are preferable to ‘age’ as they better describe someone’s life situation. For the purpose of this report, the following is used:</a:t>
            </a:r>
          </a:p>
          <a:p>
            <a:pPr marL="171450" indent="-171450">
              <a:buFont typeface="Arial" panose="020B0604020202020204" pitchFamily="34" charset="0"/>
              <a:buChar char="•"/>
            </a:pPr>
            <a:r>
              <a:rPr lang="en-US" sz="1200" b="1" dirty="0">
                <a:solidFill>
                  <a:srgbClr val="120742"/>
                </a:solidFill>
              </a:rPr>
              <a:t>Younger independents</a:t>
            </a:r>
            <a:r>
              <a:rPr lang="en-US" sz="1200" dirty="0">
                <a:solidFill>
                  <a:srgbClr val="120742"/>
                </a:solidFill>
              </a:rPr>
              <a:t>: Aged 16-34 without children in household.</a:t>
            </a:r>
          </a:p>
          <a:p>
            <a:pPr marL="171450" indent="-171450">
              <a:buFont typeface="Arial" panose="020B0604020202020204" pitchFamily="34" charset="0"/>
              <a:buChar char="•"/>
            </a:pPr>
            <a:r>
              <a:rPr lang="en-US" sz="1200" b="1" dirty="0">
                <a:solidFill>
                  <a:srgbClr val="120742"/>
                </a:solidFill>
              </a:rPr>
              <a:t>Families: </a:t>
            </a:r>
            <a:r>
              <a:rPr lang="en-US" sz="1200" dirty="0">
                <a:solidFill>
                  <a:srgbClr val="120742"/>
                </a:solidFill>
              </a:rPr>
              <a:t>Aged 16-64 with children in household.</a:t>
            </a:r>
          </a:p>
          <a:p>
            <a:pPr marL="171450" indent="-171450">
              <a:buFont typeface="Arial" panose="020B0604020202020204" pitchFamily="34" charset="0"/>
              <a:buChar char="•"/>
            </a:pPr>
            <a:r>
              <a:rPr lang="en-US" sz="1200" b="1" dirty="0">
                <a:solidFill>
                  <a:srgbClr val="120742"/>
                </a:solidFill>
              </a:rPr>
              <a:t>Older independents: </a:t>
            </a:r>
            <a:r>
              <a:rPr lang="en-US" sz="1200" dirty="0">
                <a:solidFill>
                  <a:srgbClr val="120742"/>
                </a:solidFill>
              </a:rPr>
              <a:t>Aged 35-64 with no children in household.</a:t>
            </a:r>
          </a:p>
          <a:p>
            <a:pPr marL="171450" indent="-171450">
              <a:buFont typeface="Arial" panose="020B0604020202020204" pitchFamily="34" charset="0"/>
              <a:buChar char="•"/>
            </a:pPr>
            <a:r>
              <a:rPr lang="en-US" sz="1200" b="1" dirty="0">
                <a:solidFill>
                  <a:srgbClr val="120742"/>
                </a:solidFill>
              </a:rPr>
              <a:t>Retirement age: </a:t>
            </a:r>
            <a:r>
              <a:rPr lang="en-US" sz="1200" dirty="0">
                <a:solidFill>
                  <a:srgbClr val="120742"/>
                </a:solidFill>
              </a:rPr>
              <a:t>Aged 65+.</a:t>
            </a:r>
          </a:p>
          <a:p>
            <a:pPr marL="171450" indent="-171450">
              <a:buFont typeface="Arial" panose="020B0604020202020204" pitchFamily="34" charset="0"/>
              <a:buChar char="•"/>
            </a:pPr>
            <a:endParaRPr lang="en-US" sz="1200" dirty="0">
              <a:solidFill>
                <a:srgbClr val="120742"/>
              </a:solidFill>
            </a:endParaRPr>
          </a:p>
          <a:p>
            <a:r>
              <a:rPr lang="en-US" sz="1200" dirty="0">
                <a:solidFill>
                  <a:srgbClr val="120742"/>
                </a:solidFill>
              </a:rPr>
              <a:t>Social grade:</a:t>
            </a:r>
          </a:p>
          <a:p>
            <a:pPr marL="171450" indent="-171450">
              <a:buFont typeface="Arial" panose="020B0604020202020204" pitchFamily="34" charset="0"/>
              <a:buChar char="•"/>
            </a:pPr>
            <a:r>
              <a:rPr lang="en-US" sz="1200" b="1" dirty="0">
                <a:solidFill>
                  <a:srgbClr val="120742"/>
                </a:solidFill>
              </a:rPr>
              <a:t>AB</a:t>
            </a:r>
            <a:r>
              <a:rPr lang="en-US" sz="1200" dirty="0">
                <a:solidFill>
                  <a:srgbClr val="120742"/>
                </a:solidFill>
              </a:rPr>
              <a:t>: Higher and intermediate managerial, administrative and professional occupations.</a:t>
            </a:r>
          </a:p>
          <a:p>
            <a:pPr marL="171450" indent="-171450">
              <a:buFont typeface="Arial" panose="020B0604020202020204" pitchFamily="34" charset="0"/>
              <a:buChar char="•"/>
            </a:pPr>
            <a:r>
              <a:rPr lang="en-US" sz="1200" b="1" dirty="0">
                <a:solidFill>
                  <a:srgbClr val="120742"/>
                </a:solidFill>
              </a:rPr>
              <a:t>C1</a:t>
            </a:r>
            <a:r>
              <a:rPr lang="en-US" sz="1200" dirty="0">
                <a:solidFill>
                  <a:srgbClr val="120742"/>
                </a:solidFill>
              </a:rPr>
              <a:t>: Supervisory, clerical and junior managerial, administrative and professional occupations.</a:t>
            </a:r>
          </a:p>
          <a:p>
            <a:pPr marL="171450" indent="-171450">
              <a:buFont typeface="Arial" panose="020B0604020202020204" pitchFamily="34" charset="0"/>
              <a:buChar char="•"/>
            </a:pPr>
            <a:r>
              <a:rPr lang="en-US" sz="1200" b="1" dirty="0">
                <a:solidFill>
                  <a:srgbClr val="120742"/>
                </a:solidFill>
              </a:rPr>
              <a:t>C2</a:t>
            </a:r>
            <a:r>
              <a:rPr lang="en-US" sz="1200" dirty="0">
                <a:solidFill>
                  <a:srgbClr val="120742"/>
                </a:solidFill>
              </a:rPr>
              <a:t>: Skilled manual occupations.</a:t>
            </a:r>
          </a:p>
          <a:p>
            <a:pPr marL="171450" indent="-171450">
              <a:buFont typeface="Arial" panose="020B0604020202020204" pitchFamily="34" charset="0"/>
              <a:buChar char="•"/>
            </a:pPr>
            <a:r>
              <a:rPr lang="en-US" sz="1200" b="1" dirty="0">
                <a:solidFill>
                  <a:srgbClr val="120742"/>
                </a:solidFill>
              </a:rPr>
              <a:t>DE</a:t>
            </a:r>
            <a:r>
              <a:rPr lang="en-US" sz="1200" dirty="0">
                <a:solidFill>
                  <a:srgbClr val="120742"/>
                </a:solidFill>
              </a:rPr>
              <a:t>: Semi-skilled and unskilled manual and lowest grade occupations.</a:t>
            </a:r>
          </a:p>
          <a:p>
            <a:pPr marL="171450" indent="-171450">
              <a:buFont typeface="Arial" panose="020B0604020202020204" pitchFamily="34" charset="0"/>
              <a:buChar char="•"/>
            </a:pPr>
            <a:endParaRPr lang="en-US" sz="1200" dirty="0">
              <a:solidFill>
                <a:srgbClr val="120742"/>
              </a:solidFill>
            </a:endParaRPr>
          </a:p>
        </p:txBody>
      </p:sp>
      <p:sp>
        <p:nvSpPr>
          <p:cNvPr id="18" name="Title 1">
            <a:extLst>
              <a:ext uri="{FF2B5EF4-FFF2-40B4-BE49-F238E27FC236}">
                <a16:creationId xmlns:a16="http://schemas.microsoft.com/office/drawing/2014/main" id="{E4E70A6B-50D0-4929-10BA-A824D2913E8C}"/>
              </a:ext>
              <a:ext uri="{C183D7F6-B498-43B3-948B-1728B52AA6E4}">
                <adec:decorative xmlns:adec="http://schemas.microsoft.com/office/drawing/2017/decorative" val="1"/>
              </a:ext>
            </a:extLst>
          </p:cNvPr>
          <p:cNvSpPr txBox="1">
            <a:spLocks/>
          </p:cNvSpPr>
          <p:nvPr/>
        </p:nvSpPr>
        <p:spPr>
          <a:xfrm>
            <a:off x="773430" y="1850552"/>
            <a:ext cx="4015740" cy="33328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a:solidFill>
                  <a:schemeClr val="bg1"/>
                </a:solidFill>
                <a:latin typeface="Rockwell" panose="02060603020205020403" pitchFamily="18"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sysClr val="window" lastClr="FFFFFF"/>
                </a:solidFill>
                <a:effectLst/>
                <a:uLnTx/>
                <a:uFillTx/>
                <a:latin typeface="+mj-lt"/>
                <a:ea typeface="+mj-ea"/>
                <a:cs typeface="+mj-cs"/>
              </a:rPr>
              <a:t>DEFINITIONS</a:t>
            </a:r>
            <a:endParaRPr kumimoji="0" lang="en-US" sz="1800" b="1" i="0" u="none" strike="noStrike" kern="1200" cap="none" spc="0" normalizeH="0" baseline="0" noProof="0">
              <a:ln>
                <a:noFill/>
              </a:ln>
              <a:solidFill>
                <a:sysClr val="window" lastClr="FFFFFF"/>
              </a:solidFill>
              <a:effectLst/>
              <a:uLnTx/>
              <a:uFillTx/>
              <a:latin typeface="+mj-lt"/>
              <a:ea typeface="+mj-ea"/>
              <a:cs typeface="+mj-cs"/>
            </a:endParaRPr>
          </a:p>
        </p:txBody>
      </p:sp>
    </p:spTree>
    <p:extLst>
      <p:ext uri="{BB962C8B-B14F-4D97-AF65-F5344CB8AC3E}">
        <p14:creationId xmlns:p14="http://schemas.microsoft.com/office/powerpoint/2010/main" val="1845312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BFA9127-F8B1-ABE6-5D2F-BC2A480E79B5}"/>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KEY FINDINGS&#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KEY FINDINGS</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5A0047D-9604-9BF1-2560-70A67191291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671213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F7-3E83-240A-3CB1-A3938037050A}"/>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FD6EDDA4-4AD2-CABE-D118-24FBFCF0FA5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p:blipFill>
        <p:spPr bwMode="auto">
          <a:xfrm>
            <a:off x="825498" y="1157288"/>
            <a:ext cx="3802067"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2141ED5D-5BA4-6BB9-AB8C-1582A1851F77}"/>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941E4FF-5109-D882-1D0B-31FBD19B2AA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5">
            <a:extLst>
              <a:ext uri="{28A0092B-C50C-407E-A947-70E740481C1C}">
                <a14:useLocalDpi xmlns:a14="http://schemas.microsoft.com/office/drawing/2010/main" val="0"/>
              </a:ext>
            </a:extLst>
          </a:blip>
          <a:src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F505340-905C-4564-8784-1106B7271DD7}"/>
              </a:ext>
              <a:ext uri="{C183D7F6-B498-43B3-948B-1728B52AA6E4}">
                <adec:decorative xmlns:adec="http://schemas.microsoft.com/office/drawing/2017/decorative" val="1"/>
              </a:ext>
            </a:extLst>
          </p:cNvPr>
          <p:cNvSpPr/>
          <p:nvPr/>
        </p:nvSpPr>
        <p:spPr>
          <a:xfrm>
            <a:off x="759007" y="1157288"/>
            <a:ext cx="11442037" cy="5700712"/>
          </a:xfrm>
          <a:prstGeom prst="rect">
            <a:avLst/>
          </a:prstGeom>
          <a:solidFill>
            <a:srgbClr val="120742">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Title 12" descr="KEY FINDINGS&#10;">
            <a:extLst>
              <a:ext uri="{FF2B5EF4-FFF2-40B4-BE49-F238E27FC236}">
                <a16:creationId xmlns:a16="http://schemas.microsoft.com/office/drawing/2014/main" id="{AEECDCB8-5C09-F5A8-D0BA-704FBCDFBF2E}"/>
              </a:ext>
            </a:extLst>
          </p:cNvPr>
          <p:cNvSpPr txBox="1">
            <a:spLocks noGrp="1"/>
          </p:cNvSpPr>
          <p:nvPr>
            <p:ph type="title" idx="4294967295"/>
          </p:nvPr>
        </p:nvSpPr>
        <p:spPr>
          <a:xfrm>
            <a:off x="825498" y="27564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0742"/>
                </a:solidFill>
                <a:effectLst/>
                <a:uLnTx/>
                <a:uFillTx/>
                <a:latin typeface="+mn-lt"/>
                <a:ea typeface="+mn-ea"/>
                <a:cs typeface="+mn-cs"/>
              </a:rPr>
              <a:t>KEY FINDINGS</a:t>
            </a:r>
            <a:endParaRPr kumimoji="0" lang="en-GB" sz="2000" b="0" i="0" u="none" strike="noStrike" kern="1200" cap="none" spc="0" normalizeH="0" baseline="0" noProof="0" dirty="0">
              <a:ln>
                <a:noFill/>
              </a:ln>
              <a:solidFill>
                <a:srgbClr val="120742"/>
              </a:solidFill>
              <a:effectLst/>
              <a:uLnTx/>
              <a:uFillTx/>
              <a:latin typeface="+mn-lt"/>
              <a:ea typeface="+mn-ea"/>
              <a:cs typeface="+mn-cs"/>
            </a:endParaRPr>
          </a:p>
        </p:txBody>
      </p:sp>
      <p:sp>
        <p:nvSpPr>
          <p:cNvPr id="2" name="TextBox 1" descr="Wales visitation&#10;&#10;In 2024, 40% of people visited Wales, slightly up from 38% in 2023. Families were the most likely to visit, while retirees were the least likely. &#10;&#10;Over two-thirds of 2024 visitors chose Wales as their top destination, a rise from 2023. &#10;&#10;Domestic overnight visits were highest in spring and summer, with North Wales, Cardiff, and Pembrokeshire being the top spots, mainly for short stays. 68% of visitors travelled with a partner, and only a small minority travelled alone.&#10;&#10;Around 60% of UK domestic holidaymakers plan to visit Wales in 2025, an increase from 49% last year. North Wales is the top destination for 2025 trip planners, with Eryri (Snowdonia) being the most popular location, followed by Southeast Wales (Cardiff) and Southwest Wales (Pembrokeshire).&#10;&#10;">
            <a:extLst>
              <a:ext uri="{FF2B5EF4-FFF2-40B4-BE49-F238E27FC236}">
                <a16:creationId xmlns:a16="http://schemas.microsoft.com/office/drawing/2014/main" id="{5F4B4DB0-2DBA-FCEC-A3CB-8D78F5D2EC51}"/>
              </a:ext>
            </a:extLst>
          </p:cNvPr>
          <p:cNvSpPr txBox="1"/>
          <p:nvPr/>
        </p:nvSpPr>
        <p:spPr>
          <a:xfrm>
            <a:off x="822802" y="1488180"/>
            <a:ext cx="3789365" cy="5816977"/>
          </a:xfrm>
          <a:prstGeom prst="rect">
            <a:avLst/>
          </a:prstGeom>
          <a:noFill/>
        </p:spPr>
        <p:txBody>
          <a:bodyPr wrap="square" rtlCol="0">
            <a:spAutoFit/>
          </a:bodyPr>
          <a:lstStyle/>
          <a:p>
            <a:pPr algn="ctr"/>
            <a:r>
              <a:rPr lang="en-US" sz="1600" b="1" dirty="0">
                <a:solidFill>
                  <a:schemeClr val="bg1"/>
                </a:solidFill>
              </a:rPr>
              <a:t>Wales visitation</a:t>
            </a:r>
          </a:p>
          <a:p>
            <a:pPr algn="ctr"/>
            <a:endParaRPr lang="en-US" dirty="0">
              <a:solidFill>
                <a:schemeClr val="bg1"/>
              </a:solidFill>
            </a:endParaRPr>
          </a:p>
          <a:p>
            <a:pPr algn="ctr"/>
            <a:r>
              <a:rPr lang="en-US" sz="1400" dirty="0">
                <a:solidFill>
                  <a:schemeClr val="bg1"/>
                </a:solidFill>
              </a:rPr>
              <a:t>In 2024, 40% of people visited Wales, slightly up from 38% in 2023. Families were the most likely to visit, while retirees were the least likely. </a:t>
            </a:r>
          </a:p>
          <a:p>
            <a:pPr algn="ctr"/>
            <a:endParaRPr lang="en-US" sz="1400" dirty="0">
              <a:solidFill>
                <a:schemeClr val="bg1"/>
              </a:solidFill>
            </a:endParaRPr>
          </a:p>
          <a:p>
            <a:pPr algn="ctr"/>
            <a:r>
              <a:rPr lang="en-US" sz="1400" dirty="0">
                <a:solidFill>
                  <a:schemeClr val="bg1"/>
                </a:solidFill>
              </a:rPr>
              <a:t>Over two-thirds of 2024 visitors chose Wales as their top destination, a rise from 2023. </a:t>
            </a:r>
          </a:p>
          <a:p>
            <a:pPr algn="ctr"/>
            <a:endParaRPr lang="en-US" sz="1400" dirty="0">
              <a:solidFill>
                <a:schemeClr val="bg1"/>
              </a:solidFill>
            </a:endParaRPr>
          </a:p>
          <a:p>
            <a:pPr algn="ctr"/>
            <a:r>
              <a:rPr lang="en-US" sz="1400" dirty="0">
                <a:solidFill>
                  <a:schemeClr val="bg1"/>
                </a:solidFill>
              </a:rPr>
              <a:t>Domestic overnight visits were highest in spring and summer, with North Wales, Cardiff, and Pembrokeshire being the top spots, mainly for short stays. 68% of visitors travelled with a partner, and only a small minority travelled alone.</a:t>
            </a:r>
          </a:p>
          <a:p>
            <a:pPr algn="ctr"/>
            <a:endParaRPr lang="en-US" sz="1400" dirty="0">
              <a:solidFill>
                <a:schemeClr val="bg1"/>
              </a:solidFill>
            </a:endParaRPr>
          </a:p>
          <a:p>
            <a:pPr algn="ctr"/>
            <a:r>
              <a:rPr lang="en-US" sz="1400" dirty="0">
                <a:solidFill>
                  <a:schemeClr val="bg1"/>
                </a:solidFill>
              </a:rPr>
              <a:t>Around 60% of UK domestic holidaymakers plan to visit Wales in 2025, an increase from 49% last year. North Wales is the top destination for 2025 trip planners, with Eryri (Snowdonia) being the most popular location, followed by Southeast Wales (Cardiff) and Southwest Wales (Pembrokeshire).</a:t>
            </a:r>
          </a:p>
          <a:p>
            <a:pPr algn="ctr"/>
            <a:endParaRPr lang="en-US" sz="1600" dirty="0">
              <a:solidFill>
                <a:schemeClr val="bg1"/>
              </a:solidFill>
            </a:endParaRPr>
          </a:p>
        </p:txBody>
      </p:sp>
      <p:sp>
        <p:nvSpPr>
          <p:cNvPr id="3" name="TextBox 2" descr="Know about Wales?&#10;&#10;In 2025, a larger proportion of the UK domestic holiday market is more familiar with Wales as a destination compared to 2022 and 2023, although it remains similar to last year. Word of mouth is the main way people have heard about Wales, followed by TV advertisement. &#10;&#10;Around 30% of people recall recent campaigns, which highlight Wales' attractiveness and scenery. Perceptions of Visit Wales advertisements are positive, with many agreeing that they portray Wales in a favourable light and make it appealing for a visit. &#10;&#10; Additionally, 40% have engaged with Visit Wales' digital channels, primarily through its website and Instagram.&#10;">
            <a:extLst>
              <a:ext uri="{FF2B5EF4-FFF2-40B4-BE49-F238E27FC236}">
                <a16:creationId xmlns:a16="http://schemas.microsoft.com/office/drawing/2014/main" id="{0720274C-0776-EA3B-5F22-A4FCD487ECF9}"/>
              </a:ext>
            </a:extLst>
          </p:cNvPr>
          <p:cNvSpPr txBox="1"/>
          <p:nvPr/>
        </p:nvSpPr>
        <p:spPr>
          <a:xfrm>
            <a:off x="4612167" y="1488180"/>
            <a:ext cx="3789365" cy="4708981"/>
          </a:xfrm>
          <a:prstGeom prst="rect">
            <a:avLst/>
          </a:prstGeom>
          <a:noFill/>
        </p:spPr>
        <p:txBody>
          <a:bodyPr wrap="square" rtlCol="0">
            <a:spAutoFit/>
          </a:bodyPr>
          <a:lstStyle/>
          <a:p>
            <a:pPr algn="ctr"/>
            <a:r>
              <a:rPr lang="en-US" sz="1600" b="1" dirty="0">
                <a:solidFill>
                  <a:schemeClr val="bg1"/>
                </a:solidFill>
              </a:rPr>
              <a:t>Know about Wales?</a:t>
            </a:r>
          </a:p>
          <a:p>
            <a:pPr algn="ctr"/>
            <a:endParaRPr lang="en-US" dirty="0">
              <a:solidFill>
                <a:schemeClr val="bg1"/>
              </a:solidFill>
            </a:endParaRPr>
          </a:p>
          <a:p>
            <a:pPr algn="ctr"/>
            <a:r>
              <a:rPr lang="en-US" sz="1400" dirty="0">
                <a:solidFill>
                  <a:schemeClr val="bg1"/>
                </a:solidFill>
              </a:rPr>
              <a:t>In 2025, a larger proportion of the UK domestic holiday market is more familiar with Wales as a destination compared to 2022 and 2023, although it remains similar to last year. Word of mouth is the main way people have heard about Wales, followed by TV advertisement. </a:t>
            </a:r>
          </a:p>
          <a:p>
            <a:pPr algn="ctr"/>
            <a:endParaRPr lang="en-US" sz="1400" dirty="0">
              <a:solidFill>
                <a:schemeClr val="bg1"/>
              </a:solidFill>
            </a:endParaRPr>
          </a:p>
          <a:p>
            <a:pPr algn="ctr"/>
            <a:r>
              <a:rPr lang="en-US" sz="1400" dirty="0">
                <a:solidFill>
                  <a:schemeClr val="bg1"/>
                </a:solidFill>
              </a:rPr>
              <a:t>Around 30% of people recall recent campaigns, which highlight </a:t>
            </a:r>
            <a:r>
              <a:rPr lang="en-US" sz="1400" dirty="0" err="1">
                <a:solidFill>
                  <a:schemeClr val="bg1"/>
                </a:solidFill>
              </a:rPr>
              <a:t>Wales'</a:t>
            </a:r>
            <a:r>
              <a:rPr lang="en-US" sz="1400" dirty="0">
                <a:solidFill>
                  <a:schemeClr val="bg1"/>
                </a:solidFill>
              </a:rPr>
              <a:t> attractiveness and scenery. Perceptions of Visit Wales advertisements are positive, with many agreeing that they portray Wales in a </a:t>
            </a:r>
            <a:r>
              <a:rPr lang="en-US" sz="1400" dirty="0" err="1">
                <a:solidFill>
                  <a:schemeClr val="bg1"/>
                </a:solidFill>
              </a:rPr>
              <a:t>favourable</a:t>
            </a:r>
            <a:r>
              <a:rPr lang="en-US" sz="1400" dirty="0">
                <a:solidFill>
                  <a:schemeClr val="bg1"/>
                </a:solidFill>
              </a:rPr>
              <a:t> light and make it appealing for a visit. </a:t>
            </a:r>
          </a:p>
          <a:p>
            <a:pPr algn="ctr"/>
            <a:endParaRPr lang="en-US" sz="1400" dirty="0">
              <a:solidFill>
                <a:schemeClr val="bg1"/>
              </a:solidFill>
            </a:endParaRPr>
          </a:p>
          <a:p>
            <a:pPr algn="ctr"/>
            <a:r>
              <a:rPr lang="en-US" sz="1400" dirty="0">
                <a:solidFill>
                  <a:schemeClr val="bg1"/>
                </a:solidFill>
              </a:rPr>
              <a:t> Additionally, 40% have engaged with Visit </a:t>
            </a:r>
            <a:r>
              <a:rPr lang="en-US" sz="1400" dirty="0" err="1">
                <a:solidFill>
                  <a:schemeClr val="bg1"/>
                </a:solidFill>
              </a:rPr>
              <a:t>Wales'</a:t>
            </a:r>
            <a:r>
              <a:rPr lang="en-US" sz="1400" dirty="0">
                <a:solidFill>
                  <a:schemeClr val="bg1"/>
                </a:solidFill>
              </a:rPr>
              <a:t> digital channels, primarily through its website and Instagram.</a:t>
            </a:r>
          </a:p>
        </p:txBody>
      </p:sp>
      <p:sp>
        <p:nvSpPr>
          <p:cNvPr id="4" name="TextBox 3" descr="Reasons for not visiting&#10;&#10;The main reasons for not visiting Wales in 2024 were choosing an overseas holiday or wanting to explore a new destination after previously visiting. &#10;&#10;In 2024, over half chose other locations in the British Isles or Ireland, with the South Coast of England and West Country being the most popular. &#10;&#10;Similarly, the reasons for not visiting Wales in 2025, include preferring an overseas holiday or seeking a new destination. Additionally, 17% are uncertain about the activities available in Wales. &#10;&#10;Among those not planning to visit in 2025, the West Country (23%) is the top alternative UK and Ireland destination. &#10;">
            <a:extLst>
              <a:ext uri="{FF2B5EF4-FFF2-40B4-BE49-F238E27FC236}">
                <a16:creationId xmlns:a16="http://schemas.microsoft.com/office/drawing/2014/main" id="{4B69AA15-79EF-9F3E-D018-6F658B6FB377}"/>
              </a:ext>
            </a:extLst>
          </p:cNvPr>
          <p:cNvSpPr txBox="1"/>
          <p:nvPr/>
        </p:nvSpPr>
        <p:spPr>
          <a:xfrm>
            <a:off x="8390415" y="1488180"/>
            <a:ext cx="3789365" cy="4739759"/>
          </a:xfrm>
          <a:prstGeom prst="rect">
            <a:avLst/>
          </a:prstGeom>
          <a:noFill/>
        </p:spPr>
        <p:txBody>
          <a:bodyPr wrap="square" rtlCol="0">
            <a:spAutoFit/>
          </a:bodyPr>
          <a:lstStyle/>
          <a:p>
            <a:pPr algn="ctr"/>
            <a:r>
              <a:rPr lang="en-US" sz="1600" b="1" dirty="0">
                <a:solidFill>
                  <a:schemeClr val="bg1"/>
                </a:solidFill>
              </a:rPr>
              <a:t>Reasons for not visiting</a:t>
            </a:r>
          </a:p>
          <a:p>
            <a:pPr algn="ctr"/>
            <a:endParaRPr lang="en-US" dirty="0">
              <a:solidFill>
                <a:schemeClr val="bg1"/>
              </a:solidFill>
            </a:endParaRPr>
          </a:p>
          <a:p>
            <a:pPr algn="ctr"/>
            <a:r>
              <a:rPr lang="en-US" sz="1400" dirty="0">
                <a:solidFill>
                  <a:schemeClr val="bg1"/>
                </a:solidFill>
              </a:rPr>
              <a:t>The main reasons for not visiting Wales in 2024 were choosing an overseas holiday or wanting to explore a new destination after previously visiting. </a:t>
            </a:r>
          </a:p>
          <a:p>
            <a:pPr algn="ctr"/>
            <a:endParaRPr lang="en-US" sz="1400" dirty="0">
              <a:solidFill>
                <a:schemeClr val="bg1"/>
              </a:solidFill>
            </a:endParaRPr>
          </a:p>
          <a:p>
            <a:pPr algn="ctr"/>
            <a:r>
              <a:rPr lang="en-US" sz="1400" dirty="0">
                <a:solidFill>
                  <a:schemeClr val="bg1"/>
                </a:solidFill>
              </a:rPr>
              <a:t>In 2024, over half chose other locations in the British Isles or Ireland, with the South Coast of England and West Country being the most popular. </a:t>
            </a:r>
          </a:p>
          <a:p>
            <a:pPr algn="ctr"/>
            <a:endParaRPr lang="en-US" sz="1400" dirty="0">
              <a:solidFill>
                <a:schemeClr val="bg1"/>
              </a:solidFill>
            </a:endParaRPr>
          </a:p>
          <a:p>
            <a:pPr algn="ctr"/>
            <a:r>
              <a:rPr lang="en-US" sz="1400" dirty="0">
                <a:solidFill>
                  <a:schemeClr val="bg1"/>
                </a:solidFill>
              </a:rPr>
              <a:t>Similarly, the reasons for not visiting Wales in 2025, include preferring an overseas holiday or seeking a new destination. Additionally, 17% are uncertain about the activities available in Wales. </a:t>
            </a:r>
          </a:p>
          <a:p>
            <a:pPr algn="ctr"/>
            <a:endParaRPr lang="en-US" sz="1400" dirty="0">
              <a:solidFill>
                <a:schemeClr val="bg1"/>
              </a:solidFill>
            </a:endParaRPr>
          </a:p>
          <a:p>
            <a:pPr algn="ctr"/>
            <a:r>
              <a:rPr lang="en-US" sz="1400" dirty="0">
                <a:solidFill>
                  <a:schemeClr val="bg1"/>
                </a:solidFill>
              </a:rPr>
              <a:t>Among those not planning to visit in 2025, the West Country (23%) is the top alternative UK and Ireland destination. </a:t>
            </a:r>
          </a:p>
        </p:txBody>
      </p:sp>
      <p:cxnSp>
        <p:nvCxnSpPr>
          <p:cNvPr id="16" name="Straight Connector 15">
            <a:extLst>
              <a:ext uri="{FF2B5EF4-FFF2-40B4-BE49-F238E27FC236}">
                <a16:creationId xmlns:a16="http://schemas.microsoft.com/office/drawing/2014/main" id="{B8D1767A-6EDC-087A-88AC-8649E1A18C67}"/>
              </a:ext>
              <a:ext uri="{C183D7F6-B498-43B3-948B-1728B52AA6E4}">
                <adec:decorative xmlns:adec="http://schemas.microsoft.com/office/drawing/2017/decorative" val="1"/>
              </a:ext>
            </a:extLst>
          </p:cNvPr>
          <p:cNvCxnSpPr>
            <a:cxnSpLocks/>
          </p:cNvCxnSpPr>
          <p:nvPr/>
        </p:nvCxnSpPr>
        <p:spPr>
          <a:xfrm>
            <a:off x="920748" y="605553"/>
            <a:ext cx="16167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4">
            <a:extLst>
              <a:ext uri="{FF2B5EF4-FFF2-40B4-BE49-F238E27FC236}">
                <a16:creationId xmlns:a16="http://schemas.microsoft.com/office/drawing/2014/main" id="{737207B2-C815-754C-61FE-42B8EED091CA}"/>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73497" y="117387"/>
            <a:ext cx="633012" cy="316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970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344AE06-075C-FA90-AEBB-A71BE98EDE73}"/>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PROFILE OF UK HOLIDAY MARKET&#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5194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PROFILE OF UK HOLIDAY MARKET</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67B60C3-17CD-790C-66E8-5B4F937B7010}"/>
              </a:ext>
              <a:ext uri="{C183D7F6-B498-43B3-948B-1728B52AA6E4}">
                <adec:decorative xmlns:adec="http://schemas.microsoft.com/office/drawing/2017/decorative" val="1"/>
              </a:ext>
            </a:extLst>
          </p:cNvPr>
          <p:cNvSpPr txBox="1"/>
          <p:nvPr/>
        </p:nvSpPr>
        <p:spPr>
          <a:xfrm>
            <a:off x="-292608" y="1435608"/>
            <a:ext cx="184731" cy="369332"/>
          </a:xfrm>
          <a:prstGeom prst="rect">
            <a:avLst/>
          </a:prstGeom>
          <a:noFill/>
        </p:spPr>
        <p:txBody>
          <a:bodyPr wrap="none" rtlCol="0">
            <a:spAutoFit/>
          </a:bodyPr>
          <a:lstStyle/>
          <a:p>
            <a:endParaRPr lang="en-GB"/>
          </a:p>
        </p:txBody>
      </p:sp>
      <p:pic>
        <p:nvPicPr>
          <p:cNvPr id="8" name="Picture 7">
            <a:extLst>
              <a:ext uri="{FF2B5EF4-FFF2-40B4-BE49-F238E27FC236}">
                <a16:creationId xmlns:a16="http://schemas.microsoft.com/office/drawing/2014/main" id="{ED3CD9C9-35C6-AEB8-6A63-215E907264C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192757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42B5D-3860-E04E-AE69-FA771B0B31A1}"/>
            </a:ext>
          </a:extLst>
        </p:cNvPr>
        <p:cNvGrpSpPr/>
        <p:nvPr/>
      </p:nvGrpSpPr>
      <p:grpSpPr>
        <a:xfrm>
          <a:off x="0" y="0"/>
          <a:ext cx="0" cy="0"/>
          <a:chOff x="0" y="0"/>
          <a:chExt cx="0" cy="0"/>
        </a:xfrm>
      </p:grpSpPr>
      <p:sp>
        <p:nvSpPr>
          <p:cNvPr id="3" name="TextBox 2" descr="SAMPLE&#10;">
            <a:extLst>
              <a:ext uri="{FF2B5EF4-FFF2-40B4-BE49-F238E27FC236}">
                <a16:creationId xmlns:a16="http://schemas.microsoft.com/office/drawing/2014/main" id="{45FEABB7-25CC-035D-FC3C-9A1880572988}"/>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a:solidFill>
                  <a:schemeClr val="bg1"/>
                </a:solidFill>
              </a:rPr>
              <a:t>SAMPLE</a:t>
            </a:r>
          </a:p>
        </p:txBody>
      </p:sp>
      <p:sp>
        <p:nvSpPr>
          <p:cNvPr id="6" name="Title 5" descr="The sample is similar to last year, with families compromising the largest lifestage.">
            <a:extLst>
              <a:ext uri="{FF2B5EF4-FFF2-40B4-BE49-F238E27FC236}">
                <a16:creationId xmlns:a16="http://schemas.microsoft.com/office/drawing/2014/main" id="{0605DE4F-DA93-7287-AEC7-3DB5F69C2873}"/>
              </a:ext>
            </a:extLst>
          </p:cNvPr>
          <p:cNvSpPr>
            <a:spLocks noGrp="1"/>
          </p:cNvSpPr>
          <p:nvPr>
            <p:ph type="title"/>
          </p:nvPr>
        </p:nvSpPr>
        <p:spPr>
          <a:xfrm>
            <a:off x="838201" y="180000"/>
            <a:ext cx="6781798" cy="549275"/>
          </a:xfrm>
        </p:spPr>
        <p:txBody>
          <a:bodyPr/>
          <a:lstStyle/>
          <a:p>
            <a:pPr algn="l"/>
            <a:r>
              <a:rPr lang="en-US">
                <a:solidFill>
                  <a:schemeClr val="accent1"/>
                </a:solidFill>
              </a:rPr>
              <a:t>The sample is similar to last year, with families compromising the largest </a:t>
            </a:r>
            <a:r>
              <a:rPr lang="en-US" err="1">
                <a:solidFill>
                  <a:schemeClr val="accent1"/>
                </a:solidFill>
              </a:rPr>
              <a:t>lifestage</a:t>
            </a:r>
            <a:r>
              <a:rPr lang="en-US">
                <a:solidFill>
                  <a:schemeClr val="accent1"/>
                </a:solidFill>
              </a:rPr>
              <a:t>.</a:t>
            </a:r>
            <a:endParaRPr lang="en-GB" b="1">
              <a:solidFill>
                <a:schemeClr val="accent1"/>
              </a:solidFill>
              <a:latin typeface="Arial" panose="020B0604020202020204" pitchFamily="34" charset="0"/>
              <a:cs typeface="Arial" panose="020B0604020202020204" pitchFamily="34" charset="0"/>
            </a:endParaRPr>
          </a:p>
        </p:txBody>
      </p:sp>
      <p:graphicFrame>
        <p:nvGraphicFramePr>
          <p:cNvPr id="17" name="Table 16">
            <a:extLst>
              <a:ext uri="{FF2B5EF4-FFF2-40B4-BE49-F238E27FC236}">
                <a16:creationId xmlns:a16="http://schemas.microsoft.com/office/drawing/2014/main" id="{B5D4D048-6435-CBA5-30AC-638D528B504B}"/>
              </a:ext>
            </a:extLst>
          </p:cNvPr>
          <p:cNvGraphicFramePr>
            <a:graphicFrameLocks noGrp="1"/>
          </p:cNvGraphicFramePr>
          <p:nvPr>
            <p:extLst>
              <p:ext uri="{D42A27DB-BD31-4B8C-83A1-F6EECF244321}">
                <p14:modId xmlns:p14="http://schemas.microsoft.com/office/powerpoint/2010/main" val="50029939"/>
              </p:ext>
            </p:extLst>
          </p:nvPr>
        </p:nvGraphicFramePr>
        <p:xfrm>
          <a:off x="689362" y="1582626"/>
          <a:ext cx="3832942" cy="4153735"/>
        </p:xfrm>
        <a:graphic>
          <a:graphicData uri="http://schemas.openxmlformats.org/drawingml/2006/table">
            <a:tbl>
              <a:tblPr firstRow="1" bandRow="1">
                <a:tableStyleId>{5C22544A-7EE6-4342-B048-85BDC9FD1C3A}</a:tableStyleId>
              </a:tblPr>
              <a:tblGrid>
                <a:gridCol w="1934414">
                  <a:extLst>
                    <a:ext uri="{9D8B030D-6E8A-4147-A177-3AD203B41FA5}">
                      <a16:colId xmlns:a16="http://schemas.microsoft.com/office/drawing/2014/main" val="110029569"/>
                    </a:ext>
                  </a:extLst>
                </a:gridCol>
                <a:gridCol w="949264">
                  <a:extLst>
                    <a:ext uri="{9D8B030D-6E8A-4147-A177-3AD203B41FA5}">
                      <a16:colId xmlns:a16="http://schemas.microsoft.com/office/drawing/2014/main" val="2355416428"/>
                    </a:ext>
                  </a:extLst>
                </a:gridCol>
                <a:gridCol w="949264">
                  <a:extLst>
                    <a:ext uri="{9D8B030D-6E8A-4147-A177-3AD203B41FA5}">
                      <a16:colId xmlns:a16="http://schemas.microsoft.com/office/drawing/2014/main" val="2799018882"/>
                    </a:ext>
                  </a:extLst>
                </a:gridCol>
              </a:tblGrid>
              <a:tr h="382627">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r>
                        <a:rPr lang="en-GB" sz="1800" b="1">
                          <a:solidFill>
                            <a:srgbClr val="04043F"/>
                          </a:solidFill>
                        </a:rPr>
                        <a:t>Life stage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b="1">
                          <a:solidFill>
                            <a:srgbClr val="04043F"/>
                          </a:solidFill>
                        </a:rPr>
                        <a:t>2024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5681118"/>
                  </a:ext>
                </a:extLst>
              </a:tr>
              <a:tr h="376683">
                <a:tc>
                  <a:txBody>
                    <a:bodyPr/>
                    <a:lstStyle/>
                    <a:p>
                      <a:pPr algn="r" fontAlgn="b"/>
                      <a:r>
                        <a:rPr lang="en-GB" sz="1400" kern="1200">
                          <a:solidFill>
                            <a:srgbClr val="04043F"/>
                          </a:solidFill>
                          <a:latin typeface="+mn-lt"/>
                          <a:ea typeface="+mn-ea"/>
                          <a:cs typeface="+mn-cs"/>
                        </a:rPr>
                        <a:t>Younger independents</a:t>
                      </a: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13%</a:t>
                      </a:r>
                    </a:p>
                  </a:txBody>
                  <a:tcPr marL="0" marR="0" marT="0" marB="0" anchor="ctr">
                    <a:lnL w="12700" cmpd="sng">
                      <a:noFill/>
                    </a:lnL>
                    <a:lnR w="12700" cap="flat" cmpd="sng" algn="ctr">
                      <a:solidFill>
                        <a:srgbClr val="120742"/>
                      </a:solidFill>
                      <a:prstDash val="dash"/>
                      <a:round/>
                      <a:headEnd type="none" w="med" len="med"/>
                      <a:tailEnd type="none" w="med" len="med"/>
                    </a:lnR>
                    <a:lnT w="38100" cmpd="sng">
                      <a:noFill/>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14%</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38100" cmpd="sng">
                      <a:noFill/>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7806952"/>
                  </a:ext>
                </a:extLst>
              </a:tr>
              <a:tr h="376683">
                <a:tc>
                  <a:txBody>
                    <a:bodyPr/>
                    <a:lstStyle/>
                    <a:p>
                      <a:pPr algn="r" fontAlgn="b"/>
                      <a:r>
                        <a:rPr lang="en-GB" sz="1400" kern="1200">
                          <a:solidFill>
                            <a:srgbClr val="04043F"/>
                          </a:solidFill>
                          <a:latin typeface="+mn-lt"/>
                          <a:ea typeface="+mn-ea"/>
                          <a:cs typeface="+mn-cs"/>
                        </a:rPr>
                        <a:t>Families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37%</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34%</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324362"/>
                  </a:ext>
                </a:extLst>
              </a:tr>
              <a:tr h="376683">
                <a:tc>
                  <a:txBody>
                    <a:bodyPr/>
                    <a:lstStyle/>
                    <a:p>
                      <a:pPr algn="r" fontAlgn="b"/>
                      <a:r>
                        <a:rPr lang="en-GB" sz="1400" kern="1200">
                          <a:solidFill>
                            <a:srgbClr val="04043F"/>
                          </a:solidFill>
                          <a:latin typeface="+mn-lt"/>
                          <a:ea typeface="+mn-ea"/>
                          <a:cs typeface="+mn-cs"/>
                        </a:rPr>
                        <a:t>Older independents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27%</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29%</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29812"/>
                  </a:ext>
                </a:extLst>
              </a:tr>
              <a:tr h="376683">
                <a:tc>
                  <a:txBody>
                    <a:bodyPr/>
                    <a:lstStyle/>
                    <a:p>
                      <a:pPr algn="r" fontAlgn="b"/>
                      <a:r>
                        <a:rPr lang="en-GB" sz="1400" kern="1200">
                          <a:solidFill>
                            <a:srgbClr val="04043F"/>
                          </a:solidFill>
                          <a:latin typeface="+mn-lt"/>
                          <a:ea typeface="+mn-ea"/>
                          <a:cs typeface="+mn-cs"/>
                        </a:rPr>
                        <a:t>Retirement age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23%</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23%</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141807"/>
                  </a:ext>
                </a:extLst>
              </a:tr>
              <a:tr h="286831">
                <a:tc>
                  <a:txBody>
                    <a:bodyPr/>
                    <a:lstStyle/>
                    <a:p>
                      <a:pPr algn="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5289995"/>
                  </a:ext>
                </a:extLst>
              </a:tr>
              <a:tr h="382627">
                <a:tc>
                  <a:txBody>
                    <a:bodyPr/>
                    <a:lstStyle/>
                    <a:p>
                      <a:pPr algn="r"/>
                      <a:r>
                        <a:rPr lang="en-GB" sz="1800" b="1">
                          <a:solidFill>
                            <a:srgbClr val="04043F"/>
                          </a:solidFill>
                        </a:rPr>
                        <a:t>Age</a:t>
                      </a:r>
                      <a:endParaRPr lang="en-GB" sz="1400" b="1">
                        <a:solidFill>
                          <a:srgbClr val="04043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400" b="1">
                          <a:solidFill>
                            <a:srgbClr val="04043F"/>
                          </a:solidFill>
                        </a:rPr>
                        <a:t>2024</a:t>
                      </a: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7318725"/>
                  </a:ext>
                </a:extLst>
              </a:tr>
              <a:tr h="376683">
                <a:tc>
                  <a:txBody>
                    <a:bodyPr/>
                    <a:lstStyle/>
                    <a:p>
                      <a:pPr algn="r" fontAlgn="b"/>
                      <a:r>
                        <a:rPr lang="en-GB" sz="1400" kern="1200">
                          <a:solidFill>
                            <a:srgbClr val="04043F"/>
                          </a:solidFill>
                          <a:latin typeface="+mn-lt"/>
                          <a:ea typeface="+mn-ea"/>
                          <a:cs typeface="+mn-cs"/>
                        </a:rPr>
                        <a:t>16-34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28%</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28%</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428823"/>
                  </a:ext>
                </a:extLst>
              </a:tr>
              <a:tr h="376683">
                <a:tc>
                  <a:txBody>
                    <a:bodyPr/>
                    <a:lstStyle/>
                    <a:p>
                      <a:pPr algn="r" fontAlgn="b"/>
                      <a:r>
                        <a:rPr lang="en-GB" sz="1400" kern="1200">
                          <a:solidFill>
                            <a:srgbClr val="04043F"/>
                          </a:solidFill>
                          <a:latin typeface="+mn-lt"/>
                          <a:ea typeface="+mn-ea"/>
                          <a:cs typeface="+mn-cs"/>
                        </a:rPr>
                        <a:t>35-54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36%</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34%</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9747587"/>
                  </a:ext>
                </a:extLst>
              </a:tr>
              <a:tr h="376683">
                <a:tc>
                  <a:txBody>
                    <a:bodyPr/>
                    <a:lstStyle/>
                    <a:p>
                      <a:pPr algn="r" fontAlgn="b"/>
                      <a:r>
                        <a:rPr lang="en-GB" sz="1400" kern="1200">
                          <a:solidFill>
                            <a:srgbClr val="04043F"/>
                          </a:solidFill>
                          <a:latin typeface="+mn-lt"/>
                          <a:ea typeface="+mn-ea"/>
                          <a:cs typeface="+mn-cs"/>
                        </a:rPr>
                        <a:t>55-64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13%</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15%</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3478184"/>
                  </a:ext>
                </a:extLst>
              </a:tr>
              <a:tr h="376683">
                <a:tc>
                  <a:txBody>
                    <a:bodyPr/>
                    <a:lstStyle/>
                    <a:p>
                      <a:pPr algn="r" fontAlgn="b"/>
                      <a:r>
                        <a:rPr lang="en-GB" sz="1400" kern="1200">
                          <a:solidFill>
                            <a:srgbClr val="04043F"/>
                          </a:solidFill>
                          <a:latin typeface="+mn-lt"/>
                          <a:ea typeface="+mn-ea"/>
                          <a:cs typeface="+mn-cs"/>
                        </a:rPr>
                        <a:t>65+</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23%</a:t>
                      </a:r>
                    </a:p>
                  </a:txBody>
                  <a:tcPr marL="6350" marR="6350" marT="635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GB" sz="1400" kern="1200" dirty="0">
                          <a:solidFill>
                            <a:srgbClr val="04043F"/>
                          </a:solidFill>
                          <a:latin typeface="+mn-lt"/>
                          <a:ea typeface="+mn-ea"/>
                          <a:cs typeface="+mn-cs"/>
                        </a:rPr>
                        <a:t>23%</a:t>
                      </a:r>
                    </a:p>
                  </a:txBody>
                  <a:tcPr marL="6350" marR="6350" marT="635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66820444"/>
                  </a:ext>
                </a:extLst>
              </a:tr>
            </a:tbl>
          </a:graphicData>
        </a:graphic>
      </p:graphicFrame>
      <p:graphicFrame>
        <p:nvGraphicFramePr>
          <p:cNvPr id="4" name="Table 3">
            <a:extLst>
              <a:ext uri="{FF2B5EF4-FFF2-40B4-BE49-F238E27FC236}">
                <a16:creationId xmlns:a16="http://schemas.microsoft.com/office/drawing/2014/main" id="{BA7D701C-ACF2-951B-0D58-84FEC7A9E3D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69478930"/>
              </p:ext>
            </p:extLst>
          </p:nvPr>
        </p:nvGraphicFramePr>
        <p:xfrm>
          <a:off x="4163191" y="1582626"/>
          <a:ext cx="3498350" cy="4109642"/>
        </p:xfrm>
        <a:graphic>
          <a:graphicData uri="http://schemas.openxmlformats.org/drawingml/2006/table">
            <a:tbl>
              <a:tblPr firstRow="1" bandRow="1">
                <a:tableStyleId>{5C22544A-7EE6-4342-B048-85BDC9FD1C3A}</a:tableStyleId>
              </a:tblPr>
              <a:tblGrid>
                <a:gridCol w="1765552">
                  <a:extLst>
                    <a:ext uri="{9D8B030D-6E8A-4147-A177-3AD203B41FA5}">
                      <a16:colId xmlns:a16="http://schemas.microsoft.com/office/drawing/2014/main" val="110029569"/>
                    </a:ext>
                  </a:extLst>
                </a:gridCol>
                <a:gridCol w="866399">
                  <a:extLst>
                    <a:ext uri="{9D8B030D-6E8A-4147-A177-3AD203B41FA5}">
                      <a16:colId xmlns:a16="http://schemas.microsoft.com/office/drawing/2014/main" val="2799018882"/>
                    </a:ext>
                  </a:extLst>
                </a:gridCol>
                <a:gridCol w="866399">
                  <a:extLst>
                    <a:ext uri="{9D8B030D-6E8A-4147-A177-3AD203B41FA5}">
                      <a16:colId xmlns:a16="http://schemas.microsoft.com/office/drawing/2014/main" val="4246054162"/>
                    </a:ext>
                  </a:extLst>
                </a:gridCol>
              </a:tblGrid>
              <a:tr h="382627">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r>
                        <a:rPr lang="en-GB" sz="1800" b="1">
                          <a:solidFill>
                            <a:srgbClr val="04043F"/>
                          </a:solidFill>
                        </a:rPr>
                        <a:t>Gender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endParaRPr lang="en-GB" sz="1400" b="1">
                        <a:solidFill>
                          <a:srgbClr val="04043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GB" sz="1400">
                        <a:solidFill>
                          <a:srgbClr val="04043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5681118"/>
                  </a:ext>
                </a:extLst>
              </a:tr>
              <a:tr h="376683">
                <a:tc>
                  <a:txBody>
                    <a:bodyPr/>
                    <a:lstStyle/>
                    <a:p>
                      <a:pPr algn="r" fontAlgn="b"/>
                      <a:endParaRPr lang="en-GB" sz="1400" kern="1200">
                        <a:solidFill>
                          <a:srgbClr val="04043F"/>
                        </a:solidFill>
                        <a:latin typeface="+mn-lt"/>
                        <a:ea typeface="+mn-ea"/>
                        <a:cs typeface="+mn-cs"/>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38100" cmpd="sng">
                      <a:noFill/>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38100" cmpd="sng">
                      <a:noFill/>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7806952"/>
                  </a:ext>
                </a:extLst>
              </a:tr>
              <a:tr h="376683">
                <a:tc>
                  <a:txBody>
                    <a:bodyPr/>
                    <a:lstStyle/>
                    <a:p>
                      <a:pPr algn="r" fontAlgn="b"/>
                      <a:endParaRPr lang="en-GB" sz="1400" kern="1200">
                        <a:solidFill>
                          <a:srgbClr val="04043F"/>
                        </a:solidFill>
                        <a:latin typeface="+mn-lt"/>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324362"/>
                  </a:ext>
                </a:extLst>
              </a:tr>
              <a:tr h="376683">
                <a:tc>
                  <a:txBody>
                    <a:bodyPr/>
                    <a:lstStyle/>
                    <a:p>
                      <a:pPr algn="r" fontAlgn="b"/>
                      <a:endParaRPr lang="en-GB" sz="1400" kern="1200">
                        <a:solidFill>
                          <a:srgbClr val="04043F"/>
                        </a:solidFill>
                        <a:latin typeface="+mn-lt"/>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29812"/>
                  </a:ext>
                </a:extLst>
              </a:tr>
              <a:tr h="376683">
                <a:tc>
                  <a:txBody>
                    <a:bodyPr/>
                    <a:lstStyle/>
                    <a:p>
                      <a:pPr algn="r" fontAlgn="b"/>
                      <a:endParaRPr lang="en-GB" sz="1400" kern="1200">
                        <a:solidFill>
                          <a:srgbClr val="04043F"/>
                        </a:solidFill>
                        <a:latin typeface="+mn-lt"/>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141807"/>
                  </a:ext>
                </a:extLst>
              </a:tr>
              <a:tr h="286831">
                <a:tc>
                  <a:txBody>
                    <a:bodyPr/>
                    <a:lstStyle/>
                    <a:p>
                      <a:pPr algn="r" fontAlgn="b"/>
                      <a:endParaRPr lang="en-GB" sz="1400" kern="120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5289995"/>
                  </a:ext>
                </a:extLst>
              </a:tr>
              <a:tr h="382627">
                <a:tc>
                  <a:txBody>
                    <a:bodyPr/>
                    <a:lstStyle/>
                    <a:p>
                      <a:pPr algn="r"/>
                      <a:r>
                        <a:rPr lang="en-GB" sz="1800" b="1">
                          <a:solidFill>
                            <a:srgbClr val="04043F"/>
                          </a:solidFill>
                        </a:rPr>
                        <a:t>Social class</a:t>
                      </a:r>
                      <a:endParaRPr lang="en-GB" sz="1400" b="1">
                        <a:solidFill>
                          <a:srgbClr val="04043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400" b="1">
                          <a:solidFill>
                            <a:srgbClr val="04043F"/>
                          </a:solidFill>
                        </a:rPr>
                        <a:t>2024</a:t>
                      </a: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7318725"/>
                  </a:ext>
                </a:extLst>
              </a:tr>
              <a:tr h="376683">
                <a:tc>
                  <a:txBody>
                    <a:bodyPr/>
                    <a:lstStyle/>
                    <a:p>
                      <a:pPr algn="r" fontAlgn="b"/>
                      <a:r>
                        <a:rPr lang="en-GB" sz="1400" kern="1200">
                          <a:solidFill>
                            <a:srgbClr val="04043F"/>
                          </a:solidFill>
                          <a:latin typeface="+mn-lt"/>
                          <a:ea typeface="+mn-ea"/>
                          <a:cs typeface="+mn-cs"/>
                        </a:rPr>
                        <a:t>AB</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33%</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37%</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428823"/>
                  </a:ext>
                </a:extLst>
              </a:tr>
              <a:tr h="376683">
                <a:tc>
                  <a:txBody>
                    <a:bodyPr/>
                    <a:lstStyle/>
                    <a:p>
                      <a:pPr algn="r" fontAlgn="b"/>
                      <a:r>
                        <a:rPr lang="en-GB" sz="1400" kern="1200">
                          <a:solidFill>
                            <a:srgbClr val="04043F"/>
                          </a:solidFill>
                          <a:latin typeface="+mn-lt"/>
                          <a:ea typeface="+mn-ea"/>
                          <a:cs typeface="+mn-cs"/>
                        </a:rPr>
                        <a:t>C1</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27%</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28%</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9747587"/>
                  </a:ext>
                </a:extLst>
              </a:tr>
              <a:tr h="376683">
                <a:tc>
                  <a:txBody>
                    <a:bodyPr/>
                    <a:lstStyle/>
                    <a:p>
                      <a:pPr algn="r" fontAlgn="b"/>
                      <a:r>
                        <a:rPr lang="en-GB" sz="1400" kern="1200">
                          <a:solidFill>
                            <a:srgbClr val="04043F"/>
                          </a:solidFill>
                          <a:latin typeface="+mn-lt"/>
                          <a:ea typeface="+mn-ea"/>
                          <a:cs typeface="+mn-cs"/>
                        </a:rPr>
                        <a:t>C2</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17%</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16%</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3478184"/>
                  </a:ext>
                </a:extLst>
              </a:tr>
              <a:tr h="376683">
                <a:tc>
                  <a:txBody>
                    <a:bodyPr/>
                    <a:lstStyle/>
                    <a:p>
                      <a:pPr algn="r" fontAlgn="b"/>
                      <a:r>
                        <a:rPr lang="en-GB" sz="1400" kern="1200">
                          <a:solidFill>
                            <a:srgbClr val="04043F"/>
                          </a:solidFill>
                          <a:latin typeface="+mn-lt"/>
                          <a:ea typeface="+mn-ea"/>
                          <a:cs typeface="+mn-cs"/>
                        </a:rPr>
                        <a:t>DE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a:solidFill>
                            <a:srgbClr val="04043F"/>
                          </a:solidFill>
                          <a:latin typeface="+mn-lt"/>
                          <a:ea typeface="+mn-ea"/>
                          <a:cs typeface="+mn-cs"/>
                        </a:rPr>
                        <a:t>19%</a:t>
                      </a:r>
                    </a:p>
                  </a:txBody>
                  <a:tcPr marL="0" marR="0" marT="0" marB="0" anchor="ctr">
                    <a:lnL w="12700" cmpd="sng">
                      <a:noFill/>
                    </a:lnL>
                    <a:lnR w="12700" cap="flat" cmpd="sng" algn="ctr">
                      <a:solidFill>
                        <a:srgbClr val="120742"/>
                      </a:solid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GB" sz="1400" kern="1200" dirty="0">
                          <a:solidFill>
                            <a:srgbClr val="04043F"/>
                          </a:solidFill>
                          <a:latin typeface="+mn-lt"/>
                          <a:ea typeface="+mn-ea"/>
                          <a:cs typeface="+mn-cs"/>
                        </a:rPr>
                        <a:t>19%</a:t>
                      </a:r>
                    </a:p>
                  </a:txBody>
                  <a:tcPr marL="0" marR="0" marT="0" marB="0" anchor="ctr">
                    <a:lnL w="12700" cap="flat" cmpd="sng" algn="ctr">
                      <a:solidFill>
                        <a:srgbClr val="120742"/>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66820444"/>
                  </a:ext>
                </a:extLst>
              </a:tr>
            </a:tbl>
          </a:graphicData>
        </a:graphic>
      </p:graphicFrame>
      <p:pic>
        <p:nvPicPr>
          <p:cNvPr id="8" name="Picture 2">
            <a:extLst>
              <a:ext uri="{FF2B5EF4-FFF2-40B4-BE49-F238E27FC236}">
                <a16:creationId xmlns:a16="http://schemas.microsoft.com/office/drawing/2014/main" id="{DD02D813-3F72-C5DD-4BBF-5D3A88437093}"/>
              </a:ext>
              <a:ext uri="{C183D7F6-B498-43B3-948B-1728B52AA6E4}">
                <adec:decorative xmlns:adec="http://schemas.microsoft.com/office/drawing/2017/decorative" val="1"/>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05529" y="3844693"/>
            <a:ext cx="318948" cy="3189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9C097C88-D2BD-6CF0-D75E-E52C04A01859}"/>
              </a:ext>
              <a:ext uri="{C183D7F6-B498-43B3-948B-1728B52AA6E4}">
                <adec:decorative xmlns:adec="http://schemas.microsoft.com/office/drawing/2017/decorative" val="1"/>
              </a:ext>
            </a:extLst>
          </p:cNvPr>
          <p:cNvPicPr>
            <a:picLocks noChangeAspect="1"/>
          </p:cNvPicPr>
          <p:nvPr/>
        </p:nvPicPr>
        <p:blipFill>
          <a:blip r:embed="rId4">
            <a:duotone>
              <a:schemeClr val="accent1">
                <a:shade val="45000"/>
                <a:satMod val="135000"/>
              </a:schemeClr>
              <a:prstClr val="white"/>
            </a:duotone>
          </a:blip>
          <a:stretch>
            <a:fillRect/>
          </a:stretch>
        </p:blipFill>
        <p:spPr>
          <a:xfrm>
            <a:off x="863819" y="1585485"/>
            <a:ext cx="536356" cy="384255"/>
          </a:xfrm>
          <a:prstGeom prst="rect">
            <a:avLst/>
          </a:prstGeom>
        </p:spPr>
      </p:pic>
      <p:pic>
        <p:nvPicPr>
          <p:cNvPr id="10" name="Graphic 9" descr="Male outline">
            <a:extLst>
              <a:ext uri="{FF2B5EF4-FFF2-40B4-BE49-F238E27FC236}">
                <a16:creationId xmlns:a16="http://schemas.microsoft.com/office/drawing/2014/main" id="{DA761749-63B4-14F6-05E4-3B9495CB7660}"/>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16528" y="1969741"/>
            <a:ext cx="914400" cy="914400"/>
          </a:xfrm>
          <a:prstGeom prst="rect">
            <a:avLst/>
          </a:prstGeom>
        </p:spPr>
      </p:pic>
      <p:sp>
        <p:nvSpPr>
          <p:cNvPr id="11" name="TextBox 10" descr="48%&#10;">
            <a:extLst>
              <a:ext uri="{FF2B5EF4-FFF2-40B4-BE49-F238E27FC236}">
                <a16:creationId xmlns:a16="http://schemas.microsoft.com/office/drawing/2014/main" id="{23B04A63-3B1F-2529-F055-4ADCF03024EF}"/>
              </a:ext>
            </a:extLst>
          </p:cNvPr>
          <p:cNvSpPr txBox="1"/>
          <p:nvPr/>
        </p:nvSpPr>
        <p:spPr>
          <a:xfrm>
            <a:off x="5578508" y="2327157"/>
            <a:ext cx="756057" cy="276999"/>
          </a:xfrm>
          <a:prstGeom prst="rect">
            <a:avLst/>
          </a:prstGeom>
          <a:noFill/>
        </p:spPr>
        <p:txBody>
          <a:bodyPr wrap="square" rtlCol="0">
            <a:spAutoFit/>
          </a:bodyPr>
          <a:lstStyle/>
          <a:p>
            <a:pPr algn="ctr"/>
            <a:r>
              <a:rPr lang="en-US" sz="1200" b="1">
                <a:solidFill>
                  <a:srgbClr val="120742"/>
                </a:solidFill>
              </a:rPr>
              <a:t>48%</a:t>
            </a:r>
            <a:endParaRPr lang="en-GB" sz="1200" b="1">
              <a:solidFill>
                <a:srgbClr val="120742"/>
              </a:solidFill>
            </a:endParaRPr>
          </a:p>
        </p:txBody>
      </p:sp>
      <p:pic>
        <p:nvPicPr>
          <p:cNvPr id="9" name="Graphic 8" descr="Female outline">
            <a:extLst>
              <a:ext uri="{FF2B5EF4-FFF2-40B4-BE49-F238E27FC236}">
                <a16:creationId xmlns:a16="http://schemas.microsoft.com/office/drawing/2014/main" id="{C236CCF7-4869-1E97-B79D-4E2A124FA483}"/>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2342" y="1969741"/>
            <a:ext cx="914400" cy="914400"/>
          </a:xfrm>
          <a:prstGeom prst="rect">
            <a:avLst/>
          </a:prstGeom>
        </p:spPr>
      </p:pic>
      <p:sp>
        <p:nvSpPr>
          <p:cNvPr id="7" name="TextBox 6" descr="51%&#10;">
            <a:extLst>
              <a:ext uri="{FF2B5EF4-FFF2-40B4-BE49-F238E27FC236}">
                <a16:creationId xmlns:a16="http://schemas.microsoft.com/office/drawing/2014/main" id="{FD99637F-9CA6-9A60-751B-36415E4DB80C}"/>
              </a:ext>
            </a:extLst>
          </p:cNvPr>
          <p:cNvSpPr txBox="1"/>
          <p:nvPr/>
        </p:nvSpPr>
        <p:spPr>
          <a:xfrm>
            <a:off x="6258705" y="2177650"/>
            <a:ext cx="756057" cy="276999"/>
          </a:xfrm>
          <a:prstGeom prst="rect">
            <a:avLst/>
          </a:prstGeom>
          <a:noFill/>
        </p:spPr>
        <p:txBody>
          <a:bodyPr wrap="square" rtlCol="0">
            <a:spAutoFit/>
          </a:bodyPr>
          <a:lstStyle/>
          <a:p>
            <a:pPr algn="ctr"/>
            <a:r>
              <a:rPr lang="en-US" sz="1200" b="1">
                <a:solidFill>
                  <a:srgbClr val="120742"/>
                </a:solidFill>
              </a:rPr>
              <a:t>51%</a:t>
            </a:r>
            <a:endParaRPr lang="en-GB" sz="1200" b="1">
              <a:solidFill>
                <a:srgbClr val="120742"/>
              </a:solidFill>
            </a:endParaRPr>
          </a:p>
        </p:txBody>
      </p:sp>
      <p:sp>
        <p:nvSpPr>
          <p:cNvPr id="5" name="Text Placeholder 3" descr="S1. How do you describe your gender?&#10;X2. Please type in your age. &#10;X2b. Do you have any children aged 15 or under in your household that you are responsible for (parent, legal guardian etc.)?&#10;X3a.Which of these best describe you? X4a. Which one of these best describes the occupation of the main income &#10;earner in your household? X4b. You say that the main income earner in the household is now retired. Which one of the &#10;following best describes their occupation before they retired?&#10;Total base size, n=863.&#10;">
            <a:extLst>
              <a:ext uri="{FF2B5EF4-FFF2-40B4-BE49-F238E27FC236}">
                <a16:creationId xmlns:a16="http://schemas.microsoft.com/office/drawing/2014/main" id="{38BC2A66-DB78-6790-DA46-A66B4F39DA27}"/>
              </a:ext>
            </a:extLst>
          </p:cNvPr>
          <p:cNvSpPr txBox="1">
            <a:spLocks/>
          </p:cNvSpPr>
          <p:nvPr/>
        </p:nvSpPr>
        <p:spPr>
          <a:xfrm>
            <a:off x="838201" y="5986021"/>
            <a:ext cx="6781800" cy="871979"/>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solidFill>
              </a:rPr>
              <a:t>S1. How do you describe your gender?</a:t>
            </a:r>
          </a:p>
          <a:p>
            <a:pPr marL="0" indent="0">
              <a:buNone/>
            </a:pPr>
            <a:r>
              <a:rPr lang="en-US" sz="800" dirty="0">
                <a:solidFill>
                  <a:schemeClr val="tx1"/>
                </a:solidFill>
              </a:rPr>
              <a:t>X2. Please type in your age. </a:t>
            </a:r>
          </a:p>
          <a:p>
            <a:pPr marL="0" indent="0">
              <a:buNone/>
            </a:pPr>
            <a:r>
              <a:rPr lang="en-US" sz="800" dirty="0">
                <a:solidFill>
                  <a:schemeClr val="tx1"/>
                </a:solidFill>
              </a:rPr>
              <a:t>X2b. Do you have any children aged 15 or under in your household that you are responsible for (parent, legal guardian etc.)?</a:t>
            </a:r>
          </a:p>
          <a:p>
            <a:pPr marL="0" indent="0">
              <a:buNone/>
            </a:pPr>
            <a:r>
              <a:rPr lang="en-US" sz="800" dirty="0">
                <a:solidFill>
                  <a:schemeClr val="tx1"/>
                </a:solidFill>
              </a:rPr>
              <a:t>X3a.Which of these best describe you? X4a. Which one of these best describes the occupation of the main income </a:t>
            </a:r>
          </a:p>
          <a:p>
            <a:pPr marL="0" indent="0">
              <a:buNone/>
            </a:pPr>
            <a:r>
              <a:rPr lang="en-US" sz="800" dirty="0">
                <a:solidFill>
                  <a:schemeClr val="tx1"/>
                </a:solidFill>
              </a:rPr>
              <a:t>earner in your household? X4b. You say that the main income earner in the household is now retired. Which one of the </a:t>
            </a:r>
          </a:p>
          <a:p>
            <a:pPr marL="0" indent="0">
              <a:buNone/>
            </a:pPr>
            <a:r>
              <a:rPr lang="en-US" sz="800" dirty="0">
                <a:solidFill>
                  <a:schemeClr val="tx1"/>
                </a:solidFill>
              </a:rPr>
              <a:t>following best describes their occupation before they retired?</a:t>
            </a:r>
          </a:p>
          <a:p>
            <a:pPr marL="0" indent="0">
              <a:buNone/>
            </a:pPr>
            <a:r>
              <a:rPr lang="en-US" sz="800" dirty="0">
                <a:solidFill>
                  <a:schemeClr val="tx1"/>
                </a:solidFill>
              </a:rPr>
              <a:t>Total base size, n=863.</a:t>
            </a:r>
          </a:p>
        </p:txBody>
      </p:sp>
      <p:pic>
        <p:nvPicPr>
          <p:cNvPr id="2" name="Picture 4">
            <a:extLst>
              <a:ext uri="{FF2B5EF4-FFF2-40B4-BE49-F238E27FC236}">
                <a16:creationId xmlns:a16="http://schemas.microsoft.com/office/drawing/2014/main" id="{939E141F-6943-37E7-B69C-7216D98365CB}"/>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5054" y="6422010"/>
            <a:ext cx="633012" cy="31650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59360FF6-3FB5-A88F-6234-3F1EF3E3133D}"/>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690423" y="0"/>
            <a:ext cx="4502622" cy="6858000"/>
          </a:xfrm>
          <a:prstGeom prst="rect">
            <a:avLst/>
          </a:prstGeom>
        </p:spPr>
      </p:pic>
    </p:spTree>
    <p:extLst>
      <p:ext uri="{BB962C8B-B14F-4D97-AF65-F5344CB8AC3E}">
        <p14:creationId xmlns:p14="http://schemas.microsoft.com/office/powerpoint/2010/main" val="2351157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descr="Region of origin&#10;">
            <a:extLst>
              <a:ext uri="{FF2B5EF4-FFF2-40B4-BE49-F238E27FC236}">
                <a16:creationId xmlns:a16="http://schemas.microsoft.com/office/drawing/2014/main" id="{58E63E2A-3BE4-8167-315B-F8082C2798B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Region of origin</a:t>
            </a:r>
          </a:p>
        </p:txBody>
      </p:sp>
      <p:cxnSp>
        <p:nvCxnSpPr>
          <p:cNvPr id="11" name="Straight Connector 10">
            <a:extLst>
              <a:ext uri="{FF2B5EF4-FFF2-40B4-BE49-F238E27FC236}">
                <a16:creationId xmlns:a16="http://schemas.microsoft.com/office/drawing/2014/main" id="{7CB419E9-8D8C-40CE-A743-E5E7113E33CC}"/>
              </a:ext>
              <a:ext uri="{C183D7F6-B498-43B3-948B-1728B52AA6E4}">
                <adec:decorative xmlns:adec="http://schemas.microsoft.com/office/drawing/2017/decorative" val="1"/>
              </a:ext>
            </a:extLst>
          </p:cNvPr>
          <p:cNvCxnSpPr>
            <a:cxnSpLocks/>
          </p:cNvCxnSpPr>
          <p:nvPr/>
        </p:nvCxnSpPr>
        <p:spPr>
          <a:xfrm>
            <a:off x="926972" y="704366"/>
            <a:ext cx="19540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itle 5" descr="The sample is boosted to over-represent Wales, while the rest of the sample reflects the broader UK population. The sample in broadly in line with last years sample.&#10;">
            <a:extLst>
              <a:ext uri="{FF2B5EF4-FFF2-40B4-BE49-F238E27FC236}">
                <a16:creationId xmlns:a16="http://schemas.microsoft.com/office/drawing/2014/main" id="{B8BE3E14-75EA-9F96-079A-0DC24FB6A3F1}"/>
              </a:ext>
            </a:extLst>
          </p:cNvPr>
          <p:cNvSpPr txBox="1">
            <a:spLocks/>
          </p:cNvSpPr>
          <p:nvPr/>
        </p:nvSpPr>
        <p:spPr>
          <a:xfrm>
            <a:off x="838199" y="962260"/>
            <a:ext cx="10628377" cy="549275"/>
          </a:xfrm>
        </p:spPr>
        <p:txBody>
          <a:bodyPr lIns="91440" tIns="45720" rIns="91440" bIns="45720" anchor="t">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dirty="0">
                <a:latin typeface="Arial"/>
                <a:cs typeface="Arial"/>
              </a:rPr>
              <a:t>The sample is boosted to over-represent Wales, while the rest of the sample reflects the broader UK population. The sample in broadly in line with last years sample.</a:t>
            </a:r>
            <a:endParaRPr lang="en-GB" b="1" dirty="0">
              <a:latin typeface="Arial"/>
              <a:cs typeface="Arial"/>
            </a:endParaRPr>
          </a:p>
        </p:txBody>
      </p:sp>
      <p:graphicFrame>
        <p:nvGraphicFramePr>
          <p:cNvPr id="4" name="Chart 3">
            <a:extLst>
              <a:ext uri="{FF2B5EF4-FFF2-40B4-BE49-F238E27FC236}">
                <a16:creationId xmlns:a16="http://schemas.microsoft.com/office/drawing/2014/main" id="{C7F1A902-F80B-92AA-52A9-D34D97ED5D7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786514130"/>
              </p:ext>
            </p:extLst>
          </p:nvPr>
        </p:nvGraphicFramePr>
        <p:xfrm>
          <a:off x="838200" y="2350686"/>
          <a:ext cx="11353800" cy="327443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FAA8CAA2-EDC2-81C8-3C06-BCBAEDC5CDAD}"/>
              </a:ext>
              <a:ext uri="{C183D7F6-B498-43B3-948B-1728B52AA6E4}">
                <adec:decorative xmlns:adec="http://schemas.microsoft.com/office/drawing/2017/decorative" val="1"/>
              </a:ext>
            </a:extLst>
          </p:cNvPr>
          <p:cNvSpPr/>
          <p:nvPr/>
        </p:nvSpPr>
        <p:spPr>
          <a:xfrm>
            <a:off x="1018905" y="2827994"/>
            <a:ext cx="746022" cy="1897626"/>
          </a:xfrm>
          <a:prstGeom prst="rect">
            <a:avLst/>
          </a:prstGeom>
          <a:noFill/>
          <a:ln>
            <a:solidFill>
              <a:srgbClr val="12074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7656F51-B5CD-852A-394C-65B26FB01A48}"/>
              </a:ext>
              <a:ext uri="{C183D7F6-B498-43B3-948B-1728B52AA6E4}">
                <adec:decorative xmlns:adec="http://schemas.microsoft.com/office/drawing/2017/decorative" val="1"/>
              </a:ext>
            </a:extLst>
          </p:cNvPr>
          <p:cNvSpPr txBox="1"/>
          <p:nvPr/>
        </p:nvSpPr>
        <p:spPr>
          <a:xfrm>
            <a:off x="960525" y="2397107"/>
            <a:ext cx="862781" cy="430887"/>
          </a:xfrm>
          <a:prstGeom prst="rect">
            <a:avLst/>
          </a:prstGeom>
          <a:noFill/>
        </p:spPr>
        <p:txBody>
          <a:bodyPr wrap="square">
            <a:spAutoFit/>
          </a:bodyPr>
          <a:lstStyle/>
          <a:p>
            <a:pPr algn="ctr"/>
            <a:r>
              <a:rPr lang="en-GB" sz="1100">
                <a:solidFill>
                  <a:schemeClr val="accent1"/>
                </a:solidFill>
              </a:rPr>
              <a:t>Boosted </a:t>
            </a:r>
          </a:p>
          <a:p>
            <a:pPr algn="ctr"/>
            <a:r>
              <a:rPr lang="en-GB" sz="1100">
                <a:solidFill>
                  <a:schemeClr val="accent1"/>
                </a:solidFill>
              </a:rPr>
              <a:t>Sample</a:t>
            </a:r>
          </a:p>
        </p:txBody>
      </p:sp>
      <p:sp>
        <p:nvSpPr>
          <p:cNvPr id="6" name="Text Placeholder 3" descr="S3. Where in the UK do you live? Total base size, n=863 (Nat Rep, n=750 and Wales boost, n=113).&#10;">
            <a:extLst>
              <a:ext uri="{FF2B5EF4-FFF2-40B4-BE49-F238E27FC236}">
                <a16:creationId xmlns:a16="http://schemas.microsoft.com/office/drawing/2014/main" id="{1E23E21F-121E-7A75-14D8-F521F977197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S3. Where in the UK do you live? Total base size, n=863 (Nat Rep, n=750 and Wales boost, n=113).</a:t>
            </a:r>
          </a:p>
        </p:txBody>
      </p:sp>
    </p:spTree>
    <p:extLst>
      <p:ext uri="{BB962C8B-B14F-4D97-AF65-F5344CB8AC3E}">
        <p14:creationId xmlns:p14="http://schemas.microsoft.com/office/powerpoint/2010/main" val="4075328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5F851-823E-B128-F020-BE7FB914E63D}"/>
            </a:ext>
          </a:extLst>
        </p:cNvPr>
        <p:cNvGrpSpPr/>
        <p:nvPr/>
      </p:nvGrpSpPr>
      <p:grpSpPr>
        <a:xfrm>
          <a:off x="0" y="0"/>
          <a:ext cx="0" cy="0"/>
          <a:chOff x="0" y="0"/>
          <a:chExt cx="0" cy="0"/>
        </a:xfrm>
      </p:grpSpPr>
      <p:sp>
        <p:nvSpPr>
          <p:cNvPr id="10" name="Title 9" descr="Relationship with each destination&#10;">
            <a:extLst>
              <a:ext uri="{FF2B5EF4-FFF2-40B4-BE49-F238E27FC236}">
                <a16:creationId xmlns:a16="http://schemas.microsoft.com/office/drawing/2014/main" id="{68194C1A-8282-565D-8898-CC5CEE926220}"/>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Relationship with each destination</a:t>
            </a:r>
          </a:p>
        </p:txBody>
      </p:sp>
      <p:graphicFrame>
        <p:nvGraphicFramePr>
          <p:cNvPr id="8" name="Chart 7">
            <a:extLst>
              <a:ext uri="{FF2B5EF4-FFF2-40B4-BE49-F238E27FC236}">
                <a16:creationId xmlns:a16="http://schemas.microsoft.com/office/drawing/2014/main" id="{C02226B2-73CF-9B00-DB72-EAEA21AE70F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3270981"/>
              </p:ext>
            </p:extLst>
          </p:nvPr>
        </p:nvGraphicFramePr>
        <p:xfrm>
          <a:off x="1449705" y="2203703"/>
          <a:ext cx="10543032" cy="4289171"/>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ABBF061A-33AF-D9F6-8600-DFBB499B7A13}"/>
              </a:ext>
              <a:ext uri="{C183D7F6-B498-43B3-948B-1728B52AA6E4}">
                <adec:decorative xmlns:adec="http://schemas.microsoft.com/office/drawing/2017/decorative" val="1"/>
              </a:ext>
            </a:extLst>
          </p:cNvPr>
          <p:cNvCxnSpPr>
            <a:cxnSpLocks/>
          </p:cNvCxnSpPr>
          <p:nvPr/>
        </p:nvCxnSpPr>
        <p:spPr>
          <a:xfrm>
            <a:off x="926972" y="704366"/>
            <a:ext cx="421903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Wales is a popular destination for short breaks or holidays.&#10;">
            <a:extLst>
              <a:ext uri="{FF2B5EF4-FFF2-40B4-BE49-F238E27FC236}">
                <a16:creationId xmlns:a16="http://schemas.microsoft.com/office/drawing/2014/main" id="{39A2EEC8-3CBD-6D84-4F85-D4D035003594}"/>
              </a:ext>
            </a:extLst>
          </p:cNvPr>
          <p:cNvSpPr txBox="1">
            <a:spLocks/>
          </p:cNvSpPr>
          <p:nvPr/>
        </p:nvSpPr>
        <p:spPr>
          <a:xfrm>
            <a:off x="838199" y="962260"/>
            <a:ext cx="1121359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dirty="0"/>
              <a:t>Wales is a popular destination for short breaks or holidays.</a:t>
            </a:r>
            <a:endParaRPr lang="en-GB" b="1" dirty="0"/>
          </a:p>
        </p:txBody>
      </p:sp>
      <p:sp>
        <p:nvSpPr>
          <p:cNvPr id="14" name="TextBox 13">
            <a:extLst>
              <a:ext uri="{FF2B5EF4-FFF2-40B4-BE49-F238E27FC236}">
                <a16:creationId xmlns:a16="http://schemas.microsoft.com/office/drawing/2014/main" id="{6535BBCE-954A-CC2F-EA14-F466B32177C7}"/>
              </a:ext>
            </a:extLst>
          </p:cNvPr>
          <p:cNvSpPr txBox="1"/>
          <p:nvPr/>
        </p:nvSpPr>
        <p:spPr>
          <a:xfrm>
            <a:off x="864165" y="1819763"/>
            <a:ext cx="950901" cy="707886"/>
          </a:xfrm>
          <a:prstGeom prst="rect">
            <a:avLst/>
          </a:prstGeom>
          <a:noFill/>
        </p:spPr>
        <p:txBody>
          <a:bodyPr wrap="none" rtlCol="0">
            <a:spAutoFit/>
          </a:bodyPr>
          <a:lstStyle/>
          <a:p>
            <a:pPr algn="r"/>
            <a:r>
              <a:rPr lang="en-US" sz="1000" b="1">
                <a:solidFill>
                  <a:srgbClr val="120742"/>
                </a:solidFill>
              </a:rPr>
              <a:t>%Take </a:t>
            </a:r>
          </a:p>
          <a:p>
            <a:pPr algn="r"/>
            <a:r>
              <a:rPr lang="en-US" sz="1000" b="1">
                <a:solidFill>
                  <a:srgbClr val="120742"/>
                </a:solidFill>
              </a:rPr>
              <a:t>occasional </a:t>
            </a:r>
          </a:p>
          <a:p>
            <a:pPr algn="r"/>
            <a:r>
              <a:rPr lang="en-US" sz="1000" b="1">
                <a:solidFill>
                  <a:srgbClr val="120742"/>
                </a:solidFill>
              </a:rPr>
              <a:t>short breaks</a:t>
            </a:r>
          </a:p>
          <a:p>
            <a:pPr algn="r"/>
            <a:r>
              <a:rPr lang="en-US" sz="1000" b="1">
                <a:solidFill>
                  <a:srgbClr val="120742"/>
                </a:solidFill>
              </a:rPr>
              <a:t>/ holidays</a:t>
            </a:r>
            <a:endParaRPr lang="en-GB" sz="1400" b="1">
              <a:solidFill>
                <a:srgbClr val="120742"/>
              </a:solidFill>
            </a:endParaRPr>
          </a:p>
        </p:txBody>
      </p:sp>
      <p:sp>
        <p:nvSpPr>
          <p:cNvPr id="13" name="TextBox 12">
            <a:extLst>
              <a:ext uri="{FF2B5EF4-FFF2-40B4-BE49-F238E27FC236}">
                <a16:creationId xmlns:a16="http://schemas.microsoft.com/office/drawing/2014/main" id="{A778314A-C2FA-2960-D534-631B03A3A3DB}"/>
              </a:ext>
              <a:ext uri="{C183D7F6-B498-43B3-948B-1728B52AA6E4}">
                <adec:decorative xmlns:adec="http://schemas.microsoft.com/office/drawing/2017/decorative" val="1"/>
              </a:ext>
            </a:extLst>
          </p:cNvPr>
          <p:cNvSpPr txBox="1"/>
          <p:nvPr/>
        </p:nvSpPr>
        <p:spPr>
          <a:xfrm>
            <a:off x="1815066" y="1923014"/>
            <a:ext cx="697627" cy="400110"/>
          </a:xfrm>
          <a:prstGeom prst="rect">
            <a:avLst/>
          </a:prstGeom>
          <a:noFill/>
        </p:spPr>
        <p:txBody>
          <a:bodyPr wrap="none" rtlCol="0">
            <a:spAutoFit/>
          </a:bodyPr>
          <a:lstStyle/>
          <a:p>
            <a:r>
              <a:rPr lang="en-GB" sz="2000" b="1">
                <a:solidFill>
                  <a:srgbClr val="120742"/>
                </a:solidFill>
              </a:rPr>
              <a:t>42%</a:t>
            </a:r>
          </a:p>
        </p:txBody>
      </p:sp>
      <p:sp>
        <p:nvSpPr>
          <p:cNvPr id="15" name="TextBox 14">
            <a:extLst>
              <a:ext uri="{FF2B5EF4-FFF2-40B4-BE49-F238E27FC236}">
                <a16:creationId xmlns:a16="http://schemas.microsoft.com/office/drawing/2014/main" id="{45C8AD1B-5A95-A1A5-414A-9DC90BA5878C}"/>
              </a:ext>
              <a:ext uri="{C183D7F6-B498-43B3-948B-1728B52AA6E4}">
                <adec:decorative xmlns:adec="http://schemas.microsoft.com/office/drawing/2017/decorative" val="1"/>
              </a:ext>
            </a:extLst>
          </p:cNvPr>
          <p:cNvSpPr txBox="1"/>
          <p:nvPr/>
        </p:nvSpPr>
        <p:spPr>
          <a:xfrm>
            <a:off x="2837545" y="1923014"/>
            <a:ext cx="697627" cy="400110"/>
          </a:xfrm>
          <a:prstGeom prst="rect">
            <a:avLst/>
          </a:prstGeom>
          <a:noFill/>
        </p:spPr>
        <p:txBody>
          <a:bodyPr wrap="none" rtlCol="0">
            <a:spAutoFit/>
          </a:bodyPr>
          <a:lstStyle/>
          <a:p>
            <a:r>
              <a:rPr lang="en-GB" sz="2000" b="1">
                <a:solidFill>
                  <a:srgbClr val="120742"/>
                </a:solidFill>
              </a:rPr>
              <a:t>38%</a:t>
            </a:r>
          </a:p>
        </p:txBody>
      </p:sp>
      <p:sp>
        <p:nvSpPr>
          <p:cNvPr id="16" name="TextBox 15">
            <a:extLst>
              <a:ext uri="{FF2B5EF4-FFF2-40B4-BE49-F238E27FC236}">
                <a16:creationId xmlns:a16="http://schemas.microsoft.com/office/drawing/2014/main" id="{A60365CD-4986-06A2-6032-64CE256C7A3D}"/>
              </a:ext>
              <a:ext uri="{C183D7F6-B498-43B3-948B-1728B52AA6E4}">
                <adec:decorative xmlns:adec="http://schemas.microsoft.com/office/drawing/2017/decorative" val="1"/>
              </a:ext>
            </a:extLst>
          </p:cNvPr>
          <p:cNvSpPr txBox="1"/>
          <p:nvPr/>
        </p:nvSpPr>
        <p:spPr>
          <a:xfrm>
            <a:off x="3860024" y="1923014"/>
            <a:ext cx="697627" cy="400110"/>
          </a:xfrm>
          <a:prstGeom prst="rect">
            <a:avLst/>
          </a:prstGeom>
          <a:noFill/>
        </p:spPr>
        <p:txBody>
          <a:bodyPr wrap="none" rtlCol="0">
            <a:spAutoFit/>
          </a:bodyPr>
          <a:lstStyle/>
          <a:p>
            <a:r>
              <a:rPr lang="en-GB" sz="2000" b="1">
                <a:solidFill>
                  <a:srgbClr val="120742"/>
                </a:solidFill>
              </a:rPr>
              <a:t>29%</a:t>
            </a:r>
          </a:p>
        </p:txBody>
      </p:sp>
      <p:sp>
        <p:nvSpPr>
          <p:cNvPr id="17" name="TextBox 16">
            <a:extLst>
              <a:ext uri="{FF2B5EF4-FFF2-40B4-BE49-F238E27FC236}">
                <a16:creationId xmlns:a16="http://schemas.microsoft.com/office/drawing/2014/main" id="{E9313A4A-63BF-E213-20E5-1BDF399B4212}"/>
              </a:ext>
              <a:ext uri="{C183D7F6-B498-43B3-948B-1728B52AA6E4}">
                <adec:decorative xmlns:adec="http://schemas.microsoft.com/office/drawing/2017/decorative" val="1"/>
              </a:ext>
            </a:extLst>
          </p:cNvPr>
          <p:cNvSpPr txBox="1"/>
          <p:nvPr/>
        </p:nvSpPr>
        <p:spPr>
          <a:xfrm>
            <a:off x="4882503" y="1923014"/>
            <a:ext cx="697627" cy="400110"/>
          </a:xfrm>
          <a:prstGeom prst="rect">
            <a:avLst/>
          </a:prstGeom>
          <a:noFill/>
        </p:spPr>
        <p:txBody>
          <a:bodyPr wrap="none" rtlCol="0">
            <a:spAutoFit/>
          </a:bodyPr>
          <a:lstStyle/>
          <a:p>
            <a:r>
              <a:rPr lang="en-GB" sz="2000" b="1">
                <a:solidFill>
                  <a:srgbClr val="120742"/>
                </a:solidFill>
              </a:rPr>
              <a:t>28%</a:t>
            </a:r>
          </a:p>
        </p:txBody>
      </p:sp>
      <p:sp>
        <p:nvSpPr>
          <p:cNvPr id="18" name="TextBox 17">
            <a:extLst>
              <a:ext uri="{FF2B5EF4-FFF2-40B4-BE49-F238E27FC236}">
                <a16:creationId xmlns:a16="http://schemas.microsoft.com/office/drawing/2014/main" id="{A9B1BE31-622B-E7C5-94E3-F5FD46A12331}"/>
              </a:ext>
              <a:ext uri="{C183D7F6-B498-43B3-948B-1728B52AA6E4}">
                <adec:decorative xmlns:adec="http://schemas.microsoft.com/office/drawing/2017/decorative" val="1"/>
              </a:ext>
            </a:extLst>
          </p:cNvPr>
          <p:cNvSpPr txBox="1"/>
          <p:nvPr/>
        </p:nvSpPr>
        <p:spPr>
          <a:xfrm>
            <a:off x="5904982" y="1923014"/>
            <a:ext cx="697627" cy="400110"/>
          </a:xfrm>
          <a:prstGeom prst="rect">
            <a:avLst/>
          </a:prstGeom>
          <a:noFill/>
        </p:spPr>
        <p:txBody>
          <a:bodyPr wrap="none" rtlCol="0">
            <a:spAutoFit/>
          </a:bodyPr>
          <a:lstStyle/>
          <a:p>
            <a:r>
              <a:rPr lang="en-GB" sz="2000" b="1">
                <a:solidFill>
                  <a:srgbClr val="120742"/>
                </a:solidFill>
              </a:rPr>
              <a:t>26%</a:t>
            </a:r>
          </a:p>
        </p:txBody>
      </p:sp>
      <p:sp>
        <p:nvSpPr>
          <p:cNvPr id="19" name="TextBox 18">
            <a:extLst>
              <a:ext uri="{FF2B5EF4-FFF2-40B4-BE49-F238E27FC236}">
                <a16:creationId xmlns:a16="http://schemas.microsoft.com/office/drawing/2014/main" id="{2109A992-A78D-4CAB-6E2C-4E561984EA5B}"/>
              </a:ext>
              <a:ext uri="{C183D7F6-B498-43B3-948B-1728B52AA6E4}">
                <adec:decorative xmlns:adec="http://schemas.microsoft.com/office/drawing/2017/decorative" val="1"/>
              </a:ext>
            </a:extLst>
          </p:cNvPr>
          <p:cNvSpPr txBox="1"/>
          <p:nvPr/>
        </p:nvSpPr>
        <p:spPr>
          <a:xfrm>
            <a:off x="7949940" y="1923014"/>
            <a:ext cx="697627" cy="400110"/>
          </a:xfrm>
          <a:prstGeom prst="rect">
            <a:avLst/>
          </a:prstGeom>
          <a:noFill/>
        </p:spPr>
        <p:txBody>
          <a:bodyPr wrap="none" rtlCol="0">
            <a:spAutoFit/>
          </a:bodyPr>
          <a:lstStyle/>
          <a:p>
            <a:r>
              <a:rPr lang="en-GB" sz="2000" b="1">
                <a:solidFill>
                  <a:srgbClr val="120742"/>
                </a:solidFill>
              </a:rPr>
              <a:t>22%</a:t>
            </a:r>
          </a:p>
        </p:txBody>
      </p:sp>
      <p:sp>
        <p:nvSpPr>
          <p:cNvPr id="20" name="TextBox 19">
            <a:extLst>
              <a:ext uri="{FF2B5EF4-FFF2-40B4-BE49-F238E27FC236}">
                <a16:creationId xmlns:a16="http://schemas.microsoft.com/office/drawing/2014/main" id="{B3639B17-FF35-2D3D-A177-4E1367548AAD}"/>
              </a:ext>
              <a:ext uri="{C183D7F6-B498-43B3-948B-1728B52AA6E4}">
                <adec:decorative xmlns:adec="http://schemas.microsoft.com/office/drawing/2017/decorative" val="1"/>
              </a:ext>
            </a:extLst>
          </p:cNvPr>
          <p:cNvSpPr txBox="1"/>
          <p:nvPr/>
        </p:nvSpPr>
        <p:spPr>
          <a:xfrm>
            <a:off x="6927461" y="1923014"/>
            <a:ext cx="697627" cy="400110"/>
          </a:xfrm>
          <a:prstGeom prst="rect">
            <a:avLst/>
          </a:prstGeom>
          <a:noFill/>
        </p:spPr>
        <p:txBody>
          <a:bodyPr wrap="none" rtlCol="0">
            <a:spAutoFit/>
          </a:bodyPr>
          <a:lstStyle/>
          <a:p>
            <a:r>
              <a:rPr lang="en-GB" sz="2000" b="1">
                <a:solidFill>
                  <a:srgbClr val="120742"/>
                </a:solidFill>
              </a:rPr>
              <a:t>26%</a:t>
            </a:r>
          </a:p>
        </p:txBody>
      </p:sp>
      <p:sp>
        <p:nvSpPr>
          <p:cNvPr id="21" name="TextBox 20">
            <a:extLst>
              <a:ext uri="{FF2B5EF4-FFF2-40B4-BE49-F238E27FC236}">
                <a16:creationId xmlns:a16="http://schemas.microsoft.com/office/drawing/2014/main" id="{FA3C32FF-BC6C-C338-FDFE-B59A95801758}"/>
              </a:ext>
              <a:ext uri="{C183D7F6-B498-43B3-948B-1728B52AA6E4}">
                <adec:decorative xmlns:adec="http://schemas.microsoft.com/office/drawing/2017/decorative" val="1"/>
              </a:ext>
            </a:extLst>
          </p:cNvPr>
          <p:cNvSpPr txBox="1"/>
          <p:nvPr/>
        </p:nvSpPr>
        <p:spPr>
          <a:xfrm>
            <a:off x="8972419" y="1923014"/>
            <a:ext cx="697627" cy="400110"/>
          </a:xfrm>
          <a:prstGeom prst="rect">
            <a:avLst/>
          </a:prstGeom>
          <a:noFill/>
        </p:spPr>
        <p:txBody>
          <a:bodyPr wrap="none" rtlCol="0">
            <a:spAutoFit/>
          </a:bodyPr>
          <a:lstStyle/>
          <a:p>
            <a:r>
              <a:rPr lang="en-GB" sz="2000" b="1">
                <a:solidFill>
                  <a:srgbClr val="120742"/>
                </a:solidFill>
              </a:rPr>
              <a:t>17%</a:t>
            </a:r>
          </a:p>
        </p:txBody>
      </p:sp>
      <p:sp>
        <p:nvSpPr>
          <p:cNvPr id="22" name="TextBox 21">
            <a:extLst>
              <a:ext uri="{FF2B5EF4-FFF2-40B4-BE49-F238E27FC236}">
                <a16:creationId xmlns:a16="http://schemas.microsoft.com/office/drawing/2014/main" id="{0DF9B319-0DAF-F30E-8E5B-9047A8BB0428}"/>
              </a:ext>
              <a:ext uri="{C183D7F6-B498-43B3-948B-1728B52AA6E4}">
                <adec:decorative xmlns:adec="http://schemas.microsoft.com/office/drawing/2017/decorative" val="1"/>
              </a:ext>
            </a:extLst>
          </p:cNvPr>
          <p:cNvSpPr txBox="1"/>
          <p:nvPr/>
        </p:nvSpPr>
        <p:spPr>
          <a:xfrm>
            <a:off x="11017377" y="1923014"/>
            <a:ext cx="697627" cy="400110"/>
          </a:xfrm>
          <a:prstGeom prst="rect">
            <a:avLst/>
          </a:prstGeom>
          <a:noFill/>
        </p:spPr>
        <p:txBody>
          <a:bodyPr wrap="none" rtlCol="0">
            <a:spAutoFit/>
          </a:bodyPr>
          <a:lstStyle/>
          <a:p>
            <a:r>
              <a:rPr lang="en-GB" sz="2000" b="1">
                <a:solidFill>
                  <a:srgbClr val="120742"/>
                </a:solidFill>
              </a:rPr>
              <a:t>14%</a:t>
            </a:r>
          </a:p>
        </p:txBody>
      </p:sp>
      <p:sp>
        <p:nvSpPr>
          <p:cNvPr id="23" name="TextBox 22">
            <a:extLst>
              <a:ext uri="{FF2B5EF4-FFF2-40B4-BE49-F238E27FC236}">
                <a16:creationId xmlns:a16="http://schemas.microsoft.com/office/drawing/2014/main" id="{23343786-39B2-8C8C-E4AE-6285955D3844}"/>
              </a:ext>
              <a:ext uri="{C183D7F6-B498-43B3-948B-1728B52AA6E4}">
                <adec:decorative xmlns:adec="http://schemas.microsoft.com/office/drawing/2017/decorative" val="1"/>
              </a:ext>
            </a:extLst>
          </p:cNvPr>
          <p:cNvSpPr txBox="1"/>
          <p:nvPr/>
        </p:nvSpPr>
        <p:spPr>
          <a:xfrm>
            <a:off x="9994898" y="1923014"/>
            <a:ext cx="697627" cy="400110"/>
          </a:xfrm>
          <a:prstGeom prst="rect">
            <a:avLst/>
          </a:prstGeom>
          <a:noFill/>
        </p:spPr>
        <p:txBody>
          <a:bodyPr wrap="none" rtlCol="0">
            <a:spAutoFit/>
          </a:bodyPr>
          <a:lstStyle/>
          <a:p>
            <a:r>
              <a:rPr lang="en-GB" sz="2000" b="1">
                <a:solidFill>
                  <a:srgbClr val="120742"/>
                </a:solidFill>
              </a:rPr>
              <a:t>15%</a:t>
            </a:r>
          </a:p>
        </p:txBody>
      </p:sp>
      <p:sp>
        <p:nvSpPr>
          <p:cNvPr id="6" name="Text Placeholder 3" descr="C1. Which of the following statements best applies to you when it comes to visiting these destinations? Total base size, Nat Rep, n=750 and Wales boost, n=113.">
            <a:extLst>
              <a:ext uri="{FF2B5EF4-FFF2-40B4-BE49-F238E27FC236}">
                <a16:creationId xmlns:a16="http://schemas.microsoft.com/office/drawing/2014/main" id="{33C5994D-6017-FB57-2492-0B8D5F2ACEF7}"/>
              </a:ext>
            </a:extLst>
          </p:cNvPr>
          <p:cNvSpPr txBox="1">
            <a:spLocks/>
          </p:cNvSpPr>
          <p:nvPr/>
        </p:nvSpPr>
        <p:spPr>
          <a:xfrm>
            <a:off x="838200" y="6519446"/>
            <a:ext cx="11353799" cy="33855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C1. Which of the following statements best applies to you when it comes to visiting these destinations? Total base size, Nat Rep, n=750 and Wales boost, n=113.</a:t>
            </a:r>
            <a:endParaRPr lang="en-US" sz="1000" dirty="0">
              <a:solidFill>
                <a:schemeClr val="tx1"/>
              </a:solidFill>
              <a:highlight>
                <a:srgbClr val="FFFF00"/>
              </a:highlight>
            </a:endParaRPr>
          </a:p>
        </p:txBody>
      </p:sp>
    </p:spTree>
    <p:extLst>
      <p:ext uri="{BB962C8B-B14F-4D97-AF65-F5344CB8AC3E}">
        <p14:creationId xmlns:p14="http://schemas.microsoft.com/office/powerpoint/2010/main" val="3702589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8" name="Title 7" descr="Previous visits to each destination&#10;">
            <a:extLst>
              <a:ext uri="{FF2B5EF4-FFF2-40B4-BE49-F238E27FC236}">
                <a16:creationId xmlns:a16="http://schemas.microsoft.com/office/drawing/2014/main" id="{DB42830E-8C62-BC99-E91F-2AA2D4F19757}"/>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Previous visits to each destination</a:t>
            </a:r>
          </a:p>
        </p:txBody>
      </p:sp>
      <p:cxnSp>
        <p:nvCxnSpPr>
          <p:cNvPr id="9" name="Straight Connector 8">
            <a:extLst>
              <a:ext uri="{FF2B5EF4-FFF2-40B4-BE49-F238E27FC236}">
                <a16:creationId xmlns:a16="http://schemas.microsoft.com/office/drawing/2014/main" id="{19B7D433-F723-A0B9-F330-DD497BBEA07D}"/>
              </a:ext>
              <a:ext uri="{C183D7F6-B498-43B3-948B-1728B52AA6E4}">
                <adec:decorative xmlns:adec="http://schemas.microsoft.com/office/drawing/2017/decorative" val="1"/>
              </a:ext>
            </a:extLst>
          </p:cNvPr>
          <p:cNvCxnSpPr>
            <a:cxnSpLocks/>
          </p:cNvCxnSpPr>
          <p:nvPr/>
        </p:nvCxnSpPr>
        <p:spPr>
          <a:xfrm>
            <a:off x="926972" y="704366"/>
            <a:ext cx="419617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Of those who had visited Wales, 27% had visited in 2024, and 13% had visited in the past two months. Wales was the most popular destination.&#10;">
            <a:extLst>
              <a:ext uri="{FF2B5EF4-FFF2-40B4-BE49-F238E27FC236}">
                <a16:creationId xmlns:a16="http://schemas.microsoft.com/office/drawing/2014/main" id="{86B969E3-6313-CD7F-C256-E771F4440F85}"/>
              </a:ext>
            </a:extLst>
          </p:cNvPr>
          <p:cNvSpPr txBox="1">
            <a:spLocks/>
          </p:cNvSpPr>
          <p:nvPr/>
        </p:nvSpPr>
        <p:spPr>
          <a:xfrm>
            <a:off x="838199" y="962260"/>
            <a:ext cx="1121359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dirty="0"/>
              <a:t>Of those who had visited Wales, 27% had visited in 2024, and 13% had visited in the past two months. Wales was the most popular destination.</a:t>
            </a:r>
            <a:endParaRPr lang="en-GB" b="1" dirty="0"/>
          </a:p>
        </p:txBody>
      </p:sp>
      <p:graphicFrame>
        <p:nvGraphicFramePr>
          <p:cNvPr id="18" name="Chart 17">
            <a:extLst>
              <a:ext uri="{FF2B5EF4-FFF2-40B4-BE49-F238E27FC236}">
                <a16:creationId xmlns:a16="http://schemas.microsoft.com/office/drawing/2014/main" id="{34896271-72DA-BDD5-1F67-9ED391F6669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09755961"/>
              </p:ext>
            </p:extLst>
          </p:nvPr>
        </p:nvGraphicFramePr>
        <p:xfrm>
          <a:off x="926972" y="1681239"/>
          <a:ext cx="11124820" cy="4472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3" descr="C2. When did you last visit these places for a short break or holiday? All who have visited or not sure, n=675 Wales, n=593 Scotland, n=359 Northern Ireland, n=402 Republic of Ireland, n=565 Yorkshire, n=534 The Lake District, n=607 West Country, n=463 Peak District, n=574 The South Coast of England. &#10;">
            <a:extLst>
              <a:ext uri="{FF2B5EF4-FFF2-40B4-BE49-F238E27FC236}">
                <a16:creationId xmlns:a16="http://schemas.microsoft.com/office/drawing/2014/main" id="{90F47216-653D-73DC-1D54-53BE15C8496F}"/>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C2. When did you last visit these places for a short break or holiday? All who have visited or not sure, n=675 Wales, n=593 Scotland, n=359 Northern Ireland, n=402 Republic of Ireland, n=565 Yorkshire, n=534 The Lake District, n=607 West Country, n=463 Peak District, n=574 The South Coast of England. </a:t>
            </a:r>
          </a:p>
        </p:txBody>
      </p:sp>
    </p:spTree>
    <p:extLst>
      <p:ext uri="{BB962C8B-B14F-4D97-AF65-F5344CB8AC3E}">
        <p14:creationId xmlns:p14="http://schemas.microsoft.com/office/powerpoint/2010/main" val="3637725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0" name="Title 9" descr="Destination influences&#10;">
            <a:extLst>
              <a:ext uri="{FF2B5EF4-FFF2-40B4-BE49-F238E27FC236}">
                <a16:creationId xmlns:a16="http://schemas.microsoft.com/office/drawing/2014/main" id="{CF3A5A64-5AC9-A494-7E87-FEFCEDF38528}"/>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Destination influences</a:t>
            </a:r>
          </a:p>
        </p:txBody>
      </p:sp>
      <p:cxnSp>
        <p:nvCxnSpPr>
          <p:cNvPr id="13" name="Straight Connector 12">
            <a:extLst>
              <a:ext uri="{FF2B5EF4-FFF2-40B4-BE49-F238E27FC236}">
                <a16:creationId xmlns:a16="http://schemas.microsoft.com/office/drawing/2014/main" id="{0C21F0C5-8BE8-348F-4745-5C17DC905DA2}"/>
              </a:ext>
              <a:ext uri="{C183D7F6-B498-43B3-948B-1728B52AA6E4}">
                <adec:decorative xmlns:adec="http://schemas.microsoft.com/office/drawing/2017/decorative" val="1"/>
              </a:ext>
            </a:extLst>
          </p:cNvPr>
          <p:cNvCxnSpPr>
            <a:cxnSpLocks/>
          </p:cNvCxnSpPr>
          <p:nvPr/>
        </p:nvCxnSpPr>
        <p:spPr>
          <a:xfrm>
            <a:off x="926972" y="704366"/>
            <a:ext cx="274397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Value for money is the most influential factor when selecting a domestic holiday, followed by convenience. ‘Great value for money’ is important across all social grades, but it is particularly important for those in the C1 grade (58%) compared to the AB grade (45%).&#10;">
            <a:extLst>
              <a:ext uri="{FF2B5EF4-FFF2-40B4-BE49-F238E27FC236}">
                <a16:creationId xmlns:a16="http://schemas.microsoft.com/office/drawing/2014/main" id="{C06E61BF-25E2-9BD5-DD61-7EFB640682A3}"/>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Value for money is the most influential factor when selecting a domestic holiday, followed by convenience. ‘Great value for money’ is important across all social grades, but it is particularly important for those in the C1 grade (58%) compared to the AB grade (45%).</a:t>
            </a:r>
            <a:endParaRPr lang="en-GB" sz="1600" b="1" dirty="0">
              <a:solidFill>
                <a:schemeClr val="accent1"/>
              </a:solidFill>
            </a:endParaRPr>
          </a:p>
        </p:txBody>
      </p:sp>
      <p:pic>
        <p:nvPicPr>
          <p:cNvPr id="5122" name="Picture 2">
            <a:extLst>
              <a:ext uri="{FF2B5EF4-FFF2-40B4-BE49-F238E27FC236}">
                <a16:creationId xmlns:a16="http://schemas.microsoft.com/office/drawing/2014/main" id="{47CE02F9-4981-1809-8C66-1452C2FF98A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FD90B94B-CD0A-F0CE-078B-06451F464349}"/>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947420460"/>
              </p:ext>
            </p:extLst>
          </p:nvPr>
        </p:nvGraphicFramePr>
        <p:xfrm>
          <a:off x="4419981" y="2408352"/>
          <a:ext cx="1494898" cy="695960"/>
        </p:xfrm>
        <a:graphic>
          <a:graphicData uri="http://schemas.openxmlformats.org/drawingml/2006/table">
            <a:tbl>
              <a:tblPr firstRow="1" bandRow="1">
                <a:tableStyleId>{5C22544A-7EE6-4342-B048-85BDC9FD1C3A}</a:tableStyleId>
              </a:tblPr>
              <a:tblGrid>
                <a:gridCol w="1002800">
                  <a:extLst>
                    <a:ext uri="{9D8B030D-6E8A-4147-A177-3AD203B41FA5}">
                      <a16:colId xmlns:a16="http://schemas.microsoft.com/office/drawing/2014/main" val="3441164398"/>
                    </a:ext>
                  </a:extLst>
                </a:gridCol>
                <a:gridCol w="492098">
                  <a:extLst>
                    <a:ext uri="{9D8B030D-6E8A-4147-A177-3AD203B41FA5}">
                      <a16:colId xmlns:a16="http://schemas.microsoft.com/office/drawing/2014/main" val="4012699626"/>
                    </a:ext>
                  </a:extLst>
                </a:gridCol>
              </a:tblGrid>
              <a:tr h="137319">
                <a:tc>
                  <a:txBody>
                    <a:bodyPr/>
                    <a:lstStyle/>
                    <a:p>
                      <a:pPr algn="r" fontAlgn="b"/>
                      <a:r>
                        <a:rPr lang="en-GB" sz="1100" b="0" kern="1200">
                          <a:solidFill>
                            <a:srgbClr val="04043F"/>
                          </a:solidFill>
                          <a:latin typeface="+mn-lt"/>
                          <a:ea typeface="+mn-ea"/>
                          <a:cs typeface="+mn-cs"/>
                        </a:rPr>
                        <a:t>AB</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a:solidFill>
                            <a:srgbClr val="04043F"/>
                          </a:solidFill>
                          <a:latin typeface="+mn-lt"/>
                          <a:ea typeface="+mn-ea"/>
                          <a:cs typeface="+mn-cs"/>
                        </a:rPr>
                        <a:t>45%</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091569"/>
                  </a:ext>
                </a:extLst>
              </a:tr>
              <a:tr h="137319">
                <a:tc>
                  <a:txBody>
                    <a:bodyPr/>
                    <a:lstStyle/>
                    <a:p>
                      <a:pPr algn="r" fontAlgn="b"/>
                      <a:r>
                        <a:rPr lang="en-GB" sz="1100" b="0" kern="1200">
                          <a:solidFill>
                            <a:srgbClr val="04043F"/>
                          </a:solidFill>
                          <a:latin typeface="+mn-lt"/>
                          <a:ea typeface="+mn-ea"/>
                          <a:cs typeface="+mn-cs"/>
                        </a:rPr>
                        <a:t>C1</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a:solidFill>
                            <a:srgbClr val="04043F"/>
                          </a:solidFill>
                          <a:latin typeface="+mn-lt"/>
                          <a:ea typeface="+mn-ea"/>
                          <a:cs typeface="+mn-cs"/>
                        </a:rPr>
                        <a:t>58%</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5097228"/>
                  </a:ext>
                </a:extLst>
              </a:tr>
              <a:tr h="137319">
                <a:tc>
                  <a:txBody>
                    <a:bodyPr/>
                    <a:lstStyle/>
                    <a:p>
                      <a:pPr algn="r" fontAlgn="b"/>
                      <a:r>
                        <a:rPr lang="en-GB" sz="1100" b="0" kern="1200">
                          <a:solidFill>
                            <a:srgbClr val="04043F"/>
                          </a:solidFill>
                          <a:latin typeface="+mn-lt"/>
                          <a:ea typeface="+mn-ea"/>
                          <a:cs typeface="+mn-cs"/>
                        </a:rPr>
                        <a:t>C2</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a:solidFill>
                            <a:srgbClr val="04043F"/>
                          </a:solidFill>
                          <a:latin typeface="+mn-lt"/>
                          <a:ea typeface="+mn-ea"/>
                          <a:cs typeface="+mn-cs"/>
                        </a:rPr>
                        <a:t>56%</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7053699"/>
                  </a:ext>
                </a:extLst>
              </a:tr>
              <a:tr h="137319">
                <a:tc>
                  <a:txBody>
                    <a:bodyPr/>
                    <a:lstStyle/>
                    <a:p>
                      <a:pPr algn="r" fontAlgn="b"/>
                      <a:r>
                        <a:rPr lang="en-GB" sz="1100" b="0" kern="1200">
                          <a:solidFill>
                            <a:srgbClr val="04043F"/>
                          </a:solidFill>
                          <a:latin typeface="+mn-lt"/>
                          <a:ea typeface="+mn-ea"/>
                          <a:cs typeface="+mn-cs"/>
                        </a:rPr>
                        <a:t>DE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100" b="0" kern="1200" dirty="0">
                          <a:solidFill>
                            <a:srgbClr val="04043F"/>
                          </a:solidFill>
                          <a:latin typeface="+mn-lt"/>
                          <a:ea typeface="+mn-ea"/>
                          <a:cs typeface="+mn-cs"/>
                        </a:rPr>
                        <a:t>55%</a:t>
                      </a:r>
                    </a:p>
                  </a:txBody>
                  <a:tcPr marL="0" marR="0" marT="0" marB="0"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4688421"/>
                  </a:ext>
                </a:extLst>
              </a:tr>
            </a:tbl>
          </a:graphicData>
        </a:graphic>
      </p:graphicFrame>
      <p:graphicFrame>
        <p:nvGraphicFramePr>
          <p:cNvPr id="3" name="Chart 2">
            <a:extLst>
              <a:ext uri="{FF2B5EF4-FFF2-40B4-BE49-F238E27FC236}">
                <a16:creationId xmlns:a16="http://schemas.microsoft.com/office/drawing/2014/main" id="{FDB3469A-5D91-9D9B-99FC-BB1E083A6DB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20160019"/>
              </p:ext>
            </p:extLst>
          </p:nvPr>
        </p:nvGraphicFramePr>
        <p:xfrm>
          <a:off x="-4088174" y="3057940"/>
          <a:ext cx="11329619" cy="320992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descr="Great value for money&#10;">
            <a:extLst>
              <a:ext uri="{FF2B5EF4-FFF2-40B4-BE49-F238E27FC236}">
                <a16:creationId xmlns:a16="http://schemas.microsoft.com/office/drawing/2014/main" id="{3C274972-801C-43F6-F0C1-9CE956742219}"/>
              </a:ext>
              <a:ext uri="{C183D7F6-B498-43B3-948B-1728B52AA6E4}">
                <adec:decorative xmlns:adec="http://schemas.microsoft.com/office/drawing/2017/decorative" val="0"/>
              </a:ext>
            </a:extLst>
          </p:cNvPr>
          <p:cNvSpPr txBox="1"/>
          <p:nvPr/>
        </p:nvSpPr>
        <p:spPr>
          <a:xfrm>
            <a:off x="2260227" y="2499183"/>
            <a:ext cx="2046526" cy="523220"/>
          </a:xfrm>
          <a:prstGeom prst="rect">
            <a:avLst/>
          </a:prstGeom>
          <a:noFill/>
        </p:spPr>
        <p:txBody>
          <a:bodyPr wrap="square" rtlCol="0" anchor="ctr">
            <a:spAutoFit/>
          </a:bodyPr>
          <a:lstStyle/>
          <a:p>
            <a:pPr algn="r"/>
            <a:r>
              <a:rPr lang="en-US" sz="1400" b="1">
                <a:solidFill>
                  <a:srgbClr val="120742"/>
                </a:solidFill>
              </a:rPr>
              <a:t>Great value for money</a:t>
            </a:r>
          </a:p>
        </p:txBody>
      </p:sp>
      <p:sp>
        <p:nvSpPr>
          <p:cNvPr id="11" name="TextBox 10" descr="53%&#10;">
            <a:extLst>
              <a:ext uri="{FF2B5EF4-FFF2-40B4-BE49-F238E27FC236}">
                <a16:creationId xmlns:a16="http://schemas.microsoft.com/office/drawing/2014/main" id="{6076606B-6346-F6B0-49BB-D2085C364C87}"/>
              </a:ext>
            </a:extLst>
          </p:cNvPr>
          <p:cNvSpPr txBox="1"/>
          <p:nvPr/>
        </p:nvSpPr>
        <p:spPr>
          <a:xfrm>
            <a:off x="4252143" y="2494722"/>
            <a:ext cx="904415" cy="523220"/>
          </a:xfrm>
          <a:prstGeom prst="rect">
            <a:avLst/>
          </a:prstGeom>
          <a:noFill/>
        </p:spPr>
        <p:txBody>
          <a:bodyPr wrap="none" rtlCol="0">
            <a:spAutoFit/>
          </a:bodyPr>
          <a:lstStyle/>
          <a:p>
            <a:r>
              <a:rPr lang="en-GB" sz="2800" b="1">
                <a:solidFill>
                  <a:srgbClr val="120742"/>
                </a:solidFill>
              </a:rPr>
              <a:t>53%</a:t>
            </a:r>
          </a:p>
        </p:txBody>
      </p:sp>
      <p:sp>
        <p:nvSpPr>
          <p:cNvPr id="7" name="Text Placeholder 3" descr="B2. Below is a list of influences people have given for choosing their short break and holiday destinations. Which, if any, are most influential when you think about choosing short breaks or holidays in the UK? Total base size, n=863.&#10;">
            <a:extLst>
              <a:ext uri="{FF2B5EF4-FFF2-40B4-BE49-F238E27FC236}">
                <a16:creationId xmlns:a16="http://schemas.microsoft.com/office/drawing/2014/main" id="{90F47216-653D-73DC-1D54-53BE15C8496F}"/>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B2. Below is a list of influences people have given for choosing their short break and holiday destinations. Which, if any, are most influential when you think about choosing short breaks or holidays in the UK? Total base size, n=863.</a:t>
            </a:r>
          </a:p>
        </p:txBody>
      </p:sp>
    </p:spTree>
    <p:extLst>
      <p:ext uri="{BB962C8B-B14F-4D97-AF65-F5344CB8AC3E}">
        <p14:creationId xmlns:p14="http://schemas.microsoft.com/office/powerpoint/2010/main" val="2358300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2F33B-2F34-355C-6A55-AD672151212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222A4F42-1F37-D274-2118-729A0108951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14B4F63-082C-BD2A-A69A-EA135D7C0831}"/>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WALES VISITATION 2024&#10;">
            <a:extLst>
              <a:ext uri="{FF2B5EF4-FFF2-40B4-BE49-F238E27FC236}">
                <a16:creationId xmlns:a16="http://schemas.microsoft.com/office/drawing/2014/main" id="{75B6A211-18B0-BD52-5EDA-14765F7C8B76}"/>
              </a:ext>
              <a:ext uri="{C183D7F6-B498-43B3-948B-1728B52AA6E4}">
                <adec:decorative xmlns:adec="http://schemas.microsoft.com/office/drawing/2017/decorative" val="0"/>
              </a:ext>
            </a:extLst>
          </p:cNvPr>
          <p:cNvSpPr txBox="1">
            <a:spLocks noGrp="1"/>
          </p:cNvSpPr>
          <p:nvPr>
            <p:ph type="title" idx="4294967295"/>
          </p:nvPr>
        </p:nvSpPr>
        <p:spPr>
          <a:xfrm>
            <a:off x="386467" y="2951947"/>
            <a:ext cx="5438775"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WALES VISITATION 2024</a:t>
            </a:r>
          </a:p>
        </p:txBody>
      </p:sp>
      <p:pic>
        <p:nvPicPr>
          <p:cNvPr id="4" name="Picture 2">
            <a:extLst>
              <a:ext uri="{FF2B5EF4-FFF2-40B4-BE49-F238E27FC236}">
                <a16:creationId xmlns:a16="http://schemas.microsoft.com/office/drawing/2014/main" id="{96F38682-D385-6741-210B-9075FF79E21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E2992FE-900E-4C3D-B663-57A9DE69996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899692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descr="Took a short break or holiday in Wales in 2024">
            <a:extLst>
              <a:ext uri="{FF2B5EF4-FFF2-40B4-BE49-F238E27FC236}">
                <a16:creationId xmlns:a16="http://schemas.microsoft.com/office/drawing/2014/main" id="{889975A6-AE94-2AC4-490E-73D97FC3A66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Took a short break or holiday in Wales in 2024</a:t>
            </a:r>
          </a:p>
        </p:txBody>
      </p:sp>
      <p:cxnSp>
        <p:nvCxnSpPr>
          <p:cNvPr id="10" name="Straight Connector 9">
            <a:extLst>
              <a:ext uri="{FF2B5EF4-FFF2-40B4-BE49-F238E27FC236}">
                <a16:creationId xmlns:a16="http://schemas.microsoft.com/office/drawing/2014/main" id="{E01EFBC1-65EA-324E-F771-E5D50421AD9C}"/>
              </a:ext>
              <a:ext uri="{C183D7F6-B498-43B3-948B-1728B52AA6E4}">
                <adec:decorative xmlns:adec="http://schemas.microsoft.com/office/drawing/2017/decorative" val="1"/>
              </a:ext>
            </a:extLst>
          </p:cNvPr>
          <p:cNvCxnSpPr>
            <a:cxnSpLocks/>
          </p:cNvCxnSpPr>
          <p:nvPr/>
        </p:nvCxnSpPr>
        <p:spPr>
          <a:xfrm>
            <a:off x="926972" y="704366"/>
            <a:ext cx="559396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5" descr="A total of 40% visited Wales in 2024, slightly up from 38% the previous year. Families were the most likely to have taken a short break or holiday, while retirees were the least likely.&#10;">
            <a:extLst>
              <a:ext uri="{FF2B5EF4-FFF2-40B4-BE49-F238E27FC236}">
                <a16:creationId xmlns:a16="http://schemas.microsoft.com/office/drawing/2014/main" id="{AA6B2F13-52C4-4D72-AF42-7EAD496B1868}"/>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A total of 40% visited Wales in 2024, slightly up from 38% the previous year. Families were the most likely to have taken a short break or holiday, while retirees were the least likely.</a:t>
            </a:r>
            <a:endParaRPr lang="en-GB" sz="1600" b="1" dirty="0">
              <a:solidFill>
                <a:schemeClr val="accent1"/>
              </a:solidFill>
            </a:endParaRPr>
          </a:p>
        </p:txBody>
      </p:sp>
      <p:graphicFrame>
        <p:nvGraphicFramePr>
          <p:cNvPr id="4" name="Chart 3">
            <a:extLst>
              <a:ext uri="{FF2B5EF4-FFF2-40B4-BE49-F238E27FC236}">
                <a16:creationId xmlns:a16="http://schemas.microsoft.com/office/drawing/2014/main" id="{128E989F-20A4-C4AC-C5C7-60B183279D5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77010132"/>
              </p:ext>
            </p:extLst>
          </p:nvPr>
        </p:nvGraphicFramePr>
        <p:xfrm>
          <a:off x="838200" y="1726949"/>
          <a:ext cx="6789000" cy="32744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descr="How many short breaks or holidays (average in 2024)&#10;">
            <a:extLst>
              <a:ext uri="{FF2B5EF4-FFF2-40B4-BE49-F238E27FC236}">
                <a16:creationId xmlns:a16="http://schemas.microsoft.com/office/drawing/2014/main" id="{3D2A344E-0FCE-27C4-531B-6A503A259164}"/>
              </a:ext>
            </a:extLst>
          </p:cNvPr>
          <p:cNvSpPr txBox="1"/>
          <p:nvPr/>
        </p:nvSpPr>
        <p:spPr>
          <a:xfrm>
            <a:off x="1675240" y="5307763"/>
            <a:ext cx="5375189" cy="338554"/>
          </a:xfrm>
          <a:prstGeom prst="rect">
            <a:avLst/>
          </a:prstGeom>
          <a:noFill/>
        </p:spPr>
        <p:txBody>
          <a:bodyPr wrap="none" rtlCol="0">
            <a:spAutoFit/>
          </a:bodyPr>
          <a:lstStyle/>
          <a:p>
            <a:r>
              <a:rPr lang="en-GB" sz="1600" b="1" dirty="0">
                <a:solidFill>
                  <a:srgbClr val="04043F"/>
                </a:solidFill>
              </a:rPr>
              <a:t>How many short breaks or holidays (average in 2024)</a:t>
            </a:r>
          </a:p>
        </p:txBody>
      </p:sp>
      <p:sp>
        <p:nvSpPr>
          <p:cNvPr id="9" name="TextBox 8" descr="1.88 short breaks (1-3 nights)&#10;1.55 holidays (4+ nights)&#10;">
            <a:extLst>
              <a:ext uri="{FF2B5EF4-FFF2-40B4-BE49-F238E27FC236}">
                <a16:creationId xmlns:a16="http://schemas.microsoft.com/office/drawing/2014/main" id="{FD4BEA88-FCAF-EB48-8EDA-7DF2FD66CDF1}"/>
              </a:ext>
            </a:extLst>
          </p:cNvPr>
          <p:cNvSpPr txBox="1"/>
          <p:nvPr/>
        </p:nvSpPr>
        <p:spPr>
          <a:xfrm>
            <a:off x="2330066" y="5690208"/>
            <a:ext cx="3198312" cy="646331"/>
          </a:xfrm>
          <a:prstGeom prst="rect">
            <a:avLst/>
          </a:prstGeom>
          <a:noFill/>
        </p:spPr>
        <p:txBody>
          <a:bodyPr wrap="none" rtlCol="0">
            <a:spAutoFit/>
          </a:bodyPr>
          <a:lstStyle/>
          <a:p>
            <a:pPr algn="ctr"/>
            <a:r>
              <a:rPr lang="en-GB" b="1" dirty="0">
                <a:solidFill>
                  <a:srgbClr val="120742"/>
                </a:solidFill>
              </a:rPr>
              <a:t>1.88</a:t>
            </a:r>
            <a:r>
              <a:rPr lang="en-GB" dirty="0">
                <a:solidFill>
                  <a:srgbClr val="120742"/>
                </a:solidFill>
              </a:rPr>
              <a:t> short breaks (1-3 nights)</a:t>
            </a:r>
          </a:p>
          <a:p>
            <a:pPr algn="ctr"/>
            <a:r>
              <a:rPr lang="en-GB" b="1" dirty="0">
                <a:solidFill>
                  <a:srgbClr val="120742"/>
                </a:solidFill>
              </a:rPr>
              <a:t>1.55</a:t>
            </a:r>
            <a:r>
              <a:rPr lang="en-GB" dirty="0">
                <a:solidFill>
                  <a:srgbClr val="120742"/>
                </a:solidFill>
              </a:rPr>
              <a:t> holidays (4+ nights)</a:t>
            </a:r>
          </a:p>
        </p:txBody>
      </p:sp>
      <p:sp>
        <p:nvSpPr>
          <p:cNvPr id="5" name="Text Placeholder 3" descr="D1. Did you take a short break or holiday in Wales in 2024? Total base size, n=863.&#10;D2. How many short breaks or holidays did you take in Wales in 2024? Wales 2024 trip takers, n=346.&#10;">
            <a:extLst>
              <a:ext uri="{FF2B5EF4-FFF2-40B4-BE49-F238E27FC236}">
                <a16:creationId xmlns:a16="http://schemas.microsoft.com/office/drawing/2014/main" id="{73E034F1-FCB6-25BF-1F6C-71767D91681D}"/>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D1. Did you take a short break or holiday in Wales in 2024? Total base size, n=863.</a:t>
            </a:r>
          </a:p>
          <a:p>
            <a:pPr marL="0" indent="0">
              <a:buNone/>
            </a:pPr>
            <a:r>
              <a:rPr lang="en-US" sz="1000" dirty="0">
                <a:solidFill>
                  <a:schemeClr val="tx1"/>
                </a:solidFill>
              </a:rPr>
              <a:t>D2. How many short breaks or holidays did you take in Wales in 2024? Wales 2024 trip takers, n=346.</a:t>
            </a:r>
          </a:p>
        </p:txBody>
      </p:sp>
      <p:pic>
        <p:nvPicPr>
          <p:cNvPr id="3" name="Picture Placeholder 2">
            <a:extLst>
              <a:ext uri="{FF2B5EF4-FFF2-40B4-BE49-F238E27FC236}">
                <a16:creationId xmlns:a16="http://schemas.microsoft.com/office/drawing/2014/main" id="{60E8A7E5-8CAF-C555-4EB9-6C9FC9DE9BBC}"/>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EADE3163-5C3E-3D39-6BE4-888F7DD21DAF}"/>
              </a:ext>
              <a:ext uri="{C183D7F6-B498-43B3-948B-1728B52AA6E4}">
                <adec:decorative xmlns:adec="http://schemas.microsoft.com/office/drawing/2017/decorative" val="1"/>
              </a:ext>
            </a:extLst>
          </p:cNvPr>
          <p:cNvCxnSpPr>
            <a:cxnSpLocks/>
          </p:cNvCxnSpPr>
          <p:nvPr/>
        </p:nvCxnSpPr>
        <p:spPr>
          <a:xfrm flipV="1">
            <a:off x="2217039" y="2228850"/>
            <a:ext cx="0" cy="2700672"/>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6019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descr="Month trip taken in Wales in 2023 or 2024&#10;">
            <a:extLst>
              <a:ext uri="{FF2B5EF4-FFF2-40B4-BE49-F238E27FC236}">
                <a16:creationId xmlns:a16="http://schemas.microsoft.com/office/drawing/2014/main" id="{DBA3CBAB-6180-B785-33B8-E02FE1E6A16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Month trip taken in Wales in 2023 or 2024</a:t>
            </a:r>
          </a:p>
        </p:txBody>
      </p:sp>
      <p:cxnSp>
        <p:nvCxnSpPr>
          <p:cNvPr id="11" name="Straight Connector 10">
            <a:extLst>
              <a:ext uri="{FF2B5EF4-FFF2-40B4-BE49-F238E27FC236}">
                <a16:creationId xmlns:a16="http://schemas.microsoft.com/office/drawing/2014/main" id="{FC01F9FA-4977-8330-A10F-F15146D07133}"/>
              </a:ext>
              <a:ext uri="{C183D7F6-B498-43B3-948B-1728B52AA6E4}">
                <adec:decorative xmlns:adec="http://schemas.microsoft.com/office/drawing/2017/decorative" val="1"/>
              </a:ext>
            </a:extLst>
          </p:cNvPr>
          <p:cNvCxnSpPr>
            <a:cxnSpLocks/>
          </p:cNvCxnSpPr>
          <p:nvPr/>
        </p:nvCxnSpPr>
        <p:spPr>
          <a:xfrm>
            <a:off x="926972" y="704366"/>
            <a:ext cx="497278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Overnight visits amongst domestic tourists to Wales remain highest in the spring and summer months.&#10;">
            <a:extLst>
              <a:ext uri="{FF2B5EF4-FFF2-40B4-BE49-F238E27FC236}">
                <a16:creationId xmlns:a16="http://schemas.microsoft.com/office/drawing/2014/main" id="{D54A10D7-C077-D959-E123-66397D184095}"/>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dirty="0">
                <a:solidFill>
                  <a:schemeClr val="accent1"/>
                </a:solidFill>
              </a:rPr>
              <a:t>Overnight visits amongst domestic tourists to Wales remain highest in the spring and summer months.</a:t>
            </a:r>
          </a:p>
        </p:txBody>
      </p:sp>
      <p:graphicFrame>
        <p:nvGraphicFramePr>
          <p:cNvPr id="6" name="Chart 5">
            <a:extLst>
              <a:ext uri="{FF2B5EF4-FFF2-40B4-BE49-F238E27FC236}">
                <a16:creationId xmlns:a16="http://schemas.microsoft.com/office/drawing/2014/main" id="{9384C0B3-B7CC-D823-4B11-1E706524360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1171504"/>
              </p:ext>
            </p:extLst>
          </p:nvPr>
        </p:nvGraphicFramePr>
        <p:xfrm>
          <a:off x="809003" y="1814262"/>
          <a:ext cx="6817348" cy="390313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descr="D3. And in which months of the year did you visit for a short break or holiday in 2024?&#10;Wales trip takers, n=424 (taken a trip in 2023), n=346 (taken a trip in 2024).&#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D3. And in which months of the year did you visit for a short break or holiday in 2024?</a:t>
            </a:r>
          </a:p>
          <a:p>
            <a:pPr marL="0" indent="0">
              <a:buNone/>
            </a:pPr>
            <a:r>
              <a:rPr lang="en-US" sz="1000" dirty="0">
                <a:solidFill>
                  <a:schemeClr val="tx1"/>
                </a:solidFill>
              </a:rPr>
              <a:t>Wales trip takers, n=424 (taken a trip in 2023), n=346 (taken a trip in 2024).</a:t>
            </a:r>
          </a:p>
        </p:txBody>
      </p:sp>
      <p:pic>
        <p:nvPicPr>
          <p:cNvPr id="4" name="Picture 2">
            <a:extLst>
              <a:ext uri="{FF2B5EF4-FFF2-40B4-BE49-F238E27FC236}">
                <a16:creationId xmlns:a16="http://schemas.microsoft.com/office/drawing/2014/main" id="{5F609182-E6F5-FE12-F6C7-E679A5DC1FB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286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descr="Wales as a first-choice destination&#10;">
            <a:extLst>
              <a:ext uri="{FF2B5EF4-FFF2-40B4-BE49-F238E27FC236}">
                <a16:creationId xmlns:a16="http://schemas.microsoft.com/office/drawing/2014/main" id="{57BFEE8C-5A81-00C5-AA76-76EE7F04E5E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Wales as a first-choice destination</a:t>
            </a:r>
          </a:p>
        </p:txBody>
      </p:sp>
      <p:cxnSp>
        <p:nvCxnSpPr>
          <p:cNvPr id="8" name="Straight Connector 7">
            <a:extLst>
              <a:ext uri="{FF2B5EF4-FFF2-40B4-BE49-F238E27FC236}">
                <a16:creationId xmlns:a16="http://schemas.microsoft.com/office/drawing/2014/main" id="{08C47E0D-3E3C-1BD0-14CC-738208946F72}"/>
              </a:ext>
              <a:ext uri="{C183D7F6-B498-43B3-948B-1728B52AA6E4}">
                <adec:decorative xmlns:adec="http://schemas.microsoft.com/office/drawing/2017/decorative" val="1"/>
              </a:ext>
            </a:extLst>
          </p:cNvPr>
          <p:cNvCxnSpPr>
            <a:cxnSpLocks/>
          </p:cNvCxnSpPr>
          <p:nvPr/>
        </p:nvCxnSpPr>
        <p:spPr>
          <a:xfrm>
            <a:off x="926972" y="704366"/>
            <a:ext cx="418364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Of the 2024 visitors, just over two-thirds indicated that Wales was their top choice, showing an increase compared to visitors in 2023.&#10;">
            <a:extLst>
              <a:ext uri="{FF2B5EF4-FFF2-40B4-BE49-F238E27FC236}">
                <a16:creationId xmlns:a16="http://schemas.microsoft.com/office/drawing/2014/main" id="{0F7FCDC9-C160-0AE0-F2C7-568263D8769B}"/>
              </a:ext>
            </a:extLst>
          </p:cNvPr>
          <p:cNvSpPr txBox="1">
            <a:spLocks/>
          </p:cNvSpPr>
          <p:nvPr/>
        </p:nvSpPr>
        <p:spPr>
          <a:xfrm>
            <a:off x="838199" y="962260"/>
            <a:ext cx="67881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Of the 2024 visitors, just over two-thirds indicated that Wales was their top choice, showing an increase compared to visitors in 2023.</a:t>
            </a:r>
            <a:endParaRPr lang="en-GB" sz="1600" b="1" dirty="0">
              <a:solidFill>
                <a:schemeClr val="accent1"/>
              </a:solidFill>
            </a:endParaRPr>
          </a:p>
        </p:txBody>
      </p:sp>
      <p:graphicFrame>
        <p:nvGraphicFramePr>
          <p:cNvPr id="6" name="Chart 5">
            <a:extLst>
              <a:ext uri="{FF2B5EF4-FFF2-40B4-BE49-F238E27FC236}">
                <a16:creationId xmlns:a16="http://schemas.microsoft.com/office/drawing/2014/main" id="{9384C0B3-B7CC-D823-4B11-1E706524360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55086751"/>
              </p:ext>
            </p:extLst>
          </p:nvPr>
        </p:nvGraphicFramePr>
        <p:xfrm>
          <a:off x="809003" y="2015382"/>
          <a:ext cx="6817348" cy="388298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descr="D4. Which, if any, of these statements best apply to your trip in Wales in 2024?&#10;Wales trip takers, n=424 (taken a trip in 2023), n=346 (taken a trip in 2024).&#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D4. Which, if any, of these statements best apply to your trip in Wales in 2024?</a:t>
            </a:r>
          </a:p>
          <a:p>
            <a:pPr marL="0" indent="0">
              <a:buNone/>
            </a:pPr>
            <a:r>
              <a:rPr lang="en-US" sz="1000" dirty="0">
                <a:solidFill>
                  <a:schemeClr val="tx1"/>
                </a:solidFill>
              </a:rPr>
              <a:t>Wales trip takers, n=424 (taken a trip in 2023), n=346 (taken a trip in 2024).</a:t>
            </a:r>
          </a:p>
        </p:txBody>
      </p:sp>
      <p:pic>
        <p:nvPicPr>
          <p:cNvPr id="4098" name="Picture 2">
            <a:extLst>
              <a:ext uri="{FF2B5EF4-FFF2-40B4-BE49-F238E27FC236}">
                <a16:creationId xmlns:a16="http://schemas.microsoft.com/office/drawing/2014/main" id="{AE76FE8A-D9AB-466A-A4AF-A294247DD49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616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descr="Where in Wales and number of nights stayed&#10;">
            <a:extLst>
              <a:ext uri="{FF2B5EF4-FFF2-40B4-BE49-F238E27FC236}">
                <a16:creationId xmlns:a16="http://schemas.microsoft.com/office/drawing/2014/main" id="{EBB5D0EB-8329-EAF2-DD47-F56E10566F6E}"/>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Where in Wales and number of nights stayed</a:t>
            </a:r>
          </a:p>
        </p:txBody>
      </p:sp>
      <p:cxnSp>
        <p:nvCxnSpPr>
          <p:cNvPr id="11" name="Straight Connector 10">
            <a:extLst>
              <a:ext uri="{FF2B5EF4-FFF2-40B4-BE49-F238E27FC236}">
                <a16:creationId xmlns:a16="http://schemas.microsoft.com/office/drawing/2014/main" id="{8776ED79-A75C-F602-0B54-3F1D1861DAEB}"/>
              </a:ext>
              <a:ext uri="{C183D7F6-B498-43B3-948B-1728B52AA6E4}">
                <adec:decorative xmlns:adec="http://schemas.microsoft.com/office/drawing/2017/decorative" val="1"/>
              </a:ext>
            </a:extLst>
          </p:cNvPr>
          <p:cNvCxnSpPr>
            <a:cxnSpLocks/>
          </p:cNvCxnSpPr>
          <p:nvPr/>
        </p:nvCxnSpPr>
        <p:spPr>
          <a:xfrm>
            <a:off x="926972" y="704366"/>
            <a:ext cx="549151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itle 5" descr="In 2024, North Wales ranked as the top destination for UK holidaymakers travelling to Wales, while Cardiff and Pembrokeshire also attracted significant numbers of visitors. The majority opted for short stays, with only a small proportion extending their trips beyond a week.&#10;">
            <a:extLst>
              <a:ext uri="{FF2B5EF4-FFF2-40B4-BE49-F238E27FC236}">
                <a16:creationId xmlns:a16="http://schemas.microsoft.com/office/drawing/2014/main" id="{6FFF0AA0-12F9-2EC3-61E7-531680BD4DFB}"/>
              </a:ext>
            </a:extLst>
          </p:cNvPr>
          <p:cNvSpPr txBox="1">
            <a:spLocks/>
          </p:cNvSpPr>
          <p:nvPr/>
        </p:nvSpPr>
        <p:spPr>
          <a:xfrm>
            <a:off x="838199" y="962260"/>
            <a:ext cx="1096416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In 2024, North Wales ranked as the top destination for UK holidaymakers travelling to Wales, while Cardiff and Pembrokeshire also attracted significant numbers of visitors. The majority opted for short stays, with only a small proportion extending their trips beyond a week.</a:t>
            </a:r>
            <a:endParaRPr lang="en-GB" sz="1600" b="1" dirty="0">
              <a:solidFill>
                <a:schemeClr val="accent1"/>
              </a:solidFill>
            </a:endParaRPr>
          </a:p>
        </p:txBody>
      </p:sp>
      <p:pic>
        <p:nvPicPr>
          <p:cNvPr id="4" name="Picture 3">
            <a:extLst>
              <a:ext uri="{FF2B5EF4-FFF2-40B4-BE49-F238E27FC236}">
                <a16:creationId xmlns:a16="http://schemas.microsoft.com/office/drawing/2014/main" id="{E1F45FE2-6560-EABF-6A0E-500B45608F64}"/>
              </a:ext>
              <a:ext uri="{C183D7F6-B498-43B3-948B-1728B52AA6E4}">
                <adec:decorative xmlns:adec="http://schemas.microsoft.com/office/drawing/2017/decorative" val="1"/>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Effect>
                      <a14:brightnessContrast contrast="52000"/>
                    </a14:imgEffect>
                  </a14:imgLayer>
                </a14:imgProps>
              </a:ext>
            </a:extLst>
          </a:blip>
          <a:stretch>
            <a:fillRect/>
          </a:stretch>
        </p:blipFill>
        <p:spPr>
          <a:xfrm>
            <a:off x="2306398" y="2399566"/>
            <a:ext cx="2135057" cy="2856131"/>
          </a:xfrm>
          <a:prstGeom prst="rect">
            <a:avLst/>
          </a:prstGeom>
        </p:spPr>
      </p:pic>
      <p:sp>
        <p:nvSpPr>
          <p:cNvPr id="5" name="TextBox 4" descr="40%&#10;North Wales (1)&#10;">
            <a:extLst>
              <a:ext uri="{FF2B5EF4-FFF2-40B4-BE49-F238E27FC236}">
                <a16:creationId xmlns:a16="http://schemas.microsoft.com/office/drawing/2014/main" id="{355BCC58-FA21-4090-F00A-07102C33F149}"/>
              </a:ext>
            </a:extLst>
          </p:cNvPr>
          <p:cNvSpPr txBox="1"/>
          <p:nvPr/>
        </p:nvSpPr>
        <p:spPr>
          <a:xfrm>
            <a:off x="1056413" y="2746329"/>
            <a:ext cx="1547090" cy="612934"/>
          </a:xfrm>
          <a:prstGeom prst="roundRect">
            <a:avLst/>
          </a:prstGeom>
          <a:solidFill>
            <a:srgbClr val="120742"/>
          </a:solidFill>
        </p:spPr>
        <p:txBody>
          <a:bodyPr wrap="square" rtlCol="0">
            <a:spAutoFit/>
          </a:bodyPr>
          <a:lstStyle/>
          <a:p>
            <a:pPr algn="ctr"/>
            <a:r>
              <a:rPr lang="en-GB" sz="2000" b="1">
                <a:solidFill>
                  <a:schemeClr val="bg1"/>
                </a:solidFill>
              </a:rPr>
              <a:t>40%</a:t>
            </a:r>
          </a:p>
          <a:p>
            <a:pPr algn="ctr"/>
            <a:r>
              <a:rPr lang="en-GB" sz="1000">
                <a:solidFill>
                  <a:schemeClr val="bg1"/>
                </a:solidFill>
              </a:rPr>
              <a:t>North Wales (1)</a:t>
            </a:r>
          </a:p>
        </p:txBody>
      </p:sp>
      <p:sp>
        <p:nvSpPr>
          <p:cNvPr id="6" name="TextBox 5" descr="21%&#10;Mid Wales (2)&#10;">
            <a:extLst>
              <a:ext uri="{FF2B5EF4-FFF2-40B4-BE49-F238E27FC236}">
                <a16:creationId xmlns:a16="http://schemas.microsoft.com/office/drawing/2014/main" id="{4CCDF0AE-8F52-8CB8-14C4-C91A84CC1489}"/>
              </a:ext>
            </a:extLst>
          </p:cNvPr>
          <p:cNvSpPr txBox="1"/>
          <p:nvPr/>
        </p:nvSpPr>
        <p:spPr>
          <a:xfrm>
            <a:off x="4144350" y="3464693"/>
            <a:ext cx="1547090" cy="612000"/>
          </a:xfrm>
          <a:prstGeom prst="roundRect">
            <a:avLst/>
          </a:prstGeom>
          <a:solidFill>
            <a:srgbClr val="120742"/>
          </a:solidFill>
        </p:spPr>
        <p:txBody>
          <a:bodyPr wrap="square" rtlCol="0">
            <a:spAutoFit/>
          </a:bodyPr>
          <a:lstStyle/>
          <a:p>
            <a:pPr algn="ctr"/>
            <a:r>
              <a:rPr lang="en-GB" sz="2000" b="1">
                <a:solidFill>
                  <a:schemeClr val="bg1"/>
                </a:solidFill>
              </a:rPr>
              <a:t>21%</a:t>
            </a:r>
          </a:p>
          <a:p>
            <a:pPr algn="ctr"/>
            <a:r>
              <a:rPr lang="en-GB" sz="900">
                <a:solidFill>
                  <a:schemeClr val="bg1"/>
                </a:solidFill>
              </a:rPr>
              <a:t>Mid Wales (2)</a:t>
            </a:r>
          </a:p>
        </p:txBody>
      </p:sp>
      <p:sp>
        <p:nvSpPr>
          <p:cNvPr id="7" name="TextBox 6" descr="30%&#10;South West Wales (3)&#10;">
            <a:extLst>
              <a:ext uri="{FF2B5EF4-FFF2-40B4-BE49-F238E27FC236}">
                <a16:creationId xmlns:a16="http://schemas.microsoft.com/office/drawing/2014/main" id="{2C5566BC-B606-8BFC-571A-962FBAB48934}"/>
              </a:ext>
            </a:extLst>
          </p:cNvPr>
          <p:cNvSpPr txBox="1"/>
          <p:nvPr/>
        </p:nvSpPr>
        <p:spPr>
          <a:xfrm>
            <a:off x="984746" y="4778659"/>
            <a:ext cx="1548000" cy="612934"/>
          </a:xfrm>
          <a:prstGeom prst="roundRect">
            <a:avLst/>
          </a:prstGeom>
          <a:solidFill>
            <a:srgbClr val="120742"/>
          </a:solidFill>
        </p:spPr>
        <p:txBody>
          <a:bodyPr wrap="square" rtlCol="0">
            <a:spAutoFit/>
          </a:bodyPr>
          <a:lstStyle/>
          <a:p>
            <a:pPr algn="ctr"/>
            <a:r>
              <a:rPr lang="en-GB" sz="2000" b="1">
                <a:solidFill>
                  <a:schemeClr val="bg1"/>
                </a:solidFill>
              </a:rPr>
              <a:t>30%</a:t>
            </a:r>
          </a:p>
          <a:p>
            <a:pPr algn="ctr"/>
            <a:r>
              <a:rPr lang="en-GB" sz="1000">
                <a:solidFill>
                  <a:schemeClr val="bg1"/>
                </a:solidFill>
              </a:rPr>
              <a:t>South West Wales (3)</a:t>
            </a:r>
          </a:p>
        </p:txBody>
      </p:sp>
      <p:sp>
        <p:nvSpPr>
          <p:cNvPr id="8" name="TextBox 7" descr="32%&#10;South East Wales (4)&#10;">
            <a:extLst>
              <a:ext uri="{FF2B5EF4-FFF2-40B4-BE49-F238E27FC236}">
                <a16:creationId xmlns:a16="http://schemas.microsoft.com/office/drawing/2014/main" id="{34910648-CCC2-22B5-E967-FCCABC152B90}"/>
              </a:ext>
            </a:extLst>
          </p:cNvPr>
          <p:cNvSpPr txBox="1"/>
          <p:nvPr/>
        </p:nvSpPr>
        <p:spPr>
          <a:xfrm>
            <a:off x="4233938" y="4877683"/>
            <a:ext cx="1548000" cy="612934"/>
          </a:xfrm>
          <a:prstGeom prst="roundRect">
            <a:avLst/>
          </a:prstGeom>
          <a:solidFill>
            <a:srgbClr val="120742"/>
          </a:solidFill>
        </p:spPr>
        <p:txBody>
          <a:bodyPr wrap="square" rtlCol="0">
            <a:spAutoFit/>
          </a:bodyPr>
          <a:lstStyle/>
          <a:p>
            <a:pPr algn="ctr"/>
            <a:r>
              <a:rPr lang="en-GB" sz="2000" b="1">
                <a:solidFill>
                  <a:schemeClr val="bg1"/>
                </a:solidFill>
              </a:rPr>
              <a:t>32%</a:t>
            </a:r>
          </a:p>
          <a:p>
            <a:pPr algn="ctr"/>
            <a:r>
              <a:rPr lang="en-GB" sz="1000">
                <a:solidFill>
                  <a:schemeClr val="bg1"/>
                </a:solidFill>
              </a:rPr>
              <a:t>South East Wales (4)</a:t>
            </a:r>
          </a:p>
        </p:txBody>
      </p:sp>
      <p:sp>
        <p:nvSpPr>
          <p:cNvPr id="10" name="TextBox 9" descr="1% can’t recall&#10;">
            <a:extLst>
              <a:ext uri="{FF2B5EF4-FFF2-40B4-BE49-F238E27FC236}">
                <a16:creationId xmlns:a16="http://schemas.microsoft.com/office/drawing/2014/main" id="{47F27378-9089-8EAE-5B22-93BCB1400963}"/>
              </a:ext>
            </a:extLst>
          </p:cNvPr>
          <p:cNvSpPr txBox="1"/>
          <p:nvPr/>
        </p:nvSpPr>
        <p:spPr>
          <a:xfrm>
            <a:off x="2842370" y="5383317"/>
            <a:ext cx="1063112" cy="253916"/>
          </a:xfrm>
          <a:prstGeom prst="rect">
            <a:avLst/>
          </a:prstGeom>
          <a:noFill/>
        </p:spPr>
        <p:txBody>
          <a:bodyPr wrap="none" rtlCol="0">
            <a:spAutoFit/>
          </a:bodyPr>
          <a:lstStyle/>
          <a:p>
            <a:pPr algn="ctr"/>
            <a:r>
              <a:rPr lang="en-GB" sz="1050"/>
              <a:t>1% can’t recall</a:t>
            </a:r>
          </a:p>
        </p:txBody>
      </p:sp>
      <p:graphicFrame>
        <p:nvGraphicFramePr>
          <p:cNvPr id="14" name="Chart 13">
            <a:extLst>
              <a:ext uri="{FF2B5EF4-FFF2-40B4-BE49-F238E27FC236}">
                <a16:creationId xmlns:a16="http://schemas.microsoft.com/office/drawing/2014/main" id="{E5DD578F-7C0F-B2F8-C305-13EEB94C17D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74638569"/>
              </p:ext>
            </p:extLst>
          </p:nvPr>
        </p:nvGraphicFramePr>
        <p:xfrm>
          <a:off x="6418490" y="2650138"/>
          <a:ext cx="5030557" cy="2461219"/>
        </p:xfrm>
        <a:graphic>
          <a:graphicData uri="http://schemas.openxmlformats.org/drawingml/2006/chart">
            <c:chart xmlns:c="http://schemas.openxmlformats.org/drawingml/2006/chart" xmlns:r="http://schemas.openxmlformats.org/officeDocument/2006/relationships" r:id="rId4"/>
          </a:graphicData>
        </a:graphic>
      </p:graphicFrame>
      <p:cxnSp>
        <p:nvCxnSpPr>
          <p:cNvPr id="15" name="Straight Connector 14">
            <a:extLst>
              <a:ext uri="{FF2B5EF4-FFF2-40B4-BE49-F238E27FC236}">
                <a16:creationId xmlns:a16="http://schemas.microsoft.com/office/drawing/2014/main" id="{9086D226-FBEF-1883-1927-46D0A8F8163D}"/>
              </a:ext>
              <a:ext uri="{C183D7F6-B498-43B3-948B-1728B52AA6E4}">
                <adec:decorative xmlns:adec="http://schemas.microsoft.com/office/drawing/2017/decorative" val="1"/>
              </a:ext>
            </a:extLst>
          </p:cNvPr>
          <p:cNvCxnSpPr>
            <a:cxnSpLocks/>
          </p:cNvCxnSpPr>
          <p:nvPr/>
        </p:nvCxnSpPr>
        <p:spPr>
          <a:xfrm flipV="1">
            <a:off x="6096000" y="2394336"/>
            <a:ext cx="0" cy="3244639"/>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Text Placeholder 3" descr="D6. Where in Wales did you stay overnight on this trip in 2024?&#10;D8. On this trip in Wales in 2024, how many nights did you stay away for? Wales 2024 trip takers, n=346.&#10;">
            <a:extLst>
              <a:ext uri="{FF2B5EF4-FFF2-40B4-BE49-F238E27FC236}">
                <a16:creationId xmlns:a16="http://schemas.microsoft.com/office/drawing/2014/main" id="{51B60BA8-D222-7176-1851-3308DE73475C}"/>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D6. Where in Wales did you stay overnight on this trip in 2024?</a:t>
            </a:r>
          </a:p>
          <a:p>
            <a:pPr marL="0" indent="0">
              <a:buNone/>
            </a:pPr>
            <a:r>
              <a:rPr lang="en-US" sz="1000" dirty="0">
                <a:solidFill>
                  <a:schemeClr val="tx1"/>
                </a:solidFill>
              </a:rPr>
              <a:t>D8. On this trip in Wales in 2024, how many nights did you stay away for? Wales 2024 trip takers, n=346.</a:t>
            </a:r>
          </a:p>
        </p:txBody>
      </p:sp>
    </p:spTree>
    <p:extLst>
      <p:ext uri="{BB962C8B-B14F-4D97-AF65-F5344CB8AC3E}">
        <p14:creationId xmlns:p14="http://schemas.microsoft.com/office/powerpoint/2010/main" val="3097726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Company&#10;">
            <a:extLst>
              <a:ext uri="{FF2B5EF4-FFF2-40B4-BE49-F238E27FC236}">
                <a16:creationId xmlns:a16="http://schemas.microsoft.com/office/drawing/2014/main" id="{A78F9506-A1F9-153E-B4BB-CCF8E9E5E4C0}"/>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Company</a:t>
            </a:r>
          </a:p>
        </p:txBody>
      </p:sp>
      <p:cxnSp>
        <p:nvCxnSpPr>
          <p:cNvPr id="8" name="Straight Connector 7">
            <a:extLst>
              <a:ext uri="{FF2B5EF4-FFF2-40B4-BE49-F238E27FC236}">
                <a16:creationId xmlns:a16="http://schemas.microsoft.com/office/drawing/2014/main" id="{A9B7E82B-B67B-847D-EDA3-5D915BC23AA7}"/>
              </a:ext>
              <a:ext uri="{C183D7F6-B498-43B3-948B-1728B52AA6E4}">
                <adec:decorative xmlns:adec="http://schemas.microsoft.com/office/drawing/2017/decorative" val="1"/>
              </a:ext>
            </a:extLst>
          </p:cNvPr>
          <p:cNvCxnSpPr>
            <a:cxnSpLocks/>
          </p:cNvCxnSpPr>
          <p:nvPr/>
        </p:nvCxnSpPr>
        <p:spPr>
          <a:xfrm>
            <a:off x="926972" y="704366"/>
            <a:ext cx="120063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The overwhelming majority of UK visitors to Wales in 2024 travelled with at least one other person. 68% travelled with their partner, and only a small minority took the trip alone.&#10;">
            <a:extLst>
              <a:ext uri="{FF2B5EF4-FFF2-40B4-BE49-F238E27FC236}">
                <a16:creationId xmlns:a16="http://schemas.microsoft.com/office/drawing/2014/main" id="{D3DE5470-8A5C-0A99-0051-26BC01E6B8ED}"/>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The overwhelming majority of UK visitors to Wales in 2024 travelled with at least one other person. 68% travelled with their partner, and only a small minority took the trip alone.</a:t>
            </a:r>
            <a:endParaRPr lang="en-GB" sz="1600" b="1" dirty="0">
              <a:solidFill>
                <a:schemeClr val="accent1"/>
              </a:solidFill>
            </a:endParaRPr>
          </a:p>
        </p:txBody>
      </p:sp>
      <p:graphicFrame>
        <p:nvGraphicFramePr>
          <p:cNvPr id="7" name="Chart 6">
            <a:extLst>
              <a:ext uri="{FF2B5EF4-FFF2-40B4-BE49-F238E27FC236}">
                <a16:creationId xmlns:a16="http://schemas.microsoft.com/office/drawing/2014/main" id="{9AB9D78D-BE9E-E85C-1AFE-337FFAE7B48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18924297"/>
              </p:ext>
            </p:extLst>
          </p:nvPr>
        </p:nvGraphicFramePr>
        <p:xfrm>
          <a:off x="-4309695" y="2813253"/>
          <a:ext cx="11329619" cy="344372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descr="Your partner&#10;">
            <a:extLst>
              <a:ext uri="{FF2B5EF4-FFF2-40B4-BE49-F238E27FC236}">
                <a16:creationId xmlns:a16="http://schemas.microsoft.com/office/drawing/2014/main" id="{3B7FDCE5-FF89-96D6-7750-BD74E500EDC5}"/>
              </a:ext>
            </a:extLst>
          </p:cNvPr>
          <p:cNvSpPr txBox="1"/>
          <p:nvPr/>
        </p:nvSpPr>
        <p:spPr>
          <a:xfrm>
            <a:off x="2127606" y="2397753"/>
            <a:ext cx="2046526" cy="307777"/>
          </a:xfrm>
          <a:prstGeom prst="rect">
            <a:avLst/>
          </a:prstGeom>
          <a:noFill/>
        </p:spPr>
        <p:txBody>
          <a:bodyPr wrap="square" rtlCol="0" anchor="ctr">
            <a:spAutoFit/>
          </a:bodyPr>
          <a:lstStyle/>
          <a:p>
            <a:pPr algn="r"/>
            <a:r>
              <a:rPr lang="en-US" sz="1400" b="1">
                <a:solidFill>
                  <a:srgbClr val="120742"/>
                </a:solidFill>
              </a:rPr>
              <a:t>Your partner</a:t>
            </a:r>
          </a:p>
        </p:txBody>
      </p:sp>
      <p:sp>
        <p:nvSpPr>
          <p:cNvPr id="10" name="TextBox 9" descr="68%&#10;">
            <a:extLst>
              <a:ext uri="{FF2B5EF4-FFF2-40B4-BE49-F238E27FC236}">
                <a16:creationId xmlns:a16="http://schemas.microsoft.com/office/drawing/2014/main" id="{721D0A1B-6A05-9498-018B-972AD0C8BC1B}"/>
              </a:ext>
            </a:extLst>
          </p:cNvPr>
          <p:cNvSpPr txBox="1"/>
          <p:nvPr/>
        </p:nvSpPr>
        <p:spPr>
          <a:xfrm>
            <a:off x="4119522" y="2285571"/>
            <a:ext cx="904415" cy="523220"/>
          </a:xfrm>
          <a:prstGeom prst="rect">
            <a:avLst/>
          </a:prstGeom>
          <a:noFill/>
        </p:spPr>
        <p:txBody>
          <a:bodyPr wrap="none" rtlCol="0">
            <a:spAutoFit/>
          </a:bodyPr>
          <a:lstStyle/>
          <a:p>
            <a:r>
              <a:rPr lang="en-GB" sz="2800" b="1">
                <a:solidFill>
                  <a:srgbClr val="120742"/>
                </a:solidFill>
              </a:rPr>
              <a:t>68%</a:t>
            </a:r>
          </a:p>
        </p:txBody>
      </p:sp>
      <p:pic>
        <p:nvPicPr>
          <p:cNvPr id="5" name="Picture Placeholder 4">
            <a:extLst>
              <a:ext uri="{FF2B5EF4-FFF2-40B4-BE49-F238E27FC236}">
                <a16:creationId xmlns:a16="http://schemas.microsoft.com/office/drawing/2014/main" id="{7D9BBAA4-1550-D147-121A-01550C83A45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D9. With whom did you spend your short break or holiday in Wales in 2024?&#10;Wales 2024 trip takers, n=346.&#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D9. With whom did you spend your short break or holiday in Wales in 2024?</a:t>
            </a:r>
          </a:p>
          <a:p>
            <a:pPr marL="0" indent="0">
              <a:buNone/>
            </a:pPr>
            <a:r>
              <a:rPr lang="en-US" sz="1000">
                <a:solidFill>
                  <a:schemeClr val="tx1"/>
                </a:solidFill>
              </a:rPr>
              <a:t>Wales 2024 trip takers, n=346.</a:t>
            </a:r>
          </a:p>
        </p:txBody>
      </p:sp>
    </p:spTree>
    <p:extLst>
      <p:ext uri="{BB962C8B-B14F-4D97-AF65-F5344CB8AC3E}">
        <p14:creationId xmlns:p14="http://schemas.microsoft.com/office/powerpoint/2010/main" val="874817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6" name="Title 5" descr="Understand the characteristics of trips taken in 2024">
            <a:extLst>
              <a:ext uri="{FF2B5EF4-FFF2-40B4-BE49-F238E27FC236}">
                <a16:creationId xmlns:a16="http://schemas.microsoft.com/office/drawing/2014/main" id="{C7904E16-34FB-F89E-ADDE-70C93D48126E}"/>
              </a:ext>
            </a:extLst>
          </p:cNvPr>
          <p:cNvSpPr>
            <a:spLocks noGrp="1"/>
          </p:cNvSpPr>
          <p:nvPr>
            <p:ph type="title"/>
          </p:nvPr>
        </p:nvSpPr>
        <p:spPr/>
        <p:txBody>
          <a:bodyPr/>
          <a:lstStyle/>
          <a:p>
            <a:pPr algn="l"/>
            <a:r>
              <a:rPr lang="en-US" sz="2000" b="1" dirty="0">
                <a:solidFill>
                  <a:schemeClr val="accent1"/>
                </a:solidFill>
                <a:latin typeface="Arial" panose="020B0604020202020204" pitchFamily="34" charset="0"/>
                <a:cs typeface="Arial" panose="020B0604020202020204" pitchFamily="34" charset="0"/>
              </a:rPr>
              <a:t>Understand the characteristics of trips taken in 2024</a:t>
            </a:r>
          </a:p>
        </p:txBody>
      </p:sp>
      <p:cxnSp>
        <p:nvCxnSpPr>
          <p:cNvPr id="4" name="Straight Connector 3">
            <a:extLst>
              <a:ext uri="{FF2B5EF4-FFF2-40B4-BE49-F238E27FC236}">
                <a16:creationId xmlns:a16="http://schemas.microsoft.com/office/drawing/2014/main" id="{338A2E51-022C-3918-E5A3-3A97DBD20048}"/>
              </a:ext>
              <a:ext uri="{C183D7F6-B498-43B3-948B-1728B52AA6E4}">
                <adec:decorative xmlns:adec="http://schemas.microsoft.com/office/drawing/2017/decorative" val="1"/>
              </a:ext>
            </a:extLst>
          </p:cNvPr>
          <p:cNvCxnSpPr>
            <a:cxnSpLocks/>
          </p:cNvCxnSpPr>
          <p:nvPr/>
        </p:nvCxnSpPr>
        <p:spPr>
          <a:xfrm>
            <a:off x="946022" y="561491"/>
            <a:ext cx="634915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EBAE4F8C-89F8-D5EF-194B-A2855366812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6527A88-D352-922A-982A-C65781233D01}"/>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FFBDBEF9-849D-8103-F724-21E3CD5DAE2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DB22476-350E-209A-B389-6C7A8B9E3C23}"/>
              </a:ext>
              <a:ext uri="{C183D7F6-B498-43B3-948B-1728B52AA6E4}">
                <adec:decorative xmlns:adec="http://schemas.microsoft.com/office/drawing/2017/decorative" val="1"/>
              </a:ext>
            </a:extLst>
          </p:cNvPr>
          <p:cNvSpPr/>
          <p:nvPr/>
        </p:nvSpPr>
        <p:spPr>
          <a:xfrm>
            <a:off x="781054" y="1157288"/>
            <a:ext cx="11406916"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descr="Wales visitation&#10;&#10;In 2024, 40% of people visited Wales, slightly up from 38% the previous year. &#10;&#10;Families were the most likely to take a short break or holiday, while retirees were the least likely.&#10;&#10;">
            <a:extLst>
              <a:ext uri="{FF2B5EF4-FFF2-40B4-BE49-F238E27FC236}">
                <a16:creationId xmlns:a16="http://schemas.microsoft.com/office/drawing/2014/main" id="{CFF4EB93-122F-2C67-3E38-3CCDB7CE079E}"/>
              </a:ext>
            </a:extLst>
          </p:cNvPr>
          <p:cNvSpPr txBox="1"/>
          <p:nvPr/>
        </p:nvSpPr>
        <p:spPr>
          <a:xfrm>
            <a:off x="781054" y="2117671"/>
            <a:ext cx="3789365" cy="2954655"/>
          </a:xfrm>
          <a:prstGeom prst="rect">
            <a:avLst/>
          </a:prstGeom>
          <a:noFill/>
        </p:spPr>
        <p:txBody>
          <a:bodyPr wrap="square" rtlCol="0">
            <a:spAutoFit/>
          </a:bodyPr>
          <a:lstStyle/>
          <a:p>
            <a:pPr algn="ctr"/>
            <a:r>
              <a:rPr lang="en-GB" sz="2000" b="1" dirty="0">
                <a:solidFill>
                  <a:schemeClr val="bg1"/>
                </a:solidFill>
              </a:rPr>
              <a:t>Wales visitation</a:t>
            </a:r>
          </a:p>
          <a:p>
            <a:pPr algn="ctr"/>
            <a:endParaRPr lang="en-GB" sz="2000" b="1" dirty="0">
              <a:solidFill>
                <a:schemeClr val="bg1"/>
              </a:solidFill>
            </a:endParaRPr>
          </a:p>
          <a:p>
            <a:pPr algn="ctr"/>
            <a:r>
              <a:rPr lang="en-US" dirty="0">
                <a:solidFill>
                  <a:schemeClr val="bg1"/>
                </a:solidFill>
              </a:rPr>
              <a:t>In 2024, 40% of people visited Wales, slightly up from 38% the previous year. </a:t>
            </a:r>
          </a:p>
          <a:p>
            <a:pPr algn="ctr"/>
            <a:endParaRPr lang="en-US" dirty="0">
              <a:solidFill>
                <a:schemeClr val="bg1"/>
              </a:solidFill>
            </a:endParaRPr>
          </a:p>
          <a:p>
            <a:pPr algn="ctr"/>
            <a:r>
              <a:rPr lang="en-US" dirty="0">
                <a:solidFill>
                  <a:schemeClr val="bg1"/>
                </a:solidFill>
              </a:rPr>
              <a:t>Families were the most likely to take a short break or holiday, while retirees were the least likely.</a:t>
            </a:r>
          </a:p>
          <a:p>
            <a:pPr algn="ctr"/>
            <a:endParaRPr lang="en-US" sz="2000" dirty="0">
              <a:solidFill>
                <a:schemeClr val="bg1"/>
              </a:solidFill>
            </a:endParaRPr>
          </a:p>
        </p:txBody>
      </p:sp>
      <p:sp>
        <p:nvSpPr>
          <p:cNvPr id="12" name="TextBox 11" descr="Trip characteristics&#10;&#10;Domestic overnight visits to Wales remained highest in the spring and summer months. In 2024, North Wales was the top destination for UK holidaymakers visiting Wales, followed by Cardiff and Pembrokeshire. Most visitors chose short stays, with few extending beyond a week.&#10;&#10;68% travelled with their partner and only a small minority travelled alone.&#10;">
            <a:extLst>
              <a:ext uri="{FF2B5EF4-FFF2-40B4-BE49-F238E27FC236}">
                <a16:creationId xmlns:a16="http://schemas.microsoft.com/office/drawing/2014/main" id="{C6D50A00-84A6-8454-87CF-AC20C13D4481}"/>
              </a:ext>
            </a:extLst>
          </p:cNvPr>
          <p:cNvSpPr txBox="1"/>
          <p:nvPr/>
        </p:nvSpPr>
        <p:spPr>
          <a:xfrm>
            <a:off x="4570419" y="2117671"/>
            <a:ext cx="3789365" cy="4308872"/>
          </a:xfrm>
          <a:prstGeom prst="rect">
            <a:avLst/>
          </a:prstGeom>
          <a:noFill/>
        </p:spPr>
        <p:txBody>
          <a:bodyPr wrap="square" rtlCol="0">
            <a:spAutoFit/>
          </a:bodyPr>
          <a:lstStyle/>
          <a:p>
            <a:pPr algn="ctr"/>
            <a:r>
              <a:rPr lang="en-US" sz="2000" b="1" dirty="0">
                <a:solidFill>
                  <a:schemeClr val="bg1"/>
                </a:solidFill>
              </a:rPr>
              <a:t>Trip characteristics</a:t>
            </a:r>
          </a:p>
          <a:p>
            <a:pPr algn="ctr"/>
            <a:endParaRPr lang="en-US" sz="2000" b="1" dirty="0">
              <a:solidFill>
                <a:schemeClr val="bg1"/>
              </a:solidFill>
            </a:endParaRPr>
          </a:p>
          <a:p>
            <a:pPr algn="ctr"/>
            <a:r>
              <a:rPr lang="en-US" dirty="0">
                <a:solidFill>
                  <a:schemeClr val="bg1"/>
                </a:solidFill>
              </a:rPr>
              <a:t>Domestic overnight visits to Wales remained highest in the spring and summer months. In 2024, North Wales was the top destination for UK holidaymakers visiting Wales, followed by Cardiff and Pembrokeshire. Most visitors chose short stays, with few extending beyond a week.</a:t>
            </a:r>
          </a:p>
          <a:p>
            <a:pPr algn="ctr"/>
            <a:endParaRPr lang="en-US" dirty="0">
              <a:solidFill>
                <a:schemeClr val="bg1"/>
              </a:solidFill>
            </a:endParaRPr>
          </a:p>
          <a:p>
            <a:pPr algn="ctr"/>
            <a:r>
              <a:rPr lang="en-US" dirty="0">
                <a:solidFill>
                  <a:schemeClr val="bg1"/>
                </a:solidFill>
              </a:rPr>
              <a:t>68% travelled with their partner and only a small minority travelled alone.</a:t>
            </a:r>
          </a:p>
        </p:txBody>
      </p:sp>
      <p:sp>
        <p:nvSpPr>
          <p:cNvPr id="13" name="TextBox 12" descr="First choice&#10;&#10;Over two-thirds (77%) of 2024 visitors chose Wales as their top destination, reflecting an increase compared to 2023.&#10;">
            <a:extLst>
              <a:ext uri="{FF2B5EF4-FFF2-40B4-BE49-F238E27FC236}">
                <a16:creationId xmlns:a16="http://schemas.microsoft.com/office/drawing/2014/main" id="{A276DCD1-DD42-DCD9-7552-23E13851CD24}"/>
              </a:ext>
            </a:extLst>
          </p:cNvPr>
          <p:cNvSpPr txBox="1"/>
          <p:nvPr/>
        </p:nvSpPr>
        <p:spPr>
          <a:xfrm>
            <a:off x="8402635" y="2117671"/>
            <a:ext cx="3789365" cy="1815882"/>
          </a:xfrm>
          <a:prstGeom prst="rect">
            <a:avLst/>
          </a:prstGeom>
          <a:noFill/>
        </p:spPr>
        <p:txBody>
          <a:bodyPr wrap="square" rtlCol="0">
            <a:spAutoFit/>
          </a:bodyPr>
          <a:lstStyle/>
          <a:p>
            <a:pPr algn="ctr"/>
            <a:r>
              <a:rPr lang="en-US" sz="2000" b="1" dirty="0">
                <a:solidFill>
                  <a:schemeClr val="bg1"/>
                </a:solidFill>
              </a:rPr>
              <a:t>First choice</a:t>
            </a:r>
          </a:p>
          <a:p>
            <a:pPr algn="ctr"/>
            <a:endParaRPr lang="en-US" sz="2000" b="1" dirty="0">
              <a:solidFill>
                <a:schemeClr val="bg1"/>
              </a:solidFill>
            </a:endParaRPr>
          </a:p>
          <a:p>
            <a:pPr algn="ctr"/>
            <a:r>
              <a:rPr lang="en-US" dirty="0">
                <a:solidFill>
                  <a:schemeClr val="bg1"/>
                </a:solidFill>
              </a:rPr>
              <a:t>Over two-thirds (77%) of 2024 visitors chose Wales as their top destination, reflecting an increase compared to 2023.</a:t>
            </a:r>
          </a:p>
        </p:txBody>
      </p:sp>
    </p:spTree>
    <p:extLst>
      <p:ext uri="{BB962C8B-B14F-4D97-AF65-F5344CB8AC3E}">
        <p14:creationId xmlns:p14="http://schemas.microsoft.com/office/powerpoint/2010/main" val="129402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FAD26A1-9CAA-8DDD-F261-11B384A2A4FB}"/>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LIKELY TO VISIT WALES IN 2025&#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609600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LIKELY TO VISIT WALES IN 2025</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FA94061-D3E1-6316-7334-C9E6B1DEAD4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151225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descr="Intending to visit Wales in 2025&#10;">
            <a:extLst>
              <a:ext uri="{FF2B5EF4-FFF2-40B4-BE49-F238E27FC236}">
                <a16:creationId xmlns:a16="http://schemas.microsoft.com/office/drawing/2014/main" id="{AAC00934-F32D-1E41-5821-0FF84CB122AE}"/>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Intending to visit Wales in 2025</a:t>
            </a:r>
          </a:p>
        </p:txBody>
      </p:sp>
      <p:cxnSp>
        <p:nvCxnSpPr>
          <p:cNvPr id="14" name="Straight Connector 13">
            <a:extLst>
              <a:ext uri="{FF2B5EF4-FFF2-40B4-BE49-F238E27FC236}">
                <a16:creationId xmlns:a16="http://schemas.microsoft.com/office/drawing/2014/main" id="{AC366CD5-B76E-E61A-70FE-B80CCD4977CF}"/>
              </a:ext>
              <a:ext uri="{C183D7F6-B498-43B3-948B-1728B52AA6E4}">
                <adec:decorative xmlns:adec="http://schemas.microsoft.com/office/drawing/2017/decorative" val="1"/>
              </a:ext>
            </a:extLst>
          </p:cNvPr>
          <p:cNvCxnSpPr>
            <a:cxnSpLocks/>
          </p:cNvCxnSpPr>
          <p:nvPr/>
        </p:nvCxnSpPr>
        <p:spPr>
          <a:xfrm>
            <a:off x="926972" y="704366"/>
            <a:ext cx="380160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itle 5" descr="Approximately 60% of UK domestic holidaymakers plan to visit Wales in 2025, an increase from 49% last year.&#10;">
            <a:extLst>
              <a:ext uri="{FF2B5EF4-FFF2-40B4-BE49-F238E27FC236}">
                <a16:creationId xmlns:a16="http://schemas.microsoft.com/office/drawing/2014/main" id="{9C261D93-DCF3-0BED-3498-CEAA0F88661D}"/>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Approximately 60% of UK domestic holidaymakers plan to visit Wales in 2025, an increase from 49% last year.</a:t>
            </a:r>
            <a:endParaRPr lang="en-GB" sz="1600" b="1" dirty="0">
              <a:solidFill>
                <a:schemeClr val="accent1"/>
              </a:solidFill>
            </a:endParaRPr>
          </a:p>
        </p:txBody>
      </p:sp>
      <p:graphicFrame>
        <p:nvGraphicFramePr>
          <p:cNvPr id="5" name="Chart 4">
            <a:extLst>
              <a:ext uri="{FF2B5EF4-FFF2-40B4-BE49-F238E27FC236}">
                <a16:creationId xmlns:a16="http://schemas.microsoft.com/office/drawing/2014/main" id="{746DF5F5-CC5A-E704-2CC2-F21E24804B5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86187740"/>
              </p:ext>
            </p:extLst>
          </p:nvPr>
        </p:nvGraphicFramePr>
        <p:xfrm>
          <a:off x="838199" y="2036321"/>
          <a:ext cx="6696075" cy="2926975"/>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a:extLst>
              <a:ext uri="{FF2B5EF4-FFF2-40B4-BE49-F238E27FC236}">
                <a16:creationId xmlns:a16="http://schemas.microsoft.com/office/drawing/2014/main" id="{767725E4-BB87-F037-CEB5-0DE8FF825577}"/>
              </a:ext>
              <a:ext uri="{C183D7F6-B498-43B3-948B-1728B52AA6E4}">
                <adec:decorative xmlns:adec="http://schemas.microsoft.com/office/drawing/2017/decorative" val="1"/>
              </a:ext>
            </a:extLst>
          </p:cNvPr>
          <p:cNvCxnSpPr>
            <a:cxnSpLocks/>
          </p:cNvCxnSpPr>
          <p:nvPr/>
        </p:nvCxnSpPr>
        <p:spPr>
          <a:xfrm flipV="1">
            <a:off x="4186237" y="2603910"/>
            <a:ext cx="0" cy="238125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TextBox 11" descr="Annual Average &#10;">
            <a:extLst>
              <a:ext uri="{FF2B5EF4-FFF2-40B4-BE49-F238E27FC236}">
                <a16:creationId xmlns:a16="http://schemas.microsoft.com/office/drawing/2014/main" id="{7E2121E8-0C86-D49B-E28E-468002B3C5B7}"/>
              </a:ext>
            </a:extLst>
          </p:cNvPr>
          <p:cNvSpPr txBox="1"/>
          <p:nvPr/>
        </p:nvSpPr>
        <p:spPr>
          <a:xfrm>
            <a:off x="1600885" y="5209523"/>
            <a:ext cx="2105526" cy="261610"/>
          </a:xfrm>
          <a:prstGeom prst="rect">
            <a:avLst/>
          </a:prstGeom>
          <a:noFill/>
        </p:spPr>
        <p:txBody>
          <a:bodyPr wrap="square">
            <a:spAutoFit/>
          </a:bodyPr>
          <a:lstStyle/>
          <a:p>
            <a:pPr algn="ctr"/>
            <a:r>
              <a:rPr lang="en-GB" sz="1100">
                <a:solidFill>
                  <a:srgbClr val="120742"/>
                </a:solidFill>
              </a:rPr>
              <a:t>Annual Average </a:t>
            </a:r>
          </a:p>
        </p:txBody>
      </p:sp>
      <p:sp>
        <p:nvSpPr>
          <p:cNvPr id="3" name="TextBox 2" descr="1.56 intended 2025 short breaks on average&#10;1.50 intended 2025 holidays per year on average&#10;">
            <a:extLst>
              <a:ext uri="{FF2B5EF4-FFF2-40B4-BE49-F238E27FC236}">
                <a16:creationId xmlns:a16="http://schemas.microsoft.com/office/drawing/2014/main" id="{AB87128F-97CC-1E32-F1E3-3998AE555AE9}"/>
              </a:ext>
            </a:extLst>
          </p:cNvPr>
          <p:cNvSpPr txBox="1"/>
          <p:nvPr/>
        </p:nvSpPr>
        <p:spPr>
          <a:xfrm>
            <a:off x="838199" y="5488082"/>
            <a:ext cx="5326746" cy="584775"/>
          </a:xfrm>
          <a:prstGeom prst="rect">
            <a:avLst/>
          </a:prstGeom>
          <a:noFill/>
        </p:spPr>
        <p:txBody>
          <a:bodyPr wrap="square" rtlCol="0">
            <a:spAutoFit/>
          </a:bodyPr>
          <a:lstStyle/>
          <a:p>
            <a:r>
              <a:rPr lang="en-GB" sz="1600" b="1" dirty="0">
                <a:solidFill>
                  <a:srgbClr val="120742"/>
                </a:solidFill>
              </a:rPr>
              <a:t>1.56</a:t>
            </a:r>
            <a:r>
              <a:rPr lang="en-GB" sz="1600" dirty="0">
                <a:solidFill>
                  <a:srgbClr val="120742"/>
                </a:solidFill>
              </a:rPr>
              <a:t> intended 2025 short breaks on average</a:t>
            </a:r>
          </a:p>
          <a:p>
            <a:r>
              <a:rPr lang="en-GB" sz="1600" b="1" dirty="0">
                <a:solidFill>
                  <a:srgbClr val="120742"/>
                </a:solidFill>
              </a:rPr>
              <a:t>1.50</a:t>
            </a:r>
            <a:r>
              <a:rPr lang="en-GB" sz="1600" dirty="0">
                <a:solidFill>
                  <a:srgbClr val="120742"/>
                </a:solidFill>
              </a:rPr>
              <a:t> intended 2025 holidays per year on average</a:t>
            </a:r>
          </a:p>
        </p:txBody>
      </p:sp>
      <p:sp>
        <p:nvSpPr>
          <p:cNvPr id="4" name="Right Brace 3">
            <a:extLst>
              <a:ext uri="{FF2B5EF4-FFF2-40B4-BE49-F238E27FC236}">
                <a16:creationId xmlns:a16="http://schemas.microsoft.com/office/drawing/2014/main" id="{E949CA6F-4A63-4063-4487-399400113625}"/>
              </a:ext>
              <a:ext uri="{C183D7F6-B498-43B3-948B-1728B52AA6E4}">
                <adec:decorative xmlns:adec="http://schemas.microsoft.com/office/drawing/2017/decorative" val="1"/>
              </a:ext>
            </a:extLst>
          </p:cNvPr>
          <p:cNvSpPr/>
          <p:nvPr/>
        </p:nvSpPr>
        <p:spPr>
          <a:xfrm rot="5400000">
            <a:off x="2492021" y="3556368"/>
            <a:ext cx="285749" cy="3028310"/>
          </a:xfrm>
          <a:prstGeom prst="rightBrace">
            <a:avLst/>
          </a:prstGeom>
          <a:ln w="635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pic>
        <p:nvPicPr>
          <p:cNvPr id="10" name="Graphic 9">
            <a:extLst>
              <a:ext uri="{FF2B5EF4-FFF2-40B4-BE49-F238E27FC236}">
                <a16:creationId xmlns:a16="http://schemas.microsoft.com/office/drawing/2014/main" id="{2FB6A4AD-9182-F18D-7D93-6319E5293AC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7648" y="2286422"/>
            <a:ext cx="396000" cy="396000"/>
          </a:xfrm>
          <a:prstGeom prst="rect">
            <a:avLst/>
          </a:prstGeom>
        </p:spPr>
      </p:pic>
      <p:pic>
        <p:nvPicPr>
          <p:cNvPr id="11" name="Graphic 10">
            <a:extLst>
              <a:ext uri="{FF2B5EF4-FFF2-40B4-BE49-F238E27FC236}">
                <a16:creationId xmlns:a16="http://schemas.microsoft.com/office/drawing/2014/main" id="{43DA1322-E6E0-72A6-F2BE-4DE2BE2F0C0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21131" y="2286422"/>
            <a:ext cx="396000" cy="396000"/>
          </a:xfrm>
          <a:prstGeom prst="rect">
            <a:avLst/>
          </a:prstGeom>
        </p:spPr>
      </p:pic>
      <p:pic>
        <p:nvPicPr>
          <p:cNvPr id="2050" name="Picture 2">
            <a:extLst>
              <a:ext uri="{FF2B5EF4-FFF2-40B4-BE49-F238E27FC236}">
                <a16:creationId xmlns:a16="http://schemas.microsoft.com/office/drawing/2014/main" id="{61FE1208-9BFA-778C-CDB2-A689446D8267}"/>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F1. Are you intending to take a short break or holiday in Wales in 2025? Total base size, n=1,151 (2024), n=863 (2025).&#10;F2. Roughly how many short breaks or holidays do you plan on taking in Wales in 2025? Wales trip intenders 2025, n=520.&#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900" dirty="0">
                <a:solidFill>
                  <a:schemeClr val="tx1"/>
                </a:solidFill>
              </a:rPr>
              <a:t>F1. Are you intending to take a short break or holiday in Wales in 2025? Total base size, n=1,151 (2024), n=863 (2025).</a:t>
            </a:r>
          </a:p>
          <a:p>
            <a:pPr marL="0" indent="0">
              <a:buNone/>
            </a:pPr>
            <a:r>
              <a:rPr lang="en-US" sz="900" dirty="0">
                <a:solidFill>
                  <a:schemeClr val="tx1"/>
                </a:solidFill>
              </a:rPr>
              <a:t>F2. Roughly how many short breaks or holidays do you plan on taking in Wales in 2025? Wales trip intenders 2025, n=520.</a:t>
            </a:r>
          </a:p>
        </p:txBody>
      </p:sp>
    </p:spTree>
    <p:extLst>
      <p:ext uri="{BB962C8B-B14F-4D97-AF65-F5344CB8AC3E}">
        <p14:creationId xmlns:p14="http://schemas.microsoft.com/office/powerpoint/2010/main" val="2264355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3" name="Title 12" descr="Intending to visit Wales in 2025, by lifestage&#10;">
            <a:extLst>
              <a:ext uri="{FF2B5EF4-FFF2-40B4-BE49-F238E27FC236}">
                <a16:creationId xmlns:a16="http://schemas.microsoft.com/office/drawing/2014/main" id="{114EDD32-0807-EF23-C3DC-E2AC4ED23A5A}"/>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Intending to visit Wales in 2025,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14" name="Straight Connector 13">
            <a:extLst>
              <a:ext uri="{FF2B5EF4-FFF2-40B4-BE49-F238E27FC236}">
                <a16:creationId xmlns:a16="http://schemas.microsoft.com/office/drawing/2014/main" id="{324E4685-C19D-DEEE-4FA6-3405A9B41DA7}"/>
              </a:ext>
              <a:ext uri="{C183D7F6-B498-43B3-948B-1728B52AA6E4}">
                <adec:decorative xmlns:adec="http://schemas.microsoft.com/office/drawing/2017/decorative" val="1"/>
              </a:ext>
            </a:extLst>
          </p:cNvPr>
          <p:cNvCxnSpPr>
            <a:cxnSpLocks/>
          </p:cNvCxnSpPr>
          <p:nvPr/>
        </p:nvCxnSpPr>
        <p:spPr>
          <a:xfrm>
            <a:off x="926972" y="704366"/>
            <a:ext cx="5340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Younger individuals and especially families are more likely to visit, while older independents and those of retirement age are more likely to be unsure or undecided.&#10;">
            <a:extLst>
              <a:ext uri="{FF2B5EF4-FFF2-40B4-BE49-F238E27FC236}">
                <a16:creationId xmlns:a16="http://schemas.microsoft.com/office/drawing/2014/main" id="{7CE4D37F-20B1-B82E-6DF5-D74EA9F0C0D1}"/>
              </a:ext>
            </a:extLst>
          </p:cNvPr>
          <p:cNvSpPr txBox="1">
            <a:spLocks/>
          </p:cNvSpPr>
          <p:nvPr/>
        </p:nvSpPr>
        <p:spPr>
          <a:xfrm>
            <a:off x="838199" y="962260"/>
            <a:ext cx="1099413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Younger individuals and especially families are more likely to visit, while older independents and those of retirement age are more likely to be unsure or undecided.</a:t>
            </a:r>
            <a:endParaRPr lang="en-GB" sz="1600" b="1" dirty="0">
              <a:solidFill>
                <a:schemeClr val="accent1"/>
              </a:solidFill>
            </a:endParaRPr>
          </a:p>
        </p:txBody>
      </p:sp>
      <p:sp>
        <p:nvSpPr>
          <p:cNvPr id="8" name="TextBox 7">
            <a:extLst>
              <a:ext uri="{FF2B5EF4-FFF2-40B4-BE49-F238E27FC236}">
                <a16:creationId xmlns:a16="http://schemas.microsoft.com/office/drawing/2014/main" id="{06C2D188-AC22-9A77-3BB4-F2CAA8B1462E}"/>
              </a:ext>
              <a:ext uri="{C183D7F6-B498-43B3-948B-1728B52AA6E4}">
                <adec:decorative xmlns:adec="http://schemas.microsoft.com/office/drawing/2017/decorative" val="1"/>
              </a:ext>
            </a:extLst>
          </p:cNvPr>
          <p:cNvSpPr txBox="1"/>
          <p:nvPr/>
        </p:nvSpPr>
        <p:spPr>
          <a:xfrm>
            <a:off x="932439" y="2195096"/>
            <a:ext cx="773930" cy="338554"/>
          </a:xfrm>
          <a:prstGeom prst="rect">
            <a:avLst/>
          </a:prstGeom>
          <a:noFill/>
        </p:spPr>
        <p:txBody>
          <a:bodyPr wrap="none" rtlCol="0">
            <a:spAutoFit/>
          </a:bodyPr>
          <a:lstStyle/>
          <a:p>
            <a:r>
              <a:rPr lang="en-GB" sz="1600" b="1">
                <a:solidFill>
                  <a:srgbClr val="120742"/>
                </a:solidFill>
              </a:rPr>
              <a:t>% Yes</a:t>
            </a:r>
            <a:endParaRPr lang="en-GB" sz="2800" b="1">
              <a:solidFill>
                <a:srgbClr val="120742"/>
              </a:solidFill>
            </a:endParaRPr>
          </a:p>
        </p:txBody>
      </p:sp>
      <p:sp>
        <p:nvSpPr>
          <p:cNvPr id="4" name="TextBox 3">
            <a:extLst>
              <a:ext uri="{FF2B5EF4-FFF2-40B4-BE49-F238E27FC236}">
                <a16:creationId xmlns:a16="http://schemas.microsoft.com/office/drawing/2014/main" id="{59C7F9A1-683E-436C-6F80-D192B918D3ED}"/>
              </a:ext>
              <a:ext uri="{C183D7F6-B498-43B3-948B-1728B52AA6E4}">
                <adec:decorative xmlns:adec="http://schemas.microsoft.com/office/drawing/2017/decorative" val="1"/>
              </a:ext>
            </a:extLst>
          </p:cNvPr>
          <p:cNvSpPr txBox="1"/>
          <p:nvPr/>
        </p:nvSpPr>
        <p:spPr>
          <a:xfrm>
            <a:off x="1851606" y="2091550"/>
            <a:ext cx="904415" cy="523220"/>
          </a:xfrm>
          <a:prstGeom prst="rect">
            <a:avLst/>
          </a:prstGeom>
          <a:noFill/>
        </p:spPr>
        <p:txBody>
          <a:bodyPr wrap="none" rtlCol="0">
            <a:spAutoFit/>
          </a:bodyPr>
          <a:lstStyle/>
          <a:p>
            <a:r>
              <a:rPr lang="en-GB" sz="2800" b="1">
                <a:solidFill>
                  <a:srgbClr val="120742"/>
                </a:solidFill>
              </a:rPr>
              <a:t>60%</a:t>
            </a:r>
          </a:p>
        </p:txBody>
      </p:sp>
      <p:sp>
        <p:nvSpPr>
          <p:cNvPr id="10" name="TextBox 9">
            <a:extLst>
              <a:ext uri="{FF2B5EF4-FFF2-40B4-BE49-F238E27FC236}">
                <a16:creationId xmlns:a16="http://schemas.microsoft.com/office/drawing/2014/main" id="{40A455FA-F3CA-5985-7386-7224CCFA472E}"/>
              </a:ext>
              <a:ext uri="{C183D7F6-B498-43B3-948B-1728B52AA6E4}">
                <adec:decorative xmlns:adec="http://schemas.microsoft.com/office/drawing/2017/decorative" val="1"/>
              </a:ext>
            </a:extLst>
          </p:cNvPr>
          <p:cNvSpPr txBox="1"/>
          <p:nvPr/>
        </p:nvSpPr>
        <p:spPr>
          <a:xfrm>
            <a:off x="3979627" y="2091550"/>
            <a:ext cx="904415" cy="523220"/>
          </a:xfrm>
          <a:prstGeom prst="rect">
            <a:avLst/>
          </a:prstGeom>
          <a:noFill/>
        </p:spPr>
        <p:txBody>
          <a:bodyPr wrap="none" rtlCol="0">
            <a:spAutoFit/>
          </a:bodyPr>
          <a:lstStyle/>
          <a:p>
            <a:r>
              <a:rPr lang="en-GB" sz="2800" b="1">
                <a:solidFill>
                  <a:srgbClr val="120742"/>
                </a:solidFill>
              </a:rPr>
              <a:t>64%</a:t>
            </a:r>
          </a:p>
        </p:txBody>
      </p:sp>
      <p:sp>
        <p:nvSpPr>
          <p:cNvPr id="11" name="TextBox 10">
            <a:extLst>
              <a:ext uri="{FF2B5EF4-FFF2-40B4-BE49-F238E27FC236}">
                <a16:creationId xmlns:a16="http://schemas.microsoft.com/office/drawing/2014/main" id="{0929C96A-0D3F-E1F7-9190-93B108EE9AC6}"/>
              </a:ext>
              <a:ext uri="{C183D7F6-B498-43B3-948B-1728B52AA6E4}">
                <adec:decorative xmlns:adec="http://schemas.microsoft.com/office/drawing/2017/decorative" val="1"/>
              </a:ext>
            </a:extLst>
          </p:cNvPr>
          <p:cNvSpPr txBox="1"/>
          <p:nvPr/>
        </p:nvSpPr>
        <p:spPr>
          <a:xfrm>
            <a:off x="6107648" y="2091550"/>
            <a:ext cx="904415" cy="523220"/>
          </a:xfrm>
          <a:prstGeom prst="rect">
            <a:avLst/>
          </a:prstGeom>
          <a:noFill/>
        </p:spPr>
        <p:txBody>
          <a:bodyPr wrap="none" rtlCol="0">
            <a:spAutoFit/>
          </a:bodyPr>
          <a:lstStyle/>
          <a:p>
            <a:r>
              <a:rPr lang="en-GB" sz="2800" b="1">
                <a:solidFill>
                  <a:srgbClr val="120742"/>
                </a:solidFill>
              </a:rPr>
              <a:t>78%</a:t>
            </a:r>
          </a:p>
        </p:txBody>
      </p:sp>
      <p:sp>
        <p:nvSpPr>
          <p:cNvPr id="12" name="TextBox 11">
            <a:extLst>
              <a:ext uri="{FF2B5EF4-FFF2-40B4-BE49-F238E27FC236}">
                <a16:creationId xmlns:a16="http://schemas.microsoft.com/office/drawing/2014/main" id="{2EB4792F-6DF6-459E-B930-89E57E85D609}"/>
              </a:ext>
              <a:ext uri="{C183D7F6-B498-43B3-948B-1728B52AA6E4}">
                <adec:decorative xmlns:adec="http://schemas.microsoft.com/office/drawing/2017/decorative" val="1"/>
              </a:ext>
            </a:extLst>
          </p:cNvPr>
          <p:cNvSpPr txBox="1"/>
          <p:nvPr/>
        </p:nvSpPr>
        <p:spPr>
          <a:xfrm>
            <a:off x="8235669" y="2091550"/>
            <a:ext cx="904415" cy="523220"/>
          </a:xfrm>
          <a:prstGeom prst="rect">
            <a:avLst/>
          </a:prstGeom>
          <a:noFill/>
        </p:spPr>
        <p:txBody>
          <a:bodyPr wrap="none" rtlCol="0">
            <a:spAutoFit/>
          </a:bodyPr>
          <a:lstStyle/>
          <a:p>
            <a:r>
              <a:rPr lang="en-GB" sz="2800" b="1">
                <a:solidFill>
                  <a:srgbClr val="120742"/>
                </a:solidFill>
              </a:rPr>
              <a:t>49%</a:t>
            </a:r>
          </a:p>
        </p:txBody>
      </p:sp>
      <p:sp>
        <p:nvSpPr>
          <p:cNvPr id="21" name="TextBox 20">
            <a:extLst>
              <a:ext uri="{FF2B5EF4-FFF2-40B4-BE49-F238E27FC236}">
                <a16:creationId xmlns:a16="http://schemas.microsoft.com/office/drawing/2014/main" id="{A1AFED79-7A73-84E2-742A-D00DCCD58E6E}"/>
              </a:ext>
              <a:ext uri="{C183D7F6-B498-43B3-948B-1728B52AA6E4}">
                <adec:decorative xmlns:adec="http://schemas.microsoft.com/office/drawing/2017/decorative" val="1"/>
              </a:ext>
            </a:extLst>
          </p:cNvPr>
          <p:cNvSpPr txBox="1"/>
          <p:nvPr/>
        </p:nvSpPr>
        <p:spPr>
          <a:xfrm>
            <a:off x="10363690" y="2091550"/>
            <a:ext cx="904415" cy="523220"/>
          </a:xfrm>
          <a:prstGeom prst="rect">
            <a:avLst/>
          </a:prstGeom>
          <a:noFill/>
        </p:spPr>
        <p:txBody>
          <a:bodyPr wrap="none" rtlCol="0">
            <a:spAutoFit/>
          </a:bodyPr>
          <a:lstStyle/>
          <a:p>
            <a:r>
              <a:rPr lang="en-GB" sz="2800" b="1">
                <a:solidFill>
                  <a:srgbClr val="120742"/>
                </a:solidFill>
              </a:rPr>
              <a:t>46%</a:t>
            </a:r>
          </a:p>
        </p:txBody>
      </p:sp>
      <p:cxnSp>
        <p:nvCxnSpPr>
          <p:cNvPr id="26" name="Straight Connector 25">
            <a:extLst>
              <a:ext uri="{FF2B5EF4-FFF2-40B4-BE49-F238E27FC236}">
                <a16:creationId xmlns:a16="http://schemas.microsoft.com/office/drawing/2014/main" id="{6A6A073E-F281-5F1F-43EB-91A9B70C1760}"/>
              </a:ext>
              <a:ext uri="{C183D7F6-B498-43B3-948B-1728B52AA6E4}">
                <adec:decorative xmlns:adec="http://schemas.microsoft.com/office/drawing/2017/decorative" val="1"/>
              </a:ext>
            </a:extLst>
          </p:cNvPr>
          <p:cNvCxnSpPr>
            <a:cxnSpLocks/>
          </p:cNvCxnSpPr>
          <p:nvPr/>
        </p:nvCxnSpPr>
        <p:spPr>
          <a:xfrm flipV="1">
            <a:off x="3224668" y="2091550"/>
            <a:ext cx="0" cy="3445263"/>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0" name="Chart 19">
            <a:extLst>
              <a:ext uri="{FF2B5EF4-FFF2-40B4-BE49-F238E27FC236}">
                <a16:creationId xmlns:a16="http://schemas.microsoft.com/office/drawing/2014/main" id="{ED945FCC-D9BE-69A8-74ED-075A663B00F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52321244"/>
              </p:ext>
            </p:extLst>
          </p:nvPr>
        </p:nvGraphicFramePr>
        <p:xfrm>
          <a:off x="1106424" y="2542458"/>
          <a:ext cx="10863072" cy="320411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E60805C5-5051-C46D-D7C6-5937AB7DA4E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496156" y="5746573"/>
            <a:ext cx="7678222" cy="619211"/>
          </a:xfrm>
          <a:prstGeom prst="rect">
            <a:avLst/>
          </a:prstGeom>
        </p:spPr>
      </p:pic>
      <p:sp>
        <p:nvSpPr>
          <p:cNvPr id="7" name="Text Placeholder 3" descr="F1. Do you intend to visit Wales for a short break or holiday in 2025? Total base size, n=863 (younger independents n=121, families n=291, older independents n=252, retirement age n=199).&#10;">
            <a:extLst>
              <a:ext uri="{FF2B5EF4-FFF2-40B4-BE49-F238E27FC236}">
                <a16:creationId xmlns:a16="http://schemas.microsoft.com/office/drawing/2014/main" id="{90F47216-653D-73DC-1D54-53BE15C8496F}"/>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F1. Do you intend to visit Wales for a short break or holiday in 2025? Total base size, n=863 (younger independents n=121, families n=291, older independents n=252, retirement age n=199).</a:t>
            </a:r>
          </a:p>
        </p:txBody>
      </p:sp>
    </p:spTree>
    <p:extLst>
      <p:ext uri="{BB962C8B-B14F-4D97-AF65-F5344CB8AC3E}">
        <p14:creationId xmlns:p14="http://schemas.microsoft.com/office/powerpoint/2010/main" val="2009701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BA6B3-BDE0-A492-1B61-0D7AFBC3CB6A}"/>
            </a:ext>
          </a:extLst>
        </p:cNvPr>
        <p:cNvGrpSpPr/>
        <p:nvPr/>
      </p:nvGrpSpPr>
      <p:grpSpPr>
        <a:xfrm>
          <a:off x="0" y="0"/>
          <a:ext cx="0" cy="0"/>
          <a:chOff x="0" y="0"/>
          <a:chExt cx="0" cy="0"/>
        </a:xfrm>
      </p:grpSpPr>
      <p:sp>
        <p:nvSpPr>
          <p:cNvPr id="13" name="Title 12" descr="Intending to visit Wales in 2025, by lifestage">
            <a:extLst>
              <a:ext uri="{FF2B5EF4-FFF2-40B4-BE49-F238E27FC236}">
                <a16:creationId xmlns:a16="http://schemas.microsoft.com/office/drawing/2014/main" id="{A1CD290E-3617-94F1-5CC3-B151E0C6902E}"/>
              </a:ext>
            </a:extLst>
          </p:cNvPr>
          <p:cNvSpPr txBox="1">
            <a:spLocks noGrp="1"/>
          </p:cNvSpPr>
          <p:nvPr>
            <p:ph type="title" idx="4294967295"/>
          </p:nvPr>
        </p:nvSpPr>
        <p:spPr>
          <a:xfrm>
            <a:off x="932439" y="366369"/>
            <a:ext cx="947623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Intending to visit Wales in 2025,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14" name="Straight Connector 13">
            <a:extLst>
              <a:ext uri="{FF2B5EF4-FFF2-40B4-BE49-F238E27FC236}">
                <a16:creationId xmlns:a16="http://schemas.microsoft.com/office/drawing/2014/main" id="{A0472EF7-E8F5-8520-6A09-75CE8B5B0F94}"/>
              </a:ext>
              <a:ext uri="{C183D7F6-B498-43B3-948B-1728B52AA6E4}">
                <adec:decorative xmlns:adec="http://schemas.microsoft.com/office/drawing/2017/decorative" val="1"/>
              </a:ext>
            </a:extLst>
          </p:cNvPr>
          <p:cNvCxnSpPr>
            <a:cxnSpLocks/>
          </p:cNvCxnSpPr>
          <p:nvPr/>
        </p:nvCxnSpPr>
        <p:spPr>
          <a:xfrm>
            <a:off x="932439" y="703678"/>
            <a:ext cx="54483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Among those aware of the Visit Wales campaign(s), the likelihood of visiting Wales in 2025 is notably higher, demonstrating the effectiveness of the marketing efforts.&#10;">
            <a:extLst>
              <a:ext uri="{FF2B5EF4-FFF2-40B4-BE49-F238E27FC236}">
                <a16:creationId xmlns:a16="http://schemas.microsoft.com/office/drawing/2014/main" id="{5BCCA566-4261-1713-6FEC-95341F1239E7}"/>
              </a:ext>
            </a:extLst>
          </p:cNvPr>
          <p:cNvSpPr txBox="1">
            <a:spLocks/>
          </p:cNvSpPr>
          <p:nvPr/>
        </p:nvSpPr>
        <p:spPr>
          <a:xfrm>
            <a:off x="838199" y="962260"/>
            <a:ext cx="1099413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Among those aware of the Visit Wales campaign(s), the likelihood of visiting Wales in 2025 is notably higher, demonstrating the effectiveness of the marketing efforts.</a:t>
            </a:r>
          </a:p>
        </p:txBody>
      </p:sp>
      <p:sp>
        <p:nvSpPr>
          <p:cNvPr id="4" name="TextBox 3">
            <a:extLst>
              <a:ext uri="{FF2B5EF4-FFF2-40B4-BE49-F238E27FC236}">
                <a16:creationId xmlns:a16="http://schemas.microsoft.com/office/drawing/2014/main" id="{5F1E7EA5-268C-7E3B-053B-82CD352E6F52}"/>
              </a:ext>
              <a:ext uri="{C183D7F6-B498-43B3-948B-1728B52AA6E4}">
                <adec:decorative xmlns:adec="http://schemas.microsoft.com/office/drawing/2017/decorative" val="1"/>
              </a:ext>
            </a:extLst>
          </p:cNvPr>
          <p:cNvSpPr txBox="1"/>
          <p:nvPr/>
        </p:nvSpPr>
        <p:spPr>
          <a:xfrm>
            <a:off x="3465644" y="1725794"/>
            <a:ext cx="6611044" cy="369332"/>
          </a:xfrm>
          <a:prstGeom prst="rect">
            <a:avLst/>
          </a:prstGeom>
          <a:noFill/>
        </p:spPr>
        <p:txBody>
          <a:bodyPr wrap="square">
            <a:spAutoFit/>
          </a:bodyPr>
          <a:lstStyle/>
          <a:p>
            <a:r>
              <a:rPr lang="en-GB" sz="1800" b="1" dirty="0">
                <a:solidFill>
                  <a:srgbClr val="04043F"/>
                </a:solidFill>
              </a:rPr>
              <a:t>% probably/definitely will visit or already booked</a:t>
            </a:r>
            <a:endParaRPr lang="en-GB" dirty="0"/>
          </a:p>
        </p:txBody>
      </p:sp>
      <p:graphicFrame>
        <p:nvGraphicFramePr>
          <p:cNvPr id="20" name="Chart 19">
            <a:extLst>
              <a:ext uri="{FF2B5EF4-FFF2-40B4-BE49-F238E27FC236}">
                <a16:creationId xmlns:a16="http://schemas.microsoft.com/office/drawing/2014/main" id="{41AD20A3-55F2-1CCE-A556-53795A35298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475665152"/>
              </p:ext>
            </p:extLst>
          </p:nvPr>
        </p:nvGraphicFramePr>
        <p:xfrm>
          <a:off x="1106424" y="2091550"/>
          <a:ext cx="10863072" cy="4046783"/>
        </p:xfrm>
        <a:graphic>
          <a:graphicData uri="http://schemas.openxmlformats.org/drawingml/2006/chart">
            <c:chart xmlns:c="http://schemas.openxmlformats.org/drawingml/2006/chart" xmlns:r="http://schemas.openxmlformats.org/officeDocument/2006/relationships" r:id="rId3"/>
          </a:graphicData>
        </a:graphic>
      </p:graphicFrame>
      <p:cxnSp>
        <p:nvCxnSpPr>
          <p:cNvPr id="26" name="Straight Connector 25">
            <a:extLst>
              <a:ext uri="{FF2B5EF4-FFF2-40B4-BE49-F238E27FC236}">
                <a16:creationId xmlns:a16="http://schemas.microsoft.com/office/drawing/2014/main" id="{4C8680A7-26E2-CF3F-89C1-1910916FF644}"/>
              </a:ext>
              <a:ext uri="{C183D7F6-B498-43B3-948B-1728B52AA6E4}">
                <adec:decorative xmlns:adec="http://schemas.microsoft.com/office/drawing/2017/decorative" val="1"/>
              </a:ext>
            </a:extLst>
          </p:cNvPr>
          <p:cNvCxnSpPr>
            <a:cxnSpLocks/>
          </p:cNvCxnSpPr>
          <p:nvPr/>
        </p:nvCxnSpPr>
        <p:spPr>
          <a:xfrm flipV="1">
            <a:off x="3224668" y="2466454"/>
            <a:ext cx="0" cy="3445263"/>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7" name="Text Placeholder 3" descr="F1. Do you intend to visit Wales for a short break or holiday in 2025? Total base size, n=369 (younger independents n=49*, families n=181, older independents n=87, retirement age n=52).&#10;">
            <a:extLst>
              <a:ext uri="{FF2B5EF4-FFF2-40B4-BE49-F238E27FC236}">
                <a16:creationId xmlns:a16="http://schemas.microsoft.com/office/drawing/2014/main" id="{6ACB4106-525F-26D3-FA98-CCBD6C49CCA8}"/>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F1. Do you intend to visit Wales for a short break or holiday in 2025? Total base size, n=369 (younger independents n=49*, families n=181, older independents n=87, retirement age n=52).</a:t>
            </a:r>
          </a:p>
        </p:txBody>
      </p:sp>
    </p:spTree>
    <p:extLst>
      <p:ext uri="{BB962C8B-B14F-4D97-AF65-F5344CB8AC3E}">
        <p14:creationId xmlns:p14="http://schemas.microsoft.com/office/powerpoint/2010/main" val="3339747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Events&#10;">
            <a:extLst>
              <a:ext uri="{FF2B5EF4-FFF2-40B4-BE49-F238E27FC236}">
                <a16:creationId xmlns:a16="http://schemas.microsoft.com/office/drawing/2014/main" id="{EDDD0564-2D72-185E-5822-DE1422446872}"/>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Events</a:t>
            </a:r>
          </a:p>
        </p:txBody>
      </p:sp>
      <p:cxnSp>
        <p:nvCxnSpPr>
          <p:cNvPr id="5" name="Straight Connector 4">
            <a:extLst>
              <a:ext uri="{FF2B5EF4-FFF2-40B4-BE49-F238E27FC236}">
                <a16:creationId xmlns:a16="http://schemas.microsoft.com/office/drawing/2014/main" id="{693C0571-0010-B28D-260B-6A41190B035C}"/>
              </a:ext>
              <a:ext uri="{C183D7F6-B498-43B3-948B-1728B52AA6E4}">
                <adec:decorative xmlns:adec="http://schemas.microsoft.com/office/drawing/2017/decorative" val="1"/>
              </a:ext>
            </a:extLst>
          </p:cNvPr>
          <p:cNvCxnSpPr>
            <a:cxnSpLocks/>
          </p:cNvCxnSpPr>
          <p:nvPr/>
        </p:nvCxnSpPr>
        <p:spPr>
          <a:xfrm>
            <a:off x="926972" y="704366"/>
            <a:ext cx="8700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There is a strong interest in attending a 'food and drink festival,' although there is a wide range of events and activities that appeal to those planning trips in 2025.&#10;">
            <a:extLst>
              <a:ext uri="{FF2B5EF4-FFF2-40B4-BE49-F238E27FC236}">
                <a16:creationId xmlns:a16="http://schemas.microsoft.com/office/drawing/2014/main" id="{95AE28A9-7DBD-1321-6DAF-95729BE6EA0D}"/>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There is a strong interest in attending a 'food and drink festival,' although there is a wide range of events and activities that appeal to those planning trips in 2025.</a:t>
            </a:r>
            <a:endParaRPr lang="en-GB" sz="1600" b="1" dirty="0">
              <a:solidFill>
                <a:schemeClr val="accent1"/>
              </a:solidFill>
            </a:endParaRPr>
          </a:p>
        </p:txBody>
      </p:sp>
      <p:graphicFrame>
        <p:nvGraphicFramePr>
          <p:cNvPr id="7" name="Chart 6">
            <a:extLst>
              <a:ext uri="{FF2B5EF4-FFF2-40B4-BE49-F238E27FC236}">
                <a16:creationId xmlns:a16="http://schemas.microsoft.com/office/drawing/2014/main" id="{3BB0A407-CD25-E323-2932-0FBDD5FB4E2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10923226"/>
              </p:ext>
            </p:extLst>
          </p:nvPr>
        </p:nvGraphicFramePr>
        <p:xfrm>
          <a:off x="-2382158" y="2326216"/>
          <a:ext cx="9623425" cy="3855509"/>
        </p:xfrm>
        <a:graphic>
          <a:graphicData uri="http://schemas.openxmlformats.org/drawingml/2006/chart">
            <c:chart xmlns:c="http://schemas.openxmlformats.org/drawingml/2006/chart" xmlns:r="http://schemas.openxmlformats.org/officeDocument/2006/relationships" r:id="rId2"/>
          </a:graphicData>
        </a:graphic>
      </p:graphicFrame>
      <p:pic>
        <p:nvPicPr>
          <p:cNvPr id="4100" name="Picture 4">
            <a:extLst>
              <a:ext uri="{FF2B5EF4-FFF2-40B4-BE49-F238E27FC236}">
                <a16:creationId xmlns:a16="http://schemas.microsoft.com/office/drawing/2014/main" id="{1E13BE5B-F6DD-08AE-317E-D00173ED05B3}"/>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4D77F9F-3CF6-3B11-D6A4-A7703878A6AF}"/>
              </a:ext>
              <a:ext uri="{C183D7F6-B498-43B3-948B-1728B52AA6E4}">
                <adec:decorative xmlns:adec="http://schemas.microsoft.com/office/drawing/2017/decorative" val="1"/>
              </a:ext>
            </a:extLst>
          </p:cNvPr>
          <p:cNvSpPr txBox="1"/>
          <p:nvPr/>
        </p:nvSpPr>
        <p:spPr>
          <a:xfrm>
            <a:off x="4663390" y="2015066"/>
            <a:ext cx="2962960" cy="584775"/>
          </a:xfrm>
          <a:prstGeom prst="rect">
            <a:avLst/>
          </a:prstGeom>
          <a:noFill/>
        </p:spPr>
        <p:txBody>
          <a:bodyPr wrap="square" rtlCol="0">
            <a:spAutoFit/>
          </a:bodyPr>
          <a:lstStyle/>
          <a:p>
            <a:r>
              <a:rPr lang="en-GB" sz="1600" b="1">
                <a:solidFill>
                  <a:srgbClr val="120742"/>
                </a:solidFill>
              </a:rPr>
              <a:t>% very interested </a:t>
            </a:r>
          </a:p>
          <a:p>
            <a:endParaRPr lang="en-GB" sz="1600" b="1">
              <a:solidFill>
                <a:srgbClr val="120742"/>
              </a:solidFill>
            </a:endParaRPr>
          </a:p>
        </p:txBody>
      </p:sp>
      <p:sp>
        <p:nvSpPr>
          <p:cNvPr id="9" name="Text Placeholder 3" descr="F10. How, if at all, interested would you be in attending the below types of festivals or events in Wales in 2025?&#10;Wales trip intenders 2025, n=520.&#10;">
            <a:extLst>
              <a:ext uri="{FF2B5EF4-FFF2-40B4-BE49-F238E27FC236}">
                <a16:creationId xmlns:a16="http://schemas.microsoft.com/office/drawing/2014/main" id="{AE86A381-7D40-2A8B-EF28-A8E158EFEAB6}"/>
              </a:ext>
            </a:extLst>
          </p:cNvPr>
          <p:cNvSpPr txBox="1">
            <a:spLocks/>
          </p:cNvSpPr>
          <p:nvPr/>
        </p:nvSpPr>
        <p:spPr>
          <a:xfrm>
            <a:off x="838200"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F10. How, if at all, interested would you be in attending the below types of festivals or events in Wales in 2025?</a:t>
            </a:r>
          </a:p>
          <a:p>
            <a:pPr marL="0" indent="0">
              <a:buNone/>
            </a:pPr>
            <a:r>
              <a:rPr lang="en-US" sz="1000">
                <a:solidFill>
                  <a:schemeClr val="tx1"/>
                </a:solidFill>
              </a:rPr>
              <a:t>Wales trip intenders 2025, n=520.</a:t>
            </a:r>
          </a:p>
        </p:txBody>
      </p:sp>
    </p:spTree>
    <p:extLst>
      <p:ext uri="{BB962C8B-B14F-4D97-AF65-F5344CB8AC3E}">
        <p14:creationId xmlns:p14="http://schemas.microsoft.com/office/powerpoint/2010/main" val="429681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here are they planning to go in 2025 in Wales?&#10;">
            <a:extLst>
              <a:ext uri="{FF2B5EF4-FFF2-40B4-BE49-F238E27FC236}">
                <a16:creationId xmlns:a16="http://schemas.microsoft.com/office/drawing/2014/main" id="{94B25699-2261-2A36-51CF-9EE52B1C761A}"/>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Where are they planning to go in 2025 in Wales?</a:t>
            </a:r>
          </a:p>
        </p:txBody>
      </p:sp>
      <p:cxnSp>
        <p:nvCxnSpPr>
          <p:cNvPr id="8" name="Straight Connector 7">
            <a:extLst>
              <a:ext uri="{FF2B5EF4-FFF2-40B4-BE49-F238E27FC236}">
                <a16:creationId xmlns:a16="http://schemas.microsoft.com/office/drawing/2014/main" id="{92536C67-7F4F-CC88-A596-7C1D960FC098}"/>
              </a:ext>
              <a:ext uri="{C183D7F6-B498-43B3-948B-1728B52AA6E4}">
                <adec:decorative xmlns:adec="http://schemas.microsoft.com/office/drawing/2017/decorative" val="1"/>
              </a:ext>
            </a:extLst>
          </p:cNvPr>
          <p:cNvCxnSpPr>
            <a:cxnSpLocks/>
          </p:cNvCxnSpPr>
          <p:nvPr/>
        </p:nvCxnSpPr>
        <p:spPr>
          <a:xfrm>
            <a:off x="926972" y="704366"/>
            <a:ext cx="58040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North Wales is the top destination for 2025 trip planners, with Eryri (Snowdonia) being the most popular location, followed by Southeast Wales (Cardiff) and Southwest Wales (Pembrokeshire).&#10;">
            <a:extLst>
              <a:ext uri="{FF2B5EF4-FFF2-40B4-BE49-F238E27FC236}">
                <a16:creationId xmlns:a16="http://schemas.microsoft.com/office/drawing/2014/main" id="{0057CDF5-B84D-9DDE-22E8-48DC42378D8F}"/>
              </a:ext>
            </a:extLst>
          </p:cNvPr>
          <p:cNvSpPr txBox="1">
            <a:spLocks/>
          </p:cNvSpPr>
          <p:nvPr/>
        </p:nvSpPr>
        <p:spPr>
          <a:xfrm>
            <a:off x="838199" y="962260"/>
            <a:ext cx="11021569"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North Wales is the top destination for 2025 trip planners, with Eryri (Snowdonia) being the most popular location, followed by Southeast Wales (Cardiff) and Southwest Wales (Pembrokeshire).</a:t>
            </a:r>
            <a:endParaRPr lang="en-GB" sz="1600" b="1" dirty="0">
              <a:solidFill>
                <a:schemeClr val="accent1"/>
              </a:solidFill>
            </a:endParaRPr>
          </a:p>
        </p:txBody>
      </p:sp>
      <p:pic>
        <p:nvPicPr>
          <p:cNvPr id="5" name="Picture 4">
            <a:extLst>
              <a:ext uri="{FF2B5EF4-FFF2-40B4-BE49-F238E27FC236}">
                <a16:creationId xmlns:a16="http://schemas.microsoft.com/office/drawing/2014/main" id="{A7151257-DA64-7227-F46A-74AB4C7C4F25}"/>
              </a:ext>
              <a:ext uri="{C183D7F6-B498-43B3-948B-1728B52AA6E4}">
                <adec:decorative xmlns:adec="http://schemas.microsoft.com/office/drawing/2017/decorative" val="1"/>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Effect>
                      <a14:brightnessContrast contrast="52000"/>
                    </a14:imgEffect>
                  </a14:imgLayer>
                </a14:imgProps>
              </a:ext>
            </a:extLst>
          </a:blip>
          <a:stretch>
            <a:fillRect/>
          </a:stretch>
        </p:blipFill>
        <p:spPr>
          <a:xfrm>
            <a:off x="2306398" y="2399566"/>
            <a:ext cx="2135057" cy="2856131"/>
          </a:xfrm>
          <a:prstGeom prst="rect">
            <a:avLst/>
          </a:prstGeom>
        </p:spPr>
      </p:pic>
      <p:sp>
        <p:nvSpPr>
          <p:cNvPr id="6" name="TextBox 5" descr="40%&#10;North Wales (1)&#10;">
            <a:extLst>
              <a:ext uri="{FF2B5EF4-FFF2-40B4-BE49-F238E27FC236}">
                <a16:creationId xmlns:a16="http://schemas.microsoft.com/office/drawing/2014/main" id="{BA998953-2D07-E9EE-83E7-A4687F1D33EA}"/>
              </a:ext>
            </a:extLst>
          </p:cNvPr>
          <p:cNvSpPr txBox="1"/>
          <p:nvPr/>
        </p:nvSpPr>
        <p:spPr>
          <a:xfrm>
            <a:off x="1056413" y="2746329"/>
            <a:ext cx="1547090" cy="612934"/>
          </a:xfrm>
          <a:prstGeom prst="roundRect">
            <a:avLst/>
          </a:prstGeom>
          <a:solidFill>
            <a:srgbClr val="120742"/>
          </a:solidFill>
        </p:spPr>
        <p:txBody>
          <a:bodyPr wrap="square" rtlCol="0">
            <a:spAutoFit/>
          </a:bodyPr>
          <a:lstStyle/>
          <a:p>
            <a:pPr algn="ctr"/>
            <a:r>
              <a:rPr lang="en-GB" sz="2000" b="1">
                <a:solidFill>
                  <a:schemeClr val="bg1"/>
                </a:solidFill>
              </a:rPr>
              <a:t>40%</a:t>
            </a:r>
          </a:p>
          <a:p>
            <a:pPr algn="ctr"/>
            <a:r>
              <a:rPr lang="en-GB" sz="1000">
                <a:solidFill>
                  <a:schemeClr val="bg1"/>
                </a:solidFill>
              </a:rPr>
              <a:t>North Wales (1)</a:t>
            </a:r>
          </a:p>
        </p:txBody>
      </p:sp>
      <p:sp>
        <p:nvSpPr>
          <p:cNvPr id="7" name="TextBox 6" descr="22%&#10;Mid Wales (2)&#10;">
            <a:extLst>
              <a:ext uri="{FF2B5EF4-FFF2-40B4-BE49-F238E27FC236}">
                <a16:creationId xmlns:a16="http://schemas.microsoft.com/office/drawing/2014/main" id="{3E3F47CF-EB1F-647E-AEF4-B38192A2BEDE}"/>
              </a:ext>
            </a:extLst>
          </p:cNvPr>
          <p:cNvSpPr txBox="1"/>
          <p:nvPr/>
        </p:nvSpPr>
        <p:spPr>
          <a:xfrm>
            <a:off x="4144350" y="3464693"/>
            <a:ext cx="1547090" cy="612000"/>
          </a:xfrm>
          <a:prstGeom prst="roundRect">
            <a:avLst/>
          </a:prstGeom>
          <a:solidFill>
            <a:srgbClr val="120742"/>
          </a:solidFill>
        </p:spPr>
        <p:txBody>
          <a:bodyPr wrap="square" rtlCol="0">
            <a:spAutoFit/>
          </a:bodyPr>
          <a:lstStyle/>
          <a:p>
            <a:pPr algn="ctr"/>
            <a:r>
              <a:rPr lang="en-GB" sz="2000" b="1">
                <a:solidFill>
                  <a:schemeClr val="bg1"/>
                </a:solidFill>
              </a:rPr>
              <a:t>22%</a:t>
            </a:r>
          </a:p>
          <a:p>
            <a:pPr algn="ctr"/>
            <a:r>
              <a:rPr lang="en-GB" sz="900">
                <a:solidFill>
                  <a:schemeClr val="bg1"/>
                </a:solidFill>
              </a:rPr>
              <a:t>Mid Wales (2)</a:t>
            </a:r>
          </a:p>
        </p:txBody>
      </p:sp>
      <p:sp>
        <p:nvSpPr>
          <p:cNvPr id="10" name="TextBox 9" descr="36%&#10;Southwest Wales (3)&#10;">
            <a:extLst>
              <a:ext uri="{FF2B5EF4-FFF2-40B4-BE49-F238E27FC236}">
                <a16:creationId xmlns:a16="http://schemas.microsoft.com/office/drawing/2014/main" id="{D2F68D45-6B15-A138-ADDE-92E164B1D81C}"/>
              </a:ext>
            </a:extLst>
          </p:cNvPr>
          <p:cNvSpPr txBox="1"/>
          <p:nvPr/>
        </p:nvSpPr>
        <p:spPr>
          <a:xfrm>
            <a:off x="984746" y="4778659"/>
            <a:ext cx="1548000" cy="612934"/>
          </a:xfrm>
          <a:prstGeom prst="roundRect">
            <a:avLst/>
          </a:prstGeom>
          <a:solidFill>
            <a:srgbClr val="120742"/>
          </a:solidFill>
        </p:spPr>
        <p:txBody>
          <a:bodyPr wrap="square" rtlCol="0">
            <a:spAutoFit/>
          </a:bodyPr>
          <a:lstStyle/>
          <a:p>
            <a:pPr algn="ctr"/>
            <a:r>
              <a:rPr lang="en-GB" sz="2000" b="1">
                <a:solidFill>
                  <a:schemeClr val="bg1"/>
                </a:solidFill>
              </a:rPr>
              <a:t>36%</a:t>
            </a:r>
          </a:p>
          <a:p>
            <a:pPr algn="ctr"/>
            <a:r>
              <a:rPr lang="en-GB" sz="1000">
                <a:solidFill>
                  <a:schemeClr val="bg1"/>
                </a:solidFill>
              </a:rPr>
              <a:t>Southwest Wales (3)</a:t>
            </a:r>
          </a:p>
        </p:txBody>
      </p:sp>
      <p:sp>
        <p:nvSpPr>
          <p:cNvPr id="11" name="TextBox 10" descr="39%&#10;Southeast Wales (4)&#10;">
            <a:extLst>
              <a:ext uri="{FF2B5EF4-FFF2-40B4-BE49-F238E27FC236}">
                <a16:creationId xmlns:a16="http://schemas.microsoft.com/office/drawing/2014/main" id="{B89B9376-F540-35E1-C5E8-64C52CEC7C27}"/>
              </a:ext>
            </a:extLst>
          </p:cNvPr>
          <p:cNvSpPr txBox="1"/>
          <p:nvPr/>
        </p:nvSpPr>
        <p:spPr>
          <a:xfrm>
            <a:off x="4233938" y="4877683"/>
            <a:ext cx="1548000" cy="578882"/>
          </a:xfrm>
          <a:prstGeom prst="roundRect">
            <a:avLst/>
          </a:prstGeom>
          <a:solidFill>
            <a:srgbClr val="120742"/>
          </a:solidFill>
        </p:spPr>
        <p:txBody>
          <a:bodyPr wrap="square" rtlCol="0">
            <a:spAutoFit/>
          </a:bodyPr>
          <a:lstStyle/>
          <a:p>
            <a:pPr algn="ctr"/>
            <a:r>
              <a:rPr lang="en-GB" b="1">
                <a:solidFill>
                  <a:schemeClr val="bg1"/>
                </a:solidFill>
              </a:rPr>
              <a:t>39%</a:t>
            </a:r>
          </a:p>
          <a:p>
            <a:pPr algn="ctr"/>
            <a:r>
              <a:rPr lang="en-GB" sz="1000">
                <a:solidFill>
                  <a:schemeClr val="bg1"/>
                </a:solidFill>
              </a:rPr>
              <a:t>Southeast Wales (4)</a:t>
            </a:r>
          </a:p>
        </p:txBody>
      </p:sp>
      <p:sp>
        <p:nvSpPr>
          <p:cNvPr id="12" name="TextBox 11" descr="3% don’t know&#10;">
            <a:extLst>
              <a:ext uri="{FF2B5EF4-FFF2-40B4-BE49-F238E27FC236}">
                <a16:creationId xmlns:a16="http://schemas.microsoft.com/office/drawing/2014/main" id="{8147EB0E-6255-2BA9-C4FB-562B0BC91F7F}"/>
              </a:ext>
            </a:extLst>
          </p:cNvPr>
          <p:cNvSpPr txBox="1"/>
          <p:nvPr/>
        </p:nvSpPr>
        <p:spPr>
          <a:xfrm>
            <a:off x="2851791" y="5385059"/>
            <a:ext cx="1063112" cy="253916"/>
          </a:xfrm>
          <a:prstGeom prst="rect">
            <a:avLst/>
          </a:prstGeom>
          <a:noFill/>
        </p:spPr>
        <p:txBody>
          <a:bodyPr wrap="none" rtlCol="0">
            <a:spAutoFit/>
          </a:bodyPr>
          <a:lstStyle/>
          <a:p>
            <a:pPr algn="ctr"/>
            <a:r>
              <a:rPr lang="en-GB" sz="1050"/>
              <a:t>3% don’t know</a:t>
            </a:r>
          </a:p>
        </p:txBody>
      </p:sp>
      <p:graphicFrame>
        <p:nvGraphicFramePr>
          <p:cNvPr id="14" name="Chart 13">
            <a:extLst>
              <a:ext uri="{FF2B5EF4-FFF2-40B4-BE49-F238E27FC236}">
                <a16:creationId xmlns:a16="http://schemas.microsoft.com/office/drawing/2014/main" id="{19F8CC28-8939-F631-0B03-475C5068A55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9450083"/>
              </p:ext>
            </p:extLst>
          </p:nvPr>
        </p:nvGraphicFramePr>
        <p:xfrm>
          <a:off x="1758746" y="2327899"/>
          <a:ext cx="10624031" cy="3348612"/>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descr="F7. Which of these areas do you plan on staying overnight on your next short break or holiday in Wales in 2025?&#10;Wales trip intenders 2025, n=520.&#10;">
            <a:extLst>
              <a:ext uri="{FF2B5EF4-FFF2-40B4-BE49-F238E27FC236}">
                <a16:creationId xmlns:a16="http://schemas.microsoft.com/office/drawing/2014/main" id="{AE86A381-7D40-2A8B-EF28-A8E158EFEAB6}"/>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F7. Which of these areas do you plan on staying overnight on your next short break or holiday in Wales in 2025?</a:t>
            </a:r>
          </a:p>
          <a:p>
            <a:pPr marL="0" indent="0">
              <a:buNone/>
            </a:pPr>
            <a:r>
              <a:rPr lang="en-US" sz="1000">
                <a:solidFill>
                  <a:schemeClr val="tx1"/>
                </a:solidFill>
              </a:rPr>
              <a:t>Wales trip intenders 2025, n=520.</a:t>
            </a:r>
          </a:p>
        </p:txBody>
      </p:sp>
    </p:spTree>
    <p:extLst>
      <p:ext uri="{BB962C8B-B14F-4D97-AF65-F5344CB8AC3E}">
        <p14:creationId xmlns:p14="http://schemas.microsoft.com/office/powerpoint/2010/main" val="1488386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ources of information&#10;">
            <a:extLst>
              <a:ext uri="{FF2B5EF4-FFF2-40B4-BE49-F238E27FC236}">
                <a16:creationId xmlns:a16="http://schemas.microsoft.com/office/drawing/2014/main" id="{1C5B42B5-8E03-3C02-6A89-70E48F9FF2C8}"/>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Sources of information</a:t>
            </a:r>
          </a:p>
        </p:txBody>
      </p:sp>
      <p:cxnSp>
        <p:nvCxnSpPr>
          <p:cNvPr id="7" name="Straight Connector 6">
            <a:extLst>
              <a:ext uri="{FF2B5EF4-FFF2-40B4-BE49-F238E27FC236}">
                <a16:creationId xmlns:a16="http://schemas.microsoft.com/office/drawing/2014/main" id="{08C89831-786B-4E9A-C861-36C40BD4558C}"/>
              </a:ext>
              <a:ext uri="{C183D7F6-B498-43B3-948B-1728B52AA6E4}">
                <adec:decorative xmlns:adec="http://schemas.microsoft.com/office/drawing/2017/decorative" val="1"/>
              </a:ext>
            </a:extLst>
          </p:cNvPr>
          <p:cNvCxnSpPr>
            <a:cxnSpLocks/>
          </p:cNvCxnSpPr>
          <p:nvPr/>
        </p:nvCxnSpPr>
        <p:spPr>
          <a:xfrm>
            <a:off x="926972" y="704366"/>
            <a:ext cx="28195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Those planning a trip to Wales in 2025 use a range of sources to plan their 2025 trip. The most commonly used methods include 'conversations with friends or family who have visited' and 'search engines.' Additionally, 23% have already used or plan to use the Visit Wales social media page.&#10;">
            <a:extLst>
              <a:ext uri="{FF2B5EF4-FFF2-40B4-BE49-F238E27FC236}">
                <a16:creationId xmlns:a16="http://schemas.microsoft.com/office/drawing/2014/main" id="{51DC94C2-557D-AB56-0517-4A1518C0BF3E}"/>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Those planning a trip to Wales in 2025 use a range of sources to plan their 2025 trip. The most commonly used methods include 'conversations with friends or family who have visited' and 'search engines.' Additionally, 23% have already used or plan to use the Visit Wales social media page.</a:t>
            </a:r>
            <a:endParaRPr lang="en-GB" sz="1600" b="1" dirty="0">
              <a:solidFill>
                <a:schemeClr val="accent1"/>
              </a:solidFill>
            </a:endParaRPr>
          </a:p>
        </p:txBody>
      </p:sp>
      <p:graphicFrame>
        <p:nvGraphicFramePr>
          <p:cNvPr id="6" name="Chart 5" descr="Those planning a trip to Wales in 2025 use a range of sources to plan their 2025 trip. The most commonly used methods include 'conversations with friends or family who have visited' and 'search engines.' Additionally, 23% have already used or plan to use the Visit Wales social media page.&#10;">
            <a:extLst>
              <a:ext uri="{FF2B5EF4-FFF2-40B4-BE49-F238E27FC236}">
                <a16:creationId xmlns:a16="http://schemas.microsoft.com/office/drawing/2014/main" id="{A5B6C7A7-2271-EAF5-1BDD-D3FB0D9E85A2}"/>
              </a:ext>
            </a:extLst>
          </p:cNvPr>
          <p:cNvGraphicFramePr/>
          <p:nvPr>
            <p:extLst>
              <p:ext uri="{D42A27DB-BD31-4B8C-83A1-F6EECF244321}">
                <p14:modId xmlns:p14="http://schemas.microsoft.com/office/powerpoint/2010/main" val="1999715289"/>
              </p:ext>
            </p:extLst>
          </p:nvPr>
        </p:nvGraphicFramePr>
        <p:xfrm>
          <a:off x="-2686958" y="2357456"/>
          <a:ext cx="9623425" cy="4135419"/>
        </p:xfrm>
        <a:graphic>
          <a:graphicData uri="http://schemas.openxmlformats.org/drawingml/2006/chart">
            <c:chart xmlns:c="http://schemas.openxmlformats.org/drawingml/2006/chart" xmlns:r="http://schemas.openxmlformats.org/officeDocument/2006/relationships" r:id="rId2"/>
          </a:graphicData>
        </a:graphic>
      </p:graphicFrame>
      <p:pic>
        <p:nvPicPr>
          <p:cNvPr id="2050" name="Picture 2">
            <a:extLst>
              <a:ext uri="{FF2B5EF4-FFF2-40B4-BE49-F238E27FC236}">
                <a16:creationId xmlns:a16="http://schemas.microsoft.com/office/drawing/2014/main" id="{1A34CF04-2991-B279-3921-41E2D1F4E115}"/>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F11. Which, if any, of these information sources are you likely to or have you already used to plan your trip/s in Wales in 2025? Wales trip intenders 2025, n=520.&#10;">
            <a:extLst>
              <a:ext uri="{FF2B5EF4-FFF2-40B4-BE49-F238E27FC236}">
                <a16:creationId xmlns:a16="http://schemas.microsoft.com/office/drawing/2014/main" id="{AE86A381-7D40-2A8B-EF28-A8E158EFEAB6}"/>
              </a:ext>
              <a:ext uri="{C183D7F6-B498-43B3-948B-1728B52AA6E4}">
                <adec:decorative xmlns:adec="http://schemas.microsoft.com/office/drawing/2017/decorative" val="0"/>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F11. Which, if any, of these information sources are you likely to or have you already used to plan your trip/s in Wales in 2025? Wales trip intenders 2025, n=520.</a:t>
            </a:r>
          </a:p>
        </p:txBody>
      </p:sp>
    </p:spTree>
    <p:extLst>
      <p:ext uri="{BB962C8B-B14F-4D97-AF65-F5344CB8AC3E}">
        <p14:creationId xmlns:p14="http://schemas.microsoft.com/office/powerpoint/2010/main" val="2100212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UK and Ireland considerations for 2025&#10;">
            <a:extLst>
              <a:ext uri="{FF2B5EF4-FFF2-40B4-BE49-F238E27FC236}">
                <a16:creationId xmlns:a16="http://schemas.microsoft.com/office/drawing/2014/main" id="{E5877CF1-3F8F-BFD7-6D01-01BD68FB7252}"/>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UK and Ireland considerations for 2025</a:t>
            </a:r>
          </a:p>
        </p:txBody>
      </p:sp>
      <p:cxnSp>
        <p:nvCxnSpPr>
          <p:cNvPr id="5" name="Straight Connector 4">
            <a:extLst>
              <a:ext uri="{FF2B5EF4-FFF2-40B4-BE49-F238E27FC236}">
                <a16:creationId xmlns:a16="http://schemas.microsoft.com/office/drawing/2014/main" id="{C46C53A6-6F7E-8CB1-DD78-928D5CB9E987}"/>
              </a:ext>
              <a:ext uri="{C183D7F6-B498-43B3-948B-1728B52AA6E4}">
                <adec:decorative xmlns:adec="http://schemas.microsoft.com/office/drawing/2017/decorative" val="1"/>
              </a:ext>
            </a:extLst>
          </p:cNvPr>
          <p:cNvCxnSpPr>
            <a:cxnSpLocks/>
          </p:cNvCxnSpPr>
          <p:nvPr/>
        </p:nvCxnSpPr>
        <p:spPr>
          <a:xfrm>
            <a:off x="926972" y="704366"/>
            <a:ext cx="47880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A quarter of those planning trips in 2025 are also considering an overnight stay in Scotland. The Lake District and London are also among the top domestic destinations being considered.&#10;">
            <a:extLst>
              <a:ext uri="{FF2B5EF4-FFF2-40B4-BE49-F238E27FC236}">
                <a16:creationId xmlns:a16="http://schemas.microsoft.com/office/drawing/2014/main" id="{54D5DD0D-A56D-77B5-0C3A-7FC894A92147}"/>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A quarter of those planning trips in 2025 are also considering an overnight stay in Scotland. The Lake District and London are also among the top domestic destinations being considered.</a:t>
            </a:r>
            <a:endParaRPr lang="en-GB" sz="1600" b="1" dirty="0">
              <a:solidFill>
                <a:schemeClr val="accent1"/>
              </a:solidFill>
            </a:endParaRPr>
          </a:p>
        </p:txBody>
      </p:sp>
      <p:graphicFrame>
        <p:nvGraphicFramePr>
          <p:cNvPr id="6" name="Chart 5">
            <a:extLst>
              <a:ext uri="{FF2B5EF4-FFF2-40B4-BE49-F238E27FC236}">
                <a16:creationId xmlns:a16="http://schemas.microsoft.com/office/drawing/2014/main" id="{F0DF0D4C-3173-1F09-917C-0AB1C893B8E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15582814"/>
              </p:ext>
            </p:extLst>
          </p:nvPr>
        </p:nvGraphicFramePr>
        <p:xfrm>
          <a:off x="-2810783" y="2076450"/>
          <a:ext cx="9623425" cy="4105276"/>
        </p:xfrm>
        <a:graphic>
          <a:graphicData uri="http://schemas.openxmlformats.org/drawingml/2006/chart">
            <c:chart xmlns:c="http://schemas.openxmlformats.org/drawingml/2006/chart" xmlns:r="http://schemas.openxmlformats.org/officeDocument/2006/relationships" r:id="rId3"/>
          </a:graphicData>
        </a:graphic>
      </p:graphicFrame>
      <p:pic>
        <p:nvPicPr>
          <p:cNvPr id="4098" name="Picture 2">
            <a:extLst>
              <a:ext uri="{FF2B5EF4-FFF2-40B4-BE49-F238E27FC236}">
                <a16:creationId xmlns:a16="http://schemas.microsoft.com/office/drawing/2014/main" id="{A0B739CF-8272-BC07-BDAF-CB95B7E2D123}"/>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rcRect/>
          <a:stretch/>
        </p:blipFill>
        <p:spPr bwMode="auto">
          <a:xfrm>
            <a:off x="7585072" y="0"/>
            <a:ext cx="4606928"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F12. Where else, if anywhere, in the UK and Ireland are you seriously considering visiting for a holiday or short break in the next 12 months? Wales trip intenders 2025, n=520.&#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schemeClr val="tx1"/>
                </a:solidFill>
                <a:effectLst/>
                <a:uLnTx/>
                <a:uFillTx/>
                <a:latin typeface="+mn-lt"/>
                <a:ea typeface="+mn-ea"/>
                <a:cs typeface="+mn-cs"/>
              </a:rPr>
              <a:t>F12. Where else, if anywhere, in the UK and Ireland are you seriously considering visiting for a holiday or short break in the next 12 months? Wales trip intenders 2025, n=520.</a:t>
            </a:r>
          </a:p>
        </p:txBody>
      </p:sp>
    </p:spTree>
    <p:extLst>
      <p:ext uri="{BB962C8B-B14F-4D97-AF65-F5344CB8AC3E}">
        <p14:creationId xmlns:p14="http://schemas.microsoft.com/office/powerpoint/2010/main" val="2837080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6" name="Title 5" descr="Understanding intentions to take trips to Wales in 2025">
            <a:extLst>
              <a:ext uri="{FF2B5EF4-FFF2-40B4-BE49-F238E27FC236}">
                <a16:creationId xmlns:a16="http://schemas.microsoft.com/office/drawing/2014/main" id="{C7904E16-34FB-F89E-ADDE-70C93D48126E}"/>
              </a:ext>
            </a:extLst>
          </p:cNvPr>
          <p:cNvSpPr>
            <a:spLocks noGrp="1"/>
          </p:cNvSpPr>
          <p:nvPr>
            <p:ph type="title"/>
          </p:nvPr>
        </p:nvSpPr>
        <p:spPr/>
        <p:txBody>
          <a:bodyPr/>
          <a:lstStyle/>
          <a:p>
            <a:pPr algn="l"/>
            <a:r>
              <a:rPr lang="en-US" sz="2000" b="1">
                <a:latin typeface="Arial" panose="020B0604020202020204" pitchFamily="34" charset="0"/>
                <a:cs typeface="Arial" panose="020B0604020202020204" pitchFamily="34" charset="0"/>
              </a:rPr>
              <a:t>Understanding </a:t>
            </a:r>
            <a:r>
              <a:rPr lang="en-US" sz="2000"/>
              <a:t>intentions to take</a:t>
            </a:r>
            <a:r>
              <a:rPr lang="en-US" sz="2000" b="1">
                <a:latin typeface="Arial" panose="020B0604020202020204" pitchFamily="34" charset="0"/>
                <a:cs typeface="Arial" panose="020B0604020202020204" pitchFamily="34" charset="0"/>
              </a:rPr>
              <a:t> trips to Wales in 2025</a:t>
            </a:r>
          </a:p>
        </p:txBody>
      </p:sp>
      <p:cxnSp>
        <p:nvCxnSpPr>
          <p:cNvPr id="4" name="Straight Connector 3">
            <a:extLst>
              <a:ext uri="{FF2B5EF4-FFF2-40B4-BE49-F238E27FC236}">
                <a16:creationId xmlns:a16="http://schemas.microsoft.com/office/drawing/2014/main" id="{AB257EDD-10F2-62DC-1DA2-2312C3AE84E2}"/>
              </a:ext>
              <a:ext uri="{C183D7F6-B498-43B3-948B-1728B52AA6E4}">
                <adec:decorative xmlns:adec="http://schemas.microsoft.com/office/drawing/2017/decorative" val="1"/>
              </a:ext>
            </a:extLst>
          </p:cNvPr>
          <p:cNvCxnSpPr>
            <a:cxnSpLocks/>
          </p:cNvCxnSpPr>
          <p:nvPr/>
        </p:nvCxnSpPr>
        <p:spPr>
          <a:xfrm>
            <a:off x="946022" y="561491"/>
            <a:ext cx="66823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4">
            <a:extLst>
              <a:ext uri="{FF2B5EF4-FFF2-40B4-BE49-F238E27FC236}">
                <a16:creationId xmlns:a16="http://schemas.microsoft.com/office/drawing/2014/main" id="{25D0ABAC-00C6-CF76-D335-D841EBC9154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27FD29F3-59F7-71B1-CD0B-F29AB0F15E2D}"/>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0B60065C-65A1-5EB7-5CAC-EEF6A53DFD91}"/>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04870CF2-B5F4-F93C-BEDE-8CB8AB87A0F2}"/>
              </a:ext>
              <a:ext uri="{C183D7F6-B498-43B3-948B-1728B52AA6E4}">
                <adec:decorative xmlns:adec="http://schemas.microsoft.com/office/drawing/2017/decorative" val="1"/>
              </a:ext>
            </a:extLst>
          </p:cNvPr>
          <p:cNvSpPr/>
          <p:nvPr/>
        </p:nvSpPr>
        <p:spPr>
          <a:xfrm>
            <a:off x="723900" y="1157288"/>
            <a:ext cx="11483263" cy="5700712"/>
          </a:xfrm>
          <a:prstGeom prst="rect">
            <a:avLst/>
          </a:prstGeom>
          <a:solidFill>
            <a:srgbClr val="120742">
              <a:alpha val="6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descr="High interest continues for Welsh tourism in 2025&#10;&#10;Around 60% of UK domestic holidaymakers plan to visit Wales in 2025, up from 49% last year. Younger people, particularly families, are more likely to visit, while older independents and retirees are more uncertain or undecided.&#10;&#10; There is strong interest in attending a food and drink festival, though a wide variety of events and activities are appealing to those planning trips in 2025.&#10;">
            <a:extLst>
              <a:ext uri="{FF2B5EF4-FFF2-40B4-BE49-F238E27FC236}">
                <a16:creationId xmlns:a16="http://schemas.microsoft.com/office/drawing/2014/main" id="{CAFC94F9-879A-9E7B-9296-53FBE3CE02E2}"/>
              </a:ext>
            </a:extLst>
          </p:cNvPr>
          <p:cNvSpPr txBox="1"/>
          <p:nvPr/>
        </p:nvSpPr>
        <p:spPr>
          <a:xfrm>
            <a:off x="834230" y="1279471"/>
            <a:ext cx="3736189" cy="4893647"/>
          </a:xfrm>
          <a:prstGeom prst="rect">
            <a:avLst/>
          </a:prstGeom>
          <a:noFill/>
        </p:spPr>
        <p:txBody>
          <a:bodyPr wrap="square" rtlCol="0">
            <a:spAutoFit/>
          </a:bodyPr>
          <a:lstStyle/>
          <a:p>
            <a:pPr algn="ctr"/>
            <a:r>
              <a:rPr lang="en-US" sz="2000" b="1" dirty="0">
                <a:solidFill>
                  <a:schemeClr val="bg1"/>
                </a:solidFill>
              </a:rPr>
              <a:t>High interest continues for Welsh tourism in 2025</a:t>
            </a:r>
          </a:p>
          <a:p>
            <a:pPr algn="ctr"/>
            <a:endParaRPr lang="en-US" sz="2000" b="1" dirty="0">
              <a:solidFill>
                <a:schemeClr val="bg1"/>
              </a:solidFill>
            </a:endParaRPr>
          </a:p>
          <a:p>
            <a:pPr algn="ctr"/>
            <a:r>
              <a:rPr lang="en-US" dirty="0">
                <a:solidFill>
                  <a:schemeClr val="bg1"/>
                </a:solidFill>
              </a:rPr>
              <a:t>Around 60% of UK domestic holidaymakers plan to visit Wales in 2025, up from 49% last year. Younger people, particularly families, are more likely to visit, while older independents and retirees are more uncertain or undecided.</a:t>
            </a:r>
          </a:p>
          <a:p>
            <a:pPr algn="ctr"/>
            <a:endParaRPr lang="en-US" dirty="0">
              <a:solidFill>
                <a:schemeClr val="bg1"/>
              </a:solidFill>
            </a:endParaRPr>
          </a:p>
          <a:p>
            <a:pPr algn="ctr"/>
            <a:r>
              <a:rPr lang="en-US" dirty="0">
                <a:solidFill>
                  <a:schemeClr val="bg1"/>
                </a:solidFill>
              </a:rPr>
              <a:t> There is strong interest in attending a food and drink festival, though a wide variety of events and activities are appealing to those planning trips in 2025.</a:t>
            </a:r>
          </a:p>
        </p:txBody>
      </p:sp>
      <p:sp>
        <p:nvSpPr>
          <p:cNvPr id="12" name="TextBox 11" descr="Where do they go to?&#10;&#10;North Wales, especially Eryri (Snowdonia), is the top destination for 2025 trip planners, followed by Southeast Wales (Cardiff) and Southwest Wales (Pembrokeshire). &#10;&#10;Those planning a visit to Wales in 2025 use various sources for trip planning, with the most popular being conversations with friends or family who have visited, and search engines.&#10;">
            <a:extLst>
              <a:ext uri="{FF2B5EF4-FFF2-40B4-BE49-F238E27FC236}">
                <a16:creationId xmlns:a16="http://schemas.microsoft.com/office/drawing/2014/main" id="{E18A08C7-8D0E-5245-BA2B-A3B3B46AA949}"/>
              </a:ext>
            </a:extLst>
          </p:cNvPr>
          <p:cNvSpPr txBox="1"/>
          <p:nvPr/>
        </p:nvSpPr>
        <p:spPr>
          <a:xfrm>
            <a:off x="4601285" y="1279471"/>
            <a:ext cx="3789365" cy="4031873"/>
          </a:xfrm>
          <a:prstGeom prst="rect">
            <a:avLst/>
          </a:prstGeom>
          <a:noFill/>
        </p:spPr>
        <p:txBody>
          <a:bodyPr wrap="square" rtlCol="0">
            <a:spAutoFit/>
          </a:bodyPr>
          <a:lstStyle/>
          <a:p>
            <a:pPr algn="ctr"/>
            <a:r>
              <a:rPr lang="en-US" sz="2000" b="1" dirty="0">
                <a:solidFill>
                  <a:schemeClr val="bg1"/>
                </a:solidFill>
              </a:rPr>
              <a:t>Where do they go to?</a:t>
            </a:r>
          </a:p>
          <a:p>
            <a:pPr algn="ctr"/>
            <a:endParaRPr lang="en-US" sz="2000" b="1" dirty="0">
              <a:solidFill>
                <a:schemeClr val="bg1"/>
              </a:solidFill>
            </a:endParaRPr>
          </a:p>
          <a:p>
            <a:pPr algn="ctr"/>
            <a:r>
              <a:rPr lang="en-US" dirty="0">
                <a:solidFill>
                  <a:schemeClr val="bg1"/>
                </a:solidFill>
              </a:rPr>
              <a:t>North Wales, especially Eryri (Snowdonia), is the top destination for 2025 trip planners, followed by Southeast Wales (Cardiff) and Southwest Wales (Pembrokeshire). </a:t>
            </a:r>
          </a:p>
          <a:p>
            <a:pPr algn="ctr"/>
            <a:endParaRPr lang="en-US" dirty="0">
              <a:solidFill>
                <a:schemeClr val="bg1"/>
              </a:solidFill>
            </a:endParaRPr>
          </a:p>
          <a:p>
            <a:pPr algn="ctr"/>
            <a:r>
              <a:rPr lang="en-US" dirty="0">
                <a:solidFill>
                  <a:schemeClr val="bg1"/>
                </a:solidFill>
              </a:rPr>
              <a:t>Those planning a visit to Wales in 2025 use various sources for trip planning, with the most popular being conversations with friends or family who have visited, and search engines.</a:t>
            </a:r>
            <a:endParaRPr lang="en-US" dirty="0">
              <a:solidFill>
                <a:schemeClr val="bg1"/>
              </a:solidFill>
              <a:highlight>
                <a:srgbClr val="FFFF00"/>
              </a:highlight>
            </a:endParaRPr>
          </a:p>
        </p:txBody>
      </p:sp>
      <p:sp>
        <p:nvSpPr>
          <p:cNvPr id="13" name="TextBox 12" descr="Other places&#10;&#10;A quarter of 2025 trip planners are also considering an overnight stay in Scotland, with the Lake District and London also ranking as popular domestic destinations.&#10;">
            <a:extLst>
              <a:ext uri="{FF2B5EF4-FFF2-40B4-BE49-F238E27FC236}">
                <a16:creationId xmlns:a16="http://schemas.microsoft.com/office/drawing/2014/main" id="{F001E360-7710-2201-563A-C45C001961DC}"/>
              </a:ext>
            </a:extLst>
          </p:cNvPr>
          <p:cNvSpPr txBox="1"/>
          <p:nvPr/>
        </p:nvSpPr>
        <p:spPr>
          <a:xfrm>
            <a:off x="8402635" y="1279471"/>
            <a:ext cx="3789365" cy="2092881"/>
          </a:xfrm>
          <a:prstGeom prst="rect">
            <a:avLst/>
          </a:prstGeom>
          <a:noFill/>
        </p:spPr>
        <p:txBody>
          <a:bodyPr wrap="square" rtlCol="0">
            <a:spAutoFit/>
          </a:bodyPr>
          <a:lstStyle/>
          <a:p>
            <a:pPr algn="ctr"/>
            <a:r>
              <a:rPr lang="en-US" sz="2000" b="1" dirty="0">
                <a:solidFill>
                  <a:schemeClr val="bg1"/>
                </a:solidFill>
              </a:rPr>
              <a:t>Other places</a:t>
            </a:r>
          </a:p>
          <a:p>
            <a:pPr algn="ctr"/>
            <a:endParaRPr lang="en-US" sz="2000" b="1" dirty="0">
              <a:solidFill>
                <a:schemeClr val="bg1"/>
              </a:solidFill>
            </a:endParaRPr>
          </a:p>
          <a:p>
            <a:pPr algn="ctr"/>
            <a:r>
              <a:rPr lang="en-US" dirty="0">
                <a:solidFill>
                  <a:schemeClr val="bg1"/>
                </a:solidFill>
              </a:rPr>
              <a:t>A quarter of 2025 trip planners are also considering an overnight stay in Scotland, with the Lake District and London also ranking as popular domestic destinations.</a:t>
            </a:r>
          </a:p>
        </p:txBody>
      </p:sp>
    </p:spTree>
    <p:extLst>
      <p:ext uri="{BB962C8B-B14F-4D97-AF65-F5344CB8AC3E}">
        <p14:creationId xmlns:p14="http://schemas.microsoft.com/office/powerpoint/2010/main" val="712818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4AF4EED-8DE6-1F53-AFEC-DF9F8865F06D}"/>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VISIT WALES MARKETING IMPACT&#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5438775"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VISIT WALES MARKETING IMPACT</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FFB2053-91F1-EFEB-0B5F-452332CC1B3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647917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5" name="Title 14" descr="Heard Wales talked about as a place to visit&#10;">
            <a:extLst>
              <a:ext uri="{FF2B5EF4-FFF2-40B4-BE49-F238E27FC236}">
                <a16:creationId xmlns:a16="http://schemas.microsoft.com/office/drawing/2014/main" id="{38FD4BF1-D5E5-E97B-1E03-D93E58BE1D13}"/>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4043F"/>
                </a:solidFill>
                <a:effectLst/>
                <a:uLnTx/>
                <a:uFillTx/>
                <a:latin typeface="+mn-lt"/>
                <a:ea typeface="+mn-ea"/>
                <a:cs typeface="+mn-cs"/>
              </a:rPr>
              <a:t>Heard Wales talked about as a place to visit</a:t>
            </a:r>
          </a:p>
        </p:txBody>
      </p:sp>
      <p:cxnSp>
        <p:nvCxnSpPr>
          <p:cNvPr id="16" name="Straight Connector 15">
            <a:extLst>
              <a:ext uri="{FF2B5EF4-FFF2-40B4-BE49-F238E27FC236}">
                <a16:creationId xmlns:a16="http://schemas.microsoft.com/office/drawing/2014/main" id="{7CBF126F-7A1A-976D-DD92-FCD80FF3563F}"/>
              </a:ext>
              <a:ext uri="{C183D7F6-B498-43B3-948B-1728B52AA6E4}">
                <adec:decorative xmlns:adec="http://schemas.microsoft.com/office/drawing/2017/decorative" val="1"/>
              </a:ext>
            </a:extLst>
          </p:cNvPr>
          <p:cNvCxnSpPr>
            <a:cxnSpLocks/>
          </p:cNvCxnSpPr>
          <p:nvPr/>
        </p:nvCxnSpPr>
        <p:spPr>
          <a:xfrm>
            <a:off x="926972" y="704366"/>
            <a:ext cx="53047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5" descr="A larger percentage of the UK domestic holiday market has heard more about Wales as a destination to visit in 2025, compared to 2022 and 2023, though it’s comparable to last year.&#10;">
            <a:extLst>
              <a:ext uri="{FF2B5EF4-FFF2-40B4-BE49-F238E27FC236}">
                <a16:creationId xmlns:a16="http://schemas.microsoft.com/office/drawing/2014/main" id="{6F6F2929-2F11-0439-6300-48929F2F191C}"/>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A larger percentage of the UK domestic holiday market has heard more about Wales as a destination to visit in 2025, compared to 2022 and 2023, though it’s comparable to last year.</a:t>
            </a:r>
            <a:endParaRPr lang="en-GB" sz="1600" b="1" dirty="0">
              <a:solidFill>
                <a:schemeClr val="accent1"/>
              </a:solidFill>
            </a:endParaRPr>
          </a:p>
        </p:txBody>
      </p:sp>
      <p:sp>
        <p:nvSpPr>
          <p:cNvPr id="10" name="TextBox 9">
            <a:extLst>
              <a:ext uri="{FF2B5EF4-FFF2-40B4-BE49-F238E27FC236}">
                <a16:creationId xmlns:a16="http://schemas.microsoft.com/office/drawing/2014/main" id="{8B671451-0118-60B6-5610-4B292CB79F57}"/>
              </a:ext>
              <a:ext uri="{C183D7F6-B498-43B3-948B-1728B52AA6E4}">
                <adec:decorative xmlns:adec="http://schemas.microsoft.com/office/drawing/2017/decorative" val="1"/>
              </a:ext>
            </a:extLst>
          </p:cNvPr>
          <p:cNvSpPr txBox="1"/>
          <p:nvPr/>
        </p:nvSpPr>
        <p:spPr>
          <a:xfrm>
            <a:off x="6528806" y="2250972"/>
            <a:ext cx="1097545" cy="584775"/>
          </a:xfrm>
          <a:prstGeom prst="rect">
            <a:avLst/>
          </a:prstGeom>
          <a:noFill/>
        </p:spPr>
        <p:txBody>
          <a:bodyPr wrap="none" rtlCol="0">
            <a:spAutoFit/>
          </a:bodyPr>
          <a:lstStyle/>
          <a:p>
            <a:r>
              <a:rPr lang="en-GB" sz="1600" b="1">
                <a:solidFill>
                  <a:srgbClr val="120742"/>
                </a:solidFill>
              </a:rPr>
              <a:t>% A little/</a:t>
            </a:r>
          </a:p>
          <a:p>
            <a:r>
              <a:rPr lang="en-GB" sz="1600" b="1">
                <a:solidFill>
                  <a:srgbClr val="120742"/>
                </a:solidFill>
              </a:rPr>
              <a:t>lot more</a:t>
            </a:r>
            <a:endParaRPr lang="en-GB" sz="2800" b="1">
              <a:solidFill>
                <a:srgbClr val="120742"/>
              </a:solidFill>
            </a:endParaRPr>
          </a:p>
        </p:txBody>
      </p:sp>
      <p:sp>
        <p:nvSpPr>
          <p:cNvPr id="11" name="TextBox 10">
            <a:extLst>
              <a:ext uri="{FF2B5EF4-FFF2-40B4-BE49-F238E27FC236}">
                <a16:creationId xmlns:a16="http://schemas.microsoft.com/office/drawing/2014/main" id="{D1D4B955-C7B6-58A5-D547-4F02F92493C1}"/>
              </a:ext>
              <a:ext uri="{C183D7F6-B498-43B3-948B-1728B52AA6E4}">
                <adec:decorative xmlns:adec="http://schemas.microsoft.com/office/drawing/2017/decorative" val="1"/>
              </a:ext>
            </a:extLst>
          </p:cNvPr>
          <p:cNvSpPr txBox="1"/>
          <p:nvPr/>
        </p:nvSpPr>
        <p:spPr>
          <a:xfrm>
            <a:off x="6731386" y="2893784"/>
            <a:ext cx="646331" cy="369332"/>
          </a:xfrm>
          <a:prstGeom prst="rect">
            <a:avLst/>
          </a:prstGeom>
          <a:noFill/>
        </p:spPr>
        <p:txBody>
          <a:bodyPr wrap="none" rtlCol="0">
            <a:spAutoFit/>
          </a:bodyPr>
          <a:lstStyle/>
          <a:p>
            <a:r>
              <a:rPr lang="en-GB" b="1">
                <a:solidFill>
                  <a:srgbClr val="120742"/>
                </a:solidFill>
              </a:rPr>
              <a:t>17%</a:t>
            </a:r>
          </a:p>
        </p:txBody>
      </p:sp>
      <p:sp>
        <p:nvSpPr>
          <p:cNvPr id="12" name="TextBox 11">
            <a:extLst>
              <a:ext uri="{FF2B5EF4-FFF2-40B4-BE49-F238E27FC236}">
                <a16:creationId xmlns:a16="http://schemas.microsoft.com/office/drawing/2014/main" id="{04F90408-63B4-6A9C-960E-35D3DCDD0381}"/>
              </a:ext>
              <a:ext uri="{C183D7F6-B498-43B3-948B-1728B52AA6E4}">
                <adec:decorative xmlns:adec="http://schemas.microsoft.com/office/drawing/2017/decorative" val="1"/>
              </a:ext>
            </a:extLst>
          </p:cNvPr>
          <p:cNvSpPr txBox="1"/>
          <p:nvPr/>
        </p:nvSpPr>
        <p:spPr>
          <a:xfrm>
            <a:off x="6731386" y="3600080"/>
            <a:ext cx="646331" cy="369332"/>
          </a:xfrm>
          <a:prstGeom prst="rect">
            <a:avLst/>
          </a:prstGeom>
          <a:noFill/>
        </p:spPr>
        <p:txBody>
          <a:bodyPr wrap="none" rtlCol="0">
            <a:spAutoFit/>
          </a:bodyPr>
          <a:lstStyle/>
          <a:p>
            <a:r>
              <a:rPr lang="en-GB" b="1">
                <a:solidFill>
                  <a:srgbClr val="120742"/>
                </a:solidFill>
              </a:rPr>
              <a:t>13%</a:t>
            </a:r>
          </a:p>
        </p:txBody>
      </p:sp>
      <p:sp>
        <p:nvSpPr>
          <p:cNvPr id="13" name="TextBox 12">
            <a:extLst>
              <a:ext uri="{FF2B5EF4-FFF2-40B4-BE49-F238E27FC236}">
                <a16:creationId xmlns:a16="http://schemas.microsoft.com/office/drawing/2014/main" id="{C97B2B69-99F6-B1F1-774F-B906978BB4D7}"/>
              </a:ext>
              <a:ext uri="{C183D7F6-B498-43B3-948B-1728B52AA6E4}">
                <adec:decorative xmlns:adec="http://schemas.microsoft.com/office/drawing/2017/decorative" val="1"/>
              </a:ext>
            </a:extLst>
          </p:cNvPr>
          <p:cNvSpPr txBox="1"/>
          <p:nvPr/>
        </p:nvSpPr>
        <p:spPr>
          <a:xfrm>
            <a:off x="6731386" y="4306376"/>
            <a:ext cx="646331" cy="369332"/>
          </a:xfrm>
          <a:prstGeom prst="rect">
            <a:avLst/>
          </a:prstGeom>
          <a:noFill/>
        </p:spPr>
        <p:txBody>
          <a:bodyPr wrap="none" rtlCol="0">
            <a:spAutoFit/>
          </a:bodyPr>
          <a:lstStyle/>
          <a:p>
            <a:r>
              <a:rPr lang="en-GB" b="1">
                <a:solidFill>
                  <a:srgbClr val="120742"/>
                </a:solidFill>
              </a:rPr>
              <a:t>26%</a:t>
            </a:r>
          </a:p>
        </p:txBody>
      </p:sp>
      <p:sp>
        <p:nvSpPr>
          <p:cNvPr id="14" name="TextBox 13">
            <a:extLst>
              <a:ext uri="{FF2B5EF4-FFF2-40B4-BE49-F238E27FC236}">
                <a16:creationId xmlns:a16="http://schemas.microsoft.com/office/drawing/2014/main" id="{3A6CD6C4-A6DE-CAFC-24CF-379457ADD2EF}"/>
              </a:ext>
              <a:ext uri="{C183D7F6-B498-43B3-948B-1728B52AA6E4}">
                <adec:decorative xmlns:adec="http://schemas.microsoft.com/office/drawing/2017/decorative" val="1"/>
              </a:ext>
            </a:extLst>
          </p:cNvPr>
          <p:cNvSpPr txBox="1"/>
          <p:nvPr/>
        </p:nvSpPr>
        <p:spPr>
          <a:xfrm>
            <a:off x="6731386" y="5012673"/>
            <a:ext cx="646331" cy="369332"/>
          </a:xfrm>
          <a:prstGeom prst="rect">
            <a:avLst/>
          </a:prstGeom>
          <a:noFill/>
        </p:spPr>
        <p:txBody>
          <a:bodyPr wrap="none" rtlCol="0">
            <a:spAutoFit/>
          </a:bodyPr>
          <a:lstStyle/>
          <a:p>
            <a:r>
              <a:rPr lang="en-GB" b="1">
                <a:solidFill>
                  <a:srgbClr val="120742"/>
                </a:solidFill>
              </a:rPr>
              <a:t>25%</a:t>
            </a:r>
          </a:p>
        </p:txBody>
      </p:sp>
      <p:cxnSp>
        <p:nvCxnSpPr>
          <p:cNvPr id="6" name="Straight Connector 5">
            <a:extLst>
              <a:ext uri="{FF2B5EF4-FFF2-40B4-BE49-F238E27FC236}">
                <a16:creationId xmlns:a16="http://schemas.microsoft.com/office/drawing/2014/main" id="{11778355-35B8-4488-91C3-9CFFBFE79AE3}"/>
              </a:ext>
              <a:ext uri="{C183D7F6-B498-43B3-948B-1728B52AA6E4}">
                <adec:decorative xmlns:adec="http://schemas.microsoft.com/office/drawing/2017/decorative" val="1"/>
              </a:ext>
            </a:extLst>
          </p:cNvPr>
          <p:cNvCxnSpPr/>
          <p:nvPr/>
        </p:nvCxnSpPr>
        <p:spPr>
          <a:xfrm>
            <a:off x="926972" y="4828674"/>
            <a:ext cx="6501350" cy="0"/>
          </a:xfrm>
          <a:prstGeom prst="line">
            <a:avLst/>
          </a:prstGeom>
          <a:ln w="12700">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7" name="Text Placeholder 3" descr="H1. Compared to normal, how much have you heard Wales talked about as a place to visit over the last 3 months? Total base size, n=863 (2025).&#10;">
            <a:extLst>
              <a:ext uri="{FF2B5EF4-FFF2-40B4-BE49-F238E27FC236}">
                <a16:creationId xmlns:a16="http://schemas.microsoft.com/office/drawing/2014/main" id="{4596AD22-0EB8-C85F-3847-D78DF8230134}"/>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H1. Compared to normal, how much have you heard Wales talked about as a place to visit over the last 3 months? Total base size, n=863 (2025).</a:t>
            </a:r>
          </a:p>
        </p:txBody>
      </p:sp>
      <p:graphicFrame>
        <p:nvGraphicFramePr>
          <p:cNvPr id="5" name="Chart 4">
            <a:extLst>
              <a:ext uri="{FF2B5EF4-FFF2-40B4-BE49-F238E27FC236}">
                <a16:creationId xmlns:a16="http://schemas.microsoft.com/office/drawing/2014/main" id="{2D8C68EF-38C3-EB94-C422-EBAEF6A68DB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01834981"/>
              </p:ext>
            </p:extLst>
          </p:nvPr>
        </p:nvGraphicFramePr>
        <p:xfrm>
          <a:off x="917220" y="2606786"/>
          <a:ext cx="5680516" cy="3382077"/>
        </p:xfrm>
        <a:graphic>
          <a:graphicData uri="http://schemas.openxmlformats.org/drawingml/2006/chart">
            <c:chart xmlns:c="http://schemas.openxmlformats.org/drawingml/2006/chart" xmlns:r="http://schemas.openxmlformats.org/officeDocument/2006/relationships" r:id="rId3"/>
          </a:graphicData>
        </a:graphic>
      </p:graphicFrame>
      <p:pic>
        <p:nvPicPr>
          <p:cNvPr id="1027" name="Picture 3">
            <a:extLst>
              <a:ext uri="{FF2B5EF4-FFF2-40B4-BE49-F238E27FC236}">
                <a16:creationId xmlns:a16="http://schemas.microsoft.com/office/drawing/2014/main" id="{166BA8F3-ECD6-6C52-5400-54672106D2A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450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descr="Seen or heard about holidays in Wales&#10;">
            <a:extLst>
              <a:ext uri="{FF2B5EF4-FFF2-40B4-BE49-F238E27FC236}">
                <a16:creationId xmlns:a16="http://schemas.microsoft.com/office/drawing/2014/main" id="{0527F5EA-E490-7673-76F5-71CF55E49CC5}"/>
              </a:ext>
            </a:extLst>
          </p:cNvPr>
          <p:cNvSpPr txBox="1"/>
          <p:nvPr/>
        </p:nvSpPr>
        <p:spPr>
          <a:xfrm>
            <a:off x="838199" y="365124"/>
            <a:ext cx="6181725" cy="400110"/>
          </a:xfrm>
          <a:prstGeom prst="rect">
            <a:avLst/>
          </a:prstGeom>
          <a:noFill/>
        </p:spPr>
        <p:txBody>
          <a:bodyPr wrap="square" rtlCol="0">
            <a:spAutoFit/>
          </a:bodyPr>
          <a:lstStyle/>
          <a:p>
            <a:r>
              <a:rPr lang="en-GB" sz="2000" b="1" dirty="0">
                <a:solidFill>
                  <a:srgbClr val="04043F"/>
                </a:solidFill>
              </a:rPr>
              <a:t>Seen or heard about holidays in Wales</a:t>
            </a:r>
          </a:p>
        </p:txBody>
      </p:sp>
      <p:cxnSp>
        <p:nvCxnSpPr>
          <p:cNvPr id="11" name="Straight Connector 10">
            <a:extLst>
              <a:ext uri="{FF2B5EF4-FFF2-40B4-BE49-F238E27FC236}">
                <a16:creationId xmlns:a16="http://schemas.microsoft.com/office/drawing/2014/main" id="{B91D40F8-A6B7-5B6E-671F-560DDA1F0272}"/>
              </a:ext>
              <a:ext uri="{C183D7F6-B498-43B3-948B-1728B52AA6E4}">
                <adec:decorative xmlns:adec="http://schemas.microsoft.com/office/drawing/2017/decorative" val="1"/>
              </a:ext>
            </a:extLst>
          </p:cNvPr>
          <p:cNvCxnSpPr>
            <a:cxnSpLocks/>
          </p:cNvCxnSpPr>
          <p:nvPr/>
        </p:nvCxnSpPr>
        <p:spPr>
          <a:xfrm>
            <a:off x="926972" y="704366"/>
            <a:ext cx="46864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descr="60% have seen or heard about Wales via at least one information source in the last few months. &#10;&#10;Word of mouth is the primary source, closely followed by TV advertising. However, younger independents are less likely to have heard about it through TV ads and more likely through content creators, influencers, and social media.">
            <a:extLst>
              <a:ext uri="{FF2B5EF4-FFF2-40B4-BE49-F238E27FC236}">
                <a16:creationId xmlns:a16="http://schemas.microsoft.com/office/drawing/2014/main" id="{EBF43A34-8628-ED2F-4FC3-23BDD14785E7}"/>
              </a:ext>
            </a:extLst>
          </p:cNvPr>
          <p:cNvSpPr>
            <a:spLocks noGrp="1"/>
          </p:cNvSpPr>
          <p:nvPr>
            <p:ph type="title"/>
          </p:nvPr>
        </p:nvSpPr>
        <p:spPr>
          <a:xfrm>
            <a:off x="926971" y="2027419"/>
            <a:ext cx="4799574" cy="3820499"/>
          </a:xfrm>
        </p:spPr>
        <p:txBody>
          <a:bodyPr/>
          <a:lstStyle/>
          <a:p>
            <a:r>
              <a:rPr lang="en-GB" sz="2000" dirty="0">
                <a:solidFill>
                  <a:schemeClr val="accent1"/>
                </a:solidFill>
              </a:rPr>
              <a:t>60% have seen or heard about Wales via at least one information source in the last few months. </a:t>
            </a:r>
            <a:br>
              <a:rPr lang="en-GB" sz="1600" dirty="0">
                <a:solidFill>
                  <a:schemeClr val="accent1"/>
                </a:solidFill>
              </a:rPr>
            </a:br>
            <a:br>
              <a:rPr lang="en-GB" sz="1600" dirty="0">
                <a:solidFill>
                  <a:schemeClr val="accent1"/>
                </a:solidFill>
              </a:rPr>
            </a:br>
            <a:r>
              <a:rPr lang="en-US" sz="1600" dirty="0">
                <a:solidFill>
                  <a:schemeClr val="accent1"/>
                </a:solidFill>
              </a:rPr>
              <a:t>Word of mouth is the primary source, closely followed by TV advertising. However, younger independents are less likely to have heard about it through TV ads and more likely through content creators, influencers, and social media.</a:t>
            </a:r>
            <a:endParaRPr lang="en-GB" sz="1600" dirty="0">
              <a:solidFill>
                <a:schemeClr val="accent1"/>
              </a:solidFill>
            </a:endParaRPr>
          </a:p>
        </p:txBody>
      </p:sp>
      <p:graphicFrame>
        <p:nvGraphicFramePr>
          <p:cNvPr id="6" name="Chart 5">
            <a:extLst>
              <a:ext uri="{FF2B5EF4-FFF2-40B4-BE49-F238E27FC236}">
                <a16:creationId xmlns:a16="http://schemas.microsoft.com/office/drawing/2014/main" id="{20D076A6-4D38-85CD-4D93-A2B336429F0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58674448"/>
              </p:ext>
            </p:extLst>
          </p:nvPr>
        </p:nvGraphicFramePr>
        <p:xfrm>
          <a:off x="1571625" y="2026730"/>
          <a:ext cx="11148644" cy="365291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3" descr="H2. Which, if any, of the following have you seen or heard about holidays in Wales in the last few months? &#10;Total base size, n=863.&#10;">
            <a:extLst>
              <a:ext uri="{FF2B5EF4-FFF2-40B4-BE49-F238E27FC236}">
                <a16:creationId xmlns:a16="http://schemas.microsoft.com/office/drawing/2014/main" id="{22E05031-CDF9-C6AF-4AA2-EDD071FE432F}"/>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H2. Which, if any, of the following have you seen or heard about holidays in Wales in the last few months? </a:t>
            </a:r>
          </a:p>
          <a:p>
            <a:pPr marL="0" indent="0">
              <a:buNone/>
            </a:pPr>
            <a:r>
              <a:rPr lang="en-US" sz="1000" dirty="0">
                <a:solidFill>
                  <a:schemeClr val="tx1"/>
                </a:solidFill>
              </a:rPr>
              <a:t>Total base size, n=863.</a:t>
            </a:r>
          </a:p>
        </p:txBody>
      </p:sp>
    </p:spTree>
    <p:extLst>
      <p:ext uri="{BB962C8B-B14F-4D97-AF65-F5344CB8AC3E}">
        <p14:creationId xmlns:p14="http://schemas.microsoft.com/office/powerpoint/2010/main" val="401710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Recall campaigns&#10;">
            <a:extLst>
              <a:ext uri="{FF2B5EF4-FFF2-40B4-BE49-F238E27FC236}">
                <a16:creationId xmlns:a16="http://schemas.microsoft.com/office/drawing/2014/main" id="{3D96D286-7D07-F018-FA59-5885C25FD88F}"/>
              </a:ext>
            </a:extLst>
          </p:cNvPr>
          <p:cNvSpPr txBox="1"/>
          <p:nvPr/>
        </p:nvSpPr>
        <p:spPr>
          <a:xfrm>
            <a:off x="838199" y="365124"/>
            <a:ext cx="6181725" cy="400110"/>
          </a:xfrm>
          <a:prstGeom prst="rect">
            <a:avLst/>
          </a:prstGeom>
          <a:noFill/>
        </p:spPr>
        <p:txBody>
          <a:bodyPr wrap="square" rtlCol="0">
            <a:spAutoFit/>
          </a:bodyPr>
          <a:lstStyle/>
          <a:p>
            <a:r>
              <a:rPr lang="en-GB" sz="2000" b="1" dirty="0">
                <a:solidFill>
                  <a:srgbClr val="04043F"/>
                </a:solidFill>
              </a:rPr>
              <a:t>Recall campaigns</a:t>
            </a:r>
          </a:p>
        </p:txBody>
      </p:sp>
      <p:cxnSp>
        <p:nvCxnSpPr>
          <p:cNvPr id="12" name="Straight Connector 11">
            <a:extLst>
              <a:ext uri="{FF2B5EF4-FFF2-40B4-BE49-F238E27FC236}">
                <a16:creationId xmlns:a16="http://schemas.microsoft.com/office/drawing/2014/main" id="{C5A4543D-AC99-CECC-0A06-9C006DD47870}"/>
              </a:ext>
              <a:ext uri="{C183D7F6-B498-43B3-948B-1728B52AA6E4}">
                <adec:decorative xmlns:adec="http://schemas.microsoft.com/office/drawing/2017/decorative" val="1"/>
              </a:ext>
            </a:extLst>
          </p:cNvPr>
          <p:cNvCxnSpPr>
            <a:cxnSpLocks/>
          </p:cNvCxnSpPr>
          <p:nvPr/>
        </p:nvCxnSpPr>
        <p:spPr>
          <a:xfrm>
            <a:off x="926972" y="704366"/>
            <a:ext cx="220334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descr="The campaigns had a similar level of recall, with about 30% of respondents stating they remembered seeing each one in the past few months.">
            <a:extLst>
              <a:ext uri="{FF2B5EF4-FFF2-40B4-BE49-F238E27FC236}">
                <a16:creationId xmlns:a16="http://schemas.microsoft.com/office/drawing/2014/main" id="{2CF01349-B3A5-76BA-6900-376DB40B398E}"/>
              </a:ext>
            </a:extLst>
          </p:cNvPr>
          <p:cNvSpPr>
            <a:spLocks noGrp="1"/>
          </p:cNvSpPr>
          <p:nvPr>
            <p:ph type="title"/>
          </p:nvPr>
        </p:nvSpPr>
        <p:spPr>
          <a:xfrm>
            <a:off x="838200" y="913425"/>
            <a:ext cx="11210925" cy="549275"/>
          </a:xfrm>
        </p:spPr>
        <p:txBody>
          <a:bodyPr/>
          <a:lstStyle/>
          <a:p>
            <a:r>
              <a:rPr lang="en-GB" b="1" dirty="0"/>
              <a:t>The campaigns </a:t>
            </a:r>
            <a:r>
              <a:rPr lang="en-GB" dirty="0"/>
              <a:t>had a </a:t>
            </a:r>
            <a:r>
              <a:rPr lang="en-GB" b="1" dirty="0"/>
              <a:t>similar level of recall, </a:t>
            </a:r>
            <a:r>
              <a:rPr lang="en-US" dirty="0"/>
              <a:t>with about 30% of respondents stating they remembered seeing each one in the past few months.</a:t>
            </a:r>
            <a:endParaRPr lang="en-GB" b="1" dirty="0"/>
          </a:p>
        </p:txBody>
      </p:sp>
      <p:sp>
        <p:nvSpPr>
          <p:cNvPr id="8" name="TextBox 7" descr="32% stated they have seen the ‘Hwyl’ campaign&#10;">
            <a:extLst>
              <a:ext uri="{FF2B5EF4-FFF2-40B4-BE49-F238E27FC236}">
                <a16:creationId xmlns:a16="http://schemas.microsoft.com/office/drawing/2014/main" id="{5647CF8F-9D90-147D-8EA7-169A35A7E2EB}"/>
              </a:ext>
            </a:extLst>
          </p:cNvPr>
          <p:cNvSpPr txBox="1"/>
          <p:nvPr/>
        </p:nvSpPr>
        <p:spPr>
          <a:xfrm>
            <a:off x="926972" y="2645470"/>
            <a:ext cx="3529027" cy="707886"/>
          </a:xfrm>
          <a:prstGeom prst="rect">
            <a:avLst/>
          </a:prstGeom>
          <a:noFill/>
        </p:spPr>
        <p:txBody>
          <a:bodyPr wrap="square" rtlCol="0">
            <a:spAutoFit/>
          </a:bodyPr>
          <a:lstStyle/>
          <a:p>
            <a:pPr algn="ctr"/>
            <a:r>
              <a:rPr lang="en-GB" sz="2000" b="1" dirty="0">
                <a:solidFill>
                  <a:srgbClr val="120742"/>
                </a:solidFill>
                <a:latin typeface="+mj-lt"/>
              </a:rPr>
              <a:t>32% stated they have seen the ‘Hwyl’ campaign</a:t>
            </a:r>
          </a:p>
        </p:txBody>
      </p:sp>
      <p:sp>
        <p:nvSpPr>
          <p:cNvPr id="4" name="TextBox 3" descr="27% stated they have seen the ‘Dog’ campaign&#10;">
            <a:extLst>
              <a:ext uri="{FF2B5EF4-FFF2-40B4-BE49-F238E27FC236}">
                <a16:creationId xmlns:a16="http://schemas.microsoft.com/office/drawing/2014/main" id="{CBCDE98B-322C-24C9-426F-DECF38C66BBE}"/>
              </a:ext>
            </a:extLst>
          </p:cNvPr>
          <p:cNvSpPr txBox="1"/>
          <p:nvPr/>
        </p:nvSpPr>
        <p:spPr>
          <a:xfrm>
            <a:off x="4730881" y="2645470"/>
            <a:ext cx="3529027" cy="707886"/>
          </a:xfrm>
          <a:prstGeom prst="rect">
            <a:avLst/>
          </a:prstGeom>
          <a:noFill/>
        </p:spPr>
        <p:txBody>
          <a:bodyPr wrap="square" rtlCol="0">
            <a:spAutoFit/>
          </a:bodyPr>
          <a:lstStyle/>
          <a:p>
            <a:pPr algn="ctr"/>
            <a:r>
              <a:rPr lang="en-GB" sz="2000" b="1" dirty="0">
                <a:solidFill>
                  <a:srgbClr val="120742"/>
                </a:solidFill>
                <a:latin typeface="+mj-lt"/>
              </a:rPr>
              <a:t>27% stated they have seen the ‘Dog’ campaign</a:t>
            </a:r>
          </a:p>
        </p:txBody>
      </p:sp>
      <p:sp>
        <p:nvSpPr>
          <p:cNvPr id="10" name="TextBox 9" descr="33% stated they have seen the ‘This is Wales’ campaign&#10;">
            <a:extLst>
              <a:ext uri="{FF2B5EF4-FFF2-40B4-BE49-F238E27FC236}">
                <a16:creationId xmlns:a16="http://schemas.microsoft.com/office/drawing/2014/main" id="{3C43D410-6F67-E49F-A48C-C340839C462C}"/>
              </a:ext>
            </a:extLst>
          </p:cNvPr>
          <p:cNvSpPr txBox="1"/>
          <p:nvPr/>
        </p:nvSpPr>
        <p:spPr>
          <a:xfrm>
            <a:off x="8534790" y="2337693"/>
            <a:ext cx="3529027" cy="1015663"/>
          </a:xfrm>
          <a:prstGeom prst="rect">
            <a:avLst/>
          </a:prstGeom>
          <a:noFill/>
        </p:spPr>
        <p:txBody>
          <a:bodyPr wrap="square" rtlCol="0">
            <a:spAutoFit/>
          </a:bodyPr>
          <a:lstStyle/>
          <a:p>
            <a:pPr algn="ctr"/>
            <a:r>
              <a:rPr lang="en-GB" sz="2000" b="1" dirty="0">
                <a:solidFill>
                  <a:srgbClr val="120742"/>
                </a:solidFill>
                <a:latin typeface="+mj-lt"/>
              </a:rPr>
              <a:t>33% stated they have seen the ‘This is </a:t>
            </a:r>
            <a:r>
              <a:rPr lang="en-GB" sz="2000" b="1" dirty="0" err="1">
                <a:solidFill>
                  <a:srgbClr val="120742"/>
                </a:solidFill>
                <a:latin typeface="+mj-lt"/>
              </a:rPr>
              <a:t>Wales’</a:t>
            </a:r>
            <a:r>
              <a:rPr lang="en-GB" sz="2000" b="1" dirty="0">
                <a:solidFill>
                  <a:srgbClr val="120742"/>
                </a:solidFill>
                <a:latin typeface="+mj-lt"/>
              </a:rPr>
              <a:t> campaign</a:t>
            </a:r>
          </a:p>
        </p:txBody>
      </p:sp>
      <p:sp>
        <p:nvSpPr>
          <p:cNvPr id="5" name="Text Placeholder 3" descr="H4. Do you recall seeing this film or something very similar in the last few months? Total base size, n=863.&#10;">
            <a:extLst>
              <a:ext uri="{FF2B5EF4-FFF2-40B4-BE49-F238E27FC236}">
                <a16:creationId xmlns:a16="http://schemas.microsoft.com/office/drawing/2014/main" id="{4632248F-4740-8E83-47D5-15FF84A3E523}"/>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H4. Do you recall seeing this film or something very similar in the last few months? Total base size, n=863.</a:t>
            </a:r>
          </a:p>
        </p:txBody>
      </p:sp>
      <p:pic>
        <p:nvPicPr>
          <p:cNvPr id="22" name="Picture 21">
            <a:extLst>
              <a:ext uri="{FF2B5EF4-FFF2-40B4-BE49-F238E27FC236}">
                <a16:creationId xmlns:a16="http://schemas.microsoft.com/office/drawing/2014/main" id="{7E0DC7E9-DF2C-C2D4-A88D-4D5C2800B9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4935" y="3418914"/>
            <a:ext cx="3393101" cy="1742934"/>
          </a:xfrm>
          <a:prstGeom prst="rect">
            <a:avLst/>
          </a:prstGeom>
        </p:spPr>
      </p:pic>
      <p:pic>
        <p:nvPicPr>
          <p:cNvPr id="24" name="Picture 23">
            <a:extLst>
              <a:ext uri="{FF2B5EF4-FFF2-40B4-BE49-F238E27FC236}">
                <a16:creationId xmlns:a16="http://schemas.microsoft.com/office/drawing/2014/main" id="{C062A206-77D4-742B-D0E7-0E7E8E278F9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34415" y="3418914"/>
            <a:ext cx="3414509" cy="1742934"/>
          </a:xfrm>
          <a:prstGeom prst="rect">
            <a:avLst/>
          </a:prstGeom>
        </p:spPr>
      </p:pic>
      <p:pic>
        <p:nvPicPr>
          <p:cNvPr id="26" name="Picture 25">
            <a:extLst>
              <a:ext uri="{FF2B5EF4-FFF2-40B4-BE49-F238E27FC236}">
                <a16:creationId xmlns:a16="http://schemas.microsoft.com/office/drawing/2014/main" id="{EE43F066-B54A-B44A-100C-1D01FE2EDCE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92204" y="3409394"/>
            <a:ext cx="3414509" cy="1743845"/>
          </a:xfrm>
          <a:prstGeom prst="rect">
            <a:avLst/>
          </a:prstGeom>
        </p:spPr>
      </p:pic>
    </p:spTree>
    <p:extLst>
      <p:ext uri="{BB962C8B-B14F-4D97-AF65-F5344CB8AC3E}">
        <p14:creationId xmlns:p14="http://schemas.microsoft.com/office/powerpoint/2010/main" val="2650372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tatements campaigns&#10;">
            <a:extLst>
              <a:ext uri="{FF2B5EF4-FFF2-40B4-BE49-F238E27FC236}">
                <a16:creationId xmlns:a16="http://schemas.microsoft.com/office/drawing/2014/main" id="{173938F4-FF11-8BB9-8FBF-7DC7A59BCD3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Statements campaigns</a:t>
            </a:r>
          </a:p>
        </p:txBody>
      </p:sp>
      <p:cxnSp>
        <p:nvCxnSpPr>
          <p:cNvPr id="8" name="Straight Connector 7">
            <a:extLst>
              <a:ext uri="{FF2B5EF4-FFF2-40B4-BE49-F238E27FC236}">
                <a16:creationId xmlns:a16="http://schemas.microsoft.com/office/drawing/2014/main" id="{57DDC591-64D2-30E6-F27D-02523AC0C605}"/>
              </a:ext>
              <a:ext uri="{C183D7F6-B498-43B3-948B-1728B52AA6E4}">
                <adec:decorative xmlns:adec="http://schemas.microsoft.com/office/drawing/2017/decorative" val="1"/>
              </a:ext>
            </a:extLst>
          </p:cNvPr>
          <p:cNvCxnSpPr>
            <a:cxnSpLocks/>
          </p:cNvCxnSpPr>
          <p:nvPr/>
        </p:nvCxnSpPr>
        <p:spPr>
          <a:xfrm>
            <a:off x="926972" y="704366"/>
            <a:ext cx="2788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itle 1" descr="Perceptions of the ads were positive, with a notable majority agreeing that they paint Wales in a positive light and that they makes Wales look very appealing for a trip.&#10;">
            <a:extLst>
              <a:ext uri="{FF2B5EF4-FFF2-40B4-BE49-F238E27FC236}">
                <a16:creationId xmlns:a16="http://schemas.microsoft.com/office/drawing/2014/main" id="{EA444A09-941D-7E10-4957-1F3AB3C30E35}"/>
              </a:ext>
            </a:extLst>
          </p:cNvPr>
          <p:cNvSpPr txBox="1">
            <a:spLocks/>
          </p:cNvSpPr>
          <p:nvPr/>
        </p:nvSpPr>
        <p:spPr>
          <a:xfrm>
            <a:off x="838200" y="913425"/>
            <a:ext cx="11210925" cy="549275"/>
          </a:xfrm>
        </p:spPr>
        <p:txBody>
          <a:bodyPr>
            <a:noAutofit/>
          </a:bodyPr>
          <a:lstStyle>
            <a:lvl1pPr algn="l" defTabSz="457189" rtl="0" eaLnBrk="1" latinLnBrk="0" hangingPunct="1">
              <a:spcBef>
                <a:spcPct val="0"/>
              </a:spcBef>
              <a:buNone/>
              <a:defRPr sz="1800" b="1" kern="1200">
                <a:solidFill>
                  <a:srgbClr val="120742"/>
                </a:solidFill>
                <a:latin typeface="Arial" panose="020B0604020202020204" pitchFamily="34" charset="0"/>
                <a:ea typeface="+mj-ea"/>
                <a:cs typeface="Arial" panose="020B0604020202020204" pitchFamily="34" charset="0"/>
              </a:defRPr>
            </a:lvl1pPr>
          </a:lstStyle>
          <a:p>
            <a:r>
              <a:rPr lang="en-US" dirty="0"/>
              <a:t>Perceptions of the ads were positive, with a notable majority agreeing that they paint Wales in a positive light and that they makes Wales look very appealing for a trip.</a:t>
            </a:r>
            <a:endParaRPr lang="en-GB" dirty="0"/>
          </a:p>
        </p:txBody>
      </p:sp>
      <p:graphicFrame>
        <p:nvGraphicFramePr>
          <p:cNvPr id="5" name="Chart 4">
            <a:extLst>
              <a:ext uri="{FF2B5EF4-FFF2-40B4-BE49-F238E27FC236}">
                <a16:creationId xmlns:a16="http://schemas.microsoft.com/office/drawing/2014/main" id="{E85794AF-0F64-D974-50E4-CAC9937363A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54935946"/>
              </p:ext>
            </p:extLst>
          </p:nvPr>
        </p:nvGraphicFramePr>
        <p:xfrm>
          <a:off x="1222310" y="2393660"/>
          <a:ext cx="10969691" cy="3382077"/>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F7F49FB8-B13E-3A5F-606A-797A5144E83A}"/>
              </a:ext>
              <a:ext uri="{C183D7F6-B498-43B3-948B-1728B52AA6E4}">
                <adec:decorative xmlns:adec="http://schemas.microsoft.com/office/drawing/2017/decorative" val="1"/>
              </a:ext>
            </a:extLst>
          </p:cNvPr>
          <p:cNvSpPr txBox="1"/>
          <p:nvPr/>
        </p:nvSpPr>
        <p:spPr>
          <a:xfrm>
            <a:off x="838199" y="2474590"/>
            <a:ext cx="997774" cy="338554"/>
          </a:xfrm>
          <a:prstGeom prst="rect">
            <a:avLst/>
          </a:prstGeom>
          <a:noFill/>
        </p:spPr>
        <p:txBody>
          <a:bodyPr wrap="none" rtlCol="0">
            <a:spAutoFit/>
          </a:bodyPr>
          <a:lstStyle/>
          <a:p>
            <a:r>
              <a:rPr lang="en-GB" sz="1600" b="1">
                <a:solidFill>
                  <a:srgbClr val="120742"/>
                </a:solidFill>
              </a:rPr>
              <a:t>% Agree</a:t>
            </a:r>
            <a:endParaRPr lang="en-GB" sz="2800" b="1">
              <a:solidFill>
                <a:srgbClr val="120742"/>
              </a:solidFill>
            </a:endParaRPr>
          </a:p>
        </p:txBody>
      </p:sp>
      <p:sp>
        <p:nvSpPr>
          <p:cNvPr id="6" name="TextBox 5">
            <a:extLst>
              <a:ext uri="{FF2B5EF4-FFF2-40B4-BE49-F238E27FC236}">
                <a16:creationId xmlns:a16="http://schemas.microsoft.com/office/drawing/2014/main" id="{9AAF0275-93CF-93B3-916A-0F9360278CE4}"/>
              </a:ext>
              <a:ext uri="{C183D7F6-B498-43B3-948B-1728B52AA6E4}">
                <adec:decorative xmlns:adec="http://schemas.microsoft.com/office/drawing/2017/decorative" val="1"/>
              </a:ext>
            </a:extLst>
          </p:cNvPr>
          <p:cNvSpPr txBox="1"/>
          <p:nvPr/>
        </p:nvSpPr>
        <p:spPr>
          <a:xfrm>
            <a:off x="1871057" y="2382257"/>
            <a:ext cx="904415" cy="523220"/>
          </a:xfrm>
          <a:prstGeom prst="rect">
            <a:avLst/>
          </a:prstGeom>
          <a:noFill/>
        </p:spPr>
        <p:txBody>
          <a:bodyPr wrap="none" rtlCol="0">
            <a:spAutoFit/>
          </a:bodyPr>
          <a:lstStyle/>
          <a:p>
            <a:r>
              <a:rPr lang="en-GB" sz="2800" b="1">
                <a:solidFill>
                  <a:srgbClr val="120742"/>
                </a:solidFill>
              </a:rPr>
              <a:t>83%</a:t>
            </a:r>
          </a:p>
        </p:txBody>
      </p:sp>
      <p:sp>
        <p:nvSpPr>
          <p:cNvPr id="7" name="TextBox 6">
            <a:extLst>
              <a:ext uri="{FF2B5EF4-FFF2-40B4-BE49-F238E27FC236}">
                <a16:creationId xmlns:a16="http://schemas.microsoft.com/office/drawing/2014/main" id="{6EAF8643-1A30-EE29-7782-EB900C59A5BD}"/>
              </a:ext>
              <a:ext uri="{C183D7F6-B498-43B3-948B-1728B52AA6E4}">
                <adec:decorative xmlns:adec="http://schemas.microsoft.com/office/drawing/2017/decorative" val="1"/>
              </a:ext>
            </a:extLst>
          </p:cNvPr>
          <p:cNvSpPr txBox="1"/>
          <p:nvPr/>
        </p:nvSpPr>
        <p:spPr>
          <a:xfrm>
            <a:off x="3714972" y="2382257"/>
            <a:ext cx="904415" cy="523220"/>
          </a:xfrm>
          <a:prstGeom prst="rect">
            <a:avLst/>
          </a:prstGeom>
          <a:noFill/>
        </p:spPr>
        <p:txBody>
          <a:bodyPr wrap="none" rtlCol="0">
            <a:spAutoFit/>
          </a:bodyPr>
          <a:lstStyle/>
          <a:p>
            <a:r>
              <a:rPr lang="en-GB" sz="2800" b="1">
                <a:solidFill>
                  <a:srgbClr val="120742"/>
                </a:solidFill>
              </a:rPr>
              <a:t>81%</a:t>
            </a:r>
          </a:p>
        </p:txBody>
      </p:sp>
      <p:sp>
        <p:nvSpPr>
          <p:cNvPr id="11" name="TextBox 10">
            <a:extLst>
              <a:ext uri="{FF2B5EF4-FFF2-40B4-BE49-F238E27FC236}">
                <a16:creationId xmlns:a16="http://schemas.microsoft.com/office/drawing/2014/main" id="{E9DAF45D-288C-2C9F-794A-30D8B9B9E78E}"/>
              </a:ext>
              <a:ext uri="{C183D7F6-B498-43B3-948B-1728B52AA6E4}">
                <adec:decorative xmlns:adec="http://schemas.microsoft.com/office/drawing/2017/decorative" val="1"/>
              </a:ext>
            </a:extLst>
          </p:cNvPr>
          <p:cNvSpPr txBox="1"/>
          <p:nvPr/>
        </p:nvSpPr>
        <p:spPr>
          <a:xfrm>
            <a:off x="5500711" y="2382257"/>
            <a:ext cx="904415" cy="523220"/>
          </a:xfrm>
          <a:prstGeom prst="rect">
            <a:avLst/>
          </a:prstGeom>
          <a:noFill/>
        </p:spPr>
        <p:txBody>
          <a:bodyPr wrap="none" rtlCol="0">
            <a:spAutoFit/>
          </a:bodyPr>
          <a:lstStyle/>
          <a:p>
            <a:r>
              <a:rPr lang="en-GB" sz="2800" b="1">
                <a:solidFill>
                  <a:srgbClr val="120742"/>
                </a:solidFill>
              </a:rPr>
              <a:t>77%</a:t>
            </a:r>
          </a:p>
        </p:txBody>
      </p:sp>
      <p:sp>
        <p:nvSpPr>
          <p:cNvPr id="10" name="TextBox 9">
            <a:extLst>
              <a:ext uri="{FF2B5EF4-FFF2-40B4-BE49-F238E27FC236}">
                <a16:creationId xmlns:a16="http://schemas.microsoft.com/office/drawing/2014/main" id="{DA398531-8540-664F-2DAE-8226C7117F5C}"/>
              </a:ext>
              <a:ext uri="{C183D7F6-B498-43B3-948B-1728B52AA6E4}">
                <adec:decorative xmlns:adec="http://schemas.microsoft.com/office/drawing/2017/decorative" val="1"/>
              </a:ext>
            </a:extLst>
          </p:cNvPr>
          <p:cNvSpPr txBox="1"/>
          <p:nvPr/>
        </p:nvSpPr>
        <p:spPr>
          <a:xfrm>
            <a:off x="7286450" y="2382257"/>
            <a:ext cx="904415" cy="523220"/>
          </a:xfrm>
          <a:prstGeom prst="rect">
            <a:avLst/>
          </a:prstGeom>
          <a:noFill/>
        </p:spPr>
        <p:txBody>
          <a:bodyPr wrap="none" rtlCol="0">
            <a:spAutoFit/>
          </a:bodyPr>
          <a:lstStyle/>
          <a:p>
            <a:r>
              <a:rPr lang="en-GB" sz="2800" b="1">
                <a:solidFill>
                  <a:srgbClr val="120742"/>
                </a:solidFill>
              </a:rPr>
              <a:t>72%</a:t>
            </a:r>
          </a:p>
        </p:txBody>
      </p:sp>
      <p:sp>
        <p:nvSpPr>
          <p:cNvPr id="12" name="TextBox 11">
            <a:extLst>
              <a:ext uri="{FF2B5EF4-FFF2-40B4-BE49-F238E27FC236}">
                <a16:creationId xmlns:a16="http://schemas.microsoft.com/office/drawing/2014/main" id="{D6989F45-9E98-BB2E-667F-9E28D64D8B3D}"/>
              </a:ext>
              <a:ext uri="{C183D7F6-B498-43B3-948B-1728B52AA6E4}">
                <adec:decorative xmlns:adec="http://schemas.microsoft.com/office/drawing/2017/decorative" val="1"/>
              </a:ext>
            </a:extLst>
          </p:cNvPr>
          <p:cNvSpPr txBox="1"/>
          <p:nvPr/>
        </p:nvSpPr>
        <p:spPr>
          <a:xfrm>
            <a:off x="9072188" y="2382257"/>
            <a:ext cx="904415" cy="523220"/>
          </a:xfrm>
          <a:prstGeom prst="rect">
            <a:avLst/>
          </a:prstGeom>
          <a:noFill/>
        </p:spPr>
        <p:txBody>
          <a:bodyPr wrap="none" rtlCol="0">
            <a:spAutoFit/>
          </a:bodyPr>
          <a:lstStyle/>
          <a:p>
            <a:r>
              <a:rPr lang="en-GB" sz="2800" b="1">
                <a:solidFill>
                  <a:srgbClr val="120742"/>
                </a:solidFill>
              </a:rPr>
              <a:t>72%</a:t>
            </a:r>
          </a:p>
        </p:txBody>
      </p:sp>
      <p:sp>
        <p:nvSpPr>
          <p:cNvPr id="9" name="Text Placeholder 3" descr="H5. Now thinking of the films we have just shown you as one whole marketing campaign, how much do you agree or disagree with the following statements? Total base size, n=863.&#10;">
            <a:extLst>
              <a:ext uri="{FF2B5EF4-FFF2-40B4-BE49-F238E27FC236}">
                <a16:creationId xmlns:a16="http://schemas.microsoft.com/office/drawing/2014/main" id="{AE86A381-7D40-2A8B-EF28-A8E158EFEAB6}"/>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H5. Now thinking of the films we have just shown you as one whole marketing campaign, how much do you agree or disagree with the following statements? Total base size, n=863.</a:t>
            </a:r>
          </a:p>
        </p:txBody>
      </p:sp>
    </p:spTree>
    <p:extLst>
      <p:ext uri="{BB962C8B-B14F-4D97-AF65-F5344CB8AC3E}">
        <p14:creationId xmlns:p14="http://schemas.microsoft.com/office/powerpoint/2010/main" val="1653506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descr="Perceptions campaigns&#10;">
            <a:extLst>
              <a:ext uri="{FF2B5EF4-FFF2-40B4-BE49-F238E27FC236}">
                <a16:creationId xmlns:a16="http://schemas.microsoft.com/office/drawing/2014/main" id="{761FFE19-0F55-7E0A-0D63-FE666A9E2D7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Perceptions campaigns</a:t>
            </a:r>
          </a:p>
        </p:txBody>
      </p:sp>
      <p:cxnSp>
        <p:nvCxnSpPr>
          <p:cNvPr id="21" name="Straight Connector 20">
            <a:extLst>
              <a:ext uri="{FF2B5EF4-FFF2-40B4-BE49-F238E27FC236}">
                <a16:creationId xmlns:a16="http://schemas.microsoft.com/office/drawing/2014/main" id="{4164CAE0-3210-F112-B3C4-AACFECC0F049}"/>
              </a:ext>
              <a:ext uri="{C183D7F6-B498-43B3-948B-1728B52AA6E4}">
                <adec:decorative xmlns:adec="http://schemas.microsoft.com/office/drawing/2017/decorative" val="1"/>
              </a:ext>
            </a:extLst>
          </p:cNvPr>
          <p:cNvCxnSpPr>
            <a:cxnSpLocks/>
          </p:cNvCxnSpPr>
          <p:nvPr/>
        </p:nvCxnSpPr>
        <p:spPr>
          <a:xfrm>
            <a:off x="926972" y="704366"/>
            <a:ext cx="28934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itle 1" descr="70% agree that the campaign makes them want to visit areas of Wales they have not been to before and that it makes them much more interested in taking a trip to Wales in general.&#10;">
            <a:extLst>
              <a:ext uri="{FF2B5EF4-FFF2-40B4-BE49-F238E27FC236}">
                <a16:creationId xmlns:a16="http://schemas.microsoft.com/office/drawing/2014/main" id="{D28952F9-05D5-DA61-094D-6DF54BBCD0D6}"/>
              </a:ext>
            </a:extLst>
          </p:cNvPr>
          <p:cNvSpPr txBox="1">
            <a:spLocks/>
          </p:cNvSpPr>
          <p:nvPr/>
        </p:nvSpPr>
        <p:spPr>
          <a:xfrm>
            <a:off x="838200" y="913425"/>
            <a:ext cx="11210925" cy="549275"/>
          </a:xfrm>
        </p:spPr>
        <p:txBody>
          <a:bodyPr>
            <a:noAutofit/>
          </a:bodyPr>
          <a:lstStyle>
            <a:lvl1pPr algn="l" defTabSz="457189" rtl="0" eaLnBrk="1" latinLnBrk="0" hangingPunct="1">
              <a:spcBef>
                <a:spcPct val="0"/>
              </a:spcBef>
              <a:buNone/>
              <a:defRPr sz="1800" b="1" kern="1200">
                <a:solidFill>
                  <a:srgbClr val="120742"/>
                </a:solidFill>
                <a:latin typeface="Arial" panose="020B0604020202020204" pitchFamily="34" charset="0"/>
                <a:ea typeface="+mj-ea"/>
                <a:cs typeface="Arial" panose="020B0604020202020204" pitchFamily="34" charset="0"/>
              </a:defRPr>
            </a:lvl1pPr>
          </a:lstStyle>
          <a:p>
            <a:r>
              <a:rPr lang="en-US"/>
              <a:t>70% agree that the campaign makes them want to visit areas of Wales they have not been to before and that it makes them much more interested in taking a trip to Wales in general.</a:t>
            </a:r>
            <a:endParaRPr lang="en-GB"/>
          </a:p>
        </p:txBody>
      </p:sp>
      <p:graphicFrame>
        <p:nvGraphicFramePr>
          <p:cNvPr id="8" name="Chart 7">
            <a:extLst>
              <a:ext uri="{FF2B5EF4-FFF2-40B4-BE49-F238E27FC236}">
                <a16:creationId xmlns:a16="http://schemas.microsoft.com/office/drawing/2014/main" id="{D85ECD2D-002C-26A9-EA72-3C4E2654A39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859779458"/>
              </p:ext>
            </p:extLst>
          </p:nvPr>
        </p:nvGraphicFramePr>
        <p:xfrm>
          <a:off x="1222310" y="2393660"/>
          <a:ext cx="10969691" cy="3382077"/>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a:extLst>
              <a:ext uri="{FF2B5EF4-FFF2-40B4-BE49-F238E27FC236}">
                <a16:creationId xmlns:a16="http://schemas.microsoft.com/office/drawing/2014/main" id="{AD1F440E-9CD6-3886-F981-7D534D14CE0E}"/>
              </a:ext>
              <a:ext uri="{C183D7F6-B498-43B3-948B-1728B52AA6E4}">
                <adec:decorative xmlns:adec="http://schemas.microsoft.com/office/drawing/2017/decorative" val="1"/>
              </a:ext>
            </a:extLst>
          </p:cNvPr>
          <p:cNvSpPr txBox="1"/>
          <p:nvPr/>
        </p:nvSpPr>
        <p:spPr>
          <a:xfrm>
            <a:off x="838199" y="2474590"/>
            <a:ext cx="997774" cy="338554"/>
          </a:xfrm>
          <a:prstGeom prst="rect">
            <a:avLst/>
          </a:prstGeom>
          <a:noFill/>
        </p:spPr>
        <p:txBody>
          <a:bodyPr wrap="none" rtlCol="0">
            <a:spAutoFit/>
          </a:bodyPr>
          <a:lstStyle/>
          <a:p>
            <a:r>
              <a:rPr lang="en-GB" sz="1600" b="1">
                <a:solidFill>
                  <a:srgbClr val="120742"/>
                </a:solidFill>
              </a:rPr>
              <a:t>% Agree</a:t>
            </a:r>
            <a:endParaRPr lang="en-GB" sz="2800" b="1">
              <a:solidFill>
                <a:srgbClr val="120742"/>
              </a:solidFill>
            </a:endParaRPr>
          </a:p>
        </p:txBody>
      </p:sp>
      <p:sp>
        <p:nvSpPr>
          <p:cNvPr id="13" name="TextBox 12">
            <a:extLst>
              <a:ext uri="{FF2B5EF4-FFF2-40B4-BE49-F238E27FC236}">
                <a16:creationId xmlns:a16="http://schemas.microsoft.com/office/drawing/2014/main" id="{023030FB-7721-8C96-3341-02ACE7665FF0}"/>
              </a:ext>
              <a:ext uri="{C183D7F6-B498-43B3-948B-1728B52AA6E4}">
                <adec:decorative xmlns:adec="http://schemas.microsoft.com/office/drawing/2017/decorative" val="1"/>
              </a:ext>
            </a:extLst>
          </p:cNvPr>
          <p:cNvSpPr txBox="1"/>
          <p:nvPr/>
        </p:nvSpPr>
        <p:spPr>
          <a:xfrm>
            <a:off x="1871057" y="2382257"/>
            <a:ext cx="904415" cy="523220"/>
          </a:xfrm>
          <a:prstGeom prst="rect">
            <a:avLst/>
          </a:prstGeom>
          <a:noFill/>
        </p:spPr>
        <p:txBody>
          <a:bodyPr wrap="none" rtlCol="0">
            <a:spAutoFit/>
          </a:bodyPr>
          <a:lstStyle/>
          <a:p>
            <a:r>
              <a:rPr lang="en-GB" sz="2800" b="1">
                <a:solidFill>
                  <a:srgbClr val="120742"/>
                </a:solidFill>
              </a:rPr>
              <a:t>70%</a:t>
            </a:r>
          </a:p>
        </p:txBody>
      </p:sp>
      <p:sp>
        <p:nvSpPr>
          <p:cNvPr id="15" name="TextBox 14">
            <a:extLst>
              <a:ext uri="{FF2B5EF4-FFF2-40B4-BE49-F238E27FC236}">
                <a16:creationId xmlns:a16="http://schemas.microsoft.com/office/drawing/2014/main" id="{DD8C23B7-7A1A-258B-042F-0B927912B97A}"/>
              </a:ext>
              <a:ext uri="{C183D7F6-B498-43B3-948B-1728B52AA6E4}">
                <adec:decorative xmlns:adec="http://schemas.microsoft.com/office/drawing/2017/decorative" val="1"/>
              </a:ext>
            </a:extLst>
          </p:cNvPr>
          <p:cNvSpPr txBox="1"/>
          <p:nvPr/>
        </p:nvSpPr>
        <p:spPr>
          <a:xfrm>
            <a:off x="3714972" y="2382257"/>
            <a:ext cx="904415" cy="523220"/>
          </a:xfrm>
          <a:prstGeom prst="rect">
            <a:avLst/>
          </a:prstGeom>
          <a:noFill/>
        </p:spPr>
        <p:txBody>
          <a:bodyPr wrap="none" rtlCol="0">
            <a:spAutoFit/>
          </a:bodyPr>
          <a:lstStyle/>
          <a:p>
            <a:r>
              <a:rPr lang="en-GB" sz="2800" b="1">
                <a:solidFill>
                  <a:srgbClr val="120742"/>
                </a:solidFill>
              </a:rPr>
              <a:t>70%</a:t>
            </a:r>
          </a:p>
        </p:txBody>
      </p:sp>
      <p:sp>
        <p:nvSpPr>
          <p:cNvPr id="17" name="TextBox 16">
            <a:extLst>
              <a:ext uri="{FF2B5EF4-FFF2-40B4-BE49-F238E27FC236}">
                <a16:creationId xmlns:a16="http://schemas.microsoft.com/office/drawing/2014/main" id="{6F99905C-2002-CBCB-4F99-4D7576EAAA05}"/>
              </a:ext>
              <a:ext uri="{C183D7F6-B498-43B3-948B-1728B52AA6E4}">
                <adec:decorative xmlns:adec="http://schemas.microsoft.com/office/drawing/2017/decorative" val="1"/>
              </a:ext>
            </a:extLst>
          </p:cNvPr>
          <p:cNvSpPr txBox="1"/>
          <p:nvPr/>
        </p:nvSpPr>
        <p:spPr>
          <a:xfrm>
            <a:off x="5500711" y="2382257"/>
            <a:ext cx="904415" cy="523220"/>
          </a:xfrm>
          <a:prstGeom prst="rect">
            <a:avLst/>
          </a:prstGeom>
          <a:noFill/>
        </p:spPr>
        <p:txBody>
          <a:bodyPr wrap="none" rtlCol="0">
            <a:spAutoFit/>
          </a:bodyPr>
          <a:lstStyle/>
          <a:p>
            <a:r>
              <a:rPr lang="en-GB" sz="2800" b="1">
                <a:solidFill>
                  <a:srgbClr val="120742"/>
                </a:solidFill>
              </a:rPr>
              <a:t>66%</a:t>
            </a:r>
          </a:p>
        </p:txBody>
      </p:sp>
      <p:sp>
        <p:nvSpPr>
          <p:cNvPr id="16" name="TextBox 15">
            <a:extLst>
              <a:ext uri="{FF2B5EF4-FFF2-40B4-BE49-F238E27FC236}">
                <a16:creationId xmlns:a16="http://schemas.microsoft.com/office/drawing/2014/main" id="{DD3844DC-E557-751A-932E-DCE755253CD1}"/>
              </a:ext>
              <a:ext uri="{C183D7F6-B498-43B3-948B-1728B52AA6E4}">
                <adec:decorative xmlns:adec="http://schemas.microsoft.com/office/drawing/2017/decorative" val="1"/>
              </a:ext>
            </a:extLst>
          </p:cNvPr>
          <p:cNvSpPr txBox="1"/>
          <p:nvPr/>
        </p:nvSpPr>
        <p:spPr>
          <a:xfrm>
            <a:off x="7286450" y="2382257"/>
            <a:ext cx="904415" cy="523220"/>
          </a:xfrm>
          <a:prstGeom prst="rect">
            <a:avLst/>
          </a:prstGeom>
          <a:noFill/>
        </p:spPr>
        <p:txBody>
          <a:bodyPr wrap="none" rtlCol="0">
            <a:spAutoFit/>
          </a:bodyPr>
          <a:lstStyle/>
          <a:p>
            <a:r>
              <a:rPr lang="en-GB" sz="2800" b="1">
                <a:solidFill>
                  <a:srgbClr val="120742"/>
                </a:solidFill>
              </a:rPr>
              <a:t>64%</a:t>
            </a:r>
          </a:p>
        </p:txBody>
      </p:sp>
      <p:sp>
        <p:nvSpPr>
          <p:cNvPr id="18" name="TextBox 17">
            <a:extLst>
              <a:ext uri="{FF2B5EF4-FFF2-40B4-BE49-F238E27FC236}">
                <a16:creationId xmlns:a16="http://schemas.microsoft.com/office/drawing/2014/main" id="{F3E3787E-013D-408E-E813-97C2B225BE97}"/>
              </a:ext>
              <a:ext uri="{C183D7F6-B498-43B3-948B-1728B52AA6E4}">
                <adec:decorative xmlns:adec="http://schemas.microsoft.com/office/drawing/2017/decorative" val="1"/>
              </a:ext>
            </a:extLst>
          </p:cNvPr>
          <p:cNvSpPr txBox="1"/>
          <p:nvPr/>
        </p:nvSpPr>
        <p:spPr>
          <a:xfrm>
            <a:off x="9072188" y="2382257"/>
            <a:ext cx="904415" cy="523220"/>
          </a:xfrm>
          <a:prstGeom prst="rect">
            <a:avLst/>
          </a:prstGeom>
          <a:noFill/>
        </p:spPr>
        <p:txBody>
          <a:bodyPr wrap="none" rtlCol="0">
            <a:spAutoFit/>
          </a:bodyPr>
          <a:lstStyle/>
          <a:p>
            <a:r>
              <a:rPr lang="en-GB" sz="2800" b="1">
                <a:solidFill>
                  <a:srgbClr val="120742"/>
                </a:solidFill>
              </a:rPr>
              <a:t>63%</a:t>
            </a:r>
          </a:p>
        </p:txBody>
      </p:sp>
      <p:sp>
        <p:nvSpPr>
          <p:cNvPr id="9" name="Text Placeholder 3" descr="H7. Now thinking about the impact the campaign has had on you personally, how do these films and adverts impact your perceptions of Wales as a short break or holiday destination? &#10;Total base size, n=863.">
            <a:extLst>
              <a:ext uri="{FF2B5EF4-FFF2-40B4-BE49-F238E27FC236}">
                <a16:creationId xmlns:a16="http://schemas.microsoft.com/office/drawing/2014/main" id="{AE86A381-7D40-2A8B-EF28-A8E158EFEAB6}"/>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H7. Now thinking about the impact the campaign has had on you personally, how do these films and adverts impact your perceptions of Wales as a short break or holiday destination? </a:t>
            </a:r>
          </a:p>
          <a:p>
            <a:pPr marL="0" indent="0">
              <a:buNone/>
            </a:pPr>
            <a:r>
              <a:rPr lang="en-US" sz="1000">
                <a:solidFill>
                  <a:schemeClr val="tx1"/>
                </a:solidFill>
              </a:rPr>
              <a:t>Total base size, n=863.</a:t>
            </a:r>
          </a:p>
        </p:txBody>
      </p:sp>
    </p:spTree>
    <p:extLst>
      <p:ext uri="{BB962C8B-B14F-4D97-AF65-F5344CB8AC3E}">
        <p14:creationId xmlns:p14="http://schemas.microsoft.com/office/powerpoint/2010/main" val="4144562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557DB-8AA0-8239-62FD-A72AB0456F8D}"/>
            </a:ext>
          </a:extLst>
        </p:cNvPr>
        <p:cNvGrpSpPr/>
        <p:nvPr/>
      </p:nvGrpSpPr>
      <p:grpSpPr>
        <a:xfrm>
          <a:off x="0" y="0"/>
          <a:ext cx="0" cy="0"/>
          <a:chOff x="0" y="0"/>
          <a:chExt cx="0" cy="0"/>
        </a:xfrm>
      </p:grpSpPr>
      <p:sp>
        <p:nvSpPr>
          <p:cNvPr id="20" name="Title 19" descr="Perceptions campaigns, of those aware&#10;">
            <a:extLst>
              <a:ext uri="{FF2B5EF4-FFF2-40B4-BE49-F238E27FC236}">
                <a16:creationId xmlns:a16="http://schemas.microsoft.com/office/drawing/2014/main" id="{A36BC6CC-78FC-4DB7-238A-DDA050C42DD8}"/>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Perceptions campaigns, of those aware</a:t>
            </a:r>
          </a:p>
        </p:txBody>
      </p:sp>
      <p:cxnSp>
        <p:nvCxnSpPr>
          <p:cNvPr id="21" name="Straight Connector 20">
            <a:extLst>
              <a:ext uri="{FF2B5EF4-FFF2-40B4-BE49-F238E27FC236}">
                <a16:creationId xmlns:a16="http://schemas.microsoft.com/office/drawing/2014/main" id="{63539234-5003-F36B-3FF1-2EA270E72FC7}"/>
              </a:ext>
              <a:ext uri="{C183D7F6-B498-43B3-948B-1728B52AA6E4}">
                <adec:decorative xmlns:adec="http://schemas.microsoft.com/office/drawing/2017/decorative" val="1"/>
              </a:ext>
            </a:extLst>
          </p:cNvPr>
          <p:cNvCxnSpPr>
            <a:cxnSpLocks/>
          </p:cNvCxnSpPr>
          <p:nvPr/>
        </p:nvCxnSpPr>
        <p:spPr>
          <a:xfrm>
            <a:off x="926972" y="704366"/>
            <a:ext cx="477301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itle 1" descr="For those who were aware of (any) of the campaigns, they reported increases in their perceptions of Wales across all statements.&#10;">
            <a:extLst>
              <a:ext uri="{FF2B5EF4-FFF2-40B4-BE49-F238E27FC236}">
                <a16:creationId xmlns:a16="http://schemas.microsoft.com/office/drawing/2014/main" id="{E4CD7DD6-8802-440F-A131-E1BB23ABA87B}"/>
              </a:ext>
            </a:extLst>
          </p:cNvPr>
          <p:cNvSpPr txBox="1">
            <a:spLocks/>
          </p:cNvSpPr>
          <p:nvPr/>
        </p:nvSpPr>
        <p:spPr>
          <a:xfrm>
            <a:off x="838200" y="913425"/>
            <a:ext cx="11210925" cy="549275"/>
          </a:xfrm>
        </p:spPr>
        <p:txBody>
          <a:bodyPr>
            <a:noAutofit/>
          </a:bodyPr>
          <a:lstStyle>
            <a:lvl1pPr algn="l" defTabSz="457189" rtl="0" eaLnBrk="1" latinLnBrk="0" hangingPunct="1">
              <a:spcBef>
                <a:spcPct val="0"/>
              </a:spcBef>
              <a:buNone/>
              <a:defRPr sz="1800" b="1" kern="1200">
                <a:solidFill>
                  <a:srgbClr val="120742"/>
                </a:solidFill>
                <a:latin typeface="Arial" panose="020B0604020202020204" pitchFamily="34" charset="0"/>
                <a:ea typeface="+mj-ea"/>
                <a:cs typeface="Arial" panose="020B0604020202020204" pitchFamily="34" charset="0"/>
              </a:defRPr>
            </a:lvl1pPr>
          </a:lstStyle>
          <a:p>
            <a:r>
              <a:rPr lang="en-US"/>
              <a:t>For those who were aware of (any) of the campaigns, they reported increases in their perceptions of Wales across all statements.</a:t>
            </a:r>
            <a:endParaRPr lang="en-GB"/>
          </a:p>
        </p:txBody>
      </p:sp>
      <p:graphicFrame>
        <p:nvGraphicFramePr>
          <p:cNvPr id="4" name="Chart 3">
            <a:extLst>
              <a:ext uri="{FF2B5EF4-FFF2-40B4-BE49-F238E27FC236}">
                <a16:creationId xmlns:a16="http://schemas.microsoft.com/office/drawing/2014/main" id="{F9C68451-856D-1279-EA29-05F9C8B9A6E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92514229"/>
              </p:ext>
            </p:extLst>
          </p:nvPr>
        </p:nvGraphicFramePr>
        <p:xfrm>
          <a:off x="1106424" y="2091550"/>
          <a:ext cx="10863072" cy="404678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descr="H7. Now thinking about the impact the campaign has had on you personally, how do these films and adverts impact your perceptions of Wales as a short break or holiday destination? &#10;Total base size, n=369.&#10;">
            <a:extLst>
              <a:ext uri="{FF2B5EF4-FFF2-40B4-BE49-F238E27FC236}">
                <a16:creationId xmlns:a16="http://schemas.microsoft.com/office/drawing/2014/main" id="{F23E66B5-AD53-F899-2931-EB1C4620D6B5}"/>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H7. Now thinking about the impact the campaign has had on you personally, how do these films and adverts impact your perceptions of Wales as a short break or holiday destination? </a:t>
            </a:r>
          </a:p>
          <a:p>
            <a:pPr marL="0" indent="0">
              <a:buNone/>
            </a:pPr>
            <a:r>
              <a:rPr lang="en-US" sz="1000">
                <a:solidFill>
                  <a:schemeClr val="tx1"/>
                </a:solidFill>
              </a:rPr>
              <a:t>Total base size, n=369.</a:t>
            </a:r>
          </a:p>
        </p:txBody>
      </p:sp>
    </p:spTree>
    <p:extLst>
      <p:ext uri="{BB962C8B-B14F-4D97-AF65-F5344CB8AC3E}">
        <p14:creationId xmlns:p14="http://schemas.microsoft.com/office/powerpoint/2010/main" val="2885202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descr="Descriptive statements campaigns&#10;">
            <a:extLst>
              <a:ext uri="{FF2B5EF4-FFF2-40B4-BE49-F238E27FC236}">
                <a16:creationId xmlns:a16="http://schemas.microsoft.com/office/drawing/2014/main" id="{C8579CA7-D459-195A-75E8-0A1C8EE7F79F}"/>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Descriptive statements campaigns</a:t>
            </a:r>
          </a:p>
        </p:txBody>
      </p:sp>
      <p:cxnSp>
        <p:nvCxnSpPr>
          <p:cNvPr id="10" name="Straight Connector 9">
            <a:extLst>
              <a:ext uri="{FF2B5EF4-FFF2-40B4-BE49-F238E27FC236}">
                <a16:creationId xmlns:a16="http://schemas.microsoft.com/office/drawing/2014/main" id="{5FDDB88D-8880-C26B-6E12-935C1A0AF874}"/>
              </a:ext>
              <a:ext uri="{C183D7F6-B498-43B3-948B-1728B52AA6E4}">
                <adec:decorative xmlns:adec="http://schemas.microsoft.com/office/drawing/2017/decorative" val="1"/>
              </a:ext>
            </a:extLst>
          </p:cNvPr>
          <p:cNvCxnSpPr>
            <a:cxnSpLocks/>
          </p:cNvCxnSpPr>
          <p:nvPr/>
        </p:nvCxnSpPr>
        <p:spPr>
          <a:xfrm>
            <a:off x="926972" y="704366"/>
            <a:ext cx="4229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The advertisements scored highly for communicating incredible scenery and landscapes in Wales and for having lots of activities and things to do.&#10;">
            <a:extLst>
              <a:ext uri="{FF2B5EF4-FFF2-40B4-BE49-F238E27FC236}">
                <a16:creationId xmlns:a16="http://schemas.microsoft.com/office/drawing/2014/main" id="{4D0C506B-A704-AFFB-B12B-1998E25F56A4}"/>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solidFill>
                  <a:schemeClr val="accent1"/>
                </a:solidFill>
              </a:rPr>
              <a:t>The advertisements scored highly for communicating incredible scenery and landscapes in Wales and for having lots of activities and things to do.</a:t>
            </a:r>
            <a:endParaRPr lang="en-GB" sz="1600" b="1" dirty="0">
              <a:solidFill>
                <a:schemeClr val="accent1"/>
              </a:solidFill>
            </a:endParaRPr>
          </a:p>
        </p:txBody>
      </p:sp>
      <p:sp>
        <p:nvSpPr>
          <p:cNvPr id="7" name="TextBox 6" descr="Incredible scenery and landscapes&#10;">
            <a:extLst>
              <a:ext uri="{FF2B5EF4-FFF2-40B4-BE49-F238E27FC236}">
                <a16:creationId xmlns:a16="http://schemas.microsoft.com/office/drawing/2014/main" id="{F05E0782-643A-7D2C-B5DD-0C7F94903DE2}"/>
              </a:ext>
            </a:extLst>
          </p:cNvPr>
          <p:cNvSpPr txBox="1"/>
          <p:nvPr/>
        </p:nvSpPr>
        <p:spPr>
          <a:xfrm>
            <a:off x="2309801" y="1950569"/>
            <a:ext cx="2046526" cy="523220"/>
          </a:xfrm>
          <a:prstGeom prst="rect">
            <a:avLst/>
          </a:prstGeom>
          <a:noFill/>
        </p:spPr>
        <p:txBody>
          <a:bodyPr wrap="square" rtlCol="0" anchor="ctr">
            <a:spAutoFit/>
          </a:bodyPr>
          <a:lstStyle/>
          <a:p>
            <a:pPr algn="r"/>
            <a:r>
              <a:rPr lang="en-US" sz="1400" b="1">
                <a:solidFill>
                  <a:srgbClr val="120742"/>
                </a:solidFill>
              </a:rPr>
              <a:t>Incredible scenery and landscapes</a:t>
            </a:r>
          </a:p>
        </p:txBody>
      </p:sp>
      <p:sp>
        <p:nvSpPr>
          <p:cNvPr id="6" name="TextBox 5" descr="50%&#10;">
            <a:extLst>
              <a:ext uri="{FF2B5EF4-FFF2-40B4-BE49-F238E27FC236}">
                <a16:creationId xmlns:a16="http://schemas.microsoft.com/office/drawing/2014/main" id="{0E3E1D43-1CBA-3212-8054-E00BC0878C54}"/>
              </a:ext>
            </a:extLst>
          </p:cNvPr>
          <p:cNvSpPr txBox="1"/>
          <p:nvPr/>
        </p:nvSpPr>
        <p:spPr>
          <a:xfrm>
            <a:off x="4301717" y="1946108"/>
            <a:ext cx="904415" cy="523220"/>
          </a:xfrm>
          <a:prstGeom prst="rect">
            <a:avLst/>
          </a:prstGeom>
          <a:noFill/>
        </p:spPr>
        <p:txBody>
          <a:bodyPr wrap="none" rtlCol="0">
            <a:spAutoFit/>
          </a:bodyPr>
          <a:lstStyle/>
          <a:p>
            <a:r>
              <a:rPr lang="en-GB" sz="2800" b="1">
                <a:solidFill>
                  <a:srgbClr val="120742"/>
                </a:solidFill>
              </a:rPr>
              <a:t>50%</a:t>
            </a:r>
          </a:p>
        </p:txBody>
      </p:sp>
      <p:graphicFrame>
        <p:nvGraphicFramePr>
          <p:cNvPr id="5" name="Chart 4" descr="The advertisements scored highly for communicating incredible scenery and landscapes in Wales and for having lots of activities and things to do.&#10;">
            <a:extLst>
              <a:ext uri="{FF2B5EF4-FFF2-40B4-BE49-F238E27FC236}">
                <a16:creationId xmlns:a16="http://schemas.microsoft.com/office/drawing/2014/main" id="{63DA002D-9788-AB1C-CE6F-2CEDE860510B}"/>
              </a:ext>
            </a:extLst>
          </p:cNvPr>
          <p:cNvGraphicFramePr/>
          <p:nvPr>
            <p:extLst>
              <p:ext uri="{D42A27DB-BD31-4B8C-83A1-F6EECF244321}">
                <p14:modId xmlns:p14="http://schemas.microsoft.com/office/powerpoint/2010/main" val="3463853811"/>
              </p:ext>
            </p:extLst>
          </p:nvPr>
        </p:nvGraphicFramePr>
        <p:xfrm>
          <a:off x="-4127500" y="2473789"/>
          <a:ext cx="11329619" cy="3908837"/>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Placeholder 2">
            <a:extLst>
              <a:ext uri="{FF2B5EF4-FFF2-40B4-BE49-F238E27FC236}">
                <a16:creationId xmlns:a16="http://schemas.microsoft.com/office/drawing/2014/main" id="{55C3245F-2FBE-8106-A533-7E47D4614C3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H6. Which, if any, of these descriptive statements about Wales would you say come across clearly from the adverts you have seen? Total base size, n=863.&#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H6. Which, if any, of these descriptive statements about Wales would you say come across clearly from the adverts you have seen? Total base size, n=863.</a:t>
            </a:r>
          </a:p>
        </p:txBody>
      </p:sp>
    </p:spTree>
    <p:extLst>
      <p:ext uri="{BB962C8B-B14F-4D97-AF65-F5344CB8AC3E}">
        <p14:creationId xmlns:p14="http://schemas.microsoft.com/office/powerpoint/2010/main" val="3679920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Visit Wales contact&#10;">
            <a:extLst>
              <a:ext uri="{FF2B5EF4-FFF2-40B4-BE49-F238E27FC236}">
                <a16:creationId xmlns:a16="http://schemas.microsoft.com/office/drawing/2014/main" id="{688D32DA-D48C-8AFB-5C1D-E5F1B56EC439}"/>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Visit Wales contact</a:t>
            </a:r>
          </a:p>
        </p:txBody>
      </p:sp>
      <p:cxnSp>
        <p:nvCxnSpPr>
          <p:cNvPr id="7" name="Straight Connector 6">
            <a:extLst>
              <a:ext uri="{FF2B5EF4-FFF2-40B4-BE49-F238E27FC236}">
                <a16:creationId xmlns:a16="http://schemas.microsoft.com/office/drawing/2014/main" id="{5704C7BB-7391-EC63-EDD4-4BCCFD6CB684}"/>
              </a:ext>
              <a:ext uri="{C183D7F6-B498-43B3-948B-1728B52AA6E4}">
                <adec:decorative xmlns:adec="http://schemas.microsoft.com/office/drawing/2017/decorative" val="1"/>
              </a:ext>
            </a:extLst>
          </p:cNvPr>
          <p:cNvCxnSpPr>
            <a:cxnSpLocks/>
          </p:cNvCxnSpPr>
          <p:nvPr/>
        </p:nvCxnSpPr>
        <p:spPr>
          <a:xfrm>
            <a:off x="926972" y="704366"/>
            <a:ext cx="238616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40% reported engaging with one of the Visit Wales digital marketing channels in the last 12 months, 4% more compared to last year. The Visit Wales website and Instagram were the leading channels.&#10;">
            <a:extLst>
              <a:ext uri="{FF2B5EF4-FFF2-40B4-BE49-F238E27FC236}">
                <a16:creationId xmlns:a16="http://schemas.microsoft.com/office/drawing/2014/main" id="{88B5CE4A-AF1C-DCED-5892-2EE56BC2AEC3}"/>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dirty="0"/>
              <a:t>40% reported engaging with one of the Visit Wales digital marketing channels in the last 12 months, 4% more compared to last year. The Visit Wales website and Instagram were the leading channels.</a:t>
            </a:r>
          </a:p>
        </p:txBody>
      </p:sp>
      <p:graphicFrame>
        <p:nvGraphicFramePr>
          <p:cNvPr id="5" name="Chart 4">
            <a:extLst>
              <a:ext uri="{FF2B5EF4-FFF2-40B4-BE49-F238E27FC236}">
                <a16:creationId xmlns:a16="http://schemas.microsoft.com/office/drawing/2014/main" id="{10ADE897-52D7-697B-87F2-464CC78845B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08575882"/>
              </p:ext>
            </p:extLst>
          </p:nvPr>
        </p:nvGraphicFramePr>
        <p:xfrm>
          <a:off x="1219199" y="1995055"/>
          <a:ext cx="5726545" cy="4202198"/>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a:extLst>
              <a:ext uri="{FF2B5EF4-FFF2-40B4-BE49-F238E27FC236}">
                <a16:creationId xmlns:a16="http://schemas.microsoft.com/office/drawing/2014/main" id="{FD523C1D-633F-0C91-7036-53EABF7B9FF8}"/>
              </a:ext>
              <a:ext uri="{C183D7F6-B498-43B3-948B-1728B52AA6E4}">
                <adec:decorative xmlns:adec="http://schemas.microsoft.com/office/drawing/2017/decorative" val="1"/>
              </a:ext>
            </a:extLst>
          </p:cNvPr>
          <p:cNvCxnSpPr>
            <a:cxnSpLocks/>
          </p:cNvCxnSpPr>
          <p:nvPr/>
        </p:nvCxnSpPr>
        <p:spPr>
          <a:xfrm>
            <a:off x="1219199" y="2579245"/>
            <a:ext cx="4775201" cy="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pic>
        <p:nvPicPr>
          <p:cNvPr id="13" name="Picture 2">
            <a:extLst>
              <a:ext uri="{FF2B5EF4-FFF2-40B4-BE49-F238E27FC236}">
                <a16:creationId xmlns:a16="http://schemas.microsoft.com/office/drawing/2014/main" id="{5653C8AB-71FD-28B1-2ED9-F23BC6D73B1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H8. More generally, which of the following apply to you and Visit Wales in the last 12 months?&#10;Total base size, n=863.&#10;">
            <a:extLst>
              <a:ext uri="{FF2B5EF4-FFF2-40B4-BE49-F238E27FC236}">
                <a16:creationId xmlns:a16="http://schemas.microsoft.com/office/drawing/2014/main" id="{AE86A381-7D40-2A8B-EF28-A8E158EFEAB6}"/>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H8. More generally, which of the following apply to you and Visit Wales in the last 12 months?</a:t>
            </a:r>
          </a:p>
          <a:p>
            <a:pPr marL="0" indent="0">
              <a:buNone/>
            </a:pPr>
            <a:r>
              <a:rPr lang="en-US" sz="1000">
                <a:solidFill>
                  <a:schemeClr val="tx1"/>
                </a:solidFill>
              </a:rPr>
              <a:t>Total base size, n=863.</a:t>
            </a:r>
          </a:p>
        </p:txBody>
      </p:sp>
    </p:spTree>
    <p:extLst>
      <p:ext uri="{BB962C8B-B14F-4D97-AF65-F5344CB8AC3E}">
        <p14:creationId xmlns:p14="http://schemas.microsoft.com/office/powerpoint/2010/main" val="3794698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Saw marketing in relation to Welsh tourism?&#10;">
            <a:extLst>
              <a:ext uri="{FF2B5EF4-FFF2-40B4-BE49-F238E27FC236}">
                <a16:creationId xmlns:a16="http://schemas.microsoft.com/office/drawing/2014/main" id="{530E76C2-5CD6-7A48-F117-F97CC9536BDC}"/>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Saw marketing in relation to Welsh tourism?</a:t>
            </a:r>
          </a:p>
        </p:txBody>
      </p:sp>
      <p:cxnSp>
        <p:nvCxnSpPr>
          <p:cNvPr id="7" name="Straight Connector 6">
            <a:extLst>
              <a:ext uri="{FF2B5EF4-FFF2-40B4-BE49-F238E27FC236}">
                <a16:creationId xmlns:a16="http://schemas.microsoft.com/office/drawing/2014/main" id="{D3A14F1B-FAA3-BDB9-5EFC-E672D72D67EB}"/>
              </a:ext>
              <a:ext uri="{C183D7F6-B498-43B3-948B-1728B52AA6E4}">
                <adec:decorative xmlns:adec="http://schemas.microsoft.com/office/drawing/2017/decorative" val="1"/>
              </a:ext>
            </a:extLst>
          </p:cNvPr>
          <p:cNvCxnSpPr>
            <a:cxnSpLocks/>
          </p:cNvCxnSpPr>
          <p:nvPr/>
        </p:nvCxnSpPr>
        <p:spPr>
          <a:xfrm>
            <a:off x="926972" y="704366"/>
            <a:ext cx="536036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Of those who are either unlikely to visit or undecided about visiting Wales in 2025, 11% reported having seen marketing or advertising about Welsh tourism. Within this group, most agreed that the advertisement made Wales appear more exciting and raised the likelihood of them visiting in the future.&#10;">
            <a:extLst>
              <a:ext uri="{FF2B5EF4-FFF2-40B4-BE49-F238E27FC236}">
                <a16:creationId xmlns:a16="http://schemas.microsoft.com/office/drawing/2014/main" id="{78E69165-574D-F99F-6010-B99843D1321F}"/>
              </a:ext>
            </a:extLst>
          </p:cNvPr>
          <p:cNvSpPr txBox="1">
            <a:spLocks/>
          </p:cNvSpPr>
          <p:nvPr/>
        </p:nvSpPr>
        <p:spPr>
          <a:xfrm>
            <a:off x="838199" y="962260"/>
            <a:ext cx="1088390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Of those who are either unlikely to visit or undecided about visiting Wales in 2025, 11% reported having seen marketing or advertising about Welsh tourism. Within this group, most agreed that the advertisement made Wales appear more exciting and raised the likelihood of them visiting in the future.</a:t>
            </a:r>
            <a:endParaRPr lang="en-GB" sz="1600" b="1" dirty="0"/>
          </a:p>
        </p:txBody>
      </p:sp>
      <p:graphicFrame>
        <p:nvGraphicFramePr>
          <p:cNvPr id="5" name="Chart 4">
            <a:extLst>
              <a:ext uri="{FF2B5EF4-FFF2-40B4-BE49-F238E27FC236}">
                <a16:creationId xmlns:a16="http://schemas.microsoft.com/office/drawing/2014/main" id="{B2C1DCB1-2074-D22B-3E05-4E89A887DE6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33504239"/>
              </p:ext>
            </p:extLst>
          </p:nvPr>
        </p:nvGraphicFramePr>
        <p:xfrm>
          <a:off x="990601" y="2362906"/>
          <a:ext cx="8953500" cy="33820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Table 13">
            <a:extLst>
              <a:ext uri="{FF2B5EF4-FFF2-40B4-BE49-F238E27FC236}">
                <a16:creationId xmlns:a16="http://schemas.microsoft.com/office/drawing/2014/main" id="{4668B826-03E8-1A61-3FE2-277C4EEC712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621286330"/>
              </p:ext>
            </p:extLst>
          </p:nvPr>
        </p:nvGraphicFramePr>
        <p:xfrm>
          <a:off x="9845865" y="2124809"/>
          <a:ext cx="1272986" cy="3177440"/>
        </p:xfrm>
        <a:graphic>
          <a:graphicData uri="http://schemas.openxmlformats.org/drawingml/2006/table">
            <a:tbl>
              <a:tblPr firstRow="1" bandRow="1">
                <a:tableStyleId>{5C22544A-7EE6-4342-B048-85BDC9FD1C3A}</a:tableStyleId>
              </a:tblPr>
              <a:tblGrid>
                <a:gridCol w="1272986">
                  <a:extLst>
                    <a:ext uri="{9D8B030D-6E8A-4147-A177-3AD203B41FA5}">
                      <a16:colId xmlns:a16="http://schemas.microsoft.com/office/drawing/2014/main" val="2938857917"/>
                    </a:ext>
                  </a:extLst>
                </a:gridCol>
              </a:tblGrid>
              <a:tr h="380048">
                <a:tc>
                  <a:txBody>
                    <a:bodyPr/>
                    <a:lstStyle/>
                    <a:p>
                      <a:pPr algn="ctr"/>
                      <a:r>
                        <a:rPr lang="en-GB">
                          <a:solidFill>
                            <a:srgbClr val="120742"/>
                          </a:solidFill>
                        </a:rPr>
                        <a:t>% Agree</a:t>
                      </a:r>
                    </a:p>
                  </a:txBody>
                  <a:tcPr anchor="ctr">
                    <a:noFill/>
                  </a:tcPr>
                </a:tc>
                <a:extLst>
                  <a:ext uri="{0D108BD9-81ED-4DB2-BD59-A6C34878D82A}">
                    <a16:rowId xmlns:a16="http://schemas.microsoft.com/office/drawing/2014/main" val="1471974039"/>
                  </a:ext>
                </a:extLst>
              </a:tr>
              <a:tr h="932464">
                <a:tc>
                  <a:txBody>
                    <a:bodyPr/>
                    <a:lstStyle/>
                    <a:p>
                      <a:pPr algn="ctr"/>
                      <a:r>
                        <a:rPr lang="en-GB" sz="1600" b="1">
                          <a:solidFill>
                            <a:srgbClr val="120742"/>
                          </a:solidFill>
                        </a:rPr>
                        <a:t>68%</a:t>
                      </a:r>
                    </a:p>
                  </a:txBody>
                  <a:tcPr anchor="ctr">
                    <a:noFill/>
                  </a:tcPr>
                </a:tc>
                <a:extLst>
                  <a:ext uri="{0D108BD9-81ED-4DB2-BD59-A6C34878D82A}">
                    <a16:rowId xmlns:a16="http://schemas.microsoft.com/office/drawing/2014/main" val="749518374"/>
                  </a:ext>
                </a:extLst>
              </a:tr>
              <a:tr h="932464">
                <a:tc>
                  <a:txBody>
                    <a:bodyPr/>
                    <a:lstStyle/>
                    <a:p>
                      <a:pPr algn="ctr"/>
                      <a:r>
                        <a:rPr lang="en-GB" sz="1600" b="1">
                          <a:solidFill>
                            <a:srgbClr val="120742"/>
                          </a:solidFill>
                        </a:rPr>
                        <a:t>58%</a:t>
                      </a:r>
                    </a:p>
                  </a:txBody>
                  <a:tcPr anchor="ctr">
                    <a:noFill/>
                  </a:tcPr>
                </a:tc>
                <a:extLst>
                  <a:ext uri="{0D108BD9-81ED-4DB2-BD59-A6C34878D82A}">
                    <a16:rowId xmlns:a16="http://schemas.microsoft.com/office/drawing/2014/main" val="1103400640"/>
                  </a:ext>
                </a:extLst>
              </a:tr>
              <a:tr h="932464">
                <a:tc>
                  <a:txBody>
                    <a:bodyPr/>
                    <a:lstStyle/>
                    <a:p>
                      <a:pPr algn="ctr"/>
                      <a:r>
                        <a:rPr lang="en-GB" sz="1600" b="1" dirty="0">
                          <a:solidFill>
                            <a:srgbClr val="120742"/>
                          </a:solidFill>
                        </a:rPr>
                        <a:t>45%</a:t>
                      </a:r>
                    </a:p>
                  </a:txBody>
                  <a:tcPr anchor="ctr">
                    <a:noFill/>
                  </a:tcPr>
                </a:tc>
                <a:extLst>
                  <a:ext uri="{0D108BD9-81ED-4DB2-BD59-A6C34878D82A}">
                    <a16:rowId xmlns:a16="http://schemas.microsoft.com/office/drawing/2014/main" val="1665300548"/>
                  </a:ext>
                </a:extLst>
              </a:tr>
            </a:tbl>
          </a:graphicData>
        </a:graphic>
      </p:graphicFrame>
      <p:sp>
        <p:nvSpPr>
          <p:cNvPr id="9" name="Text Placeholder 3" descr="F12a/b. Have you seen any marketing or advertising in relation to Welsh tourism? How much do you agree or disagree with the following statements about the advertising that you saw in relation to Welsh Tourism...Unlikely or undecided about visiting Wales in 2025, n=343 (and have seen advertising for Welsh tourism n=38*). *Caution low base size.&#10;">
            <a:extLst>
              <a:ext uri="{FF2B5EF4-FFF2-40B4-BE49-F238E27FC236}">
                <a16:creationId xmlns:a16="http://schemas.microsoft.com/office/drawing/2014/main" id="{AE86A381-7D40-2A8B-EF28-A8E158EFEAB6}"/>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F12a/b. Have you seen any marketing or advertising in relation to Welsh tourism? How much do you agree or disagree with the following statements about the advertising that you saw in relation to Welsh Tourism...Unlikely or undecided about visiting Wales in 2025, n=343 (and have seen advertising for Welsh tourism n=38*). *Caution low base size.</a:t>
            </a:r>
          </a:p>
        </p:txBody>
      </p:sp>
    </p:spTree>
    <p:extLst>
      <p:ext uri="{BB962C8B-B14F-4D97-AF65-F5344CB8AC3E}">
        <p14:creationId xmlns:p14="http://schemas.microsoft.com/office/powerpoint/2010/main" val="3957094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descr="Visit Wales marketing impact&#10;">
            <a:extLst>
              <a:ext uri="{FF2B5EF4-FFF2-40B4-BE49-F238E27FC236}">
                <a16:creationId xmlns:a16="http://schemas.microsoft.com/office/drawing/2014/main" id="{090E433A-17AC-C1AF-A2A4-10D527FF5A0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Visit Wales marketing impact</a:t>
            </a:r>
          </a:p>
        </p:txBody>
      </p:sp>
      <p:cxnSp>
        <p:nvCxnSpPr>
          <p:cNvPr id="16" name="Straight Connector 15">
            <a:extLst>
              <a:ext uri="{FF2B5EF4-FFF2-40B4-BE49-F238E27FC236}">
                <a16:creationId xmlns:a16="http://schemas.microsoft.com/office/drawing/2014/main" id="{18D5AABE-DC3E-33D0-0002-6670A0487250}"/>
              </a:ext>
              <a:ext uri="{C183D7F6-B498-43B3-948B-1728B52AA6E4}">
                <adec:decorative xmlns:adec="http://schemas.microsoft.com/office/drawing/2017/decorative" val="1"/>
              </a:ext>
            </a:extLst>
          </p:cNvPr>
          <p:cNvCxnSpPr>
            <a:cxnSpLocks/>
          </p:cNvCxnSpPr>
          <p:nvPr/>
        </p:nvCxnSpPr>
        <p:spPr>
          <a:xfrm>
            <a:off x="926972" y="704366"/>
            <a:ext cx="35582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3">
            <a:extLst>
              <a:ext uri="{FF2B5EF4-FFF2-40B4-BE49-F238E27FC236}">
                <a16:creationId xmlns:a16="http://schemas.microsoft.com/office/drawing/2014/main" id="{A9DCEC0B-4E57-E8FB-DE3F-7EB0384FDBDF}"/>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Placeholder 2">
            <a:extLst>
              <a:ext uri="{FF2B5EF4-FFF2-40B4-BE49-F238E27FC236}">
                <a16:creationId xmlns:a16="http://schemas.microsoft.com/office/drawing/2014/main" id="{C60E0DE1-CBC8-6256-9F26-8F9815F30895}"/>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121E9CA7-27C6-912B-97F3-96507D68F3E4}"/>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4">
            <a:extLst>
              <a:ext uri="{28A0092B-C50C-407E-A947-70E740481C1C}">
                <a14:useLocalDpi xmlns:a14="http://schemas.microsoft.com/office/drawing/2010/main" val="0"/>
              </a:ext>
            </a:extLst>
          </a:blip>
          <a:srcRect/>
          <a:stretch>
            <a:fill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7165079-2F18-7474-F083-C485C8620B95}"/>
              </a:ext>
              <a:ext uri="{C183D7F6-B498-43B3-948B-1728B52AA6E4}">
                <adec:decorative xmlns:adec="http://schemas.microsoft.com/office/drawing/2017/decorative" val="1"/>
              </a:ext>
            </a:extLst>
          </p:cNvPr>
          <p:cNvSpPr/>
          <p:nvPr/>
        </p:nvSpPr>
        <p:spPr>
          <a:xfrm>
            <a:off x="799720" y="1157288"/>
            <a:ext cx="11378050" cy="5700712"/>
          </a:xfrm>
          <a:prstGeom prst="rect">
            <a:avLst/>
          </a:prstGeom>
          <a:solidFill>
            <a:srgbClr val="120742">
              <a:alpha val="5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descr="Marketing impact&#10;&#10;A greater proportion of the UK domestic holiday market has become more familiar with Wales as a destination for 2025, either ‘a little’ or ‘a lot more,’ compared to 2022 and 2023, although it remains similar to last year. &#10;">
            <a:extLst>
              <a:ext uri="{FF2B5EF4-FFF2-40B4-BE49-F238E27FC236}">
                <a16:creationId xmlns:a16="http://schemas.microsoft.com/office/drawing/2014/main" id="{1F2D17C5-5D1D-9EE0-79EA-30108D580ABD}"/>
              </a:ext>
            </a:extLst>
          </p:cNvPr>
          <p:cNvSpPr txBox="1"/>
          <p:nvPr/>
        </p:nvSpPr>
        <p:spPr>
          <a:xfrm>
            <a:off x="835898" y="1654313"/>
            <a:ext cx="3727299" cy="2646878"/>
          </a:xfrm>
          <a:prstGeom prst="rect">
            <a:avLst/>
          </a:prstGeom>
          <a:noFill/>
        </p:spPr>
        <p:txBody>
          <a:bodyPr wrap="square" rtlCol="0">
            <a:spAutoFit/>
          </a:bodyPr>
          <a:lstStyle/>
          <a:p>
            <a:pPr algn="ctr"/>
            <a:r>
              <a:rPr lang="en-US" sz="2000" b="1" dirty="0">
                <a:solidFill>
                  <a:schemeClr val="bg1"/>
                </a:solidFill>
              </a:rPr>
              <a:t>Marketing impact</a:t>
            </a:r>
          </a:p>
          <a:p>
            <a:pPr algn="ctr"/>
            <a:endParaRPr lang="en-US" sz="2000" dirty="0">
              <a:solidFill>
                <a:schemeClr val="bg1"/>
              </a:solidFill>
            </a:endParaRPr>
          </a:p>
          <a:p>
            <a:pPr algn="ctr"/>
            <a:r>
              <a:rPr lang="en-US" dirty="0">
                <a:solidFill>
                  <a:schemeClr val="bg1"/>
                </a:solidFill>
              </a:rPr>
              <a:t>A greater proportion of the UK domestic holiday market has become more familiar with Wales as a destination for 2025, either ‘a little’ or ‘a lot more,’ compared to 2022 and 2023, although it remains similar to last year. </a:t>
            </a:r>
          </a:p>
        </p:txBody>
      </p:sp>
      <p:sp>
        <p:nvSpPr>
          <p:cNvPr id="3" name="TextBox 2" descr="Word of mouth is the main information source&#10;&#10;60% of people have encountered information about Wales recently, with word of mouth and TV ads being the most common sources.&#10;&#10; Younger individuals are more likely to learn about Wales through content creators and social media. &#10;">
            <a:extLst>
              <a:ext uri="{FF2B5EF4-FFF2-40B4-BE49-F238E27FC236}">
                <a16:creationId xmlns:a16="http://schemas.microsoft.com/office/drawing/2014/main" id="{E93DB3A6-ACAB-76E2-F3A2-82DB923429C8}"/>
              </a:ext>
            </a:extLst>
          </p:cNvPr>
          <p:cNvSpPr txBox="1"/>
          <p:nvPr/>
        </p:nvSpPr>
        <p:spPr>
          <a:xfrm>
            <a:off x="4594063" y="1654313"/>
            <a:ext cx="3789365" cy="3231654"/>
          </a:xfrm>
          <a:prstGeom prst="rect">
            <a:avLst/>
          </a:prstGeom>
          <a:noFill/>
        </p:spPr>
        <p:txBody>
          <a:bodyPr wrap="square" rtlCol="0">
            <a:spAutoFit/>
          </a:bodyPr>
          <a:lstStyle/>
          <a:p>
            <a:pPr algn="ctr"/>
            <a:r>
              <a:rPr lang="en-US" sz="2000" b="1" dirty="0">
                <a:solidFill>
                  <a:schemeClr val="bg1"/>
                </a:solidFill>
              </a:rPr>
              <a:t>Word of mouth is the main information source</a:t>
            </a:r>
          </a:p>
          <a:p>
            <a:pPr algn="ctr"/>
            <a:endParaRPr lang="en-US" sz="2000" b="1" dirty="0">
              <a:solidFill>
                <a:schemeClr val="bg1"/>
              </a:solidFill>
            </a:endParaRPr>
          </a:p>
          <a:p>
            <a:pPr algn="ctr"/>
            <a:r>
              <a:rPr lang="en-US" dirty="0">
                <a:solidFill>
                  <a:schemeClr val="bg1"/>
                </a:solidFill>
              </a:rPr>
              <a:t>60% of people have encountered information about Wales recently, with word of mouth and TV ads being the most common sources.</a:t>
            </a:r>
          </a:p>
          <a:p>
            <a:pPr algn="ctr"/>
            <a:endParaRPr lang="en-US" dirty="0">
              <a:solidFill>
                <a:schemeClr val="bg1"/>
              </a:solidFill>
            </a:endParaRPr>
          </a:p>
          <a:p>
            <a:pPr algn="ctr"/>
            <a:r>
              <a:rPr lang="en-US" dirty="0">
                <a:solidFill>
                  <a:schemeClr val="bg1"/>
                </a:solidFill>
              </a:rPr>
              <a:t> Younger individuals are more likely to learn about Wales through content creators and social media. </a:t>
            </a:r>
          </a:p>
        </p:txBody>
      </p:sp>
      <p:sp>
        <p:nvSpPr>
          <p:cNvPr id="5" name="TextBox 4" descr="Campaigns&#10; &#10;About 30% of people recall recent campaigns, with positive feedback on Wales' appeal and scenery. &#10;&#10;40% engaged with Visit Wales' digital channels, mainly through the Visit Wales website and Instagram. &#10;&#10;Among those unsure about visiting Wales in 2025, 11%* have seen the ads, which many found exciting and potentially influential for future visits.&#10;">
            <a:extLst>
              <a:ext uri="{FF2B5EF4-FFF2-40B4-BE49-F238E27FC236}">
                <a16:creationId xmlns:a16="http://schemas.microsoft.com/office/drawing/2014/main" id="{7BB82226-981D-BDEB-B3DA-9036BB13AE98}"/>
              </a:ext>
            </a:extLst>
          </p:cNvPr>
          <p:cNvSpPr txBox="1"/>
          <p:nvPr/>
        </p:nvSpPr>
        <p:spPr>
          <a:xfrm>
            <a:off x="8395413" y="1654313"/>
            <a:ext cx="3789365" cy="4308872"/>
          </a:xfrm>
          <a:prstGeom prst="rect">
            <a:avLst/>
          </a:prstGeom>
          <a:noFill/>
        </p:spPr>
        <p:txBody>
          <a:bodyPr wrap="square" rtlCol="0">
            <a:spAutoFit/>
          </a:bodyPr>
          <a:lstStyle/>
          <a:p>
            <a:pPr algn="ctr"/>
            <a:r>
              <a:rPr lang="en-US" sz="2000" b="1" dirty="0">
                <a:solidFill>
                  <a:schemeClr val="bg1"/>
                </a:solidFill>
              </a:rPr>
              <a:t>Campaigns</a:t>
            </a:r>
          </a:p>
          <a:p>
            <a:pPr algn="ctr"/>
            <a:r>
              <a:rPr lang="en-US" sz="2000" b="1" dirty="0">
                <a:solidFill>
                  <a:schemeClr val="bg1"/>
                </a:solidFill>
              </a:rPr>
              <a:t> </a:t>
            </a:r>
          </a:p>
          <a:p>
            <a:pPr algn="ctr"/>
            <a:r>
              <a:rPr lang="en-US" dirty="0">
                <a:solidFill>
                  <a:schemeClr val="bg1"/>
                </a:solidFill>
              </a:rPr>
              <a:t>About 30% of people recall recent campaigns, with positive feedback on </a:t>
            </a:r>
            <a:r>
              <a:rPr lang="en-US" dirty="0" err="1">
                <a:solidFill>
                  <a:schemeClr val="bg1"/>
                </a:solidFill>
              </a:rPr>
              <a:t>Wales'</a:t>
            </a:r>
            <a:r>
              <a:rPr lang="en-US" dirty="0">
                <a:solidFill>
                  <a:schemeClr val="bg1"/>
                </a:solidFill>
              </a:rPr>
              <a:t> appeal and scenery. </a:t>
            </a:r>
          </a:p>
          <a:p>
            <a:pPr algn="ctr"/>
            <a:endParaRPr lang="en-US" dirty="0">
              <a:solidFill>
                <a:schemeClr val="bg1"/>
              </a:solidFill>
            </a:endParaRPr>
          </a:p>
          <a:p>
            <a:pPr algn="ctr"/>
            <a:r>
              <a:rPr lang="en-US" dirty="0">
                <a:solidFill>
                  <a:schemeClr val="bg1"/>
                </a:solidFill>
              </a:rPr>
              <a:t>40% engaged with Visit </a:t>
            </a:r>
            <a:r>
              <a:rPr lang="en-US" dirty="0" err="1">
                <a:solidFill>
                  <a:schemeClr val="bg1"/>
                </a:solidFill>
              </a:rPr>
              <a:t>Wales'</a:t>
            </a:r>
            <a:r>
              <a:rPr lang="en-US" dirty="0">
                <a:solidFill>
                  <a:schemeClr val="bg1"/>
                </a:solidFill>
              </a:rPr>
              <a:t> digital channels, mainly through the Visit Wales website and Instagram. </a:t>
            </a:r>
          </a:p>
          <a:p>
            <a:pPr algn="ctr"/>
            <a:endParaRPr lang="en-US" dirty="0">
              <a:solidFill>
                <a:schemeClr val="bg1"/>
              </a:solidFill>
            </a:endParaRPr>
          </a:p>
          <a:p>
            <a:pPr algn="ctr"/>
            <a:r>
              <a:rPr lang="en-US" dirty="0">
                <a:solidFill>
                  <a:schemeClr val="bg1"/>
                </a:solidFill>
              </a:rPr>
              <a:t>Among those unsure about visiting Wales in 2025, 11%* have seen the ads, which many found exciting and potentially influential for future visits.</a:t>
            </a:r>
          </a:p>
        </p:txBody>
      </p:sp>
      <p:sp>
        <p:nvSpPr>
          <p:cNvPr id="8" name="TextBox 7">
            <a:extLst>
              <a:ext uri="{FF2B5EF4-FFF2-40B4-BE49-F238E27FC236}">
                <a16:creationId xmlns:a16="http://schemas.microsoft.com/office/drawing/2014/main" id="{537C2DCD-9788-25E8-0474-8D4865C7EE93}"/>
              </a:ext>
            </a:extLst>
          </p:cNvPr>
          <p:cNvSpPr txBox="1"/>
          <p:nvPr/>
        </p:nvSpPr>
        <p:spPr>
          <a:xfrm>
            <a:off x="10755471" y="6611779"/>
            <a:ext cx="1600079" cy="246221"/>
          </a:xfrm>
          <a:prstGeom prst="rect">
            <a:avLst/>
          </a:prstGeom>
          <a:noFill/>
        </p:spPr>
        <p:txBody>
          <a:bodyPr wrap="square">
            <a:spAutoFit/>
          </a:bodyPr>
          <a:lstStyle/>
          <a:p>
            <a:r>
              <a:rPr lang="en-GB" sz="1000">
                <a:solidFill>
                  <a:schemeClr val="bg1"/>
                </a:solidFill>
              </a:rPr>
              <a:t>*Caution low base size.</a:t>
            </a:r>
          </a:p>
        </p:txBody>
      </p:sp>
    </p:spTree>
    <p:extLst>
      <p:ext uri="{BB962C8B-B14F-4D97-AF65-F5344CB8AC3E}">
        <p14:creationId xmlns:p14="http://schemas.microsoft.com/office/powerpoint/2010/main" val="1197565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F47196E-3E0B-7756-F91E-56E37B5EEC51}"/>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descr="LUXURY &amp; ACCESSIBILITY FOCUS&#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51947"/>
            <a:ext cx="4449550"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LUXURY &amp; ACCESSIBILITY FOCUS</a:t>
            </a:r>
          </a:p>
        </p:txBody>
      </p:sp>
      <p:pic>
        <p:nvPicPr>
          <p:cNvPr id="6" name="Picture 5">
            <a:extLst>
              <a:ext uri="{FF2B5EF4-FFF2-40B4-BE49-F238E27FC236}">
                <a16:creationId xmlns:a16="http://schemas.microsoft.com/office/drawing/2014/main" id="{6E4CA8AE-7371-86EC-18C7-2FD248647C4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506233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descr="Perception of Wales&#10;">
            <a:extLst>
              <a:ext uri="{FF2B5EF4-FFF2-40B4-BE49-F238E27FC236}">
                <a16:creationId xmlns:a16="http://schemas.microsoft.com/office/drawing/2014/main" id="{B0ED85E9-76C1-3847-FBAD-BA4B8A1BFB2A}"/>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Perception of Wales</a:t>
            </a:r>
          </a:p>
        </p:txBody>
      </p:sp>
      <p:cxnSp>
        <p:nvCxnSpPr>
          <p:cNvPr id="9" name="Straight Connector 8">
            <a:extLst>
              <a:ext uri="{FF2B5EF4-FFF2-40B4-BE49-F238E27FC236}">
                <a16:creationId xmlns:a16="http://schemas.microsoft.com/office/drawing/2014/main" id="{81CF692E-308D-0C80-4329-0E5ABB5DFDB6}"/>
              </a:ext>
              <a:ext uri="{C183D7F6-B498-43B3-948B-1728B52AA6E4}">
                <adec:decorative xmlns:adec="http://schemas.microsoft.com/office/drawing/2017/decorative" val="1"/>
              </a:ext>
            </a:extLst>
          </p:cNvPr>
          <p:cNvCxnSpPr>
            <a:cxnSpLocks/>
          </p:cNvCxnSpPr>
          <p:nvPr/>
        </p:nvCxnSpPr>
        <p:spPr>
          <a:xfrm>
            <a:off x="926972" y="704366"/>
            <a:ext cx="244850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5" descr="When people think of Wales, common themes include mountains, valleys, countryside, beautiful scenery, and friendly people. Rugby and rain are also often mentioned.&#10;">
            <a:extLst>
              <a:ext uri="{FF2B5EF4-FFF2-40B4-BE49-F238E27FC236}">
                <a16:creationId xmlns:a16="http://schemas.microsoft.com/office/drawing/2014/main" id="{89F650BE-15CB-3D4B-9164-BFC18F9C9210}"/>
              </a:ext>
            </a:extLst>
          </p:cNvPr>
          <p:cNvSpPr txBox="1">
            <a:spLocks/>
          </p:cNvSpPr>
          <p:nvPr/>
        </p:nvSpPr>
        <p:spPr>
          <a:xfrm>
            <a:off x="838198" y="962260"/>
            <a:ext cx="1067752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a:t>When people think of Wales, common themes include mountains, valleys, countryside, beautiful scenery, and friendly people. Rugby and rain are also often mentioned.</a:t>
            </a:r>
            <a:endParaRPr lang="en-GB" sz="1600" b="1"/>
          </a:p>
        </p:txBody>
      </p:sp>
      <p:sp>
        <p:nvSpPr>
          <p:cNvPr id="13" name="TextBox 12" descr="Mountains/valleys&#10;/countryside&#10;">
            <a:extLst>
              <a:ext uri="{FF2B5EF4-FFF2-40B4-BE49-F238E27FC236}">
                <a16:creationId xmlns:a16="http://schemas.microsoft.com/office/drawing/2014/main" id="{96D3E975-90B3-F103-9BD5-82783AEC8282}"/>
              </a:ext>
            </a:extLst>
          </p:cNvPr>
          <p:cNvSpPr txBox="1"/>
          <p:nvPr/>
        </p:nvSpPr>
        <p:spPr>
          <a:xfrm>
            <a:off x="1225398" y="2169865"/>
            <a:ext cx="2172390" cy="646331"/>
          </a:xfrm>
          <a:prstGeom prst="rect">
            <a:avLst/>
          </a:prstGeom>
          <a:noFill/>
        </p:spPr>
        <p:txBody>
          <a:bodyPr wrap="none" rtlCol="0">
            <a:spAutoFit/>
          </a:bodyPr>
          <a:lstStyle/>
          <a:p>
            <a:r>
              <a:rPr lang="en-GB" b="1">
                <a:solidFill>
                  <a:schemeClr val="accent1">
                    <a:lumMod val="50000"/>
                    <a:lumOff val="50000"/>
                  </a:schemeClr>
                </a:solidFill>
              </a:rPr>
              <a:t>Mountains/valleys</a:t>
            </a:r>
          </a:p>
          <a:p>
            <a:r>
              <a:rPr lang="en-GB" b="1">
                <a:solidFill>
                  <a:schemeClr val="accent1">
                    <a:lumMod val="50000"/>
                    <a:lumOff val="50000"/>
                  </a:schemeClr>
                </a:solidFill>
              </a:rPr>
              <a:t>/countryside</a:t>
            </a:r>
          </a:p>
        </p:txBody>
      </p:sp>
      <p:sp>
        <p:nvSpPr>
          <p:cNvPr id="12" name="Speech Bubble: Rectangle with Corners Rounded 11" descr="“When I think of Wales, I think first of all of mountains, hiking trails and epic scenery.”&#10;">
            <a:extLst>
              <a:ext uri="{FF2B5EF4-FFF2-40B4-BE49-F238E27FC236}">
                <a16:creationId xmlns:a16="http://schemas.microsoft.com/office/drawing/2014/main" id="{9AA4DD10-E196-C8A1-31E5-015D10309131}"/>
              </a:ext>
            </a:extLst>
          </p:cNvPr>
          <p:cNvSpPr/>
          <p:nvPr/>
        </p:nvSpPr>
        <p:spPr>
          <a:xfrm>
            <a:off x="3833623" y="1804566"/>
            <a:ext cx="2696911" cy="1044977"/>
          </a:xfrm>
          <a:prstGeom prst="wedgeRoundRectCallout">
            <a:avLst>
              <a:gd name="adj1" fmla="val -54930"/>
              <a:gd name="adj2" fmla="val -18750"/>
              <a:gd name="adj3" fmla="val 16667"/>
            </a:avLst>
          </a:prstGeom>
          <a:noFill/>
          <a:ln>
            <a:solidFill>
              <a:schemeClr val="accent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chemeClr val="accent1">
                    <a:lumMod val="50000"/>
                    <a:lumOff val="50000"/>
                  </a:schemeClr>
                </a:solidFill>
              </a:rPr>
              <a:t>“When I think of Wales, I think first of all of mountains, hiking trails and epic scenery.</a:t>
            </a:r>
            <a:r>
              <a:rPr lang="en-GB" sz="1400" i="1">
                <a:solidFill>
                  <a:schemeClr val="accent1">
                    <a:lumMod val="50000"/>
                    <a:lumOff val="50000"/>
                  </a:schemeClr>
                </a:solidFill>
              </a:rPr>
              <a:t>”</a:t>
            </a:r>
            <a:endParaRPr lang="en-US" sz="1400" i="1">
              <a:solidFill>
                <a:schemeClr val="accent1">
                  <a:lumMod val="50000"/>
                  <a:lumOff val="50000"/>
                </a:schemeClr>
              </a:solidFill>
            </a:endParaRPr>
          </a:p>
        </p:txBody>
      </p:sp>
      <p:sp>
        <p:nvSpPr>
          <p:cNvPr id="10" name="Speech Bubble: Rectangle with Corners Rounded 9" descr="“Hills, sheep, country and walking.”&#10;">
            <a:extLst>
              <a:ext uri="{FF2B5EF4-FFF2-40B4-BE49-F238E27FC236}">
                <a16:creationId xmlns:a16="http://schemas.microsoft.com/office/drawing/2014/main" id="{0213BD04-66E8-BE1F-29B7-76EC253B6206}"/>
              </a:ext>
            </a:extLst>
          </p:cNvPr>
          <p:cNvSpPr/>
          <p:nvPr/>
        </p:nvSpPr>
        <p:spPr>
          <a:xfrm>
            <a:off x="4867588" y="3209162"/>
            <a:ext cx="2108269" cy="580002"/>
          </a:xfrm>
          <a:prstGeom prst="wedgeRoundRectCallout">
            <a:avLst>
              <a:gd name="adj1" fmla="val -33464"/>
              <a:gd name="adj2" fmla="val -78974"/>
              <a:gd name="adj3" fmla="val 16667"/>
            </a:avLst>
          </a:prstGeom>
          <a:noFill/>
          <a:ln>
            <a:solidFill>
              <a:schemeClr val="accent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chemeClr val="accent1">
                    <a:lumMod val="50000"/>
                    <a:lumOff val="50000"/>
                  </a:schemeClr>
                </a:solidFill>
              </a:rPr>
              <a:t>“Lots of countryside to see and places to go!”</a:t>
            </a:r>
          </a:p>
        </p:txBody>
      </p:sp>
      <p:sp>
        <p:nvSpPr>
          <p:cNvPr id="11" name="Speech Bubble: Rectangle with Corners Rounded 10" descr="“Mountains in the north and the valleys in the south a wide choice of beautiful countryside for those who love nature and like the outdoors.” &#10;">
            <a:extLst>
              <a:ext uri="{FF2B5EF4-FFF2-40B4-BE49-F238E27FC236}">
                <a16:creationId xmlns:a16="http://schemas.microsoft.com/office/drawing/2014/main" id="{3D795675-7319-E933-BB00-FEACDFED3E7A}"/>
              </a:ext>
            </a:extLst>
          </p:cNvPr>
          <p:cNvSpPr/>
          <p:nvPr/>
        </p:nvSpPr>
        <p:spPr>
          <a:xfrm>
            <a:off x="1083901" y="3169607"/>
            <a:ext cx="3531641" cy="886687"/>
          </a:xfrm>
          <a:prstGeom prst="wedgeRoundRectCallout">
            <a:avLst>
              <a:gd name="adj1" fmla="val 21782"/>
              <a:gd name="adj2" fmla="val -68750"/>
              <a:gd name="adj3" fmla="val 16667"/>
            </a:avLst>
          </a:prstGeom>
          <a:noFill/>
          <a:ln>
            <a:solidFill>
              <a:schemeClr val="accent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chemeClr val="accent1">
                    <a:lumMod val="50000"/>
                    <a:lumOff val="50000"/>
                  </a:schemeClr>
                </a:solidFill>
              </a:rPr>
              <a:t>“Mountains in the north and the valleys in the south a wide choice of beautiful countryside for those who love nature and like the outdoors.” </a:t>
            </a:r>
            <a:endParaRPr lang="en-GB" sz="1400" i="1">
              <a:solidFill>
                <a:schemeClr val="accent1">
                  <a:lumMod val="50000"/>
                  <a:lumOff val="50000"/>
                </a:schemeClr>
              </a:solidFill>
            </a:endParaRPr>
          </a:p>
        </p:txBody>
      </p:sp>
      <p:sp>
        <p:nvSpPr>
          <p:cNvPr id="18" name="TextBox 17" descr="Beautiful scenery&#10;">
            <a:extLst>
              <a:ext uri="{FF2B5EF4-FFF2-40B4-BE49-F238E27FC236}">
                <a16:creationId xmlns:a16="http://schemas.microsoft.com/office/drawing/2014/main" id="{12E686B0-DDBE-A530-D5C9-7255F848B0C7}"/>
              </a:ext>
            </a:extLst>
          </p:cNvPr>
          <p:cNvSpPr txBox="1"/>
          <p:nvPr/>
        </p:nvSpPr>
        <p:spPr>
          <a:xfrm>
            <a:off x="7527780" y="3281651"/>
            <a:ext cx="2108269" cy="369332"/>
          </a:xfrm>
          <a:prstGeom prst="rect">
            <a:avLst/>
          </a:prstGeom>
          <a:noFill/>
        </p:spPr>
        <p:txBody>
          <a:bodyPr wrap="none" rtlCol="0">
            <a:spAutoFit/>
          </a:bodyPr>
          <a:lstStyle/>
          <a:p>
            <a:r>
              <a:rPr lang="en-GB" b="1">
                <a:solidFill>
                  <a:srgbClr val="120742"/>
                </a:solidFill>
              </a:rPr>
              <a:t>Beautiful scenery</a:t>
            </a:r>
          </a:p>
        </p:txBody>
      </p:sp>
      <p:sp>
        <p:nvSpPr>
          <p:cNvPr id="15" name="Speech Bubble: Rectangle with Corners Rounded 14" descr="“Peaceful, beautiful scenery, easy to travel to, relaxing break, beaches, eating out.”&#10;">
            <a:extLst>
              <a:ext uri="{FF2B5EF4-FFF2-40B4-BE49-F238E27FC236}">
                <a16:creationId xmlns:a16="http://schemas.microsoft.com/office/drawing/2014/main" id="{1179F46F-AA10-A153-43D7-298D79EECFA4}"/>
              </a:ext>
            </a:extLst>
          </p:cNvPr>
          <p:cNvSpPr/>
          <p:nvPr/>
        </p:nvSpPr>
        <p:spPr>
          <a:xfrm>
            <a:off x="7113521" y="1986360"/>
            <a:ext cx="3038476" cy="886687"/>
          </a:xfrm>
          <a:prstGeom prst="wedgeRoundRectCallout">
            <a:avLst>
              <a:gd name="adj1" fmla="val 19499"/>
              <a:gd name="adj2" fmla="val 62501"/>
              <a:gd name="adj3" fmla="val 16667"/>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rgbClr val="120742"/>
                </a:solidFill>
              </a:rPr>
              <a:t>“Peaceful, beautiful scenery, easy to travel to, relaxing break, beaches, eating out.”</a:t>
            </a:r>
            <a:endParaRPr lang="en-GB" sz="1400" i="1">
              <a:solidFill>
                <a:srgbClr val="120742"/>
              </a:solidFill>
            </a:endParaRPr>
          </a:p>
        </p:txBody>
      </p:sp>
      <p:sp>
        <p:nvSpPr>
          <p:cNvPr id="16" name="Speech Bubble: Rectangle with Corners Rounded 15" descr="“Beautiful scenery, good beaches and good choice of hotels with good wholesome food.”&#10;">
            <a:extLst>
              <a:ext uri="{FF2B5EF4-FFF2-40B4-BE49-F238E27FC236}">
                <a16:creationId xmlns:a16="http://schemas.microsoft.com/office/drawing/2014/main" id="{8BEBD86C-4F03-0E79-35F4-C04622E1168A}"/>
              </a:ext>
            </a:extLst>
          </p:cNvPr>
          <p:cNvSpPr/>
          <p:nvPr/>
        </p:nvSpPr>
        <p:spPr>
          <a:xfrm>
            <a:off x="7430942" y="4149380"/>
            <a:ext cx="2403634" cy="1173937"/>
          </a:xfrm>
          <a:prstGeom prst="wedgeRoundRectCallout">
            <a:avLst>
              <a:gd name="adj1" fmla="val 21782"/>
              <a:gd name="adj2" fmla="val -68750"/>
              <a:gd name="adj3" fmla="val 16667"/>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rgbClr val="120742"/>
                </a:solidFill>
              </a:rPr>
              <a:t>“Beautiful scenery, good beaches and good choice of hotels with good wholesome food.”</a:t>
            </a:r>
            <a:endParaRPr lang="en-GB" sz="1400" i="1">
              <a:solidFill>
                <a:srgbClr val="120742"/>
              </a:solidFill>
            </a:endParaRPr>
          </a:p>
        </p:txBody>
      </p:sp>
      <p:sp>
        <p:nvSpPr>
          <p:cNvPr id="17" name="Speech Bubble: Rectangle with Corners Rounded 16" descr="“Beautiful scenery, wonderful coast line, windy roads, friendly people, plenty to see.” &#10;">
            <a:extLst>
              <a:ext uri="{FF2B5EF4-FFF2-40B4-BE49-F238E27FC236}">
                <a16:creationId xmlns:a16="http://schemas.microsoft.com/office/drawing/2014/main" id="{9E04D4A4-6F1B-A20E-0A6D-4274A5C29683}"/>
              </a:ext>
            </a:extLst>
          </p:cNvPr>
          <p:cNvSpPr/>
          <p:nvPr/>
        </p:nvSpPr>
        <p:spPr>
          <a:xfrm>
            <a:off x="9900849" y="3041309"/>
            <a:ext cx="2022764" cy="1173938"/>
          </a:xfrm>
          <a:prstGeom prst="wedgeRoundRectCallout">
            <a:avLst>
              <a:gd name="adj1" fmla="val -54930"/>
              <a:gd name="adj2" fmla="val -18750"/>
              <a:gd name="adj3" fmla="val 16667"/>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rgbClr val="120742"/>
                </a:solidFill>
              </a:rPr>
              <a:t>“Beautiful scenery, wonderful coast line, windy roads, friendly people, plenty to see.” </a:t>
            </a:r>
            <a:endParaRPr lang="en-GB" sz="1400" i="1">
              <a:solidFill>
                <a:srgbClr val="120742"/>
              </a:solidFill>
            </a:endParaRPr>
          </a:p>
        </p:txBody>
      </p:sp>
      <p:sp>
        <p:nvSpPr>
          <p:cNvPr id="21" name="TextBox 20" descr="Friendly people&#10;">
            <a:extLst>
              <a:ext uri="{FF2B5EF4-FFF2-40B4-BE49-F238E27FC236}">
                <a16:creationId xmlns:a16="http://schemas.microsoft.com/office/drawing/2014/main" id="{A13A0DD4-E526-861E-1E0E-A1CF14F700B2}"/>
              </a:ext>
            </a:extLst>
          </p:cNvPr>
          <p:cNvSpPr txBox="1"/>
          <p:nvPr/>
        </p:nvSpPr>
        <p:spPr>
          <a:xfrm>
            <a:off x="3375478" y="5496080"/>
            <a:ext cx="1890261" cy="369332"/>
          </a:xfrm>
          <a:prstGeom prst="rect">
            <a:avLst/>
          </a:prstGeom>
          <a:noFill/>
        </p:spPr>
        <p:txBody>
          <a:bodyPr wrap="none" rtlCol="0">
            <a:spAutoFit/>
          </a:bodyPr>
          <a:lstStyle/>
          <a:p>
            <a:r>
              <a:rPr lang="en-GB" b="1">
                <a:solidFill>
                  <a:srgbClr val="135D78"/>
                </a:solidFill>
              </a:rPr>
              <a:t>Friendly people</a:t>
            </a:r>
          </a:p>
        </p:txBody>
      </p:sp>
      <p:sp>
        <p:nvSpPr>
          <p:cNvPr id="19" name="Speech Bubble: Rectangle with Corners Rounded 18" descr="“Friendliness of the people there. They are very accommodating.”&#10;">
            <a:extLst>
              <a:ext uri="{FF2B5EF4-FFF2-40B4-BE49-F238E27FC236}">
                <a16:creationId xmlns:a16="http://schemas.microsoft.com/office/drawing/2014/main" id="{370CFC9A-A3ED-F115-3487-73CF8B9FD40B}"/>
              </a:ext>
            </a:extLst>
          </p:cNvPr>
          <p:cNvSpPr/>
          <p:nvPr/>
        </p:nvSpPr>
        <p:spPr>
          <a:xfrm>
            <a:off x="3202524" y="4347010"/>
            <a:ext cx="2236168" cy="886687"/>
          </a:xfrm>
          <a:prstGeom prst="wedgeRoundRectCallout">
            <a:avLst>
              <a:gd name="adj1" fmla="val 19499"/>
              <a:gd name="adj2" fmla="val 62501"/>
              <a:gd name="adj3" fmla="val 16667"/>
            </a:avLst>
          </a:prstGeom>
          <a:noFill/>
          <a:ln>
            <a:solidFill>
              <a:srgbClr val="135D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rgbClr val="135D78"/>
                </a:solidFill>
              </a:rPr>
              <a:t>“Friendliness of the people there. They are very accommodating.”</a:t>
            </a:r>
            <a:endParaRPr lang="en-GB" sz="1400" i="1">
              <a:solidFill>
                <a:srgbClr val="135D78"/>
              </a:solidFill>
            </a:endParaRPr>
          </a:p>
        </p:txBody>
      </p:sp>
      <p:sp>
        <p:nvSpPr>
          <p:cNvPr id="20" name="Speech Bubble: Rectangle with Corners Rounded 19" descr="“Their lifestyle because of how friendly they are.” &#10;">
            <a:extLst>
              <a:ext uri="{FF2B5EF4-FFF2-40B4-BE49-F238E27FC236}">
                <a16:creationId xmlns:a16="http://schemas.microsoft.com/office/drawing/2014/main" id="{DA3564F5-B685-1AA8-5027-DAD95A04AF14}"/>
              </a:ext>
            </a:extLst>
          </p:cNvPr>
          <p:cNvSpPr/>
          <p:nvPr/>
        </p:nvSpPr>
        <p:spPr>
          <a:xfrm>
            <a:off x="5505016" y="5499839"/>
            <a:ext cx="2022764" cy="886687"/>
          </a:xfrm>
          <a:prstGeom prst="wedgeRoundRectCallout">
            <a:avLst>
              <a:gd name="adj1" fmla="val -54930"/>
              <a:gd name="adj2" fmla="val -18750"/>
              <a:gd name="adj3" fmla="val 16667"/>
            </a:avLst>
          </a:prstGeom>
          <a:noFill/>
          <a:ln>
            <a:solidFill>
              <a:srgbClr val="135D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i="1">
                <a:solidFill>
                  <a:srgbClr val="135D78"/>
                </a:solidFill>
              </a:rPr>
              <a:t>“Their lifestyle because of how friendly they are.” </a:t>
            </a:r>
            <a:endParaRPr lang="en-GB" sz="1400" i="1">
              <a:solidFill>
                <a:srgbClr val="135D78"/>
              </a:solidFill>
            </a:endParaRPr>
          </a:p>
        </p:txBody>
      </p:sp>
      <p:sp>
        <p:nvSpPr>
          <p:cNvPr id="25" name="Speech Bubble: Rectangle with Corners Rounded 24" descr="“The friendly atmosphere.”&#10;">
            <a:extLst>
              <a:ext uri="{FF2B5EF4-FFF2-40B4-BE49-F238E27FC236}">
                <a16:creationId xmlns:a16="http://schemas.microsoft.com/office/drawing/2014/main" id="{6489EBF7-E450-E228-7FDA-10ADEED24811}"/>
              </a:ext>
            </a:extLst>
          </p:cNvPr>
          <p:cNvSpPr/>
          <p:nvPr/>
        </p:nvSpPr>
        <p:spPr>
          <a:xfrm>
            <a:off x="1081893" y="5556057"/>
            <a:ext cx="1890261" cy="600294"/>
          </a:xfrm>
          <a:prstGeom prst="wedgeRoundRectCallout">
            <a:avLst>
              <a:gd name="adj1" fmla="val 59225"/>
              <a:gd name="adj2" fmla="val -25000"/>
              <a:gd name="adj3" fmla="val 16667"/>
            </a:avLst>
          </a:prstGeom>
          <a:noFill/>
          <a:ln>
            <a:solidFill>
              <a:srgbClr val="135D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i="1">
                <a:solidFill>
                  <a:srgbClr val="135D78"/>
                </a:solidFill>
              </a:rPr>
              <a:t>“The friendly atmosphere.”</a:t>
            </a:r>
          </a:p>
        </p:txBody>
      </p:sp>
      <p:sp>
        <p:nvSpPr>
          <p:cNvPr id="2" name="Text Placeholder 3" descr="G1. When you think of Wales, what aspects come to mind? Total base size, n=863.&#10;">
            <a:extLst>
              <a:ext uri="{FF2B5EF4-FFF2-40B4-BE49-F238E27FC236}">
                <a16:creationId xmlns:a16="http://schemas.microsoft.com/office/drawing/2014/main" id="{1C266305-3ED0-7327-5C5F-A4541E30BC6C}"/>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G1. When you think of Wales, what aspects come to mind? Total base size, n=863.</a:t>
            </a:r>
          </a:p>
        </p:txBody>
      </p:sp>
    </p:spTree>
    <p:extLst>
      <p:ext uri="{BB962C8B-B14F-4D97-AF65-F5344CB8AC3E}">
        <p14:creationId xmlns:p14="http://schemas.microsoft.com/office/powerpoint/2010/main" val="64157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descr="Perception of Wales&#10;">
            <a:extLst>
              <a:ext uri="{FF2B5EF4-FFF2-40B4-BE49-F238E27FC236}">
                <a16:creationId xmlns:a16="http://schemas.microsoft.com/office/drawing/2014/main" id="{47FE7327-F4ED-E164-AD6F-6E24A6D9BC88}"/>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Perception of Wales</a:t>
            </a:r>
          </a:p>
        </p:txBody>
      </p:sp>
      <p:pic>
        <p:nvPicPr>
          <p:cNvPr id="5" name="Picture 4" descr="A close up of words: When you think of Wales, what aspects come to mind? ">
            <a:extLst>
              <a:ext uri="{FF2B5EF4-FFF2-40B4-BE49-F238E27FC236}">
                <a16:creationId xmlns:a16="http://schemas.microsoft.com/office/drawing/2014/main" id="{DE9C6983-EE2A-934C-C047-AEEA64CC023D}"/>
              </a:ext>
            </a:extLst>
          </p:cNvPr>
          <p:cNvPicPr>
            <a:picLocks noChangeAspect="1"/>
          </p:cNvPicPr>
          <p:nvPr/>
        </p:nvPicPr>
        <p:blipFill>
          <a:blip r:embed="rId2"/>
          <a:stretch>
            <a:fillRect/>
          </a:stretch>
        </p:blipFill>
        <p:spPr>
          <a:xfrm>
            <a:off x="2404258" y="1213444"/>
            <a:ext cx="7889180" cy="4940190"/>
          </a:xfrm>
          <a:prstGeom prst="rect">
            <a:avLst/>
          </a:prstGeom>
        </p:spPr>
      </p:pic>
      <p:cxnSp>
        <p:nvCxnSpPr>
          <p:cNvPr id="7" name="Straight Connector 6">
            <a:extLst>
              <a:ext uri="{FF2B5EF4-FFF2-40B4-BE49-F238E27FC236}">
                <a16:creationId xmlns:a16="http://schemas.microsoft.com/office/drawing/2014/main" id="{C54B5754-B285-6716-D110-26AD5330807A}"/>
              </a:ext>
              <a:ext uri="{C183D7F6-B498-43B3-948B-1728B52AA6E4}">
                <adec:decorative xmlns:adec="http://schemas.microsoft.com/office/drawing/2017/decorative" val="1"/>
              </a:ext>
            </a:extLst>
          </p:cNvPr>
          <p:cNvCxnSpPr>
            <a:cxnSpLocks/>
          </p:cNvCxnSpPr>
          <p:nvPr/>
        </p:nvCxnSpPr>
        <p:spPr>
          <a:xfrm>
            <a:off x="926972" y="704366"/>
            <a:ext cx="244879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ext Placeholder 3" descr="G1. When you think of Wales, what aspects come to mind? Total base size, n=863.&#10;">
            <a:extLst>
              <a:ext uri="{FF2B5EF4-FFF2-40B4-BE49-F238E27FC236}">
                <a16:creationId xmlns:a16="http://schemas.microsoft.com/office/drawing/2014/main" id="{06117A4D-C0B8-8EA2-9D2F-8A3F780607C3}"/>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G1. When you think of Wales, what aspects come to mind? Total base size, n=863.</a:t>
            </a:r>
          </a:p>
        </p:txBody>
      </p:sp>
    </p:spTree>
    <p:extLst>
      <p:ext uri="{BB962C8B-B14F-4D97-AF65-F5344CB8AC3E}">
        <p14:creationId xmlns:p14="http://schemas.microsoft.com/office/powerpoint/2010/main" val="2079845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descr="Luxury importance&#10;">
            <a:extLst>
              <a:ext uri="{FF2B5EF4-FFF2-40B4-BE49-F238E27FC236}">
                <a16:creationId xmlns:a16="http://schemas.microsoft.com/office/drawing/2014/main" id="{73A668AD-F8D7-A2A7-6225-A0B0E2B2390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Luxury importance</a:t>
            </a:r>
          </a:p>
        </p:txBody>
      </p:sp>
      <p:cxnSp>
        <p:nvCxnSpPr>
          <p:cNvPr id="18" name="Straight Connector 17">
            <a:extLst>
              <a:ext uri="{FF2B5EF4-FFF2-40B4-BE49-F238E27FC236}">
                <a16:creationId xmlns:a16="http://schemas.microsoft.com/office/drawing/2014/main" id="{C3CFF931-2013-6B73-B8E6-CFA898D452F7}"/>
              </a:ext>
              <a:ext uri="{C183D7F6-B498-43B3-948B-1728B52AA6E4}">
                <adec:decorative xmlns:adec="http://schemas.microsoft.com/office/drawing/2017/decorative" val="1"/>
              </a:ext>
            </a:extLst>
          </p:cNvPr>
          <p:cNvCxnSpPr>
            <a:cxnSpLocks/>
          </p:cNvCxnSpPr>
          <p:nvPr/>
        </p:nvCxnSpPr>
        <p:spPr>
          <a:xfrm>
            <a:off x="926972" y="704366"/>
            <a:ext cx="233605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itle 5" descr="36% said they consider luxury to be very or extremely important.&#10;">
            <a:extLst>
              <a:ext uri="{FF2B5EF4-FFF2-40B4-BE49-F238E27FC236}">
                <a16:creationId xmlns:a16="http://schemas.microsoft.com/office/drawing/2014/main" id="{9A31BE0F-9DC5-6BEC-961E-2743FCA79EAF}"/>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36% said they consider luxury to be very or extremely important.</a:t>
            </a:r>
            <a:endParaRPr lang="en-GB" sz="1600" b="1" dirty="0"/>
          </a:p>
        </p:txBody>
      </p:sp>
      <p:graphicFrame>
        <p:nvGraphicFramePr>
          <p:cNvPr id="4" name="Chart 3">
            <a:extLst>
              <a:ext uri="{FF2B5EF4-FFF2-40B4-BE49-F238E27FC236}">
                <a16:creationId xmlns:a16="http://schemas.microsoft.com/office/drawing/2014/main" id="{3F78275C-5D04-2A60-FE4B-098AC123982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70941580"/>
              </p:ext>
            </p:extLst>
          </p:nvPr>
        </p:nvGraphicFramePr>
        <p:xfrm>
          <a:off x="838199" y="1893200"/>
          <a:ext cx="5126692" cy="3924988"/>
        </p:xfrm>
        <a:graphic>
          <a:graphicData uri="http://schemas.openxmlformats.org/drawingml/2006/chart">
            <c:chart xmlns:c="http://schemas.openxmlformats.org/drawingml/2006/chart" xmlns:r="http://schemas.openxmlformats.org/officeDocument/2006/relationships" r:id="rId2"/>
          </a:graphicData>
        </a:graphic>
      </p:graphicFrame>
      <p:sp>
        <p:nvSpPr>
          <p:cNvPr id="5" name="Left Brace 4">
            <a:extLst>
              <a:ext uri="{FF2B5EF4-FFF2-40B4-BE49-F238E27FC236}">
                <a16:creationId xmlns:a16="http://schemas.microsoft.com/office/drawing/2014/main" id="{1DEBB86A-7339-0357-F1B4-719A41930575}"/>
              </a:ext>
              <a:ext uri="{C183D7F6-B498-43B3-948B-1728B52AA6E4}">
                <adec:decorative xmlns:adec="http://schemas.microsoft.com/office/drawing/2017/decorative" val="1"/>
              </a:ext>
            </a:extLst>
          </p:cNvPr>
          <p:cNvSpPr/>
          <p:nvPr/>
        </p:nvSpPr>
        <p:spPr>
          <a:xfrm>
            <a:off x="2143076" y="2712552"/>
            <a:ext cx="249940" cy="1005494"/>
          </a:xfrm>
          <a:prstGeom prst="leftBrace">
            <a:avLst/>
          </a:prstGeom>
          <a:ln>
            <a:solidFill>
              <a:srgbClr val="1207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DAC9FD15-499A-E218-9AB0-43D3CDA597CD}"/>
              </a:ext>
              <a:ext uri="{C183D7F6-B498-43B3-948B-1728B52AA6E4}">
                <adec:decorative xmlns:adec="http://schemas.microsoft.com/office/drawing/2017/decorative" val="1"/>
              </a:ext>
            </a:extLst>
          </p:cNvPr>
          <p:cNvSpPr txBox="1"/>
          <p:nvPr/>
        </p:nvSpPr>
        <p:spPr>
          <a:xfrm>
            <a:off x="1481645" y="3072057"/>
            <a:ext cx="797810" cy="369332"/>
          </a:xfrm>
          <a:prstGeom prst="rect">
            <a:avLst/>
          </a:prstGeom>
          <a:noFill/>
        </p:spPr>
        <p:txBody>
          <a:bodyPr wrap="square" rtlCol="0">
            <a:spAutoFit/>
          </a:bodyPr>
          <a:lstStyle/>
          <a:p>
            <a:r>
              <a:rPr lang="en-GB">
                <a:solidFill>
                  <a:srgbClr val="120742"/>
                </a:solidFill>
              </a:rPr>
              <a:t>36%</a:t>
            </a:r>
          </a:p>
        </p:txBody>
      </p:sp>
      <p:sp>
        <p:nvSpPr>
          <p:cNvPr id="7" name="TextBox 6">
            <a:extLst>
              <a:ext uri="{FF2B5EF4-FFF2-40B4-BE49-F238E27FC236}">
                <a16:creationId xmlns:a16="http://schemas.microsoft.com/office/drawing/2014/main" id="{1CBCDF2D-6CF0-930D-546A-2B0769C6B32E}"/>
              </a:ext>
              <a:ext uri="{C183D7F6-B498-43B3-948B-1728B52AA6E4}">
                <adec:decorative xmlns:adec="http://schemas.microsoft.com/office/drawing/2017/decorative" val="1"/>
              </a:ext>
            </a:extLst>
          </p:cNvPr>
          <p:cNvSpPr txBox="1"/>
          <p:nvPr/>
        </p:nvSpPr>
        <p:spPr>
          <a:xfrm>
            <a:off x="4829441" y="2712552"/>
            <a:ext cx="2277495" cy="261610"/>
          </a:xfrm>
          <a:prstGeom prst="rect">
            <a:avLst/>
          </a:prstGeom>
          <a:noFill/>
        </p:spPr>
        <p:txBody>
          <a:bodyPr wrap="square" rtlCol="0">
            <a:spAutoFit/>
          </a:bodyPr>
          <a:lstStyle/>
          <a:p>
            <a:r>
              <a:rPr lang="en-US" sz="1100">
                <a:solidFill>
                  <a:srgbClr val="120742"/>
                </a:solidFill>
              </a:rPr>
              <a:t>Extremely important</a:t>
            </a:r>
          </a:p>
        </p:txBody>
      </p:sp>
      <p:sp>
        <p:nvSpPr>
          <p:cNvPr id="8" name="Rectangle 7">
            <a:extLst>
              <a:ext uri="{FF2B5EF4-FFF2-40B4-BE49-F238E27FC236}">
                <a16:creationId xmlns:a16="http://schemas.microsoft.com/office/drawing/2014/main" id="{B81BDD37-32B7-DC15-0FD1-372FF9F49E3D}"/>
              </a:ext>
              <a:ext uri="{C183D7F6-B498-43B3-948B-1728B52AA6E4}">
                <adec:decorative xmlns:adec="http://schemas.microsoft.com/office/drawing/2017/decorative" val="1"/>
              </a:ext>
            </a:extLst>
          </p:cNvPr>
          <p:cNvSpPr/>
          <p:nvPr/>
        </p:nvSpPr>
        <p:spPr>
          <a:xfrm>
            <a:off x="4642847" y="2753357"/>
            <a:ext cx="180000" cy="180000"/>
          </a:xfrm>
          <a:prstGeom prst="rect">
            <a:avLst/>
          </a:prstGeom>
          <a:solidFill>
            <a:srgbClr val="518A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9" name="TextBox 8">
            <a:extLst>
              <a:ext uri="{FF2B5EF4-FFF2-40B4-BE49-F238E27FC236}">
                <a16:creationId xmlns:a16="http://schemas.microsoft.com/office/drawing/2014/main" id="{90A4D568-AE6F-1C58-F99D-F4447119C497}"/>
              </a:ext>
              <a:ext uri="{C183D7F6-B498-43B3-948B-1728B52AA6E4}">
                <adec:decorative xmlns:adec="http://schemas.microsoft.com/office/drawing/2017/decorative" val="1"/>
              </a:ext>
            </a:extLst>
          </p:cNvPr>
          <p:cNvSpPr txBox="1"/>
          <p:nvPr/>
        </p:nvSpPr>
        <p:spPr>
          <a:xfrm>
            <a:off x="4829442" y="3031252"/>
            <a:ext cx="3240474" cy="261610"/>
          </a:xfrm>
          <a:prstGeom prst="rect">
            <a:avLst/>
          </a:prstGeom>
          <a:noFill/>
        </p:spPr>
        <p:txBody>
          <a:bodyPr wrap="square" rtlCol="0">
            <a:spAutoFit/>
          </a:bodyPr>
          <a:lstStyle/>
          <a:p>
            <a:r>
              <a:rPr lang="en-US" sz="1100">
                <a:solidFill>
                  <a:srgbClr val="120742"/>
                </a:solidFill>
              </a:rPr>
              <a:t>Very important</a:t>
            </a:r>
          </a:p>
        </p:txBody>
      </p:sp>
      <p:sp>
        <p:nvSpPr>
          <p:cNvPr id="10" name="Rectangle 9">
            <a:extLst>
              <a:ext uri="{FF2B5EF4-FFF2-40B4-BE49-F238E27FC236}">
                <a16:creationId xmlns:a16="http://schemas.microsoft.com/office/drawing/2014/main" id="{643499E2-1ABE-DE7F-928B-79EC94FCE533}"/>
              </a:ext>
              <a:ext uri="{C183D7F6-B498-43B3-948B-1728B52AA6E4}">
                <adec:decorative xmlns:adec="http://schemas.microsoft.com/office/drawing/2017/decorative" val="1"/>
              </a:ext>
            </a:extLst>
          </p:cNvPr>
          <p:cNvSpPr/>
          <p:nvPr/>
        </p:nvSpPr>
        <p:spPr>
          <a:xfrm>
            <a:off x="4642847" y="3072057"/>
            <a:ext cx="180000" cy="18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11" name="TextBox 10">
            <a:extLst>
              <a:ext uri="{FF2B5EF4-FFF2-40B4-BE49-F238E27FC236}">
                <a16:creationId xmlns:a16="http://schemas.microsoft.com/office/drawing/2014/main" id="{AA527260-8AD7-9936-9DE4-C7925864BD36}"/>
              </a:ext>
              <a:ext uri="{C183D7F6-B498-43B3-948B-1728B52AA6E4}">
                <adec:decorative xmlns:adec="http://schemas.microsoft.com/office/drawing/2017/decorative" val="1"/>
              </a:ext>
            </a:extLst>
          </p:cNvPr>
          <p:cNvSpPr txBox="1"/>
          <p:nvPr/>
        </p:nvSpPr>
        <p:spPr>
          <a:xfrm>
            <a:off x="4829441" y="3358541"/>
            <a:ext cx="3116649" cy="261610"/>
          </a:xfrm>
          <a:prstGeom prst="rect">
            <a:avLst/>
          </a:prstGeom>
          <a:noFill/>
        </p:spPr>
        <p:txBody>
          <a:bodyPr wrap="square" rtlCol="0">
            <a:spAutoFit/>
          </a:bodyPr>
          <a:lstStyle/>
          <a:p>
            <a:r>
              <a:rPr lang="en-US" sz="1100">
                <a:solidFill>
                  <a:srgbClr val="120742"/>
                </a:solidFill>
              </a:rPr>
              <a:t>Moderately important</a:t>
            </a:r>
          </a:p>
        </p:txBody>
      </p:sp>
      <p:sp>
        <p:nvSpPr>
          <p:cNvPr id="12" name="Rectangle 11">
            <a:extLst>
              <a:ext uri="{FF2B5EF4-FFF2-40B4-BE49-F238E27FC236}">
                <a16:creationId xmlns:a16="http://schemas.microsoft.com/office/drawing/2014/main" id="{E639E4A6-FECF-D79A-679C-C2E0B6EE0DDD}"/>
              </a:ext>
              <a:ext uri="{C183D7F6-B498-43B3-948B-1728B52AA6E4}">
                <adec:decorative xmlns:adec="http://schemas.microsoft.com/office/drawing/2017/decorative" val="1"/>
              </a:ext>
            </a:extLst>
          </p:cNvPr>
          <p:cNvSpPr/>
          <p:nvPr/>
        </p:nvSpPr>
        <p:spPr>
          <a:xfrm>
            <a:off x="4642847" y="3399346"/>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13" name="TextBox 12">
            <a:extLst>
              <a:ext uri="{FF2B5EF4-FFF2-40B4-BE49-F238E27FC236}">
                <a16:creationId xmlns:a16="http://schemas.microsoft.com/office/drawing/2014/main" id="{738D5697-84EB-C12D-9D09-6FDC6B4F089C}"/>
              </a:ext>
              <a:ext uri="{C183D7F6-B498-43B3-948B-1728B52AA6E4}">
                <adec:decorative xmlns:adec="http://schemas.microsoft.com/office/drawing/2017/decorative" val="1"/>
              </a:ext>
            </a:extLst>
          </p:cNvPr>
          <p:cNvSpPr txBox="1"/>
          <p:nvPr/>
        </p:nvSpPr>
        <p:spPr>
          <a:xfrm>
            <a:off x="4829442" y="3677241"/>
            <a:ext cx="2783274" cy="261610"/>
          </a:xfrm>
          <a:prstGeom prst="rect">
            <a:avLst/>
          </a:prstGeom>
          <a:noFill/>
        </p:spPr>
        <p:txBody>
          <a:bodyPr wrap="square" rtlCol="0">
            <a:spAutoFit/>
          </a:bodyPr>
          <a:lstStyle/>
          <a:p>
            <a:r>
              <a:rPr lang="en-US" sz="1100">
                <a:solidFill>
                  <a:srgbClr val="120742"/>
                </a:solidFill>
              </a:rPr>
              <a:t>Slightly important</a:t>
            </a:r>
          </a:p>
        </p:txBody>
      </p:sp>
      <p:sp>
        <p:nvSpPr>
          <p:cNvPr id="14" name="Rectangle 13">
            <a:extLst>
              <a:ext uri="{FF2B5EF4-FFF2-40B4-BE49-F238E27FC236}">
                <a16:creationId xmlns:a16="http://schemas.microsoft.com/office/drawing/2014/main" id="{D7FD7B13-6623-BBCE-D0F3-10BFA771FB82}"/>
              </a:ext>
              <a:ext uri="{C183D7F6-B498-43B3-948B-1728B52AA6E4}">
                <adec:decorative xmlns:adec="http://schemas.microsoft.com/office/drawing/2017/decorative" val="1"/>
              </a:ext>
            </a:extLst>
          </p:cNvPr>
          <p:cNvSpPr/>
          <p:nvPr/>
        </p:nvSpPr>
        <p:spPr>
          <a:xfrm>
            <a:off x="4642847" y="3718046"/>
            <a:ext cx="180000" cy="180000"/>
          </a:xfrm>
          <a:prstGeom prst="rect">
            <a:avLst/>
          </a:prstGeom>
          <a:solidFill>
            <a:srgbClr val="EA5A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15" name="TextBox 14">
            <a:extLst>
              <a:ext uri="{FF2B5EF4-FFF2-40B4-BE49-F238E27FC236}">
                <a16:creationId xmlns:a16="http://schemas.microsoft.com/office/drawing/2014/main" id="{E4C55AD2-9359-C987-96D9-B4403430A374}"/>
              </a:ext>
              <a:ext uri="{C183D7F6-B498-43B3-948B-1728B52AA6E4}">
                <adec:decorative xmlns:adec="http://schemas.microsoft.com/office/drawing/2017/decorative" val="1"/>
              </a:ext>
            </a:extLst>
          </p:cNvPr>
          <p:cNvSpPr txBox="1"/>
          <p:nvPr/>
        </p:nvSpPr>
        <p:spPr>
          <a:xfrm>
            <a:off x="4829442" y="3980492"/>
            <a:ext cx="1706136" cy="261610"/>
          </a:xfrm>
          <a:prstGeom prst="rect">
            <a:avLst/>
          </a:prstGeom>
          <a:noFill/>
        </p:spPr>
        <p:txBody>
          <a:bodyPr wrap="square" rtlCol="0">
            <a:spAutoFit/>
          </a:bodyPr>
          <a:lstStyle/>
          <a:p>
            <a:r>
              <a:rPr lang="en-GB" sz="1100">
                <a:solidFill>
                  <a:srgbClr val="120742"/>
                </a:solidFill>
              </a:rPr>
              <a:t>Not important at all</a:t>
            </a:r>
          </a:p>
        </p:txBody>
      </p:sp>
      <p:sp>
        <p:nvSpPr>
          <p:cNvPr id="16" name="Rectangle 15">
            <a:extLst>
              <a:ext uri="{FF2B5EF4-FFF2-40B4-BE49-F238E27FC236}">
                <a16:creationId xmlns:a16="http://schemas.microsoft.com/office/drawing/2014/main" id="{C781CBEC-9230-09CA-2496-465A0824781F}"/>
              </a:ext>
              <a:ext uri="{C183D7F6-B498-43B3-948B-1728B52AA6E4}">
                <adec:decorative xmlns:adec="http://schemas.microsoft.com/office/drawing/2017/decorative" val="1"/>
              </a:ext>
            </a:extLst>
          </p:cNvPr>
          <p:cNvSpPr/>
          <p:nvPr/>
        </p:nvSpPr>
        <p:spPr>
          <a:xfrm>
            <a:off x="4642847" y="4021297"/>
            <a:ext cx="180000" cy="180000"/>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2" name="Text Placeholder 3" descr="G2. How important is luxury when choosing a travel destination? Total base size, n=863.&#10;">
            <a:extLst>
              <a:ext uri="{FF2B5EF4-FFF2-40B4-BE49-F238E27FC236}">
                <a16:creationId xmlns:a16="http://schemas.microsoft.com/office/drawing/2014/main" id="{C958D38E-EBBC-19D4-9E0C-6FB9B6CCDBEC}"/>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G2. How important is luxury when choosing a travel destination? Total base size, n=863.</a:t>
            </a:r>
          </a:p>
        </p:txBody>
      </p:sp>
      <p:pic>
        <p:nvPicPr>
          <p:cNvPr id="7172" name="Picture 4">
            <a:extLst>
              <a:ext uri="{FF2B5EF4-FFF2-40B4-BE49-F238E27FC236}">
                <a16:creationId xmlns:a16="http://schemas.microsoft.com/office/drawing/2014/main" id="{64FB23EE-2CC5-7BC4-7E83-EAFE88E92E2E}"/>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234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A4C88-2C25-D560-2F99-C000F8D9CA45}"/>
            </a:ext>
          </a:extLst>
        </p:cNvPr>
        <p:cNvGrpSpPr/>
        <p:nvPr/>
      </p:nvGrpSpPr>
      <p:grpSpPr>
        <a:xfrm>
          <a:off x="0" y="0"/>
          <a:ext cx="0" cy="0"/>
          <a:chOff x="0" y="0"/>
          <a:chExt cx="0" cy="0"/>
        </a:xfrm>
      </p:grpSpPr>
      <p:sp>
        <p:nvSpPr>
          <p:cNvPr id="17" name="Title 16" descr="Luxury importance, by lifestage&#10;">
            <a:extLst>
              <a:ext uri="{FF2B5EF4-FFF2-40B4-BE49-F238E27FC236}">
                <a16:creationId xmlns:a16="http://schemas.microsoft.com/office/drawing/2014/main" id="{967BA106-F165-A0EF-7FE2-66950A23828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Luxury importance,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18" name="Straight Connector 17">
            <a:extLst>
              <a:ext uri="{FF2B5EF4-FFF2-40B4-BE49-F238E27FC236}">
                <a16:creationId xmlns:a16="http://schemas.microsoft.com/office/drawing/2014/main" id="{C7269585-5B5D-2941-2EFB-23636339D1F3}"/>
              </a:ext>
              <a:ext uri="{C183D7F6-B498-43B3-948B-1728B52AA6E4}">
                <adec:decorative xmlns:adec="http://schemas.microsoft.com/office/drawing/2017/decorative" val="1"/>
              </a:ext>
            </a:extLst>
          </p:cNvPr>
          <p:cNvCxnSpPr>
            <a:cxnSpLocks/>
          </p:cNvCxnSpPr>
          <p:nvPr/>
        </p:nvCxnSpPr>
        <p:spPr>
          <a:xfrm>
            <a:off x="926972" y="704366"/>
            <a:ext cx="38990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itle 5" descr="Families generally place more importance on luxury compared to other life stages, while older independents are more likely to think it’s somewhat or not important at all.&#10;">
            <a:extLst>
              <a:ext uri="{FF2B5EF4-FFF2-40B4-BE49-F238E27FC236}">
                <a16:creationId xmlns:a16="http://schemas.microsoft.com/office/drawing/2014/main" id="{ABD29915-389C-0702-FD6D-38A8C74BCF41}"/>
              </a:ext>
            </a:extLst>
          </p:cNvPr>
          <p:cNvSpPr txBox="1">
            <a:spLocks/>
          </p:cNvSpPr>
          <p:nvPr/>
        </p:nvSpPr>
        <p:spPr>
          <a:xfrm>
            <a:off x="838199" y="962260"/>
            <a:ext cx="10910456"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Families generally place more importance on luxury compared to other life stages, while older independents are more likely to think it’s somewhat or not important at all.</a:t>
            </a:r>
            <a:endParaRPr lang="en-GB" sz="1600" b="1" dirty="0"/>
          </a:p>
        </p:txBody>
      </p:sp>
      <p:graphicFrame>
        <p:nvGraphicFramePr>
          <p:cNvPr id="4" name="Chart 3">
            <a:extLst>
              <a:ext uri="{FF2B5EF4-FFF2-40B4-BE49-F238E27FC236}">
                <a16:creationId xmlns:a16="http://schemas.microsoft.com/office/drawing/2014/main" id="{09FF953A-38CC-0391-6A56-E9E6350EBA1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7642933"/>
              </p:ext>
            </p:extLst>
          </p:nvPr>
        </p:nvGraphicFramePr>
        <p:xfrm>
          <a:off x="2076717" y="1893200"/>
          <a:ext cx="7769247" cy="39249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CA8CDA98-B106-C860-459C-5AA6B7D8B64C}"/>
              </a:ext>
              <a:ext uri="{C183D7F6-B498-43B3-948B-1728B52AA6E4}">
                <adec:decorative xmlns:adec="http://schemas.microsoft.com/office/drawing/2017/decorative" val="1"/>
              </a:ext>
            </a:extLst>
          </p:cNvPr>
          <p:cNvSpPr txBox="1"/>
          <p:nvPr/>
        </p:nvSpPr>
        <p:spPr>
          <a:xfrm>
            <a:off x="10121877" y="2581747"/>
            <a:ext cx="2277495" cy="261610"/>
          </a:xfrm>
          <a:prstGeom prst="rect">
            <a:avLst/>
          </a:prstGeom>
          <a:noFill/>
        </p:spPr>
        <p:txBody>
          <a:bodyPr wrap="square" rtlCol="0">
            <a:spAutoFit/>
          </a:bodyPr>
          <a:lstStyle/>
          <a:p>
            <a:r>
              <a:rPr lang="en-US" sz="1100">
                <a:solidFill>
                  <a:srgbClr val="120742"/>
                </a:solidFill>
              </a:rPr>
              <a:t>Extremely important</a:t>
            </a:r>
          </a:p>
        </p:txBody>
      </p:sp>
      <p:sp>
        <p:nvSpPr>
          <p:cNvPr id="8" name="Rectangle 7">
            <a:extLst>
              <a:ext uri="{FF2B5EF4-FFF2-40B4-BE49-F238E27FC236}">
                <a16:creationId xmlns:a16="http://schemas.microsoft.com/office/drawing/2014/main" id="{3FBC4606-AD5C-1330-D154-DAB8A9D54873}"/>
              </a:ext>
              <a:ext uri="{C183D7F6-B498-43B3-948B-1728B52AA6E4}">
                <adec:decorative xmlns:adec="http://schemas.microsoft.com/office/drawing/2017/decorative" val="1"/>
              </a:ext>
            </a:extLst>
          </p:cNvPr>
          <p:cNvSpPr/>
          <p:nvPr/>
        </p:nvSpPr>
        <p:spPr>
          <a:xfrm>
            <a:off x="9935283" y="2622552"/>
            <a:ext cx="180000" cy="180000"/>
          </a:xfrm>
          <a:prstGeom prst="rect">
            <a:avLst/>
          </a:prstGeom>
          <a:solidFill>
            <a:srgbClr val="518A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9" name="TextBox 8">
            <a:extLst>
              <a:ext uri="{FF2B5EF4-FFF2-40B4-BE49-F238E27FC236}">
                <a16:creationId xmlns:a16="http://schemas.microsoft.com/office/drawing/2014/main" id="{8D2DCBC6-D693-787D-58AD-16C8B63317C7}"/>
              </a:ext>
              <a:ext uri="{C183D7F6-B498-43B3-948B-1728B52AA6E4}">
                <adec:decorative xmlns:adec="http://schemas.microsoft.com/office/drawing/2017/decorative" val="1"/>
              </a:ext>
            </a:extLst>
          </p:cNvPr>
          <p:cNvSpPr txBox="1"/>
          <p:nvPr/>
        </p:nvSpPr>
        <p:spPr>
          <a:xfrm>
            <a:off x="10121878" y="2900447"/>
            <a:ext cx="3240474" cy="261610"/>
          </a:xfrm>
          <a:prstGeom prst="rect">
            <a:avLst/>
          </a:prstGeom>
          <a:noFill/>
        </p:spPr>
        <p:txBody>
          <a:bodyPr wrap="square" rtlCol="0">
            <a:spAutoFit/>
          </a:bodyPr>
          <a:lstStyle/>
          <a:p>
            <a:r>
              <a:rPr lang="en-US" sz="1100">
                <a:solidFill>
                  <a:srgbClr val="120742"/>
                </a:solidFill>
              </a:rPr>
              <a:t>Very important</a:t>
            </a:r>
          </a:p>
        </p:txBody>
      </p:sp>
      <p:sp>
        <p:nvSpPr>
          <p:cNvPr id="10" name="Rectangle 9">
            <a:extLst>
              <a:ext uri="{FF2B5EF4-FFF2-40B4-BE49-F238E27FC236}">
                <a16:creationId xmlns:a16="http://schemas.microsoft.com/office/drawing/2014/main" id="{6DFE7B0A-2132-1833-C916-DF4670A36E69}"/>
              </a:ext>
              <a:ext uri="{C183D7F6-B498-43B3-948B-1728B52AA6E4}">
                <adec:decorative xmlns:adec="http://schemas.microsoft.com/office/drawing/2017/decorative" val="1"/>
              </a:ext>
            </a:extLst>
          </p:cNvPr>
          <p:cNvSpPr/>
          <p:nvPr/>
        </p:nvSpPr>
        <p:spPr>
          <a:xfrm>
            <a:off x="9935283" y="2941252"/>
            <a:ext cx="180000" cy="18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11" name="TextBox 10">
            <a:extLst>
              <a:ext uri="{FF2B5EF4-FFF2-40B4-BE49-F238E27FC236}">
                <a16:creationId xmlns:a16="http://schemas.microsoft.com/office/drawing/2014/main" id="{924A1B4C-A1A0-C077-CE82-2C066A61E55A}"/>
              </a:ext>
              <a:ext uri="{C183D7F6-B498-43B3-948B-1728B52AA6E4}">
                <adec:decorative xmlns:adec="http://schemas.microsoft.com/office/drawing/2017/decorative" val="1"/>
              </a:ext>
            </a:extLst>
          </p:cNvPr>
          <p:cNvSpPr txBox="1"/>
          <p:nvPr/>
        </p:nvSpPr>
        <p:spPr>
          <a:xfrm>
            <a:off x="10121877" y="3227736"/>
            <a:ext cx="3116649" cy="261610"/>
          </a:xfrm>
          <a:prstGeom prst="rect">
            <a:avLst/>
          </a:prstGeom>
          <a:noFill/>
        </p:spPr>
        <p:txBody>
          <a:bodyPr wrap="square" rtlCol="0">
            <a:spAutoFit/>
          </a:bodyPr>
          <a:lstStyle/>
          <a:p>
            <a:r>
              <a:rPr lang="en-US" sz="1100">
                <a:solidFill>
                  <a:srgbClr val="120742"/>
                </a:solidFill>
              </a:rPr>
              <a:t>Moderately important</a:t>
            </a:r>
          </a:p>
        </p:txBody>
      </p:sp>
      <p:sp>
        <p:nvSpPr>
          <p:cNvPr id="12" name="Rectangle 11">
            <a:extLst>
              <a:ext uri="{FF2B5EF4-FFF2-40B4-BE49-F238E27FC236}">
                <a16:creationId xmlns:a16="http://schemas.microsoft.com/office/drawing/2014/main" id="{E2EC0264-28F3-E4B2-94BE-11EAB03D57BD}"/>
              </a:ext>
              <a:ext uri="{C183D7F6-B498-43B3-948B-1728B52AA6E4}">
                <adec:decorative xmlns:adec="http://schemas.microsoft.com/office/drawing/2017/decorative" val="1"/>
              </a:ext>
            </a:extLst>
          </p:cNvPr>
          <p:cNvSpPr/>
          <p:nvPr/>
        </p:nvSpPr>
        <p:spPr>
          <a:xfrm>
            <a:off x="9935283" y="3268541"/>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13" name="TextBox 12">
            <a:extLst>
              <a:ext uri="{FF2B5EF4-FFF2-40B4-BE49-F238E27FC236}">
                <a16:creationId xmlns:a16="http://schemas.microsoft.com/office/drawing/2014/main" id="{EF9188ED-2962-ECE5-8267-D4FF6FB65A64}"/>
              </a:ext>
              <a:ext uri="{C183D7F6-B498-43B3-948B-1728B52AA6E4}">
                <adec:decorative xmlns:adec="http://schemas.microsoft.com/office/drawing/2017/decorative" val="1"/>
              </a:ext>
            </a:extLst>
          </p:cNvPr>
          <p:cNvSpPr txBox="1"/>
          <p:nvPr/>
        </p:nvSpPr>
        <p:spPr>
          <a:xfrm>
            <a:off x="10121878" y="3546436"/>
            <a:ext cx="2783274" cy="261610"/>
          </a:xfrm>
          <a:prstGeom prst="rect">
            <a:avLst/>
          </a:prstGeom>
          <a:noFill/>
        </p:spPr>
        <p:txBody>
          <a:bodyPr wrap="square" rtlCol="0">
            <a:spAutoFit/>
          </a:bodyPr>
          <a:lstStyle/>
          <a:p>
            <a:r>
              <a:rPr lang="en-US" sz="1100">
                <a:solidFill>
                  <a:srgbClr val="120742"/>
                </a:solidFill>
              </a:rPr>
              <a:t>Slightly important</a:t>
            </a:r>
          </a:p>
        </p:txBody>
      </p:sp>
      <p:sp>
        <p:nvSpPr>
          <p:cNvPr id="14" name="Rectangle 13">
            <a:extLst>
              <a:ext uri="{FF2B5EF4-FFF2-40B4-BE49-F238E27FC236}">
                <a16:creationId xmlns:a16="http://schemas.microsoft.com/office/drawing/2014/main" id="{62F5A417-7955-DC8E-7161-287139916005}"/>
              </a:ext>
              <a:ext uri="{C183D7F6-B498-43B3-948B-1728B52AA6E4}">
                <adec:decorative xmlns:adec="http://schemas.microsoft.com/office/drawing/2017/decorative" val="1"/>
              </a:ext>
            </a:extLst>
          </p:cNvPr>
          <p:cNvSpPr/>
          <p:nvPr/>
        </p:nvSpPr>
        <p:spPr>
          <a:xfrm>
            <a:off x="9935283" y="3587241"/>
            <a:ext cx="180000" cy="180000"/>
          </a:xfrm>
          <a:prstGeom prst="rect">
            <a:avLst/>
          </a:prstGeom>
          <a:solidFill>
            <a:srgbClr val="EA5A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sp>
        <p:nvSpPr>
          <p:cNvPr id="15" name="TextBox 14">
            <a:extLst>
              <a:ext uri="{FF2B5EF4-FFF2-40B4-BE49-F238E27FC236}">
                <a16:creationId xmlns:a16="http://schemas.microsoft.com/office/drawing/2014/main" id="{C2375535-542B-90D3-B274-3E650C008E70}"/>
              </a:ext>
              <a:ext uri="{C183D7F6-B498-43B3-948B-1728B52AA6E4}">
                <adec:decorative xmlns:adec="http://schemas.microsoft.com/office/drawing/2017/decorative" val="1"/>
              </a:ext>
            </a:extLst>
          </p:cNvPr>
          <p:cNvSpPr txBox="1"/>
          <p:nvPr/>
        </p:nvSpPr>
        <p:spPr>
          <a:xfrm>
            <a:off x="10121878" y="3849687"/>
            <a:ext cx="1706136" cy="261610"/>
          </a:xfrm>
          <a:prstGeom prst="rect">
            <a:avLst/>
          </a:prstGeom>
          <a:noFill/>
        </p:spPr>
        <p:txBody>
          <a:bodyPr wrap="square" rtlCol="0">
            <a:spAutoFit/>
          </a:bodyPr>
          <a:lstStyle/>
          <a:p>
            <a:r>
              <a:rPr lang="en-GB" sz="1100">
                <a:solidFill>
                  <a:srgbClr val="120742"/>
                </a:solidFill>
              </a:rPr>
              <a:t>Not important at all</a:t>
            </a:r>
          </a:p>
        </p:txBody>
      </p:sp>
      <p:sp>
        <p:nvSpPr>
          <p:cNvPr id="16" name="Rectangle 15">
            <a:extLst>
              <a:ext uri="{FF2B5EF4-FFF2-40B4-BE49-F238E27FC236}">
                <a16:creationId xmlns:a16="http://schemas.microsoft.com/office/drawing/2014/main" id="{73FB075E-511F-3800-30BD-68F0A4AD1557}"/>
              </a:ext>
              <a:ext uri="{C183D7F6-B498-43B3-948B-1728B52AA6E4}">
                <adec:decorative xmlns:adec="http://schemas.microsoft.com/office/drawing/2017/decorative" val="1"/>
              </a:ext>
            </a:extLst>
          </p:cNvPr>
          <p:cNvSpPr/>
          <p:nvPr/>
        </p:nvSpPr>
        <p:spPr>
          <a:xfrm>
            <a:off x="9935283" y="3890492"/>
            <a:ext cx="180000" cy="180000"/>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a:p>
        </p:txBody>
      </p:sp>
      <p:cxnSp>
        <p:nvCxnSpPr>
          <p:cNvPr id="20" name="Straight Connector 19">
            <a:extLst>
              <a:ext uri="{FF2B5EF4-FFF2-40B4-BE49-F238E27FC236}">
                <a16:creationId xmlns:a16="http://schemas.microsoft.com/office/drawing/2014/main" id="{B12931B7-FD85-E85B-9240-3CDB4EEE889E}"/>
              </a:ext>
              <a:ext uri="{C183D7F6-B498-43B3-948B-1728B52AA6E4}">
                <adec:decorative xmlns:adec="http://schemas.microsoft.com/office/drawing/2017/decorative" val="1"/>
              </a:ext>
            </a:extLst>
          </p:cNvPr>
          <p:cNvCxnSpPr>
            <a:cxnSpLocks/>
          </p:cNvCxnSpPr>
          <p:nvPr/>
        </p:nvCxnSpPr>
        <p:spPr>
          <a:xfrm flipV="1">
            <a:off x="3710440" y="2237049"/>
            <a:ext cx="0" cy="3445263"/>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381BE678-AD6D-FE08-369A-5343165079EC}"/>
              </a:ext>
              <a:ext uri="{C183D7F6-B498-43B3-948B-1728B52AA6E4}">
                <adec:decorative xmlns:adec="http://schemas.microsoft.com/office/drawing/2017/decorative" val="1"/>
              </a:ext>
            </a:extLst>
          </p:cNvPr>
          <p:cNvSpPr txBox="1"/>
          <p:nvPr/>
        </p:nvSpPr>
        <p:spPr>
          <a:xfrm>
            <a:off x="838199" y="2067320"/>
            <a:ext cx="1653017" cy="461665"/>
          </a:xfrm>
          <a:prstGeom prst="rect">
            <a:avLst/>
          </a:prstGeom>
          <a:noFill/>
        </p:spPr>
        <p:txBody>
          <a:bodyPr wrap="none" rtlCol="0">
            <a:spAutoFit/>
          </a:bodyPr>
          <a:lstStyle/>
          <a:p>
            <a:r>
              <a:rPr lang="en-GB" sz="1200" b="1" dirty="0">
                <a:solidFill>
                  <a:srgbClr val="120742"/>
                </a:solidFill>
              </a:rPr>
              <a:t>% very or </a:t>
            </a:r>
          </a:p>
          <a:p>
            <a:r>
              <a:rPr lang="en-GB" sz="1200" b="1" dirty="0">
                <a:solidFill>
                  <a:srgbClr val="120742"/>
                </a:solidFill>
              </a:rPr>
              <a:t>extremely important</a:t>
            </a:r>
            <a:endParaRPr lang="en-GB" sz="2000" b="1" dirty="0">
              <a:solidFill>
                <a:srgbClr val="120742"/>
              </a:solidFill>
            </a:endParaRPr>
          </a:p>
        </p:txBody>
      </p:sp>
      <p:sp>
        <p:nvSpPr>
          <p:cNvPr id="22" name="TextBox 21">
            <a:extLst>
              <a:ext uri="{FF2B5EF4-FFF2-40B4-BE49-F238E27FC236}">
                <a16:creationId xmlns:a16="http://schemas.microsoft.com/office/drawing/2014/main" id="{E3ED8CA4-76E2-D9AA-4950-03FFBD5EE0CE}"/>
              </a:ext>
              <a:ext uri="{C183D7F6-B498-43B3-948B-1728B52AA6E4}">
                <adec:decorative xmlns:adec="http://schemas.microsoft.com/office/drawing/2017/decorative" val="1"/>
              </a:ext>
            </a:extLst>
          </p:cNvPr>
          <p:cNvSpPr txBox="1"/>
          <p:nvPr/>
        </p:nvSpPr>
        <p:spPr>
          <a:xfrm>
            <a:off x="2570262" y="2067887"/>
            <a:ext cx="904415" cy="523220"/>
          </a:xfrm>
          <a:prstGeom prst="rect">
            <a:avLst/>
          </a:prstGeom>
          <a:noFill/>
        </p:spPr>
        <p:txBody>
          <a:bodyPr wrap="none" rtlCol="0">
            <a:spAutoFit/>
          </a:bodyPr>
          <a:lstStyle/>
          <a:p>
            <a:r>
              <a:rPr lang="en-GB" sz="2800" b="1" dirty="0">
                <a:solidFill>
                  <a:srgbClr val="120742"/>
                </a:solidFill>
              </a:rPr>
              <a:t>36%</a:t>
            </a:r>
          </a:p>
        </p:txBody>
      </p:sp>
      <p:sp>
        <p:nvSpPr>
          <p:cNvPr id="23" name="TextBox 22">
            <a:extLst>
              <a:ext uri="{FF2B5EF4-FFF2-40B4-BE49-F238E27FC236}">
                <a16:creationId xmlns:a16="http://schemas.microsoft.com/office/drawing/2014/main" id="{C683BF09-B316-1374-4AD8-EFFDCE05E384}"/>
              </a:ext>
              <a:ext uri="{C183D7F6-B498-43B3-948B-1728B52AA6E4}">
                <adec:decorative xmlns:adec="http://schemas.microsoft.com/office/drawing/2017/decorative" val="1"/>
              </a:ext>
            </a:extLst>
          </p:cNvPr>
          <p:cNvSpPr txBox="1"/>
          <p:nvPr/>
        </p:nvSpPr>
        <p:spPr>
          <a:xfrm>
            <a:off x="4077846" y="2067887"/>
            <a:ext cx="904415" cy="523220"/>
          </a:xfrm>
          <a:prstGeom prst="rect">
            <a:avLst/>
          </a:prstGeom>
          <a:noFill/>
        </p:spPr>
        <p:txBody>
          <a:bodyPr wrap="none" rtlCol="0">
            <a:spAutoFit/>
          </a:bodyPr>
          <a:lstStyle/>
          <a:p>
            <a:r>
              <a:rPr lang="en-GB" sz="2800" b="1" dirty="0">
                <a:solidFill>
                  <a:srgbClr val="120742"/>
                </a:solidFill>
              </a:rPr>
              <a:t>32%</a:t>
            </a:r>
          </a:p>
        </p:txBody>
      </p:sp>
      <p:sp>
        <p:nvSpPr>
          <p:cNvPr id="25" name="TextBox 24">
            <a:extLst>
              <a:ext uri="{FF2B5EF4-FFF2-40B4-BE49-F238E27FC236}">
                <a16:creationId xmlns:a16="http://schemas.microsoft.com/office/drawing/2014/main" id="{A72CBC32-034A-C02B-E3F6-97C3E6003014}"/>
              </a:ext>
              <a:ext uri="{C183D7F6-B498-43B3-948B-1728B52AA6E4}">
                <adec:decorative xmlns:adec="http://schemas.microsoft.com/office/drawing/2017/decorative" val="1"/>
              </a:ext>
            </a:extLst>
          </p:cNvPr>
          <p:cNvSpPr txBox="1"/>
          <p:nvPr/>
        </p:nvSpPr>
        <p:spPr>
          <a:xfrm>
            <a:off x="5585430" y="2067887"/>
            <a:ext cx="904415" cy="523220"/>
          </a:xfrm>
          <a:prstGeom prst="rect">
            <a:avLst/>
          </a:prstGeom>
          <a:noFill/>
        </p:spPr>
        <p:txBody>
          <a:bodyPr wrap="none" rtlCol="0">
            <a:spAutoFit/>
          </a:bodyPr>
          <a:lstStyle/>
          <a:p>
            <a:r>
              <a:rPr lang="en-GB" sz="2800" b="1" dirty="0">
                <a:solidFill>
                  <a:srgbClr val="120742"/>
                </a:solidFill>
              </a:rPr>
              <a:t>51%</a:t>
            </a:r>
          </a:p>
        </p:txBody>
      </p:sp>
      <p:sp>
        <p:nvSpPr>
          <p:cNvPr id="24" name="TextBox 23">
            <a:extLst>
              <a:ext uri="{FF2B5EF4-FFF2-40B4-BE49-F238E27FC236}">
                <a16:creationId xmlns:a16="http://schemas.microsoft.com/office/drawing/2014/main" id="{A856953B-EE1D-C0EE-018B-9DA78BB1DED4}"/>
              </a:ext>
              <a:ext uri="{C183D7F6-B498-43B3-948B-1728B52AA6E4}">
                <adec:decorative xmlns:adec="http://schemas.microsoft.com/office/drawing/2017/decorative" val="1"/>
              </a:ext>
            </a:extLst>
          </p:cNvPr>
          <p:cNvSpPr txBox="1"/>
          <p:nvPr/>
        </p:nvSpPr>
        <p:spPr>
          <a:xfrm>
            <a:off x="7093014" y="2067887"/>
            <a:ext cx="904415" cy="523220"/>
          </a:xfrm>
          <a:prstGeom prst="rect">
            <a:avLst/>
          </a:prstGeom>
          <a:noFill/>
        </p:spPr>
        <p:txBody>
          <a:bodyPr wrap="none" rtlCol="0">
            <a:spAutoFit/>
          </a:bodyPr>
          <a:lstStyle/>
          <a:p>
            <a:r>
              <a:rPr lang="en-GB" sz="2800" b="1">
                <a:solidFill>
                  <a:srgbClr val="120742"/>
                </a:solidFill>
              </a:rPr>
              <a:t>29%</a:t>
            </a:r>
          </a:p>
        </p:txBody>
      </p:sp>
      <p:sp>
        <p:nvSpPr>
          <p:cNvPr id="26" name="TextBox 25">
            <a:extLst>
              <a:ext uri="{FF2B5EF4-FFF2-40B4-BE49-F238E27FC236}">
                <a16:creationId xmlns:a16="http://schemas.microsoft.com/office/drawing/2014/main" id="{1755F011-FB59-A716-22AA-66902FB81CD7}"/>
              </a:ext>
              <a:ext uri="{C183D7F6-B498-43B3-948B-1728B52AA6E4}">
                <adec:decorative xmlns:adec="http://schemas.microsoft.com/office/drawing/2017/decorative" val="1"/>
              </a:ext>
            </a:extLst>
          </p:cNvPr>
          <p:cNvSpPr txBox="1"/>
          <p:nvPr/>
        </p:nvSpPr>
        <p:spPr>
          <a:xfrm>
            <a:off x="8600600" y="2067887"/>
            <a:ext cx="904415" cy="523220"/>
          </a:xfrm>
          <a:prstGeom prst="rect">
            <a:avLst/>
          </a:prstGeom>
          <a:noFill/>
        </p:spPr>
        <p:txBody>
          <a:bodyPr wrap="none" rtlCol="0">
            <a:spAutoFit/>
          </a:bodyPr>
          <a:lstStyle/>
          <a:p>
            <a:r>
              <a:rPr lang="en-GB" sz="2800" b="1" dirty="0">
                <a:solidFill>
                  <a:srgbClr val="120742"/>
                </a:solidFill>
              </a:rPr>
              <a:t>23%</a:t>
            </a:r>
          </a:p>
        </p:txBody>
      </p:sp>
      <p:sp>
        <p:nvSpPr>
          <p:cNvPr id="2" name="Text Placeholder 3" descr="G2. How important is luxury when choosing a travel destination? Total base size, n=863 (younger independents n=121, families n=291, older independents n=252, retirement age n=199)..&#10;">
            <a:extLst>
              <a:ext uri="{FF2B5EF4-FFF2-40B4-BE49-F238E27FC236}">
                <a16:creationId xmlns:a16="http://schemas.microsoft.com/office/drawing/2014/main" id="{153CBD6E-6035-E832-6DA1-FFBDC2C9BF30}"/>
              </a:ext>
            </a:extLst>
          </p:cNvPr>
          <p:cNvSpPr txBox="1">
            <a:spLocks/>
          </p:cNvSpPr>
          <p:nvPr/>
        </p:nvSpPr>
        <p:spPr>
          <a:xfrm>
            <a:off x="838200" y="6492875"/>
            <a:ext cx="1135379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G2. How important is luxury when choosing a travel destination? Total base size, n=863 (younger independents n=121, families n=291, older independents n=252, retirement age n=199)..</a:t>
            </a:r>
          </a:p>
        </p:txBody>
      </p:sp>
    </p:spTree>
    <p:extLst>
      <p:ext uri="{BB962C8B-B14F-4D97-AF65-F5344CB8AC3E}">
        <p14:creationId xmlns:p14="http://schemas.microsoft.com/office/powerpoint/2010/main" val="3606202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0EE90-C9E7-EF96-A547-AC9985D77573}"/>
            </a:ext>
          </a:extLst>
        </p:cNvPr>
        <p:cNvGrpSpPr/>
        <p:nvPr/>
      </p:nvGrpSpPr>
      <p:grpSpPr>
        <a:xfrm>
          <a:off x="0" y="0"/>
          <a:ext cx="0" cy="0"/>
          <a:chOff x="0" y="0"/>
          <a:chExt cx="0" cy="0"/>
        </a:xfrm>
      </p:grpSpPr>
      <p:sp>
        <p:nvSpPr>
          <p:cNvPr id="10" name="TextBox 9" descr="Luxury&#10;">
            <a:extLst>
              <a:ext uri="{FF2B5EF4-FFF2-40B4-BE49-F238E27FC236}">
                <a16:creationId xmlns:a16="http://schemas.microsoft.com/office/drawing/2014/main" id="{9AEDFCF7-E293-8A95-AAE8-DA666B4A6639}"/>
              </a:ext>
            </a:extLst>
          </p:cNvPr>
          <p:cNvSpPr txBox="1"/>
          <p:nvPr/>
        </p:nvSpPr>
        <p:spPr>
          <a:xfrm>
            <a:off x="838199" y="365124"/>
            <a:ext cx="6181725" cy="400110"/>
          </a:xfrm>
          <a:prstGeom prst="rect">
            <a:avLst/>
          </a:prstGeom>
          <a:noFill/>
        </p:spPr>
        <p:txBody>
          <a:bodyPr wrap="square" rtlCol="0">
            <a:spAutoFit/>
          </a:bodyPr>
          <a:lstStyle/>
          <a:p>
            <a:r>
              <a:rPr lang="en-GB" sz="2000" b="1">
                <a:solidFill>
                  <a:srgbClr val="04043F"/>
                </a:solidFill>
              </a:rPr>
              <a:t>Luxury</a:t>
            </a:r>
          </a:p>
        </p:txBody>
      </p:sp>
      <p:cxnSp>
        <p:nvCxnSpPr>
          <p:cNvPr id="11" name="Straight Connector 10">
            <a:extLst>
              <a:ext uri="{FF2B5EF4-FFF2-40B4-BE49-F238E27FC236}">
                <a16:creationId xmlns:a16="http://schemas.microsoft.com/office/drawing/2014/main" id="{64F30568-A659-C652-A8C0-DA7C879E8541}"/>
              </a:ext>
              <a:ext uri="{C183D7F6-B498-43B3-948B-1728B52AA6E4}">
                <adec:decorative xmlns:adec="http://schemas.microsoft.com/office/drawing/2017/decorative" val="1"/>
              </a:ext>
            </a:extLst>
          </p:cNvPr>
          <p:cNvCxnSpPr>
            <a:cxnSpLocks/>
          </p:cNvCxnSpPr>
          <p:nvPr/>
        </p:nvCxnSpPr>
        <p:spPr>
          <a:xfrm>
            <a:off x="926972" y="704366"/>
            <a:ext cx="87513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descr="47% would consider Wales for a luxury holiday.&#10;&#10;63% consider scenic locations/views to be important luxury features when booking accommodation, while 45% consider fine dining options as luxury features.&#10;&#10;Moreover, 48% are willing to spend more on luxury holidays.">
            <a:extLst>
              <a:ext uri="{FF2B5EF4-FFF2-40B4-BE49-F238E27FC236}">
                <a16:creationId xmlns:a16="http://schemas.microsoft.com/office/drawing/2014/main" id="{AE671CA0-8BFE-8699-E29D-03048E390F06}"/>
              </a:ext>
            </a:extLst>
          </p:cNvPr>
          <p:cNvSpPr>
            <a:spLocks noGrp="1"/>
          </p:cNvSpPr>
          <p:nvPr>
            <p:ph type="title"/>
          </p:nvPr>
        </p:nvSpPr>
        <p:spPr>
          <a:xfrm>
            <a:off x="926972" y="1215229"/>
            <a:ext cx="4799574" cy="3506606"/>
          </a:xfrm>
        </p:spPr>
        <p:txBody>
          <a:bodyPr/>
          <a:lstStyle/>
          <a:p>
            <a:r>
              <a:rPr lang="en-GB" sz="1600" dirty="0">
                <a:solidFill>
                  <a:schemeClr val="accent1"/>
                </a:solidFill>
              </a:rPr>
              <a:t>47% would consider Wales for a luxury holiday.</a:t>
            </a:r>
            <a:br>
              <a:rPr lang="en-GB" sz="2000" dirty="0">
                <a:solidFill>
                  <a:schemeClr val="accent1"/>
                </a:solidFill>
              </a:rPr>
            </a:br>
            <a:br>
              <a:rPr lang="en-GB" sz="1600" dirty="0">
                <a:solidFill>
                  <a:schemeClr val="accent1"/>
                </a:solidFill>
              </a:rPr>
            </a:br>
            <a:r>
              <a:rPr lang="en-US" sz="1600" dirty="0">
                <a:solidFill>
                  <a:schemeClr val="accent1"/>
                </a:solidFill>
              </a:rPr>
              <a:t>63% consider scenic locations/views to be important luxury features when booking accommodation, while 45% consider fine dining options as luxury features.</a:t>
            </a:r>
            <a:br>
              <a:rPr lang="en-US" sz="1600" dirty="0">
                <a:solidFill>
                  <a:schemeClr val="accent1"/>
                </a:solidFill>
              </a:rPr>
            </a:br>
            <a:br>
              <a:rPr lang="en-US" sz="1600" dirty="0">
                <a:solidFill>
                  <a:schemeClr val="accent1"/>
                </a:solidFill>
              </a:rPr>
            </a:br>
            <a:r>
              <a:rPr lang="en-US" sz="1600" dirty="0">
                <a:solidFill>
                  <a:schemeClr val="accent1"/>
                </a:solidFill>
              </a:rPr>
              <a:t>Moreover, 48% are willing to spend more on luxury holidays.</a:t>
            </a:r>
            <a:endParaRPr lang="en-GB" sz="1600" dirty="0">
              <a:solidFill>
                <a:schemeClr val="accent1"/>
              </a:solidFill>
            </a:endParaRPr>
          </a:p>
        </p:txBody>
      </p:sp>
      <p:graphicFrame>
        <p:nvGraphicFramePr>
          <p:cNvPr id="6" name="Chart 5">
            <a:extLst>
              <a:ext uri="{FF2B5EF4-FFF2-40B4-BE49-F238E27FC236}">
                <a16:creationId xmlns:a16="http://schemas.microsoft.com/office/drawing/2014/main" id="{A34C4077-F53E-4DA9-28AD-7C036D48FAB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17155543"/>
              </p:ext>
            </p:extLst>
          </p:nvPr>
        </p:nvGraphicFramePr>
        <p:xfrm>
          <a:off x="352425" y="1688175"/>
          <a:ext cx="11148644" cy="36529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ontent Placeholder 14">
            <a:extLst>
              <a:ext uri="{FF2B5EF4-FFF2-40B4-BE49-F238E27FC236}">
                <a16:creationId xmlns:a16="http://schemas.microsoft.com/office/drawing/2014/main" id="{E1BC7331-B3BE-4988-DB5C-AE6C06590DB3}"/>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800579208"/>
              </p:ext>
            </p:extLst>
          </p:nvPr>
        </p:nvGraphicFramePr>
        <p:xfrm>
          <a:off x="1727200" y="4163280"/>
          <a:ext cx="2502603" cy="17363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3" descr="G3. Would you consider Wales for a luxury holiday? Total base size, n=863.&#10;G4. What luxury features are important to you when booking accommodation? Those who think luxury is important, n=602.&#10;G5. How do you feel about spending more money for a luxury experience? Total base size, n=863.&#10;">
            <a:extLst>
              <a:ext uri="{FF2B5EF4-FFF2-40B4-BE49-F238E27FC236}">
                <a16:creationId xmlns:a16="http://schemas.microsoft.com/office/drawing/2014/main" id="{018BE462-F8B8-CCE3-AC30-2B0828C8364D}"/>
              </a:ext>
            </a:extLst>
          </p:cNvPr>
          <p:cNvSpPr txBox="1">
            <a:spLocks/>
          </p:cNvSpPr>
          <p:nvPr/>
        </p:nvSpPr>
        <p:spPr>
          <a:xfrm>
            <a:off x="838200" y="6276975"/>
            <a:ext cx="10528299" cy="5810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G3. Would you consider Wales for a luxury holiday? Total base size, n=863.</a:t>
            </a:r>
          </a:p>
          <a:p>
            <a:pPr marL="0" indent="0">
              <a:buNone/>
            </a:pPr>
            <a:r>
              <a:rPr lang="en-US" sz="1000">
                <a:solidFill>
                  <a:schemeClr val="tx1"/>
                </a:solidFill>
              </a:rPr>
              <a:t>G4. What luxury features are important to you when booking accommodation? Those who think luxury is important, n=602.</a:t>
            </a:r>
          </a:p>
          <a:p>
            <a:pPr marL="0" indent="0">
              <a:buNone/>
            </a:pPr>
            <a:r>
              <a:rPr lang="en-US" sz="1000">
                <a:solidFill>
                  <a:schemeClr val="tx1"/>
                </a:solidFill>
              </a:rPr>
              <a:t>G5. How do you feel about spending more money for a luxury experience? Total base size, n=863.</a:t>
            </a:r>
          </a:p>
        </p:txBody>
      </p:sp>
    </p:spTree>
    <p:extLst>
      <p:ext uri="{BB962C8B-B14F-4D97-AF65-F5344CB8AC3E}">
        <p14:creationId xmlns:p14="http://schemas.microsoft.com/office/powerpoint/2010/main" val="240723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5A1E4-74D1-95BA-0BFC-C24F203D8309}"/>
            </a:ext>
          </a:extLst>
        </p:cNvPr>
        <p:cNvGrpSpPr/>
        <p:nvPr/>
      </p:nvGrpSpPr>
      <p:grpSpPr>
        <a:xfrm>
          <a:off x="0" y="0"/>
          <a:ext cx="0" cy="0"/>
          <a:chOff x="0" y="0"/>
          <a:chExt cx="0" cy="0"/>
        </a:xfrm>
      </p:grpSpPr>
      <p:sp>
        <p:nvSpPr>
          <p:cNvPr id="17" name="Title 16" descr="Accessibility importance&#10;">
            <a:extLst>
              <a:ext uri="{FF2B5EF4-FFF2-40B4-BE49-F238E27FC236}">
                <a16:creationId xmlns:a16="http://schemas.microsoft.com/office/drawing/2014/main" id="{F07FD90F-DAB5-1CD4-BC1C-9DC8681B4457}"/>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Accessibility importance</a:t>
            </a:r>
          </a:p>
        </p:txBody>
      </p:sp>
      <p:cxnSp>
        <p:nvCxnSpPr>
          <p:cNvPr id="18" name="Straight Connector 17">
            <a:extLst>
              <a:ext uri="{FF2B5EF4-FFF2-40B4-BE49-F238E27FC236}">
                <a16:creationId xmlns:a16="http://schemas.microsoft.com/office/drawing/2014/main" id="{3654D05B-38E6-21B1-C26E-7D6A02401BA8}"/>
              </a:ext>
              <a:ext uri="{C183D7F6-B498-43B3-948B-1728B52AA6E4}">
                <adec:decorative xmlns:adec="http://schemas.microsoft.com/office/drawing/2017/decorative" val="1"/>
              </a:ext>
            </a:extLst>
          </p:cNvPr>
          <p:cNvCxnSpPr>
            <a:cxnSpLocks/>
          </p:cNvCxnSpPr>
          <p:nvPr/>
        </p:nvCxnSpPr>
        <p:spPr>
          <a:xfrm>
            <a:off x="926972" y="704366"/>
            <a:ext cx="312115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5" descr="Accessible transport and information availability are commonly cited accessibility features, which are areas of relative strength for Wales. Having good mobility access is important to around 15% of the population, with 70% of this group considering it a key factor in their travel choices. &#10;">
            <a:extLst>
              <a:ext uri="{FF2B5EF4-FFF2-40B4-BE49-F238E27FC236}">
                <a16:creationId xmlns:a16="http://schemas.microsoft.com/office/drawing/2014/main" id="{CBE8AFFE-F1FF-1DA7-AA67-7D8E28C0A861}"/>
              </a:ext>
            </a:extLst>
          </p:cNvPr>
          <p:cNvSpPr txBox="1">
            <a:spLocks/>
          </p:cNvSpPr>
          <p:nvPr/>
        </p:nvSpPr>
        <p:spPr>
          <a:xfrm>
            <a:off x="838198" y="962260"/>
            <a:ext cx="112585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Accessible transport and information availability are commonly cited accessibility features, which are areas of relative strength for Wales. Having good mobility access is important to around 15% of the population, with 70% of this group considering it a key factor in their travel choices. </a:t>
            </a:r>
            <a:endParaRPr lang="en-GB" sz="1600" b="1" dirty="0"/>
          </a:p>
        </p:txBody>
      </p:sp>
      <p:graphicFrame>
        <p:nvGraphicFramePr>
          <p:cNvPr id="20" name="Chart 19">
            <a:extLst>
              <a:ext uri="{FF2B5EF4-FFF2-40B4-BE49-F238E27FC236}">
                <a16:creationId xmlns:a16="http://schemas.microsoft.com/office/drawing/2014/main" id="{15ED912C-48D5-6FFA-F23C-23453912B21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39100369"/>
              </p:ext>
            </p:extLst>
          </p:nvPr>
        </p:nvGraphicFramePr>
        <p:xfrm>
          <a:off x="-4127500" y="2015733"/>
          <a:ext cx="11329619" cy="4137901"/>
        </p:xfrm>
        <a:graphic>
          <a:graphicData uri="http://schemas.openxmlformats.org/drawingml/2006/chart">
            <c:chart xmlns:c="http://schemas.openxmlformats.org/drawingml/2006/chart" xmlns:r="http://schemas.openxmlformats.org/officeDocument/2006/relationships" r:id="rId2"/>
          </a:graphicData>
        </a:graphic>
      </p:graphicFrame>
      <p:cxnSp>
        <p:nvCxnSpPr>
          <p:cNvPr id="22" name="Straight Connector 21">
            <a:extLst>
              <a:ext uri="{FF2B5EF4-FFF2-40B4-BE49-F238E27FC236}">
                <a16:creationId xmlns:a16="http://schemas.microsoft.com/office/drawing/2014/main" id="{86FBF6FA-4A59-69F4-8971-7E797C07D461}"/>
              </a:ext>
              <a:ext uri="{C183D7F6-B498-43B3-948B-1728B52AA6E4}">
                <adec:decorative xmlns:adec="http://schemas.microsoft.com/office/drawing/2017/decorative" val="1"/>
              </a:ext>
            </a:extLst>
          </p:cNvPr>
          <p:cNvCxnSpPr>
            <a:cxnSpLocks/>
          </p:cNvCxnSpPr>
          <p:nvPr/>
        </p:nvCxnSpPr>
        <p:spPr>
          <a:xfrm>
            <a:off x="1825625" y="2435978"/>
            <a:ext cx="4156075" cy="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DFDC88C4-55C9-86A7-5C75-E545B57A65B5}"/>
              </a:ext>
            </a:extLst>
          </p:cNvPr>
          <p:cNvSpPr txBox="1"/>
          <p:nvPr/>
        </p:nvSpPr>
        <p:spPr>
          <a:xfrm>
            <a:off x="8466066" y="2266701"/>
            <a:ext cx="3050267" cy="338554"/>
          </a:xfrm>
          <a:prstGeom prst="rect">
            <a:avLst/>
          </a:prstGeom>
          <a:noFill/>
        </p:spPr>
        <p:txBody>
          <a:bodyPr wrap="square" rtlCol="0" anchor="ctr">
            <a:spAutoFit/>
          </a:bodyPr>
          <a:lstStyle/>
          <a:p>
            <a:r>
              <a:rPr lang="en-US" sz="1600" b="1">
                <a:solidFill>
                  <a:srgbClr val="120742"/>
                </a:solidFill>
              </a:rPr>
              <a:t>% very/extremely important</a:t>
            </a:r>
          </a:p>
        </p:txBody>
      </p:sp>
      <p:graphicFrame>
        <p:nvGraphicFramePr>
          <p:cNvPr id="6" name="Chart 5">
            <a:extLst>
              <a:ext uri="{FF2B5EF4-FFF2-40B4-BE49-F238E27FC236}">
                <a16:creationId xmlns:a16="http://schemas.microsoft.com/office/drawing/2014/main" id="{D505491E-46AC-0F46-B743-5FC70B692BE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09971789"/>
              </p:ext>
            </p:extLst>
          </p:nvPr>
        </p:nvGraphicFramePr>
        <p:xfrm>
          <a:off x="186714" y="2010069"/>
          <a:ext cx="11329619" cy="413790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3" descr="G6. What accessibility features are important to you when booking accommodation? Total base size, n=863.&#10;G7. How important is this feature to your decision when booking accommodation? Base size, n=223.&#10;">
            <a:extLst>
              <a:ext uri="{FF2B5EF4-FFF2-40B4-BE49-F238E27FC236}">
                <a16:creationId xmlns:a16="http://schemas.microsoft.com/office/drawing/2014/main" id="{B0673C5C-2A0B-EBA8-B137-F9BDB6C4BEE9}"/>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G6. What accessibility features are important to you when booking accommodation? Total base size, n=863.</a:t>
            </a:r>
          </a:p>
          <a:p>
            <a:pPr marL="0" indent="0">
              <a:buNone/>
            </a:pPr>
            <a:r>
              <a:rPr lang="en-US" sz="1000">
                <a:solidFill>
                  <a:schemeClr val="tx1"/>
                </a:solidFill>
              </a:rPr>
              <a:t>G7. How important is this feature to your decision when booking accommodation? Base size, n=223.</a:t>
            </a:r>
          </a:p>
        </p:txBody>
      </p:sp>
    </p:spTree>
    <p:extLst>
      <p:ext uri="{BB962C8B-B14F-4D97-AF65-F5344CB8AC3E}">
        <p14:creationId xmlns:p14="http://schemas.microsoft.com/office/powerpoint/2010/main" val="883286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F57E-2150-F41F-7A16-14AB481F380E}"/>
            </a:ext>
          </a:extLst>
        </p:cNvPr>
        <p:cNvGrpSpPr/>
        <p:nvPr/>
      </p:nvGrpSpPr>
      <p:grpSpPr>
        <a:xfrm>
          <a:off x="0" y="0"/>
          <a:ext cx="0" cy="0"/>
          <a:chOff x="0" y="0"/>
          <a:chExt cx="0" cy="0"/>
        </a:xfrm>
      </p:grpSpPr>
      <p:sp>
        <p:nvSpPr>
          <p:cNvPr id="17" name="Title 16" descr="Accessibility accommodation &amp; attractions &#10;">
            <a:extLst>
              <a:ext uri="{FF2B5EF4-FFF2-40B4-BE49-F238E27FC236}">
                <a16:creationId xmlns:a16="http://schemas.microsoft.com/office/drawing/2014/main" id="{5C6FDD14-109D-BFC2-351A-0C82FEFDA5E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Accessibility accommodation &amp; attractions </a:t>
            </a:r>
          </a:p>
        </p:txBody>
      </p:sp>
      <p:cxnSp>
        <p:nvCxnSpPr>
          <p:cNvPr id="18" name="Straight Connector 17">
            <a:extLst>
              <a:ext uri="{FF2B5EF4-FFF2-40B4-BE49-F238E27FC236}">
                <a16:creationId xmlns:a16="http://schemas.microsoft.com/office/drawing/2014/main" id="{DDFC0D88-D954-70A2-12BC-9A19479535EE}"/>
              </a:ext>
              <a:ext uri="{C183D7F6-B498-43B3-948B-1728B52AA6E4}">
                <adec:decorative xmlns:adec="http://schemas.microsoft.com/office/drawing/2017/decorative" val="1"/>
              </a:ext>
            </a:extLst>
          </p:cNvPr>
          <p:cNvCxnSpPr>
            <a:cxnSpLocks/>
          </p:cNvCxnSpPr>
          <p:nvPr/>
        </p:nvCxnSpPr>
        <p:spPr>
          <a:xfrm>
            <a:off x="926972" y="704366"/>
            <a:ext cx="525475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Transportation is a key feature when booking, however while it is fairly rated (78%) it falls somewhere in the middle of the ratings.&#10;">
            <a:extLst>
              <a:ext uri="{FF2B5EF4-FFF2-40B4-BE49-F238E27FC236}">
                <a16:creationId xmlns:a16="http://schemas.microsoft.com/office/drawing/2014/main" id="{A4096109-D496-B26F-B889-D462CE86DA89}"/>
              </a:ext>
            </a:extLst>
          </p:cNvPr>
          <p:cNvSpPr txBox="1">
            <a:spLocks/>
          </p:cNvSpPr>
          <p:nvPr/>
        </p:nvSpPr>
        <p:spPr>
          <a:xfrm>
            <a:off x="838198" y="962260"/>
            <a:ext cx="112585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Transportation is a key feature when booking, however while it is fairly rated (78%) it falls somewhere in the middle of the ratings.</a:t>
            </a:r>
            <a:endParaRPr lang="en-GB" sz="1600" b="1" dirty="0"/>
          </a:p>
        </p:txBody>
      </p:sp>
      <p:sp>
        <p:nvSpPr>
          <p:cNvPr id="4" name="TextBox 3">
            <a:extLst>
              <a:ext uri="{FF2B5EF4-FFF2-40B4-BE49-F238E27FC236}">
                <a16:creationId xmlns:a16="http://schemas.microsoft.com/office/drawing/2014/main" id="{9F77CA21-F394-E155-6358-D547A7348A9D}"/>
              </a:ext>
            </a:extLst>
          </p:cNvPr>
          <p:cNvSpPr txBox="1"/>
          <p:nvPr/>
        </p:nvSpPr>
        <p:spPr>
          <a:xfrm>
            <a:off x="1738228" y="1676490"/>
            <a:ext cx="4357772" cy="338554"/>
          </a:xfrm>
          <a:prstGeom prst="rect">
            <a:avLst/>
          </a:prstGeom>
          <a:noFill/>
        </p:spPr>
        <p:txBody>
          <a:bodyPr wrap="square" rtlCol="0" anchor="ctr">
            <a:spAutoFit/>
          </a:bodyPr>
          <a:lstStyle/>
          <a:p>
            <a:r>
              <a:rPr lang="en-US" sz="1600" b="1">
                <a:solidFill>
                  <a:srgbClr val="120742"/>
                </a:solidFill>
              </a:rPr>
              <a:t>% good/excellent: Accommodation</a:t>
            </a:r>
          </a:p>
        </p:txBody>
      </p:sp>
      <p:graphicFrame>
        <p:nvGraphicFramePr>
          <p:cNvPr id="20" name="Chart 19">
            <a:extLst>
              <a:ext uri="{FF2B5EF4-FFF2-40B4-BE49-F238E27FC236}">
                <a16:creationId xmlns:a16="http://schemas.microsoft.com/office/drawing/2014/main" id="{E0C2EE10-9CF3-EB30-55D9-0747B8CD004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27664906"/>
              </p:ext>
            </p:extLst>
          </p:nvPr>
        </p:nvGraphicFramePr>
        <p:xfrm>
          <a:off x="-4826611" y="2024179"/>
          <a:ext cx="11329619" cy="413790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44157B1-CF7F-4737-DC30-8681345C3B51}"/>
              </a:ext>
            </a:extLst>
          </p:cNvPr>
          <p:cNvSpPr txBox="1"/>
          <p:nvPr/>
        </p:nvSpPr>
        <p:spPr>
          <a:xfrm>
            <a:off x="7202119" y="1676490"/>
            <a:ext cx="4357772" cy="338554"/>
          </a:xfrm>
          <a:prstGeom prst="rect">
            <a:avLst/>
          </a:prstGeom>
          <a:noFill/>
        </p:spPr>
        <p:txBody>
          <a:bodyPr wrap="square" rtlCol="0" anchor="ctr">
            <a:spAutoFit/>
          </a:bodyPr>
          <a:lstStyle/>
          <a:p>
            <a:r>
              <a:rPr lang="en-US" sz="1600" b="1">
                <a:solidFill>
                  <a:srgbClr val="120742"/>
                </a:solidFill>
              </a:rPr>
              <a:t>% good/excellent: Attractions</a:t>
            </a:r>
          </a:p>
        </p:txBody>
      </p:sp>
      <p:graphicFrame>
        <p:nvGraphicFramePr>
          <p:cNvPr id="8" name="Chart 7">
            <a:extLst>
              <a:ext uri="{FF2B5EF4-FFF2-40B4-BE49-F238E27FC236}">
                <a16:creationId xmlns:a16="http://schemas.microsoft.com/office/drawing/2014/main" id="{CC387C19-77AA-FA7D-4CA9-1651FBDE957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20315143"/>
              </p:ext>
            </p:extLst>
          </p:nvPr>
        </p:nvGraphicFramePr>
        <p:xfrm>
          <a:off x="838198" y="2024179"/>
          <a:ext cx="11329619" cy="4137901"/>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 Placeholder 3" descr="G9. How do you rate the accessibility of accommodation when you have visited Wales in the past?.&#10;G8. How do you rate the accessibility of attractions when you have visited Wales in the past? Base size, n=107&#10;">
            <a:extLst>
              <a:ext uri="{FF2B5EF4-FFF2-40B4-BE49-F238E27FC236}">
                <a16:creationId xmlns:a16="http://schemas.microsoft.com/office/drawing/2014/main" id="{F32AFD40-501E-CD26-EA9E-694E9CC9BDF9}"/>
              </a:ext>
            </a:extLst>
          </p:cNvPr>
          <p:cNvSpPr txBox="1">
            <a:spLocks/>
          </p:cNvSpPr>
          <p:nvPr/>
        </p:nvSpPr>
        <p:spPr>
          <a:xfrm>
            <a:off x="838200" y="6492875"/>
            <a:ext cx="8477249"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tx1"/>
                </a:solidFill>
              </a:rPr>
              <a:t>G9. </a:t>
            </a:r>
            <a:r>
              <a:rPr lang="en-US" sz="1000">
                <a:solidFill>
                  <a:schemeClr val="tx1"/>
                </a:solidFill>
              </a:rPr>
              <a:t>How do you rate the accessibility of </a:t>
            </a:r>
            <a:r>
              <a:rPr lang="en-US" sz="1000" b="1">
                <a:solidFill>
                  <a:schemeClr val="tx1"/>
                </a:solidFill>
              </a:rPr>
              <a:t>accommodation</a:t>
            </a:r>
            <a:r>
              <a:rPr lang="en-US" sz="1000">
                <a:solidFill>
                  <a:schemeClr val="tx1"/>
                </a:solidFill>
              </a:rPr>
              <a:t> when you have visited Wales in the past?</a:t>
            </a:r>
          </a:p>
          <a:p>
            <a:pPr marL="0" indent="0">
              <a:buNone/>
            </a:pPr>
            <a:r>
              <a:rPr lang="en-US" sz="1000" dirty="0">
                <a:solidFill>
                  <a:schemeClr val="tx1"/>
                </a:solidFill>
              </a:rPr>
              <a:t>G8. How do you rate the accessibility of </a:t>
            </a:r>
            <a:r>
              <a:rPr lang="en-US" sz="1000" b="1" dirty="0">
                <a:solidFill>
                  <a:schemeClr val="tx1"/>
                </a:solidFill>
              </a:rPr>
              <a:t>attractions</a:t>
            </a:r>
            <a:r>
              <a:rPr lang="en-US" sz="1000" dirty="0">
                <a:solidFill>
                  <a:schemeClr val="tx1"/>
                </a:solidFill>
              </a:rPr>
              <a:t> when you have visited Wales in the past? Base size, n=107</a:t>
            </a:r>
          </a:p>
        </p:txBody>
      </p:sp>
    </p:spTree>
    <p:extLst>
      <p:ext uri="{BB962C8B-B14F-4D97-AF65-F5344CB8AC3E}">
        <p14:creationId xmlns:p14="http://schemas.microsoft.com/office/powerpoint/2010/main" val="3804484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621BC-0E32-F057-068D-12DDA30C9BF6}"/>
            </a:ext>
          </a:extLst>
        </p:cNvPr>
        <p:cNvGrpSpPr/>
        <p:nvPr/>
      </p:nvGrpSpPr>
      <p:grpSpPr>
        <a:xfrm>
          <a:off x="0" y="0"/>
          <a:ext cx="0" cy="0"/>
          <a:chOff x="0" y="0"/>
          <a:chExt cx="0" cy="0"/>
        </a:xfrm>
      </p:grpSpPr>
      <p:sp>
        <p:nvSpPr>
          <p:cNvPr id="10" name="Title 9" descr="Luxury &amp; accessibility focus">
            <a:extLst>
              <a:ext uri="{FF2B5EF4-FFF2-40B4-BE49-F238E27FC236}">
                <a16:creationId xmlns:a16="http://schemas.microsoft.com/office/drawing/2014/main" id="{05FB2250-C812-01CF-A0A4-7ED37715C702}"/>
              </a:ext>
            </a:extLst>
          </p:cNvPr>
          <p:cNvSpPr txBox="1">
            <a:spLocks noGrp="1"/>
          </p:cNvSpPr>
          <p:nvPr>
            <p:ph type="title" idx="4294967295"/>
          </p:nvPr>
        </p:nvSpPr>
        <p:spPr>
          <a:xfrm>
            <a:off x="838199" y="365124"/>
            <a:ext cx="842554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Luxury &amp; accessibility focus</a:t>
            </a:r>
          </a:p>
        </p:txBody>
      </p:sp>
      <p:cxnSp>
        <p:nvCxnSpPr>
          <p:cNvPr id="11" name="Straight Connector 10">
            <a:extLst>
              <a:ext uri="{FF2B5EF4-FFF2-40B4-BE49-F238E27FC236}">
                <a16:creationId xmlns:a16="http://schemas.microsoft.com/office/drawing/2014/main" id="{5D9122E8-2AF9-E62A-AA79-EB49DA61AAB9}"/>
              </a:ext>
              <a:ext uri="{C183D7F6-B498-43B3-948B-1728B52AA6E4}">
                <adec:decorative xmlns:adec="http://schemas.microsoft.com/office/drawing/2017/decorative" val="1"/>
              </a:ext>
            </a:extLst>
          </p:cNvPr>
          <p:cNvCxnSpPr>
            <a:cxnSpLocks/>
          </p:cNvCxnSpPr>
          <p:nvPr/>
        </p:nvCxnSpPr>
        <p:spPr>
          <a:xfrm>
            <a:off x="926972" y="704366"/>
            <a:ext cx="346481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4" descr="Gallery image of this property">
            <a:extLst>
              <a:ext uri="{FF2B5EF4-FFF2-40B4-BE49-F238E27FC236}">
                <a16:creationId xmlns:a16="http://schemas.microsoft.com/office/drawing/2014/main" id="{E021CA4B-FDD6-FC1C-E23F-27BE6E7009B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5724525" cy="57007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okeh photography of person carrying soil">
            <a:extLst>
              <a:ext uri="{FF2B5EF4-FFF2-40B4-BE49-F238E27FC236}">
                <a16:creationId xmlns:a16="http://schemas.microsoft.com/office/drawing/2014/main" id="{58CDD1F9-64A4-1FE6-422A-31410D89361C}"/>
              </a:ext>
            </a:extLst>
          </p:cNvPr>
          <p:cNvPicPr>
            <a:picLocks noGrp="1" noChangeAspect="1" noChangeArrowheads="1"/>
          </p:cNvPicPr>
          <p:nvPr>
            <p:ph type="pic" sz="quarter" idx="15"/>
          </p:nvPr>
        </p:nvPicPr>
        <p:blipFill>
          <a:blip r:embed="rId4">
            <a:extLst>
              <a:ext uri="{28A0092B-C50C-407E-A947-70E740481C1C}">
                <a14:useLocalDpi xmlns:a14="http://schemas.microsoft.com/office/drawing/2010/main" val="0"/>
              </a:ext>
            </a:extLst>
          </a:blip>
          <a:srcRect/>
          <a:stretch/>
        </p:blipFill>
        <p:spPr bwMode="auto">
          <a:xfrm>
            <a:off x="6548438" y="1157288"/>
            <a:ext cx="5648325" cy="570071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F60C105F-354F-2472-CF64-FE627110EBE7}"/>
              </a:ext>
              <a:ext uri="{C183D7F6-B498-43B3-948B-1728B52AA6E4}">
                <adec:decorative xmlns:adec="http://schemas.microsoft.com/office/drawing/2017/decorative" val="1"/>
              </a:ext>
            </a:extLst>
          </p:cNvPr>
          <p:cNvSpPr/>
          <p:nvPr/>
        </p:nvSpPr>
        <p:spPr>
          <a:xfrm>
            <a:off x="794503" y="1157288"/>
            <a:ext cx="11389561" cy="57007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TextBox 19" descr="Luxury&#10;&#10;When people think of Wales, they often associate it with mountains, valleys, countryside, stunning scenery, and friendly people, with rugby and rain also frequently mentioned. &#10;&#10;36% consider luxury very or extremely important, with families valuing it more than other groups, while older independents place less importance on it. &#10;47% would consider Wales for a luxury holiday. &#10;&#10;When booking accommodation, 63% consider scenic as luxury features in accommodations, while 45% value fine dining. Additionally, 48% are willing to spend more on luxury holidays.&#10;">
            <a:extLst>
              <a:ext uri="{FF2B5EF4-FFF2-40B4-BE49-F238E27FC236}">
                <a16:creationId xmlns:a16="http://schemas.microsoft.com/office/drawing/2014/main" id="{54E34B09-EDB0-9C1D-A653-8E922E2DB61D}"/>
              </a:ext>
            </a:extLst>
          </p:cNvPr>
          <p:cNvSpPr txBox="1"/>
          <p:nvPr/>
        </p:nvSpPr>
        <p:spPr>
          <a:xfrm>
            <a:off x="781804" y="1441132"/>
            <a:ext cx="5611063" cy="4585871"/>
          </a:xfrm>
          <a:prstGeom prst="rect">
            <a:avLst/>
          </a:prstGeom>
          <a:noFill/>
        </p:spPr>
        <p:txBody>
          <a:bodyPr wrap="square" rtlCol="0">
            <a:spAutoFit/>
          </a:bodyPr>
          <a:lstStyle/>
          <a:p>
            <a:pPr algn="ctr"/>
            <a:r>
              <a:rPr lang="en-US" sz="2000" b="1" dirty="0">
                <a:solidFill>
                  <a:schemeClr val="bg1"/>
                </a:solidFill>
              </a:rPr>
              <a:t>Luxury</a:t>
            </a:r>
          </a:p>
          <a:p>
            <a:pPr algn="ctr"/>
            <a:endParaRPr lang="en-US" sz="2000" b="1" dirty="0">
              <a:solidFill>
                <a:schemeClr val="bg1"/>
              </a:solidFill>
            </a:endParaRPr>
          </a:p>
          <a:p>
            <a:pPr algn="ctr"/>
            <a:r>
              <a:rPr lang="en-US" dirty="0">
                <a:solidFill>
                  <a:schemeClr val="bg1"/>
                </a:solidFill>
              </a:rPr>
              <a:t>When people think of Wales, they often associate it with mountains, valleys, countryside, stunning scenery, and friendly people, with rugby and rain also frequently mentioned. </a:t>
            </a:r>
          </a:p>
          <a:p>
            <a:pPr algn="ctr"/>
            <a:endParaRPr lang="en-US" dirty="0">
              <a:solidFill>
                <a:schemeClr val="bg1"/>
              </a:solidFill>
            </a:endParaRPr>
          </a:p>
          <a:p>
            <a:pPr algn="ctr"/>
            <a:r>
              <a:rPr lang="en-US" dirty="0">
                <a:solidFill>
                  <a:schemeClr val="bg1"/>
                </a:solidFill>
              </a:rPr>
              <a:t>36% consider luxury very or extremely important, with families valuing it more than other groups, while older independents place less importance on it. </a:t>
            </a:r>
          </a:p>
          <a:p>
            <a:pPr algn="ctr"/>
            <a:r>
              <a:rPr lang="en-US" dirty="0">
                <a:solidFill>
                  <a:schemeClr val="bg1"/>
                </a:solidFill>
              </a:rPr>
              <a:t>47% would consider Wales for a luxury holiday. </a:t>
            </a:r>
          </a:p>
          <a:p>
            <a:pPr algn="ctr"/>
            <a:endParaRPr lang="en-US" dirty="0">
              <a:solidFill>
                <a:schemeClr val="bg1"/>
              </a:solidFill>
            </a:endParaRPr>
          </a:p>
          <a:p>
            <a:pPr algn="ctr"/>
            <a:r>
              <a:rPr lang="en-US" dirty="0">
                <a:solidFill>
                  <a:schemeClr val="bg1"/>
                </a:solidFill>
              </a:rPr>
              <a:t>When booking accommodation, 63% consider scenic as luxury features in accommodations, while 45% value fine dining. Additionally, 48% are willing to spend more on luxury holidays.</a:t>
            </a:r>
            <a:endParaRPr lang="en-US" sz="2000" dirty="0">
              <a:solidFill>
                <a:schemeClr val="bg1"/>
              </a:solidFill>
            </a:endParaRPr>
          </a:p>
        </p:txBody>
      </p:sp>
      <p:sp>
        <p:nvSpPr>
          <p:cNvPr id="22" name="TextBox 21" descr="Accessibility&#10;&#10;Accessible transport and information availability are often highlighted as important accessibility features. &#10;&#10;Around 15% of the population consider good mobility access to be important, with 70% of them considering it a crucial factor in their travel decisions.&#10;&#10;However, there is room for improvement in the accessibility of Wales' attractions, as roughly one-third of this group does not rate them positively.&#10;">
            <a:extLst>
              <a:ext uri="{FF2B5EF4-FFF2-40B4-BE49-F238E27FC236}">
                <a16:creationId xmlns:a16="http://schemas.microsoft.com/office/drawing/2014/main" id="{4F1ADB65-16B0-BD82-586B-A1D75F705770}"/>
              </a:ext>
            </a:extLst>
          </p:cNvPr>
          <p:cNvSpPr txBox="1"/>
          <p:nvPr/>
        </p:nvSpPr>
        <p:spPr>
          <a:xfrm>
            <a:off x="6548438" y="1890117"/>
            <a:ext cx="5635626" cy="3477875"/>
          </a:xfrm>
          <a:prstGeom prst="rect">
            <a:avLst/>
          </a:prstGeom>
          <a:noFill/>
        </p:spPr>
        <p:txBody>
          <a:bodyPr wrap="square" rtlCol="0">
            <a:spAutoFit/>
          </a:bodyPr>
          <a:lstStyle/>
          <a:p>
            <a:pPr algn="ctr"/>
            <a:r>
              <a:rPr lang="en-US" sz="2000" b="1" dirty="0">
                <a:solidFill>
                  <a:schemeClr val="bg1"/>
                </a:solidFill>
              </a:rPr>
              <a:t>Accessibility</a:t>
            </a:r>
          </a:p>
          <a:p>
            <a:pPr algn="ctr"/>
            <a:endParaRPr lang="en-US" sz="2000" b="1" dirty="0">
              <a:solidFill>
                <a:schemeClr val="bg1"/>
              </a:solidFill>
            </a:endParaRPr>
          </a:p>
          <a:p>
            <a:pPr algn="ctr"/>
            <a:r>
              <a:rPr lang="en-US" dirty="0">
                <a:solidFill>
                  <a:schemeClr val="bg1"/>
                </a:solidFill>
              </a:rPr>
              <a:t>Accessible transport and information availability are often highlighted as important accessibility features. </a:t>
            </a:r>
          </a:p>
          <a:p>
            <a:pPr algn="ctr"/>
            <a:endParaRPr lang="en-US" dirty="0">
              <a:solidFill>
                <a:schemeClr val="bg1"/>
              </a:solidFill>
            </a:endParaRPr>
          </a:p>
          <a:p>
            <a:pPr algn="ctr"/>
            <a:r>
              <a:rPr lang="en-US" dirty="0">
                <a:solidFill>
                  <a:schemeClr val="bg1"/>
                </a:solidFill>
              </a:rPr>
              <a:t>Around 15% of the population consider good mobility access to be important, with 70% of them considering it a crucial factor in their travel decisions.</a:t>
            </a:r>
          </a:p>
          <a:p>
            <a:pPr algn="ctr"/>
            <a:endParaRPr lang="en-US" dirty="0">
              <a:solidFill>
                <a:schemeClr val="bg1"/>
              </a:solidFill>
            </a:endParaRPr>
          </a:p>
          <a:p>
            <a:pPr algn="ctr"/>
            <a:r>
              <a:rPr lang="en-US" dirty="0">
                <a:solidFill>
                  <a:schemeClr val="bg1"/>
                </a:solidFill>
              </a:rPr>
              <a:t>However, there is room for improvement in the accessibility of </a:t>
            </a:r>
            <a:r>
              <a:rPr lang="en-US" dirty="0" err="1">
                <a:solidFill>
                  <a:schemeClr val="bg1"/>
                </a:solidFill>
              </a:rPr>
              <a:t>Wales'</a:t>
            </a:r>
            <a:r>
              <a:rPr lang="en-US" dirty="0">
                <a:solidFill>
                  <a:schemeClr val="bg1"/>
                </a:solidFill>
              </a:rPr>
              <a:t> attractions, as roughly one-third of this group does not rate them positively.</a:t>
            </a:r>
          </a:p>
        </p:txBody>
      </p:sp>
    </p:spTree>
    <p:extLst>
      <p:ext uri="{BB962C8B-B14F-4D97-AF65-F5344CB8AC3E}">
        <p14:creationId xmlns:p14="http://schemas.microsoft.com/office/powerpoint/2010/main" val="3266556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DD9FE6-96CF-E627-CD7C-4A58C553A79A}"/>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descr="REASONS FOR NOT VISITING WALES IN 2024&#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3167390"/>
            <a:ext cx="5438775"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REASONS FOR NOT VISITING WALES IN 2024</a:t>
            </a:r>
          </a:p>
        </p:txBody>
      </p:sp>
      <p:pic>
        <p:nvPicPr>
          <p:cNvPr id="3" name="Picture 2">
            <a:extLst>
              <a:ext uri="{FF2B5EF4-FFF2-40B4-BE49-F238E27FC236}">
                <a16:creationId xmlns:a16="http://schemas.microsoft.com/office/drawing/2014/main" id="{F5835604-CFC3-B7D1-A0B9-9D275120EAD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407343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descr="NON-WALES TRIP TAKERS 2024&#10;">
            <a:extLst>
              <a:ext uri="{FF2B5EF4-FFF2-40B4-BE49-F238E27FC236}">
                <a16:creationId xmlns:a16="http://schemas.microsoft.com/office/drawing/2014/main" id="{2BF7274F-89EC-A45E-6422-ED4148F9D9E5}"/>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a:solidFill>
                  <a:schemeClr val="bg1"/>
                </a:solidFill>
              </a:rPr>
              <a:t>NON-WALES TRIP TAKERS 2024</a:t>
            </a:r>
          </a:p>
        </p:txBody>
      </p:sp>
      <p:sp>
        <p:nvSpPr>
          <p:cNvPr id="4" name="Title 3" descr="Reasons for not visiting Wales in 2024&#10;">
            <a:extLst>
              <a:ext uri="{FF2B5EF4-FFF2-40B4-BE49-F238E27FC236}">
                <a16:creationId xmlns:a16="http://schemas.microsoft.com/office/drawing/2014/main" id="{1356FF3F-61E0-5967-4703-14F4F74D2D6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Reasons for not visiting Wales in 2024</a:t>
            </a:r>
          </a:p>
        </p:txBody>
      </p:sp>
      <p:cxnSp>
        <p:nvCxnSpPr>
          <p:cNvPr id="6" name="Straight Connector 5">
            <a:extLst>
              <a:ext uri="{FF2B5EF4-FFF2-40B4-BE49-F238E27FC236}">
                <a16:creationId xmlns:a16="http://schemas.microsoft.com/office/drawing/2014/main" id="{DF9D4A9F-E8AB-1E44-DDD9-7E12852ECAC2}"/>
              </a:ext>
              <a:ext uri="{C183D7F6-B498-43B3-948B-1728B52AA6E4}">
                <adec:decorative xmlns:adec="http://schemas.microsoft.com/office/drawing/2017/decorative" val="1"/>
              </a:ext>
            </a:extLst>
          </p:cNvPr>
          <p:cNvCxnSpPr>
            <a:cxnSpLocks/>
          </p:cNvCxnSpPr>
          <p:nvPr/>
        </p:nvCxnSpPr>
        <p:spPr>
          <a:xfrm>
            <a:off x="926972" y="704366"/>
            <a:ext cx="47499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5" descr="The main reasons for not visiting Wales in 2024 is because they took an overseas holiday instead, or have visited Wales before and wanted to explore a different destination.&#10;">
            <a:extLst>
              <a:ext uri="{FF2B5EF4-FFF2-40B4-BE49-F238E27FC236}">
                <a16:creationId xmlns:a16="http://schemas.microsoft.com/office/drawing/2014/main" id="{92021277-0B05-512C-59B0-25AE3EEFED75}"/>
              </a:ext>
            </a:extLst>
          </p:cNvPr>
          <p:cNvSpPr txBox="1">
            <a:spLocks/>
          </p:cNvSpPr>
          <p:nvPr/>
        </p:nvSpPr>
        <p:spPr>
          <a:xfrm>
            <a:off x="838199" y="962260"/>
            <a:ext cx="659012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The main reasons for not visiting Wales in 2024 is because they took an overseas holiday instead, or have visited Wales before and wanted to explore a different destination.</a:t>
            </a:r>
            <a:endParaRPr lang="en-GB" sz="1600" b="1" dirty="0">
              <a:highlight>
                <a:srgbClr val="FFFF00"/>
              </a:highlight>
            </a:endParaRPr>
          </a:p>
        </p:txBody>
      </p:sp>
      <p:graphicFrame>
        <p:nvGraphicFramePr>
          <p:cNvPr id="2" name="Chart 1">
            <a:extLst>
              <a:ext uri="{FF2B5EF4-FFF2-40B4-BE49-F238E27FC236}">
                <a16:creationId xmlns:a16="http://schemas.microsoft.com/office/drawing/2014/main" id="{0DBA1C1D-9C26-3877-7960-715198A0CC8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07136298"/>
              </p:ext>
            </p:extLst>
          </p:nvPr>
        </p:nvGraphicFramePr>
        <p:xfrm>
          <a:off x="-1501627" y="2124618"/>
          <a:ext cx="8718126" cy="4097296"/>
        </p:xfrm>
        <a:graphic>
          <a:graphicData uri="http://schemas.openxmlformats.org/drawingml/2006/chart">
            <c:chart xmlns:c="http://schemas.openxmlformats.org/drawingml/2006/chart" xmlns:r="http://schemas.openxmlformats.org/officeDocument/2006/relationships" r:id="rId2"/>
          </a:graphicData>
        </a:graphic>
      </p:graphicFrame>
      <p:pic>
        <p:nvPicPr>
          <p:cNvPr id="1028" name="Picture 4">
            <a:extLst>
              <a:ext uri="{FF2B5EF4-FFF2-40B4-BE49-F238E27FC236}">
                <a16:creationId xmlns:a16="http://schemas.microsoft.com/office/drawing/2014/main" id="{F1A1292C-B1CF-976E-EABA-EE3A2EE7FA2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3" descr="E4. What are the reasons that you didn't take a short break or holiday in Wales in 2024?&#10;Non-Wales trip takers 2024, n=517.&#10;">
            <a:extLst>
              <a:ext uri="{FF2B5EF4-FFF2-40B4-BE49-F238E27FC236}">
                <a16:creationId xmlns:a16="http://schemas.microsoft.com/office/drawing/2014/main" id="{0085E12C-D8E4-551B-90DA-746D9B1ECE1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E4. What are the reasons that you didn't take a short break or holiday in Wales in 2024?</a:t>
            </a:r>
          </a:p>
          <a:p>
            <a:pPr marL="0" indent="0">
              <a:buNone/>
            </a:pPr>
            <a:r>
              <a:rPr lang="en-US" sz="1000">
                <a:solidFill>
                  <a:schemeClr val="tx1"/>
                </a:solidFill>
              </a:rPr>
              <a:t>Non-Wales trip takers 2024, n=517.</a:t>
            </a:r>
          </a:p>
        </p:txBody>
      </p:sp>
    </p:spTree>
    <p:extLst>
      <p:ext uri="{BB962C8B-B14F-4D97-AF65-F5344CB8AC3E}">
        <p14:creationId xmlns:p14="http://schemas.microsoft.com/office/powerpoint/2010/main" val="3669245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descr="NON-WALES TRIP TAKERS 2024&#10;">
            <a:extLst>
              <a:ext uri="{FF2B5EF4-FFF2-40B4-BE49-F238E27FC236}">
                <a16:creationId xmlns:a16="http://schemas.microsoft.com/office/drawing/2014/main" id="{CD0724AE-EE80-92F2-0E46-DE8A88F9597E}"/>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dirty="0">
                <a:solidFill>
                  <a:schemeClr val="bg1"/>
                </a:solidFill>
              </a:rPr>
              <a:t>NON-WALES TRIP TAKERS 2024</a:t>
            </a:r>
          </a:p>
        </p:txBody>
      </p:sp>
      <p:sp>
        <p:nvSpPr>
          <p:cNvPr id="6" name="Title 5" descr="Wales visiting intentions by non-trip takers to Wales&#10;">
            <a:extLst>
              <a:ext uri="{FF2B5EF4-FFF2-40B4-BE49-F238E27FC236}">
                <a16:creationId xmlns:a16="http://schemas.microsoft.com/office/drawing/2014/main" id="{52162709-B40B-6715-C243-E54A0CE102F7}"/>
              </a:ext>
            </a:extLst>
          </p:cNvPr>
          <p:cNvSpPr txBox="1">
            <a:spLocks noGrp="1"/>
          </p:cNvSpPr>
          <p:nvPr>
            <p:ph type="title" idx="4294967295"/>
          </p:nvPr>
        </p:nvSpPr>
        <p:spPr>
          <a:xfrm>
            <a:off x="838199" y="365124"/>
            <a:ext cx="685800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043F"/>
                </a:solidFill>
                <a:effectLst/>
                <a:uLnTx/>
                <a:uFillTx/>
                <a:latin typeface="+mn-lt"/>
                <a:ea typeface="+mn-ea"/>
                <a:cs typeface="+mn-cs"/>
              </a:rPr>
              <a:t>Wales visiting intentions by non-trip takers to Wales</a:t>
            </a:r>
          </a:p>
        </p:txBody>
      </p:sp>
      <p:cxnSp>
        <p:nvCxnSpPr>
          <p:cNvPr id="11" name="Straight Connector 10">
            <a:extLst>
              <a:ext uri="{FF2B5EF4-FFF2-40B4-BE49-F238E27FC236}">
                <a16:creationId xmlns:a16="http://schemas.microsoft.com/office/drawing/2014/main" id="{AC8C247A-F936-C492-C3BE-3699EAA1BBE2}"/>
              </a:ext>
              <a:ext uri="{C183D7F6-B498-43B3-948B-1728B52AA6E4}">
                <adec:decorative xmlns:adec="http://schemas.microsoft.com/office/drawing/2017/decorative" val="1"/>
              </a:ext>
            </a:extLst>
          </p:cNvPr>
          <p:cNvCxnSpPr>
            <a:cxnSpLocks/>
          </p:cNvCxnSpPr>
          <p:nvPr/>
        </p:nvCxnSpPr>
        <p:spPr>
          <a:xfrm>
            <a:off x="926972" y="704366"/>
            <a:ext cx="628143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Of non-Wales trip takers, 76% did not consider an overnight trip in Wales in 2024. Just over half of those decided to go elsewhere in British Isles or Ireland, with the South Coast of England and West Country being the most popular destinations.&#10;">
            <a:extLst>
              <a:ext uri="{FF2B5EF4-FFF2-40B4-BE49-F238E27FC236}">
                <a16:creationId xmlns:a16="http://schemas.microsoft.com/office/drawing/2014/main" id="{2BC1268C-0F11-F0B5-509B-F6FA9FF330A0}"/>
              </a:ext>
            </a:extLst>
          </p:cNvPr>
          <p:cNvSpPr txBox="1">
            <a:spLocks/>
          </p:cNvSpPr>
          <p:nvPr/>
        </p:nvSpPr>
        <p:spPr>
          <a:xfrm>
            <a:off x="838199" y="962260"/>
            <a:ext cx="1093470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Of non-Wales trip takers, 76% did not consider an overnight trip in Wales in 2024. Just over half of those decided to go elsewhere in British Isles or Ireland, with the South Coast of England and West Country being the most popular destinations.</a:t>
            </a:r>
            <a:endParaRPr lang="en-GB" sz="1600" b="1" dirty="0"/>
          </a:p>
        </p:txBody>
      </p:sp>
      <p:graphicFrame>
        <p:nvGraphicFramePr>
          <p:cNvPr id="16" name="Chart 15">
            <a:extLst>
              <a:ext uri="{FF2B5EF4-FFF2-40B4-BE49-F238E27FC236}">
                <a16:creationId xmlns:a16="http://schemas.microsoft.com/office/drawing/2014/main" id="{62544EFA-04DC-3752-C557-53D55BEF892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63349607"/>
              </p:ext>
            </p:extLst>
          </p:nvPr>
        </p:nvGraphicFramePr>
        <p:xfrm>
          <a:off x="-3915995" y="3011159"/>
          <a:ext cx="10824795" cy="29497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9EDA8E8A-446A-9078-C8BD-4BC2E6FACBB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46462473"/>
              </p:ext>
            </p:extLst>
          </p:nvPr>
        </p:nvGraphicFramePr>
        <p:xfrm>
          <a:off x="3511486" y="2052078"/>
          <a:ext cx="8893177" cy="3908837"/>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descr="24% of non-Wales trip takers were considering an overnight trip in Wales in 2024&#10;">
            <a:extLst>
              <a:ext uri="{FF2B5EF4-FFF2-40B4-BE49-F238E27FC236}">
                <a16:creationId xmlns:a16="http://schemas.microsoft.com/office/drawing/2014/main" id="{74DF5D42-5F27-13E6-EBF9-D52EA26B7A91}"/>
              </a:ext>
            </a:extLst>
          </p:cNvPr>
          <p:cNvSpPr txBox="1"/>
          <p:nvPr/>
        </p:nvSpPr>
        <p:spPr>
          <a:xfrm>
            <a:off x="812011" y="2396021"/>
            <a:ext cx="5840714" cy="615553"/>
          </a:xfrm>
          <a:prstGeom prst="rect">
            <a:avLst/>
          </a:prstGeom>
          <a:noFill/>
        </p:spPr>
        <p:txBody>
          <a:bodyPr wrap="square" rtlCol="0">
            <a:spAutoFit/>
          </a:bodyPr>
          <a:lstStyle/>
          <a:p>
            <a:pPr algn="ctr"/>
            <a:r>
              <a:rPr lang="en-GB" sz="2000" b="1">
                <a:solidFill>
                  <a:srgbClr val="120742"/>
                </a:solidFill>
              </a:rPr>
              <a:t>24% </a:t>
            </a:r>
            <a:r>
              <a:rPr lang="en-GB" sz="1400">
                <a:solidFill>
                  <a:srgbClr val="120742"/>
                </a:solidFill>
              </a:rPr>
              <a:t>of non-Wales trip takers were considering an overnight trip in Wales in 2024</a:t>
            </a:r>
            <a:endParaRPr lang="en-GB" sz="1200">
              <a:solidFill>
                <a:srgbClr val="120742"/>
              </a:solidFill>
            </a:endParaRPr>
          </a:p>
        </p:txBody>
      </p:sp>
      <p:cxnSp>
        <p:nvCxnSpPr>
          <p:cNvPr id="4" name="Straight Arrow Connector 3">
            <a:extLst>
              <a:ext uri="{FF2B5EF4-FFF2-40B4-BE49-F238E27FC236}">
                <a16:creationId xmlns:a16="http://schemas.microsoft.com/office/drawing/2014/main" id="{216F7A9D-639E-540D-9F37-114B5A0C95E2}"/>
              </a:ext>
              <a:ext uri="{C183D7F6-B498-43B3-948B-1728B52AA6E4}">
                <adec:decorative xmlns:adec="http://schemas.microsoft.com/office/drawing/2017/decorative" val="1"/>
              </a:ext>
            </a:extLst>
          </p:cNvPr>
          <p:cNvCxnSpPr>
            <a:cxnSpLocks/>
          </p:cNvCxnSpPr>
          <p:nvPr/>
        </p:nvCxnSpPr>
        <p:spPr>
          <a:xfrm>
            <a:off x="6652725" y="3568700"/>
            <a:ext cx="1043475" cy="0"/>
          </a:xfrm>
          <a:prstGeom prst="straightConnector1">
            <a:avLst/>
          </a:prstGeom>
          <a:ln>
            <a:solidFill>
              <a:srgbClr val="120742"/>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 Placeholder 3" descr="E1. You indicated that you did not take a short break or holiday in Wales in 2024. Were you considering a trip in Wales in 2024 at any stage?&#10;E2. Did you go somewhere else for a short break or holiday in 2024 or did you not take one at all? Non-Wales trip takers 2024, n=517.&#10;E3. To which of the following areas of the British Isles or Ireland did you go on your short break or holiday in 2024? Went to British Isles or Ireland, n=277.&#10;">
            <a:extLst>
              <a:ext uri="{FF2B5EF4-FFF2-40B4-BE49-F238E27FC236}">
                <a16:creationId xmlns:a16="http://schemas.microsoft.com/office/drawing/2014/main" id="{0085E12C-D8E4-551B-90DA-746D9B1ECE17}"/>
              </a:ext>
            </a:extLst>
          </p:cNvPr>
          <p:cNvSpPr txBox="1">
            <a:spLocks/>
          </p:cNvSpPr>
          <p:nvPr/>
        </p:nvSpPr>
        <p:spPr>
          <a:xfrm>
            <a:off x="838201" y="6400800"/>
            <a:ext cx="10582274" cy="457200"/>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E1. You indicated that you did not take a short break or holiday in Wales in 2024. Were you considering a trip in Wales in 2024 at any stage?</a:t>
            </a:r>
          </a:p>
          <a:p>
            <a:pPr marL="0" indent="0">
              <a:buNone/>
            </a:pPr>
            <a:r>
              <a:rPr lang="en-US" sz="1000">
                <a:solidFill>
                  <a:schemeClr val="tx1"/>
                </a:solidFill>
              </a:rPr>
              <a:t>E2. Did you go somewhere else for a short break or holiday in 2024 or did you not take one at all? Non-Wales trip takers 2024, n=517.</a:t>
            </a:r>
          </a:p>
          <a:p>
            <a:pPr marL="0" indent="0">
              <a:buNone/>
            </a:pPr>
            <a:r>
              <a:rPr lang="en-US" sz="1000">
                <a:solidFill>
                  <a:schemeClr val="tx1"/>
                </a:solidFill>
              </a:rPr>
              <a:t>E3. To which of the following areas of the British Isles or Ireland did you go on your short break or holiday in 2024? Went to British Isles or Ireland, n=277.</a:t>
            </a:r>
          </a:p>
        </p:txBody>
      </p:sp>
    </p:spTree>
    <p:extLst>
      <p:ext uri="{BB962C8B-B14F-4D97-AF65-F5344CB8AC3E}">
        <p14:creationId xmlns:p14="http://schemas.microsoft.com/office/powerpoint/2010/main" val="2943931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DEBAD-59BF-D780-C234-F70F06FFC397}"/>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D9E0570F-2FC6-D8B5-D614-D81F0633AA53}"/>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345EA93-FC3F-238D-E050-8FC433137B96}"/>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5C4F659E-F829-98C3-F182-75B8BCEDA4D5}"/>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descr="REASONS FOR NOT PLANNING TO VISIT WALES IN 2025&#10;">
            <a:extLst>
              <a:ext uri="{FF2B5EF4-FFF2-40B4-BE49-F238E27FC236}">
                <a16:creationId xmlns:a16="http://schemas.microsoft.com/office/drawing/2014/main" id="{F30570A3-1ABB-79D1-58DD-8CCA7A07CDC2}"/>
              </a:ext>
            </a:extLst>
          </p:cNvPr>
          <p:cNvSpPr txBox="1">
            <a:spLocks noGrp="1"/>
          </p:cNvSpPr>
          <p:nvPr>
            <p:ph type="title" idx="4294967295"/>
          </p:nvPr>
        </p:nvSpPr>
        <p:spPr>
          <a:xfrm>
            <a:off x="386467" y="3167390"/>
            <a:ext cx="4820533" cy="138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REASONS FOR NOT PLANNING TO VISIT WALES IN 2025</a:t>
            </a:r>
          </a:p>
        </p:txBody>
      </p:sp>
      <p:pic>
        <p:nvPicPr>
          <p:cNvPr id="3" name="Picture 2">
            <a:extLst>
              <a:ext uri="{FF2B5EF4-FFF2-40B4-BE49-F238E27FC236}">
                <a16:creationId xmlns:a16="http://schemas.microsoft.com/office/drawing/2014/main" id="{5E5AF12A-79F7-5C17-A723-C3A5359637A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661413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Reasons for not planning to visit Wales in 2025&#10;">
            <a:extLst>
              <a:ext uri="{FF2B5EF4-FFF2-40B4-BE49-F238E27FC236}">
                <a16:creationId xmlns:a16="http://schemas.microsoft.com/office/drawing/2014/main" id="{CD853314-0199-0B71-0107-8E6F0952D81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Reasons for not planning to visit Wales in 2025</a:t>
            </a:r>
          </a:p>
        </p:txBody>
      </p:sp>
      <p:cxnSp>
        <p:nvCxnSpPr>
          <p:cNvPr id="4" name="Straight Connector 3">
            <a:extLst>
              <a:ext uri="{FF2B5EF4-FFF2-40B4-BE49-F238E27FC236}">
                <a16:creationId xmlns:a16="http://schemas.microsoft.com/office/drawing/2014/main" id="{81403BD6-ED19-0F26-CF0A-EA21CED6512C}"/>
              </a:ext>
              <a:ext uri="{C183D7F6-B498-43B3-948B-1728B52AA6E4}">
                <adec:decorative xmlns:adec="http://schemas.microsoft.com/office/drawing/2017/decorative" val="1"/>
              </a:ext>
            </a:extLst>
          </p:cNvPr>
          <p:cNvCxnSpPr>
            <a:cxnSpLocks/>
          </p:cNvCxnSpPr>
          <p:nvPr/>
        </p:nvCxnSpPr>
        <p:spPr>
          <a:xfrm>
            <a:off x="926972" y="704366"/>
            <a:ext cx="57214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Similar to the reasons for not visiting Wales in 2024, the main reasons for not planning to visit in 2025 are opting for an overseas holiday or having visited before, wanted to explore a new destination. &#10;">
            <a:extLst>
              <a:ext uri="{FF2B5EF4-FFF2-40B4-BE49-F238E27FC236}">
                <a16:creationId xmlns:a16="http://schemas.microsoft.com/office/drawing/2014/main" id="{C7F446C0-F36D-F5CF-6E80-239EBA73512E}"/>
              </a:ext>
            </a:extLst>
          </p:cNvPr>
          <p:cNvSpPr txBox="1">
            <a:spLocks/>
          </p:cNvSpPr>
          <p:nvPr/>
        </p:nvSpPr>
        <p:spPr>
          <a:xfrm>
            <a:off x="838199" y="962260"/>
            <a:ext cx="67881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Similar to the reasons for not visiting Wales in 2024, the main reasons for not planning to visit in 2025 are opting for an overseas holiday or having visited before, wanted to explore a new destination. </a:t>
            </a:r>
            <a:endParaRPr lang="en-GB" sz="1600" b="1" dirty="0"/>
          </a:p>
        </p:txBody>
      </p:sp>
      <p:graphicFrame>
        <p:nvGraphicFramePr>
          <p:cNvPr id="9" name="Chart 8">
            <a:extLst>
              <a:ext uri="{FF2B5EF4-FFF2-40B4-BE49-F238E27FC236}">
                <a16:creationId xmlns:a16="http://schemas.microsoft.com/office/drawing/2014/main" id="{57953B79-4B23-E86A-1A0F-2524182F647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26573446"/>
              </p:ext>
            </p:extLst>
          </p:nvPr>
        </p:nvGraphicFramePr>
        <p:xfrm>
          <a:off x="-2069676" y="2473794"/>
          <a:ext cx="9182100" cy="3907451"/>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descr="NON-WALES TRIP INTENDERS 2025&#10;">
            <a:extLst>
              <a:ext uri="{FF2B5EF4-FFF2-40B4-BE49-F238E27FC236}">
                <a16:creationId xmlns:a16="http://schemas.microsoft.com/office/drawing/2014/main" id="{FD161050-CB7A-835C-4E8F-76E43EC926D8}"/>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a:solidFill>
                  <a:schemeClr val="bg1"/>
                </a:solidFill>
              </a:rPr>
              <a:t>NON-WALES TRIP INTENDERS 2025</a:t>
            </a:r>
          </a:p>
        </p:txBody>
      </p:sp>
      <p:pic>
        <p:nvPicPr>
          <p:cNvPr id="4099" name="Picture 3">
            <a:extLst>
              <a:ext uri="{FF2B5EF4-FFF2-40B4-BE49-F238E27FC236}">
                <a16:creationId xmlns:a16="http://schemas.microsoft.com/office/drawing/2014/main" id="{A1826D1A-F437-A842-DF3A-797E1CC1EB1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3" descr="F13. What are the reasons that you are not planning to visit Wales for a short break or holiday in 2025?&#10;Non-Wales trip intenders 2025, n=210.&#10;">
            <a:extLst>
              <a:ext uri="{FF2B5EF4-FFF2-40B4-BE49-F238E27FC236}">
                <a16:creationId xmlns:a16="http://schemas.microsoft.com/office/drawing/2014/main" id="{0085E12C-D8E4-551B-90DA-746D9B1ECE1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F13. What are the reasons that you are not planning to visit Wales for a short break or holiday in 2025?</a:t>
            </a:r>
          </a:p>
          <a:p>
            <a:pPr marL="0" indent="0">
              <a:buNone/>
            </a:pPr>
            <a:r>
              <a:rPr lang="en-US" sz="1000">
                <a:solidFill>
                  <a:schemeClr val="tx1"/>
                </a:solidFill>
              </a:rPr>
              <a:t>Non-Wales trip intenders 2025, n=210.</a:t>
            </a:r>
          </a:p>
        </p:txBody>
      </p:sp>
    </p:spTree>
    <p:extLst>
      <p:ext uri="{BB962C8B-B14F-4D97-AF65-F5344CB8AC3E}">
        <p14:creationId xmlns:p14="http://schemas.microsoft.com/office/powerpoint/2010/main" val="3870897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NON-WALES TRIP INTENDERS 2025&#10;">
            <a:extLst>
              <a:ext uri="{FF2B5EF4-FFF2-40B4-BE49-F238E27FC236}">
                <a16:creationId xmlns:a16="http://schemas.microsoft.com/office/drawing/2014/main" id="{D5FBC449-F710-9AA5-0981-D15A045D94D5}"/>
              </a:ext>
            </a:extLst>
          </p:cNvPr>
          <p:cNvSpPr txBox="1"/>
          <p:nvPr/>
        </p:nvSpPr>
        <p:spPr>
          <a:xfrm>
            <a:off x="214223" y="1834407"/>
            <a:ext cx="400110" cy="4658468"/>
          </a:xfrm>
          <a:prstGeom prst="rect">
            <a:avLst/>
          </a:prstGeom>
          <a:noFill/>
        </p:spPr>
        <p:txBody>
          <a:bodyPr vert="vert270" wrap="square" rtlCol="0" anchor="ctr">
            <a:spAutoFit/>
          </a:bodyPr>
          <a:lstStyle/>
          <a:p>
            <a:r>
              <a:rPr lang="en-GB" sz="1400" b="1" dirty="0">
                <a:solidFill>
                  <a:schemeClr val="bg1"/>
                </a:solidFill>
              </a:rPr>
              <a:t>NON-WALES TRIP INTENDERS 2025</a:t>
            </a:r>
          </a:p>
        </p:txBody>
      </p:sp>
      <p:sp>
        <p:nvSpPr>
          <p:cNvPr id="6" name="Title 5" descr="UK and Ireland locations considered for visiting in 2025">
            <a:extLst>
              <a:ext uri="{FF2B5EF4-FFF2-40B4-BE49-F238E27FC236}">
                <a16:creationId xmlns:a16="http://schemas.microsoft.com/office/drawing/2014/main" id="{719694A0-DC92-8356-6B51-6247B24D5BDA}"/>
              </a:ext>
            </a:extLst>
          </p:cNvPr>
          <p:cNvSpPr txBox="1">
            <a:spLocks noGrp="1"/>
          </p:cNvSpPr>
          <p:nvPr>
            <p:ph type="title" idx="4294967295"/>
          </p:nvPr>
        </p:nvSpPr>
        <p:spPr>
          <a:xfrm>
            <a:off x="838199" y="365124"/>
            <a:ext cx="6788151"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4043F"/>
                </a:solidFill>
                <a:effectLst/>
                <a:uLnTx/>
                <a:uFillTx/>
                <a:latin typeface="+mn-lt"/>
                <a:ea typeface="+mn-ea"/>
                <a:cs typeface="+mn-cs"/>
              </a:rPr>
              <a:t>UK and Ireland locations considered for visiting in 2025</a:t>
            </a:r>
          </a:p>
        </p:txBody>
      </p:sp>
      <p:cxnSp>
        <p:nvCxnSpPr>
          <p:cNvPr id="10" name="Straight Connector 9">
            <a:extLst>
              <a:ext uri="{FF2B5EF4-FFF2-40B4-BE49-F238E27FC236}">
                <a16:creationId xmlns:a16="http://schemas.microsoft.com/office/drawing/2014/main" id="{B40DDF31-D88F-01F5-F0F8-CE5E8672B55E}"/>
              </a:ext>
              <a:ext uri="{C183D7F6-B498-43B3-948B-1728B52AA6E4}">
                <adec:decorative xmlns:adec="http://schemas.microsoft.com/office/drawing/2017/decorative" val="1"/>
              </a:ext>
            </a:extLst>
          </p:cNvPr>
          <p:cNvCxnSpPr>
            <a:cxnSpLocks/>
          </p:cNvCxnSpPr>
          <p:nvPr/>
        </p:nvCxnSpPr>
        <p:spPr>
          <a:xfrm>
            <a:off x="926972" y="704366"/>
            <a:ext cx="60929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Among those who are not planning to visit Wales in 2025, the West Country is the most popular UK and Ireland destination.&#10;">
            <a:extLst>
              <a:ext uri="{FF2B5EF4-FFF2-40B4-BE49-F238E27FC236}">
                <a16:creationId xmlns:a16="http://schemas.microsoft.com/office/drawing/2014/main" id="{6D474322-8B58-31AE-7CB2-66B5ABC0E415}"/>
              </a:ext>
            </a:extLst>
          </p:cNvPr>
          <p:cNvSpPr txBox="1">
            <a:spLocks/>
          </p:cNvSpPr>
          <p:nvPr/>
        </p:nvSpPr>
        <p:spPr>
          <a:xfrm>
            <a:off x="838199" y="962260"/>
            <a:ext cx="678815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dirty="0"/>
              <a:t>Among those who are not planning to visit Wales in 2025, the West Country is the most popular UK and Ireland destination.</a:t>
            </a:r>
            <a:endParaRPr lang="en-GB" sz="1600" b="1" dirty="0"/>
          </a:p>
        </p:txBody>
      </p:sp>
      <p:graphicFrame>
        <p:nvGraphicFramePr>
          <p:cNvPr id="2" name="Chart 1">
            <a:extLst>
              <a:ext uri="{FF2B5EF4-FFF2-40B4-BE49-F238E27FC236}">
                <a16:creationId xmlns:a16="http://schemas.microsoft.com/office/drawing/2014/main" id="{0DBA1C1D-9C26-3877-7960-715198A0CC8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47691389"/>
              </p:ext>
            </p:extLst>
          </p:nvPr>
        </p:nvGraphicFramePr>
        <p:xfrm>
          <a:off x="-3086101" y="1976435"/>
          <a:ext cx="10106025" cy="4348165"/>
        </p:xfrm>
        <a:graphic>
          <a:graphicData uri="http://schemas.openxmlformats.org/drawingml/2006/chart">
            <c:chart xmlns:c="http://schemas.openxmlformats.org/drawingml/2006/chart" xmlns:r="http://schemas.openxmlformats.org/officeDocument/2006/relationships" r:id="rId2"/>
          </a:graphicData>
        </a:graphic>
      </p:graphicFrame>
      <p:pic>
        <p:nvPicPr>
          <p:cNvPr id="9" name="Picture 4">
            <a:extLst>
              <a:ext uri="{FF2B5EF4-FFF2-40B4-BE49-F238E27FC236}">
                <a16:creationId xmlns:a16="http://schemas.microsoft.com/office/drawing/2014/main" id="{1A500D27-FEC3-078D-97C1-4BC2316E12E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3" descr="F14. Where, if anywhere, in the UK and Ireland are you seriously considering visiting for a short break or holiday in 2025? Non-Wales trip intenders 2025, n=210.&#10;">
            <a:extLst>
              <a:ext uri="{FF2B5EF4-FFF2-40B4-BE49-F238E27FC236}">
                <a16:creationId xmlns:a16="http://schemas.microsoft.com/office/drawing/2014/main" id="{0085E12C-D8E4-551B-90DA-746D9B1ECE17}"/>
              </a:ext>
            </a:extLst>
          </p:cNvPr>
          <p:cNvSpPr txBox="1">
            <a:spLocks/>
          </p:cNvSpPr>
          <p:nvPr/>
        </p:nvSpPr>
        <p:spPr>
          <a:xfrm>
            <a:off x="838201" y="649287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a:solidFill>
                  <a:schemeClr val="tx1"/>
                </a:solidFill>
              </a:rPr>
              <a:t>F14. Where, if anywhere, in the UK and Ireland are you seriously considering visiting for a short break or holiday in 2025? Non-Wales trip intenders 2025, n=210.</a:t>
            </a:r>
          </a:p>
        </p:txBody>
      </p:sp>
    </p:spTree>
    <p:extLst>
      <p:ext uri="{BB962C8B-B14F-4D97-AF65-F5344CB8AC3E}">
        <p14:creationId xmlns:p14="http://schemas.microsoft.com/office/powerpoint/2010/main" val="350457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descr="Reasons for not visiting Wales in 2024 or planning to visit in 2025&#10;">
            <a:extLst>
              <a:ext uri="{FF2B5EF4-FFF2-40B4-BE49-F238E27FC236}">
                <a16:creationId xmlns:a16="http://schemas.microsoft.com/office/drawing/2014/main" id="{2F108B5D-3BB8-9B59-11B9-AA767E8DCD53}"/>
              </a:ext>
            </a:extLst>
          </p:cNvPr>
          <p:cNvSpPr txBox="1">
            <a:spLocks noGrp="1"/>
          </p:cNvSpPr>
          <p:nvPr>
            <p:ph type="title" idx="4294967295"/>
          </p:nvPr>
        </p:nvSpPr>
        <p:spPr>
          <a:xfrm>
            <a:off x="838199" y="365124"/>
            <a:ext cx="842554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4043F"/>
                </a:solidFill>
                <a:effectLst/>
                <a:uLnTx/>
                <a:uFillTx/>
                <a:latin typeface="+mn-lt"/>
                <a:ea typeface="+mn-ea"/>
                <a:cs typeface="+mn-cs"/>
              </a:rPr>
              <a:t>Reasons for not visiting Wales in 2024 or planning to visit in 2025</a:t>
            </a:r>
            <a:endParaRPr kumimoji="0" lang="en-GB" sz="2000" b="1" i="0" u="none" strike="noStrike" kern="1200" cap="none" spc="0" normalizeH="0" baseline="0" noProof="0">
              <a:ln>
                <a:noFill/>
              </a:ln>
              <a:solidFill>
                <a:srgbClr val="04043F"/>
              </a:solidFill>
              <a:effectLst/>
              <a:uLnTx/>
              <a:uFillTx/>
              <a:latin typeface="+mn-lt"/>
              <a:ea typeface="+mn-ea"/>
              <a:cs typeface="+mn-cs"/>
            </a:endParaRPr>
          </a:p>
        </p:txBody>
      </p:sp>
      <p:cxnSp>
        <p:nvCxnSpPr>
          <p:cNvPr id="11" name="Straight Connector 10">
            <a:extLst>
              <a:ext uri="{FF2B5EF4-FFF2-40B4-BE49-F238E27FC236}">
                <a16:creationId xmlns:a16="http://schemas.microsoft.com/office/drawing/2014/main" id="{A6D2CDDC-8252-B59D-EC00-21D722A816B4}"/>
              </a:ext>
              <a:ext uri="{C183D7F6-B498-43B3-948B-1728B52AA6E4}">
                <adec:decorative xmlns:adec="http://schemas.microsoft.com/office/drawing/2017/decorative" val="1"/>
              </a:ext>
            </a:extLst>
          </p:cNvPr>
          <p:cNvCxnSpPr>
            <a:cxnSpLocks/>
          </p:cNvCxnSpPr>
          <p:nvPr/>
        </p:nvCxnSpPr>
        <p:spPr>
          <a:xfrm>
            <a:off x="926972" y="704366"/>
            <a:ext cx="79185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437F8001-82AF-EE23-5F09-D440AFE9B54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bwMode="auto">
          <a:xfrm>
            <a:off x="6421438" y="1157288"/>
            <a:ext cx="5775325"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7E658CEB-EC35-B63F-E9A3-37E288ACD7E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5597525" cy="570071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7D2AF657-347A-5031-9C1A-F3567FC5F1A5}"/>
              </a:ext>
              <a:ext uri="{C183D7F6-B498-43B3-948B-1728B52AA6E4}">
                <adec:decorative xmlns:adec="http://schemas.microsoft.com/office/drawing/2017/decorative" val="1"/>
              </a:ext>
            </a:extLst>
          </p:cNvPr>
          <p:cNvSpPr/>
          <p:nvPr/>
        </p:nvSpPr>
        <p:spPr>
          <a:xfrm>
            <a:off x="802439" y="1157288"/>
            <a:ext cx="11389561" cy="57007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TextBox 19" descr="Reason for not visiting&#10;&#10;The main reasons for not planning to visit Wales in 2025 are choosing an overseas holiday or wanting to explore a new destination after having visited before. &#10;&#10;&#10;">
            <a:extLst>
              <a:ext uri="{FF2B5EF4-FFF2-40B4-BE49-F238E27FC236}">
                <a16:creationId xmlns:a16="http://schemas.microsoft.com/office/drawing/2014/main" id="{0229571B-E4A8-EC13-0983-04540101CDC4}"/>
              </a:ext>
            </a:extLst>
          </p:cNvPr>
          <p:cNvSpPr txBox="1"/>
          <p:nvPr/>
        </p:nvSpPr>
        <p:spPr>
          <a:xfrm>
            <a:off x="831849" y="2573337"/>
            <a:ext cx="5611063" cy="2554545"/>
          </a:xfrm>
          <a:prstGeom prst="rect">
            <a:avLst/>
          </a:prstGeom>
          <a:noFill/>
        </p:spPr>
        <p:txBody>
          <a:bodyPr wrap="square" rtlCol="0">
            <a:spAutoFit/>
          </a:bodyPr>
          <a:lstStyle/>
          <a:p>
            <a:pPr algn="ctr"/>
            <a:r>
              <a:rPr lang="en-US" sz="2000" b="1" dirty="0">
                <a:solidFill>
                  <a:schemeClr val="bg1"/>
                </a:solidFill>
              </a:rPr>
              <a:t>Reason for not visiting</a:t>
            </a:r>
          </a:p>
          <a:p>
            <a:pPr algn="ctr"/>
            <a:endParaRPr lang="en-US" sz="2000" b="1" dirty="0">
              <a:solidFill>
                <a:schemeClr val="bg1"/>
              </a:solidFill>
            </a:endParaRPr>
          </a:p>
          <a:p>
            <a:pPr algn="ctr"/>
            <a:r>
              <a:rPr lang="en-US" sz="2000" dirty="0">
                <a:solidFill>
                  <a:schemeClr val="bg1"/>
                </a:solidFill>
              </a:rPr>
              <a:t>The main reasons for not planning to visit Wales in 2025 are choosing an overseas holiday or wanting to explore a new destination after having visited before. </a:t>
            </a:r>
          </a:p>
          <a:p>
            <a:pPr algn="ctr"/>
            <a:endParaRPr lang="en-US" sz="2000" dirty="0">
              <a:solidFill>
                <a:schemeClr val="bg1"/>
              </a:solidFill>
            </a:endParaRPr>
          </a:p>
          <a:p>
            <a:pPr algn="ctr"/>
            <a:endParaRPr lang="en-US" sz="2000" dirty="0">
              <a:solidFill>
                <a:schemeClr val="bg1"/>
              </a:solidFill>
            </a:endParaRPr>
          </a:p>
        </p:txBody>
      </p:sp>
      <p:sp>
        <p:nvSpPr>
          <p:cNvPr id="22" name="TextBox 21" descr="Top destination&#10;&#10;For those not planning to visit Wales in 2025, the West Country (23%) is the most popular destination in the UK and Ireland.&#10;">
            <a:extLst>
              <a:ext uri="{FF2B5EF4-FFF2-40B4-BE49-F238E27FC236}">
                <a16:creationId xmlns:a16="http://schemas.microsoft.com/office/drawing/2014/main" id="{46A2FE97-079A-06D6-AA34-75D72796B4D4}"/>
              </a:ext>
            </a:extLst>
          </p:cNvPr>
          <p:cNvSpPr txBox="1"/>
          <p:nvPr/>
        </p:nvSpPr>
        <p:spPr>
          <a:xfrm>
            <a:off x="6450848" y="2573337"/>
            <a:ext cx="5741152" cy="1631216"/>
          </a:xfrm>
          <a:prstGeom prst="rect">
            <a:avLst/>
          </a:prstGeom>
          <a:noFill/>
        </p:spPr>
        <p:txBody>
          <a:bodyPr wrap="square" rtlCol="0">
            <a:spAutoFit/>
          </a:bodyPr>
          <a:lstStyle/>
          <a:p>
            <a:pPr algn="ctr"/>
            <a:r>
              <a:rPr lang="en-US" sz="2000" b="1" dirty="0">
                <a:solidFill>
                  <a:schemeClr val="bg1"/>
                </a:solidFill>
              </a:rPr>
              <a:t>Top destination</a:t>
            </a:r>
          </a:p>
          <a:p>
            <a:pPr algn="ctr"/>
            <a:endParaRPr lang="en-US" sz="2000" b="1" dirty="0">
              <a:solidFill>
                <a:schemeClr val="bg1"/>
              </a:solidFill>
            </a:endParaRPr>
          </a:p>
          <a:p>
            <a:pPr algn="ctr"/>
            <a:r>
              <a:rPr lang="en-US" sz="2000" dirty="0">
                <a:solidFill>
                  <a:schemeClr val="bg1"/>
                </a:solidFill>
              </a:rPr>
              <a:t>For those not planning to visit Wales in 2025, the West Country (23%) is the most popular destination in the UK and Ireland.</a:t>
            </a:r>
          </a:p>
        </p:txBody>
      </p:sp>
    </p:spTree>
    <p:extLst>
      <p:ext uri="{BB962C8B-B14F-4D97-AF65-F5344CB8AC3E}">
        <p14:creationId xmlns:p14="http://schemas.microsoft.com/office/powerpoint/2010/main" val="16397497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A58921828</value>
    </field>
    <field name="Objective-Title">
      <value order="0">Market Demand Study - Report 2025 - UK - EN revised 17.07.25</value>
    </field>
    <field name="Objective-Description">
      <value order="0"/>
    </field>
    <field name="Objective-CreationStamp">
      <value order="0">2025-07-16T16:46:51Z</value>
    </field>
    <field name="Objective-IsApproved">
      <value order="0">false</value>
    </field>
    <field name="Objective-IsPublished">
      <value order="0">true</value>
    </field>
    <field name="Objective-DatePublished">
      <value order="0">2025-07-17T08:26:08Z</value>
    </field>
    <field name="Objective-ModificationStamp">
      <value order="0">2025-07-17T08:53:27Z</value>
    </field>
    <field name="Objective-Owner">
      <value order="0">Fouracres-Risdon, Shannon (EET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Insights:Marketing Evaluation - VW:Tourism &amp; Marketing - Tourism Research - Visit Wales Marketing Evaluation - Outcomes &amp; Deliverables - 2023-2028:Market Demand 2025</value>
    </field>
    <field name="Objective-Parent">
      <value order="0">Market Demand 2025</value>
    </field>
    <field name="Objective-State">
      <value order="0">Published</value>
    </field>
    <field name="Objective-VersionId">
      <value order="0">vA106655829</value>
    </field>
    <field name="Objective-Version">
      <value order="0">1.0</value>
    </field>
    <field name="Objective-VersionNumber">
      <value order="0">2</value>
    </field>
    <field name="Objective-VersionComment">
      <value order="0"/>
    </field>
    <field name="Objective-FileNumber">
      <value order="0">qA2088808</value>
    </field>
    <field name="Objective-Classification">
      <value order="0">Official</value>
    </field>
    <field name="Objective-Caveats">
      <value order="0"/>
    </field>
  </systemFields>
  <catalogues>
    <catalogue name="Document - Connect Document Type Catalogue" type="type" ori="id:cA76">
      <field name="Objective-Connect Creator">
        <value order="0">nicole@kubikalloo.com</value>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TM10001115[[fn=Parcel]]</Template>
  <TotalTime>0</TotalTime>
  <Words>5728</Words>
  <Application>Microsoft Office PowerPoint</Application>
  <PresentationFormat>Widescreen</PresentationFormat>
  <Paragraphs>566</Paragraphs>
  <Slides>58</Slides>
  <Notes>30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Aptos</vt:lpstr>
      <vt:lpstr>Arial</vt:lpstr>
      <vt:lpstr>Calibri</vt:lpstr>
      <vt:lpstr>Cambria</vt:lpstr>
      <vt:lpstr>inherit</vt:lpstr>
      <vt:lpstr>VisitBritain powerpoint template 16x9 final</vt:lpstr>
      <vt:lpstr>Visit Wales Market Demand Study –  UK (2025)</vt:lpstr>
      <vt:lpstr>Views expressed in this report are those of the researcher and not necessarily those of the Welsh Government.     For further information please contact:   Research and Insights Team Visit Wales,  Economy, Energy and Transport Cathays Park Cardiff CF10 3NQ Email: tourismresearch@gov.wales </vt:lpstr>
      <vt:lpstr>Contents</vt:lpstr>
      <vt:lpstr>BACKGROUND  &amp; METHODOLOGY</vt:lpstr>
      <vt:lpstr>Background</vt:lpstr>
      <vt:lpstr>PowerPoint Presentation</vt:lpstr>
      <vt:lpstr>Definitions used in this report</vt:lpstr>
      <vt:lpstr>KEY FINDINGS</vt:lpstr>
      <vt:lpstr>KEY FINDINGS</vt:lpstr>
      <vt:lpstr>PROFILE OF UK HOLIDAY MARKET</vt:lpstr>
      <vt:lpstr>The sample is similar to last year, with families compromising the largest lifestage.</vt:lpstr>
      <vt:lpstr>Region of origin</vt:lpstr>
      <vt:lpstr>Relationship with each destination</vt:lpstr>
      <vt:lpstr>Previous visits to each destination</vt:lpstr>
      <vt:lpstr>Destination influences</vt:lpstr>
      <vt:lpstr>WALES VISITATION 2024</vt:lpstr>
      <vt:lpstr>Took a short break or holiday in Wales in 2024</vt:lpstr>
      <vt:lpstr>Month trip taken in Wales in 2023 or 2024</vt:lpstr>
      <vt:lpstr>Wales as a first-choice destination</vt:lpstr>
      <vt:lpstr>Where in Wales and number of nights stayed</vt:lpstr>
      <vt:lpstr>Company</vt:lpstr>
      <vt:lpstr>Understand the characteristics of trips taken in 2024</vt:lpstr>
      <vt:lpstr>LIKELY TO VISIT WALES IN 2025</vt:lpstr>
      <vt:lpstr>Intending to visit Wales in 2025</vt:lpstr>
      <vt:lpstr>Intending to visit Wales in 2025, by lifestage</vt:lpstr>
      <vt:lpstr>Intending to visit Wales in 2025, by lifestage</vt:lpstr>
      <vt:lpstr>Events</vt:lpstr>
      <vt:lpstr>Where are they planning to go in 2025 in Wales?</vt:lpstr>
      <vt:lpstr>Sources of information</vt:lpstr>
      <vt:lpstr>UK and Ireland considerations for 2025</vt:lpstr>
      <vt:lpstr>Understanding intentions to take trips to Wales in 2025</vt:lpstr>
      <vt:lpstr>VISIT WALES MARKETING IMPACT</vt:lpstr>
      <vt:lpstr>Heard Wales talked about as a place to visit</vt:lpstr>
      <vt:lpstr>60% have seen or heard about Wales via at least one information source in the last few months.   Word of mouth is the primary source, closely followed by TV advertising. However, younger independents are less likely to have heard about it through TV ads and more likely through content creators, influencers, and social media.</vt:lpstr>
      <vt:lpstr>The campaigns had a similar level of recall, with about 30% of respondents stating they remembered seeing each one in the past few months.</vt:lpstr>
      <vt:lpstr>Statements campaigns</vt:lpstr>
      <vt:lpstr>Perceptions campaigns</vt:lpstr>
      <vt:lpstr>Perceptions campaigns, of those aware</vt:lpstr>
      <vt:lpstr>Descriptive statements campaigns</vt:lpstr>
      <vt:lpstr>Visit Wales contact</vt:lpstr>
      <vt:lpstr>Saw marketing in relation to Welsh tourism?</vt:lpstr>
      <vt:lpstr>Visit Wales marketing impact</vt:lpstr>
      <vt:lpstr>LUXURY &amp; ACCESSIBILITY FOCUS</vt:lpstr>
      <vt:lpstr>Perception of Wales</vt:lpstr>
      <vt:lpstr>Perception of Wales</vt:lpstr>
      <vt:lpstr>Luxury importance</vt:lpstr>
      <vt:lpstr>Luxury importance, by lifestage</vt:lpstr>
      <vt:lpstr>47% would consider Wales for a luxury holiday.  63% consider scenic locations/views to be important luxury features when booking accommodation, while 45% consider fine dining options as luxury features.  Moreover, 48% are willing to spend more on luxury holidays.</vt:lpstr>
      <vt:lpstr>Accessibility importance</vt:lpstr>
      <vt:lpstr>Accessibility accommodation &amp; attractions </vt:lpstr>
      <vt:lpstr>Luxury &amp; accessibility focus</vt:lpstr>
      <vt:lpstr>REASONS FOR NOT VISITING WALES IN 2024</vt:lpstr>
      <vt:lpstr>Reasons for not visiting Wales in 2024</vt:lpstr>
      <vt:lpstr>Wales visiting intentions by non-trip takers to Wales</vt:lpstr>
      <vt:lpstr>REASONS FOR NOT PLANNING TO VISIT WALES IN 2025</vt:lpstr>
      <vt:lpstr>Reasons for not planning to visit Wales in 2025</vt:lpstr>
      <vt:lpstr>UK and Ireland locations considered for visiting in 2025</vt:lpstr>
      <vt:lpstr>Reasons for not visiting Wales in 2024 or planning to visit in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Wales Market Demand Study – UK (2025)</dc:title>
  <dc:creator/>
  <cp:lastModifiedBy/>
  <cp:revision>1</cp:revision>
  <dcterms:created xsi:type="dcterms:W3CDTF">2025-07-17T09:23:38Z</dcterms:created>
  <dcterms:modified xsi:type="dcterms:W3CDTF">2025-07-17T09:23:48Z</dcterms:modified>
</cp:coreProperties>
</file>