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notesSlides/notesSlide2.xml" ContentType="application/vnd.openxmlformats-officedocument.presentationml.notesSlide+xml"/>
  <Override PartName="/ppt/charts/chart18.xml" ContentType="application/vnd.openxmlformats-officedocument.drawingml.chart+xml"/>
  <Override PartName="/ppt/drawings/drawing1.xml" ContentType="application/vnd.openxmlformats-officedocument.drawingml.chartshapes+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notesSlides/notesSlide3.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notesSlides/notesSlide4.xml" ContentType="application/vnd.openxmlformats-officedocument.presentationml.notesSlide+xml"/>
  <Override PartName="/ppt/charts/chart25.xml" ContentType="application/vnd.openxmlformats-officedocument.drawingml.chart+xml"/>
  <Override PartName="/ppt/notesSlides/notesSlide5.xml" ContentType="application/vnd.openxmlformats-officedocument.presentationml.notesSlide+xml"/>
  <Override PartName="/ppt/charts/chart26.xml" ContentType="application/vnd.openxmlformats-officedocument.drawingml.chart+xml"/>
  <Override PartName="/ppt/notesSlides/notesSlide6.xml" ContentType="application/vnd.openxmlformats-officedocument.presentationml.notesSlide+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notesSlides/notesSlide7.xml" ContentType="application/vnd.openxmlformats-officedocument.presentationml.notesSlide+xml"/>
  <Override PartName="/ppt/charts/chart33.xml" ContentType="application/vnd.openxmlformats-officedocument.drawingml.chart+xml"/>
  <Override PartName="/ppt/notesSlides/notesSlide8.xml" ContentType="application/vnd.openxmlformats-officedocument.presentationml.notesSlide+xml"/>
  <Override PartName="/ppt/charts/chart34.xml" ContentType="application/vnd.openxmlformats-officedocument.drawingml.chart+xml"/>
  <Override PartName="/ppt/notesSlides/notesSlide9.xml" ContentType="application/vnd.openxmlformats-officedocument.presentationml.notesSlide+xml"/>
  <Override PartName="/ppt/charts/chart35.xml" ContentType="application/vnd.openxmlformats-officedocument.drawingml.chart+xml"/>
  <Override PartName="/ppt/notesSlides/notesSlide10.xml" ContentType="application/vnd.openxmlformats-officedocument.presentationml.notesSlide+xml"/>
  <Override PartName="/ppt/charts/chart36.xml" ContentType="application/vnd.openxmlformats-officedocument.drawingml.chart+xml"/>
  <Override PartName="/ppt/notesSlides/notesSlide11.xml" ContentType="application/vnd.openxmlformats-officedocument.presentationml.notesSlide+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notesSlides/notesSlide12.xml" ContentType="application/vnd.openxmlformats-officedocument.presentationml.notesSlide+xml"/>
  <Override PartName="/ppt/charts/chart41.xml" ContentType="application/vnd.openxmlformats-officedocument.drawingml.chart+xml"/>
  <Override PartName="/ppt/charts/chart42.xml" ContentType="application/vnd.openxmlformats-officedocument.drawingml.chart+xml"/>
  <Override PartName="/ppt/tags/tag2.xml" ContentType="application/vnd.openxmlformats-officedocument.presentationml.tags+xml"/>
  <Override PartName="/ppt/charts/chart43.xml" ContentType="application/vnd.openxmlformats-officedocument.drawingml.chart+xml"/>
  <Override PartName="/ppt/tags/tag3.xml" ContentType="application/vnd.openxmlformats-officedocument.presentationml.tags+xml"/>
  <Override PartName="/ppt/charts/chart44.xml" ContentType="application/vnd.openxmlformats-officedocument.drawingml.chart+xml"/>
  <Override PartName="/ppt/charts/chart45.xml" ContentType="application/vnd.openxmlformats-officedocument.drawingml.chart+xml"/>
  <Override PartName="/ppt/charts/style1.xml" ContentType="application/vnd.ms-office.chartstyle+xml"/>
  <Override PartName="/ppt/charts/colors1.xml" ContentType="application/vnd.ms-office.chartcolorstyle+xml"/>
  <Override PartName="/ppt/charts/chart46.xml" ContentType="application/vnd.openxmlformats-officedocument.drawingml.chart+xml"/>
  <Override PartName="/ppt/charts/chart47.xml" ContentType="application/vnd.openxmlformats-officedocument.drawingml.chart+xml"/>
  <Override PartName="/ppt/tags/tag4.xml" ContentType="application/vnd.openxmlformats-officedocument.presentationml.tags+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charts/chart53.xml" ContentType="application/vnd.openxmlformats-officedocument.drawingml.chart+xml"/>
  <Override PartName="/ppt/notesSlides/notesSlide13.xml" ContentType="application/vnd.openxmlformats-officedocument.presentationml.notesSlide+xml"/>
  <Override PartName="/ppt/charts/chart54.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2"/>
    <p:sldMasterId id="2147483757" r:id="rId3"/>
  </p:sldMasterIdLst>
  <p:notesMasterIdLst>
    <p:notesMasterId r:id="rId55"/>
  </p:notesMasterIdLst>
  <p:handoutMasterIdLst>
    <p:handoutMasterId r:id="rId56"/>
  </p:handoutMasterIdLst>
  <p:sldIdLst>
    <p:sldId id="264" r:id="rId4"/>
    <p:sldId id="472" r:id="rId5"/>
    <p:sldId id="469" r:id="rId6"/>
    <p:sldId id="266" r:id="rId7"/>
    <p:sldId id="267" r:id="rId8"/>
    <p:sldId id="268" r:id="rId9"/>
    <p:sldId id="269" r:id="rId10"/>
    <p:sldId id="270" r:id="rId11"/>
    <p:sldId id="470" r:id="rId12"/>
    <p:sldId id="400" r:id="rId13"/>
    <p:sldId id="473"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471" r:id="rId38"/>
    <p:sldId id="455" r:id="rId39"/>
    <p:sldId id="456" r:id="rId40"/>
    <p:sldId id="454" r:id="rId41"/>
    <p:sldId id="449" r:id="rId42"/>
    <p:sldId id="452" r:id="rId43"/>
    <p:sldId id="451" r:id="rId44"/>
    <p:sldId id="450" r:id="rId45"/>
    <p:sldId id="474" r:id="rId46"/>
    <p:sldId id="465" r:id="rId47"/>
    <p:sldId id="475" r:id="rId48"/>
    <p:sldId id="448" r:id="rId49"/>
    <p:sldId id="461" r:id="rId50"/>
    <p:sldId id="464" r:id="rId51"/>
    <p:sldId id="468" r:id="rId52"/>
    <p:sldId id="466" r:id="rId53"/>
    <p:sldId id="467" r:id="rId54"/>
  </p:sldIdLst>
  <p:sldSz cx="24384000" cy="13716000"/>
  <p:notesSz cx="6800850" cy="9807575"/>
  <p:custDataLst>
    <p:tags r:id="rId57"/>
  </p:custDataLst>
  <p:defaultTex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1pPr>
    <a:lvl2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2pPr>
    <a:lvl3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3pPr>
    <a:lvl4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4pPr>
    <a:lvl5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5pPr>
    <a:lvl6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6pPr>
    <a:lvl7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7pPr>
    <a:lvl8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8pPr>
    <a:lvl9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15:guide id="2" pos="7680" userDrawn="1">
          <p15:clr>
            <a:srgbClr val="A4A3A4"/>
          </p15:clr>
        </p15:guide>
        <p15:guide id="3" orient="horz" pos="432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6" name="Author" initials="A" lastIdx="0" clrIdx="7"/>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0DEEF"/>
          </a:solidFill>
        </a:fill>
      </a:tcStyle>
    </a:wholeTbl>
    <a:band2H>
      <a:tcStyle>
        <a:tcBdr/>
        <a:fill>
          <a:solidFill>
            <a:srgbClr val="E9EFF7"/>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Row>
  </a:tblStyle>
  <a:tblStyle styleId="{C7B018BB-80A7-4F77-B60F-C8B233D01FF8}"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E0E0E0"/>
          </a:solidFill>
        </a:fill>
      </a:tcStyle>
    </a:wholeTbl>
    <a:band2H>
      <a:tcStyle>
        <a:tcBdr/>
        <a:fill>
          <a:solidFill>
            <a:srgbClr val="F0F0F0"/>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Row>
  </a:tblStyle>
  <a:tblStyle styleId="{EEE7283C-3CF3-47DC-8721-378D4A62B228}"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4E2CE"/>
          </a:solidFill>
        </a:fill>
      </a:tcStyle>
    </a:wholeTbl>
    <a:band2H>
      <a:tcStyle>
        <a:tcBdr/>
        <a:fill>
          <a:solidFill>
            <a:srgbClr val="EBF1E8"/>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Row>
  </a:tblStyle>
  <a:tblStyle styleId="{CF821DB8-F4EB-4A41-A1BA-3FCAFE7338EE}" styleName="">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Style>
        <a:tcBdr/>
        <a:fill>
          <a:solidFill>
            <a:srgbClr val="000000"/>
          </a:solidFill>
        </a:fill>
      </a:tcStyle>
    </a:band2H>
    <a:firstCol>
      <a:tcTxStyle b="on"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000000"/>
          </a:solidFill>
        </a:fill>
      </a:tcStyle>
    </a:lastRow>
    <a:firstRow>
      <a:tcTxStyle b="on" i="off">
        <a:fontRef idx="major">
          <a:srgbClr val="000000"/>
        </a:fontRef>
        <a:srgbClr val="000000"/>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CACACA"/>
          </a:solidFill>
        </a:fill>
      </a:tcStyle>
    </a:wholeTbl>
    <a:band2H>
      <a:tcStyle>
        <a:tcBdr/>
        <a:fill>
          <a:solidFill>
            <a:srgbClr val="E6E6E6"/>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Row>
  </a:tblStyle>
  <a:tblStyle styleId="{2708684C-4D16-4618-839F-0558EEFCDFE6}"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954" y="102"/>
      </p:cViewPr>
      <p:guideLst>
        <p:guide pos="7680"/>
        <p:guide orient="horz" pos="432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63" Type="http://schemas.microsoft.com/office/2018/10/relationships/authors" Target="authors.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commentAuthors" Target="commentAuthors.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gs" Target="tags/tag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1.xml"/><Relationship Id="rId1" Type="http://schemas.microsoft.com/office/2011/relationships/chartStyle" Target="style1.xml"/></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656-440F-B7AD-937BCB929577}"/>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656-440F-B7AD-937BCB929577}"/>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3656-440F-B7AD-937BCB929577}"/>
              </c:ext>
            </c:extLst>
          </c:dPt>
          <c:dLbls>
            <c:dLbl>
              <c:idx val="0"/>
              <c:layout>
                <c:manualLayout>
                  <c:x val="0.10993136465549469"/>
                  <c:y val="7.9145863652229309E-2"/>
                </c:manualLayout>
              </c:layout>
              <c:tx>
                <c:rich>
                  <a:bodyPr/>
                  <a:lstStyle/>
                  <a:p>
                    <a:pPr>
                      <a:defRPr/>
                    </a:pPr>
                    <a:fld id="{AE9389D5-DE74-471D-8069-B57D7B2770CD}"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5598310000000001"/>
                      <c:h val="0.11582000000000001"/>
                    </c:manualLayout>
                  </c15:layout>
                  <c15:dlblFieldTable/>
                  <c15:showDataLabelsRange val="0"/>
                </c:ext>
                <c:ext xmlns:c16="http://schemas.microsoft.com/office/drawing/2014/chart" uri="{C3380CC4-5D6E-409C-BE32-E72D297353CC}">
                  <c16:uniqueId val="{00000001-3656-440F-B7AD-937BCB929577}"/>
                </c:ext>
              </c:extLst>
            </c:dLbl>
            <c:dLbl>
              <c:idx val="1"/>
              <c:layout>
                <c:manualLayout>
                  <c:x val="-9.903697669506073E-2"/>
                  <c:y val="-8.6363010108470917E-2"/>
                </c:manualLayout>
              </c:layout>
              <c:tx>
                <c:rich>
                  <a:bodyPr/>
                  <a:lstStyle/>
                  <a:p>
                    <a:pPr>
                      <a:defRPr/>
                    </a:pPr>
                    <a:fld id="{B5674925-2A16-48FE-BAC8-E4BA09A851B4}"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2889819999999999"/>
                      <c:h val="0.11582000000000001"/>
                    </c:manualLayout>
                  </c15:layout>
                  <c15:dlblFieldTable/>
                  <c15:showDataLabelsRange val="0"/>
                </c:ext>
                <c:ext xmlns:c16="http://schemas.microsoft.com/office/drawing/2014/chart" uri="{C3380CC4-5D6E-409C-BE32-E72D297353CC}">
                  <c16:uniqueId val="{00000003-3656-440F-B7AD-937BCB929577}"/>
                </c:ext>
              </c:extLst>
            </c:dLbl>
            <c:dLbl>
              <c:idx val="2"/>
              <c:layout>
                <c:manualLayout>
                  <c:x val="-4.1545748710632324E-2"/>
                  <c:y val="-0.10324873030185699"/>
                </c:manualLayout>
              </c:layout>
              <c:tx>
                <c:rich>
                  <a:bodyPr/>
                  <a:lstStyle/>
                  <a:p>
                    <a:pPr>
                      <a:defRPr/>
                    </a:pPr>
                    <a:fld id="{31033A3C-A12E-4BC7-BF30-250618BC5EE5}"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5-3656-440F-B7AD-937BCB929577}"/>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#,##0.0</c:formatCode>
                <c:ptCount val="3"/>
                <c:pt idx="0">
                  <c:v>89.6</c:v>
                </c:pt>
                <c:pt idx="1">
                  <c:v>10.6</c:v>
                </c:pt>
                <c:pt idx="2">
                  <c:v>7.6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3656-440F-B7AD-937BCB929577}"/>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aseline="0" smtId="4294967295">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593-4AD2-A4E0-992061F65D5F}"/>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593-4AD2-A4E0-992061F65D5F}"/>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593-4AD2-A4E0-992061F65D5F}"/>
              </c:ext>
            </c:extLst>
          </c:dPt>
          <c:dLbls>
            <c:dLbl>
              <c:idx val="0"/>
              <c:layout>
                <c:manualLayout>
                  <c:x val="0.12529252469539642"/>
                  <c:y val="8.2401424646377563E-2"/>
                </c:manualLayout>
              </c:layout>
              <c:tx>
                <c:rich>
                  <a:bodyPr/>
                  <a:lstStyle/>
                  <a:p>
                    <a:pPr>
                      <a:defRPr/>
                    </a:pPr>
                    <a:fld id="{D80ABF87-B516-4709-B43A-DE1C19770BFB}"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562877"/>
                      <c:h val="9.3052770000000007E-2"/>
                    </c:manualLayout>
                  </c15:layout>
                  <c15:dlblFieldTable/>
                  <c15:showDataLabelsRange val="0"/>
                </c:ext>
                <c:ext xmlns:c16="http://schemas.microsoft.com/office/drawing/2014/chart" uri="{C3380CC4-5D6E-409C-BE32-E72D297353CC}">
                  <c16:uniqueId val="{00000001-C593-4AD2-A4E0-992061F65D5F}"/>
                </c:ext>
              </c:extLst>
            </c:dLbl>
            <c:dLbl>
              <c:idx val="1"/>
              <c:layout>
                <c:manualLayout>
                  <c:x val="-8.5551440715789795E-2"/>
                  <c:y val="-7.4918001890182495E-2"/>
                </c:manualLayout>
              </c:layout>
              <c:tx>
                <c:rich>
                  <a:bodyPr/>
                  <a:lstStyle/>
                  <a:p>
                    <a:pPr>
                      <a:defRPr/>
                    </a:pPr>
                    <a:fld id="{9D89DE11-23EE-42F3-B3B8-09CD78B5D1D9}"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3-C593-4AD2-A4E0-992061F65D5F}"/>
                </c:ext>
              </c:extLst>
            </c:dLbl>
            <c:dLbl>
              <c:idx val="2"/>
              <c:layout>
                <c:manualLayout>
                  <c:x val="-1.1692437343299389E-2"/>
                  <c:y val="-0.12294795364141464"/>
                </c:manualLayout>
              </c:layout>
              <c:tx>
                <c:rich>
                  <a:bodyPr/>
                  <a:lstStyle/>
                  <a:p>
                    <a:pPr>
                      <a:defRPr/>
                    </a:pPr>
                    <a:fld id="{ABB186B5-F97B-4154-89E2-A7CAD5C24B0E}"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5-C593-4AD2-A4E0-992061F65D5F}"/>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_-* #,##0.0_-;\-* #,##0.0_-;_-* "-"??_-;_-@_-</c:formatCode>
                <c:ptCount val="3"/>
                <c:pt idx="0">
                  <c:v>906.3</c:v>
                </c:pt>
                <c:pt idx="1">
                  <c:v>76.8</c:v>
                </c:pt>
                <c:pt idx="2">
                  <c:v>53.3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593-4AD2-A4E0-992061F65D5F}"/>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479374349117279"/>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aseline="0" smtId="4294967295">
          <a:solidFill>
            <a:schemeClr val="tx1"/>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3D5-4E36-AD13-67F0C2E8E701}"/>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63D5-4E36-AD13-67F0C2E8E701}"/>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63D5-4E36-AD13-67F0C2E8E701}"/>
              </c:ext>
            </c:extLst>
          </c:dPt>
          <c:dLbls>
            <c:dLbl>
              <c:idx val="0"/>
              <c:layout>
                <c:manualLayout>
                  <c:x val="0.14003226161003113"/>
                  <c:y val="7.6728686690330505E-2"/>
                </c:manualLayout>
              </c:layout>
              <c:tx>
                <c:rich>
                  <a:bodyPr/>
                  <a:lstStyle/>
                  <a:p>
                    <a:pPr>
                      <a:defRPr/>
                    </a:pPr>
                    <a:r>
                      <a:rPr lang="en-US"/>
                      <a:t>£27.3B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2007352"/>
                      <c:h val="0.13112370000000001"/>
                    </c:manualLayout>
                  </c15:layout>
                  <c15:showDataLabelsRange val="0"/>
                </c:ext>
                <c:ext xmlns:c16="http://schemas.microsoft.com/office/drawing/2014/chart" uri="{C3380CC4-5D6E-409C-BE32-E72D297353CC}">
                  <c16:uniqueId val="{00000001-63D5-4E36-AD13-67F0C2E8E701}"/>
                </c:ext>
              </c:extLst>
            </c:dLbl>
            <c:dLbl>
              <c:idx val="1"/>
              <c:layout>
                <c:manualLayout>
                  <c:x val="-7.8712202608585358E-2"/>
                  <c:y val="-7.5209096074104309E-2"/>
                </c:manualLayout>
              </c:layout>
              <c:tx>
                <c:rich>
                  <a:bodyPr/>
                  <a:lstStyle/>
                  <a:p>
                    <a:pPr>
                      <a:defRPr/>
                    </a:pPr>
                    <a:r>
                      <a:rPr lang="en-US"/>
                      <a:t>£3.3B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26298159999999998"/>
                      <c:h val="8.3295519999999998E-2"/>
                    </c:manualLayout>
                  </c15:layout>
                  <c15:showDataLabelsRange val="0"/>
                </c:ext>
                <c:ext xmlns:c16="http://schemas.microsoft.com/office/drawing/2014/chart" uri="{C3380CC4-5D6E-409C-BE32-E72D297353CC}">
                  <c16:uniqueId val="{00000003-63D5-4E36-AD13-67F0C2E8E701}"/>
                </c:ext>
              </c:extLst>
            </c:dLbl>
            <c:dLbl>
              <c:idx val="2"/>
              <c:layout>
                <c:manualLayout>
                  <c:x val="1.0061472654342651E-2"/>
                  <c:y val="-0.11734268814325333"/>
                </c:manualLayout>
              </c:layout>
              <c:tx>
                <c:rich>
                  <a:bodyPr rot="0" spcFirstLastPara="1" vertOverflow="ellipsis" vert="horz" wrap="square" anchor="ctr" anchorCtr="0"/>
                  <a:lstStyle/>
                  <a:p>
                    <a:pPr algn="ctr" rtl="0">
                      <a:defRPr lang="en-US" sz="2000" b="0" i="0" u="none" strike="noStrike" kern="1200" baseline="0" smtClean="0">
                        <a:solidFill>
                          <a:srgbClr val="000000"/>
                        </a:solidFill>
                        <a:latin typeface="+mn-lt"/>
                        <a:ea typeface="+mn-ea"/>
                        <a:cs typeface="+mn-cs"/>
                      </a:defRPr>
                    </a:pPr>
                    <a:r>
                      <a:rPr lang="en-US" sz="2000" b="0" i="0" u="none" strike="noStrike" kern="1200" baseline="0">
                        <a:solidFill>
                          <a:srgbClr val="000000"/>
                        </a:solidFill>
                        <a:latin typeface="+mn-lt"/>
                        <a:ea typeface="+mn-ea"/>
                        <a:cs typeface="+mn-cs"/>
                      </a:rPr>
                      <a:t>£2.2B </a:t>
                    </a:r>
                  </a:p>
                </c:rich>
              </c:tx>
              <c:spPr>
                <a:noFill/>
                <a:ln>
                  <a:noFill/>
                </a:ln>
                <a:effectLst/>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32222190000000001"/>
                      <c:h val="8.3295519999999998E-2"/>
                    </c:manualLayout>
                  </c15:layout>
                  <c15:showDataLabelsRange val="0"/>
                </c:ext>
                <c:ext xmlns:c16="http://schemas.microsoft.com/office/drawing/2014/chart" uri="{C3380CC4-5D6E-409C-BE32-E72D297353CC}">
                  <c16:uniqueId val="{00000005-63D5-4E36-AD13-67F0C2E8E701}"/>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_-* #,##0_-;\-* #,##0_-;_-* "-"??_-;_-@_-</c:formatCode>
                <c:ptCount val="3"/>
                <c:pt idx="0">
                  <c:v>27.3</c:v>
                </c:pt>
                <c:pt idx="1">
                  <c:v>3.3</c:v>
                </c:pt>
                <c:pt idx="2">
                  <c:v>2.2000000000000002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63D5-4E36-AD13-67F0C2E8E701}"/>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smtId="4294967295">
          <a:solidFill>
            <a:schemeClr val="tx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7ABC-4D54-894C-CCD5D508F7A1}"/>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7ABC-4D54-894C-CCD5D508F7A1}"/>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7ABC-4D54-894C-CCD5D508F7A1}"/>
              </c:ext>
            </c:extLst>
          </c:dPt>
          <c:dLbls>
            <c:dLbl>
              <c:idx val="0"/>
              <c:layout>
                <c:manualLayout>
                  <c:x val="0.12400127947330475"/>
                  <c:y val="0.10207008570432663"/>
                </c:manualLayout>
              </c:layout>
              <c:tx>
                <c:rich>
                  <a:bodyPr/>
                  <a:lstStyle/>
                  <a:p>
                    <a:pPr>
                      <a:defRPr/>
                    </a:pPr>
                    <a:r>
                      <a:rPr lang="en-US"/>
                      <a:t>£48.4B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6867309999999999"/>
                      <c:h val="0.13112370000000001"/>
                    </c:manualLayout>
                  </c15:layout>
                  <c15:showDataLabelsRange val="0"/>
                </c:ext>
                <c:ext xmlns:c16="http://schemas.microsoft.com/office/drawing/2014/chart" uri="{C3380CC4-5D6E-409C-BE32-E72D297353CC}">
                  <c16:uniqueId val="{00000001-7ABC-4D54-894C-CCD5D508F7A1}"/>
                </c:ext>
              </c:extLst>
            </c:dLbl>
            <c:dLbl>
              <c:idx val="1"/>
              <c:layout>
                <c:manualLayout>
                  <c:x val="-8.5085682570934296E-2"/>
                  <c:y val="-5.4614752531051636E-2"/>
                </c:manualLayout>
              </c:layout>
              <c:tx>
                <c:rich>
                  <a:bodyPr/>
                  <a:lstStyle/>
                  <a:p>
                    <a:pPr>
                      <a:defRPr/>
                    </a:pPr>
                    <a:r>
                      <a:rPr lang="en-US"/>
                      <a:t>£4.0B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26753850000000001"/>
                      <c:h val="9.9557820000000005E-2"/>
                    </c:manualLayout>
                  </c15:layout>
                  <c15:showDataLabelsRange val="0"/>
                </c:ext>
                <c:ext xmlns:c16="http://schemas.microsoft.com/office/drawing/2014/chart" uri="{C3380CC4-5D6E-409C-BE32-E72D297353CC}">
                  <c16:uniqueId val="{00000003-7ABC-4D54-894C-CCD5D508F7A1}"/>
                </c:ext>
              </c:extLst>
            </c:dLbl>
            <c:dLbl>
              <c:idx val="2"/>
              <c:layout>
                <c:manualLayout>
                  <c:x val="6.5036197192966938E-3"/>
                  <c:y val="-0.12359166890382767"/>
                </c:manualLayout>
              </c:layout>
              <c:tx>
                <c:rich>
                  <a:bodyPr/>
                  <a:lstStyle/>
                  <a:p>
                    <a:pPr>
                      <a:defRPr/>
                    </a:pPr>
                    <a:r>
                      <a:rPr lang="en-US"/>
                      <a:t>£2.4B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30399409999999999"/>
                      <c:h val="8.0043059999999999E-2"/>
                    </c:manualLayout>
                  </c15:layout>
                  <c15:showDataLabelsRange val="0"/>
                </c:ext>
                <c:ext xmlns:c16="http://schemas.microsoft.com/office/drawing/2014/chart" uri="{C3380CC4-5D6E-409C-BE32-E72D297353CC}">
                  <c16:uniqueId val="{00000005-7ABC-4D54-894C-CCD5D508F7A1}"/>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"£"#,##0</c:formatCode>
                <c:ptCount val="3"/>
                <c:pt idx="0">
                  <c:v>45579.180071394003</c:v>
                </c:pt>
                <c:pt idx="1">
                  <c:v>3920.7076629468302</c:v>
                </c:pt>
                <c:pt idx="2">
                  <c:v>2485.0746838826199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7ABC-4D54-894C-CCD5D508F7A1}"/>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smtId="4294967295">
          <a:solidFill>
            <a:schemeClr val="tx1"/>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459D-4F1F-97F4-45DA11E14667}"/>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459D-4F1F-97F4-45DA11E14667}"/>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459D-4F1F-97F4-45DA11E14667}"/>
              </c:ext>
            </c:extLst>
          </c:dPt>
          <c:dLbls>
            <c:dLbl>
              <c:idx val="0"/>
              <c:layout>
                <c:manualLayout>
                  <c:x val="0.1057850643992424"/>
                  <c:y val="5.4208356887102127E-2"/>
                </c:manualLayout>
              </c:layout>
              <c:tx>
                <c:rich>
                  <a:bodyPr/>
                  <a:lstStyle/>
                  <a:p>
                    <a:pPr>
                      <a:defRPr/>
                    </a:pPr>
                    <a:r>
                      <a:rPr lang="en-US"/>
                      <a:t>1.1B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3773930000000001"/>
                      <c:h val="0.11582000000000001"/>
                    </c:manualLayout>
                  </c15:layout>
                  <c15:showDataLabelsRange val="0"/>
                </c:ext>
                <c:ext xmlns:c16="http://schemas.microsoft.com/office/drawing/2014/chart" uri="{C3380CC4-5D6E-409C-BE32-E72D297353CC}">
                  <c16:uniqueId val="{00000001-459D-4F1F-97F4-45DA11E14667}"/>
                </c:ext>
              </c:extLst>
            </c:dLbl>
            <c:dLbl>
              <c:idx val="1"/>
              <c:layout>
                <c:manualLayout>
                  <c:x val="-0.10401255637407303"/>
                  <c:y val="-8.6363069713115692E-2"/>
                </c:manualLayout>
              </c:layout>
              <c:tx>
                <c:rich>
                  <a:bodyPr/>
                  <a:lstStyle/>
                  <a:p>
                    <a:pPr>
                      <a:defRPr/>
                    </a:pPr>
                    <a:fld id="{B5674925-2A16-48FE-BAC8-E4BA09A851B4}"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24167759999999999"/>
                      <c:h val="0.1158201"/>
                    </c:manualLayout>
                  </c15:layout>
                  <c15:dlblFieldTable/>
                  <c15:showDataLabelsRange val="0"/>
                </c:ext>
                <c:ext xmlns:c16="http://schemas.microsoft.com/office/drawing/2014/chart" uri="{C3380CC4-5D6E-409C-BE32-E72D297353CC}">
                  <c16:uniqueId val="{00000003-459D-4F1F-97F4-45DA11E14667}"/>
                </c:ext>
              </c:extLst>
            </c:dLbl>
            <c:dLbl>
              <c:idx val="2"/>
              <c:layout>
                <c:manualLayout>
                  <c:x val="-4.1545748710632324E-2"/>
                  <c:y val="-0.10324873030185699"/>
                </c:manualLayout>
              </c:layout>
              <c:tx>
                <c:rich>
                  <a:bodyPr/>
                  <a:lstStyle/>
                  <a:p>
                    <a:pPr>
                      <a:defRPr/>
                    </a:pPr>
                    <a:fld id="{31033A3C-A12E-4BC7-BF30-250618BC5EE5}"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5-459D-4F1F-97F4-45DA11E14667}"/>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0.0</c:formatCode>
                <c:ptCount val="3"/>
                <c:pt idx="0">
                  <c:v>1100</c:v>
                </c:pt>
                <c:pt idx="1">
                  <c:v>87.4</c:v>
                </c:pt>
                <c:pt idx="2">
                  <c:v>60.9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459D-4F1F-97F4-45DA11E14667}"/>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smtId="4294967295">
          <a:solidFill>
            <a:schemeClr val="tx1"/>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801D-4606-8A60-10DEC2A4B9C4}"/>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801D-4606-8A60-10DEC2A4B9C4}"/>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801D-4606-8A60-10DEC2A4B9C4}"/>
              </c:ext>
            </c:extLst>
          </c:dPt>
          <c:dLbls>
            <c:dLbl>
              <c:idx val="0"/>
              <c:layout>
                <c:manualLayout>
                  <c:x val="0.14794759452342987"/>
                  <c:y val="5.6135635823011398E-2"/>
                </c:manualLayout>
              </c:layout>
              <c:tx>
                <c:rich>
                  <a:bodyPr/>
                  <a:lstStyle/>
                  <a:p>
                    <a:pPr>
                      <a:defRPr/>
                    </a:pPr>
                    <a:r>
                      <a:rPr lang="en-US"/>
                      <a:t>£75.7B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42944539999999998"/>
                      <c:h val="9.3052770000000007E-2"/>
                    </c:manualLayout>
                  </c15:layout>
                  <c15:showDataLabelsRange val="0"/>
                </c:ext>
                <c:ext xmlns:c16="http://schemas.microsoft.com/office/drawing/2014/chart" uri="{C3380CC4-5D6E-409C-BE32-E72D297353CC}">
                  <c16:uniqueId val="{00000001-801D-4606-8A60-10DEC2A4B9C4}"/>
                </c:ext>
              </c:extLst>
            </c:dLbl>
            <c:dLbl>
              <c:idx val="1"/>
              <c:layout>
                <c:manualLayout>
                  <c:x val="-0.11540485918521881"/>
                  <c:y val="-8.1484407186508179E-2"/>
                </c:manualLayout>
              </c:layout>
              <c:tx>
                <c:rich>
                  <a:bodyPr/>
                  <a:lstStyle/>
                  <a:p>
                    <a:pPr>
                      <a:defRPr/>
                    </a:pPr>
                    <a:r>
                      <a:rPr lang="en-US"/>
                      <a:t>£7.4B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DataLabelsRange val="0"/>
                </c:ext>
                <c:ext xmlns:c16="http://schemas.microsoft.com/office/drawing/2014/chart" uri="{C3380CC4-5D6E-409C-BE32-E72D297353CC}">
                  <c16:uniqueId val="{00000003-801D-4606-8A60-10DEC2A4B9C4}"/>
                </c:ext>
              </c:extLst>
            </c:dLbl>
            <c:dLbl>
              <c:idx val="2"/>
              <c:layout>
                <c:manualLayout>
                  <c:x val="-4.1545748710632324E-2"/>
                  <c:y val="-0.10324873030185699"/>
                </c:manualLayout>
              </c:layout>
              <c:tx>
                <c:rich>
                  <a:bodyPr/>
                  <a:lstStyle/>
                  <a:p>
                    <a:pPr>
                      <a:defRPr/>
                    </a:pPr>
                    <a:r>
                      <a:rPr lang="en-US"/>
                      <a:t>£4.7B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DataLabelsRange val="0"/>
                </c:ext>
                <c:ext xmlns:c16="http://schemas.microsoft.com/office/drawing/2014/chart" uri="{C3380CC4-5D6E-409C-BE32-E72D297353CC}">
                  <c16:uniqueId val="{00000005-801D-4606-8A60-10DEC2A4B9C4}"/>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"£"#,##0</c:formatCode>
                <c:ptCount val="3"/>
                <c:pt idx="0">
                  <c:v>71624</c:v>
                </c:pt>
                <c:pt idx="1">
                  <c:v>7110</c:v>
                </c:pt>
                <c:pt idx="2">
                  <c:v>4504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801D-4606-8A60-10DEC2A4B9C4}"/>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479374349117279"/>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smtId="4294967295">
          <a:solidFill>
            <a:schemeClr val="tx1"/>
          </a:solidFil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551934838294983"/>
          <c:y val="8.0480501055717468E-2"/>
          <c:w val="0.62725430727005005"/>
          <c:h val="0.75566399097442627"/>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FED-452D-85D1-7D44717D5C10}"/>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FED-452D-85D1-7D44717D5C10}"/>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FED-452D-85D1-7D44717D5C10}"/>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FED-452D-85D1-7D44717D5C10}"/>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FED-452D-85D1-7D44717D5C10}"/>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FED-452D-85D1-7D44717D5C10}"/>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General</c:formatCode>
                <c:ptCount val="3"/>
                <c:pt idx="0">
                  <c:v>89.6</c:v>
                </c:pt>
                <c:pt idx="1">
                  <c:v>10.6</c:v>
                </c:pt>
                <c:pt idx="2">
                  <c:v>7.6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FFED-452D-85D1-7D44717D5C10}"/>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27017104625702"/>
          <c:y val="9.5701083540916443E-2"/>
          <c:w val="0.62725430727005005"/>
          <c:h val="0.75566399097442627"/>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B0B-4706-B4E2-8D18C2EBDDA2}"/>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B0B-4706-B4E2-8D18C2EBDDA2}"/>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B0B-4706-B4E2-8D18C2EBDDA2}"/>
              </c:ext>
            </c:extLst>
          </c:dPt>
          <c:dLbls>
            <c:dLbl>
              <c:idx val="0"/>
              <c:layout>
                <c:manualLayout>
                  <c:x val="-1.9760927185416222E-2"/>
                  <c:y val="0"/>
                </c:manualLayout>
              </c:layout>
              <c:numFmt formatCode="[$£-809]#,##0" sourceLinked="0"/>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9B0B-4706-B4E2-8D18C2EBDDA2}"/>
                </c:ext>
              </c:extLst>
            </c:dLbl>
            <c:dLbl>
              <c:idx val="1"/>
              <c:numFmt formatCode="[$£-809]#,##0" sourceLinked="0"/>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B0B-4706-B4E2-8D18C2EBDDA2}"/>
                </c:ext>
              </c:extLst>
            </c:dLbl>
            <c:dLbl>
              <c:idx val="2"/>
              <c:layout>
                <c:manualLayout>
                  <c:x val="-7.1139335632324219E-2"/>
                  <c:y val="-9.5225311815738678E-2"/>
                </c:manualLayout>
              </c:layout>
              <c:numFmt formatCode="[$£-809]#,##0" sourceLinked="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9B0B-4706-B4E2-8D18C2EBDDA2}"/>
                </c:ext>
              </c:extLst>
            </c:dLbl>
            <c:numFmt formatCode="[$£-809]#,##0" sourceLinked="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#,##0</c:formatCode>
                <c:ptCount val="3"/>
                <c:pt idx="0">
                  <c:v>27336</c:v>
                </c:pt>
                <c:pt idx="1">
                  <c:v>3336</c:v>
                </c:pt>
                <c:pt idx="2">
                  <c:v>2244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9B0B-4706-B4E2-8D18C2EBDDA2}"/>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391330242156982"/>
          <c:y val="8.5808277130126953E-2"/>
          <c:w val="0.62725430727005005"/>
          <c:h val="0.75566399097442627"/>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918-4A04-94FB-04C7199289EF}"/>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918-4A04-94FB-04C7199289EF}"/>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918-4A04-94FB-04C7199289EF}"/>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918-4A04-94FB-04C7199289EF}"/>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918-4A04-94FB-04C7199289EF}"/>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918-4A04-94FB-04C7199289EF}"/>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England</c:v>
                </c:pt>
                <c:pt idx="1">
                  <c:v>Scotland</c:v>
                </c:pt>
                <c:pt idx="2">
                  <c:v>Wales</c:v>
                </c:pt>
              </c:strCache>
            </c:strRef>
          </c:cat>
          <c:val>
            <c:numRef>
              <c:f>Sheet1!$B$2:$B$4</c:f>
              <c:numCache>
                <c:formatCode>General</c:formatCode>
                <c:ptCount val="3"/>
                <c:pt idx="0">
                  <c:v>255.7</c:v>
                </c:pt>
                <c:pt idx="1">
                  <c:v>29.5</c:v>
                </c:pt>
                <c:pt idx="2">
                  <c:v>22.3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F918-4A04-94FB-04C7199289EF}"/>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GB</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D81D-44B3-AF77-E78F6EF46DA1}"/>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D81D-44B3-AF77-E78F6EF46DA1}"/>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D81D-44B3-AF77-E78F6EF46DA1}"/>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D81D-44B3-AF77-E78F6EF46DA1}"/>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D81D-44B3-AF77-E78F6EF46DA1}"/>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D81D-44B3-AF77-E78F6EF46DA1}"/>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D81D-44B3-AF77-E78F6EF46DA1}"/>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D81D-44B3-AF77-E78F6EF46DA1}"/>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D81D-44B3-AF77-E78F6EF46DA1}"/>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Jan-24</c:v>
                </c:pt>
                <c:pt idx="1">
                  <c:v>Feb-24</c:v>
                </c:pt>
                <c:pt idx="2">
                  <c:v>Mar-24</c:v>
                </c:pt>
                <c:pt idx="3">
                  <c:v>Apr-24</c:v>
                </c:pt>
                <c:pt idx="4">
                  <c:v>May-24</c:v>
                </c:pt>
                <c:pt idx="5">
                  <c:v>Jun-24</c:v>
                </c:pt>
                <c:pt idx="6">
                  <c:v>Jul-24</c:v>
                </c:pt>
                <c:pt idx="7">
                  <c:v>Aug-24</c:v>
                </c:pt>
                <c:pt idx="8">
                  <c:v>Sep-24</c:v>
                </c:pt>
                <c:pt idx="9">
                  <c:v>Oct-24</c:v>
                </c:pt>
                <c:pt idx="10">
                  <c:v>Nov-24</c:v>
                </c:pt>
                <c:pt idx="11">
                  <c:v>Dec-24</c:v>
                </c:pt>
              </c:strCache>
            </c:strRef>
          </c:cat>
          <c:val>
            <c:numRef>
              <c:f>Sheet1!$B$2:$M$2</c:f>
              <c:numCache>
                <c:formatCode>0.0</c:formatCode>
                <c:ptCount val="12"/>
                <c:pt idx="0">
                  <c:v>7.8112022952174502</c:v>
                </c:pt>
                <c:pt idx="1">
                  <c:v>6.5917869589940503</c:v>
                </c:pt>
                <c:pt idx="2">
                  <c:v>6.6827618441687298</c:v>
                </c:pt>
                <c:pt idx="3">
                  <c:v>8.9705824050867804</c:v>
                </c:pt>
                <c:pt idx="4">
                  <c:v>8.3258792651319506</c:v>
                </c:pt>
                <c:pt idx="5">
                  <c:v>9.0637664890676</c:v>
                </c:pt>
                <c:pt idx="6">
                  <c:v>9.2109629839891891</c:v>
                </c:pt>
                <c:pt idx="7">
                  <c:v>11.975631503295199</c:v>
                </c:pt>
                <c:pt idx="8">
                  <c:v>11.1805410740371</c:v>
                </c:pt>
                <c:pt idx="9">
                  <c:v>7.8670099241677498</c:v>
                </c:pt>
                <c:pt idx="10">
                  <c:v>8.71817169039128</c:v>
                </c:pt>
                <c:pt idx="11">
                  <c:v>9.2094276264591901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England</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D81D-44B3-AF77-E78F6EF46DA1}"/>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D81D-44B3-AF77-E78F6EF46DA1}"/>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D81D-44B3-AF77-E78F6EF46DA1}"/>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D81D-44B3-AF77-E78F6EF46DA1}"/>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D81D-44B3-AF77-E78F6EF46DA1}"/>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D81D-44B3-AF77-E78F6EF46DA1}"/>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D81D-44B3-AF77-E78F6EF46DA1}"/>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D81D-44B3-AF77-E78F6EF46DA1}"/>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D81D-44B3-AF77-E78F6EF46DA1}"/>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D81D-44B3-AF77-E78F6EF46DA1}"/>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D81D-44B3-AF77-E78F6EF46DA1}"/>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D81D-44B3-AF77-E78F6EF46DA1}"/>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Jan-24</c:v>
                </c:pt>
                <c:pt idx="1">
                  <c:v>Feb-24</c:v>
                </c:pt>
                <c:pt idx="2">
                  <c:v>Mar-24</c:v>
                </c:pt>
                <c:pt idx="3">
                  <c:v>Apr-24</c:v>
                </c:pt>
                <c:pt idx="4">
                  <c:v>May-24</c:v>
                </c:pt>
                <c:pt idx="5">
                  <c:v>Jun-24</c:v>
                </c:pt>
                <c:pt idx="6">
                  <c:v>Jul-24</c:v>
                </c:pt>
                <c:pt idx="7">
                  <c:v>Aug-24</c:v>
                </c:pt>
                <c:pt idx="8">
                  <c:v>Sep-24</c:v>
                </c:pt>
                <c:pt idx="9">
                  <c:v>Oct-24</c:v>
                </c:pt>
                <c:pt idx="10">
                  <c:v>Nov-24</c:v>
                </c:pt>
                <c:pt idx="11">
                  <c:v>Dec-24</c:v>
                </c:pt>
              </c:strCache>
            </c:strRef>
          </c:cat>
          <c:val>
            <c:numRef>
              <c:f>Sheet1!$B$3:$M$3</c:f>
              <c:numCache>
                <c:formatCode>0.0</c:formatCode>
                <c:ptCount val="12"/>
                <c:pt idx="0">
                  <c:v>6.5355824643787699</c:v>
                </c:pt>
                <c:pt idx="1">
                  <c:v>5.5536376187093897</c:v>
                </c:pt>
                <c:pt idx="2">
                  <c:v>5.77203279893918</c:v>
                </c:pt>
                <c:pt idx="3">
                  <c:v>7.5121960979081202</c:v>
                </c:pt>
                <c:pt idx="4">
                  <c:v>7.2046525960200798</c:v>
                </c:pt>
                <c:pt idx="5">
                  <c:v>7.8672157236908902</c:v>
                </c:pt>
                <c:pt idx="6">
                  <c:v>7.6964322174262003</c:v>
                </c:pt>
                <c:pt idx="7">
                  <c:v>10.366439095084599</c:v>
                </c:pt>
                <c:pt idx="8">
                  <c:v>9.5791633765908095</c:v>
                </c:pt>
                <c:pt idx="9">
                  <c:v>6.3975979283226998</c:v>
                </c:pt>
                <c:pt idx="10">
                  <c:v>7.3101066885782204</c:v>
                </c:pt>
                <c:pt idx="11">
                  <c:v>7.7939369554684399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Scotland</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D81D-44B3-AF77-E78F6EF46DA1}"/>
                </c:ext>
              </c:extLst>
            </c:dLbl>
            <c:dLbl>
              <c:idx val="1"/>
              <c:layout>
                <c:manualLayout>
                  <c:x val="-2.8575664386153221E-2"/>
                  <c:y val="-3.959384188055992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D81D-44B3-AF77-E78F6EF46DA1}"/>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D81D-44B3-AF77-E78F6EF46DA1}"/>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D81D-44B3-AF77-E78F6EF46DA1}"/>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D81D-44B3-AF77-E78F6EF46DA1}"/>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D81D-44B3-AF77-E78F6EF46DA1}"/>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D81D-44B3-AF77-E78F6EF46DA1}"/>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D81D-44B3-AF77-E78F6EF46DA1}"/>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D81D-44B3-AF77-E78F6EF46DA1}"/>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D81D-44B3-AF77-E78F6EF46DA1}"/>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D81D-44B3-AF77-E78F6EF46DA1}"/>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Jan-24</c:v>
                </c:pt>
                <c:pt idx="1">
                  <c:v>Feb-24</c:v>
                </c:pt>
                <c:pt idx="2">
                  <c:v>Mar-24</c:v>
                </c:pt>
                <c:pt idx="3">
                  <c:v>Apr-24</c:v>
                </c:pt>
                <c:pt idx="4">
                  <c:v>May-24</c:v>
                </c:pt>
                <c:pt idx="5">
                  <c:v>Jun-24</c:v>
                </c:pt>
                <c:pt idx="6">
                  <c:v>Jul-24</c:v>
                </c:pt>
                <c:pt idx="7">
                  <c:v>Aug-24</c:v>
                </c:pt>
                <c:pt idx="8">
                  <c:v>Sep-24</c:v>
                </c:pt>
                <c:pt idx="9">
                  <c:v>Oct-24</c:v>
                </c:pt>
                <c:pt idx="10">
                  <c:v>Nov-24</c:v>
                </c:pt>
                <c:pt idx="11">
                  <c:v>Dec-24</c:v>
                </c:pt>
              </c:strCache>
            </c:strRef>
          </c:cat>
          <c:val>
            <c:numRef>
              <c:f>Sheet1!$B$4:$M$4</c:f>
              <c:numCache>
                <c:formatCode>0.0</c:formatCode>
                <c:ptCount val="12"/>
                <c:pt idx="0">
                  <c:v>0.77837351745376104</c:v>
                </c:pt>
                <c:pt idx="1">
                  <c:v>0.80212161456024</c:v>
                </c:pt>
                <c:pt idx="2">
                  <c:v>0.56229953519305598</c:v>
                </c:pt>
                <c:pt idx="3">
                  <c:v>0.95564217881918301</c:v>
                </c:pt>
                <c:pt idx="4">
                  <c:v>0.61639578989741695</c:v>
                </c:pt>
                <c:pt idx="5">
                  <c:v>0.680012127743721</c:v>
                </c:pt>
                <c:pt idx="6">
                  <c:v>0.93044832873926098</c:v>
                </c:pt>
                <c:pt idx="7">
                  <c:v>0.89143650525319995</c:v>
                </c:pt>
                <c:pt idx="8">
                  <c:v>1.12795918276054</c:v>
                </c:pt>
                <c:pt idx="9">
                  <c:v>1.0211119053837701</c:v>
                </c:pt>
                <c:pt idx="10">
                  <c:v>1.0407301806520299</c:v>
                </c:pt>
                <c:pt idx="11">
                  <c:v>1.18147408665611</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Wales</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D81D-44B3-AF77-E78F6EF46DA1}"/>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D81D-44B3-AF77-E78F6EF46DA1}"/>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D81D-44B3-AF77-E78F6EF46DA1}"/>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D81D-44B3-AF77-E78F6EF46DA1}"/>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A-D81D-44B3-AF77-E78F6EF46DA1}"/>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B-D81D-44B3-AF77-E78F6EF46DA1}"/>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C-D81D-44B3-AF77-E78F6EF46DA1}"/>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D-D81D-44B3-AF77-E78F6EF46DA1}"/>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E-D81D-44B3-AF77-E78F6EF46DA1}"/>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F-D81D-44B3-AF77-E78F6EF46DA1}"/>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0-D81D-44B3-AF77-E78F6EF46DA1}"/>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1-D81D-44B3-AF77-E78F6EF46DA1}"/>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Jan-24</c:v>
                </c:pt>
                <c:pt idx="1">
                  <c:v>Feb-24</c:v>
                </c:pt>
                <c:pt idx="2">
                  <c:v>Mar-24</c:v>
                </c:pt>
                <c:pt idx="3">
                  <c:v>Apr-24</c:v>
                </c:pt>
                <c:pt idx="4">
                  <c:v>May-24</c:v>
                </c:pt>
                <c:pt idx="5">
                  <c:v>Jun-24</c:v>
                </c:pt>
                <c:pt idx="6">
                  <c:v>Jul-24</c:v>
                </c:pt>
                <c:pt idx="7">
                  <c:v>Aug-24</c:v>
                </c:pt>
                <c:pt idx="8">
                  <c:v>Sep-24</c:v>
                </c:pt>
                <c:pt idx="9">
                  <c:v>Oct-24</c:v>
                </c:pt>
                <c:pt idx="10">
                  <c:v>Nov-24</c:v>
                </c:pt>
                <c:pt idx="11">
                  <c:v>Dec-24</c:v>
                </c:pt>
              </c:strCache>
            </c:strRef>
          </c:cat>
          <c:val>
            <c:numRef>
              <c:f>Sheet1!$B$5:$M$5</c:f>
              <c:numCache>
                <c:formatCode>0.0</c:formatCode>
                <c:ptCount val="12"/>
                <c:pt idx="0">
                  <c:v>0.67801477704266799</c:v>
                </c:pt>
                <c:pt idx="1">
                  <c:v>0.50111326225365704</c:v>
                </c:pt>
                <c:pt idx="2">
                  <c:v>0.42900590103519898</c:v>
                </c:pt>
                <c:pt idx="3">
                  <c:v>0.68295071690194198</c:v>
                </c:pt>
                <c:pt idx="4">
                  <c:v>0.61170839655088705</c:v>
                </c:pt>
                <c:pt idx="5">
                  <c:v>0.67906143452765699</c:v>
                </c:pt>
                <c:pt idx="6">
                  <c:v>0.74079859305262596</c:v>
                </c:pt>
                <c:pt idx="7">
                  <c:v>0.90103459868310098</c:v>
                </c:pt>
                <c:pt idx="8">
                  <c:v>0.75372922743776505</c:v>
                </c:pt>
                <c:pt idx="9">
                  <c:v>0.61011582391096697</c:v>
                </c:pt>
                <c:pt idx="10">
                  <c:v>0.59120793234082003</c:v>
                </c:pt>
                <c:pt idx="11">
                  <c:v>0.43503328943425901</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5"/>
          <c:min val="0"/>
        </c:scaling>
        <c:delete val="1"/>
        <c:axPos val="l"/>
        <c:numFmt formatCode="0" sourceLinked="0"/>
        <c:majorTickMark val="none"/>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795861288905144E-3"/>
          <c:y val="0.10250348597764969"/>
          <c:w val="0.98999512195587158"/>
          <c:h val="0.78596317768096924"/>
        </c:manualLayout>
      </c:layout>
      <c:lineChart>
        <c:grouping val="standard"/>
        <c:varyColors val="0"/>
        <c:ser>
          <c:idx val="0"/>
          <c:order val="0"/>
          <c:tx>
            <c:strRef>
              <c:f>Sheet1!$A$2</c:f>
              <c:strCache>
                <c:ptCount val="1"/>
                <c:pt idx="0">
                  <c:v>GB</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BFE-483C-8A76-2C578427C9A5}"/>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BFE-483C-8A76-2C578427C9A5}"/>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BFE-483C-8A76-2C578427C9A5}"/>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BFE-483C-8A76-2C578427C9A5}"/>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BFE-483C-8A76-2C578427C9A5}"/>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BFE-483C-8A76-2C578427C9A5}"/>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BFE-483C-8A76-2C578427C9A5}"/>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BFE-483C-8A76-2C578427C9A5}"/>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BFE-483C-8A76-2C578427C9A5}"/>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0.0</c:formatCode>
                <c:ptCount val="12"/>
                <c:pt idx="0">
                  <c:v>26.0527070322097</c:v>
                </c:pt>
                <c:pt idx="1">
                  <c:v>27.175722782318299</c:v>
                </c:pt>
                <c:pt idx="2">
                  <c:v>36.385723700627999</c:v>
                </c:pt>
                <c:pt idx="3">
                  <c:v>33.879252800565197</c:v>
                </c:pt>
                <c:pt idx="4">
                  <c:v>26.1587814658041</c:v>
                </c:pt>
                <c:pt idx="5">
                  <c:v>27.8089440234743</c:v>
                </c:pt>
                <c:pt idx="6">
                  <c:v>35.0350546576176</c:v>
                </c:pt>
                <c:pt idx="7">
                  <c:v>28.375722638493201</c:v>
                </c:pt>
                <c:pt idx="8">
                  <c:v>21.0857510983803</c:v>
                </c:pt>
                <c:pt idx="9">
                  <c:v>26.360228159286301</c:v>
                </c:pt>
                <c:pt idx="10">
                  <c:v>32.367135561321398</c:v>
                </c:pt>
                <c:pt idx="11">
                  <c:v>25.7946092410182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England</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BFE-483C-8A76-2C578427C9A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BBFE-483C-8A76-2C578427C9A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BBFE-483C-8A76-2C578427C9A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BBFE-483C-8A76-2C578427C9A5}"/>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BBFE-483C-8A76-2C578427C9A5}"/>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BBFE-483C-8A76-2C578427C9A5}"/>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BBFE-483C-8A76-2C578427C9A5}"/>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BBFE-483C-8A76-2C578427C9A5}"/>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BBFE-483C-8A76-2C578427C9A5}"/>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BBFE-483C-8A76-2C578427C9A5}"/>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BBFE-483C-8A76-2C578427C9A5}"/>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BBFE-483C-8A76-2C578427C9A5}"/>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0.0</c:formatCode>
                <c:ptCount val="12"/>
                <c:pt idx="0">
                  <c:v>22.135100320700602</c:v>
                </c:pt>
                <c:pt idx="1">
                  <c:v>22.808516882089901</c:v>
                </c:pt>
                <c:pt idx="2">
                  <c:v>31.0711999027545</c:v>
                </c:pt>
                <c:pt idx="3">
                  <c:v>28.530258532780501</c:v>
                </c:pt>
                <c:pt idx="4">
                  <c:v>22.350741397588401</c:v>
                </c:pt>
                <c:pt idx="5">
                  <c:v>23.7763350859254</c:v>
                </c:pt>
                <c:pt idx="6">
                  <c:v>29.270870289864899</c:v>
                </c:pt>
                <c:pt idx="7">
                  <c:v>24.0423768497567</c:v>
                </c:pt>
                <c:pt idx="8">
                  <c:v>17.861252882027301</c:v>
                </c:pt>
                <c:pt idx="9">
                  <c:v>22.5840644176191</c:v>
                </c:pt>
                <c:pt idx="10">
                  <c:v>27.6420346891016</c:v>
                </c:pt>
                <c:pt idx="11">
                  <c:v>21.501641572369401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Scotland</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BBFE-483C-8A76-2C578427C9A5}"/>
                </c:ext>
              </c:extLst>
            </c:dLbl>
            <c:dLbl>
              <c:idx val="1"/>
              <c:layout>
                <c:manualLayout>
                  <c:x val="-2.8575664386153221E-2"/>
                  <c:y val="-3.959384188055992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BBFE-483C-8A76-2C578427C9A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BBFE-483C-8A76-2C578427C9A5}"/>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BBFE-483C-8A76-2C578427C9A5}"/>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BBFE-483C-8A76-2C578427C9A5}"/>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BBFE-483C-8A76-2C578427C9A5}"/>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BBFE-483C-8A76-2C578427C9A5}"/>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BBFE-483C-8A76-2C578427C9A5}"/>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BBFE-483C-8A76-2C578427C9A5}"/>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BBFE-483C-8A76-2C578427C9A5}"/>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BBFE-483C-8A76-2C578427C9A5}"/>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0.0</c:formatCode>
                <c:ptCount val="12"/>
                <c:pt idx="0">
                  <c:v>3.1579837966667701</c:v>
                </c:pt>
                <c:pt idx="1">
                  <c:v>3.090876395135</c:v>
                </c:pt>
                <c:pt idx="2">
                  <c:v>3.2853490350088199</c:v>
                </c:pt>
                <c:pt idx="3">
                  <c:v>3.8918416462018599</c:v>
                </c:pt>
                <c:pt idx="4">
                  <c:v>2.8721935084439898</c:v>
                </c:pt>
                <c:pt idx="5">
                  <c:v>2.6153968034793098</c:v>
                </c:pt>
                <c:pt idx="6">
                  <c:v>3.5404416765126601</c:v>
                </c:pt>
                <c:pt idx="7">
                  <c:v>3.3382864199395099</c:v>
                </c:pt>
                <c:pt idx="8">
                  <c:v>2.1427946672070601</c:v>
                </c:pt>
                <c:pt idx="9">
                  <c:v>2.2520500964603198</c:v>
                </c:pt>
                <c:pt idx="10">
                  <c:v>2.949844016753</c:v>
                </c:pt>
                <c:pt idx="11">
                  <c:v>3.2433161726919102</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Wales</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BBFE-483C-8A76-2C578427C9A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BBFE-483C-8A76-2C578427C9A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BBFE-483C-8A76-2C578427C9A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BBFE-483C-8A76-2C578427C9A5}"/>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A-BBFE-483C-8A76-2C578427C9A5}"/>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B-BBFE-483C-8A76-2C578427C9A5}"/>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C-BBFE-483C-8A76-2C578427C9A5}"/>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D-BBFE-483C-8A76-2C578427C9A5}"/>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E-BBFE-483C-8A76-2C578427C9A5}"/>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F-BBFE-483C-8A76-2C578427C9A5}"/>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0-BBFE-483C-8A76-2C578427C9A5}"/>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1-BBFE-483C-8A76-2C578427C9A5}"/>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0.0</c:formatCode>
                <c:ptCount val="12"/>
                <c:pt idx="0">
                  <c:v>1.7282642105055901</c:v>
                </c:pt>
                <c:pt idx="1">
                  <c:v>2.0863895725817798</c:v>
                </c:pt>
                <c:pt idx="2">
                  <c:v>2.7241309450810398</c:v>
                </c:pt>
                <c:pt idx="3">
                  <c:v>2.1138062757272702</c:v>
                </c:pt>
                <c:pt idx="4">
                  <c:v>1.8033865647668299</c:v>
                </c:pt>
                <c:pt idx="5">
                  <c:v>1.9951482970440499</c:v>
                </c:pt>
                <c:pt idx="6">
                  <c:v>3.0182541492131199</c:v>
                </c:pt>
                <c:pt idx="7">
                  <c:v>1.61927896628081</c:v>
                </c:pt>
                <c:pt idx="8">
                  <c:v>1.60813394033152</c:v>
                </c:pt>
                <c:pt idx="9">
                  <c:v>1.97372054798049</c:v>
                </c:pt>
                <c:pt idx="10">
                  <c:v>2.3955624191734901</c:v>
                </c:pt>
                <c:pt idx="11">
                  <c:v>1.6363570456860499</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0"/>
          <c:min val="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GB</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layout>
                <c:manualLayout>
                  <c:x val="-4.3211046606302261E-2"/>
                  <c:y val="-4.681934416294097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7EC-47FA-814C-4369D263597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9F3-4607-9E60-12E50CBA0DCE}"/>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9F3-4607-9E60-12E50CBA0DCE}"/>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9F3-4607-9E60-12E50CBA0DCE}"/>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9F3-4607-9E60-12E50CBA0DCE}"/>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9F3-4607-9E60-12E50CBA0DCE}"/>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9F3-4607-9E60-12E50CBA0DCE}"/>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9F3-4607-9E60-12E50CBA0DCE}"/>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9F3-4607-9E60-12E50CBA0DCE}"/>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9F3-4607-9E60-12E50CBA0DCE}"/>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"£"#,##0</c:formatCode>
                <c:ptCount val="12"/>
                <c:pt idx="0">
                  <c:v>6035.2310307378402</c:v>
                </c:pt>
                <c:pt idx="1">
                  <c:v>6870.1038903028402</c:v>
                </c:pt>
                <c:pt idx="2">
                  <c:v>10118.485813704299</c:v>
                </c:pt>
                <c:pt idx="3">
                  <c:v>8959.1743498000906</c:v>
                </c:pt>
                <c:pt idx="4">
                  <c:v>6883.5658948069704</c:v>
                </c:pt>
                <c:pt idx="5">
                  <c:v>7339.0994624055802</c:v>
                </c:pt>
                <c:pt idx="6">
                  <c:v>9733.1655646874096</c:v>
                </c:pt>
                <c:pt idx="7">
                  <c:v>7296.8067707135197</c:v>
                </c:pt>
                <c:pt idx="8">
                  <c:v>5294.8105187042001</c:v>
                </c:pt>
                <c:pt idx="9">
                  <c:v>7738.5607138906298</c:v>
                </c:pt>
                <c:pt idx="10">
                  <c:v>11069.5706929588</c:v>
                </c:pt>
                <c:pt idx="11">
                  <c:v>8813.4859639146398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England</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9F3-4607-9E60-12E50CBA0DCE}"/>
                </c:ext>
              </c:extLst>
            </c:dLbl>
            <c:dLbl>
              <c:idx val="1"/>
              <c:layout>
                <c:manualLayout>
                  <c:x val="-2.0575936883687973E-2"/>
                  <c:y val="4.507428035140037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DAAD-46C7-B4BA-05DA67F52F99}"/>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B9F3-4607-9E60-12E50CBA0DCE}"/>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B9F3-4607-9E60-12E50CBA0DCE}"/>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B9F3-4607-9E60-12E50CBA0DCE}"/>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B9F3-4607-9E60-12E50CBA0DCE}"/>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B9F3-4607-9E60-12E50CBA0DCE}"/>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B9F3-4607-9E60-12E50CBA0DCE}"/>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B9F3-4607-9E60-12E50CBA0DCE}"/>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B9F3-4607-9E60-12E50CBA0DCE}"/>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B9F3-4607-9E60-12E50CBA0DCE}"/>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B9F3-4607-9E60-12E50CBA0DCE}"/>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"£"#,##0</c:formatCode>
                <c:ptCount val="12"/>
                <c:pt idx="0">
                  <c:v>5099.9699725881301</c:v>
                </c:pt>
                <c:pt idx="1">
                  <c:v>5726.1107826956304</c:v>
                </c:pt>
                <c:pt idx="2">
                  <c:v>8589.8479534876897</c:v>
                </c:pt>
                <c:pt idx="3">
                  <c:v>7349.0557985973701</c:v>
                </c:pt>
                <c:pt idx="4">
                  <c:v>5819.11384462563</c:v>
                </c:pt>
                <c:pt idx="5">
                  <c:v>6199.7615536161702</c:v>
                </c:pt>
                <c:pt idx="6">
                  <c:v>8010.4476462161902</c:v>
                </c:pt>
                <c:pt idx="7">
                  <c:v>6015.7517970098397</c:v>
                </c:pt>
                <c:pt idx="8">
                  <c:v>4455.2907216645099</c:v>
                </c:pt>
                <c:pt idx="9">
                  <c:v>6463.0505648574099</c:v>
                </c:pt>
                <c:pt idx="10">
                  <c:v>9143.3848541480093</c:v>
                </c:pt>
                <c:pt idx="11">
                  <c:v>7274.2634859405898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Scotland</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B9F3-4607-9E60-12E50CBA0DCE}"/>
                </c:ext>
              </c:extLst>
            </c:dLbl>
            <c:dLbl>
              <c:idx val="1"/>
              <c:layout>
                <c:manualLayout>
                  <c:x val="-2.8575664386153221E-2"/>
                  <c:y val="-3.959384188055992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B9F3-4607-9E60-12E50CBA0DCE}"/>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B9F3-4607-9E60-12E50CBA0DCE}"/>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B9F3-4607-9E60-12E50CBA0DCE}"/>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B9F3-4607-9E60-12E50CBA0DCE}"/>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B9F3-4607-9E60-12E50CBA0DCE}"/>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B9F3-4607-9E60-12E50CBA0DCE}"/>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B9F3-4607-9E60-12E50CBA0DCE}"/>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B9F3-4607-9E60-12E50CBA0DCE}"/>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B9F3-4607-9E60-12E50CBA0DCE}"/>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B9F3-4607-9E60-12E50CBA0DCE}"/>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"£"#,##0</c:formatCode>
                <c:ptCount val="12"/>
                <c:pt idx="0">
                  <c:v>644.25686004972601</c:v>
                </c:pt>
                <c:pt idx="1">
                  <c:v>746.38918702524495</c:v>
                </c:pt>
                <c:pt idx="2">
                  <c:v>916.59336574870701</c:v>
                </c:pt>
                <c:pt idx="3">
                  <c:v>1018.4103247199999</c:v>
                </c:pt>
                <c:pt idx="4">
                  <c:v>702.16421716399395</c:v>
                </c:pt>
                <c:pt idx="5">
                  <c:v>693.63192912081104</c:v>
                </c:pt>
                <c:pt idx="6">
                  <c:v>967.33340048733498</c:v>
                </c:pt>
                <c:pt idx="7">
                  <c:v>825.755550708172</c:v>
                </c:pt>
                <c:pt idx="8">
                  <c:v>508.536542778799</c:v>
                </c:pt>
                <c:pt idx="9">
                  <c:v>708.95143429421103</c:v>
                </c:pt>
                <c:pt idx="10">
                  <c:v>1065.11739619625</c:v>
                </c:pt>
                <c:pt idx="11">
                  <c:v>1053.65300606805</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Wales</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B9F3-4607-9E60-12E50CBA0DCE}"/>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B9F3-4607-9E60-12E50CBA0DC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B9F3-4607-9E60-12E50CBA0DCE}"/>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B9F3-4607-9E60-12E50CBA0DCE}"/>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B9F3-4607-9E60-12E50CBA0DCE}"/>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A-B9F3-4607-9E60-12E50CBA0DCE}"/>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B-B9F3-4607-9E60-12E50CBA0DCE}"/>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C-B9F3-4607-9E60-12E50CBA0DCE}"/>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D-B9F3-4607-9E60-12E50CBA0DCE}"/>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E-B9F3-4607-9E60-12E50CBA0DCE}"/>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F-B9F3-4607-9E60-12E50CBA0DCE}"/>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0-B9F3-4607-9E60-12E50CBA0DCE}"/>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"£"#,##0</c:formatCode>
                <c:ptCount val="12"/>
                <c:pt idx="0">
                  <c:v>291.00419809998903</c:v>
                </c:pt>
                <c:pt idx="1">
                  <c:v>397.60392058195299</c:v>
                </c:pt>
                <c:pt idx="2">
                  <c:v>612.04449446784997</c:v>
                </c:pt>
                <c:pt idx="3">
                  <c:v>591.70822648271303</c:v>
                </c:pt>
                <c:pt idx="4">
                  <c:v>362.28783301733301</c:v>
                </c:pt>
                <c:pt idx="5">
                  <c:v>445.705979668579</c:v>
                </c:pt>
                <c:pt idx="6">
                  <c:v>755.38451798387803</c:v>
                </c:pt>
                <c:pt idx="7">
                  <c:v>455.29942299550402</c:v>
                </c:pt>
                <c:pt idx="8">
                  <c:v>330.98325426089201</c:v>
                </c:pt>
                <c:pt idx="9">
                  <c:v>566.55871473900504</c:v>
                </c:pt>
                <c:pt idx="10">
                  <c:v>861.06844261456399</c:v>
                </c:pt>
                <c:pt idx="11">
                  <c:v>485.569471906003</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2000"/>
          <c:min val="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GB</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2D7F-48F2-947A-0FE33E384539}"/>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2D7F-48F2-947A-0FE33E384539}"/>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2D7F-48F2-947A-0FE33E384539}"/>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2D7F-48F2-947A-0FE33E384539}"/>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2D7F-48F2-947A-0FE33E384539}"/>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2D7F-48F2-947A-0FE33E384539}"/>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2D7F-48F2-947A-0FE33E384539}"/>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2D7F-48F2-947A-0FE33E384539}"/>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2D7F-48F2-947A-0FE33E384539}"/>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0.0</c:formatCode>
                <c:ptCount val="12"/>
                <c:pt idx="0">
                  <c:v>76.699810857185398</c:v>
                </c:pt>
                <c:pt idx="1">
                  <c:v>83.218398827340096</c:v>
                </c:pt>
                <c:pt idx="2">
                  <c:v>121.580415941166</c:v>
                </c:pt>
                <c:pt idx="3">
                  <c:v>93.663556123660499</c:v>
                </c:pt>
                <c:pt idx="4">
                  <c:v>74.837146217957397</c:v>
                </c:pt>
                <c:pt idx="5">
                  <c:v>80.452366496169603</c:v>
                </c:pt>
                <c:pt idx="6">
                  <c:v>109.77186182050001</c:v>
                </c:pt>
                <c:pt idx="7">
                  <c:v>75.1092982864254</c:v>
                </c:pt>
                <c:pt idx="8">
                  <c:v>58.847518467293703</c:v>
                </c:pt>
                <c:pt idx="9">
                  <c:v>73.544775322879104</c:v>
                </c:pt>
                <c:pt idx="10">
                  <c:v>104.593386918402</c:v>
                </c:pt>
                <c:pt idx="11">
                  <c:v>70.553917668850005</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England</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2D7F-48F2-947A-0FE33E384539}"/>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2D7F-48F2-947A-0FE33E384539}"/>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2D7F-48F2-947A-0FE33E384539}"/>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2D7F-48F2-947A-0FE33E384539}"/>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2D7F-48F2-947A-0FE33E384539}"/>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2D7F-48F2-947A-0FE33E384539}"/>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2D7F-48F2-947A-0FE33E384539}"/>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2D7F-48F2-947A-0FE33E384539}"/>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2D7F-48F2-947A-0FE33E384539}"/>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2D7F-48F2-947A-0FE33E384539}"/>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2D7F-48F2-947A-0FE33E384539}"/>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2D7F-48F2-947A-0FE33E384539}"/>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0.0</c:formatCode>
                <c:ptCount val="12"/>
                <c:pt idx="0">
                  <c:v>63.158503462030801</c:v>
                </c:pt>
                <c:pt idx="1">
                  <c:v>68.401036214951901</c:v>
                </c:pt>
                <c:pt idx="2">
                  <c:v>101.29039430136901</c:v>
                </c:pt>
                <c:pt idx="3">
                  <c:v>77.300677635964007</c:v>
                </c:pt>
                <c:pt idx="4">
                  <c:v>62.0398977330468</c:v>
                </c:pt>
                <c:pt idx="5">
                  <c:v>67.634861251732801</c:v>
                </c:pt>
                <c:pt idx="6">
                  <c:v>89.491069334126706</c:v>
                </c:pt>
                <c:pt idx="7">
                  <c:v>61.1233171582072</c:v>
                </c:pt>
                <c:pt idx="8">
                  <c:v>49.379079053954896</c:v>
                </c:pt>
                <c:pt idx="9">
                  <c:v>61.327535870831703</c:v>
                </c:pt>
                <c:pt idx="10">
                  <c:v>87.557812658935802</c:v>
                </c:pt>
                <c:pt idx="11">
                  <c:v>57.483678866215797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Scotland</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2D7F-48F2-947A-0FE33E384539}"/>
                </c:ext>
              </c:extLst>
            </c:dLbl>
            <c:dLbl>
              <c:idx val="1"/>
              <c:layout>
                <c:manualLayout>
                  <c:x val="-2.8575664386153221E-2"/>
                  <c:y val="-3.959384188055992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2D7F-48F2-947A-0FE33E384539}"/>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2D7F-48F2-947A-0FE33E384539}"/>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2D7F-48F2-947A-0FE33E384539}"/>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2D7F-48F2-947A-0FE33E384539}"/>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2D7F-48F2-947A-0FE33E384539}"/>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2D7F-48F2-947A-0FE33E384539}"/>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2D7F-48F2-947A-0FE33E384539}"/>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2D7F-48F2-947A-0FE33E384539}"/>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2D7F-48F2-947A-0FE33E384539}"/>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2D7F-48F2-947A-0FE33E384539}"/>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0.0</c:formatCode>
                <c:ptCount val="12"/>
                <c:pt idx="0">
                  <c:v>9.1004567318404099</c:v>
                </c:pt>
                <c:pt idx="1">
                  <c:v>8.5243575261757201</c:v>
                </c:pt>
                <c:pt idx="2">
                  <c:v>10.854588307817499</c:v>
                </c:pt>
                <c:pt idx="3">
                  <c:v>10.5876321423519</c:v>
                </c:pt>
                <c:pt idx="4">
                  <c:v>7.3633677942940903</c:v>
                </c:pt>
                <c:pt idx="5">
                  <c:v>7.6388756683047498</c:v>
                </c:pt>
                <c:pt idx="6">
                  <c:v>11.247515964520501</c:v>
                </c:pt>
                <c:pt idx="7">
                  <c:v>9.1626103319397707</c:v>
                </c:pt>
                <c:pt idx="8">
                  <c:v>5.5003906213751499</c:v>
                </c:pt>
                <c:pt idx="9">
                  <c:v>6.3914151707918299</c:v>
                </c:pt>
                <c:pt idx="10">
                  <c:v>9.0542481017325898</c:v>
                </c:pt>
                <c:pt idx="11">
                  <c:v>8.5485744710646703</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Wales</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2D7F-48F2-947A-0FE33E384539}"/>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2D7F-48F2-947A-0FE33E384539}"/>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2D7F-48F2-947A-0FE33E384539}"/>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2D7F-48F2-947A-0FE33E384539}"/>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A-2D7F-48F2-947A-0FE33E384539}"/>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B-2D7F-48F2-947A-0FE33E384539}"/>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C-2D7F-48F2-947A-0FE33E384539}"/>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D-2D7F-48F2-947A-0FE33E384539}"/>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E-2D7F-48F2-947A-0FE33E384539}"/>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F-2D7F-48F2-947A-0FE33E384539}"/>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0-2D7F-48F2-947A-0FE33E384539}"/>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1-2D7F-48F2-947A-0FE33E384539}"/>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0.0</c:formatCode>
                <c:ptCount val="12"/>
                <c:pt idx="0">
                  <c:v>4.4408506633143796</c:v>
                </c:pt>
                <c:pt idx="1">
                  <c:v>6.2930050862124602</c:v>
                </c:pt>
                <c:pt idx="2">
                  <c:v>9.43543333197964</c:v>
                </c:pt>
                <c:pt idx="3">
                  <c:v>5.77524634534445</c:v>
                </c:pt>
                <c:pt idx="4">
                  <c:v>5.4338806906164301</c:v>
                </c:pt>
                <c:pt idx="5">
                  <c:v>5.1786295761318701</c:v>
                </c:pt>
                <c:pt idx="6">
                  <c:v>9.0332765218527307</c:v>
                </c:pt>
                <c:pt idx="7">
                  <c:v>4.8233707962782502</c:v>
                </c:pt>
                <c:pt idx="8">
                  <c:v>3.9680487919635201</c:v>
                </c:pt>
                <c:pt idx="9">
                  <c:v>5.8258242812555201</c:v>
                </c:pt>
                <c:pt idx="10">
                  <c:v>7.9813261577338999</c:v>
                </c:pt>
                <c:pt idx="11">
                  <c:v>4.52166433156951</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60"/>
          <c:min val="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563693225383759"/>
          <c:y val="2.4567851796746254E-2"/>
          <c:w val="0.80912166833877563"/>
          <c:h val="0.78840458393096924"/>
        </c:manualLayout>
      </c:layout>
      <c:barChart>
        <c:barDir val="col"/>
        <c:grouping val="percentStacked"/>
        <c:varyColors val="0"/>
        <c:ser>
          <c:idx val="0"/>
          <c:order val="0"/>
          <c:tx>
            <c:strRef>
              <c:f>Sheet1!$B$1</c:f>
              <c:strCache>
                <c:ptCount val="1"/>
                <c:pt idx="0">
                  <c:v>England as Residence</c:v>
                </c:pt>
              </c:strCache>
            </c:strRef>
          </c:tx>
          <c:spPr>
            <a:solidFill>
              <a:schemeClr val="accent1"/>
            </a:solidFill>
            <a:ln>
              <a:noFill/>
            </a:ln>
            <a:effectLst/>
          </c:spPr>
          <c:invertIfNegative val="0"/>
          <c:dPt>
            <c:idx val="1"/>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B52-4122-BC7D-B6FF4543EBC7}"/>
              </c:ext>
            </c:extLst>
          </c:dPt>
          <c:dPt>
            <c:idx val="2"/>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B52-4122-BC7D-B6FF4543EBC7}"/>
              </c:ext>
            </c:extLst>
          </c:dPt>
          <c:dPt>
            <c:idx val="3"/>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AB52-4122-BC7D-B6FF4543EBC7}"/>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B7D-4CEA-82A5-1E9048409093}"/>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B52-4122-BC7D-B6FF4543EBC7}"/>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B52-4122-BC7D-B6FF4543EBC7}"/>
                </c:ext>
              </c:extLst>
            </c:dLbl>
            <c:dLbl>
              <c:idx val="3"/>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AB52-4122-BC7D-B6FF4543EBC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Trip Destination England</c:v>
                </c:pt>
                <c:pt idx="1">
                  <c:v>Trip Destination Scotland</c:v>
                </c:pt>
                <c:pt idx="2">
                  <c:v>Trip Destination Wales</c:v>
                </c:pt>
              </c:strCache>
            </c:strRef>
          </c:cat>
          <c:val>
            <c:numRef>
              <c:f>Sheet1!$B$2:$B$4</c:f>
              <c:numCache>
                <c:formatCode>#,##0.0</c:formatCode>
                <c:ptCount val="3"/>
                <c:pt idx="0">
                  <c:v>82.6</c:v>
                </c:pt>
                <c:pt idx="1">
                  <c:v>4.4000000000000004</c:v>
                </c:pt>
                <c:pt idx="2">
                  <c:v>5.2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AB52-4122-BC7D-B6FF4543EBC7}"/>
            </c:ext>
          </c:extLst>
        </c:ser>
        <c:ser>
          <c:idx val="1"/>
          <c:order val="1"/>
          <c:tx>
            <c:strRef>
              <c:f>Sheet1!$C$1</c:f>
              <c:strCache>
                <c:ptCount val="1"/>
                <c:pt idx="0">
                  <c:v>Scotland as Residence</c:v>
                </c:pt>
              </c:strCache>
            </c:strRef>
          </c:tx>
          <c:spPr>
            <a:solidFill>
              <a:srgbClr val="D67D00"/>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B7D-4CEA-82A5-1E9048409093}"/>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CB7D-4CEA-82A5-1E9048409093}"/>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B7D-4CEA-82A5-1E904840909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Trip Destination England</c:v>
                </c:pt>
                <c:pt idx="1">
                  <c:v>Trip Destination Scotland</c:v>
                </c:pt>
                <c:pt idx="2">
                  <c:v>Trip Destination Wales</c:v>
                </c:pt>
              </c:strCache>
            </c:strRef>
          </c:cat>
          <c:val>
            <c:numRef>
              <c:f>Sheet1!$C$2:$C$4</c:f>
              <c:numCache>
                <c:formatCode>#,##0.0</c:formatCode>
                <c:ptCount val="3"/>
                <c:pt idx="0">
                  <c:v>3.6</c:v>
                </c:pt>
                <c:pt idx="1">
                  <c:v>6</c:v>
                </c:pt>
                <c:pt idx="2">
                  <c:v>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AB52-4122-BC7D-B6FF4543EBC7}"/>
            </c:ext>
          </c:extLst>
        </c:ser>
        <c:ser>
          <c:idx val="2"/>
          <c:order val="2"/>
          <c:tx>
            <c:strRef>
              <c:f>Sheet1!$D$1</c:f>
              <c:strCache>
                <c:ptCount val="1"/>
                <c:pt idx="0">
                  <c:v>Wales as Residence</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B7D-4CEA-82A5-1E9048409093}"/>
                </c:ext>
              </c:extLst>
            </c:dLbl>
            <c:dLbl>
              <c:idx val="1"/>
              <c:layout>
                <c:manualLayout>
                  <c:x val="1.948182936757803E-3"/>
                  <c:y val="3.6630288232117891E-3"/>
                </c:manualLayout>
              </c:layou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AB52-4122-BC7D-B6FF4543EBC7}"/>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CB7D-4CEA-82A5-1E904840909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Trip Destination England</c:v>
                </c:pt>
                <c:pt idx="1">
                  <c:v>Trip Destination Scotland</c:v>
                </c:pt>
                <c:pt idx="2">
                  <c:v>Trip Destination Wales</c:v>
                </c:pt>
              </c:strCache>
            </c:strRef>
          </c:cat>
          <c:val>
            <c:numRef>
              <c:f>Sheet1!$D$2:$D$4</c:f>
              <c:numCache>
                <c:formatCode>#,##0.0</c:formatCode>
                <c:ptCount val="3"/>
                <c:pt idx="0">
                  <c:v>3.4</c:v>
                </c:pt>
                <c:pt idx="1">
                  <c:v>0.2</c:v>
                </c:pt>
                <c:pt idx="2">
                  <c:v>2.2000000000000002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AB52-4122-BC7D-B6FF4543EBC7}"/>
            </c:ext>
          </c:extLst>
        </c:ser>
        <c:dLbls>
          <c:showLegendKey val="0"/>
          <c:showVal val="0"/>
          <c:showCatName val="0"/>
          <c:showSerName val="0"/>
          <c:showPercent val="0"/>
          <c:showBubbleSize val="0"/>
        </c:dLbls>
        <c:gapWidth val="219"/>
        <c:overlap val="100"/>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0"/>
          <c:y val="6.3796631991863251E-2"/>
          <c:w val="0.21092477440834045"/>
          <c:h val="0.70512455701828003"/>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smtId="4294967295"/>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80125246942043E-3"/>
          <c:y val="0.17580191791057587"/>
          <c:w val="0.98999512195587158"/>
          <c:h val="0.73011678457260132"/>
        </c:manualLayout>
      </c:layout>
      <c:lineChart>
        <c:grouping val="standard"/>
        <c:varyColors val="0"/>
        <c:ser>
          <c:idx val="0"/>
          <c:order val="0"/>
          <c:tx>
            <c:strRef>
              <c:f>Sheet1!$A$2</c:f>
              <c:strCache>
                <c:ptCount val="1"/>
                <c:pt idx="0">
                  <c:v>GB</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E853-4C73-B95C-B1171F3A769C}"/>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853-4C73-B95C-B1171F3A769C}"/>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E853-4C73-B95C-B1171F3A769C}"/>
              </c:ext>
            </c:extLst>
          </c:dPt>
          <c:dLbls>
            <c:dLbl>
              <c:idx val="0"/>
              <c:layout>
                <c:manualLayout>
                  <c:x val="-5.5834319442510605E-2"/>
                  <c:y val="7.2818854823708534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E853-4C73-B95C-B1171F3A769C}"/>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853-4C73-B95C-B1171F3A769C}"/>
                </c:ext>
              </c:extLst>
            </c:dLbl>
            <c:dLbl>
              <c:idx val="2"/>
              <c:layout>
                <c:manualLayout>
                  <c:x val="-1.9108481705188751E-2"/>
                  <c:y val="-3.46029363572597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E853-4C73-B95C-B1171F3A769C}"/>
                </c:ext>
              </c:extLst>
            </c:dLbl>
            <c:dLbl>
              <c:idx val="3"/>
              <c:layout>
                <c:manualLayout>
                  <c:x val="9.9960556253790855E-3"/>
                  <c:y val="-4.388740658760070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A0AA-4A97-9152-64C0EFE340E8}"/>
                </c:ext>
              </c:extLst>
            </c:dLbl>
            <c:dLbl>
              <c:idx val="4"/>
              <c:layout>
                <c:manualLayout>
                  <c:x val="-1.266471017152071E-2"/>
                  <c:y val="-4.681934416294097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E853-4C73-B95C-B1171F3A769C}"/>
                </c:ext>
              </c:extLst>
            </c:dLbl>
            <c:dLbl>
              <c:idx val="5"/>
              <c:layout>
                <c:manualLayout>
                  <c:x val="-1.3380670920014381E-2"/>
                  <c:y val="-4.332894086837768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E853-4C73-B95C-B1171F3A769C}"/>
                </c:ext>
              </c:extLst>
            </c:dLbl>
            <c:dLbl>
              <c:idx val="6"/>
              <c:layout>
                <c:manualLayout>
                  <c:x val="2.1735390182584524E-3"/>
                  <c:y val="-4.681934416294097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6-E853-4C73-B95C-B1171F3A769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7BDA-4A8D-9C37-EA1BC0E8D464}"/>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7BDA-4A8D-9C37-EA1BC0E8D464}"/>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7BDA-4A8D-9C37-EA1BC0E8D464}"/>
                </c:ext>
              </c:extLst>
            </c:dLbl>
            <c:dLbl>
              <c:idx val="10"/>
              <c:layout>
                <c:manualLayout>
                  <c:x val="-2.7873767539858818E-2"/>
                  <c:y val="8.4686223417520523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ABB7-41DE-B0DD-104D1AF87D91}"/>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7BDA-4A8D-9C37-EA1BC0E8D464}"/>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"£"#,##0</c:formatCode>
                <c:ptCount val="12"/>
                <c:pt idx="0">
                  <c:v>231.65466157802001</c:v>
                </c:pt>
                <c:pt idx="1">
                  <c:v>252.802986891404</c:v>
                </c:pt>
                <c:pt idx="2">
                  <c:v>278.08944785478201</c:v>
                </c:pt>
                <c:pt idx="3">
                  <c:v>264.44427220811201</c:v>
                </c:pt>
                <c:pt idx="4">
                  <c:v>263.14551019150002</c:v>
                </c:pt>
                <c:pt idx="5">
                  <c:v>263.91147597012099</c:v>
                </c:pt>
                <c:pt idx="6">
                  <c:v>277.812198662323</c:v>
                </c:pt>
                <c:pt idx="7">
                  <c:v>257.14963681013</c:v>
                </c:pt>
                <c:pt idx="8">
                  <c:v>251.10846153879299</c:v>
                </c:pt>
                <c:pt idx="9">
                  <c:v>293.56956499500001</c:v>
                </c:pt>
                <c:pt idx="10">
                  <c:v>342.00031918137603</c:v>
                </c:pt>
                <c:pt idx="11">
                  <c:v>341.67937500288099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E853-4C73-B95C-B1171F3A769C}"/>
            </c:ext>
          </c:extLst>
        </c:ser>
        <c:ser>
          <c:idx val="1"/>
          <c:order val="1"/>
          <c:tx>
            <c:strRef>
              <c:f>Sheet1!$A$3</c:f>
              <c:strCache>
                <c:ptCount val="1"/>
                <c:pt idx="0">
                  <c:v>England</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layout>
                <c:manualLayout>
                  <c:x val="-5.3834348917007446E-2"/>
                  <c:y val="4.158387705683708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E853-4C73-B95C-B1171F3A769C}"/>
                </c:ext>
              </c:extLst>
            </c:dLbl>
            <c:dLbl>
              <c:idx val="1"/>
              <c:layout>
                <c:manualLayout>
                  <c:x val="-7.0280082523822784E-2"/>
                  <c:y val="-2.124335616827011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E853-4C73-B95C-B1171F3A769C}"/>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7BDA-4A8D-9C37-EA1BC0E8D464}"/>
                </c:ext>
              </c:extLst>
            </c:dLbl>
            <c:dLbl>
              <c:idx val="3"/>
              <c:layout>
                <c:manualLayout>
                  <c:x val="-5.8642998337745667E-2"/>
                  <c:y val="5.784915015101432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A0AA-4A97-9152-64C0EFE340E8}"/>
                </c:ext>
              </c:extLst>
            </c:dLbl>
            <c:dLbl>
              <c:idx val="4"/>
              <c:layout>
                <c:manualLayout>
                  <c:x val="-3.0240630730986595E-2"/>
                  <c:y val="2.11999323219060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A0AA-4A97-9152-64C0EFE340E8}"/>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7BDA-4A8D-9C37-EA1BC0E8D464}"/>
                </c:ext>
              </c:extLst>
            </c:dLbl>
            <c:dLbl>
              <c:idx val="6"/>
              <c:layout>
                <c:manualLayout>
                  <c:x val="-5.4698225110769272E-2"/>
                  <c:y val="-3.639169782400131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A0AA-4A97-9152-64C0EFE340E8}"/>
                </c:ext>
              </c:extLst>
            </c:dLbl>
            <c:dLbl>
              <c:idx val="7"/>
              <c:layout>
                <c:manualLayout>
                  <c:x val="-1.0493096197023988E-3"/>
                  <c:y val="3.747922135517001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280-4FC6-A740-E262DFD8A6BE}"/>
                </c:ext>
              </c:extLst>
            </c:dLbl>
            <c:dLbl>
              <c:idx val="8"/>
              <c:layout>
                <c:manualLayout>
                  <c:x val="-2.4717949330806732E-2"/>
                  <c:y val="8.9835245162248611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ABB7-41DE-B0DD-104D1AF87D91}"/>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7BDA-4A8D-9C37-EA1BC0E8D464}"/>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7BDA-4A8D-9C37-EA1BC0E8D464}"/>
                </c:ext>
              </c:extLst>
            </c:dLbl>
            <c:dLbl>
              <c:idx val="11"/>
              <c:layout>
                <c:manualLayout>
                  <c:x val="-2.442137710750103E-2"/>
                  <c:y val="-1.4876807108521461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ABB7-41DE-B0DD-104D1AF87D91}"/>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"£"#,##0</c:formatCode>
                <c:ptCount val="12"/>
                <c:pt idx="0">
                  <c:v>230.40193623241299</c:v>
                </c:pt>
                <c:pt idx="1">
                  <c:v>251.051430143272</c:v>
                </c:pt>
                <c:pt idx="2">
                  <c:v>276.45691123522403</c:v>
                </c:pt>
                <c:pt idx="3">
                  <c:v>257.588124907929</c:v>
                </c:pt>
                <c:pt idx="4">
                  <c:v>260.35439903812301</c:v>
                </c:pt>
                <c:pt idx="5">
                  <c:v>260.75345637630102</c:v>
                </c:pt>
                <c:pt idx="6">
                  <c:v>273.66619327987098</c:v>
                </c:pt>
                <c:pt idx="7">
                  <c:v>250.21452057768201</c:v>
                </c:pt>
                <c:pt idx="8">
                  <c:v>249.438869215474</c:v>
                </c:pt>
                <c:pt idx="9">
                  <c:v>286.17747653142601</c:v>
                </c:pt>
                <c:pt idx="10">
                  <c:v>330.77828593251002</c:v>
                </c:pt>
                <c:pt idx="11">
                  <c:v>338.31200568836402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E853-4C73-B95C-B1171F3A769C}"/>
            </c:ext>
          </c:extLst>
        </c:ser>
        <c:ser>
          <c:idx val="2"/>
          <c:order val="2"/>
          <c:tx>
            <c:strRef>
              <c:f>Sheet1!$A$4</c:f>
              <c:strCache>
                <c:ptCount val="1"/>
                <c:pt idx="0">
                  <c:v>Scotland</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layout>
                <c:manualLayout>
                  <c:x val="-3.3396448940038681E-2"/>
                  <c:y val="3.464663773775100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A0AA-4A97-9152-64C0EFE340E8}"/>
                </c:ext>
              </c:extLst>
            </c:dLbl>
            <c:dLbl>
              <c:idx val="1"/>
              <c:layout>
                <c:manualLayout>
                  <c:x val="-2.6208825409412384E-2"/>
                  <c:y val="3.894024342298507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E853-4C73-B95C-B1171F3A769C}"/>
                </c:ext>
              </c:extLst>
            </c:dLbl>
            <c:dLbl>
              <c:idx val="2"/>
              <c:layout>
                <c:manualLayout>
                  <c:x val="-4.7917190939188004E-2"/>
                  <c:y val="-7.474255561828613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E853-4C73-B95C-B1171F3A769C}"/>
                </c:ext>
              </c:extLst>
            </c:dLbl>
            <c:dLbl>
              <c:idx val="3"/>
              <c:layout>
                <c:manualLayout>
                  <c:x val="-5.6233205832540989E-3"/>
                  <c:y val="5.265710875391960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E853-4C73-B95C-B1171F3A769C}"/>
                </c:ext>
              </c:extLst>
            </c:dLbl>
            <c:dLbl>
              <c:idx val="4"/>
              <c:layout>
                <c:manualLayout>
                  <c:x val="-3.0737672001123428E-2"/>
                  <c:y val="3.345989808440208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E853-4C73-B95C-B1171F3A769C}"/>
                </c:ext>
              </c:extLst>
            </c:dLbl>
            <c:dLbl>
              <c:idx val="5"/>
              <c:layout>
                <c:manualLayout>
                  <c:x val="-6.3873767852783203E-2"/>
                  <c:y val="-4.856454581022262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E853-4C73-B95C-B1171F3A769C}"/>
                </c:ext>
              </c:extLst>
            </c:dLbl>
            <c:dLbl>
              <c:idx val="6"/>
              <c:layout>
                <c:manualLayout>
                  <c:x val="-3.3319540321826935E-2"/>
                  <c:y val="3.869550302624702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E853-4C73-B95C-B1171F3A769C}"/>
                </c:ext>
              </c:extLst>
            </c:dLbl>
            <c:dLbl>
              <c:idx val="7"/>
              <c:layout>
                <c:manualLayout>
                  <c:x val="-3.1818538904190063E-2"/>
                  <c:y val="3.813703730702400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A0AA-4A97-9152-64C0EFE340E8}"/>
                </c:ext>
              </c:extLst>
            </c:dLbl>
            <c:dLbl>
              <c:idx val="8"/>
              <c:layout>
                <c:manualLayout>
                  <c:x val="-2.3928994312882423E-2"/>
                  <c:y val="1.719462685286998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ABB7-41DE-B0DD-104D1AF87D91}"/>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7BDA-4A8D-9C37-EA1BC0E8D464}"/>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7BDA-4A8D-9C37-EA1BC0E8D464}"/>
                </c:ext>
              </c:extLst>
            </c:dLbl>
            <c:dLbl>
              <c:idx val="11"/>
              <c:layout>
                <c:manualLayout>
                  <c:x val="-2.3668639361858368E-2"/>
                  <c:y val="1.021382305771112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ABB7-41DE-B0DD-104D1AF87D91}"/>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"£"#,##0</c:formatCode>
                <c:ptCount val="12"/>
                <c:pt idx="0">
                  <c:v>204.008918832875</c:v>
                </c:pt>
                <c:pt idx="1">
                  <c:v>241.48140902691901</c:v>
                </c:pt>
                <c:pt idx="2">
                  <c:v>278.99421217698603</c:v>
                </c:pt>
                <c:pt idx="3">
                  <c:v>261.67825345974501</c:v>
                </c:pt>
                <c:pt idx="4">
                  <c:v>244.46967625951899</c:v>
                </c:pt>
                <c:pt idx="5">
                  <c:v>265.21097226931698</c:v>
                </c:pt>
                <c:pt idx="6">
                  <c:v>273.22393330319198</c:v>
                </c:pt>
                <c:pt idx="7">
                  <c:v>247.359107887194</c:v>
                </c:pt>
                <c:pt idx="8">
                  <c:v>237.32397254918999</c:v>
                </c:pt>
                <c:pt idx="9">
                  <c:v>314.80269262593799</c:v>
                </c:pt>
                <c:pt idx="10">
                  <c:v>361.07583660259502</c:v>
                </c:pt>
                <c:pt idx="11">
                  <c:v>324.86903834402699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E853-4C73-B95C-B1171F3A769C}"/>
            </c:ext>
          </c:extLst>
        </c:ser>
        <c:ser>
          <c:idx val="3"/>
          <c:order val="3"/>
          <c:tx>
            <c:strRef>
              <c:f>Sheet1!$A$5</c:f>
              <c:strCache>
                <c:ptCount val="1"/>
                <c:pt idx="0">
                  <c:v>Wales</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7BDA-4A8D-9C37-EA1BC0E8D464}"/>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7BDA-4A8D-9C37-EA1BC0E8D464}"/>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7BDA-4A8D-9C37-EA1BC0E8D464}"/>
                </c:ext>
              </c:extLst>
            </c:dLbl>
            <c:dLbl>
              <c:idx val="3"/>
              <c:layout>
                <c:manualLayout>
                  <c:x val="-2.9451675713062286E-2"/>
                  <c:y val="-3.813689947128295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A0AA-4A97-9152-64C0EFE340E8}"/>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7BDA-4A8D-9C37-EA1BC0E8D464}"/>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7BDA-4A8D-9C37-EA1BC0E8D464}"/>
                </c:ext>
              </c:extLst>
            </c:dLbl>
            <c:dLbl>
              <c:idx val="6"/>
              <c:layout>
                <c:manualLayout>
                  <c:x val="-2.3140039294958115E-2"/>
                  <c:y val="2.992593683302402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E853-4C73-B95C-B1171F3A769C}"/>
                </c:ext>
              </c:extLst>
            </c:dLbl>
            <c:dLbl>
              <c:idx val="7"/>
              <c:layout>
                <c:manualLayout>
                  <c:x val="-3.0240630730986595E-2"/>
                  <c:y val="-3.464649990200996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A0AA-4A97-9152-64C0EFE340E8}"/>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7BDA-4A8D-9C37-EA1BC0E8D464}"/>
                </c:ext>
              </c:extLst>
            </c:dLbl>
            <c:dLbl>
              <c:idx val="9"/>
              <c:layout>
                <c:manualLayout>
                  <c:x val="-3.0240630730986595E-2"/>
                  <c:y val="-3.2328816596418619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ABB7-41DE-B0DD-104D1AF87D91}"/>
                </c:ext>
              </c:extLst>
            </c:dLbl>
            <c:dLbl>
              <c:idx val="10"/>
              <c:layout>
                <c:manualLayout>
                  <c:x val="-2.5506902486085892E-2"/>
                  <c:y val="7.238323800265789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ABB7-41DE-B0DD-104D1AF87D91}"/>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7BDA-4A8D-9C37-EA1BC0E8D464}"/>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"£"#,##0</c:formatCode>
                <c:ptCount val="12"/>
                <c:pt idx="0">
                  <c:v>168.379462081702</c:v>
                </c:pt>
                <c:pt idx="1">
                  <c:v>190.57031620894401</c:v>
                </c:pt>
                <c:pt idx="2">
                  <c:v>224.675137431634</c:v>
                </c:pt>
                <c:pt idx="3">
                  <c:v>279.92547532726599</c:v>
                </c:pt>
                <c:pt idx="4">
                  <c:v>200.893053156451</c:v>
                </c:pt>
                <c:pt idx="5">
                  <c:v>223.39491271346799</c:v>
                </c:pt>
                <c:pt idx="6">
                  <c:v>250.27200515265201</c:v>
                </c:pt>
                <c:pt idx="7">
                  <c:v>281.17417225596699</c:v>
                </c:pt>
                <c:pt idx="8">
                  <c:v>205.81821324700101</c:v>
                </c:pt>
                <c:pt idx="9">
                  <c:v>287.05113057606201</c:v>
                </c:pt>
                <c:pt idx="10">
                  <c:v>359.44312522303102</c:v>
                </c:pt>
                <c:pt idx="11">
                  <c:v>296.73809465123497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E853-4C73-B95C-B1171F3A769C}"/>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70"/>
          <c:min val="14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490579724311829E-3"/>
          <c:y val="0.14787870645523071"/>
          <c:w val="0.98999512195587158"/>
          <c:h val="0.76851117610931396"/>
        </c:manualLayout>
      </c:layout>
      <c:lineChart>
        <c:grouping val="standard"/>
        <c:varyColors val="0"/>
        <c:ser>
          <c:idx val="0"/>
          <c:order val="0"/>
          <c:tx>
            <c:strRef>
              <c:f>Sheet1!$A$2</c:f>
              <c:strCache>
                <c:ptCount val="1"/>
                <c:pt idx="0">
                  <c:v>GB</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layout>
                <c:manualLayout>
                  <c:x val="-5.899013951420784E-2"/>
                  <c:y val="-1.540572661906480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7EC-47FA-814C-4369D2635975}"/>
                </c:ext>
              </c:extLst>
            </c:dLbl>
            <c:dLbl>
              <c:idx val="1"/>
              <c:layout>
                <c:manualLayout>
                  <c:x val="-5.0061158835887909E-2"/>
                  <c:y val="2.647909522056579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C7EC-47FA-814C-4369D2635975}"/>
                </c:ext>
              </c:extLst>
            </c:dLbl>
            <c:dLbl>
              <c:idx val="2"/>
              <c:layout>
                <c:manualLayout>
                  <c:x val="-4.3676529079675674E-2"/>
                  <c:y val="3.345989808440208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C7EC-47FA-814C-4369D2635975}"/>
                </c:ext>
              </c:extLst>
            </c:dLbl>
            <c:dLbl>
              <c:idx val="3"/>
              <c:layout>
                <c:manualLayout>
                  <c:x val="-7.1238689124584198E-2"/>
                  <c:y val="-4.332894086837768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F05F-410D-A100-F5FC2E1F362C}"/>
                </c:ext>
              </c:extLst>
            </c:dLbl>
            <c:dLbl>
              <c:idx val="4"/>
              <c:layout>
                <c:manualLayout>
                  <c:x val="-3.4998029470443726E-2"/>
                  <c:y val="3.813703730702400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6485-45B3-9457-D32F668976D8}"/>
                </c:ext>
              </c:extLst>
            </c:dLbl>
            <c:dLbl>
              <c:idx val="5"/>
              <c:layout>
                <c:manualLayout>
                  <c:x val="-4.6648960560560226E-2"/>
                  <c:y val="2.29886937886476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F05F-410D-A100-F5FC2E1F362C}"/>
                </c:ext>
              </c:extLst>
            </c:dLbl>
            <c:dLbl>
              <c:idx val="6"/>
              <c:layout>
                <c:manualLayout>
                  <c:x val="-5.6055537424981594E-3"/>
                  <c:y val="-6.427135318517684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05F-410D-A100-F5FC2E1F362C}"/>
                </c:ext>
              </c:extLst>
            </c:dLbl>
            <c:dLbl>
              <c:idx val="7"/>
              <c:layout>
                <c:manualLayout>
                  <c:x val="-2.6508874725550413E-3"/>
                  <c:y val="-7.238186430186033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6485-45B3-9457-D32F668976D8}"/>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F7AF-47C6-A59C-77D18FE14EF8}"/>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F7AF-47C6-A59C-77D18FE14EF8}"/>
                </c:ext>
              </c:extLst>
            </c:dLbl>
            <c:dLbl>
              <c:idx val="10"/>
              <c:layout>
                <c:manualLayout>
                  <c:x val="-2.5506902486085892E-2"/>
                  <c:y val="-2.5738278054632246E-4"/>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A14D-4DE5-8A86-3E71E8EFD749}"/>
                </c:ext>
              </c:extLst>
            </c:dLbl>
            <c:dLbl>
              <c:idx val="11"/>
              <c:layout>
                <c:manualLayout>
                  <c:x val="-1.7334699630737305E-2"/>
                  <c:y val="-9.449823200702667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A14D-4DE5-8A86-3E71E8EFD749}"/>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"£"#,##0</c:formatCode>
                <c:ptCount val="12"/>
                <c:pt idx="0">
                  <c:v>78.686387401598694</c:v>
                </c:pt>
                <c:pt idx="1">
                  <c:v>82.555107850089698</c:v>
                </c:pt>
                <c:pt idx="2">
                  <c:v>83.224635607438103</c:v>
                </c:pt>
                <c:pt idx="3">
                  <c:v>95.652724715807594</c:v>
                </c:pt>
                <c:pt idx="4">
                  <c:v>91.980603786776101</c:v>
                </c:pt>
                <c:pt idx="5">
                  <c:v>91.222915894649304</c:v>
                </c:pt>
                <c:pt idx="6">
                  <c:v>88.667217657318901</c:v>
                </c:pt>
                <c:pt idx="7">
                  <c:v>97.149180423541296</c:v>
                </c:pt>
                <c:pt idx="8">
                  <c:v>89.975085723401406</c:v>
                </c:pt>
                <c:pt idx="9">
                  <c:v>105.222440070236</c:v>
                </c:pt>
                <c:pt idx="10">
                  <c:v>105.834326806863</c:v>
                </c:pt>
                <c:pt idx="11">
                  <c:v>124.918448969501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England</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layout>
                <c:manualLayout>
                  <c:x val="-3.4055259078741074E-2"/>
                  <c:y val="-4.511770233511924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DB3-441A-9698-3433292B8214}"/>
                </c:ext>
              </c:extLst>
            </c:dLbl>
            <c:dLbl>
              <c:idx val="1"/>
              <c:layout>
                <c:manualLayout>
                  <c:x val="2.3037474602460861E-3"/>
                  <c:y val="3.111267276108264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DAAD-46C7-B4BA-05DA67F52F99}"/>
                </c:ext>
              </c:extLst>
            </c:dLbl>
            <c:dLbl>
              <c:idx val="2"/>
              <c:layout>
                <c:manualLayout>
                  <c:x val="-2.1544424816966057E-2"/>
                  <c:y val="-5.963777750730514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F05F-410D-A100-F5FC2E1F362C}"/>
                </c:ext>
              </c:extLst>
            </c:dLbl>
            <c:dLbl>
              <c:idx val="3"/>
              <c:layout>
                <c:manualLayout>
                  <c:x val="-1.7487211152911186E-2"/>
                  <c:y val="3.690674155950546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29A1-49C7-B19E-E80AA7CA0300}"/>
                </c:ext>
              </c:extLst>
            </c:dLbl>
            <c:dLbl>
              <c:idx val="4"/>
              <c:layout>
                <c:manualLayout>
                  <c:x val="1.0761341080069542E-2"/>
                  <c:y val="-4.16273027658462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6485-45B3-9457-D32F668976D8}"/>
                </c:ext>
              </c:extLst>
            </c:dLbl>
            <c:dLbl>
              <c:idx val="5"/>
              <c:layout>
                <c:manualLayout>
                  <c:x val="-1.1146003380417824E-2"/>
                  <c:y val="-4.393096640706062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F05F-410D-A100-F5FC2E1F362C}"/>
                </c:ext>
              </c:extLst>
            </c:dLbl>
            <c:dLbl>
              <c:idx val="6"/>
              <c:layout>
                <c:manualLayout>
                  <c:x val="-5.0575967878103256E-2"/>
                  <c:y val="-5.440217256546020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F05F-410D-A100-F5FC2E1F362C}"/>
                </c:ext>
              </c:extLst>
            </c:dLbl>
            <c:dLbl>
              <c:idx val="7"/>
              <c:layout>
                <c:manualLayout>
                  <c:x val="-2.7897436171770096E-2"/>
                  <c:y val="-3.290129825472831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6485-45B3-9457-D32F668976D8}"/>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F7AF-47C6-A59C-77D18FE14EF8}"/>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F7AF-47C6-A59C-77D18FE14EF8}"/>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F7AF-47C6-A59C-77D18FE14EF8}"/>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F7AF-47C6-A59C-77D18FE14EF8}"/>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"£"#,##0</c:formatCode>
                <c:ptCount val="12"/>
                <c:pt idx="0">
                  <c:v>80.748746297544798</c:v>
                </c:pt>
                <c:pt idx="1">
                  <c:v>83.713801713488493</c:v>
                </c:pt>
                <c:pt idx="2">
                  <c:v>84.804171340574896</c:v>
                </c:pt>
                <c:pt idx="3">
                  <c:v>95.0710397806168</c:v>
                </c:pt>
                <c:pt idx="4">
                  <c:v>93.796315875065702</c:v>
                </c:pt>
                <c:pt idx="5">
                  <c:v>91.665177378586407</c:v>
                </c:pt>
                <c:pt idx="6">
                  <c:v>89.511140115089304</c:v>
                </c:pt>
                <c:pt idx="7">
                  <c:v>98.419916926941298</c:v>
                </c:pt>
                <c:pt idx="8">
                  <c:v>90.226282203367106</c:v>
                </c:pt>
                <c:pt idx="9">
                  <c:v>105.385785896729</c:v>
                </c:pt>
                <c:pt idx="10">
                  <c:v>104.426830416199</c:v>
                </c:pt>
                <c:pt idx="11">
                  <c:v>126.54484941491501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Scotland</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F7AF-47C6-A59C-77D18FE14EF8}"/>
                </c:ext>
              </c:extLst>
            </c:dLbl>
            <c:dLbl>
              <c:idx val="1"/>
              <c:layout>
                <c:manualLayout>
                  <c:x val="-3.3309414982795715E-2"/>
                  <c:y val="-4.657460376620292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layout>
                <c:manualLayout>
                  <c:x val="1.2110143434256315E-3"/>
                  <c:y val="2.124349214136600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F05F-410D-A100-F5FC2E1F362C}"/>
                </c:ext>
              </c:extLst>
            </c:dLbl>
            <c:dLbl>
              <c:idx val="3"/>
              <c:layout>
                <c:manualLayout>
                  <c:x val="7.6055228710174561E-3"/>
                  <c:y val="-2.643539756536483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6485-45B3-9457-D32F668976D8}"/>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F7AF-47C6-A59C-77D18FE14EF8}"/>
                </c:ext>
              </c:extLst>
            </c:dLbl>
            <c:dLbl>
              <c:idx val="5"/>
              <c:layout>
                <c:manualLayout>
                  <c:x val="-8.9112734422087669E-3"/>
                  <c:y val="2.473389543592929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F05F-410D-A100-F5FC2E1F362C}"/>
                </c:ext>
              </c:extLst>
            </c:dLbl>
            <c:dLbl>
              <c:idx val="6"/>
              <c:layout>
                <c:manualLayout>
                  <c:x val="7.6567735522985458E-3"/>
                  <c:y val="2.29886937886476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F05F-410D-A100-F5FC2E1F362C}"/>
                </c:ext>
              </c:extLst>
            </c:dLbl>
            <c:dLbl>
              <c:idx val="7"/>
              <c:layout>
                <c:manualLayout>
                  <c:x val="-3.0264299362897873E-2"/>
                  <c:y val="3.639183565974235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6485-45B3-9457-D32F668976D8}"/>
                </c:ext>
              </c:extLst>
            </c:dLbl>
            <c:dLbl>
              <c:idx val="8"/>
              <c:layout>
                <c:manualLayout>
                  <c:x val="-1.7552314326167107E-2"/>
                  <c:y val="-6.657502055168151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A14D-4DE5-8A86-3E71E8EFD749}"/>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F7AF-47C6-A59C-77D18FE14EF8}"/>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F7AF-47C6-A59C-77D18FE14EF8}"/>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F7AF-47C6-A59C-77D18FE14EF8}"/>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"£"#,##0</c:formatCode>
                <c:ptCount val="12"/>
                <c:pt idx="0">
                  <c:v>70.7939039801837</c:v>
                </c:pt>
                <c:pt idx="1">
                  <c:v>87.559582611746393</c:v>
                </c:pt>
                <c:pt idx="2">
                  <c:v>84.442941524421897</c:v>
                </c:pt>
                <c:pt idx="3">
                  <c:v>96.188676658516201</c:v>
                </c:pt>
                <c:pt idx="4">
                  <c:v>95.359112403444598</c:v>
                </c:pt>
                <c:pt idx="5">
                  <c:v>90.802882418787206</c:v>
                </c:pt>
                <c:pt idx="6">
                  <c:v>86.004181148861704</c:v>
                </c:pt>
                <c:pt idx="7">
                  <c:v>90.122303665985498</c:v>
                </c:pt>
                <c:pt idx="8">
                  <c:v>92.454623277584602</c:v>
                </c:pt>
                <c:pt idx="9">
                  <c:v>110.922450717026</c:v>
                </c:pt>
                <c:pt idx="10">
                  <c:v>117.637310600361</c:v>
                </c:pt>
                <c:pt idx="11">
                  <c:v>123.254819810539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Wales</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layout>
                <c:manualLayout>
                  <c:x val="-1.7357001081109047E-2"/>
                  <c:y val="4.71204258501529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DB3-441A-9698-3433292B8214}"/>
                </c:ext>
              </c:extLst>
            </c:dLbl>
            <c:dLbl>
              <c:idx val="1"/>
              <c:layout>
                <c:manualLayout>
                  <c:x val="-1.3412228785455227E-2"/>
                  <c:y val="4.188482090830802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F05F-410D-A100-F5FC2E1F362C}"/>
                </c:ext>
              </c:extLst>
            </c:dLbl>
            <c:dLbl>
              <c:idx val="2"/>
              <c:layout>
                <c:manualLayout>
                  <c:x val="-9.4674555584788322E-3"/>
                  <c:y val="4.013962298631668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F05F-410D-A100-F5FC2E1F362C}"/>
                </c:ext>
              </c:extLst>
            </c:dLbl>
            <c:dLbl>
              <c:idx val="3"/>
              <c:layout>
                <c:manualLayout>
                  <c:x val="-4.7337277792394161E-3"/>
                  <c:y val="-1.570680923759937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F05F-410D-A100-F5FC2E1F362C}"/>
                </c:ext>
              </c:extLst>
            </c:dLbl>
            <c:dLbl>
              <c:idx val="4"/>
              <c:layout>
                <c:manualLayout>
                  <c:x val="-1.0256410576403141E-2"/>
                  <c:y val="4.188482090830802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F05F-410D-A100-F5FC2E1F362C}"/>
                </c:ext>
              </c:extLst>
            </c:dLbl>
            <c:dLbl>
              <c:idx val="5"/>
              <c:layout>
                <c:manualLayout>
                  <c:x val="-2.9191320762038231E-2"/>
                  <c:y val="4.886562749743461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6485-45B3-9457-D32F668976D8}"/>
                </c:ext>
              </c:extLst>
            </c:dLbl>
            <c:dLbl>
              <c:idx val="6"/>
              <c:layout>
                <c:manualLayout>
                  <c:x val="-5.2859961986541748E-2"/>
                  <c:y val="1.919721066951751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05F-410D-A100-F5FC2E1F362C}"/>
                </c:ext>
              </c:extLst>
            </c:dLbl>
            <c:dLbl>
              <c:idx val="7"/>
              <c:layout>
                <c:manualLayout>
                  <c:x val="-2.6035502552986145E-2"/>
                  <c:y val="2.79232151806354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6485-45B3-9457-D32F668976D8}"/>
                </c:ext>
              </c:extLst>
            </c:dLbl>
            <c:dLbl>
              <c:idx val="8"/>
              <c:layout>
                <c:manualLayout>
                  <c:x val="-1.6568047925829887E-2"/>
                  <c:y val="3.141361847519874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A14D-4DE5-8A86-3E71E8EFD749}"/>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F7AF-47C6-A59C-77D18FE14EF8}"/>
                </c:ext>
              </c:extLst>
            </c:dLbl>
            <c:dLbl>
              <c:idx val="10"/>
              <c:layout>
                <c:manualLayout>
                  <c:x val="-3.0769230797886848E-2"/>
                  <c:y val="-4.71204258501529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A14D-4DE5-8A86-3E71E8EFD749}"/>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F7AF-47C6-A59C-77D18FE14EF8}"/>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"£"#,##0</c:formatCode>
                <c:ptCount val="12"/>
                <c:pt idx="0">
                  <c:v>65.528931315785599</c:v>
                </c:pt>
                <c:pt idx="1">
                  <c:v>63.181884510641098</c:v>
                </c:pt>
                <c:pt idx="2">
                  <c:v>64.866601557497006</c:v>
                </c:pt>
                <c:pt idx="3">
                  <c:v>102.455928474757</c:v>
                </c:pt>
                <c:pt idx="4">
                  <c:v>66.672025692973804</c:v>
                </c:pt>
                <c:pt idx="5">
                  <c:v>86.066395195134803</c:v>
                </c:pt>
                <c:pt idx="6">
                  <c:v>83.622428269133493</c:v>
                </c:pt>
                <c:pt idx="7">
                  <c:v>94.394447830304998</c:v>
                </c:pt>
                <c:pt idx="8">
                  <c:v>83.412092848059601</c:v>
                </c:pt>
                <c:pt idx="9">
                  <c:v>97.249537127629594</c:v>
                </c:pt>
                <c:pt idx="10">
                  <c:v>107.885384658813</c:v>
                </c:pt>
                <c:pt idx="11">
                  <c:v>107.38733269425499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30"/>
          <c:min val="50"/>
        </c:scaling>
        <c:delete val="0"/>
        <c:axPos val="l"/>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GB</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layout>
                <c:manualLayout>
                  <c:x val="-4.8733726143836975E-2"/>
                  <c:y val="-4.158373922109603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7EC-47FA-814C-4369D2635975}"/>
                </c:ext>
              </c:extLst>
            </c:dLbl>
            <c:dLbl>
              <c:idx val="1"/>
              <c:layout>
                <c:manualLayout>
                  <c:x val="-3.9015796035528183E-2"/>
                  <c:y val="-4.681934416294097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C7EC-47FA-814C-4369D2635975}"/>
                </c:ext>
              </c:extLst>
            </c:dLbl>
            <c:dLbl>
              <c:idx val="2"/>
              <c:layout>
                <c:manualLayout>
                  <c:x val="-2.6319526135921478E-2"/>
                  <c:y val="-2.587693184614181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C7EC-47FA-814C-4369D2635975}"/>
                </c:ext>
              </c:extLst>
            </c:dLbl>
            <c:dLbl>
              <c:idx val="3"/>
              <c:layout>
                <c:manualLayout>
                  <c:x val="-1.8378729000687599E-2"/>
                  <c:y val="-3.98385412991046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F05F-410D-A100-F5FC2E1F362C}"/>
                </c:ext>
              </c:extLst>
            </c:dLbl>
            <c:dLbl>
              <c:idx val="4"/>
              <c:layout>
                <c:manualLayout>
                  <c:x val="-2.6751525700092316E-2"/>
                  <c:y val="-2.46901959180831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DB96-4010-9F86-C03C3261082B}"/>
                </c:ext>
              </c:extLst>
            </c:dLbl>
            <c:dLbl>
              <c:idx val="5"/>
              <c:layout>
                <c:manualLayout>
                  <c:x val="-2.6925096288323402E-2"/>
                  <c:y val="-3.98385412991046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F05F-410D-A100-F5FC2E1F362C}"/>
                </c:ext>
              </c:extLst>
            </c:dLbl>
            <c:dLbl>
              <c:idx val="6"/>
              <c:layout>
                <c:manualLayout>
                  <c:x val="7.017720490694046E-3"/>
                  <c:y val="-2.238653041422367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05F-410D-A100-F5FC2E1F362C}"/>
                </c:ext>
              </c:extLst>
            </c:dLbl>
            <c:dLbl>
              <c:idx val="7"/>
              <c:layout>
                <c:manualLayout>
                  <c:x val="-7.0276600308716297E-3"/>
                  <c:y val="-2.0025838166475296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DB96-4010-9F86-C03C3261082B}"/>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4FFF-4334-A200-0FD9626858AB}"/>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4FFF-4334-A200-0FD9626858AB}"/>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4FFF-4334-A200-0FD9626858AB}"/>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4FFF-4334-A200-0FD9626858AB}"/>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_-* #,##0.0_-;\-* #,##0.0_-;_-* "-"??_-;_-@_-</c:formatCode>
                <c:ptCount val="12"/>
                <c:pt idx="0">
                  <c:v>2.9440246175708098</c:v>
                </c:pt>
                <c:pt idx="1">
                  <c:v>3.0622331370514901</c:v>
                </c:pt>
                <c:pt idx="2">
                  <c:v>3.3414318467731201</c:v>
                </c:pt>
                <c:pt idx="3">
                  <c:v>2.7646287441763699</c:v>
                </c:pt>
                <c:pt idx="4">
                  <c:v>2.8608804395490601</c:v>
                </c:pt>
                <c:pt idx="5">
                  <c:v>2.8930392476700102</c:v>
                </c:pt>
                <c:pt idx="6">
                  <c:v>3.1332008153905502</c:v>
                </c:pt>
                <c:pt idx="7">
                  <c:v>2.64695631696567</c:v>
                </c:pt>
                <c:pt idx="8" formatCode="0.0">
                  <c:v>2.7908665995689401</c:v>
                </c:pt>
                <c:pt idx="9" formatCode="0.0">
                  <c:v>2.7899900895573402</c:v>
                </c:pt>
                <c:pt idx="10" formatCode="0.0">
                  <c:v>3.2314687445926098</c:v>
                </c:pt>
                <c:pt idx="11" formatCode="0.0">
                  <c:v>2.7352194797607599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England</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layout>
                <c:manualLayout>
                  <c:x val="-4.0163755416870117E-2"/>
                  <c:y val="5.435875058174133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68D9-4EC3-AE08-E5C31CB6F116}"/>
                </c:ext>
              </c:extLst>
            </c:dLbl>
            <c:dLbl>
              <c:idx val="1"/>
              <c:layout>
                <c:manualLayout>
                  <c:x val="-3.1621303409337997E-2"/>
                  <c:y val="3.460307419300079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DAAD-46C7-B4BA-05DA67F52F99}"/>
                </c:ext>
              </c:extLst>
            </c:dLbl>
            <c:dLbl>
              <c:idx val="2"/>
              <c:layout>
                <c:manualLayout>
                  <c:x val="-2.4700243026018143E-2"/>
                  <c:y val="5.729068815708160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F05F-410D-A100-F5FC2E1F362C}"/>
                </c:ext>
              </c:extLst>
            </c:dLbl>
            <c:dLbl>
              <c:idx val="3"/>
              <c:layout>
                <c:manualLayout>
                  <c:x val="-3.7007935345172882E-2"/>
                  <c:y val="2.46903337538242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DB96-4010-9F86-C03C3261082B}"/>
                </c:ext>
              </c:extLst>
            </c:dLbl>
            <c:dLbl>
              <c:idx val="4"/>
              <c:layout>
                <c:manualLayout>
                  <c:x val="-3.120514377951622E-2"/>
                  <c:y val="3.98386791348457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462D-47BA-8D1B-CE242C03B59D}"/>
                </c:ext>
              </c:extLst>
            </c:dLbl>
            <c:dLbl>
              <c:idx val="5"/>
              <c:layout>
                <c:manualLayout>
                  <c:x val="-1.9824504852294922E-2"/>
                  <c:y val="5.729068815708160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F05F-410D-A100-F5FC2E1F362C}"/>
                </c:ext>
              </c:extLst>
            </c:dLbl>
            <c:dLbl>
              <c:idx val="6"/>
              <c:layout>
                <c:manualLayout>
                  <c:x val="-4.5053284615278244E-2"/>
                  <c:y val="1.366066373884677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F05F-410D-A100-F5FC2E1F362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4FFF-4334-A200-0FD9626858AB}"/>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4FFF-4334-A200-0FD9626858AB}"/>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4FFF-4334-A200-0FD9626858AB}"/>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4FFF-4334-A200-0FD9626858AB}"/>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4FFF-4334-A200-0FD9626858AB}"/>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_-* #,##0.0_-;\-* #,##0.0_-;_-* "-"??_-;_-@_-</c:formatCode>
                <c:ptCount val="12"/>
                <c:pt idx="0">
                  <c:v>2.8533190519568299</c:v>
                </c:pt>
                <c:pt idx="1">
                  <c:v>2.9989252071301</c:v>
                </c:pt>
                <c:pt idx="2">
                  <c:v>3.2599447275413902</c:v>
                </c:pt>
                <c:pt idx="3">
                  <c:v>2.7094278710144701</c:v>
                </c:pt>
                <c:pt idx="4">
                  <c:v>2.7757422731283898</c:v>
                </c:pt>
                <c:pt idx="5">
                  <c:v>2.8446293765337201</c:v>
                </c:pt>
                <c:pt idx="6">
                  <c:v>3.05734228083793</c:v>
                </c:pt>
                <c:pt idx="7">
                  <c:v>2.5423159091205099</c:v>
                </c:pt>
                <c:pt idx="8" formatCode="0.0">
                  <c:v>2.7645921246455298</c:v>
                </c:pt>
                <c:pt idx="9" formatCode="0.0">
                  <c:v>2.7155225355709902</c:v>
                </c:pt>
                <c:pt idx="10" formatCode="0.0">
                  <c:v>3.1675603349653998</c:v>
                </c:pt>
                <c:pt idx="11" formatCode="0.0">
                  <c:v>2.67345535794276</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Scotland</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layout>
                <c:manualLayout>
                  <c:x val="-4.3856061995029449E-2"/>
                  <c:y val="2.124349214136600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462D-47BA-8D1B-CE242C03B59D}"/>
                </c:ext>
              </c:extLst>
            </c:dLbl>
            <c:dLbl>
              <c:idx val="1"/>
              <c:layout>
                <c:manualLayout>
                  <c:x val="-2.5419870391488075E-2"/>
                  <c:y val="2.846903726458549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layout>
                <c:manualLayout>
                  <c:x val="-2.4824488908052444E-2"/>
                  <c:y val="9.0270861983299255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F05F-410D-A100-F5FC2E1F362C}"/>
                </c:ext>
              </c:extLst>
            </c:dLbl>
            <c:dLbl>
              <c:idx val="3"/>
              <c:layout>
                <c:manualLayout>
                  <c:x val="4.0177050977945328E-3"/>
                  <c:y val="-1.945459283888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DB96-4010-9F86-C03C3261082B}"/>
                </c:ext>
              </c:extLst>
            </c:dLbl>
            <c:dLbl>
              <c:idx val="4"/>
              <c:layout>
                <c:manualLayout>
                  <c:x val="-1.9416173920035362E-2"/>
                  <c:y val="4.567630589008331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462D-47BA-8D1B-CE242C03B59D}"/>
                </c:ext>
              </c:extLst>
            </c:dLbl>
            <c:dLbl>
              <c:idx val="5"/>
              <c:layout>
                <c:manualLayout>
                  <c:x val="2.1340912207961082E-3"/>
                  <c:y val="4.393110424280166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F05F-410D-A100-F5FC2E1F362C}"/>
                </c:ext>
              </c:extLst>
            </c:dLbl>
            <c:dLbl>
              <c:idx val="6"/>
              <c:layout>
                <c:manualLayout>
                  <c:x val="-2.469036728143692E-2"/>
                  <c:y val="-4.158373922109603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F05F-410D-A100-F5FC2E1F362C}"/>
                </c:ext>
              </c:extLst>
            </c:dLbl>
            <c:dLbl>
              <c:idx val="7"/>
              <c:layout>
                <c:manualLayout>
                  <c:x val="-5.4497509263455868E-3"/>
                  <c:y val="-1.247378904372453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DB96-4010-9F86-C03C3261082B}"/>
                </c:ext>
              </c:extLst>
            </c:dLbl>
            <c:dLbl>
              <c:idx val="8"/>
              <c:layout>
                <c:manualLayout>
                  <c:x val="-2.066669799387455E-2"/>
                  <c:y val="-1.072858832776546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2BB4-43B8-B172-2305DF39A80C}"/>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4FFF-4334-A200-0FD9626858AB}"/>
                </c:ext>
              </c:extLst>
            </c:dLbl>
            <c:dLbl>
              <c:idx val="10"/>
              <c:layout>
                <c:manualLayout>
                  <c:x val="-2.066669799387455E-2"/>
                  <c:y val="3.988223895430564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2BB4-43B8-B172-2305DF39A80C}"/>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4FFF-4334-A200-0FD9626858AB}"/>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_-* #,##0.0_-;\-* #,##0.0_-;_-* "-"??_-;_-@_-</c:formatCode>
                <c:ptCount val="12"/>
                <c:pt idx="0">
                  <c:v>2.8817300270653301</c:v>
                </c:pt>
                <c:pt idx="1">
                  <c:v>2.7579095494057801</c:v>
                </c:pt>
                <c:pt idx="2">
                  <c:v>3.3039376310250601</c:v>
                </c:pt>
                <c:pt idx="3">
                  <c:v>2.72046838100019</c:v>
                </c:pt>
                <c:pt idx="4">
                  <c:v>2.5636739908527901</c:v>
                </c:pt>
                <c:pt idx="5">
                  <c:v>2.9207329679926999</c:v>
                </c:pt>
                <c:pt idx="6">
                  <c:v>3.1768680272680898</c:v>
                </c:pt>
                <c:pt idx="7">
                  <c:v>2.7447046715978898</c:v>
                </c:pt>
                <c:pt idx="8" formatCode="0.0">
                  <c:v>2.5669237960837399</c:v>
                </c:pt>
                <c:pt idx="9" formatCode="0.0">
                  <c:v>2.83804307055052</c:v>
                </c:pt>
                <c:pt idx="10" formatCode="0.0">
                  <c:v>3.06939894120196</c:v>
                </c:pt>
                <c:pt idx="11" formatCode="0.0">
                  <c:v>2.6357511928815298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Wales</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layout>
                <c:manualLayout>
                  <c:x val="-4.7337278723716736E-2"/>
                  <c:y val="-1.570680923759937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462D-47BA-8D1B-CE242C03B59D}"/>
                </c:ext>
              </c:extLst>
            </c:dLbl>
            <c:dLbl>
              <c:idx val="1"/>
              <c:layout>
                <c:manualLayout>
                  <c:x val="-5.5226823315024376E-3"/>
                  <c:y val="2.443281374871730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F05F-410D-A100-F5FC2E1F362C}"/>
                </c:ext>
              </c:extLst>
            </c:dLbl>
            <c:dLbl>
              <c:idx val="2"/>
              <c:layout>
                <c:manualLayout>
                  <c:x val="-2.2879684343934059E-2"/>
                  <c:y val="-3.315881639719009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F05F-410D-A100-F5FC2E1F362C}"/>
                </c:ext>
              </c:extLst>
            </c:dLbl>
            <c:dLbl>
              <c:idx val="3"/>
              <c:layout>
                <c:manualLayout>
                  <c:x val="-1.4201183803379536E-2"/>
                  <c:y val="4.71204258501529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F05F-410D-A100-F5FC2E1F362C}"/>
                </c:ext>
              </c:extLst>
            </c:dLbl>
            <c:dLbl>
              <c:idx val="4"/>
              <c:layout>
                <c:manualLayout>
                  <c:x val="-2.6824457570910454E-2"/>
                  <c:y val="-4.537522420287132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F05F-410D-A100-F5FC2E1F362C}"/>
                </c:ext>
              </c:extLst>
            </c:dLbl>
            <c:dLbl>
              <c:idx val="5"/>
              <c:layout>
                <c:manualLayout>
                  <c:x val="-2.3668638896197081E-3"/>
                  <c:y val="1.919721066951751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CF1-4B6A-A650-C56DC64B3AA5}"/>
                </c:ext>
              </c:extLst>
            </c:dLbl>
            <c:dLbl>
              <c:idx val="6"/>
              <c:layout>
                <c:manualLayout>
                  <c:x val="-3.5502959042787552E-2"/>
                  <c:y val="5.933683365583419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05F-410D-A100-F5FC2E1F362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4FFF-4334-A200-0FD9626858AB}"/>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4FFF-4334-A200-0FD9626858AB}"/>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4FFF-4334-A200-0FD9626858AB}"/>
                </c:ext>
              </c:extLst>
            </c:dLbl>
            <c:dLbl>
              <c:idx val="10"/>
              <c:layout>
                <c:manualLayout>
                  <c:x val="-1.8934911116957664E-2"/>
                  <c:y val="-2.966841682791709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2BB4-43B8-B172-2305DF39A80C}"/>
                </c:ext>
              </c:extLst>
            </c:dLbl>
            <c:dLbl>
              <c:idx val="11"/>
              <c:layout>
                <c:manualLayout>
                  <c:x val="-1.7357001081109047E-2"/>
                  <c:y val="-0.1012216508388519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2BB4-43B8-B172-2305DF39A80C}"/>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_-* #,##0.0_-;\-* #,##0.0_-;_-* "-"??_-;_-@_-</c:formatCode>
                <c:ptCount val="12"/>
                <c:pt idx="0">
                  <c:v>2.5695438442338898</c:v>
                </c:pt>
                <c:pt idx="1">
                  <c:v>3.0162176656324302</c:v>
                </c:pt>
                <c:pt idx="2">
                  <c:v>3.4636489662940702</c:v>
                </c:pt>
                <c:pt idx="3">
                  <c:v>2.7321549811169099</c:v>
                </c:pt>
                <c:pt idx="4">
                  <c:v>3.0131535838069201</c:v>
                </c:pt>
                <c:pt idx="5">
                  <c:v>2.5956113557094298</c:v>
                </c:pt>
                <c:pt idx="6">
                  <c:v>2.9928813397664902</c:v>
                </c:pt>
                <c:pt idx="7">
                  <c:v>2.9787151545336599</c:v>
                </c:pt>
                <c:pt idx="8" formatCode="0.0">
                  <c:v>2.46748650248965</c:v>
                </c:pt>
                <c:pt idx="9" formatCode="0.0">
                  <c:v>2.9516966255514201</c:v>
                </c:pt>
                <c:pt idx="10" formatCode="0.0">
                  <c:v>3.3317128762136798</c:v>
                </c:pt>
                <c:pt idx="11" formatCode="0.0">
                  <c:v>2.7632504431047198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7"/>
          <c:min val="2.2999999999999998"/>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492992758750916"/>
          <c:y val="6.874953955411911E-2"/>
          <c:w val="0.47441360354423523"/>
          <c:h val="0.86250090599060059"/>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1CF-4168-9782-FADA3CE30FCC}"/>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1CF-4168-9782-FADA3CE30FCC}"/>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1CF-4168-9782-FADA3CE30FCC}"/>
              </c:ext>
            </c:extLst>
          </c:dPt>
          <c:dPt>
            <c:idx val="3"/>
            <c:bubble3D val="0"/>
            <c:spPr>
              <a:solidFill>
                <a:schemeClr val="accent4"/>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91CF-4168-9782-FADA3CE30FCC}"/>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91CF-4168-9782-FADA3CE30FCC}"/>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1CF-4168-9782-FADA3CE30FCC}"/>
                </c:ext>
              </c:extLst>
            </c:dLbl>
            <c:dLbl>
              <c:idx val="2"/>
              <c:tx>
                <c:rich>
                  <a:bodyPr rot="0" spcFirstLastPara="1" vertOverflow="ellipsis" vert="horz" wrap="square" lIns="38100" tIns="19050" rIns="38100" bIns="19050" anchor="ctr" anchorCtr="0">
                    <a:spAutoFit/>
                  </a:bodyPr>
                  <a:lstStyle/>
                  <a:p>
                    <a:pPr algn="ctr">
                      <a:defRPr lang="en-US" sz="2400" b="0" i="0" u="none" strike="noStrike" kern="1200" baseline="0" smtClean="0">
                        <a:solidFill>
                          <a:schemeClr val="bg1"/>
                        </a:solidFill>
                        <a:latin typeface="+mn-lt"/>
                        <a:ea typeface="+mn-ea"/>
                        <a:cs typeface="+mn-cs"/>
                      </a:defRPr>
                    </a:pPr>
                    <a:r>
                      <a:rPr lang="en-US" sz="2400" b="0" i="0" u="none" strike="noStrike" kern="1200" baseline="0">
                        <a:solidFill>
                          <a:schemeClr val="bg1"/>
                        </a:solidFill>
                        <a:latin typeface="+mn-lt"/>
                        <a:ea typeface="+mn-ea"/>
                        <a:cs typeface="+mn-cs"/>
                      </a:rPr>
                      <a:t>7%</a:t>
                    </a:r>
                  </a:p>
                </c:rich>
              </c:tx>
              <c:spPr>
                <a:noFill/>
                <a:ln>
                  <a:noFill/>
                </a:ln>
                <a:effectLst/>
              </c:sp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DataLabelsRange val="0"/>
                </c:ext>
                <c:ext xmlns:c16="http://schemas.microsoft.com/office/drawing/2014/chart" uri="{C3380CC4-5D6E-409C-BE32-E72D297353CC}">
                  <c16:uniqueId val="{00000005-91CF-4168-9782-FADA3CE30FCC}"/>
                </c:ext>
              </c:extLst>
            </c:dLbl>
            <c:dLbl>
              <c:idx val="3"/>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91CF-4168-9782-FADA3CE30FC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Sheet1!$A$2:$A$5</c:f>
              <c:strCache>
                <c:ptCount val="4"/>
                <c:pt idx="0">
                  <c:v>Holiday Trips</c:v>
                </c:pt>
                <c:pt idx="1">
                  <c:v>Visiting Friends and Relatives</c:v>
                </c:pt>
                <c:pt idx="2">
                  <c:v>Business Trips*</c:v>
                </c:pt>
                <c:pt idx="3">
                  <c:v>Miscellaneous Trips</c:v>
                </c:pt>
              </c:strCache>
            </c:strRef>
          </c:cat>
          <c:val>
            <c:numRef>
              <c:f>Sheet1!$B$2:$B$5</c:f>
              <c:numCache>
                <c:formatCode>0%</c:formatCode>
                <c:ptCount val="4"/>
                <c:pt idx="0">
                  <c:v>0.37796677725121702</c:v>
                </c:pt>
                <c:pt idx="1">
                  <c:v>0.33735656674346098</c:v>
                </c:pt>
                <c:pt idx="2">
                  <c:v>6.6588911154619707E-2</c:v>
                </c:pt>
                <c:pt idx="3">
                  <c:v>0.21808774485070501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91CF-4168-9782-FADA3CE30FCC}"/>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l"/>
      <c:layout>
        <c:manualLayout>
          <c:xMode val="edge"/>
          <c:yMode val="edge"/>
          <c:x val="1.0268919169902802E-2"/>
          <c:y val="5.182797834277153E-2"/>
          <c:w val="0.34918934106826782"/>
          <c:h val="0.89950418472290039"/>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87507471442223E-2"/>
          <c:y val="8.9648321270942688E-2"/>
          <c:w val="0.96082496643066406"/>
          <c:h val="0.61471742391586304"/>
        </c:manualLayout>
      </c:layout>
      <c:barChart>
        <c:barDir val="col"/>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spPr>
              <a:solidFill>
                <a:schemeClr val="accent5"/>
              </a:solidFill>
              <a:ln>
                <a:noFill/>
              </a:ln>
              <a:effectLst/>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F8F-40ED-B174-37551DE28F38}"/>
              </c:ext>
            </c:extLst>
          </c:dPt>
          <c:dPt>
            <c:idx val="1"/>
            <c:invertIfNegative val="0"/>
            <c:bubble3D val="0"/>
            <c:spPr>
              <a:solidFill>
                <a:schemeClr val="accent1"/>
              </a:solidFill>
              <a:ln>
                <a:noFill/>
              </a:ln>
              <a:effectLst/>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A13E-408A-9E77-9183FAFE68AE}"/>
              </c:ext>
            </c:extLst>
          </c:dPt>
          <c:dPt>
            <c:idx val="2"/>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F8F-40ED-B174-37551DE28F38}"/>
              </c:ext>
            </c:extLst>
          </c:dPt>
          <c:dPt>
            <c:idx val="3"/>
            <c:invertIfNegative val="0"/>
            <c:bubble3D val="0"/>
            <c:spPr>
              <a:solidFill>
                <a:schemeClr val="accent3"/>
              </a:solidFill>
              <a:ln>
                <a:noFill/>
              </a:ln>
              <a:effectLst/>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1F8F-40ED-B174-37551DE28F38}"/>
              </c:ext>
            </c:extLst>
          </c:dPt>
          <c:dPt>
            <c:idx val="4"/>
            <c:invertIfNegative val="0"/>
            <c:bubble3D val="0"/>
            <c:spPr>
              <a:solidFill>
                <a:schemeClr val="accent4"/>
              </a:solidFill>
              <a:ln>
                <a:noFill/>
              </a:ln>
              <a:effectLst/>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1F8F-40ED-B174-37551DE28F38}"/>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F8F-40ED-B174-37551DE28F38}"/>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A13E-408A-9E77-9183FAFE68A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F8F-40ED-B174-37551DE28F38}"/>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1F8F-40ED-B174-37551DE28F38}"/>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1F8F-40ED-B174-37551DE28F3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Sheet1!$A$2:$A$6</c:f>
              <c:strCache>
                <c:ptCount val="5"/>
                <c:pt idx="0">
                  <c:v>Total Trips</c:v>
                </c:pt>
                <c:pt idx="1">
                  <c:v>Holiday Trips</c:v>
                </c:pt>
                <c:pt idx="2">
                  <c:v>Visiting Friends and Relatives</c:v>
                </c:pt>
                <c:pt idx="3">
                  <c:v>Business Trips*</c:v>
                </c:pt>
                <c:pt idx="4">
                  <c:v>Miscellaneous Trips</c:v>
                </c:pt>
              </c:strCache>
            </c:strRef>
          </c:cat>
          <c:val>
            <c:numRef>
              <c:f>Sheet1!$B$2:$B$6</c:f>
              <c:numCache>
                <c:formatCode>0.0</c:formatCode>
                <c:ptCount val="5"/>
                <c:pt idx="0">
                  <c:v>2.9005405895940499</c:v>
                </c:pt>
                <c:pt idx="1">
                  <c:v>3.6</c:v>
                </c:pt>
                <c:pt idx="2">
                  <c:v>2.7</c:v>
                </c:pt>
                <c:pt idx="3">
                  <c:v>2.6</c:v>
                </c:pt>
                <c:pt idx="4">
                  <c:v>2.1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1F8F-40ED-B174-37551DE28F38}"/>
            </c:ext>
          </c:extLst>
        </c:ser>
        <c:dLbls>
          <c:showLegendKey val="0"/>
          <c:showVal val="0"/>
          <c:showCatName val="0"/>
          <c:showSerName val="0"/>
          <c:showPercent val="0"/>
          <c:showBubbleSize val="0"/>
        </c:dLbls>
        <c:gapWidth val="182"/>
        <c:axId val="1578304320"/>
        <c:axId val="962891712"/>
      </c:barChart>
      <c:catAx>
        <c:axId val="1578304320"/>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962891712"/>
        <c:crosses val="autoZero"/>
        <c:auto val="0"/>
        <c:lblAlgn val="ctr"/>
        <c:lblOffset val="100"/>
        <c:noMultiLvlLbl val="0"/>
      </c:catAx>
      <c:valAx>
        <c:axId val="962891712"/>
        <c:scaling>
          <c:orientation val="minMax"/>
        </c:scaling>
        <c:delete val="1"/>
        <c:axPos val="l"/>
        <c:numFmt formatCode="0.0" sourceLinked="1"/>
        <c:majorTickMark val="none"/>
        <c:minorTickMark val="none"/>
        <c:tickLblPos val="nextTo"/>
        <c:crossAx val="1578304320"/>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10702013969421"/>
          <c:y val="2.5770874693989754E-2"/>
          <c:w val="0.7498929500579834"/>
          <c:h val="0.74584680795669556"/>
        </c:manualLayout>
      </c:layout>
      <c:lineChart>
        <c:grouping val="standard"/>
        <c:varyColors val="0"/>
        <c:ser>
          <c:idx val="0"/>
          <c:order val="0"/>
          <c:tx>
            <c:strRef>
              <c:f>Sheet1!$A$2</c:f>
              <c:strCache>
                <c:ptCount val="1"/>
                <c:pt idx="0">
                  <c:v>Holiday Trips</c:v>
                </c:pt>
              </c:strCache>
            </c:strRef>
          </c:tx>
          <c:spPr>
            <a:ln w="38100" cap="rnd">
              <a:solidFill>
                <a:schemeClr val="accent1"/>
              </a:solidFill>
              <a:round/>
            </a:ln>
            <a:effectLst/>
          </c:spPr>
          <c:marker>
            <c:symbol val="triangle"/>
            <c:size val="10"/>
            <c:spPr>
              <a:solidFill>
                <a:schemeClr val="accent1"/>
              </a:solidFill>
              <a:ln w="9525">
                <a:solidFill>
                  <a:schemeClr val="accent1"/>
                </a:solidFill>
              </a:ln>
              <a:effectLst/>
            </c:spPr>
          </c:marker>
          <c:dLbls>
            <c:dLbl>
              <c:idx val="0"/>
              <c:layout>
                <c:manualLayout>
                  <c:x val="-6.0958832502365112E-2"/>
                  <c:y val="2.965137548744678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BFE1-485D-BE7A-535C101B303A}"/>
                </c:ext>
              </c:extLst>
            </c:dLbl>
            <c:dLbl>
              <c:idx val="1"/>
              <c:layout>
                <c:manualLayout>
                  <c:x val="-4.0163297206163406E-2"/>
                  <c:y val="-9.827252477407455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BFE1-485D-BE7A-535C101B303A}"/>
                </c:ext>
              </c:extLst>
            </c:dLbl>
            <c:dLbl>
              <c:idx val="2"/>
              <c:layout>
                <c:manualLayout>
                  <c:x val="-5.6085802614688873E-2"/>
                  <c:y val="-4.112178832292556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BFE1-485D-BE7A-535C101B303A}"/>
                </c:ext>
              </c:extLst>
            </c:dLbl>
            <c:dLbl>
              <c:idx val="3"/>
              <c:layout>
                <c:manualLayout>
                  <c:x val="8.1696053966879845E-3"/>
                  <c:y val="1.240556593984365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BFE1-485D-BE7A-535C101B303A}"/>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Q1 2024</c:v>
                </c:pt>
                <c:pt idx="1">
                  <c:v>Q2 2024</c:v>
                </c:pt>
                <c:pt idx="2">
                  <c:v>Q3 2024</c:v>
                </c:pt>
                <c:pt idx="3">
                  <c:v>Q4 2024</c:v>
                </c:pt>
              </c:strCache>
            </c:strRef>
          </c:cat>
          <c:val>
            <c:numRef>
              <c:f>Sheet1!$B$2:$E$2</c:f>
              <c:numCache>
                <c:formatCode>"£"#,##0</c:formatCode>
                <c:ptCount val="4"/>
                <c:pt idx="0">
                  <c:v>205.11989904685399</c:v>
                </c:pt>
                <c:pt idx="1">
                  <c:v>317.24542307232502</c:v>
                </c:pt>
                <c:pt idx="2">
                  <c:v>397.43050200195103</c:v>
                </c:pt>
                <c:pt idx="3">
                  <c:v>325.92604794892702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BFE1-485D-BE7A-535C101B303A}"/>
            </c:ext>
          </c:extLst>
        </c:ser>
        <c:ser>
          <c:idx val="1"/>
          <c:order val="1"/>
          <c:tx>
            <c:strRef>
              <c:f>Sheet1!$A$3</c:f>
              <c:strCache>
                <c:ptCount val="1"/>
                <c:pt idx="0">
                  <c:v>Miscellaneous Trips</c:v>
                </c:pt>
              </c:strCache>
            </c:strRef>
          </c:tx>
          <c:spPr>
            <a:ln w="38100" cap="rnd">
              <a:solidFill>
                <a:schemeClr val="accent4"/>
              </a:solidFill>
              <a:round/>
            </a:ln>
            <a:effectLst/>
          </c:spPr>
          <c:marker>
            <c:symbol val="square"/>
            <c:size val="10"/>
            <c:spPr>
              <a:solidFill>
                <a:schemeClr val="accent4"/>
              </a:solidFill>
              <a:ln w="9525">
                <a:solidFill>
                  <a:schemeClr val="accent4"/>
                </a:solidFill>
              </a:ln>
              <a:effectLst/>
            </c:spPr>
          </c:marker>
          <c:dLbls>
            <c:dLbl>
              <c:idx val="0"/>
              <c:layout>
                <c:manualLayout>
                  <c:x val="-7.3274560272693634E-2"/>
                  <c:y val="1.362391281872987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BFE1-485D-BE7A-535C101B303A}"/>
                </c:ext>
              </c:extLst>
            </c:dLbl>
            <c:dLbl>
              <c:idx val="1"/>
              <c:layout>
                <c:manualLayout>
                  <c:x val="-3.5673987120389938E-2"/>
                  <c:y val="-4.653929919004440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BFE1-485D-BE7A-535C101B303A}"/>
                </c:ext>
              </c:extLst>
            </c:dLbl>
            <c:dLbl>
              <c:idx val="2"/>
              <c:layout>
                <c:manualLayout>
                  <c:x val="-3.3022668212652206E-2"/>
                  <c:y val="7.806394994258880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BFD3-4B92-B671-ACAF868E569E}"/>
                </c:ext>
              </c:extLst>
            </c:dLbl>
            <c:dLbl>
              <c:idx val="3"/>
              <c:layout>
                <c:manualLayout>
                  <c:x val="8.1192273646593094E-3"/>
                  <c:y val="-2.245086431503295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B039-43D8-8B79-ABA3E7FA0EFC}"/>
                </c:ext>
              </c:extLst>
            </c:dLbl>
            <c:spPr>
              <a:solidFill>
                <a:schemeClr val="accent4">
                  <a:lumMod val="40000"/>
                  <a:lumOff val="60000"/>
                </a:schemeClr>
              </a:solidFill>
              <a:ln>
                <a:solidFill>
                  <a:schemeClr val="accent4">
                    <a:lumMod val="40000"/>
                    <a:lumOff val="60000"/>
                  </a:schemeClr>
                </a:solid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Q1 2024</c:v>
                </c:pt>
                <c:pt idx="1">
                  <c:v>Q2 2024</c:v>
                </c:pt>
                <c:pt idx="2">
                  <c:v>Q3 2024</c:v>
                </c:pt>
                <c:pt idx="3">
                  <c:v>Q4 2024</c:v>
                </c:pt>
              </c:strCache>
            </c:strRef>
          </c:cat>
          <c:val>
            <c:numRef>
              <c:f>Sheet1!$B$3:$E$3</c:f>
              <c:numCache>
                <c:formatCode>"£"#,##0</c:formatCode>
                <c:ptCount val="4"/>
                <c:pt idx="0">
                  <c:v>364.12338682698697</c:v>
                </c:pt>
                <c:pt idx="1">
                  <c:v>293.25904878351702</c:v>
                </c:pt>
                <c:pt idx="2">
                  <c:v>347.7569969754</c:v>
                </c:pt>
                <c:pt idx="3">
                  <c:v>361.705508858489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FE1-485D-BE7A-535C101B303A}"/>
            </c:ext>
          </c:extLst>
        </c:ser>
        <c:ser>
          <c:idx val="2"/>
          <c:order val="2"/>
          <c:tx>
            <c:strRef>
              <c:f>Sheet1!$A$4</c:f>
              <c:strCache>
                <c:ptCount val="1"/>
                <c:pt idx="0">
                  <c:v>Total Trips</c:v>
                </c:pt>
              </c:strCache>
            </c:strRef>
          </c:tx>
          <c:spPr>
            <a:ln w="38100" cap="rnd">
              <a:solidFill>
                <a:schemeClr val="accent5"/>
              </a:solidFill>
              <a:round/>
            </a:ln>
            <a:effectLst/>
          </c:spPr>
          <c:marker>
            <c:symbol val="circle"/>
            <c:size val="10"/>
            <c:spPr>
              <a:solidFill>
                <a:schemeClr val="accent5">
                  <a:lumMod val="40000"/>
                  <a:lumOff val="60000"/>
                </a:schemeClr>
              </a:solidFill>
              <a:ln w="9525">
                <a:solidFill>
                  <a:schemeClr val="accent5"/>
                </a:solidFill>
              </a:ln>
              <a:effectLst/>
            </c:spPr>
          </c:marker>
          <c:dLbls>
            <c:dLbl>
              <c:idx val="0"/>
              <c:layout>
                <c:manualLayout>
                  <c:x val="-7.2424948215484619E-2"/>
                  <c:y val="-6.291821599006652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BFE1-485D-BE7A-535C101B303A}"/>
                </c:ext>
              </c:extLst>
            </c:dLbl>
            <c:dLbl>
              <c:idx val="1"/>
              <c:layout>
                <c:manualLayout>
                  <c:x val="-3.5477761179208755E-2"/>
                  <c:y val="4.096275568008422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BFE1-485D-BE7A-535C101B303A}"/>
                </c:ext>
              </c:extLst>
            </c:dLbl>
            <c:dLbl>
              <c:idx val="2"/>
              <c:layout>
                <c:manualLayout>
                  <c:x val="-5.5944915860891342E-2"/>
                  <c:y val="-2.12869308888912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BFE1-485D-BE7A-535C101B303A}"/>
                </c:ext>
              </c:extLst>
            </c:dLbl>
            <c:dLbl>
              <c:idx val="3"/>
              <c:layout>
                <c:manualLayout>
                  <c:x val="1.6792610986158252E-3"/>
                  <c:y val="7.538611441850662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99B-4155-BD88-064A2AAC092A}"/>
                </c:ext>
              </c:extLst>
            </c:dLbl>
            <c:spPr>
              <a:solidFill>
                <a:schemeClr val="accent5">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Q1 2024</c:v>
                </c:pt>
                <c:pt idx="1">
                  <c:v>Q2 2024</c:v>
                </c:pt>
                <c:pt idx="2">
                  <c:v>Q3 2024</c:v>
                </c:pt>
                <c:pt idx="3">
                  <c:v>Q4 2024</c:v>
                </c:pt>
              </c:strCache>
            </c:strRef>
          </c:cat>
          <c:val>
            <c:numRef>
              <c:f>Sheet1!$B$4:$E$4</c:f>
              <c:numCache>
                <c:formatCode>"£"#,##0</c:formatCode>
                <c:ptCount val="4"/>
                <c:pt idx="0">
                  <c:v>205.81821324700101</c:v>
                </c:pt>
                <c:pt idx="1">
                  <c:v>287.05113057606201</c:v>
                </c:pt>
                <c:pt idx="2">
                  <c:v>359.44312522303102</c:v>
                </c:pt>
                <c:pt idx="3">
                  <c:v>296.73809465123497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FE1-485D-BE7A-535C101B303A}"/>
            </c:ext>
          </c:extLst>
        </c:ser>
        <c:ser>
          <c:idx val="3"/>
          <c:order val="3"/>
          <c:tx>
            <c:strRef>
              <c:f>Sheet1!$A$5</c:f>
              <c:strCache>
                <c:ptCount val="1"/>
                <c:pt idx="0">
                  <c:v>Visiting Friends and Relatives</c:v>
                </c:pt>
              </c:strCache>
            </c:strRef>
          </c:tx>
          <c:spPr>
            <a:ln w="28575" cap="rnd">
              <a:solidFill>
                <a:schemeClr val="accent2"/>
              </a:solidFill>
              <a:round/>
            </a:ln>
            <a:effectLst/>
          </c:spPr>
          <c:marker>
            <c:symbol val="diamond"/>
            <c:size val="5"/>
            <c:spPr>
              <a:solidFill>
                <a:schemeClr val="accent2"/>
              </a:solidFill>
              <a:ln w="9525">
                <a:solidFill>
                  <a:schemeClr val="accent2"/>
                </a:solidFill>
              </a:ln>
              <a:effectLst/>
            </c:spPr>
          </c:marker>
          <c:dLbls>
            <c:dLbl>
              <c:idx val="0"/>
              <c:layout>
                <c:manualLayout>
                  <c:x val="-6.618807464838028E-2"/>
                  <c:y val="-2.623575180768966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BFD3-4B92-B671-ACAF868E569E}"/>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4.5894209999999998E-2"/>
                      <c:h val="0.11400589999999999"/>
                    </c:manualLayout>
                  </c15:layout>
                </c:ext>
                <c:ext xmlns:c16="http://schemas.microsoft.com/office/drawing/2014/chart" uri="{C3380CC4-5D6E-409C-BE32-E72D297353CC}">
                  <c16:uniqueId val="{00000002-BFD3-4B92-B671-ACAF868E569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6B9F-4B68-9AB4-E020B800CE7E}"/>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B9F-4B68-9AB4-E020B800CE7E}"/>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Sheet1!$B$1:$E$1</c:f>
              <c:strCache>
                <c:ptCount val="4"/>
                <c:pt idx="0">
                  <c:v>Q1 2024</c:v>
                </c:pt>
                <c:pt idx="1">
                  <c:v>Q2 2024</c:v>
                </c:pt>
                <c:pt idx="2">
                  <c:v>Q3 2024</c:v>
                </c:pt>
                <c:pt idx="3">
                  <c:v>Q4 2024</c:v>
                </c:pt>
              </c:strCache>
            </c:strRef>
          </c:cat>
          <c:val>
            <c:numRef>
              <c:f>Sheet1!$B$5:$E$5</c:f>
              <c:numCache>
                <c:formatCode>"£"#,##0</c:formatCode>
                <c:ptCount val="4"/>
                <c:pt idx="0">
                  <c:v>132.51023354505</c:v>
                </c:pt>
                <c:pt idx="1">
                  <c:v>227.198627821847</c:v>
                </c:pt>
                <c:pt idx="2">
                  <c:v>242.248354594294</c:v>
                </c:pt>
                <c:pt idx="3">
                  <c:v>179.54122090780001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FE1-485D-BE7A-535C101B303A}"/>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50"/>
          <c:min val="12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legend>
      <c:legendPos val="r"/>
      <c:layout>
        <c:manualLayout>
          <c:xMode val="edge"/>
          <c:yMode val="edge"/>
          <c:x val="1.041102223098278E-2"/>
          <c:y val="9.6353985369205475E-2"/>
          <c:w val="0.28597855567932129"/>
          <c:h val="0.76959872245788574"/>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412442207336426"/>
          <c:y val="0.11444445699453354"/>
          <c:w val="0.48134270310401917"/>
          <c:h val="0.78541833162307739"/>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B8C-4F42-8938-E882F85ADF8F}"/>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B8C-4F42-8938-E882F85ADF8F}"/>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AB8C-4F42-8938-E882F85ADF8F}"/>
              </c:ext>
            </c:extLst>
          </c:dPt>
          <c:dPt>
            <c:idx val="3"/>
            <c:bubble3D val="0"/>
            <c:spPr>
              <a:solidFill>
                <a:schemeClr val="accent4"/>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AB8C-4F42-8938-E882F85ADF8F}"/>
              </c:ext>
            </c:extLst>
          </c:dPt>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B8C-4F42-8938-E882F85ADF8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B8C-4F42-8938-E882F85ADF8F}"/>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AB8C-4F42-8938-E882F85ADF8F}"/>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AB8C-4F42-8938-E882F85ADF8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Sheet1!$A$2:$A$5</c:f>
              <c:strCache>
                <c:ptCount val="4"/>
                <c:pt idx="0">
                  <c:v>Holiday Trips</c:v>
                </c:pt>
                <c:pt idx="1">
                  <c:v>Visiting Friends and Relatives</c:v>
                </c:pt>
                <c:pt idx="2">
                  <c:v>Business Trips*</c:v>
                </c:pt>
                <c:pt idx="3">
                  <c:v>Miscellaneous Trips</c:v>
                </c:pt>
              </c:strCache>
            </c:strRef>
          </c:cat>
          <c:val>
            <c:numRef>
              <c:f>Sheet1!$B$2:$B$5</c:f>
              <c:numCache>
                <c:formatCode>0</c:formatCode>
                <c:ptCount val="4"/>
                <c:pt idx="0">
                  <c:v>962.96050811062105</c:v>
                </c:pt>
                <c:pt idx="1">
                  <c:v>491.65385388023799</c:v>
                </c:pt>
                <c:pt idx="2">
                  <c:v>225.67832990033099</c:v>
                </c:pt>
                <c:pt idx="3">
                  <c:v>563.88719162927305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AB8C-4F42-8938-E882F85ADF8F}"/>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b"/>
      <c:layout>
        <c:manualLayout>
          <c:xMode val="edge"/>
          <c:yMode val="edge"/>
          <c:x val="1.375111099332571E-2"/>
          <c:y val="2.6679014787077904E-2"/>
          <c:w val="0.34910175204277039"/>
          <c:h val="0.94068151712417603"/>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Total Trips</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9181-4C45-8656-D114B5B95410}"/>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9181-4C45-8656-D114B5B95410}"/>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9181-4C45-8656-D114B5B95410}"/>
                </c:ext>
              </c:extLst>
            </c:dLbl>
            <c:dLbl>
              <c:idx val="6"/>
              <c:layout>
                <c:manualLayout>
                  <c:x val="-8.8974824175238609E-3"/>
                  <c:y val="-4.91230078041553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81B6-4DC4-9D9E-CC8E96939CC5}"/>
                </c:ext>
              </c:extLst>
            </c:dLbl>
            <c:dLbl>
              <c:idx val="7"/>
              <c:layout>
                <c:manualLayout>
                  <c:x val="-1.5998074784874916E-2"/>
                  <c:y val="-4.91230078041553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E98E-4A22-B0BD-31FAF65823F2}"/>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9181-4C45-8656-D114B5B95410}"/>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9181-4C45-8656-D114B5B95410}"/>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9181-4C45-8656-D114B5B95410}"/>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9181-4C45-8656-D114B5B95410}"/>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0.00</c:formatCode>
                <c:ptCount val="12"/>
                <c:pt idx="0">
                  <c:v>1.7282642105055901</c:v>
                </c:pt>
                <c:pt idx="1">
                  <c:v>2.0863895725817798</c:v>
                </c:pt>
                <c:pt idx="2">
                  <c:v>2.7241309450810398</c:v>
                </c:pt>
                <c:pt idx="3">
                  <c:v>2.1138062757272702</c:v>
                </c:pt>
                <c:pt idx="4">
                  <c:v>1.8033865647668299</c:v>
                </c:pt>
                <c:pt idx="5">
                  <c:v>1.9951482970440499</c:v>
                </c:pt>
                <c:pt idx="6">
                  <c:v>3.0182541492131199</c:v>
                </c:pt>
                <c:pt idx="7">
                  <c:v>1.61927896628081</c:v>
                </c:pt>
                <c:pt idx="8">
                  <c:v>1.60813394033152</c:v>
                </c:pt>
                <c:pt idx="9">
                  <c:v>1.97372054798049</c:v>
                </c:pt>
                <c:pt idx="10">
                  <c:v>2.3955624191734901</c:v>
                </c:pt>
                <c:pt idx="11">
                  <c:v>1.6363570456860499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Holiday Trips</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5.2289988845586777E-2"/>
                  <c:y val="4.9782199785113335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E98E-4A22-B0BD-31FAF65823F2}"/>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9181-4C45-8656-D114B5B95410}"/>
                </c:ext>
              </c:extLst>
            </c:dLbl>
            <c:dLbl>
              <c:idx val="2"/>
              <c:layout>
                <c:manualLayout>
                  <c:x val="-1.5998074784874916E-2"/>
                  <c:y val="-5.610381439328193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81B6-4DC4-9D9E-CC8E96939CC5}"/>
                </c:ext>
              </c:extLst>
            </c:dLbl>
            <c:dLbl>
              <c:idx val="3"/>
              <c:layout>
                <c:manualLayout>
                  <c:x val="-1.9153892993927002E-2"/>
                  <c:y val="-4.563260823488235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7F0A-4985-8C8C-5324A041CDD2}"/>
                </c:ext>
              </c:extLst>
            </c:dLbl>
            <c:dLbl>
              <c:idx val="4"/>
              <c:layout>
                <c:manualLayout>
                  <c:x val="-2.78323944658041E-2"/>
                  <c:y val="3.813703730702400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81B6-4DC4-9D9E-CC8E96939CC5}"/>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9181-4C45-8656-D114B5B95410}"/>
                </c:ext>
              </c:extLst>
            </c:dLbl>
            <c:dLbl>
              <c:idx val="6"/>
              <c:layout>
                <c:manualLayout>
                  <c:x val="1.3589278096333146E-3"/>
                  <c:y val="-2.5738278054632246E-4"/>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81B6-4DC4-9D9E-CC8E96939CC5}"/>
                </c:ext>
              </c:extLst>
            </c:dLbl>
            <c:dLbl>
              <c:idx val="7"/>
              <c:layout>
                <c:manualLayout>
                  <c:x val="-4.1637546382844448E-3"/>
                  <c:y val="1.021382305771112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B598-473F-AD8C-C5FC764CD8AE}"/>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9181-4C45-8656-D114B5B95410}"/>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9181-4C45-8656-D114B5B95410}"/>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9181-4C45-8656-D114B5B95410}"/>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9181-4C45-8656-D114B5B95410}"/>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0.00</c:formatCode>
                <c:ptCount val="12"/>
                <c:pt idx="0">
                  <c:v>0.62499830823284397</c:v>
                </c:pt>
                <c:pt idx="1">
                  <c:v>1.02916254986682</c:v>
                </c:pt>
                <c:pt idx="2">
                  <c:v>1.42397266395624</c:v>
                </c:pt>
                <c:pt idx="3">
                  <c:v>0.85752252293739495</c:v>
                </c:pt>
                <c:pt idx="4">
                  <c:v>0.51937330560929096</c:v>
                </c:pt>
                <c:pt idx="5">
                  <c:v>0.79701104870353401</c:v>
                </c:pt>
                <c:pt idx="6">
                  <c:v>1.5383648870187501</c:v>
                </c:pt>
                <c:pt idx="7">
                  <c:v>0.51418037955779905</c:v>
                </c:pt>
                <c:pt idx="8">
                  <c:v>0.39231503982432098</c:v>
                </c:pt>
                <c:pt idx="9">
                  <c:v>0.81220362641220301</c:v>
                </c:pt>
                <c:pt idx="10">
                  <c:v>1.11140143964144</c:v>
                </c:pt>
                <c:pt idx="11">
                  <c:v>0.56183349792153903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Visiting Friends and Relatives</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2.073180116713047E-2"/>
                  <c:y val="-3.639169782400131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7F0A-4985-8C8C-5324A041CDD2}"/>
                </c:ext>
              </c:extLst>
            </c:dLbl>
            <c:dLbl>
              <c:idx val="1"/>
              <c:layout>
                <c:manualLayout>
                  <c:x val="-2.5465529412031174E-2"/>
                  <c:y val="-3.988210111856460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7F0A-4985-8C8C-5324A041CDD2}"/>
                </c:ext>
              </c:extLst>
            </c:dLbl>
            <c:dLbl>
              <c:idx val="2"/>
              <c:layout>
                <c:manualLayout>
                  <c:x val="-3.1777165830135345E-2"/>
                  <c:y val="-3.813689947128295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81B6-4DC4-9D9E-CC8E96939CC5}"/>
                </c:ext>
              </c:extLst>
            </c:dLbl>
            <c:dLbl>
              <c:idx val="3"/>
              <c:layout>
                <c:manualLayout>
                  <c:x val="-2.7043439447879791E-2"/>
                  <c:y val="-2.243009209632873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7F0A-4985-8C8C-5324A041CDD2}"/>
                </c:ext>
              </c:extLst>
            </c:dLbl>
            <c:dLbl>
              <c:idx val="4"/>
              <c:layout>
                <c:manualLayout>
                  <c:x val="-2.5858453009277582E-3"/>
                  <c:y val="-4.388740658760070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462D-47BA-8D1B-CE242C03B59D}"/>
                </c:ext>
              </c:extLst>
            </c:dLbl>
            <c:dLbl>
              <c:idx val="5"/>
              <c:layout>
                <c:manualLayout>
                  <c:x val="1.3982201926410198E-2"/>
                  <c:y val="-4.16273027658462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7F0A-4985-8C8C-5324A041CDD2}"/>
                </c:ext>
              </c:extLst>
            </c:dLbl>
            <c:dLbl>
              <c:idx val="6"/>
              <c:layout>
                <c:manualLayout>
                  <c:x val="-7.319573312997818E-3"/>
                  <c:y val="-4.16273027658462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7F0A-4985-8C8C-5324A041CDD2}"/>
                </c:ext>
              </c:extLst>
            </c:dLbl>
            <c:dLbl>
              <c:idx val="7"/>
              <c:layout>
                <c:manualLayout>
                  <c:x val="-1.9153892993927002E-2"/>
                  <c:y val="-3.290129825472831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B598-473F-AD8C-C5FC764CD8AE}"/>
                </c:ext>
              </c:extLst>
            </c:dLbl>
            <c:dLbl>
              <c:idx val="8"/>
              <c:layout>
                <c:manualLayout>
                  <c:x val="-2.4676574394106865E-2"/>
                  <c:y val="-5.384371057152748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3.8307720000000003E-2"/>
                      <c:h val="9.475575E-2"/>
                    </c:manualLayout>
                  </c15:layout>
                </c:ext>
                <c:ext xmlns:c16="http://schemas.microsoft.com/office/drawing/2014/chart" uri="{C3380CC4-5D6E-409C-BE32-E72D297353CC}">
                  <c16:uniqueId val="{00000006-2EFB-44A1-8DD4-1FF91DD95907}"/>
                </c:ext>
              </c:extLst>
            </c:dLbl>
            <c:dLbl>
              <c:idx val="9"/>
              <c:layout>
                <c:manualLayout>
                  <c:x val="-2.2309711202979088E-2"/>
                  <c:y val="-1.195888593792915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2EFB-44A1-8DD4-1FF91DD95907}"/>
                </c:ext>
              </c:extLst>
            </c:dLbl>
            <c:dLbl>
              <c:idx val="10"/>
              <c:layout>
                <c:manualLayout>
                  <c:x val="-2.862134762108326E-2"/>
                  <c:y val="-8.468484506011009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2EFB-44A1-8DD4-1FF91DD95907}"/>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9181-4C45-8656-D114B5B95410}"/>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0.00</c:formatCode>
                <c:ptCount val="12"/>
                <c:pt idx="0">
                  <c:v>0.75340801674846902</c:v>
                </c:pt>
                <c:pt idx="1">
                  <c:v>0.53554542637904601</c:v>
                </c:pt>
                <c:pt idx="2">
                  <c:v>0.63391519338379998</c:v>
                </c:pt>
                <c:pt idx="3">
                  <c:v>0.63022695963432696</c:v>
                </c:pt>
                <c:pt idx="4">
                  <c:v>0.63691310384278199</c:v>
                </c:pt>
                <c:pt idx="5">
                  <c:v>0.64062946693065004</c:v>
                </c:pt>
                <c:pt idx="6">
                  <c:v>0.77823650210997397</c:v>
                </c:pt>
                <c:pt idx="7">
                  <c:v>0.68757004395040799</c:v>
                </c:pt>
                <c:pt idx="8">
                  <c:v>0.78124062466944699</c:v>
                </c:pt>
                <c:pt idx="9">
                  <c:v>0.60201735388248201</c:v>
                </c:pt>
                <c:pt idx="10">
                  <c:v>0.61466675793507097</c:v>
                </c:pt>
                <c:pt idx="11">
                  <c:v>0.57063190431573596</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Miscellaneous Trips</c:v>
                </c:pt>
              </c:strCache>
            </c:strRef>
          </c:tx>
          <c:spPr>
            <a:ln w="38100" cap="rnd">
              <a:solidFill>
                <a:schemeClr val="accent4"/>
              </a:solidFill>
              <a:round/>
            </a:ln>
            <a:effectLst/>
          </c:spPr>
          <c:marker>
            <c:symbol val="diamond"/>
            <c:size val="10"/>
            <c:spPr>
              <a:solidFill>
                <a:schemeClr val="accent4"/>
              </a:solidFill>
              <a:ln w="9525">
                <a:solidFill>
                  <a:schemeClr val="accent4"/>
                </a:solidFill>
              </a:ln>
              <a:effectLst/>
            </c:spPr>
          </c:marker>
          <c:dLbls>
            <c:dLbl>
              <c:idx val="0"/>
              <c:layout>
                <c:manualLayout>
                  <c:x val="-5.4656852036714554E-2"/>
                  <c:y val="-1.021368522197008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3.8307720000000003E-2"/>
                      <c:h val="5.6361330000000001E-2"/>
                    </c:manualLayout>
                  </c15:layout>
                </c:ext>
                <c:ext xmlns:c16="http://schemas.microsoft.com/office/drawing/2014/chart" uri="{C3380CC4-5D6E-409C-BE32-E72D297353CC}">
                  <c16:uniqueId val="{0000000B-81B6-4DC4-9D9E-CC8E96939CC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9181-4C45-8656-D114B5B95410}"/>
                </c:ext>
              </c:extLst>
            </c:dLbl>
            <c:dLbl>
              <c:idx val="2"/>
              <c:layout>
                <c:manualLayout>
                  <c:x val="-2.5465529412031174E-2"/>
                  <c:y val="2.46903337538242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81B6-4DC4-9D9E-CC8E96939CC5}"/>
                </c:ext>
              </c:extLst>
            </c:dLbl>
            <c:dLbl>
              <c:idx val="3"/>
              <c:layout>
                <c:manualLayout>
                  <c:x val="-4.6767305582761765E-2"/>
                  <c:y val="3.690674155950546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81B6-4DC4-9D9E-CC8E96939CC5}"/>
                </c:ext>
              </c:extLst>
            </c:dLbl>
            <c:dLbl>
              <c:idx val="4"/>
              <c:layout>
                <c:manualLayout>
                  <c:x val="-4.282253235578537E-2"/>
                  <c:y val="-4.686290398240089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E98E-4A22-B0BD-31FAF65823F2}"/>
                </c:ext>
              </c:extLst>
            </c:dLbl>
            <c:dLbl>
              <c:idx val="5"/>
              <c:layout>
                <c:manualLayout>
                  <c:x val="-2.78323944658041E-2"/>
                  <c:y val="2.294513210654258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81B6-4DC4-9D9E-CC8E96939CC5}"/>
                </c:ext>
              </c:extLst>
            </c:dLbl>
            <c:dLbl>
              <c:idx val="6"/>
              <c:layout>
                <c:manualLayout>
                  <c:x val="-3.3355075865983963E-2"/>
                  <c:y val="4.214234277606010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81B6-4DC4-9D9E-CC8E96939CC5}"/>
                </c:ext>
              </c:extLst>
            </c:dLbl>
            <c:dLbl>
              <c:idx val="7"/>
              <c:layout>
                <c:manualLayout>
                  <c:x val="-4.9527091905474663E-3"/>
                  <c:y val="2.11999323219060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E98E-4A22-B0BD-31FAF65823F2}"/>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9181-4C45-8656-D114B5B95410}"/>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9181-4C45-8656-D114B5B95410}"/>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9181-4C45-8656-D114B5B95410}"/>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9181-4C45-8656-D114B5B95410}"/>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0.00</c:formatCode>
                <c:ptCount val="12"/>
                <c:pt idx="0">
                  <c:v>0.26831144260898099</c:v>
                </c:pt>
                <c:pt idx="1">
                  <c:v>0.404583578905445</c:v>
                </c:pt>
                <c:pt idx="2">
                  <c:v>0.56044269858944795</c:v>
                </c:pt>
                <c:pt idx="3">
                  <c:v>0.45892130772468298</c:v>
                </c:pt>
                <c:pt idx="4">
                  <c:v>0.53704154213619304</c:v>
                </c:pt>
                <c:pt idx="5">
                  <c:v>0.50096932634907698</c:v>
                </c:pt>
                <c:pt idx="6">
                  <c:v>0.57600222211668195</c:v>
                </c:pt>
                <c:pt idx="7">
                  <c:v>0.32781422985859998</c:v>
                </c:pt>
                <c:pt idx="8">
                  <c:v>0.33599170036579901</c:v>
                </c:pt>
                <c:pt idx="9">
                  <c:v>0.44596500671974099</c:v>
                </c:pt>
                <c:pt idx="10">
                  <c:v>0.50198199104438701</c:v>
                </c:pt>
                <c:pt idx="11">
                  <c:v>0.37653209312028901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53"/>
          <c:min val="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Total Trips</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EA3-4B84-9706-D9CA4AC84519}"/>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6EA3-4B84-9706-D9CA4AC84519}"/>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6EA3-4B84-9706-D9CA4AC84519}"/>
              </c:ext>
            </c:extLst>
          </c:dPt>
          <c:dLbls>
            <c:dLbl>
              <c:idx val="0"/>
              <c:layout>
                <c:manualLayout>
                  <c:x val="-5.1542405039072037E-2"/>
                  <c:y val="-1.4876807108521461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6EA3-4B84-9706-D9CA4AC84519}"/>
                </c:ext>
              </c:extLst>
            </c:dLbl>
            <c:dLbl>
              <c:idx val="1"/>
              <c:layout>
                <c:manualLayout>
                  <c:x val="-9.7278105095028877E-3"/>
                  <c:y val="3.167113661766052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6EA3-4B84-9706-D9CA4AC84519}"/>
                </c:ext>
              </c:extLst>
            </c:dLbl>
            <c:dLbl>
              <c:idx val="2"/>
              <c:layout>
                <c:manualLayout>
                  <c:x val="-2.3928994312882423E-2"/>
                  <c:y val="2.992593683302402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6EA3-4B84-9706-D9CA4AC84519}"/>
                </c:ext>
              </c:extLst>
            </c:dLbl>
            <c:dLbl>
              <c:idx val="3"/>
              <c:layout>
                <c:manualLayout>
                  <c:x val="-7.3609468527138233E-3"/>
                  <c:y val="-1.719448901712894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0972-4FB4-A6E9-ECAA9B42FE76}"/>
                </c:ext>
              </c:extLst>
            </c:dLbl>
            <c:dLbl>
              <c:idx val="4"/>
              <c:layout>
                <c:manualLayout>
                  <c:x val="-2.3928994312882423E-2"/>
                  <c:y val="2.992593683302402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2327-4DBE-BA2E-736CEF8DED4D}"/>
                </c:ext>
              </c:extLst>
            </c:dLbl>
            <c:dLbl>
              <c:idx val="5"/>
              <c:layout>
                <c:manualLayout>
                  <c:x val="-2.5506902486085892E-2"/>
                  <c:y val="2.46903337538242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0972-4FB4-A6E9-ECAA9B42FE76}"/>
                </c:ext>
              </c:extLst>
            </c:dLbl>
            <c:dLbl>
              <c:idx val="6"/>
              <c:layout>
                <c:manualLayout>
                  <c:x val="-2.8662722557783127E-2"/>
                  <c:y val="2.294513210654258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0972-4FB4-A6E9-ECAA9B42FE76}"/>
                </c:ext>
              </c:extLst>
            </c:dLbl>
            <c:dLbl>
              <c:idx val="7"/>
              <c:layout>
                <c:manualLayout>
                  <c:x val="2.1065089385956526E-3"/>
                  <c:y val="4.912314563989639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C58-409F-ACF0-4098D6EE1E42}"/>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0C81-4757-8478-8E049ADA80BF}"/>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0C81-4757-8478-8E049ADA80BF}"/>
                </c:ext>
              </c:extLst>
            </c:dLbl>
            <c:dLbl>
              <c:idx val="10"/>
              <c:layout>
                <c:manualLayout>
                  <c:x val="-4.0497042238712311E-2"/>
                  <c:y val="-3.813689947128295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951E-474C-B34A-FDB88F352E70}"/>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0C81-4757-8478-8E049ADA80BF}"/>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"£"#,##0</c:formatCode>
                <c:ptCount val="12"/>
                <c:pt idx="0">
                  <c:v>168.379462081702</c:v>
                </c:pt>
                <c:pt idx="1">
                  <c:v>190.57031620894401</c:v>
                </c:pt>
                <c:pt idx="2">
                  <c:v>224.67513743163499</c:v>
                </c:pt>
                <c:pt idx="3">
                  <c:v>279.92547532726599</c:v>
                </c:pt>
                <c:pt idx="4">
                  <c:v>200.893053156451</c:v>
                </c:pt>
                <c:pt idx="5">
                  <c:v>223.39491271346799</c:v>
                </c:pt>
                <c:pt idx="6">
                  <c:v>250.27200515265201</c:v>
                </c:pt>
                <c:pt idx="7">
                  <c:v>281.17417225596699</c:v>
                </c:pt>
                <c:pt idx="8">
                  <c:v>205.81821324700101</c:v>
                </c:pt>
                <c:pt idx="9">
                  <c:v>287.05113057606201</c:v>
                </c:pt>
                <c:pt idx="10">
                  <c:v>359.44312522303102</c:v>
                </c:pt>
                <c:pt idx="11" formatCode="0.0">
                  <c:v>296.73809465123497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6EA3-4B84-9706-D9CA4AC84519}"/>
            </c:ext>
          </c:extLst>
        </c:ser>
        <c:ser>
          <c:idx val="1"/>
          <c:order val="1"/>
          <c:tx>
            <c:strRef>
              <c:f>Sheet1!$A$3</c:f>
              <c:strCache>
                <c:ptCount val="1"/>
                <c:pt idx="0">
                  <c:v>Holiday Trips</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5.0753451883792877E-2"/>
                  <c:y val="-3.865180164575576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0972-4FB4-A6E9-ECAA9B42FE76}"/>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0C81-4757-8478-8E049ADA80BF}"/>
                </c:ext>
              </c:extLst>
            </c:dLbl>
            <c:dLbl>
              <c:idx val="2"/>
              <c:layout>
                <c:manualLayout>
                  <c:x val="-2.7873767539858818E-2"/>
                  <c:y val="4.51178401708602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78F1-4975-8CAA-D93F99392D0F}"/>
                </c:ext>
              </c:extLst>
            </c:dLbl>
            <c:dLbl>
              <c:idx val="3"/>
              <c:layout>
                <c:manualLayout>
                  <c:x val="-2.7873767539858818E-2"/>
                  <c:y val="4.51178401708602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78F1-4975-8CAA-D93F99392D0F}"/>
                </c:ext>
              </c:extLst>
            </c:dLbl>
            <c:dLbl>
              <c:idx val="4"/>
              <c:layout>
                <c:manualLayout>
                  <c:x val="-3.0240630730986595E-2"/>
                  <c:y val="2.592063136398792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78F1-4975-8CAA-D93F99392D0F}"/>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0C81-4757-8478-8E049ADA80BF}"/>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0C81-4757-8478-8E049ADA80BF}"/>
                </c:ext>
              </c:extLst>
            </c:dLbl>
            <c:dLbl>
              <c:idx val="7"/>
              <c:layout>
                <c:manualLayout>
                  <c:x val="-1.8382642883807421E-3"/>
                  <c:y val="-3.516140207648277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CC58-409F-ACF0-4098D6EE1E42}"/>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0C81-4757-8478-8E049ADA80BF}"/>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0C81-4757-8478-8E049ADA80BF}"/>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0C81-4757-8478-8E049ADA80BF}"/>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0C81-4757-8478-8E049ADA80BF}"/>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"£"#,##0</c:formatCode>
                <c:ptCount val="12"/>
                <c:pt idx="0">
                  <c:v>217.62833934242201</c:v>
                </c:pt>
                <c:pt idx="1">
                  <c:v>220.08569667897001</c:v>
                </c:pt>
                <c:pt idx="2">
                  <c:v>287.95346351607401</c:v>
                </c:pt>
                <c:pt idx="3">
                  <c:v>345.74434184096998</c:v>
                </c:pt>
                <c:pt idx="4">
                  <c:v>238.19754117770299</c:v>
                </c:pt>
                <c:pt idx="5">
                  <c:v>252.46035327561901</c:v>
                </c:pt>
                <c:pt idx="6">
                  <c:v>314.69904537435502</c:v>
                </c:pt>
                <c:pt idx="7">
                  <c:v>366.592284116168</c:v>
                </c:pt>
                <c:pt idx="8">
                  <c:v>205.11989904685399</c:v>
                </c:pt>
                <c:pt idx="9">
                  <c:v>317.24542307232502</c:v>
                </c:pt>
                <c:pt idx="10">
                  <c:v>397.43050200195103</c:v>
                </c:pt>
                <c:pt idx="11" formatCode="0.0">
                  <c:v>325.92604794892702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6EA3-4B84-9706-D9CA4AC84519}"/>
            </c:ext>
          </c:extLst>
        </c:ser>
        <c:ser>
          <c:idx val="2"/>
          <c:order val="2"/>
          <c:tx>
            <c:strRef>
              <c:f>Sheet1!$A$4</c:f>
              <c:strCache>
                <c:ptCount val="1"/>
                <c:pt idx="0">
                  <c:v>Visiting Friends and Relatives</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0C81-4757-8478-8E049ADA80BF}"/>
                </c:ext>
              </c:extLst>
            </c:dLbl>
            <c:dLbl>
              <c:idx val="1"/>
              <c:layout>
                <c:manualLayout>
                  <c:x val="-3.8919132202863693E-2"/>
                  <c:y val="4.563274607062339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78F1-4975-8CAA-D93F99392D0F}"/>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0C81-4757-8478-8E049ADA80BF}"/>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0C81-4757-8478-8E049ADA80BF}"/>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0C81-4757-8478-8E049ADA80BF}"/>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0C81-4757-8478-8E049ADA80BF}"/>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0C81-4757-8478-8E049ADA80BF}"/>
                </c:ext>
              </c:extLst>
            </c:dLbl>
            <c:dLbl>
              <c:idx val="7"/>
              <c:layout>
                <c:manualLayout>
                  <c:x val="-2.1562129259109497E-2"/>
                  <c:y val="5.08683472871780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CC58-409F-ACF0-4098D6EE1E42}"/>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0C81-4757-8478-8E049ADA80BF}"/>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0C81-4757-8478-8E049ADA80BF}"/>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0C81-4757-8478-8E049ADA80BF}"/>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0C81-4757-8478-8E049ADA80BF}"/>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"£"#,##0</c:formatCode>
                <c:ptCount val="12"/>
                <c:pt idx="0">
                  <c:v>126.32356769465601</c:v>
                </c:pt>
                <c:pt idx="1">
                  <c:v>136.30899838971601</c:v>
                </c:pt>
                <c:pt idx="2">
                  <c:v>136.91814332440799</c:v>
                </c:pt>
                <c:pt idx="3">
                  <c:v>177.90614290713501</c:v>
                </c:pt>
                <c:pt idx="4">
                  <c:v>139.89851053317099</c:v>
                </c:pt>
                <c:pt idx="5">
                  <c:v>130.01663753652201</c:v>
                </c:pt>
                <c:pt idx="6">
                  <c:v>156.36917822673701</c:v>
                </c:pt>
                <c:pt idx="7">
                  <c:v>219.48082071810299</c:v>
                </c:pt>
                <c:pt idx="8">
                  <c:v>132.51023354505</c:v>
                </c:pt>
                <c:pt idx="9">
                  <c:v>227.198627821847</c:v>
                </c:pt>
                <c:pt idx="10">
                  <c:v>242.248354594294</c:v>
                </c:pt>
                <c:pt idx="11" formatCode="0.0">
                  <c:v>179.54122090780001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6EA3-4B84-9706-D9CA4AC84519}"/>
            </c:ext>
          </c:extLst>
        </c:ser>
        <c:ser>
          <c:idx val="4"/>
          <c:order val="3"/>
          <c:tx>
            <c:strRef>
              <c:f>Sheet1!$A$5</c:f>
              <c:strCache>
                <c:ptCount val="1"/>
                <c:pt idx="0">
                  <c:v>Miscallaneous Trips</c:v>
                </c:pt>
              </c:strCache>
            </c:strRef>
          </c:tx>
          <c:spPr>
            <a:ln w="38100" cap="rnd">
              <a:solidFill>
                <a:schemeClr val="accent4"/>
              </a:solidFill>
              <a:round/>
            </a:ln>
            <a:effectLst/>
          </c:spPr>
          <c:marker>
            <c:symbol val="circle"/>
            <c:size val="5"/>
            <c:spPr>
              <a:solidFill>
                <a:schemeClr val="accent4"/>
              </a:solidFill>
              <a:ln w="9525">
                <a:solidFill>
                  <a:schemeClr val="accent4"/>
                </a:solidFill>
              </a:ln>
              <a:effectLst/>
            </c:spPr>
          </c:marker>
          <c:dLbls>
            <c:dLbl>
              <c:idx val="0"/>
              <c:layout>
                <c:manualLayout>
                  <c:x val="-2.5246547535061836E-2"/>
                  <c:y val="-3.6649219691753387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78F1-4975-8CAA-D93F99392D0F}"/>
                </c:ext>
              </c:extLst>
            </c:dLbl>
            <c:dLbl>
              <c:idx val="1"/>
              <c:layout>
                <c:manualLayout>
                  <c:x val="-5.207100510597229E-2"/>
                  <c:y val="-1.2216406874358654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78F1-4975-8CAA-D93F99392D0F}"/>
                </c:ext>
              </c:extLst>
            </c:dLbl>
            <c:dLbl>
              <c:idx val="2"/>
              <c:layout>
                <c:manualLayout>
                  <c:x val="-2.0512821152806282E-2"/>
                  <c:y val="4.0139622986316681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78F1-4975-8CAA-D93F99392D0F}"/>
                </c:ext>
              </c:extLst>
            </c:dLbl>
            <c:dLbl>
              <c:idx val="3"/>
              <c:layout>
                <c:manualLayout>
                  <c:x val="-2.209072932600975E-2"/>
                  <c:y val="3.8394421339035034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78F1-4975-8CAA-D93F99392D0F}"/>
                </c:ext>
              </c:extLst>
            </c:dLbl>
            <c:dLbl>
              <c:idx val="4"/>
              <c:layout>
                <c:manualLayout>
                  <c:x val="-1.1045364663004875E-2"/>
                  <c:y val="-3.4904018044471741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78F1-4975-8CAA-D93F99392D0F}"/>
                </c:ext>
              </c:extLst>
            </c:dLbl>
            <c:dLbl>
              <c:idx val="5"/>
              <c:layout>
                <c:manualLayout>
                  <c:x val="-2.8402367606759071E-2"/>
                  <c:y val="-3.4904018044471741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2327-4DBE-BA2E-736CEF8DED4D}"/>
                </c:ext>
              </c:extLst>
            </c:dLbl>
            <c:dLbl>
              <c:idx val="6"/>
              <c:layout>
                <c:manualLayout>
                  <c:x val="-2.0512821152806282E-2"/>
                  <c:y val="2.9668416827917099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78F1-4975-8CAA-D93F99392D0F}"/>
                </c:ext>
              </c:extLst>
            </c:dLbl>
            <c:dLbl>
              <c:idx val="7"/>
              <c:layout>
                <c:manualLayout>
                  <c:x val="0"/>
                  <c:y val="-4.1884820908308029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C58-409F-ACF0-4098D6EE1E42}"/>
                </c:ext>
              </c:extLst>
            </c:dLbl>
            <c:dLbl>
              <c:idx val="8"/>
              <c:layout>
                <c:manualLayout>
                  <c:x val="-2.6035502552986145E-2"/>
                  <c:y val="-5.0610825419425964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DF90-43DC-87F5-F464FBB11C41}"/>
                </c:ext>
              </c:extLst>
            </c:dLbl>
            <c:dLbl>
              <c:idx val="9"/>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0C81-4757-8478-8E049ADA80BF}"/>
                </c:ext>
              </c:extLst>
            </c:dLbl>
            <c:dLbl>
              <c:idx val="10"/>
              <c:layout>
                <c:manualLayout>
                  <c:x val="-2.4457594379782677E-2"/>
                  <c:y val="5.0610825419425964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951E-474C-B34A-FDB88F352E70}"/>
                </c:ext>
              </c:extLst>
            </c:dLbl>
            <c:dLbl>
              <c:idx val="11"/>
              <c:layout>
                <c:manualLayout>
                  <c:x val="-1.5779092209413648E-3"/>
                  <c:y val="-3.3158816397190094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951E-474C-B34A-FDB88F352E70}"/>
                </c:ext>
              </c:extLst>
            </c:dLbl>
            <c:spPr>
              <a:solidFill>
                <a:schemeClr val="accent4">
                  <a:lumMod val="40000"/>
                  <a:lumOff val="60000"/>
                </a:schemeClr>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"£"#,##0</c:formatCode>
                <c:ptCount val="12"/>
                <c:pt idx="0">
                  <c:v>184.63148652954999</c:v>
                </c:pt>
                <c:pt idx="1">
                  <c:v>193.225073554999</c:v>
                </c:pt>
                <c:pt idx="2">
                  <c:v>189.76238682658101</c:v>
                </c:pt>
                <c:pt idx="3">
                  <c:v>258.70719826017199</c:v>
                </c:pt>
                <c:pt idx="4">
                  <c:v>248.319761962717</c:v>
                </c:pt>
                <c:pt idx="5">
                  <c:v>284.00430748861999</c:v>
                </c:pt>
                <c:pt idx="6">
                  <c:v>200.170410945208</c:v>
                </c:pt>
                <c:pt idx="7">
                  <c:v>286.720509326095</c:v>
                </c:pt>
                <c:pt idx="8">
                  <c:v>364.12338682698697</c:v>
                </c:pt>
                <c:pt idx="9">
                  <c:v>293.25904878351702</c:v>
                </c:pt>
                <c:pt idx="10">
                  <c:v>347.7569969754</c:v>
                </c:pt>
                <c:pt idx="11" formatCode="0.0">
                  <c:v>361.705508858489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78F1-4975-8CAA-D93F99392D0F}"/>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30"/>
          <c:min val="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923895917832851E-3"/>
          <c:y val="0.14745785295963287"/>
          <c:w val="0.99147903919219971"/>
          <c:h val="0.74769407510757446"/>
        </c:manualLayout>
      </c:layout>
      <c:barChart>
        <c:barDir val="col"/>
        <c:grouping val="clustered"/>
        <c:varyColors val="0"/>
        <c:ser>
          <c:idx val="0"/>
          <c:order val="0"/>
          <c:tx>
            <c:strRef>
              <c:f>Sheet1!$B$1</c:f>
              <c:strCache>
                <c:ptCount val="1"/>
                <c:pt idx="0">
                  <c:v>Total Trips</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3530-4121-9273-109D4C56498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530-4121-9273-109D4C56498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3530-4121-9273-109D4C56498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nights</c:v>
                </c:pt>
                <c:pt idx="1">
                  <c:v>4-7 nights</c:v>
                </c:pt>
                <c:pt idx="2">
                  <c:v>8+ nights*</c:v>
                </c:pt>
              </c:strCache>
            </c:strRef>
          </c:cat>
          <c:val>
            <c:numRef>
              <c:f>Sheet1!$B$2:$B$4</c:f>
              <c:numCache>
                <c:formatCode>0%</c:formatCode>
                <c:ptCount val="3"/>
                <c:pt idx="0">
                  <c:v>0.72060825377499205</c:v>
                </c:pt>
                <c:pt idx="1">
                  <c:v>0.22874378597623499</c:v>
                </c:pt>
                <c:pt idx="2">
                  <c:v>5.0647960248774299E-2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BA44-4E5B-864A-EDCC6851FBB0}"/>
            </c:ext>
          </c:extLst>
        </c:ser>
        <c:ser>
          <c:idx val="1"/>
          <c:order val="1"/>
          <c:tx>
            <c:strRef>
              <c:f>Sheet1!$C$1</c:f>
              <c:strCache>
                <c:ptCount val="1"/>
                <c:pt idx="0">
                  <c:v>Holiday taken in the UK</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530-4121-9273-109D4C56498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3530-4121-9273-109D4C56498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3530-4121-9273-109D4C56498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nights</c:v>
                </c:pt>
                <c:pt idx="1">
                  <c:v>4-7 nights</c:v>
                </c:pt>
                <c:pt idx="2">
                  <c:v>8+ nights*</c:v>
                </c:pt>
              </c:strCache>
            </c:strRef>
          </c:cat>
          <c:val>
            <c:numRef>
              <c:f>Sheet1!$C$2:$C$4</c:f>
              <c:numCache>
                <c:formatCode>0%</c:formatCode>
                <c:ptCount val="3"/>
                <c:pt idx="0">
                  <c:v>0.58557290179209798</c:v>
                </c:pt>
                <c:pt idx="1">
                  <c:v>0.35431287131901701</c:v>
                </c:pt>
                <c:pt idx="2">
                  <c:v>6.0114226888886201E-2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BA44-4E5B-864A-EDCC6851FBB0}"/>
            </c:ext>
          </c:extLst>
        </c:ser>
        <c:ser>
          <c:idx val="2"/>
          <c:order val="2"/>
          <c:tx>
            <c:strRef>
              <c:f>Sheet1!$D$1</c:f>
              <c:strCache>
                <c:ptCount val="1"/>
                <c:pt idx="0">
                  <c:v>Visiting friends or relatives in the UK</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3530-4121-9273-109D4C56498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3530-4121-9273-109D4C56498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3530-4121-9273-109D4C56498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nights</c:v>
                </c:pt>
                <c:pt idx="1">
                  <c:v>4-7 nights</c:v>
                </c:pt>
                <c:pt idx="2">
                  <c:v>8+ nights*</c:v>
                </c:pt>
              </c:strCache>
            </c:strRef>
          </c:cat>
          <c:val>
            <c:numRef>
              <c:f>Sheet1!$D$2:$D$4</c:f>
              <c:numCache>
                <c:formatCode>0%</c:formatCode>
                <c:ptCount val="3"/>
                <c:pt idx="0">
                  <c:v>0.78772167279774097</c:v>
                </c:pt>
                <c:pt idx="1">
                  <c:v>0.159906788844177</c:v>
                </c:pt>
                <c:pt idx="2">
                  <c:v>5.2371538358078902E-2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BA44-4E5B-864A-EDCC6851FBB0}"/>
            </c:ext>
          </c:extLst>
        </c:ser>
        <c:ser>
          <c:idx val="4"/>
          <c:order val="3"/>
          <c:tx>
            <c:strRef>
              <c:f>Sheet1!$E$1</c:f>
              <c:strCache>
                <c:ptCount val="1"/>
                <c:pt idx="0">
                  <c:v>Miscellaneous</c:v>
                </c:pt>
              </c:strCache>
            </c:strRef>
          </c:tx>
          <c:spPr>
            <a:solidFill>
              <a:schemeClr val="accent4"/>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3530-4121-9273-109D4C564985}"/>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3530-4121-9273-109D4C564985}"/>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3530-4121-9273-109D4C564985}"/>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nights</c:v>
                </c:pt>
                <c:pt idx="1">
                  <c:v>4-7 nights</c:v>
                </c:pt>
                <c:pt idx="2">
                  <c:v>8+ nights*</c:v>
                </c:pt>
              </c:strCache>
            </c:strRef>
          </c:cat>
          <c:val>
            <c:numRef>
              <c:f>Sheet1!$E$2:$E$4</c:f>
              <c:numCache>
                <c:formatCode>0%</c:formatCode>
                <c:ptCount val="3"/>
                <c:pt idx="0">
                  <c:v>0.85009963265012201</c:v>
                </c:pt>
                <c:pt idx="1">
                  <c:v>0.13166642123594899</c:v>
                </c:pt>
                <c:pt idx="2">
                  <c:v>1.8233946113924999E-2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7AEF-4232-98BE-8A6C51A5E51A}"/>
            </c:ext>
          </c:extLst>
        </c:ser>
        <c:dLbls>
          <c:showLegendKey val="0"/>
          <c:showVal val="0"/>
          <c:showCatName val="0"/>
          <c:showSerName val="0"/>
          <c:showPercent val="0"/>
          <c:showBubbleSize val="0"/>
        </c:dLbls>
        <c:gapWidth val="283"/>
        <c:axId val="1172924368"/>
        <c:axId val="1337502287"/>
      </c:barChart>
      <c:catAx>
        <c:axId val="1172924368"/>
        <c:scaling>
          <c:orientation val="minMax"/>
        </c:scaling>
        <c:delete val="0"/>
        <c:axPos val="b"/>
        <c:numFmt formatCode="General" sourceLinked="1"/>
        <c:majorTickMark val="none"/>
        <c:minorTickMark val="none"/>
        <c:tickLblPos val="low"/>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337502287"/>
        <c:crosses val="autoZero"/>
        <c:auto val="0"/>
        <c:lblAlgn val="ctr"/>
        <c:lblOffset val="100"/>
        <c:tickLblSkip val="1"/>
        <c:noMultiLvlLbl val="0"/>
      </c:catAx>
      <c:valAx>
        <c:axId val="1337502287"/>
        <c:scaling>
          <c:orientation val="minMax"/>
        </c:scaling>
        <c:delete val="1"/>
        <c:axPos val="l"/>
        <c:numFmt formatCode="0%" sourceLinked="1"/>
        <c:majorTickMark val="none"/>
        <c:minorTickMark val="none"/>
        <c:tickLblPos val="nextTo"/>
        <c:crossAx val="1172924368"/>
        <c:crosses val="autoZero"/>
        <c:crossBetween val="between"/>
      </c:valAx>
      <c:spPr>
        <a:noFill/>
        <a:ln>
          <a:noFill/>
        </a:ln>
        <a:effectLst/>
      </c:spPr>
    </c:plotArea>
    <c:legend>
      <c:legendPos val="t"/>
      <c:layout>
        <c:manualLayout>
          <c:xMode val="edge"/>
          <c:yMode val="edge"/>
          <c:x val="0.13425472378730774"/>
          <c:y val="5.5364039726555347E-3"/>
          <c:w val="0.78542810678482056"/>
          <c:h val="6.2616415321826935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80125246942043E-3"/>
          <c:y val="0.10599388927221298"/>
          <c:w val="0.98999512195587158"/>
          <c:h val="0.78596317768096924"/>
        </c:manualLayout>
      </c:layout>
      <c:lineChart>
        <c:grouping val="standard"/>
        <c:varyColors val="0"/>
        <c:ser>
          <c:idx val="0"/>
          <c:order val="0"/>
          <c:tx>
            <c:strRef>
              <c:f>Sheet1!$A$2</c:f>
              <c:strCache>
                <c:ptCount val="1"/>
                <c:pt idx="0">
                  <c:v>Total Trips</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EB24-4782-9CA9-52C392C5075C}"/>
                </c:ext>
              </c:extLst>
            </c:dLbl>
            <c:dLbl>
              <c:idx val="4"/>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EB24-4782-9CA9-52C392C5075C}"/>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EB24-4782-9CA9-52C392C5075C}"/>
                </c:ext>
              </c:extLst>
            </c:dLbl>
            <c:dLbl>
              <c:idx val="6"/>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EB24-4782-9CA9-52C392C5075C}"/>
                </c:ext>
              </c:extLst>
            </c:dLbl>
            <c:dLbl>
              <c:idx val="7"/>
              <c:layout>
                <c:manualLayout>
                  <c:x val="-1.9650934264063835E-2"/>
                  <c:y val="-3.3416200429201126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D51A-4A61-95AB-D33A4F3612D4}"/>
                </c:ext>
              </c:extLst>
            </c:dLbl>
            <c:dLbl>
              <c:idx val="8"/>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EB24-4782-9CA9-52C392C5075C}"/>
                </c:ext>
              </c:extLst>
            </c:dLbl>
            <c:dLbl>
              <c:idx val="9"/>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EB24-4782-9CA9-52C392C5075C}"/>
                </c:ext>
              </c:extLst>
            </c:dLbl>
            <c:dLbl>
              <c:idx val="1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EB24-4782-9CA9-52C392C5075C}"/>
                </c:ext>
              </c:extLst>
            </c:dLbl>
            <c:dLbl>
              <c:idx val="1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EB24-4782-9CA9-52C392C5075C}"/>
                </c:ext>
              </c:extLst>
            </c:dLbl>
            <c:spPr>
              <a:solidFill>
                <a:schemeClr val="accent5">
                  <a:lumMod val="40000"/>
                  <a:lumOff val="60000"/>
                </a:schemeClr>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_-* #,##0.0_-;\-* #,##0.0_-;_-* "-"??_-;_-@_-</c:formatCode>
                <c:ptCount val="12"/>
                <c:pt idx="0">
                  <c:v>2.5695438442338898</c:v>
                </c:pt>
                <c:pt idx="1">
                  <c:v>3.0162176656324302</c:v>
                </c:pt>
                <c:pt idx="2">
                  <c:v>3.4636489662940702</c:v>
                </c:pt>
                <c:pt idx="3">
                  <c:v>2.7321549811169099</c:v>
                </c:pt>
                <c:pt idx="4">
                  <c:v>3.0131535838069201</c:v>
                </c:pt>
                <c:pt idx="5">
                  <c:v>2.5956113557094298</c:v>
                </c:pt>
                <c:pt idx="6">
                  <c:v>2.9928813397664902</c:v>
                </c:pt>
                <c:pt idx="7">
                  <c:v>2.9787151545336599</c:v>
                </c:pt>
                <c:pt idx="8">
                  <c:v>2.46748650248965</c:v>
                </c:pt>
                <c:pt idx="9">
                  <c:v>2.9516966255514201</c:v>
                </c:pt>
                <c:pt idx="10">
                  <c:v>3.3317128762136798</c:v>
                </c:pt>
                <c:pt idx="11">
                  <c:v>2.7632504431047198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Holiday Trips</c:v>
                </c:pt>
              </c:strCache>
            </c:strRef>
          </c:tx>
          <c:spPr>
            <a:ln w="38100" cap="rnd">
              <a:solidFill>
                <a:schemeClr val="accent2"/>
              </a:solidFill>
              <a:round/>
            </a:ln>
            <a:effectLst/>
          </c:spPr>
          <c:marker>
            <c:symbol val="plus"/>
            <c:size val="10"/>
            <c:spPr>
              <a:solidFill>
                <a:schemeClr val="accent2"/>
              </a:solidFill>
              <a:ln w="9525">
                <a:solidFill>
                  <a:schemeClr val="accent2"/>
                </a:solidFill>
              </a:ln>
              <a:effectLst/>
            </c:spPr>
          </c:marker>
          <c:dLbls>
            <c:dLbl>
              <c:idx val="0"/>
              <c:layout>
                <c:manualLayout>
                  <c:x val="-2.320123091340065E-2"/>
                  <c:y val="3.028363361954689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DD5-4AD9-80E0-958FB3A84F5E}"/>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EB24-4782-9CA9-52C392C5075C}"/>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EB24-4782-9CA9-52C392C5075C}"/>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EB24-4782-9CA9-52C392C5075C}"/>
                </c:ext>
              </c:extLst>
            </c:dLbl>
            <c:dLbl>
              <c:idx val="4"/>
              <c:layout>
                <c:manualLayout>
                  <c:x val="-1.1105001904070377E-3"/>
                  <c:y val="1.6322026029229164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A-FDD5-4AD9-80E0-958FB3A84F5E}"/>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EB24-4782-9CA9-52C392C5075C}"/>
                </c:ext>
              </c:extLst>
            </c:dLbl>
            <c:dLbl>
              <c:idx val="6"/>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EB24-4782-9CA9-52C392C5075C}"/>
                </c:ext>
              </c:extLst>
            </c:dLbl>
            <c:dLbl>
              <c:idx val="7"/>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EB24-4782-9CA9-52C392C5075C}"/>
                </c:ext>
              </c:extLst>
            </c:dLbl>
            <c:dLbl>
              <c:idx val="8"/>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EB24-4782-9CA9-52C392C5075C}"/>
                </c:ext>
              </c:extLst>
            </c:dLbl>
            <c:dLbl>
              <c:idx val="9"/>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EB24-4782-9CA9-52C392C5075C}"/>
                </c:ext>
              </c:extLst>
            </c:dLbl>
            <c:dLbl>
              <c:idx val="1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EB24-4782-9CA9-52C392C5075C}"/>
                </c:ext>
              </c:extLst>
            </c:dLbl>
            <c:dLbl>
              <c:idx val="1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EB24-4782-9CA9-52C392C5075C}"/>
                </c:ext>
              </c:extLst>
            </c:dLbl>
            <c:spPr>
              <a:solidFill>
                <a:schemeClr val="accent2">
                  <a:lumMod val="20000"/>
                  <a:lumOff val="80000"/>
                </a:schemeClr>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_-* #,##0.0_-;\-* #,##0.0_-;_-* "-"??_-;_-@_-</c:formatCode>
                <c:ptCount val="12"/>
                <c:pt idx="0">
                  <c:v>2.5724575651844601</c:v>
                </c:pt>
                <c:pt idx="1">
                  <c:v>3.5973436986365699</c:v>
                </c:pt>
                <c:pt idx="2">
                  <c:v>4.4363924860239496</c:v>
                </c:pt>
                <c:pt idx="3">
                  <c:v>3.4849253546236301</c:v>
                </c:pt>
                <c:pt idx="4">
                  <c:v>2.7665584897696101</c:v>
                </c:pt>
                <c:pt idx="5">
                  <c:v>3.1381982633432601</c:v>
                </c:pt>
                <c:pt idx="6">
                  <c:v>3.6994607405650499</c:v>
                </c:pt>
                <c:pt idx="7">
                  <c:v>3.2849510255814902</c:v>
                </c:pt>
                <c:pt idx="8">
                  <c:v>2.3065080723906801</c:v>
                </c:pt>
                <c:pt idx="9">
                  <c:v>3.4015428785256701</c:v>
                </c:pt>
                <c:pt idx="10">
                  <c:v>4.3066255417877901</c:v>
                </c:pt>
                <c:pt idx="11">
                  <c:v>3.44157664674773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02D6-4C09-BB38-3293DE6C1C7B}"/>
            </c:ext>
          </c:extLst>
        </c:ser>
        <c:ser>
          <c:idx val="2"/>
          <c:order val="2"/>
          <c:tx>
            <c:strRef>
              <c:f>Sheet1!$A$4</c:f>
              <c:strCache>
                <c:ptCount val="1"/>
                <c:pt idx="0">
                  <c:v>Visiting Friends and Relatives</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2.0834365859627724E-2"/>
                  <c:y val="-3.4288801252841949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FDD5-4AD9-80E0-958FB3A84F5E}"/>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EB24-4782-9CA9-52C392C5075C}"/>
                </c:ext>
              </c:extLst>
            </c:dLbl>
            <c:dLbl>
              <c:idx val="2"/>
              <c:layout>
                <c:manualLayout>
                  <c:x val="-2.6357049122452736E-2"/>
                  <c:y val="4.0754839777946472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0-FDD5-4AD9-80E0-958FB3A84F5E}"/>
                </c:ext>
              </c:extLst>
            </c:dLbl>
            <c:dLbl>
              <c:idx val="3"/>
              <c:layout>
                <c:manualLayout>
                  <c:x val="-2.1623320877552032E-2"/>
                  <c:y val="5.8206848800182343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9-FDD5-4AD9-80E0-958FB3A84F5E}"/>
                </c:ext>
              </c:extLst>
            </c:dLbl>
            <c:dLbl>
              <c:idx val="4"/>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EB24-4782-9CA9-52C392C5075C}"/>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EB24-4782-9CA9-52C392C5075C}"/>
                </c:ext>
              </c:extLst>
            </c:dLbl>
            <c:dLbl>
              <c:idx val="6"/>
              <c:layout>
                <c:manualLayout>
                  <c:x val="-2.0834365859627724E-2"/>
                  <c:y val="3.028363361954689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5-FDD5-4AD9-80E0-958FB3A84F5E}"/>
                </c:ext>
              </c:extLst>
            </c:dLbl>
            <c:dLbl>
              <c:idx val="7"/>
              <c:layout>
                <c:manualLayout>
                  <c:x val="-2.0045410841703415E-2"/>
                  <c:y val="5.6461647152900696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6-FDD5-4AD9-80E0-958FB3A84F5E}"/>
                </c:ext>
              </c:extLst>
            </c:dLbl>
            <c:dLbl>
              <c:idx val="8"/>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EB24-4782-9CA9-52C392C5075C}"/>
                </c:ext>
              </c:extLst>
            </c:dLbl>
            <c:dLbl>
              <c:idx val="9"/>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EB24-4782-9CA9-52C392C5075C}"/>
                </c:ext>
              </c:extLst>
            </c:dLbl>
            <c:dLbl>
              <c:idx val="1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EB24-4782-9CA9-52C392C5075C}"/>
                </c:ext>
              </c:extLst>
            </c:dLbl>
            <c:dLbl>
              <c:idx val="1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EB24-4782-9CA9-52C392C5075C}"/>
                </c:ext>
              </c:extLst>
            </c:dLbl>
            <c:spPr>
              <a:solidFill>
                <a:srgbClr val="FCE7E7"/>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_-* #,##0.0_-;\-* #,##0.0_-;_-* "-"??_-;_-@_-</c:formatCode>
                <c:ptCount val="12"/>
                <c:pt idx="0">
                  <c:v>3.1047044098062302</c:v>
                </c:pt>
                <c:pt idx="1">
                  <c:v>2.7088590548996798</c:v>
                </c:pt>
                <c:pt idx="2">
                  <c:v>2.1301596047415501</c:v>
                </c:pt>
                <c:pt idx="3">
                  <c:v>2.2188327723091801</c:v>
                </c:pt>
                <c:pt idx="4">
                  <c:v>3.38982264473607</c:v>
                </c:pt>
                <c:pt idx="5">
                  <c:v>2.3276144288627898</c:v>
                </c:pt>
                <c:pt idx="6">
                  <c:v>1.8574497087196999</c:v>
                </c:pt>
                <c:pt idx="7">
                  <c:v>3.01979786044447</c:v>
                </c:pt>
                <c:pt idx="8">
                  <c:v>2.72146730033898</c:v>
                </c:pt>
                <c:pt idx="9">
                  <c:v>2.64156863686528</c:v>
                </c:pt>
                <c:pt idx="10">
                  <c:v>3.0170976463908401</c:v>
                </c:pt>
                <c:pt idx="11">
                  <c:v>2.59275674623674</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02D6-4C09-BB38-3293DE6C1C7B}"/>
            </c:ext>
          </c:extLst>
        </c:ser>
        <c:ser>
          <c:idx val="4"/>
          <c:order val="3"/>
          <c:tx>
            <c:strRef>
              <c:f>Sheet1!$A$5</c:f>
              <c:strCache>
                <c:ptCount val="1"/>
                <c:pt idx="0">
                  <c:v>Miscellaneous Trips</c:v>
                </c:pt>
              </c:strCache>
            </c:strRef>
          </c:tx>
          <c:spPr>
            <a:ln w="38100" cap="rnd">
              <a:solidFill>
                <a:schemeClr val="accent4"/>
              </a:solidFill>
              <a:round/>
            </a:ln>
            <a:effectLst/>
          </c:spPr>
          <c:marker>
            <c:symbol val="circle"/>
            <c:size val="5"/>
            <c:spPr>
              <a:solidFill>
                <a:schemeClr val="accent4"/>
              </a:solidFill>
              <a:ln w="9525">
                <a:solidFill>
                  <a:schemeClr val="accent4"/>
                </a:solidFill>
              </a:ln>
              <a:effectLst/>
            </c:spPr>
          </c:marker>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EB24-4782-9CA9-52C392C5075C}"/>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EB24-4782-9CA9-52C392C5075C}"/>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EB24-4782-9CA9-52C392C5075C}"/>
                </c:ext>
              </c:extLst>
            </c:dLbl>
            <c:dLbl>
              <c:idx val="3"/>
              <c:layout>
                <c:manualLayout>
                  <c:x val="-2.1623320877552032E-2"/>
                  <c:y val="-3.7264298647642136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8-FDD5-4AD9-80E0-958FB3A84F5E}"/>
                </c:ext>
              </c:extLst>
            </c:dLbl>
            <c:dLbl>
              <c:idx val="4"/>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EB24-4782-9CA9-52C392C5075C}"/>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EB24-4782-9CA9-52C392C5075C}"/>
                </c:ext>
              </c:extLst>
            </c:dLbl>
            <c:dLbl>
              <c:idx val="6"/>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EB24-4782-9CA9-52C392C5075C}"/>
                </c:ext>
              </c:extLst>
            </c:dLbl>
            <c:dLbl>
              <c:idx val="7"/>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EB24-4782-9CA9-52C392C5075C}"/>
                </c:ext>
              </c:extLst>
            </c:dLbl>
            <c:dLbl>
              <c:idx val="8"/>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EB24-4782-9CA9-52C392C5075C}"/>
                </c:ext>
              </c:extLst>
            </c:dLbl>
            <c:dLbl>
              <c:idx val="9"/>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EB24-4782-9CA9-52C392C5075C}"/>
                </c:ext>
              </c:extLst>
            </c:dLbl>
            <c:dLbl>
              <c:idx val="1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EB24-4782-9CA9-52C392C5075C}"/>
                </c:ext>
              </c:extLst>
            </c:dLbl>
            <c:dLbl>
              <c:idx val="1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EB24-4782-9CA9-52C392C5075C}"/>
                </c:ext>
              </c:extLst>
            </c:dLbl>
            <c:spPr>
              <a:solidFill>
                <a:schemeClr val="accent4">
                  <a:lumMod val="40000"/>
                  <a:lumOff val="60000"/>
                </a:schemeClr>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_-* #,##0.0_-;\-* #,##0.0_-;_-* "-"??_-;_-@_-</c:formatCode>
                <c:ptCount val="12"/>
                <c:pt idx="0">
                  <c:v>1.3550454693774101</c:v>
                </c:pt>
                <c:pt idx="1">
                  <c:v>2.3258526652743998</c:v>
                </c:pt>
                <c:pt idx="2">
                  <c:v>2.7496478413050802</c:v>
                </c:pt>
                <c:pt idx="3">
                  <c:v>2.28734283764644</c:v>
                </c:pt>
                <c:pt idx="4">
                  <c:v>2.6339563722355499</c:v>
                </c:pt>
                <c:pt idx="5">
                  <c:v>2.0533020386160898</c:v>
                </c:pt>
                <c:pt idx="6">
                  <c:v>2.6506384651127401</c:v>
                </c:pt>
                <c:pt idx="7">
                  <c:v>2.4307286983866501</c:v>
                </c:pt>
                <c:pt idx="8">
                  <c:v>2.3253108952638901</c:v>
                </c:pt>
                <c:pt idx="9">
                  <c:v>2.4696698425607599</c:v>
                </c:pt>
                <c:pt idx="10">
                  <c:v>1.87293530758571</c:v>
                </c:pt>
                <c:pt idx="11">
                  <c:v>1.8823961442156201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02D6-4C09-BB38-3293DE6C1C7B}"/>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5"/>
          <c:min val="1"/>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80125246942043E-3"/>
          <c:y val="0.10599388927221298"/>
          <c:w val="0.98999512195587158"/>
          <c:h val="0.78596317768096924"/>
        </c:manualLayout>
      </c:layout>
      <c:lineChart>
        <c:grouping val="standard"/>
        <c:varyColors val="0"/>
        <c:ser>
          <c:idx val="0"/>
          <c:order val="0"/>
          <c:tx>
            <c:strRef>
              <c:f>Sheet1!$A$2</c:f>
              <c:strCache>
                <c:ptCount val="1"/>
                <c:pt idx="0">
                  <c:v>Seaside/other coastal</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layout>
                <c:manualLayout>
                  <c:x val="-1.9877742975950241E-2"/>
                  <c:y val="2.818073518574237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C7EC-47FA-814C-4369D2635975}"/>
                </c:ext>
              </c:extLst>
            </c:dLbl>
            <c:dLbl>
              <c:idx val="2"/>
              <c:layout>
                <c:manualLayout>
                  <c:x val="6.3507742015644908E-4"/>
                  <c:y val="-3.2328816596418619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C7EC-47FA-814C-4369D26359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65F-4430-A993-32230ECAE6FF}"/>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65F-4430-A993-32230ECAE6FF}"/>
                </c:ext>
              </c:extLst>
            </c:dLbl>
            <c:dLbl>
              <c:idx val="5"/>
              <c:layout>
                <c:manualLayout>
                  <c:x val="-1.9877742975950241E-2"/>
                  <c:y val="3.34163382649421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D73F-47C4-8376-787E22416FD3}"/>
                </c:ext>
              </c:extLst>
            </c:dLbl>
            <c:dLbl>
              <c:idx val="6"/>
              <c:layout>
                <c:manualLayout>
                  <c:x val="-2.066669799387455E-2"/>
                  <c:y val="-3.988210111856460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05F-410D-A100-F5FC2E1F362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65F-4430-A993-32230ECAE6FF}"/>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65F-4430-A993-32230ECAE6FF}"/>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65F-4430-A993-32230ECAE6FF}"/>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65F-4430-A993-32230ECAE6FF}"/>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65F-4430-A993-32230ECAE6FF}"/>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0.0</c:formatCode>
                <c:ptCount val="12"/>
                <c:pt idx="0">
                  <c:v>0.23317019345984699</c:v>
                </c:pt>
                <c:pt idx="1">
                  <c:v>0.52677398178984702</c:v>
                </c:pt>
                <c:pt idx="2">
                  <c:v>0.70070447045245698</c:v>
                </c:pt>
                <c:pt idx="3">
                  <c:v>0.29203020430467302</c:v>
                </c:pt>
                <c:pt idx="4">
                  <c:v>0.22398720119674301</c:v>
                </c:pt>
                <c:pt idx="5">
                  <c:v>0.50536847701841203</c:v>
                </c:pt>
                <c:pt idx="6">
                  <c:v>0.88469043372998601</c:v>
                </c:pt>
                <c:pt idx="7">
                  <c:v>0.22515760731724399</c:v>
                </c:pt>
                <c:pt idx="8">
                  <c:v>0.215205611164692</c:v>
                </c:pt>
                <c:pt idx="9">
                  <c:v>0.35007243137321697</c:v>
                </c:pt>
                <c:pt idx="10">
                  <c:v>0.61632528756600302</c:v>
                </c:pt>
                <c:pt idx="11">
                  <c:v>0.262958879009424</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City/ Large town</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4.3546382337808609E-2"/>
                  <c:y val="-8.468484506011009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7DCA-4B3D-8C73-46D430E79A7D}"/>
                </c:ext>
              </c:extLst>
            </c:dLbl>
            <c:dLbl>
              <c:idx val="1"/>
              <c:layout>
                <c:manualLayout>
                  <c:x val="-2.776728942990303E-2"/>
                  <c:y val="-2.59204935282468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7DCA-4B3D-8C73-46D430E79A7D}"/>
                </c:ext>
              </c:extLst>
            </c:dLbl>
            <c:dLbl>
              <c:idx val="2"/>
              <c:layout>
                <c:manualLayout>
                  <c:x val="-4.1179519146680832E-2"/>
                  <c:y val="3.2330190297216177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B722-4701-ABA1-480ABE1FEDEE}"/>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65F-4430-A993-32230ECAE6FF}"/>
                </c:ext>
              </c:extLst>
            </c:dLbl>
            <c:dLbl>
              <c:idx val="4"/>
              <c:layout>
                <c:manualLayout>
                  <c:x val="-4.9858018755912781E-2"/>
                  <c:y val="-7.2381864301860332E-3"/>
                </c:manualLayout>
              </c:layout>
              <c:tx>
                <c:rich>
                  <a:bodyPr/>
                  <a:lstStyle/>
                  <a:p>
                    <a:pPr>
                      <a:defRPr/>
                    </a:pPr>
                    <a:r>
                      <a:rPr lang="en-US"/>
                      <a:t>0.5</a:t>
                    </a:r>
                  </a:p>
                </c:rich>
              </c:tx>
              <c:sp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DataLabelsRange val="0"/>
                </c:ext>
                <c:ext xmlns:c16="http://schemas.microsoft.com/office/drawing/2014/chart" uri="{C3380CC4-5D6E-409C-BE32-E72D297353CC}">
                  <c16:uniqueId val="{00000006-E725-4F83-9ECB-4D3AAC9F7901}"/>
                </c:ext>
              </c:extLst>
            </c:dLbl>
            <c:dLbl>
              <c:idx val="5"/>
              <c:layout>
                <c:manualLayout>
                  <c:x val="-4.0390562266111374E-2"/>
                  <c:y val="-3.69066037237644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D73F-47C4-8376-787E22416FD3}"/>
                </c:ext>
              </c:extLst>
            </c:dLbl>
            <c:dLbl>
              <c:idx val="6"/>
              <c:layout>
                <c:manualLayout>
                  <c:x val="-2.3033561185002327E-2"/>
                  <c:y val="4.860824346542358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5506-4559-B2EB-812B6CF3DAE5}"/>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65F-4430-A993-32230ECAE6FF}"/>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65F-4430-A993-32230ECAE6FF}"/>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B65F-4430-A993-32230ECAE6FF}"/>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B65F-4430-A993-32230ECAE6FF}"/>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B65F-4430-A993-32230ECAE6FF}"/>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0.0</c:formatCode>
                <c:ptCount val="12"/>
                <c:pt idx="0">
                  <c:v>0.57289711926542497</c:v>
                </c:pt>
                <c:pt idx="1">
                  <c:v>0.54864626433214003</c:v>
                </c:pt>
                <c:pt idx="2">
                  <c:v>0.62510761368821099</c:v>
                </c:pt>
                <c:pt idx="3">
                  <c:v>0.74551711156604605</c:v>
                </c:pt>
                <c:pt idx="4">
                  <c:v>0.53100725110796798</c:v>
                </c:pt>
                <c:pt idx="5">
                  <c:v>0.514636406000057</c:v>
                </c:pt>
                <c:pt idx="6">
                  <c:v>0.62236437917627496</c:v>
                </c:pt>
                <c:pt idx="7">
                  <c:v>0.51264724907964698</c:v>
                </c:pt>
                <c:pt idx="8">
                  <c:v>0.43930649462751697</c:v>
                </c:pt>
                <c:pt idx="9">
                  <c:v>0.59140420379291003</c:v>
                </c:pt>
                <c:pt idx="10">
                  <c:v>0.58563204925901402</c:v>
                </c:pt>
                <c:pt idx="11">
                  <c:v>0.59537048667140802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Small town</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4.7491155564785004E-2"/>
                  <c:y val="1.4878181973472238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7DCA-4B3D-8C73-46D430E79A7D}"/>
                </c:ext>
              </c:extLst>
            </c:dLbl>
            <c:dLbl>
              <c:idx val="1"/>
              <c:layout>
                <c:manualLayout>
                  <c:x val="-1.9877742975950241E-2"/>
                  <c:y val="2.818073518574237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D73F-47C4-8376-787E22416FD3}"/>
                </c:ext>
              </c:extLst>
            </c:dLbl>
            <c:dLbl>
              <c:idx val="2"/>
              <c:layout>
                <c:manualLayout>
                  <c:x val="-2.066669799387455E-2"/>
                  <c:y val="3.813703730702400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F05F-410D-A100-F5FC2E1F362C}"/>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4413-4B1B-81DB-7164C10A3E03}"/>
                </c:ext>
              </c:extLst>
            </c:dLbl>
            <c:dLbl>
              <c:idx val="4"/>
              <c:layout>
                <c:manualLayout>
                  <c:x val="-9.6213323995471001E-3"/>
                  <c:y val="-2.941089496016502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D73F-47C4-8376-787E22416FD3}"/>
                </c:ext>
              </c:extLst>
            </c:dLbl>
            <c:dLbl>
              <c:idx val="5"/>
              <c:layout>
                <c:manualLayout>
                  <c:x val="-2.1455653011798859E-2"/>
                  <c:y val="3.167113661766052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D73F-47C4-8376-787E22416FD3}"/>
                </c:ext>
              </c:extLst>
            </c:dLbl>
            <c:dLbl>
              <c:idx val="6"/>
              <c:layout>
                <c:manualLayout>
                  <c:x val="-2.3033561185002327E-2"/>
                  <c:y val="7.238323800265789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5506-4559-B2EB-812B6CF3DAE5}"/>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B65F-4430-A993-32230ECAE6FF}"/>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B65F-4430-A993-32230ECAE6FF}"/>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B65F-4430-A993-32230ECAE6FF}"/>
                </c:ext>
              </c:extLst>
            </c:dLbl>
            <c:dLbl>
              <c:idx val="10"/>
              <c:layout>
                <c:manualLayout>
                  <c:x val="-1.7510879784822464E-2"/>
                  <c:y val="6.657515466213226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6973-4DCE-9D0F-3C878AAF437C}"/>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B65F-4430-A993-32230ECAE6FF}"/>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0.0</c:formatCode>
                <c:ptCount val="12"/>
                <c:pt idx="0">
                  <c:v>0.49774239439742501</c:v>
                </c:pt>
                <c:pt idx="1">
                  <c:v>0.43907945661820103</c:v>
                </c:pt>
                <c:pt idx="2">
                  <c:v>0.58335894084956197</c:v>
                </c:pt>
                <c:pt idx="3">
                  <c:v>0.55958970668089303</c:v>
                </c:pt>
                <c:pt idx="4">
                  <c:v>0.53344799313747504</c:v>
                </c:pt>
                <c:pt idx="5">
                  <c:v>0.42971349367596101</c:v>
                </c:pt>
                <c:pt idx="6">
                  <c:v>0.65357667543486497</c:v>
                </c:pt>
                <c:pt idx="7">
                  <c:v>0.50089714562279597</c:v>
                </c:pt>
                <c:pt idx="8">
                  <c:v>0.487950603346819</c:v>
                </c:pt>
                <c:pt idx="9">
                  <c:v>0.53310224885440005</c:v>
                </c:pt>
                <c:pt idx="10">
                  <c:v>0.54898893599910403</c:v>
                </c:pt>
                <c:pt idx="11">
                  <c:v>0.45529161980619398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Countryside / village</c:v>
                </c:pt>
              </c:strCache>
            </c:strRef>
          </c:tx>
          <c:spPr>
            <a:ln w="38100" cap="rnd">
              <a:solidFill>
                <a:schemeClr val="accent4"/>
              </a:solidFill>
              <a:round/>
            </a:ln>
            <a:effectLst/>
          </c:spPr>
          <c:marker>
            <c:symbol val="diamond"/>
            <c:size val="10"/>
            <c:spPr>
              <a:solidFill>
                <a:schemeClr val="accent4"/>
              </a:solidFill>
              <a:ln w="9525">
                <a:solidFill>
                  <a:schemeClr val="accent4"/>
                </a:solidFill>
              </a:ln>
              <a:effectLst/>
            </c:spPr>
          </c:marker>
          <c:dLbls>
            <c:dLbl>
              <c:idx val="0"/>
              <c:layout>
                <c:manualLayout>
                  <c:x val="-2.3033561185002327E-2"/>
                  <c:y val="3.865193948149681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D73F-47C4-8376-787E22416FD3}"/>
                </c:ext>
              </c:extLst>
            </c:dLbl>
            <c:dLbl>
              <c:idx val="1"/>
              <c:layout>
                <c:manualLayout>
                  <c:x val="6.1577600426971912E-3"/>
                  <c:y val="1.945473067462444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D73F-47C4-8376-787E22416FD3}"/>
                </c:ext>
              </c:extLst>
            </c:dLbl>
            <c:dLbl>
              <c:idx val="2"/>
              <c:layout>
                <c:manualLayout>
                  <c:x val="-2.3033561185002327E-2"/>
                  <c:y val="-3.865180164575576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7DCA-4B3D-8C73-46D430E79A7D}"/>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B65F-4430-A993-32230ECAE6FF}"/>
                </c:ext>
              </c:extLst>
            </c:dLbl>
            <c:dLbl>
              <c:idx val="4"/>
              <c:layout>
                <c:manualLayout>
                  <c:x val="-1.8299832940101624E-2"/>
                  <c:y val="2.46903337538242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D73F-47C4-8376-787E22416FD3}"/>
                </c:ext>
              </c:extLst>
            </c:dLbl>
            <c:dLbl>
              <c:idx val="5"/>
              <c:layout>
                <c:manualLayout>
                  <c:x val="1.4836261048913002E-2"/>
                  <c:y val="-1.247378904372453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7DCA-4B3D-8C73-46D430E79A7D}"/>
                </c:ext>
              </c:extLst>
            </c:dLbl>
            <c:dLbl>
              <c:idx val="6"/>
              <c:layout>
                <c:manualLayout>
                  <c:x val="-2.3822516202926636E-2"/>
                  <c:y val="4.214234277606010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5506-4559-B2EB-812B6CF3DAE5}"/>
                </c:ext>
              </c:extLst>
            </c:dLbl>
            <c:dLbl>
              <c:idx val="7"/>
              <c:layout>
                <c:manualLayout>
                  <c:x val="-2.066669799387455E-2"/>
                  <c:y val="3.167113661766052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B722-4701-ABA1-480ABE1FEDEE}"/>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B65F-4430-A993-32230ECAE6FF}"/>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B65F-4430-A993-32230ECAE6FF}"/>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B65F-4430-A993-32230ECAE6FF}"/>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B65F-4430-A993-32230ECAE6FF}"/>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0.0</c:formatCode>
                <c:ptCount val="12"/>
                <c:pt idx="0">
                  <c:v>0.41057514894168101</c:v>
                </c:pt>
                <c:pt idx="1">
                  <c:v>0.53793944772972102</c:v>
                </c:pt>
                <c:pt idx="2">
                  <c:v>0.75147784345471802</c:v>
                </c:pt>
                <c:pt idx="3">
                  <c:v>0.47301156115948501</c:v>
                </c:pt>
                <c:pt idx="4">
                  <c:v>0.49456046092842698</c:v>
                </c:pt>
                <c:pt idx="5">
                  <c:v>0.50789950982139298</c:v>
                </c:pt>
                <c:pt idx="6">
                  <c:v>0.79169833907626197</c:v>
                </c:pt>
                <c:pt idx="7">
                  <c:v>0.36351305835658299</c:v>
                </c:pt>
                <c:pt idx="8">
                  <c:v>0.43692206983954601</c:v>
                </c:pt>
                <c:pt idx="9">
                  <c:v>0.49914166395996001</c:v>
                </c:pt>
                <c:pt idx="10">
                  <c:v>0.570180346978575</c:v>
                </c:pt>
                <c:pt idx="11">
                  <c:v>0.313004310241634</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
          <c:min val="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80125246942043E-3"/>
          <c:y val="0.10599388927221298"/>
          <c:w val="0.98999512195587158"/>
          <c:h val="0.78596317768096924"/>
        </c:manualLayout>
      </c:layout>
      <c:lineChart>
        <c:grouping val="standard"/>
        <c:varyColors val="0"/>
        <c:ser>
          <c:idx val="0"/>
          <c:order val="0"/>
          <c:tx>
            <c:strRef>
              <c:f>Sheet1!$A$2</c:f>
              <c:strCache>
                <c:ptCount val="1"/>
                <c:pt idx="0">
                  <c:v>Seaside/other coastal</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58EF-41F7-8F6E-2FD889B87747}"/>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58EF-41F7-8F6E-2FD889B87747}"/>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58EF-41F7-8F6E-2FD889B87747}"/>
              </c:ext>
            </c:extLst>
          </c:dPt>
          <c:dLbls>
            <c:dLbl>
              <c:idx val="0"/>
              <c:layout>
                <c:manualLayout>
                  <c:x val="-4.5954681932926178E-2"/>
                  <c:y val="4.737794399261474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58EF-41F7-8F6E-2FD889B87747}"/>
                </c:ext>
              </c:extLst>
            </c:dLbl>
            <c:dLbl>
              <c:idx val="1"/>
              <c:layout>
                <c:manualLayout>
                  <c:x val="-2.9451675713062286E-2"/>
                  <c:y val="-4.686290398240089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58EF-41F7-8F6E-2FD889B87747}"/>
                </c:ext>
              </c:extLst>
            </c:dLbl>
            <c:dLbl>
              <c:idx val="2"/>
              <c:layout>
                <c:manualLayout>
                  <c:x val="-3.1029585748910904E-2"/>
                  <c:y val="-5.558890849351882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58EF-41F7-8F6E-2FD889B87747}"/>
                </c:ext>
              </c:extLst>
            </c:dLbl>
            <c:dLbl>
              <c:idx val="3"/>
              <c:layout>
                <c:manualLayout>
                  <c:x val="-2.5441860780119896E-2"/>
                  <c:y val="2.643553353846073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36D0-41B2-B6CE-1FA51556D5AA}"/>
                </c:ext>
              </c:extLst>
            </c:dLbl>
            <c:dLbl>
              <c:idx val="4"/>
              <c:layout>
                <c:manualLayout>
                  <c:x val="-2.1737687289714813E-2"/>
                  <c:y val="4.158387705683708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58EF-41F7-8F6E-2FD889B87747}"/>
                </c:ext>
              </c:extLst>
            </c:dLbl>
            <c:dLbl>
              <c:idx val="5"/>
              <c:layout>
                <c:manualLayout>
                  <c:x val="-6.6629208624362946E-2"/>
                  <c:y val="8.4250606596469879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58EF-41F7-8F6E-2FD889B87747}"/>
                </c:ext>
              </c:extLst>
            </c:dLbl>
            <c:dLbl>
              <c:idx val="6"/>
              <c:layout>
                <c:manualLayout>
                  <c:x val="-2.7019770815968513E-2"/>
                  <c:y val="-2.766569517552852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36D0-41B2-B6CE-1FA51556D5AA}"/>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D3B5-4BC8-A93D-08D083FA9350}"/>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D3B5-4BC8-A93D-08D083FA9350}"/>
                </c:ext>
              </c:extLst>
            </c:dLbl>
            <c:dLbl>
              <c:idx val="9"/>
              <c:layout>
                <c:manualLayout>
                  <c:x val="-2.7873767539858818E-2"/>
                  <c:y val="7.704636454582214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9F07-4216-8C67-548C888B172B}"/>
                </c:ext>
              </c:extLst>
            </c:dLbl>
            <c:dLbl>
              <c:idx val="10"/>
              <c:layout>
                <c:manualLayout>
                  <c:x val="-2.8662722557783127E-2"/>
                  <c:y val="-2.941089496016502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9F07-4216-8C67-548C888B172B}"/>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D3B5-4BC8-A93D-08D083FA9350}"/>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"£"#,##0</c:formatCode>
                <c:ptCount val="12"/>
                <c:pt idx="0">
                  <c:v>46.572846792434099</c:v>
                </c:pt>
                <c:pt idx="1">
                  <c:v>112.00116872313799</c:v>
                </c:pt>
                <c:pt idx="2">
                  <c:v>157.292017087993</c:v>
                </c:pt>
                <c:pt idx="3">
                  <c:v>83.275828468757695</c:v>
                </c:pt>
                <c:pt idx="4">
                  <c:v>55.205382544433</c:v>
                </c:pt>
                <c:pt idx="5">
                  <c:v>119.81343152880901</c:v>
                </c:pt>
                <c:pt idx="6">
                  <c:v>203.784086102717</c:v>
                </c:pt>
                <c:pt idx="7">
                  <c:v>50.558440306985297</c:v>
                </c:pt>
                <c:pt idx="8">
                  <c:v>50.655890400958697</c:v>
                </c:pt>
                <c:pt idx="9">
                  <c:v>117.05982371039801</c:v>
                </c:pt>
                <c:pt idx="10">
                  <c:v>226.43496538108801</c:v>
                </c:pt>
                <c:pt idx="11">
                  <c:v>53.548125674165803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58EF-41F7-8F6E-2FD889B87747}"/>
            </c:ext>
          </c:extLst>
        </c:ser>
        <c:ser>
          <c:idx val="1"/>
          <c:order val="1"/>
          <c:tx>
            <c:strRef>
              <c:f>Sheet1!$A$3</c:f>
              <c:strCache>
                <c:ptCount val="1"/>
                <c:pt idx="0">
                  <c:v>City/ Large town</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5.0688408315181732E-2"/>
                  <c:y val="-1.596419140696525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BE2-46EA-9F8A-ED3EDB602883}"/>
                </c:ext>
              </c:extLst>
            </c:dLbl>
            <c:dLbl>
              <c:idx val="1"/>
              <c:layout>
                <c:manualLayout>
                  <c:x val="1.5518737956881523E-2"/>
                  <c:y val="3.747922135517001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58EF-41F7-8F6E-2FD889B87747}"/>
                </c:ext>
              </c:extLst>
            </c:dLbl>
            <c:dLbl>
              <c:idx val="2"/>
              <c:layout>
                <c:manualLayout>
                  <c:x val="-3.0240630730986595E-2"/>
                  <c:y val="3.813703730702400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C7F6-4722-8CD0-37E55051136D}"/>
                </c:ext>
              </c:extLst>
            </c:dLbl>
            <c:dLbl>
              <c:idx val="3"/>
              <c:layout>
                <c:manualLayout>
                  <c:x val="-1.9984221085906029E-2"/>
                  <c:y val="-5.784901231527328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36D0-41B2-B6CE-1FA51556D5AA}"/>
                </c:ext>
              </c:extLst>
            </c:dLbl>
            <c:dLbl>
              <c:idx val="4"/>
              <c:layout>
                <c:manualLayout>
                  <c:x val="-2.5897467508912086E-2"/>
                  <c:y val="-6.252615153789520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58EF-41F7-8F6E-2FD889B87747}"/>
                </c:ext>
              </c:extLst>
            </c:dLbl>
            <c:dLbl>
              <c:idx val="5"/>
              <c:layout>
                <c:manualLayout>
                  <c:x val="-3.1029585748910904E-2"/>
                  <c:y val="-5.261341109871864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36D0-41B2-B6CE-1FA51556D5AA}"/>
                </c:ext>
              </c:extLst>
            </c:dLbl>
            <c:dLbl>
              <c:idx val="6"/>
              <c:layout>
                <c:manualLayout>
                  <c:x val="-2.3928994312882423E-2"/>
                  <c:y val="2.76658330112695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36D0-41B2-B6CE-1FA51556D5AA}"/>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D3B5-4BC8-A93D-08D083FA9350}"/>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D3B5-4BC8-A93D-08D083FA9350}"/>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D3B5-4BC8-A93D-08D083FA9350}"/>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D3B5-4BC8-A93D-08D083FA9350}"/>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D3B5-4BC8-A93D-08D083FA9350}"/>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"£"#,##0</c:formatCode>
                <c:ptCount val="12"/>
                <c:pt idx="0">
                  <c:v>102.671457974014</c:v>
                </c:pt>
                <c:pt idx="1">
                  <c:v>94.908363723663598</c:v>
                </c:pt>
                <c:pt idx="2">
                  <c:v>153.91994971554701</c:v>
                </c:pt>
                <c:pt idx="3">
                  <c:v>241.11310559205899</c:v>
                </c:pt>
                <c:pt idx="4">
                  <c:v>114.835238792345</c:v>
                </c:pt>
                <c:pt idx="5">
                  <c:v>129.654461000189</c:v>
                </c:pt>
                <c:pt idx="6">
                  <c:v>154.254182326463</c:v>
                </c:pt>
                <c:pt idx="7">
                  <c:v>154.60203127931601</c:v>
                </c:pt>
                <c:pt idx="8">
                  <c:v>102.928040742652</c:v>
                </c:pt>
                <c:pt idx="9">
                  <c:v>179.33950639507</c:v>
                </c:pt>
                <c:pt idx="10">
                  <c:v>250.42655675539999</c:v>
                </c:pt>
                <c:pt idx="11">
                  <c:v>207.41875923030599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58EF-41F7-8F6E-2FD889B87747}"/>
            </c:ext>
          </c:extLst>
        </c:ser>
        <c:ser>
          <c:idx val="2"/>
          <c:order val="2"/>
          <c:tx>
            <c:strRef>
              <c:f>Sheet1!$A$4</c:f>
              <c:strCache>
                <c:ptCount val="1"/>
                <c:pt idx="0">
                  <c:v>Small town</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5.0814643502235413E-2"/>
                  <c:y val="2.99694966524839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58EF-41F7-8F6E-2FD889B87747}"/>
                </c:ext>
              </c:extLst>
            </c:dLbl>
            <c:dLbl>
              <c:idx val="1"/>
              <c:layout>
                <c:manualLayout>
                  <c:x val="-1.6828402876853943E-2"/>
                  <c:y val="3.490401804447174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58EF-41F7-8F6E-2FD889B87747}"/>
                </c:ext>
              </c:extLst>
            </c:dLbl>
            <c:dLbl>
              <c:idx val="2"/>
              <c:layout>
                <c:manualLayout>
                  <c:x val="-3.2542452216148376E-2"/>
                  <c:y val="3.639183565974235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58EF-41F7-8F6E-2FD889B87747}"/>
                </c:ext>
              </c:extLst>
            </c:dLbl>
            <c:dLbl>
              <c:idx val="3"/>
              <c:layout>
                <c:manualLayout>
                  <c:x val="-2.9451675713062286E-2"/>
                  <c:y val="2.941103279590606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58EF-41F7-8F6E-2FD889B87747}"/>
                </c:ext>
              </c:extLst>
            </c:dLbl>
            <c:dLbl>
              <c:idx val="4"/>
              <c:layout>
                <c:manualLayout>
                  <c:x val="-2.4952709674835205E-2"/>
                  <c:y val="3.460307419300079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58EF-41F7-8F6E-2FD889B87747}"/>
                </c:ext>
              </c:extLst>
            </c:dLbl>
            <c:dLbl>
              <c:idx val="5"/>
              <c:layout>
                <c:manualLayout>
                  <c:x val="-1.6082871705293655E-2"/>
                  <c:y val="2.762227132916450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58EF-41F7-8F6E-2FD889B87747}"/>
                </c:ext>
              </c:extLst>
            </c:dLbl>
            <c:dLbl>
              <c:idx val="6"/>
              <c:layout>
                <c:manualLayout>
                  <c:x val="9.2071006074547768E-3"/>
                  <c:y val="-4.9780826084315777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36D0-41B2-B6CE-1FA51556D5AA}"/>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D3B5-4BC8-A93D-08D083FA9350}"/>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D3B5-4BC8-A93D-08D083FA9350}"/>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D3B5-4BC8-A93D-08D083FA9350}"/>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D3B5-4BC8-A93D-08D083FA9350}"/>
                </c:ext>
              </c:extLst>
            </c:dLbl>
            <c:dLbl>
              <c:idx val="11"/>
              <c:layout>
                <c:manualLayout>
                  <c:x val="-7.8533291816711426E-3"/>
                  <c:y val="-2.417529374361038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9F07-4216-8C67-548C888B172B}"/>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"£"#,##0</c:formatCode>
                <c:ptCount val="12"/>
                <c:pt idx="0">
                  <c:v>67.167921940602298</c:v>
                </c:pt>
                <c:pt idx="1">
                  <c:v>88.311658273302598</c:v>
                </c:pt>
                <c:pt idx="2">
                  <c:v>133.66995425304799</c:v>
                </c:pt>
                <c:pt idx="3">
                  <c:v>142.44877655964001</c:v>
                </c:pt>
                <c:pt idx="4">
                  <c:v>113.64622280843901</c:v>
                </c:pt>
                <c:pt idx="5">
                  <c:v>84.548814116782296</c:v>
                </c:pt>
                <c:pt idx="6">
                  <c:v>195.83237129898799</c:v>
                </c:pt>
                <c:pt idx="7">
                  <c:v>146.399193741114</c:v>
                </c:pt>
                <c:pt idx="8">
                  <c:v>93.209336025952595</c:v>
                </c:pt>
                <c:pt idx="9">
                  <c:v>128.38679321483599</c:v>
                </c:pt>
                <c:pt idx="10">
                  <c:v>158.48562723263001</c:v>
                </c:pt>
                <c:pt idx="11">
                  <c:v>129.53694704156001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58EF-41F7-8F6E-2FD889B87747}"/>
            </c:ext>
          </c:extLst>
        </c:ser>
        <c:ser>
          <c:idx val="3"/>
          <c:order val="3"/>
          <c:tx>
            <c:strRef>
              <c:f>Sheet1!$A$5</c:f>
              <c:strCache>
                <c:ptCount val="1"/>
                <c:pt idx="0">
                  <c:v>Countryside / village</c:v>
                </c:pt>
              </c:strCache>
            </c:strRef>
          </c:tx>
          <c:spPr>
            <a:ln w="38100" cap="rnd">
              <a:solidFill>
                <a:schemeClr val="accent4"/>
              </a:solidFill>
              <a:round/>
            </a:ln>
            <a:effectLst/>
          </c:spPr>
          <c:marker>
            <c:symbol val="diamond"/>
            <c:size val="10"/>
            <c:spPr>
              <a:solidFill>
                <a:schemeClr val="accent4"/>
              </a:solidFill>
              <a:ln w="9525">
                <a:solidFill>
                  <a:schemeClr val="accent4"/>
                </a:solidFill>
              </a:ln>
              <a:effectLst/>
            </c:spPr>
          </c:marker>
          <c:dLbls>
            <c:dLbl>
              <c:idx val="0"/>
              <c:layout>
                <c:manualLayout>
                  <c:x val="-5.1029585301876068E-2"/>
                  <c:y val="-2.413173206150531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58EF-41F7-8F6E-2FD889B87747}"/>
                </c:ext>
              </c:extLst>
            </c:dLbl>
            <c:dLbl>
              <c:idx val="1"/>
              <c:layout>
                <c:manualLayout>
                  <c:x val="-7.0477314293384552E-2"/>
                  <c:y val="-2.46901959180831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36D0-41B2-B6CE-1FA51556D5AA}"/>
                </c:ext>
              </c:extLst>
            </c:dLbl>
            <c:dLbl>
              <c:idx val="2"/>
              <c:layout>
                <c:manualLayout>
                  <c:x val="8.418145589530468E-3"/>
                  <c:y val="-7.238186430186033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7F6-4722-8CD0-37E55051136D}"/>
                </c:ext>
              </c:extLst>
            </c:dLbl>
            <c:dLbl>
              <c:idx val="3"/>
              <c:layout>
                <c:manualLayout>
                  <c:x val="-1.4396496117115021E-2"/>
                  <c:y val="-1.421899069100618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36D0-41B2-B6CE-1FA51556D5AA}"/>
                </c:ext>
              </c:extLst>
            </c:dLbl>
            <c:dLbl>
              <c:idx val="4"/>
              <c:layout>
                <c:manualLayout>
                  <c:x val="-2.0392552018165588E-2"/>
                  <c:y val="1.25174876302480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58EF-41F7-8F6E-2FD889B87747}"/>
                </c:ext>
              </c:extLst>
            </c:dLbl>
            <c:dLbl>
              <c:idx val="5"/>
              <c:layout>
                <c:manualLayout>
                  <c:x val="1.6307692974805832E-2"/>
                  <c:y val="1.719462685286998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36D0-41B2-B6CE-1FA51556D5AA}"/>
                </c:ext>
              </c:extLst>
            </c:dLbl>
            <c:dLbl>
              <c:idx val="6"/>
              <c:layout>
                <c:manualLayout>
                  <c:x val="-2.8597678989171982E-2"/>
                  <c:y val="4.860824346542358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36D0-41B2-B6CE-1FA51556D5AA}"/>
                </c:ext>
              </c:extLst>
            </c:dLbl>
            <c:dLbl>
              <c:idx val="7"/>
              <c:layout>
                <c:manualLayout>
                  <c:x val="-2.0708132535219193E-2"/>
                  <c:y val="2.941103279590606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4B07-4E03-9803-AD713717E97C}"/>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D3B5-4BC8-A93D-08D083FA9350}"/>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D3B5-4BC8-A93D-08D083FA9350}"/>
                </c:ext>
              </c:extLst>
            </c:dLbl>
            <c:dLbl>
              <c:idx val="10"/>
              <c:layout>
                <c:manualLayout>
                  <c:x val="-3.1029585748910904E-2"/>
                  <c:y val="-1.945459283888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9F07-4216-8C67-548C888B172B}"/>
                </c:ext>
              </c:extLst>
            </c:dLbl>
            <c:dLbl>
              <c:idx val="11"/>
              <c:layout>
                <c:manualLayout>
                  <c:x val="-8.8738137856125832E-3"/>
                  <c:y val="3.115623444318771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9F07-4216-8C67-548C888B172B}"/>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"£"#,##0</c:formatCode>
                <c:ptCount val="12"/>
                <c:pt idx="0">
                  <c:v>73.199064341721595</c:v>
                </c:pt>
                <c:pt idx="1">
                  <c:v>95.898210782129695</c:v>
                </c:pt>
                <c:pt idx="2">
                  <c:v>155.23569236442901</c:v>
                </c:pt>
                <c:pt idx="3">
                  <c:v>103.515905700659</c:v>
                </c:pt>
                <c:pt idx="4">
                  <c:v>76.344323031047907</c:v>
                </c:pt>
                <c:pt idx="5">
                  <c:v>104.66506616980701</c:v>
                </c:pt>
                <c:pt idx="6">
                  <c:v>185.845725899966</c:v>
                </c:pt>
                <c:pt idx="7">
                  <c:v>98.744038242749994</c:v>
                </c:pt>
                <c:pt idx="8">
                  <c:v>78.384895940902894</c:v>
                </c:pt>
                <c:pt idx="9">
                  <c:v>141.77259141870101</c:v>
                </c:pt>
                <c:pt idx="10">
                  <c:v>196.41270896471599</c:v>
                </c:pt>
                <c:pt idx="11">
                  <c:v>94.756713777101794</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58EF-41F7-8F6E-2FD889B87747}"/>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00"/>
          <c:min val="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923895917832851E-3"/>
          <c:y val="0.14745785295963287"/>
          <c:w val="0.99147903919219971"/>
          <c:h val="0.74769407510757446"/>
        </c:manualLayout>
      </c:layout>
      <c:barChart>
        <c:barDir val="col"/>
        <c:grouping val="clustered"/>
        <c:varyColors val="0"/>
        <c:ser>
          <c:idx val="0"/>
          <c:order val="0"/>
          <c:tx>
            <c:strRef>
              <c:f>Sheet1!$B$1</c:f>
              <c:strCache>
                <c:ptCount val="1"/>
                <c:pt idx="0">
                  <c:v>Proportion of trips by activities undertaken 2024</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113E-4E5E-B3D6-5BBBA8AB9F17}"/>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13E-4E5E-B3D6-5BBBA8AB9F17}"/>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113E-4E5E-B3D6-5BBBA8AB9F17}"/>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13E-4E5E-B3D6-5BBBA8AB9F17}"/>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113E-4E5E-B3D6-5BBBA8AB9F17}"/>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113E-4E5E-B3D6-5BBBA8AB9F17}"/>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113E-4E5E-B3D6-5BBBA8AB9F17}"/>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113E-4E5E-B3D6-5BBBA8AB9F17}"/>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113E-4E5E-B3D6-5BBBA8AB9F17}"/>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113E-4E5E-B3D6-5BBBA8AB9F17}"/>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113E-4E5E-B3D6-5BBBA8AB9F17}"/>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113E-4E5E-B3D6-5BBBA8AB9F1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Sheet1!$A$2:$A$13</c:f>
              <c:strCache>
                <c:ptCount val="12"/>
                <c:pt idx="0">
                  <c:v>Went sightseeing and exploring areas</c:v>
                </c:pt>
                <c:pt idx="1">
                  <c:v>Food and drink, a night out or speciality shopping</c:v>
                </c:pt>
                <c:pt idx="2">
                  <c:v>Took part in outdoor leisure activities and sports</c:v>
                </c:pt>
                <c:pt idx="3">
                  <c:v>Went to a visitor attraction</c:v>
                </c:pt>
                <c:pt idx="4">
                  <c:v>Took part in hobbies and interests</c:v>
                </c:pt>
                <c:pt idx="5">
                  <c:v>Visited friends or relatives*</c:v>
                </c:pt>
                <c:pt idx="6">
                  <c:v>Attended a special event or celebration of personal nature*</c:v>
                </c:pt>
                <c:pt idx="7">
                  <c:v>Didn't take part in any specified activities</c:v>
                </c:pt>
                <c:pt idx="8">
                  <c:v>Went to an arts, cultural or entertainment experience*</c:v>
                </c:pt>
                <c:pt idx="9">
                  <c:v>Took part in leisure activities not mentioned above*</c:v>
                </c:pt>
                <c:pt idx="10">
                  <c:v>Attended an organised public event *</c:v>
                </c:pt>
                <c:pt idx="11">
                  <c:v>Took part in a health or wellbeing experience*</c:v>
                </c:pt>
              </c:strCache>
            </c:strRef>
          </c:cat>
          <c:val>
            <c:numRef>
              <c:f>Sheet1!$B$2:$B$13</c:f>
              <c:numCache>
                <c:formatCode>0%</c:formatCode>
                <c:ptCount val="12"/>
                <c:pt idx="0">
                  <c:v>0.36336640272492898</c:v>
                </c:pt>
                <c:pt idx="1">
                  <c:v>0.29799717065631598</c:v>
                </c:pt>
                <c:pt idx="2">
                  <c:v>0.31894460810098102</c:v>
                </c:pt>
                <c:pt idx="3">
                  <c:v>0.21996095208215499</c:v>
                </c:pt>
                <c:pt idx="4">
                  <c:v>0.13655028618259099</c:v>
                </c:pt>
                <c:pt idx="5">
                  <c:v>0.112731782681781</c:v>
                </c:pt>
                <c:pt idx="6">
                  <c:v>0.107463010038876</c:v>
                </c:pt>
                <c:pt idx="7">
                  <c:v>0.143683918933978</c:v>
                </c:pt>
                <c:pt idx="8">
                  <c:v>5.5881702681149698E-2</c:v>
                </c:pt>
                <c:pt idx="9">
                  <c:v>7.6483453863978507E-2</c:v>
                </c:pt>
                <c:pt idx="10">
                  <c:v>6.3568818862120097E-2</c:v>
                </c:pt>
                <c:pt idx="11">
                  <c:v>5.6478216992404101E-2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BA44-4E5B-864A-EDCC6851FBB0}"/>
            </c:ext>
          </c:extLst>
        </c:ser>
        <c:ser>
          <c:idx val="1"/>
          <c:order val="1"/>
          <c:tx>
            <c:strRef>
              <c:f>Sheet1!$C$1</c:f>
              <c:strCache>
                <c:ptCount val="1"/>
                <c:pt idx="0">
                  <c:v>Proportion of spend by activities undertaken 2024</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113E-4E5E-B3D6-5BBBA8AB9F17}"/>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113E-4E5E-B3D6-5BBBA8AB9F17}"/>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113E-4E5E-B3D6-5BBBA8AB9F17}"/>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113E-4E5E-B3D6-5BBBA8AB9F17}"/>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113E-4E5E-B3D6-5BBBA8AB9F17}"/>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113E-4E5E-B3D6-5BBBA8AB9F17}"/>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113E-4E5E-B3D6-5BBBA8AB9F17}"/>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113E-4E5E-B3D6-5BBBA8AB9F17}"/>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113E-4E5E-B3D6-5BBBA8AB9F17}"/>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113E-4E5E-B3D6-5BBBA8AB9F17}"/>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113E-4E5E-B3D6-5BBBA8AB9F17}"/>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113E-4E5E-B3D6-5BBBA8AB9F1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Sheet1!$A$2:$A$13</c:f>
              <c:strCache>
                <c:ptCount val="12"/>
                <c:pt idx="0">
                  <c:v>Went sightseeing and exploring areas</c:v>
                </c:pt>
                <c:pt idx="1">
                  <c:v>Food and drink, a night out or speciality shopping</c:v>
                </c:pt>
                <c:pt idx="2">
                  <c:v>Took part in outdoor leisure activities and sports</c:v>
                </c:pt>
                <c:pt idx="3">
                  <c:v>Went to a visitor attraction</c:v>
                </c:pt>
                <c:pt idx="4">
                  <c:v>Took part in hobbies and interests</c:v>
                </c:pt>
                <c:pt idx="5">
                  <c:v>Visited friends or relatives*</c:v>
                </c:pt>
                <c:pt idx="6">
                  <c:v>Attended a special event or celebration of personal nature*</c:v>
                </c:pt>
                <c:pt idx="7">
                  <c:v>Didn't take part in any specified activities</c:v>
                </c:pt>
                <c:pt idx="8">
                  <c:v>Went to an arts, cultural or entertainment experience*</c:v>
                </c:pt>
                <c:pt idx="9">
                  <c:v>Took part in leisure activities not mentioned above*</c:v>
                </c:pt>
                <c:pt idx="10">
                  <c:v>Attended an organised public event *</c:v>
                </c:pt>
                <c:pt idx="11">
                  <c:v>Took part in a health or wellbeing experience*</c:v>
                </c:pt>
              </c:strCache>
            </c:strRef>
          </c:cat>
          <c:val>
            <c:numRef>
              <c:f>Sheet1!$C$2:$C$13</c:f>
              <c:numCache>
                <c:formatCode>0%</c:formatCode>
                <c:ptCount val="12"/>
                <c:pt idx="0">
                  <c:v>0.396759289868514</c:v>
                </c:pt>
                <c:pt idx="1">
                  <c:v>0.32239283277889602</c:v>
                </c:pt>
                <c:pt idx="2">
                  <c:v>0.31341791288652299</c:v>
                </c:pt>
                <c:pt idx="3">
                  <c:v>0.26394303019708298</c:v>
                </c:pt>
                <c:pt idx="4">
                  <c:v>0.141701677633186</c:v>
                </c:pt>
                <c:pt idx="5">
                  <c:v>0.124617538533921</c:v>
                </c:pt>
                <c:pt idx="6">
                  <c:v>0.120241870693412</c:v>
                </c:pt>
                <c:pt idx="7">
                  <c:v>0.116832597780127</c:v>
                </c:pt>
                <c:pt idx="8">
                  <c:v>8.7611526891269997E-2</c:v>
                </c:pt>
                <c:pt idx="9">
                  <c:v>8.4798530666719593E-2</c:v>
                </c:pt>
                <c:pt idx="10">
                  <c:v>8.1801085386499203E-2</c:v>
                </c:pt>
                <c:pt idx="11">
                  <c:v>6.5987537005253602E-2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BA44-4E5B-864A-EDCC6851FBB0}"/>
            </c:ext>
          </c:extLst>
        </c:ser>
        <c:dLbls>
          <c:showLegendKey val="0"/>
          <c:showVal val="0"/>
          <c:showCatName val="0"/>
          <c:showSerName val="0"/>
          <c:showPercent val="0"/>
          <c:showBubbleSize val="0"/>
        </c:dLbls>
        <c:gapWidth val="81"/>
        <c:axId val="1172924368"/>
        <c:axId val="1337502287"/>
      </c:barChart>
      <c:catAx>
        <c:axId val="1172924368"/>
        <c:scaling>
          <c:orientation val="minMax"/>
        </c:scaling>
        <c:delete val="0"/>
        <c:axPos val="b"/>
        <c:numFmt formatCode="General" sourceLinked="1"/>
        <c:majorTickMark val="none"/>
        <c:minorTickMark val="none"/>
        <c:tickLblPos val="low"/>
        <c:spPr>
          <a:noFill/>
          <a:ln w="9525" cap="flat" cmpd="sng" algn="ctr">
            <a:solidFill>
              <a:srgbClr val="D9D9D9"/>
            </a:solidFill>
            <a:round/>
          </a:ln>
          <a:effectLst/>
        </c:spPr>
        <c:txPr>
          <a:bodyPr rot="-60000000" spcFirstLastPara="1" vertOverflow="ellipsis" vert="horz" wrap="square" anchor="ctr" anchorCtr="1"/>
          <a:lstStyle/>
          <a:p>
            <a:pPr>
              <a:defRPr sz="1800" b="0" i="0" u="none" strike="noStrike" kern="1200" baseline="0" smtId="4294967295">
                <a:solidFill>
                  <a:schemeClr val="tx1"/>
                </a:solidFill>
                <a:latin typeface="+mn-lt"/>
                <a:ea typeface="+mn-ea"/>
                <a:cs typeface="+mn-cs"/>
              </a:defRPr>
            </a:pPr>
            <a:endParaRPr lang="en-US"/>
          </a:p>
        </c:txPr>
        <c:crossAx val="1337502287"/>
        <c:crosses val="autoZero"/>
        <c:auto val="0"/>
        <c:lblAlgn val="ctr"/>
        <c:lblOffset val="100"/>
        <c:tickLblSkip val="1"/>
        <c:noMultiLvlLbl val="0"/>
      </c:catAx>
      <c:valAx>
        <c:axId val="1337502287"/>
        <c:scaling>
          <c:orientation val="minMax"/>
        </c:scaling>
        <c:delete val="1"/>
        <c:axPos val="l"/>
        <c:numFmt formatCode="0%" sourceLinked="1"/>
        <c:majorTickMark val="none"/>
        <c:minorTickMark val="none"/>
        <c:tickLblPos val="nextTo"/>
        <c:crossAx val="1172924368"/>
        <c:crosses val="autoZero"/>
        <c:crossBetween val="between"/>
      </c:valAx>
      <c:spPr>
        <a:noFill/>
        <a:ln>
          <a:noFill/>
        </a:ln>
        <a:effectLst/>
      </c:spPr>
    </c:plotArea>
    <c:legend>
      <c:legendPos val="t"/>
      <c:layout>
        <c:manualLayout>
          <c:xMode val="edge"/>
          <c:yMode val="edge"/>
          <c:x val="3.5138599574565887E-2"/>
          <c:y val="4.4892989099025726E-2"/>
          <c:w val="0.93909013271331787"/>
          <c:h val="5.9859402477741241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trip spend by activities undertaken (millions) </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6549-4869-B47F-DD7C33AE0B57}"/>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549-4869-B47F-DD7C33AE0B57}"/>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6549-4869-B47F-DD7C33AE0B57}"/>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6549-4869-B47F-DD7C33AE0B57}"/>
                </c:ext>
              </c:extLst>
            </c:dLbl>
            <c:dLbl>
              <c:idx val="4"/>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6549-4869-B47F-DD7C33AE0B57}"/>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6549-4869-B47F-DD7C33AE0B57}"/>
                </c:ext>
              </c:extLst>
            </c:dLbl>
            <c:dLbl>
              <c:idx val="6"/>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6549-4869-B47F-DD7C33AE0B57}"/>
                </c:ext>
              </c:extLst>
            </c:dLbl>
            <c:dLbl>
              <c:idx val="7"/>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6549-4869-B47F-DD7C33AE0B57}"/>
                </c:ext>
              </c:extLst>
            </c:dLbl>
            <c:dLbl>
              <c:idx val="8"/>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6549-4869-B47F-DD7C33AE0B57}"/>
                </c:ext>
              </c:extLst>
            </c:dLbl>
            <c:dLbl>
              <c:idx val="9"/>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6549-4869-B47F-DD7C33AE0B57}"/>
                </c:ext>
              </c:extLst>
            </c:dLbl>
            <c:dLbl>
              <c:idx val="1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6549-4869-B47F-DD7C33AE0B57}"/>
                </c:ext>
              </c:extLst>
            </c:dLbl>
            <c:dLbl>
              <c:idx val="1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6549-4869-B47F-DD7C33AE0B57}"/>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Sheet1!$A$2:$A$13</c:f>
              <c:strCache>
                <c:ptCount val="12"/>
                <c:pt idx="0">
                  <c:v>Went sightseeing and exploring areas</c:v>
                </c:pt>
                <c:pt idx="1">
                  <c:v>Food and drink, a night out or speciality shopping</c:v>
                </c:pt>
                <c:pt idx="2">
                  <c:v>Took part in outdoor leisure activities and sports</c:v>
                </c:pt>
                <c:pt idx="3">
                  <c:v>Went to a visitor attraction</c:v>
                </c:pt>
                <c:pt idx="4">
                  <c:v>Took part in hobbies and interests</c:v>
                </c:pt>
                <c:pt idx="5">
                  <c:v>Visited friends or relatives*</c:v>
                </c:pt>
                <c:pt idx="6">
                  <c:v>Attended a special event or celebration of personal nature*</c:v>
                </c:pt>
                <c:pt idx="7">
                  <c:v>Didn't take part in any specified activities</c:v>
                </c:pt>
                <c:pt idx="8">
                  <c:v>Went to an arts, cultural or entertainment experience*</c:v>
                </c:pt>
                <c:pt idx="9">
                  <c:v>Took part in leisure activities not mentioned above*</c:v>
                </c:pt>
                <c:pt idx="10">
                  <c:v>Attended an organised public event *</c:v>
                </c:pt>
                <c:pt idx="11">
                  <c:v>Took part in a health or wellbeing experience*</c:v>
                </c:pt>
              </c:strCache>
            </c:strRef>
          </c:cat>
          <c:val>
            <c:numRef>
              <c:f>Sheet1!$B$2:$B$13</c:f>
              <c:numCache>
                <c:formatCode>"£"#,##0</c:formatCode>
                <c:ptCount val="12"/>
                <c:pt idx="0">
                  <c:v>890.39921692278199</c:v>
                </c:pt>
                <c:pt idx="1">
                  <c:v>723.50750991357302</c:v>
                </c:pt>
                <c:pt idx="2">
                  <c:v>703.36617523490202</c:v>
                </c:pt>
                <c:pt idx="3">
                  <c:v>592.33563876372602</c:v>
                </c:pt>
                <c:pt idx="4">
                  <c:v>318.00405440549702</c:v>
                </c:pt>
                <c:pt idx="5">
                  <c:v>279.664173111661</c:v>
                </c:pt>
                <c:pt idx="6">
                  <c:v>269.84438736702299</c:v>
                </c:pt>
                <c:pt idx="7">
                  <c:v>262.19336567759802</c:v>
                </c:pt>
                <c:pt idx="8">
                  <c:v>196.6160262139</c:v>
                </c:pt>
                <c:pt idx="9">
                  <c:v>190.30315667434499</c:v>
                </c:pt>
                <c:pt idx="10">
                  <c:v>183.57635027452099</c:v>
                </c:pt>
                <c:pt idx="11">
                  <c:v>148.087903110252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4640-4263-8766-BD2D3779E4FA}"/>
            </c:ext>
          </c:extLst>
        </c:ser>
        <c:dLbls>
          <c:showLegendKey val="0"/>
          <c:showVal val="0"/>
          <c:showCatName val="0"/>
          <c:showSerName val="0"/>
          <c:showPercent val="0"/>
          <c:showBubbleSize val="0"/>
        </c:dLbls>
        <c:gapWidth val="100"/>
        <c:axId val="2123872399"/>
        <c:axId val="2123862319"/>
      </c:barChart>
      <c:catAx>
        <c:axId val="212387239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lumMod val="65000"/>
                    <a:lumOff val="35000"/>
                  </a:schemeClr>
                </a:solidFill>
                <a:latin typeface="+mn-lt"/>
                <a:ea typeface="+mn-ea"/>
                <a:cs typeface="+mn-cs"/>
              </a:defRPr>
            </a:pPr>
            <a:endParaRPr lang="en-US"/>
          </a:p>
        </c:txPr>
        <c:crossAx val="2123862319"/>
        <c:crosses val="autoZero"/>
        <c:auto val="0"/>
        <c:lblAlgn val="ctr"/>
        <c:lblOffset val="100"/>
        <c:noMultiLvlLbl val="0"/>
      </c:catAx>
      <c:valAx>
        <c:axId val="2123862319"/>
        <c:scaling>
          <c:orientation val="minMax"/>
        </c:scaling>
        <c:delete val="1"/>
        <c:axPos val="t"/>
        <c:numFmt formatCode="&quot;£&quot;#,##0" sourceLinked="1"/>
        <c:majorTickMark val="none"/>
        <c:minorTickMark val="none"/>
        <c:tickLblPos val="nextTo"/>
        <c:crossAx val="2123872399"/>
        <c:crosses val="autoZero"/>
        <c:crossBetween val="between"/>
      </c:valAx>
      <c:spPr>
        <a:noFill/>
        <a:ln>
          <a:noFill/>
        </a:ln>
        <a:effectLst/>
      </c:spPr>
    </c:plotArea>
    <c:legend>
      <c:legendPos val="t"/>
      <c:layout>
        <c:manualLayout>
          <c:xMode val="edge"/>
          <c:yMode val="edge"/>
          <c:x val="0.22879533469676971"/>
          <c:y val="0"/>
          <c:w val="0.54240924119949341"/>
          <c:h val="5.8574717491865158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151147961616516"/>
          <c:y val="7.8023552894592285E-2"/>
          <c:w val="0.61192953586578369"/>
          <c:h val="0.89587748050689697"/>
        </c:manualLayout>
      </c:layout>
      <c:barChart>
        <c:barDir val="bar"/>
        <c:grouping val="clustered"/>
        <c:varyColors val="0"/>
        <c:ser>
          <c:idx val="0"/>
          <c:order val="0"/>
          <c:tx>
            <c:strRef>
              <c:f>Sheet1!$B$1</c:f>
              <c:strCache>
                <c:ptCount val="1"/>
                <c:pt idx="0">
                  <c:v>Average spend on trips by activities undertaken</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4B97-49F4-BC8E-801B45B70B78}"/>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4B97-49F4-BC8E-801B45B70B78}"/>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4B97-49F4-BC8E-801B45B70B78}"/>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4B97-49F4-BC8E-801B45B70B78}"/>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4B97-49F4-BC8E-801B45B70B78}"/>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4B97-49F4-BC8E-801B45B70B78}"/>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4B97-49F4-BC8E-801B45B70B78}"/>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4B97-49F4-BC8E-801B45B70B78}"/>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4B97-49F4-BC8E-801B45B70B78}"/>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4B97-49F4-BC8E-801B45B70B78}"/>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4B97-49F4-BC8E-801B45B70B78}"/>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4B97-49F4-BC8E-801B45B70B7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multiLvlStrRef>
              <c:f>Sheet1!$A$2:$A$13</c:f>
            </c:multiLvlStrRef>
          </c:cat>
          <c:val>
            <c:numRef>
              <c:f>Sheet1!$B$2:$B$13</c:f>
              <c:numCache>
                <c:formatCode>"£"#,##0</c:formatCode>
                <c:ptCount val="12"/>
                <c:pt idx="0">
                  <c:v>321.84000114011599</c:v>
                </c:pt>
                <c:pt idx="1">
                  <c:v>318.88267455003501</c:v>
                </c:pt>
                <c:pt idx="2">
                  <c:v>289.64513340028799</c:v>
                </c:pt>
                <c:pt idx="3">
                  <c:v>353.68960317597498</c:v>
                </c:pt>
                <c:pt idx="4">
                  <c:v>305.872240007686</c:v>
                </c:pt>
                <c:pt idx="5">
                  <c:v>325.829558744081</c:v>
                </c:pt>
                <c:pt idx="6">
                  <c:v>329.80285401016403</c:v>
                </c:pt>
                <c:pt idx="7">
                  <c:v>239.66993324834399</c:v>
                </c:pt>
                <c:pt idx="8">
                  <c:v>462.114190804857</c:v>
                </c:pt>
                <c:pt idx="9">
                  <c:v>326.797346643548</c:v>
                </c:pt>
                <c:pt idx="10">
                  <c:v>379.29106348238599</c:v>
                </c:pt>
                <c:pt idx="11">
                  <c:v>344.38055942843198</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021F-4E69-AB34-B03186FF1151}"/>
            </c:ext>
          </c:extLst>
        </c:ser>
        <c:dLbls>
          <c:showLegendKey val="0"/>
          <c:showVal val="0"/>
          <c:showCatName val="0"/>
          <c:showSerName val="0"/>
          <c:showPercent val="0"/>
          <c:showBubbleSize val="0"/>
        </c:dLbls>
        <c:gapWidth val="100"/>
        <c:axId val="526660783"/>
        <c:axId val="328656287"/>
      </c:barChart>
      <c:catAx>
        <c:axId val="526660783"/>
        <c:scaling>
          <c:orientation val="maxMin"/>
        </c:scaling>
        <c:delete val="0"/>
        <c:axPos val="l"/>
        <c:numFmt formatCode="General" sourceLinked="1"/>
        <c:majorTickMark val="out"/>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328656287"/>
        <c:crosses val="autoZero"/>
        <c:auto val="0"/>
        <c:lblAlgn val="r"/>
        <c:lblOffset val="100"/>
        <c:noMultiLvlLbl val="0"/>
      </c:catAx>
      <c:valAx>
        <c:axId val="328656287"/>
        <c:scaling>
          <c:orientation val="minMax"/>
          <c:max val="1000"/>
        </c:scaling>
        <c:delete val="1"/>
        <c:axPos val="t"/>
        <c:numFmt formatCode="&quot;£&quot;#,##0" sourceLinked="1"/>
        <c:majorTickMark val="out"/>
        <c:minorTickMark val="none"/>
        <c:tickLblPos val="nextTo"/>
        <c:crossAx val="526660783"/>
        <c:crosses val="autoZero"/>
        <c:crossBetween val="between"/>
      </c:valAx>
      <c:spPr>
        <a:noFill/>
        <a:ln>
          <a:noFill/>
        </a:ln>
        <a:effectLst/>
      </c:spPr>
    </c:plotArea>
    <c:legend>
      <c:legendPos val="t"/>
      <c:layout>
        <c:manualLayout>
          <c:xMode val="edge"/>
          <c:yMode val="edge"/>
          <c:x val="0.23448055982589722"/>
          <c:y val="0"/>
          <c:w val="0.59158545732498169"/>
          <c:h val="5.0541471689939499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D22-4B2C-A113-9F715B472A37}"/>
              </c:ext>
            </c:extLst>
          </c:dPt>
          <c:dPt>
            <c:idx val="1"/>
            <c:bubble3D val="0"/>
            <c:spPr>
              <a:solidFill>
                <a:schemeClr val="accent2"/>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4503-4E70-A46A-65AA6C9EF7D7}"/>
              </c:ext>
            </c:extLst>
          </c:dPt>
          <c:dPt>
            <c:idx val="2"/>
            <c:bubble3D val="0"/>
            <c:spPr>
              <a:solidFill>
                <a:schemeClr val="accent3"/>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D22-4B2C-A113-9F715B472A37}"/>
              </c:ext>
            </c:extLst>
          </c:dPt>
          <c:dPt>
            <c:idx val="3"/>
            <c:bubble3D val="0"/>
            <c:spPr>
              <a:solidFill>
                <a:schemeClr val="accent4"/>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4503-4E70-A46A-65AA6C9EF7D7}"/>
              </c:ext>
            </c:extLst>
          </c:dPt>
          <c:dPt>
            <c:idx val="4"/>
            <c:bubble3D val="0"/>
            <c:spPr>
              <a:solidFill>
                <a:schemeClr val="accent5"/>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FD22-4B2C-A113-9F715B472A37}"/>
              </c:ext>
            </c:extLst>
          </c:dPt>
          <c:dPt>
            <c:idx val="5"/>
            <c:bubble3D val="0"/>
            <c:spPr>
              <a:solidFill>
                <a:schemeClr val="accent6"/>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FD22-4B2C-A113-9F715B472A37}"/>
              </c:ext>
            </c:extLst>
          </c:dPt>
          <c:dPt>
            <c:idx val="6"/>
            <c:bubble3D val="0"/>
            <c:spPr>
              <a:solidFill>
                <a:schemeClr val="accent1">
                  <a:lumMod val="60000"/>
                </a:schemeClr>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FD22-4B2C-A113-9F715B472A37}"/>
              </c:ext>
            </c:extLst>
          </c:dPt>
          <c:dPt>
            <c:idx val="7"/>
            <c:bubble3D val="0"/>
            <c:spPr>
              <a:solidFill>
                <a:schemeClr val="accent2">
                  <a:lumMod val="60000"/>
                </a:schemeClr>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FD22-4B2C-A113-9F715B472A37}"/>
              </c:ext>
            </c:extLst>
          </c:dPt>
          <c:dPt>
            <c:idx val="8"/>
            <c:bubble3D val="0"/>
            <c:spPr>
              <a:solidFill>
                <a:schemeClr val="accent3">
                  <a:lumMod val="60000"/>
                </a:schemeClr>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FD22-4B2C-A113-9F715B472A37}"/>
              </c:ext>
            </c:extLst>
          </c:dPt>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D22-4B2C-A113-9F715B472A37}"/>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4503-4E70-A46A-65AA6C9EF7D7}"/>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D22-4B2C-A113-9F715B472A37}"/>
                </c:ext>
              </c:extLst>
            </c:dLbl>
            <c:dLbl>
              <c:idx val="3"/>
              <c:layout>
                <c:manualLayout>
                  <c:x val="2.7139334008097649E-2"/>
                  <c:y val="-7.9882286489009857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4503-4E70-A46A-65AA6C9EF7D7}"/>
                </c:ext>
              </c:extLst>
            </c:dLbl>
            <c:dLbl>
              <c:idx val="4"/>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FD22-4B2C-A113-9F715B472A37}"/>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FD22-4B2C-A113-9F715B472A37}"/>
                </c:ext>
              </c:extLst>
            </c:dLbl>
            <c:dLbl>
              <c:idx val="6"/>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FD22-4B2C-A113-9F715B472A37}"/>
                </c:ext>
              </c:extLst>
            </c:dLbl>
            <c:dLbl>
              <c:idx val="7"/>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FD22-4B2C-A113-9F715B472A37}"/>
                </c:ext>
              </c:extLst>
            </c:dLbl>
            <c:dLbl>
              <c:idx val="8"/>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FD22-4B2C-A113-9F715B472A37}"/>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Sheet1!$A$2:$A$10</c:f>
              <c:strCache>
                <c:ptCount val="9"/>
                <c:pt idx="0">
                  <c:v>Package</c:v>
                </c:pt>
                <c:pt idx="1">
                  <c:v>Accommodation</c:v>
                </c:pt>
                <c:pt idx="2">
                  <c:v>Travel costs to and from the destination and during the trip (including parking)</c:v>
                </c:pt>
                <c:pt idx="3">
                  <c:v>Services or advice (e.g. travel guides, tourist information)</c:v>
                </c:pt>
                <c:pt idx="4">
                  <c:v>Eating and drinking out</c:v>
                </c:pt>
                <c:pt idx="5">
                  <c:v>Eating and drinking in your accommodation</c:v>
                </c:pt>
                <c:pt idx="6">
                  <c:v>Other shopping</c:v>
                </c:pt>
                <c:pt idx="7">
                  <c:v>Entertainment (e.g. activities, attractions entry, tickets for events/entertainments)</c:v>
                </c:pt>
                <c:pt idx="8">
                  <c:v>Other/ Don't know/ Unspecified</c:v>
                </c:pt>
              </c:strCache>
            </c:strRef>
          </c:cat>
          <c:val>
            <c:numRef>
              <c:f>Sheet1!$B$2:$B$10</c:f>
              <c:numCache>
                <c:formatCode>0%</c:formatCode>
                <c:ptCount val="9"/>
                <c:pt idx="0">
                  <c:v>0.19780942959655701</c:v>
                </c:pt>
                <c:pt idx="1">
                  <c:v>0.24107570592594901</c:v>
                </c:pt>
                <c:pt idx="2">
                  <c:v>0.12510785651574</c:v>
                </c:pt>
                <c:pt idx="3">
                  <c:v>1.7542512559454701E-2</c:v>
                </c:pt>
                <c:pt idx="4">
                  <c:v>0.15932995554881901</c:v>
                </c:pt>
                <c:pt idx="5">
                  <c:v>6.4722286028031206E-2</c:v>
                </c:pt>
                <c:pt idx="6">
                  <c:v>7.7626264657113794E-2</c:v>
                </c:pt>
                <c:pt idx="7">
                  <c:v>6.3886738624267594E-2</c:v>
                </c:pt>
                <c:pt idx="8">
                  <c:v>0.05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4503-4E70-A46A-65AA6C9EF7D7}"/>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53730970621109009"/>
          <c:y val="3.7272144109010696E-2"/>
          <c:w val="0.43912589550018311"/>
          <c:h val="0.88193362951278687"/>
        </c:manualLayout>
      </c:layout>
      <c:overlay val="0"/>
      <c:spPr>
        <a:noFill/>
        <a:ln>
          <a:noFill/>
        </a:ln>
        <a:effectLst/>
      </c:spPr>
      <c:txPr>
        <a:bodyPr rot="0" spcFirstLastPara="1" vertOverflow="ellipsis" vert="horz" wrap="square" anchor="ctr" anchorCtr="1"/>
        <a:lstStyle/>
        <a:p>
          <a:pPr algn="ctr">
            <a:defRPr lang="en-US"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764664232730865"/>
          <c:y val="0.10599388927221298"/>
          <c:w val="0.81235337257385254"/>
          <c:h val="0.78596317768096924"/>
        </c:manualLayout>
      </c:layout>
      <c:lineChart>
        <c:grouping val="standard"/>
        <c:varyColors val="0"/>
        <c:ser>
          <c:idx val="0"/>
          <c:order val="0"/>
          <c:tx>
            <c:strRef>
              <c:f>Sheet1!$A$2</c:f>
              <c:strCache>
                <c:ptCount val="1"/>
                <c:pt idx="0">
                  <c:v>Package</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E058-45DE-AC80-EC1F09DB800F}"/>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058-45DE-AC80-EC1F09DB800F}"/>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E058-45DE-AC80-EC1F09DB800F}"/>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E058-45DE-AC80-EC1F09DB800F}"/>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058-45DE-AC80-EC1F09DB800F}"/>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E058-45DE-AC80-EC1F09DB800F}"/>
                </c:ext>
              </c:extLst>
            </c:dLbl>
            <c:dLbl>
              <c:idx val="3"/>
              <c:layout>
                <c:manualLayout>
                  <c:x val="-1.5125949867069721E-2"/>
                  <c:y val="-5.733411014080047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4971-4C14-9655-555BDC369F87}"/>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2396-49F7-B48C-E695B7372900}"/>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2396-49F7-B48C-E695B7372900}"/>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2396-49F7-B48C-E695B7372900}"/>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2396-49F7-B48C-E695B7372900}"/>
                </c:ext>
              </c:extLst>
            </c:dLbl>
            <c:dLbl>
              <c:idx val="8"/>
              <c:layout>
                <c:manualLayout>
                  <c:x val="-2.2914430126547813E-2"/>
                  <c:y val="-2.59204935282468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8D84-4B36-A99E-1E54ED8F1443}"/>
                </c:ext>
              </c:extLst>
            </c:dLbl>
            <c:dLbl>
              <c:idx val="9"/>
              <c:layout>
                <c:manualLayout>
                  <c:x val="-1.7918257042765617E-2"/>
                  <c:y val="3.34163382649421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8D84-4B36-A99E-1E54ED8F1443}"/>
                </c:ext>
              </c:extLst>
            </c:dLbl>
            <c:dLbl>
              <c:idx val="10"/>
              <c:layout>
                <c:manualLayout>
                  <c:x val="-2.1849935874342918E-2"/>
                  <c:y val="-4.337250441312789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8D84-4B36-A99E-1E54ED8F1443}"/>
                </c:ext>
              </c:extLst>
            </c:dLbl>
            <c:dLbl>
              <c:idx val="11"/>
              <c:layout>
                <c:manualLayout>
                  <c:x val="-1.8659682944417E-2"/>
                  <c:y val="2.643553353846073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BD2B-490C-8CA2-7FB2983A9D79}"/>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0.0</c:formatCode>
                <c:ptCount val="12"/>
                <c:pt idx="0">
                  <c:v>41.826497220772502</c:v>
                </c:pt>
                <c:pt idx="1">
                  <c:v>40.647646404760202</c:v>
                </c:pt>
                <c:pt idx="2">
                  <c:v>45.491907224748701</c:v>
                </c:pt>
                <c:pt idx="3">
                  <c:v>97.518192117163593</c:v>
                </c:pt>
                <c:pt idx="4">
                  <c:v>39.505527425397197</c:v>
                </c:pt>
                <c:pt idx="5">
                  <c:v>44.042036236707297</c:v>
                </c:pt>
                <c:pt idx="6">
                  <c:v>72.650916396528302</c:v>
                </c:pt>
                <c:pt idx="7">
                  <c:v>44.2564412677539</c:v>
                </c:pt>
                <c:pt idx="8">
                  <c:v>88.291632098996203</c:v>
                </c:pt>
                <c:pt idx="9">
                  <c:v>92.146201197036703</c:v>
                </c:pt>
                <c:pt idx="10">
                  <c:v>151.66774050525899</c:v>
                </c:pt>
                <c:pt idx="11">
                  <c:v>111.78106442023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E058-45DE-AC80-EC1F09DB800F}"/>
            </c:ext>
          </c:extLst>
        </c:ser>
        <c:ser>
          <c:idx val="1"/>
          <c:order val="1"/>
          <c:tx>
            <c:strRef>
              <c:f>Sheet1!$A$3</c:f>
              <c:strCache>
                <c:ptCount val="1"/>
                <c:pt idx="0">
                  <c:v>Accomodation</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2396-49F7-B48C-E695B7372900}"/>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2396-49F7-B48C-E695B7372900}"/>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2396-49F7-B48C-E695B7372900}"/>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2396-49F7-B48C-E695B7372900}"/>
                </c:ext>
              </c:extLst>
            </c:dLbl>
            <c:dLbl>
              <c:idx val="4"/>
              <c:layout>
                <c:manualLayout>
                  <c:x val="-4.5784711837768555E-3"/>
                  <c:y val="1.37042244896292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4971-4C14-9655-555BDC369F87}"/>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2396-49F7-B48C-E695B7372900}"/>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2396-49F7-B48C-E695B7372900}"/>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2396-49F7-B48C-E695B7372900}"/>
                </c:ext>
              </c:extLst>
            </c:dLbl>
            <c:dLbl>
              <c:idx val="8"/>
              <c:layout>
                <c:manualLayout>
                  <c:x val="-1.9583648070693016E-2"/>
                  <c:y val="-7.879142463207244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8D84-4B36-A99E-1E54ED8F1443}"/>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2396-49F7-B48C-E695B7372900}"/>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2396-49F7-B48C-E695B7372900}"/>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2396-49F7-B48C-E695B7372900}"/>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0.0</c:formatCode>
                <c:ptCount val="12"/>
                <c:pt idx="0">
                  <c:v>66.550595951802606</c:v>
                </c:pt>
                <c:pt idx="1">
                  <c:v>116.997404790744</c:v>
                </c:pt>
                <c:pt idx="2">
                  <c:v>201.65108913522599</c:v>
                </c:pt>
                <c:pt idx="3">
                  <c:v>173.53587967022801</c:v>
                </c:pt>
                <c:pt idx="4">
                  <c:v>73.498713783532395</c:v>
                </c:pt>
                <c:pt idx="5">
                  <c:v>147.42723753298901</c:v>
                </c:pt>
                <c:pt idx="6">
                  <c:v>246.45262631343101</c:v>
                </c:pt>
                <c:pt idx="7">
                  <c:v>118.49678263933301</c:v>
                </c:pt>
                <c:pt idx="8">
                  <c:v>52.673847799835897</c:v>
                </c:pt>
                <c:pt idx="9">
                  <c:v>144.12264978633499</c:v>
                </c:pt>
                <c:pt idx="10">
                  <c:v>232.272936254358</c:v>
                </c:pt>
                <c:pt idx="11">
                  <c:v>111.97895796988701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E058-45DE-AC80-EC1F09DB800F}"/>
            </c:ext>
          </c:extLst>
        </c:ser>
        <c:ser>
          <c:idx val="2"/>
          <c:order val="2"/>
          <c:tx>
            <c:strRef>
              <c:f>Sheet1!$A$4</c:f>
              <c:strCache>
                <c:ptCount val="1"/>
                <c:pt idx="0">
                  <c:v>Travel costs to and from the destination and during the trip (including parking)</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2396-49F7-B48C-E695B7372900}"/>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2396-49F7-B48C-E695B7372900}"/>
                </c:ext>
              </c:extLst>
            </c:dLbl>
            <c:dLbl>
              <c:idx val="2"/>
              <c:layout>
                <c:manualLayout>
                  <c:x val="-1.6236210241913795E-2"/>
                  <c:y val="3.115623444318771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4971-4C14-9655-555BDC369F87}"/>
                </c:ext>
              </c:extLst>
            </c:dLbl>
            <c:dLbl>
              <c:idx val="3"/>
              <c:layout>
                <c:manualLayout>
                  <c:x val="-1.6791341826319695E-2"/>
                  <c:y val="2.76658330112695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E058-45DE-AC80-EC1F09DB800F}"/>
                </c:ext>
              </c:extLst>
            </c:dLbl>
            <c:dLbl>
              <c:idx val="4"/>
              <c:layout>
                <c:manualLayout>
                  <c:x val="-6.2438626773655415E-3"/>
                  <c:y val="2.068502828478813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DDD5-4669-A3ED-A3BBB472D454}"/>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2396-49F7-B48C-E695B7372900}"/>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2396-49F7-B48C-E695B7372900}"/>
                </c:ext>
              </c:extLst>
            </c:dLbl>
            <c:dLbl>
              <c:idx val="7"/>
              <c:layout>
                <c:manualLayout>
                  <c:x val="-1.1795167811214924E-2"/>
                  <c:y val="1.719462685286998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4971-4C14-9655-555BDC369F87}"/>
                </c:ext>
              </c:extLst>
            </c:dLbl>
            <c:dLbl>
              <c:idx val="8"/>
              <c:layout>
                <c:manualLayout>
                  <c:x val="-1.7918257042765617E-2"/>
                  <c:y val="4.860824346542358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8D84-4B36-A99E-1E54ED8F1443}"/>
                </c:ext>
              </c:extLst>
            </c:dLbl>
            <c:dLbl>
              <c:idx val="9"/>
              <c:layout>
                <c:manualLayout>
                  <c:x val="-1.8473386764526367E-2"/>
                  <c:y val="8.002185821533203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8D84-4B36-A99E-1E54ED8F1443}"/>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2396-49F7-B48C-E695B7372900}"/>
                </c:ext>
              </c:extLst>
            </c:dLbl>
            <c:dLbl>
              <c:idx val="11"/>
              <c:layout>
                <c:manualLayout>
                  <c:x val="-1.3477212749421597E-2"/>
                  <c:y val="2.941103279590606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8D84-4B36-A99E-1E54ED8F1443}"/>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0.0</c:formatCode>
                <c:ptCount val="12"/>
                <c:pt idx="0">
                  <c:v>47.3477725274848</c:v>
                </c:pt>
                <c:pt idx="1">
                  <c:v>51.703281309979999</c:v>
                </c:pt>
                <c:pt idx="2">
                  <c:v>83.073210239569207</c:v>
                </c:pt>
                <c:pt idx="3">
                  <c:v>73.043780873561104</c:v>
                </c:pt>
                <c:pt idx="4">
                  <c:v>57.843480072994197</c:v>
                </c:pt>
                <c:pt idx="5">
                  <c:v>48.332488642102099</c:v>
                </c:pt>
                <c:pt idx="6">
                  <c:v>89.939758224309301</c:v>
                </c:pt>
                <c:pt idx="7">
                  <c:v>63.288783318247397</c:v>
                </c:pt>
                <c:pt idx="8">
                  <c:v>48.477538073214397</c:v>
                </c:pt>
                <c:pt idx="9">
                  <c:v>73.176751585117998</c:v>
                </c:pt>
                <c:pt idx="10">
                  <c:v>99.926700286595704</c:v>
                </c:pt>
                <c:pt idx="11">
                  <c:v>59.176918732613601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E058-45DE-AC80-EC1F09DB800F}"/>
            </c:ext>
          </c:extLst>
        </c:ser>
        <c:ser>
          <c:idx val="3"/>
          <c:order val="3"/>
          <c:tx>
            <c:strRef>
              <c:f>Sheet1!$A$5</c:f>
              <c:strCache>
                <c:ptCount val="1"/>
                <c:pt idx="0">
                  <c:v>Eating and drinking out</c:v>
                </c:pt>
              </c:strCache>
            </c:strRef>
          </c:tx>
          <c:spPr>
            <a:ln w="38100" cap="rnd">
              <a:solidFill>
                <a:schemeClr val="accent4"/>
              </a:solidFill>
              <a:round/>
            </a:ln>
            <a:effectLst/>
          </c:spPr>
          <c:marker>
            <c:symbol val="diamond"/>
            <c:size val="10"/>
            <c:spPr>
              <a:solidFill>
                <a:schemeClr val="accent4"/>
              </a:solidFill>
              <a:ln w="9525">
                <a:solidFill>
                  <a:schemeClr val="accent4"/>
                </a:solidFill>
              </a:ln>
              <a:effectLst/>
            </c:spPr>
          </c:marker>
          <c:dLbls>
            <c:dLbl>
              <c:idx val="0"/>
              <c:layout>
                <c:manualLayout>
                  <c:x val="-3.0114471912384033E-2"/>
                  <c:y val="-2.294499427080154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E9B5-4370-9DBB-98AD8E946E0A}"/>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2.359029E-2"/>
                      <c:h val="6.3342140000000005E-2"/>
                    </c:manualLayout>
                  </c15:layout>
                </c:ext>
                <c:ext xmlns:c16="http://schemas.microsoft.com/office/drawing/2014/chart" uri="{C3380CC4-5D6E-409C-BE32-E72D297353CC}">
                  <c16:uniqueId val="{00000006-4971-4C14-9655-555BDC369F87}"/>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2396-49F7-B48C-E695B7372900}"/>
                </c:ext>
              </c:extLst>
            </c:dLbl>
            <c:dLbl>
              <c:idx val="3"/>
              <c:layout>
                <c:manualLayout>
                  <c:x val="-1.7346471548080444E-2"/>
                  <c:y val="-2.992579899728298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4971-4C14-9655-555BDC369F87}"/>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2396-49F7-B48C-E695B7372900}"/>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2396-49F7-B48C-E695B7372900}"/>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2396-49F7-B48C-E695B7372900}"/>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2396-49F7-B48C-E695B7372900}"/>
                </c:ext>
              </c:extLst>
            </c:dLbl>
            <c:dLbl>
              <c:idx val="8"/>
              <c:layout>
                <c:manualLayout>
                  <c:x val="-1.9583648070693016E-2"/>
                  <c:y val="-3.69066037237644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8D84-4B36-A99E-1E54ED8F1443}"/>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2396-49F7-B48C-E695B7372900}"/>
                </c:ext>
              </c:extLst>
            </c:dLbl>
            <c:dLbl>
              <c:idx val="10"/>
              <c:layout>
                <c:manualLayout>
                  <c:x val="-2.018454298377037E-2"/>
                  <c:y val="-1.072858832776546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8D84-4B36-A99E-1E54ED8F1443}"/>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2396-49F7-B48C-E695B7372900}"/>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0.0</c:formatCode>
                <c:ptCount val="12"/>
                <c:pt idx="0">
                  <c:v>42.872884109970897</c:v>
                </c:pt>
                <c:pt idx="1">
                  <c:v>75.629723386828005</c:v>
                </c:pt>
                <c:pt idx="2">
                  <c:v>96.052033663666407</c:v>
                </c:pt>
                <c:pt idx="3">
                  <c:v>80.632414206273907</c:v>
                </c:pt>
                <c:pt idx="4">
                  <c:v>80.034308986348194</c:v>
                </c:pt>
                <c:pt idx="5">
                  <c:v>78.993331518949404</c:v>
                </c:pt>
                <c:pt idx="6">
                  <c:v>126.37918191206499</c:v>
                </c:pt>
                <c:pt idx="7">
                  <c:v>71.056360519987095</c:v>
                </c:pt>
                <c:pt idx="8">
                  <c:v>48.317869997616398</c:v>
                </c:pt>
                <c:pt idx="9">
                  <c:v>96.8458423524024</c:v>
                </c:pt>
                <c:pt idx="10">
                  <c:v>139.88966069436199</c:v>
                </c:pt>
                <c:pt idx="11">
                  <c:v>72.519058337380898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E058-45DE-AC80-EC1F09DB800F}"/>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250"/>
          <c:min val="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l"/>
      <c:layout>
        <c:manualLayout>
          <c:xMode val="edge"/>
          <c:yMode val="edge"/>
          <c:x val="3.3307827543467283E-3"/>
          <c:y val="0.11080583184957504"/>
          <c:w val="0.16571256518363953"/>
          <c:h val="0.82550865411758423"/>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175797343254089"/>
          <c:y val="4.5637961477041245E-2"/>
          <c:w val="0.64824199676513672"/>
          <c:h val="0.83927541971206665"/>
        </c:manualLayout>
      </c:layout>
      <c:barChart>
        <c:barDir val="col"/>
        <c:grouping val="percentStacked"/>
        <c:varyColors val="0"/>
        <c:ser>
          <c:idx val="0"/>
          <c:order val="0"/>
          <c:tx>
            <c:strRef>
              <c:f>Sheet1!$B$1</c:f>
              <c:strCache>
                <c:ptCount val="1"/>
                <c:pt idx="0">
                  <c:v>Did not make any accommodation bookings / 
does not apply /Don't know</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Sheet1!$B$2:$B$3</c:f>
              <c:numCache>
                <c:formatCode>0%</c:formatCode>
                <c:ptCount val="2"/>
                <c:pt idx="0">
                  <c:v>0.35418170469910898</c:v>
                </c:pt>
                <c:pt idx="1">
                  <c:v>0.12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0492-4148-A29E-10D01E594FB4}"/>
            </c:ext>
          </c:extLst>
        </c:ser>
        <c:ser>
          <c:idx val="1"/>
          <c:order val="1"/>
          <c:tx>
            <c:strRef>
              <c:f>Sheet1!$C$1</c:f>
              <c:strCache>
                <c:ptCount val="1"/>
                <c:pt idx="0">
                  <c:v>A week or less</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Sheet1!$C$2:$C$3</c:f>
              <c:numCache>
                <c:formatCode>0%</c:formatCode>
                <c:ptCount val="2"/>
                <c:pt idx="0">
                  <c:v>0.13323960614913799</c:v>
                </c:pt>
                <c:pt idx="1">
                  <c:v>0.168034314389296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92-4148-A29E-10D01E594FB4}"/>
            </c:ext>
          </c:extLst>
        </c:ser>
        <c:ser>
          <c:idx val="2"/>
          <c:order val="2"/>
          <c:tx>
            <c:strRef>
              <c:f>Sheet1!$D$1</c:f>
              <c:strCache>
                <c:ptCount val="1"/>
                <c:pt idx="0">
                  <c:v>2-3 weeks before</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Sheet1!$D$2:$D$3</c:f>
              <c:numCache>
                <c:formatCode>0%</c:formatCode>
                <c:ptCount val="2"/>
                <c:pt idx="0">
                  <c:v>0.10497163581084699</c:v>
                </c:pt>
                <c:pt idx="1">
                  <c:v>0.145991435285246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0492-4148-A29E-10D01E594FB4}"/>
            </c:ext>
          </c:extLst>
        </c:ser>
        <c:ser>
          <c:idx val="3"/>
          <c:order val="3"/>
          <c:tx>
            <c:strRef>
              <c:f>Sheet1!$E$1</c:f>
              <c:strCache>
                <c:ptCount val="1"/>
                <c:pt idx="0">
                  <c:v>About a month before</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Sheet1!$E$2:$E$3</c:f>
              <c:numCache>
                <c:formatCode>0%</c:formatCode>
                <c:ptCount val="2"/>
                <c:pt idx="0">
                  <c:v>0.110939419662237</c:v>
                </c:pt>
                <c:pt idx="1">
                  <c:v>0.13293203198658499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92-4148-A29E-10D01E594FB4}"/>
            </c:ext>
          </c:extLst>
        </c:ser>
        <c:ser>
          <c:idx val="4"/>
          <c:order val="4"/>
          <c:tx>
            <c:strRef>
              <c:f>Sheet1!$F$1</c:f>
              <c:strCache>
                <c:ptCount val="1"/>
                <c:pt idx="0">
                  <c:v>2-3 months before</c:v>
                </c:pt>
              </c:strCache>
            </c:strRef>
          </c:tx>
          <c:spPr>
            <a:solidFill>
              <a:schemeClr val="accent5"/>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Sheet1!$F$2:$F$3</c:f>
              <c:numCache>
                <c:formatCode>0%</c:formatCode>
                <c:ptCount val="2"/>
                <c:pt idx="0">
                  <c:v>0.10599150842552001</c:v>
                </c:pt>
                <c:pt idx="1">
                  <c:v>0.143020446007632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0492-4148-A29E-10D01E594FB4}"/>
            </c:ext>
          </c:extLst>
        </c:ser>
        <c:ser>
          <c:idx val="5"/>
          <c:order val="5"/>
          <c:tx>
            <c:strRef>
              <c:f>Sheet1!$G$1</c:f>
              <c:strCache>
                <c:ptCount val="1"/>
                <c:pt idx="0">
                  <c:v>4-6 months before</c:v>
                </c:pt>
              </c:strCache>
            </c:strRef>
          </c:tx>
          <c:spPr>
            <a:solidFill>
              <a:schemeClr val="accent6"/>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Sheet1!$G$2:$G$3</c:f>
              <c:numCache>
                <c:formatCode>0%</c:formatCode>
                <c:ptCount val="2"/>
                <c:pt idx="0">
                  <c:v>9.7939128973935002E-2</c:v>
                </c:pt>
                <c:pt idx="1">
                  <c:v>0.143900514621989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92-4148-A29E-10D01E594FB4}"/>
            </c:ext>
          </c:extLst>
        </c:ser>
        <c:ser>
          <c:idx val="6"/>
          <c:order val="6"/>
          <c:tx>
            <c:strRef>
              <c:f>Sheet1!$H$1</c:f>
              <c:strCache>
                <c:ptCount val="1"/>
                <c:pt idx="0">
                  <c:v>More than 6 months before</c:v>
                </c:pt>
              </c:strCache>
            </c:strRef>
          </c:tx>
          <c:spPr>
            <a:solidFill>
              <a:schemeClr val="tx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Sheet1!$H$2:$H$3</c:f>
              <c:numCache>
                <c:formatCode>0%</c:formatCode>
                <c:ptCount val="2"/>
                <c:pt idx="0">
                  <c:v>9.2736996279216305E-2</c:v>
                </c:pt>
                <c:pt idx="1">
                  <c:v>0.14572919742364199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0492-4148-A29E-10D01E594FB4}"/>
            </c:ext>
          </c:extLst>
        </c:ser>
        <c:dLbls>
          <c:showLegendKey val="0"/>
          <c:showVal val="0"/>
          <c:showCatName val="0"/>
          <c:showSerName val="0"/>
          <c:showPercent val="0"/>
          <c:showBubbleSize val="0"/>
        </c:dLbls>
        <c:gapWidth val="219"/>
        <c:overlap val="100"/>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none"/>
        <c:minorTickMark val="none"/>
        <c:tickLblPos val="nextTo"/>
        <c:crossAx val="88585503"/>
        <c:crosses val="autoZero"/>
        <c:crossBetween val="between"/>
      </c:valAx>
      <c:spPr>
        <a:noFill/>
        <a:ln>
          <a:noFill/>
        </a:ln>
        <a:effectLst/>
      </c:spPr>
    </c:plotArea>
    <c:legend>
      <c:legendPos val="l"/>
      <c:layout>
        <c:manualLayout>
          <c:xMode val="edge"/>
          <c:yMode val="edge"/>
          <c:x val="1.3857922749593854E-3"/>
          <c:y val="3.6386735737323761E-2"/>
          <c:w val="0.34879305958747864"/>
          <c:h val="0.8522863984107971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175797343254089"/>
          <c:y val="4.5637961477041245E-2"/>
          <c:w val="0.64824199676513672"/>
          <c:h val="0.83927541971206665"/>
        </c:manualLayout>
      </c:layout>
      <c:barChart>
        <c:barDir val="col"/>
        <c:grouping val="percentStacked"/>
        <c:varyColors val="0"/>
        <c:ser>
          <c:idx val="0"/>
          <c:order val="0"/>
          <c:tx>
            <c:strRef>
              <c:f>Sheet1!$B$1</c:f>
              <c:strCache>
                <c:ptCount val="1"/>
                <c:pt idx="0">
                  <c:v>A traditional travel agent  (e.g. TUI, Trailfinders)</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8A6A-43B2-AA43-BB9A61BB0EB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8A6A-43B2-AA43-BB9A61BB0EB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Sheet1!$B$2:$B$3</c:f>
              <c:numCache>
                <c:formatCode>0%</c:formatCode>
                <c:ptCount val="2"/>
                <c:pt idx="0">
                  <c:v>3.2480593761518302E-2</c:v>
                </c:pt>
                <c:pt idx="1">
                  <c:v>0.05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55C1-4341-9442-7C213711CE11}"/>
            </c:ext>
          </c:extLst>
        </c:ser>
        <c:ser>
          <c:idx val="1"/>
          <c:order val="1"/>
          <c:tx>
            <c:strRef>
              <c:f>Sheet1!$C$1</c:f>
              <c:strCache>
                <c:ptCount val="1"/>
                <c:pt idx="0">
                  <c:v>A travel website (e.g. Expedia, Booking.com, Lastminute.com, TripAdvisor)</c:v>
                </c:pt>
              </c:strCache>
            </c:strRef>
          </c:tx>
          <c:spPr>
            <a:solidFill>
              <a:schemeClr val="accent2"/>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8A6A-43B2-AA43-BB9A61BB0EB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8A6A-43B2-AA43-BB9A61BB0EB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Sheet1!$C$2:$C$3</c:f>
              <c:numCache>
                <c:formatCode>0%</c:formatCode>
                <c:ptCount val="2"/>
                <c:pt idx="0">
                  <c:v>0.21</c:v>
                </c:pt>
                <c:pt idx="1">
                  <c:v>0.23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55C1-4341-9442-7C213711CE11}"/>
            </c:ext>
          </c:extLst>
        </c:ser>
        <c:ser>
          <c:idx val="2"/>
          <c:order val="2"/>
          <c:tx>
            <c:strRef>
              <c:f>Sheet1!$D$1</c:f>
              <c:strCache>
                <c:ptCount val="1"/>
                <c:pt idx="0">
                  <c:v>A tour operator or travel company (e.g. Haven, English Country Cottages, Superbreak)</c:v>
                </c:pt>
              </c:strCache>
            </c:strRef>
          </c:tx>
          <c:spPr>
            <a:solidFill>
              <a:schemeClr val="accent3"/>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8A6A-43B2-AA43-BB9A61BB0EB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8A6A-43B2-AA43-BB9A61BB0EB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Sheet1!$D$2:$D$3</c:f>
              <c:numCache>
                <c:formatCode>0%</c:formatCode>
                <c:ptCount val="2"/>
                <c:pt idx="0">
                  <c:v>7.0000000000000007E-2</c:v>
                </c:pt>
                <c:pt idx="1">
                  <c:v>0.11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55C1-4341-9442-7C213711CE11}"/>
            </c:ext>
          </c:extLst>
        </c:ser>
        <c:ser>
          <c:idx val="3"/>
          <c:order val="3"/>
          <c:tx>
            <c:strRef>
              <c:f>Sheet1!$E$1</c:f>
              <c:strCache>
                <c:ptCount val="1"/>
                <c:pt idx="0">
                  <c:v>A transport provider (e.g. Virgin Trains, British Airways, National Express)</c:v>
                </c:pt>
              </c:strCache>
            </c:strRef>
          </c:tx>
          <c:spPr>
            <a:solidFill>
              <a:schemeClr val="accent4"/>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8A6A-43B2-AA43-BB9A61BB0EB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8A6A-43B2-AA43-BB9A61BB0EB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Sheet1!$E$2:$E$3</c:f>
              <c:numCache>
                <c:formatCode>0%</c:formatCode>
                <c:ptCount val="2"/>
                <c:pt idx="0">
                  <c:v>2.66225627450664E-2</c:v>
                </c:pt>
                <c:pt idx="1">
                  <c:v>0.01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55C1-4341-9442-7C213711CE11}"/>
            </c:ext>
          </c:extLst>
        </c:ser>
        <c:ser>
          <c:idx val="4"/>
          <c:order val="4"/>
          <c:tx>
            <c:strRef>
              <c:f>Sheet1!$F$1</c:f>
              <c:strCache>
                <c:ptCount val="1"/>
                <c:pt idx="0">
                  <c:v>A hotel or other accommodation provider directly (e.g. hotel company, B &amp; B owner, cottage owner)</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8A6A-43B2-AA43-BB9A61BB0EB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8A6A-43B2-AA43-BB9A61BB0EB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Sheet1!$F$2:$F$3</c:f>
              <c:numCache>
                <c:formatCode>0%</c:formatCode>
                <c:ptCount val="2"/>
                <c:pt idx="0">
                  <c:v>0.14968391335417899</c:v>
                </c:pt>
                <c:pt idx="1">
                  <c:v>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55C1-4341-9442-7C213711CE11}"/>
            </c:ext>
          </c:extLst>
        </c:ser>
        <c:ser>
          <c:idx val="5"/>
          <c:order val="5"/>
          <c:tx>
            <c:strRef>
              <c:f>Sheet1!$G$1</c:f>
              <c:strCache>
                <c:ptCount val="1"/>
                <c:pt idx="0">
                  <c:v>An accommodation sharing website (e.g. Airbnb, VillasDirect or CoachSurfing.com)</c:v>
                </c:pt>
              </c:strCache>
            </c:strRef>
          </c:tx>
          <c:spPr>
            <a:solidFill>
              <a:schemeClr val="accent6"/>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8A6A-43B2-AA43-BB9A61BB0EB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8A6A-43B2-AA43-BB9A61BB0EB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Total Trips</c:v>
                </c:pt>
                <c:pt idx="1">
                  <c:v>Holiday Trips*</c:v>
                </c:pt>
              </c:strCache>
            </c:strRef>
          </c:cat>
          <c:val>
            <c:numRef>
              <c:f>Sheet1!$G$2:$G$3</c:f>
              <c:numCache>
                <c:formatCode>0%</c:formatCode>
                <c:ptCount val="2"/>
                <c:pt idx="0">
                  <c:v>9.2790703991646795E-2</c:v>
                </c:pt>
                <c:pt idx="1">
                  <c:v>0.147415143361419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55C1-4341-9442-7C213711CE11}"/>
            </c:ext>
          </c:extLst>
        </c:ser>
        <c:dLbls>
          <c:showLegendKey val="0"/>
          <c:showVal val="0"/>
          <c:showCatName val="0"/>
          <c:showSerName val="0"/>
          <c:showPercent val="0"/>
          <c:showBubbleSize val="0"/>
        </c:dLbls>
        <c:gapWidth val="219"/>
        <c:overlap val="100"/>
        <c:axId val="88585503"/>
        <c:axId val="55024719"/>
        <c:extLst xmlns:a14="http://schemas.microsoft.com/office/drawing/2010/main" xmlns:wp="http://schemas.openxmlformats.org/drawingml/2006/wordprocessingDrawing" xmlns:w="http://schemas.openxmlformats.org/wordprocessingml/2006/main" xmlns:m="http://schemas.openxmlformats.org/officeDocument/2006/math"/>
      </c:barChart>
      <c:catAx>
        <c:axId val="88585503"/>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none"/>
        <c:minorTickMark val="none"/>
        <c:tickLblPos val="nextTo"/>
        <c:crossAx val="88585503"/>
        <c:crosses val="autoZero"/>
        <c:crossBetween val="between"/>
      </c:valAx>
      <c:spPr>
        <a:noFill/>
        <a:ln>
          <a:noFill/>
        </a:ln>
        <a:effectLst/>
      </c:spPr>
    </c:plotArea>
    <c:legend>
      <c:legendPos val="l"/>
      <c:layout>
        <c:manualLayout>
          <c:xMode val="edge"/>
          <c:yMode val="edge"/>
          <c:x val="3.2811537384986877E-3"/>
          <c:y val="3.474140539765358E-2"/>
          <c:w val="0.4152829647064209"/>
          <c:h val="0.88268947601318359"/>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199068188667297"/>
          <c:y val="4.342738538980484E-2"/>
          <c:w val="0.33285233378410339"/>
          <c:h val="0.84129822254180908"/>
        </c:manualLayout>
      </c:layout>
      <c:barChart>
        <c:barDir val="col"/>
        <c:grouping val="percentStacked"/>
        <c:varyColors val="0"/>
        <c:ser>
          <c:idx val="0"/>
          <c:order val="0"/>
          <c:tx>
            <c:strRef>
              <c:f>Sheet1!$B$1</c:f>
              <c:strCache>
                <c:ptCount val="1"/>
                <c:pt idx="0">
                  <c:v>Water or air transport*</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BE8A-48B4-90E6-020FBF03C91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 Trips</c:v>
                </c:pt>
              </c:strCache>
            </c:strRef>
          </c:cat>
          <c:val>
            <c:numRef>
              <c:f>Sheet1!$B$2</c:f>
              <c:numCache>
                <c:formatCode>0%</c:formatCode>
                <c:ptCount val="1"/>
                <c:pt idx="0">
                  <c:v>7.4558240928322098E-2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EE4E-4CD4-A95E-37E69F25B263}"/>
            </c:ext>
          </c:extLst>
        </c:ser>
        <c:ser>
          <c:idx val="1"/>
          <c:order val="1"/>
          <c:tx>
            <c:strRef>
              <c:f>Sheet1!$C$1</c:f>
              <c:strCache>
                <c:ptCount val="1"/>
                <c:pt idx="0">
                  <c:v>Bus/Coach/taxi*</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BE8A-48B4-90E6-020FBF03C91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 Trips</c:v>
                </c:pt>
              </c:strCache>
            </c:strRef>
          </c:cat>
          <c:val>
            <c:numRef>
              <c:f>Sheet1!$C$2</c:f>
              <c:numCache>
                <c:formatCode>0%</c:formatCode>
                <c:ptCount val="1"/>
                <c:pt idx="0">
                  <c:v>0.120728736156671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EE4E-4CD4-A95E-37E69F25B263}"/>
            </c:ext>
          </c:extLst>
        </c:ser>
        <c:ser>
          <c:idx val="2"/>
          <c:order val="2"/>
          <c:tx>
            <c:strRef>
              <c:f>Sheet1!$D$1</c:f>
              <c:strCache>
                <c:ptCount val="1"/>
                <c:pt idx="0">
                  <c:v>Train, underground train, tram</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BE8A-48B4-90E6-020FBF03C91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 Trips</c:v>
                </c:pt>
              </c:strCache>
            </c:strRef>
          </c:cat>
          <c:val>
            <c:numRef>
              <c:f>Sheet1!$D$2</c:f>
              <c:numCache>
                <c:formatCode>0%</c:formatCode>
                <c:ptCount val="1"/>
                <c:pt idx="0">
                  <c:v>0.14766844699749401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EE4E-4CD4-A95E-37E69F25B263}"/>
            </c:ext>
          </c:extLst>
        </c:ser>
        <c:ser>
          <c:idx val="3"/>
          <c:order val="3"/>
          <c:tx>
            <c:strRef>
              <c:f>Sheet1!$E$1</c:f>
              <c:strCache>
                <c:ptCount val="1"/>
                <c:pt idx="0">
                  <c:v>Private motor vehicle</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BE8A-48B4-90E6-020FBF03C91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 Trips</c:v>
                </c:pt>
              </c:strCache>
            </c:strRef>
          </c:cat>
          <c:val>
            <c:numRef>
              <c:f>Sheet1!$E$2</c:f>
              <c:numCache>
                <c:formatCode>0%</c:formatCode>
                <c:ptCount val="1"/>
                <c:pt idx="0">
                  <c:v>0.75526449726520895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E4E-4CD4-A95E-37E69F25B263}"/>
            </c:ext>
          </c:extLst>
        </c:ser>
        <c:dLbls>
          <c:showLegendKey val="0"/>
          <c:showVal val="0"/>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none"/>
        <c:minorTickMark val="none"/>
        <c:tickLblPos val="nextTo"/>
        <c:crossAx val="88585503"/>
        <c:crosses val="autoZero"/>
        <c:crossBetween val="between"/>
      </c:valAx>
      <c:spPr>
        <a:noFill/>
        <a:ln>
          <a:noFill/>
        </a:ln>
        <a:effectLst/>
      </c:spPr>
    </c:plotArea>
    <c:legend>
      <c:legendPos val="l"/>
      <c:layout>
        <c:manualLayout>
          <c:xMode val="edge"/>
          <c:yMode val="edge"/>
          <c:x val="3.7186410278081894E-2"/>
          <c:y val="4.269404336810112E-2"/>
          <c:w val="0.18434129655361176"/>
          <c:h val="0.82175666093826294"/>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842220664024353"/>
          <c:y val="0"/>
          <c:w val="0.71289390325546265"/>
          <c:h val="1"/>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69CE-4E65-B50C-64B9AA3EDA8D}"/>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9CE-4E65-B50C-64B9AA3EDA8D}"/>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69CE-4E65-B50C-64B9AA3EDA8D}"/>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69CE-4E65-B50C-64B9AA3EDA8D}"/>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69CE-4E65-B50C-64B9AA3EDA8D}"/>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Sheet1!$A$2:$A$6</c:f>
              <c:strCache>
                <c:ptCount val="5"/>
                <c:pt idx="0">
                  <c:v>Other Accommodation/Don't know*</c:v>
                </c:pt>
                <c:pt idx="1">
                  <c:v>Someone's private home</c:v>
                </c:pt>
                <c:pt idx="2">
                  <c:v>Caravan / Camping / Glamping</c:v>
                </c:pt>
                <c:pt idx="3">
                  <c:v>Self-Catering property rental</c:v>
                </c:pt>
                <c:pt idx="4">
                  <c:v>All serviced accommodation 
(e.g. hotel or B&amp;B)</c:v>
                </c:pt>
              </c:strCache>
            </c:strRef>
          </c:cat>
          <c:val>
            <c:numRef>
              <c:f>Sheet1!$B$2:$B$6</c:f>
              <c:numCache>
                <c:formatCode>0%</c:formatCode>
                <c:ptCount val="5"/>
                <c:pt idx="0">
                  <c:v>4.7288432763896403E-2</c:v>
                </c:pt>
                <c:pt idx="1">
                  <c:v>0.24305475687163799</c:v>
                </c:pt>
                <c:pt idx="2">
                  <c:v>0.17815293027241999</c:v>
                </c:pt>
                <c:pt idx="3">
                  <c:v>0.161569873694728</c:v>
                </c:pt>
                <c:pt idx="4">
                  <c:v>0.36993400639732099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726D-4B24-B092-39C7254C8866}"/>
            </c:ext>
          </c:extLst>
        </c:ser>
        <c:dLbls>
          <c:showLegendKey val="0"/>
          <c:showVal val="0"/>
          <c:showCatName val="0"/>
          <c:showSerName val="0"/>
          <c:showPercent val="0"/>
          <c:showBubbleSize val="0"/>
        </c:dLbls>
        <c:gapWidth val="120"/>
        <c:axId val="1280036272"/>
        <c:axId val="1535572848"/>
      </c:barChart>
      <c:catAx>
        <c:axId val="1280036272"/>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lgn="r">
              <a:defRPr sz="2400" b="0" i="0" u="none" strike="noStrike" kern="1200" baseline="0" smtId="4294967295">
                <a:solidFill>
                  <a:schemeClr val="tx1"/>
                </a:solidFill>
                <a:latin typeface="+mn-lt"/>
                <a:ea typeface="+mn-ea"/>
                <a:cs typeface="+mn-cs"/>
              </a:defRPr>
            </a:pPr>
            <a:endParaRPr lang="en-US"/>
          </a:p>
        </c:txPr>
        <c:crossAx val="1535572848"/>
        <c:crosses val="autoZero"/>
        <c:auto val="0"/>
        <c:lblAlgn val="ctr"/>
        <c:lblOffset val="100"/>
        <c:noMultiLvlLbl val="0"/>
      </c:catAx>
      <c:valAx>
        <c:axId val="1535572848"/>
        <c:scaling>
          <c:orientation val="minMax"/>
        </c:scaling>
        <c:delete val="1"/>
        <c:axPos val="b"/>
        <c:numFmt formatCode="0%" sourceLinked="1"/>
        <c:majorTickMark val="none"/>
        <c:minorTickMark val="none"/>
        <c:tickLblPos val="nextTo"/>
        <c:crossAx val="1280036272"/>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265084266662598"/>
          <c:y val="3.410131111741066E-2"/>
          <c:w val="0.47777864336967468"/>
          <c:h val="0.88279587030410767"/>
        </c:manualLayout>
      </c:layout>
      <c:barChart>
        <c:barDir val="col"/>
        <c:grouping val="percentStacked"/>
        <c:varyColors val="0"/>
        <c:ser>
          <c:idx val="0"/>
          <c:order val="0"/>
          <c:tx>
            <c:strRef>
              <c:f>Sheet1!$B$1</c:f>
              <c:strCache>
                <c:ptCount val="1"/>
                <c:pt idx="0">
                  <c:v>Retirement age*</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040F-4940-BC09-737141F1F92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7.1009875798108898E-2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A907-4AE5-AC49-F32123BEB2E7}"/>
            </c:ext>
          </c:extLst>
        </c:ser>
        <c:ser>
          <c:idx val="1"/>
          <c:order val="1"/>
          <c:tx>
            <c:strRef>
              <c:f>Sheet1!$C$1</c:f>
              <c:strCache>
                <c:ptCount val="1"/>
                <c:pt idx="0">
                  <c:v>Older Independents</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0F-4940-BC09-737141F1F92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0.23174472731701101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907-4AE5-AC49-F32123BEB2E7}"/>
            </c:ext>
          </c:extLst>
        </c:ser>
        <c:ser>
          <c:idx val="2"/>
          <c:order val="2"/>
          <c:tx>
            <c:strRef>
              <c:f>Sheet1!$D$1</c:f>
              <c:strCache>
                <c:ptCount val="1"/>
                <c:pt idx="0">
                  <c:v>Families</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040F-4940-BC09-737141F1F92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0.46776867257587701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A907-4AE5-AC49-F32123BEB2E7}"/>
            </c:ext>
          </c:extLst>
        </c:ser>
        <c:ser>
          <c:idx val="3"/>
          <c:order val="3"/>
          <c:tx>
            <c:strRef>
              <c:f>Sheet1!$E$1</c:f>
              <c:strCache>
                <c:ptCount val="1"/>
                <c:pt idx="0">
                  <c:v>Younger independents</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0F-4940-BC09-737141F1F92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0.223749157655486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907-4AE5-AC49-F32123BEB2E7}"/>
            </c:ext>
          </c:extLst>
        </c:ser>
        <c:dLbls>
          <c:showLegendKey val="0"/>
          <c:showVal val="0"/>
          <c:showCatName val="0"/>
          <c:showSerName val="0"/>
          <c:showPercent val="0"/>
          <c:showBubbleSize val="0"/>
        </c:dLbls>
        <c:gapWidth val="130"/>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3.4277699887752533E-2"/>
          <c:y val="3.4571632742881775E-2"/>
          <c:w val="0.32605493068695068"/>
          <c:h val="0.86080574989318848"/>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265084266662598"/>
          <c:y val="3.410131111741066E-2"/>
          <c:w val="0.47777864336967468"/>
          <c:h val="0.88279587030410767"/>
        </c:manualLayout>
      </c:layout>
      <c:barChart>
        <c:barDir val="col"/>
        <c:grouping val="percentStacked"/>
        <c:varyColors val="0"/>
        <c:ser>
          <c:idx val="0"/>
          <c:order val="0"/>
          <c:tx>
            <c:strRef>
              <c:f>Sheet1!$B$1</c:f>
              <c:strCache>
                <c:ptCount val="1"/>
                <c:pt idx="0">
                  <c:v>65+*</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D417-4CFF-882C-34700F36667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7.1009875798108898E-2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A907-4AE5-AC49-F32123BEB2E7}"/>
            </c:ext>
          </c:extLst>
        </c:ser>
        <c:ser>
          <c:idx val="1"/>
          <c:order val="1"/>
          <c:tx>
            <c:strRef>
              <c:f>Sheet1!$C$1</c:f>
              <c:strCache>
                <c:ptCount val="1"/>
                <c:pt idx="0">
                  <c:v>55-64*</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D417-4CFF-882C-34700F36667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0.13324607073324299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907-4AE5-AC49-F32123BEB2E7}"/>
            </c:ext>
          </c:extLst>
        </c:ser>
        <c:ser>
          <c:idx val="2"/>
          <c:order val="2"/>
          <c:tx>
            <c:strRef>
              <c:f>Sheet1!$D$1</c:f>
              <c:strCache>
                <c:ptCount val="1"/>
                <c:pt idx="0">
                  <c:v>45-54</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D417-4CFF-882C-34700F36667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0.13402080473917</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A907-4AE5-AC49-F32123BEB2E7}"/>
            </c:ext>
          </c:extLst>
        </c:ser>
        <c:ser>
          <c:idx val="3"/>
          <c:order val="3"/>
          <c:tx>
            <c:strRef>
              <c:f>Sheet1!$E$1</c:f>
              <c:strCache>
                <c:ptCount val="1"/>
                <c:pt idx="0">
                  <c:v>35-44</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D417-4CFF-882C-34700F36667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0.19474052218448901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907-4AE5-AC49-F32123BEB2E7}"/>
            </c:ext>
          </c:extLst>
        </c:ser>
        <c:ser>
          <c:idx val="4"/>
          <c:order val="4"/>
          <c:tx>
            <c:strRef>
              <c:f>Sheet1!$F$1</c:f>
              <c:strCache>
                <c:ptCount val="1"/>
                <c:pt idx="0">
                  <c:v>25-34</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D417-4CFF-882C-34700F36667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Sheet1!$F$2</c:f>
              <c:numCache>
                <c:formatCode>0%</c:formatCode>
                <c:ptCount val="1"/>
                <c:pt idx="0">
                  <c:v>0.26855371939145201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FBEC-4C38-ACDB-AA247F5D4E9D}"/>
            </c:ext>
          </c:extLst>
        </c:ser>
        <c:ser>
          <c:idx val="5"/>
          <c:order val="5"/>
          <c:tx>
            <c:strRef>
              <c:f>Sheet1!$G$1</c:f>
              <c:strCache>
                <c:ptCount val="1"/>
                <c:pt idx="0">
                  <c:v>16-24</c:v>
                </c:pt>
              </c:strCache>
            </c:strRef>
          </c:tx>
          <c:spPr>
            <a:solidFill>
              <a:schemeClr val="accent6"/>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D417-4CFF-882C-34700F36667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Sheet1!$G$2</c:f>
              <c:numCache>
                <c:formatCode>0%</c:formatCode>
                <c:ptCount val="1"/>
                <c:pt idx="0">
                  <c:v>0.19842900715353901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BEC-4C38-ACDB-AA247F5D4E9D}"/>
            </c:ext>
          </c:extLst>
        </c:ser>
        <c:dLbls>
          <c:showLegendKey val="0"/>
          <c:showVal val="0"/>
          <c:showCatName val="0"/>
          <c:showSerName val="0"/>
          <c:showPercent val="0"/>
          <c:showBubbleSize val="0"/>
        </c:dLbls>
        <c:gapWidth val="130"/>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5.725402757525444E-2"/>
          <c:y val="3.457159548997879E-2"/>
          <c:w val="0.183221235871315"/>
          <c:h val="0.96542841196060181"/>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265084266662598"/>
          <c:y val="3.410131111741066E-2"/>
          <c:w val="0.47777864336967468"/>
          <c:h val="0.88279587030410767"/>
        </c:manualLayout>
      </c:layout>
      <c:barChart>
        <c:barDir val="col"/>
        <c:grouping val="percentStacked"/>
        <c:varyColors val="0"/>
        <c:ser>
          <c:idx val="0"/>
          <c:order val="0"/>
          <c:tx>
            <c:strRef>
              <c:f>Sheet1!$B$1</c:f>
              <c:strCache>
                <c:ptCount val="1"/>
                <c:pt idx="0">
                  <c:v>Solo traveller</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D567-453D-B8C0-FE17EE6B437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0.22912747979068501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A9EC-4DF4-8E95-A36DE46505F7}"/>
            </c:ext>
          </c:extLst>
        </c:ser>
        <c:ser>
          <c:idx val="1"/>
          <c:order val="1"/>
          <c:tx>
            <c:strRef>
              <c:f>Sheet1!$C$1</c:f>
              <c:strCache>
                <c:ptCount val="1"/>
                <c:pt idx="0">
                  <c:v>2 person parties</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D567-453D-B8C0-FE17EE6B437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0.38343378113920701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9EC-4DF4-8E95-A36DE46505F7}"/>
            </c:ext>
          </c:extLst>
        </c:ser>
        <c:ser>
          <c:idx val="2"/>
          <c:order val="2"/>
          <c:tx>
            <c:strRef>
              <c:f>Sheet1!$D$1</c:f>
              <c:strCache>
                <c:ptCount val="1"/>
                <c:pt idx="0">
                  <c:v>3 to 4 person parties</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D567-453D-B8C0-FE17EE6B437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0.25653025746894198</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A9EC-4DF4-8E95-A36DE46505F7}"/>
            </c:ext>
          </c:extLst>
        </c:ser>
        <c:ser>
          <c:idx val="3"/>
          <c:order val="3"/>
          <c:tx>
            <c:strRef>
              <c:f>Sheet1!$E$1</c:f>
              <c:strCache>
                <c:ptCount val="1"/>
                <c:pt idx="0">
                  <c:v>5 to 9 person parties</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D567-453D-B8C0-FE17EE6B437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9.9602412890592698E-2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9EC-4DF4-8E95-A36DE46505F7}"/>
            </c:ext>
          </c:extLst>
        </c:ser>
        <c:ser>
          <c:idx val="4"/>
          <c:order val="4"/>
          <c:tx>
            <c:strRef>
              <c:f>Sheet1!$F$1</c:f>
              <c:strCache>
                <c:ptCount val="1"/>
                <c:pt idx="0">
                  <c:v>10+ person parties</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D567-453D-B8C0-FE17EE6B4379}"/>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Sheet1!$F$2</c:f>
              <c:numCache>
                <c:formatCode>0%</c:formatCode>
                <c:ptCount val="1"/>
                <c:pt idx="0">
                  <c:v>3.1306068710574703E-2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A9EC-4DF4-8E95-A36DE46505F7}"/>
            </c:ext>
          </c:extLst>
        </c:ser>
        <c:dLbls>
          <c:showLegendKey val="0"/>
          <c:showVal val="0"/>
          <c:showCatName val="0"/>
          <c:showSerName val="0"/>
          <c:showPercent val="0"/>
          <c:showBubbleSize val="0"/>
        </c:dLbls>
        <c:gapWidth val="130"/>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3.6575298756361008E-2"/>
          <c:y val="1.4295181026682258E-3"/>
          <c:w val="0.27996349334716797"/>
          <c:h val="0.96542841196060181"/>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5E9-41BB-A2A6-BC5A197F82B3}"/>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5E9-41BB-A2A6-BC5A197F82B3}"/>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5E9-41BB-A2A6-BC5A197F82B3}"/>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5E9-41BB-A2A6-BC5A197F82B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Sheet1!$A$2:$A$3</c:f>
              <c:strCache>
                <c:ptCount val="2"/>
                <c:pt idx="0">
                  <c:v>Yes, Children in the Trip Party</c:v>
                </c:pt>
                <c:pt idx="1">
                  <c:v>No</c:v>
                </c:pt>
              </c:strCache>
            </c:strRef>
          </c:cat>
          <c:val>
            <c:numRef>
              <c:f>Sheet1!$B$2:$B$3</c:f>
              <c:numCache>
                <c:formatCode>0%</c:formatCode>
                <c:ptCount val="2"/>
                <c:pt idx="0">
                  <c:v>0.26519263349723798</c:v>
                </c:pt>
                <c:pt idx="1">
                  <c:v>0.73480736650276202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C5E9-41BB-A2A6-BC5A197F82B3}"/>
            </c:ext>
          </c:extLst>
        </c:ser>
        <c:dLbls>
          <c:showLegendKey val="0"/>
          <c:showVal val="0"/>
          <c:showCatName val="0"/>
          <c:showSerName val="0"/>
          <c:showPercent val="0"/>
          <c:showBubbleSize val="0"/>
          <c:showLeaderLines val="1"/>
        </c:dLbls>
        <c:firstSliceAng val="0"/>
        <c:holeSize val="65"/>
      </c:doughnutChart>
      <c:spPr>
        <a:noFill/>
        <a:ln>
          <a:noFill/>
        </a:ln>
        <a:effectLst/>
      </c:spPr>
    </c:plotArea>
    <c:legend>
      <c:legendPos val="t"/>
      <c:layout>
        <c:manualLayout>
          <c:xMode val="edge"/>
          <c:yMode val="edge"/>
          <c:x val="0.14663006365299225"/>
          <c:y val="3.5244561731815338E-2"/>
          <c:w val="0.70673966407775879"/>
          <c:h val="7.0110686123371124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AC0-478E-AD2B-64C206F3A3BA}"/>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AC0-478E-AD2B-64C206F3A3BA}"/>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AC0-478E-AD2B-64C206F3A3BA}"/>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AC0-478E-AD2B-64C206F3A3B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Sheet1!$A$2:$A$3</c:f>
              <c:strCache>
                <c:ptCount val="2"/>
                <c:pt idx="0">
                  <c:v>Part of a Large Party</c:v>
                </c:pt>
                <c:pt idx="1">
                  <c:v>Not part of a Large Party</c:v>
                </c:pt>
              </c:strCache>
            </c:strRef>
          </c:cat>
          <c:val>
            <c:numRef>
              <c:f>Sheet1!$B$2:$B$3</c:f>
              <c:numCache>
                <c:formatCode>0%</c:formatCode>
                <c:ptCount val="2"/>
                <c:pt idx="0">
                  <c:v>0.202869315755422</c:v>
                </c:pt>
                <c:pt idx="1">
                  <c:v>0.797130684244579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3AC0-478E-AD2B-64C206F3A3BA}"/>
            </c:ext>
          </c:extLst>
        </c:ser>
        <c:dLbls>
          <c:showLegendKey val="0"/>
          <c:showVal val="0"/>
          <c:showCatName val="0"/>
          <c:showSerName val="0"/>
          <c:showPercent val="0"/>
          <c:showBubbleSize val="0"/>
          <c:showLeaderLines val="1"/>
        </c:dLbls>
        <c:firstSliceAng val="0"/>
        <c:holeSize val="65"/>
      </c:doughnutChart>
      <c:spPr>
        <a:noFill/>
        <a:ln>
          <a:noFill/>
        </a:ln>
        <a:effectLst/>
      </c:spPr>
    </c:plotArea>
    <c:legend>
      <c:legendPos val="t"/>
      <c:layout>
        <c:manualLayout>
          <c:xMode val="edge"/>
          <c:yMode val="edge"/>
          <c:x val="0.14663006365299225"/>
          <c:y val="3.5244561731815338E-2"/>
          <c:w val="0.70673966407775879"/>
          <c:h val="6.4985014498233795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949100613594055"/>
          <c:y val="3.4101314842700958E-2"/>
          <c:w val="0.47777864336967468"/>
          <c:h val="0.88279587030410767"/>
        </c:manualLayout>
      </c:layout>
      <c:barChart>
        <c:barDir val="col"/>
        <c:grouping val="percentStacked"/>
        <c:varyColors val="0"/>
        <c:ser>
          <c:idx val="0"/>
          <c:order val="0"/>
          <c:tx>
            <c:strRef>
              <c:f>Sheet1!$B$1</c:f>
              <c:strCache>
                <c:ptCount val="1"/>
                <c:pt idx="0">
                  <c:v>Yes, as part of an organised tour group</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77FC-402D-B790-E35F59BF776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3.4380785669580603E-2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2E25-4D36-A33A-980DCEECC98C}"/>
            </c:ext>
          </c:extLst>
        </c:ser>
        <c:ser>
          <c:idx val="1"/>
          <c:order val="1"/>
          <c:tx>
            <c:strRef>
              <c:f>Sheet1!$C$1</c:f>
              <c:strCache>
                <c:ptCount val="1"/>
                <c:pt idx="0">
                  <c:v>Yes, travelling with a team or club (e.g. a sports team, social club or other special interest group)</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77FC-402D-B790-E35F59BF776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4.6129438364286499E-2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2E25-4D36-A33A-980DCEECC98C}"/>
            </c:ext>
          </c:extLst>
        </c:ser>
        <c:ser>
          <c:idx val="2"/>
          <c:order val="2"/>
          <c:tx>
            <c:strRef>
              <c:f>Sheet1!$D$1</c:f>
              <c:strCache>
                <c:ptCount val="1"/>
                <c:pt idx="0">
                  <c:v>Yes, as part of a school or other educational trip</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77FC-402D-B790-E35F59BF776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2.14522634984807E-2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2E25-4D36-A33A-980DCEECC98C}"/>
            </c:ext>
          </c:extLst>
        </c:ser>
        <c:ser>
          <c:idx val="3"/>
          <c:order val="3"/>
          <c:tx>
            <c:strRef>
              <c:f>Sheet1!$E$1</c:f>
              <c:strCache>
                <c:ptCount val="1"/>
                <c:pt idx="0">
                  <c:v>Yes, as part of a celebration (e.g. birthday, anniversary, stag do etc.)</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77FC-402D-B790-E35F59BF776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4.7346673885548397E-2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2E25-4D36-A33A-980DCEECC98C}"/>
            </c:ext>
          </c:extLst>
        </c:ser>
        <c:ser>
          <c:idx val="4"/>
          <c:order val="4"/>
          <c:tx>
            <c:strRef>
              <c:f>Sheet1!$F$1</c:f>
              <c:strCache>
                <c:ptCount val="1"/>
                <c:pt idx="0">
                  <c:v>Yes, as part of a business trip or work outing</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77FC-402D-B790-E35F59BF7767}"/>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Sheet1!$F$2</c:f>
              <c:numCache>
                <c:formatCode>0%</c:formatCode>
                <c:ptCount val="1"/>
                <c:pt idx="0">
                  <c:v>3.3863500786737298E-2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2E25-4D36-A33A-980DCEECC98C}"/>
            </c:ext>
          </c:extLst>
        </c:ser>
        <c:ser>
          <c:idx val="5"/>
          <c:order val="5"/>
          <c:tx>
            <c:strRef>
              <c:f>Sheet1!$G$1</c:f>
              <c:strCache>
                <c:ptCount val="1"/>
                <c:pt idx="0">
                  <c:v>Yes, as part of another type of larger group</c:v>
                </c:pt>
              </c:strCache>
            </c:strRef>
          </c:tx>
          <c:spPr>
            <a:solidFill>
              <a:schemeClr val="accent6"/>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77FC-402D-B790-E35F59BF7767}"/>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Sheet1!$G$2</c:f>
              <c:numCache>
                <c:formatCode>0%</c:formatCode>
                <c:ptCount val="1"/>
                <c:pt idx="0">
                  <c:v>1.9696653550788399E-2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2E25-4D36-A33A-980DCEECC98C}"/>
            </c:ext>
          </c:extLst>
        </c:ser>
        <c:dLbls>
          <c:showLegendKey val="0"/>
          <c:showVal val="0"/>
          <c:showCatName val="0"/>
          <c:showSerName val="0"/>
          <c:showPercent val="0"/>
          <c:showBubbleSize val="0"/>
        </c:dLbls>
        <c:gapWidth val="130"/>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2.2789478302001953E-2"/>
          <c:y val="3.457159548997879E-2"/>
          <c:w val="0.48076516389846802"/>
          <c:h val="0.96542841196060181"/>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Trips</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9D2A-4A00-8EAF-DD1288E3CA21}"/>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D2A-4A00-8EAF-DD1288E3CA21}"/>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9D2A-4A00-8EAF-DD1288E3CA2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numRef>
              <c:f>Sheet1!$A$2:$A$4</c:f>
              <c:numCache>
                <c:formatCode>General</c:formatCode>
                <c:ptCount val="3"/>
                <c:pt idx="0">
                  <c:v>2022</c:v>
                </c:pt>
                <c:pt idx="1">
                  <c:v>2023</c:v>
                </c:pt>
                <c:pt idx="2">
                  <c:v>2024</c:v>
                </c:pt>
              </c:numCache>
            </c:numRef>
          </c:cat>
          <c:val>
            <c:numRef>
              <c:f>Sheet1!$B$2:$B$4</c:f>
              <c:numCache>
                <c:formatCode>0%</c:formatCode>
                <c:ptCount val="3"/>
                <c:pt idx="0">
                  <c:v>0.30269406008466798</c:v>
                </c:pt>
                <c:pt idx="1">
                  <c:v>0.27886891132994601</c:v>
                </c:pt>
                <c:pt idx="2">
                  <c:v>0.25174190409499803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0352-425B-8C01-762DFA8CC39B}"/>
            </c:ext>
          </c:extLst>
        </c:ser>
        <c:ser>
          <c:idx val="1"/>
          <c:order val="1"/>
          <c:tx>
            <c:strRef>
              <c:f>Sheet1!$C$1</c:f>
              <c:strCache>
                <c:ptCount val="1"/>
                <c:pt idx="0">
                  <c:v>Nights</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D2A-4A00-8EAF-DD1288E3CA21}"/>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9D2A-4A00-8EAF-DD1288E3CA21}"/>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D2A-4A00-8EAF-DD1288E3CA2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numRef>
              <c:f>Sheet1!$A$2:$A$4</c:f>
              <c:numCache>
                <c:formatCode>General</c:formatCode>
                <c:ptCount val="3"/>
                <c:pt idx="0">
                  <c:v>2022</c:v>
                </c:pt>
                <c:pt idx="1">
                  <c:v>2023</c:v>
                </c:pt>
                <c:pt idx="2">
                  <c:v>2024</c:v>
                </c:pt>
              </c:numCache>
            </c:numRef>
          </c:cat>
          <c:val>
            <c:numRef>
              <c:f>Sheet1!$C$2:$C$4</c:f>
              <c:numCache>
                <c:formatCode>0%</c:formatCode>
                <c:ptCount val="3"/>
                <c:pt idx="0">
                  <c:v>0.35</c:v>
                </c:pt>
                <c:pt idx="1">
                  <c:v>0.27</c:v>
                </c:pt>
                <c:pt idx="2">
                  <c:v>0.28000000000000003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352-425B-8C01-762DFA8CC39B}"/>
            </c:ext>
          </c:extLst>
        </c:ser>
        <c:ser>
          <c:idx val="2"/>
          <c:order val="2"/>
          <c:tx>
            <c:strRef>
              <c:f>Sheet1!$D$1</c:f>
              <c:strCache>
                <c:ptCount val="1"/>
                <c:pt idx="0">
                  <c:v>Spend</c:v>
                </c:pt>
              </c:strCache>
            </c:strRef>
          </c:tx>
          <c:spPr>
            <a:solidFill>
              <a:schemeClr val="accent3"/>
            </a:solidFill>
            <a:ln>
              <a:noFill/>
            </a:ln>
            <a:effectLst/>
          </c:spPr>
          <c:invertIfNegative val="0"/>
          <c:cat>
            <c:numRef>
              <c:f>Sheet1!$A$2:$A$4</c:f>
              <c:numCache>
                <c:formatCode>General</c:formatCode>
                <c:ptCount val="3"/>
                <c:pt idx="0">
                  <c:v>2022</c:v>
                </c:pt>
                <c:pt idx="1">
                  <c:v>2023</c:v>
                </c:pt>
                <c:pt idx="2">
                  <c:v>2024</c:v>
                </c:pt>
              </c:numCache>
            </c:numRef>
          </c:cat>
          <c:val>
            <c:numRef>
              <c:f>Sheet1!$D$2:$D$4</c:f>
              <c:numCache>
                <c:formatCode>0%</c:formatCode>
                <c:ptCount val="3"/>
                <c:pt idx="0">
                  <c:v>0.28604745704927698</c:v>
                </c:pt>
                <c:pt idx="1">
                  <c:v>0.23262918771575</c:v>
                </c:pt>
                <c:pt idx="2">
                  <c:v>0.232394020514268</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526B-480F-A99E-08DF6C0FD690}"/>
            </c:ext>
          </c:extLst>
        </c:ser>
        <c:dLbls>
          <c:showLegendKey val="0"/>
          <c:showVal val="0"/>
          <c:showCatName val="0"/>
          <c:showSerName val="0"/>
          <c:showPercent val="0"/>
          <c:showBubbleSize val="0"/>
        </c:dLbls>
        <c:gapWidth val="182"/>
        <c:axId val="1798131599"/>
        <c:axId val="1798128239"/>
      </c:barChart>
      <c:catAx>
        <c:axId val="17981315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798128239"/>
        <c:crosses val="autoZero"/>
        <c:auto val="0"/>
        <c:lblAlgn val="ctr"/>
        <c:lblOffset val="100"/>
        <c:noMultiLvlLbl val="0"/>
      </c:catAx>
      <c:valAx>
        <c:axId val="1798128239"/>
        <c:scaling>
          <c:orientation val="minMax"/>
        </c:scaling>
        <c:delete val="1"/>
        <c:axPos val="l"/>
        <c:numFmt formatCode="0%" sourceLinked="1"/>
        <c:majorTickMark val="none"/>
        <c:minorTickMark val="none"/>
        <c:tickLblPos val="nextTo"/>
        <c:crossAx val="179813159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193295240402222"/>
          <c:y val="0"/>
          <c:w val="0.6271597146987915"/>
          <c:h val="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D852-4F9B-9422-FBC25024278E}"/>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D852-4F9B-9422-FBC25024278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D852-4F9B-9422-FBC25024278E}"/>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*Socially/behaviourally </c:v>
                </c:pt>
                <c:pt idx="1">
                  <c:v>*Mobility</c:v>
                </c:pt>
                <c:pt idx="2">
                  <c:v>*Mental health</c:v>
                </c:pt>
              </c:strCache>
            </c:strRef>
          </c:cat>
          <c:val>
            <c:numRef>
              <c:f>Sheet1!$B$2:$B$4</c:f>
              <c:numCache>
                <c:formatCode>0%</c:formatCode>
                <c:ptCount val="3"/>
                <c:pt idx="0">
                  <c:v>0.16854361756634301</c:v>
                </c:pt>
                <c:pt idx="1">
                  <c:v>0.34479293337098399</c:v>
                </c:pt>
                <c:pt idx="2">
                  <c:v>0.42824776320188201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8016-4492-9447-030125A53273}"/>
            </c:ext>
          </c:extLst>
        </c:ser>
        <c:dLbls>
          <c:showLegendKey val="0"/>
          <c:showVal val="0"/>
          <c:showCatName val="0"/>
          <c:showSerName val="0"/>
          <c:showPercent val="0"/>
          <c:showBubbleSize val="0"/>
        </c:dLbls>
        <c:gapWidth val="91"/>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7030816"/>
        <c:crosses val="autoZero"/>
        <c:auto val="0"/>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mtId="4294967295">
          <a:solidFill>
            <a:schemeClr val="accent1"/>
          </a:solidFill>
        </a:defRPr>
      </a:pPr>
      <a:endParaRPr lang="en-U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708992958068848"/>
          <c:y val="7.2338588535785675E-2"/>
          <c:w val="0.55722874402999878"/>
          <c:h val="0.85532283782958984"/>
        </c:manualLayout>
      </c:layout>
      <c:barChart>
        <c:barDir val="bar"/>
        <c:grouping val="clustered"/>
        <c:varyColors val="1"/>
        <c:dLbls>
          <c:showLegendKey val="0"/>
          <c:showVal val="0"/>
          <c:showCatName val="0"/>
          <c:showSerName val="0"/>
          <c:showPercent val="0"/>
          <c:showBubbleSize val="0"/>
        </c:dLbls>
        <c:gapWidth val="150"/>
        <c:axId val="502659984"/>
        <c:axId val="502672464"/>
      </c:barChart>
      <c:valAx>
        <c:axId val="502672464"/>
        <c:scaling>
          <c:orientation val="minMax"/>
        </c:scaling>
        <c:delete val="1"/>
        <c:axPos val="b"/>
        <c:numFmt formatCode="0%" sourceLinked="1"/>
        <c:majorTickMark val="out"/>
        <c:minorTickMark val="none"/>
        <c:tickLblPos val="nextTo"/>
        <c:crossAx val="502659984"/>
        <c:crosses val="autoZero"/>
        <c:crossBetween val="between"/>
      </c:valAx>
      <c:catAx>
        <c:axId val="502659984"/>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02672464"/>
        <c:crosses val="autoZero"/>
        <c:auto val="0"/>
        <c:lblAlgn val="ctr"/>
        <c:lblOffset val="100"/>
        <c:noMultiLvlLbl val="0"/>
      </c:cat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tx1"/>
          </a:solidFill>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668142095208168E-2"/>
          <c:y val="0.12746132910251617"/>
          <c:w val="0.97466373443603516"/>
          <c:h val="0.5195002555847168"/>
        </c:manualLayout>
      </c:layout>
      <c:barChart>
        <c:barDir val="col"/>
        <c:grouping val="clustered"/>
        <c:varyColors val="0"/>
        <c:ser>
          <c:idx val="0"/>
          <c:order val="0"/>
          <c:tx>
            <c:strRef>
              <c:f>Sheet1!$B$1</c:f>
              <c:strCache>
                <c:ptCount val="1"/>
                <c:pt idx="0">
                  <c:v>% of visits - with impairments</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005E-4DFC-BEC6-EC9BFB52BD10}"/>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05E-4DFC-BEC6-EC9BFB52BD10}"/>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005E-4DFC-BEC6-EC9BFB52BD10}"/>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05E-4DFC-BEC6-EC9BFB52BD1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Sheet1!$A$2:$A$5</c:f>
              <c:strCache>
                <c:ptCount val="4"/>
                <c:pt idx="0">
                  <c:v>Younger Independents</c:v>
                </c:pt>
                <c:pt idx="1">
                  <c:v>Families</c:v>
                </c:pt>
                <c:pt idx="2">
                  <c:v>Older Independents</c:v>
                </c:pt>
                <c:pt idx="3">
                  <c:v>*Retirement age</c:v>
                </c:pt>
              </c:strCache>
            </c:strRef>
          </c:cat>
          <c:val>
            <c:numRef>
              <c:f>Sheet1!$B$2:$B$5</c:f>
              <c:numCache>
                <c:formatCode>0%</c:formatCode>
                <c:ptCount val="4"/>
                <c:pt idx="0">
                  <c:v>0.18637744156251401</c:v>
                </c:pt>
                <c:pt idx="1">
                  <c:v>0.45751970951788701</c:v>
                </c:pt>
                <c:pt idx="2">
                  <c:v>0.27203264554116602</c:v>
                </c:pt>
                <c:pt idx="3">
                  <c:v>8.4070203378434197E-2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3E13-4635-B2B1-C32EC77BB315}"/>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170381375"/>
        <c:crosses val="autoZero"/>
        <c:auto val="0"/>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668142095208168E-2"/>
          <c:y val="0.12122737616300583"/>
          <c:w val="0.97466373443603516"/>
          <c:h val="0.38659688830375671"/>
        </c:manualLayout>
      </c:layout>
      <c:barChart>
        <c:barDir val="col"/>
        <c:grouping val="clustered"/>
        <c:varyColors val="0"/>
        <c:ser>
          <c:idx val="0"/>
          <c:order val="0"/>
          <c:tx>
            <c:strRef>
              <c:f>Sheet1!$B$1</c:f>
              <c:strCache>
                <c:ptCount val="1"/>
                <c:pt idx="0">
                  <c:v>% of visits - with impairments</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1B0E-46B9-8503-BD736DA86186}"/>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B0E-46B9-8503-BD736DA86186}"/>
                </c:ext>
              </c:extLst>
            </c:dLbl>
            <c:dLbl>
              <c:idx val="2"/>
              <c:tx>
                <c:rich>
                  <a:bodyPr/>
                  <a:lstStyle/>
                  <a:p>
                    <a:r>
                      <a:rPr lang="en-US"/>
                      <a:t>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1B0E-46B9-8503-BD736DA8618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Yes</c:v>
                </c:pt>
                <c:pt idx="1">
                  <c:v>No</c:v>
                </c:pt>
                <c:pt idx="2">
                  <c:v>Don't know</c:v>
                </c:pt>
              </c:strCache>
            </c:strRef>
          </c:cat>
          <c:val>
            <c:numRef>
              <c:f>Sheet1!$B$2:$B$4</c:f>
              <c:numCache>
                <c:formatCode>0%</c:formatCode>
                <c:ptCount val="3"/>
                <c:pt idx="0">
                  <c:v>0.25</c:v>
                </c:pt>
                <c:pt idx="1">
                  <c:v>0.74</c:v>
                </c:pt>
                <c:pt idx="2">
                  <c:v>0.01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3752-4AD6-9A33-D5C459526891}"/>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170381375"/>
        <c:crosses val="autoZero"/>
        <c:auto val="0"/>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322830140590668E-2"/>
          <c:y val="0.31132581830024719"/>
          <c:w val="0.95135432481765747"/>
          <c:h val="0.48353323340415955"/>
        </c:manualLayout>
      </c:layout>
      <c:barChart>
        <c:barDir val="col"/>
        <c:grouping val="clustered"/>
        <c:varyColors val="0"/>
        <c:ser>
          <c:idx val="0"/>
          <c:order val="0"/>
          <c:tx>
            <c:strRef>
              <c:f>Sheet1!$B$1</c:f>
              <c:strCache>
                <c:ptCount val="1"/>
                <c:pt idx="0">
                  <c:v>% Impairment in visit party</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3BA1-49A3-9E8F-7F065841EAC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BA1-49A3-9E8F-7F065841EAC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3BA1-49A3-9E8F-7F065841EAC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BA1-49A3-9E8F-7F065841EAC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Sheet1!$A$2:$A$5</c:f>
              <c:strCache>
                <c:ptCount val="4"/>
                <c:pt idx="0">
                  <c:v>Seaside/coastal</c:v>
                </c:pt>
                <c:pt idx="1">
                  <c:v>Large city/large town</c:v>
                </c:pt>
                <c:pt idx="2">
                  <c:v>Small town</c:v>
                </c:pt>
                <c:pt idx="3">
                  <c:v>Countryside/village</c:v>
                </c:pt>
              </c:strCache>
            </c:strRef>
          </c:cat>
          <c:val>
            <c:numRef>
              <c:f>Sheet1!$B$2:$B$5</c:f>
              <c:numCache>
                <c:formatCode>0%</c:formatCode>
                <c:ptCount val="4"/>
                <c:pt idx="0">
                  <c:v>0.210288494414999</c:v>
                </c:pt>
                <c:pt idx="1">
                  <c:v>0.24133106619341799</c:v>
                </c:pt>
                <c:pt idx="2">
                  <c:v>0.240427271894812</c:v>
                </c:pt>
                <c:pt idx="3">
                  <c:v>0.28054003824460599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D239-4174-B0C0-0FD25CF8D6B0}"/>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170381375"/>
        <c:crosses val="autoZero"/>
        <c:auto val="0"/>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054225921630859E-2"/>
          <c:y val="0.19796068966388702"/>
          <c:w val="0.97452360391616821"/>
          <c:h val="0.48478281497955322"/>
        </c:manualLayout>
      </c:layout>
      <c:barChart>
        <c:barDir val="col"/>
        <c:grouping val="clustered"/>
        <c:varyColors val="0"/>
        <c:ser>
          <c:idx val="0"/>
          <c:order val="0"/>
          <c:tx>
            <c:strRef>
              <c:f>Sheet1!$B$1</c:f>
              <c:strCache>
                <c:ptCount val="1"/>
                <c:pt idx="0">
                  <c:v>% of visits - with impairments</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C40F-4D0E-99A1-1D4F1D56CA79}"/>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40F-4D0E-99A1-1D4F1D56CA79}"/>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C40F-4D0E-99A1-1D4F1D56CA79}"/>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40F-4D0E-99A1-1D4F1D56CA79}"/>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Sheet1!$A$2:$A$5</c:f>
              <c:strCache>
                <c:ptCount val="4"/>
                <c:pt idx="0">
                  <c:v>Private motor vehicle</c:v>
                </c:pt>
                <c:pt idx="1">
                  <c:v>*Train, underground train, tram</c:v>
                </c:pt>
                <c:pt idx="2">
                  <c:v>*Bus/Coach/taxi</c:v>
                </c:pt>
                <c:pt idx="3">
                  <c:v>*Walk, Bicycle</c:v>
                </c:pt>
              </c:strCache>
            </c:strRef>
          </c:cat>
          <c:val>
            <c:numRef>
              <c:f>Sheet1!$B$2:$B$5</c:f>
              <c:numCache>
                <c:formatCode>0%</c:formatCode>
                <c:ptCount val="4"/>
                <c:pt idx="0">
                  <c:v>0.76329673184772595</c:v>
                </c:pt>
                <c:pt idx="1">
                  <c:v>0.17463947809498301</c:v>
                </c:pt>
                <c:pt idx="2">
                  <c:v>0.14513192989736301</c:v>
                </c:pt>
                <c:pt idx="3">
                  <c:v>4.7096658458337798E-2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A868-4955-BECB-4CEE0011C95F}"/>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170381375"/>
        <c:crosses val="autoZero"/>
        <c:auto val="0"/>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1116427183151245"/>
          <c:y val="0"/>
          <c:w val="0.3026975691318512"/>
          <c:h val="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514B-4A01-ADEE-78ACE0FE0E8A}"/>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514B-4A01-ADEE-78ACE0FE0E8A}"/>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514B-4A01-ADEE-78ACE0FE0E8A}"/>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514B-4A01-ADEE-78ACE0FE0E8A}"/>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514B-4A01-ADEE-78ACE0FE0E8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Sheet1!$A$2:$A$6</c:f>
              <c:strCache>
                <c:ptCount val="5"/>
                <c:pt idx="0">
                  <c:v>Hobbies and interests</c:v>
                </c:pt>
                <c:pt idx="1">
                  <c:v>Went to a visitor attraction </c:v>
                </c:pt>
                <c:pt idx="2">
                  <c:v>Food, drink, a night out or shopping</c:v>
                </c:pt>
                <c:pt idx="3">
                  <c:v>Sports or outdoor leisure </c:v>
                </c:pt>
                <c:pt idx="4">
                  <c:v>Sightseeing </c:v>
                </c:pt>
              </c:strCache>
            </c:strRef>
          </c:cat>
          <c:val>
            <c:numRef>
              <c:f>Sheet1!$B$2:$B$6</c:f>
              <c:numCache>
                <c:formatCode>0%</c:formatCode>
                <c:ptCount val="5"/>
                <c:pt idx="0">
                  <c:v>0.150232301184998</c:v>
                </c:pt>
                <c:pt idx="1">
                  <c:v>0.25232912507063199</c:v>
                </c:pt>
                <c:pt idx="2">
                  <c:v>0.32562605116239801</c:v>
                </c:pt>
                <c:pt idx="3">
                  <c:v>0.34463588672596601</c:v>
                </c:pt>
                <c:pt idx="4">
                  <c:v>0.43331110506311699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B497-4132-B725-0138916EEC1F}"/>
            </c:ext>
          </c:extLst>
        </c:ser>
        <c:dLbls>
          <c:showLegendKey val="0"/>
          <c:showVal val="0"/>
          <c:showCatName val="0"/>
          <c:showSerName val="0"/>
          <c:showPercent val="0"/>
          <c:showBubbleSize val="0"/>
        </c:dLbls>
        <c:gapWidth val="91"/>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7030816"/>
        <c:crosses val="autoZero"/>
        <c:auto val="0"/>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accent1"/>
          </a:solidFill>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7841382027E-3"/>
          <c:y val="0.14461894333362579"/>
          <c:w val="0.98999512195587158"/>
          <c:h val="0.75839710235595703"/>
        </c:manualLayout>
      </c:layout>
      <c:lineChart>
        <c:grouping val="standard"/>
        <c:varyColors val="0"/>
        <c:ser>
          <c:idx val="0"/>
          <c:order val="0"/>
          <c:tx>
            <c:strRef>
              <c:f>Sheet1!$A$2</c:f>
              <c:strCache>
                <c:ptCount val="1"/>
                <c:pt idx="0">
                  <c:v>Total Trips</c:v>
                </c:pt>
              </c:strCache>
            </c:strRef>
          </c:tx>
          <c:spPr>
            <a:ln w="38100" cap="rnd">
              <a:solidFill>
                <a:schemeClr val="accent1"/>
              </a:solidFill>
              <a:round/>
            </a:ln>
            <a:effectLst/>
          </c:spPr>
          <c:marker>
            <c:symbol val="circle"/>
            <c:size val="10"/>
            <c:spPr>
              <a:solidFill>
                <a:schemeClr val="accent1"/>
              </a:solidFill>
              <a:ln w="38100">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D2-4439-A98F-C92AF8B1C8DE}"/>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D2-4439-A98F-C92AF8B1C8DE}"/>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D2-4439-A98F-C92AF8B1C8DE}"/>
              </c:ext>
            </c:extLst>
          </c:dPt>
          <c:dLbls>
            <c:dLbl>
              <c:idx val="0"/>
              <c:layout>
                <c:manualLayout>
                  <c:x val="-3.7750795483589172E-2"/>
                  <c:y val="-4.33110035955905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04D2-4439-A98F-C92AF8B1C8DE}"/>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D2-4439-A98F-C92AF8B1C8D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D2-4439-A98F-C92AF8B1C8DE}"/>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8D18-4069-8DAD-30CCB409199C}"/>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8D18-4069-8DAD-30CCB409199C}"/>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8D18-4069-8DAD-30CCB409199C}"/>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8D18-4069-8DAD-30CCB409199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8D18-4069-8DAD-30CCB409199C}"/>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8D18-4069-8DAD-30CCB409199C}"/>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8D18-4069-8DAD-30CCB409199C}"/>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8D18-4069-8DAD-30CCB409199C}"/>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8D18-4069-8DAD-30CCB409199C}"/>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0.0</c:formatCode>
                <c:ptCount val="12"/>
                <c:pt idx="0">
                  <c:v>26.0527070322097</c:v>
                </c:pt>
                <c:pt idx="1">
                  <c:v>27.175722782318299</c:v>
                </c:pt>
                <c:pt idx="2">
                  <c:v>36.385723700627999</c:v>
                </c:pt>
                <c:pt idx="3">
                  <c:v>33.879252800565197</c:v>
                </c:pt>
                <c:pt idx="4">
                  <c:v>26.1587814658041</c:v>
                </c:pt>
                <c:pt idx="5">
                  <c:v>27.8089440234743</c:v>
                </c:pt>
                <c:pt idx="6">
                  <c:v>35.0350546576176</c:v>
                </c:pt>
                <c:pt idx="7">
                  <c:v>28.375722638493201</c:v>
                </c:pt>
                <c:pt idx="8">
                  <c:v>21.0857510983803</c:v>
                </c:pt>
                <c:pt idx="9">
                  <c:v>26.360228159286301</c:v>
                </c:pt>
                <c:pt idx="10">
                  <c:v>32.367135561321398</c:v>
                </c:pt>
                <c:pt idx="11">
                  <c:v>25.7946092410182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04D2-4439-A98F-C92AF8B1C8DE}"/>
            </c:ext>
          </c:extLst>
        </c:ser>
        <c:ser>
          <c:idx val="1"/>
          <c:order val="1"/>
          <c:tx>
            <c:strRef>
              <c:f>Sheet1!$A$3</c:f>
              <c:strCache>
                <c:ptCount val="1"/>
                <c:pt idx="0">
                  <c:v>Holiday Trips</c:v>
                </c:pt>
              </c:strCache>
            </c:strRef>
          </c:tx>
          <c:spPr>
            <a:ln w="38100" cap="rnd">
              <a:solidFill>
                <a:schemeClr val="accent2"/>
              </a:solidFill>
              <a:round/>
            </a:ln>
            <a:effectLst/>
          </c:spPr>
          <c:marker>
            <c:symbol val="x"/>
            <c:size val="10"/>
            <c:spPr>
              <a:solidFill>
                <a:schemeClr val="accent2"/>
              </a:solidFill>
              <a:ln w="38100">
                <a:solidFill>
                  <a:schemeClr val="accent2"/>
                </a:solidFill>
              </a:ln>
              <a:effectLst/>
            </c:spPr>
          </c:marker>
          <c:dLbls>
            <c:dLbl>
              <c:idx val="0"/>
              <c:layout>
                <c:manualLayout>
                  <c:x val="-3.6430392414331436E-2"/>
                  <c:y val="-1.3337876647710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3CE8-4471-BAD1-66AFD9B66588}"/>
                </c:ext>
              </c:extLst>
            </c:dLbl>
            <c:dLbl>
              <c:idx val="1"/>
              <c:layout>
                <c:manualLayout>
                  <c:x val="-2.8827844653278589E-3"/>
                  <c:y val="1.846018433570861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84A-400F-A7B0-94F99FC6440B}"/>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8D18-4069-8DAD-30CCB409199C}"/>
                </c:ext>
              </c:extLst>
            </c:dLbl>
            <c:dLbl>
              <c:idx val="3"/>
              <c:layout>
                <c:manualLayout>
                  <c:x val="-4.3720623943954706E-4"/>
                  <c:y val="-2.50879190862178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04D2-4439-A98F-C92AF8B1C8DE}"/>
                </c:ext>
              </c:extLst>
            </c:dLbl>
            <c:dLbl>
              <c:idx val="4"/>
              <c:layout>
                <c:manualLayout>
                  <c:x val="-1.9108744338154793E-2"/>
                  <c:y val="2.255637384951114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04D2-4439-A98F-C92AF8B1C8DE}"/>
                </c:ext>
              </c:extLst>
            </c:dLbl>
            <c:dLbl>
              <c:idx val="5"/>
              <c:layout>
                <c:manualLayout>
                  <c:x val="-3.5650216042995453E-2"/>
                  <c:y val="-2.992816828191280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84A-400F-A7B0-94F99FC6440B}"/>
                </c:ext>
              </c:extLst>
            </c:dLbl>
            <c:dLbl>
              <c:idx val="6"/>
              <c:layout>
                <c:manualLayout>
                  <c:x val="-2.5973010808229446E-2"/>
                  <c:y val="-2.723562158644199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04D2-4439-A98F-C92AF8B1C8DE}"/>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8D18-4069-8DAD-30CCB409199C}"/>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8D18-4069-8DAD-30CCB409199C}"/>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8D18-4069-8DAD-30CCB409199C}"/>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8D18-4069-8DAD-30CCB409199C}"/>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8D18-4069-8DAD-30CCB409199C}"/>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0.0</c:formatCode>
                <c:ptCount val="12"/>
                <c:pt idx="0">
                  <c:v>8.2757009158052597</c:v>
                </c:pt>
                <c:pt idx="1">
                  <c:v>9.4258636203091495</c:v>
                </c:pt>
                <c:pt idx="2">
                  <c:v>14.7431082536584</c:v>
                </c:pt>
                <c:pt idx="3">
                  <c:v>9.87086164647482</c:v>
                </c:pt>
                <c:pt idx="4">
                  <c:v>6.1911732735501399</c:v>
                </c:pt>
                <c:pt idx="5">
                  <c:v>9.5098657982300008</c:v>
                </c:pt>
                <c:pt idx="6">
                  <c:v>13.442408239915901</c:v>
                </c:pt>
                <c:pt idx="7">
                  <c:v>8.0503476770904907</c:v>
                </c:pt>
                <c:pt idx="8">
                  <c:v>5.2627226586411302</c:v>
                </c:pt>
                <c:pt idx="9">
                  <c:v>8.92809085929734</c:v>
                </c:pt>
                <c:pt idx="10">
                  <c:v>11.1460247147256</c:v>
                </c:pt>
                <c:pt idx="11">
                  <c:v>7.1356464207879702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04D2-4439-A98F-C92AF8B1C8DE}"/>
            </c:ext>
          </c:extLst>
        </c:ser>
        <c:ser>
          <c:idx val="2"/>
          <c:order val="2"/>
          <c:tx>
            <c:strRef>
              <c:f>Sheet1!$A$4</c:f>
              <c:strCache>
                <c:ptCount val="1"/>
                <c:pt idx="0">
                  <c:v>Visiting Friends and Relatives</c:v>
                </c:pt>
              </c:strCache>
            </c:strRef>
          </c:tx>
          <c:spPr>
            <a:ln w="38100" cap="rnd">
              <a:solidFill>
                <a:schemeClr val="accent3"/>
              </a:solidFill>
              <a:round/>
            </a:ln>
            <a:effectLst/>
          </c:spPr>
          <c:marker>
            <c:symbol val="triangle"/>
            <c:size val="10"/>
            <c:spPr>
              <a:solidFill>
                <a:schemeClr val="accent3"/>
              </a:solidFill>
              <a:ln w="38100">
                <a:solidFill>
                  <a:schemeClr val="accent3"/>
                </a:solidFill>
              </a:ln>
              <a:effectLst/>
            </c:spPr>
          </c:marker>
          <c:dLbls>
            <c:dLbl>
              <c:idx val="0"/>
              <c:layout>
                <c:manualLayout>
                  <c:x val="-4.1412897408008575E-2"/>
                  <c:y val="-3.653064742684364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04D2-4439-A98F-C92AF8B1C8DE}"/>
                </c:ext>
              </c:extLst>
            </c:dLbl>
            <c:dLbl>
              <c:idx val="1"/>
              <c:layout>
                <c:manualLayout>
                  <c:x val="-3.0716225504875183E-2"/>
                  <c:y val="-3.027764521539211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04D2-4439-A98F-C92AF8B1C8D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8D18-4069-8DAD-30CCB409199C}"/>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8D18-4069-8DAD-30CCB409199C}"/>
                </c:ext>
              </c:extLst>
            </c:dLbl>
            <c:dLbl>
              <c:idx val="4"/>
              <c:layout>
                <c:manualLayout>
                  <c:x val="-2.0826853811740875E-2"/>
                  <c:y val="-2.43980716913938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3CE8-4471-BAD1-66AFD9B66588}"/>
                </c:ext>
              </c:extLst>
            </c:dLbl>
            <c:dLbl>
              <c:idx val="5"/>
              <c:layout>
                <c:manualLayout>
                  <c:x val="-4.5575848780572414E-3"/>
                  <c:y val="-2.953355014324188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04D2-4439-A98F-C92AF8B1C8DE}"/>
                </c:ext>
              </c:extLst>
            </c:dLbl>
            <c:dLbl>
              <c:idx val="6"/>
              <c:layout>
                <c:manualLayout>
                  <c:x val="-6.0657219728454947E-4"/>
                  <c:y val="1.984270848333835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C84A-400F-A7B0-94F99FC6440B}"/>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8D18-4069-8DAD-30CCB409199C}"/>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8D18-4069-8DAD-30CCB409199C}"/>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8D18-4069-8DAD-30CCB409199C}"/>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8D18-4069-8DAD-30CCB409199C}"/>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8D18-4069-8DAD-30CCB409199C}"/>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0.0</c:formatCode>
                <c:ptCount val="12"/>
                <c:pt idx="0">
                  <c:v>10.1886257769038</c:v>
                </c:pt>
                <c:pt idx="1">
                  <c:v>9.5149555436002302</c:v>
                </c:pt>
                <c:pt idx="2">
                  <c:v>11.3442273412088</c:v>
                </c:pt>
                <c:pt idx="3">
                  <c:v>12.914626407573801</c:v>
                </c:pt>
                <c:pt idx="4">
                  <c:v>11.177316246455501</c:v>
                </c:pt>
                <c:pt idx="5">
                  <c:v>9.5214924980462197</c:v>
                </c:pt>
                <c:pt idx="6">
                  <c:v>11.3686994194129</c:v>
                </c:pt>
                <c:pt idx="7">
                  <c:v>11.006225035366301</c:v>
                </c:pt>
                <c:pt idx="8">
                  <c:v>9.0358149780592001</c:v>
                </c:pt>
                <c:pt idx="9">
                  <c:v>9.4190613953513793</c:v>
                </c:pt>
                <c:pt idx="10">
                  <c:v>10.8710355521207</c:v>
                </c:pt>
                <c:pt idx="11">
                  <c:v>9.9996781070432892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04D2-4439-A98F-C92AF8B1C8DE}"/>
            </c:ext>
          </c:extLst>
        </c:ser>
        <c:ser>
          <c:idx val="3"/>
          <c:order val="3"/>
          <c:tx>
            <c:strRef>
              <c:f>Sheet1!$A$5</c:f>
              <c:strCache>
                <c:ptCount val="1"/>
                <c:pt idx="0">
                  <c:v>Business Trips</c:v>
                </c:pt>
              </c:strCache>
            </c:strRef>
          </c:tx>
          <c:spPr>
            <a:ln w="38100" cap="rnd">
              <a:solidFill>
                <a:schemeClr val="accent5"/>
              </a:solidFill>
              <a:round/>
            </a:ln>
            <a:effectLst/>
          </c:spPr>
          <c:marker>
            <c:symbol val="x"/>
            <c:size val="5"/>
            <c:spPr>
              <a:solidFill>
                <a:schemeClr val="accent4"/>
              </a:solidFill>
              <a:ln w="38100">
                <a:solidFill>
                  <a:schemeClr val="accent5"/>
                </a:solidFill>
              </a:ln>
              <a:effectLst/>
            </c:spPr>
          </c:marker>
          <c:dPt>
            <c:idx val="5"/>
            <c:marker>
              <c:spPr>
                <a:solidFill>
                  <a:schemeClr val="accent5"/>
                </a:solidFill>
                <a:ln w="38100">
                  <a:solidFill>
                    <a:schemeClr val="accent5"/>
                  </a:solidFill>
                </a:ln>
                <a:effectLst/>
              </c:spPr>
            </c:marker>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9E3F-4E4C-B964-FF0CAD676803}"/>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04D2-4439-A98F-C92AF8B1C8DE}"/>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8D18-4069-8DAD-30CCB409199C}"/>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8D18-4069-8DAD-30CCB409199C}"/>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8D18-4069-8DAD-30CCB409199C}"/>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8D18-4069-8DAD-30CCB409199C}"/>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9E3F-4E4C-B964-FF0CAD676803}"/>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8D18-4069-8DAD-30CCB409199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8D18-4069-8DAD-30CCB409199C}"/>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8D18-4069-8DAD-30CCB409199C}"/>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8D18-4069-8DAD-30CCB409199C}"/>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8D18-4069-8DAD-30CCB409199C}"/>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8D18-4069-8DAD-30CCB409199C}"/>
                </c:ext>
              </c:extLst>
            </c:dLbl>
            <c:spPr>
              <a:solidFill>
                <a:schemeClr val="accent5">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0.0</c:formatCode>
                <c:ptCount val="12"/>
                <c:pt idx="0">
                  <c:v>1.5162231799521</c:v>
                </c:pt>
                <c:pt idx="1">
                  <c:v>1.5019766519902</c:v>
                </c:pt>
                <c:pt idx="2">
                  <c:v>1.6252032972289301</c:v>
                </c:pt>
                <c:pt idx="3">
                  <c:v>2.1328502578786801</c:v>
                </c:pt>
                <c:pt idx="4">
                  <c:v>1.7286311098702101</c:v>
                </c:pt>
                <c:pt idx="5">
                  <c:v>1.3311599620274199</c:v>
                </c:pt>
                <c:pt idx="6">
                  <c:v>1.33737410368665</c:v>
                </c:pt>
                <c:pt idx="7">
                  <c:v>1.7775007932298701</c:v>
                </c:pt>
                <c:pt idx="8">
                  <c:v>1.0565963697091001</c:v>
                </c:pt>
                <c:pt idx="9">
                  <c:v>1.5035896865312799</c:v>
                </c:pt>
                <c:pt idx="10">
                  <c:v>1.648486333143</c:v>
                </c:pt>
                <c:pt idx="11">
                  <c:v>1.67866683637487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04D2-4439-A98F-C92AF8B1C8DE}"/>
            </c:ext>
          </c:extLst>
        </c:ser>
        <c:ser>
          <c:idx val="4"/>
          <c:order val="4"/>
          <c:tx>
            <c:strRef>
              <c:f>Sheet1!$A$6</c:f>
              <c:strCache>
                <c:ptCount val="1"/>
                <c:pt idx="0">
                  <c:v>Miscellaneous Trips</c:v>
                </c:pt>
              </c:strCache>
            </c:strRef>
          </c:tx>
          <c:spPr>
            <a:ln w="38100" cap="rnd">
              <a:solidFill>
                <a:schemeClr val="accent4"/>
              </a:solidFill>
              <a:round/>
            </a:ln>
            <a:effectLst/>
          </c:spPr>
          <c:marker>
            <c:symbol val="circle"/>
            <c:size val="5"/>
            <c:spPr>
              <a:solidFill>
                <a:schemeClr val="accent5"/>
              </a:solidFill>
              <a:ln w="38100">
                <a:solidFill>
                  <a:schemeClr val="accent5"/>
                </a:solidFill>
              </a:ln>
              <a:effectLst/>
            </c:spPr>
          </c:marker>
          <c:dLbls>
            <c:dLbl>
              <c:idx val="0"/>
              <c:layout>
                <c:manualLayout>
                  <c:x val="-3.7210568785667419E-2"/>
                  <c:y val="7.807888090610504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04D2-4439-A98F-C92AF8B1C8DE}"/>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8D18-4069-8DAD-30CCB409199C}"/>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8D18-4069-8DAD-30CCB409199C}"/>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8D18-4069-8DAD-30CCB409199C}"/>
                </c:ext>
              </c:extLst>
            </c:dLbl>
            <c:dLbl>
              <c:idx val="4"/>
              <c:layout>
                <c:manualLayout>
                  <c:x val="-2.0046677440404892E-2"/>
                  <c:y val="-3.228531777858734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C84A-400F-A7B0-94F99FC6440B}"/>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A-8D18-4069-8DAD-30CCB409199C}"/>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B-8D18-4069-8DAD-30CCB409199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C-8D18-4069-8DAD-30CCB409199C}"/>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D-8D18-4069-8DAD-30CCB409199C}"/>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E-8D18-4069-8DAD-30CCB409199C}"/>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F-8D18-4069-8DAD-30CCB409199C}"/>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0-8D18-4069-8DAD-30CCB409199C}"/>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3810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Sheet1!$B$6:$M$6</c:f>
              <c:numCache>
                <c:formatCode>0.0</c:formatCode>
                <c:ptCount val="12"/>
                <c:pt idx="0">
                  <c:v>6.0721571595485697</c:v>
                </c:pt>
                <c:pt idx="1">
                  <c:v>6.7329269664187299</c:v>
                </c:pt>
                <c:pt idx="2">
                  <c:v>8.6731848085318592</c:v>
                </c:pt>
                <c:pt idx="3">
                  <c:v>8.9609144886378491</c:v>
                </c:pt>
                <c:pt idx="4">
                  <c:v>7.0616608359283397</c:v>
                </c:pt>
                <c:pt idx="5">
                  <c:v>7.4464257651707904</c:v>
                </c:pt>
                <c:pt idx="6">
                  <c:v>8.8865728946020806</c:v>
                </c:pt>
                <c:pt idx="7">
                  <c:v>7.5416491328064597</c:v>
                </c:pt>
                <c:pt idx="8">
                  <c:v>5.7306170919708004</c:v>
                </c:pt>
                <c:pt idx="9">
                  <c:v>6.5094862181063098</c:v>
                </c:pt>
                <c:pt idx="10">
                  <c:v>8.7015889613322397</c:v>
                </c:pt>
                <c:pt idx="11">
                  <c:v>6.9806178768120901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04D2-4439-A98F-C92AF8B1C8DE}"/>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0"/>
          <c:min val="0"/>
        </c:scaling>
        <c:delete val="1"/>
        <c:axPos val="l"/>
        <c:numFmt formatCode="#,##0" sourceLinked="0"/>
        <c:majorTickMark val="none"/>
        <c:minorTickMark val="none"/>
        <c:tickLblPos val="nextTo"/>
        <c:crossAx val="320372591"/>
        <c:crosses val="autoZero"/>
        <c:crossBetween val="between"/>
        <c:majorUnit val="2"/>
      </c:valAx>
      <c:spPr>
        <a:noFill/>
        <a:ln w="25400">
          <a:noFill/>
        </a:ln>
        <a:effectLst/>
      </c:spPr>
    </c:plotArea>
    <c:legend>
      <c:legendPos val="t"/>
      <c:layout>
        <c:manualLayout>
          <c:xMode val="edge"/>
          <c:yMode val="edge"/>
          <c:x val="1.5295583754777908E-2"/>
          <c:y val="8.9547298848628998E-3"/>
          <c:w val="0.96940881013870239"/>
          <c:h val="8.400668203830719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7841382027E-3"/>
          <c:y val="0.13079366087913513"/>
          <c:w val="0.98999512195587158"/>
          <c:h val="0.77222234010696411"/>
        </c:manualLayout>
      </c:layout>
      <c:lineChart>
        <c:grouping val="standard"/>
        <c:varyColors val="0"/>
        <c:ser>
          <c:idx val="0"/>
          <c:order val="0"/>
          <c:tx>
            <c:strRef>
              <c:f>Sheet1!$A$2</c:f>
              <c:strCache>
                <c:ptCount val="1"/>
                <c:pt idx="0">
                  <c:v>Total Trips</c:v>
                </c:pt>
              </c:strCache>
            </c:strRef>
          </c:tx>
          <c:spPr>
            <a:ln w="38100" cap="rnd">
              <a:solidFill>
                <a:schemeClr val="accent1"/>
              </a:solidFill>
              <a:round/>
            </a:ln>
            <a:effectLst/>
          </c:spPr>
          <c:marker>
            <c:symbol val="circle"/>
            <c:size val="10"/>
            <c:spPr>
              <a:solidFill>
                <a:schemeClr val="accent1"/>
              </a:solidFill>
              <a:ln w="38100">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D2-4439-A98F-C92AF8B1C8DE}"/>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D2-4439-A98F-C92AF8B1C8DE}"/>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D2-4439-A98F-C92AF8B1C8DE}"/>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D2-4439-A98F-C92AF8B1C8DE}"/>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D2-4439-A98F-C92AF8B1C8D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D2-4439-A98F-C92AF8B1C8DE}"/>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F813-424F-9BA8-2E1752AE9D75}"/>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F813-424F-9BA8-2E1752AE9D75}"/>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F813-424F-9BA8-2E1752AE9D75}"/>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F813-424F-9BA8-2E1752AE9D75}"/>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F813-424F-9BA8-2E1752AE9D75}"/>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F813-424F-9BA8-2E1752AE9D75}"/>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F813-424F-9BA8-2E1752AE9D75}"/>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F813-424F-9BA8-2E1752AE9D75}"/>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F813-424F-9BA8-2E1752AE9D75}"/>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"£"#,##0</c:formatCode>
                <c:ptCount val="12"/>
                <c:pt idx="0">
                  <c:v>231.65466157802001</c:v>
                </c:pt>
                <c:pt idx="1">
                  <c:v>252.802986891404</c:v>
                </c:pt>
                <c:pt idx="2">
                  <c:v>278.08944785478201</c:v>
                </c:pt>
                <c:pt idx="3">
                  <c:v>264.44427220811201</c:v>
                </c:pt>
                <c:pt idx="4">
                  <c:v>263.14551019150002</c:v>
                </c:pt>
                <c:pt idx="5">
                  <c:v>263.91147597012099</c:v>
                </c:pt>
                <c:pt idx="6">
                  <c:v>277.812198662323</c:v>
                </c:pt>
                <c:pt idx="7">
                  <c:v>257.14963681013</c:v>
                </c:pt>
                <c:pt idx="8">
                  <c:v>251.10846153879299</c:v>
                </c:pt>
                <c:pt idx="9">
                  <c:v>293.56956499500001</c:v>
                </c:pt>
                <c:pt idx="10">
                  <c:v>342.00031918137603</c:v>
                </c:pt>
                <c:pt idx="11">
                  <c:v>341.67937500288099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04D2-4439-A98F-C92AF8B1C8DE}"/>
            </c:ext>
          </c:extLst>
        </c:ser>
        <c:ser>
          <c:idx val="1"/>
          <c:order val="1"/>
          <c:tx>
            <c:strRef>
              <c:f>Sheet1!$A$3</c:f>
              <c:strCache>
                <c:ptCount val="1"/>
                <c:pt idx="0">
                  <c:v>Holiday Trips</c:v>
                </c:pt>
              </c:strCache>
            </c:strRef>
          </c:tx>
          <c:spPr>
            <a:ln w="38100" cap="rnd">
              <a:solidFill>
                <a:schemeClr val="accent2"/>
              </a:solidFill>
              <a:round/>
            </a:ln>
            <a:effectLst/>
          </c:spPr>
          <c:marker>
            <c:symbol val="x"/>
            <c:size val="10"/>
            <c:spPr>
              <a:solidFill>
                <a:schemeClr val="accent2"/>
              </a:solidFill>
              <a:ln w="38100">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F813-424F-9BA8-2E1752AE9D7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F813-424F-9BA8-2E1752AE9D75}"/>
                </c:ext>
              </c:extLst>
            </c:dLbl>
            <c:dLbl>
              <c:idx val="2"/>
              <c:layout>
                <c:manualLayout>
                  <c:x val="-2.3272678256034851E-2"/>
                  <c:y val="1.293008588254451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6651-4ACA-A8EB-5CB9A5D379CB}"/>
                </c:ext>
              </c:extLst>
            </c:dLbl>
            <c:dLbl>
              <c:idx val="3"/>
              <c:layout>
                <c:manualLayout>
                  <c:x val="-2.6393385604023933E-2"/>
                  <c:y val="2.675532922148704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6651-4ACA-A8EB-5CB9A5D379CB}"/>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F813-424F-9BA8-2E1752AE9D75}"/>
                </c:ext>
              </c:extLst>
            </c:dLbl>
            <c:dLbl>
              <c:idx val="5"/>
              <c:layout>
                <c:manualLayout>
                  <c:x val="-4.5484313741326332E-3"/>
                  <c:y val="4.6349400654435158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6540-49BB-9F43-F12C3DD0A784}"/>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F813-424F-9BA8-2E1752AE9D75}"/>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F813-424F-9BA8-2E1752AE9D75}"/>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F813-424F-9BA8-2E1752AE9D75}"/>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F813-424F-9BA8-2E1752AE9D75}"/>
                </c:ext>
              </c:extLst>
            </c:dLbl>
            <c:dLbl>
              <c:idx val="10"/>
              <c:layout>
                <c:manualLayout>
                  <c:x val="-2.6003297418355942E-2"/>
                  <c:y val="-6.380001455545425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138D-4B2F-BF3D-0F610CDC14E6}"/>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F813-424F-9BA8-2E1752AE9D75}"/>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"£"#,##0</c:formatCode>
                <c:ptCount val="12"/>
                <c:pt idx="0">
                  <c:v>296.72876989007</c:v>
                </c:pt>
                <c:pt idx="1">
                  <c:v>310.00663464890403</c:v>
                </c:pt>
                <c:pt idx="2">
                  <c:v>334.38496950834298</c:v>
                </c:pt>
                <c:pt idx="3">
                  <c:v>350.67517052289497</c:v>
                </c:pt>
                <c:pt idx="4">
                  <c:v>323.994063346698</c:v>
                </c:pt>
                <c:pt idx="5">
                  <c:v>318.69941398177002</c:v>
                </c:pt>
                <c:pt idx="6">
                  <c:v>348.00987726553097</c:v>
                </c:pt>
                <c:pt idx="7">
                  <c:v>317.82747206218602</c:v>
                </c:pt>
                <c:pt idx="8">
                  <c:v>342.87052394182501</c:v>
                </c:pt>
                <c:pt idx="9">
                  <c:v>339.461515050868</c:v>
                </c:pt>
                <c:pt idx="10">
                  <c:v>396.086634329437</c:v>
                </c:pt>
                <c:pt idx="11">
                  <c:v>386.49047946679099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04D2-4439-A98F-C92AF8B1C8DE}"/>
            </c:ext>
          </c:extLst>
        </c:ser>
        <c:ser>
          <c:idx val="2"/>
          <c:order val="2"/>
          <c:tx>
            <c:strRef>
              <c:f>Sheet1!$A$4</c:f>
              <c:strCache>
                <c:ptCount val="1"/>
                <c:pt idx="0">
                  <c:v>Visiting Friends and Relatives</c:v>
                </c:pt>
              </c:strCache>
            </c:strRef>
          </c:tx>
          <c:spPr>
            <a:ln w="38100" cap="rnd">
              <a:solidFill>
                <a:schemeClr val="accent3"/>
              </a:solidFill>
              <a:round/>
            </a:ln>
            <a:effectLst/>
          </c:spPr>
          <c:marker>
            <c:symbol val="triangle"/>
            <c:size val="10"/>
            <c:spPr>
              <a:solidFill>
                <a:schemeClr val="accent3"/>
              </a:solidFill>
              <a:ln w="38100">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F813-424F-9BA8-2E1752AE9D7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F813-424F-9BA8-2E1752AE9D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F813-424F-9BA8-2E1752AE9D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F813-424F-9BA8-2E1752AE9D75}"/>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F813-424F-9BA8-2E1752AE9D75}"/>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F813-424F-9BA8-2E1752AE9D75}"/>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F813-424F-9BA8-2E1752AE9D75}"/>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F813-424F-9BA8-2E1752AE9D75}"/>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F813-424F-9BA8-2E1752AE9D75}"/>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F813-424F-9BA8-2E1752AE9D75}"/>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F813-424F-9BA8-2E1752AE9D75}"/>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F813-424F-9BA8-2E1752AE9D75}"/>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"£"#,##0</c:formatCode>
                <c:ptCount val="12"/>
                <c:pt idx="0">
                  <c:v>155.65594711853899</c:v>
                </c:pt>
                <c:pt idx="1">
                  <c:v>164.12344907611001</c:v>
                </c:pt>
                <c:pt idx="2">
                  <c:v>186.302956281299</c:v>
                </c:pt>
                <c:pt idx="3">
                  <c:v>169.923258581683</c:v>
                </c:pt>
                <c:pt idx="4">
                  <c:v>179.80156902146399</c:v>
                </c:pt>
                <c:pt idx="5">
                  <c:v>168.22803823700801</c:v>
                </c:pt>
                <c:pt idx="6">
                  <c:v>164.78934782818499</c:v>
                </c:pt>
                <c:pt idx="7">
                  <c:v>176.621760999999</c:v>
                </c:pt>
                <c:pt idx="8">
                  <c:v>163.60467118668001</c:v>
                </c:pt>
                <c:pt idx="9">
                  <c:v>206.251135047628</c:v>
                </c:pt>
                <c:pt idx="10">
                  <c:v>219.18433204140601</c:v>
                </c:pt>
                <c:pt idx="11">
                  <c:v>239.06902712254399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04D2-4439-A98F-C92AF8B1C8DE}"/>
            </c:ext>
          </c:extLst>
        </c:ser>
        <c:ser>
          <c:idx val="3"/>
          <c:order val="3"/>
          <c:tx>
            <c:strRef>
              <c:f>Sheet1!$A$5</c:f>
              <c:strCache>
                <c:ptCount val="1"/>
                <c:pt idx="0">
                  <c:v>Business Trips</c:v>
                </c:pt>
              </c:strCache>
            </c:strRef>
          </c:tx>
          <c:spPr>
            <a:ln w="38100" cap="rnd">
              <a:solidFill>
                <a:schemeClr val="accent5"/>
              </a:solidFill>
              <a:round/>
            </a:ln>
            <a:effectLst/>
          </c:spPr>
          <c:marker>
            <c:symbol val="diamond"/>
            <c:size val="5"/>
            <c:spPr>
              <a:solidFill>
                <a:schemeClr val="accent4"/>
              </a:solidFill>
              <a:ln w="38100">
                <a:solidFill>
                  <a:schemeClr val="accent5"/>
                </a:solidFill>
              </a:ln>
              <a:effectLst/>
            </c:spPr>
          </c:marker>
          <c:dLbls>
            <c:dLbl>
              <c:idx val="0"/>
              <c:layout>
                <c:manualLayout>
                  <c:x val="-5.1359046250581741E-2"/>
                  <c:y val="6.0174642130732536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6651-4ACA-A8EB-5CB9A5D379CB}"/>
                </c:ext>
              </c:extLst>
            </c:dLbl>
            <c:dLbl>
              <c:idx val="1"/>
              <c:layout>
                <c:manualLayout>
                  <c:x val="-2.561320923268795E-2"/>
                  <c:y val="3.2524156849831343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6540-49BB-9F43-F12C3DD0A784}"/>
                </c:ext>
              </c:extLst>
            </c:dLbl>
            <c:dLbl>
              <c:idx val="2"/>
              <c:layout>
                <c:manualLayout>
                  <c:x val="-2.561320923268795E-2"/>
                  <c:y val="-4.375341162085533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9550-4424-AB0B-3AC41A108B73}"/>
                </c:ext>
              </c:extLst>
            </c:dLbl>
            <c:dLbl>
              <c:idx val="3"/>
              <c:layout>
                <c:manualLayout>
                  <c:x val="-2.3272678256034851E-2"/>
                  <c:y val="-2.025049738585948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6540-49BB-9F43-F12C3DD0A784}"/>
                </c:ext>
              </c:extLst>
            </c:dLbl>
            <c:dLbl>
              <c:idx val="4"/>
              <c:layout>
                <c:manualLayout>
                  <c:x val="-3.1854622066020966E-2"/>
                  <c:y val="-2.854564413428306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6540-49BB-9F43-F12C3DD0A784}"/>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F813-424F-9BA8-2E1752AE9D75}"/>
                </c:ext>
              </c:extLst>
            </c:dLbl>
            <c:dLbl>
              <c:idx val="6"/>
              <c:layout>
                <c:manualLayout>
                  <c:x val="-3.7682545371353626E-3"/>
                  <c:y val="4.8736704047769308E-4"/>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6651-4ACA-A8EB-5CB9A5D379CB}"/>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F813-424F-9BA8-2E1752AE9D75}"/>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F813-424F-9BA8-2E1752AE9D75}"/>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F813-424F-9BA8-2E1752AE9D75}"/>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F813-424F-9BA8-2E1752AE9D75}"/>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F813-424F-9BA8-2E1752AE9D75}"/>
                </c:ext>
              </c:extLst>
            </c:dLbl>
            <c:spPr>
              <a:solidFill>
                <a:schemeClr val="accent5">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"£"#,##0</c:formatCode>
                <c:ptCount val="12"/>
                <c:pt idx="0">
                  <c:v>285.42912109151598</c:v>
                </c:pt>
                <c:pt idx="1">
                  <c:v>269.805142271769</c:v>
                </c:pt>
                <c:pt idx="2">
                  <c:v>339.664706133783</c:v>
                </c:pt>
                <c:pt idx="3">
                  <c:v>369.19767489394599</c:v>
                </c:pt>
                <c:pt idx="4">
                  <c:v>402.67313077360399</c:v>
                </c:pt>
                <c:pt idx="5">
                  <c:v>323.16521937321198</c:v>
                </c:pt>
                <c:pt idx="6">
                  <c:v>341.56659494232503</c:v>
                </c:pt>
                <c:pt idx="7">
                  <c:v>377.528090401719</c:v>
                </c:pt>
                <c:pt idx="8">
                  <c:v>324.92068902661498</c:v>
                </c:pt>
                <c:pt idx="9">
                  <c:v>494.10817362965201</c:v>
                </c:pt>
                <c:pt idx="10">
                  <c:v>543.30674831674401</c:v>
                </c:pt>
                <c:pt idx="11">
                  <c:v>647.43719852330798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04D2-4439-A98F-C92AF8B1C8DE}"/>
            </c:ext>
          </c:extLst>
        </c:ser>
        <c:ser>
          <c:idx val="4"/>
          <c:order val="4"/>
          <c:tx>
            <c:strRef>
              <c:f>Sheet1!$A$6</c:f>
              <c:strCache>
                <c:ptCount val="1"/>
                <c:pt idx="0">
                  <c:v>Miscellaneous Trips</c:v>
                </c:pt>
              </c:strCache>
            </c:strRef>
          </c:tx>
          <c:spPr>
            <a:ln w="38100" cap="rnd">
              <a:solidFill>
                <a:schemeClr val="accent4"/>
              </a:solidFill>
              <a:round/>
            </a:ln>
            <a:effectLst/>
          </c:spPr>
          <c:marker>
            <c:symbol val="circle"/>
            <c:size val="5"/>
            <c:spPr>
              <a:solidFill>
                <a:schemeClr val="accent4"/>
              </a:solidFill>
              <a:ln w="38100">
                <a:solidFill>
                  <a:schemeClr val="accent4"/>
                </a:solidFill>
              </a:ln>
              <a:effectLst/>
            </c:spPr>
          </c:marker>
          <c:dLbls>
            <c:dLbl>
              <c:idx val="0"/>
              <c:layout>
                <c:manualLayout>
                  <c:x val="-6.2353089451789856E-2"/>
                  <c:y val="7.6890126802027225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04D2-4439-A98F-C92AF8B1C8DE}"/>
                </c:ext>
              </c:extLst>
            </c:dLbl>
            <c:dLbl>
              <c:idx val="1"/>
              <c:layout>
                <c:manualLayout>
                  <c:x val="-2.6812285184860229E-2"/>
                  <c:y val="-2.485310658812522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04D2-4439-A98F-C92AF8B1C8DE}"/>
                </c:ext>
              </c:extLst>
            </c:dLbl>
            <c:dLbl>
              <c:idx val="2"/>
              <c:layout>
                <c:manualLayout>
                  <c:x val="-2.6746859773993492E-2"/>
                  <c:y val="-2.310916595160961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04D2-4439-A98F-C92AF8B1C8DE}"/>
                </c:ext>
              </c:extLst>
            </c:dLbl>
            <c:dLbl>
              <c:idx val="3"/>
              <c:layout>
                <c:manualLayout>
                  <c:x val="-3.1027819961309433E-2"/>
                  <c:y val="-2.795856073498725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04D2-4439-A98F-C92AF8B1C8DE}"/>
                </c:ext>
              </c:extLst>
            </c:dLbl>
            <c:dLbl>
              <c:idx val="4"/>
              <c:layout>
                <c:manualLayout>
                  <c:x val="-3.0123060569167137E-2"/>
                  <c:y val="3.148998692631721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04D2-4439-A98F-C92AF8B1C8DE}"/>
                </c:ext>
              </c:extLst>
            </c:dLbl>
            <c:dLbl>
              <c:idx val="5"/>
              <c:layout>
                <c:manualLayout>
                  <c:x val="-2.6032108813524246E-2"/>
                  <c:y val="2.52580661326646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6-04D2-4439-A98F-C92AF8B1C8DE}"/>
                </c:ext>
              </c:extLst>
            </c:dLbl>
            <c:dLbl>
              <c:idx val="6"/>
              <c:layout>
                <c:manualLayout>
                  <c:x val="-1.9823435693979263E-2"/>
                  <c:y val="-2.059993892908096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7-04D2-4439-A98F-C92AF8B1C8DE}"/>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F813-424F-9BA8-2E1752AE9D75}"/>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A-F813-424F-9BA8-2E1752AE9D75}"/>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B-F813-424F-9BA8-2E1752AE9D75}"/>
                </c:ext>
              </c:extLst>
            </c:dLbl>
            <c:dLbl>
              <c:idx val="10"/>
              <c:layout>
                <c:manualLayout>
                  <c:x val="-2.7173561975359917E-2"/>
                  <c:y val="-3.269321843981742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138D-4B2F-BF3D-0F610CDC14E6}"/>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C-F813-424F-9BA8-2E1752AE9D75}"/>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3810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Sheet1!$B$6:$M$6</c:f>
              <c:numCache>
                <c:formatCode>"£"#,##0</c:formatCode>
                <c:ptCount val="12"/>
                <c:pt idx="0">
                  <c:v>257.058240132283</c:v>
                </c:pt>
                <c:pt idx="1">
                  <c:v>294.24874125204298</c:v>
                </c:pt>
                <c:pt idx="2">
                  <c:v>290.910983080775</c:v>
                </c:pt>
                <c:pt idx="3">
                  <c:v>280.74919175479198</c:v>
                </c:pt>
                <c:pt idx="4">
                  <c:v>307.56082173331498</c:v>
                </c:pt>
                <c:pt idx="5">
                  <c:v>305.69621883930199</c:v>
                </c:pt>
                <c:pt idx="6">
                  <c:v>306.62347268610802</c:v>
                </c:pt>
                <c:pt idx="7">
                  <c:v>281.52858267854498</c:v>
                </c:pt>
                <c:pt idx="8">
                  <c:v>291.20188240382799</c:v>
                </c:pt>
                <c:pt idx="9">
                  <c:v>310.65269035858603</c:v>
                </c:pt>
                <c:pt idx="10">
                  <c:v>388.01934648485599</c:v>
                </c:pt>
                <c:pt idx="11">
                  <c:v>369.33433867178599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04D2-4439-A98F-C92AF8B1C8DE}"/>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in val="100"/>
        </c:scaling>
        <c:delete val="1"/>
        <c:axPos val="l"/>
        <c:numFmt formatCode="#,##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1.5295583754777908E-2"/>
          <c:y val="8.9547298848628998E-3"/>
          <c:w val="0.96940881013870239"/>
          <c:h val="8.400668203830719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891111046075821E-3"/>
          <c:y val="0.11198730021715164"/>
          <c:w val="0.97631800174713135"/>
          <c:h val="0.78897887468338013"/>
        </c:manualLayout>
      </c:layout>
      <c:barChart>
        <c:barDir val="col"/>
        <c:grouping val="clustered"/>
        <c:varyColors val="0"/>
        <c:ser>
          <c:idx val="0"/>
          <c:order val="0"/>
          <c:tx>
            <c:strRef>
              <c:f>Sheet1!$B$1</c:f>
              <c:strCache>
                <c:ptCount val="1"/>
                <c:pt idx="0">
                  <c:v>Total Trips</c:v>
                </c:pt>
              </c:strCache>
            </c:strRef>
          </c:tx>
          <c:spPr>
            <a:solidFill>
              <a:schemeClr val="accent1"/>
            </a:solidFill>
            <a:ln>
              <a:noFill/>
            </a:ln>
            <a:effectLst/>
          </c:spPr>
          <c:invertIfNegative val="0"/>
          <c:dPt>
            <c:idx val="1"/>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C62-40C3-8740-AA541683CF73}"/>
              </c:ext>
            </c:extLst>
          </c:dPt>
          <c:dPt>
            <c:idx val="2"/>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C62-40C3-8740-AA541683CF73}"/>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B98D-4F0B-97B0-38752EA85932}"/>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C62-40C3-8740-AA541683CF73}"/>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C62-40C3-8740-AA541683CF7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nights</c:v>
                </c:pt>
                <c:pt idx="1">
                  <c:v>4-7 nights</c:v>
                </c:pt>
                <c:pt idx="2">
                  <c:v>8+ nights</c:v>
                </c:pt>
              </c:strCache>
            </c:strRef>
          </c:cat>
          <c:val>
            <c:numRef>
              <c:f>Sheet1!$B$2:$B$4</c:f>
              <c:numCache>
                <c:formatCode>0%</c:formatCode>
                <c:ptCount val="3"/>
                <c:pt idx="0">
                  <c:v>0.77</c:v>
                </c:pt>
                <c:pt idx="1">
                  <c:v>0.19</c:v>
                </c:pt>
                <c:pt idx="2">
                  <c:v>0.04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1C62-40C3-8740-AA541683CF73}"/>
            </c:ext>
          </c:extLst>
        </c:ser>
        <c:ser>
          <c:idx val="1"/>
          <c:order val="1"/>
          <c:tx>
            <c:strRef>
              <c:f>Sheet1!$C$1</c:f>
              <c:strCache>
                <c:ptCount val="1"/>
                <c:pt idx="0">
                  <c:v>Holiday Trips</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B98D-4F0B-97B0-38752EA85932}"/>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98D-4F0B-97B0-38752EA85932}"/>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98D-4F0B-97B0-38752EA8593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nights</c:v>
                </c:pt>
                <c:pt idx="1">
                  <c:v>4-7 nights</c:v>
                </c:pt>
                <c:pt idx="2">
                  <c:v>8+ nights</c:v>
                </c:pt>
              </c:strCache>
            </c:strRef>
          </c:cat>
          <c:val>
            <c:numRef>
              <c:f>Sheet1!$C$2:$C$4</c:f>
              <c:numCache>
                <c:formatCode>0%</c:formatCode>
                <c:ptCount val="3"/>
                <c:pt idx="0">
                  <c:v>0.65</c:v>
                </c:pt>
                <c:pt idx="1">
                  <c:v>0.3</c:v>
                </c:pt>
                <c:pt idx="2">
                  <c:v>0.05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1C62-40C3-8740-AA541683CF73}"/>
            </c:ext>
          </c:extLst>
        </c:ser>
        <c:ser>
          <c:idx val="2"/>
          <c:order val="2"/>
          <c:tx>
            <c:strRef>
              <c:f>Sheet1!$D$1</c:f>
              <c:strCache>
                <c:ptCount val="1"/>
                <c:pt idx="0">
                  <c:v>Visiting Friends and Relatives</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98D-4F0B-97B0-38752EA85932}"/>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98D-4F0B-97B0-38752EA85932}"/>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98D-4F0B-97B0-38752EA8593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nights</c:v>
                </c:pt>
                <c:pt idx="1">
                  <c:v>4-7 nights</c:v>
                </c:pt>
                <c:pt idx="2">
                  <c:v>8+ nights</c:v>
                </c:pt>
              </c:strCache>
            </c:strRef>
          </c:cat>
          <c:val>
            <c:numRef>
              <c:f>Sheet1!$D$2:$D$4</c:f>
              <c:numCache>
                <c:formatCode>0%</c:formatCode>
                <c:ptCount val="3"/>
                <c:pt idx="0">
                  <c:v>0.81</c:v>
                </c:pt>
                <c:pt idx="1">
                  <c:v>0.14000000000000001</c:v>
                </c:pt>
                <c:pt idx="2">
                  <c:v>0.05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1C62-40C3-8740-AA541683CF73}"/>
            </c:ext>
          </c:extLst>
        </c:ser>
        <c:ser>
          <c:idx val="3"/>
          <c:order val="3"/>
          <c:tx>
            <c:strRef>
              <c:f>Sheet1!$E$1</c:f>
              <c:strCache>
                <c:ptCount val="1"/>
                <c:pt idx="0">
                  <c:v>Business Trips</c:v>
                </c:pt>
              </c:strCache>
            </c:strRef>
          </c:tx>
          <c:spPr>
            <a:solidFill>
              <a:schemeClr val="accent5"/>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98D-4F0B-97B0-38752EA85932}"/>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98D-4F0B-97B0-38752EA85932}"/>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98D-4F0B-97B0-38752EA8593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nights</c:v>
                </c:pt>
                <c:pt idx="1">
                  <c:v>4-7 nights</c:v>
                </c:pt>
                <c:pt idx="2">
                  <c:v>8+ nights</c:v>
                </c:pt>
              </c:strCache>
            </c:strRef>
          </c:cat>
          <c:val>
            <c:numRef>
              <c:f>Sheet1!$E$2:$E$4</c:f>
              <c:numCache>
                <c:formatCode>0%</c:formatCode>
                <c:ptCount val="3"/>
                <c:pt idx="0">
                  <c:v>0.8</c:v>
                </c:pt>
                <c:pt idx="1">
                  <c:v>0.16</c:v>
                </c:pt>
                <c:pt idx="2">
                  <c:v>0.04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1C62-40C3-8740-AA541683CF73}"/>
            </c:ext>
          </c:extLst>
        </c:ser>
        <c:ser>
          <c:idx val="4"/>
          <c:order val="4"/>
          <c:tx>
            <c:strRef>
              <c:f>Sheet1!$F$1</c:f>
              <c:strCache>
                <c:ptCount val="1"/>
                <c:pt idx="0">
                  <c:v>Miscellaneous</c:v>
                </c:pt>
              </c:strCache>
            </c:strRef>
          </c:tx>
          <c:spPr>
            <a:solidFill>
              <a:schemeClr val="accent4"/>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98D-4F0B-97B0-38752EA85932}"/>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98D-4F0B-97B0-38752EA85932}"/>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B98D-4F0B-97B0-38752EA85932}"/>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nights</c:v>
                </c:pt>
                <c:pt idx="1">
                  <c:v>4-7 nights</c:v>
                </c:pt>
                <c:pt idx="2">
                  <c:v>8+ nights</c:v>
                </c:pt>
              </c:strCache>
            </c:strRef>
          </c:cat>
          <c:val>
            <c:numRef>
              <c:f>Sheet1!$F$2:$F$4</c:f>
              <c:numCache>
                <c:formatCode>0%</c:formatCode>
                <c:ptCount val="3"/>
                <c:pt idx="0">
                  <c:v>0.85</c:v>
                </c:pt>
                <c:pt idx="1">
                  <c:v>0.12</c:v>
                </c:pt>
                <c:pt idx="2">
                  <c:v>0.02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C5F8-439D-81C8-0287B12C9733}"/>
            </c:ext>
          </c:extLst>
        </c:ser>
        <c:dLbls>
          <c:showLegendKey val="0"/>
          <c:showVal val="0"/>
          <c:showCatName val="0"/>
          <c:showSerName val="0"/>
          <c:showPercent val="0"/>
          <c:showBubbleSize val="0"/>
        </c:dLbls>
        <c:gapWidth val="219"/>
        <c:overlap val="-27"/>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t"/>
      <c:layout>
        <c:manualLayout>
          <c:xMode val="edge"/>
          <c:yMode val="edge"/>
          <c:x val="0.1257752925157547"/>
          <c:y val="2.7650486677885056E-2"/>
          <c:w val="0.60405659675598145"/>
          <c:h val="4.8391181975603104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aseline="0" smtId="4294967295">
          <a:solidFill>
            <a:schemeClr val="accent1"/>
          </a:solidFill>
        </a:defRPr>
      </a:pPr>
      <a:endParaRPr lang="en-U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448073297739029E-2"/>
          <c:y val="9.1827154159545898E-2"/>
          <c:w val="0.98999512195587158"/>
          <c:h val="0.81116783618927002"/>
        </c:manualLayout>
      </c:layout>
      <c:lineChart>
        <c:grouping val="standard"/>
        <c:varyColors val="0"/>
        <c:ser>
          <c:idx val="0"/>
          <c:order val="0"/>
          <c:tx>
            <c:strRef>
              <c:f>Sheet1!$A$2</c:f>
              <c:strCache>
                <c:ptCount val="1"/>
                <c:pt idx="0">
                  <c:v>Total Trips</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C76-4F38-BE21-7EBEFF483ED2}"/>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C76-4F38-BE21-7EBEFF483ED2}"/>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C76-4F38-BE21-7EBEFF483ED2}"/>
              </c:ext>
            </c:extLst>
          </c:dPt>
          <c:dLbls>
            <c:dLbl>
              <c:idx val="0"/>
              <c:layout>
                <c:manualLayout>
                  <c:x val="-2.4146353825926781E-2"/>
                  <c:y val="2.765048667788505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9C76-4F38-BE21-7EBEFF483ED2}"/>
                </c:ext>
              </c:extLst>
            </c:dLbl>
            <c:dLbl>
              <c:idx val="1"/>
              <c:layout>
                <c:manualLayout>
                  <c:x val="-2.6054102927446365E-2"/>
                  <c:y val="2.724672481417655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9C76-4F38-BE21-7EBEFF483ED2}"/>
                </c:ext>
              </c:extLst>
            </c:dLbl>
            <c:dLbl>
              <c:idx val="2"/>
              <c:layout>
                <c:manualLayout>
                  <c:x val="-2.6958838105201721E-2"/>
                  <c:y val="3.105399385094642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9C76-4F38-BE21-7EBEFF483ED2}"/>
                </c:ext>
              </c:extLst>
            </c:dLbl>
            <c:dLbl>
              <c:idx val="3"/>
              <c:layout>
                <c:manualLayout>
                  <c:x val="-4.0510106831789017E-2"/>
                  <c:y val="1.490970887243747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9C76-4F38-BE21-7EBEFF483ED2}"/>
                </c:ext>
              </c:extLst>
            </c:dLbl>
            <c:dLbl>
              <c:idx val="4"/>
              <c:layout>
                <c:manualLayout>
                  <c:x val="-2.7797028888016939E-3"/>
                  <c:y val="-2.518349699676036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9C76-4F38-BE21-7EBEFF483ED2}"/>
                </c:ext>
              </c:extLst>
            </c:dLbl>
            <c:dLbl>
              <c:idx val="5"/>
              <c:layout>
                <c:manualLayout>
                  <c:x val="-1.8317818641662598E-2"/>
                  <c:y val="-2.552390284836292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9C76-4F38-BE21-7EBEFF483ED2}"/>
                </c:ext>
              </c:extLst>
            </c:dLbl>
            <c:dLbl>
              <c:idx val="6"/>
              <c:layout>
                <c:manualLayout>
                  <c:x val="-2.574584074318409E-2"/>
                  <c:y val="-2.554502151906490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9C76-4F38-BE21-7EBEFF483ED2}"/>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E958-4C89-B599-05D7B0BD6D3D}"/>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E958-4C89-B599-05D7B0BD6D3D}"/>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E958-4C89-B599-05D7B0BD6D3D}"/>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E958-4C89-B599-05D7B0BD6D3D}"/>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E958-4C89-B599-05D7B0BD6D3D}"/>
                </c:ext>
              </c:extLst>
            </c:dLbl>
            <c:spPr>
              <a:solidFill>
                <a:schemeClr val="accent5">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Sheet1!$B$2:$M$2</c:f>
              <c:numCache>
                <c:formatCode>_-* #,##0.0_-;\-* #,##0.0_-;_-* "-"??_-;_-@_-</c:formatCode>
                <c:ptCount val="12"/>
                <c:pt idx="0">
                  <c:v>2.9</c:v>
                </c:pt>
                <c:pt idx="1">
                  <c:v>3.1</c:v>
                </c:pt>
                <c:pt idx="2">
                  <c:v>3.3</c:v>
                </c:pt>
                <c:pt idx="3">
                  <c:v>2.8</c:v>
                </c:pt>
                <c:pt idx="4">
                  <c:v>2.9</c:v>
                </c:pt>
                <c:pt idx="5">
                  <c:v>2.9</c:v>
                </c:pt>
                <c:pt idx="6">
                  <c:v>3.1</c:v>
                </c:pt>
                <c:pt idx="7">
                  <c:v>2.6</c:v>
                </c:pt>
                <c:pt idx="8" formatCode="0.0">
                  <c:v>2.8</c:v>
                </c:pt>
                <c:pt idx="9" formatCode="0.0">
                  <c:v>2.8</c:v>
                </c:pt>
                <c:pt idx="10" formatCode="0.0">
                  <c:v>3.2</c:v>
                </c:pt>
                <c:pt idx="11" formatCode="0.0">
                  <c:v>2.7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9C76-4F38-BE21-7EBEFF483ED2}"/>
            </c:ext>
          </c:extLst>
        </c:ser>
        <c:ser>
          <c:idx val="1"/>
          <c:order val="1"/>
          <c:tx>
            <c:strRef>
              <c:f>Sheet1!$A$3</c:f>
              <c:strCache>
                <c:ptCount val="1"/>
                <c:pt idx="0">
                  <c:v>Holiday Trips</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E958-4C89-B599-05D7B0BD6D3D}"/>
                </c:ext>
              </c:extLst>
            </c:dLbl>
            <c:dLbl>
              <c:idx val="1"/>
              <c:layout>
                <c:manualLayout>
                  <c:x val="-2.4655435234308243E-2"/>
                  <c:y val="-1.747347414493560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9C76-4F38-BE21-7EBEFF483ED2}"/>
                </c:ext>
              </c:extLst>
            </c:dLbl>
            <c:dLbl>
              <c:idx val="2"/>
              <c:layout>
                <c:manualLayout>
                  <c:x val="-2.3062339052557945E-2"/>
                  <c:y val="-2.683185786008834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9C76-4F38-BE21-7EBEFF483ED2}"/>
                </c:ext>
              </c:extLst>
            </c:dLbl>
            <c:dLbl>
              <c:idx val="3"/>
              <c:layout>
                <c:manualLayout>
                  <c:x val="-2.381616085767746E-2"/>
                  <c:y val="-3.095831163227558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9C76-4F38-BE21-7EBEFF483ED2}"/>
                </c:ext>
              </c:extLst>
            </c:dLbl>
            <c:dLbl>
              <c:idx val="4"/>
              <c:layout>
                <c:manualLayout>
                  <c:x val="-1.7574746161699295E-2"/>
                  <c:y val="-2.266316674649715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9C76-4F38-BE21-7EBEFF483ED2}"/>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E958-4C89-B599-05D7B0BD6D3D}"/>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E958-4C89-B599-05D7B0BD6D3D}"/>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E958-4C89-B599-05D7B0BD6D3D}"/>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E958-4C89-B599-05D7B0BD6D3D}"/>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E958-4C89-B599-05D7B0BD6D3D}"/>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E958-4C89-B599-05D7B0BD6D3D}"/>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E958-4C89-B599-05D7B0BD6D3D}"/>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Sheet1!$B$3:$M$3</c:f>
              <c:numCache>
                <c:formatCode>_-* #,##0.0_-;\-* #,##0.0_-;_-* "-"??_-;_-@_-</c:formatCode>
                <c:ptCount val="12"/>
                <c:pt idx="0">
                  <c:v>3.2</c:v>
                </c:pt>
                <c:pt idx="1">
                  <c:v>3.8</c:v>
                </c:pt>
                <c:pt idx="2">
                  <c:v>4.2</c:v>
                </c:pt>
                <c:pt idx="3">
                  <c:v>3.4</c:v>
                </c:pt>
                <c:pt idx="4">
                  <c:v>3.1</c:v>
                </c:pt>
                <c:pt idx="5">
                  <c:v>3.6</c:v>
                </c:pt>
                <c:pt idx="6">
                  <c:v>3.9</c:v>
                </c:pt>
                <c:pt idx="7">
                  <c:v>3.1</c:v>
                </c:pt>
                <c:pt idx="8" formatCode="0.0">
                  <c:v>3.2</c:v>
                </c:pt>
                <c:pt idx="9" formatCode="0.0">
                  <c:v>3.5</c:v>
                </c:pt>
                <c:pt idx="10" formatCode="0.0">
                  <c:v>4.0999999999999996</c:v>
                </c:pt>
                <c:pt idx="11" formatCode="0.0">
                  <c:v>3.1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9C76-4F38-BE21-7EBEFF483ED2}"/>
            </c:ext>
          </c:extLst>
        </c:ser>
        <c:ser>
          <c:idx val="2"/>
          <c:order val="2"/>
          <c:tx>
            <c:strRef>
              <c:f>Sheet1!$A$4</c:f>
              <c:strCache>
                <c:ptCount val="1"/>
                <c:pt idx="0">
                  <c:v>Visiting Friends and Relatives</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4.4680122286081314E-2"/>
                  <c:y val="4.1475729085505009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9C76-4F38-BE21-7EBEFF483ED2}"/>
                </c:ext>
              </c:extLst>
            </c:dLbl>
            <c:dLbl>
              <c:idx val="1"/>
              <c:layout>
                <c:manualLayout>
                  <c:x val="-6.8051703274250031E-3"/>
                  <c:y val="2.826783247292041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9C76-4F38-BE21-7EBEFF483ED2}"/>
                </c:ext>
              </c:extLst>
            </c:dLbl>
            <c:dLbl>
              <c:idx val="2"/>
              <c:layout>
                <c:manualLayout>
                  <c:x val="-2.440829761326313E-2"/>
                  <c:y val="2.08645779639482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9C76-4F38-BE21-7EBEFF483ED2}"/>
                </c:ext>
              </c:extLst>
            </c:dLbl>
            <c:dLbl>
              <c:idx val="3"/>
              <c:layout>
                <c:manualLayout>
                  <c:x val="-6.1779956047103198E-17"/>
                  <c:y val="1.242159772664308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9C76-4F38-BE21-7EBEFF483ED2}"/>
                </c:ext>
              </c:extLst>
            </c:dLbl>
            <c:dLbl>
              <c:idx val="4"/>
              <c:layout>
                <c:manualLayout>
                  <c:x val="-1.6383716836571693E-2"/>
                  <c:y val="4.007208719849586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9C76-4F38-BE21-7EBEFF483ED2}"/>
                </c:ext>
              </c:extLst>
            </c:dLbl>
            <c:dLbl>
              <c:idx val="5"/>
              <c:layout>
                <c:manualLayout>
                  <c:x val="-1.0797894559800625E-2"/>
                  <c:y val="1.586735248565673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9C76-4F38-BE21-7EBEFF483ED2}"/>
                </c:ext>
              </c:extLst>
            </c:dLbl>
            <c:dLbl>
              <c:idx val="6"/>
              <c:layout>
                <c:manualLayout>
                  <c:x val="-9.2702843248844147E-3"/>
                  <c:y val="2.930995076894760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6-9C76-4F38-BE21-7EBEFF483ED2}"/>
                </c:ext>
              </c:extLst>
            </c:dLbl>
            <c:dLbl>
              <c:idx val="7"/>
              <c:layout>
                <c:manualLayout>
                  <c:x val="-6.2414156273007393E-3"/>
                  <c:y val="9.677670896053314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E52A-4899-92CE-0EEF774E255F}"/>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E958-4C89-B599-05D7B0BD6D3D}"/>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E958-4C89-B599-05D7B0BD6D3D}"/>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E958-4C89-B599-05D7B0BD6D3D}"/>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E958-4C89-B599-05D7B0BD6D3D}"/>
                </c:ext>
              </c:extLst>
            </c:dLbl>
            <c:spPr>
              <a:solidFill>
                <a:srgbClr val="FCE7E7"/>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Sheet1!$B$4:$M$4</c:f>
              <c:numCache>
                <c:formatCode>_-* #,##0.0_-;\-* #,##0.0_-;_-* "-"??_-;_-@_-</c:formatCode>
                <c:ptCount val="12"/>
                <c:pt idx="0">
                  <c:v>3</c:v>
                </c:pt>
                <c:pt idx="1">
                  <c:v>2.8</c:v>
                </c:pt>
                <c:pt idx="2">
                  <c:v>3</c:v>
                </c:pt>
                <c:pt idx="3">
                  <c:v>2.5</c:v>
                </c:pt>
                <c:pt idx="4">
                  <c:v>2.9</c:v>
                </c:pt>
                <c:pt idx="5">
                  <c:v>2.6</c:v>
                </c:pt>
                <c:pt idx="6">
                  <c:v>2.8</c:v>
                </c:pt>
                <c:pt idx="7">
                  <c:v>2.6</c:v>
                </c:pt>
                <c:pt idx="8" formatCode="0.0;\-0.0;;@">
                  <c:v>2.8</c:v>
                </c:pt>
                <c:pt idx="9" formatCode="0.0;\-0.0;;@">
                  <c:v>2.5</c:v>
                </c:pt>
                <c:pt idx="10" formatCode="0.0;\-0.0;;@">
                  <c:v>3</c:v>
                </c:pt>
                <c:pt idx="11" formatCode="0.0;\-0.0;;@">
                  <c:v>2.9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9C76-4F38-BE21-7EBEFF483ED2}"/>
            </c:ext>
          </c:extLst>
        </c:ser>
        <c:ser>
          <c:idx val="3"/>
          <c:order val="3"/>
          <c:tx>
            <c:strRef>
              <c:f>Sheet1!$A$5</c:f>
              <c:strCache>
                <c:ptCount val="1"/>
                <c:pt idx="0">
                  <c:v>Business Trips</c:v>
                </c:pt>
              </c:strCache>
            </c:strRef>
          </c:tx>
          <c:spPr>
            <a:ln w="38100" cap="rnd">
              <a:solidFill>
                <a:schemeClr val="accent5"/>
              </a:solidFill>
              <a:round/>
            </a:ln>
            <a:effectLst/>
          </c:spPr>
          <c:marker>
            <c:symbol val="diamond"/>
            <c:size val="5"/>
            <c:spPr>
              <a:solidFill>
                <a:schemeClr val="accent4"/>
              </a:solidFill>
              <a:ln w="9525">
                <a:solidFill>
                  <a:schemeClr val="accent4"/>
                </a:solidFill>
              </a:ln>
              <a:effectLst/>
            </c:spPr>
          </c:marker>
          <c:dLbls>
            <c:dLbl>
              <c:idx val="0"/>
              <c:layout>
                <c:manualLayout>
                  <c:x val="-4.3227639049291611E-2"/>
                  <c:y val="-1.472040079534053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E52A-4899-92CE-0EEF774E255F}"/>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E958-4C89-B599-05D7B0BD6D3D}"/>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E958-4C89-B599-05D7B0BD6D3D}"/>
                </c:ext>
              </c:extLst>
            </c:dLbl>
            <c:dLbl>
              <c:idx val="3"/>
              <c:layout>
                <c:manualLayout>
                  <c:x val="3.7571357097476721E-4"/>
                  <c:y val="-1.343149598687887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8-9C76-4F38-BE21-7EBEFF483ED2}"/>
                </c:ext>
              </c:extLst>
            </c:dLbl>
            <c:dLbl>
              <c:idx val="4"/>
              <c:layout>
                <c:manualLayout>
                  <c:x val="-4.4756356626749039E-2"/>
                  <c:y val="-1.64523664861917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9-9C76-4F38-BE21-7EBEFF483ED2}"/>
                </c:ext>
              </c:extLst>
            </c:dLbl>
            <c:dLbl>
              <c:idx val="5"/>
              <c:layout>
                <c:manualLayout>
                  <c:x val="-3.1985290348529816E-2"/>
                  <c:y val="1.69840399175882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A-9C76-4F38-BE21-7EBEFF483ED2}"/>
                </c:ext>
              </c:extLst>
            </c:dLbl>
            <c:dLbl>
              <c:idx val="6"/>
              <c:layout>
                <c:manualLayout>
                  <c:x val="-2.7250291313976049E-3"/>
                  <c:y val="-1.2868362246081233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B-9C76-4F38-BE21-7EBEFF483ED2}"/>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E958-4C89-B599-05D7B0BD6D3D}"/>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E958-4C89-B599-05D7B0BD6D3D}"/>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E958-4C89-B599-05D7B0BD6D3D}"/>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E958-4C89-B599-05D7B0BD6D3D}"/>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E958-4C89-B599-05D7B0BD6D3D}"/>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Sheet1!$B$5:$M$5</c:f>
              <c:numCache>
                <c:formatCode>_-* #,##0.0_-;\-* #,##0.0_-;_-* "-"??_-;_-@_-</c:formatCode>
                <c:ptCount val="12"/>
                <c:pt idx="0">
                  <c:v>3.1</c:v>
                </c:pt>
                <c:pt idx="1">
                  <c:v>3.1</c:v>
                </c:pt>
                <c:pt idx="2">
                  <c:v>2.6</c:v>
                </c:pt>
                <c:pt idx="3">
                  <c:v>2.8</c:v>
                </c:pt>
                <c:pt idx="4">
                  <c:v>3</c:v>
                </c:pt>
                <c:pt idx="5">
                  <c:v>2.8</c:v>
                </c:pt>
                <c:pt idx="6">
                  <c:v>3</c:v>
                </c:pt>
                <c:pt idx="7">
                  <c:v>2.8</c:v>
                </c:pt>
                <c:pt idx="8" formatCode="0.0;\-0.0;;@">
                  <c:v>3.3</c:v>
                </c:pt>
                <c:pt idx="9" formatCode="0.0;\-0.0;;@">
                  <c:v>2.4</c:v>
                </c:pt>
                <c:pt idx="10" formatCode="0.0;\-0.0;;@">
                  <c:v>2.8</c:v>
                </c:pt>
                <c:pt idx="11" formatCode="0.0;\-0.0;;@">
                  <c:v>2.6</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9C76-4F38-BE21-7EBEFF483ED2}"/>
            </c:ext>
          </c:extLst>
        </c:ser>
        <c:ser>
          <c:idx val="4"/>
          <c:order val="4"/>
          <c:tx>
            <c:strRef>
              <c:f>Sheet1!$A$6</c:f>
              <c:strCache>
                <c:ptCount val="1"/>
                <c:pt idx="0">
                  <c:v>Miscellaneous</c:v>
                </c:pt>
              </c:strCache>
            </c:strRef>
          </c:tx>
          <c:spPr>
            <a:ln w="38100" cap="rnd">
              <a:solidFill>
                <a:schemeClr val="accent4"/>
              </a:solidFill>
              <a:round/>
            </a:ln>
            <a:effectLst/>
          </c:spPr>
          <c:marker>
            <c:symbol val="circle"/>
            <c:size val="5"/>
            <c:spPr>
              <a:solidFill>
                <a:schemeClr val="accent5"/>
              </a:solidFill>
              <a:ln w="9525">
                <a:solidFill>
                  <a:schemeClr val="accent5"/>
                </a:solidFill>
              </a:ln>
              <a:effectLst/>
            </c:spPr>
          </c:marker>
          <c:dLbls>
            <c:dLbl>
              <c:idx val="0"/>
              <c:layout>
                <c:manualLayout>
                  <c:x val="-4.8913225531578064E-2"/>
                  <c:y val="-4.6348311007022858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789D-482D-994A-DC3054707A4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E958-4C89-B599-05D7B0BD6D3D}"/>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E958-4C89-B599-05D7B0BD6D3D}"/>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E958-4C89-B599-05D7B0BD6D3D}"/>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E958-4C89-B599-05D7B0BD6D3D}"/>
                </c:ext>
              </c:extLst>
            </c:dLbl>
            <c:dLbl>
              <c:idx val="5"/>
              <c:layout>
                <c:manualLayout>
                  <c:x val="-6.0034925118088722E-3"/>
                  <c:y val="2.85457540303468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789D-482D-994A-DC3054707A45}"/>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E958-4C89-B599-05D7B0BD6D3D}"/>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E958-4C89-B599-05D7B0BD6D3D}"/>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E958-4C89-B599-05D7B0BD6D3D}"/>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E958-4C89-B599-05D7B0BD6D3D}"/>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E958-4C89-B599-05D7B0BD6D3D}"/>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E958-4C89-B599-05D7B0BD6D3D}"/>
                </c:ext>
              </c:extLst>
            </c:dLbl>
            <c:spPr>
              <a:solidFill>
                <a:schemeClr val="accent4">
                  <a:lumMod val="40000"/>
                  <a:lumOff val="6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Q1'22</c:v>
                </c:pt>
                <c:pt idx="1">
                  <c:v>Q2'22</c:v>
                </c:pt>
                <c:pt idx="2">
                  <c:v>Q3'22</c:v>
                </c:pt>
                <c:pt idx="3">
                  <c:v>Q4'22</c:v>
                </c:pt>
                <c:pt idx="4">
                  <c:v>Q1'23</c:v>
                </c:pt>
                <c:pt idx="5">
                  <c:v>Q2'23</c:v>
                </c:pt>
                <c:pt idx="6">
                  <c:v>Q3'23</c:v>
                </c:pt>
                <c:pt idx="7">
                  <c:v>Q4'23</c:v>
                </c:pt>
                <c:pt idx="8">
                  <c:v>Q1'24</c:v>
                </c:pt>
                <c:pt idx="9">
                  <c:v>Q2'24</c:v>
                </c:pt>
                <c:pt idx="10">
                  <c:v>Q3'24</c:v>
                </c:pt>
                <c:pt idx="11">
                  <c:v>Q4'24</c:v>
                </c:pt>
              </c:strCache>
            </c:strRef>
          </c:cat>
          <c:val>
            <c:numRef>
              <c:f>Sheet1!$B$6:$M$6</c:f>
              <c:numCache>
                <c:formatCode>_-* #,##0.0_-;\-* #,##0.0_-;_-* "-"??_-;_-@_-</c:formatCode>
                <c:ptCount val="12"/>
                <c:pt idx="0">
                  <c:v>2.4</c:v>
                </c:pt>
                <c:pt idx="1">
                  <c:v>2.4</c:v>
                </c:pt>
                <c:pt idx="2">
                  <c:v>2.6</c:v>
                </c:pt>
                <c:pt idx="3">
                  <c:v>2.2999999999999998</c:v>
                </c:pt>
                <c:pt idx="4">
                  <c:v>2.5</c:v>
                </c:pt>
                <c:pt idx="5">
                  <c:v>2.2999999999999998</c:v>
                </c:pt>
                <c:pt idx="6">
                  <c:v>2.4</c:v>
                </c:pt>
                <c:pt idx="7">
                  <c:v>2.2000000000000002</c:v>
                </c:pt>
                <c:pt idx="8" formatCode="0.0">
                  <c:v>2.2999999999999998</c:v>
                </c:pt>
                <c:pt idx="9" formatCode="0.0">
                  <c:v>2.2999999999999998</c:v>
                </c:pt>
                <c:pt idx="10" formatCode="0.0">
                  <c:v>2.6</c:v>
                </c:pt>
                <c:pt idx="11" formatCode="0.0">
                  <c:v>2.2000000000000002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9C76-4F38-BE21-7EBEFF483ED2}"/>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5"/>
          <c:min val="1.5"/>
        </c:scaling>
        <c:delete val="1"/>
        <c:axPos val="l"/>
        <c:numFmt formatCode="#,##0.0" sourceLinked="0"/>
        <c:majorTickMark val="out"/>
        <c:minorTickMark val="none"/>
        <c:tickLblPos val="nextTo"/>
        <c:crossAx val="320372591"/>
        <c:crosses val="autoZero"/>
        <c:crossBetween val="between"/>
        <c:majorUnit val="1"/>
      </c:valAx>
      <c:spPr>
        <a:noFill/>
        <a:ln w="25400">
          <a:noFill/>
        </a:ln>
        <a:effectLst/>
      </c:spPr>
    </c:plotArea>
    <c:legend>
      <c:legendPos val="t"/>
      <c:layout>
        <c:manualLayout>
          <c:xMode val="edge"/>
          <c:yMode val="edge"/>
          <c:x val="1.4508552849292755E-2"/>
          <c:y val="1.8632397055625916E-2"/>
          <c:w val="0.97098278999328613"/>
          <c:h val="7.1585081517696381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accent1"/>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0.60192</cdr:x>
      <cdr:y>0.35464</cdr:y>
    </cdr:from>
    <cdr:to>
      <cdr:x>0.76763</cdr:x>
      <cdr:y>0.63034</cdr:y>
    </cdr:to>
    <cdr:sp macro="" textlink="">
      <cdr:nvSpPr>
        <cdr:cNvPr id="2" name="TextBox 15">
          <a:extLst xmlns:a="http://schemas.openxmlformats.org/drawingml/2006/main">
            <a:ext uri="{FF2B5EF4-FFF2-40B4-BE49-F238E27FC236}">
              <a16:creationId xmlns:a16="http://schemas.microsoft.com/office/drawing/2014/main" id="{C8BA1C19-58CC-A350-4DDE-CCEFDD2EC807}"/>
            </a:ext>
          </a:extLst>
        </cdr:cNvPr>
        <cdr:cNvSpPr txBox="1"/>
      </cdr:nvSpPr>
      <cdr:spPr>
        <a:xfrm xmlns:a="http://schemas.openxmlformats.org/drawingml/2006/main">
          <a:off x="4466517" y="1433875"/>
          <a:ext cx="1229643" cy="1114706"/>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1pPr>
          <a:lvl2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2pPr>
          <a:lvl3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3pPr>
          <a:lvl4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4pPr>
          <a:lvl5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5pPr>
          <a:lvl6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6pPr>
          <a:lvl7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7pPr>
          <a:lvl8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8pPr>
          <a:lvl9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9pPr>
        </a:lstStyle>
        <a:p xmlns:a="http://schemas.openxmlformats.org/drawingml/2006/main">
          <a:pPr algn="ctr"/>
          <a:r>
            <a:rPr lang="en-US" sz="2400"/>
            <a:t>Total Wales</a:t>
          </a:r>
        </a:p>
        <a:p xmlns:a="http://schemas.openxmlformats.org/drawingml/2006/main">
          <a:pPr algn="ctr"/>
          <a:r>
            <a:rPr lang="en-GB" sz="2400">
              <a:latin typeface="Calibri" panose="020F0502020204030204" pitchFamily="34" charset="0"/>
            </a:rPr>
            <a:t>7.61M</a:t>
          </a:r>
          <a:endParaRPr lang="en-GB" sz="24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FFCE60-3653-AC31-056A-4592AC3502A1}"/>
              </a:ext>
            </a:extLst>
          </p:cNvPr>
          <p:cNvSpPr>
            <a:spLocks noGrp="1"/>
          </p:cNvSpPr>
          <p:nvPr>
            <p:ph type="hdr" sz="quarter"/>
          </p:nvPr>
        </p:nvSpPr>
        <p:spPr>
          <a:xfrm>
            <a:off x="0" y="0"/>
            <a:ext cx="2946400" cy="49212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29B7B98-5172-950E-E7F8-0E87D6C2D184}"/>
              </a:ext>
            </a:extLst>
          </p:cNvPr>
          <p:cNvSpPr>
            <a:spLocks noGrp="1"/>
          </p:cNvSpPr>
          <p:nvPr>
            <p:ph type="dt" sz="quarter" idx="1"/>
          </p:nvPr>
        </p:nvSpPr>
        <p:spPr>
          <a:xfrm>
            <a:off x="3852863" y="0"/>
            <a:ext cx="2946400" cy="492125"/>
          </a:xfrm>
          <a:prstGeom prst="rect">
            <a:avLst/>
          </a:prstGeom>
        </p:spPr>
        <p:txBody>
          <a:bodyPr vert="horz" lIns="91440" tIns="45720" rIns="91440" bIns="45720" rtlCol="0"/>
          <a:lstStyle>
            <a:lvl1pPr algn="r">
              <a:defRPr sz="1200"/>
            </a:lvl1pPr>
          </a:lstStyle>
          <a:p>
            <a:fld id="{FF04FDB7-3E61-4093-AF63-665E62406B7B}" type="datetimeFigureOut">
              <a:rPr lang="en-GB" smtClean="0"/>
              <a:t>05/09/2025</a:t>
            </a:fld>
            <a:endParaRPr lang="en-GB"/>
          </a:p>
        </p:txBody>
      </p:sp>
      <p:sp>
        <p:nvSpPr>
          <p:cNvPr id="4" name="Footer Placeholder 3">
            <a:extLst>
              <a:ext uri="{FF2B5EF4-FFF2-40B4-BE49-F238E27FC236}">
                <a16:creationId xmlns:a16="http://schemas.microsoft.com/office/drawing/2014/main" id="{96879791-7B0B-9A18-2BC7-20A625C3AB7A}"/>
              </a:ext>
            </a:extLst>
          </p:cNvPr>
          <p:cNvSpPr>
            <a:spLocks noGrp="1"/>
          </p:cNvSpPr>
          <p:nvPr>
            <p:ph type="ftr" sz="quarter" idx="2"/>
          </p:nvPr>
        </p:nvSpPr>
        <p:spPr>
          <a:xfrm>
            <a:off x="0" y="9315450"/>
            <a:ext cx="2946400" cy="49212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52139E3-2036-44D7-787B-C73C38588E22}"/>
              </a:ext>
            </a:extLst>
          </p:cNvPr>
          <p:cNvSpPr>
            <a:spLocks noGrp="1"/>
          </p:cNvSpPr>
          <p:nvPr>
            <p:ph type="sldNum" sz="quarter" idx="3"/>
          </p:nvPr>
        </p:nvSpPr>
        <p:spPr>
          <a:xfrm>
            <a:off x="3852863" y="9315450"/>
            <a:ext cx="2946400" cy="492125"/>
          </a:xfrm>
          <a:prstGeom prst="rect">
            <a:avLst/>
          </a:prstGeom>
        </p:spPr>
        <p:txBody>
          <a:bodyPr vert="horz" lIns="91440" tIns="45720" rIns="91440" bIns="45720" rtlCol="0" anchor="b"/>
          <a:lstStyle>
            <a:lvl1pPr algn="r">
              <a:defRPr sz="1200"/>
            </a:lvl1pPr>
          </a:lstStyle>
          <a:p>
            <a:fld id="{EA22AD44-62C5-4EB1-A297-1E2065686BDC}" type="slidenum">
              <a:rPr lang="en-GB" smtClean="0"/>
              <a:t>‹#›</a:t>
            </a:fld>
            <a:endParaRPr lang="en-GB"/>
          </a:p>
        </p:txBody>
      </p:sp>
    </p:spTree>
    <p:extLst>
      <p:ext uri="{BB962C8B-B14F-4D97-AF65-F5344CB8AC3E}">
        <p14:creationId xmlns:p14="http://schemas.microsoft.com/office/powerpoint/2010/main" val="2495548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21" name="Shape 621"/>
          <p:cNvSpPr>
            <a:spLocks noGrp="1" noRot="1" noChangeAspect="1"/>
          </p:cNvSpPr>
          <p:nvPr>
            <p:ph type="sldImg"/>
          </p:nvPr>
        </p:nvSpPr>
        <p:spPr>
          <a:xfrm>
            <a:off x="131763" y="735013"/>
            <a:ext cx="6537325" cy="3678237"/>
          </a:xfrm>
          <a:prstGeom prst="rect">
            <a:avLst/>
          </a:prstGeom>
        </p:spPr>
      </p:sp>
      <p:sp>
        <p:nvSpPr>
          <p:cNvPr id="622" name="Shape 622"/>
          <p:cNvSpPr>
            <a:spLocks noGrp="1"/>
          </p:cNvSpPr>
          <p:nvPr>
            <p:ph type="body" sz="quarter" idx="1"/>
          </p:nvPr>
        </p:nvSpPr>
        <p:spPr>
          <a:xfrm>
            <a:off x="906780" y="4658598"/>
            <a:ext cx="4987290" cy="4413409"/>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3200">
        <a:latin typeface="+mn-lt"/>
        <a:ea typeface="+mn-ea"/>
        <a:cs typeface="+mn-cs"/>
        <a:sym typeface="Calibri"/>
      </a:defRPr>
    </a:lvl1pPr>
    <a:lvl2pPr indent="228600" defTabSz="1828800" latinLnBrk="0">
      <a:defRPr sz="3200">
        <a:latin typeface="+mn-lt"/>
        <a:ea typeface="+mn-ea"/>
        <a:cs typeface="+mn-cs"/>
        <a:sym typeface="Calibri"/>
      </a:defRPr>
    </a:lvl2pPr>
    <a:lvl3pPr indent="457200" defTabSz="1828800" latinLnBrk="0">
      <a:defRPr sz="3200">
        <a:latin typeface="+mn-lt"/>
        <a:ea typeface="+mn-ea"/>
        <a:cs typeface="+mn-cs"/>
        <a:sym typeface="Calibri"/>
      </a:defRPr>
    </a:lvl3pPr>
    <a:lvl4pPr indent="685800" defTabSz="1828800" latinLnBrk="0">
      <a:defRPr sz="3200">
        <a:latin typeface="+mn-lt"/>
        <a:ea typeface="+mn-ea"/>
        <a:cs typeface="+mn-cs"/>
        <a:sym typeface="Calibri"/>
      </a:defRPr>
    </a:lvl4pPr>
    <a:lvl5pPr indent="914400" defTabSz="1828800" latinLnBrk="0">
      <a:defRPr sz="3200">
        <a:latin typeface="+mn-lt"/>
        <a:ea typeface="+mn-ea"/>
        <a:cs typeface="+mn-cs"/>
        <a:sym typeface="Calibri"/>
      </a:defRPr>
    </a:lvl5pPr>
    <a:lvl6pPr indent="1143000" defTabSz="1828800" latinLnBrk="0">
      <a:defRPr sz="3200">
        <a:latin typeface="+mn-lt"/>
        <a:ea typeface="+mn-ea"/>
        <a:cs typeface="+mn-cs"/>
        <a:sym typeface="Calibri"/>
      </a:defRPr>
    </a:lvl6pPr>
    <a:lvl7pPr indent="1371600" defTabSz="1828800" latinLnBrk="0">
      <a:defRPr sz="3200">
        <a:latin typeface="+mn-lt"/>
        <a:ea typeface="+mn-ea"/>
        <a:cs typeface="+mn-cs"/>
        <a:sym typeface="Calibri"/>
      </a:defRPr>
    </a:lvl7pPr>
    <a:lvl8pPr indent="1600200" defTabSz="1828800" latinLnBrk="0">
      <a:defRPr sz="3200">
        <a:latin typeface="+mn-lt"/>
        <a:ea typeface="+mn-ea"/>
        <a:cs typeface="+mn-cs"/>
        <a:sym typeface="Calibri"/>
      </a:defRPr>
    </a:lvl8pPr>
    <a:lvl9pPr indent="1828800" defTabSz="1828800" latinLnBrk="0">
      <a:defRPr sz="3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click the icon</a:t>
            </a:r>
            <a:r>
              <a:rPr lang="en-US" b="1"/>
              <a:t> </a:t>
            </a:r>
            <a:r>
              <a:rPr lang="en-US"/>
              <a:t>to add image</a:t>
            </a:r>
          </a:p>
          <a:p>
            <a:r>
              <a:rPr lang="en-US" baseline="0"/>
              <a:t>Right click, Send to Back, Send to Back to place the picture in the background. </a:t>
            </a:r>
            <a:endParaRPr lang="en-US"/>
          </a:p>
        </p:txBody>
      </p:sp>
    </p:spTree>
    <p:extLst>
      <p:ext uri="{BB962C8B-B14F-4D97-AF65-F5344CB8AC3E}">
        <p14:creationId xmlns:p14="http://schemas.microsoft.com/office/powerpoint/2010/main" val="520391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90664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015638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272567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524130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716342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956506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2290345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3342022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4272363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1841815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6907781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458382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Holding Slide 2">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63286"/>
            <a:ext cx="24384000" cy="13879286"/>
          </a:xfrm>
          <a:prstGeom prst="rect">
            <a:avLst/>
          </a:prstGeom>
        </p:spPr>
      </p:pic>
      <p:sp>
        <p:nvSpPr>
          <p:cNvPr id="6" name="Text Placeholder 2"/>
          <p:cNvSpPr>
            <a:spLocks noGrp="1"/>
          </p:cNvSpPr>
          <p:nvPr>
            <p:ph type="body" sz="quarter" idx="10" hasCustomPrompt="1"/>
          </p:nvPr>
        </p:nvSpPr>
        <p:spPr>
          <a:xfrm>
            <a:off x="697937" y="760449"/>
            <a:ext cx="23115588" cy="1038854"/>
          </a:xfrm>
          <a:prstGeom prst="rect">
            <a:avLst/>
          </a:prstGeom>
        </p:spPr>
        <p:txBody>
          <a:bodyPr>
            <a:normAutofit/>
          </a:bodyPr>
          <a:lstStyle>
            <a:lvl1pPr marL="0" indent="0" algn="l">
              <a:buNone/>
              <a:defRPr sz="6000" b="0">
                <a:solidFill>
                  <a:schemeClr val="tx2">
                    <a:lumMod val="20000"/>
                    <a:lumOff val="80000"/>
                  </a:schemeClr>
                </a:solidFill>
                <a:latin typeface="+mj-lt"/>
              </a:defRPr>
            </a:lvl1pPr>
          </a:lstStyle>
          <a:p>
            <a:pPr lvl="0"/>
            <a:r>
              <a:rPr lang="en-US"/>
              <a:t>Heading Welsh</a:t>
            </a:r>
          </a:p>
        </p:txBody>
      </p:sp>
      <p:sp>
        <p:nvSpPr>
          <p:cNvPr id="7" name="Text Placeholder 2"/>
          <p:cNvSpPr>
            <a:spLocks noGrp="1"/>
          </p:cNvSpPr>
          <p:nvPr>
            <p:ph type="body" sz="quarter" idx="13" hasCustomPrompt="1"/>
          </p:nvPr>
        </p:nvSpPr>
        <p:spPr>
          <a:xfrm>
            <a:off x="695878" y="1799303"/>
            <a:ext cx="23115588" cy="1084269"/>
          </a:xfrm>
          <a:prstGeom prst="rect">
            <a:avLst/>
          </a:prstGeom>
        </p:spPr>
        <p:txBody>
          <a:bodyPr>
            <a:normAutofit/>
          </a:bodyPr>
          <a:lstStyle>
            <a:lvl1pPr marL="0" indent="0" algn="l">
              <a:buNone/>
              <a:defRPr sz="6000" b="0">
                <a:solidFill>
                  <a:schemeClr val="tx2">
                    <a:lumMod val="20000"/>
                    <a:lumOff val="80000"/>
                  </a:schemeClr>
                </a:solidFill>
                <a:latin typeface="+mn-lt"/>
              </a:defRPr>
            </a:lvl1pPr>
          </a:lstStyle>
          <a:p>
            <a:pPr lvl="0"/>
            <a:r>
              <a:rPr lang="en-US"/>
              <a:t>Heading English</a:t>
            </a:r>
          </a:p>
        </p:txBody>
      </p:sp>
      <p:sp>
        <p:nvSpPr>
          <p:cNvPr id="10" name="Line"/>
          <p:cNvSpPr/>
          <p:nvPr userDrawn="1"/>
        </p:nvSpPr>
        <p:spPr>
          <a:xfrm>
            <a:off x="634187" y="2873835"/>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2" name="image1.pdf" descr="image1.pdf">
            <a:extLst>
              <a:ext uri="{FF2B5EF4-FFF2-40B4-BE49-F238E27FC236}">
                <a16:creationId xmlns:a16="http://schemas.microsoft.com/office/drawing/2014/main" id="{B951C3A7-4BF4-DBF8-B7D1-798DB92DAE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602700" y="11434949"/>
            <a:ext cx="2272455" cy="1813694"/>
          </a:xfrm>
          <a:prstGeom prst="rect">
            <a:avLst/>
          </a:prstGeom>
          <a:ln w="12700">
            <a:miter lim="400000"/>
          </a:ln>
        </p:spPr>
      </p:pic>
    </p:spTree>
    <p:extLst>
      <p:ext uri="{BB962C8B-B14F-4D97-AF65-F5344CB8AC3E}">
        <p14:creationId xmlns:p14="http://schemas.microsoft.com/office/powerpoint/2010/main" val="3949112221"/>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Holding Slide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 y="0"/>
            <a:ext cx="24535312" cy="13716000"/>
          </a:xfrm>
          <a:prstGeom prst="rect">
            <a:avLst/>
          </a:prstGeom>
        </p:spPr>
      </p:pic>
      <p:sp>
        <p:nvSpPr>
          <p:cNvPr id="11" name="Text Placeholder 2"/>
          <p:cNvSpPr>
            <a:spLocks noGrp="1"/>
          </p:cNvSpPr>
          <p:nvPr>
            <p:ph type="body" sz="quarter" idx="10" hasCustomPrompt="1"/>
          </p:nvPr>
        </p:nvSpPr>
        <p:spPr>
          <a:xfrm>
            <a:off x="697937" y="760449"/>
            <a:ext cx="23115588" cy="1038854"/>
          </a:xfrm>
          <a:prstGeom prst="rect">
            <a:avLst/>
          </a:prstGeom>
        </p:spPr>
        <p:txBody>
          <a:bodyPr>
            <a:normAutofit/>
          </a:bodyPr>
          <a:lstStyle>
            <a:lvl1pPr marL="0" indent="0" algn="l">
              <a:buNone/>
              <a:defRPr sz="6000" b="0">
                <a:solidFill>
                  <a:schemeClr val="tx2">
                    <a:lumMod val="20000"/>
                    <a:lumOff val="80000"/>
                  </a:schemeClr>
                </a:solidFill>
                <a:latin typeface="+mj-lt"/>
              </a:defRPr>
            </a:lvl1pPr>
          </a:lstStyle>
          <a:p>
            <a:pPr lvl="0"/>
            <a:r>
              <a:rPr lang="en-US"/>
              <a:t>Heading Welsh</a:t>
            </a:r>
          </a:p>
        </p:txBody>
      </p:sp>
      <p:sp>
        <p:nvSpPr>
          <p:cNvPr id="12" name="Text Placeholder 2"/>
          <p:cNvSpPr>
            <a:spLocks noGrp="1"/>
          </p:cNvSpPr>
          <p:nvPr>
            <p:ph type="body" sz="quarter" idx="13" hasCustomPrompt="1"/>
          </p:nvPr>
        </p:nvSpPr>
        <p:spPr>
          <a:xfrm>
            <a:off x="695878" y="1799303"/>
            <a:ext cx="23115588" cy="1084269"/>
          </a:xfrm>
          <a:prstGeom prst="rect">
            <a:avLst/>
          </a:prstGeom>
        </p:spPr>
        <p:txBody>
          <a:bodyPr>
            <a:normAutofit/>
          </a:bodyPr>
          <a:lstStyle>
            <a:lvl1pPr marL="0" indent="0" algn="l">
              <a:buNone/>
              <a:defRPr sz="6000" b="0">
                <a:solidFill>
                  <a:schemeClr val="tx2">
                    <a:lumMod val="20000"/>
                    <a:lumOff val="80000"/>
                  </a:schemeClr>
                </a:solidFill>
                <a:latin typeface="+mn-lt"/>
              </a:defRPr>
            </a:lvl1pPr>
          </a:lstStyle>
          <a:p>
            <a:pPr lvl="0"/>
            <a:r>
              <a:rPr lang="en-US"/>
              <a:t>Heading English</a:t>
            </a:r>
          </a:p>
        </p:txBody>
      </p:sp>
      <p:sp>
        <p:nvSpPr>
          <p:cNvPr id="13" name="Line"/>
          <p:cNvSpPr/>
          <p:nvPr userDrawn="1"/>
        </p:nvSpPr>
        <p:spPr>
          <a:xfrm>
            <a:off x="634187" y="2873835"/>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4" name="image1.pdf" descr="image1.pdf">
            <a:extLst>
              <a:ext uri="{FF2B5EF4-FFF2-40B4-BE49-F238E27FC236}">
                <a16:creationId xmlns:a16="http://schemas.microsoft.com/office/drawing/2014/main" id="{EE84D2CE-33F7-E336-0D3B-FED9F089E0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602700" y="11434949"/>
            <a:ext cx="2272455" cy="1813694"/>
          </a:xfrm>
          <a:prstGeom prst="rect">
            <a:avLst/>
          </a:prstGeom>
          <a:ln w="12700">
            <a:miter lim="400000"/>
          </a:ln>
        </p:spPr>
      </p:pic>
    </p:spTree>
    <p:extLst>
      <p:ext uri="{BB962C8B-B14F-4D97-AF65-F5344CB8AC3E}">
        <p14:creationId xmlns:p14="http://schemas.microsoft.com/office/powerpoint/2010/main" val="394513749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Holding Slide 3">
    <p:spTree>
      <p:nvGrpSpPr>
        <p:cNvPr id="1" name=""/>
        <p:cNvGrpSpPr/>
        <p:nvPr/>
      </p:nvGrpSpPr>
      <p:grpSpPr>
        <a:xfrm>
          <a:off x="0" y="0"/>
          <a:ext cx="0" cy="0"/>
          <a:chOff x="0" y="0"/>
          <a:chExt cx="0" cy="0"/>
        </a:xfrm>
      </p:grpSpPr>
      <p:pic>
        <p:nvPicPr>
          <p:cNvPr id="4" name="Picture 3" descr="A picture containing outdoor, sky, nature, bicycle&#10;&#10;Description automatically generated">
            <a:extLst>
              <a:ext uri="{FF2B5EF4-FFF2-40B4-BE49-F238E27FC236}">
                <a16:creationId xmlns:a16="http://schemas.microsoft.com/office/drawing/2014/main" id="{20A34C07-0A53-F880-ACEF-B94BF7D91F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4001750"/>
          </a:xfrm>
          <a:prstGeom prst="rect">
            <a:avLst/>
          </a:prstGeom>
        </p:spPr>
      </p:pic>
      <p:sp>
        <p:nvSpPr>
          <p:cNvPr id="9" name="Text Placeholder 2"/>
          <p:cNvSpPr>
            <a:spLocks noGrp="1"/>
          </p:cNvSpPr>
          <p:nvPr>
            <p:ph type="body" sz="quarter" idx="10" hasCustomPrompt="1"/>
          </p:nvPr>
        </p:nvSpPr>
        <p:spPr>
          <a:xfrm>
            <a:off x="697937" y="735049"/>
            <a:ext cx="23115588" cy="1038854"/>
          </a:xfrm>
          <a:prstGeom prst="rect">
            <a:avLst/>
          </a:prstGeom>
        </p:spPr>
        <p:txBody>
          <a:bodyPr>
            <a:normAutofit/>
          </a:bodyPr>
          <a:lstStyle>
            <a:lvl1pPr marL="0" indent="0" algn="l">
              <a:buNone/>
              <a:defRPr sz="6000" b="0">
                <a:solidFill>
                  <a:schemeClr val="bg2"/>
                </a:solidFill>
                <a:latin typeface="+mj-lt"/>
              </a:defRPr>
            </a:lvl1pPr>
          </a:lstStyle>
          <a:p>
            <a:pPr lvl="0"/>
            <a:r>
              <a:rPr lang="en-US"/>
              <a:t>Heading Welsh</a:t>
            </a:r>
          </a:p>
        </p:txBody>
      </p:sp>
      <p:sp>
        <p:nvSpPr>
          <p:cNvPr id="10" name="Text Placeholder 2"/>
          <p:cNvSpPr>
            <a:spLocks noGrp="1"/>
          </p:cNvSpPr>
          <p:nvPr>
            <p:ph type="body" sz="quarter" idx="13" hasCustomPrompt="1"/>
          </p:nvPr>
        </p:nvSpPr>
        <p:spPr>
          <a:xfrm>
            <a:off x="695878" y="1773903"/>
            <a:ext cx="23115588" cy="1084269"/>
          </a:xfrm>
          <a:prstGeom prst="rect">
            <a:avLst/>
          </a:prstGeom>
        </p:spPr>
        <p:txBody>
          <a:bodyPr>
            <a:normAutofit/>
          </a:bodyPr>
          <a:lstStyle>
            <a:lvl1pPr marL="0" indent="0" algn="l">
              <a:buNone/>
              <a:defRPr sz="6000" b="0">
                <a:solidFill>
                  <a:schemeClr val="bg2"/>
                </a:solidFill>
                <a:latin typeface="+mn-lt"/>
              </a:defRPr>
            </a:lvl1pPr>
          </a:lstStyle>
          <a:p>
            <a:pPr lvl="0"/>
            <a:r>
              <a:rPr lang="en-US"/>
              <a:t>Heading English</a:t>
            </a:r>
          </a:p>
        </p:txBody>
      </p:sp>
      <p:sp>
        <p:nvSpPr>
          <p:cNvPr id="14" name="Line"/>
          <p:cNvSpPr/>
          <p:nvPr userDrawn="1"/>
        </p:nvSpPr>
        <p:spPr>
          <a:xfrm>
            <a:off x="634187" y="2873835"/>
            <a:ext cx="23116873" cy="1"/>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2" name="image1.pdf" descr="image1.pdf">
            <a:extLst>
              <a:ext uri="{FF2B5EF4-FFF2-40B4-BE49-F238E27FC236}">
                <a16:creationId xmlns:a16="http://schemas.microsoft.com/office/drawing/2014/main" id="{BA65835C-6E67-B326-051B-AEC666DA91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378817726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5_Title &amp; Subtitle">
    <p:spTree>
      <p:nvGrpSpPr>
        <p:cNvPr id="1" name=""/>
        <p:cNvGrpSpPr/>
        <p:nvPr/>
      </p:nvGrpSpPr>
      <p:grpSpPr>
        <a:xfrm>
          <a:off x="0" y="0"/>
          <a:ext cx="0" cy="0"/>
          <a:chOff x="0" y="0"/>
          <a:chExt cx="0" cy="0"/>
        </a:xfrm>
      </p:grpSpPr>
      <p:sp>
        <p:nvSpPr>
          <p:cNvPr id="173" name="Body Level One…"/>
          <p:cNvSpPr txBox="1">
            <a:spLocks noGrp="1"/>
          </p:cNvSpPr>
          <p:nvPr>
            <p:ph type="body" sz="half" idx="1" hasCustomPrompt="1"/>
          </p:nvPr>
        </p:nvSpPr>
        <p:spPr>
          <a:xfrm>
            <a:off x="12587591" y="3333136"/>
            <a:ext cx="11050726" cy="9489248"/>
          </a:xfrm>
          <a:prstGeom prst="rect">
            <a:avLst/>
          </a:prstGeom>
        </p:spPr>
        <p:txBody>
          <a:bodyPr/>
          <a:lstStyle/>
          <a:p>
            <a:r>
              <a:t> Body Level One</a:t>
            </a:r>
          </a:p>
          <a:p>
            <a:pPr lvl="1"/>
            <a:endParaRPr/>
          </a:p>
          <a:p>
            <a:pPr lvl="2"/>
            <a:endParaRPr/>
          </a:p>
          <a:p>
            <a:pPr lvl="3"/>
            <a:endParaRPr/>
          </a:p>
          <a:p>
            <a:pPr lvl="4"/>
            <a:endParaRPr/>
          </a:p>
        </p:txBody>
      </p:sp>
      <p:sp>
        <p:nvSpPr>
          <p:cNvPr id="174" name="Straight Connector 7"/>
          <p:cNvSpPr/>
          <p:nvPr/>
        </p:nvSpPr>
        <p:spPr>
          <a:xfrm flipH="1">
            <a:off x="12159573" y="3333136"/>
            <a:ext cx="1" cy="9489246"/>
          </a:xfrm>
          <a:prstGeom prst="line">
            <a:avLst/>
          </a:prstGeom>
          <a:ln w="25400">
            <a:solidFill>
              <a:srgbClr val="7D7D7D"/>
            </a:solidFill>
            <a:miter/>
          </a:ln>
        </p:spPr>
        <p:txBody>
          <a:bodyPr lIns="45718" tIns="45718" rIns="45718" bIns="45718"/>
          <a:lstStyle/>
          <a:p>
            <a:endParaRPr/>
          </a:p>
        </p:txBody>
      </p:sp>
      <p:sp>
        <p:nvSpPr>
          <p:cNvPr id="175"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176"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177" name="Text Placeholder 2"/>
          <p:cNvSpPr>
            <a:spLocks noGrp="1"/>
          </p:cNvSpPr>
          <p:nvPr>
            <p:ph type="body" sz="quarter" idx="21"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178" name="Text Placeholder 2"/>
          <p:cNvSpPr>
            <a:spLocks noGrp="1"/>
          </p:cNvSpPr>
          <p:nvPr>
            <p:ph type="body" sz="quarter" idx="22"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179" name="Body Level One…"/>
          <p:cNvSpPr txBox="1">
            <a:spLocks noGrp="1"/>
          </p:cNvSpPr>
          <p:nvPr>
            <p:ph type="body" sz="half" idx="23" hasCustomPrompt="1"/>
          </p:nvPr>
        </p:nvSpPr>
        <p:spPr>
          <a:xfrm>
            <a:off x="640200" y="3362631"/>
            <a:ext cx="11208089" cy="9459752"/>
          </a:xfrm>
          <a:prstGeom prst="rect">
            <a:avLst/>
          </a:prstGeom>
        </p:spPr>
        <p:txBody>
          <a:bodyPr/>
          <a:lstStyle/>
          <a:p>
            <a:r>
              <a:t> Body Level One
 Body Level Two</a:t>
            </a:r>
          </a:p>
        </p:txBody>
      </p:sp>
      <p:sp>
        <p:nvSpPr>
          <p:cNvPr id="18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DA6FE43E-CE05-BFE0-E6F3-CB8B9F01F1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92000" y="0"/>
            <a:ext cx="12192000" cy="13716000"/>
          </a:xfrm>
          <a:prstGeom prst="rect">
            <a:avLst/>
          </a:prstGeom>
        </p:spPr>
        <p:txBody>
          <a:bodyPr/>
          <a:lstStyle/>
          <a:p>
            <a:endParaRPr lang="en-GB"/>
          </a:p>
        </p:txBody>
      </p:sp>
      <p:sp>
        <p:nvSpPr>
          <p:cNvPr id="10" name="Body Level One…"/>
          <p:cNvSpPr txBox="1">
            <a:spLocks noGrp="1"/>
          </p:cNvSpPr>
          <p:nvPr>
            <p:ph type="body" sz="half" idx="12" hasCustomPrompt="1"/>
          </p:nvPr>
        </p:nvSpPr>
        <p:spPr>
          <a:xfrm>
            <a:off x="634188" y="2212259"/>
            <a:ext cx="10863906" cy="1061012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9" name="Line"/>
          <p:cNvSpPr/>
          <p:nvPr userDrawn="1"/>
        </p:nvSpPr>
        <p:spPr>
          <a:xfrm flipV="1">
            <a:off x="640203" y="1863962"/>
            <a:ext cx="10832471"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1" name="Text Placeholder 2"/>
          <p:cNvSpPr>
            <a:spLocks noGrp="1"/>
          </p:cNvSpPr>
          <p:nvPr>
            <p:ph type="body" sz="quarter" idx="13" hasCustomPrompt="1"/>
          </p:nvPr>
        </p:nvSpPr>
        <p:spPr>
          <a:xfrm>
            <a:off x="662885" y="807368"/>
            <a:ext cx="10835209"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278394888"/>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92000" y="0"/>
            <a:ext cx="12192000" cy="13716000"/>
          </a:xfrm>
          <a:prstGeom prst="rect">
            <a:avLst/>
          </a:prstGeom>
        </p:spPr>
        <p:txBody>
          <a:bodyPr/>
          <a:lstStyle/>
          <a:p>
            <a:endParaRPr lang="en-GB"/>
          </a:p>
        </p:txBody>
      </p:sp>
      <p:sp>
        <p:nvSpPr>
          <p:cNvPr id="10" name="Body Level One…"/>
          <p:cNvSpPr txBox="1">
            <a:spLocks noGrp="1"/>
          </p:cNvSpPr>
          <p:nvPr>
            <p:ph type="body" sz="half" idx="12" hasCustomPrompt="1"/>
          </p:nvPr>
        </p:nvSpPr>
        <p:spPr>
          <a:xfrm>
            <a:off x="634188" y="3392129"/>
            <a:ext cx="10863906" cy="943025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Line"/>
          <p:cNvSpPr/>
          <p:nvPr userDrawn="1"/>
        </p:nvSpPr>
        <p:spPr>
          <a:xfrm>
            <a:off x="634187" y="635134"/>
            <a:ext cx="10865285"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5" name="Line"/>
          <p:cNvSpPr/>
          <p:nvPr userDrawn="1"/>
        </p:nvSpPr>
        <p:spPr>
          <a:xfrm flipV="1">
            <a:off x="640203" y="3008670"/>
            <a:ext cx="1086193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Text Placeholder 2"/>
          <p:cNvSpPr>
            <a:spLocks noGrp="1"/>
          </p:cNvSpPr>
          <p:nvPr>
            <p:ph type="body" sz="quarter" idx="13" hasCustomPrompt="1"/>
          </p:nvPr>
        </p:nvSpPr>
        <p:spPr>
          <a:xfrm>
            <a:off x="633413" y="756920"/>
            <a:ext cx="10864681"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7" name="Text Placeholder 2"/>
          <p:cNvSpPr>
            <a:spLocks noGrp="1"/>
          </p:cNvSpPr>
          <p:nvPr>
            <p:ph type="body" sz="quarter" idx="14" hasCustomPrompt="1"/>
          </p:nvPr>
        </p:nvSpPr>
        <p:spPr>
          <a:xfrm>
            <a:off x="631354" y="1843655"/>
            <a:ext cx="10864681"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30325286"/>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13716000"/>
          </a:xfrm>
          <a:prstGeom prst="rect">
            <a:avLst/>
          </a:prstGeom>
        </p:spPr>
        <p:txBody>
          <a:bodyPr/>
          <a:lstStyle/>
          <a:p>
            <a:endParaRPr lang="en-GB"/>
          </a:p>
        </p:txBody>
      </p:sp>
      <p:sp>
        <p:nvSpPr>
          <p:cNvPr id="10" name="Body Level One…"/>
          <p:cNvSpPr txBox="1">
            <a:spLocks noGrp="1"/>
          </p:cNvSpPr>
          <p:nvPr>
            <p:ph type="body" sz="half" idx="1" hasCustomPrompt="1"/>
          </p:nvPr>
        </p:nvSpPr>
        <p:spPr>
          <a:xfrm>
            <a:off x="13084614" y="2212259"/>
            <a:ext cx="10553702" cy="1061012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Line"/>
          <p:cNvSpPr/>
          <p:nvPr userDrawn="1"/>
        </p:nvSpPr>
        <p:spPr>
          <a:xfrm flipV="1">
            <a:off x="13058794" y="1863962"/>
            <a:ext cx="1066169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9" name="Text Placeholder 2"/>
          <p:cNvSpPr>
            <a:spLocks noGrp="1"/>
          </p:cNvSpPr>
          <p:nvPr>
            <p:ph type="body" sz="quarter" idx="13" hasCustomPrompt="1"/>
          </p:nvPr>
        </p:nvSpPr>
        <p:spPr>
          <a:xfrm>
            <a:off x="13084614" y="807368"/>
            <a:ext cx="10664386"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814537667"/>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13716000"/>
          </a:xfrm>
          <a:prstGeom prst="rect">
            <a:avLst/>
          </a:prstGeom>
        </p:spPr>
        <p:txBody>
          <a:bodyPr/>
          <a:lstStyle/>
          <a:p>
            <a:endParaRPr lang="en-GB"/>
          </a:p>
        </p:txBody>
      </p:sp>
      <p:sp>
        <p:nvSpPr>
          <p:cNvPr id="10" name="Body Level One…"/>
          <p:cNvSpPr txBox="1">
            <a:spLocks noGrp="1"/>
          </p:cNvSpPr>
          <p:nvPr>
            <p:ph type="body" sz="half" idx="1" hasCustomPrompt="1"/>
          </p:nvPr>
        </p:nvSpPr>
        <p:spPr>
          <a:xfrm>
            <a:off x="13084614" y="3303639"/>
            <a:ext cx="10553702" cy="951874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3" name="Line"/>
          <p:cNvSpPr/>
          <p:nvPr userDrawn="1"/>
        </p:nvSpPr>
        <p:spPr>
          <a:xfrm>
            <a:off x="13086079" y="635134"/>
            <a:ext cx="10664979"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5" name="Line"/>
          <p:cNvSpPr/>
          <p:nvPr userDrawn="1"/>
        </p:nvSpPr>
        <p:spPr>
          <a:xfrm flipV="1">
            <a:off x="13088257" y="3008670"/>
            <a:ext cx="1066169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Text Placeholder 2"/>
          <p:cNvSpPr>
            <a:spLocks noGrp="1"/>
          </p:cNvSpPr>
          <p:nvPr>
            <p:ph type="body" sz="quarter" idx="11" hasCustomPrompt="1"/>
          </p:nvPr>
        </p:nvSpPr>
        <p:spPr>
          <a:xfrm>
            <a:off x="13084614" y="756920"/>
            <a:ext cx="10664386"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7" name="Text Placeholder 2"/>
          <p:cNvSpPr>
            <a:spLocks noGrp="1"/>
          </p:cNvSpPr>
          <p:nvPr>
            <p:ph type="body" sz="quarter" idx="13" hasCustomPrompt="1"/>
          </p:nvPr>
        </p:nvSpPr>
        <p:spPr>
          <a:xfrm>
            <a:off x="13082555" y="1843655"/>
            <a:ext cx="10664386"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13677773"/>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967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le &amp; Subtitle">
    <p:spTree>
      <p:nvGrpSpPr>
        <p:cNvPr id="1" name=""/>
        <p:cNvGrpSpPr/>
        <p:nvPr/>
      </p:nvGrpSpPr>
      <p:grpSpPr>
        <a:xfrm>
          <a:off x="0" y="0"/>
          <a:ext cx="0" cy="0"/>
          <a:chOff x="0" y="0"/>
          <a:chExt cx="0" cy="0"/>
        </a:xfrm>
      </p:grpSpPr>
      <p:sp>
        <p:nvSpPr>
          <p:cNvPr id="14" name="Body Level One…"/>
          <p:cNvSpPr txBox="1">
            <a:spLocks noGrp="1"/>
          </p:cNvSpPr>
          <p:nvPr>
            <p:ph type="body" sz="half" idx="1" hasCustomPrompt="1"/>
          </p:nvPr>
        </p:nvSpPr>
        <p:spPr>
          <a:xfrm>
            <a:off x="12587591" y="2238701"/>
            <a:ext cx="11050725" cy="10583682"/>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238701"/>
            <a:ext cx="0" cy="10583680"/>
          </a:xfrm>
          <a:prstGeom prst="line">
            <a:avLst/>
          </a:prstGeom>
          <a:noFill/>
          <a:ln w="25400" cap="flat">
            <a:solidFill>
              <a:schemeClr val="bg2"/>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7" name="Body Level One…"/>
          <p:cNvSpPr txBox="1">
            <a:spLocks noGrp="1"/>
          </p:cNvSpPr>
          <p:nvPr>
            <p:ph type="body" sz="half" idx="14" hasCustomPrompt="1"/>
          </p:nvPr>
        </p:nvSpPr>
        <p:spPr>
          <a:xfrm>
            <a:off x="640201" y="2238701"/>
            <a:ext cx="11208087" cy="10583681"/>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pic>
        <p:nvPicPr>
          <p:cNvPr id="2" name="image1.pdf" descr="image1.pdf">
            <a:extLst>
              <a:ext uri="{FF2B5EF4-FFF2-40B4-BE49-F238E27FC236}">
                <a16:creationId xmlns:a16="http://schemas.microsoft.com/office/drawing/2014/main" id="{B6726E8E-BB2D-1885-D115-F2784C8BBE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260676074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8_Title &amp; Subtitle">
    <p:spTree>
      <p:nvGrpSpPr>
        <p:cNvPr id="1" name=""/>
        <p:cNvGrpSpPr/>
        <p:nvPr/>
      </p:nvGrpSpPr>
      <p:grpSpPr>
        <a:xfrm>
          <a:off x="0" y="0"/>
          <a:ext cx="0" cy="0"/>
          <a:chOff x="0" y="0"/>
          <a:chExt cx="0" cy="0"/>
        </a:xfrm>
      </p:grpSpPr>
      <p:sp>
        <p:nvSpPr>
          <p:cNvPr id="14" name="Body Level One…"/>
          <p:cNvSpPr txBox="1">
            <a:spLocks noGrp="1"/>
          </p:cNvSpPr>
          <p:nvPr>
            <p:ph type="body" sz="half" idx="1" hasCustomPrompt="1"/>
          </p:nvPr>
        </p:nvSpPr>
        <p:spPr>
          <a:xfrm>
            <a:off x="12587591" y="3333137"/>
            <a:ext cx="11050725" cy="9489246"/>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3333136"/>
            <a:ext cx="0" cy="948924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7" name="Text Placeholder 2"/>
          <p:cNvSpPr>
            <a:spLocks noGrp="1"/>
          </p:cNvSpPr>
          <p:nvPr>
            <p:ph type="body" sz="quarter" idx="1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8"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pic>
        <p:nvPicPr>
          <p:cNvPr id="2" name="image1.pdf" descr="image1.pdf">
            <a:extLst>
              <a:ext uri="{FF2B5EF4-FFF2-40B4-BE49-F238E27FC236}">
                <a16:creationId xmlns:a16="http://schemas.microsoft.com/office/drawing/2014/main" id="{95B9AF35-0F55-47C9-A046-3FE2A125EF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2767034409"/>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9_Title &amp; Subtitle">
    <p:spTree>
      <p:nvGrpSpPr>
        <p:cNvPr id="1" name=""/>
        <p:cNvGrpSpPr/>
        <p:nvPr/>
      </p:nvGrpSpPr>
      <p:grpSpPr>
        <a:xfrm>
          <a:off x="0" y="0"/>
          <a:ext cx="0" cy="0"/>
          <a:chOff x="0" y="0"/>
          <a:chExt cx="0" cy="0"/>
        </a:xfrm>
      </p:grpSpPr>
      <p:sp>
        <p:nvSpPr>
          <p:cNvPr id="215" name="Rectangle 1"/>
          <p:cNvSpPr/>
          <p:nvPr/>
        </p:nvSpPr>
        <p:spPr>
          <a:xfrm>
            <a:off x="0" y="0"/>
            <a:ext cx="24384000" cy="13716000"/>
          </a:xfrm>
          <a:prstGeom prst="rect">
            <a:avLst/>
          </a:prstGeom>
          <a:solidFill>
            <a:srgbClr val="005E7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17"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218"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a:p>
        </p:txBody>
      </p:sp>
      <p:sp>
        <p:nvSpPr>
          <p:cNvPr id="219"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20"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21"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222"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97CCB6E4-CB34-25B9-6CA2-28BB3F8FDA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6_Title &amp; Subtitle">
    <p:spTree>
      <p:nvGrpSpPr>
        <p:cNvPr id="1" name=""/>
        <p:cNvGrpSpPr/>
        <p:nvPr/>
      </p:nvGrpSpPr>
      <p:grpSpPr>
        <a:xfrm>
          <a:off x="0" y="0"/>
          <a:ext cx="0" cy="0"/>
          <a:chOff x="0" y="0"/>
          <a:chExt cx="0" cy="0"/>
        </a:xfrm>
      </p:grpSpPr>
      <p:sp>
        <p:nvSpPr>
          <p:cNvPr id="229"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31"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232"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a:p>
        </p:txBody>
      </p:sp>
      <p:sp>
        <p:nvSpPr>
          <p:cNvPr id="233"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34"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35"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23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57376109-6CD7-87B6-24E8-BDC669D878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8_Title &amp; Subtitle">
    <p:spTree>
      <p:nvGrpSpPr>
        <p:cNvPr id="1" name=""/>
        <p:cNvGrpSpPr/>
        <p:nvPr/>
      </p:nvGrpSpPr>
      <p:grpSpPr>
        <a:xfrm>
          <a:off x="0" y="0"/>
          <a:ext cx="0" cy="0"/>
          <a:chOff x="0" y="0"/>
          <a:chExt cx="0" cy="0"/>
        </a:xfrm>
      </p:grpSpPr>
      <p:sp>
        <p:nvSpPr>
          <p:cNvPr id="229"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33"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34"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 name="Body Level One…">
            <a:extLst>
              <a:ext uri="{FF2B5EF4-FFF2-40B4-BE49-F238E27FC236}">
                <a16:creationId xmlns:a16="http://schemas.microsoft.com/office/drawing/2014/main" id="{CEBCB29A-0634-6299-0BFA-3B83401B4A8C}"/>
              </a:ext>
            </a:extLst>
          </p:cNvPr>
          <p:cNvSpPr txBox="1">
            <a:spLocks noGrp="1"/>
          </p:cNvSpPr>
          <p:nvPr>
            <p:ph type="body" sz="half" idx="22" hasCustomPrompt="1"/>
          </p:nvPr>
        </p:nvSpPr>
        <p:spPr>
          <a:xfrm>
            <a:off x="640200" y="2190749"/>
            <a:ext cx="23108800" cy="10631634"/>
          </a:xfrm>
          <a:prstGeom prst="rect">
            <a:avLst/>
          </a:prstGeom>
        </p:spPr>
        <p:txBody>
          <a:bodyPr/>
          <a:lstStyle>
            <a:lvl1pPr>
              <a:tabLst>
                <a:tab pos="3302000" algn="l"/>
              </a:tabLst>
              <a:defRPr>
                <a:solidFill>
                  <a:srgbClr val="EDEDED"/>
                </a:solidFill>
              </a:defRPr>
            </a:lvl1pPr>
          </a:lstStyle>
          <a:p>
            <a:r>
              <a:t> Body Level One
 Body Level Two</a:t>
            </a:r>
          </a:p>
        </p:txBody>
      </p:sp>
      <p:pic>
        <p:nvPicPr>
          <p:cNvPr id="3" name="image1.pdf" descr="image1.pdf">
            <a:extLst>
              <a:ext uri="{FF2B5EF4-FFF2-40B4-BE49-F238E27FC236}">
                <a16:creationId xmlns:a16="http://schemas.microsoft.com/office/drawing/2014/main" id="{5250BF71-2305-25F4-5624-9D36D6C662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144642043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10_Title &amp; Subtitle">
    <p:spTree>
      <p:nvGrpSpPr>
        <p:cNvPr id="1" name=""/>
        <p:cNvGrpSpPr/>
        <p:nvPr/>
      </p:nvGrpSpPr>
      <p:grpSpPr>
        <a:xfrm>
          <a:off x="0" y="0"/>
          <a:ext cx="0" cy="0"/>
          <a:chOff x="0" y="0"/>
          <a:chExt cx="0" cy="0"/>
        </a:xfrm>
      </p:grpSpPr>
      <p:sp>
        <p:nvSpPr>
          <p:cNvPr id="255" name="Rectangle 1"/>
          <p:cNvSpPr/>
          <p:nvPr/>
        </p:nvSpPr>
        <p:spPr>
          <a:xfrm>
            <a:off x="0" y="0"/>
            <a:ext cx="24384000" cy="13716000"/>
          </a:xfrm>
          <a:prstGeom prst="rect">
            <a:avLst/>
          </a:prstGeom>
          <a:solidFill>
            <a:srgbClr val="4A2044"/>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56"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57"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sp>
        <p:nvSpPr>
          <p:cNvPr id="259"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60" name="Body Level One…"/>
          <p:cNvSpPr txBox="1">
            <a:spLocks noGrp="1"/>
          </p:cNvSpPr>
          <p:nvPr>
            <p:ph type="body" sz="half" idx="23" hasCustomPrompt="1"/>
          </p:nvPr>
        </p:nvSpPr>
        <p:spPr>
          <a:xfrm>
            <a:off x="640200" y="3362631"/>
            <a:ext cx="11208089" cy="9459752"/>
          </a:xfrm>
          <a:prstGeom prst="rect">
            <a:avLst/>
          </a:prstGeom>
        </p:spPr>
        <p:txBody>
          <a:bodyPr/>
          <a:lstStyle>
            <a:lvl1pPr>
              <a:defRPr>
                <a:solidFill>
                  <a:srgbClr val="EDEDED"/>
                </a:solidFill>
                <a:latin typeface="Cymru Sans Body"/>
                <a:ea typeface="Cymru Sans Body"/>
                <a:cs typeface="Cymru Sans Body"/>
                <a:sym typeface="Cymru Sans Body"/>
              </a:defRPr>
            </a:lvl1pPr>
          </a:lstStyle>
          <a:p>
            <a:r>
              <a:t> Body Level One
 Body Level Two</a:t>
            </a:r>
          </a:p>
        </p:txBody>
      </p:sp>
      <p:sp>
        <p:nvSpPr>
          <p:cNvPr id="261" name="Straight Connector 19"/>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62" name="Line"/>
          <p:cNvSpPr/>
          <p:nvPr/>
        </p:nvSpPr>
        <p:spPr>
          <a:xfrm>
            <a:off x="634185" y="635135"/>
            <a:ext cx="23079906" cy="1"/>
          </a:xfrm>
          <a:prstGeom prst="line">
            <a:avLst/>
          </a:prstGeom>
          <a:ln w="25400">
            <a:solidFill>
              <a:srgbClr val="DDDDDD"/>
            </a:solidFill>
            <a:miter lim="400000"/>
          </a:ln>
        </p:spPr>
        <p:txBody>
          <a:bodyPr lIns="45718" tIns="45718" rIns="45718" bIns="45718"/>
          <a:lstStyle/>
          <a:p>
            <a:endParaRPr/>
          </a:p>
        </p:txBody>
      </p:sp>
      <p:sp>
        <p:nvSpPr>
          <p:cNvPr id="263"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6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93582F21-0613-02CD-E3DB-683A029D9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11_Title &amp; Subtitle">
    <p:spTree>
      <p:nvGrpSpPr>
        <p:cNvPr id="1" name=""/>
        <p:cNvGrpSpPr/>
        <p:nvPr/>
      </p:nvGrpSpPr>
      <p:grpSpPr>
        <a:xfrm>
          <a:off x="0" y="0"/>
          <a:ext cx="0" cy="0"/>
          <a:chOff x="0" y="0"/>
          <a:chExt cx="0" cy="0"/>
        </a:xfrm>
      </p:grpSpPr>
      <p:sp>
        <p:nvSpPr>
          <p:cNvPr id="271" name="Rectangle 1"/>
          <p:cNvSpPr/>
          <p:nvPr/>
        </p:nvSpPr>
        <p:spPr>
          <a:xfrm>
            <a:off x="0" y="0"/>
            <a:ext cx="24384000" cy="13716000"/>
          </a:xfrm>
          <a:prstGeom prst="rect">
            <a:avLst/>
          </a:prstGeom>
          <a:solidFill>
            <a:srgbClr val="99956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72"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73"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sp>
        <p:nvSpPr>
          <p:cNvPr id="275"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76" name="Straight Connector 19"/>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77"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78"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279"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11B7436D-11F7-B345-A2E0-E4F79D653F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2_Title &amp; Subtitle">
    <p:spTree>
      <p:nvGrpSpPr>
        <p:cNvPr id="1" name=""/>
        <p:cNvGrpSpPr/>
        <p:nvPr/>
      </p:nvGrpSpPr>
      <p:grpSpPr>
        <a:xfrm>
          <a:off x="0" y="0"/>
          <a:ext cx="0" cy="0"/>
          <a:chOff x="0" y="0"/>
          <a:chExt cx="0" cy="0"/>
        </a:xfrm>
      </p:grpSpPr>
      <p:sp>
        <p:nvSpPr>
          <p:cNvPr id="286" name="Rectangle 1"/>
          <p:cNvSpPr/>
          <p:nvPr/>
        </p:nvSpPr>
        <p:spPr>
          <a:xfrm>
            <a:off x="0" y="0"/>
            <a:ext cx="24384000" cy="13716000"/>
          </a:xfrm>
          <a:prstGeom prst="rect">
            <a:avLst/>
          </a:prstGeom>
          <a:solidFill>
            <a:srgbClr val="005E7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87"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88"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pic>
        <p:nvPicPr>
          <p:cNvPr id="28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290"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91" name="Straight Connector 7"/>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92"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93"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29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13_Title &amp; Subtitle">
    <p:spTree>
      <p:nvGrpSpPr>
        <p:cNvPr id="1" name=""/>
        <p:cNvGrpSpPr/>
        <p:nvPr/>
      </p:nvGrpSpPr>
      <p:grpSpPr>
        <a:xfrm>
          <a:off x="0" y="0"/>
          <a:ext cx="0" cy="0"/>
          <a:chOff x="0" y="0"/>
          <a:chExt cx="0" cy="0"/>
        </a:xfrm>
      </p:grpSpPr>
      <p:sp>
        <p:nvSpPr>
          <p:cNvPr id="301"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302"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303"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pic>
        <p:nvPicPr>
          <p:cNvPr id="30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305" name="Body Level One…"/>
          <p:cNvSpPr txBox="1">
            <a:spLocks noGrp="1"/>
          </p:cNvSpPr>
          <p:nvPr>
            <p:ph type="body" sz="half" idx="22" hasCustomPrompt="1"/>
          </p:nvPr>
        </p:nvSpPr>
        <p:spPr>
          <a:xfrm>
            <a:off x="12587591" y="3362631"/>
            <a:ext cx="11050726" cy="9459753"/>
          </a:xfrm>
          <a:prstGeom prst="rect">
            <a:avLst/>
          </a:prstGeom>
        </p:spPr>
        <p:txBody>
          <a:bodyPr/>
          <a:lstStyle>
            <a:lvl1pPr>
              <a:defRPr sz="4000">
                <a:solidFill>
                  <a:srgbClr val="EDEDED"/>
                </a:solidFill>
              </a:defRPr>
            </a:lvl1pPr>
          </a:lstStyle>
          <a:p>
            <a:r>
              <a:t> Body Level One
 Body Level Two</a:t>
            </a:r>
          </a:p>
        </p:txBody>
      </p:sp>
      <p:sp>
        <p:nvSpPr>
          <p:cNvPr id="306"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307" name="Straight Connector 24"/>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308"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309"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8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B142B1-72D5-F8B6-AF65-56065094CF44}"/>
              </a:ext>
            </a:extLst>
          </p:cNvPr>
          <p:cNvSpPr/>
          <p:nvPr userDrawn="1"/>
        </p:nvSpPr>
        <p:spPr>
          <a:xfrm>
            <a:off x="0" y="0"/>
            <a:ext cx="24384000" cy="13716000"/>
          </a:xfrm>
          <a:prstGeom prst="rect">
            <a:avLst/>
          </a:prstGeom>
          <a:solidFill>
            <a:srgbClr val="FCE7E7"/>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238701"/>
            <a:ext cx="11050725" cy="10583682"/>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238701"/>
            <a:ext cx="0" cy="10583680"/>
          </a:xfrm>
          <a:prstGeom prst="line">
            <a:avLst/>
          </a:prstGeom>
          <a:noFill/>
          <a:ln w="25400" cap="flat">
            <a:solidFill>
              <a:schemeClr val="bg2"/>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7" name="Body Level One…"/>
          <p:cNvSpPr txBox="1">
            <a:spLocks noGrp="1"/>
          </p:cNvSpPr>
          <p:nvPr>
            <p:ph type="body" sz="half" idx="14" hasCustomPrompt="1"/>
          </p:nvPr>
        </p:nvSpPr>
        <p:spPr>
          <a:xfrm>
            <a:off x="640201" y="2238701"/>
            <a:ext cx="11208087" cy="10583681"/>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1835762425"/>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9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F220DD-7C22-1E1F-7A4C-46398FFA7AFE}"/>
              </a:ext>
            </a:extLst>
          </p:cNvPr>
          <p:cNvSpPr/>
          <p:nvPr userDrawn="1"/>
        </p:nvSpPr>
        <p:spPr>
          <a:xfrm>
            <a:off x="0" y="0"/>
            <a:ext cx="24384000" cy="13716000"/>
          </a:xfrm>
          <a:prstGeom prst="rect">
            <a:avLst/>
          </a:prstGeom>
          <a:solidFill>
            <a:srgbClr val="FCE7E7"/>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3333137"/>
            <a:ext cx="11050725" cy="9489246"/>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3333136"/>
            <a:ext cx="0" cy="948924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7" name="Text Placeholder 2"/>
          <p:cNvSpPr>
            <a:spLocks noGrp="1"/>
          </p:cNvSpPr>
          <p:nvPr>
            <p:ph type="body" sz="quarter" idx="1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8"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406656855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D34417-6BD3-E2E1-CC1B-CBEFED079302}"/>
              </a:ext>
            </a:extLst>
          </p:cNvPr>
          <p:cNvSpPr/>
          <p:nvPr userDrawn="1"/>
        </p:nvSpPr>
        <p:spPr>
          <a:xfrm>
            <a:off x="0" y="0"/>
            <a:ext cx="24384000" cy="13716000"/>
          </a:xfrm>
          <a:prstGeom prst="rect">
            <a:avLst/>
          </a:prstGeom>
          <a:solidFill>
            <a:srgbClr val="FCE7E7"/>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sp>
        <p:nvSpPr>
          <p:cNvPr id="11" name="Body Level One…"/>
          <p:cNvSpPr txBox="1">
            <a:spLocks noGrp="1"/>
          </p:cNvSpPr>
          <p:nvPr>
            <p:ph type="body" sz="half" idx="12" hasCustomPrompt="1"/>
          </p:nvPr>
        </p:nvSpPr>
        <p:spPr>
          <a:xfrm>
            <a:off x="634188" y="2238703"/>
            <a:ext cx="23114812" cy="10583680"/>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sp>
        <p:nvSpPr>
          <p:cNvPr id="12" name="Line"/>
          <p:cNvSpPr/>
          <p:nvPr userDrawn="1"/>
        </p:nvSpPr>
        <p:spPr>
          <a:xfrm flipV="1">
            <a:off x="640203" y="1863963"/>
            <a:ext cx="23080283"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pic>
        <p:nvPicPr>
          <p:cNvPr id="2" name="image1.pdf" descr="image1.pdf">
            <a:extLst>
              <a:ext uri="{FF2B5EF4-FFF2-40B4-BE49-F238E27FC236}">
                <a16:creationId xmlns:a16="http://schemas.microsoft.com/office/drawing/2014/main" id="{61CEB53C-76A0-2CBF-2A06-EE57C1A2B5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Tree>
    <p:extLst>
      <p:ext uri="{BB962C8B-B14F-4D97-AF65-F5344CB8AC3E}">
        <p14:creationId xmlns:p14="http://schemas.microsoft.com/office/powerpoint/2010/main" val="1903734477"/>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amp; Content">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5" y="2105031"/>
            <a:ext cx="23187025" cy="9850749"/>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6" name="Text Placeholder 5">
            <a:extLst>
              <a:ext uri="{FF2B5EF4-FFF2-40B4-BE49-F238E27FC236}">
                <a16:creationId xmlns:a16="http://schemas.microsoft.com/office/drawing/2014/main" id="{A06E1F88-67B6-453D-BE2B-72E04FBB62EF}"/>
              </a:ext>
            </a:extLst>
          </p:cNvPr>
          <p:cNvSpPr>
            <a:spLocks noGrp="1"/>
          </p:cNvSpPr>
          <p:nvPr>
            <p:ph type="body" sz="quarter" idx="14" hasCustomPrompt="1"/>
          </p:nvPr>
        </p:nvSpPr>
        <p:spPr>
          <a:xfrm>
            <a:off x="561976" y="12245876"/>
            <a:ext cx="20528218" cy="998175"/>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3" name="Picture 2">
            <a:extLst>
              <a:ext uri="{FF2B5EF4-FFF2-40B4-BE49-F238E27FC236}">
                <a16:creationId xmlns:a16="http://schemas.microsoft.com/office/drawing/2014/main" id="{52B1BFAA-F3A5-2B27-2679-B62B63F2E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18617" y="12524528"/>
            <a:ext cx="3124857" cy="719523"/>
          </a:xfrm>
          <a:prstGeom prst="rect">
            <a:avLst/>
          </a:prstGeom>
        </p:spPr>
      </p:pic>
    </p:spTree>
    <p:extLst>
      <p:ext uri="{BB962C8B-B14F-4D97-AF65-F5344CB8AC3E}">
        <p14:creationId xmlns:p14="http://schemas.microsoft.com/office/powerpoint/2010/main" val="4266101846"/>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2" name="Text Placeholder 5">
            <a:extLst>
              <a:ext uri="{FF2B5EF4-FFF2-40B4-BE49-F238E27FC236}">
                <a16:creationId xmlns:a16="http://schemas.microsoft.com/office/drawing/2014/main" id="{91F4F05D-E2D2-AC99-819D-0F17B0AB1DC9}"/>
              </a:ext>
            </a:extLst>
          </p:cNvPr>
          <p:cNvSpPr>
            <a:spLocks noGrp="1"/>
          </p:cNvSpPr>
          <p:nvPr>
            <p:ph type="body" sz="quarter" idx="14" hasCustomPrompt="1"/>
          </p:nvPr>
        </p:nvSpPr>
        <p:spPr>
          <a:xfrm>
            <a:off x="561976" y="12245876"/>
            <a:ext cx="20528218" cy="998175"/>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4" name="Picture 3">
            <a:extLst>
              <a:ext uri="{FF2B5EF4-FFF2-40B4-BE49-F238E27FC236}">
                <a16:creationId xmlns:a16="http://schemas.microsoft.com/office/drawing/2014/main" id="{36BB701D-C7AB-B53D-744B-F9C720D5C4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66859" y="12524528"/>
            <a:ext cx="3124857" cy="719523"/>
          </a:xfrm>
          <a:prstGeom prst="rect">
            <a:avLst/>
          </a:prstGeom>
        </p:spPr>
      </p:pic>
    </p:spTree>
    <p:extLst>
      <p:ext uri="{BB962C8B-B14F-4D97-AF65-F5344CB8AC3E}">
        <p14:creationId xmlns:p14="http://schemas.microsoft.com/office/powerpoint/2010/main" val="4290152993"/>
      </p:ext>
    </p:extLst>
  </p:cSld>
  <p:clrMapOvr>
    <a:masterClrMapping/>
  </p:clrMapOvr>
  <p:transition spd="med"/>
  <p:extLst>
    <p:ext uri="{DCECCB84-F9BA-43D5-87BE-67443E8EF086}">
      <p15:sldGuideLst xmlns:p15="http://schemas.microsoft.com/office/powerpoint/2012/main">
        <p15:guide id="2" pos="768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5" y="3762375"/>
            <a:ext cx="23187025" cy="8193405"/>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4" name="Text Placeholder 3">
            <a:extLst>
              <a:ext uri="{FF2B5EF4-FFF2-40B4-BE49-F238E27FC236}">
                <a16:creationId xmlns:a16="http://schemas.microsoft.com/office/drawing/2014/main" id="{0458F7B6-8E98-E727-AE8B-BAAD9C8B4308}"/>
              </a:ext>
            </a:extLst>
          </p:cNvPr>
          <p:cNvSpPr>
            <a:spLocks noGrp="1"/>
          </p:cNvSpPr>
          <p:nvPr>
            <p:ph type="body" sz="quarter" idx="14"/>
          </p:nvPr>
        </p:nvSpPr>
        <p:spPr>
          <a:xfrm>
            <a:off x="561975" y="2105029"/>
            <a:ext cx="23158328" cy="1552572"/>
          </a:xfrm>
          <a:prstGeom prst="rect">
            <a:avLst/>
          </a:prstGeom>
        </p:spPr>
        <p:txBody>
          <a:bodyPr/>
          <a:lstStyle>
            <a:lvl1pPr marL="0" indent="0">
              <a:spcBef>
                <a:spcPct val="0"/>
              </a:spcBef>
              <a:buNone/>
              <a:defRPr sz="2800"/>
            </a:lvl1pPr>
            <a:lvl2pPr marL="0" indent="0">
              <a:spcBef>
                <a:spcPct val="0"/>
              </a:spcBef>
              <a:buNone/>
              <a:defRPr sz="2800"/>
            </a:lvl2pPr>
            <a:lvl3pPr marL="0" indent="0">
              <a:spcBef>
                <a:spcPct val="0"/>
              </a:spcBef>
              <a:buNone/>
              <a:defRPr sz="2800"/>
            </a:lvl3pPr>
            <a:lvl4pPr marL="0" indent="0">
              <a:spcBef>
                <a:spcPct val="0"/>
              </a:spcBef>
              <a:buNone/>
              <a:defRPr sz="2800"/>
            </a:lvl4pPr>
            <a:lvl5pPr marL="0" indent="0">
              <a:spcBef>
                <a:spcPct val="0"/>
              </a:spcBef>
              <a:buNone/>
              <a:defRPr sz="2800"/>
            </a:lvl5pPr>
          </a:lstStyle>
          <a:p>
            <a:pPr lvl="0"/>
            <a:r>
              <a:rPr lang="en-US"/>
              <a:t>Click to edit Master text styles</a:t>
            </a:r>
          </a:p>
        </p:txBody>
      </p:sp>
      <p:sp>
        <p:nvSpPr>
          <p:cNvPr id="5" name="Text Placeholder 5">
            <a:extLst>
              <a:ext uri="{FF2B5EF4-FFF2-40B4-BE49-F238E27FC236}">
                <a16:creationId xmlns:a16="http://schemas.microsoft.com/office/drawing/2014/main" id="{B94B69F0-754D-0194-DFCF-06AF43E4BB05}"/>
              </a:ext>
            </a:extLst>
          </p:cNvPr>
          <p:cNvSpPr>
            <a:spLocks noGrp="1"/>
          </p:cNvSpPr>
          <p:nvPr>
            <p:ph type="body" sz="quarter" idx="15" hasCustomPrompt="1"/>
          </p:nvPr>
        </p:nvSpPr>
        <p:spPr>
          <a:xfrm>
            <a:off x="561976" y="12245876"/>
            <a:ext cx="20528218" cy="998175"/>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2" name="Picture 1">
            <a:extLst>
              <a:ext uri="{FF2B5EF4-FFF2-40B4-BE49-F238E27FC236}">
                <a16:creationId xmlns:a16="http://schemas.microsoft.com/office/drawing/2014/main" id="{6D943A4C-0DED-3184-AC3E-79CE7F6F67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32353" y="12524528"/>
            <a:ext cx="3124857" cy="719523"/>
          </a:xfrm>
          <a:prstGeom prst="rect">
            <a:avLst/>
          </a:prstGeom>
        </p:spPr>
      </p:pic>
    </p:spTree>
    <p:extLst>
      <p:ext uri="{BB962C8B-B14F-4D97-AF65-F5344CB8AC3E}">
        <p14:creationId xmlns:p14="http://schemas.microsoft.com/office/powerpoint/2010/main" val="2544532918"/>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guide id="4" orient="horz" pos="237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4" name="Text Placeholder 3">
            <a:extLst>
              <a:ext uri="{FF2B5EF4-FFF2-40B4-BE49-F238E27FC236}">
                <a16:creationId xmlns:a16="http://schemas.microsoft.com/office/drawing/2014/main" id="{0458F7B6-8E98-E727-AE8B-BAAD9C8B4308}"/>
              </a:ext>
            </a:extLst>
          </p:cNvPr>
          <p:cNvSpPr>
            <a:spLocks noGrp="1"/>
          </p:cNvSpPr>
          <p:nvPr>
            <p:ph type="body" sz="quarter" idx="14"/>
          </p:nvPr>
        </p:nvSpPr>
        <p:spPr>
          <a:xfrm>
            <a:off x="561975" y="2105029"/>
            <a:ext cx="23223538" cy="1552572"/>
          </a:xfrm>
          <a:prstGeom prst="rect">
            <a:avLst/>
          </a:prstGeom>
        </p:spPr>
        <p:txBody>
          <a:bodyPr/>
          <a:lstStyle>
            <a:lvl1pPr marL="0" indent="0">
              <a:spcBef>
                <a:spcPct val="0"/>
              </a:spcBef>
              <a:buNone/>
              <a:defRPr sz="2800"/>
            </a:lvl1pPr>
            <a:lvl2pPr marL="0" indent="0">
              <a:spcBef>
                <a:spcPct val="0"/>
              </a:spcBef>
              <a:buNone/>
              <a:defRPr sz="2800"/>
            </a:lvl2pPr>
            <a:lvl3pPr marL="0" indent="0">
              <a:spcBef>
                <a:spcPct val="0"/>
              </a:spcBef>
              <a:buNone/>
              <a:defRPr sz="2800"/>
            </a:lvl3pPr>
            <a:lvl4pPr marL="0" indent="0">
              <a:spcBef>
                <a:spcPct val="0"/>
              </a:spcBef>
              <a:buNone/>
              <a:defRPr sz="2800"/>
            </a:lvl4pPr>
            <a:lvl5pPr marL="0" indent="0">
              <a:spcBef>
                <a:spcPct val="0"/>
              </a:spcBef>
              <a:buNone/>
              <a:defRPr sz="2800"/>
            </a:lvl5pPr>
          </a:lstStyle>
          <a:p>
            <a:pPr lvl="0"/>
            <a:r>
              <a:rPr lang="en-US"/>
              <a:t>Click to edit Master text styles</a:t>
            </a:r>
          </a:p>
        </p:txBody>
      </p:sp>
      <p:sp>
        <p:nvSpPr>
          <p:cNvPr id="3" name="Text Placeholder 5">
            <a:extLst>
              <a:ext uri="{FF2B5EF4-FFF2-40B4-BE49-F238E27FC236}">
                <a16:creationId xmlns:a16="http://schemas.microsoft.com/office/drawing/2014/main" id="{32505BD3-4CEC-D56C-C4E1-3F38073CD784}"/>
              </a:ext>
            </a:extLst>
          </p:cNvPr>
          <p:cNvSpPr>
            <a:spLocks noGrp="1"/>
          </p:cNvSpPr>
          <p:nvPr>
            <p:ph type="body" sz="quarter" idx="15" hasCustomPrompt="1"/>
          </p:nvPr>
        </p:nvSpPr>
        <p:spPr>
          <a:xfrm>
            <a:off x="561976" y="12245876"/>
            <a:ext cx="20528218" cy="998175"/>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5" name="Picture 4">
            <a:extLst>
              <a:ext uri="{FF2B5EF4-FFF2-40B4-BE49-F238E27FC236}">
                <a16:creationId xmlns:a16="http://schemas.microsoft.com/office/drawing/2014/main" id="{657C761E-8991-7207-A04E-CB7507A085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84112" y="12524528"/>
            <a:ext cx="3124857" cy="719523"/>
          </a:xfrm>
          <a:prstGeom prst="rect">
            <a:avLst/>
          </a:prstGeom>
        </p:spPr>
      </p:pic>
    </p:spTree>
    <p:extLst>
      <p:ext uri="{BB962C8B-B14F-4D97-AF65-F5344CB8AC3E}">
        <p14:creationId xmlns:p14="http://schemas.microsoft.com/office/powerpoint/2010/main" val="4019538023"/>
      </p:ext>
    </p:extLst>
  </p:cSld>
  <p:clrMapOvr>
    <a:masterClrMapping/>
  </p:clrMapOvr>
  <p:transition spd="med"/>
  <p:extLst>
    <p:ext uri="{DCECCB84-F9BA-43D5-87BE-67443E8EF086}">
      <p15:sldGuideLst xmlns:p15="http://schemas.microsoft.com/office/powerpoint/2012/main">
        <p15:guide id="2" pos="7680" userDrawn="1">
          <p15:clr>
            <a:srgbClr val="FBAE40"/>
          </p15:clr>
        </p15:guide>
        <p15:guide id="4" orient="horz" pos="2415" userDrawn="1">
          <p15:clr>
            <a:srgbClr val="FBAE40"/>
          </p15:clr>
        </p15:guide>
        <p15:guide id="7" pos="14983"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Custom Layout">
    <p:spTree>
      <p:nvGrpSpPr>
        <p:cNvPr id="1" name=""/>
        <p:cNvGrpSpPr/>
        <p:nvPr/>
      </p:nvGrpSpPr>
      <p:grpSpPr>
        <a:xfrm>
          <a:off x="0" y="0"/>
          <a:ext cx="0" cy="0"/>
          <a:chOff x="0" y="0"/>
          <a:chExt cx="0" cy="0"/>
        </a:xfrm>
      </p:grpSpPr>
      <p:pic>
        <p:nvPicPr>
          <p:cNvPr id="38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pic>
        <p:nvPicPr>
          <p:cNvPr id="390"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391" name="Body Level One…"/>
          <p:cNvSpPr txBox="1">
            <a:spLocks noGrp="1"/>
          </p:cNvSpPr>
          <p:nvPr>
            <p:ph type="body" sz="half" idx="1" hasCustomPrompt="1"/>
          </p:nvPr>
        </p:nvSpPr>
        <p:spPr>
          <a:xfrm>
            <a:off x="12587591" y="5076974"/>
            <a:ext cx="11050726" cy="7745409"/>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392" name="Body Level One…"/>
          <p:cNvSpPr txBox="1">
            <a:spLocks noGrp="1"/>
          </p:cNvSpPr>
          <p:nvPr>
            <p:ph type="body" sz="half" idx="21" hasCustomPrompt="1"/>
          </p:nvPr>
        </p:nvSpPr>
        <p:spPr>
          <a:xfrm>
            <a:off x="640200" y="5076976"/>
            <a:ext cx="11208089" cy="7745407"/>
          </a:xfrm>
          <a:prstGeom prst="rect">
            <a:avLst/>
          </a:prstGeom>
        </p:spPr>
        <p:txBody>
          <a:bodyPr/>
          <a:lstStyle>
            <a:lvl1pPr>
              <a:defRPr sz="4000"/>
            </a:lvl1pPr>
          </a:lstStyle>
          <a:p>
            <a:r>
              <a:t> Body Level One
 Body Level Two</a:t>
            </a:r>
          </a:p>
        </p:txBody>
      </p:sp>
      <p:sp>
        <p:nvSpPr>
          <p:cNvPr id="393" name="Straight Connector 8"/>
          <p:cNvSpPr/>
          <p:nvPr/>
        </p:nvSpPr>
        <p:spPr>
          <a:xfrm flipH="1">
            <a:off x="12159574" y="2163810"/>
            <a:ext cx="1" cy="10658572"/>
          </a:xfrm>
          <a:prstGeom prst="line">
            <a:avLst/>
          </a:prstGeom>
          <a:ln w="25400">
            <a:solidFill>
              <a:srgbClr val="7D7D7D"/>
            </a:solidFill>
            <a:miter/>
          </a:ln>
        </p:spPr>
        <p:txBody>
          <a:bodyPr lIns="45718" tIns="45718" rIns="45718" bIns="45718"/>
          <a:lstStyle/>
          <a:p>
            <a:endParaRPr/>
          </a:p>
        </p:txBody>
      </p:sp>
      <p:sp>
        <p:nvSpPr>
          <p:cNvPr id="394" name="Text Placeholder 2"/>
          <p:cNvSpPr>
            <a:spLocks noGrp="1"/>
          </p:cNvSpPr>
          <p:nvPr>
            <p:ph type="body" sz="quarter" idx="22" hasCustomPrompt="1"/>
          </p:nvPr>
        </p:nvSpPr>
        <p:spPr>
          <a:xfrm>
            <a:off x="633412" y="2163810"/>
            <a:ext cx="11214101" cy="2351090"/>
          </a:xfrm>
          <a:prstGeom prst="rect">
            <a:avLst/>
          </a:prstGeom>
        </p:spPr>
        <p:txBody>
          <a:bodyPr anchor="b"/>
          <a:lstStyle>
            <a:lvl1pPr marL="0" indent="0">
              <a:buSzTx/>
              <a:buFontTx/>
              <a:buNone/>
              <a:defRPr sz="8800">
                <a:latin typeface="Cymru Sans Headline"/>
                <a:ea typeface="Cymru Sans Headline"/>
                <a:cs typeface="Cymru Sans Headline"/>
                <a:sym typeface="Cymru Sans Headline"/>
              </a:defRPr>
            </a:lvl1pPr>
          </a:lstStyle>
          <a:p>
            <a:r>
              <a:t>Master</a:t>
            </a:r>
          </a:p>
        </p:txBody>
      </p:sp>
      <p:sp>
        <p:nvSpPr>
          <p:cNvPr id="395" name="Text Placeholder 2"/>
          <p:cNvSpPr>
            <a:spLocks noGrp="1"/>
          </p:cNvSpPr>
          <p:nvPr>
            <p:ph type="body" sz="quarter" idx="23" hasCustomPrompt="1"/>
          </p:nvPr>
        </p:nvSpPr>
        <p:spPr>
          <a:xfrm>
            <a:off x="12587591" y="2166442"/>
            <a:ext cx="11214101" cy="2351090"/>
          </a:xfrm>
          <a:prstGeom prst="rect">
            <a:avLst/>
          </a:prstGeom>
        </p:spPr>
        <p:txBody>
          <a:bodyPr anchor="b"/>
          <a:lstStyle>
            <a:lvl1pPr marL="0" indent="0">
              <a:buSzTx/>
              <a:buFontTx/>
              <a:buNone/>
              <a:defRPr sz="8800">
                <a:latin typeface="Wales Sans Headline"/>
                <a:ea typeface="Wales Sans Headline"/>
                <a:cs typeface="Wales Sans Headline"/>
                <a:sym typeface="Wales Sans Headline"/>
              </a:defRPr>
            </a:lvl1pPr>
          </a:lstStyle>
          <a:p>
            <a:r>
              <a:t>Master</a:t>
            </a:r>
          </a:p>
        </p:txBody>
      </p:sp>
      <p:sp>
        <p:nvSpPr>
          <p:cNvPr id="396" name="Straight Connector 11"/>
          <p:cNvSpPr/>
          <p:nvPr/>
        </p:nvSpPr>
        <p:spPr>
          <a:xfrm>
            <a:off x="640200" y="4803664"/>
            <a:ext cx="11207314" cy="1"/>
          </a:xfrm>
          <a:prstGeom prst="line">
            <a:avLst/>
          </a:prstGeom>
          <a:ln w="25400">
            <a:solidFill>
              <a:srgbClr val="7D7D7D"/>
            </a:solidFill>
            <a:miter/>
          </a:ln>
        </p:spPr>
        <p:txBody>
          <a:bodyPr lIns="45718" tIns="45718" rIns="45718" bIns="45718"/>
          <a:lstStyle/>
          <a:p>
            <a:endParaRPr/>
          </a:p>
        </p:txBody>
      </p:sp>
      <p:sp>
        <p:nvSpPr>
          <p:cNvPr id="397" name="Straight Connector 13"/>
          <p:cNvSpPr/>
          <p:nvPr/>
        </p:nvSpPr>
        <p:spPr>
          <a:xfrm>
            <a:off x="12587591" y="4774496"/>
            <a:ext cx="11207313" cy="1"/>
          </a:xfrm>
          <a:prstGeom prst="line">
            <a:avLst/>
          </a:prstGeom>
          <a:ln w="25400">
            <a:solidFill>
              <a:srgbClr val="7D7D7D"/>
            </a:solidFill>
            <a:miter/>
          </a:ln>
        </p:spPr>
        <p:txBody>
          <a:bodyPr lIns="45718" tIns="45718" rIns="45718" bIns="45718"/>
          <a:lstStyle/>
          <a:p>
            <a:endParaRPr/>
          </a:p>
        </p:txBody>
      </p:sp>
      <p:sp>
        <p:nvSpPr>
          <p:cNvPr id="398"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399" name="Text Placeholder 2"/>
          <p:cNvSpPr>
            <a:spLocks noGrp="1"/>
          </p:cNvSpPr>
          <p:nvPr>
            <p:ph type="body" sz="quarter" idx="24"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0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3" name="Picture 2">
            <a:extLst>
              <a:ext uri="{FF2B5EF4-FFF2-40B4-BE49-F238E27FC236}">
                <a16:creationId xmlns:a16="http://schemas.microsoft.com/office/drawing/2014/main" id="{B5F5E83E-1AD6-61E4-586A-398DAE298D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04550" y="12268027"/>
            <a:ext cx="3124857" cy="719523"/>
          </a:xfrm>
          <a:prstGeom prst="rect">
            <a:avLst/>
          </a:prstGeom>
        </p:spPr>
      </p:pic>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2_Custom Layout">
    <p:spTree>
      <p:nvGrpSpPr>
        <p:cNvPr id="1" name=""/>
        <p:cNvGrpSpPr/>
        <p:nvPr/>
      </p:nvGrpSpPr>
      <p:grpSpPr>
        <a:xfrm>
          <a:off x="0" y="0"/>
          <a:ext cx="0" cy="0"/>
          <a:chOff x="0" y="0"/>
          <a:chExt cx="0" cy="0"/>
        </a:xfrm>
      </p:grpSpPr>
      <p:pic>
        <p:nvPicPr>
          <p:cNvPr id="407"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pic>
        <p:nvPicPr>
          <p:cNvPr id="408"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09" name="Body Level One…"/>
          <p:cNvSpPr txBox="1">
            <a:spLocks noGrp="1"/>
          </p:cNvSpPr>
          <p:nvPr>
            <p:ph type="body" sz="half" idx="1" hasCustomPrompt="1"/>
          </p:nvPr>
        </p:nvSpPr>
        <p:spPr>
          <a:xfrm>
            <a:off x="12587591" y="6035997"/>
            <a:ext cx="11050726" cy="6786386"/>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10" name="Body Level One…"/>
          <p:cNvSpPr txBox="1">
            <a:spLocks noGrp="1"/>
          </p:cNvSpPr>
          <p:nvPr>
            <p:ph type="body" sz="half" idx="21" hasCustomPrompt="1"/>
          </p:nvPr>
        </p:nvSpPr>
        <p:spPr>
          <a:xfrm>
            <a:off x="640200" y="6035997"/>
            <a:ext cx="11208089" cy="6786383"/>
          </a:xfrm>
          <a:prstGeom prst="rect">
            <a:avLst/>
          </a:prstGeom>
        </p:spPr>
        <p:txBody>
          <a:bodyPr/>
          <a:lstStyle>
            <a:lvl1pPr>
              <a:defRPr sz="4000"/>
            </a:lvl1pPr>
          </a:lstStyle>
          <a:p>
            <a:r>
              <a:t> Body Level One
 Body Level Two</a:t>
            </a:r>
          </a:p>
        </p:txBody>
      </p:sp>
      <p:sp>
        <p:nvSpPr>
          <p:cNvPr id="411" name="Straight Connector 8"/>
          <p:cNvSpPr/>
          <p:nvPr/>
        </p:nvSpPr>
        <p:spPr>
          <a:xfrm flipH="1">
            <a:off x="12159574" y="3346791"/>
            <a:ext cx="1" cy="9475590"/>
          </a:xfrm>
          <a:prstGeom prst="line">
            <a:avLst/>
          </a:prstGeom>
          <a:ln w="25400">
            <a:solidFill>
              <a:srgbClr val="7D7D7D"/>
            </a:solidFill>
            <a:miter/>
          </a:ln>
        </p:spPr>
        <p:txBody>
          <a:bodyPr lIns="45718" tIns="45718" rIns="45718" bIns="45718"/>
          <a:lstStyle/>
          <a:p>
            <a:endParaRPr/>
          </a:p>
        </p:txBody>
      </p:sp>
      <p:sp>
        <p:nvSpPr>
          <p:cNvPr id="412" name="Text Placeholder 2"/>
          <p:cNvSpPr>
            <a:spLocks noGrp="1"/>
          </p:cNvSpPr>
          <p:nvPr>
            <p:ph type="body" sz="quarter" idx="22" hasCustomPrompt="1"/>
          </p:nvPr>
        </p:nvSpPr>
        <p:spPr>
          <a:xfrm>
            <a:off x="633412" y="3346791"/>
            <a:ext cx="11214101" cy="2351089"/>
          </a:xfrm>
          <a:prstGeom prst="rect">
            <a:avLst/>
          </a:prstGeom>
        </p:spPr>
        <p:txBody>
          <a:bodyPr anchor="b"/>
          <a:lstStyle>
            <a:lvl1pPr marL="0" indent="0">
              <a:buSzTx/>
              <a:buFontTx/>
              <a:buNone/>
              <a:defRPr sz="8800">
                <a:latin typeface="Cymru Sans Headline"/>
                <a:ea typeface="Cymru Sans Headline"/>
                <a:cs typeface="Cymru Sans Headline"/>
                <a:sym typeface="Cymru Sans Headline"/>
              </a:defRPr>
            </a:lvl1pPr>
          </a:lstStyle>
          <a:p>
            <a:r>
              <a:t>Master</a:t>
            </a:r>
          </a:p>
        </p:txBody>
      </p:sp>
      <p:sp>
        <p:nvSpPr>
          <p:cNvPr id="413" name="Text Placeholder 2"/>
          <p:cNvSpPr>
            <a:spLocks noGrp="1"/>
          </p:cNvSpPr>
          <p:nvPr>
            <p:ph type="body" sz="quarter" idx="23" hasCustomPrompt="1"/>
          </p:nvPr>
        </p:nvSpPr>
        <p:spPr>
          <a:xfrm>
            <a:off x="12587591" y="3346789"/>
            <a:ext cx="11214101" cy="2351089"/>
          </a:xfrm>
          <a:prstGeom prst="rect">
            <a:avLst/>
          </a:prstGeom>
        </p:spPr>
        <p:txBody>
          <a:bodyPr anchor="b"/>
          <a:lstStyle>
            <a:lvl1pPr marL="0" indent="0">
              <a:buSzTx/>
              <a:buFontTx/>
              <a:buNone/>
              <a:defRPr sz="8800">
                <a:latin typeface="Wales Sans Headline"/>
                <a:ea typeface="Wales Sans Headline"/>
                <a:cs typeface="Wales Sans Headline"/>
                <a:sym typeface="Wales Sans Headline"/>
              </a:defRPr>
            </a:lvl1pPr>
          </a:lstStyle>
          <a:p>
            <a:r>
              <a:t>Master</a:t>
            </a:r>
          </a:p>
        </p:txBody>
      </p:sp>
      <p:sp>
        <p:nvSpPr>
          <p:cNvPr id="414" name="Straight Connector 11"/>
          <p:cNvSpPr/>
          <p:nvPr/>
        </p:nvSpPr>
        <p:spPr>
          <a:xfrm>
            <a:off x="640200" y="5777057"/>
            <a:ext cx="11207314" cy="1"/>
          </a:xfrm>
          <a:prstGeom prst="line">
            <a:avLst/>
          </a:prstGeom>
          <a:ln w="25400">
            <a:solidFill>
              <a:srgbClr val="7D7D7D"/>
            </a:solidFill>
            <a:miter/>
          </a:ln>
        </p:spPr>
        <p:txBody>
          <a:bodyPr lIns="45718" tIns="45718" rIns="45718" bIns="45718"/>
          <a:lstStyle/>
          <a:p>
            <a:endParaRPr/>
          </a:p>
        </p:txBody>
      </p:sp>
      <p:sp>
        <p:nvSpPr>
          <p:cNvPr id="415" name="Straight Connector 13"/>
          <p:cNvSpPr/>
          <p:nvPr/>
        </p:nvSpPr>
        <p:spPr>
          <a:xfrm>
            <a:off x="12587591" y="5765036"/>
            <a:ext cx="11207313" cy="1"/>
          </a:xfrm>
          <a:prstGeom prst="line">
            <a:avLst/>
          </a:prstGeom>
          <a:ln w="25400">
            <a:solidFill>
              <a:srgbClr val="7D7D7D"/>
            </a:solidFill>
            <a:miter/>
          </a:ln>
        </p:spPr>
        <p:txBody>
          <a:bodyPr lIns="45718" tIns="45718" rIns="45718" bIns="45718"/>
          <a:lstStyle/>
          <a:p>
            <a:endParaRPr/>
          </a:p>
        </p:txBody>
      </p:sp>
      <p:sp>
        <p:nvSpPr>
          <p:cNvPr id="416"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17"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418" name="Text Placeholder 2"/>
          <p:cNvSpPr>
            <a:spLocks noGrp="1"/>
          </p:cNvSpPr>
          <p:nvPr>
            <p:ph type="body" sz="quarter" idx="24"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19" name="Text Placeholder 2"/>
          <p:cNvSpPr>
            <a:spLocks noGrp="1"/>
          </p:cNvSpPr>
          <p:nvPr>
            <p:ph type="body" sz="quarter" idx="25"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2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Picture 1">
            <a:extLst>
              <a:ext uri="{FF2B5EF4-FFF2-40B4-BE49-F238E27FC236}">
                <a16:creationId xmlns:a16="http://schemas.microsoft.com/office/drawing/2014/main" id="{BC97BFEB-DAE1-C480-9A2B-FE02C3A0D6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314767" y="12224895"/>
            <a:ext cx="3124857" cy="719523"/>
          </a:xfrm>
          <a:prstGeom prst="rect">
            <a:avLst/>
          </a:prstGeom>
        </p:spPr>
      </p:pic>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2_Title &amp; Subtitle">
    <p:spTree>
      <p:nvGrpSpPr>
        <p:cNvPr id="1" name=""/>
        <p:cNvGrpSpPr/>
        <p:nvPr/>
      </p:nvGrpSpPr>
      <p:grpSpPr>
        <a:xfrm>
          <a:off x="0" y="0"/>
          <a:ext cx="0" cy="0"/>
          <a:chOff x="0" y="0"/>
          <a:chExt cx="0" cy="0"/>
        </a:xfrm>
      </p:grpSpPr>
      <p:pic>
        <p:nvPicPr>
          <p:cNvPr id="427"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28" name="Body Level One…"/>
          <p:cNvSpPr txBox="1">
            <a:spLocks noGrp="1"/>
          </p:cNvSpPr>
          <p:nvPr>
            <p:ph type="body" sz="quarter" idx="1" hasCustomPrompt="1"/>
          </p:nvPr>
        </p:nvSpPr>
        <p:spPr>
          <a:xfrm>
            <a:off x="640202" y="4634176"/>
            <a:ext cx="5060209" cy="8188206"/>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29" name="Straight Connector 7"/>
          <p:cNvSpPr/>
          <p:nvPr/>
        </p:nvSpPr>
        <p:spPr>
          <a:xfrm flipH="1">
            <a:off x="17118591" y="3434819"/>
            <a:ext cx="1" cy="9387559"/>
          </a:xfrm>
          <a:prstGeom prst="line">
            <a:avLst/>
          </a:prstGeom>
          <a:ln w="25400">
            <a:solidFill>
              <a:srgbClr val="7D7D7D"/>
            </a:solidFill>
            <a:miter/>
          </a:ln>
        </p:spPr>
        <p:txBody>
          <a:bodyPr lIns="45718" tIns="45718" rIns="45718" bIns="45718"/>
          <a:lstStyle/>
          <a:p>
            <a:endParaRPr/>
          </a:p>
        </p:txBody>
      </p:sp>
      <p:sp>
        <p:nvSpPr>
          <p:cNvPr id="430" name="Body Level One…"/>
          <p:cNvSpPr txBox="1">
            <a:spLocks noGrp="1"/>
          </p:cNvSpPr>
          <p:nvPr>
            <p:ph type="body" sz="quarter" idx="21" hasCustomPrompt="1"/>
          </p:nvPr>
        </p:nvSpPr>
        <p:spPr>
          <a:xfrm>
            <a:off x="6213104" y="4634176"/>
            <a:ext cx="5060210" cy="8188205"/>
          </a:xfrm>
          <a:prstGeom prst="rect">
            <a:avLst/>
          </a:prstGeom>
        </p:spPr>
        <p:txBody>
          <a:bodyPr/>
          <a:lstStyle>
            <a:lvl1pPr>
              <a:defRPr sz="4000"/>
            </a:lvl1pPr>
          </a:lstStyle>
          <a:p>
            <a:r>
              <a:t> Body Level One
 Body Level Two</a:t>
            </a:r>
          </a:p>
        </p:txBody>
      </p:sp>
      <p:sp>
        <p:nvSpPr>
          <p:cNvPr id="431" name="Body Level One…"/>
          <p:cNvSpPr txBox="1">
            <a:spLocks noGrp="1"/>
          </p:cNvSpPr>
          <p:nvPr>
            <p:ph type="body" sz="quarter" idx="22" hasCustomPrompt="1"/>
          </p:nvPr>
        </p:nvSpPr>
        <p:spPr>
          <a:xfrm>
            <a:off x="11786007" y="4634176"/>
            <a:ext cx="5060209" cy="8188204"/>
          </a:xfrm>
          <a:prstGeom prst="rect">
            <a:avLst/>
          </a:prstGeom>
        </p:spPr>
        <p:txBody>
          <a:bodyPr/>
          <a:lstStyle>
            <a:lvl1pPr>
              <a:defRPr sz="4000"/>
            </a:lvl1pPr>
          </a:lstStyle>
          <a:p>
            <a:r>
              <a:t> Body Level One
 Body Level Two</a:t>
            </a:r>
          </a:p>
        </p:txBody>
      </p:sp>
      <p:sp>
        <p:nvSpPr>
          <p:cNvPr id="432" name="Body Level One…"/>
          <p:cNvSpPr txBox="1">
            <a:spLocks noGrp="1"/>
          </p:cNvSpPr>
          <p:nvPr>
            <p:ph type="body" sz="quarter" idx="23" hasCustomPrompt="1"/>
          </p:nvPr>
        </p:nvSpPr>
        <p:spPr>
          <a:xfrm>
            <a:off x="17358909" y="4623663"/>
            <a:ext cx="5060210" cy="8198716"/>
          </a:xfrm>
          <a:prstGeom prst="rect">
            <a:avLst/>
          </a:prstGeom>
        </p:spPr>
        <p:txBody>
          <a:bodyPr/>
          <a:lstStyle>
            <a:lvl1pPr>
              <a:defRPr sz="4000"/>
            </a:lvl1pPr>
          </a:lstStyle>
          <a:p>
            <a:r>
              <a:t> Body Level One
 Body Level Two</a:t>
            </a:r>
          </a:p>
        </p:txBody>
      </p:sp>
      <p:sp>
        <p:nvSpPr>
          <p:cNvPr id="433" name="Straight Connector 12"/>
          <p:cNvSpPr/>
          <p:nvPr/>
        </p:nvSpPr>
        <p:spPr>
          <a:xfrm flipH="1">
            <a:off x="11531671" y="3434820"/>
            <a:ext cx="1" cy="9387556"/>
          </a:xfrm>
          <a:prstGeom prst="line">
            <a:avLst/>
          </a:prstGeom>
          <a:ln w="25400">
            <a:solidFill>
              <a:srgbClr val="7D7D7D"/>
            </a:solidFill>
            <a:miter/>
          </a:ln>
        </p:spPr>
        <p:txBody>
          <a:bodyPr lIns="45718" tIns="45718" rIns="45718" bIns="45718"/>
          <a:lstStyle/>
          <a:p>
            <a:endParaRPr/>
          </a:p>
        </p:txBody>
      </p:sp>
      <p:sp>
        <p:nvSpPr>
          <p:cNvPr id="434" name="Straight Connector 15"/>
          <p:cNvSpPr/>
          <p:nvPr/>
        </p:nvSpPr>
        <p:spPr>
          <a:xfrm flipH="1">
            <a:off x="5964207" y="3434820"/>
            <a:ext cx="1" cy="9387556"/>
          </a:xfrm>
          <a:prstGeom prst="line">
            <a:avLst/>
          </a:prstGeom>
          <a:ln w="25400">
            <a:solidFill>
              <a:srgbClr val="7D7D7D"/>
            </a:solidFill>
            <a:miter/>
          </a:ln>
        </p:spPr>
        <p:txBody>
          <a:bodyPr lIns="45718" tIns="45718" rIns="45718" bIns="45718"/>
          <a:lstStyle/>
          <a:p>
            <a:endParaRPr/>
          </a:p>
        </p:txBody>
      </p:sp>
      <p:sp>
        <p:nvSpPr>
          <p:cNvPr id="435" name="Oval 16"/>
          <p:cNvSpPr/>
          <p:nvPr/>
        </p:nvSpPr>
        <p:spPr>
          <a:xfrm>
            <a:off x="634187" y="3359994"/>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36" name="Text Placeholder 9"/>
          <p:cNvSpPr>
            <a:spLocks noGrp="1"/>
          </p:cNvSpPr>
          <p:nvPr>
            <p:ph type="body" sz="quarter" idx="24" hasCustomPrompt="1"/>
          </p:nvPr>
        </p:nvSpPr>
        <p:spPr>
          <a:xfrm>
            <a:off x="633412" y="3440079"/>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37" name="Oval 18"/>
          <p:cNvSpPr/>
          <p:nvPr/>
        </p:nvSpPr>
        <p:spPr>
          <a:xfrm>
            <a:off x="6217832" y="3354740"/>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38" name="Text Placeholder 9"/>
          <p:cNvSpPr>
            <a:spLocks noGrp="1"/>
          </p:cNvSpPr>
          <p:nvPr>
            <p:ph type="body" sz="quarter" idx="25" hasCustomPrompt="1"/>
          </p:nvPr>
        </p:nvSpPr>
        <p:spPr>
          <a:xfrm>
            <a:off x="6217058" y="3434826"/>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39" name="Oval 20"/>
          <p:cNvSpPr/>
          <p:nvPr/>
        </p:nvSpPr>
        <p:spPr>
          <a:xfrm>
            <a:off x="11790973" y="3354735"/>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40" name="Text Placeholder 9"/>
          <p:cNvSpPr>
            <a:spLocks noGrp="1"/>
          </p:cNvSpPr>
          <p:nvPr>
            <p:ph type="body" sz="quarter" idx="26" hasCustomPrompt="1"/>
          </p:nvPr>
        </p:nvSpPr>
        <p:spPr>
          <a:xfrm>
            <a:off x="11790198" y="3434820"/>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41" name="Oval 23"/>
          <p:cNvSpPr/>
          <p:nvPr/>
        </p:nvSpPr>
        <p:spPr>
          <a:xfrm>
            <a:off x="17356227" y="3354739"/>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42" name="Text Placeholder 9"/>
          <p:cNvSpPr>
            <a:spLocks noGrp="1"/>
          </p:cNvSpPr>
          <p:nvPr>
            <p:ph type="body" sz="quarter" idx="27" hasCustomPrompt="1"/>
          </p:nvPr>
        </p:nvSpPr>
        <p:spPr>
          <a:xfrm>
            <a:off x="17355452" y="3434824"/>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d</a:t>
            </a:r>
          </a:p>
        </p:txBody>
      </p:sp>
      <p:sp>
        <p:nvSpPr>
          <p:cNvPr id="443"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44"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445" name="Text Placeholder 2"/>
          <p:cNvSpPr>
            <a:spLocks noGrp="1"/>
          </p:cNvSpPr>
          <p:nvPr>
            <p:ph type="body" sz="quarter" idx="28"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46" name="Text Placeholder 2"/>
          <p:cNvSpPr>
            <a:spLocks noGrp="1"/>
          </p:cNvSpPr>
          <p:nvPr>
            <p:ph type="body" sz="quarter" idx="29"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47"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4_Title &amp; Subtitle">
    <p:spTree>
      <p:nvGrpSpPr>
        <p:cNvPr id="1" name=""/>
        <p:cNvGrpSpPr/>
        <p:nvPr/>
      </p:nvGrpSpPr>
      <p:grpSpPr>
        <a:xfrm>
          <a:off x="0" y="0"/>
          <a:ext cx="0" cy="0"/>
          <a:chOff x="0" y="0"/>
          <a:chExt cx="0" cy="0"/>
        </a:xfrm>
      </p:grpSpPr>
      <p:pic>
        <p:nvPicPr>
          <p:cNvPr id="45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55" name="Body Level One…"/>
          <p:cNvSpPr txBox="1">
            <a:spLocks noGrp="1"/>
          </p:cNvSpPr>
          <p:nvPr>
            <p:ph type="body" sz="quarter" idx="1" hasCustomPrompt="1"/>
          </p:nvPr>
        </p:nvSpPr>
        <p:spPr>
          <a:xfrm>
            <a:off x="640202" y="3308799"/>
            <a:ext cx="5060209" cy="9513584"/>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56" name="Straight Connector 7"/>
          <p:cNvSpPr/>
          <p:nvPr/>
        </p:nvSpPr>
        <p:spPr>
          <a:xfrm flipH="1">
            <a:off x="17118591" y="2205110"/>
            <a:ext cx="1" cy="10617267"/>
          </a:xfrm>
          <a:prstGeom prst="line">
            <a:avLst/>
          </a:prstGeom>
          <a:ln w="25400">
            <a:solidFill>
              <a:srgbClr val="7D7D7D"/>
            </a:solidFill>
            <a:miter/>
          </a:ln>
        </p:spPr>
        <p:txBody>
          <a:bodyPr lIns="45718" tIns="45718" rIns="45718" bIns="45718"/>
          <a:lstStyle/>
          <a:p>
            <a:endParaRPr/>
          </a:p>
        </p:txBody>
      </p:sp>
      <p:sp>
        <p:nvSpPr>
          <p:cNvPr id="457" name="Body Level One…"/>
          <p:cNvSpPr txBox="1">
            <a:spLocks noGrp="1"/>
          </p:cNvSpPr>
          <p:nvPr>
            <p:ph type="body" sz="quarter" idx="21" hasCustomPrompt="1"/>
          </p:nvPr>
        </p:nvSpPr>
        <p:spPr>
          <a:xfrm>
            <a:off x="6213104" y="3308946"/>
            <a:ext cx="5060210" cy="9513435"/>
          </a:xfrm>
          <a:prstGeom prst="rect">
            <a:avLst/>
          </a:prstGeom>
        </p:spPr>
        <p:txBody>
          <a:bodyPr/>
          <a:lstStyle>
            <a:lvl1pPr>
              <a:defRPr sz="4000"/>
            </a:lvl1pPr>
          </a:lstStyle>
          <a:p>
            <a:r>
              <a:t> Body Level One
 Body Level Two</a:t>
            </a:r>
          </a:p>
        </p:txBody>
      </p:sp>
      <p:sp>
        <p:nvSpPr>
          <p:cNvPr id="458" name="Body Level One…"/>
          <p:cNvSpPr txBox="1">
            <a:spLocks noGrp="1"/>
          </p:cNvSpPr>
          <p:nvPr>
            <p:ph type="body" sz="quarter" idx="22" hasCustomPrompt="1"/>
          </p:nvPr>
        </p:nvSpPr>
        <p:spPr>
          <a:xfrm>
            <a:off x="11786007" y="3308946"/>
            <a:ext cx="5060209" cy="9513435"/>
          </a:xfrm>
          <a:prstGeom prst="rect">
            <a:avLst/>
          </a:prstGeom>
        </p:spPr>
        <p:txBody>
          <a:bodyPr/>
          <a:lstStyle>
            <a:lvl1pPr>
              <a:defRPr sz="4000"/>
            </a:lvl1pPr>
          </a:lstStyle>
          <a:p>
            <a:r>
              <a:t> Body Level One
 Body Level Two</a:t>
            </a:r>
          </a:p>
        </p:txBody>
      </p:sp>
      <p:sp>
        <p:nvSpPr>
          <p:cNvPr id="459" name="Body Level One…"/>
          <p:cNvSpPr txBox="1">
            <a:spLocks noGrp="1"/>
          </p:cNvSpPr>
          <p:nvPr>
            <p:ph type="body" sz="quarter" idx="23" hasCustomPrompt="1"/>
          </p:nvPr>
        </p:nvSpPr>
        <p:spPr>
          <a:xfrm>
            <a:off x="17358909" y="3308952"/>
            <a:ext cx="5060210" cy="9513427"/>
          </a:xfrm>
          <a:prstGeom prst="rect">
            <a:avLst/>
          </a:prstGeom>
        </p:spPr>
        <p:txBody>
          <a:bodyPr/>
          <a:lstStyle>
            <a:lvl1pPr>
              <a:defRPr sz="4000"/>
            </a:lvl1pPr>
          </a:lstStyle>
          <a:p>
            <a:r>
              <a:t> Body Level One
 Body Level Two</a:t>
            </a:r>
          </a:p>
        </p:txBody>
      </p:sp>
      <p:sp>
        <p:nvSpPr>
          <p:cNvPr id="460" name="Straight Connector 12"/>
          <p:cNvSpPr/>
          <p:nvPr/>
        </p:nvSpPr>
        <p:spPr>
          <a:xfrm flipH="1">
            <a:off x="11531672" y="2205111"/>
            <a:ext cx="1" cy="10617266"/>
          </a:xfrm>
          <a:prstGeom prst="line">
            <a:avLst/>
          </a:prstGeom>
          <a:ln w="25400">
            <a:solidFill>
              <a:srgbClr val="7D7D7D"/>
            </a:solidFill>
            <a:miter/>
          </a:ln>
        </p:spPr>
        <p:txBody>
          <a:bodyPr lIns="45718" tIns="45718" rIns="45718" bIns="45718"/>
          <a:lstStyle/>
          <a:p>
            <a:endParaRPr/>
          </a:p>
        </p:txBody>
      </p:sp>
      <p:sp>
        <p:nvSpPr>
          <p:cNvPr id="461" name="Straight Connector 15"/>
          <p:cNvSpPr/>
          <p:nvPr/>
        </p:nvSpPr>
        <p:spPr>
          <a:xfrm flipH="1">
            <a:off x="5964208" y="2205110"/>
            <a:ext cx="1" cy="10617266"/>
          </a:xfrm>
          <a:prstGeom prst="line">
            <a:avLst/>
          </a:prstGeom>
          <a:ln w="25400">
            <a:solidFill>
              <a:srgbClr val="7D7D7D"/>
            </a:solidFill>
            <a:miter/>
          </a:ln>
        </p:spPr>
        <p:txBody>
          <a:bodyPr lIns="45718" tIns="45718" rIns="45718" bIns="45718"/>
          <a:lstStyle/>
          <a:p>
            <a:endParaRPr/>
          </a:p>
        </p:txBody>
      </p:sp>
      <p:sp>
        <p:nvSpPr>
          <p:cNvPr id="462" name="Oval 16"/>
          <p:cNvSpPr/>
          <p:nvPr/>
        </p:nvSpPr>
        <p:spPr>
          <a:xfrm>
            <a:off x="634187" y="2130286"/>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3" name="Text Placeholder 9"/>
          <p:cNvSpPr>
            <a:spLocks noGrp="1"/>
          </p:cNvSpPr>
          <p:nvPr>
            <p:ph type="body" sz="quarter" idx="24" hasCustomPrompt="1"/>
          </p:nvPr>
        </p:nvSpPr>
        <p:spPr>
          <a:xfrm>
            <a:off x="633412" y="2210371"/>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64" name="Oval 18"/>
          <p:cNvSpPr/>
          <p:nvPr/>
        </p:nvSpPr>
        <p:spPr>
          <a:xfrm>
            <a:off x="6217832" y="2125031"/>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5" name="Text Placeholder 9"/>
          <p:cNvSpPr>
            <a:spLocks noGrp="1"/>
          </p:cNvSpPr>
          <p:nvPr>
            <p:ph type="body" sz="quarter" idx="25" hasCustomPrompt="1"/>
          </p:nvPr>
        </p:nvSpPr>
        <p:spPr>
          <a:xfrm>
            <a:off x="6217058" y="2205116"/>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66" name="Oval 20"/>
          <p:cNvSpPr/>
          <p:nvPr/>
        </p:nvSpPr>
        <p:spPr>
          <a:xfrm>
            <a:off x="11790973" y="2125025"/>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7" name="Text Placeholder 9"/>
          <p:cNvSpPr>
            <a:spLocks noGrp="1"/>
          </p:cNvSpPr>
          <p:nvPr>
            <p:ph type="body" sz="quarter" idx="26" hasCustomPrompt="1"/>
          </p:nvPr>
        </p:nvSpPr>
        <p:spPr>
          <a:xfrm>
            <a:off x="11790198" y="2205110"/>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68" name="Oval 23"/>
          <p:cNvSpPr/>
          <p:nvPr/>
        </p:nvSpPr>
        <p:spPr>
          <a:xfrm>
            <a:off x="17356227" y="2125029"/>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9" name="Text Placeholder 9"/>
          <p:cNvSpPr>
            <a:spLocks noGrp="1"/>
          </p:cNvSpPr>
          <p:nvPr>
            <p:ph type="body" sz="quarter" idx="27" hasCustomPrompt="1"/>
          </p:nvPr>
        </p:nvSpPr>
        <p:spPr>
          <a:xfrm>
            <a:off x="17355452" y="2205115"/>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d</a:t>
            </a:r>
          </a:p>
        </p:txBody>
      </p:sp>
      <p:sp>
        <p:nvSpPr>
          <p:cNvPr id="470"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471" name="Text Placeholder 2"/>
          <p:cNvSpPr>
            <a:spLocks noGrp="1"/>
          </p:cNvSpPr>
          <p:nvPr>
            <p:ph type="body" sz="quarter" idx="28"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72"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3_Title &amp; Subtitle">
    <p:spTree>
      <p:nvGrpSpPr>
        <p:cNvPr id="1" name=""/>
        <p:cNvGrpSpPr/>
        <p:nvPr/>
      </p:nvGrpSpPr>
      <p:grpSpPr>
        <a:xfrm>
          <a:off x="0" y="0"/>
          <a:ext cx="0" cy="0"/>
          <a:chOff x="0" y="0"/>
          <a:chExt cx="0" cy="0"/>
        </a:xfrm>
      </p:grpSpPr>
      <p:pic>
        <p:nvPicPr>
          <p:cNvPr id="47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80" name="Body Level One…"/>
          <p:cNvSpPr txBox="1">
            <a:spLocks noGrp="1"/>
          </p:cNvSpPr>
          <p:nvPr>
            <p:ph type="body" sz="quarter" idx="1" hasCustomPrompt="1"/>
          </p:nvPr>
        </p:nvSpPr>
        <p:spPr>
          <a:xfrm>
            <a:off x="640200" y="4426361"/>
            <a:ext cx="7358518" cy="8396022"/>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81" name="Body Level One…"/>
          <p:cNvSpPr txBox="1">
            <a:spLocks noGrp="1"/>
          </p:cNvSpPr>
          <p:nvPr>
            <p:ph type="body" sz="quarter" idx="21" hasCustomPrompt="1"/>
          </p:nvPr>
        </p:nvSpPr>
        <p:spPr>
          <a:xfrm>
            <a:off x="8506914" y="4426361"/>
            <a:ext cx="7141896" cy="8396019"/>
          </a:xfrm>
          <a:prstGeom prst="rect">
            <a:avLst/>
          </a:prstGeom>
        </p:spPr>
        <p:txBody>
          <a:bodyPr/>
          <a:lstStyle>
            <a:lvl1pPr>
              <a:defRPr sz="4000"/>
            </a:lvl1pPr>
          </a:lstStyle>
          <a:p>
            <a:r>
              <a:t> Body Level One
 Body Level Two</a:t>
            </a:r>
          </a:p>
        </p:txBody>
      </p:sp>
      <p:sp>
        <p:nvSpPr>
          <p:cNvPr id="482" name="Body Level One…"/>
          <p:cNvSpPr txBox="1">
            <a:spLocks noGrp="1"/>
          </p:cNvSpPr>
          <p:nvPr>
            <p:ph type="body" sz="quarter" idx="22" hasCustomPrompt="1"/>
          </p:nvPr>
        </p:nvSpPr>
        <p:spPr>
          <a:xfrm>
            <a:off x="16333519" y="4426361"/>
            <a:ext cx="7413422" cy="8396018"/>
          </a:xfrm>
          <a:prstGeom prst="rect">
            <a:avLst/>
          </a:prstGeom>
        </p:spPr>
        <p:txBody>
          <a:bodyPr/>
          <a:lstStyle>
            <a:lvl1pPr>
              <a:defRPr sz="4000"/>
            </a:lvl1pPr>
          </a:lstStyle>
          <a:p>
            <a:r>
              <a:t> Body Level One
 Body Level Two</a:t>
            </a:r>
          </a:p>
        </p:txBody>
      </p:sp>
      <p:sp>
        <p:nvSpPr>
          <p:cNvPr id="483" name="Straight Connector 12"/>
          <p:cNvSpPr/>
          <p:nvPr/>
        </p:nvSpPr>
        <p:spPr>
          <a:xfrm flipH="1">
            <a:off x="16079184" y="3330912"/>
            <a:ext cx="1" cy="9491464"/>
          </a:xfrm>
          <a:prstGeom prst="line">
            <a:avLst/>
          </a:prstGeom>
          <a:ln w="25400">
            <a:solidFill>
              <a:srgbClr val="7D7D7D"/>
            </a:solidFill>
            <a:miter/>
          </a:ln>
        </p:spPr>
        <p:txBody>
          <a:bodyPr lIns="45718" tIns="45718" rIns="45718" bIns="45718"/>
          <a:lstStyle/>
          <a:p>
            <a:endParaRPr/>
          </a:p>
        </p:txBody>
      </p:sp>
      <p:sp>
        <p:nvSpPr>
          <p:cNvPr id="484" name="Straight Connector 15"/>
          <p:cNvSpPr/>
          <p:nvPr/>
        </p:nvSpPr>
        <p:spPr>
          <a:xfrm flipH="1">
            <a:off x="8258017" y="3330912"/>
            <a:ext cx="1" cy="9491463"/>
          </a:xfrm>
          <a:prstGeom prst="line">
            <a:avLst/>
          </a:prstGeom>
          <a:ln w="25400">
            <a:solidFill>
              <a:srgbClr val="7D7D7D"/>
            </a:solidFill>
            <a:miter/>
          </a:ln>
        </p:spPr>
        <p:txBody>
          <a:bodyPr lIns="45718" tIns="45718" rIns="45718" bIns="45718"/>
          <a:lstStyle/>
          <a:p>
            <a:endParaRPr/>
          </a:p>
        </p:txBody>
      </p:sp>
      <p:sp>
        <p:nvSpPr>
          <p:cNvPr id="485" name="Oval 16"/>
          <p:cNvSpPr/>
          <p:nvPr/>
        </p:nvSpPr>
        <p:spPr>
          <a:xfrm>
            <a:off x="634187" y="3256088"/>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86" name="Text Placeholder 9"/>
          <p:cNvSpPr>
            <a:spLocks noGrp="1"/>
          </p:cNvSpPr>
          <p:nvPr>
            <p:ph type="body" sz="quarter" idx="23" hasCustomPrompt="1"/>
          </p:nvPr>
        </p:nvSpPr>
        <p:spPr>
          <a:xfrm>
            <a:off x="633412" y="3336173"/>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87" name="Oval 18"/>
          <p:cNvSpPr/>
          <p:nvPr/>
        </p:nvSpPr>
        <p:spPr>
          <a:xfrm>
            <a:off x="8511641" y="3250833"/>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88" name="Text Placeholder 9"/>
          <p:cNvSpPr>
            <a:spLocks noGrp="1"/>
          </p:cNvSpPr>
          <p:nvPr>
            <p:ph type="body" sz="quarter" idx="24" hasCustomPrompt="1"/>
          </p:nvPr>
        </p:nvSpPr>
        <p:spPr>
          <a:xfrm>
            <a:off x="8510868" y="3330919"/>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89" name="Oval 20"/>
          <p:cNvSpPr/>
          <p:nvPr/>
        </p:nvSpPr>
        <p:spPr>
          <a:xfrm>
            <a:off x="16338486" y="3250827"/>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90" name="Text Placeholder 9"/>
          <p:cNvSpPr>
            <a:spLocks noGrp="1"/>
          </p:cNvSpPr>
          <p:nvPr>
            <p:ph type="body" sz="quarter" idx="25" hasCustomPrompt="1"/>
          </p:nvPr>
        </p:nvSpPr>
        <p:spPr>
          <a:xfrm>
            <a:off x="16337711" y="3330912"/>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91"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92"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493" name="Text Placeholder 2"/>
          <p:cNvSpPr>
            <a:spLocks noGrp="1"/>
          </p:cNvSpPr>
          <p:nvPr>
            <p:ph type="body" sz="quarter" idx="26"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94" name="Text Placeholder 2"/>
          <p:cNvSpPr>
            <a:spLocks noGrp="1"/>
          </p:cNvSpPr>
          <p:nvPr>
            <p:ph type="body" sz="quarter" idx="27"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95"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14_Title &amp; Subtitle">
    <p:spTree>
      <p:nvGrpSpPr>
        <p:cNvPr id="1" name=""/>
        <p:cNvGrpSpPr/>
        <p:nvPr/>
      </p:nvGrpSpPr>
      <p:grpSpPr>
        <a:xfrm>
          <a:off x="0" y="0"/>
          <a:ext cx="0" cy="0"/>
          <a:chOff x="0" y="0"/>
          <a:chExt cx="0" cy="0"/>
        </a:xfrm>
      </p:grpSpPr>
      <p:pic>
        <p:nvPicPr>
          <p:cNvPr id="502"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03" name="Body Level One…"/>
          <p:cNvSpPr txBox="1">
            <a:spLocks noGrp="1"/>
          </p:cNvSpPr>
          <p:nvPr>
            <p:ph type="body" sz="half" idx="1" hasCustomPrompt="1"/>
          </p:nvPr>
        </p:nvSpPr>
        <p:spPr>
          <a:xfrm>
            <a:off x="640200" y="3433464"/>
            <a:ext cx="7358518" cy="9388919"/>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04" name="Body Level One…"/>
          <p:cNvSpPr txBox="1">
            <a:spLocks noGrp="1"/>
          </p:cNvSpPr>
          <p:nvPr>
            <p:ph type="body" sz="half" idx="21" hasCustomPrompt="1"/>
          </p:nvPr>
        </p:nvSpPr>
        <p:spPr>
          <a:xfrm>
            <a:off x="8506914" y="3433464"/>
            <a:ext cx="7141896" cy="9388917"/>
          </a:xfrm>
          <a:prstGeom prst="rect">
            <a:avLst/>
          </a:prstGeom>
        </p:spPr>
        <p:txBody>
          <a:bodyPr/>
          <a:lstStyle>
            <a:lvl1pPr>
              <a:defRPr sz="4000"/>
            </a:lvl1pPr>
          </a:lstStyle>
          <a:p>
            <a:r>
              <a:t> Body Level One
 Body Level Two</a:t>
            </a:r>
          </a:p>
        </p:txBody>
      </p:sp>
      <p:sp>
        <p:nvSpPr>
          <p:cNvPr id="505" name="Body Level One…"/>
          <p:cNvSpPr txBox="1">
            <a:spLocks noGrp="1"/>
          </p:cNvSpPr>
          <p:nvPr>
            <p:ph type="body" sz="half" idx="22" hasCustomPrompt="1"/>
          </p:nvPr>
        </p:nvSpPr>
        <p:spPr>
          <a:xfrm>
            <a:off x="16333519" y="3433464"/>
            <a:ext cx="7413422" cy="9388916"/>
          </a:xfrm>
          <a:prstGeom prst="rect">
            <a:avLst/>
          </a:prstGeom>
        </p:spPr>
        <p:txBody>
          <a:bodyPr/>
          <a:lstStyle>
            <a:lvl1pPr>
              <a:defRPr sz="4000"/>
            </a:lvl1pPr>
          </a:lstStyle>
          <a:p>
            <a:r>
              <a:t> Body Level One
 Body Level Two</a:t>
            </a:r>
          </a:p>
        </p:txBody>
      </p:sp>
      <p:sp>
        <p:nvSpPr>
          <p:cNvPr id="506" name="Straight Connector 12"/>
          <p:cNvSpPr/>
          <p:nvPr/>
        </p:nvSpPr>
        <p:spPr>
          <a:xfrm flipH="1">
            <a:off x="16079184" y="2227328"/>
            <a:ext cx="1" cy="10595049"/>
          </a:xfrm>
          <a:prstGeom prst="line">
            <a:avLst/>
          </a:prstGeom>
          <a:ln w="25400">
            <a:solidFill>
              <a:srgbClr val="7D7D7D"/>
            </a:solidFill>
            <a:miter/>
          </a:ln>
        </p:spPr>
        <p:txBody>
          <a:bodyPr lIns="45718" tIns="45718" rIns="45718" bIns="45718"/>
          <a:lstStyle/>
          <a:p>
            <a:endParaRPr/>
          </a:p>
        </p:txBody>
      </p:sp>
      <p:sp>
        <p:nvSpPr>
          <p:cNvPr id="507" name="Straight Connector 15"/>
          <p:cNvSpPr/>
          <p:nvPr/>
        </p:nvSpPr>
        <p:spPr>
          <a:xfrm flipH="1">
            <a:off x="8258017" y="2227327"/>
            <a:ext cx="1" cy="10595049"/>
          </a:xfrm>
          <a:prstGeom prst="line">
            <a:avLst/>
          </a:prstGeom>
          <a:ln w="25400">
            <a:solidFill>
              <a:srgbClr val="7D7D7D"/>
            </a:solidFill>
            <a:miter/>
          </a:ln>
        </p:spPr>
        <p:txBody>
          <a:bodyPr lIns="45718" tIns="45718" rIns="45718" bIns="45718"/>
          <a:lstStyle/>
          <a:p>
            <a:endParaRPr/>
          </a:p>
        </p:txBody>
      </p:sp>
      <p:sp>
        <p:nvSpPr>
          <p:cNvPr id="508" name="Oval 16"/>
          <p:cNvSpPr/>
          <p:nvPr/>
        </p:nvSpPr>
        <p:spPr>
          <a:xfrm>
            <a:off x="634187" y="2152502"/>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09" name="Text Placeholder 9"/>
          <p:cNvSpPr>
            <a:spLocks noGrp="1"/>
          </p:cNvSpPr>
          <p:nvPr>
            <p:ph type="body" sz="quarter" idx="23" hasCustomPrompt="1"/>
          </p:nvPr>
        </p:nvSpPr>
        <p:spPr>
          <a:xfrm>
            <a:off x="633412" y="2232587"/>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510" name="Oval 18"/>
          <p:cNvSpPr/>
          <p:nvPr/>
        </p:nvSpPr>
        <p:spPr>
          <a:xfrm>
            <a:off x="8511641" y="2147248"/>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11" name="Text Placeholder 9"/>
          <p:cNvSpPr>
            <a:spLocks noGrp="1"/>
          </p:cNvSpPr>
          <p:nvPr>
            <p:ph type="body" sz="quarter" idx="24" hasCustomPrompt="1"/>
          </p:nvPr>
        </p:nvSpPr>
        <p:spPr>
          <a:xfrm>
            <a:off x="8510868" y="2227334"/>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512" name="Oval 20"/>
          <p:cNvSpPr/>
          <p:nvPr/>
        </p:nvSpPr>
        <p:spPr>
          <a:xfrm>
            <a:off x="16338486" y="2147242"/>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13" name="Text Placeholder 9"/>
          <p:cNvSpPr>
            <a:spLocks noGrp="1"/>
          </p:cNvSpPr>
          <p:nvPr>
            <p:ph type="body" sz="quarter" idx="25" hasCustomPrompt="1"/>
          </p:nvPr>
        </p:nvSpPr>
        <p:spPr>
          <a:xfrm>
            <a:off x="16337711" y="2227327"/>
            <a:ext cx="923014" cy="762724"/>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514"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15" name="Text Placeholder 2"/>
          <p:cNvSpPr>
            <a:spLocks noGrp="1"/>
          </p:cNvSpPr>
          <p:nvPr>
            <p:ph type="body" sz="quarter" idx="26"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1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1_Custom Layout">
    <p:spTree>
      <p:nvGrpSpPr>
        <p:cNvPr id="1" name=""/>
        <p:cNvGrpSpPr/>
        <p:nvPr/>
      </p:nvGrpSpPr>
      <p:grpSpPr>
        <a:xfrm>
          <a:off x="0" y="0"/>
          <a:ext cx="0" cy="0"/>
          <a:chOff x="0" y="0"/>
          <a:chExt cx="0" cy="0"/>
        </a:xfrm>
      </p:grpSpPr>
      <p:pic>
        <p:nvPicPr>
          <p:cNvPr id="523"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24" name="Line"/>
          <p:cNvSpPr/>
          <p:nvPr/>
        </p:nvSpPr>
        <p:spPr>
          <a:xfrm>
            <a:off x="687804" y="8385001"/>
            <a:ext cx="7561251" cy="1"/>
          </a:xfrm>
          <a:prstGeom prst="line">
            <a:avLst/>
          </a:prstGeom>
          <a:ln w="12700">
            <a:solidFill>
              <a:srgbClr val="7D7D7D"/>
            </a:solidFill>
            <a:miter lim="400000"/>
          </a:ln>
        </p:spPr>
        <p:txBody>
          <a:bodyPr lIns="45718" tIns="45718" rIns="45718" bIns="45718"/>
          <a:lstStyle/>
          <a:p>
            <a:endParaRPr/>
          </a:p>
        </p:txBody>
      </p:sp>
      <p:sp>
        <p:nvSpPr>
          <p:cNvPr id="525" name="Picture Placeholder 19"/>
          <p:cNvSpPr>
            <a:spLocks noGrp="1"/>
          </p:cNvSpPr>
          <p:nvPr>
            <p:ph type="pic" sz="quarter" idx="21"/>
          </p:nvPr>
        </p:nvSpPr>
        <p:spPr>
          <a:xfrm>
            <a:off x="687803" y="3278370"/>
            <a:ext cx="7561252" cy="4836932"/>
          </a:xfrm>
          <a:prstGeom prst="rect">
            <a:avLst/>
          </a:prstGeom>
        </p:spPr>
        <p:txBody>
          <a:bodyPr lIns="91439" rIns="91439">
            <a:noAutofit/>
          </a:bodyPr>
          <a:lstStyle/>
          <a:p>
            <a:endParaRPr/>
          </a:p>
        </p:txBody>
      </p:sp>
      <p:sp>
        <p:nvSpPr>
          <p:cNvPr id="526" name="Picture Placeholder 19"/>
          <p:cNvSpPr>
            <a:spLocks noGrp="1"/>
          </p:cNvSpPr>
          <p:nvPr>
            <p:ph type="pic" sz="quarter" idx="22"/>
          </p:nvPr>
        </p:nvSpPr>
        <p:spPr>
          <a:xfrm>
            <a:off x="8437391" y="3278370"/>
            <a:ext cx="7561252" cy="4836932"/>
          </a:xfrm>
          <a:prstGeom prst="rect">
            <a:avLst/>
          </a:prstGeom>
        </p:spPr>
        <p:txBody>
          <a:bodyPr lIns="91439" rIns="91439">
            <a:noAutofit/>
          </a:bodyPr>
          <a:lstStyle/>
          <a:p>
            <a:endParaRPr/>
          </a:p>
        </p:txBody>
      </p:sp>
      <p:sp>
        <p:nvSpPr>
          <p:cNvPr id="527" name="Picture Placeholder 19"/>
          <p:cNvSpPr>
            <a:spLocks noGrp="1"/>
          </p:cNvSpPr>
          <p:nvPr>
            <p:ph type="pic" sz="quarter" idx="23"/>
          </p:nvPr>
        </p:nvSpPr>
        <p:spPr>
          <a:xfrm>
            <a:off x="16186976" y="3278370"/>
            <a:ext cx="7561252" cy="4836932"/>
          </a:xfrm>
          <a:prstGeom prst="rect">
            <a:avLst/>
          </a:prstGeom>
        </p:spPr>
        <p:txBody>
          <a:bodyPr lIns="91439" rIns="91439">
            <a:noAutofit/>
          </a:bodyPr>
          <a:lstStyle/>
          <a:p>
            <a:endParaRPr/>
          </a:p>
        </p:txBody>
      </p:sp>
      <p:sp>
        <p:nvSpPr>
          <p:cNvPr id="528" name="Line"/>
          <p:cNvSpPr/>
          <p:nvPr/>
        </p:nvSpPr>
        <p:spPr>
          <a:xfrm>
            <a:off x="8437391" y="8385001"/>
            <a:ext cx="7561252" cy="1"/>
          </a:xfrm>
          <a:prstGeom prst="line">
            <a:avLst/>
          </a:prstGeom>
          <a:ln w="12700">
            <a:solidFill>
              <a:srgbClr val="7D7D7D"/>
            </a:solidFill>
            <a:miter lim="400000"/>
          </a:ln>
        </p:spPr>
        <p:txBody>
          <a:bodyPr lIns="45718" tIns="45718" rIns="45718" bIns="45718"/>
          <a:lstStyle/>
          <a:p>
            <a:endParaRPr/>
          </a:p>
        </p:txBody>
      </p:sp>
      <p:sp>
        <p:nvSpPr>
          <p:cNvPr id="529" name="Line"/>
          <p:cNvSpPr/>
          <p:nvPr/>
        </p:nvSpPr>
        <p:spPr>
          <a:xfrm>
            <a:off x="16186976" y="8385001"/>
            <a:ext cx="7561252" cy="1"/>
          </a:xfrm>
          <a:prstGeom prst="line">
            <a:avLst/>
          </a:prstGeom>
          <a:ln w="12700">
            <a:solidFill>
              <a:srgbClr val="7D7D7D"/>
            </a:solidFill>
            <a:miter lim="400000"/>
          </a:ln>
        </p:spPr>
        <p:txBody>
          <a:bodyPr lIns="45718" tIns="45718" rIns="45718" bIns="45718"/>
          <a:lstStyle/>
          <a:p>
            <a:endParaRPr/>
          </a:p>
        </p:txBody>
      </p:sp>
      <p:sp>
        <p:nvSpPr>
          <p:cNvPr id="530" name="Body Level One…"/>
          <p:cNvSpPr txBox="1">
            <a:spLocks noGrp="1"/>
          </p:cNvSpPr>
          <p:nvPr>
            <p:ph type="body" sz="quarter" idx="1" hasCustomPrompt="1"/>
          </p:nvPr>
        </p:nvSpPr>
        <p:spPr>
          <a:xfrm>
            <a:off x="640200" y="8654701"/>
            <a:ext cx="7608854" cy="4167681"/>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31" name="Body Level One…"/>
          <p:cNvSpPr txBox="1">
            <a:spLocks noGrp="1"/>
          </p:cNvSpPr>
          <p:nvPr>
            <p:ph type="body" sz="quarter" idx="24" hasCustomPrompt="1"/>
          </p:nvPr>
        </p:nvSpPr>
        <p:spPr>
          <a:xfrm>
            <a:off x="8437391" y="8654701"/>
            <a:ext cx="7608853" cy="4167681"/>
          </a:xfrm>
          <a:prstGeom prst="rect">
            <a:avLst/>
          </a:prstGeom>
        </p:spPr>
        <p:txBody>
          <a:bodyPr/>
          <a:lstStyle>
            <a:lvl1pPr>
              <a:defRPr sz="4000"/>
            </a:lvl1pPr>
          </a:lstStyle>
          <a:p>
            <a:r>
              <a:t> Body Level One
 Body Level Two</a:t>
            </a:r>
          </a:p>
        </p:txBody>
      </p:sp>
      <p:sp>
        <p:nvSpPr>
          <p:cNvPr id="532" name="Body Level One…"/>
          <p:cNvSpPr txBox="1">
            <a:spLocks noGrp="1"/>
          </p:cNvSpPr>
          <p:nvPr>
            <p:ph type="body" sz="quarter" idx="25" hasCustomPrompt="1"/>
          </p:nvPr>
        </p:nvSpPr>
        <p:spPr>
          <a:xfrm>
            <a:off x="16186976" y="8654701"/>
            <a:ext cx="7608853" cy="4167681"/>
          </a:xfrm>
          <a:prstGeom prst="rect">
            <a:avLst/>
          </a:prstGeom>
        </p:spPr>
        <p:txBody>
          <a:bodyPr/>
          <a:lstStyle>
            <a:lvl1pPr>
              <a:defRPr sz="4000"/>
            </a:lvl1pPr>
          </a:lstStyle>
          <a:p>
            <a:r>
              <a:t> Body Level One
 Body Level Two</a:t>
            </a:r>
          </a:p>
        </p:txBody>
      </p:sp>
      <p:sp>
        <p:nvSpPr>
          <p:cNvPr id="533"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534"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535" name="Text Placeholder 2"/>
          <p:cNvSpPr>
            <a:spLocks noGrp="1"/>
          </p:cNvSpPr>
          <p:nvPr>
            <p:ph type="body" sz="quarter" idx="26"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536" name="Text Placeholder 2"/>
          <p:cNvSpPr>
            <a:spLocks noGrp="1"/>
          </p:cNvSpPr>
          <p:nvPr>
            <p:ph type="body" sz="quarter" idx="27"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37"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3_Custom Layout">
    <p:spTree>
      <p:nvGrpSpPr>
        <p:cNvPr id="1" name=""/>
        <p:cNvGrpSpPr/>
        <p:nvPr/>
      </p:nvGrpSpPr>
      <p:grpSpPr>
        <a:xfrm>
          <a:off x="0" y="0"/>
          <a:ext cx="0" cy="0"/>
          <a:chOff x="0" y="0"/>
          <a:chExt cx="0" cy="0"/>
        </a:xfrm>
      </p:grpSpPr>
      <p:pic>
        <p:nvPicPr>
          <p:cNvPr id="54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45" name="Line"/>
          <p:cNvSpPr/>
          <p:nvPr/>
        </p:nvSpPr>
        <p:spPr>
          <a:xfrm>
            <a:off x="687804" y="8385001"/>
            <a:ext cx="7561251" cy="1"/>
          </a:xfrm>
          <a:prstGeom prst="line">
            <a:avLst/>
          </a:prstGeom>
          <a:ln w="12700">
            <a:solidFill>
              <a:srgbClr val="7D7D7D"/>
            </a:solidFill>
            <a:miter lim="400000"/>
          </a:ln>
        </p:spPr>
        <p:txBody>
          <a:bodyPr lIns="45718" tIns="45718" rIns="45718" bIns="45718"/>
          <a:lstStyle/>
          <a:p>
            <a:endParaRPr/>
          </a:p>
        </p:txBody>
      </p:sp>
      <p:sp>
        <p:nvSpPr>
          <p:cNvPr id="546" name="Picture Placeholder 19"/>
          <p:cNvSpPr>
            <a:spLocks noGrp="1"/>
          </p:cNvSpPr>
          <p:nvPr>
            <p:ph type="pic" sz="quarter" idx="21"/>
          </p:nvPr>
        </p:nvSpPr>
        <p:spPr>
          <a:xfrm>
            <a:off x="687803" y="2133664"/>
            <a:ext cx="7561252" cy="5981638"/>
          </a:xfrm>
          <a:prstGeom prst="rect">
            <a:avLst/>
          </a:prstGeom>
        </p:spPr>
        <p:txBody>
          <a:bodyPr lIns="91439" rIns="91439">
            <a:noAutofit/>
          </a:bodyPr>
          <a:lstStyle/>
          <a:p>
            <a:endParaRPr/>
          </a:p>
        </p:txBody>
      </p:sp>
      <p:sp>
        <p:nvSpPr>
          <p:cNvPr id="547" name="Picture Placeholder 19"/>
          <p:cNvSpPr>
            <a:spLocks noGrp="1"/>
          </p:cNvSpPr>
          <p:nvPr>
            <p:ph type="pic" sz="quarter" idx="22"/>
          </p:nvPr>
        </p:nvSpPr>
        <p:spPr>
          <a:xfrm>
            <a:off x="8437391" y="2133664"/>
            <a:ext cx="7561252" cy="5981638"/>
          </a:xfrm>
          <a:prstGeom prst="rect">
            <a:avLst/>
          </a:prstGeom>
        </p:spPr>
        <p:txBody>
          <a:bodyPr lIns="91439" rIns="91439">
            <a:noAutofit/>
          </a:bodyPr>
          <a:lstStyle/>
          <a:p>
            <a:endParaRPr/>
          </a:p>
        </p:txBody>
      </p:sp>
      <p:sp>
        <p:nvSpPr>
          <p:cNvPr id="548" name="Picture Placeholder 19"/>
          <p:cNvSpPr>
            <a:spLocks noGrp="1"/>
          </p:cNvSpPr>
          <p:nvPr>
            <p:ph type="pic" sz="quarter" idx="23"/>
          </p:nvPr>
        </p:nvSpPr>
        <p:spPr>
          <a:xfrm>
            <a:off x="16186976" y="2133666"/>
            <a:ext cx="7561252" cy="5981637"/>
          </a:xfrm>
          <a:prstGeom prst="rect">
            <a:avLst/>
          </a:prstGeom>
        </p:spPr>
        <p:txBody>
          <a:bodyPr lIns="91439" rIns="91439">
            <a:noAutofit/>
          </a:bodyPr>
          <a:lstStyle/>
          <a:p>
            <a:endParaRPr/>
          </a:p>
        </p:txBody>
      </p:sp>
      <p:sp>
        <p:nvSpPr>
          <p:cNvPr id="549" name="Line"/>
          <p:cNvSpPr/>
          <p:nvPr/>
        </p:nvSpPr>
        <p:spPr>
          <a:xfrm>
            <a:off x="8437391" y="8385001"/>
            <a:ext cx="7561252" cy="1"/>
          </a:xfrm>
          <a:prstGeom prst="line">
            <a:avLst/>
          </a:prstGeom>
          <a:ln w="12700">
            <a:solidFill>
              <a:srgbClr val="7D7D7D"/>
            </a:solidFill>
            <a:miter lim="400000"/>
          </a:ln>
        </p:spPr>
        <p:txBody>
          <a:bodyPr lIns="45718" tIns="45718" rIns="45718" bIns="45718"/>
          <a:lstStyle/>
          <a:p>
            <a:endParaRPr/>
          </a:p>
        </p:txBody>
      </p:sp>
      <p:sp>
        <p:nvSpPr>
          <p:cNvPr id="550" name="Line"/>
          <p:cNvSpPr/>
          <p:nvPr/>
        </p:nvSpPr>
        <p:spPr>
          <a:xfrm>
            <a:off x="16186976" y="8385001"/>
            <a:ext cx="7561252" cy="1"/>
          </a:xfrm>
          <a:prstGeom prst="line">
            <a:avLst/>
          </a:prstGeom>
          <a:ln w="12700">
            <a:solidFill>
              <a:srgbClr val="7D7D7D"/>
            </a:solidFill>
            <a:miter lim="400000"/>
          </a:ln>
        </p:spPr>
        <p:txBody>
          <a:bodyPr lIns="45718" tIns="45718" rIns="45718" bIns="45718"/>
          <a:lstStyle/>
          <a:p>
            <a:endParaRPr/>
          </a:p>
        </p:txBody>
      </p:sp>
      <p:sp>
        <p:nvSpPr>
          <p:cNvPr id="551" name="Body Level One…"/>
          <p:cNvSpPr txBox="1">
            <a:spLocks noGrp="1"/>
          </p:cNvSpPr>
          <p:nvPr>
            <p:ph type="body" sz="quarter" idx="1" hasCustomPrompt="1"/>
          </p:nvPr>
        </p:nvSpPr>
        <p:spPr>
          <a:xfrm>
            <a:off x="640200" y="8654701"/>
            <a:ext cx="7608854" cy="4167681"/>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52" name="Body Level One…"/>
          <p:cNvSpPr txBox="1">
            <a:spLocks noGrp="1"/>
          </p:cNvSpPr>
          <p:nvPr>
            <p:ph type="body" sz="quarter" idx="24" hasCustomPrompt="1"/>
          </p:nvPr>
        </p:nvSpPr>
        <p:spPr>
          <a:xfrm>
            <a:off x="8437391" y="8654701"/>
            <a:ext cx="7608853" cy="4167681"/>
          </a:xfrm>
          <a:prstGeom prst="rect">
            <a:avLst/>
          </a:prstGeom>
        </p:spPr>
        <p:txBody>
          <a:bodyPr/>
          <a:lstStyle>
            <a:lvl1pPr>
              <a:defRPr sz="4000"/>
            </a:lvl1pPr>
          </a:lstStyle>
          <a:p>
            <a:r>
              <a:t> Body Level One
 Body Level Two</a:t>
            </a:r>
          </a:p>
        </p:txBody>
      </p:sp>
      <p:sp>
        <p:nvSpPr>
          <p:cNvPr id="553" name="Body Level One…"/>
          <p:cNvSpPr txBox="1">
            <a:spLocks noGrp="1"/>
          </p:cNvSpPr>
          <p:nvPr>
            <p:ph type="body" sz="quarter" idx="25" hasCustomPrompt="1"/>
          </p:nvPr>
        </p:nvSpPr>
        <p:spPr>
          <a:xfrm>
            <a:off x="16186976" y="8654701"/>
            <a:ext cx="7608853" cy="4167681"/>
          </a:xfrm>
          <a:prstGeom prst="rect">
            <a:avLst/>
          </a:prstGeom>
        </p:spPr>
        <p:txBody>
          <a:bodyPr/>
          <a:lstStyle>
            <a:lvl1pPr>
              <a:defRPr sz="4000"/>
            </a:lvl1pPr>
          </a:lstStyle>
          <a:p>
            <a:r>
              <a:t> Body Level One
 Body Level Two</a:t>
            </a:r>
          </a:p>
        </p:txBody>
      </p:sp>
      <p:sp>
        <p:nvSpPr>
          <p:cNvPr id="554"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55" name="Text Placeholder 2"/>
          <p:cNvSpPr>
            <a:spLocks noGrp="1"/>
          </p:cNvSpPr>
          <p:nvPr>
            <p:ph type="body" sz="quarter" idx="26"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5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pic>
        <p:nvPicPr>
          <p:cNvPr id="54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09149" y="11561233"/>
            <a:ext cx="1808711" cy="1443570"/>
          </a:xfrm>
          <a:prstGeom prst="rect">
            <a:avLst/>
          </a:prstGeom>
          <a:ln w="12700">
            <a:miter lim="400000"/>
          </a:ln>
        </p:spPr>
      </p:pic>
      <p:sp>
        <p:nvSpPr>
          <p:cNvPr id="545" name="Line"/>
          <p:cNvSpPr/>
          <p:nvPr/>
        </p:nvSpPr>
        <p:spPr>
          <a:xfrm>
            <a:off x="664724" y="8385002"/>
            <a:ext cx="5474673" cy="0"/>
          </a:xfrm>
          <a:prstGeom prst="line">
            <a:avLst/>
          </a:prstGeom>
          <a:ln w="12700">
            <a:solidFill>
              <a:srgbClr val="7D7D7D"/>
            </a:solidFill>
            <a:miter lim="400000"/>
          </a:ln>
        </p:spPr>
        <p:txBody>
          <a:bodyPr lIns="45718" tIns="45718" rIns="45718" bIns="45718"/>
          <a:lstStyle/>
          <a:p>
            <a:endParaRPr/>
          </a:p>
        </p:txBody>
      </p:sp>
      <p:sp>
        <p:nvSpPr>
          <p:cNvPr id="546" name="Picture Placeholder 19"/>
          <p:cNvSpPr>
            <a:spLocks noGrp="1"/>
          </p:cNvSpPr>
          <p:nvPr>
            <p:ph type="pic" sz="quarter" idx="21"/>
          </p:nvPr>
        </p:nvSpPr>
        <p:spPr>
          <a:xfrm>
            <a:off x="6483911" y="2070414"/>
            <a:ext cx="5474672" cy="5981638"/>
          </a:xfrm>
          <a:prstGeom prst="rect">
            <a:avLst/>
          </a:prstGeom>
        </p:spPr>
        <p:txBody>
          <a:bodyPr lIns="91439" rIns="91439">
            <a:noAutofit/>
          </a:bodyPr>
          <a:lstStyle/>
          <a:p>
            <a:endParaRPr/>
          </a:p>
        </p:txBody>
      </p:sp>
      <p:sp>
        <p:nvSpPr>
          <p:cNvPr id="547" name="Picture Placeholder 19"/>
          <p:cNvSpPr>
            <a:spLocks noGrp="1"/>
          </p:cNvSpPr>
          <p:nvPr>
            <p:ph type="pic" sz="quarter" idx="22"/>
          </p:nvPr>
        </p:nvSpPr>
        <p:spPr>
          <a:xfrm>
            <a:off x="12303097" y="2070414"/>
            <a:ext cx="5474672" cy="5981638"/>
          </a:xfrm>
          <a:prstGeom prst="rect">
            <a:avLst/>
          </a:prstGeom>
        </p:spPr>
        <p:txBody>
          <a:bodyPr lIns="91439" rIns="91439">
            <a:noAutofit/>
          </a:bodyPr>
          <a:lstStyle/>
          <a:p>
            <a:endParaRPr/>
          </a:p>
        </p:txBody>
      </p:sp>
      <p:sp>
        <p:nvSpPr>
          <p:cNvPr id="548" name="Picture Placeholder 19"/>
          <p:cNvSpPr>
            <a:spLocks noGrp="1"/>
          </p:cNvSpPr>
          <p:nvPr>
            <p:ph type="pic" sz="quarter" idx="23"/>
          </p:nvPr>
        </p:nvSpPr>
        <p:spPr>
          <a:xfrm>
            <a:off x="18122283" y="2070416"/>
            <a:ext cx="5474672" cy="5981637"/>
          </a:xfrm>
          <a:prstGeom prst="rect">
            <a:avLst/>
          </a:prstGeom>
        </p:spPr>
        <p:txBody>
          <a:bodyPr lIns="91439" rIns="91439">
            <a:noAutofit/>
          </a:bodyPr>
          <a:lstStyle/>
          <a:p>
            <a:endParaRPr/>
          </a:p>
        </p:txBody>
      </p:sp>
      <p:sp>
        <p:nvSpPr>
          <p:cNvPr id="552" name="Body Level One…"/>
          <p:cNvSpPr txBox="1">
            <a:spLocks noGrp="1"/>
          </p:cNvSpPr>
          <p:nvPr>
            <p:ph type="body" sz="quarter" idx="24" hasCustomPrompt="1"/>
          </p:nvPr>
        </p:nvSpPr>
        <p:spPr>
          <a:xfrm>
            <a:off x="6505215" y="8654699"/>
            <a:ext cx="5474672" cy="4167681"/>
          </a:xfrm>
          <a:prstGeom prst="rect">
            <a:avLst/>
          </a:prstGeom>
        </p:spPr>
        <p:txBody>
          <a:bodyPr/>
          <a:lstStyle>
            <a:lvl1pPr>
              <a:defRPr sz="4000"/>
            </a:lvl1pPr>
          </a:lstStyle>
          <a:p>
            <a:r>
              <a:t> Body Level One
 Body Level Two</a:t>
            </a:r>
          </a:p>
        </p:txBody>
      </p:sp>
      <p:sp>
        <p:nvSpPr>
          <p:cNvPr id="553" name="Body Level One…"/>
          <p:cNvSpPr txBox="1">
            <a:spLocks noGrp="1"/>
          </p:cNvSpPr>
          <p:nvPr>
            <p:ph type="body" sz="quarter" idx="25" hasCustomPrompt="1"/>
          </p:nvPr>
        </p:nvSpPr>
        <p:spPr>
          <a:xfrm>
            <a:off x="18122283" y="8654701"/>
            <a:ext cx="5576272" cy="4167681"/>
          </a:xfrm>
          <a:prstGeom prst="rect">
            <a:avLst/>
          </a:prstGeom>
        </p:spPr>
        <p:txBody>
          <a:bodyPr/>
          <a:lstStyle>
            <a:lvl1pPr>
              <a:defRPr sz="4000"/>
            </a:lvl1pPr>
          </a:lstStyle>
          <a:p>
            <a:r>
              <a:t> Body Level One
 Body Level Two</a:t>
            </a:r>
          </a:p>
        </p:txBody>
      </p:sp>
      <p:sp>
        <p:nvSpPr>
          <p:cNvPr id="2" name="Picture Placeholder 19">
            <a:extLst>
              <a:ext uri="{FF2B5EF4-FFF2-40B4-BE49-F238E27FC236}">
                <a16:creationId xmlns:a16="http://schemas.microsoft.com/office/drawing/2014/main" id="{7D753C4A-6F7F-F266-B955-03271E5419C7}"/>
              </a:ext>
            </a:extLst>
          </p:cNvPr>
          <p:cNvSpPr>
            <a:spLocks noGrp="1"/>
          </p:cNvSpPr>
          <p:nvPr>
            <p:ph type="pic" sz="quarter" idx="26"/>
          </p:nvPr>
        </p:nvSpPr>
        <p:spPr>
          <a:xfrm>
            <a:off x="664725" y="2070480"/>
            <a:ext cx="5474672" cy="5981638"/>
          </a:xfrm>
          <a:prstGeom prst="rect">
            <a:avLst/>
          </a:prstGeom>
        </p:spPr>
        <p:txBody>
          <a:bodyPr lIns="91439" rIns="91439">
            <a:noAutofit/>
          </a:bodyPr>
          <a:lstStyle/>
          <a:p>
            <a:endParaRPr/>
          </a:p>
        </p:txBody>
      </p:sp>
      <p:sp>
        <p:nvSpPr>
          <p:cNvPr id="4" name="Line">
            <a:extLst>
              <a:ext uri="{FF2B5EF4-FFF2-40B4-BE49-F238E27FC236}">
                <a16:creationId xmlns:a16="http://schemas.microsoft.com/office/drawing/2014/main" id="{5B26C5F6-108C-82F6-8625-DFD6F734C09E}"/>
              </a:ext>
            </a:extLst>
          </p:cNvPr>
          <p:cNvSpPr/>
          <p:nvPr userDrawn="1"/>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 name="Text Placeholder 2">
            <a:extLst>
              <a:ext uri="{FF2B5EF4-FFF2-40B4-BE49-F238E27FC236}">
                <a16:creationId xmlns:a16="http://schemas.microsoft.com/office/drawing/2014/main" id="{B14CB3CE-E1A2-F323-532E-E33B9FAA0978}"/>
              </a:ext>
            </a:extLst>
          </p:cNvPr>
          <p:cNvSpPr>
            <a:spLocks noGrp="1"/>
          </p:cNvSpPr>
          <p:nvPr>
            <p:ph type="body" sz="quarter" idx="28"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6" name="Body Level One…">
            <a:extLst>
              <a:ext uri="{FF2B5EF4-FFF2-40B4-BE49-F238E27FC236}">
                <a16:creationId xmlns:a16="http://schemas.microsoft.com/office/drawing/2014/main" id="{792F3B21-A599-FEA9-E6EA-638146E04EBC}"/>
              </a:ext>
            </a:extLst>
          </p:cNvPr>
          <p:cNvSpPr txBox="1">
            <a:spLocks noGrp="1"/>
          </p:cNvSpPr>
          <p:nvPr>
            <p:ph type="body" sz="quarter" idx="29" hasCustomPrompt="1"/>
          </p:nvPr>
        </p:nvSpPr>
        <p:spPr>
          <a:xfrm>
            <a:off x="12303097" y="8654700"/>
            <a:ext cx="5474672" cy="4167681"/>
          </a:xfrm>
          <a:prstGeom prst="rect">
            <a:avLst/>
          </a:prstGeom>
        </p:spPr>
        <p:txBody>
          <a:bodyPr/>
          <a:lstStyle>
            <a:lvl1pPr>
              <a:defRPr sz="4000"/>
            </a:lvl1pPr>
          </a:lstStyle>
          <a:p>
            <a:r>
              <a:t> Body Level One
 Body Level Two</a:t>
            </a:r>
          </a:p>
        </p:txBody>
      </p:sp>
      <p:sp>
        <p:nvSpPr>
          <p:cNvPr id="7" name="Body Level One…">
            <a:extLst>
              <a:ext uri="{FF2B5EF4-FFF2-40B4-BE49-F238E27FC236}">
                <a16:creationId xmlns:a16="http://schemas.microsoft.com/office/drawing/2014/main" id="{744FA1BF-5502-079C-52DF-D80E53345161}"/>
              </a:ext>
            </a:extLst>
          </p:cNvPr>
          <p:cNvSpPr txBox="1">
            <a:spLocks noGrp="1"/>
          </p:cNvSpPr>
          <p:nvPr>
            <p:ph type="body" sz="quarter" idx="30" hasCustomPrompt="1"/>
          </p:nvPr>
        </p:nvSpPr>
        <p:spPr>
          <a:xfrm>
            <a:off x="664725" y="8656971"/>
            <a:ext cx="5474672" cy="4167681"/>
          </a:xfrm>
          <a:prstGeom prst="rect">
            <a:avLst/>
          </a:prstGeom>
        </p:spPr>
        <p:txBody>
          <a:bodyPr/>
          <a:lstStyle>
            <a:lvl1pPr>
              <a:defRPr sz="4000"/>
            </a:lvl1pPr>
          </a:lstStyle>
          <a:p>
            <a:r>
              <a:t> Body Level One
 Body Level Two</a:t>
            </a:r>
          </a:p>
        </p:txBody>
      </p:sp>
      <p:sp>
        <p:nvSpPr>
          <p:cNvPr id="8" name="Line">
            <a:extLst>
              <a:ext uri="{FF2B5EF4-FFF2-40B4-BE49-F238E27FC236}">
                <a16:creationId xmlns:a16="http://schemas.microsoft.com/office/drawing/2014/main" id="{85E05CA2-C3C4-D177-245D-F4F980A1A574}"/>
              </a:ext>
            </a:extLst>
          </p:cNvPr>
          <p:cNvSpPr/>
          <p:nvPr userDrawn="1"/>
        </p:nvSpPr>
        <p:spPr>
          <a:xfrm>
            <a:off x="6505215" y="8385002"/>
            <a:ext cx="5474673" cy="0"/>
          </a:xfrm>
          <a:prstGeom prst="line">
            <a:avLst/>
          </a:prstGeom>
          <a:ln w="12700">
            <a:solidFill>
              <a:srgbClr val="7D7D7D"/>
            </a:solidFill>
            <a:miter lim="400000"/>
          </a:ln>
        </p:spPr>
        <p:txBody>
          <a:bodyPr lIns="45718" tIns="45718" rIns="45718" bIns="45718"/>
          <a:lstStyle/>
          <a:p>
            <a:endParaRPr/>
          </a:p>
        </p:txBody>
      </p:sp>
      <p:sp>
        <p:nvSpPr>
          <p:cNvPr id="9" name="Line">
            <a:extLst>
              <a:ext uri="{FF2B5EF4-FFF2-40B4-BE49-F238E27FC236}">
                <a16:creationId xmlns:a16="http://schemas.microsoft.com/office/drawing/2014/main" id="{022505A3-3CC8-01A2-73D6-50270A4E386A}"/>
              </a:ext>
            </a:extLst>
          </p:cNvPr>
          <p:cNvSpPr/>
          <p:nvPr userDrawn="1"/>
        </p:nvSpPr>
        <p:spPr>
          <a:xfrm>
            <a:off x="12303096" y="8384994"/>
            <a:ext cx="5474673" cy="0"/>
          </a:xfrm>
          <a:prstGeom prst="line">
            <a:avLst/>
          </a:prstGeom>
          <a:ln w="12700">
            <a:solidFill>
              <a:srgbClr val="7D7D7D"/>
            </a:solidFill>
            <a:miter lim="400000"/>
          </a:ln>
        </p:spPr>
        <p:txBody>
          <a:bodyPr lIns="45718" tIns="45718" rIns="45718" bIns="45718"/>
          <a:lstStyle/>
          <a:p>
            <a:endParaRPr/>
          </a:p>
        </p:txBody>
      </p:sp>
      <p:sp>
        <p:nvSpPr>
          <p:cNvPr id="10" name="Line">
            <a:extLst>
              <a:ext uri="{FF2B5EF4-FFF2-40B4-BE49-F238E27FC236}">
                <a16:creationId xmlns:a16="http://schemas.microsoft.com/office/drawing/2014/main" id="{4D88B7A2-1E60-F8F5-5A4D-9D1CAF31D700}"/>
              </a:ext>
            </a:extLst>
          </p:cNvPr>
          <p:cNvSpPr/>
          <p:nvPr userDrawn="1"/>
        </p:nvSpPr>
        <p:spPr>
          <a:xfrm>
            <a:off x="18143187" y="8385002"/>
            <a:ext cx="5474673" cy="0"/>
          </a:xfrm>
          <a:prstGeom prst="line">
            <a:avLst/>
          </a:prstGeom>
          <a:ln w="12700">
            <a:solidFill>
              <a:srgbClr val="7D7D7D"/>
            </a:solidFill>
            <a:miter lim="400000"/>
          </a:ln>
        </p:spPr>
        <p:txBody>
          <a:bodyPr lIns="45718" tIns="45718" rIns="45718" bIns="45718"/>
          <a:lstStyle/>
          <a:p>
            <a:endParaRPr/>
          </a:p>
        </p:txBody>
      </p:sp>
    </p:spTree>
    <p:extLst>
      <p:ext uri="{BB962C8B-B14F-4D97-AF65-F5344CB8AC3E}">
        <p14:creationId xmlns:p14="http://schemas.microsoft.com/office/powerpoint/2010/main" val="2730180806"/>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5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4A2044"/>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190750"/>
            <a:ext cx="0" cy="10631631"/>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1241293370"/>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6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99956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190750"/>
            <a:ext cx="0" cy="10631631"/>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383175426"/>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7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005E7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190750"/>
            <a:ext cx="0" cy="10631631"/>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3636123787"/>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0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4A2044"/>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0"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17"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8"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latin typeface="Cymru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latin typeface="Cymru Sans Body" panose="02000503030000020004" pitchFamily="50" charset="0"/>
              </a:defRPr>
            </a:lvl6pPr>
          </a:lstStyle>
          <a:p>
            <a:r>
              <a:rPr lang="en-GB"/>
              <a:t> </a:t>
            </a:r>
            <a:r>
              <a:t>Body Level One</a:t>
            </a:r>
          </a:p>
          <a:p>
            <a:pPr lvl="5"/>
            <a:r>
              <a:rPr lang="en-GB"/>
              <a:t> </a:t>
            </a:r>
            <a:r>
              <a:t>Body Level Two</a:t>
            </a:r>
          </a:p>
        </p:txBody>
      </p:sp>
      <p:cxnSp>
        <p:nvCxnSpPr>
          <p:cNvPr id="20" name="Straight Connector 19"/>
          <p:cNvCxnSpPr/>
          <p:nvPr userDrawn="1"/>
        </p:nvCxnSpPr>
        <p:spPr>
          <a:xfrm flipH="1">
            <a:off x="12159574" y="3362632"/>
            <a:ext cx="0" cy="9459749"/>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21" name="Line"/>
          <p:cNvSpPr/>
          <p:nvPr userDrawn="1"/>
        </p:nvSpPr>
        <p:spPr>
          <a:xfrm>
            <a:off x="634186" y="635135"/>
            <a:ext cx="23079904" cy="0"/>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3"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Tree>
    <p:extLst>
      <p:ext uri="{BB962C8B-B14F-4D97-AF65-F5344CB8AC3E}">
        <p14:creationId xmlns:p14="http://schemas.microsoft.com/office/powerpoint/2010/main" val="3898746704"/>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1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99956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0"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17"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8"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20" name="Straight Connector 19"/>
          <p:cNvCxnSpPr/>
          <p:nvPr userDrawn="1"/>
        </p:nvCxnSpPr>
        <p:spPr>
          <a:xfrm flipH="1">
            <a:off x="12159574" y="3362632"/>
            <a:ext cx="0" cy="9459749"/>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23"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4"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70451341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2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005E7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9"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8"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3362632"/>
            <a:ext cx="0" cy="9459749"/>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7"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0"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4257375084"/>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6"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7" name="Body Level One…"/>
          <p:cNvSpPr txBox="1">
            <a:spLocks noGrp="1"/>
          </p:cNvSpPr>
          <p:nvPr>
            <p:ph type="body" sz="half" idx="1" hasCustomPrompt="1"/>
          </p:nvPr>
        </p:nvSpPr>
        <p:spPr>
          <a:xfrm>
            <a:off x="12587591" y="5076975"/>
            <a:ext cx="11050725" cy="7745407"/>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Body Level One…"/>
          <p:cNvSpPr txBox="1">
            <a:spLocks noGrp="1"/>
          </p:cNvSpPr>
          <p:nvPr>
            <p:ph type="body" sz="half" idx="14" hasCustomPrompt="1"/>
          </p:nvPr>
        </p:nvSpPr>
        <p:spPr>
          <a:xfrm>
            <a:off x="640201" y="5076976"/>
            <a:ext cx="11208087" cy="774540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9" name="Straight Connector 8"/>
          <p:cNvCxnSpPr/>
          <p:nvPr userDrawn="1"/>
        </p:nvCxnSpPr>
        <p:spPr>
          <a:xfrm flipH="1">
            <a:off x="12159574" y="2163811"/>
            <a:ext cx="0" cy="1065857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Text Placeholder 2"/>
          <p:cNvSpPr>
            <a:spLocks noGrp="1"/>
          </p:cNvSpPr>
          <p:nvPr>
            <p:ph type="body" sz="quarter" idx="15" hasCustomPrompt="1"/>
          </p:nvPr>
        </p:nvSpPr>
        <p:spPr>
          <a:xfrm>
            <a:off x="633413" y="2163811"/>
            <a:ext cx="11214100" cy="2351088"/>
          </a:xfrm>
          <a:prstGeom prst="rect">
            <a:avLst/>
          </a:prstGeom>
        </p:spPr>
        <p:txBody>
          <a:bodyPr anchor="b"/>
          <a:lstStyle>
            <a:lvl1pPr marL="0" indent="0">
              <a:buNone/>
              <a:defRPr sz="8800" b="0" i="0" u="none">
                <a:latin typeface="Cymru Sans Headline Medium" panose="02000603030000020004" pitchFamily="50" charset="0"/>
              </a:defRPr>
            </a:lvl1pPr>
          </a:lstStyle>
          <a:p>
            <a:pPr lvl="0"/>
            <a:r>
              <a:rPr lang="en-US"/>
              <a:t>Master</a:t>
            </a:r>
          </a:p>
        </p:txBody>
      </p:sp>
      <p:sp>
        <p:nvSpPr>
          <p:cNvPr id="11" name="Text Placeholder 2"/>
          <p:cNvSpPr>
            <a:spLocks noGrp="1"/>
          </p:cNvSpPr>
          <p:nvPr>
            <p:ph type="body" sz="quarter" idx="16" hasCustomPrompt="1"/>
          </p:nvPr>
        </p:nvSpPr>
        <p:spPr>
          <a:xfrm>
            <a:off x="12587591" y="2166443"/>
            <a:ext cx="11214100" cy="2351088"/>
          </a:xfrm>
          <a:prstGeom prst="rect">
            <a:avLst/>
          </a:prstGeom>
        </p:spPr>
        <p:txBody>
          <a:bodyPr anchor="b"/>
          <a:lstStyle>
            <a:lvl1pPr marL="0" indent="0">
              <a:buNone/>
              <a:defRPr sz="8800" b="0" i="0">
                <a:latin typeface="Wales Sans Headline Medium" panose="02000603030000020004" pitchFamily="50" charset="0"/>
              </a:defRPr>
            </a:lvl1pPr>
          </a:lstStyle>
          <a:p>
            <a:pPr lvl="0"/>
            <a:r>
              <a:rPr lang="en-US"/>
              <a:t>Master</a:t>
            </a:r>
          </a:p>
        </p:txBody>
      </p:sp>
      <p:cxnSp>
        <p:nvCxnSpPr>
          <p:cNvPr id="12" name="Straight Connector 11"/>
          <p:cNvCxnSpPr/>
          <p:nvPr userDrawn="1"/>
        </p:nvCxnSpPr>
        <p:spPr>
          <a:xfrm>
            <a:off x="640201" y="4803664"/>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4" name="Straight Connector 13"/>
          <p:cNvCxnSpPr/>
          <p:nvPr userDrawn="1"/>
        </p:nvCxnSpPr>
        <p:spPr>
          <a:xfrm>
            <a:off x="12587591" y="4774497"/>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2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794949518"/>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6"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7" name="Body Level One…"/>
          <p:cNvSpPr txBox="1">
            <a:spLocks noGrp="1"/>
          </p:cNvSpPr>
          <p:nvPr>
            <p:ph type="body" sz="half" idx="1" hasCustomPrompt="1"/>
          </p:nvPr>
        </p:nvSpPr>
        <p:spPr>
          <a:xfrm>
            <a:off x="12587591" y="6035998"/>
            <a:ext cx="11050725" cy="678638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Body Level One…"/>
          <p:cNvSpPr txBox="1">
            <a:spLocks noGrp="1"/>
          </p:cNvSpPr>
          <p:nvPr>
            <p:ph type="body" sz="half" idx="14" hasCustomPrompt="1"/>
          </p:nvPr>
        </p:nvSpPr>
        <p:spPr>
          <a:xfrm>
            <a:off x="640201" y="6035998"/>
            <a:ext cx="11208087" cy="678638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9" name="Straight Connector 8"/>
          <p:cNvCxnSpPr/>
          <p:nvPr userDrawn="1"/>
        </p:nvCxnSpPr>
        <p:spPr>
          <a:xfrm flipH="1">
            <a:off x="12159574" y="3346792"/>
            <a:ext cx="0" cy="9475589"/>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Text Placeholder 2"/>
          <p:cNvSpPr>
            <a:spLocks noGrp="1"/>
          </p:cNvSpPr>
          <p:nvPr>
            <p:ph type="body" sz="quarter" idx="15" hasCustomPrompt="1"/>
          </p:nvPr>
        </p:nvSpPr>
        <p:spPr>
          <a:xfrm>
            <a:off x="633413" y="3346792"/>
            <a:ext cx="11214100" cy="2351088"/>
          </a:xfrm>
          <a:prstGeom prst="rect">
            <a:avLst/>
          </a:prstGeom>
        </p:spPr>
        <p:txBody>
          <a:bodyPr anchor="b"/>
          <a:lstStyle>
            <a:lvl1pPr marL="0" indent="0">
              <a:buNone/>
              <a:defRPr sz="8800" b="0" i="0" u="none">
                <a:latin typeface="Cymru Sans Headline Medium" panose="02000603030000020004" pitchFamily="50" charset="0"/>
              </a:defRPr>
            </a:lvl1pPr>
          </a:lstStyle>
          <a:p>
            <a:pPr lvl="0"/>
            <a:r>
              <a:rPr lang="en-US"/>
              <a:t>Master</a:t>
            </a:r>
          </a:p>
        </p:txBody>
      </p:sp>
      <p:sp>
        <p:nvSpPr>
          <p:cNvPr id="11" name="Text Placeholder 2"/>
          <p:cNvSpPr>
            <a:spLocks noGrp="1"/>
          </p:cNvSpPr>
          <p:nvPr>
            <p:ph type="body" sz="quarter" idx="16" hasCustomPrompt="1"/>
          </p:nvPr>
        </p:nvSpPr>
        <p:spPr>
          <a:xfrm>
            <a:off x="12587591" y="3346789"/>
            <a:ext cx="11214100" cy="2351088"/>
          </a:xfrm>
          <a:prstGeom prst="rect">
            <a:avLst/>
          </a:prstGeom>
        </p:spPr>
        <p:txBody>
          <a:bodyPr anchor="b"/>
          <a:lstStyle>
            <a:lvl1pPr marL="0" indent="0">
              <a:buNone/>
              <a:defRPr sz="8800" b="0" i="0">
                <a:latin typeface="Wales Sans Headline Medium" panose="02000603030000020004" pitchFamily="50" charset="0"/>
              </a:defRPr>
            </a:lvl1pPr>
          </a:lstStyle>
          <a:p>
            <a:pPr lvl="0"/>
            <a:r>
              <a:rPr lang="en-US"/>
              <a:t>Master</a:t>
            </a:r>
          </a:p>
        </p:txBody>
      </p:sp>
      <p:cxnSp>
        <p:nvCxnSpPr>
          <p:cNvPr id="12" name="Straight Connector 11"/>
          <p:cNvCxnSpPr/>
          <p:nvPr userDrawn="1"/>
        </p:nvCxnSpPr>
        <p:spPr>
          <a:xfrm>
            <a:off x="640201" y="5777058"/>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4" name="Straight Connector 13"/>
          <p:cNvCxnSpPr/>
          <p:nvPr userDrawn="1"/>
        </p:nvCxnSpPr>
        <p:spPr>
          <a:xfrm>
            <a:off x="12587591" y="5765036"/>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6"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8"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9" name="Text Placeholder 2"/>
          <p:cNvSpPr>
            <a:spLocks noGrp="1"/>
          </p:cNvSpPr>
          <p:nvPr>
            <p:ph type="body" sz="quarter" idx="1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0"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829533932"/>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4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2" y="4634176"/>
            <a:ext cx="5060208" cy="818820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8" name="Straight Connector 7"/>
          <p:cNvCxnSpPr/>
          <p:nvPr userDrawn="1"/>
        </p:nvCxnSpPr>
        <p:spPr>
          <a:xfrm flipH="1">
            <a:off x="17118591" y="3434820"/>
            <a:ext cx="0" cy="9387557"/>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Body Level One…"/>
          <p:cNvSpPr txBox="1">
            <a:spLocks noGrp="1"/>
          </p:cNvSpPr>
          <p:nvPr>
            <p:ph type="body" sz="half" idx="15" hasCustomPrompt="1"/>
          </p:nvPr>
        </p:nvSpPr>
        <p:spPr>
          <a:xfrm>
            <a:off x="6213105" y="4634176"/>
            <a:ext cx="5060208" cy="818820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1786008" y="4634176"/>
            <a:ext cx="5060208" cy="818820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2" name="Body Level One…"/>
          <p:cNvSpPr txBox="1">
            <a:spLocks noGrp="1"/>
          </p:cNvSpPr>
          <p:nvPr>
            <p:ph type="body" sz="half" idx="17" hasCustomPrompt="1"/>
          </p:nvPr>
        </p:nvSpPr>
        <p:spPr>
          <a:xfrm>
            <a:off x="17358911" y="4623663"/>
            <a:ext cx="5060208" cy="819871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1531672" y="3434820"/>
            <a:ext cx="0" cy="9387556"/>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5964208" y="3434820"/>
            <a:ext cx="0" cy="938755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3359995"/>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3440080"/>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6217832" y="3354741"/>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6217058" y="3434826"/>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1790973" y="3354735"/>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1790199" y="3434820"/>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Oval 23"/>
          <p:cNvSpPr/>
          <p:nvPr userDrawn="1"/>
        </p:nvSpPr>
        <p:spPr>
          <a:xfrm>
            <a:off x="17356227" y="3354739"/>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5" name="Text Placeholder 9"/>
          <p:cNvSpPr>
            <a:spLocks noGrp="1"/>
          </p:cNvSpPr>
          <p:nvPr>
            <p:ph type="body" sz="quarter" idx="20" hasCustomPrompt="1"/>
          </p:nvPr>
        </p:nvSpPr>
        <p:spPr>
          <a:xfrm>
            <a:off x="17355452" y="3434824"/>
            <a:ext cx="923013" cy="762722"/>
          </a:xfrm>
          <a:prstGeom prst="rect">
            <a:avLst/>
          </a:prstGeom>
        </p:spPr>
        <p:txBody>
          <a:bodyPr anchor="ctr"/>
          <a:lstStyle>
            <a:lvl1pPr marL="0" indent="0" algn="ctr">
              <a:buNone/>
              <a:defRPr sz="5400">
                <a:solidFill>
                  <a:schemeClr val="tx2">
                    <a:lumMod val="20000"/>
                    <a:lumOff val="80000"/>
                  </a:schemeClr>
                </a:solidFill>
                <a:latin typeface="Cymru Sans Headline Medium" panose="02000603030000020004" pitchFamily="50" charset="0"/>
              </a:defRPr>
            </a:lvl1pPr>
          </a:lstStyle>
          <a:p>
            <a:pPr lvl="0"/>
            <a:r>
              <a:rPr lang="en-US"/>
              <a:t>d</a:t>
            </a:r>
            <a:endParaRPr lang="en-GB"/>
          </a:p>
        </p:txBody>
      </p:sp>
      <p:sp>
        <p:nvSpPr>
          <p:cNvPr id="26"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9"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0" name="Text Placeholder 2"/>
          <p:cNvSpPr>
            <a:spLocks noGrp="1"/>
          </p:cNvSpPr>
          <p:nvPr>
            <p:ph type="body" sz="quarter" idx="21"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31"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32792801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5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2" y="3308800"/>
            <a:ext cx="5060208" cy="9513582"/>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8" name="Straight Connector 7"/>
          <p:cNvCxnSpPr/>
          <p:nvPr userDrawn="1"/>
        </p:nvCxnSpPr>
        <p:spPr>
          <a:xfrm flipH="1">
            <a:off x="17118591" y="2205111"/>
            <a:ext cx="0" cy="10617266"/>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Body Level One…"/>
          <p:cNvSpPr txBox="1">
            <a:spLocks noGrp="1"/>
          </p:cNvSpPr>
          <p:nvPr>
            <p:ph type="body" sz="half" idx="15" hasCustomPrompt="1"/>
          </p:nvPr>
        </p:nvSpPr>
        <p:spPr>
          <a:xfrm>
            <a:off x="6213105" y="3308946"/>
            <a:ext cx="5060208" cy="951343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1786008" y="3308946"/>
            <a:ext cx="5060208" cy="951343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2" name="Body Level One…"/>
          <p:cNvSpPr txBox="1">
            <a:spLocks noGrp="1"/>
          </p:cNvSpPr>
          <p:nvPr>
            <p:ph type="body" sz="half" idx="17" hasCustomPrompt="1"/>
          </p:nvPr>
        </p:nvSpPr>
        <p:spPr>
          <a:xfrm>
            <a:off x="17358911" y="3308953"/>
            <a:ext cx="5060208" cy="951342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1531672" y="2205111"/>
            <a:ext cx="0" cy="1061726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5964208" y="2205111"/>
            <a:ext cx="0" cy="10617264"/>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2130286"/>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2210371"/>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6217832" y="2125032"/>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6217058" y="2205117"/>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1790973" y="2125026"/>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1790199" y="2205111"/>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Oval 23"/>
          <p:cNvSpPr/>
          <p:nvPr userDrawn="1"/>
        </p:nvSpPr>
        <p:spPr>
          <a:xfrm>
            <a:off x="17356227" y="2125030"/>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5" name="Text Placeholder 9"/>
          <p:cNvSpPr>
            <a:spLocks noGrp="1"/>
          </p:cNvSpPr>
          <p:nvPr>
            <p:ph type="body" sz="quarter" idx="20" hasCustomPrompt="1"/>
          </p:nvPr>
        </p:nvSpPr>
        <p:spPr>
          <a:xfrm>
            <a:off x="17355452" y="2205115"/>
            <a:ext cx="923013" cy="762722"/>
          </a:xfrm>
          <a:prstGeom prst="rect">
            <a:avLst/>
          </a:prstGeom>
        </p:spPr>
        <p:txBody>
          <a:bodyPr anchor="ctr"/>
          <a:lstStyle>
            <a:lvl1pPr marL="0" indent="0" algn="ctr">
              <a:buNone/>
              <a:defRPr sz="5400">
                <a:solidFill>
                  <a:schemeClr val="tx2">
                    <a:lumMod val="20000"/>
                    <a:lumOff val="80000"/>
                  </a:schemeClr>
                </a:solidFill>
                <a:latin typeface="Cymru Sans Headline Medium" panose="02000603030000020004" pitchFamily="50" charset="0"/>
              </a:defRPr>
            </a:lvl1pPr>
          </a:lstStyle>
          <a:p>
            <a:pPr lvl="0"/>
            <a:r>
              <a:rPr lang="en-US"/>
              <a:t>d</a:t>
            </a:r>
            <a:endParaRPr lang="en-GB"/>
          </a:p>
        </p:txBody>
      </p:sp>
      <p:sp>
        <p:nvSpPr>
          <p:cNvPr id="3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22563153"/>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6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1" y="4426362"/>
            <a:ext cx="7358517" cy="839602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0" name="Body Level One…"/>
          <p:cNvSpPr txBox="1">
            <a:spLocks noGrp="1"/>
          </p:cNvSpPr>
          <p:nvPr>
            <p:ph type="body" sz="half" idx="15" hasCustomPrompt="1"/>
          </p:nvPr>
        </p:nvSpPr>
        <p:spPr>
          <a:xfrm>
            <a:off x="8506914" y="4426362"/>
            <a:ext cx="7141897" cy="8396018"/>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6333521" y="4426362"/>
            <a:ext cx="7413420" cy="8396017"/>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6079184" y="3330913"/>
            <a:ext cx="0" cy="9491463"/>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8258018" y="3330913"/>
            <a:ext cx="0" cy="9491462"/>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3256088"/>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3336173"/>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8511642" y="3250834"/>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8510868" y="3330919"/>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6338486" y="3250828"/>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6337711" y="3330913"/>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6"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7" name="Text Placeholder 2"/>
          <p:cNvSpPr>
            <a:spLocks noGrp="1"/>
          </p:cNvSpPr>
          <p:nvPr>
            <p:ph type="body" sz="quarter" idx="2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9"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561275963"/>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7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1" y="3433464"/>
            <a:ext cx="7358517" cy="9388918"/>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0" name="Body Level One…"/>
          <p:cNvSpPr txBox="1">
            <a:spLocks noGrp="1"/>
          </p:cNvSpPr>
          <p:nvPr>
            <p:ph type="body" sz="half" idx="15" hasCustomPrompt="1"/>
          </p:nvPr>
        </p:nvSpPr>
        <p:spPr>
          <a:xfrm>
            <a:off x="8506914" y="3433464"/>
            <a:ext cx="7141897" cy="938891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6333521" y="3433464"/>
            <a:ext cx="7413420" cy="938891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6079184" y="2227328"/>
            <a:ext cx="0" cy="10595048"/>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8258018" y="2227328"/>
            <a:ext cx="0" cy="10595047"/>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2152503"/>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2232588"/>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8511642" y="2147249"/>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8510868" y="2227334"/>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6338486" y="2147243"/>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6337711" y="2227328"/>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8"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0"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533130401"/>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0" name="Line"/>
          <p:cNvSpPr/>
          <p:nvPr userDrawn="1"/>
        </p:nvSpPr>
        <p:spPr>
          <a:xfrm>
            <a:off x="687804"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0" name="Picture Placeholder 19"/>
          <p:cNvSpPr>
            <a:spLocks noGrp="1"/>
          </p:cNvSpPr>
          <p:nvPr>
            <p:ph type="pic" sz="quarter" idx="10"/>
          </p:nvPr>
        </p:nvSpPr>
        <p:spPr>
          <a:xfrm>
            <a:off x="687804" y="3278370"/>
            <a:ext cx="7561251" cy="4836932"/>
          </a:xfrm>
          <a:prstGeom prst="rect">
            <a:avLst/>
          </a:prstGeom>
        </p:spPr>
        <p:txBody>
          <a:bodyPr/>
          <a:lstStyle/>
          <a:p>
            <a:endParaRPr lang="en-GB"/>
          </a:p>
        </p:txBody>
      </p:sp>
      <p:sp>
        <p:nvSpPr>
          <p:cNvPr id="26" name="Picture Placeholder 19"/>
          <p:cNvSpPr>
            <a:spLocks noGrp="1"/>
          </p:cNvSpPr>
          <p:nvPr>
            <p:ph type="pic" sz="quarter" idx="14"/>
          </p:nvPr>
        </p:nvSpPr>
        <p:spPr>
          <a:xfrm>
            <a:off x="8437391" y="3278370"/>
            <a:ext cx="7561251" cy="4836932"/>
          </a:xfrm>
          <a:prstGeom prst="rect">
            <a:avLst/>
          </a:prstGeom>
        </p:spPr>
        <p:txBody>
          <a:bodyPr/>
          <a:lstStyle/>
          <a:p>
            <a:endParaRPr lang="en-GB"/>
          </a:p>
        </p:txBody>
      </p:sp>
      <p:sp>
        <p:nvSpPr>
          <p:cNvPr id="27" name="Picture Placeholder 19"/>
          <p:cNvSpPr>
            <a:spLocks noGrp="1"/>
          </p:cNvSpPr>
          <p:nvPr>
            <p:ph type="pic" sz="quarter" idx="15"/>
          </p:nvPr>
        </p:nvSpPr>
        <p:spPr>
          <a:xfrm>
            <a:off x="16186978" y="3278370"/>
            <a:ext cx="7561251" cy="4836931"/>
          </a:xfrm>
          <a:prstGeom prst="rect">
            <a:avLst/>
          </a:prstGeom>
        </p:spPr>
        <p:txBody>
          <a:bodyPr/>
          <a:lstStyle/>
          <a:p>
            <a:endParaRPr lang="en-GB"/>
          </a:p>
        </p:txBody>
      </p:sp>
      <p:sp>
        <p:nvSpPr>
          <p:cNvPr id="28" name="Line"/>
          <p:cNvSpPr/>
          <p:nvPr userDrawn="1"/>
        </p:nvSpPr>
        <p:spPr>
          <a:xfrm>
            <a:off x="8437391"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9" name="Line"/>
          <p:cNvSpPr/>
          <p:nvPr userDrawn="1"/>
        </p:nvSpPr>
        <p:spPr>
          <a:xfrm>
            <a:off x="16186978"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30" name="Body Level One…"/>
          <p:cNvSpPr txBox="1">
            <a:spLocks noGrp="1"/>
          </p:cNvSpPr>
          <p:nvPr>
            <p:ph type="body" sz="half" idx="16" hasCustomPrompt="1"/>
          </p:nvPr>
        </p:nvSpPr>
        <p:spPr>
          <a:xfrm>
            <a:off x="64020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1" name="Body Level One…"/>
          <p:cNvSpPr txBox="1">
            <a:spLocks noGrp="1"/>
          </p:cNvSpPr>
          <p:nvPr>
            <p:ph type="body" sz="half" idx="17" hasCustomPrompt="1"/>
          </p:nvPr>
        </p:nvSpPr>
        <p:spPr>
          <a:xfrm>
            <a:off x="843739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2" name="Body Level One…"/>
          <p:cNvSpPr txBox="1">
            <a:spLocks noGrp="1"/>
          </p:cNvSpPr>
          <p:nvPr>
            <p:ph type="body" sz="half" idx="18" hasCustomPrompt="1"/>
          </p:nvPr>
        </p:nvSpPr>
        <p:spPr>
          <a:xfrm>
            <a:off x="16186978"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7"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9"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1" name="Text Placeholder 2"/>
          <p:cNvSpPr>
            <a:spLocks noGrp="1"/>
          </p:cNvSpPr>
          <p:nvPr>
            <p:ph type="body" sz="quarter" idx="19"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2"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802092756"/>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Line"/>
          <p:cNvSpPr/>
          <p:nvPr userDrawn="1"/>
        </p:nvSpPr>
        <p:spPr>
          <a:xfrm>
            <a:off x="687804"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0" name="Picture Placeholder 19"/>
          <p:cNvSpPr>
            <a:spLocks noGrp="1"/>
          </p:cNvSpPr>
          <p:nvPr>
            <p:ph type="pic" sz="quarter" idx="10"/>
          </p:nvPr>
        </p:nvSpPr>
        <p:spPr>
          <a:xfrm>
            <a:off x="687804" y="2133665"/>
            <a:ext cx="7561251" cy="5981637"/>
          </a:xfrm>
          <a:prstGeom prst="rect">
            <a:avLst/>
          </a:prstGeom>
        </p:spPr>
        <p:txBody>
          <a:bodyPr/>
          <a:lstStyle/>
          <a:p>
            <a:endParaRPr lang="en-GB"/>
          </a:p>
        </p:txBody>
      </p:sp>
      <p:sp>
        <p:nvSpPr>
          <p:cNvPr id="26" name="Picture Placeholder 19"/>
          <p:cNvSpPr>
            <a:spLocks noGrp="1"/>
          </p:cNvSpPr>
          <p:nvPr>
            <p:ph type="pic" sz="quarter" idx="14"/>
          </p:nvPr>
        </p:nvSpPr>
        <p:spPr>
          <a:xfrm>
            <a:off x="8437391" y="2133665"/>
            <a:ext cx="7561251" cy="5981637"/>
          </a:xfrm>
          <a:prstGeom prst="rect">
            <a:avLst/>
          </a:prstGeom>
        </p:spPr>
        <p:txBody>
          <a:bodyPr/>
          <a:lstStyle/>
          <a:p>
            <a:endParaRPr lang="en-GB"/>
          </a:p>
        </p:txBody>
      </p:sp>
      <p:sp>
        <p:nvSpPr>
          <p:cNvPr id="27" name="Picture Placeholder 19"/>
          <p:cNvSpPr>
            <a:spLocks noGrp="1"/>
          </p:cNvSpPr>
          <p:nvPr>
            <p:ph type="pic" sz="quarter" idx="15"/>
          </p:nvPr>
        </p:nvSpPr>
        <p:spPr>
          <a:xfrm>
            <a:off x="16186978" y="2133666"/>
            <a:ext cx="7561251" cy="5981636"/>
          </a:xfrm>
          <a:prstGeom prst="rect">
            <a:avLst/>
          </a:prstGeom>
        </p:spPr>
        <p:txBody>
          <a:bodyPr/>
          <a:lstStyle/>
          <a:p>
            <a:endParaRPr lang="en-GB"/>
          </a:p>
        </p:txBody>
      </p:sp>
      <p:sp>
        <p:nvSpPr>
          <p:cNvPr id="28" name="Line"/>
          <p:cNvSpPr/>
          <p:nvPr userDrawn="1"/>
        </p:nvSpPr>
        <p:spPr>
          <a:xfrm>
            <a:off x="8437391"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9" name="Line"/>
          <p:cNvSpPr/>
          <p:nvPr userDrawn="1"/>
        </p:nvSpPr>
        <p:spPr>
          <a:xfrm>
            <a:off x="16186978"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30" name="Body Level One…"/>
          <p:cNvSpPr txBox="1">
            <a:spLocks noGrp="1"/>
          </p:cNvSpPr>
          <p:nvPr>
            <p:ph type="body" sz="half" idx="16" hasCustomPrompt="1"/>
          </p:nvPr>
        </p:nvSpPr>
        <p:spPr>
          <a:xfrm>
            <a:off x="64020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1" name="Body Level One…"/>
          <p:cNvSpPr txBox="1">
            <a:spLocks noGrp="1"/>
          </p:cNvSpPr>
          <p:nvPr>
            <p:ph type="body" sz="half" idx="17" hasCustomPrompt="1"/>
          </p:nvPr>
        </p:nvSpPr>
        <p:spPr>
          <a:xfrm>
            <a:off x="843739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2" name="Body Level One…"/>
          <p:cNvSpPr txBox="1">
            <a:spLocks noGrp="1"/>
          </p:cNvSpPr>
          <p:nvPr>
            <p:ph type="body" sz="half" idx="18" hasCustomPrompt="1"/>
          </p:nvPr>
        </p:nvSpPr>
        <p:spPr>
          <a:xfrm>
            <a:off x="16186978"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23"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4"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919294440"/>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EE90D-7B7E-18A7-6065-A3342A898764}"/>
              </a:ext>
            </a:extLst>
          </p:cNvPr>
          <p:cNvSpPr>
            <a:spLocks noGrp="1"/>
          </p:cNvSpPr>
          <p:nvPr>
            <p:ph type="ctrTitle"/>
          </p:nvPr>
        </p:nvSpPr>
        <p:spPr>
          <a:xfrm>
            <a:off x="3048000" y="2244726"/>
            <a:ext cx="18288000" cy="4775200"/>
          </a:xfrm>
        </p:spPr>
        <p:txBody>
          <a:bodyPr anchor="b"/>
          <a:lstStyle>
            <a:lvl1pPr algn="ctr">
              <a:defRPr sz="12000"/>
            </a:lvl1pPr>
          </a:lstStyle>
          <a:p>
            <a:r>
              <a:rPr lang="en-GB"/>
              <a:t>Click to edit Master title style</a:t>
            </a:r>
          </a:p>
        </p:txBody>
      </p:sp>
      <p:sp>
        <p:nvSpPr>
          <p:cNvPr id="3" name="Subtitle 2">
            <a:extLst>
              <a:ext uri="{FF2B5EF4-FFF2-40B4-BE49-F238E27FC236}">
                <a16:creationId xmlns:a16="http://schemas.microsoft.com/office/drawing/2014/main" id="{67F4E801-A450-3046-094D-555141CF4F76}"/>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GB"/>
              <a:t>Click to edit Master subtitle style</a:t>
            </a:r>
          </a:p>
        </p:txBody>
      </p:sp>
      <p:sp>
        <p:nvSpPr>
          <p:cNvPr id="4" name="Date Placeholder 3">
            <a:extLst>
              <a:ext uri="{FF2B5EF4-FFF2-40B4-BE49-F238E27FC236}">
                <a16:creationId xmlns:a16="http://schemas.microsoft.com/office/drawing/2014/main" id="{13849B93-08BC-BD44-B21D-BE02C9BB721B}"/>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5" name="Footer Placeholder 4">
            <a:extLst>
              <a:ext uri="{FF2B5EF4-FFF2-40B4-BE49-F238E27FC236}">
                <a16:creationId xmlns:a16="http://schemas.microsoft.com/office/drawing/2014/main" id="{87E514BC-3EE0-75C6-D51B-34491B8109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BD5AD-F0AC-C8C7-D21E-07D995D50BC4}"/>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1577969059"/>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9B44A-1725-1373-8BA2-79E79D1E501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899BD8B-50A2-85E0-8E20-AD6E1236BCE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385E0A9-E59D-6D8B-4805-A3C6063097AF}"/>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5" name="Footer Placeholder 4">
            <a:extLst>
              <a:ext uri="{FF2B5EF4-FFF2-40B4-BE49-F238E27FC236}">
                <a16:creationId xmlns:a16="http://schemas.microsoft.com/office/drawing/2014/main" id="{D66A21EC-2B58-D846-6A5B-C4B903BB59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9A4DB0-1D95-635C-9CE0-CD9E308C12F0}"/>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2339628851"/>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7AF6D-55A2-6604-8BA3-0A4AF72640DD}"/>
              </a:ext>
            </a:extLst>
          </p:cNvPr>
          <p:cNvSpPr>
            <a:spLocks noGrp="1"/>
          </p:cNvSpPr>
          <p:nvPr>
            <p:ph type="title"/>
          </p:nvPr>
        </p:nvSpPr>
        <p:spPr>
          <a:xfrm>
            <a:off x="1663700" y="3419477"/>
            <a:ext cx="21031200" cy="5705474"/>
          </a:xfrm>
        </p:spPr>
        <p:txBody>
          <a:bodyPr anchor="b"/>
          <a:lstStyle>
            <a:lvl1pPr>
              <a:defRPr sz="12000"/>
            </a:lvl1pPr>
          </a:lstStyle>
          <a:p>
            <a:r>
              <a:rPr lang="en-GB"/>
              <a:t>Click to edit Master title style</a:t>
            </a:r>
          </a:p>
        </p:txBody>
      </p:sp>
      <p:sp>
        <p:nvSpPr>
          <p:cNvPr id="3" name="Text Placeholder 2">
            <a:extLst>
              <a:ext uri="{FF2B5EF4-FFF2-40B4-BE49-F238E27FC236}">
                <a16:creationId xmlns:a16="http://schemas.microsoft.com/office/drawing/2014/main" id="{3895D021-AD0F-1D96-ABEF-8F273732219A}"/>
              </a:ext>
            </a:extLst>
          </p:cNvPr>
          <p:cNvSpPr>
            <a:spLocks noGrp="1"/>
          </p:cNvSpPr>
          <p:nvPr>
            <p:ph type="body" idx="1"/>
          </p:nvPr>
        </p:nvSpPr>
        <p:spPr>
          <a:xfrm>
            <a:off x="1663700" y="9178927"/>
            <a:ext cx="21031200" cy="3000374"/>
          </a:xfrm>
        </p:spPr>
        <p:txBody>
          <a:bodyPr/>
          <a:lstStyle>
            <a:lvl1pPr marL="0" indent="0">
              <a:buNone/>
              <a:defRPr sz="4800">
                <a:solidFill>
                  <a:schemeClr val="tx1">
                    <a:tint val="82000"/>
                  </a:schemeClr>
                </a:solidFill>
              </a:defRPr>
            </a:lvl1pPr>
            <a:lvl2pPr marL="914400" indent="0">
              <a:buNone/>
              <a:defRPr sz="4000">
                <a:solidFill>
                  <a:schemeClr val="tx1">
                    <a:tint val="82000"/>
                  </a:schemeClr>
                </a:solidFill>
              </a:defRPr>
            </a:lvl2pPr>
            <a:lvl3pPr marL="1828800" indent="0">
              <a:buNone/>
              <a:defRPr sz="3600">
                <a:solidFill>
                  <a:schemeClr val="tx1">
                    <a:tint val="82000"/>
                  </a:schemeClr>
                </a:solidFill>
              </a:defRPr>
            </a:lvl3pPr>
            <a:lvl4pPr marL="2743200" indent="0">
              <a:buNone/>
              <a:defRPr sz="3200">
                <a:solidFill>
                  <a:schemeClr val="tx1">
                    <a:tint val="82000"/>
                  </a:schemeClr>
                </a:solidFill>
              </a:defRPr>
            </a:lvl4pPr>
            <a:lvl5pPr marL="3657600" indent="0">
              <a:buNone/>
              <a:defRPr sz="3200">
                <a:solidFill>
                  <a:schemeClr val="tx1">
                    <a:tint val="82000"/>
                  </a:schemeClr>
                </a:solidFill>
              </a:defRPr>
            </a:lvl5pPr>
            <a:lvl6pPr marL="4572000" indent="0">
              <a:buNone/>
              <a:defRPr sz="3200">
                <a:solidFill>
                  <a:schemeClr val="tx1">
                    <a:tint val="82000"/>
                  </a:schemeClr>
                </a:solidFill>
              </a:defRPr>
            </a:lvl6pPr>
            <a:lvl7pPr marL="5486400" indent="0">
              <a:buNone/>
              <a:defRPr sz="3200">
                <a:solidFill>
                  <a:schemeClr val="tx1">
                    <a:tint val="82000"/>
                  </a:schemeClr>
                </a:solidFill>
              </a:defRPr>
            </a:lvl7pPr>
            <a:lvl8pPr marL="6400800" indent="0">
              <a:buNone/>
              <a:defRPr sz="3200">
                <a:solidFill>
                  <a:schemeClr val="tx1">
                    <a:tint val="82000"/>
                  </a:schemeClr>
                </a:solidFill>
              </a:defRPr>
            </a:lvl8pPr>
            <a:lvl9pPr marL="7315200" indent="0">
              <a:buNone/>
              <a:defRPr sz="3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6B8D34B-6003-5EB9-774D-0745097E8C59}"/>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5" name="Footer Placeholder 4">
            <a:extLst>
              <a:ext uri="{FF2B5EF4-FFF2-40B4-BE49-F238E27FC236}">
                <a16:creationId xmlns:a16="http://schemas.microsoft.com/office/drawing/2014/main" id="{BA93D6FE-CBED-4E72-0E22-9D8ECEB657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7D062F-E130-5934-B357-130AF061FDAB}"/>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2615764251"/>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17D82-63C7-F291-2FFF-300E1A00914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A876144-C3B2-1FD3-2DD5-FBAB0D544719}"/>
              </a:ext>
            </a:extLst>
          </p:cNvPr>
          <p:cNvSpPr>
            <a:spLocks noGrp="1"/>
          </p:cNvSpPr>
          <p:nvPr>
            <p:ph sz="half" idx="1"/>
          </p:nvPr>
        </p:nvSpPr>
        <p:spPr>
          <a:xfrm>
            <a:off x="1676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C74DB42-D600-35A3-C42D-B3F8B54E7C72}"/>
              </a:ext>
            </a:extLst>
          </p:cNvPr>
          <p:cNvSpPr>
            <a:spLocks noGrp="1"/>
          </p:cNvSpPr>
          <p:nvPr>
            <p:ph sz="half" idx="2"/>
          </p:nvPr>
        </p:nvSpPr>
        <p:spPr>
          <a:xfrm>
            <a:off x="12344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DED267E-B51B-B46E-CBAE-B8293AD682B8}"/>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6" name="Footer Placeholder 5">
            <a:extLst>
              <a:ext uri="{FF2B5EF4-FFF2-40B4-BE49-F238E27FC236}">
                <a16:creationId xmlns:a16="http://schemas.microsoft.com/office/drawing/2014/main" id="{038BC659-EF5F-1971-49F0-09E7EC61EA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D2ED78-F925-5B17-5518-A01E28EDB629}"/>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640073871"/>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02E99-CF25-CB8D-0904-FB4A2842D5A2}"/>
              </a:ext>
            </a:extLst>
          </p:cNvPr>
          <p:cNvSpPr>
            <a:spLocks noGrp="1"/>
          </p:cNvSpPr>
          <p:nvPr>
            <p:ph type="title"/>
          </p:nvPr>
        </p:nvSpPr>
        <p:spPr>
          <a:xfrm>
            <a:off x="1679576" y="730251"/>
            <a:ext cx="21031200" cy="2651126"/>
          </a:xfrm>
        </p:spPr>
        <p:txBody>
          <a:bodyPr/>
          <a:lstStyle/>
          <a:p>
            <a:r>
              <a:rPr lang="en-GB"/>
              <a:t>Click to edit Master title style</a:t>
            </a:r>
          </a:p>
        </p:txBody>
      </p:sp>
      <p:sp>
        <p:nvSpPr>
          <p:cNvPr id="3" name="Text Placeholder 2">
            <a:extLst>
              <a:ext uri="{FF2B5EF4-FFF2-40B4-BE49-F238E27FC236}">
                <a16:creationId xmlns:a16="http://schemas.microsoft.com/office/drawing/2014/main" id="{D620F3A3-D14B-CBA2-0D88-A47C53ADEA0E}"/>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4" name="Content Placeholder 3">
            <a:extLst>
              <a:ext uri="{FF2B5EF4-FFF2-40B4-BE49-F238E27FC236}">
                <a16:creationId xmlns:a16="http://schemas.microsoft.com/office/drawing/2014/main" id="{4E4B5929-4AAE-2CDA-B144-8811B4EEA313}"/>
              </a:ext>
            </a:extLst>
          </p:cNvPr>
          <p:cNvSpPr>
            <a:spLocks noGrp="1"/>
          </p:cNvSpPr>
          <p:nvPr>
            <p:ph sz="half" idx="2"/>
          </p:nvPr>
        </p:nvSpPr>
        <p:spPr>
          <a:xfrm>
            <a:off x="1679577" y="5010150"/>
            <a:ext cx="10315574"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00D67F9-6D05-49B9-DD18-94AA2D3BAE44}"/>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6" name="Content Placeholder 5">
            <a:extLst>
              <a:ext uri="{FF2B5EF4-FFF2-40B4-BE49-F238E27FC236}">
                <a16:creationId xmlns:a16="http://schemas.microsoft.com/office/drawing/2014/main" id="{A90DE1B9-9E54-E45C-9885-0DD256C67C04}"/>
              </a:ext>
            </a:extLst>
          </p:cNvPr>
          <p:cNvSpPr>
            <a:spLocks noGrp="1"/>
          </p:cNvSpPr>
          <p:nvPr>
            <p:ph sz="quarter" idx="4"/>
          </p:nvPr>
        </p:nvSpPr>
        <p:spPr>
          <a:xfrm>
            <a:off x="12344400" y="5010150"/>
            <a:ext cx="10366376"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E8FF6B4-58BC-E5BA-09F5-10C1EDC24477}"/>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8" name="Footer Placeholder 7">
            <a:extLst>
              <a:ext uri="{FF2B5EF4-FFF2-40B4-BE49-F238E27FC236}">
                <a16:creationId xmlns:a16="http://schemas.microsoft.com/office/drawing/2014/main" id="{4C4D1999-29EE-B1E1-D63B-A2AF0E64C78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AD5111B-1D14-4D20-4CC1-E54396F6409C}"/>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3764572363"/>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E6C79-4A66-AEB0-3D94-81C534D0575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1D97D97-ED2D-9A50-0AC9-F602199F123E}"/>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4" name="Footer Placeholder 3">
            <a:extLst>
              <a:ext uri="{FF2B5EF4-FFF2-40B4-BE49-F238E27FC236}">
                <a16:creationId xmlns:a16="http://schemas.microsoft.com/office/drawing/2014/main" id="{56442F73-C4AF-DD68-8199-937FA04DD45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1D46DE1-2B59-6A80-2A77-D534E0C342D6}"/>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1788536038"/>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DB1E55-8CC9-166E-1355-1D3AADA3A247}"/>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3" name="Footer Placeholder 2">
            <a:extLst>
              <a:ext uri="{FF2B5EF4-FFF2-40B4-BE49-F238E27FC236}">
                <a16:creationId xmlns:a16="http://schemas.microsoft.com/office/drawing/2014/main" id="{A4D9E84C-7F24-A2D9-21C6-8A80E077B3B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47760DD-B469-6DEF-3EBC-DB6A01676A0D}"/>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3409122536"/>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E9B6E-C4F2-267B-DB3B-53E1A78379F0}"/>
              </a:ext>
            </a:extLst>
          </p:cNvPr>
          <p:cNvSpPr>
            <a:spLocks noGrp="1"/>
          </p:cNvSpPr>
          <p:nvPr>
            <p:ph type="title"/>
          </p:nvPr>
        </p:nvSpPr>
        <p:spPr>
          <a:xfrm>
            <a:off x="1679577" y="914400"/>
            <a:ext cx="7864474" cy="3200400"/>
          </a:xfrm>
        </p:spPr>
        <p:txBody>
          <a:bodyPr anchor="b"/>
          <a:lstStyle>
            <a:lvl1pPr>
              <a:defRPr sz="6400"/>
            </a:lvl1pPr>
          </a:lstStyle>
          <a:p>
            <a:r>
              <a:rPr lang="en-GB"/>
              <a:t>Click to edit Master title style</a:t>
            </a:r>
          </a:p>
        </p:txBody>
      </p:sp>
      <p:sp>
        <p:nvSpPr>
          <p:cNvPr id="3" name="Content Placeholder 2">
            <a:extLst>
              <a:ext uri="{FF2B5EF4-FFF2-40B4-BE49-F238E27FC236}">
                <a16:creationId xmlns:a16="http://schemas.microsoft.com/office/drawing/2014/main" id="{6BB98308-9662-D187-6679-3200B7F6ABC7}"/>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894CAA0A-2FCE-856F-56DD-DDA05D93271E}"/>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a:extLst>
              <a:ext uri="{FF2B5EF4-FFF2-40B4-BE49-F238E27FC236}">
                <a16:creationId xmlns:a16="http://schemas.microsoft.com/office/drawing/2014/main" id="{C7C51268-6F94-58CB-BD85-B091EEA543AA}"/>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6" name="Footer Placeholder 5">
            <a:extLst>
              <a:ext uri="{FF2B5EF4-FFF2-40B4-BE49-F238E27FC236}">
                <a16:creationId xmlns:a16="http://schemas.microsoft.com/office/drawing/2014/main" id="{713ACC19-E797-56F8-5C8F-89D3C8F6D1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C6219F-C986-0276-7077-E8932ABB9341}"/>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357519613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C0DA-C549-FF0B-186E-BD896B528765}"/>
              </a:ext>
            </a:extLst>
          </p:cNvPr>
          <p:cNvSpPr>
            <a:spLocks noGrp="1"/>
          </p:cNvSpPr>
          <p:nvPr>
            <p:ph type="title"/>
          </p:nvPr>
        </p:nvSpPr>
        <p:spPr>
          <a:xfrm>
            <a:off x="1679577" y="914400"/>
            <a:ext cx="7864474" cy="3200400"/>
          </a:xfrm>
        </p:spPr>
        <p:txBody>
          <a:bodyPr anchor="b"/>
          <a:lstStyle>
            <a:lvl1pPr>
              <a:defRPr sz="6400"/>
            </a:lvl1pPr>
          </a:lstStyle>
          <a:p>
            <a:r>
              <a:rPr lang="en-GB"/>
              <a:t>Click to edit Master title style</a:t>
            </a:r>
          </a:p>
        </p:txBody>
      </p:sp>
      <p:sp>
        <p:nvSpPr>
          <p:cNvPr id="3" name="Picture Placeholder 2">
            <a:extLst>
              <a:ext uri="{FF2B5EF4-FFF2-40B4-BE49-F238E27FC236}">
                <a16:creationId xmlns:a16="http://schemas.microsoft.com/office/drawing/2014/main" id="{9B0E255A-D3EE-751B-1777-49FDA382FBD7}"/>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GB"/>
          </a:p>
        </p:txBody>
      </p:sp>
      <p:sp>
        <p:nvSpPr>
          <p:cNvPr id="4" name="Text Placeholder 3">
            <a:extLst>
              <a:ext uri="{FF2B5EF4-FFF2-40B4-BE49-F238E27FC236}">
                <a16:creationId xmlns:a16="http://schemas.microsoft.com/office/drawing/2014/main" id="{26688E4F-B263-9F3A-4DBF-1DCF888B07D4}"/>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a:extLst>
              <a:ext uri="{FF2B5EF4-FFF2-40B4-BE49-F238E27FC236}">
                <a16:creationId xmlns:a16="http://schemas.microsoft.com/office/drawing/2014/main" id="{B5212439-D326-C20D-C993-16B3F2DA4F73}"/>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6" name="Footer Placeholder 5">
            <a:extLst>
              <a:ext uri="{FF2B5EF4-FFF2-40B4-BE49-F238E27FC236}">
                <a16:creationId xmlns:a16="http://schemas.microsoft.com/office/drawing/2014/main" id="{B7E1A1F9-FCC1-7CB3-2059-5DDF73373E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757604-C97D-A04C-210A-B5F6B01BC5AE}"/>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2572027140"/>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3C38F-F362-FD3A-FC97-EF6BCB6BFAA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A1EEC25-9221-3F88-0D19-96F8BAE3371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46D320F-EB33-D3DD-D9DE-78536FB0B597}"/>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5" name="Footer Placeholder 4">
            <a:extLst>
              <a:ext uri="{FF2B5EF4-FFF2-40B4-BE49-F238E27FC236}">
                <a16:creationId xmlns:a16="http://schemas.microsoft.com/office/drawing/2014/main" id="{BDD624B5-1112-AED7-5D16-503E87CA1B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D50029-BF66-7908-C661-D77DFE7B1F5D}"/>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1682245080"/>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FFBF8E-B174-A683-9E78-96E9BC875A70}"/>
              </a:ext>
            </a:extLst>
          </p:cNvPr>
          <p:cNvSpPr>
            <a:spLocks noGrp="1"/>
          </p:cNvSpPr>
          <p:nvPr>
            <p:ph type="title" orient="vert"/>
          </p:nvPr>
        </p:nvSpPr>
        <p:spPr>
          <a:xfrm>
            <a:off x="17449800" y="730250"/>
            <a:ext cx="5257800" cy="11623676"/>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3AA9D1D-1AED-75D3-6B60-3611A4A62547}"/>
              </a:ext>
            </a:extLst>
          </p:cNvPr>
          <p:cNvSpPr>
            <a:spLocks noGrp="1"/>
          </p:cNvSpPr>
          <p:nvPr>
            <p:ph type="body" orient="vert" idx="1"/>
          </p:nvPr>
        </p:nvSpPr>
        <p:spPr>
          <a:xfrm>
            <a:off x="1676400" y="730250"/>
            <a:ext cx="15468600" cy="1162367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2C98BB2-B2BE-138C-CDBD-A6B59980E210}"/>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5" name="Footer Placeholder 4">
            <a:extLst>
              <a:ext uri="{FF2B5EF4-FFF2-40B4-BE49-F238E27FC236}">
                <a16:creationId xmlns:a16="http://schemas.microsoft.com/office/drawing/2014/main" id="{C567EDC8-C3CE-6F4D-6F17-DF7D27E247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EA845D-9BB6-4321-35BA-72C135C48BF0}"/>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4203706329"/>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_Title &amp; Content">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7" y="2105033"/>
            <a:ext cx="23187027" cy="9850750"/>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6">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5" y="1863964"/>
            <a:ext cx="23080283" cy="4"/>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sz="1200"/>
          </a:p>
        </p:txBody>
      </p:sp>
      <p:sp>
        <p:nvSpPr>
          <p:cNvPr id="13" name="Text Placeholder 2"/>
          <p:cNvSpPr>
            <a:spLocks noGrp="1"/>
          </p:cNvSpPr>
          <p:nvPr>
            <p:ph type="body" sz="quarter" idx="13" hasCustomPrompt="1"/>
          </p:nvPr>
        </p:nvSpPr>
        <p:spPr>
          <a:xfrm>
            <a:off x="561977" y="764337"/>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6" name="Text Placeholder 5">
            <a:extLst>
              <a:ext uri="{FF2B5EF4-FFF2-40B4-BE49-F238E27FC236}">
                <a16:creationId xmlns:a16="http://schemas.microsoft.com/office/drawing/2014/main" id="{A06E1F88-67B6-453D-BE2B-72E04FBB62EF}"/>
              </a:ext>
            </a:extLst>
          </p:cNvPr>
          <p:cNvSpPr>
            <a:spLocks noGrp="1"/>
          </p:cNvSpPr>
          <p:nvPr>
            <p:ph type="body" sz="quarter" idx="14" hasCustomPrompt="1"/>
          </p:nvPr>
        </p:nvSpPr>
        <p:spPr>
          <a:xfrm>
            <a:off x="561977" y="12245876"/>
            <a:ext cx="20528218" cy="998176"/>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3" name="Picture 2">
            <a:extLst>
              <a:ext uri="{FF2B5EF4-FFF2-40B4-BE49-F238E27FC236}">
                <a16:creationId xmlns:a16="http://schemas.microsoft.com/office/drawing/2014/main" id="{52B1BFAA-F3A5-2B27-2679-B62B63F2E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18619" y="12524528"/>
            <a:ext cx="3124858" cy="719524"/>
          </a:xfrm>
          <a:prstGeom prst="rect">
            <a:avLst/>
          </a:prstGeom>
        </p:spPr>
      </p:pic>
      <p:pic>
        <p:nvPicPr>
          <p:cNvPr id="2" name="image1.pdf" descr="image1.pdf">
            <a:extLst>
              <a:ext uri="{FF2B5EF4-FFF2-40B4-BE49-F238E27FC236}">
                <a16:creationId xmlns:a16="http://schemas.microsoft.com/office/drawing/2014/main" id="{57C97210-C2A9-FD79-8449-1BBC06E2C6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2238966230"/>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2.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1.pdf" descr="image1.pdf"/>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
        <p:nvSpPr>
          <p:cNvPr id="6" name="Slide Number"/>
          <p:cNvSpPr txBox="1">
            <a:spLocks noGrp="1"/>
          </p:cNvSpPr>
          <p:nvPr>
            <p:ph type="sldNum" sz="quarter" idx="2"/>
          </p:nvPr>
        </p:nvSpPr>
        <p:spPr>
          <a:xfrm>
            <a:off x="11785600" y="12344400"/>
            <a:ext cx="5689600" cy="736601"/>
          </a:xfrm>
          <a:prstGeom prst="rect">
            <a:avLst/>
          </a:prstGeom>
          <a:ln w="12700">
            <a:miter lim="400000"/>
          </a:ln>
        </p:spPr>
        <p:txBody>
          <a:bodyPr wrap="none" lIns="45719" rIns="45719" anchor="ctr">
            <a:spAutoFit/>
          </a:bodyPr>
          <a:lstStyle>
            <a:lvl1pPr algn="r">
              <a:defRPr sz="1200">
                <a:latin typeface="+mn-lt"/>
                <a:ea typeface="+mn-ea"/>
                <a:cs typeface="+mn-cs"/>
                <a:sym typeface="Calibri"/>
              </a:defRPr>
            </a:lvl1p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9" r:id="rId3"/>
    <p:sldLayoutId id="2147483662" r:id="rId4"/>
    <p:sldLayoutId id="2147483740" r:id="rId5"/>
    <p:sldLayoutId id="2147483741" r:id="rId6"/>
    <p:sldLayoutId id="2147483742" r:id="rId7"/>
    <p:sldLayoutId id="2147483743" r:id="rId8"/>
    <p:sldLayoutId id="2147483750" r:id="rId9"/>
    <p:sldLayoutId id="2147483751" r:id="rId10"/>
    <p:sldLayoutId id="2147483665" r:id="rId11"/>
    <p:sldLayoutId id="2147483666" r:id="rId12"/>
    <p:sldLayoutId id="2147483735" r:id="rId13"/>
    <p:sldLayoutId id="2147483668" r:id="rId14"/>
    <p:sldLayoutId id="2147483669" r:id="rId15"/>
    <p:sldLayoutId id="2147483670" r:id="rId16"/>
    <p:sldLayoutId id="2147483671" r:id="rId17"/>
    <p:sldLayoutId id="2147483752" r:id="rId18"/>
    <p:sldLayoutId id="2147483753" r:id="rId19"/>
    <p:sldLayoutId id="2147483739" r:id="rId20"/>
    <p:sldLayoutId id="2147483707" r:id="rId21"/>
    <p:sldLayoutId id="2147483755" r:id="rId22"/>
    <p:sldLayoutId id="2147483754" r:id="rId23"/>
    <p:sldLayoutId id="2147483756" r:id="rId24"/>
    <p:sldLayoutId id="2147483678" r:id="rId25"/>
    <p:sldLayoutId id="2147483679" r:id="rId26"/>
    <p:sldLayoutId id="2147483680" r:id="rId27"/>
    <p:sldLayoutId id="2147483681" r:id="rId28"/>
    <p:sldLayoutId id="2147483682" r:id="rId29"/>
    <p:sldLayoutId id="2147483683" r:id="rId30"/>
    <p:sldLayoutId id="2147483684" r:id="rId31"/>
    <p:sldLayoutId id="2147483685" r:id="rId32"/>
    <p:sldLayoutId id="2147483736" r:id="rId33"/>
    <p:sldLayoutId id="2147483710" r:id="rId34"/>
    <p:sldLayoutId id="2147483711" r:id="rId35"/>
    <p:sldLayoutId id="2147483712" r:id="rId36"/>
    <p:sldLayoutId id="2147483715" r:id="rId37"/>
    <p:sldLayoutId id="2147483716" r:id="rId38"/>
    <p:sldLayoutId id="2147483717" r:id="rId39"/>
    <p:sldLayoutId id="2147483725" r:id="rId40"/>
    <p:sldLayoutId id="2147483726" r:id="rId41"/>
    <p:sldLayoutId id="2147483727" r:id="rId42"/>
    <p:sldLayoutId id="2147483728" r:id="rId43"/>
    <p:sldLayoutId id="2147483729" r:id="rId44"/>
    <p:sldLayoutId id="2147483730" r:id="rId45"/>
    <p:sldLayoutId id="2147483731" r:id="rId46"/>
    <p:sldLayoutId id="2147483732" r:id="rId47"/>
  </p:sldLayoutIdLst>
  <p:transition spd="med"/>
  <p:txStyles>
    <p:titleStyle>
      <a:lvl1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5pPr>
      <a:lvl6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6pPr>
      <a:lvl7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7pPr>
      <a:lvl8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8pPr>
      <a:lvl9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9pPr>
    </p:titleStyle>
    <p:body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p:bodyStyle>
    <p:otherStyle>
      <a:lvl1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1pPr>
      <a:lvl2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2pPr>
      <a:lvl3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3pPr>
      <a:lvl4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4pPr>
      <a:lvl5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5pPr>
      <a:lvl6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6pPr>
      <a:lvl7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7pPr>
      <a:lvl8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8pPr>
      <a:lvl9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guide id="3" orient="horz" pos="1326" userDrawn="1">
          <p15:clr>
            <a:srgbClr val="F26B43"/>
          </p15:clr>
        </p15:guide>
        <p15:guide id="4" orient="horz" pos="1122" userDrawn="1">
          <p15:clr>
            <a:srgbClr val="F26B43"/>
          </p15:clr>
        </p15:guide>
        <p15:guide id="5" orient="horz" pos="7546" userDrawn="1">
          <p15:clr>
            <a:srgbClr val="F26B43"/>
          </p15:clr>
        </p15:guide>
        <p15:guide id="6" pos="354" userDrawn="1">
          <p15:clr>
            <a:srgbClr val="F26B43"/>
          </p15:clr>
        </p15:guide>
        <p15:guide id="7" pos="1498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AB2C2B-1D5C-7577-CA0B-150034E085D2}"/>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7483401-8C26-2F61-BF40-495617D98C48}"/>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5BB5B8E-50BF-FD84-2955-67588DE3CA6C}"/>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82000"/>
                  </a:schemeClr>
                </a:solidFill>
              </a:defRPr>
            </a:lvl1pPr>
          </a:lstStyle>
          <a:p>
            <a:fld id="{56FF39AD-DDED-4AE3-9DCC-1301B661605E}" type="datetimeFigureOut">
              <a:rPr lang="en-GB" smtClean="0"/>
              <a:t>05/09/2025</a:t>
            </a:fld>
            <a:endParaRPr lang="en-GB"/>
          </a:p>
        </p:txBody>
      </p:sp>
      <p:sp>
        <p:nvSpPr>
          <p:cNvPr id="5" name="Footer Placeholder 4">
            <a:extLst>
              <a:ext uri="{FF2B5EF4-FFF2-40B4-BE49-F238E27FC236}">
                <a16:creationId xmlns:a16="http://schemas.microsoft.com/office/drawing/2014/main" id="{33E4FB6B-9D21-2D7F-863B-2511D3403D13}"/>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0DFB80F-EDF6-EE51-5DF0-216D8037E149}"/>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82000"/>
                  </a:schemeClr>
                </a:solidFill>
              </a:defRPr>
            </a:lvl1pPr>
          </a:lstStyle>
          <a:p>
            <a:fld id="{1ACD89A8-2180-447D-B22C-34C5F1F1B483}" type="slidenum">
              <a:rPr lang="en-GB" smtClean="0"/>
              <a:t>‹#›</a:t>
            </a:fld>
            <a:endParaRPr lang="en-GB"/>
          </a:p>
        </p:txBody>
      </p:sp>
    </p:spTree>
    <p:extLst>
      <p:ext uri="{BB962C8B-B14F-4D97-AF65-F5344CB8AC3E}">
        <p14:creationId xmlns:p14="http://schemas.microsoft.com/office/powerpoint/2010/main" val="1590747565"/>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Lst>
  <p:transition/>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2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hyperlink" Target="https://protect.checkpoint.com/v2/___https:/www.visitscotland.org/research-insights/about-our-visitors/uk/overnight-tourism-survey___.YzJlOnJza2dyb3VwcGxjOmM6bzozNjgxN2FkMWMxMDM0MjAzZWY4MzJmMzVjODM3Yjk0Njo2OjQ1ZTI6NzVlNTIyMjdjOTZjZTkwYTI5NDM2MTkzNDhiYjQzODRkNmFkOTkxOGE3MzQwNWJiMzc1YmJlYTE0OTI5MTllZTpwOlQ6Tg" TargetMode="External"/><Relationship Id="rId2" Type="http://schemas.openxmlformats.org/officeDocument/2006/relationships/hyperlink" Target="https://protect.checkpoint.com/v2/___https:/www.visitbritain.org/research-insights/great-britain-domestic-overnight-trips-latest-results___.YzJlOnJza2dyb3VwcGxjOmM6bzozNjgxN2FkMWMxMDM0MjAzZWY4MzJmMzVjODM3Yjk0Njo2OjllMTM6MDM4ODY5ZGMyNThkNzZmMDZhYjZlODgyODgyZWVjMTc3ZDJiM2M5MGI1M2M2NWI2ZGViNGNiNDgyYmYxYTUwMTpwOlQ6Tg" TargetMode="External"/><Relationship Id="rId1" Type="http://schemas.openxmlformats.org/officeDocument/2006/relationships/slideLayout" Target="../slideLayouts/slideLayout21.xml"/><Relationship Id="rId5" Type="http://schemas.openxmlformats.org/officeDocument/2006/relationships/hyperlink" Target="https://www.gov.wales/domestic-tourism-statistics-statement-methodological-review-html" TargetMode="External"/><Relationship Id="rId4" Type="http://schemas.openxmlformats.org/officeDocument/2006/relationships/hyperlink" Target="https://protect.checkpoint.com/v2/___https:/www.gov.wales/domestic-gb-tourism-statistics___.YzJlOnJza2dyb3VwcGxjOmM6bzozNjgxN2FkMWMxMDM0MjAzZWY4MzJmMzVjODM3Yjk0Njo2OjZmZDE6MDYxNzI3MGFmZDUxNTgyNGE2NDFkMTg2YzgzZDdlMzAyY2NhMGI5ZTI4NzJjMTVjN2YwMTEyYjY1YjA3NWZmNzpwOlQ6Tg"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protect.checkpoint.com/v2/___https:/osr.statisticsauthority.gov.uk/policies/official-statistics-policies/official-statistics-in-development/___.YzJlOnJza2dyb3VwcGxjOmM6bzozNjgxN2FkMWMxMDM0MjAzZWY4MzJmMzVjODM3Yjk0Njo2OjYwM2Y6Y2JkMzg2Y2U1NzYwMjViZjMxMmE4YWM2YzQ5NDQ2MzYwYWVjZWExOTI3MWY1MTliZGU0NDkwNTQ5MGRhMWYxZjpwOlQ6Tg" TargetMode="Externa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hyperlink" Target="https://protect.checkpoint.com/v2/___https:/www.gov.wales/domestic-gb-tourism-statistics___.YzJlOnJza2dyb3VwcGxjOmM6bzozNjgxN2FkMWMxMDM0MjAzZWY4MzJmMzVjODM3Yjk0Njo2OjZmZDE6MDYxNzI3MGFmZDUxNTgyNGE2NDFkMTg2YzgzZDdlMzAyY2NhMGI5ZTI4NzJjMTVjN2YwMTEyYjY1YjA3NWZmNzpwOlQ6Tg" TargetMode="Externa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hyperlink" Target="https://protect.checkpoint.com/v2/___https:/commonslibrary.parliament.uk/research-briefings/cbp-10100/___.YzJlOnJza2dyb3VwcGxjOmM6bzozNjgxN2FkMWMxMDM0MjAzZWY4MzJmMzVjODM3Yjk0Njo2OjJjZTI6YzZlMzY3ZWUwMjA5YWVlYWJjMzI4MTBiNjQ3YjhjYTE0ZTEzYjQ3NjFmOGU2MDczY2E0ZDQyODRjNjAwNjM2NDpwOlQ6Tg" TargetMode="External"/><Relationship Id="rId2" Type="http://schemas.openxmlformats.org/officeDocument/2006/relationships/hyperlink" Target="https://protect.checkpoint.com/v2/___https:/www.ons.gov.uk/economy/inflationandpriceindices/bulletins/consumerpriceinflation/december2024%23:~:text=a%20year%20earlier.-,The%20Consumer%20Prices%20Index%20(CPI)%20rose%20by%202.5*25%20in,from%200.4*25%20in%20December%202023.___.YzJlOnJza2dyb3VwcGxjOmM6bzozNjgxN2FkMWMxMDM0MjAzZWY4MzJmMzVjODM3Yjk0Njo2OjVhNWM6NTcyYTA4NDNiYzlhNmZkOGM0ZGQxNTE3YzFiNGRlNDMxMTkyZTNmMDIwZjRiMTIzMjVjOWJkOGE5NDlmMGIyNjpwOlQ6Tg" TargetMode="External"/><Relationship Id="rId1" Type="http://schemas.openxmlformats.org/officeDocument/2006/relationships/slideLayout" Target="../slideLayouts/slideLayout21.xml"/><Relationship Id="rId4" Type="http://schemas.openxmlformats.org/officeDocument/2006/relationships/hyperlink" Target="https://protect.checkpoint.com/v2/___https:/www.carbonbrief.org/met-office-a-review-of-the-uks-climate-in-2024/___.YzJlOnJza2dyb3VwcGxjOmM6bzozNjgxN2FkMWMxMDM0MjAzZWY4MzJmMzVjODM3Yjk0Njo2OjdkMTI6ZDdkOTM1MzFmZWZmNjk2NjYwYTgzYzQxNDgwMjdiYzY3YjM4MTRmNjYxMTg1MTU5ZDM4YTQ5M2U2ZWFhYzE4MjpwOlQ6T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2.xml"/><Relationship Id="rId4" Type="http://schemas.openxmlformats.org/officeDocument/2006/relationships/chart" Target="../charts/char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hyperlink" Target="https://protect.checkpoint.com/v2/___https:/www.ons.gov.uk/economy/inflationandpriceindices/bulletins/consumerpriceinflation/december2024___.YzJlOnJza2dyb3VwcGxjOmM6bzozNjgxN2FkMWMxMDM0MjAzZWY4MzJmMzVjODM3Yjk0Njo2OjQ2YTc6NmE1NzE1ZTZiMmJhOGNhMzFhMTEzOTc5ZGMwNjM1YjQ0MGZlYzgxNmUxNmFkM2NmZTk2MTg1YjMyZjQzNTY1NzpwOlQ6Tg" TargetMode="Externa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chart" Target="../charts/chart21.xml"/><Relationship Id="rId5" Type="http://schemas.openxmlformats.org/officeDocument/2006/relationships/chart" Target="../charts/chart20.xml"/><Relationship Id="rId4" Type="http://schemas.openxmlformats.org/officeDocument/2006/relationships/chart" Target="../charts/chart19.xml"/></Relationships>
</file>

<file path=ppt/slides/_rels/slide2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chart" Target="../charts/chart38.xml"/></Relationships>
</file>

<file path=ppt/slides/_rels/slide41.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chart" Target="../charts/chart39.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12.xml"/><Relationship Id="rId1" Type="http://schemas.openxmlformats.org/officeDocument/2006/relationships/slideLayout" Target="../slideLayouts/slideLayout24.xml"/><Relationship Id="rId4" Type="http://schemas.openxmlformats.org/officeDocument/2006/relationships/chart" Target="../charts/chart42.xml"/></Relationships>
</file>

<file path=ppt/slides/_rels/slide43.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slideLayout" Target="../slideLayouts/slideLayout24.xml"/><Relationship Id="rId1" Type="http://schemas.openxmlformats.org/officeDocument/2006/relationships/tags" Target="../tags/tag2.xml"/></Relationships>
</file>

<file path=ppt/slides/_rels/slide44.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slideLayout" Target="../slideLayouts/slideLayout22.xml"/><Relationship Id="rId1" Type="http://schemas.openxmlformats.org/officeDocument/2006/relationships/tags" Target="../tags/tag3.xml"/><Relationship Id="rId6" Type="http://schemas.openxmlformats.org/officeDocument/2006/relationships/chart" Target="../charts/chart47.xml"/><Relationship Id="rId5" Type="http://schemas.openxmlformats.org/officeDocument/2006/relationships/chart" Target="../charts/chart46.xml"/><Relationship Id="rId4" Type="http://schemas.openxmlformats.org/officeDocument/2006/relationships/chart" Target="../charts/chart45.xml"/></Relationships>
</file>

<file path=ppt/slides/_rels/slide45.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slideLayout" Target="../slideLayouts/slideLayout22.xml"/><Relationship Id="rId1" Type="http://schemas.openxmlformats.org/officeDocument/2006/relationships/tags" Target="../tags/tag4.xml"/><Relationship Id="rId5" Type="http://schemas.openxmlformats.org/officeDocument/2006/relationships/chart" Target="../charts/chart50.xml"/><Relationship Id="rId4" Type="http://schemas.openxmlformats.org/officeDocument/2006/relationships/chart" Target="../charts/chart4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51.xml"/><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2" Type="http://schemas.openxmlformats.org/officeDocument/2006/relationships/chart" Target="../charts/chart52.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chart" Target="../charts/chart53.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B07F218-9C53-1F69-138D-D99D3AFCC10E}"/>
              </a:ext>
            </a:extLst>
          </p:cNvPr>
          <p:cNvSpPr>
            <a:spLocks noGrp="1"/>
          </p:cNvSpPr>
          <p:nvPr>
            <p:ph type="title" idx="4294967295"/>
          </p:nvPr>
        </p:nvSpPr>
        <p:spPr>
          <a:xfrm>
            <a:off x="697937" y="760449"/>
            <a:ext cx="23115588" cy="103885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60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Wales Great Britain Tourism Survey (GBTS)</a:t>
            </a:r>
            <a:endParaRPr kumimoji="0" lang="en-IN" sz="6000" b="0" i="0" u="none" strike="noStrike" kern="0" cap="none" spc="0" normalizeH="0" baseline="0" noProof="0" dirty="0">
              <a:ln>
                <a:noFill/>
              </a:ln>
              <a:solidFill>
                <a:schemeClr val="tx1"/>
              </a:solidFill>
              <a:effectLst/>
              <a:uLnTx/>
              <a:uFillTx/>
              <a:latin typeface="+mj-lt"/>
              <a:ea typeface="Wales Sans Body"/>
              <a:cs typeface="Wales Sans Body"/>
              <a:sym typeface="Wales Sans Body"/>
            </a:endParaRPr>
          </a:p>
        </p:txBody>
      </p:sp>
      <p:sp>
        <p:nvSpPr>
          <p:cNvPr id="3" name="Text Placeholder 2">
            <a:extLst>
              <a:ext uri="{FF2B5EF4-FFF2-40B4-BE49-F238E27FC236}">
                <a16:creationId xmlns:a16="http://schemas.microsoft.com/office/drawing/2014/main" id="{F1121B87-B1DE-C6C8-3D15-B2EFFD7B3115}"/>
              </a:ext>
            </a:extLst>
          </p:cNvPr>
          <p:cNvSpPr>
            <a:spLocks noGrp="1"/>
          </p:cNvSpPr>
          <p:nvPr>
            <p:ph type="body" sz="quarter" idx="13"/>
          </p:nvPr>
        </p:nvSpPr>
        <p:spPr/>
        <p:txBody>
          <a:bodyPr/>
          <a:lstStyle/>
          <a:p>
            <a:r>
              <a:rPr lang="en-IN" dirty="0">
                <a:solidFill>
                  <a:schemeClr val="tx1"/>
                </a:solidFill>
              </a:rPr>
              <a:t>Annual Report 2024</a:t>
            </a:r>
          </a:p>
        </p:txBody>
      </p:sp>
      <p:pic>
        <p:nvPicPr>
          <p:cNvPr id="8" name="Picture 7" descr="BMG Logo">
            <a:extLst>
              <a:ext uri="{FF2B5EF4-FFF2-40B4-BE49-F238E27FC236}">
                <a16:creationId xmlns:a16="http://schemas.microsoft.com/office/drawing/2014/main" id="{CAC04519-D96F-D449-3161-B598B40C5A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84169" y="11593901"/>
            <a:ext cx="1463410" cy="1639019"/>
          </a:xfrm>
          <a:prstGeom prst="rect">
            <a:avLst/>
          </a:prstGeom>
        </p:spPr>
      </p:pic>
    </p:spTree>
    <p:extLst>
      <p:ext uri="{BB962C8B-B14F-4D97-AF65-F5344CB8AC3E}">
        <p14:creationId xmlns:p14="http://schemas.microsoft.com/office/powerpoint/2010/main" val="262795910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70630B-2726-777F-5144-A56EBB2AF293}"/>
              </a:ext>
              <a:ext uri="{C183D7F6-B498-43B3-948B-1728B52AA6E4}">
                <adec:decorative xmlns:adec="http://schemas.microsoft.com/office/drawing/2017/decorative" val="1"/>
              </a:ext>
            </a:extLst>
          </p:cNvPr>
          <p:cNvSpPr/>
          <p:nvPr/>
        </p:nvSpPr>
        <p:spPr>
          <a:xfrm>
            <a:off x="8345029" y="2792625"/>
            <a:ext cx="7657427"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sp>
        <p:nvSpPr>
          <p:cNvPr id="2" name="Text Placeholder 1">
            <a:extLst>
              <a:ext uri="{FF2B5EF4-FFF2-40B4-BE49-F238E27FC236}">
                <a16:creationId xmlns:a16="http://schemas.microsoft.com/office/drawing/2014/main" id="{44619CBE-BCBB-AF10-CA86-F0926EFCD921}"/>
              </a:ext>
            </a:extLst>
          </p:cNvPr>
          <p:cNvSpPr>
            <a:spLocks noGrp="1"/>
          </p:cNvSpPr>
          <p:nvPr>
            <p:ph type="title" idx="4294967295"/>
          </p:nvPr>
        </p:nvSpPr>
        <p:spPr>
          <a:xfrm>
            <a:off x="561975" y="764336"/>
            <a:ext cx="23223536"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Great Britain residents took 1.1 billion day and overnight trips in Great Britain in 2024. Spend for all domestic trips in Great Britain in 2024 was £87.8billion.</a:t>
            </a:r>
          </a:p>
        </p:txBody>
      </p:sp>
      <p:sp>
        <p:nvSpPr>
          <p:cNvPr id="5" name="Rectangle 4">
            <a:extLst>
              <a:ext uri="{FF2B5EF4-FFF2-40B4-BE49-F238E27FC236}">
                <a16:creationId xmlns:a16="http://schemas.microsoft.com/office/drawing/2014/main" id="{CC4FE300-CD0C-9F6C-5666-DFE14ED54D31}"/>
              </a:ext>
              <a:ext uri="{C183D7F6-B498-43B3-948B-1728B52AA6E4}">
                <adec:decorative xmlns:adec="http://schemas.microsoft.com/office/drawing/2017/decorative" val="1"/>
              </a:ext>
            </a:extLst>
          </p:cNvPr>
          <p:cNvSpPr/>
          <p:nvPr/>
        </p:nvSpPr>
        <p:spPr>
          <a:xfrm>
            <a:off x="561975" y="2792625"/>
            <a:ext cx="7657428"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grpSp>
        <p:nvGrpSpPr>
          <p:cNvPr id="19" name="Group 18" descr="Pie chart depicting 2022 overnight trips to GB 125.7M, England 106.9M, Scotland 13.5M and Wales 8.7M.">
            <a:extLst>
              <a:ext uri="{FF2B5EF4-FFF2-40B4-BE49-F238E27FC236}">
                <a16:creationId xmlns:a16="http://schemas.microsoft.com/office/drawing/2014/main" id="{61EEA661-3F9B-227D-B494-F283F6B1488D}"/>
              </a:ext>
            </a:extLst>
          </p:cNvPr>
          <p:cNvGrpSpPr/>
          <p:nvPr/>
        </p:nvGrpSpPr>
        <p:grpSpPr>
          <a:xfrm>
            <a:off x="561975" y="2105025"/>
            <a:ext cx="7657428" cy="4874431"/>
            <a:chOff x="561975" y="2105025"/>
            <a:chExt cx="7657428" cy="4874431"/>
          </a:xfrm>
        </p:grpSpPr>
        <p:sp>
          <p:nvSpPr>
            <p:cNvPr id="12" name="Rectangle 11">
              <a:extLst>
                <a:ext uri="{FF2B5EF4-FFF2-40B4-BE49-F238E27FC236}">
                  <a16:creationId xmlns:a16="http://schemas.microsoft.com/office/drawing/2014/main" id="{BD587895-A3E6-6CFA-3FC0-F7E711AE50B7}"/>
                </a:ext>
              </a:extLst>
            </p:cNvPr>
            <p:cNvSpPr/>
            <p:nvPr/>
          </p:nvSpPr>
          <p:spPr>
            <a:xfrm>
              <a:off x="561975" y="2105025"/>
              <a:ext cx="7657428" cy="687600"/>
            </a:xfrm>
            <a:prstGeom prst="rect">
              <a:avLst/>
            </a:prstGeom>
            <a:solidFill>
              <a:schemeClr val="tx2"/>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kumimoji="0" lang="en-IN" sz="2400" b="1" i="0" u="none" strike="noStrike" cap="none" spc="0" normalizeH="0" baseline="0">
                  <a:ln>
                    <a:noFill/>
                  </a:ln>
                  <a:solidFill>
                    <a:schemeClr val="bg1"/>
                  </a:solidFill>
                  <a:effectLst/>
                  <a:uFillTx/>
                  <a:latin typeface="+mn-lt"/>
                  <a:ea typeface="+mj-ea"/>
                  <a:cs typeface="+mj-cs"/>
                  <a:sym typeface="Helvetica"/>
                </a:rPr>
                <a:t>2024 Overnight Trips</a:t>
              </a:r>
            </a:p>
          </p:txBody>
        </p:sp>
        <p:graphicFrame>
          <p:nvGraphicFramePr>
            <p:cNvPr id="4" name="Chart 3">
              <a:extLst>
                <a:ext uri="{FF2B5EF4-FFF2-40B4-BE49-F238E27FC236}">
                  <a16:creationId xmlns:a16="http://schemas.microsoft.com/office/drawing/2014/main" id="{53BD94BA-B3D2-C207-8D7C-7E2E16929B42}"/>
                </a:ext>
              </a:extLst>
            </p:cNvPr>
            <p:cNvGraphicFramePr/>
            <p:nvPr>
              <p:extLst>
                <p:ext uri="{D42A27DB-BD31-4B8C-83A1-F6EECF244321}">
                  <p14:modId xmlns:p14="http://schemas.microsoft.com/office/powerpoint/2010/main" val="2638633634"/>
                </p:ext>
              </p:extLst>
            </p:nvPr>
          </p:nvGraphicFramePr>
          <p:xfrm>
            <a:off x="561975" y="2792625"/>
            <a:ext cx="7657428" cy="4186831"/>
          </p:xfrm>
          <a:graphic>
            <a:graphicData uri="http://schemas.openxmlformats.org/drawingml/2006/chart">
              <c:chart xmlns:c="http://schemas.openxmlformats.org/drawingml/2006/chart" xmlns:r="http://schemas.openxmlformats.org/officeDocument/2006/relationships" r:id="rId2"/>
            </a:graphicData>
          </a:graphic>
        </p:graphicFrame>
        <p:sp>
          <p:nvSpPr>
            <p:cNvPr id="28" name="TextBox 27">
              <a:extLst>
                <a:ext uri="{FF2B5EF4-FFF2-40B4-BE49-F238E27FC236}">
                  <a16:creationId xmlns:a16="http://schemas.microsoft.com/office/drawing/2014/main" id="{72EB4005-0C06-968A-A2DD-C22447EDFF9B}"/>
                </a:ext>
              </a:extLst>
            </p:cNvPr>
            <p:cNvSpPr txBox="1"/>
            <p:nvPr/>
          </p:nvSpPr>
          <p:spPr>
            <a:xfrm>
              <a:off x="3890809" y="4869866"/>
              <a:ext cx="1060418" cy="738664"/>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a:ln>
                    <a:noFill/>
                  </a:ln>
                  <a:solidFill>
                    <a:schemeClr val="tx1"/>
                  </a:solidFill>
                  <a:effectLst/>
                  <a:uLnTx/>
                  <a:uFillTx/>
                  <a:latin typeface="+mn-lt"/>
                  <a:ea typeface="+mn-ea"/>
                  <a:cs typeface="+mn-cs"/>
                </a:rPr>
                <a:t>GB Total</a:t>
              </a:r>
            </a:p>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a:ln>
                    <a:noFill/>
                  </a:ln>
                  <a:solidFill>
                    <a:schemeClr val="tx1"/>
                  </a:solidFill>
                  <a:effectLst/>
                  <a:uLnTx/>
                  <a:uFillTx/>
                  <a:latin typeface="+mn-lt"/>
                  <a:ea typeface="+mn-ea"/>
                  <a:cs typeface="+mn-cs"/>
                </a:rPr>
                <a:t>105.6M</a:t>
              </a:r>
            </a:p>
          </p:txBody>
        </p:sp>
      </p:grpSp>
      <p:sp>
        <p:nvSpPr>
          <p:cNvPr id="8" name="Rectangle 7">
            <a:extLst>
              <a:ext uri="{FF2B5EF4-FFF2-40B4-BE49-F238E27FC236}">
                <a16:creationId xmlns:a16="http://schemas.microsoft.com/office/drawing/2014/main" id="{221F6955-D8B5-68E2-3A18-87011BFB9F08}"/>
              </a:ext>
              <a:ext uri="{C183D7F6-B498-43B3-948B-1728B52AA6E4}">
                <adec:decorative xmlns:adec="http://schemas.microsoft.com/office/drawing/2017/decorative" val="1"/>
              </a:ext>
            </a:extLst>
          </p:cNvPr>
          <p:cNvSpPr/>
          <p:nvPr/>
        </p:nvSpPr>
        <p:spPr>
          <a:xfrm>
            <a:off x="561975" y="7792444"/>
            <a:ext cx="7657428"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grpSp>
        <p:nvGrpSpPr>
          <p:cNvPr id="22" name="Group 21" descr="Pie chart depicting 2022 tourism day visits to GB 1.1B, England 945M, Scotland 94.8M, Wales 60.0M.">
            <a:extLst>
              <a:ext uri="{FF2B5EF4-FFF2-40B4-BE49-F238E27FC236}">
                <a16:creationId xmlns:a16="http://schemas.microsoft.com/office/drawing/2014/main" id="{26032F62-4716-99E1-B069-DD5C72B1EC06}"/>
              </a:ext>
            </a:extLst>
          </p:cNvPr>
          <p:cNvGrpSpPr/>
          <p:nvPr/>
        </p:nvGrpSpPr>
        <p:grpSpPr>
          <a:xfrm>
            <a:off x="8373603" y="2107528"/>
            <a:ext cx="7657428" cy="4874431"/>
            <a:chOff x="561975" y="7104844"/>
            <a:chExt cx="7657428" cy="4874431"/>
          </a:xfrm>
        </p:grpSpPr>
        <p:sp>
          <p:nvSpPr>
            <p:cNvPr id="14" name="Rectangle 13">
              <a:extLst>
                <a:ext uri="{FF2B5EF4-FFF2-40B4-BE49-F238E27FC236}">
                  <a16:creationId xmlns:a16="http://schemas.microsoft.com/office/drawing/2014/main" id="{58C44085-9EE2-11A5-04B7-4B1D5203709A}"/>
                </a:ext>
              </a:extLst>
            </p:cNvPr>
            <p:cNvSpPr/>
            <p:nvPr/>
          </p:nvSpPr>
          <p:spPr>
            <a:xfrm>
              <a:off x="561975" y="7104844"/>
              <a:ext cx="7657428" cy="687600"/>
            </a:xfrm>
            <a:prstGeom prst="rect">
              <a:avLst/>
            </a:prstGeom>
            <a:solidFill>
              <a:schemeClr val="tx2"/>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kumimoji="0" lang="en-IN" sz="2400" b="1" i="0" u="none" strike="noStrike" cap="none" spc="0" normalizeH="0" baseline="0">
                  <a:ln>
                    <a:noFill/>
                  </a:ln>
                  <a:solidFill>
                    <a:schemeClr val="bg1"/>
                  </a:solidFill>
                  <a:effectLst/>
                  <a:uFillTx/>
                  <a:latin typeface="+mn-lt"/>
                  <a:ea typeface="+mj-ea"/>
                  <a:cs typeface="+mj-cs"/>
                  <a:sym typeface="Helvetica"/>
                </a:rPr>
                <a:t>2024 Tourism Day Visits </a:t>
              </a:r>
            </a:p>
          </p:txBody>
        </p:sp>
        <p:graphicFrame>
          <p:nvGraphicFramePr>
            <p:cNvPr id="11" name="Chart 10">
              <a:extLst>
                <a:ext uri="{FF2B5EF4-FFF2-40B4-BE49-F238E27FC236}">
                  <a16:creationId xmlns:a16="http://schemas.microsoft.com/office/drawing/2014/main" id="{75CE9BCB-A60B-2697-9785-53CDBF9AE9DA}"/>
                </a:ext>
              </a:extLst>
            </p:cNvPr>
            <p:cNvGraphicFramePr/>
            <p:nvPr>
              <p:extLst>
                <p:ext uri="{D42A27DB-BD31-4B8C-83A1-F6EECF244321}">
                  <p14:modId xmlns:p14="http://schemas.microsoft.com/office/powerpoint/2010/main" val="404143246"/>
                </p:ext>
              </p:extLst>
            </p:nvPr>
          </p:nvGraphicFramePr>
          <p:xfrm>
            <a:off x="561975" y="7792444"/>
            <a:ext cx="7657427" cy="4186831"/>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28">
              <a:extLst>
                <a:ext uri="{FF2B5EF4-FFF2-40B4-BE49-F238E27FC236}">
                  <a16:creationId xmlns:a16="http://schemas.microsoft.com/office/drawing/2014/main" id="{5A28A967-9B66-1C29-9A02-FC65E1BA34C4}"/>
                </a:ext>
              </a:extLst>
            </p:cNvPr>
            <p:cNvSpPr txBox="1"/>
            <p:nvPr/>
          </p:nvSpPr>
          <p:spPr>
            <a:xfrm>
              <a:off x="3897787" y="9869685"/>
              <a:ext cx="1060418" cy="738664"/>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a:ln>
                    <a:noFill/>
                  </a:ln>
                  <a:solidFill>
                    <a:schemeClr val="tx1"/>
                  </a:solidFill>
                  <a:effectLst/>
                  <a:uLnTx/>
                  <a:uFillTx/>
                  <a:latin typeface="+mn-lt"/>
                  <a:ea typeface="+mn-ea"/>
                  <a:cs typeface="+mn-cs"/>
                </a:rPr>
                <a:t>GB Total</a:t>
              </a:r>
            </a:p>
            <a:p>
              <a:pPr marL="0" marR="0" lvl="0" indent="0" algn="ctr" defTabSz="914400" rtl="0" eaLnBrk="1" fontAlgn="auto" latinLnBrk="0" hangingPunct="1">
                <a:lnSpc>
                  <a:spcPct val="100000"/>
                </a:lnSpc>
                <a:spcBef>
                  <a:spcPct val="0"/>
                </a:spcBef>
                <a:spcAft>
                  <a:spcPct val="0"/>
                </a:spcAft>
                <a:buClrTx/>
                <a:buSzTx/>
                <a:buFontTx/>
                <a:buNone/>
                <a:defRPr/>
              </a:pPr>
              <a:r>
                <a:rPr lang="en-IN" sz="2400" b="1" kern="1200">
                  <a:solidFill>
                    <a:schemeClr val="tx1"/>
                  </a:solidFill>
                  <a:latin typeface="+mn-lt"/>
                  <a:ea typeface="+mn-ea"/>
                  <a:cs typeface="+mn-cs"/>
                </a:rPr>
                <a:t>1.0</a:t>
              </a:r>
              <a:r>
                <a:rPr kumimoji="0" lang="en-IN" sz="2400" b="1" i="0" u="none" strike="noStrike" kern="1200" cap="none" spc="0" normalizeH="0" noProof="0">
                  <a:ln>
                    <a:noFill/>
                  </a:ln>
                  <a:solidFill>
                    <a:schemeClr val="tx1"/>
                  </a:solidFill>
                  <a:effectLst/>
                  <a:uLnTx/>
                  <a:uFillTx/>
                  <a:latin typeface="+mn-lt"/>
                  <a:ea typeface="+mn-ea"/>
                  <a:cs typeface="+mn-cs"/>
                </a:rPr>
                <a:t>B</a:t>
              </a:r>
            </a:p>
          </p:txBody>
        </p:sp>
      </p:grpSp>
      <p:grpSp>
        <p:nvGrpSpPr>
          <p:cNvPr id="20" name="Group 19" descr="Pie chart depicting 2022 overnight spend in GB £32.9B, England £27.5B, Scotland £3.4B and Wales £1.9B.">
            <a:extLst>
              <a:ext uri="{FF2B5EF4-FFF2-40B4-BE49-F238E27FC236}">
                <a16:creationId xmlns:a16="http://schemas.microsoft.com/office/drawing/2014/main" id="{D2F66DC9-A484-E1A9-B05D-24CA85038EB9}"/>
              </a:ext>
            </a:extLst>
          </p:cNvPr>
          <p:cNvGrpSpPr/>
          <p:nvPr/>
        </p:nvGrpSpPr>
        <p:grpSpPr>
          <a:xfrm>
            <a:off x="561975" y="7098898"/>
            <a:ext cx="7657428" cy="4874431"/>
            <a:chOff x="8345029" y="2122458"/>
            <a:chExt cx="7657428" cy="4874431"/>
          </a:xfrm>
        </p:grpSpPr>
        <p:sp>
          <p:nvSpPr>
            <p:cNvPr id="15" name="Rectangle 14">
              <a:extLst>
                <a:ext uri="{FF2B5EF4-FFF2-40B4-BE49-F238E27FC236}">
                  <a16:creationId xmlns:a16="http://schemas.microsoft.com/office/drawing/2014/main" id="{FF48D05B-2BED-BB5E-9565-0510A8B38BB0}"/>
                </a:ext>
              </a:extLst>
            </p:cNvPr>
            <p:cNvSpPr/>
            <p:nvPr/>
          </p:nvSpPr>
          <p:spPr>
            <a:xfrm>
              <a:off x="8345029" y="2122458"/>
              <a:ext cx="7657428" cy="687600"/>
            </a:xfrm>
            <a:prstGeom prst="rect">
              <a:avLst/>
            </a:prstGeom>
            <a:solidFill>
              <a:schemeClr val="accent4"/>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kumimoji="0" lang="en-IN" sz="2400" b="1" i="0" u="none" strike="noStrike" cap="none" spc="0" normalizeH="0" baseline="0">
                  <a:ln>
                    <a:noFill/>
                  </a:ln>
                  <a:solidFill>
                    <a:schemeClr val="bg1"/>
                  </a:solidFill>
                  <a:effectLst/>
                  <a:uFillTx/>
                  <a:latin typeface="+mn-lt"/>
                  <a:ea typeface="+mj-ea"/>
                  <a:cs typeface="+mj-cs"/>
                  <a:sym typeface="Helvetica"/>
                </a:rPr>
                <a:t>2024 Overnight Spend </a:t>
              </a:r>
            </a:p>
          </p:txBody>
        </p:sp>
        <p:graphicFrame>
          <p:nvGraphicFramePr>
            <p:cNvPr id="13" name="Chart 12">
              <a:extLst>
                <a:ext uri="{FF2B5EF4-FFF2-40B4-BE49-F238E27FC236}">
                  <a16:creationId xmlns:a16="http://schemas.microsoft.com/office/drawing/2014/main" id="{3A85FF6D-626F-C4F8-DDAD-552B1BCCAD55}"/>
                </a:ext>
              </a:extLst>
            </p:cNvPr>
            <p:cNvGraphicFramePr/>
            <p:nvPr>
              <p:extLst>
                <p:ext uri="{D42A27DB-BD31-4B8C-83A1-F6EECF244321}">
                  <p14:modId xmlns:p14="http://schemas.microsoft.com/office/powerpoint/2010/main" val="2291549984"/>
                </p:ext>
              </p:extLst>
            </p:nvPr>
          </p:nvGraphicFramePr>
          <p:xfrm>
            <a:off x="8345029" y="2810058"/>
            <a:ext cx="7657428" cy="4186831"/>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a:extLst>
                <a:ext uri="{FF2B5EF4-FFF2-40B4-BE49-F238E27FC236}">
                  <a16:creationId xmlns:a16="http://schemas.microsoft.com/office/drawing/2014/main" id="{81973B4C-0FFA-8658-4AF6-F9C6B55AF7CD}"/>
                </a:ext>
              </a:extLst>
            </p:cNvPr>
            <p:cNvSpPr txBox="1"/>
            <p:nvPr/>
          </p:nvSpPr>
          <p:spPr>
            <a:xfrm>
              <a:off x="11674011" y="4887299"/>
              <a:ext cx="1060418" cy="738664"/>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a:ln>
                    <a:noFill/>
                  </a:ln>
                  <a:solidFill>
                    <a:schemeClr val="tx1"/>
                  </a:solidFill>
                  <a:effectLst/>
                  <a:uLnTx/>
                  <a:uFillTx/>
                  <a:latin typeface="+mn-lt"/>
                  <a:ea typeface="+mn-ea"/>
                  <a:cs typeface="+mn-cs"/>
                </a:rPr>
                <a:t>GB Total</a:t>
              </a:r>
            </a:p>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a:ln>
                    <a:noFill/>
                  </a:ln>
                  <a:solidFill>
                    <a:schemeClr val="tx1"/>
                  </a:solidFill>
                  <a:effectLst/>
                  <a:uLnTx/>
                  <a:uFillTx/>
                  <a:latin typeface="+mn-lt"/>
                  <a:ea typeface="+mn-ea"/>
                  <a:cs typeface="+mn-cs"/>
                </a:rPr>
                <a:t>£32.9</a:t>
              </a:r>
              <a:r>
                <a:rPr lang="en-IN" sz="2400" b="1">
                  <a:solidFill>
                    <a:schemeClr val="tx1"/>
                  </a:solidFill>
                  <a:latin typeface="+mn-lt"/>
                </a:rPr>
                <a:t>B</a:t>
              </a:r>
              <a:endParaRPr kumimoji="0" lang="en-IN" sz="2400" b="1" i="0" u="none" strike="noStrike" kern="1200" cap="none" spc="0" normalizeH="0" noProof="0">
                <a:ln>
                  <a:noFill/>
                </a:ln>
                <a:solidFill>
                  <a:schemeClr val="tx1"/>
                </a:solidFill>
                <a:effectLst/>
                <a:uLnTx/>
                <a:uFillTx/>
                <a:latin typeface="+mn-lt"/>
                <a:ea typeface="+mn-ea"/>
                <a:cs typeface="+mn-cs"/>
              </a:endParaRPr>
            </a:p>
          </p:txBody>
        </p:sp>
      </p:grpSp>
      <p:sp>
        <p:nvSpPr>
          <p:cNvPr id="9" name="Rectangle 8">
            <a:extLst>
              <a:ext uri="{FF2B5EF4-FFF2-40B4-BE49-F238E27FC236}">
                <a16:creationId xmlns:a16="http://schemas.microsoft.com/office/drawing/2014/main" id="{CE42B4D2-2E49-89C4-ACE6-8685FD60693C}"/>
              </a:ext>
              <a:ext uri="{C183D7F6-B498-43B3-948B-1728B52AA6E4}">
                <adec:decorative xmlns:adec="http://schemas.microsoft.com/office/drawing/2017/decorative" val="1"/>
              </a:ext>
            </a:extLst>
          </p:cNvPr>
          <p:cNvSpPr/>
          <p:nvPr/>
        </p:nvSpPr>
        <p:spPr>
          <a:xfrm>
            <a:off x="8345029" y="7792444"/>
            <a:ext cx="7657427"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grpSp>
        <p:nvGrpSpPr>
          <p:cNvPr id="23" name="Group 22" descr="Pie chart depicting 2022 day visit spend to GB £45B, England £38.7B, Scotland £3.9B, Wales £2.4B.">
            <a:extLst>
              <a:ext uri="{FF2B5EF4-FFF2-40B4-BE49-F238E27FC236}">
                <a16:creationId xmlns:a16="http://schemas.microsoft.com/office/drawing/2014/main" id="{6D05B4DE-B3AB-5522-3D07-548CAED5D24F}"/>
              </a:ext>
            </a:extLst>
          </p:cNvPr>
          <p:cNvGrpSpPr/>
          <p:nvPr/>
        </p:nvGrpSpPr>
        <p:grpSpPr>
          <a:xfrm>
            <a:off x="8345029" y="7104844"/>
            <a:ext cx="7657428" cy="4874431"/>
            <a:chOff x="8345029" y="7104844"/>
            <a:chExt cx="7657428" cy="4874431"/>
          </a:xfrm>
        </p:grpSpPr>
        <p:sp>
          <p:nvSpPr>
            <p:cNvPr id="16" name="Rectangle 15">
              <a:extLst>
                <a:ext uri="{FF2B5EF4-FFF2-40B4-BE49-F238E27FC236}">
                  <a16:creationId xmlns:a16="http://schemas.microsoft.com/office/drawing/2014/main" id="{F185A2D0-A7AE-1A60-AA66-8AC9704636D5}"/>
                </a:ext>
              </a:extLst>
            </p:cNvPr>
            <p:cNvSpPr/>
            <p:nvPr/>
          </p:nvSpPr>
          <p:spPr>
            <a:xfrm>
              <a:off x="8345029" y="7104844"/>
              <a:ext cx="7657428" cy="687600"/>
            </a:xfrm>
            <a:prstGeom prst="rect">
              <a:avLst/>
            </a:prstGeom>
            <a:solidFill>
              <a:schemeClr val="accent4"/>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kumimoji="0" lang="en-IN" sz="2400" b="1" i="0" u="none" strike="noStrike" cap="none" spc="0" normalizeH="0" baseline="0">
                  <a:ln>
                    <a:noFill/>
                  </a:ln>
                  <a:solidFill>
                    <a:schemeClr val="bg1"/>
                  </a:solidFill>
                  <a:effectLst/>
                  <a:uFillTx/>
                  <a:latin typeface="+mn-lt"/>
                  <a:ea typeface="+mj-ea"/>
                  <a:cs typeface="+mj-cs"/>
                  <a:sym typeface="Helvetica"/>
                </a:rPr>
                <a:t>2024 Day Visit Spend </a:t>
              </a:r>
            </a:p>
          </p:txBody>
        </p:sp>
        <p:graphicFrame>
          <p:nvGraphicFramePr>
            <p:cNvPr id="25" name="Chart 24">
              <a:extLst>
                <a:ext uri="{FF2B5EF4-FFF2-40B4-BE49-F238E27FC236}">
                  <a16:creationId xmlns:a16="http://schemas.microsoft.com/office/drawing/2014/main" id="{9D7B22E9-1EC2-D3C8-C81C-43F9735033ED}"/>
                </a:ext>
              </a:extLst>
            </p:cNvPr>
            <p:cNvGraphicFramePr/>
            <p:nvPr>
              <p:extLst>
                <p:ext uri="{D42A27DB-BD31-4B8C-83A1-F6EECF244321}">
                  <p14:modId xmlns:p14="http://schemas.microsoft.com/office/powerpoint/2010/main" val="224597465"/>
                </p:ext>
              </p:extLst>
            </p:nvPr>
          </p:nvGraphicFramePr>
          <p:xfrm>
            <a:off x="8345029" y="7792444"/>
            <a:ext cx="7657428" cy="4186831"/>
          </p:xfrm>
          <a:graphic>
            <a:graphicData uri="http://schemas.openxmlformats.org/drawingml/2006/chart">
              <c:chart xmlns:c="http://schemas.openxmlformats.org/drawingml/2006/chart" xmlns:r="http://schemas.openxmlformats.org/officeDocument/2006/relationships" r:id="rId5"/>
            </a:graphicData>
          </a:graphic>
        </p:graphicFrame>
        <p:sp>
          <p:nvSpPr>
            <p:cNvPr id="31" name="TextBox 30">
              <a:extLst>
                <a:ext uri="{FF2B5EF4-FFF2-40B4-BE49-F238E27FC236}">
                  <a16:creationId xmlns:a16="http://schemas.microsoft.com/office/drawing/2014/main" id="{06C52178-EFB7-5D83-3C47-DA5C714A868A}"/>
                </a:ext>
              </a:extLst>
            </p:cNvPr>
            <p:cNvSpPr txBox="1"/>
            <p:nvPr/>
          </p:nvSpPr>
          <p:spPr>
            <a:xfrm>
              <a:off x="11672108" y="9875178"/>
              <a:ext cx="1060418" cy="738664"/>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a:ln>
                    <a:noFill/>
                  </a:ln>
                  <a:solidFill>
                    <a:schemeClr val="tx1"/>
                  </a:solidFill>
                  <a:effectLst/>
                  <a:uLnTx/>
                  <a:uFillTx/>
                  <a:latin typeface="+mn-lt"/>
                  <a:ea typeface="+mn-ea"/>
                  <a:cs typeface="+mn-cs"/>
                </a:rPr>
                <a:t>GB Total</a:t>
              </a:r>
            </a:p>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a:ln>
                    <a:noFill/>
                  </a:ln>
                  <a:solidFill>
                    <a:schemeClr val="tx1"/>
                  </a:solidFill>
                  <a:effectLst/>
                  <a:uLnTx/>
                  <a:uFillTx/>
                  <a:latin typeface="+mn-lt"/>
                  <a:ea typeface="+mn-ea"/>
                  <a:cs typeface="+mn-cs"/>
                </a:rPr>
                <a:t>£</a:t>
              </a:r>
              <a:r>
                <a:rPr lang="en-IN" sz="2400" b="1" kern="1200">
                  <a:solidFill>
                    <a:schemeClr val="tx1"/>
                  </a:solidFill>
                  <a:latin typeface="+mn-lt"/>
                  <a:ea typeface="+mn-ea"/>
                  <a:cs typeface="+mn-cs"/>
                </a:rPr>
                <a:t>54.8</a:t>
              </a:r>
              <a:r>
                <a:rPr lang="en-IN" sz="2400" b="1">
                  <a:solidFill>
                    <a:schemeClr val="tx1"/>
                  </a:solidFill>
                  <a:latin typeface="+mn-lt"/>
                </a:rPr>
                <a:t>B</a:t>
              </a:r>
              <a:endParaRPr kumimoji="0" lang="en-IN" sz="2400" b="1" i="0" u="none" strike="noStrike" kern="1200" cap="none" spc="0" normalizeH="0" noProof="0">
                <a:ln>
                  <a:noFill/>
                </a:ln>
                <a:solidFill>
                  <a:schemeClr val="tx1"/>
                </a:solidFill>
                <a:effectLst/>
                <a:uLnTx/>
                <a:uFillTx/>
                <a:latin typeface="+mn-lt"/>
                <a:ea typeface="+mn-ea"/>
                <a:cs typeface="+mn-cs"/>
              </a:endParaRPr>
            </a:p>
          </p:txBody>
        </p:sp>
      </p:grpSp>
      <p:sp>
        <p:nvSpPr>
          <p:cNvPr id="7" name="Rectangle 6">
            <a:extLst>
              <a:ext uri="{FF2B5EF4-FFF2-40B4-BE49-F238E27FC236}">
                <a16:creationId xmlns:a16="http://schemas.microsoft.com/office/drawing/2014/main" id="{A4B77F23-0150-A775-12BB-00E03A177B90}"/>
              </a:ext>
              <a:ext uri="{C183D7F6-B498-43B3-948B-1728B52AA6E4}">
                <adec:decorative xmlns:adec="http://schemas.microsoft.com/office/drawing/2017/decorative" val="1"/>
              </a:ext>
            </a:extLst>
          </p:cNvPr>
          <p:cNvSpPr/>
          <p:nvPr/>
        </p:nvSpPr>
        <p:spPr>
          <a:xfrm>
            <a:off x="16128082" y="2792625"/>
            <a:ext cx="7657428"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grpSp>
        <p:nvGrpSpPr>
          <p:cNvPr id="21" name="Group 20" descr="Pie chart depicting 2022 Day visits and overnight trips to GB 1.2B, England 1.1B, Scotland 103M, Wales 70.7M.">
            <a:extLst>
              <a:ext uri="{FF2B5EF4-FFF2-40B4-BE49-F238E27FC236}">
                <a16:creationId xmlns:a16="http://schemas.microsoft.com/office/drawing/2014/main" id="{98A4DF3E-3475-2C92-A52A-DB936695C9CE}"/>
              </a:ext>
            </a:extLst>
          </p:cNvPr>
          <p:cNvGrpSpPr/>
          <p:nvPr/>
        </p:nvGrpSpPr>
        <p:grpSpPr>
          <a:xfrm>
            <a:off x="16128082" y="2122458"/>
            <a:ext cx="7657428" cy="4874431"/>
            <a:chOff x="16128082" y="2122458"/>
            <a:chExt cx="7657428" cy="4874431"/>
          </a:xfrm>
        </p:grpSpPr>
        <p:sp>
          <p:nvSpPr>
            <p:cNvPr id="17" name="Rectangle 16">
              <a:extLst>
                <a:ext uri="{FF2B5EF4-FFF2-40B4-BE49-F238E27FC236}">
                  <a16:creationId xmlns:a16="http://schemas.microsoft.com/office/drawing/2014/main" id="{69D8E684-B6A4-34FC-1761-50489F0BAA1A}"/>
                </a:ext>
              </a:extLst>
            </p:cNvPr>
            <p:cNvSpPr/>
            <p:nvPr/>
          </p:nvSpPr>
          <p:spPr>
            <a:xfrm>
              <a:off x="16128082" y="2122458"/>
              <a:ext cx="7657428" cy="687600"/>
            </a:xfrm>
            <a:prstGeom prst="rect">
              <a:avLst/>
            </a:prstGeom>
            <a:solidFill>
              <a:schemeClr val="tx2">
                <a:lumMod val="60000"/>
                <a:lumOff val="40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kumimoji="0" lang="en-US" sz="2400" b="1" i="0" u="none" strike="noStrike" cap="none" spc="0" normalizeH="0" baseline="0">
                  <a:ln>
                    <a:noFill/>
                  </a:ln>
                  <a:solidFill>
                    <a:schemeClr val="tx1"/>
                  </a:solidFill>
                  <a:effectLst/>
                  <a:uFillTx/>
                  <a:latin typeface="+mn-lt"/>
                  <a:ea typeface="+mj-ea"/>
                  <a:cs typeface="+mj-cs"/>
                  <a:sym typeface="Helvetica"/>
                </a:rPr>
                <a:t>2024 Day Visits and Overnight Trips</a:t>
              </a:r>
              <a:endParaRPr kumimoji="0" lang="en-IN" sz="2400" b="1" i="0" u="none" strike="noStrike" cap="none" spc="0" normalizeH="0" baseline="0">
                <a:ln>
                  <a:noFill/>
                </a:ln>
                <a:solidFill>
                  <a:schemeClr val="tx1"/>
                </a:solidFill>
                <a:effectLst/>
                <a:uFillTx/>
                <a:latin typeface="+mn-lt"/>
                <a:ea typeface="+mj-ea"/>
                <a:cs typeface="+mj-cs"/>
                <a:sym typeface="Helvetica"/>
              </a:endParaRPr>
            </a:p>
          </p:txBody>
        </p:sp>
        <p:graphicFrame>
          <p:nvGraphicFramePr>
            <p:cNvPr id="26" name="Chart 25">
              <a:extLst>
                <a:ext uri="{FF2B5EF4-FFF2-40B4-BE49-F238E27FC236}">
                  <a16:creationId xmlns:a16="http://schemas.microsoft.com/office/drawing/2014/main" id="{CD61302F-D940-55EB-BD66-F76232348C44}"/>
                </a:ext>
              </a:extLst>
            </p:cNvPr>
            <p:cNvGraphicFramePr/>
            <p:nvPr>
              <p:extLst>
                <p:ext uri="{D42A27DB-BD31-4B8C-83A1-F6EECF244321}">
                  <p14:modId xmlns:p14="http://schemas.microsoft.com/office/powerpoint/2010/main" val="1079646098"/>
                </p:ext>
              </p:extLst>
            </p:nvPr>
          </p:nvGraphicFramePr>
          <p:xfrm>
            <a:off x="16128082" y="2810058"/>
            <a:ext cx="7657428" cy="4186831"/>
          </p:xfrm>
          <a:graphic>
            <a:graphicData uri="http://schemas.openxmlformats.org/drawingml/2006/chart">
              <c:chart xmlns:c="http://schemas.openxmlformats.org/drawingml/2006/chart" xmlns:r="http://schemas.openxmlformats.org/officeDocument/2006/relationships" r:id="rId6"/>
            </a:graphicData>
          </a:graphic>
        </p:graphicFrame>
        <p:sp>
          <p:nvSpPr>
            <p:cNvPr id="32" name="TextBox 31">
              <a:extLst>
                <a:ext uri="{FF2B5EF4-FFF2-40B4-BE49-F238E27FC236}">
                  <a16:creationId xmlns:a16="http://schemas.microsoft.com/office/drawing/2014/main" id="{85E473A3-88E2-EE3D-9C7D-F88F7C36B5AD}"/>
                </a:ext>
              </a:extLst>
            </p:cNvPr>
            <p:cNvSpPr txBox="1"/>
            <p:nvPr/>
          </p:nvSpPr>
          <p:spPr>
            <a:xfrm>
              <a:off x="19448655" y="4892792"/>
              <a:ext cx="1060418" cy="738664"/>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a:ln>
                    <a:noFill/>
                  </a:ln>
                  <a:solidFill>
                    <a:schemeClr val="tx1"/>
                  </a:solidFill>
                  <a:effectLst/>
                  <a:uLnTx/>
                  <a:uFillTx/>
                  <a:latin typeface="+mn-lt"/>
                  <a:ea typeface="+mn-ea"/>
                  <a:cs typeface="+mn-cs"/>
                </a:rPr>
                <a:t>GB Total</a:t>
              </a:r>
            </a:p>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a:ln>
                    <a:noFill/>
                  </a:ln>
                  <a:solidFill>
                    <a:schemeClr val="tx1"/>
                  </a:solidFill>
                  <a:effectLst/>
                  <a:uLnTx/>
                  <a:uFillTx/>
                  <a:latin typeface="+mn-lt"/>
                  <a:ea typeface="+mn-ea"/>
                  <a:cs typeface="+mn-cs"/>
                </a:rPr>
                <a:t>1.1B</a:t>
              </a:r>
            </a:p>
          </p:txBody>
        </p:sp>
      </p:grpSp>
      <p:sp>
        <p:nvSpPr>
          <p:cNvPr id="10" name="Rectangle 9">
            <a:extLst>
              <a:ext uri="{FF2B5EF4-FFF2-40B4-BE49-F238E27FC236}">
                <a16:creationId xmlns:a16="http://schemas.microsoft.com/office/drawing/2014/main" id="{6EB6406F-F419-2643-10D8-46440971664E}"/>
              </a:ext>
              <a:ext uri="{C183D7F6-B498-43B3-948B-1728B52AA6E4}">
                <adec:decorative xmlns:adec="http://schemas.microsoft.com/office/drawing/2017/decorative" val="1"/>
              </a:ext>
            </a:extLst>
          </p:cNvPr>
          <p:cNvSpPr/>
          <p:nvPr/>
        </p:nvSpPr>
        <p:spPr>
          <a:xfrm>
            <a:off x="16128082" y="7792444"/>
            <a:ext cx="7657428"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2400" b="0" i="0" u="none" strike="noStrike" cap="none" spc="0" normalizeH="0" baseline="0">
              <a:ln>
                <a:noFill/>
              </a:ln>
              <a:solidFill>
                <a:srgbClr val="000000"/>
              </a:solidFill>
              <a:effectLst/>
              <a:uFillTx/>
              <a:latin typeface="+mj-lt"/>
              <a:ea typeface="+mj-ea"/>
              <a:cs typeface="+mj-cs"/>
              <a:sym typeface="Helvetica"/>
            </a:endParaRPr>
          </a:p>
        </p:txBody>
      </p:sp>
      <p:grpSp>
        <p:nvGrpSpPr>
          <p:cNvPr id="24" name="Group 23" descr="Pie chart depicting 2022 day spend and overnight spend to GB £77.9B, England £66.3B, Scotland £7.3B, Wales £4.3B.">
            <a:extLst>
              <a:ext uri="{FF2B5EF4-FFF2-40B4-BE49-F238E27FC236}">
                <a16:creationId xmlns:a16="http://schemas.microsoft.com/office/drawing/2014/main" id="{99763B47-0140-D4CC-6381-704CF165B4D3}"/>
              </a:ext>
            </a:extLst>
          </p:cNvPr>
          <p:cNvGrpSpPr/>
          <p:nvPr/>
        </p:nvGrpSpPr>
        <p:grpSpPr>
          <a:xfrm>
            <a:off x="16128082" y="7125676"/>
            <a:ext cx="7657428" cy="4874431"/>
            <a:chOff x="16128082" y="7125676"/>
            <a:chExt cx="7657428" cy="4874431"/>
          </a:xfrm>
        </p:grpSpPr>
        <p:sp>
          <p:nvSpPr>
            <p:cNvPr id="18" name="Rectangle 17">
              <a:extLst>
                <a:ext uri="{FF2B5EF4-FFF2-40B4-BE49-F238E27FC236}">
                  <a16:creationId xmlns:a16="http://schemas.microsoft.com/office/drawing/2014/main" id="{F8BB986B-355B-BB64-77DC-326CFCBF2518}"/>
                </a:ext>
              </a:extLst>
            </p:cNvPr>
            <p:cNvSpPr/>
            <p:nvPr/>
          </p:nvSpPr>
          <p:spPr>
            <a:xfrm>
              <a:off x="16128082" y="7125676"/>
              <a:ext cx="7657428" cy="687600"/>
            </a:xfrm>
            <a:prstGeom prst="rect">
              <a:avLst/>
            </a:prstGeom>
            <a:solidFill>
              <a:schemeClr val="accent4">
                <a:lumMod val="60000"/>
                <a:lumOff val="40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kumimoji="0" lang="en-US" sz="2400" b="1" i="0" u="none" strike="noStrike" cap="none" spc="0" normalizeH="0" baseline="0">
                  <a:ln>
                    <a:noFill/>
                  </a:ln>
                  <a:solidFill>
                    <a:schemeClr val="tx1"/>
                  </a:solidFill>
                  <a:effectLst/>
                  <a:uFillTx/>
                  <a:latin typeface="+mn-lt"/>
                  <a:ea typeface="+mj-ea"/>
                  <a:cs typeface="+mj-cs"/>
                  <a:sym typeface="Helvetica"/>
                </a:rPr>
                <a:t>2024 Day Spend and Overnight Spend</a:t>
              </a:r>
              <a:endParaRPr kumimoji="0" lang="en-IN" sz="2400" b="1" i="0" u="none" strike="noStrike" cap="none" spc="0" normalizeH="0" baseline="0">
                <a:ln>
                  <a:noFill/>
                </a:ln>
                <a:solidFill>
                  <a:schemeClr val="tx1"/>
                </a:solidFill>
                <a:effectLst/>
                <a:uFillTx/>
                <a:latin typeface="+mn-lt"/>
                <a:ea typeface="+mj-ea"/>
                <a:cs typeface="+mj-cs"/>
                <a:sym typeface="Helvetica"/>
              </a:endParaRPr>
            </a:p>
          </p:txBody>
        </p:sp>
        <p:graphicFrame>
          <p:nvGraphicFramePr>
            <p:cNvPr id="27" name="Chart 26">
              <a:extLst>
                <a:ext uri="{FF2B5EF4-FFF2-40B4-BE49-F238E27FC236}">
                  <a16:creationId xmlns:a16="http://schemas.microsoft.com/office/drawing/2014/main" id="{E2F42929-2D07-DC7A-2FF2-7E94A7FBA756}"/>
                </a:ext>
              </a:extLst>
            </p:cNvPr>
            <p:cNvGraphicFramePr/>
            <p:nvPr>
              <p:extLst>
                <p:ext uri="{D42A27DB-BD31-4B8C-83A1-F6EECF244321}">
                  <p14:modId xmlns:p14="http://schemas.microsoft.com/office/powerpoint/2010/main" val="1845780569"/>
                </p:ext>
              </p:extLst>
            </p:nvPr>
          </p:nvGraphicFramePr>
          <p:xfrm>
            <a:off x="16128082" y="7813276"/>
            <a:ext cx="7657428" cy="4186831"/>
          </p:xfrm>
          <a:graphic>
            <a:graphicData uri="http://schemas.openxmlformats.org/drawingml/2006/chart">
              <c:chart xmlns:c="http://schemas.openxmlformats.org/drawingml/2006/chart" xmlns:r="http://schemas.openxmlformats.org/officeDocument/2006/relationships" r:id="rId7"/>
            </a:graphicData>
          </a:graphic>
        </p:graphicFrame>
        <p:sp>
          <p:nvSpPr>
            <p:cNvPr id="33" name="TextBox 32">
              <a:extLst>
                <a:ext uri="{FF2B5EF4-FFF2-40B4-BE49-F238E27FC236}">
                  <a16:creationId xmlns:a16="http://schemas.microsoft.com/office/drawing/2014/main" id="{F2AE9398-0115-7225-A66A-D1A90B60299C}"/>
                </a:ext>
              </a:extLst>
            </p:cNvPr>
            <p:cNvSpPr txBox="1"/>
            <p:nvPr/>
          </p:nvSpPr>
          <p:spPr>
            <a:xfrm>
              <a:off x="19461059" y="9896010"/>
              <a:ext cx="1060418" cy="738664"/>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a:ln>
                    <a:noFill/>
                  </a:ln>
                  <a:solidFill>
                    <a:schemeClr val="tx1"/>
                  </a:solidFill>
                  <a:effectLst/>
                  <a:uLnTx/>
                  <a:uFillTx/>
                  <a:latin typeface="+mn-lt"/>
                  <a:ea typeface="+mn-ea"/>
                  <a:cs typeface="+mn-cs"/>
                </a:rPr>
                <a:t>GB Total</a:t>
              </a:r>
            </a:p>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a:ln>
                    <a:noFill/>
                  </a:ln>
                  <a:solidFill>
                    <a:schemeClr val="tx1"/>
                  </a:solidFill>
                  <a:effectLst/>
                  <a:uLnTx/>
                  <a:uFillTx/>
                  <a:latin typeface="+mn-lt"/>
                  <a:ea typeface="+mn-ea"/>
                  <a:cs typeface="+mn-cs"/>
                </a:rPr>
                <a:t>87.8B</a:t>
              </a:r>
            </a:p>
          </p:txBody>
        </p:sp>
      </p:grpSp>
      <p:sp>
        <p:nvSpPr>
          <p:cNvPr id="3" name="Text Placeholder 2">
            <a:extLst>
              <a:ext uri="{FF2B5EF4-FFF2-40B4-BE49-F238E27FC236}">
                <a16:creationId xmlns:a16="http://schemas.microsoft.com/office/drawing/2014/main" id="{7CE8BE7A-FBB6-75B9-5F95-A47CDFBBE881}"/>
              </a:ext>
            </a:extLst>
          </p:cNvPr>
          <p:cNvSpPr>
            <a:spLocks noGrp="1"/>
          </p:cNvSpPr>
          <p:nvPr>
            <p:ph type="body" sz="quarter" idx="14"/>
          </p:nvPr>
        </p:nvSpPr>
        <p:spPr/>
        <p:txBody>
          <a:bodyPr/>
          <a:lstStyle/>
          <a:p>
            <a:r>
              <a:rPr lang="en-GB"/>
              <a:t>Source: Great Britain Tourism Survey (GBTS) and Great Britain Day Visits Survey (GBDVS)</a:t>
            </a:r>
          </a:p>
        </p:txBody>
      </p:sp>
    </p:spTree>
    <p:extLst>
      <p:ext uri="{BB962C8B-B14F-4D97-AF65-F5344CB8AC3E}">
        <p14:creationId xmlns:p14="http://schemas.microsoft.com/office/powerpoint/2010/main" val="292673800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Contents</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a:xfrm>
            <a:off x="598487" y="2105031"/>
            <a:ext cx="23187025" cy="9850749"/>
          </a:xfrm>
        </p:spPr>
        <p:txBody>
          <a:bodyPr/>
          <a:lstStyle/>
          <a:p>
            <a:pPr marL="0" lvl="2" indent="0">
              <a:buNone/>
            </a:pPr>
            <a:r>
              <a:rPr lang="en-US" sz="2000" b="1"/>
              <a:t>Introduction, Methodology, Definitions &amp; Context </a:t>
            </a:r>
          </a:p>
          <a:p>
            <a:pPr marL="0" lvl="2" indent="0">
              <a:buNone/>
            </a:pPr>
            <a:r>
              <a:rPr lang="en-US" sz="2000" b="1"/>
              <a:t>Summary 2022 to 2024</a:t>
            </a:r>
          </a:p>
          <a:p>
            <a:pPr marL="285750" lvl="2" indent="-285750"/>
            <a:r>
              <a:rPr lang="en-US" sz="2000"/>
              <a:t>GB headline results 2024</a:t>
            </a:r>
          </a:p>
          <a:p>
            <a:pPr marL="285750" lvl="2" indent="-285750"/>
            <a:r>
              <a:rPr lang="en-US" sz="2000"/>
              <a:t>GB overnight trips, spend and nights by quarter 2022 to 2024</a:t>
            </a:r>
          </a:p>
          <a:p>
            <a:pPr marL="285750" lvl="2" indent="-285750"/>
            <a:r>
              <a:rPr lang="en-US" sz="2000"/>
              <a:t>GB overnight trips by nation of residence versus nation of destination 2024</a:t>
            </a:r>
          </a:p>
          <a:p>
            <a:pPr marL="285750" lvl="2" indent="-285750"/>
            <a:r>
              <a:rPr lang="en-US" sz="2000"/>
              <a:t>GB average spend per trip, average nights per trip and average spend per night 2022 to 2024</a:t>
            </a:r>
          </a:p>
          <a:p>
            <a:pPr marL="0" lvl="2" indent="0">
              <a:buNone/>
            </a:pPr>
            <a:r>
              <a:rPr lang="en-US" sz="2000" b="1"/>
              <a:t>Wales domestic overnight trips 2022 and 2024</a:t>
            </a:r>
          </a:p>
          <a:p>
            <a:pPr marL="285750" lvl="2" indent="-285750"/>
            <a:r>
              <a:rPr lang="en-US" sz="2000"/>
              <a:t>Overnight trips, average spend and duration by trip purpose 2022 to 2024</a:t>
            </a:r>
          </a:p>
          <a:p>
            <a:pPr marL="285750" lvl="2" indent="-285750"/>
            <a:r>
              <a:rPr lang="en-US" sz="2000"/>
              <a:t>Overnight trips and spend by location type of main place visited 2022 to 2024</a:t>
            </a:r>
          </a:p>
          <a:p>
            <a:pPr marL="285750" lvl="2" indent="-285750"/>
            <a:r>
              <a:rPr lang="en-US" sz="2000"/>
              <a:t>Overnight trips and spend by activities undertaken 2024</a:t>
            </a:r>
          </a:p>
          <a:p>
            <a:pPr marL="285750" lvl="2" indent="-285750"/>
            <a:r>
              <a:rPr lang="en-US" sz="2000"/>
              <a:t>Trip spend breakdown</a:t>
            </a:r>
          </a:p>
          <a:p>
            <a:pPr marL="285750" lvl="2" indent="-285750"/>
            <a:r>
              <a:rPr lang="en-US" sz="2000"/>
              <a:t>Trips, spend and nights by region of residence and region of destination</a:t>
            </a:r>
          </a:p>
          <a:p>
            <a:pPr marL="0" lvl="2" indent="0">
              <a:buNone/>
            </a:pPr>
            <a:r>
              <a:rPr lang="en-US" sz="2000" b="1"/>
              <a:t>Wales profile of visits 2024</a:t>
            </a:r>
          </a:p>
          <a:p>
            <a:pPr marL="285750" lvl="2" indent="-285750"/>
            <a:r>
              <a:rPr lang="en-US" sz="2000"/>
              <a:t>Overnight trips booking lead time and method, transport used and accommodation used </a:t>
            </a:r>
          </a:p>
          <a:p>
            <a:pPr marL="285750" lvl="2" indent="-285750"/>
            <a:r>
              <a:rPr lang="en-US" sz="2000"/>
              <a:t>Lifestage and age profile</a:t>
            </a:r>
          </a:p>
          <a:p>
            <a:pPr marL="285750" lvl="2" indent="-285750"/>
            <a:r>
              <a:rPr lang="en-US" sz="2000"/>
              <a:t>Trip party size and composition</a:t>
            </a:r>
          </a:p>
          <a:p>
            <a:pPr marL="285750" lvl="2" indent="-285750"/>
            <a:r>
              <a:rPr lang="en-US" sz="2000"/>
              <a:t>Trips by home region and region of visit 2024</a:t>
            </a:r>
          </a:p>
          <a:p>
            <a:pPr marL="0" lvl="2" indent="0">
              <a:buNone/>
            </a:pPr>
            <a:r>
              <a:rPr lang="en-US" sz="2000" b="1"/>
              <a:t>Appendix </a:t>
            </a:r>
          </a:p>
          <a:p>
            <a:pPr marL="285750" lvl="2" indent="-285750"/>
            <a:r>
              <a:rPr lang="en-US" sz="2000"/>
              <a:t>Great Britain and Wales Overnight Statistics Annual Tables 2022 and 2024</a:t>
            </a:r>
          </a:p>
          <a:p>
            <a:pPr marL="285750" lvl="2" indent="-285750"/>
            <a:r>
              <a:rPr lang="en-US" sz="2000"/>
              <a:t>Great Britain trips, average spend per trip and duration by trip purpose</a:t>
            </a:r>
          </a:p>
        </p:txBody>
      </p:sp>
    </p:spTree>
    <p:extLst>
      <p:ext uri="{BB962C8B-B14F-4D97-AF65-F5344CB8AC3E}">
        <p14:creationId xmlns:p14="http://schemas.microsoft.com/office/powerpoint/2010/main" val="236247181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Introduction</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p:txBody>
          <a:bodyPr/>
          <a:lstStyle/>
          <a:p>
            <a:pPr>
              <a:spcBef>
                <a:spcPts val="2400"/>
              </a:spcBef>
            </a:pPr>
            <a:r>
              <a:rPr lang="en-US"/>
              <a:t>The Great British Tourism Survey (GBTS) is a national consumer survey. It measures the volume and value of domestic overnight tourism by residents of Great Britain. This report focuses on the domestic tourism statistics for 2024 January to December for Wales. Throughout the report the tourism statistics for 2022 are used to highlight trends in trips, spend and </a:t>
            </a:r>
            <a:r>
              <a:rPr lang="en-US" err="1"/>
              <a:t>bednights</a:t>
            </a:r>
            <a:r>
              <a:rPr lang="en-US"/>
              <a:t>. Detailed results for England and Scotland are published by </a:t>
            </a:r>
            <a:r>
              <a:rPr lang="en-US" err="1">
                <a:hlinkClick r:id="rId2"/>
              </a:rPr>
              <a:t>VisitEngland</a:t>
            </a:r>
            <a:r>
              <a:rPr lang="en-US"/>
              <a:t> and </a:t>
            </a:r>
            <a:r>
              <a:rPr lang="en-US">
                <a:hlinkClick r:id="rId3"/>
              </a:rPr>
              <a:t>VisitScotland</a:t>
            </a:r>
            <a:r>
              <a:rPr lang="en-US"/>
              <a:t> respectively.</a:t>
            </a:r>
          </a:p>
          <a:p>
            <a:pPr>
              <a:spcBef>
                <a:spcPts val="2400"/>
              </a:spcBef>
            </a:pPr>
            <a:r>
              <a:rPr lang="en-US"/>
              <a:t>The statistics from 2022 onwards are based on a new combined online survey. This one replaces the separate Great Britain Tourism Survey (GBTS) and Great Britain Day Visits Survey (GBDVS), which ran until the end of 2019. Methodology and quality reports are available on the </a:t>
            </a:r>
            <a:r>
              <a:rPr lang="en-US">
                <a:hlinkClick r:id="rId4"/>
              </a:rPr>
              <a:t>Visit Wales</a:t>
            </a:r>
            <a:r>
              <a:rPr lang="en-US"/>
              <a:t> website. This includes guidance on non-comparability with data up until 2019.</a:t>
            </a:r>
          </a:p>
          <a:p>
            <a:pPr>
              <a:spcBef>
                <a:spcPts val="2400"/>
              </a:spcBef>
            </a:pPr>
            <a:r>
              <a:rPr lang="en-US"/>
              <a:t>A </a:t>
            </a:r>
            <a:r>
              <a:rPr lang="en-US">
                <a:hlinkClick r:id="rId5"/>
              </a:rPr>
              <a:t>methodological review </a:t>
            </a:r>
            <a:r>
              <a:rPr lang="en-US"/>
              <a:t>was conducted in 2024, following which a number of methodological changes were implemented. Data from 2022 onwards, contained in this reports was rerun under the new methodology. </a:t>
            </a:r>
          </a:p>
          <a:p>
            <a:pPr>
              <a:spcBef>
                <a:spcPts val="2400"/>
              </a:spcBef>
            </a:pPr>
            <a:r>
              <a:rPr lang="en-US"/>
              <a:t>This report provides information about trip and visitor characteristics, with comparisons where appropriate, and covers all tourism purposes, such as holidays, visits to friends and relatives and trips for business and other purposes. Quarterly reports and detailed data on domestic overnight tourism can be accessed in Excel on the </a:t>
            </a:r>
            <a:r>
              <a:rPr lang="en-US">
                <a:hlinkClick r:id="rId4"/>
              </a:rPr>
              <a:t>Visit Wales</a:t>
            </a:r>
            <a:r>
              <a:rPr lang="en-US"/>
              <a:t> website.</a:t>
            </a:r>
          </a:p>
          <a:p>
            <a:pPr>
              <a:spcBef>
                <a:spcPts val="2400"/>
              </a:spcBef>
            </a:pPr>
            <a:r>
              <a:rPr lang="en-US"/>
              <a:t>The survey is jointly sponsored by </a:t>
            </a:r>
            <a:r>
              <a:rPr lang="en-US" err="1"/>
              <a:t>VisitEngland</a:t>
            </a:r>
            <a:r>
              <a:rPr lang="en-US"/>
              <a:t>, VisitScotland and Visit Wales. The survey is currently undertaken by independent research agency, BMG. Together with the Great Britain Day Visitor Survey (GBDVS), which is available as a separate report, these surveys are the largest and most comprehensive surveys of GB domestic travel.</a:t>
            </a:r>
          </a:p>
        </p:txBody>
      </p:sp>
      <p:sp>
        <p:nvSpPr>
          <p:cNvPr id="4" name="Text Placeholder 3">
            <a:extLst>
              <a:ext uri="{FF2B5EF4-FFF2-40B4-BE49-F238E27FC236}">
                <a16:creationId xmlns:a16="http://schemas.microsoft.com/office/drawing/2014/main" id="{BE95440D-A7A6-279F-6364-71468041DD2E}"/>
              </a:ext>
            </a:extLst>
          </p:cNvPr>
          <p:cNvSpPr>
            <a:spLocks noGrp="1"/>
          </p:cNvSpPr>
          <p:nvPr>
            <p:ph type="body" sz="quarter" idx="14"/>
          </p:nvPr>
        </p:nvSpPr>
        <p:spPr/>
        <p:txBody>
          <a:bodyPr/>
          <a:lstStyle/>
          <a:p>
            <a:r>
              <a:rPr lang="en-US" sz="2400"/>
              <a:t>Unless otherwise stated, the copyright and any other rights in all material in this report are owned by Visit Wales</a:t>
            </a:r>
          </a:p>
        </p:txBody>
      </p:sp>
    </p:spTree>
    <p:extLst>
      <p:ext uri="{BB962C8B-B14F-4D97-AF65-F5344CB8AC3E}">
        <p14:creationId xmlns:p14="http://schemas.microsoft.com/office/powerpoint/2010/main" val="163571189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Methodology (1/2)</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p:txBody>
          <a:bodyPr/>
          <a:lstStyle/>
          <a:p>
            <a:pPr>
              <a:spcBef>
                <a:spcPts val="2400"/>
              </a:spcBef>
            </a:pPr>
            <a:r>
              <a:rPr lang="en-US" dirty="0"/>
              <a:t>The annual sample size for GBTS is 60,000 respondents. These numbers include respondents who have not taken any qualifying trips. The annual samples are split evenly across the 52 weeks of the year. </a:t>
            </a:r>
          </a:p>
          <a:p>
            <a:pPr>
              <a:spcBef>
                <a:spcPts val="2400"/>
              </a:spcBef>
            </a:pPr>
            <a:r>
              <a:rPr lang="en-US" dirty="0"/>
              <a:t>Since 2020 GBTS has been using an online blended panel approach, which is a significant change from the pre-2020 face-to-face methodology. Respondents are sourced via an online platform that combines a number of ESOMAR accredited panel providers. </a:t>
            </a:r>
          </a:p>
          <a:p>
            <a:pPr>
              <a:spcBef>
                <a:spcPts val="2400"/>
              </a:spcBef>
            </a:pPr>
            <a:r>
              <a:rPr lang="en-US" dirty="0"/>
              <a:t>Data is collected about the number of overnight trips taken by adults aged 16+ in England, Scotland and Wales. The survey also collects details of any children involved with overnight trips, and these are included in the estimated grossed-up figures for trips, spend and number of nights. </a:t>
            </a:r>
          </a:p>
          <a:p>
            <a:pPr>
              <a:spcBef>
                <a:spcPts val="2400"/>
              </a:spcBef>
            </a:pPr>
            <a:r>
              <a:rPr lang="en-US" dirty="0"/>
              <a:t>A number of changes were made to the questionnaire in 2022, the pre-2022 data has been calibrated to account for these changes. </a:t>
            </a:r>
          </a:p>
          <a:p>
            <a:pPr>
              <a:spcBef>
                <a:spcPts val="2400"/>
              </a:spcBef>
            </a:pPr>
            <a:r>
              <a:rPr lang="en-US" dirty="0"/>
              <a:t>The GBTS data from 2022 onwards has been published as statistics in development. More information on this can be found on the </a:t>
            </a:r>
            <a:r>
              <a:rPr lang="en-US" dirty="0">
                <a:hlinkClick r:id="rId2"/>
              </a:rPr>
              <a:t>Office for Statistics Regulation</a:t>
            </a:r>
            <a:r>
              <a:rPr lang="en-US" dirty="0"/>
              <a:t> website.</a:t>
            </a:r>
          </a:p>
          <a:p>
            <a:pPr>
              <a:spcBef>
                <a:spcPts val="2400"/>
              </a:spcBef>
            </a:pPr>
            <a:r>
              <a:rPr lang="en-US" dirty="0"/>
              <a:t>The monthly estimates are subject to limitations on sample size and seasonal fluctuations in trip taking across the year.</a:t>
            </a:r>
          </a:p>
        </p:txBody>
      </p:sp>
    </p:spTree>
    <p:extLst>
      <p:ext uri="{BB962C8B-B14F-4D97-AF65-F5344CB8AC3E}">
        <p14:creationId xmlns:p14="http://schemas.microsoft.com/office/powerpoint/2010/main" val="46194387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Methodology (2/2)</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a:xfrm>
            <a:off x="561975" y="2105031"/>
            <a:ext cx="23187025" cy="2525963"/>
          </a:xfrm>
        </p:spPr>
        <p:txBody>
          <a:bodyPr/>
          <a:lstStyle/>
          <a:p>
            <a:pPr>
              <a:spcBef>
                <a:spcPts val="2400"/>
              </a:spcBef>
            </a:pPr>
            <a:r>
              <a:rPr lang="en-US"/>
              <a:t>Interlocking quotas have been used where feasible. Within each country, quotas are set by age and gender (interlocking), approximated social grade and Wales regions. The data is weighted to more accurately reflect the population.</a:t>
            </a:r>
          </a:p>
          <a:p>
            <a:pPr>
              <a:spcBef>
                <a:spcPts val="2400"/>
              </a:spcBef>
            </a:pPr>
            <a:r>
              <a:rPr lang="en-US"/>
              <a:t>Base sizes are the number of qualifying trips, rather than the number of respondents. Quarterly targets are utilised for Scotland and Wales due to small monthly base sizes.</a:t>
            </a:r>
          </a:p>
          <a:p>
            <a:pPr>
              <a:spcBef>
                <a:spcPts val="2400"/>
              </a:spcBef>
            </a:pPr>
            <a:r>
              <a:rPr lang="en-US"/>
              <a:t>Number of trips for 2024 estimations based upon:</a:t>
            </a:r>
          </a:p>
        </p:txBody>
      </p:sp>
      <p:graphicFrame>
        <p:nvGraphicFramePr>
          <p:cNvPr id="4" name="Table 3">
            <a:extLst>
              <a:ext uri="{FF2B5EF4-FFF2-40B4-BE49-F238E27FC236}">
                <a16:creationId xmlns:a16="http://schemas.microsoft.com/office/drawing/2014/main" id="{62E53D8A-7862-9D08-A0A9-53379F686037}"/>
              </a:ext>
            </a:extLst>
          </p:cNvPr>
          <p:cNvGraphicFramePr>
            <a:graphicFrameLocks noGrp="1"/>
          </p:cNvGraphicFramePr>
          <p:nvPr>
            <p:extLst>
              <p:ext uri="{D42A27DB-BD31-4B8C-83A1-F6EECF244321}">
                <p14:modId xmlns:p14="http://schemas.microsoft.com/office/powerpoint/2010/main" val="2166697880"/>
              </p:ext>
            </p:extLst>
          </p:nvPr>
        </p:nvGraphicFramePr>
        <p:xfrm>
          <a:off x="561975" y="4955330"/>
          <a:ext cx="23223538" cy="4074370"/>
        </p:xfrm>
        <a:graphic>
          <a:graphicData uri="http://schemas.openxmlformats.org/drawingml/2006/table">
            <a:tbl>
              <a:tblPr firstRow="1" bandRow="1">
                <a:tableStyleId>{5C22544A-7EE6-4342-B048-85BDC9FD1C3A}</a:tableStyleId>
              </a:tblPr>
              <a:tblGrid>
                <a:gridCol w="11611769">
                  <a:extLst>
                    <a:ext uri="{9D8B030D-6E8A-4147-A177-3AD203B41FA5}">
                      <a16:colId xmlns:a16="http://schemas.microsoft.com/office/drawing/2014/main" val="2431069922"/>
                    </a:ext>
                  </a:extLst>
                </a:gridCol>
                <a:gridCol w="11611769">
                  <a:extLst>
                    <a:ext uri="{9D8B030D-6E8A-4147-A177-3AD203B41FA5}">
                      <a16:colId xmlns:a16="http://schemas.microsoft.com/office/drawing/2014/main" val="217070797"/>
                    </a:ext>
                  </a:extLst>
                </a:gridCol>
              </a:tblGrid>
              <a:tr h="814874">
                <a:tc>
                  <a:txBody>
                    <a:bodyPr/>
                    <a:lstStyle/>
                    <a:p>
                      <a:pPr algn="ctr"/>
                      <a:r>
                        <a:rPr lang="en-IN" sz="2800"/>
                        <a:t>Nation</a:t>
                      </a:r>
                      <a:endParaRPr lang="en-IN" sz="2800">
                        <a:latin typeface="+mn-lt"/>
                      </a:endParaRPr>
                    </a:p>
                  </a:txBody>
                  <a:tcPr marL="183671" marR="183671" marT="91836" marB="91836" anchor="ctr"/>
                </a:tc>
                <a:tc>
                  <a:txBody>
                    <a:bodyPr/>
                    <a:lstStyle/>
                    <a:p>
                      <a:pPr algn="ctr">
                        <a:spcAft>
                          <a:spcPts val="600"/>
                        </a:spcAft>
                      </a:pPr>
                      <a:r>
                        <a:rPr lang="en-US" sz="2800">
                          <a:effectLst/>
                        </a:rPr>
                        <a:t>Unweighted Base Sizes 2024</a:t>
                      </a:r>
                    </a:p>
                  </a:txBody>
                  <a:tcPr marL="137753" marR="137753" marT="0" marB="0" anchor="ctr"/>
                </a:tc>
                <a:extLst>
                  <a:ext uri="{0D108BD9-81ED-4DB2-BD59-A6C34878D82A}">
                    <a16:rowId xmlns:a16="http://schemas.microsoft.com/office/drawing/2014/main" val="88439107"/>
                  </a:ext>
                </a:extLst>
              </a:tr>
              <a:tr h="814874">
                <a:tc>
                  <a:txBody>
                    <a:bodyPr/>
                    <a:lstStyle/>
                    <a:p>
                      <a:pPr algn="ctr">
                        <a:spcAft>
                          <a:spcPts val="600"/>
                        </a:spcAft>
                      </a:pPr>
                      <a:r>
                        <a:rPr lang="en-US" sz="2800" b="1" baseline="0">
                          <a:solidFill>
                            <a:schemeClr val="tx1"/>
                          </a:solidFill>
                          <a:effectLst/>
                        </a:rPr>
                        <a:t>GB</a:t>
                      </a:r>
                      <a:endParaRPr lang="en-GB" sz="2800" b="1" baseline="0">
                        <a:solidFill>
                          <a:schemeClr val="tx1"/>
                        </a:solidFill>
                        <a:effectLst/>
                        <a:latin typeface="+mn-lt"/>
                        <a:ea typeface="Calibri" panose="020F0502020204030204" pitchFamily="34" charset="0"/>
                      </a:endParaRPr>
                    </a:p>
                  </a:txBody>
                  <a:tcPr marL="137753" marR="137753" marT="0" marB="0" anchor="ctr"/>
                </a:tc>
                <a:tc>
                  <a:txBody>
                    <a:bodyPr/>
                    <a:lstStyle/>
                    <a:p>
                      <a:pPr marL="0" algn="ctr" defTabSz="914400" rtl="0" eaLnBrk="1" latinLnBrk="0" hangingPunct="1">
                        <a:spcAft>
                          <a:spcPts val="600"/>
                        </a:spcAft>
                      </a:pPr>
                      <a:r>
                        <a:rPr lang="en-US" sz="2800" kern="1200">
                          <a:solidFill>
                            <a:schemeClr val="tx1"/>
                          </a:solidFill>
                          <a:effectLst/>
                          <a:latin typeface="+mn-lt"/>
                          <a:ea typeface="+mn-ea"/>
                          <a:cs typeface="+mn-cs"/>
                        </a:rPr>
                        <a:t>8,388</a:t>
                      </a:r>
                      <a:endParaRPr lang="en-GB" sz="2800" kern="1200">
                        <a:solidFill>
                          <a:schemeClr val="tx1"/>
                        </a:solidFill>
                        <a:effectLst/>
                        <a:latin typeface="+mn-lt"/>
                        <a:ea typeface="+mn-ea"/>
                        <a:cs typeface="+mn-cs"/>
                      </a:endParaRPr>
                    </a:p>
                  </a:txBody>
                  <a:tcPr marL="137753" marR="137753" marT="0" marB="0" anchor="ctr"/>
                </a:tc>
                <a:extLst>
                  <a:ext uri="{0D108BD9-81ED-4DB2-BD59-A6C34878D82A}">
                    <a16:rowId xmlns:a16="http://schemas.microsoft.com/office/drawing/2014/main" val="872913265"/>
                  </a:ext>
                </a:extLst>
              </a:tr>
              <a:tr h="814874">
                <a:tc>
                  <a:txBody>
                    <a:bodyPr/>
                    <a:lstStyle/>
                    <a:p>
                      <a:pPr algn="ctr">
                        <a:spcAft>
                          <a:spcPts val="600"/>
                        </a:spcAft>
                      </a:pPr>
                      <a:r>
                        <a:rPr lang="en-US" sz="2800" b="1" baseline="0">
                          <a:solidFill>
                            <a:schemeClr val="tx1"/>
                          </a:solidFill>
                          <a:effectLst/>
                        </a:rPr>
                        <a:t>England</a:t>
                      </a:r>
                      <a:endParaRPr lang="en-GB" sz="2800" b="1" baseline="0">
                        <a:solidFill>
                          <a:schemeClr val="tx1"/>
                        </a:solidFill>
                        <a:effectLst/>
                        <a:latin typeface="+mn-lt"/>
                        <a:ea typeface="Calibri" panose="020F0502020204030204" pitchFamily="34" charset="0"/>
                      </a:endParaRPr>
                    </a:p>
                  </a:txBody>
                  <a:tcPr marL="137753" marR="137753" marT="0" marB="0" anchor="ctr"/>
                </a:tc>
                <a:tc>
                  <a:txBody>
                    <a:bodyPr/>
                    <a:lstStyle/>
                    <a:p>
                      <a:pPr marL="0" algn="ctr" defTabSz="914400" rtl="0" eaLnBrk="1" latinLnBrk="0" hangingPunct="1">
                        <a:spcAft>
                          <a:spcPts val="600"/>
                        </a:spcAft>
                      </a:pPr>
                      <a:r>
                        <a:rPr lang="en-US" sz="2800" kern="1200">
                          <a:solidFill>
                            <a:schemeClr val="tx1"/>
                          </a:solidFill>
                          <a:effectLst/>
                          <a:latin typeface="+mn-lt"/>
                          <a:ea typeface="+mn-ea"/>
                          <a:cs typeface="+mn-cs"/>
                        </a:rPr>
                        <a:t>6,690</a:t>
                      </a:r>
                      <a:endParaRPr lang="en-GB" sz="2800" kern="1200">
                        <a:solidFill>
                          <a:schemeClr val="tx1"/>
                        </a:solidFill>
                        <a:effectLst/>
                        <a:latin typeface="+mn-lt"/>
                        <a:ea typeface="+mn-ea"/>
                        <a:cs typeface="+mn-cs"/>
                      </a:endParaRPr>
                    </a:p>
                  </a:txBody>
                  <a:tcPr marL="137753" marR="137753" marT="0" marB="0" anchor="ctr"/>
                </a:tc>
                <a:extLst>
                  <a:ext uri="{0D108BD9-81ED-4DB2-BD59-A6C34878D82A}">
                    <a16:rowId xmlns:a16="http://schemas.microsoft.com/office/drawing/2014/main" val="2051847918"/>
                  </a:ext>
                </a:extLst>
              </a:tr>
              <a:tr h="814874">
                <a:tc>
                  <a:txBody>
                    <a:bodyPr/>
                    <a:lstStyle/>
                    <a:p>
                      <a:pPr algn="ctr">
                        <a:spcAft>
                          <a:spcPts val="600"/>
                        </a:spcAft>
                      </a:pPr>
                      <a:r>
                        <a:rPr lang="en-US" sz="2800" b="1" baseline="0">
                          <a:solidFill>
                            <a:schemeClr val="tx1"/>
                          </a:solidFill>
                          <a:effectLst/>
                        </a:rPr>
                        <a:t>Scotland</a:t>
                      </a:r>
                      <a:endParaRPr lang="en-GB" sz="2800" b="1" baseline="0">
                        <a:solidFill>
                          <a:schemeClr val="tx1"/>
                        </a:solidFill>
                        <a:effectLst/>
                        <a:latin typeface="+mn-lt"/>
                        <a:ea typeface="Calibri" panose="020F0502020204030204" pitchFamily="34" charset="0"/>
                      </a:endParaRPr>
                    </a:p>
                  </a:txBody>
                  <a:tcPr marL="137753" marR="137753" marT="0" marB="0" anchor="ctr"/>
                </a:tc>
                <a:tc>
                  <a:txBody>
                    <a:bodyPr/>
                    <a:lstStyle/>
                    <a:p>
                      <a:pPr marL="0" algn="ctr" defTabSz="914400" rtl="0" eaLnBrk="1" latinLnBrk="0" hangingPunct="1">
                        <a:spcAft>
                          <a:spcPts val="600"/>
                        </a:spcAft>
                      </a:pPr>
                      <a:r>
                        <a:rPr lang="en-US" sz="2800" kern="1200">
                          <a:solidFill>
                            <a:schemeClr val="tx1"/>
                          </a:solidFill>
                          <a:effectLst/>
                          <a:latin typeface="+mn-lt"/>
                          <a:ea typeface="+mn-ea"/>
                          <a:cs typeface="+mn-cs"/>
                        </a:rPr>
                        <a:t>1,130</a:t>
                      </a:r>
                      <a:endParaRPr lang="en-GB" sz="2800" kern="1200">
                        <a:solidFill>
                          <a:schemeClr val="tx1"/>
                        </a:solidFill>
                        <a:effectLst/>
                        <a:latin typeface="+mn-lt"/>
                        <a:ea typeface="+mn-ea"/>
                        <a:cs typeface="+mn-cs"/>
                      </a:endParaRPr>
                    </a:p>
                  </a:txBody>
                  <a:tcPr marL="137753" marR="137753" marT="0" marB="0" anchor="ctr"/>
                </a:tc>
                <a:extLst>
                  <a:ext uri="{0D108BD9-81ED-4DB2-BD59-A6C34878D82A}">
                    <a16:rowId xmlns:a16="http://schemas.microsoft.com/office/drawing/2014/main" val="2175539000"/>
                  </a:ext>
                </a:extLst>
              </a:tr>
              <a:tr h="814874">
                <a:tc>
                  <a:txBody>
                    <a:bodyPr/>
                    <a:lstStyle/>
                    <a:p>
                      <a:pPr algn="ctr">
                        <a:spcAft>
                          <a:spcPts val="600"/>
                        </a:spcAft>
                      </a:pPr>
                      <a:r>
                        <a:rPr lang="en-US" sz="2800" b="1" baseline="0">
                          <a:solidFill>
                            <a:schemeClr val="tx1"/>
                          </a:solidFill>
                          <a:effectLst/>
                        </a:rPr>
                        <a:t>Wales</a:t>
                      </a:r>
                      <a:endParaRPr lang="en-GB" sz="2800" b="1" baseline="0">
                        <a:solidFill>
                          <a:schemeClr val="tx1"/>
                        </a:solidFill>
                        <a:effectLst/>
                        <a:latin typeface="+mn-lt"/>
                        <a:ea typeface="Calibri" panose="020F0502020204030204" pitchFamily="34" charset="0"/>
                      </a:endParaRPr>
                    </a:p>
                  </a:txBody>
                  <a:tcPr marL="137753" marR="137753" marT="0" marB="0" anchor="ctr"/>
                </a:tc>
                <a:tc>
                  <a:txBody>
                    <a:bodyPr/>
                    <a:lstStyle/>
                    <a:p>
                      <a:pPr marL="0" algn="ctr" defTabSz="914400" rtl="0" eaLnBrk="1" latinLnBrk="0" hangingPunct="1">
                        <a:spcAft>
                          <a:spcPts val="600"/>
                        </a:spcAft>
                      </a:pPr>
                      <a:r>
                        <a:rPr lang="en-US" sz="2800" kern="1200" dirty="0">
                          <a:solidFill>
                            <a:schemeClr val="tx1"/>
                          </a:solidFill>
                          <a:effectLst/>
                          <a:latin typeface="+mn-lt"/>
                          <a:ea typeface="+mn-ea"/>
                          <a:cs typeface="+mn-cs"/>
                        </a:rPr>
                        <a:t>752</a:t>
                      </a:r>
                      <a:endParaRPr lang="en-GB" sz="2800" kern="1200" dirty="0">
                        <a:solidFill>
                          <a:schemeClr val="tx1"/>
                        </a:solidFill>
                        <a:effectLst/>
                        <a:latin typeface="+mn-lt"/>
                        <a:ea typeface="+mn-ea"/>
                        <a:cs typeface="+mn-cs"/>
                      </a:endParaRPr>
                    </a:p>
                  </a:txBody>
                  <a:tcPr marL="137753" marR="137753" marT="0" marB="0" anchor="ctr"/>
                </a:tc>
                <a:extLst>
                  <a:ext uri="{0D108BD9-81ED-4DB2-BD59-A6C34878D82A}">
                    <a16:rowId xmlns:a16="http://schemas.microsoft.com/office/drawing/2014/main" val="3775690053"/>
                  </a:ext>
                </a:extLst>
              </a:tr>
            </a:tbl>
          </a:graphicData>
        </a:graphic>
      </p:graphicFrame>
      <p:sp>
        <p:nvSpPr>
          <p:cNvPr id="5" name="Text Placeholder 1">
            <a:extLst>
              <a:ext uri="{FF2B5EF4-FFF2-40B4-BE49-F238E27FC236}">
                <a16:creationId xmlns:a16="http://schemas.microsoft.com/office/drawing/2014/main" id="{4193F815-7DDE-96E5-9287-54853F061A93}"/>
              </a:ext>
            </a:extLst>
          </p:cNvPr>
          <p:cNvSpPr txBox="1"/>
          <p:nvPr/>
        </p:nvSpPr>
        <p:spPr>
          <a:xfrm>
            <a:off x="561975" y="9327182"/>
            <a:ext cx="23187025" cy="2525963"/>
          </a:xfrm>
          <a:prstGeom prst="rect">
            <a:avLst/>
          </a:prstGeom>
        </p:spPr>
        <p:txBody>
          <a:bodyPr/>
          <a:lstStyle>
            <a:lvl1pPr marL="571500" marR="0" indent="-571500" algn="l" defTabSz="1828800" rtl="0" latinLnBrk="0">
              <a:lnSpc>
                <a:spcPct val="90000"/>
              </a:lnSpc>
              <a:spcBef>
                <a:spcPts val="1800"/>
              </a:spcBef>
              <a:spcAft>
                <a:spcPct val="0"/>
              </a:spcAft>
              <a:buClrTx/>
              <a:buSzTx/>
              <a:buFont typeface="Symbol" panose="05050102010706020507" pitchFamily="18" charset="2"/>
              <a:buChar char=""/>
              <a:defRPr sz="2800" b="0" i="0" u="none" strike="noStrike" cap="none" spc="0" baseline="0">
                <a:solidFill>
                  <a:schemeClr val="tx1"/>
                </a:solidFill>
                <a:uFillTx/>
                <a:latin typeface="Wales Sans Body"/>
                <a:ea typeface="Wales Sans Body"/>
                <a:cs typeface="Wales Sans Body"/>
                <a:sym typeface="Wales Sans Body"/>
              </a:defRPr>
            </a:lvl1pPr>
            <a:lvl2pPr marL="571500" marR="0" indent="-571500" algn="l" defTabSz="1828800" rtl="0" latinLnBrk="0">
              <a:lnSpc>
                <a:spcPct val="90000"/>
              </a:lnSpc>
              <a:spcBef>
                <a:spcPts val="1800"/>
              </a:spcBef>
              <a:spcAft>
                <a:spcPct val="0"/>
              </a:spcAft>
              <a:buClrTx/>
              <a:buSzTx/>
              <a:buFont typeface="Symbol" panose="05050102010706020507" pitchFamily="18" charset="2"/>
              <a:buChar char=""/>
              <a:defRPr sz="4200" b="0" i="0" u="none" strike="noStrike" cap="none" spc="0" baseline="0">
                <a:solidFill>
                  <a:srgbClr val="000000"/>
                </a:solidFill>
                <a:uFillTx/>
                <a:latin typeface="Wales Sans Body"/>
                <a:ea typeface="Wales Sans Body"/>
                <a:cs typeface="Wales Sans Body"/>
                <a:sym typeface="Wales Sans Body"/>
              </a:defRPr>
            </a:lvl2pPr>
            <a:lvl3pPr marL="571500" marR="0" indent="-571500" algn="l" defTabSz="1828800" rtl="0" latinLnBrk="0">
              <a:lnSpc>
                <a:spcPct val="90000"/>
              </a:lnSpc>
              <a:spcBef>
                <a:spcPts val="1800"/>
              </a:spcBef>
              <a:spcAft>
                <a:spcPct val="0"/>
              </a:spcAft>
              <a:buClrTx/>
              <a:buSzTx/>
              <a:buFont typeface="Symbol" panose="05050102010706020507" pitchFamily="18" charset="2"/>
              <a:buChar char=""/>
              <a:defRPr sz="4200" b="0" i="0" u="none" strike="noStrike" cap="none" spc="0" baseline="0">
                <a:solidFill>
                  <a:srgbClr val="000000"/>
                </a:solidFill>
                <a:uFillTx/>
                <a:latin typeface="Wales Sans Body"/>
                <a:ea typeface="Wales Sans Body"/>
                <a:cs typeface="Wales Sans Body"/>
                <a:sym typeface="Wales Sans Body"/>
              </a:defRPr>
            </a:lvl3pPr>
            <a:lvl4pPr marL="571500" marR="0" indent="-571500" algn="l" defTabSz="1828800" rtl="0" latinLnBrk="0">
              <a:lnSpc>
                <a:spcPct val="90000"/>
              </a:lnSpc>
              <a:spcBef>
                <a:spcPts val="1800"/>
              </a:spcBef>
              <a:spcAft>
                <a:spcPct val="0"/>
              </a:spcAft>
              <a:buClrTx/>
              <a:buSzTx/>
              <a:buFont typeface="Symbol" panose="05050102010706020507" pitchFamily="18" charset="2"/>
              <a:buChar char=""/>
              <a:defRPr sz="4200" b="0" i="0" u="none" strike="noStrike" cap="none" spc="0" baseline="0">
                <a:solidFill>
                  <a:srgbClr val="000000"/>
                </a:solidFill>
                <a:uFillTx/>
                <a:latin typeface="Wales Sans Body"/>
                <a:ea typeface="Wales Sans Body"/>
                <a:cs typeface="Wales Sans Body"/>
                <a:sym typeface="Wales Sans Body"/>
              </a:defRPr>
            </a:lvl4pPr>
            <a:lvl5pPr marL="571500" marR="0" indent="-571500" algn="l" defTabSz="1828800" rtl="0" latinLnBrk="0">
              <a:lnSpc>
                <a:spcPct val="90000"/>
              </a:lnSpc>
              <a:spcBef>
                <a:spcPts val="1800"/>
              </a:spcBef>
              <a:spcAft>
                <a:spcPct val="0"/>
              </a:spcAft>
              <a:buClrTx/>
              <a:buSzTx/>
              <a:buFont typeface="Symbol" panose="05050102010706020507" pitchFamily="18" charset="2"/>
              <a:buChar char=""/>
              <a:defRPr sz="42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panose="05050102010706020507" pitchFamily="18" charset="2"/>
              <a:buChar char=""/>
              <a:defRPr sz="2800" b="0" i="0" u="none" strike="noStrike" cap="none" spc="0" baseline="0">
                <a:solidFill>
                  <a:schemeClr val="tx1"/>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hangingPunct="1">
              <a:spcBef>
                <a:spcPts val="2400"/>
              </a:spcBef>
            </a:pPr>
            <a:r>
              <a:rPr lang="en-US"/>
              <a:t>Low base sizes are flagged throughout the report. For base size between 30 and 100, it is recommended to only use the estimates as indicative. Statistics with base sizes under 30 have been excluded in many cases as it is not recommended to use these. In some instances, the overall base size is above 30 (business trips), but the quarterly or other sub-category is below 30 and therefore excluded.</a:t>
            </a:r>
          </a:p>
          <a:p>
            <a:pPr hangingPunct="1">
              <a:spcBef>
                <a:spcPts val="2400"/>
              </a:spcBef>
            </a:pPr>
            <a:r>
              <a:rPr lang="en-US"/>
              <a:t>More detailed information on methodology changes, quotas and weighting can be found by accessing the Background Quality Report available at the </a:t>
            </a:r>
            <a:r>
              <a:rPr lang="en-US">
                <a:hlinkClick r:id="rId2"/>
              </a:rPr>
              <a:t>Visit Wales </a:t>
            </a:r>
            <a:r>
              <a:rPr lang="en-US"/>
              <a:t>website.</a:t>
            </a:r>
          </a:p>
        </p:txBody>
      </p:sp>
    </p:spTree>
    <p:extLst>
      <p:ext uri="{BB962C8B-B14F-4D97-AF65-F5344CB8AC3E}">
        <p14:creationId xmlns:p14="http://schemas.microsoft.com/office/powerpoint/2010/main" val="241899747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C6E40-6675-D956-E75D-196EF58231E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Definitions</a:t>
            </a:r>
          </a:p>
        </p:txBody>
      </p:sp>
      <p:sp>
        <p:nvSpPr>
          <p:cNvPr id="9" name="TextBox 8">
            <a:extLst>
              <a:ext uri="{FF2B5EF4-FFF2-40B4-BE49-F238E27FC236}">
                <a16:creationId xmlns:a16="http://schemas.microsoft.com/office/drawing/2014/main" id="{7CE9694F-F172-4DAD-0031-70C969047358}"/>
              </a:ext>
            </a:extLst>
          </p:cNvPr>
          <p:cNvSpPr txBox="1"/>
          <p:nvPr/>
        </p:nvSpPr>
        <p:spPr>
          <a:xfrm>
            <a:off x="561975" y="2111220"/>
            <a:ext cx="11485601" cy="895489"/>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Great Britain Domestic Overnight Trip </a:t>
            </a:r>
          </a:p>
        </p:txBody>
      </p:sp>
      <p:pic>
        <p:nvPicPr>
          <p:cNvPr id="7" name="Picture 6">
            <a:extLst>
              <a:ext uri="{FF2B5EF4-FFF2-40B4-BE49-F238E27FC236}">
                <a16:creationId xmlns:a16="http://schemas.microsoft.com/office/drawing/2014/main" id="{4508AF1C-76AC-3239-FCB6-E975109C7F0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rcRect l="13666" r="13666"/>
          <a:stretch>
            <a:fillRect/>
          </a:stretch>
        </p:blipFill>
        <p:spPr>
          <a:xfrm>
            <a:off x="561975" y="3006710"/>
            <a:ext cx="11485601" cy="2184722"/>
          </a:xfrm>
          <a:prstGeom prst="rect">
            <a:avLst/>
          </a:prstGeom>
        </p:spPr>
      </p:pic>
      <p:sp>
        <p:nvSpPr>
          <p:cNvPr id="5" name="Rectangle 4">
            <a:extLst>
              <a:ext uri="{FF2B5EF4-FFF2-40B4-BE49-F238E27FC236}">
                <a16:creationId xmlns:a16="http://schemas.microsoft.com/office/drawing/2014/main" id="{2935BF55-4A1C-955B-98F4-9F3847EF569A}"/>
              </a:ext>
            </a:extLst>
          </p:cNvPr>
          <p:cNvSpPr/>
          <p:nvPr/>
        </p:nvSpPr>
        <p:spPr>
          <a:xfrm>
            <a:off x="561975" y="5191432"/>
            <a:ext cx="11485601" cy="6787844"/>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t"/>
          <a:lstStyle/>
          <a:p>
            <a:pPr>
              <a:spcAft>
                <a:spcPts val="1200"/>
              </a:spcAft>
            </a:pPr>
            <a:r>
              <a:rPr lang="en-US" sz="2400">
                <a:solidFill>
                  <a:schemeClr val="tx1"/>
                </a:solidFill>
              </a:rPr>
              <a:t>To qualify as an eligible Great Britain Domestic Overnight Trip the following criteria must be met: </a:t>
            </a:r>
          </a:p>
          <a:p>
            <a:pPr marL="571500" indent="-571500">
              <a:lnSpc>
                <a:spcPct val="90000"/>
              </a:lnSpc>
              <a:spcAft>
                <a:spcPts val="1200"/>
              </a:spcAft>
              <a:buFont typeface="Symbol" panose="05050102010706020507" pitchFamily="18" charset="2"/>
              <a:buChar char=""/>
            </a:pPr>
            <a:r>
              <a:rPr lang="en-US" sz="2400">
                <a:solidFill>
                  <a:schemeClr val="tx1"/>
                </a:solidFill>
                <a:sym typeface="Wales Sans Body"/>
              </a:rPr>
              <a:t>Involved a stay of at least one night in one or more of the GB nations</a:t>
            </a:r>
          </a:p>
          <a:p>
            <a:pPr marL="571500" indent="-571500">
              <a:lnSpc>
                <a:spcPct val="90000"/>
              </a:lnSpc>
              <a:spcAft>
                <a:spcPts val="1200"/>
              </a:spcAft>
              <a:buFont typeface="Symbol" panose="05050102010706020507" pitchFamily="18" charset="2"/>
              <a:buChar char=""/>
            </a:pPr>
            <a:r>
              <a:rPr lang="en-US" sz="2400">
                <a:solidFill>
                  <a:schemeClr val="tx1"/>
                </a:solidFill>
                <a:sym typeface="Wales Sans Body"/>
              </a:rPr>
              <a:t>Trip is not taken on a frequent basis – takes place less often than once a week</a:t>
            </a:r>
          </a:p>
          <a:p>
            <a:pPr>
              <a:spcAft>
                <a:spcPts val="1200"/>
              </a:spcAft>
            </a:pPr>
            <a:r>
              <a:rPr lang="en-US" sz="2400" b="1">
                <a:solidFill>
                  <a:schemeClr val="tx1"/>
                </a:solidFill>
              </a:rPr>
              <a:t>Key Measures</a:t>
            </a:r>
          </a:p>
          <a:p>
            <a:pPr marL="571500" indent="-571500">
              <a:lnSpc>
                <a:spcPct val="90000"/>
              </a:lnSpc>
              <a:spcAft>
                <a:spcPts val="1200"/>
              </a:spcAft>
              <a:buFont typeface="Symbol" panose="05050102010706020507" pitchFamily="18" charset="2"/>
              <a:buChar char=""/>
            </a:pPr>
            <a:r>
              <a:rPr lang="en-US" sz="2400" b="1">
                <a:solidFill>
                  <a:schemeClr val="tx1"/>
                </a:solidFill>
              </a:rPr>
              <a:t>Trips</a:t>
            </a:r>
            <a:r>
              <a:rPr lang="en-US" sz="2400">
                <a:solidFill>
                  <a:schemeClr val="tx1"/>
                </a:solidFill>
              </a:rPr>
              <a:t> - An estimate of what the grossed-up number of overnight trips undertaken by the population, within the time period and other parameters specified, would be if the quota sample is representative of the whole GB population.</a:t>
            </a:r>
          </a:p>
          <a:p>
            <a:pPr marL="571500" indent="-571500">
              <a:lnSpc>
                <a:spcPct val="90000"/>
              </a:lnSpc>
              <a:spcAft>
                <a:spcPts val="1200"/>
              </a:spcAft>
              <a:buFont typeface="Symbol" panose="05050102010706020507" pitchFamily="18" charset="2"/>
              <a:buChar char=""/>
            </a:pPr>
            <a:r>
              <a:rPr lang="en-US" sz="2400" b="1">
                <a:solidFill>
                  <a:schemeClr val="tx1"/>
                </a:solidFill>
              </a:rPr>
              <a:t>Spend </a:t>
            </a:r>
            <a:r>
              <a:rPr lang="en-US" sz="2400">
                <a:solidFill>
                  <a:schemeClr val="tx1"/>
                </a:solidFill>
              </a:rPr>
              <a:t>- Is an estimate of what the total expenditure relating to the volume of overnight visits undertaken by the GB population, within the time frame and other parameters specified, would be if the quota sample is representative of the whole GB population.</a:t>
            </a:r>
          </a:p>
          <a:p>
            <a:pPr marL="571500" indent="-571500">
              <a:lnSpc>
                <a:spcPct val="90000"/>
              </a:lnSpc>
              <a:spcAft>
                <a:spcPts val="1200"/>
              </a:spcAft>
              <a:buFont typeface="Symbol" panose="05050102010706020507" pitchFamily="18" charset="2"/>
              <a:buChar char=""/>
            </a:pPr>
            <a:r>
              <a:rPr lang="en-US" sz="2400" b="1">
                <a:solidFill>
                  <a:schemeClr val="tx1"/>
                </a:solidFill>
              </a:rPr>
              <a:t>Nights</a:t>
            </a:r>
            <a:r>
              <a:rPr lang="en-US" sz="2400">
                <a:solidFill>
                  <a:schemeClr val="tx1"/>
                </a:solidFill>
              </a:rPr>
              <a:t> - An estimate of what the grossed-up number of nights spent on overnight trips undertaken by the population, within the time period and other parameters specified, would be if the quota sample is representative of the whole GB population</a:t>
            </a:r>
          </a:p>
        </p:txBody>
      </p:sp>
      <p:sp>
        <p:nvSpPr>
          <p:cNvPr id="10" name="TextBox 9">
            <a:extLst>
              <a:ext uri="{FF2B5EF4-FFF2-40B4-BE49-F238E27FC236}">
                <a16:creationId xmlns:a16="http://schemas.microsoft.com/office/drawing/2014/main" id="{441A0928-6CB9-5DF6-21A3-B32CF1322E9E}"/>
              </a:ext>
            </a:extLst>
          </p:cNvPr>
          <p:cNvSpPr txBox="1"/>
          <p:nvPr/>
        </p:nvSpPr>
        <p:spPr>
          <a:xfrm>
            <a:off x="12299910" y="2111220"/>
            <a:ext cx="11485601" cy="895489"/>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en-US" sz="2800">
                <a:solidFill>
                  <a:schemeClr val="bg1"/>
                </a:solidFill>
              </a:rPr>
              <a:t>Journey Purpose</a:t>
            </a:r>
          </a:p>
        </p:txBody>
      </p:sp>
      <p:pic>
        <p:nvPicPr>
          <p:cNvPr id="8" name="Picture 7">
            <a:extLst>
              <a:ext uri="{FF2B5EF4-FFF2-40B4-BE49-F238E27FC236}">
                <a16:creationId xmlns:a16="http://schemas.microsoft.com/office/drawing/2014/main" id="{1B5633F2-7A17-48EF-D8BE-BB4D06160DA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l="13666" r="13666"/>
          <a:stretch>
            <a:fillRect/>
          </a:stretch>
        </p:blipFill>
        <p:spPr>
          <a:xfrm>
            <a:off x="12299904" y="3006710"/>
            <a:ext cx="11485607" cy="2184722"/>
          </a:xfrm>
          <a:prstGeom prst="rect">
            <a:avLst/>
          </a:prstGeom>
        </p:spPr>
      </p:pic>
      <p:sp>
        <p:nvSpPr>
          <p:cNvPr id="6" name="Rectangle 5">
            <a:extLst>
              <a:ext uri="{FF2B5EF4-FFF2-40B4-BE49-F238E27FC236}">
                <a16:creationId xmlns:a16="http://schemas.microsoft.com/office/drawing/2014/main" id="{321C400F-BEB9-BBB8-49F7-3A309F1F24A4}"/>
              </a:ext>
            </a:extLst>
          </p:cNvPr>
          <p:cNvSpPr/>
          <p:nvPr/>
        </p:nvSpPr>
        <p:spPr>
          <a:xfrm>
            <a:off x="12299902" y="5191432"/>
            <a:ext cx="11485599" cy="6787844"/>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t"/>
          <a:lstStyle/>
          <a:p>
            <a:pPr marL="571500" indent="-571500">
              <a:lnSpc>
                <a:spcPct val="90000"/>
              </a:lnSpc>
              <a:spcAft>
                <a:spcPts val="1200"/>
              </a:spcAft>
              <a:buFont typeface="Symbol" panose="05050102010706020507" pitchFamily="18" charset="2"/>
              <a:buChar char=""/>
            </a:pPr>
            <a:r>
              <a:rPr lang="en-US" sz="2400" b="1">
                <a:solidFill>
                  <a:schemeClr val="tx1"/>
                </a:solidFill>
              </a:rPr>
              <a:t>Total trips. </a:t>
            </a:r>
            <a:r>
              <a:rPr lang="en-US" sz="2400">
                <a:solidFill>
                  <a:schemeClr val="tx1"/>
                </a:solidFill>
              </a:rPr>
              <a:t>This includes estimates of trips, nights and spend on all overnight trip types for all eligible purposes.</a:t>
            </a:r>
          </a:p>
          <a:p>
            <a:pPr marL="571500" indent="-571500">
              <a:lnSpc>
                <a:spcPct val="90000"/>
              </a:lnSpc>
              <a:spcAft>
                <a:spcPts val="1200"/>
              </a:spcAft>
              <a:buFont typeface="Symbol" panose="05050102010706020507" pitchFamily="18" charset="2"/>
              <a:buChar char=""/>
            </a:pPr>
            <a:r>
              <a:rPr lang="en-US" sz="2400" b="1">
                <a:solidFill>
                  <a:schemeClr val="tx1"/>
                </a:solidFill>
              </a:rPr>
              <a:t>Holiday trips. </a:t>
            </a:r>
            <a:r>
              <a:rPr lang="en-US" sz="2400">
                <a:solidFill>
                  <a:schemeClr val="tx1"/>
                </a:solidFill>
              </a:rPr>
              <a:t>The main purpose of the trip was for holiday, pleasure or leisure.</a:t>
            </a:r>
          </a:p>
          <a:p>
            <a:pPr marL="571500" indent="-571500">
              <a:lnSpc>
                <a:spcPct val="90000"/>
              </a:lnSpc>
              <a:spcAft>
                <a:spcPts val="1200"/>
              </a:spcAft>
              <a:buFont typeface="Symbol" panose="05050102010706020507" pitchFamily="18" charset="2"/>
              <a:buChar char=""/>
            </a:pPr>
            <a:r>
              <a:rPr lang="en-US" sz="2400" b="1">
                <a:solidFill>
                  <a:schemeClr val="tx1"/>
                </a:solidFill>
              </a:rPr>
              <a:t>Visiting friends or relatives (VFR). </a:t>
            </a:r>
            <a:r>
              <a:rPr lang="en-US" sz="2400">
                <a:solidFill>
                  <a:schemeClr val="tx1"/>
                </a:solidFill>
              </a:rPr>
              <a:t>The main purpose of the trip was for visiting friends and relatives.</a:t>
            </a:r>
          </a:p>
          <a:p>
            <a:pPr marL="571500" indent="-571500">
              <a:lnSpc>
                <a:spcPct val="90000"/>
              </a:lnSpc>
              <a:spcAft>
                <a:spcPts val="1200"/>
              </a:spcAft>
              <a:buFont typeface="Symbol" panose="05050102010706020507" pitchFamily="18" charset="2"/>
              <a:buChar char=""/>
            </a:pPr>
            <a:r>
              <a:rPr lang="en-US" sz="2400" b="1">
                <a:solidFill>
                  <a:schemeClr val="tx1"/>
                </a:solidFill>
              </a:rPr>
              <a:t>Business trips </a:t>
            </a:r>
            <a:r>
              <a:rPr lang="en-US" sz="2400">
                <a:solidFill>
                  <a:schemeClr val="tx1"/>
                </a:solidFill>
              </a:rPr>
              <a:t>– The main purpose of the trip was for business.</a:t>
            </a:r>
          </a:p>
          <a:p>
            <a:pPr marL="571500" indent="-571500">
              <a:lnSpc>
                <a:spcPct val="90000"/>
              </a:lnSpc>
              <a:spcAft>
                <a:spcPts val="1200"/>
              </a:spcAft>
              <a:buFont typeface="Symbol" panose="05050102010706020507" pitchFamily="18" charset="2"/>
              <a:buChar char=""/>
            </a:pPr>
            <a:r>
              <a:rPr lang="en-US" sz="2400" b="1">
                <a:solidFill>
                  <a:schemeClr val="tx1"/>
                </a:solidFill>
              </a:rPr>
              <a:t>Miscellaneous trips </a:t>
            </a:r>
            <a:r>
              <a:rPr lang="en-US" sz="2400">
                <a:solidFill>
                  <a:schemeClr val="tx1"/>
                </a:solidFill>
              </a:rPr>
              <a:t>– The main purpose of the trip was for another type of trip taken not covered by the above classifications including personal events, public events, or for study, medical, religious purposes or any overnight stay in the UK as part of an overseas trip.</a:t>
            </a:r>
          </a:p>
        </p:txBody>
      </p:sp>
      <p:sp>
        <p:nvSpPr>
          <p:cNvPr id="3" name="Text Placeholder 2">
            <a:extLst>
              <a:ext uri="{FF2B5EF4-FFF2-40B4-BE49-F238E27FC236}">
                <a16:creationId xmlns:a16="http://schemas.microsoft.com/office/drawing/2014/main" id="{4A2DCF94-708F-9A60-AD5D-3C680A4B8037}"/>
              </a:ext>
            </a:extLst>
          </p:cNvPr>
          <p:cNvSpPr>
            <a:spLocks noGrp="1"/>
          </p:cNvSpPr>
          <p:nvPr>
            <p:ph type="body" sz="quarter" idx="14"/>
          </p:nvPr>
        </p:nvSpPr>
        <p:spPr>
          <a:xfrm>
            <a:off x="561975" y="11979276"/>
            <a:ext cx="20528218" cy="998175"/>
          </a:xfrm>
        </p:spPr>
        <p:txBody>
          <a:bodyPr/>
          <a:lstStyle/>
          <a:p>
            <a:r>
              <a:rPr lang="en-US" sz="2400"/>
              <a:t>Note: All spend figures are in nominal terms, not adjusted for inflation. While we see spend increases, this is largely caused by the high inflations rates.</a:t>
            </a:r>
          </a:p>
        </p:txBody>
      </p:sp>
    </p:spTree>
    <p:extLst>
      <p:ext uri="{BB962C8B-B14F-4D97-AF65-F5344CB8AC3E}">
        <p14:creationId xmlns:p14="http://schemas.microsoft.com/office/powerpoint/2010/main" val="84580612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Context</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p:txBody>
          <a:bodyPr lIns="91440" tIns="45720" rIns="91440" bIns="45720" anchor="t"/>
          <a:lstStyle/>
          <a:p>
            <a:pPr marL="342900" indent="-342900" algn="just">
              <a:buFont typeface="Arial" panose="020B0604020202020204" pitchFamily="34" charset="0"/>
              <a:buChar char="•"/>
            </a:pPr>
            <a:r>
              <a:rPr lang="en-US" sz="2800" b="1"/>
              <a:t>Cost-of-Living: </a:t>
            </a:r>
            <a:r>
              <a:rPr lang="en-US" sz="2800"/>
              <a:t>UK inflation, as measured by the </a:t>
            </a:r>
            <a:r>
              <a:rPr lang="en-US" sz="2800">
                <a:hlinkClick r:id="rId2"/>
              </a:rPr>
              <a:t>Consumer Prices Index (CPI)</a:t>
            </a:r>
            <a:r>
              <a:rPr lang="en-US" sz="2800"/>
              <a:t>, was 2.5% in the 12 months to December 2024, down from 4% at the start of 2024. Although inflation peaked at 9.2% in October 2022, cost of living pressures were still a key concern in Great Britain in </a:t>
            </a:r>
            <a:r>
              <a:rPr lang="en-US" sz="2800">
                <a:hlinkClick r:id="rId3"/>
              </a:rPr>
              <a:t>2024</a:t>
            </a:r>
            <a:r>
              <a:rPr lang="en-US" sz="2800"/>
              <a:t>.</a:t>
            </a:r>
          </a:p>
          <a:p>
            <a:pPr marL="342900" indent="-342900" algn="just">
              <a:buFont typeface="Arial" panose="020B0604020202020204" pitchFamily="34" charset="0"/>
              <a:buChar char="•"/>
            </a:pPr>
            <a:r>
              <a:rPr lang="en-US" sz="2800" b="1">
                <a:cs typeface="Arial"/>
              </a:rPr>
              <a:t>Domestic Sentiment</a:t>
            </a:r>
            <a:r>
              <a:rPr lang="en-US" sz="2800">
                <a:cs typeface="Arial"/>
              </a:rPr>
              <a:t>: While the sentiment related to the cost-of-living crisis improved throughout 2024, vs 2022, there were still c70-80% of consumers who either believed that worst was still to come (c40-50%) or that things will stay the same (c30-40%), not worsening, nor improving. However, sentiment shifted throughout the year, with Q4 being the most negative. In 2024, </a:t>
            </a:r>
            <a:r>
              <a:rPr lang="en-GB" sz="2800">
                <a:cs typeface="Arial"/>
              </a:rPr>
              <a:t>costs and finances were reported as the main barrier to domestic tourism, hovering around the 50-60% mark each month of 2024. </a:t>
            </a:r>
          </a:p>
          <a:p>
            <a:pPr marL="342900" indent="-342900" algn="just">
              <a:buFont typeface="Arial" panose="020B0604020202020204" pitchFamily="34" charset="0"/>
              <a:buChar char="•"/>
            </a:pPr>
            <a:r>
              <a:rPr lang="en-US" sz="2800" b="1">
                <a:cs typeface="Arial"/>
              </a:rPr>
              <a:t>Domestic day visits: </a:t>
            </a:r>
            <a:r>
              <a:rPr lang="en-GB" sz="2800"/>
              <a:t>There were 1.03 billion domestic tourism day visits in Great Britain in 2024, representing a 12% decrease since 2023. In contrast, spend increased by 5% in the same time period, to £54.8bn. </a:t>
            </a:r>
          </a:p>
          <a:p>
            <a:pPr marL="342900" indent="-342900" algn="just">
              <a:buFont typeface="Arial" panose="020B0604020202020204" pitchFamily="34" charset="0"/>
              <a:buChar char="•"/>
            </a:pPr>
            <a:r>
              <a:rPr lang="en-GB" sz="2800" b="1">
                <a:cs typeface="Arial"/>
              </a:rPr>
              <a:t>Political: </a:t>
            </a:r>
            <a:r>
              <a:rPr lang="en-GB" sz="2800"/>
              <a:t>A general election was called in the UK on May 23rd 2024, with the government changing from Conservative to Labour in July 2024. The October budget was set to affect 10 million pensioners who lost their winter fuel payments.</a:t>
            </a:r>
            <a:endParaRPr lang="en-US" sz="2800"/>
          </a:p>
          <a:p>
            <a:pPr marL="342900" indent="-342900" algn="just">
              <a:buFont typeface="Arial" panose="020B0604020202020204" pitchFamily="34" charset="0"/>
              <a:buChar char="•"/>
            </a:pPr>
            <a:r>
              <a:rPr lang="en-US" sz="2800" b="1"/>
              <a:t>Weather: </a:t>
            </a:r>
            <a:r>
              <a:rPr lang="en-US" sz="2800"/>
              <a:t>The </a:t>
            </a:r>
            <a:r>
              <a:rPr lang="en-US" sz="2800">
                <a:hlinkClick r:id="rId4"/>
              </a:rPr>
              <a:t>MET</a:t>
            </a:r>
            <a:r>
              <a:rPr lang="en-US" sz="2800"/>
              <a:t> office reported that 2024 </a:t>
            </a:r>
            <a:r>
              <a:rPr lang="en-GB" sz="2800"/>
              <a:t>was the fourth warmest on record for the UK, behind only 2022, 2023 and 2014. Spring was the warmest on record for the UK, which saw a record-high average temperature for May. February was the second warmest on record for the UK and December the fifth warmest. In contrast, the summer months of June, July and September were slightly cooler than average. The year was relatively wet, with 7% more rainfall than average and 9 storms throughout in 2024.</a:t>
            </a:r>
          </a:p>
        </p:txBody>
      </p:sp>
    </p:spTree>
    <p:extLst>
      <p:ext uri="{BB962C8B-B14F-4D97-AF65-F5344CB8AC3E}">
        <p14:creationId xmlns:p14="http://schemas.microsoft.com/office/powerpoint/2010/main" val="380083265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5F2F6E-F379-1B58-8AFD-BFBE4C2C3033}"/>
              </a:ext>
            </a:extLst>
          </p:cNvPr>
          <p:cNvSpPr>
            <a:spLocks noGrp="1"/>
          </p:cNvSpPr>
          <p:nvPr>
            <p:ph type="title" idx="4294967295"/>
          </p:nvPr>
        </p:nvSpPr>
        <p:spPr>
          <a:xfrm>
            <a:off x="695878" y="1799303"/>
            <a:ext cx="23115588" cy="1084269"/>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6000" b="0" i="0" u="none" strike="noStrike" kern="0" cap="none" spc="0" normalizeH="0" baseline="0" noProof="0">
                <a:ln>
                  <a:noFill/>
                </a:ln>
                <a:solidFill>
                  <a:schemeClr val="tx2">
                    <a:lumMod val="20000"/>
                    <a:lumOff val="80000"/>
                  </a:schemeClr>
                </a:solidFill>
                <a:effectLst/>
                <a:uLnTx/>
                <a:uFillTx/>
                <a:latin typeface="+mn-lt"/>
                <a:ea typeface="Wales Sans Body"/>
                <a:cs typeface="Wales Sans Body"/>
                <a:sym typeface="Wales Sans Body"/>
              </a:rPr>
              <a:t>Summary</a:t>
            </a:r>
          </a:p>
        </p:txBody>
      </p:sp>
    </p:spTree>
    <p:extLst>
      <p:ext uri="{BB962C8B-B14F-4D97-AF65-F5344CB8AC3E}">
        <p14:creationId xmlns:p14="http://schemas.microsoft.com/office/powerpoint/2010/main" val="353884666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30670-D4CE-6869-C283-6C32EF9B5DC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340C57C-8338-E7D9-64F4-2B75DC933B5D}"/>
              </a:ext>
            </a:extLst>
          </p:cNvPr>
          <p:cNvSpPr>
            <a:spLocks noGrp="1"/>
          </p:cNvSpPr>
          <p:nvPr>
            <p:ph type="title" idx="4294967295"/>
          </p:nvPr>
        </p:nvSpPr>
        <p:spPr>
          <a:xfrm>
            <a:off x="561979" y="764339"/>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a:spcBef>
                <a:spcPts val="1800"/>
              </a:spcBef>
              <a:buSzTx/>
              <a:defRPr/>
            </a:pPr>
            <a:r>
              <a:rPr lang="en-IN" sz="4800">
                <a:latin typeface="Wales Sans Headline" panose="02000503030000020004" pitchFamily="50" charset="0"/>
              </a:rPr>
              <a:t>Summary of findings (1/2)</a:t>
            </a:r>
          </a:p>
        </p:txBody>
      </p:sp>
      <p:sp>
        <p:nvSpPr>
          <p:cNvPr id="2" name="Text Placeholder 1">
            <a:extLst>
              <a:ext uri="{FF2B5EF4-FFF2-40B4-BE49-F238E27FC236}">
                <a16:creationId xmlns:a16="http://schemas.microsoft.com/office/drawing/2014/main" id="{0FF36770-9564-BA2C-A468-217F4232D942}"/>
              </a:ext>
            </a:extLst>
          </p:cNvPr>
          <p:cNvSpPr>
            <a:spLocks noGrp="1"/>
          </p:cNvSpPr>
          <p:nvPr>
            <p:ph type="body" sz="half" idx="12"/>
          </p:nvPr>
        </p:nvSpPr>
        <p:spPr>
          <a:xfrm>
            <a:off x="561977" y="2072949"/>
            <a:ext cx="23187027" cy="9850750"/>
          </a:xfrm>
        </p:spPr>
        <p:txBody>
          <a:bodyPr>
            <a:noAutofit/>
          </a:bodyPr>
          <a:lstStyle/>
          <a:p>
            <a:pPr marL="0" indent="0">
              <a:buNone/>
            </a:pPr>
            <a:r>
              <a:rPr lang="en-GB" sz="2600" b="1">
                <a:latin typeface="Wales Sans Body"/>
              </a:rPr>
              <a:t>Great Britain</a:t>
            </a:r>
          </a:p>
          <a:p>
            <a:r>
              <a:rPr lang="en-GB" sz="2600">
                <a:latin typeface="Wales Sans Body"/>
              </a:rPr>
              <a:t>There were 105.5 million domestic overnight trips in Great Britain in 2024. This represents a 10% decrease, when comparing to 2023. Spend on domestic overnight trips in Great Britain in 2024 increased by 5%, to £32.9b. Average spend per domestic overnight trip in Great Britain was £312 per trip, a 17% increase on 2023. Average nights per trip in Great Britian remained static in 2024 at 2.9 nights per trip. </a:t>
            </a:r>
          </a:p>
          <a:p>
            <a:r>
              <a:rPr lang="en-GB" sz="2600">
                <a:latin typeface="Wales Sans Body"/>
              </a:rPr>
              <a:t>There were 1.03 billion domestic tourism day visits in Great Britain in 2024, representing a 12% decrease since 2023. In contrast, spend increased by 5% in the same time period, to £54.8bn. </a:t>
            </a:r>
          </a:p>
          <a:p>
            <a:pPr marL="0" indent="0">
              <a:buNone/>
            </a:pPr>
            <a:r>
              <a:rPr lang="en-US" sz="2600" b="1">
                <a:latin typeface="Wales Sans Body"/>
              </a:rPr>
              <a:t>Wales</a:t>
            </a:r>
            <a:endParaRPr lang="en-US" sz="2600">
              <a:latin typeface="Wales Sans Body"/>
            </a:endParaRPr>
          </a:p>
          <a:p>
            <a:r>
              <a:rPr lang="en-US" sz="2600">
                <a:latin typeface="Wales Sans Body"/>
              </a:rPr>
              <a:t>There were 7.61 million domestic overnight trips in Wales in 2024, most of which were for visiting friends and relatives or holidays. </a:t>
            </a:r>
            <a:r>
              <a:rPr lang="en-GB" sz="2600">
                <a:latin typeface="Wales Sans Body"/>
              </a:rPr>
              <a:t>Trips in Wales dropped by 10% in 2024, when compared to 2023. Across seasons, Q3 was still the most popular quarter with 2.4 million overnight trips, however this quarter experienced a decline after a particularly strong Q3 in 2023. </a:t>
            </a:r>
          </a:p>
          <a:p>
            <a:r>
              <a:rPr lang="en-GB" sz="2600">
                <a:latin typeface="Wales Sans Body"/>
              </a:rPr>
              <a:t>All trip types in Wales in 2024 experienced an increase in average spend per trip. Overall, average spend in Wales grew by 23%, from £239 in 2023 to £295 in 2024, which is well above the 2.5% inflation rate (according to the CPI 12 months to December 2024) experienced in Great Britain in 2024. Although overnight trips were down in Q3 2024, average spend reached a 3 year high of £359 per trip.</a:t>
            </a:r>
          </a:p>
          <a:p>
            <a:r>
              <a:rPr lang="en-GB" sz="2600">
                <a:latin typeface="Wales Sans Body"/>
              </a:rPr>
              <a:t>As in 2023, there was an average of 2.9 nights per trip in Wales in 2024. However, the average duration of holiday trips increased from 3.4 night per holiday trip in 2023 to 3.6 nights per holiday trip in 2024. Q3 in 2024 experienced a peak in the average duration of holiday trips, jumping from 3.7 holiday nights per trip in Q3 2023 to 4.3 nights per holiday trip in Q3 2024. </a:t>
            </a:r>
          </a:p>
          <a:p>
            <a:r>
              <a:rPr lang="en-GB" sz="2600">
                <a:latin typeface="Wales Sans Body"/>
              </a:rPr>
              <a:t>South East Wales remained the most popular destination in Wales (38%) and increased its share of trips by 3 percentage points, when compared to 2023. South East Wales was the most popular among England residents in 2024, overtaking North Wales as the preferred destination. North was the most popular destination for holiday trips in 2024 with 1.18m trips. </a:t>
            </a:r>
          </a:p>
          <a:p>
            <a:r>
              <a:rPr lang="en-GB" sz="2600">
                <a:latin typeface="Wales Sans Body"/>
              </a:rPr>
              <a:t>29% of trips were to cities and large towns, which represented an increase in share of trips by 3 percentage points when compared to 2023. Wales is unique from other nations in its more equal distribution of trips across all destination types, with small towns (27%) being almost as popular as cities and large towns. The peak in trips to the seaside in Q3 2023 (0.9m trips) wasn’t replicated in Q3 2024 (0.6m trips), which may be due to a cooler than average June and July in 2024 following a the warmest Q3 on record in 2023.</a:t>
            </a:r>
          </a:p>
        </p:txBody>
      </p:sp>
      <p:sp>
        <p:nvSpPr>
          <p:cNvPr id="4" name="Text Placeholder 3">
            <a:extLst>
              <a:ext uri="{FF2B5EF4-FFF2-40B4-BE49-F238E27FC236}">
                <a16:creationId xmlns:a16="http://schemas.microsoft.com/office/drawing/2014/main" id="{98CAF55A-DC5C-A9BF-C3D1-0B8F6D77BEC8}"/>
              </a:ext>
            </a:extLst>
          </p:cNvPr>
          <p:cNvSpPr>
            <a:spLocks noGrp="1"/>
          </p:cNvSpPr>
          <p:nvPr>
            <p:ph type="body" sz="quarter" idx="14"/>
          </p:nvPr>
        </p:nvSpPr>
        <p:spPr>
          <a:xfrm>
            <a:off x="561977" y="12717824"/>
            <a:ext cx="20528218" cy="998176"/>
          </a:xfrm>
        </p:spPr>
        <p:txBody>
          <a:bodyPr/>
          <a:lstStyle/>
          <a:p>
            <a:r>
              <a:rPr lang="en-GB" sz="2400"/>
              <a:t>Source: Great Britain Tourism Survey (GBTS)</a:t>
            </a:r>
            <a:r>
              <a:rPr lang="en-US" sz="2400"/>
              <a:t> 2024</a:t>
            </a:r>
          </a:p>
        </p:txBody>
      </p:sp>
    </p:spTree>
    <p:extLst>
      <p:ext uri="{BB962C8B-B14F-4D97-AF65-F5344CB8AC3E}">
        <p14:creationId xmlns:p14="http://schemas.microsoft.com/office/powerpoint/2010/main" val="18326707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9" y="764339"/>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a:spcBef>
                <a:spcPts val="1800"/>
              </a:spcBef>
              <a:buSzTx/>
              <a:defRPr/>
            </a:pPr>
            <a:r>
              <a:rPr lang="en-IN" sz="4800">
                <a:latin typeface="Wales Sans Headline" panose="02000503030000020004" pitchFamily="50" charset="0"/>
              </a:rPr>
              <a:t>Summary of findings (2/2)</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a:xfrm>
            <a:off x="598491" y="2082873"/>
            <a:ext cx="23187027" cy="9850750"/>
          </a:xfrm>
        </p:spPr>
        <p:txBody>
          <a:bodyPr>
            <a:normAutofit fontScale="92500"/>
          </a:bodyPr>
          <a:lstStyle/>
          <a:p>
            <a:r>
              <a:rPr lang="en-GB" sz="2800">
                <a:latin typeface="Wales Sans Body"/>
              </a:rPr>
              <a:t>Sightseeing, food and drink a night out or speciality shopping and outdoor activities were the most popular trip activities in 2024. This in unchanged since 2023. However, there was an increase in the proportion of trips that did not include any activity at all, from 11% in 2023 to 14% 2024. Spend on trips that included attending a special event or celebration of a private nature increased further in 2024, from £108m in 2022 to £205m in 2023 and £270m in 2024. All life stages, except older independents, upped their spend on trips that included this activity in 2024. </a:t>
            </a:r>
          </a:p>
          <a:p>
            <a:r>
              <a:rPr lang="en-GB" sz="2800">
                <a:latin typeface="Wales Sans Body"/>
              </a:rPr>
              <a:t>Spend in Wales has been increasing above the inflation rate since 2022, rising by 7% between 2022 and 2023 and a further 11% between 2023 and 2024. Packages (20%), accommodation (24%) and eating and drinking (22%) are the biggest categories of spend in 2024. The proportion of spend on packages increased the most, from 10% of spend in 2023 to 20% of spend in 2024, due mostly to an increase in spend on this category by those in the family life stage. </a:t>
            </a:r>
          </a:p>
          <a:p>
            <a:r>
              <a:rPr lang="en-GB" sz="2800">
                <a:latin typeface="Wales Sans Body"/>
              </a:rPr>
              <a:t>Booking lead times increased slightly in 2024, with a 3 percentage point increase in trips that booked accommodation 4+ months in advance, from 16% in 2023 to 19% in 2024. The proportion of trips that booked accommodation 4+ months in advance increased by 6 percentage points in Q3 2024 (vs. Q3 2023). </a:t>
            </a:r>
          </a:p>
          <a:p>
            <a:r>
              <a:rPr lang="en-GB" sz="2800">
                <a:latin typeface="Wales Sans Body"/>
              </a:rPr>
              <a:t>Travel websites (21%), accommodation providers (16%) and accommodation sharing websites (9%) were the most frequent means of booking an overnight trip in Wales in 2024. There was little change in booking methods between 2022 and 2024, except that accommodation sharing websites are now in the top 3 booking methods, just overtaking tour operators. </a:t>
            </a:r>
          </a:p>
          <a:p>
            <a:r>
              <a:rPr lang="en-GB" sz="2800">
                <a:latin typeface="Wales Sans Body"/>
              </a:rPr>
              <a:t>There was a move to public transport in 2024, with the proportion of trips that used a bus/coach or taxi to travel to their main destination increasing by between 6 percentage points, from 6% in 2023 to 12% in 2024,  </a:t>
            </a:r>
          </a:p>
          <a:p>
            <a:r>
              <a:rPr lang="en-GB" sz="2800">
                <a:latin typeface="Wales Sans Body"/>
              </a:rPr>
              <a:t>Staying in a hotel was the most common type of accommodation used on overnight trips in Wales (25%). When compared to 2022, there was a shift in the share of trips away from caravan/camping/glamping (-3pp since 2023, to a share of 18% in 2024) and hotel stays (-3pp since 2023, to a share of 25% in 2024) to self-catering accommodation (+4pp since 2023 to a share of 16% in 2024).</a:t>
            </a:r>
          </a:p>
          <a:p>
            <a:r>
              <a:rPr lang="en-GB" sz="2800">
                <a:latin typeface="Wales Sans Body"/>
              </a:rPr>
              <a:t>Trips by those in the family lifestage make up nearly half of all trips in Wales in 2024 (47%) and increased by 3 percentage points since 2023. The proportion of younger independents decreased in the same time period, from 29% in 2023 to 22% in 2024.</a:t>
            </a:r>
          </a:p>
          <a:p>
            <a:r>
              <a:rPr lang="en-GB" sz="2800">
                <a:latin typeface="Wales Sans Body"/>
              </a:rPr>
              <a:t>23% of overnight trips in Wales in 2024 were by solo travellers, an increase of 3 percentage points since 2023, as those in the family life stage increased their solo travel by 9 percentage points. 1 in 5 trips in Wales were part of a larger group in 2024, with celebrations and travelling as part of a team or club being the most popular large group type. Those in the family life stage increased and those of retirement age took more trips as part of a larger party in 2024, when compared to 2023. </a:t>
            </a:r>
            <a:endParaRPr lang="en-US" sz="2400">
              <a:latin typeface="Wales Sans Body"/>
            </a:endParaRPr>
          </a:p>
        </p:txBody>
      </p:sp>
      <p:sp>
        <p:nvSpPr>
          <p:cNvPr id="4" name="Text Placeholder 3">
            <a:extLst>
              <a:ext uri="{FF2B5EF4-FFF2-40B4-BE49-F238E27FC236}">
                <a16:creationId xmlns:a16="http://schemas.microsoft.com/office/drawing/2014/main" id="{BE95440D-A7A6-279F-6364-71468041DD2E}"/>
              </a:ext>
            </a:extLst>
          </p:cNvPr>
          <p:cNvSpPr>
            <a:spLocks noGrp="1"/>
          </p:cNvSpPr>
          <p:nvPr>
            <p:ph type="body" sz="quarter" idx="14"/>
          </p:nvPr>
        </p:nvSpPr>
        <p:spPr/>
        <p:txBody>
          <a:bodyPr/>
          <a:lstStyle/>
          <a:p>
            <a:r>
              <a:rPr lang="en-GB" sz="2400"/>
              <a:t>Source: Great Britain Tourism Survey (GBTS) </a:t>
            </a:r>
            <a:r>
              <a:rPr lang="en-US" sz="2400"/>
              <a:t>2024</a:t>
            </a:r>
          </a:p>
        </p:txBody>
      </p:sp>
    </p:spTree>
    <p:extLst>
      <p:ext uri="{BB962C8B-B14F-4D97-AF65-F5344CB8AC3E}">
        <p14:creationId xmlns:p14="http://schemas.microsoft.com/office/powerpoint/2010/main" val="344310579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FACA6A-03B9-0F6D-FBEA-CF460245F7CF}"/>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2024 GB overnight tourism statistics at a glance</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Rectangle 9">
            <a:extLst>
              <a:ext uri="{FF2B5EF4-FFF2-40B4-BE49-F238E27FC236}">
                <a16:creationId xmlns:a16="http://schemas.microsoft.com/office/drawing/2014/main" id="{8122428B-1F45-3698-31E5-4FEFF9881E0E}"/>
              </a:ext>
              <a:ext uri="{C183D7F6-B498-43B3-948B-1728B52AA6E4}">
                <adec:decorative xmlns:adec="http://schemas.microsoft.com/office/drawing/2017/decorative" val="1"/>
              </a:ext>
            </a:extLst>
          </p:cNvPr>
          <p:cNvSpPr/>
          <p:nvPr/>
        </p:nvSpPr>
        <p:spPr>
          <a:xfrm>
            <a:off x="561975" y="2887334"/>
            <a:ext cx="7558519" cy="52932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sp>
        <p:nvSpPr>
          <p:cNvPr id="6" name="Rectangle 5">
            <a:extLst>
              <a:ext uri="{FF2B5EF4-FFF2-40B4-BE49-F238E27FC236}">
                <a16:creationId xmlns:a16="http://schemas.microsoft.com/office/drawing/2014/main" id="{6A94B1DC-2C18-65E4-B4CE-A6D496BD34DA}"/>
              </a:ext>
            </a:extLst>
          </p:cNvPr>
          <p:cNvSpPr/>
          <p:nvPr/>
        </p:nvSpPr>
        <p:spPr>
          <a:xfrm>
            <a:off x="561975" y="2105025"/>
            <a:ext cx="7558519" cy="7823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rPr>
              <a:t>2024 Total Trips Taken (millions)</a:t>
            </a:r>
          </a:p>
        </p:txBody>
      </p:sp>
      <p:graphicFrame>
        <p:nvGraphicFramePr>
          <p:cNvPr id="11" name="Chart 10" descr="Pie chart depicting 2024 total overnight trips taken to GB 117.4 M, England 99.4M Scotland 12.4M, Wales 8.4M.">
            <a:extLst>
              <a:ext uri="{FF2B5EF4-FFF2-40B4-BE49-F238E27FC236}">
                <a16:creationId xmlns:a16="http://schemas.microsoft.com/office/drawing/2014/main" id="{5E5DB11E-3247-8D72-33CA-DB94D574BA37}"/>
              </a:ext>
            </a:extLst>
          </p:cNvPr>
          <p:cNvGraphicFramePr/>
          <p:nvPr>
            <p:extLst>
              <p:ext uri="{D42A27DB-BD31-4B8C-83A1-F6EECF244321}">
                <p14:modId xmlns:p14="http://schemas.microsoft.com/office/powerpoint/2010/main" val="325599487"/>
              </p:ext>
            </p:extLst>
          </p:nvPr>
        </p:nvGraphicFramePr>
        <p:xfrm>
          <a:off x="598489" y="2905892"/>
          <a:ext cx="7558519" cy="514455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FC668BDC-CFDE-E767-0E81-D97E64E5477A}"/>
              </a:ext>
            </a:extLst>
          </p:cNvPr>
          <p:cNvSpPr txBox="1"/>
          <p:nvPr/>
        </p:nvSpPr>
        <p:spPr>
          <a:xfrm>
            <a:off x="3925948" y="4960592"/>
            <a:ext cx="1115690" cy="738664"/>
          </a:xfrm>
          <a:prstGeom prst="rect">
            <a:avLst/>
          </a:prstGeom>
          <a:noFill/>
        </p:spPr>
        <p:txBody>
          <a:bodyPr wrap="none" lIns="0" tIns="0" rIns="0" bIns="0" rtlCol="0" anchor="ctr">
            <a:spAutoFit/>
          </a:bodyPr>
          <a:lstStyle/>
          <a:p>
            <a:pPr algn="ctr"/>
            <a:r>
              <a:rPr lang="en-IN" sz="2400" b="1">
                <a:latin typeface="+mn-lt"/>
              </a:rPr>
              <a:t>GB Total</a:t>
            </a:r>
          </a:p>
          <a:p>
            <a:pPr algn="ctr"/>
            <a:r>
              <a:rPr lang="en-IN" sz="2400" b="1">
                <a:latin typeface="+mn-lt"/>
              </a:rPr>
              <a:t>105.6</a:t>
            </a:r>
          </a:p>
        </p:txBody>
      </p:sp>
      <p:sp>
        <p:nvSpPr>
          <p:cNvPr id="8" name="Rectangle 7">
            <a:extLst>
              <a:ext uri="{FF2B5EF4-FFF2-40B4-BE49-F238E27FC236}">
                <a16:creationId xmlns:a16="http://schemas.microsoft.com/office/drawing/2014/main" id="{CF55E4E0-14E7-8782-2840-E38B0AF7D96A}"/>
              </a:ext>
              <a:ext uri="{C183D7F6-B498-43B3-948B-1728B52AA6E4}">
                <adec:decorative xmlns:adec="http://schemas.microsoft.com/office/drawing/2017/decorative" val="1"/>
              </a:ext>
            </a:extLst>
          </p:cNvPr>
          <p:cNvSpPr/>
          <p:nvPr/>
        </p:nvSpPr>
        <p:spPr>
          <a:xfrm>
            <a:off x="8394484" y="2887334"/>
            <a:ext cx="7558519" cy="52932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sp>
        <p:nvSpPr>
          <p:cNvPr id="5" name="Rectangle 4">
            <a:extLst>
              <a:ext uri="{FF2B5EF4-FFF2-40B4-BE49-F238E27FC236}">
                <a16:creationId xmlns:a16="http://schemas.microsoft.com/office/drawing/2014/main" id="{FAC30A71-64FE-E4F1-110F-9285BAF34DE0}"/>
              </a:ext>
            </a:extLst>
          </p:cNvPr>
          <p:cNvSpPr/>
          <p:nvPr/>
        </p:nvSpPr>
        <p:spPr>
          <a:xfrm>
            <a:off x="8394484" y="2105025"/>
            <a:ext cx="7558519" cy="7823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rPr>
              <a:t>2024 Total Spend (millions)</a:t>
            </a:r>
          </a:p>
        </p:txBody>
      </p:sp>
      <p:graphicFrame>
        <p:nvGraphicFramePr>
          <p:cNvPr id="13" name="Chart 12" descr="Pie chart depicting 2024, overnight trip spend in GB £31,253M, England £26,045M, Scotland £3,189M, Wales £2,019M.">
            <a:extLst>
              <a:ext uri="{FF2B5EF4-FFF2-40B4-BE49-F238E27FC236}">
                <a16:creationId xmlns:a16="http://schemas.microsoft.com/office/drawing/2014/main" id="{00BC626A-F4AD-8376-07E7-E64C3D9B3752}"/>
              </a:ext>
            </a:extLst>
          </p:cNvPr>
          <p:cNvGraphicFramePr/>
          <p:nvPr>
            <p:extLst>
              <p:ext uri="{D42A27DB-BD31-4B8C-83A1-F6EECF244321}">
                <p14:modId xmlns:p14="http://schemas.microsoft.com/office/powerpoint/2010/main" val="2478645533"/>
              </p:ext>
            </p:extLst>
          </p:nvPr>
        </p:nvGraphicFramePr>
        <p:xfrm>
          <a:off x="8394484" y="2832594"/>
          <a:ext cx="7558519" cy="5144558"/>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70D5D8EF-0C01-F906-C42E-22E58AD5D366}"/>
              </a:ext>
            </a:extLst>
          </p:cNvPr>
          <p:cNvSpPr txBox="1"/>
          <p:nvPr/>
        </p:nvSpPr>
        <p:spPr>
          <a:xfrm>
            <a:off x="11948467" y="4960592"/>
            <a:ext cx="1090042" cy="738664"/>
          </a:xfrm>
          <a:prstGeom prst="rect">
            <a:avLst/>
          </a:prstGeom>
          <a:noFill/>
        </p:spPr>
        <p:txBody>
          <a:bodyPr wrap="none" lIns="0" tIns="0" rIns="0" bIns="0" rtlCol="0" anchor="ctr">
            <a:spAutoFit/>
          </a:bodyPr>
          <a:lstStyle/>
          <a:p>
            <a:pPr algn="ctr"/>
            <a:r>
              <a:rPr lang="en-IN" sz="2400" b="1">
                <a:latin typeface="+mn-lt"/>
              </a:rPr>
              <a:t>GB Total</a:t>
            </a:r>
          </a:p>
          <a:p>
            <a:pPr algn="ctr"/>
            <a:r>
              <a:rPr lang="en-IN" sz="2400" b="1">
                <a:latin typeface="+mn-lt"/>
              </a:rPr>
              <a:t>£32,916</a:t>
            </a:r>
          </a:p>
        </p:txBody>
      </p:sp>
      <p:sp>
        <p:nvSpPr>
          <p:cNvPr id="9" name="Rectangle 8">
            <a:extLst>
              <a:ext uri="{FF2B5EF4-FFF2-40B4-BE49-F238E27FC236}">
                <a16:creationId xmlns:a16="http://schemas.microsoft.com/office/drawing/2014/main" id="{87BD7C90-1AFF-E788-EC99-D078C4C33802}"/>
              </a:ext>
              <a:ext uri="{C183D7F6-B498-43B3-948B-1728B52AA6E4}">
                <adec:decorative xmlns:adec="http://schemas.microsoft.com/office/drawing/2017/decorative" val="1"/>
              </a:ext>
            </a:extLst>
          </p:cNvPr>
          <p:cNvSpPr/>
          <p:nvPr/>
        </p:nvSpPr>
        <p:spPr>
          <a:xfrm>
            <a:off x="16226992" y="2887334"/>
            <a:ext cx="7558519" cy="52932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sp>
        <p:nvSpPr>
          <p:cNvPr id="7" name="Rectangle 6">
            <a:extLst>
              <a:ext uri="{FF2B5EF4-FFF2-40B4-BE49-F238E27FC236}">
                <a16:creationId xmlns:a16="http://schemas.microsoft.com/office/drawing/2014/main" id="{02323B3F-10D6-8873-7A62-F2268FBB421C}"/>
              </a:ext>
            </a:extLst>
          </p:cNvPr>
          <p:cNvSpPr/>
          <p:nvPr/>
        </p:nvSpPr>
        <p:spPr>
          <a:xfrm>
            <a:off x="16226992" y="2105025"/>
            <a:ext cx="7558519" cy="7823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rPr>
              <a:t>2024 Total Bednights (millions)</a:t>
            </a:r>
          </a:p>
        </p:txBody>
      </p:sp>
      <p:graphicFrame>
        <p:nvGraphicFramePr>
          <p:cNvPr id="15" name="Chart 14" descr="Pie chart depicting 2024 total bednights in GB 340.2M, England 280.3M Scotland 35.4M, Wales 24.5M.">
            <a:extLst>
              <a:ext uri="{FF2B5EF4-FFF2-40B4-BE49-F238E27FC236}">
                <a16:creationId xmlns:a16="http://schemas.microsoft.com/office/drawing/2014/main" id="{628D8928-66BA-42A5-F8B9-7EA99D04C9F9}"/>
              </a:ext>
            </a:extLst>
          </p:cNvPr>
          <p:cNvGraphicFramePr/>
          <p:nvPr>
            <p:extLst>
              <p:ext uri="{D42A27DB-BD31-4B8C-83A1-F6EECF244321}">
                <p14:modId xmlns:p14="http://schemas.microsoft.com/office/powerpoint/2010/main" val="248022888"/>
              </p:ext>
            </p:extLst>
          </p:nvPr>
        </p:nvGraphicFramePr>
        <p:xfrm>
          <a:off x="16263507" y="2882818"/>
          <a:ext cx="7558519" cy="5144558"/>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a:extLst>
              <a:ext uri="{FF2B5EF4-FFF2-40B4-BE49-F238E27FC236}">
                <a16:creationId xmlns:a16="http://schemas.microsoft.com/office/drawing/2014/main" id="{84759D9B-D8F5-8870-D6D5-B04CB5CFEE6A}"/>
              </a:ext>
            </a:extLst>
          </p:cNvPr>
          <p:cNvSpPr txBox="1"/>
          <p:nvPr/>
        </p:nvSpPr>
        <p:spPr>
          <a:xfrm>
            <a:off x="19788942" y="4960592"/>
            <a:ext cx="1115690" cy="738664"/>
          </a:xfrm>
          <a:prstGeom prst="rect">
            <a:avLst/>
          </a:prstGeom>
          <a:noFill/>
        </p:spPr>
        <p:txBody>
          <a:bodyPr wrap="none" lIns="0" tIns="0" rIns="0" bIns="0" rtlCol="0" anchor="ctr">
            <a:spAutoFit/>
          </a:bodyPr>
          <a:lstStyle/>
          <a:p>
            <a:pPr algn="ctr"/>
            <a:r>
              <a:rPr lang="en-IN" sz="2400" b="1">
                <a:latin typeface="+mn-lt"/>
              </a:rPr>
              <a:t>GB Total</a:t>
            </a:r>
          </a:p>
          <a:p>
            <a:pPr algn="ctr"/>
            <a:r>
              <a:rPr lang="en-IN" sz="2400" b="1">
                <a:latin typeface="+mn-lt"/>
              </a:rPr>
              <a:t>307.5</a:t>
            </a:r>
          </a:p>
        </p:txBody>
      </p:sp>
      <p:graphicFrame>
        <p:nvGraphicFramePr>
          <p:cNvPr id="17" name="Table 16">
            <a:extLst>
              <a:ext uri="{FF2B5EF4-FFF2-40B4-BE49-F238E27FC236}">
                <a16:creationId xmlns:a16="http://schemas.microsoft.com/office/drawing/2014/main" id="{0E19A97F-68CE-4CE4-D782-8802C089791D}"/>
              </a:ext>
            </a:extLst>
          </p:cNvPr>
          <p:cNvGraphicFramePr>
            <a:graphicFrameLocks noGrp="1"/>
          </p:cNvGraphicFramePr>
          <p:nvPr>
            <p:extLst>
              <p:ext uri="{D42A27DB-BD31-4B8C-83A1-F6EECF244321}">
                <p14:modId xmlns:p14="http://schemas.microsoft.com/office/powerpoint/2010/main" val="2656267618"/>
              </p:ext>
            </p:extLst>
          </p:nvPr>
        </p:nvGraphicFramePr>
        <p:xfrm>
          <a:off x="561976" y="8307912"/>
          <a:ext cx="7558518" cy="3671361"/>
        </p:xfrm>
        <a:graphic>
          <a:graphicData uri="http://schemas.openxmlformats.org/drawingml/2006/table">
            <a:tbl>
              <a:tblPr firstRow="1" bandRow="1">
                <a:tableStyleId>{5C22544A-7EE6-4342-B048-85BDC9FD1C3A}</a:tableStyleId>
              </a:tblPr>
              <a:tblGrid>
                <a:gridCol w="3779259">
                  <a:extLst>
                    <a:ext uri="{9D8B030D-6E8A-4147-A177-3AD203B41FA5}">
                      <a16:colId xmlns:a16="http://schemas.microsoft.com/office/drawing/2014/main" val="81361600"/>
                    </a:ext>
                  </a:extLst>
                </a:gridCol>
                <a:gridCol w="3779259">
                  <a:extLst>
                    <a:ext uri="{9D8B030D-6E8A-4147-A177-3AD203B41FA5}">
                      <a16:colId xmlns:a16="http://schemas.microsoft.com/office/drawing/2014/main" val="887013069"/>
                    </a:ext>
                  </a:extLst>
                </a:gridCol>
              </a:tblGrid>
              <a:tr h="927861">
                <a:tc>
                  <a:txBody>
                    <a:bodyPr/>
                    <a:lstStyle/>
                    <a:p>
                      <a:pPr marL="0" algn="ctr" defTabSz="914400" rtl="0" eaLnBrk="1" latinLnBrk="0" hangingPunct="1"/>
                      <a:r>
                        <a:rPr lang="en-GB" sz="2400" b="1" kern="1200">
                          <a:solidFill>
                            <a:schemeClr val="lt1"/>
                          </a:solidFill>
                          <a:latin typeface="+mn-lt"/>
                          <a:ea typeface="+mn-ea"/>
                          <a:cs typeface="+mn-cs"/>
                        </a:rPr>
                        <a:t>Nation</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b="1" kern="1200">
                          <a:solidFill>
                            <a:schemeClr val="lt1"/>
                          </a:solidFill>
                          <a:latin typeface="+mn-lt"/>
                          <a:ea typeface="+mn-ea"/>
                          <a:cs typeface="+mn-cs"/>
                        </a:rPr>
                        <a:t>Average Spend per Trip 2024</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685875">
                <a:tc>
                  <a:txBody>
                    <a:bodyPr/>
                    <a:lstStyle/>
                    <a:p>
                      <a:pPr marL="0" algn="ctr" defTabSz="914400" rtl="0" eaLnBrk="1" latinLnBrk="0" hangingPunct="1"/>
                      <a:r>
                        <a:rPr lang="en-US" sz="2400" kern="1200">
                          <a:solidFill>
                            <a:schemeClr val="tx1"/>
                          </a:solidFill>
                          <a:latin typeface="+mn-lt"/>
                          <a:ea typeface="+mn-ea"/>
                          <a:cs typeface="+mn-cs"/>
                        </a:rPr>
                        <a:t>GB</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 £312</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685875">
                <a:tc>
                  <a:txBody>
                    <a:bodyPr/>
                    <a:lstStyle/>
                    <a:p>
                      <a:pPr marL="0" algn="ctr" defTabSz="914400" rtl="0" eaLnBrk="1" latinLnBrk="0" hangingPunct="1"/>
                      <a:r>
                        <a:rPr lang="en-US" sz="2400" kern="1200">
                          <a:solidFill>
                            <a:schemeClr val="tx1"/>
                          </a:solidFill>
                          <a:latin typeface="+mn-lt"/>
                          <a:ea typeface="+mn-ea"/>
                          <a:cs typeface="+mn-cs"/>
                        </a:rPr>
                        <a:t>England</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 £305</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685875">
                <a:tc>
                  <a:txBody>
                    <a:bodyPr/>
                    <a:lstStyle/>
                    <a:p>
                      <a:pPr marL="0" algn="ctr" defTabSz="914400" rtl="0" eaLnBrk="1" latinLnBrk="0" hangingPunct="1"/>
                      <a:r>
                        <a:rPr lang="en-US" sz="2400" kern="1200">
                          <a:solidFill>
                            <a:schemeClr val="tx1"/>
                          </a:solidFill>
                          <a:latin typeface="+mn-lt"/>
                          <a:ea typeface="+mn-ea"/>
                          <a:cs typeface="+mn-cs"/>
                        </a:rPr>
                        <a:t>Scotland</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 £315</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685875">
                <a:tc>
                  <a:txBody>
                    <a:bodyPr/>
                    <a:lstStyle/>
                    <a:p>
                      <a:pPr marL="0" algn="ctr" defTabSz="914400" rtl="0" eaLnBrk="1" latinLnBrk="0" hangingPunct="1"/>
                      <a:r>
                        <a:rPr lang="en-US" sz="2400" kern="1200">
                          <a:solidFill>
                            <a:schemeClr val="tx1"/>
                          </a:solidFill>
                          <a:latin typeface="+mn-lt"/>
                          <a:ea typeface="+mn-ea"/>
                          <a:cs typeface="+mn-cs"/>
                        </a:rPr>
                        <a:t>Wales</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uFillTx/>
                          <a:latin typeface="+mn-lt"/>
                          <a:ea typeface="+mn-ea"/>
                          <a:cs typeface="+mn-cs"/>
                          <a:sym typeface="Calibri"/>
                        </a:rPr>
                        <a:t> £295 </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graphicFrame>
        <p:nvGraphicFramePr>
          <p:cNvPr id="20" name="Table 19">
            <a:extLst>
              <a:ext uri="{FF2B5EF4-FFF2-40B4-BE49-F238E27FC236}">
                <a16:creationId xmlns:a16="http://schemas.microsoft.com/office/drawing/2014/main" id="{476A54A6-77B4-5F15-0EA6-D5BBC63B075D}"/>
              </a:ext>
            </a:extLst>
          </p:cNvPr>
          <p:cNvGraphicFramePr>
            <a:graphicFrameLocks noGrp="1"/>
          </p:cNvGraphicFramePr>
          <p:nvPr>
            <p:extLst>
              <p:ext uri="{D42A27DB-BD31-4B8C-83A1-F6EECF244321}">
                <p14:modId xmlns:p14="http://schemas.microsoft.com/office/powerpoint/2010/main" val="3081298233"/>
              </p:ext>
            </p:extLst>
          </p:nvPr>
        </p:nvGraphicFramePr>
        <p:xfrm>
          <a:off x="8394483" y="8307912"/>
          <a:ext cx="7558520" cy="3671361"/>
        </p:xfrm>
        <a:graphic>
          <a:graphicData uri="http://schemas.openxmlformats.org/drawingml/2006/table">
            <a:tbl>
              <a:tblPr firstRow="1" bandRow="1">
                <a:tableStyleId>{5C22544A-7EE6-4342-B048-85BDC9FD1C3A}</a:tableStyleId>
              </a:tblPr>
              <a:tblGrid>
                <a:gridCol w="3779260">
                  <a:extLst>
                    <a:ext uri="{9D8B030D-6E8A-4147-A177-3AD203B41FA5}">
                      <a16:colId xmlns:a16="http://schemas.microsoft.com/office/drawing/2014/main" val="81361600"/>
                    </a:ext>
                  </a:extLst>
                </a:gridCol>
                <a:gridCol w="3779260">
                  <a:extLst>
                    <a:ext uri="{9D8B030D-6E8A-4147-A177-3AD203B41FA5}">
                      <a16:colId xmlns:a16="http://schemas.microsoft.com/office/drawing/2014/main" val="887013069"/>
                    </a:ext>
                  </a:extLst>
                </a:gridCol>
              </a:tblGrid>
              <a:tr h="927861">
                <a:tc>
                  <a:txBody>
                    <a:bodyPr/>
                    <a:lstStyle/>
                    <a:p>
                      <a:pPr marL="0" algn="ctr" defTabSz="914400" rtl="0" eaLnBrk="1" latinLnBrk="0" hangingPunct="1"/>
                      <a:r>
                        <a:rPr lang="en-GB" sz="2400" b="1" kern="1200">
                          <a:solidFill>
                            <a:schemeClr val="lt1"/>
                          </a:solidFill>
                          <a:latin typeface="+mn-lt"/>
                          <a:ea typeface="+mn-ea"/>
                          <a:cs typeface="+mn-cs"/>
                        </a:rPr>
                        <a:t>Nation</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b="1" kern="1200">
                          <a:solidFill>
                            <a:schemeClr val="lt1"/>
                          </a:solidFill>
                          <a:latin typeface="+mn-lt"/>
                          <a:ea typeface="+mn-ea"/>
                          <a:cs typeface="+mn-cs"/>
                        </a:rPr>
                        <a:t>Average Spend per Night 2024</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685875">
                <a:tc>
                  <a:txBody>
                    <a:bodyPr/>
                    <a:lstStyle/>
                    <a:p>
                      <a:pPr marL="0" algn="ctr" defTabSz="914400" rtl="0" eaLnBrk="1" latinLnBrk="0" hangingPunct="1"/>
                      <a:r>
                        <a:rPr lang="en-US" sz="2400" kern="1200">
                          <a:solidFill>
                            <a:schemeClr val="tx1"/>
                          </a:solidFill>
                          <a:latin typeface="+mn-lt"/>
                          <a:ea typeface="+mn-ea"/>
                          <a:cs typeface="+mn-cs"/>
                        </a:rPr>
                        <a:t>GB</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 £107</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685875">
                <a:tc>
                  <a:txBody>
                    <a:bodyPr/>
                    <a:lstStyle/>
                    <a:p>
                      <a:pPr marL="0" algn="ctr" defTabSz="914400" rtl="0" eaLnBrk="1" latinLnBrk="0" hangingPunct="1"/>
                      <a:r>
                        <a:rPr lang="en-US" sz="2400" kern="1200">
                          <a:solidFill>
                            <a:schemeClr val="tx1"/>
                          </a:solidFill>
                          <a:latin typeface="+mn-lt"/>
                          <a:ea typeface="+mn-ea"/>
                          <a:cs typeface="+mn-cs"/>
                        </a:rPr>
                        <a:t>England</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 £107</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685875">
                <a:tc>
                  <a:txBody>
                    <a:bodyPr/>
                    <a:lstStyle/>
                    <a:p>
                      <a:pPr marL="0" algn="ctr" defTabSz="914400" rtl="0" eaLnBrk="1" latinLnBrk="0" hangingPunct="1"/>
                      <a:r>
                        <a:rPr lang="en-US" sz="2400" kern="1200">
                          <a:solidFill>
                            <a:schemeClr val="tx1"/>
                          </a:solidFill>
                          <a:latin typeface="+mn-lt"/>
                          <a:ea typeface="+mn-ea"/>
                          <a:cs typeface="+mn-cs"/>
                        </a:rPr>
                        <a:t>Scotland</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 £113</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685875">
                <a:tc>
                  <a:txBody>
                    <a:bodyPr/>
                    <a:lstStyle/>
                    <a:p>
                      <a:pPr marL="0" algn="ctr" defTabSz="914400" rtl="0" eaLnBrk="1" latinLnBrk="0" hangingPunct="1"/>
                      <a:r>
                        <a:rPr lang="en-GB" sz="2400" kern="1200">
                          <a:solidFill>
                            <a:schemeClr val="tx1"/>
                          </a:solidFill>
                          <a:latin typeface="+mn-lt"/>
                          <a:ea typeface="+mn-ea"/>
                          <a:cs typeface="+mn-cs"/>
                        </a:rPr>
                        <a:t>Wales</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uFillTx/>
                          <a:latin typeface="+mn-lt"/>
                          <a:ea typeface="+mn-ea"/>
                          <a:cs typeface="+mn-cs"/>
                          <a:sym typeface="Calibri"/>
                        </a:rPr>
                        <a:t> £101</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graphicFrame>
        <p:nvGraphicFramePr>
          <p:cNvPr id="21" name="Table 20">
            <a:extLst>
              <a:ext uri="{FF2B5EF4-FFF2-40B4-BE49-F238E27FC236}">
                <a16:creationId xmlns:a16="http://schemas.microsoft.com/office/drawing/2014/main" id="{BC8F2AF0-19DD-68CE-26D5-68060A8FEC8D}"/>
              </a:ext>
            </a:extLst>
          </p:cNvPr>
          <p:cNvGraphicFramePr>
            <a:graphicFrameLocks noGrp="1"/>
          </p:cNvGraphicFramePr>
          <p:nvPr>
            <p:extLst>
              <p:ext uri="{D42A27DB-BD31-4B8C-83A1-F6EECF244321}">
                <p14:modId xmlns:p14="http://schemas.microsoft.com/office/powerpoint/2010/main" val="4214274618"/>
              </p:ext>
            </p:extLst>
          </p:nvPr>
        </p:nvGraphicFramePr>
        <p:xfrm>
          <a:off x="16226992" y="8307912"/>
          <a:ext cx="7558520" cy="3671361"/>
        </p:xfrm>
        <a:graphic>
          <a:graphicData uri="http://schemas.openxmlformats.org/drawingml/2006/table">
            <a:tbl>
              <a:tblPr firstRow="1" bandRow="1">
                <a:tableStyleId>{5C22544A-7EE6-4342-B048-85BDC9FD1C3A}</a:tableStyleId>
              </a:tblPr>
              <a:tblGrid>
                <a:gridCol w="3779260">
                  <a:extLst>
                    <a:ext uri="{9D8B030D-6E8A-4147-A177-3AD203B41FA5}">
                      <a16:colId xmlns:a16="http://schemas.microsoft.com/office/drawing/2014/main" val="81361600"/>
                    </a:ext>
                  </a:extLst>
                </a:gridCol>
                <a:gridCol w="3779260">
                  <a:extLst>
                    <a:ext uri="{9D8B030D-6E8A-4147-A177-3AD203B41FA5}">
                      <a16:colId xmlns:a16="http://schemas.microsoft.com/office/drawing/2014/main" val="887013069"/>
                    </a:ext>
                  </a:extLst>
                </a:gridCol>
              </a:tblGrid>
              <a:tr h="927861">
                <a:tc>
                  <a:txBody>
                    <a:bodyPr/>
                    <a:lstStyle/>
                    <a:p>
                      <a:pPr marL="0" algn="ctr" defTabSz="914400" rtl="0" eaLnBrk="1" latinLnBrk="0" hangingPunct="1"/>
                      <a:r>
                        <a:rPr lang="en-GB" sz="2400" b="1" kern="1200">
                          <a:solidFill>
                            <a:schemeClr val="lt1"/>
                          </a:solidFill>
                          <a:latin typeface="+mn-lt"/>
                          <a:ea typeface="+mn-ea"/>
                          <a:cs typeface="+mn-cs"/>
                        </a:rPr>
                        <a:t>Nation</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b="1" kern="1200">
                          <a:solidFill>
                            <a:schemeClr val="lt1"/>
                          </a:solidFill>
                          <a:latin typeface="+mn-lt"/>
                          <a:ea typeface="+mn-ea"/>
                          <a:cs typeface="+mn-cs"/>
                        </a:rPr>
                        <a:t>Average Nights per Trip 2024</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685875">
                <a:tc>
                  <a:txBody>
                    <a:bodyPr/>
                    <a:lstStyle/>
                    <a:p>
                      <a:pPr marL="0" algn="ctr" defTabSz="914400" rtl="0" eaLnBrk="1" latinLnBrk="0" hangingPunct="1"/>
                      <a:r>
                        <a:rPr lang="en-US" sz="2400" kern="1200">
                          <a:solidFill>
                            <a:schemeClr val="tx1"/>
                          </a:solidFill>
                          <a:latin typeface="+mn-lt"/>
                          <a:ea typeface="+mn-ea"/>
                          <a:cs typeface="+mn-cs"/>
                        </a:rPr>
                        <a:t>GB</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kern="1200">
                          <a:solidFill>
                            <a:schemeClr val="tx1"/>
                          </a:solidFill>
                          <a:latin typeface="+mn-lt"/>
                          <a:ea typeface="+mn-ea"/>
                          <a:cs typeface="+mn-cs"/>
                        </a:rPr>
                        <a:t>2.9</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685875">
                <a:tc>
                  <a:txBody>
                    <a:bodyPr/>
                    <a:lstStyle/>
                    <a:p>
                      <a:pPr marL="0" algn="ctr" defTabSz="914400" rtl="0" eaLnBrk="1" latinLnBrk="0" hangingPunct="1"/>
                      <a:r>
                        <a:rPr lang="en-US" sz="2400" kern="1200">
                          <a:solidFill>
                            <a:schemeClr val="tx1"/>
                          </a:solidFill>
                          <a:latin typeface="+mn-lt"/>
                          <a:ea typeface="+mn-ea"/>
                          <a:cs typeface="+mn-cs"/>
                        </a:rPr>
                        <a:t>England</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kern="1200">
                          <a:solidFill>
                            <a:schemeClr val="tx1"/>
                          </a:solidFill>
                          <a:latin typeface="+mn-lt"/>
                          <a:ea typeface="+mn-ea"/>
                          <a:cs typeface="+mn-cs"/>
                        </a:rPr>
                        <a:t>2.8</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685875">
                <a:tc>
                  <a:txBody>
                    <a:bodyPr/>
                    <a:lstStyle/>
                    <a:p>
                      <a:pPr marL="0" algn="ctr" defTabSz="914400" rtl="0" eaLnBrk="1" latinLnBrk="0" hangingPunct="1"/>
                      <a:r>
                        <a:rPr lang="en-US" sz="2400" kern="1200">
                          <a:solidFill>
                            <a:schemeClr val="tx1"/>
                          </a:solidFill>
                          <a:latin typeface="+mn-lt"/>
                          <a:ea typeface="+mn-ea"/>
                          <a:cs typeface="+mn-cs"/>
                        </a:rPr>
                        <a:t>Scotland</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kern="1200">
                          <a:solidFill>
                            <a:schemeClr val="tx1"/>
                          </a:solidFill>
                          <a:latin typeface="+mn-lt"/>
                          <a:ea typeface="+mn-ea"/>
                          <a:cs typeface="+mn-cs"/>
                        </a:rPr>
                        <a:t>2.8</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685875">
                <a:tc>
                  <a:txBody>
                    <a:bodyPr/>
                    <a:lstStyle/>
                    <a:p>
                      <a:pPr marL="0" algn="ctr" defTabSz="914400" rtl="0" eaLnBrk="1" latinLnBrk="0" hangingPunct="1"/>
                      <a:r>
                        <a:rPr lang="en-US" sz="2400" kern="1200">
                          <a:solidFill>
                            <a:schemeClr val="tx1"/>
                          </a:solidFill>
                          <a:latin typeface="+mn-lt"/>
                          <a:ea typeface="+mn-ea"/>
                          <a:cs typeface="+mn-cs"/>
                        </a:rPr>
                        <a:t>Wales</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kern="1200" dirty="0">
                          <a:solidFill>
                            <a:schemeClr val="tx1"/>
                          </a:solidFill>
                          <a:latin typeface="+mn-lt"/>
                          <a:ea typeface="+mn-ea"/>
                          <a:cs typeface="+mn-cs"/>
                        </a:rPr>
                        <a:t>2.9</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sp>
        <p:nvSpPr>
          <p:cNvPr id="3" name="Text Placeholder 2">
            <a:extLst>
              <a:ext uri="{FF2B5EF4-FFF2-40B4-BE49-F238E27FC236}">
                <a16:creationId xmlns:a16="http://schemas.microsoft.com/office/drawing/2014/main" id="{B60C9722-D37D-EF2F-3AD5-CCF25E6BCF72}"/>
              </a:ext>
            </a:extLst>
          </p:cNvPr>
          <p:cNvSpPr>
            <a:spLocks noGrp="1"/>
          </p:cNvSpPr>
          <p:nvPr>
            <p:ph type="body" sz="quarter" idx="14"/>
          </p:nvPr>
        </p:nvSpPr>
        <p:spPr/>
        <p:txBody>
          <a:bodyPr/>
          <a:lstStyle/>
          <a:p>
            <a:pPr>
              <a:spcBef>
                <a:spcPts val="300"/>
              </a:spcBef>
            </a:pPr>
            <a:r>
              <a:rPr lang="en-GB" sz="2400"/>
              <a:t>Source: Great Britain Tourism Survey (GBTS) </a:t>
            </a:r>
            <a:r>
              <a:rPr lang="en-US" sz="2400"/>
              <a:t>2024</a:t>
            </a:r>
          </a:p>
          <a:p>
            <a:pPr>
              <a:spcBef>
                <a:spcPts val="300"/>
              </a:spcBef>
            </a:pPr>
            <a:r>
              <a:rPr lang="en-GB" sz="2400"/>
              <a:t>Base: Great Britain 8,388; England 6,690; Scotland 1,130; Wales 752</a:t>
            </a:r>
            <a:endParaRPr lang="en-US" sz="2400"/>
          </a:p>
        </p:txBody>
      </p:sp>
    </p:spTree>
    <p:extLst>
      <p:ext uri="{BB962C8B-B14F-4D97-AF65-F5344CB8AC3E}">
        <p14:creationId xmlns:p14="http://schemas.microsoft.com/office/powerpoint/2010/main" val="258401603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Domestic overnight trips by month in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en-US" sz="2800"/>
              <a:t>Domestic overnight trips in Great Britain dropped by 10% in 2024, when compared to 2023. This was largely due to a decrease in holiday trips (-13%) and other types of trips i.e. events, educational, medical trips (-16%). As in 2023, overnight trips in 2024 peaked in August with 12 million trips taken. This peak was fuelled by trips to visit friends and relatives (+16% since August 2023), which represented 38% of trips in Great Britain in that month. </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Total trips (millions)</a:t>
            </a:r>
          </a:p>
        </p:txBody>
      </p:sp>
      <p:graphicFrame>
        <p:nvGraphicFramePr>
          <p:cNvPr id="8" name="Content Placeholder 12" descr="Line chart depicting total trips (in millions) by month to GB, England, Scotland and Wales in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3398344355"/>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E37E9011-0BE2-FA14-2495-0AF846ACADDB}"/>
              </a:ext>
            </a:extLst>
          </p:cNvPr>
          <p:cNvGraphicFramePr>
            <a:graphicFrameLocks noGrp="1"/>
          </p:cNvGraphicFramePr>
          <p:nvPr>
            <p:extLst>
              <p:ext uri="{D42A27DB-BD31-4B8C-83A1-F6EECF244321}">
                <p14:modId xmlns:p14="http://schemas.microsoft.com/office/powerpoint/2010/main" val="1943715469"/>
              </p:ext>
            </p:extLst>
          </p:nvPr>
        </p:nvGraphicFramePr>
        <p:xfrm>
          <a:off x="17288890" y="3786186"/>
          <a:ext cx="6498734" cy="818515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637030">
                <a:tc>
                  <a:txBody>
                    <a:bodyPr/>
                    <a:lstStyle/>
                    <a:p>
                      <a:pPr algn="ctr"/>
                      <a:r>
                        <a:rPr lang="en-GB" sz="2800"/>
                        <a:t>Nation</a:t>
                      </a:r>
                    </a:p>
                  </a:txBody>
                  <a:tcPr marL="167662" marR="167662" marT="83831" marB="83831" anchor="ctr"/>
                </a:tc>
                <a:tc>
                  <a:txBody>
                    <a:bodyPr/>
                    <a:lstStyle/>
                    <a:p>
                      <a:pPr algn="ctr"/>
                      <a:r>
                        <a:rPr lang="en-US" sz="2800"/>
                        <a:t>Number of trips 2024 (millions)</a:t>
                      </a:r>
                      <a:endParaRPr lang="en-GB" sz="2800"/>
                    </a:p>
                  </a:txBody>
                  <a:tcPr marL="167662" marR="167662" marT="83831" marB="83831" anchor="ctr"/>
                </a:tc>
                <a:tc>
                  <a:txBody>
                    <a:bodyPr/>
                    <a:lstStyle/>
                    <a:p>
                      <a:pPr algn="ctr"/>
                      <a:r>
                        <a:rPr lang="en-GB" sz="2800"/>
                        <a:t>Proportion of trips</a:t>
                      </a:r>
                    </a:p>
                    <a:p>
                      <a:pPr algn="ctr"/>
                      <a:r>
                        <a:rPr lang="en-GB" sz="2800"/>
                        <a:t>2024</a:t>
                      </a:r>
                    </a:p>
                  </a:txBody>
                  <a:tcPr marL="167662" marR="167662" marT="83831" marB="83831" anchor="ctr"/>
                </a:tc>
                <a:extLst>
                  <a:ext uri="{0D108BD9-81ED-4DB2-BD59-A6C34878D82A}">
                    <a16:rowId xmlns:a16="http://schemas.microsoft.com/office/drawing/2014/main" val="1236938923"/>
                  </a:ext>
                </a:extLst>
              </a:tr>
              <a:tr h="1637030">
                <a:tc>
                  <a:txBody>
                    <a:bodyPr/>
                    <a:lstStyle/>
                    <a:p>
                      <a:pPr algn="ctr"/>
                      <a:r>
                        <a:rPr lang="en-US" sz="2400">
                          <a:solidFill>
                            <a:schemeClr val="tx1"/>
                          </a:solidFill>
                        </a:rPr>
                        <a:t>GB</a:t>
                      </a:r>
                      <a:endParaRPr lang="en-GB" sz="2400">
                        <a:solidFill>
                          <a:schemeClr val="tx1"/>
                        </a:solidFill>
                      </a:endParaRPr>
                    </a:p>
                  </a:txBody>
                  <a:tcPr marL="167662" marR="167662" marT="83831" marB="83831" anchor="ctr"/>
                </a:tc>
                <a:tc>
                  <a:txBody>
                    <a:bodyPr/>
                    <a:lstStyle/>
                    <a:p>
                      <a:pPr marL="0" algn="ctr" defTabSz="914400" rtl="0" eaLnBrk="1" latinLnBrk="0" hangingPunct="1"/>
                      <a:r>
                        <a:rPr lang="en-GB" sz="2400" kern="1200">
                          <a:solidFill>
                            <a:schemeClr val="tx1"/>
                          </a:solidFill>
                          <a:latin typeface="+mn-lt"/>
                          <a:ea typeface="+mn-ea"/>
                          <a:cs typeface="+mn-cs"/>
                        </a:rPr>
                        <a:t>105.6</a:t>
                      </a:r>
                    </a:p>
                  </a:txBody>
                  <a:tcPr marL="167662" marR="167662" marT="83831" marB="83831" anchor="ctr"/>
                </a:tc>
                <a:tc>
                  <a:txBody>
                    <a:bodyPr/>
                    <a:lstStyle/>
                    <a:p>
                      <a:pPr algn="ctr"/>
                      <a:endParaRPr lang="en-GB" sz="2400">
                        <a:solidFill>
                          <a:schemeClr val="tx1"/>
                        </a:solidFill>
                      </a:endParaRPr>
                    </a:p>
                  </a:txBody>
                  <a:tcPr marL="167662" marR="167662" marT="83831" marB="83831" anchor="ctr"/>
                </a:tc>
                <a:extLst>
                  <a:ext uri="{0D108BD9-81ED-4DB2-BD59-A6C34878D82A}">
                    <a16:rowId xmlns:a16="http://schemas.microsoft.com/office/drawing/2014/main" val="2818411631"/>
                  </a:ext>
                </a:extLst>
              </a:tr>
              <a:tr h="1637030">
                <a:tc>
                  <a:txBody>
                    <a:bodyPr/>
                    <a:lstStyle/>
                    <a:p>
                      <a:pPr algn="ctr"/>
                      <a:r>
                        <a:rPr lang="en-US" sz="2400">
                          <a:solidFill>
                            <a:schemeClr val="tx1"/>
                          </a:solidFill>
                        </a:rPr>
                        <a:t>England</a:t>
                      </a:r>
                      <a:endParaRPr lang="en-GB" sz="2400">
                        <a:solidFill>
                          <a:schemeClr val="tx1"/>
                        </a:solidFill>
                      </a:endParaRPr>
                    </a:p>
                  </a:txBody>
                  <a:tcPr marL="167662" marR="167662" marT="83831" marB="83831" anchor="ctr"/>
                </a:tc>
                <a:tc>
                  <a:txBody>
                    <a:bodyPr/>
                    <a:lstStyle/>
                    <a:p>
                      <a:pPr marL="0" algn="ctr" defTabSz="914400" rtl="0" eaLnBrk="1" latinLnBrk="0" hangingPunct="1"/>
                      <a:r>
                        <a:rPr lang="en-GB" sz="2400" kern="1200">
                          <a:solidFill>
                            <a:schemeClr val="tx1"/>
                          </a:solidFill>
                          <a:latin typeface="+mn-lt"/>
                          <a:ea typeface="+mn-ea"/>
                          <a:cs typeface="+mn-cs"/>
                        </a:rPr>
                        <a:t>89.6</a:t>
                      </a:r>
                    </a:p>
                  </a:txBody>
                  <a:tcPr marL="167662" marR="167662" marT="83831" marB="83831" anchor="ctr"/>
                </a:tc>
                <a:tc>
                  <a:txBody>
                    <a:bodyPr/>
                    <a:lstStyle/>
                    <a:p>
                      <a:pPr marL="0" algn="ctr" defTabSz="914400" rtl="0" eaLnBrk="1" latinLnBrk="0" hangingPunct="1"/>
                      <a:r>
                        <a:rPr lang="en-US" sz="2400" kern="1200">
                          <a:solidFill>
                            <a:schemeClr val="tx1"/>
                          </a:solidFill>
                          <a:latin typeface="+mn-lt"/>
                          <a:ea typeface="+mn-ea"/>
                          <a:cs typeface="+mn-cs"/>
                        </a:rPr>
                        <a:t>85%</a:t>
                      </a:r>
                      <a:endParaRPr lang="en-GB" sz="2400" kern="1200">
                        <a:solidFill>
                          <a:schemeClr val="tx1"/>
                        </a:solidFill>
                        <a:latin typeface="+mn-lt"/>
                        <a:ea typeface="+mn-ea"/>
                        <a:cs typeface="+mn-cs"/>
                      </a:endParaRPr>
                    </a:p>
                  </a:txBody>
                  <a:tcPr marL="167662" marR="167662" marT="83831" marB="83831" anchor="ctr"/>
                </a:tc>
                <a:extLst>
                  <a:ext uri="{0D108BD9-81ED-4DB2-BD59-A6C34878D82A}">
                    <a16:rowId xmlns:a16="http://schemas.microsoft.com/office/drawing/2014/main" val="3992828607"/>
                  </a:ext>
                </a:extLst>
              </a:tr>
              <a:tr h="1637030">
                <a:tc>
                  <a:txBody>
                    <a:bodyPr/>
                    <a:lstStyle/>
                    <a:p>
                      <a:pPr algn="ctr"/>
                      <a:r>
                        <a:rPr lang="en-US" sz="2400">
                          <a:solidFill>
                            <a:schemeClr val="tx1"/>
                          </a:solidFill>
                        </a:rPr>
                        <a:t>Scotland</a:t>
                      </a:r>
                      <a:endParaRPr lang="en-GB" sz="2400">
                        <a:solidFill>
                          <a:schemeClr val="tx1"/>
                        </a:solidFill>
                      </a:endParaRPr>
                    </a:p>
                  </a:txBody>
                  <a:tcPr marL="167662" marR="167662" marT="83831" marB="83831" anchor="ctr"/>
                </a:tc>
                <a:tc>
                  <a:txBody>
                    <a:bodyPr/>
                    <a:lstStyle/>
                    <a:p>
                      <a:pPr marL="0" algn="ctr" defTabSz="914400" rtl="0" eaLnBrk="1" latinLnBrk="0" hangingPunct="1"/>
                      <a:r>
                        <a:rPr lang="en-GB" sz="2400" kern="1200">
                          <a:solidFill>
                            <a:schemeClr val="tx1"/>
                          </a:solidFill>
                          <a:latin typeface="+mn-lt"/>
                          <a:ea typeface="+mn-ea"/>
                          <a:cs typeface="+mn-cs"/>
                        </a:rPr>
                        <a:t>10.6</a:t>
                      </a:r>
                    </a:p>
                  </a:txBody>
                  <a:tcPr marL="167662" marR="167662" marT="83831" marB="83831" anchor="ctr"/>
                </a:tc>
                <a:tc>
                  <a:txBody>
                    <a:bodyPr/>
                    <a:lstStyle/>
                    <a:p>
                      <a:pPr marL="0" algn="ctr" defTabSz="914400" rtl="0" eaLnBrk="1" latinLnBrk="0" hangingPunct="1"/>
                      <a:r>
                        <a:rPr lang="en-US" sz="2400" kern="1200">
                          <a:solidFill>
                            <a:schemeClr val="tx1"/>
                          </a:solidFill>
                          <a:latin typeface="+mn-lt"/>
                          <a:ea typeface="+mn-ea"/>
                          <a:cs typeface="+mn-cs"/>
                        </a:rPr>
                        <a:t>10%</a:t>
                      </a:r>
                      <a:endParaRPr lang="en-GB" sz="2400" kern="1200">
                        <a:solidFill>
                          <a:schemeClr val="tx1"/>
                        </a:solidFill>
                        <a:latin typeface="+mn-lt"/>
                        <a:ea typeface="+mn-ea"/>
                        <a:cs typeface="+mn-cs"/>
                      </a:endParaRPr>
                    </a:p>
                  </a:txBody>
                  <a:tcPr marL="167662" marR="167662" marT="83831" marB="83831" anchor="ctr"/>
                </a:tc>
                <a:extLst>
                  <a:ext uri="{0D108BD9-81ED-4DB2-BD59-A6C34878D82A}">
                    <a16:rowId xmlns:a16="http://schemas.microsoft.com/office/drawing/2014/main" val="664184207"/>
                  </a:ext>
                </a:extLst>
              </a:tr>
              <a:tr h="1637030">
                <a:tc>
                  <a:txBody>
                    <a:bodyPr/>
                    <a:lstStyle/>
                    <a:p>
                      <a:pPr algn="ctr"/>
                      <a:r>
                        <a:rPr lang="en-US" sz="2400">
                          <a:solidFill>
                            <a:schemeClr val="tx1"/>
                          </a:solidFill>
                        </a:rPr>
                        <a:t>Wales</a:t>
                      </a:r>
                      <a:endParaRPr lang="en-GB" sz="2400">
                        <a:solidFill>
                          <a:schemeClr val="tx1"/>
                        </a:solidFill>
                      </a:endParaRPr>
                    </a:p>
                  </a:txBody>
                  <a:tcPr marL="167662" marR="167662" marT="83831" marB="83831" anchor="ctr"/>
                </a:tc>
                <a:tc>
                  <a:txBody>
                    <a:bodyPr/>
                    <a:lstStyle/>
                    <a:p>
                      <a:pPr marL="0" algn="ctr" defTabSz="914400" rtl="0" eaLnBrk="1" latinLnBrk="0" hangingPunct="1"/>
                      <a:r>
                        <a:rPr lang="en-GB" sz="2400" kern="1200">
                          <a:solidFill>
                            <a:schemeClr val="tx1"/>
                          </a:solidFill>
                          <a:latin typeface="+mn-lt"/>
                          <a:ea typeface="+mn-ea"/>
                          <a:cs typeface="+mn-cs"/>
                        </a:rPr>
                        <a:t>7.6</a:t>
                      </a:r>
                    </a:p>
                  </a:txBody>
                  <a:tcPr marL="167662" marR="167662" marT="83831" marB="83831" anchor="ctr"/>
                </a:tc>
                <a:tc>
                  <a:txBody>
                    <a:bodyPr/>
                    <a:lstStyle/>
                    <a:p>
                      <a:pPr marL="0" algn="ctr" defTabSz="914400" rtl="0" eaLnBrk="1" latinLnBrk="0" hangingPunct="1"/>
                      <a:r>
                        <a:rPr lang="en-US" sz="2400" kern="1200" dirty="0">
                          <a:solidFill>
                            <a:schemeClr val="tx1"/>
                          </a:solidFill>
                          <a:latin typeface="+mn-lt"/>
                          <a:ea typeface="+mn-ea"/>
                          <a:cs typeface="+mn-cs"/>
                        </a:rPr>
                        <a:t>7%</a:t>
                      </a:r>
                      <a:endParaRPr lang="en-GB" sz="2400" kern="1200" dirty="0">
                        <a:solidFill>
                          <a:schemeClr val="tx1"/>
                        </a:solidFill>
                        <a:latin typeface="+mn-lt"/>
                        <a:ea typeface="+mn-ea"/>
                        <a:cs typeface="+mn-cs"/>
                      </a:endParaRPr>
                    </a:p>
                  </a:txBody>
                  <a:tcPr marL="167662" marR="167662" marT="83831" marB="83831"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en-GB" sz="2400"/>
              <a:t>Source: Great Britain Tourism Survey (GBTS) </a:t>
            </a:r>
            <a:r>
              <a:rPr lang="en-US" sz="2400"/>
              <a:t>2024</a:t>
            </a:r>
          </a:p>
          <a:p>
            <a:pPr>
              <a:spcBef>
                <a:spcPts val="300"/>
              </a:spcBef>
            </a:pPr>
            <a:r>
              <a:rPr lang="en-GB" sz="2400"/>
              <a:t>Base: Great Britain 8,388; England 6,690; Scotland 1,130; Wales 752</a:t>
            </a:r>
            <a:endParaRPr lang="en-US" sz="2400"/>
          </a:p>
        </p:txBody>
      </p:sp>
    </p:spTree>
    <p:extLst>
      <p:ext uri="{BB962C8B-B14F-4D97-AF65-F5344CB8AC3E}">
        <p14:creationId xmlns:p14="http://schemas.microsoft.com/office/powerpoint/2010/main" val="129080923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Domestic overnight trips by quarter 2022</a:t>
            </a:r>
            <a:r>
              <a:rPr lang="en-US" sz="4800">
                <a:solidFill>
                  <a:schemeClr val="tx1"/>
                </a:solidFill>
                <a:latin typeface="Wales Sans Headline" panose="02000503030000020004" pitchFamily="50" charset="0"/>
              </a:rPr>
              <a:t>-</a:t>
            </a: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en-GB" sz="2800"/>
              <a:t>In 2024, Q3 is still the strongest quarter with 32.4 million domestic overnight trips taken in Great Britain. However, there’s a clear decrease in overnight trips in Q3 year-on-year, from 36.4m trips in Q3 2022 to 32.4m trips in Q3 2024. Holiday trips are the key contributor to this drop (e.g. -17% in Q3 2024 vs Q3 2023). In contrast, domestic overnight trips as part of an overseas trip are increasing in Q3 year-on-year, from 6% of all overnight trips in Q3 2022, to 7% in Q3 2023 and 8% in Q3 2024.</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Total trips (millions) by quarter</a:t>
            </a:r>
          </a:p>
        </p:txBody>
      </p:sp>
      <p:graphicFrame>
        <p:nvGraphicFramePr>
          <p:cNvPr id="8" name="Content Placeholder 12" descr="Line chart depicting total trips (in millions) by quarter to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3580767677"/>
              </p:ext>
            </p:extLst>
          </p:nvPr>
        </p:nvGraphicFramePr>
        <p:xfrm>
          <a:off x="723900" y="4610101"/>
          <a:ext cx="22828078" cy="727709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en-GB" sz="2400"/>
              <a:t>Source: Great Britain Tourism Survey (GBTS) </a:t>
            </a:r>
            <a:r>
              <a:rPr lang="en-US" sz="2400"/>
              <a:t>2024</a:t>
            </a:r>
          </a:p>
          <a:p>
            <a:r>
              <a:rPr lang="en-GB" sz="2400"/>
              <a:t>Base: Great Britain 8,388; England 6,690; Scotland 1,130; Wales 752</a:t>
            </a:r>
            <a:endParaRPr lang="en-US" sz="2400"/>
          </a:p>
        </p:txBody>
      </p:sp>
    </p:spTree>
    <p:extLst>
      <p:ext uri="{BB962C8B-B14F-4D97-AF65-F5344CB8AC3E}">
        <p14:creationId xmlns:p14="http://schemas.microsoft.com/office/powerpoint/2010/main" val="54986644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Total trip spend by quarter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800229"/>
            <a:ext cx="23223538" cy="1552572"/>
          </a:xfrm>
        </p:spPr>
        <p:txBody>
          <a:bodyPr/>
          <a:lstStyle/>
          <a:p>
            <a:r>
              <a:rPr lang="en-US" sz="2800"/>
              <a:t>In comparison to 2023, spend on domestic overnight trips in Great Britain in 2024 increased by 5%, to £32.9b. This is slightly above </a:t>
            </a:r>
            <a:r>
              <a:rPr lang="en-US" sz="2800">
                <a:hlinkClick r:id="rId2"/>
              </a:rPr>
              <a:t>CPI</a:t>
            </a:r>
            <a:r>
              <a:rPr lang="en-US" sz="2800"/>
              <a:t> inflation of 2.5% in the 12 months to December 2024. There was no change in the share of spend across the nations, with England representing 83% of spend, Scotland representing 10% and Wales representing 7%. While spend on domestic overnight trips in Great Britain is also highest in Q3 2024 at £11.1b, it was Q4 that experienced the biggest uplift (+21% vs. 2023) as there was a +45% increase in spend by family lifestage in Great Britain in Q4. </a:t>
            </a:r>
            <a:endParaRPr lang="en-GB" sz="2800"/>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61975" y="4125090"/>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61975" y="343693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Total spend (millions)</a:t>
            </a:r>
          </a:p>
        </p:txBody>
      </p:sp>
      <p:graphicFrame>
        <p:nvGraphicFramePr>
          <p:cNvPr id="8" name="Content Placeholder 12" descr="Line chart depicting total overnight trip spend (in millions) by quarter to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617667162"/>
              </p:ext>
            </p:extLst>
          </p:nvPr>
        </p:nvGraphicFramePr>
        <p:xfrm>
          <a:off x="709618" y="4249736"/>
          <a:ext cx="16097250" cy="7277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E37E9011-0BE2-FA14-2495-0AF846ACADDB}"/>
              </a:ext>
            </a:extLst>
          </p:cNvPr>
          <p:cNvGraphicFramePr>
            <a:graphicFrameLocks noGrp="1"/>
          </p:cNvGraphicFramePr>
          <p:nvPr>
            <p:extLst>
              <p:ext uri="{D42A27DB-BD31-4B8C-83A1-F6EECF244321}">
                <p14:modId xmlns:p14="http://schemas.microsoft.com/office/powerpoint/2010/main" val="1190749810"/>
              </p:ext>
            </p:extLst>
          </p:nvPr>
        </p:nvGraphicFramePr>
        <p:xfrm>
          <a:off x="17274608" y="3425821"/>
          <a:ext cx="6498734" cy="818515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637030">
                <a:tc>
                  <a:txBody>
                    <a:bodyPr/>
                    <a:lstStyle/>
                    <a:p>
                      <a:pPr algn="ctr"/>
                      <a:r>
                        <a:rPr lang="en-GB" sz="2800"/>
                        <a:t>Nation</a:t>
                      </a:r>
                    </a:p>
                  </a:txBody>
                  <a:tcPr anchor="ctr"/>
                </a:tc>
                <a:tc>
                  <a:txBody>
                    <a:bodyPr/>
                    <a:lstStyle/>
                    <a:p>
                      <a:pPr algn="ctr"/>
                      <a:r>
                        <a:rPr lang="en-US" sz="2800"/>
                        <a:t>Total spend</a:t>
                      </a:r>
                    </a:p>
                    <a:p>
                      <a:pPr algn="ctr"/>
                      <a:r>
                        <a:rPr lang="en-US" sz="2800"/>
                        <a:t>2024</a:t>
                      </a:r>
                    </a:p>
                    <a:p>
                      <a:pPr algn="ctr"/>
                      <a:r>
                        <a:rPr lang="en-US" sz="2800"/>
                        <a:t>(millions)</a:t>
                      </a:r>
                      <a:endParaRPr lang="en-GB" sz="2800"/>
                    </a:p>
                  </a:txBody>
                  <a:tcPr anchor="ctr"/>
                </a:tc>
                <a:tc>
                  <a:txBody>
                    <a:bodyPr/>
                    <a:lstStyle/>
                    <a:p>
                      <a:pPr algn="ctr"/>
                      <a:r>
                        <a:rPr lang="en-GB" sz="2800"/>
                        <a:t>Proportion of spend</a:t>
                      </a:r>
                    </a:p>
                    <a:p>
                      <a:pPr algn="ctr"/>
                      <a:r>
                        <a:rPr lang="en-GB" sz="2800"/>
                        <a:t>2024</a:t>
                      </a:r>
                    </a:p>
                  </a:txBody>
                  <a:tcPr anchor="ctr"/>
                </a:tc>
                <a:extLst>
                  <a:ext uri="{0D108BD9-81ED-4DB2-BD59-A6C34878D82A}">
                    <a16:rowId xmlns:a16="http://schemas.microsoft.com/office/drawing/2014/main" val="1236938923"/>
                  </a:ext>
                </a:extLst>
              </a:tr>
              <a:tr h="1637030">
                <a:tc>
                  <a:txBody>
                    <a:bodyPr/>
                    <a:lstStyle/>
                    <a:p>
                      <a:pPr marL="0" algn="ctr" defTabSz="914400" rtl="0" eaLnBrk="1" latinLnBrk="0" hangingPunct="1"/>
                      <a:r>
                        <a:rPr lang="en-US" sz="2800" kern="1200">
                          <a:solidFill>
                            <a:schemeClr val="tx1"/>
                          </a:solidFill>
                          <a:latin typeface="+mn-lt"/>
                          <a:ea typeface="+mn-ea"/>
                          <a:cs typeface="+mn-cs"/>
                        </a:rPr>
                        <a:t>GB</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fontAlgn="b" latinLnBrk="0" hangingPunct="1"/>
                      <a:r>
                        <a:rPr lang="en-GB" sz="2800" kern="1200">
                          <a:solidFill>
                            <a:schemeClr val="tx1"/>
                          </a:solidFill>
                          <a:latin typeface="+mn-lt"/>
                          <a:ea typeface="+mn-ea"/>
                          <a:cs typeface="+mn-cs"/>
                        </a:rPr>
                        <a:t>£32,916</a:t>
                      </a:r>
                    </a:p>
                  </a:txBody>
                  <a:tcPr marL="90000" marR="90000" marT="46800" marB="46800" anchor="ctr"/>
                </a:tc>
                <a:tc>
                  <a:txBody>
                    <a:bodyPr/>
                    <a:lstStyle/>
                    <a:p>
                      <a:pPr marL="0" algn="ctr" defTabSz="914400" rtl="0" eaLnBrk="1" latinLnBrk="0" hangingPunct="1"/>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2818411631"/>
                  </a:ext>
                </a:extLst>
              </a:tr>
              <a:tr h="1637030">
                <a:tc>
                  <a:txBody>
                    <a:bodyPr/>
                    <a:lstStyle/>
                    <a:p>
                      <a:pPr marL="0" algn="ctr" defTabSz="914400" rtl="0" eaLnBrk="1" latinLnBrk="0" hangingPunct="1"/>
                      <a:r>
                        <a:rPr lang="en-US" sz="2800" kern="1200">
                          <a:solidFill>
                            <a:schemeClr val="tx1"/>
                          </a:solidFill>
                          <a:latin typeface="+mn-lt"/>
                          <a:ea typeface="+mn-ea"/>
                          <a:cs typeface="+mn-cs"/>
                        </a:rPr>
                        <a:t>England</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£27,336</a:t>
                      </a:r>
                    </a:p>
                  </a:txBody>
                  <a:tcPr marL="90000" marR="90000" marT="46800" marB="46800" anchor="ctr"/>
                </a:tc>
                <a:tc>
                  <a:txBody>
                    <a:bodyPr/>
                    <a:lstStyle/>
                    <a:p>
                      <a:pPr marL="0" algn="ctr" defTabSz="914400" rtl="0" eaLnBrk="1" latinLnBrk="0" hangingPunct="1"/>
                      <a:r>
                        <a:rPr lang="en-US" sz="2800" kern="1200">
                          <a:solidFill>
                            <a:schemeClr val="tx1"/>
                          </a:solidFill>
                          <a:latin typeface="+mn-lt"/>
                          <a:ea typeface="+mn-ea"/>
                          <a:cs typeface="+mn-cs"/>
                        </a:rPr>
                        <a:t>83%</a:t>
                      </a:r>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3992828607"/>
                  </a:ext>
                </a:extLst>
              </a:tr>
              <a:tr h="1637030">
                <a:tc>
                  <a:txBody>
                    <a:bodyPr/>
                    <a:lstStyle/>
                    <a:p>
                      <a:pPr marL="0" algn="ctr" defTabSz="914400" rtl="0" eaLnBrk="1" latinLnBrk="0" hangingPunct="1"/>
                      <a:r>
                        <a:rPr lang="en-US" sz="2800" kern="1200">
                          <a:solidFill>
                            <a:schemeClr val="tx1"/>
                          </a:solidFill>
                          <a:latin typeface="+mn-lt"/>
                          <a:ea typeface="+mn-ea"/>
                          <a:cs typeface="+mn-cs"/>
                        </a:rPr>
                        <a:t>Scotland</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£3,336</a:t>
                      </a:r>
                    </a:p>
                  </a:txBody>
                  <a:tcPr marL="90000" marR="90000" marT="46800" marB="46800" anchor="ctr"/>
                </a:tc>
                <a:tc>
                  <a:txBody>
                    <a:bodyPr/>
                    <a:lstStyle/>
                    <a:p>
                      <a:pPr marL="0" algn="ctr" defTabSz="914400" rtl="0" eaLnBrk="1" latinLnBrk="0" hangingPunct="1"/>
                      <a:r>
                        <a:rPr lang="en-US" sz="2800" kern="1200">
                          <a:solidFill>
                            <a:schemeClr val="tx1"/>
                          </a:solidFill>
                          <a:latin typeface="+mn-lt"/>
                          <a:ea typeface="+mn-ea"/>
                          <a:cs typeface="+mn-cs"/>
                        </a:rPr>
                        <a:t>10%</a:t>
                      </a:r>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664184207"/>
                  </a:ext>
                </a:extLst>
              </a:tr>
              <a:tr h="1637030">
                <a:tc>
                  <a:txBody>
                    <a:bodyPr/>
                    <a:lstStyle/>
                    <a:p>
                      <a:pPr marL="0" algn="ctr" defTabSz="914400" rtl="0" eaLnBrk="1" latinLnBrk="0" hangingPunct="1"/>
                      <a:r>
                        <a:rPr lang="en-US" sz="2800" kern="1200">
                          <a:solidFill>
                            <a:schemeClr val="tx1"/>
                          </a:solidFill>
                          <a:latin typeface="+mn-lt"/>
                          <a:ea typeface="+mn-ea"/>
                          <a:cs typeface="+mn-cs"/>
                        </a:rPr>
                        <a:t>Wales</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£2,244</a:t>
                      </a:r>
                    </a:p>
                  </a:txBody>
                  <a:tcPr marL="90000" marR="90000" marT="46800" marB="46800" anchor="ctr"/>
                </a:tc>
                <a:tc>
                  <a:txBody>
                    <a:bodyPr/>
                    <a:lstStyle/>
                    <a:p>
                      <a:pPr marL="0" algn="ctr" defTabSz="914400" rtl="0" eaLnBrk="1" latinLnBrk="0" hangingPunct="1"/>
                      <a:r>
                        <a:rPr lang="en-US" sz="2800" kern="1200" dirty="0">
                          <a:solidFill>
                            <a:schemeClr val="tx1"/>
                          </a:solidFill>
                          <a:latin typeface="+mn-lt"/>
                          <a:ea typeface="+mn-ea"/>
                          <a:cs typeface="+mn-cs"/>
                        </a:rPr>
                        <a:t>7%</a:t>
                      </a:r>
                      <a:endParaRPr lang="en-GB" sz="2800" kern="1200" dirty="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en-GB" sz="2400"/>
              <a:t>Source: Great Britain Tourism Survey (GBTS) </a:t>
            </a:r>
            <a:r>
              <a:rPr lang="en-US" sz="2400"/>
              <a:t>2024</a:t>
            </a:r>
          </a:p>
          <a:p>
            <a:r>
              <a:rPr lang="en-GB" sz="2400"/>
              <a:t>Base: Great Britain 8,388; England 6,690; Scotland 1,130; Wales 752</a:t>
            </a:r>
            <a:endParaRPr lang="en-US" sz="2400"/>
          </a:p>
        </p:txBody>
      </p:sp>
    </p:spTree>
    <p:extLst>
      <p:ext uri="{BB962C8B-B14F-4D97-AF65-F5344CB8AC3E}">
        <p14:creationId xmlns:p14="http://schemas.microsoft.com/office/powerpoint/2010/main" val="20824738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Nights spent on a trip by quarter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840869"/>
            <a:ext cx="23223538" cy="1552572"/>
          </a:xfrm>
        </p:spPr>
        <p:txBody>
          <a:bodyPr/>
          <a:lstStyle/>
          <a:p>
            <a:pPr algn="just"/>
            <a:r>
              <a:rPr lang="en-US" sz="2800"/>
              <a:t>There were 307.5 million bednights on domestic trips in Great Britain in 2024, representing a decrease of 10% when compared to 2023. This follows a drop of 9% in the number of nights spent on trips in Great Britain between 2022 and 2023. The longer-term trend towards shorter domestic trips is potentially due to ongoing cost of living pressures. The biggest contributor to this decrease was a 12% drop in nights spent on holiday trips in Great Britain in 2024. Younger independents and older independents reduced their nights the most (-16% and -13% respectively) in 2024. Q1 saw the biggest reduction in nights in 2024 (-21% vs Q1 2023), as younger independents scaled back the length of their trips in this quarter (-29%). </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Total nights (millions)</a:t>
            </a:r>
          </a:p>
        </p:txBody>
      </p:sp>
      <p:graphicFrame>
        <p:nvGraphicFramePr>
          <p:cNvPr id="8" name="Content Placeholder 12" descr="Line chart depicting total bednights by quarter in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729838587"/>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E37E9011-0BE2-FA14-2495-0AF846ACADDB}"/>
              </a:ext>
            </a:extLst>
          </p:cNvPr>
          <p:cNvGraphicFramePr>
            <a:graphicFrameLocks noGrp="1"/>
          </p:cNvGraphicFramePr>
          <p:nvPr>
            <p:extLst>
              <p:ext uri="{D42A27DB-BD31-4B8C-83A1-F6EECF244321}">
                <p14:modId xmlns:p14="http://schemas.microsoft.com/office/powerpoint/2010/main" val="371965397"/>
              </p:ext>
            </p:extLst>
          </p:nvPr>
        </p:nvGraphicFramePr>
        <p:xfrm>
          <a:off x="17288890" y="3786186"/>
          <a:ext cx="6498734" cy="818515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637030">
                <a:tc>
                  <a:txBody>
                    <a:bodyPr/>
                    <a:lstStyle/>
                    <a:p>
                      <a:pPr algn="ctr"/>
                      <a:r>
                        <a:rPr lang="en-GB" sz="2800"/>
                        <a:t>Nation</a:t>
                      </a:r>
                    </a:p>
                  </a:txBody>
                  <a:tcPr anchor="ctr"/>
                </a:tc>
                <a:tc>
                  <a:txBody>
                    <a:bodyPr/>
                    <a:lstStyle/>
                    <a:p>
                      <a:pPr algn="ctr"/>
                      <a:r>
                        <a:rPr lang="en-GB" sz="2800"/>
                        <a:t>Total nights 2024 (millions)</a:t>
                      </a:r>
                    </a:p>
                  </a:txBody>
                  <a:tcPr anchor="ctr"/>
                </a:tc>
                <a:tc>
                  <a:txBody>
                    <a:bodyPr/>
                    <a:lstStyle/>
                    <a:p>
                      <a:pPr algn="ctr"/>
                      <a:r>
                        <a:rPr lang="en-US" sz="2800"/>
                        <a:t>Proportion of nights</a:t>
                      </a:r>
                    </a:p>
                    <a:p>
                      <a:pPr algn="ctr"/>
                      <a:r>
                        <a:rPr lang="en-US" sz="2800"/>
                        <a:t>2024</a:t>
                      </a:r>
                    </a:p>
                  </a:txBody>
                  <a:tcPr anchor="ctr"/>
                </a:tc>
                <a:extLst>
                  <a:ext uri="{0D108BD9-81ED-4DB2-BD59-A6C34878D82A}">
                    <a16:rowId xmlns:a16="http://schemas.microsoft.com/office/drawing/2014/main" val="1236938923"/>
                  </a:ext>
                </a:extLst>
              </a:tr>
              <a:tr h="1637030">
                <a:tc>
                  <a:txBody>
                    <a:bodyPr/>
                    <a:lstStyle/>
                    <a:p>
                      <a:pPr marL="0" algn="ctr" defTabSz="914400" rtl="0" eaLnBrk="1" latinLnBrk="0" hangingPunct="1"/>
                      <a:r>
                        <a:rPr lang="en-US" sz="2800" kern="1200">
                          <a:solidFill>
                            <a:schemeClr val="tx1"/>
                          </a:solidFill>
                          <a:latin typeface="+mn-lt"/>
                          <a:ea typeface="+mn-ea"/>
                          <a:cs typeface="+mn-cs"/>
                        </a:rPr>
                        <a:t>GB</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307.5</a:t>
                      </a:r>
                    </a:p>
                  </a:txBody>
                  <a:tcPr marL="90000" marR="90000" marT="46800" marB="46800" anchor="ctr"/>
                </a:tc>
                <a:tc>
                  <a:txBody>
                    <a:bodyPr/>
                    <a:lstStyle/>
                    <a:p>
                      <a:pPr marL="0" algn="ctr" defTabSz="914400" rtl="0" eaLnBrk="1" latinLnBrk="0" hangingPunct="1"/>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2818411631"/>
                  </a:ext>
                </a:extLst>
              </a:tr>
              <a:tr h="1637030">
                <a:tc>
                  <a:txBody>
                    <a:bodyPr/>
                    <a:lstStyle/>
                    <a:p>
                      <a:pPr marL="0" algn="ctr" defTabSz="914400" rtl="0" eaLnBrk="1" latinLnBrk="0" hangingPunct="1"/>
                      <a:r>
                        <a:rPr lang="en-US" sz="2800" kern="1200">
                          <a:solidFill>
                            <a:schemeClr val="tx1"/>
                          </a:solidFill>
                          <a:latin typeface="+mn-lt"/>
                          <a:ea typeface="+mn-ea"/>
                          <a:cs typeface="+mn-cs"/>
                        </a:rPr>
                        <a:t>England</a:t>
                      </a:r>
                      <a:endParaRPr lang="en-GB" sz="2800" kern="1200">
                        <a:solidFill>
                          <a:schemeClr val="tx1"/>
                        </a:solidFill>
                        <a:latin typeface="+mn-lt"/>
                        <a:ea typeface="+mn-ea"/>
                        <a:cs typeface="+mn-cs"/>
                      </a:endParaRPr>
                    </a:p>
                  </a:txBody>
                  <a:tcPr marL="90000" marR="90000" marT="46800" marB="46800" anchor="ctr"/>
                </a:tc>
                <a:tc>
                  <a:txBody>
                    <a:bodyPr/>
                    <a:lstStyle/>
                    <a:p>
                      <a:pPr algn="ctr"/>
                      <a:r>
                        <a:rPr lang="en-GB" sz="2800">
                          <a:solidFill>
                            <a:schemeClr val="tx1"/>
                          </a:solidFill>
                        </a:rPr>
                        <a:t>255.7</a:t>
                      </a:r>
                    </a:p>
                  </a:txBody>
                  <a:tcPr marL="90000" marR="90000" marT="46800" marB="46800" anchor="ctr"/>
                </a:tc>
                <a:tc>
                  <a:txBody>
                    <a:bodyPr/>
                    <a:lstStyle/>
                    <a:p>
                      <a:pPr algn="ctr"/>
                      <a:r>
                        <a:rPr lang="en-US" sz="2800">
                          <a:solidFill>
                            <a:schemeClr val="tx1"/>
                          </a:solidFill>
                        </a:rPr>
                        <a:t>83%</a:t>
                      </a:r>
                      <a:endParaRPr lang="en-GB" sz="2800">
                        <a:solidFill>
                          <a:schemeClr val="tx1"/>
                        </a:solidFill>
                      </a:endParaRPr>
                    </a:p>
                  </a:txBody>
                  <a:tcPr marL="90000" marR="90000" marT="46800" marB="46800" anchor="ctr"/>
                </a:tc>
                <a:extLst>
                  <a:ext uri="{0D108BD9-81ED-4DB2-BD59-A6C34878D82A}">
                    <a16:rowId xmlns:a16="http://schemas.microsoft.com/office/drawing/2014/main" val="3992828607"/>
                  </a:ext>
                </a:extLst>
              </a:tr>
              <a:tr h="1637030">
                <a:tc>
                  <a:txBody>
                    <a:bodyPr/>
                    <a:lstStyle/>
                    <a:p>
                      <a:pPr marL="0" algn="ctr" defTabSz="914400" rtl="0" eaLnBrk="1" latinLnBrk="0" hangingPunct="1"/>
                      <a:r>
                        <a:rPr lang="en-US" sz="2800" kern="1200">
                          <a:solidFill>
                            <a:schemeClr val="tx1"/>
                          </a:solidFill>
                          <a:latin typeface="+mn-lt"/>
                          <a:ea typeface="+mn-ea"/>
                          <a:cs typeface="+mn-cs"/>
                        </a:rPr>
                        <a:t>Scotland</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fontAlgn="ctr" latinLnBrk="0" hangingPunct="1"/>
                      <a:r>
                        <a:rPr lang="en-GB" sz="2800" kern="1200">
                          <a:solidFill>
                            <a:schemeClr val="tx1"/>
                          </a:solidFill>
                          <a:latin typeface="+mn-lt"/>
                          <a:ea typeface="+mn-ea"/>
                          <a:cs typeface="+mn-cs"/>
                        </a:rPr>
                        <a:t>29.5</a:t>
                      </a:r>
                    </a:p>
                  </a:txBody>
                  <a:tcPr marL="90000" marR="90000" marT="46800" marB="46800" anchor="ctr"/>
                </a:tc>
                <a:tc>
                  <a:txBody>
                    <a:bodyPr/>
                    <a:lstStyle/>
                    <a:p>
                      <a:pPr marL="0" algn="ctr" defTabSz="914400" rtl="0" eaLnBrk="1" latinLnBrk="0" hangingPunct="1"/>
                      <a:r>
                        <a:rPr lang="en-US" sz="2800" kern="1200">
                          <a:solidFill>
                            <a:schemeClr val="tx1"/>
                          </a:solidFill>
                          <a:latin typeface="+mn-lt"/>
                          <a:ea typeface="+mn-ea"/>
                          <a:cs typeface="+mn-cs"/>
                        </a:rPr>
                        <a:t>10%</a:t>
                      </a:r>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664184207"/>
                  </a:ext>
                </a:extLst>
              </a:tr>
              <a:tr h="1637030">
                <a:tc>
                  <a:txBody>
                    <a:bodyPr/>
                    <a:lstStyle/>
                    <a:p>
                      <a:pPr marL="0" algn="ctr" defTabSz="914400" rtl="0" eaLnBrk="1" latinLnBrk="0" hangingPunct="1"/>
                      <a:r>
                        <a:rPr lang="en-US" sz="2800" kern="1200">
                          <a:solidFill>
                            <a:schemeClr val="tx1"/>
                          </a:solidFill>
                          <a:latin typeface="+mn-lt"/>
                          <a:ea typeface="+mn-ea"/>
                          <a:cs typeface="+mn-cs"/>
                        </a:rPr>
                        <a:t>Wales</a:t>
                      </a:r>
                      <a:endParaRPr lang="en-GB" sz="2800" kern="1200">
                        <a:solidFill>
                          <a:schemeClr val="tx1"/>
                        </a:solidFill>
                        <a:latin typeface="+mn-lt"/>
                        <a:ea typeface="+mn-ea"/>
                        <a:cs typeface="+mn-cs"/>
                      </a:endParaRPr>
                    </a:p>
                  </a:txBody>
                  <a:tcPr marL="90000" marR="90000" marT="46800" marB="46800" anchor="ctr"/>
                </a:tc>
                <a:tc>
                  <a:txBody>
                    <a:bodyPr/>
                    <a:lstStyle/>
                    <a:p>
                      <a:pPr algn="ctr"/>
                      <a:r>
                        <a:rPr lang="en-GB" sz="2800">
                          <a:solidFill>
                            <a:schemeClr val="tx1"/>
                          </a:solidFill>
                        </a:rPr>
                        <a:t>22.3</a:t>
                      </a:r>
                    </a:p>
                  </a:txBody>
                  <a:tcPr marL="90000" marR="90000" marT="46800" marB="46800" anchor="ctr"/>
                </a:tc>
                <a:tc>
                  <a:txBody>
                    <a:bodyPr/>
                    <a:lstStyle/>
                    <a:p>
                      <a:pPr algn="ctr"/>
                      <a:r>
                        <a:rPr lang="en-US" sz="2800" dirty="0">
                          <a:solidFill>
                            <a:schemeClr val="tx1"/>
                          </a:solidFill>
                        </a:rPr>
                        <a:t>7%</a:t>
                      </a:r>
                      <a:endParaRPr lang="en-GB" sz="2800" dirty="0">
                        <a:solidFill>
                          <a:schemeClr val="tx1"/>
                        </a:solidFill>
                      </a:endParaRPr>
                    </a:p>
                  </a:txBody>
                  <a:tcPr marL="90000" marR="90000" marT="46800" marB="4680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en-GB" sz="2400"/>
              <a:t>Source: Great Britain Tourism Survey (GBTS) </a:t>
            </a:r>
            <a:r>
              <a:rPr lang="en-US" sz="2400"/>
              <a:t>2024</a:t>
            </a:r>
          </a:p>
          <a:p>
            <a:r>
              <a:rPr lang="en-GB" sz="2400"/>
              <a:t>Base: Great Britain 8,388; England 6,690; Scotland 1,130; Wales 752</a:t>
            </a:r>
            <a:endParaRPr lang="en-US" sz="2400"/>
          </a:p>
        </p:txBody>
      </p:sp>
    </p:spTree>
    <p:extLst>
      <p:ext uri="{BB962C8B-B14F-4D97-AF65-F5344CB8AC3E}">
        <p14:creationId xmlns:p14="http://schemas.microsoft.com/office/powerpoint/2010/main" val="32445863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Nation of residence by nation of destination in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881509"/>
            <a:ext cx="23223538" cy="1552572"/>
          </a:xfrm>
        </p:spPr>
        <p:txBody>
          <a:bodyPr/>
          <a:lstStyle/>
          <a:p>
            <a:pPr algn="just">
              <a:spcAft>
                <a:spcPts val="1200"/>
              </a:spcAft>
            </a:pPr>
            <a:r>
              <a:rPr lang="en-GB" sz="2800">
                <a:solidFill>
                  <a:schemeClr val="tx1"/>
                </a:solidFill>
              </a:rPr>
              <a:t>As in previous years, Wales experienced the most cross-nation tourism with the majority of trips being taken by England residents (69%), and an 8% increase in trips by Scotland residents. While representing just a 2% of all overnight trips in Scotland, Wales residents did increase their trips in Scotland by 29% in 2024 (from .16m in 2023 to .20m in 2024). Similar to 2023, less than 1 in 10 trips in England were made by residents of other British nations. While trips in England were down for all nations of residence, there was a 35% increase in those of retirement age visiting from Scotland in 2024 (from .29m in 2023 to .39m in 2024).</a:t>
            </a:r>
            <a:endParaRPr lang="en-IN" sz="2800">
              <a:solidFill>
                <a:schemeClr val="tx1"/>
              </a:solidFill>
              <a:cs typeface="Arial"/>
            </a:endParaRPr>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Total trips (millions)</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9" name="Content Placeholder 8" descr="Three bar charts depicting total trips in millions to England, Scotland and Wales by nation of residence (England, Scotland or Wales) in 2024.">
            <a:extLst>
              <a:ext uri="{FF2B5EF4-FFF2-40B4-BE49-F238E27FC236}">
                <a16:creationId xmlns:a16="http://schemas.microsoft.com/office/drawing/2014/main" id="{68A02C7A-09E7-E078-AFD1-7B2F80CB9D5F}"/>
              </a:ext>
            </a:extLst>
          </p:cNvPr>
          <p:cNvGraphicFramePr/>
          <p:nvPr>
            <p:extLst>
              <p:ext uri="{D42A27DB-BD31-4B8C-83A1-F6EECF244321}">
                <p14:modId xmlns:p14="http://schemas.microsoft.com/office/powerpoint/2010/main" val="3238238549"/>
              </p:ext>
            </p:extLst>
          </p:nvPr>
        </p:nvGraphicFramePr>
        <p:xfrm>
          <a:off x="1143000" y="4958967"/>
          <a:ext cx="21640800" cy="7043351"/>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en-GB" sz="2400"/>
              <a:t>Source: Great Britain Tourism Survey (GBTS) </a:t>
            </a:r>
            <a:r>
              <a:rPr lang="en-US" sz="2400"/>
              <a:t>2024</a:t>
            </a:r>
          </a:p>
          <a:p>
            <a:r>
              <a:rPr lang="en-GB" sz="2400"/>
              <a:t>Base: Great Britain 8,388; England 6,690; Scotland 1,130; Wales 752</a:t>
            </a:r>
            <a:endParaRPr lang="en-US" sz="2400"/>
          </a:p>
        </p:txBody>
      </p:sp>
    </p:spTree>
    <p:extLst>
      <p:ext uri="{BB962C8B-B14F-4D97-AF65-F5344CB8AC3E}">
        <p14:creationId xmlns:p14="http://schemas.microsoft.com/office/powerpoint/2010/main" val="147577067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Average spend per trip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800229"/>
            <a:ext cx="23223538" cy="1552572"/>
          </a:xfrm>
        </p:spPr>
        <p:txBody>
          <a:bodyPr/>
          <a:lstStyle/>
          <a:p>
            <a:r>
              <a:rPr lang="en-US" sz="2800"/>
              <a:t>In 2024, average spend per domestic overnight trip in Great Britain was £312 per trip, a 17% increase on 2023. Average spend in Great Britain in Q3 and Q4 2024 surpassed all other quarters, peaking at £342 per trip, as the family lifestage upped their spend in these quarters by 30% (vs. Q3 2023) and 45%(vs. Q4 2023) respectively. </a:t>
            </a:r>
            <a:r>
              <a:rPr lang="en-GB" sz="2800"/>
              <a:t>Average spend across nations was highest in Scotland, increasing from  £258 per trip in 2023 to £315 per trip in 2024, due to an increase in trips by older independents (+17%), who were high spenders with an average spend of £330 per trip. </a:t>
            </a:r>
            <a:endParaRPr lang="en-US" sz="2800">
              <a:cs typeface="Arial"/>
            </a:endParaRP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61975" y="4094108"/>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61975" y="3405953"/>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Average spend per trip</a:t>
            </a:r>
          </a:p>
        </p:txBody>
      </p:sp>
      <p:graphicFrame>
        <p:nvGraphicFramePr>
          <p:cNvPr id="5" name="Content Placeholder 12" descr="Line chart depicting average spend per trip (in millions) by quarter in GB, England, Scotland and Wales between Q2 2021 and Q4 2022.">
            <a:extLst>
              <a:ext uri="{FF2B5EF4-FFF2-40B4-BE49-F238E27FC236}">
                <a16:creationId xmlns:a16="http://schemas.microsoft.com/office/drawing/2014/main" id="{0AB2DD96-8CA1-00C6-5DAC-8970DAA012E1}"/>
              </a:ext>
            </a:extLst>
          </p:cNvPr>
          <p:cNvGraphicFramePr/>
          <p:nvPr>
            <p:extLst>
              <p:ext uri="{D42A27DB-BD31-4B8C-83A1-F6EECF244321}">
                <p14:modId xmlns:p14="http://schemas.microsoft.com/office/powerpoint/2010/main" val="1386091176"/>
              </p:ext>
            </p:extLst>
          </p:nvPr>
        </p:nvGraphicFramePr>
        <p:xfrm>
          <a:off x="709618" y="4218754"/>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E37E9011-0BE2-FA14-2495-0AF846ACADDB}"/>
              </a:ext>
            </a:extLst>
          </p:cNvPr>
          <p:cNvGraphicFramePr>
            <a:graphicFrameLocks noGrp="1"/>
          </p:cNvGraphicFramePr>
          <p:nvPr>
            <p:extLst>
              <p:ext uri="{D42A27DB-BD31-4B8C-83A1-F6EECF244321}">
                <p14:modId xmlns:p14="http://schemas.microsoft.com/office/powerpoint/2010/main" val="1792281502"/>
              </p:ext>
            </p:extLst>
          </p:nvPr>
        </p:nvGraphicFramePr>
        <p:xfrm>
          <a:off x="17274608" y="3394839"/>
          <a:ext cx="6498734" cy="818515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2593978">
                <a:tc>
                  <a:txBody>
                    <a:bodyPr/>
                    <a:lstStyle/>
                    <a:p>
                      <a:pPr marL="0" algn="ctr" defTabSz="914400" rtl="0" eaLnBrk="1" latinLnBrk="0" hangingPunct="1"/>
                      <a:r>
                        <a:rPr lang="en-GB" sz="2800" b="1" kern="1200">
                          <a:solidFill>
                            <a:schemeClr val="lt1"/>
                          </a:solidFill>
                          <a:latin typeface="+mn-lt"/>
                          <a:ea typeface="+mn-ea"/>
                          <a:cs typeface="+mn-cs"/>
                        </a:rPr>
                        <a:t>Nation</a:t>
                      </a:r>
                    </a:p>
                  </a:txBody>
                  <a:tcPr anchor="ctr"/>
                </a:tc>
                <a:tc>
                  <a:txBody>
                    <a:bodyPr/>
                    <a:lstStyle/>
                    <a:p>
                      <a:pPr marL="0" algn="ctr" defTabSz="914400" rtl="0" eaLnBrk="1" latinLnBrk="0" hangingPunct="1"/>
                      <a:r>
                        <a:rPr lang="en-GB" sz="2800" b="1" kern="1200">
                          <a:solidFill>
                            <a:schemeClr val="lt1"/>
                          </a:solidFill>
                          <a:latin typeface="+mn-lt"/>
                          <a:ea typeface="+mn-ea"/>
                          <a:cs typeface="+mn-cs"/>
                        </a:rPr>
                        <a:t>Average spend per trip 2023</a:t>
                      </a:r>
                    </a:p>
                  </a:txBody>
                  <a:tcPr anchor="ctr"/>
                </a:tc>
                <a:tc>
                  <a:txBody>
                    <a:bodyPr/>
                    <a:lstStyle/>
                    <a:p>
                      <a:pPr marL="0" algn="ctr" defTabSz="914400" rtl="0" eaLnBrk="1" latinLnBrk="0" hangingPunct="1"/>
                      <a:r>
                        <a:rPr lang="en-US" sz="2800" b="1" kern="1200">
                          <a:solidFill>
                            <a:schemeClr val="lt1"/>
                          </a:solidFill>
                          <a:latin typeface="+mn-lt"/>
                          <a:ea typeface="+mn-ea"/>
                          <a:cs typeface="+mn-cs"/>
                        </a:rPr>
                        <a:t>Average spend per trip 2024</a:t>
                      </a:r>
                    </a:p>
                  </a:txBody>
                  <a:tcPr anchor="ctr"/>
                </a:tc>
                <a:extLst>
                  <a:ext uri="{0D108BD9-81ED-4DB2-BD59-A6C34878D82A}">
                    <a16:rowId xmlns:a16="http://schemas.microsoft.com/office/drawing/2014/main" val="1236938923"/>
                  </a:ext>
                </a:extLst>
              </a:tr>
              <a:tr h="1397793">
                <a:tc>
                  <a:txBody>
                    <a:bodyPr/>
                    <a:lstStyle/>
                    <a:p>
                      <a:pPr marL="0" algn="ctr" defTabSz="914400" rtl="0" eaLnBrk="1" latinLnBrk="0" hangingPunct="1"/>
                      <a:r>
                        <a:rPr lang="en-US" sz="2800" kern="1200">
                          <a:solidFill>
                            <a:schemeClr val="tx1"/>
                          </a:solidFill>
                          <a:latin typeface="+mn-lt"/>
                          <a:ea typeface="+mn-ea"/>
                          <a:cs typeface="+mn-cs"/>
                        </a:rPr>
                        <a:t>GB</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 £266</a:t>
                      </a: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 £312</a:t>
                      </a:r>
                    </a:p>
                  </a:txBody>
                  <a:tcPr marL="90000" marR="90000" marT="46800" marB="46800" anchor="ctr"/>
                </a:tc>
                <a:extLst>
                  <a:ext uri="{0D108BD9-81ED-4DB2-BD59-A6C34878D82A}">
                    <a16:rowId xmlns:a16="http://schemas.microsoft.com/office/drawing/2014/main" val="2818411631"/>
                  </a:ext>
                </a:extLst>
              </a:tr>
              <a:tr h="1397793">
                <a:tc>
                  <a:txBody>
                    <a:bodyPr/>
                    <a:lstStyle/>
                    <a:p>
                      <a:pPr marL="0" algn="ctr" defTabSz="914400" rtl="0" eaLnBrk="1" latinLnBrk="0" hangingPunct="1"/>
                      <a:r>
                        <a:rPr lang="en-US" sz="2800" kern="1200">
                          <a:solidFill>
                            <a:schemeClr val="tx1"/>
                          </a:solidFill>
                          <a:latin typeface="+mn-lt"/>
                          <a:ea typeface="+mn-ea"/>
                          <a:cs typeface="+mn-cs"/>
                        </a:rPr>
                        <a:t>England</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fontAlgn="b" latinLnBrk="0" hangingPunct="1"/>
                      <a:r>
                        <a:rPr lang="en-GB" sz="2800" kern="1200">
                          <a:solidFill>
                            <a:schemeClr val="tx1"/>
                          </a:solidFill>
                          <a:latin typeface="+mn-lt"/>
                          <a:ea typeface="+mn-ea"/>
                          <a:cs typeface="+mn-cs"/>
                        </a:rPr>
                        <a:t> £262</a:t>
                      </a:r>
                    </a:p>
                  </a:txBody>
                  <a:tcPr marL="90000" marR="90000" marT="46800" marB="46800" anchor="ctr"/>
                </a:tc>
                <a:tc>
                  <a:txBody>
                    <a:bodyPr/>
                    <a:lstStyle/>
                    <a:p>
                      <a:pPr marL="0" algn="ctr" defTabSz="914400" rtl="0" eaLnBrk="1" fontAlgn="b" latinLnBrk="0" hangingPunct="1"/>
                      <a:r>
                        <a:rPr lang="en-GB" sz="2800" kern="1200">
                          <a:solidFill>
                            <a:schemeClr val="tx1"/>
                          </a:solidFill>
                          <a:latin typeface="+mn-lt"/>
                          <a:ea typeface="+mn-ea"/>
                          <a:cs typeface="+mn-cs"/>
                        </a:rPr>
                        <a:t> £305</a:t>
                      </a:r>
                    </a:p>
                  </a:txBody>
                  <a:tcPr marL="90000" marR="90000" marT="46800" marB="46800" anchor="ctr"/>
                </a:tc>
                <a:extLst>
                  <a:ext uri="{0D108BD9-81ED-4DB2-BD59-A6C34878D82A}">
                    <a16:rowId xmlns:a16="http://schemas.microsoft.com/office/drawing/2014/main" val="3992828607"/>
                  </a:ext>
                </a:extLst>
              </a:tr>
              <a:tr h="1397793">
                <a:tc>
                  <a:txBody>
                    <a:bodyPr/>
                    <a:lstStyle/>
                    <a:p>
                      <a:pPr marL="0" algn="ctr" defTabSz="914400" rtl="0" eaLnBrk="1" latinLnBrk="0" hangingPunct="1"/>
                      <a:r>
                        <a:rPr lang="en-US" sz="2800" kern="1200">
                          <a:solidFill>
                            <a:schemeClr val="tx1"/>
                          </a:solidFill>
                          <a:latin typeface="+mn-lt"/>
                          <a:ea typeface="+mn-ea"/>
                          <a:cs typeface="+mn-cs"/>
                        </a:rPr>
                        <a:t>Scotland</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 £258</a:t>
                      </a: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 £315</a:t>
                      </a:r>
                    </a:p>
                  </a:txBody>
                  <a:tcPr marL="90000" marR="90000" marT="46800" marB="46800" anchor="ctr"/>
                </a:tc>
                <a:extLst>
                  <a:ext uri="{0D108BD9-81ED-4DB2-BD59-A6C34878D82A}">
                    <a16:rowId xmlns:a16="http://schemas.microsoft.com/office/drawing/2014/main" val="664184207"/>
                  </a:ext>
                </a:extLst>
              </a:tr>
              <a:tr h="1397793">
                <a:tc>
                  <a:txBody>
                    <a:bodyPr/>
                    <a:lstStyle/>
                    <a:p>
                      <a:pPr marL="0" algn="ctr" defTabSz="914400" rtl="0" eaLnBrk="1" latinLnBrk="0" hangingPunct="1"/>
                      <a:r>
                        <a:rPr lang="en-US" sz="2800" kern="1200">
                          <a:solidFill>
                            <a:schemeClr val="tx1"/>
                          </a:solidFill>
                          <a:latin typeface="+mn-lt"/>
                          <a:ea typeface="+mn-ea"/>
                          <a:cs typeface="+mn-cs"/>
                        </a:rPr>
                        <a:t>Wales</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 £239 </a:t>
                      </a:r>
                    </a:p>
                  </a:txBody>
                  <a:tcPr marL="90000" marR="90000" marT="46800" marB="46800" anchor="ctr"/>
                </a:tc>
                <a:tc>
                  <a:txBody>
                    <a:bodyPr/>
                    <a:lstStyle/>
                    <a:p>
                      <a:pPr marL="0" algn="ctr" defTabSz="914400" rtl="0" eaLnBrk="1" latinLnBrk="0" hangingPunct="1"/>
                      <a:r>
                        <a:rPr lang="en-GB" sz="2800" kern="1200" dirty="0">
                          <a:solidFill>
                            <a:schemeClr val="tx1"/>
                          </a:solidFill>
                          <a:latin typeface="+mn-lt"/>
                          <a:ea typeface="+mn-ea"/>
                          <a:cs typeface="+mn-cs"/>
                        </a:rPr>
                        <a:t> £295 </a:t>
                      </a:r>
                    </a:p>
                  </a:txBody>
                  <a:tcPr marL="90000" marR="90000" marT="46800" marB="4680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en-GB" sz="2400"/>
              <a:t>Source: Great Britain Tourism Survey (GBTS) </a:t>
            </a:r>
            <a:r>
              <a:rPr lang="en-US" sz="2400"/>
              <a:t>2024</a:t>
            </a:r>
          </a:p>
          <a:p>
            <a:r>
              <a:rPr lang="en-GB" sz="2400"/>
              <a:t>Base: Great Britain 8,388; England 6,690; Scotland 1,130; Wales 752</a:t>
            </a:r>
            <a:endParaRPr lang="en-US" sz="2400"/>
          </a:p>
        </p:txBody>
      </p:sp>
    </p:spTree>
    <p:extLst>
      <p:ext uri="{BB962C8B-B14F-4D97-AF65-F5344CB8AC3E}">
        <p14:creationId xmlns:p14="http://schemas.microsoft.com/office/powerpoint/2010/main" val="271338107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Average spend per night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881509"/>
            <a:ext cx="23223538" cy="1552572"/>
          </a:xfrm>
        </p:spPr>
        <p:txBody>
          <a:bodyPr/>
          <a:lstStyle/>
          <a:p>
            <a:r>
              <a:rPr lang="en-US" sz="2800" dirty="0"/>
              <a:t>As the number of nights per trips reduced and overall spend increased, the average spend per night also increased throughout 2024 (+16%), from £92 in 2023 to £107 in 2024. This was largely fueled by an uptick in package</a:t>
            </a:r>
            <a:r>
              <a:rPr lang="en-US" dirty="0"/>
              <a:t>/inclusive trip (single price for multiple elements such as accommodation, food and transport)</a:t>
            </a:r>
            <a:r>
              <a:rPr lang="en-US" sz="2800" dirty="0"/>
              <a:t> spend in 2024 (+21% vs. 2023), particularly by those in the family </a:t>
            </a:r>
            <a:r>
              <a:rPr lang="en-US" sz="2800" dirty="0" err="1"/>
              <a:t>lifestage</a:t>
            </a:r>
            <a:r>
              <a:rPr lang="en-US" sz="2800" dirty="0"/>
              <a:t> (+45%). Average spend per night peaked in Q4 2024 at £125 per night, as spend on holiday packages increased by 60% in this quarter in 2024, when compared to Q4 2023.</a:t>
            </a:r>
            <a:endParaRPr lang="en-US" sz="2800" dirty="0">
              <a:cs typeface="Arial"/>
            </a:endParaRP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4146" y="4094108"/>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4146" y="3405953"/>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Average Spend per Night</a:t>
            </a:r>
          </a:p>
        </p:txBody>
      </p:sp>
      <p:graphicFrame>
        <p:nvGraphicFramePr>
          <p:cNvPr id="8" name="Content Placeholder 12" descr="Line chart depicting average spend per night (in millions) by quarter in GB, England, Scotland and Wales between Q2 2021 and Q4 2022.">
            <a:extLst>
              <a:ext uri="{FF2B5EF4-FFF2-40B4-BE49-F238E27FC236}">
                <a16:creationId xmlns:a16="http://schemas.microsoft.com/office/drawing/2014/main" id="{56A7DC27-34CB-21F7-26B6-CF39E381EF77}"/>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785295494"/>
              </p:ext>
            </p:extLst>
          </p:nvPr>
        </p:nvGraphicFramePr>
        <p:xfrm>
          <a:off x="721789" y="4218754"/>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a:extLst>
              <a:ext uri="{FF2B5EF4-FFF2-40B4-BE49-F238E27FC236}">
                <a16:creationId xmlns:a16="http://schemas.microsoft.com/office/drawing/2014/main" id="{A7045D69-37EF-D4D5-277C-BF46A1F4B80F}"/>
              </a:ext>
            </a:extLst>
          </p:cNvPr>
          <p:cNvGraphicFramePr>
            <a:graphicFrameLocks noGrp="1"/>
          </p:cNvGraphicFramePr>
          <p:nvPr>
            <p:extLst>
              <p:ext uri="{D42A27DB-BD31-4B8C-83A1-F6EECF244321}">
                <p14:modId xmlns:p14="http://schemas.microsoft.com/office/powerpoint/2010/main" val="3002622869"/>
              </p:ext>
            </p:extLst>
          </p:nvPr>
        </p:nvGraphicFramePr>
        <p:xfrm>
          <a:off x="17286779" y="3394839"/>
          <a:ext cx="6498734" cy="818515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2593978">
                <a:tc>
                  <a:txBody>
                    <a:bodyPr/>
                    <a:lstStyle/>
                    <a:p>
                      <a:pPr marL="0" algn="ctr" defTabSz="914400" rtl="0" eaLnBrk="1" latinLnBrk="0" hangingPunct="1"/>
                      <a:r>
                        <a:rPr lang="en-GB" sz="2800" b="1" kern="1200">
                          <a:solidFill>
                            <a:schemeClr val="lt1"/>
                          </a:solidFill>
                          <a:latin typeface="+mn-lt"/>
                          <a:ea typeface="+mn-ea"/>
                          <a:cs typeface="+mn-cs"/>
                        </a:rPr>
                        <a:t>Nation</a:t>
                      </a:r>
                    </a:p>
                  </a:txBody>
                  <a:tcPr anchor="ctr"/>
                </a:tc>
                <a:tc>
                  <a:txBody>
                    <a:bodyPr/>
                    <a:lstStyle/>
                    <a:p>
                      <a:pPr marL="0" algn="ctr" defTabSz="914400" rtl="0" eaLnBrk="1" latinLnBrk="0" hangingPunct="1"/>
                      <a:r>
                        <a:rPr lang="en-US" sz="2800" b="1" kern="1200">
                          <a:solidFill>
                            <a:schemeClr val="lt1"/>
                          </a:solidFill>
                          <a:latin typeface="+mn-lt"/>
                          <a:ea typeface="+mn-ea"/>
                          <a:cs typeface="+mn-cs"/>
                        </a:rPr>
                        <a:t>Average spend per night 2023</a:t>
                      </a:r>
                      <a:endParaRPr lang="en-GB" sz="2800" b="1" kern="1200">
                        <a:solidFill>
                          <a:schemeClr val="lt1"/>
                        </a:solidFill>
                        <a:latin typeface="+mn-lt"/>
                        <a:ea typeface="+mn-ea"/>
                        <a:cs typeface="+mn-cs"/>
                      </a:endParaRPr>
                    </a:p>
                  </a:txBody>
                  <a:tcPr anchor="ctr"/>
                </a:tc>
                <a:tc>
                  <a:txBody>
                    <a:bodyPr/>
                    <a:lstStyle/>
                    <a:p>
                      <a:pPr marL="0" algn="ctr" defTabSz="914400" rtl="0" eaLnBrk="1" latinLnBrk="0" hangingPunct="1"/>
                      <a:r>
                        <a:rPr lang="en-GB" sz="2800" b="1" kern="1200">
                          <a:solidFill>
                            <a:schemeClr val="lt1"/>
                          </a:solidFill>
                          <a:latin typeface="+mn-lt"/>
                          <a:ea typeface="+mn-ea"/>
                          <a:cs typeface="+mn-cs"/>
                        </a:rPr>
                        <a:t>Average spend per night 2024</a:t>
                      </a:r>
                    </a:p>
                  </a:txBody>
                  <a:tcPr anchor="ctr"/>
                </a:tc>
                <a:extLst>
                  <a:ext uri="{0D108BD9-81ED-4DB2-BD59-A6C34878D82A}">
                    <a16:rowId xmlns:a16="http://schemas.microsoft.com/office/drawing/2014/main" val="1236938923"/>
                  </a:ext>
                </a:extLst>
              </a:tr>
              <a:tr h="1397793">
                <a:tc>
                  <a:txBody>
                    <a:bodyPr/>
                    <a:lstStyle/>
                    <a:p>
                      <a:pPr marL="0" algn="ctr" defTabSz="914400" rtl="0" eaLnBrk="1" latinLnBrk="0" hangingPunct="1"/>
                      <a:r>
                        <a:rPr lang="en-US" sz="2800" kern="1200">
                          <a:solidFill>
                            <a:schemeClr val="tx1"/>
                          </a:solidFill>
                          <a:latin typeface="+mn-lt"/>
                          <a:ea typeface="+mn-ea"/>
                          <a:cs typeface="+mn-cs"/>
                        </a:rPr>
                        <a:t>GB</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 £92</a:t>
                      </a:r>
                    </a:p>
                  </a:txBody>
                  <a:tcPr anchor="ctr"/>
                </a:tc>
                <a:tc>
                  <a:txBody>
                    <a:bodyPr/>
                    <a:lstStyle/>
                    <a:p>
                      <a:pPr marL="0" algn="ctr" defTabSz="914400" rtl="0" eaLnBrk="1" latinLnBrk="0" hangingPunct="1"/>
                      <a:r>
                        <a:rPr lang="en-GB" sz="2800" kern="1200">
                          <a:solidFill>
                            <a:schemeClr val="tx1"/>
                          </a:solidFill>
                          <a:latin typeface="+mn-lt"/>
                          <a:ea typeface="+mn-ea"/>
                          <a:cs typeface="+mn-cs"/>
                        </a:rPr>
                        <a:t> £107</a:t>
                      </a:r>
                    </a:p>
                  </a:txBody>
                  <a:tcPr anchor="ctr"/>
                </a:tc>
                <a:extLst>
                  <a:ext uri="{0D108BD9-81ED-4DB2-BD59-A6C34878D82A}">
                    <a16:rowId xmlns:a16="http://schemas.microsoft.com/office/drawing/2014/main" val="2818411631"/>
                  </a:ext>
                </a:extLst>
              </a:tr>
              <a:tr h="1397793">
                <a:tc>
                  <a:txBody>
                    <a:bodyPr/>
                    <a:lstStyle/>
                    <a:p>
                      <a:pPr marL="0" algn="ctr" defTabSz="914400" rtl="0" eaLnBrk="1" latinLnBrk="0" hangingPunct="1"/>
                      <a:r>
                        <a:rPr lang="en-US" sz="2800" kern="1200">
                          <a:solidFill>
                            <a:schemeClr val="tx1"/>
                          </a:solidFill>
                          <a:latin typeface="+mn-lt"/>
                          <a:ea typeface="+mn-ea"/>
                          <a:cs typeface="+mn-cs"/>
                        </a:rPr>
                        <a:t>England</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 £93 </a:t>
                      </a:r>
                    </a:p>
                  </a:txBody>
                  <a:tcPr anchor="ctr"/>
                </a:tc>
                <a:tc>
                  <a:txBody>
                    <a:bodyPr/>
                    <a:lstStyle/>
                    <a:p>
                      <a:pPr marL="0" algn="ctr" defTabSz="914400" rtl="0" eaLnBrk="1" latinLnBrk="0" hangingPunct="1"/>
                      <a:r>
                        <a:rPr lang="en-GB" sz="2800" kern="1200">
                          <a:solidFill>
                            <a:schemeClr val="tx1"/>
                          </a:solidFill>
                          <a:latin typeface="+mn-lt"/>
                          <a:ea typeface="+mn-ea"/>
                          <a:cs typeface="+mn-cs"/>
                        </a:rPr>
                        <a:t> £107</a:t>
                      </a:r>
                    </a:p>
                  </a:txBody>
                  <a:tcPr anchor="ctr"/>
                </a:tc>
                <a:extLst>
                  <a:ext uri="{0D108BD9-81ED-4DB2-BD59-A6C34878D82A}">
                    <a16:rowId xmlns:a16="http://schemas.microsoft.com/office/drawing/2014/main" val="3992828607"/>
                  </a:ext>
                </a:extLst>
              </a:tr>
              <a:tr h="1397793">
                <a:tc>
                  <a:txBody>
                    <a:bodyPr/>
                    <a:lstStyle/>
                    <a:p>
                      <a:pPr marL="0" algn="ctr" defTabSz="914400" rtl="0" eaLnBrk="1" latinLnBrk="0" hangingPunct="1"/>
                      <a:r>
                        <a:rPr lang="en-US" sz="2800" kern="1200">
                          <a:solidFill>
                            <a:schemeClr val="tx1"/>
                          </a:solidFill>
                          <a:latin typeface="+mn-lt"/>
                          <a:ea typeface="+mn-ea"/>
                          <a:cs typeface="+mn-cs"/>
                        </a:rPr>
                        <a:t>Scotland</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 £90</a:t>
                      </a:r>
                    </a:p>
                  </a:txBody>
                  <a:tcPr anchor="ctr"/>
                </a:tc>
                <a:tc>
                  <a:txBody>
                    <a:bodyPr/>
                    <a:lstStyle/>
                    <a:p>
                      <a:pPr marL="0" algn="ctr" defTabSz="914400" rtl="0" eaLnBrk="1" latinLnBrk="0" hangingPunct="1"/>
                      <a:r>
                        <a:rPr lang="en-GB" sz="2800" kern="1200">
                          <a:solidFill>
                            <a:schemeClr val="tx1"/>
                          </a:solidFill>
                          <a:latin typeface="+mn-lt"/>
                          <a:ea typeface="+mn-ea"/>
                          <a:cs typeface="+mn-cs"/>
                        </a:rPr>
                        <a:t> £113</a:t>
                      </a:r>
                    </a:p>
                  </a:txBody>
                  <a:tcPr anchor="ctr"/>
                </a:tc>
                <a:extLst>
                  <a:ext uri="{0D108BD9-81ED-4DB2-BD59-A6C34878D82A}">
                    <a16:rowId xmlns:a16="http://schemas.microsoft.com/office/drawing/2014/main" val="664184207"/>
                  </a:ext>
                </a:extLst>
              </a:tr>
              <a:tr h="1397793">
                <a:tc>
                  <a:txBody>
                    <a:bodyPr/>
                    <a:lstStyle/>
                    <a:p>
                      <a:pPr marL="0" algn="ctr" defTabSz="914400" rtl="0" eaLnBrk="1" latinLnBrk="0" hangingPunct="1"/>
                      <a:r>
                        <a:rPr lang="en-US" sz="2800" kern="1200">
                          <a:solidFill>
                            <a:schemeClr val="tx1"/>
                          </a:solidFill>
                          <a:latin typeface="+mn-lt"/>
                          <a:ea typeface="+mn-ea"/>
                          <a:cs typeface="+mn-cs"/>
                        </a:rPr>
                        <a:t>Wales</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 £82</a:t>
                      </a:r>
                    </a:p>
                  </a:txBody>
                  <a:tcPr anchor="ctr"/>
                </a:tc>
                <a:tc>
                  <a:txBody>
                    <a:bodyPr/>
                    <a:lstStyle/>
                    <a:p>
                      <a:pPr marL="0" algn="ctr" defTabSz="914400" rtl="0" eaLnBrk="1" latinLnBrk="0" hangingPunct="1"/>
                      <a:r>
                        <a:rPr lang="en-GB" sz="2800" kern="1200" dirty="0">
                          <a:solidFill>
                            <a:schemeClr val="tx1"/>
                          </a:solidFill>
                          <a:latin typeface="+mn-lt"/>
                          <a:ea typeface="+mn-ea"/>
                          <a:cs typeface="+mn-cs"/>
                        </a:rPr>
                        <a:t> £101</a:t>
                      </a:r>
                    </a:p>
                  </a:txBody>
                  <a:tcPr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en-GB" sz="2400"/>
              <a:t>Source: Great Britain Tourism Survey (GBTS) </a:t>
            </a:r>
            <a:r>
              <a:rPr lang="en-US" sz="2400"/>
              <a:t>2024</a:t>
            </a:r>
          </a:p>
          <a:p>
            <a:r>
              <a:rPr lang="en-GB" sz="2400"/>
              <a:t>Base: Great Britain 8,388; England 6,690; Scotland 1,130; Wales 752</a:t>
            </a:r>
            <a:endParaRPr lang="en-US" sz="2400"/>
          </a:p>
        </p:txBody>
      </p:sp>
    </p:spTree>
    <p:extLst>
      <p:ext uri="{BB962C8B-B14F-4D97-AF65-F5344CB8AC3E}">
        <p14:creationId xmlns:p14="http://schemas.microsoft.com/office/powerpoint/2010/main" val="261926576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Average nights per trip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942469"/>
            <a:ext cx="23223538" cy="1552572"/>
          </a:xfrm>
        </p:spPr>
        <p:txBody>
          <a:bodyPr/>
          <a:lstStyle/>
          <a:p>
            <a:pPr algn="just">
              <a:spcAft>
                <a:spcPts val="600"/>
              </a:spcAft>
            </a:pPr>
            <a:r>
              <a:rPr lang="en-GB" sz="2800"/>
              <a:t>Average nights per trip in Great Britian remained static in 2024 at 2.9 nights per trip. Q3 saw slight increases in average nights per trip in 2024 (+3% vs. 2023) due to an uplift by those of retirement age from 3.2 average nights per trip in 2023 to 4.5 average nights per trip in 2024. However, average nights per trip in Great Britain are down for all quarters when compared to 2022, particularly for Q2, which reduced from 3.1 nights per trip in Q2 2022 to 2.8 nights per trip in Q2 2024, as older independents scaled back their trip length.</a:t>
            </a:r>
            <a:endParaRPr lang="en-GB" sz="2800">
              <a:cs typeface="Arial"/>
            </a:endParaRP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Average Nights per Trip</a:t>
            </a:r>
          </a:p>
        </p:txBody>
      </p:sp>
      <p:graphicFrame>
        <p:nvGraphicFramePr>
          <p:cNvPr id="8" name="Content Placeholder 12" descr="Line chart depicting average nights per trip (in millions) by quarter in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2001024894"/>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a:extLst>
              <a:ext uri="{FF2B5EF4-FFF2-40B4-BE49-F238E27FC236}">
                <a16:creationId xmlns:a16="http://schemas.microsoft.com/office/drawing/2014/main" id="{A7045D69-37EF-D4D5-277C-BF46A1F4B80F}"/>
              </a:ext>
            </a:extLst>
          </p:cNvPr>
          <p:cNvGraphicFramePr>
            <a:graphicFrameLocks noGrp="1"/>
          </p:cNvGraphicFramePr>
          <p:nvPr>
            <p:extLst>
              <p:ext uri="{D42A27DB-BD31-4B8C-83A1-F6EECF244321}">
                <p14:modId xmlns:p14="http://schemas.microsoft.com/office/powerpoint/2010/main" val="2364005981"/>
              </p:ext>
            </p:extLst>
          </p:nvPr>
        </p:nvGraphicFramePr>
        <p:xfrm>
          <a:off x="17288890" y="3786186"/>
          <a:ext cx="6498734" cy="818515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2593978">
                <a:tc>
                  <a:txBody>
                    <a:bodyPr/>
                    <a:lstStyle/>
                    <a:p>
                      <a:pPr marL="0" algn="ctr" defTabSz="914400" rtl="0" eaLnBrk="1" latinLnBrk="0" hangingPunct="1"/>
                      <a:r>
                        <a:rPr lang="en-GB" sz="2800" b="1" kern="1200">
                          <a:solidFill>
                            <a:schemeClr val="lt1"/>
                          </a:solidFill>
                          <a:latin typeface="+mn-lt"/>
                          <a:ea typeface="+mn-ea"/>
                          <a:cs typeface="+mn-cs"/>
                        </a:rPr>
                        <a:t>Nation</a:t>
                      </a:r>
                    </a:p>
                  </a:txBody>
                  <a:tcPr anchor="ctr"/>
                </a:tc>
                <a:tc>
                  <a:txBody>
                    <a:bodyPr/>
                    <a:lstStyle/>
                    <a:p>
                      <a:pPr marL="0" algn="ctr" defTabSz="914400" rtl="0" eaLnBrk="1" latinLnBrk="0" hangingPunct="1"/>
                      <a:r>
                        <a:rPr lang="en-US" sz="2800" b="1" kern="1200">
                          <a:solidFill>
                            <a:schemeClr val="lt1"/>
                          </a:solidFill>
                          <a:latin typeface="+mn-lt"/>
                          <a:ea typeface="+mn-ea"/>
                          <a:cs typeface="+mn-cs"/>
                        </a:rPr>
                        <a:t>Average nights per trip 2023</a:t>
                      </a:r>
                      <a:endParaRPr lang="en-GB" sz="2800" b="1" kern="1200">
                        <a:solidFill>
                          <a:schemeClr val="lt1"/>
                        </a:solidFill>
                        <a:latin typeface="+mn-lt"/>
                        <a:ea typeface="+mn-ea"/>
                        <a:cs typeface="+mn-cs"/>
                      </a:endParaRPr>
                    </a:p>
                  </a:txBody>
                  <a:tcPr anchor="ctr"/>
                </a:tc>
                <a:tc>
                  <a:txBody>
                    <a:bodyPr/>
                    <a:lstStyle/>
                    <a:p>
                      <a:pPr marL="0" algn="ctr" defTabSz="914400" rtl="0" eaLnBrk="1" latinLnBrk="0" hangingPunct="1"/>
                      <a:r>
                        <a:rPr lang="en-GB" sz="2800" b="1" kern="1200">
                          <a:solidFill>
                            <a:schemeClr val="lt1"/>
                          </a:solidFill>
                          <a:latin typeface="+mn-lt"/>
                          <a:ea typeface="+mn-ea"/>
                          <a:cs typeface="+mn-cs"/>
                        </a:rPr>
                        <a:t>Average nights per trip 2024</a:t>
                      </a:r>
                    </a:p>
                  </a:txBody>
                  <a:tcPr anchor="ctr"/>
                </a:tc>
                <a:extLst>
                  <a:ext uri="{0D108BD9-81ED-4DB2-BD59-A6C34878D82A}">
                    <a16:rowId xmlns:a16="http://schemas.microsoft.com/office/drawing/2014/main" val="1236938923"/>
                  </a:ext>
                </a:extLst>
              </a:tr>
              <a:tr h="1397793">
                <a:tc>
                  <a:txBody>
                    <a:bodyPr/>
                    <a:lstStyle/>
                    <a:p>
                      <a:pPr marL="0" algn="ctr" defTabSz="914400" rtl="0" eaLnBrk="1" latinLnBrk="0" hangingPunct="1"/>
                      <a:r>
                        <a:rPr lang="en-US" sz="2800" kern="1200">
                          <a:solidFill>
                            <a:schemeClr val="tx1"/>
                          </a:solidFill>
                          <a:latin typeface="+mn-lt"/>
                          <a:ea typeface="+mn-ea"/>
                          <a:cs typeface="+mn-cs"/>
                        </a:rPr>
                        <a:t>GB</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2.9</a:t>
                      </a:r>
                    </a:p>
                  </a:txBody>
                  <a:tcPr anchor="ctr"/>
                </a:tc>
                <a:tc>
                  <a:txBody>
                    <a:bodyPr/>
                    <a:lstStyle/>
                    <a:p>
                      <a:pPr marL="0" algn="ctr" defTabSz="914400" rtl="0" eaLnBrk="1" latinLnBrk="0" hangingPunct="1"/>
                      <a:r>
                        <a:rPr lang="en-GB" sz="2800" kern="1200">
                          <a:solidFill>
                            <a:schemeClr val="tx1"/>
                          </a:solidFill>
                          <a:latin typeface="+mn-lt"/>
                          <a:ea typeface="+mn-ea"/>
                          <a:cs typeface="+mn-cs"/>
                        </a:rPr>
                        <a:t>2.9</a:t>
                      </a:r>
                    </a:p>
                  </a:txBody>
                  <a:tcPr anchor="ctr"/>
                </a:tc>
                <a:extLst>
                  <a:ext uri="{0D108BD9-81ED-4DB2-BD59-A6C34878D82A}">
                    <a16:rowId xmlns:a16="http://schemas.microsoft.com/office/drawing/2014/main" val="2818411631"/>
                  </a:ext>
                </a:extLst>
              </a:tr>
              <a:tr h="1397793">
                <a:tc>
                  <a:txBody>
                    <a:bodyPr/>
                    <a:lstStyle/>
                    <a:p>
                      <a:pPr marL="0" algn="ctr" defTabSz="914400" rtl="0" eaLnBrk="1" latinLnBrk="0" hangingPunct="1"/>
                      <a:r>
                        <a:rPr lang="en-US" sz="2800" kern="1200">
                          <a:solidFill>
                            <a:schemeClr val="tx1"/>
                          </a:solidFill>
                          <a:latin typeface="+mn-lt"/>
                          <a:ea typeface="+mn-ea"/>
                          <a:cs typeface="+mn-cs"/>
                        </a:rPr>
                        <a:t>England</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2.8</a:t>
                      </a:r>
                    </a:p>
                  </a:txBody>
                  <a:tcPr anchor="ctr"/>
                </a:tc>
                <a:tc>
                  <a:txBody>
                    <a:bodyPr/>
                    <a:lstStyle/>
                    <a:p>
                      <a:pPr marL="0" algn="ctr" defTabSz="914400" rtl="0" eaLnBrk="1" latinLnBrk="0" hangingPunct="1"/>
                      <a:r>
                        <a:rPr lang="en-GB" sz="2800" kern="1200">
                          <a:solidFill>
                            <a:schemeClr val="tx1"/>
                          </a:solidFill>
                          <a:latin typeface="+mn-lt"/>
                          <a:ea typeface="+mn-ea"/>
                          <a:cs typeface="+mn-cs"/>
                        </a:rPr>
                        <a:t>2.9</a:t>
                      </a:r>
                    </a:p>
                  </a:txBody>
                  <a:tcPr anchor="ctr"/>
                </a:tc>
                <a:extLst>
                  <a:ext uri="{0D108BD9-81ED-4DB2-BD59-A6C34878D82A}">
                    <a16:rowId xmlns:a16="http://schemas.microsoft.com/office/drawing/2014/main" val="3992828607"/>
                  </a:ext>
                </a:extLst>
              </a:tr>
              <a:tr h="1397793">
                <a:tc>
                  <a:txBody>
                    <a:bodyPr/>
                    <a:lstStyle/>
                    <a:p>
                      <a:pPr marL="0" algn="ctr" defTabSz="914400" rtl="0" eaLnBrk="1" latinLnBrk="0" hangingPunct="1"/>
                      <a:r>
                        <a:rPr lang="en-US" sz="2800" kern="1200">
                          <a:solidFill>
                            <a:schemeClr val="tx1"/>
                          </a:solidFill>
                          <a:latin typeface="+mn-lt"/>
                          <a:ea typeface="+mn-ea"/>
                          <a:cs typeface="+mn-cs"/>
                        </a:rPr>
                        <a:t>Scotland</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2.9</a:t>
                      </a:r>
                    </a:p>
                  </a:txBody>
                  <a:tcPr anchor="ctr"/>
                </a:tc>
                <a:tc>
                  <a:txBody>
                    <a:bodyPr/>
                    <a:lstStyle/>
                    <a:p>
                      <a:pPr marL="0" algn="ctr" defTabSz="914400" rtl="0" eaLnBrk="1" latinLnBrk="0" hangingPunct="1"/>
                      <a:r>
                        <a:rPr lang="en-GB" sz="2800" kern="1200">
                          <a:solidFill>
                            <a:schemeClr val="tx1"/>
                          </a:solidFill>
                          <a:latin typeface="+mn-lt"/>
                          <a:ea typeface="+mn-ea"/>
                          <a:cs typeface="+mn-cs"/>
                        </a:rPr>
                        <a:t>2.8</a:t>
                      </a:r>
                    </a:p>
                  </a:txBody>
                  <a:tcPr anchor="ctr"/>
                </a:tc>
                <a:extLst>
                  <a:ext uri="{0D108BD9-81ED-4DB2-BD59-A6C34878D82A}">
                    <a16:rowId xmlns:a16="http://schemas.microsoft.com/office/drawing/2014/main" val="664184207"/>
                  </a:ext>
                </a:extLst>
              </a:tr>
              <a:tr h="1397793">
                <a:tc>
                  <a:txBody>
                    <a:bodyPr/>
                    <a:lstStyle/>
                    <a:p>
                      <a:pPr marL="0" algn="ctr" defTabSz="914400" rtl="0" eaLnBrk="1" latinLnBrk="0" hangingPunct="1"/>
                      <a:r>
                        <a:rPr lang="en-US" sz="2800" kern="1200">
                          <a:solidFill>
                            <a:schemeClr val="tx1"/>
                          </a:solidFill>
                          <a:latin typeface="+mn-lt"/>
                          <a:ea typeface="+mn-ea"/>
                          <a:cs typeface="+mn-cs"/>
                        </a:rPr>
                        <a:t>Wales</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2.9</a:t>
                      </a:r>
                    </a:p>
                  </a:txBody>
                  <a:tcPr anchor="ctr"/>
                </a:tc>
                <a:tc>
                  <a:txBody>
                    <a:bodyPr/>
                    <a:lstStyle/>
                    <a:p>
                      <a:pPr marL="0" algn="ctr" defTabSz="914400" rtl="0" eaLnBrk="1" latinLnBrk="0" hangingPunct="1"/>
                      <a:r>
                        <a:rPr lang="en-GB" sz="2800" kern="1200" dirty="0">
                          <a:solidFill>
                            <a:schemeClr val="tx1"/>
                          </a:solidFill>
                          <a:latin typeface="+mn-lt"/>
                          <a:ea typeface="+mn-ea"/>
                          <a:cs typeface="+mn-cs"/>
                        </a:rPr>
                        <a:t>2.9</a:t>
                      </a:r>
                    </a:p>
                  </a:txBody>
                  <a:tcPr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en-GB" sz="2400"/>
              <a:t>Source: Great Britain Tourism Survey (GBTS) </a:t>
            </a:r>
            <a:r>
              <a:rPr lang="en-US" sz="2400"/>
              <a:t>2024</a:t>
            </a:r>
          </a:p>
          <a:p>
            <a:r>
              <a:rPr lang="en-GB" sz="2400"/>
              <a:t>Base: Great Britain 8,388; England 6,690; Scotland 1,130; Wales 752</a:t>
            </a:r>
            <a:endParaRPr lang="en-US" sz="2400"/>
          </a:p>
        </p:txBody>
      </p:sp>
    </p:spTree>
    <p:extLst>
      <p:ext uri="{BB962C8B-B14F-4D97-AF65-F5344CB8AC3E}">
        <p14:creationId xmlns:p14="http://schemas.microsoft.com/office/powerpoint/2010/main" val="234780478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64F7B4-1D7A-CC36-CAE9-02FE37058753}"/>
              </a:ext>
            </a:extLst>
          </p:cNvPr>
          <p:cNvSpPr>
            <a:spLocks noGrp="1"/>
          </p:cNvSpPr>
          <p:nvPr>
            <p:ph type="title" idx="4294967295"/>
          </p:nvPr>
        </p:nvSpPr>
        <p:spPr>
          <a:xfrm>
            <a:off x="697937" y="760449"/>
            <a:ext cx="23115588" cy="103885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6000" b="0" i="0" u="none" strike="noStrike" kern="0" cap="none" spc="0" normalizeH="0" baseline="0" noProof="0">
                <a:ln>
                  <a:noFill/>
                </a:ln>
                <a:solidFill>
                  <a:schemeClr val="tx2">
                    <a:lumMod val="20000"/>
                    <a:lumOff val="80000"/>
                  </a:schemeClr>
                </a:solidFill>
                <a:effectLst/>
                <a:uLnTx/>
                <a:uFillTx/>
                <a:latin typeface="+mj-lt"/>
                <a:ea typeface="Wales Sans Body"/>
                <a:cs typeface="Wales Sans Body"/>
                <a:sym typeface="Wales Sans Body"/>
              </a:rPr>
              <a:t>Wales Trips</a:t>
            </a:r>
          </a:p>
        </p:txBody>
      </p:sp>
      <p:sp>
        <p:nvSpPr>
          <p:cNvPr id="3" name="Text Placeholder 2">
            <a:extLst>
              <a:ext uri="{FF2B5EF4-FFF2-40B4-BE49-F238E27FC236}">
                <a16:creationId xmlns:a16="http://schemas.microsoft.com/office/drawing/2014/main" id="{855F2F6E-F379-1B58-8AFD-BFBE4C2C3033}"/>
              </a:ext>
            </a:extLst>
          </p:cNvPr>
          <p:cNvSpPr>
            <a:spLocks noGrp="1"/>
          </p:cNvSpPr>
          <p:nvPr>
            <p:ph type="body" sz="quarter" idx="13"/>
          </p:nvPr>
        </p:nvSpPr>
        <p:spPr/>
        <p:txBody>
          <a:bodyPr/>
          <a:lstStyle/>
          <a:p>
            <a:r>
              <a:rPr lang="en-US"/>
              <a:t>Domestic Overnight Trips in Wales 2022-2024</a:t>
            </a:r>
          </a:p>
        </p:txBody>
      </p:sp>
    </p:spTree>
    <p:extLst>
      <p:ext uri="{BB962C8B-B14F-4D97-AF65-F5344CB8AC3E}">
        <p14:creationId xmlns:p14="http://schemas.microsoft.com/office/powerpoint/2010/main" val="2462619841"/>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FF460C-4A02-8E33-E5D3-714E9348B115}"/>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Summary of overnight trips in Wales in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7" name="Rectangle 6">
            <a:extLst>
              <a:ext uri="{FF2B5EF4-FFF2-40B4-BE49-F238E27FC236}">
                <a16:creationId xmlns:a16="http://schemas.microsoft.com/office/drawing/2014/main" id="{FFCCEF30-995A-0687-74C5-7B15878C0558}"/>
              </a:ext>
              <a:ext uri="{C183D7F6-B498-43B3-948B-1728B52AA6E4}">
                <adec:decorative xmlns:adec="http://schemas.microsoft.com/office/drawing/2017/decorative" val="1"/>
              </a:ext>
            </a:extLst>
          </p:cNvPr>
          <p:cNvSpPr/>
          <p:nvPr/>
        </p:nvSpPr>
        <p:spPr>
          <a:xfrm>
            <a:off x="561975" y="2850487"/>
            <a:ext cx="7420450" cy="40431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a:extLst>
              <a:ext uri="{FF2B5EF4-FFF2-40B4-BE49-F238E27FC236}">
                <a16:creationId xmlns:a16="http://schemas.microsoft.com/office/drawing/2014/main" id="{8EE8CC0A-D7C2-8758-BB86-5C1C2C59149C}"/>
              </a:ext>
            </a:extLst>
          </p:cNvPr>
          <p:cNvSpPr/>
          <p:nvPr/>
        </p:nvSpPr>
        <p:spPr>
          <a:xfrm>
            <a:off x="561975" y="2105025"/>
            <a:ext cx="7420450" cy="7454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2024 trips in Wales (millions)</a:t>
            </a:r>
          </a:p>
        </p:txBody>
      </p:sp>
      <p:graphicFrame>
        <p:nvGraphicFramePr>
          <p:cNvPr id="12" name="Chart 11" descr="Pie chart depicting 2024 annual volume in millions by trip purpose i.e. holiday vs business trips.">
            <a:extLst>
              <a:ext uri="{FF2B5EF4-FFF2-40B4-BE49-F238E27FC236}">
                <a16:creationId xmlns:a16="http://schemas.microsoft.com/office/drawing/2014/main" id="{38FCED24-370A-F0DA-2083-504148739E06}"/>
              </a:ext>
            </a:extLst>
          </p:cNvPr>
          <p:cNvGraphicFramePr/>
          <p:nvPr>
            <p:extLst>
              <p:ext uri="{D42A27DB-BD31-4B8C-83A1-F6EECF244321}">
                <p14:modId xmlns:p14="http://schemas.microsoft.com/office/powerpoint/2010/main" val="1117262646"/>
              </p:ext>
            </p:extLst>
          </p:nvPr>
        </p:nvGraphicFramePr>
        <p:xfrm>
          <a:off x="598488" y="2880843"/>
          <a:ext cx="7420450" cy="404318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F8718CC7-C33C-0327-1EAD-C89C092CB5B2}"/>
              </a:ext>
              <a:ext uri="{C183D7F6-B498-43B3-948B-1728B52AA6E4}">
                <adec:decorative xmlns:adec="http://schemas.microsoft.com/office/drawing/2017/decorative" val="1"/>
              </a:ext>
            </a:extLst>
          </p:cNvPr>
          <p:cNvSpPr/>
          <p:nvPr/>
        </p:nvSpPr>
        <p:spPr>
          <a:xfrm>
            <a:off x="8304217" y="2850487"/>
            <a:ext cx="15481295" cy="40431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2218F6EE-A65B-6EF4-6788-452B7E28505D}"/>
              </a:ext>
            </a:extLst>
          </p:cNvPr>
          <p:cNvSpPr/>
          <p:nvPr/>
        </p:nvSpPr>
        <p:spPr>
          <a:xfrm>
            <a:off x="8304217" y="2105025"/>
            <a:ext cx="15481295" cy="7454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Average duration of trips in 2024 (in days)</a:t>
            </a:r>
          </a:p>
        </p:txBody>
      </p:sp>
      <p:graphicFrame>
        <p:nvGraphicFramePr>
          <p:cNvPr id="13" name="Chart 12" descr="Bar chart depicting average duration of trips in 2024 by trip purpose.">
            <a:extLst>
              <a:ext uri="{FF2B5EF4-FFF2-40B4-BE49-F238E27FC236}">
                <a16:creationId xmlns:a16="http://schemas.microsoft.com/office/drawing/2014/main" id="{E100B6A3-9F1E-CE61-4F83-A19C5375A8B7}"/>
              </a:ext>
            </a:extLst>
          </p:cNvPr>
          <p:cNvGraphicFramePr/>
          <p:nvPr>
            <p:extLst>
              <p:ext uri="{D42A27DB-BD31-4B8C-83A1-F6EECF244321}">
                <p14:modId xmlns:p14="http://schemas.microsoft.com/office/powerpoint/2010/main" val="1627706934"/>
              </p:ext>
            </p:extLst>
          </p:nvPr>
        </p:nvGraphicFramePr>
        <p:xfrm>
          <a:off x="8304217" y="2850487"/>
          <a:ext cx="15481295" cy="4043185"/>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a:extLst>
              <a:ext uri="{FF2B5EF4-FFF2-40B4-BE49-F238E27FC236}">
                <a16:creationId xmlns:a16="http://schemas.microsoft.com/office/drawing/2014/main" id="{3A06694F-658D-3268-DAAC-A2857B9D3FE2}"/>
              </a:ext>
              <a:ext uri="{C183D7F6-B498-43B3-948B-1728B52AA6E4}">
                <adec:decorative xmlns:adec="http://schemas.microsoft.com/office/drawing/2017/decorative" val="1"/>
              </a:ext>
            </a:extLst>
          </p:cNvPr>
          <p:cNvSpPr/>
          <p:nvPr/>
        </p:nvSpPr>
        <p:spPr>
          <a:xfrm>
            <a:off x="561975" y="7936090"/>
            <a:ext cx="15471849" cy="40431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28B4925F-5615-1955-B3F5-458E6AA8969B}"/>
              </a:ext>
            </a:extLst>
          </p:cNvPr>
          <p:cNvSpPr/>
          <p:nvPr/>
        </p:nvSpPr>
        <p:spPr>
          <a:xfrm>
            <a:off x="561975" y="7190629"/>
            <a:ext cx="15471849" cy="7454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Average spend by purpose of trip</a:t>
            </a:r>
          </a:p>
        </p:txBody>
      </p:sp>
      <p:graphicFrame>
        <p:nvGraphicFramePr>
          <p:cNvPr id="17" name="Content Placeholder 12" descr="Line chart depicting average spend per trip by trip purpose for 2024 by quarter.">
            <a:extLst>
              <a:ext uri="{FF2B5EF4-FFF2-40B4-BE49-F238E27FC236}">
                <a16:creationId xmlns:a16="http://schemas.microsoft.com/office/drawing/2014/main" id="{A833AD54-9818-9B7E-2BD0-71C36CB9ACA2}"/>
              </a:ext>
            </a:extLst>
          </p:cNvPr>
          <p:cNvGraphicFramePr/>
          <p:nvPr>
            <p:extLst>
              <p:ext uri="{D42A27DB-BD31-4B8C-83A1-F6EECF244321}">
                <p14:modId xmlns:p14="http://schemas.microsoft.com/office/powerpoint/2010/main" val="3505485693"/>
              </p:ext>
            </p:extLst>
          </p:nvPr>
        </p:nvGraphicFramePr>
        <p:xfrm>
          <a:off x="704850" y="7936090"/>
          <a:ext cx="15125700" cy="4043185"/>
        </p:xfrm>
        <a:graphic>
          <a:graphicData uri="http://schemas.openxmlformats.org/drawingml/2006/chart">
            <c:chart xmlns:c="http://schemas.openxmlformats.org/drawingml/2006/chart" xmlns:r="http://schemas.openxmlformats.org/officeDocument/2006/relationships" r:id="rId5"/>
          </a:graphicData>
        </a:graphic>
      </p:graphicFrame>
      <p:sp>
        <p:nvSpPr>
          <p:cNvPr id="10" name="Rectangle 9">
            <a:extLst>
              <a:ext uri="{FF2B5EF4-FFF2-40B4-BE49-F238E27FC236}">
                <a16:creationId xmlns:a16="http://schemas.microsoft.com/office/drawing/2014/main" id="{3B98456E-6707-2D30-8650-06AFBA2FCFDA}"/>
              </a:ext>
              <a:ext uri="{C183D7F6-B498-43B3-948B-1728B52AA6E4}">
                <adec:decorative xmlns:adec="http://schemas.microsoft.com/office/drawing/2017/decorative" val="1"/>
              </a:ext>
            </a:extLst>
          </p:cNvPr>
          <p:cNvSpPr/>
          <p:nvPr/>
        </p:nvSpPr>
        <p:spPr>
          <a:xfrm>
            <a:off x="16365062" y="7936090"/>
            <a:ext cx="7420450" cy="40431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5563E740-B24E-AB39-EA21-B22DECB4E83D}"/>
              </a:ext>
            </a:extLst>
          </p:cNvPr>
          <p:cNvSpPr/>
          <p:nvPr/>
        </p:nvSpPr>
        <p:spPr>
          <a:xfrm>
            <a:off x="16365062" y="7190629"/>
            <a:ext cx="7420450" cy="7454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2024 spend in Wales (£ millions)</a:t>
            </a:r>
          </a:p>
        </p:txBody>
      </p:sp>
      <p:graphicFrame>
        <p:nvGraphicFramePr>
          <p:cNvPr id="15" name="Chart 14" descr="Pie chart depicting 2024 annual spend in millions by trip purpose.">
            <a:extLst>
              <a:ext uri="{FF2B5EF4-FFF2-40B4-BE49-F238E27FC236}">
                <a16:creationId xmlns:a16="http://schemas.microsoft.com/office/drawing/2014/main" id="{0A2AD938-2DF5-2B45-5EBF-8AECB4B520BE}"/>
              </a:ext>
            </a:extLst>
          </p:cNvPr>
          <p:cNvGraphicFramePr/>
          <p:nvPr>
            <p:extLst>
              <p:ext uri="{D42A27DB-BD31-4B8C-83A1-F6EECF244321}">
                <p14:modId xmlns:p14="http://schemas.microsoft.com/office/powerpoint/2010/main" val="1467159690"/>
              </p:ext>
            </p:extLst>
          </p:nvPr>
        </p:nvGraphicFramePr>
        <p:xfrm>
          <a:off x="16365062" y="7831345"/>
          <a:ext cx="7420450" cy="4043185"/>
        </p:xfrm>
        <a:graphic>
          <a:graphicData uri="http://schemas.openxmlformats.org/drawingml/2006/chart">
            <c:chart xmlns:c="http://schemas.openxmlformats.org/drawingml/2006/chart" xmlns:r="http://schemas.openxmlformats.org/officeDocument/2006/relationships" r:id="rId6"/>
          </a:graphicData>
        </a:graphic>
      </p:graphicFrame>
      <p:sp>
        <p:nvSpPr>
          <p:cNvPr id="16" name="TextBox 15">
            <a:extLst>
              <a:ext uri="{FF2B5EF4-FFF2-40B4-BE49-F238E27FC236}">
                <a16:creationId xmlns:a16="http://schemas.microsoft.com/office/drawing/2014/main" id="{C8BA1C19-58CC-A350-4DDE-CCEFDD2EC807}"/>
              </a:ext>
            </a:extLst>
          </p:cNvPr>
          <p:cNvSpPr txBox="1"/>
          <p:nvPr/>
        </p:nvSpPr>
        <p:spPr>
          <a:xfrm>
            <a:off x="21090193" y="9295579"/>
            <a:ext cx="1229633" cy="1114715"/>
          </a:xfrm>
          <a:prstGeom prst="rect">
            <a:avLst/>
          </a:prstGeom>
          <a:noFill/>
        </p:spPr>
        <p:txBody>
          <a:bodyPr wrap="square" lIns="0" tIns="0" rIns="0" bIns="0" rtlCol="0" anchor="ctr">
            <a:spAutoFit/>
          </a:bodyPr>
          <a:lstStyle/>
          <a:p>
            <a:pPr algn="ctr"/>
            <a:r>
              <a:rPr lang="en-US" sz="2400"/>
              <a:t>Total Wales</a:t>
            </a:r>
          </a:p>
          <a:p>
            <a:pPr algn="ctr"/>
            <a:r>
              <a:rPr lang="en-GB" sz="2400" b="0" i="0" u="none" strike="noStrike">
                <a:solidFill>
                  <a:srgbClr val="000000"/>
                </a:solidFill>
                <a:effectLst/>
                <a:latin typeface="Calibri" panose="020F0502020204030204" pitchFamily="34" charset="0"/>
              </a:rPr>
              <a:t>£2,</a:t>
            </a:r>
            <a:r>
              <a:rPr lang="en-GB" sz="2400">
                <a:latin typeface="Calibri" panose="020F0502020204030204" pitchFamily="34" charset="0"/>
              </a:rPr>
              <a:t>244</a:t>
            </a:r>
            <a:r>
              <a:rPr lang="en-GB" sz="2400" b="0" i="0" u="none" strike="noStrike">
                <a:solidFill>
                  <a:srgbClr val="000000"/>
                </a:solidFill>
                <a:effectLst/>
                <a:latin typeface="Calibri" panose="020F0502020204030204" pitchFamily="34" charset="0"/>
              </a:rPr>
              <a:t>M</a:t>
            </a:r>
            <a:r>
              <a:rPr lang="en-GB" sz="1200"/>
              <a:t> </a:t>
            </a:r>
            <a:endParaRPr lang="en-GB" sz="2400"/>
          </a:p>
        </p:txBody>
      </p:sp>
      <p:sp>
        <p:nvSpPr>
          <p:cNvPr id="3" name="Text Placeholder 2">
            <a:extLst>
              <a:ext uri="{FF2B5EF4-FFF2-40B4-BE49-F238E27FC236}">
                <a16:creationId xmlns:a16="http://schemas.microsoft.com/office/drawing/2014/main" id="{12346F04-7502-26AB-6704-594D03CE6493}"/>
              </a:ext>
            </a:extLst>
          </p:cNvPr>
          <p:cNvSpPr>
            <a:spLocks noGrp="1"/>
          </p:cNvSpPr>
          <p:nvPr>
            <p:ph type="body" sz="quarter" idx="14"/>
          </p:nvPr>
        </p:nvSpPr>
        <p:spPr>
          <a:xfrm>
            <a:off x="561975" y="12107560"/>
            <a:ext cx="20528218" cy="998175"/>
          </a:xfrm>
        </p:spPr>
        <p:txBody>
          <a:bodyPr/>
          <a:lstStyle/>
          <a:p>
            <a:pPr>
              <a:spcBef>
                <a:spcPts val="300"/>
              </a:spcBef>
            </a:pPr>
            <a:r>
              <a:rPr lang="en-US" sz="2400">
                <a:solidFill>
                  <a:schemeClr val="tx1"/>
                </a:solidFill>
              </a:rPr>
              <a:t>*Base size of business trips is between 30 and 100, it is recommended to only use the estimates as indicative. </a:t>
            </a:r>
          </a:p>
          <a:p>
            <a:pPr>
              <a:spcBef>
                <a:spcPts val="300"/>
              </a:spcBef>
            </a:pPr>
            <a:r>
              <a:rPr lang="en-GB" sz="2400">
                <a:solidFill>
                  <a:schemeClr val="tx1"/>
                </a:solidFill>
              </a:rPr>
              <a:t>Source: Great Britain Tourism Survey (GBTS) </a:t>
            </a:r>
            <a:r>
              <a:rPr lang="en-US" sz="2400">
                <a:solidFill>
                  <a:schemeClr val="tx1"/>
                </a:solidFill>
              </a:rPr>
              <a:t>2024</a:t>
            </a:r>
          </a:p>
          <a:p>
            <a:pPr>
              <a:spcBef>
                <a:spcPts val="300"/>
              </a:spcBef>
            </a:pPr>
            <a:r>
              <a:rPr lang="en-US" sz="2400">
                <a:solidFill>
                  <a:schemeClr val="tx1"/>
                </a:solidFill>
              </a:rPr>
              <a:t>Base: Wales 752</a:t>
            </a:r>
          </a:p>
        </p:txBody>
      </p:sp>
    </p:spTree>
    <p:extLst>
      <p:ext uri="{BB962C8B-B14F-4D97-AF65-F5344CB8AC3E}">
        <p14:creationId xmlns:p14="http://schemas.microsoft.com/office/powerpoint/2010/main" val="215573456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Overnight trip purpose by quarter</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4" y="1996560"/>
            <a:ext cx="23223538" cy="1552572"/>
          </a:xfrm>
        </p:spPr>
        <p:txBody>
          <a:bodyPr/>
          <a:lstStyle/>
          <a:p>
            <a:r>
              <a:rPr lang="en-US"/>
              <a:t>Trips in Wales dropped by 10% in 2024, when compared to 2023. </a:t>
            </a:r>
            <a:r>
              <a:rPr lang="en-GB"/>
              <a:t>Holiday trips and visiting friends and family remain the most common reasons for taking an overnight trip in Wales in 2024. </a:t>
            </a:r>
            <a:r>
              <a:rPr lang="en-US"/>
              <a:t>Across seasons, Q3 was still the most popular quarter with 2.4 million overnight trips, however this quarter experienced a decline after a particularly strong Q3 in 2023. Q4 increased marginally (+1%) in 2024, as holiday trips (+9% vs. Q4 2023) and miscellaneous trips (+15% vs. Q4 2023) rose in this quarter. </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Purpose of Trip (millions)</a:t>
            </a:r>
          </a:p>
        </p:txBody>
      </p:sp>
      <p:graphicFrame>
        <p:nvGraphicFramePr>
          <p:cNvPr id="8" name="Content Placeholder 12" descr="Line chart depicting visits (in millions) by trip purpose (holiday, visiting friends and relatives, business and miscellaneous)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4254701741"/>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1124143051"/>
              </p:ext>
            </p:extLst>
          </p:nvPr>
        </p:nvGraphicFramePr>
        <p:xfrm>
          <a:off x="17288890" y="3786187"/>
          <a:ext cx="6498734" cy="8215311"/>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919866">
                <a:tc>
                  <a:txBody>
                    <a:bodyPr/>
                    <a:lstStyle/>
                    <a:p>
                      <a:pPr algn="ctr">
                        <a:lnSpc>
                          <a:spcPct val="90000"/>
                        </a:lnSpc>
                      </a:pPr>
                      <a:r>
                        <a:rPr lang="en-GB" sz="2800"/>
                        <a:t>Trip</a:t>
                      </a:r>
                    </a:p>
                    <a:p>
                      <a:pPr algn="ctr">
                        <a:lnSpc>
                          <a:spcPct val="90000"/>
                        </a:lnSpc>
                      </a:pPr>
                      <a:r>
                        <a:rPr lang="en-GB" sz="2800"/>
                        <a:t>Purpose</a:t>
                      </a:r>
                    </a:p>
                  </a:txBody>
                  <a:tcPr marL="90000" marR="90000" marT="46800" marB="46800" anchor="ctr"/>
                </a:tc>
                <a:tc>
                  <a:txBody>
                    <a:bodyPr/>
                    <a:lstStyle/>
                    <a:p>
                      <a:pPr algn="ctr">
                        <a:lnSpc>
                          <a:spcPct val="90000"/>
                        </a:lnSpc>
                      </a:pPr>
                      <a:r>
                        <a:rPr lang="en-GB" sz="2800"/>
                        <a:t>Number of Trips 2024</a:t>
                      </a:r>
                    </a:p>
                    <a:p>
                      <a:pPr algn="ctr">
                        <a:lnSpc>
                          <a:spcPct val="90000"/>
                        </a:lnSpc>
                      </a:pPr>
                      <a:r>
                        <a:rPr lang="en-GB" sz="2800"/>
                        <a:t>(millions)</a:t>
                      </a:r>
                    </a:p>
                  </a:txBody>
                  <a:tcPr marL="90000" marR="90000" marT="46800" marB="46800" anchor="ctr"/>
                </a:tc>
                <a:tc>
                  <a:txBody>
                    <a:bodyPr/>
                    <a:lstStyle/>
                    <a:p>
                      <a:pPr algn="ctr">
                        <a:lnSpc>
                          <a:spcPct val="90000"/>
                        </a:lnSpc>
                      </a:pPr>
                      <a:r>
                        <a:rPr lang="en-GB" sz="2800"/>
                        <a:t>Proportion of Trips</a:t>
                      </a:r>
                    </a:p>
                  </a:txBody>
                  <a:tcPr marL="90000" marR="90000" marT="46800" marB="46800" anchor="ctr"/>
                </a:tc>
                <a:extLst>
                  <a:ext uri="{0D108BD9-81ED-4DB2-BD59-A6C34878D82A}">
                    <a16:rowId xmlns:a16="http://schemas.microsoft.com/office/drawing/2014/main" val="1236938923"/>
                  </a:ext>
                </a:extLst>
              </a:tr>
              <a:tr h="1259089">
                <a:tc>
                  <a:txBody>
                    <a:bodyPr/>
                    <a:lstStyle/>
                    <a:p>
                      <a:pPr algn="ctr"/>
                      <a:r>
                        <a:rPr lang="en-US" sz="2400">
                          <a:solidFill>
                            <a:schemeClr val="tx1"/>
                          </a:solidFill>
                        </a:rPr>
                        <a:t>Total Trips</a:t>
                      </a:r>
                      <a:endParaRPr lang="en-GB" sz="2400">
                        <a:solidFill>
                          <a:schemeClr val="tx1"/>
                        </a:solidFill>
                      </a:endParaRPr>
                    </a:p>
                  </a:txBody>
                  <a:tcPr marL="90000" marR="90000" marT="46800" marB="46800" anchor="ctr"/>
                </a:tc>
                <a:tc>
                  <a:txBody>
                    <a:bodyPr/>
                    <a:lstStyle/>
                    <a:p>
                      <a:pPr algn="ctr"/>
                      <a:r>
                        <a:rPr lang="en-GB" sz="2400">
                          <a:solidFill>
                            <a:schemeClr val="tx1"/>
                          </a:solidFill>
                        </a:rPr>
                        <a:t>7.61</a:t>
                      </a:r>
                    </a:p>
                  </a:txBody>
                  <a:tcPr marL="90000" marR="90000" marT="46800" marB="46800" anchor="ctr"/>
                </a:tc>
                <a:tc>
                  <a:txBody>
                    <a:bodyPr/>
                    <a:lstStyle/>
                    <a:p>
                      <a:pPr algn="ctr"/>
                      <a:endParaRPr lang="en-GB" sz="2400">
                        <a:solidFill>
                          <a:schemeClr val="tx1"/>
                        </a:solidFill>
                      </a:endParaRPr>
                    </a:p>
                  </a:txBody>
                  <a:tcPr marL="90000" marR="90000" marT="46800" marB="46800" anchor="ctr"/>
                </a:tc>
                <a:extLst>
                  <a:ext uri="{0D108BD9-81ED-4DB2-BD59-A6C34878D82A}">
                    <a16:rowId xmlns:a16="http://schemas.microsoft.com/office/drawing/2014/main" val="2818411631"/>
                  </a:ext>
                </a:extLst>
              </a:tr>
              <a:tr h="1259089">
                <a:tc>
                  <a:txBody>
                    <a:bodyPr/>
                    <a:lstStyle/>
                    <a:p>
                      <a:pPr algn="ctr"/>
                      <a:r>
                        <a:rPr lang="en-US" sz="2400">
                          <a:solidFill>
                            <a:schemeClr val="tx1"/>
                          </a:solidFill>
                        </a:rPr>
                        <a:t>Holiday Trips</a:t>
                      </a:r>
                      <a:endParaRPr lang="en-GB" sz="2400">
                        <a:solidFill>
                          <a:schemeClr val="tx1"/>
                        </a:solidFill>
                      </a:endParaRPr>
                    </a:p>
                  </a:txBody>
                  <a:tcPr marL="90000" marR="90000" marT="46800" marB="46800" anchor="ctr"/>
                </a:tc>
                <a:tc>
                  <a:txBody>
                    <a:bodyPr/>
                    <a:lstStyle/>
                    <a:p>
                      <a:pPr marL="0" algn="ctr" defTabSz="914400" rtl="0" eaLnBrk="1" fontAlgn="ctr" latinLnBrk="0" hangingPunct="1"/>
                      <a:r>
                        <a:rPr lang="en-GB" sz="2400" kern="1200">
                          <a:solidFill>
                            <a:schemeClr val="tx1"/>
                          </a:solidFill>
                          <a:latin typeface="+mn-lt"/>
                          <a:ea typeface="+mn-ea"/>
                          <a:cs typeface="+mn-cs"/>
                        </a:rPr>
                        <a:t>2.88</a:t>
                      </a:r>
                    </a:p>
                  </a:txBody>
                  <a:tcPr marL="7620" marR="7620" marT="7620" marB="0" anchor="ctr"/>
                </a:tc>
                <a:tc>
                  <a:txBody>
                    <a:bodyPr/>
                    <a:lstStyle/>
                    <a:p>
                      <a:pPr marL="0" algn="ctr" defTabSz="914400" rtl="0" eaLnBrk="1" latinLnBrk="0" hangingPunct="1"/>
                      <a:r>
                        <a:rPr lang="en-US" sz="2400" kern="1200">
                          <a:solidFill>
                            <a:schemeClr val="tx1"/>
                          </a:solidFill>
                          <a:latin typeface="+mn-lt"/>
                          <a:ea typeface="+mn-ea"/>
                          <a:cs typeface="+mn-cs"/>
                        </a:rPr>
                        <a:t>38%</a:t>
                      </a:r>
                      <a:endParaRPr lang="en-GB" sz="24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3992828607"/>
                  </a:ext>
                </a:extLst>
              </a:tr>
              <a:tr h="1259089">
                <a:tc>
                  <a:txBody>
                    <a:bodyPr/>
                    <a:lstStyle/>
                    <a:p>
                      <a:pPr algn="ctr"/>
                      <a:r>
                        <a:rPr lang="en-US" sz="2400">
                          <a:solidFill>
                            <a:schemeClr val="tx1"/>
                          </a:solidFill>
                        </a:rPr>
                        <a:t>Visiting Friends and Relatives</a:t>
                      </a:r>
                      <a:endParaRPr lang="en-GB" sz="2400">
                        <a:solidFill>
                          <a:schemeClr val="tx1"/>
                        </a:solidFill>
                      </a:endParaRPr>
                    </a:p>
                  </a:txBody>
                  <a:tcPr marL="90000" marR="90000" marT="46800" marB="46800" anchor="ctr"/>
                </a:tc>
                <a:tc>
                  <a:txBody>
                    <a:bodyPr/>
                    <a:lstStyle/>
                    <a:p>
                      <a:pPr algn="ctr" fontAlgn="b"/>
                      <a:r>
                        <a:rPr lang="en-US" sz="2400" kern="1200">
                          <a:solidFill>
                            <a:schemeClr val="tx1"/>
                          </a:solidFill>
                          <a:latin typeface="+mn-lt"/>
                          <a:ea typeface="+mn-ea"/>
                          <a:cs typeface="+mn-cs"/>
                        </a:rPr>
                        <a:t>2.57</a:t>
                      </a:r>
                    </a:p>
                  </a:txBody>
                  <a:tcPr marL="90000" marR="90000" marT="46800" marB="46800" anchor="ctr"/>
                </a:tc>
                <a:tc>
                  <a:txBody>
                    <a:bodyPr/>
                    <a:lstStyle/>
                    <a:p>
                      <a:pPr algn="ctr"/>
                      <a:r>
                        <a:rPr lang="en-US" sz="2400" kern="1200">
                          <a:solidFill>
                            <a:schemeClr val="tx1"/>
                          </a:solidFill>
                          <a:latin typeface="+mn-lt"/>
                          <a:ea typeface="+mn-ea"/>
                          <a:cs typeface="+mn-cs"/>
                        </a:rPr>
                        <a:t>34%</a:t>
                      </a:r>
                      <a:endParaRPr lang="en-GB" sz="24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664184207"/>
                  </a:ext>
                </a:extLst>
              </a:tr>
              <a:tr h="1259089">
                <a:tc>
                  <a:txBody>
                    <a:bodyPr/>
                    <a:lstStyle/>
                    <a:p>
                      <a:pPr algn="ctr"/>
                      <a:r>
                        <a:rPr lang="en-US" sz="2400">
                          <a:solidFill>
                            <a:schemeClr val="tx1"/>
                          </a:solidFill>
                        </a:rPr>
                        <a:t>Business Trips*</a:t>
                      </a:r>
                      <a:endParaRPr lang="en-GB" sz="2400">
                        <a:solidFill>
                          <a:schemeClr val="tx1"/>
                        </a:solidFill>
                      </a:endParaRPr>
                    </a:p>
                  </a:txBody>
                  <a:tcPr marL="90000" marR="90000" marT="46800" marB="46800" anchor="ctr"/>
                </a:tc>
                <a:tc>
                  <a:txBody>
                    <a:bodyPr/>
                    <a:lstStyle/>
                    <a:p>
                      <a:pPr algn="ctr"/>
                      <a:r>
                        <a:rPr lang="en-US" sz="2400">
                          <a:solidFill>
                            <a:schemeClr val="tx1"/>
                          </a:solidFill>
                        </a:rPr>
                        <a:t>0.51</a:t>
                      </a:r>
                    </a:p>
                  </a:txBody>
                  <a:tcPr marL="90000" marR="90000" marT="46800" marB="46800" anchor="ctr"/>
                </a:tc>
                <a:tc>
                  <a:txBody>
                    <a:bodyPr/>
                    <a:lstStyle/>
                    <a:p>
                      <a:pPr algn="ctr"/>
                      <a:r>
                        <a:rPr lang="en-US" sz="2400">
                          <a:solidFill>
                            <a:schemeClr val="tx1"/>
                          </a:solidFill>
                        </a:rPr>
                        <a:t>7%</a:t>
                      </a:r>
                      <a:endParaRPr lang="en-GB" sz="2400">
                        <a:solidFill>
                          <a:schemeClr val="tx1"/>
                        </a:solidFill>
                      </a:endParaRPr>
                    </a:p>
                  </a:txBody>
                  <a:tcPr marL="90000" marR="90000" marT="46800" marB="46800" anchor="ctr"/>
                </a:tc>
                <a:extLst>
                  <a:ext uri="{0D108BD9-81ED-4DB2-BD59-A6C34878D82A}">
                    <a16:rowId xmlns:a16="http://schemas.microsoft.com/office/drawing/2014/main" val="120076929"/>
                  </a:ext>
                </a:extLst>
              </a:tr>
              <a:tr h="1259089">
                <a:tc>
                  <a:txBody>
                    <a:bodyPr/>
                    <a:lstStyle/>
                    <a:p>
                      <a:pPr algn="ctr"/>
                      <a:r>
                        <a:rPr lang="en-US" sz="2400">
                          <a:solidFill>
                            <a:schemeClr val="tx1"/>
                          </a:solidFill>
                          <a:latin typeface="+mn-lt"/>
                        </a:rPr>
                        <a:t>Miscellaneous Trips</a:t>
                      </a:r>
                      <a:endParaRPr lang="en-GB" sz="2400">
                        <a:solidFill>
                          <a:schemeClr val="tx1"/>
                        </a:solidFill>
                        <a:latin typeface="+mn-lt"/>
                      </a:endParaRPr>
                    </a:p>
                  </a:txBody>
                  <a:tcPr marL="90000" marR="90000" marT="46800" marB="46800" anchor="ctr"/>
                </a:tc>
                <a:tc>
                  <a:txBody>
                    <a:bodyPr/>
                    <a:lstStyle/>
                    <a:p>
                      <a:pPr algn="ctr"/>
                      <a:r>
                        <a:rPr lang="en-US" sz="2400">
                          <a:solidFill>
                            <a:schemeClr val="tx1"/>
                          </a:solidFill>
                        </a:rPr>
                        <a:t>1.66</a:t>
                      </a:r>
                    </a:p>
                  </a:txBody>
                  <a:tcPr marL="90000" marR="90000" marT="46800" marB="46800" anchor="ctr"/>
                </a:tc>
                <a:tc>
                  <a:txBody>
                    <a:bodyPr/>
                    <a:lstStyle/>
                    <a:p>
                      <a:pPr algn="ctr"/>
                      <a:r>
                        <a:rPr lang="en-US" sz="2400" dirty="0">
                          <a:solidFill>
                            <a:schemeClr val="tx1"/>
                          </a:solidFill>
                        </a:rPr>
                        <a:t>22%</a:t>
                      </a:r>
                      <a:endParaRPr lang="en-GB" sz="2400" dirty="0">
                        <a:solidFill>
                          <a:schemeClr val="tx1"/>
                        </a:solidFill>
                      </a:endParaRPr>
                    </a:p>
                  </a:txBody>
                  <a:tcPr marL="90000" marR="90000" marT="46800" marB="46800" anchor="ctr"/>
                </a:tc>
                <a:extLst>
                  <a:ext uri="{0D108BD9-81ED-4DB2-BD59-A6C34878D82A}">
                    <a16:rowId xmlns:a16="http://schemas.microsoft.com/office/drawing/2014/main" val="3281582107"/>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61974" y="12002318"/>
            <a:ext cx="22907625" cy="998175"/>
          </a:xfrm>
        </p:spPr>
        <p:txBody>
          <a:bodyPr/>
          <a:lstStyle/>
          <a:p>
            <a:pPr>
              <a:spcBef>
                <a:spcPts val="300"/>
              </a:spcBef>
            </a:pPr>
            <a:r>
              <a:rPr lang="en-US" sz="2400">
                <a:solidFill>
                  <a:schemeClr val="tx1"/>
                </a:solidFill>
              </a:rPr>
              <a:t>* </a:t>
            </a:r>
            <a:r>
              <a:rPr lang="en-GB" sz="2400">
                <a:solidFill>
                  <a:schemeClr val="tx1"/>
                </a:solidFill>
              </a:rPr>
              <a:t>Base size of business trips is between 30 and 100, it is recommended to only use the estimates as indicative.</a:t>
            </a:r>
            <a:r>
              <a:rPr lang="en-US" sz="2400">
                <a:solidFill>
                  <a:schemeClr val="tx1"/>
                </a:solidFill>
              </a:rPr>
              <a:t>Quarterly business trips have been excluded as base sizes under 30.</a:t>
            </a:r>
          </a:p>
          <a:p>
            <a:pPr>
              <a:spcBef>
                <a:spcPts val="300"/>
              </a:spcBef>
            </a:pPr>
            <a:r>
              <a:rPr lang="en-GB" sz="2400">
                <a:solidFill>
                  <a:schemeClr val="tx1"/>
                </a:solidFill>
              </a:rPr>
              <a:t>Source: Great Britain Tourism Survey (GBTS) </a:t>
            </a:r>
            <a:r>
              <a:rPr lang="en-US" sz="2400">
                <a:solidFill>
                  <a:schemeClr val="tx1"/>
                </a:solidFill>
              </a:rPr>
              <a:t>2024. </a:t>
            </a:r>
          </a:p>
          <a:p>
            <a:pPr>
              <a:spcBef>
                <a:spcPts val="300"/>
              </a:spcBef>
            </a:pPr>
            <a:r>
              <a:rPr lang="en-US" sz="2400">
                <a:solidFill>
                  <a:schemeClr val="tx1"/>
                </a:solidFill>
              </a:rPr>
              <a:t>Base: Wales 752</a:t>
            </a:r>
          </a:p>
          <a:p>
            <a:pPr>
              <a:spcBef>
                <a:spcPts val="300"/>
              </a:spcBef>
            </a:pPr>
            <a:endParaRPr lang="en-US" sz="2400">
              <a:solidFill>
                <a:schemeClr val="tx1"/>
              </a:solidFill>
            </a:endParaRPr>
          </a:p>
        </p:txBody>
      </p:sp>
    </p:spTree>
    <p:extLst>
      <p:ext uri="{BB962C8B-B14F-4D97-AF65-F5344CB8AC3E}">
        <p14:creationId xmlns:p14="http://schemas.microsoft.com/office/powerpoint/2010/main" val="83757568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Average spend by trip purpose</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80231" y="1934708"/>
            <a:ext cx="23223538" cy="1552572"/>
          </a:xfrm>
        </p:spPr>
        <p:txBody>
          <a:bodyPr/>
          <a:lstStyle/>
          <a:p>
            <a:r>
              <a:rPr lang="en-US"/>
              <a:t>All trip types in Wales in 2024 experienced an increase in average spend per trip. Overall, average spend in Wales grew by 23%, well above the 2.5% inflation rate (according to the CPI 12 months to December 2024) experienced in Great Britain in 2024. Average spend on miscellaneous trips in Wales increased the most, from £250 per trip in 2023 to £340 per trip in 2024. Although overnight trips were down in Q3 2024, average spend reached a 3 year high of £359 per trip.</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Average Spend by Purpose of Trip</a:t>
            </a:r>
          </a:p>
        </p:txBody>
      </p:sp>
      <p:graphicFrame>
        <p:nvGraphicFramePr>
          <p:cNvPr id="5" name="Content Placeholder 12" descr="Line chart depicting quarterly average spend per trip by trip purpose between Q2 2021 to Q4 2022.">
            <a:extLst>
              <a:ext uri="{FF2B5EF4-FFF2-40B4-BE49-F238E27FC236}">
                <a16:creationId xmlns:a16="http://schemas.microsoft.com/office/drawing/2014/main" id="{930F7365-56E3-FB8E-8DDA-38E54275A807}"/>
              </a:ext>
            </a:extLst>
          </p:cNvPr>
          <p:cNvGraphicFramePr/>
          <p:nvPr>
            <p:extLst>
              <p:ext uri="{D42A27DB-BD31-4B8C-83A1-F6EECF244321}">
                <p14:modId xmlns:p14="http://schemas.microsoft.com/office/powerpoint/2010/main" val="218601649"/>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785981813"/>
              </p:ext>
            </p:extLst>
          </p:nvPr>
        </p:nvGraphicFramePr>
        <p:xfrm>
          <a:off x="17288890" y="3786187"/>
          <a:ext cx="6498734" cy="8215311"/>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919866">
                <a:tc>
                  <a:txBody>
                    <a:bodyPr/>
                    <a:lstStyle/>
                    <a:p>
                      <a:pPr algn="ctr"/>
                      <a:r>
                        <a:rPr lang="en-GB" sz="2800">
                          <a:latin typeface="+mn-lt"/>
                        </a:rPr>
                        <a:t>Trip</a:t>
                      </a:r>
                    </a:p>
                    <a:p>
                      <a:pPr algn="ctr"/>
                      <a:r>
                        <a:rPr lang="en-GB" sz="2800">
                          <a:latin typeface="+mn-lt"/>
                        </a:rPr>
                        <a:t>Purpose</a:t>
                      </a:r>
                    </a:p>
                  </a:txBody>
                  <a:tcPr marL="90000" marR="90000" marT="46800" marB="46800" anchor="ctr"/>
                </a:tc>
                <a:tc>
                  <a:txBody>
                    <a:bodyPr/>
                    <a:lstStyle/>
                    <a:p>
                      <a:pPr algn="ctr"/>
                      <a:r>
                        <a:rPr lang="en-GB" sz="2800">
                          <a:latin typeface="+mn-lt"/>
                        </a:rPr>
                        <a:t>Average Spend 2023</a:t>
                      </a:r>
                    </a:p>
                  </a:txBody>
                  <a:tcPr marL="90000" marR="90000" marT="46800" marB="46800" anchor="ctr"/>
                </a:tc>
                <a:tc>
                  <a:txBody>
                    <a:bodyPr/>
                    <a:lstStyle/>
                    <a:p>
                      <a:pPr algn="ctr"/>
                      <a:r>
                        <a:rPr lang="en-GB" sz="2800">
                          <a:latin typeface="+mn-lt"/>
                        </a:rPr>
                        <a:t>Average Spend 2024 </a:t>
                      </a:r>
                    </a:p>
                  </a:txBody>
                  <a:tcPr marL="90000" marR="90000" marT="46800" marB="46800" anchor="ctr"/>
                </a:tc>
                <a:extLst>
                  <a:ext uri="{0D108BD9-81ED-4DB2-BD59-A6C34878D82A}">
                    <a16:rowId xmlns:a16="http://schemas.microsoft.com/office/drawing/2014/main" val="1236938923"/>
                  </a:ext>
                </a:extLst>
              </a:tr>
              <a:tr h="1259089">
                <a:tc>
                  <a:txBody>
                    <a:bodyPr/>
                    <a:lstStyle/>
                    <a:p>
                      <a:pPr algn="ctr"/>
                      <a:r>
                        <a:rPr lang="en-US" sz="2400">
                          <a:solidFill>
                            <a:schemeClr val="tx1"/>
                          </a:solidFill>
                        </a:rPr>
                        <a:t>Total Trips</a:t>
                      </a:r>
                      <a:endParaRPr lang="en-GB" sz="2400">
                        <a:solidFill>
                          <a:schemeClr val="tx1"/>
                        </a:solidFill>
                      </a:endParaRPr>
                    </a:p>
                  </a:txBody>
                  <a:tcPr marL="90000" marR="90000" marT="46800" marB="46800" anchor="ctr"/>
                </a:tc>
                <a:tc>
                  <a:txBody>
                    <a:bodyPr/>
                    <a:lstStyle/>
                    <a:p>
                      <a:pPr algn="ctr" fontAlgn="b"/>
                      <a:r>
                        <a:rPr lang="en-GB" sz="2400" b="0" i="0" u="none" strike="noStrike" kern="1200">
                          <a:solidFill>
                            <a:schemeClr val="tx1"/>
                          </a:solidFill>
                          <a:effectLst/>
                          <a:latin typeface="+mn-lt"/>
                          <a:ea typeface="+mn-ea"/>
                          <a:cs typeface="+mn-cs"/>
                        </a:rPr>
                        <a:t>£239</a:t>
                      </a:r>
                    </a:p>
                  </a:txBody>
                  <a:tcPr marL="7620" marR="7620" marT="7620" marB="0" anchor="ctr"/>
                </a:tc>
                <a:tc>
                  <a:txBody>
                    <a:bodyPr/>
                    <a:lstStyle/>
                    <a:p>
                      <a:pPr algn="ctr" fontAlgn="b"/>
                      <a:r>
                        <a:rPr lang="en-GB" sz="2400" b="0" i="0" u="none" strike="noStrike" kern="1200">
                          <a:solidFill>
                            <a:schemeClr val="tx1"/>
                          </a:solidFill>
                          <a:effectLst/>
                          <a:latin typeface="+mn-lt"/>
                          <a:ea typeface="+mn-ea"/>
                          <a:cs typeface="+mn-cs"/>
                        </a:rPr>
                        <a:t>£295</a:t>
                      </a:r>
                    </a:p>
                  </a:txBody>
                  <a:tcPr marL="7620" marR="7620" marT="7620" marB="0" anchor="ctr"/>
                </a:tc>
                <a:extLst>
                  <a:ext uri="{0D108BD9-81ED-4DB2-BD59-A6C34878D82A}">
                    <a16:rowId xmlns:a16="http://schemas.microsoft.com/office/drawing/2014/main" val="2818411631"/>
                  </a:ext>
                </a:extLst>
              </a:tr>
              <a:tr h="1259089">
                <a:tc>
                  <a:txBody>
                    <a:bodyPr/>
                    <a:lstStyle/>
                    <a:p>
                      <a:pPr algn="ctr"/>
                      <a:r>
                        <a:rPr lang="en-US" sz="2400">
                          <a:solidFill>
                            <a:schemeClr val="tx1"/>
                          </a:solidFill>
                        </a:rPr>
                        <a:t>Holiday Trips</a:t>
                      </a:r>
                      <a:endParaRPr lang="en-GB" sz="2400">
                        <a:solidFill>
                          <a:schemeClr val="tx1"/>
                        </a:solidFill>
                      </a:endParaRPr>
                    </a:p>
                  </a:txBody>
                  <a:tcPr marL="90000" marR="90000" marT="46800" marB="46800" anchor="ctr"/>
                </a:tc>
                <a:tc>
                  <a:txBody>
                    <a:bodyPr/>
                    <a:lstStyle/>
                    <a:p>
                      <a:pPr algn="ctr" fontAlgn="b"/>
                      <a:r>
                        <a:rPr lang="en-GB" sz="2400" b="0" i="0" u="none" strike="noStrike" kern="1200">
                          <a:solidFill>
                            <a:schemeClr val="tx1"/>
                          </a:solidFill>
                          <a:effectLst/>
                          <a:latin typeface="+mn-lt"/>
                          <a:ea typeface="+mn-ea"/>
                          <a:cs typeface="+mn-cs"/>
                        </a:rPr>
                        <a:t>£296</a:t>
                      </a:r>
                    </a:p>
                  </a:txBody>
                  <a:tcPr marL="7620" marR="7620" marT="7620" marB="0" anchor="ctr"/>
                </a:tc>
                <a:tc>
                  <a:txBody>
                    <a:bodyPr/>
                    <a:lstStyle/>
                    <a:p>
                      <a:pPr algn="ctr" fontAlgn="b"/>
                      <a:r>
                        <a:rPr lang="en-GB" sz="2400" b="0" i="0" u="none" strike="noStrike" kern="1200">
                          <a:solidFill>
                            <a:schemeClr val="tx1"/>
                          </a:solidFill>
                          <a:effectLst/>
                          <a:latin typeface="+mn-lt"/>
                          <a:ea typeface="+mn-ea"/>
                          <a:cs typeface="+mn-cs"/>
                        </a:rPr>
                        <a:t>£335</a:t>
                      </a:r>
                    </a:p>
                  </a:txBody>
                  <a:tcPr marL="7620" marR="7620" marT="7620" marB="0" anchor="ctr"/>
                </a:tc>
                <a:extLst>
                  <a:ext uri="{0D108BD9-81ED-4DB2-BD59-A6C34878D82A}">
                    <a16:rowId xmlns:a16="http://schemas.microsoft.com/office/drawing/2014/main" val="3992828607"/>
                  </a:ext>
                </a:extLst>
              </a:tr>
              <a:tr h="1259089">
                <a:tc>
                  <a:txBody>
                    <a:bodyPr/>
                    <a:lstStyle/>
                    <a:p>
                      <a:pPr algn="ctr"/>
                      <a:r>
                        <a:rPr lang="en-US" sz="2400">
                          <a:solidFill>
                            <a:schemeClr val="tx1"/>
                          </a:solidFill>
                        </a:rPr>
                        <a:t>Visiting Friends and Relatives</a:t>
                      </a:r>
                      <a:endParaRPr lang="en-GB" sz="2400">
                        <a:solidFill>
                          <a:schemeClr val="tx1"/>
                        </a:solidFill>
                      </a:endParaRPr>
                    </a:p>
                  </a:txBody>
                  <a:tcPr marL="90000" marR="90000" marT="46800" marB="46800" anchor="ctr"/>
                </a:tc>
                <a:tc>
                  <a:txBody>
                    <a:bodyPr/>
                    <a:lstStyle/>
                    <a:p>
                      <a:pPr algn="ctr" fontAlgn="b"/>
                      <a:r>
                        <a:rPr lang="en-GB" sz="2400" b="0" i="0" u="none" strike="noStrike" kern="1200">
                          <a:solidFill>
                            <a:schemeClr val="tx1"/>
                          </a:solidFill>
                          <a:effectLst/>
                          <a:latin typeface="+mn-lt"/>
                          <a:ea typeface="+mn-ea"/>
                          <a:cs typeface="+mn-cs"/>
                        </a:rPr>
                        <a:t>£162</a:t>
                      </a:r>
                    </a:p>
                  </a:txBody>
                  <a:tcPr marL="7620" marR="7620" marT="7620" marB="0" anchor="ctr"/>
                </a:tc>
                <a:tc>
                  <a:txBody>
                    <a:bodyPr/>
                    <a:lstStyle/>
                    <a:p>
                      <a:pPr algn="ctr" fontAlgn="b"/>
                      <a:r>
                        <a:rPr lang="en-GB" sz="2400" b="0" i="0" u="none" strike="noStrike" kern="1200">
                          <a:solidFill>
                            <a:schemeClr val="tx1"/>
                          </a:solidFill>
                          <a:effectLst/>
                          <a:latin typeface="+mn-lt"/>
                          <a:ea typeface="+mn-ea"/>
                          <a:cs typeface="+mn-cs"/>
                        </a:rPr>
                        <a:t>£191</a:t>
                      </a:r>
                    </a:p>
                  </a:txBody>
                  <a:tcPr marL="7620" marR="7620" marT="7620" marB="0" anchor="ctr"/>
                </a:tc>
                <a:extLst>
                  <a:ext uri="{0D108BD9-81ED-4DB2-BD59-A6C34878D82A}">
                    <a16:rowId xmlns:a16="http://schemas.microsoft.com/office/drawing/2014/main" val="664184207"/>
                  </a:ext>
                </a:extLst>
              </a:tr>
              <a:tr h="1259089">
                <a:tc>
                  <a:txBody>
                    <a:bodyPr/>
                    <a:lstStyle/>
                    <a:p>
                      <a:pPr algn="ctr"/>
                      <a:r>
                        <a:rPr lang="en-US" sz="2400">
                          <a:solidFill>
                            <a:schemeClr val="tx1"/>
                          </a:solidFill>
                        </a:rPr>
                        <a:t>Business Trips*</a:t>
                      </a:r>
                      <a:endParaRPr lang="en-GB" sz="2400">
                        <a:solidFill>
                          <a:schemeClr val="tx1"/>
                        </a:solidFill>
                      </a:endParaRPr>
                    </a:p>
                  </a:txBody>
                  <a:tcPr marL="90000" marR="90000" marT="46800" marB="46800" anchor="ctr"/>
                </a:tc>
                <a:tc>
                  <a:txBody>
                    <a:bodyPr/>
                    <a:lstStyle/>
                    <a:p>
                      <a:pPr algn="ctr" fontAlgn="b"/>
                      <a:r>
                        <a:rPr lang="en-GB" sz="2400" b="0" i="0" u="none" strike="noStrike" kern="1200">
                          <a:solidFill>
                            <a:schemeClr val="tx1"/>
                          </a:solidFill>
                          <a:effectLst/>
                          <a:latin typeface="+mn-lt"/>
                          <a:ea typeface="+mn-ea"/>
                          <a:cs typeface="+mn-cs"/>
                        </a:rPr>
                        <a:t>£239</a:t>
                      </a:r>
                    </a:p>
                  </a:txBody>
                  <a:tcPr marL="7620" marR="7620" marT="7620" marB="0" anchor="ctr"/>
                </a:tc>
                <a:tc>
                  <a:txBody>
                    <a:bodyPr/>
                    <a:lstStyle/>
                    <a:p>
                      <a:pPr algn="ctr" fontAlgn="b"/>
                      <a:r>
                        <a:rPr lang="en-GB" sz="2400" b="0" i="0" u="none" strike="noStrike" kern="1200">
                          <a:solidFill>
                            <a:schemeClr val="tx1"/>
                          </a:solidFill>
                          <a:effectLst/>
                          <a:latin typeface="+mn-lt"/>
                          <a:ea typeface="+mn-ea"/>
                          <a:cs typeface="+mn-cs"/>
                        </a:rPr>
                        <a:t>£445</a:t>
                      </a:r>
                    </a:p>
                  </a:txBody>
                  <a:tcPr marL="7620" marR="7620" marT="7620" marB="0" anchor="ctr"/>
                </a:tc>
                <a:extLst>
                  <a:ext uri="{0D108BD9-81ED-4DB2-BD59-A6C34878D82A}">
                    <a16:rowId xmlns:a16="http://schemas.microsoft.com/office/drawing/2014/main" val="120076929"/>
                  </a:ext>
                </a:extLst>
              </a:tr>
              <a:tr h="1259089">
                <a:tc>
                  <a:txBody>
                    <a:bodyPr/>
                    <a:lstStyle/>
                    <a:p>
                      <a:pPr algn="ctr"/>
                      <a:r>
                        <a:rPr lang="en-US" sz="2400">
                          <a:solidFill>
                            <a:schemeClr val="tx1"/>
                          </a:solidFill>
                          <a:latin typeface="+mn-lt"/>
                        </a:rPr>
                        <a:t>Miscellaneous Trips</a:t>
                      </a:r>
                      <a:endParaRPr lang="en-GB" sz="2400">
                        <a:solidFill>
                          <a:schemeClr val="tx1"/>
                        </a:solidFill>
                        <a:latin typeface="+mn-lt"/>
                      </a:endParaRPr>
                    </a:p>
                  </a:txBody>
                  <a:tcPr marL="90000" marR="90000" marT="46800" marB="46800" anchor="ctr"/>
                </a:tc>
                <a:tc>
                  <a:txBody>
                    <a:bodyPr/>
                    <a:lstStyle/>
                    <a:p>
                      <a:pPr algn="ctr" fontAlgn="b"/>
                      <a:r>
                        <a:rPr lang="en-GB" sz="2400" b="0" i="0" u="none" strike="noStrike" kern="1200">
                          <a:solidFill>
                            <a:schemeClr val="tx1"/>
                          </a:solidFill>
                          <a:effectLst/>
                          <a:latin typeface="+mn-lt"/>
                          <a:ea typeface="+mn-ea"/>
                          <a:cs typeface="+mn-cs"/>
                        </a:rPr>
                        <a:t>£250</a:t>
                      </a:r>
                    </a:p>
                  </a:txBody>
                  <a:tcPr marL="7620" marR="7620" marT="7620" marB="0" anchor="ctr"/>
                </a:tc>
                <a:tc>
                  <a:txBody>
                    <a:bodyPr/>
                    <a:lstStyle/>
                    <a:p>
                      <a:pPr algn="ctr" fontAlgn="b"/>
                      <a:r>
                        <a:rPr lang="en-GB" sz="2400" b="0" i="0" u="none" strike="noStrike" kern="1200" dirty="0">
                          <a:solidFill>
                            <a:schemeClr val="tx1"/>
                          </a:solidFill>
                          <a:effectLst/>
                          <a:latin typeface="+mn-lt"/>
                          <a:ea typeface="+mn-ea"/>
                          <a:cs typeface="+mn-cs"/>
                        </a:rPr>
                        <a:t>£340</a:t>
                      </a:r>
                    </a:p>
                  </a:txBody>
                  <a:tcPr marL="7620" marR="7620" marT="7620" marB="0" anchor="ctr"/>
                </a:tc>
                <a:extLst>
                  <a:ext uri="{0D108BD9-81ED-4DB2-BD59-A6C34878D82A}">
                    <a16:rowId xmlns:a16="http://schemas.microsoft.com/office/drawing/2014/main" val="3281582107"/>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61974" y="12002318"/>
            <a:ext cx="23536275" cy="998175"/>
          </a:xfrm>
        </p:spPr>
        <p:txBody>
          <a:bodyPr/>
          <a:lstStyle/>
          <a:p>
            <a:pPr>
              <a:spcBef>
                <a:spcPts val="300"/>
              </a:spcBef>
            </a:pPr>
            <a:r>
              <a:rPr lang="en-GB" sz="2400">
                <a:solidFill>
                  <a:schemeClr val="tx1"/>
                </a:solidFill>
              </a:rPr>
              <a:t>*Base size of business trips is between 30 and 100, it is recommended to only use the estimates as indicative. Quarterly business trips have been excluded as base sizes under 30.</a:t>
            </a:r>
          </a:p>
          <a:p>
            <a:pPr>
              <a:spcBef>
                <a:spcPts val="300"/>
              </a:spcBef>
            </a:pPr>
            <a:r>
              <a:rPr lang="en-GB" sz="2400"/>
              <a:t>**Comparison excludes business trips due to low base sizes.</a:t>
            </a:r>
            <a:endParaRPr lang="en-GB" sz="2400">
              <a:solidFill>
                <a:schemeClr val="tx1"/>
              </a:solidFill>
            </a:endParaRPr>
          </a:p>
          <a:p>
            <a:pPr>
              <a:spcBef>
                <a:spcPts val="300"/>
              </a:spcBef>
            </a:pPr>
            <a:r>
              <a:rPr lang="en-GB" sz="2400">
                <a:solidFill>
                  <a:schemeClr val="tx1"/>
                </a:solidFill>
              </a:rPr>
              <a:t>Source: Great Britain Tourism Survey (GBTS) </a:t>
            </a:r>
            <a:r>
              <a:rPr lang="en-US" sz="2400">
                <a:solidFill>
                  <a:schemeClr val="tx1"/>
                </a:solidFill>
              </a:rPr>
              <a:t>2024</a:t>
            </a:r>
          </a:p>
          <a:p>
            <a:pPr>
              <a:spcBef>
                <a:spcPts val="300"/>
              </a:spcBef>
            </a:pPr>
            <a:r>
              <a:rPr lang="en-US" sz="2400">
                <a:solidFill>
                  <a:schemeClr val="tx1"/>
                </a:solidFill>
              </a:rPr>
              <a:t>Base: Wales 752</a:t>
            </a:r>
          </a:p>
          <a:p>
            <a:pPr>
              <a:spcBef>
                <a:spcPts val="300"/>
              </a:spcBef>
            </a:pPr>
            <a:endParaRPr lang="en-US" sz="2400">
              <a:solidFill>
                <a:schemeClr val="tx1"/>
              </a:solidFill>
            </a:endParaRPr>
          </a:p>
        </p:txBody>
      </p:sp>
    </p:spTree>
    <p:extLst>
      <p:ext uri="{BB962C8B-B14F-4D97-AF65-F5344CB8AC3E}">
        <p14:creationId xmlns:p14="http://schemas.microsoft.com/office/powerpoint/2010/main" val="280776754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Duration of trip</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en-US"/>
              <a:t>The majority of trips in Wales in 2024 lasted 3 nights or less, this was particularly the case for miscellaneous trips (85%). There was a 7 percentage point increase in miscellaneous trips of 1-3 nights in 2024, when compared to 2023, following a similar trend between 2022 and 2023 (+4pp). As in 2023, 1 in 3 (35%) of holiday trips lasted 4-7 nights.</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Duration of Trip 2024 </a:t>
            </a:r>
          </a:p>
        </p:txBody>
      </p:sp>
      <p:graphicFrame>
        <p:nvGraphicFramePr>
          <p:cNvPr id="8" name="Content Placeholder 8" descr="Column chart depicting the duration of trips by trip purpose, split by 1-3 nights, 4-7 nights and 8+ nights. ">
            <a:extLst>
              <a:ext uri="{FF2B5EF4-FFF2-40B4-BE49-F238E27FC236}">
                <a16:creationId xmlns:a16="http://schemas.microsoft.com/office/drawing/2014/main" id="{A392F08D-1C84-2EE1-2210-545801BA0995}"/>
              </a:ext>
            </a:extLst>
          </p:cNvPr>
          <p:cNvGraphicFramePr/>
          <p:nvPr>
            <p:extLst>
              <p:ext uri="{D42A27DB-BD31-4B8C-83A1-F6EECF244321}">
                <p14:modId xmlns:p14="http://schemas.microsoft.com/office/powerpoint/2010/main" val="1190027161"/>
              </p:ext>
            </p:extLst>
          </p:nvPr>
        </p:nvGraphicFramePr>
        <p:xfrm>
          <a:off x="598487" y="4694290"/>
          <a:ext cx="22806588" cy="7099193"/>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76257" y="12071762"/>
            <a:ext cx="20528218" cy="998175"/>
          </a:xfrm>
        </p:spPr>
        <p:txBody>
          <a:bodyPr/>
          <a:lstStyle/>
          <a:p>
            <a:pPr>
              <a:spcBef>
                <a:spcPts val="300"/>
              </a:spcBef>
            </a:pPr>
            <a:r>
              <a:rPr lang="en-US" sz="2400">
                <a:solidFill>
                  <a:schemeClr val="tx1"/>
                </a:solidFill>
              </a:rPr>
              <a:t>*Base size of 8+ nights is between 30 and 100, it is recommended to only use the estimates as indicative. </a:t>
            </a:r>
          </a:p>
          <a:p>
            <a:pPr>
              <a:spcBef>
                <a:spcPts val="300"/>
              </a:spcBef>
            </a:pPr>
            <a:r>
              <a:rPr lang="en-GB" sz="2400">
                <a:solidFill>
                  <a:schemeClr val="tx1"/>
                </a:solidFill>
              </a:rPr>
              <a:t>Source: Great Britain Tourism Survey (GBTS) </a:t>
            </a:r>
            <a:r>
              <a:rPr lang="en-US" sz="2400">
                <a:solidFill>
                  <a:schemeClr val="tx1"/>
                </a:solidFill>
              </a:rPr>
              <a:t>2024</a:t>
            </a:r>
          </a:p>
          <a:p>
            <a:pPr>
              <a:spcBef>
                <a:spcPts val="300"/>
              </a:spcBef>
            </a:pPr>
            <a:r>
              <a:rPr lang="en-US" sz="2400">
                <a:solidFill>
                  <a:schemeClr val="tx1"/>
                </a:solidFill>
              </a:rPr>
              <a:t>Base: Wales 752</a:t>
            </a:r>
          </a:p>
        </p:txBody>
      </p:sp>
    </p:spTree>
    <p:extLst>
      <p:ext uri="{BB962C8B-B14F-4D97-AF65-F5344CB8AC3E}">
        <p14:creationId xmlns:p14="http://schemas.microsoft.com/office/powerpoint/2010/main" val="303555202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Average duration of trip by quarter</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927613"/>
            <a:ext cx="23223538" cy="1552572"/>
          </a:xfrm>
        </p:spPr>
        <p:txBody>
          <a:bodyPr/>
          <a:lstStyle/>
          <a:p>
            <a:r>
              <a:rPr lang="en-GB"/>
              <a:t>As in 2023, there was an average of 2.9 nights per trip in Wales in 2024. However, the average duration of holiday trips increased from 3.4 night per holiday trip in 2023 to 3.6 nights per holiday trip in 2024. While average spend increased for miscellaneous trips in 2024, the average duration dropped from 2.5 nights per trip in 2023 to 2.1 nights per trip in 2024. Q3 in 2024 experienced a peak in the average duration of trips, jumping from 3.7 holiday nights per trip in Q3 2023 to 4.3 nights per holiday trip in Q3 2024. </a:t>
            </a:r>
          </a:p>
          <a:p>
            <a:endParaRPr lang="en-US"/>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4146" y="4230663"/>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4146" y="3542508"/>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Average Duration of Trip</a:t>
            </a:r>
          </a:p>
        </p:txBody>
      </p:sp>
      <p:graphicFrame>
        <p:nvGraphicFramePr>
          <p:cNvPr id="8" name="Content Placeholder 12" descr="Line chart depicting average duration of trips by trip purpose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2300247644"/>
              </p:ext>
            </p:extLst>
          </p:nvPr>
        </p:nvGraphicFramePr>
        <p:xfrm>
          <a:off x="721789" y="4355309"/>
          <a:ext cx="16097250" cy="7277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2858170250"/>
              </p:ext>
            </p:extLst>
          </p:nvPr>
        </p:nvGraphicFramePr>
        <p:xfrm>
          <a:off x="17286779" y="3531395"/>
          <a:ext cx="6498734" cy="8216131"/>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2651145">
                <a:tc>
                  <a:txBody>
                    <a:bodyPr/>
                    <a:lstStyle/>
                    <a:p>
                      <a:pPr algn="ctr"/>
                      <a:r>
                        <a:rPr lang="en-GB" sz="2800">
                          <a:latin typeface="+mn-lt"/>
                        </a:rPr>
                        <a:t>Trip</a:t>
                      </a:r>
                    </a:p>
                    <a:p>
                      <a:pPr algn="ctr"/>
                      <a:r>
                        <a:rPr lang="en-GB" sz="2800">
                          <a:latin typeface="+mn-lt"/>
                        </a:rPr>
                        <a:t>Purpose</a:t>
                      </a:r>
                    </a:p>
                  </a:txBody>
                  <a:tcPr marL="90000" marR="90000" marT="46800" marB="46800" anchor="ctr"/>
                </a:tc>
                <a:tc>
                  <a:txBody>
                    <a:bodyPr/>
                    <a:lstStyle/>
                    <a:p>
                      <a:pPr algn="ctr"/>
                      <a:r>
                        <a:rPr lang="en-GB" sz="2800">
                          <a:latin typeface="+mn-lt"/>
                        </a:rPr>
                        <a:t>Average Duration</a:t>
                      </a:r>
                      <a:br>
                        <a:rPr lang="en-GB" sz="2800">
                          <a:latin typeface="+mn-lt"/>
                        </a:rPr>
                      </a:br>
                      <a:r>
                        <a:rPr lang="en-GB" sz="2800">
                          <a:latin typeface="+mn-lt"/>
                        </a:rPr>
                        <a:t>2023</a:t>
                      </a:r>
                    </a:p>
                  </a:txBody>
                  <a:tcPr marL="90000" marR="90000" marT="46800" marB="46800" anchor="ctr"/>
                </a:tc>
                <a:tc>
                  <a:txBody>
                    <a:bodyPr/>
                    <a:lstStyle/>
                    <a:p>
                      <a:pPr algn="ctr"/>
                      <a:r>
                        <a:rPr lang="en-GB" sz="2800">
                          <a:latin typeface="+mn-lt"/>
                        </a:rPr>
                        <a:t>Average Duration 2024</a:t>
                      </a:r>
                    </a:p>
                  </a:txBody>
                  <a:tcPr marL="90000" marR="90000" marT="46800" marB="46800" anchor="ctr"/>
                </a:tc>
                <a:extLst>
                  <a:ext uri="{0D108BD9-81ED-4DB2-BD59-A6C34878D82A}">
                    <a16:rowId xmlns:a16="http://schemas.microsoft.com/office/drawing/2014/main" val="1236938923"/>
                  </a:ext>
                </a:extLst>
              </a:tr>
              <a:tr h="983539">
                <a:tc>
                  <a:txBody>
                    <a:bodyPr/>
                    <a:lstStyle/>
                    <a:p>
                      <a:pPr algn="ctr"/>
                      <a:r>
                        <a:rPr lang="en-US" sz="2400">
                          <a:solidFill>
                            <a:schemeClr val="tx1"/>
                          </a:solidFill>
                        </a:rPr>
                        <a:t>Total Trips</a:t>
                      </a:r>
                      <a:endParaRPr lang="en-GB" sz="2400">
                        <a:solidFill>
                          <a:schemeClr val="tx1"/>
                        </a:solidFill>
                      </a:endParaRPr>
                    </a:p>
                  </a:txBody>
                  <a:tcPr marL="90000" marR="90000" marT="46800" marB="4680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2.9</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2.9</a:t>
                      </a:r>
                    </a:p>
                  </a:txBody>
                  <a:tcPr marL="7620" marR="7620" marT="7620" marB="0" anchor="ctr"/>
                </a:tc>
                <a:extLst>
                  <a:ext uri="{0D108BD9-81ED-4DB2-BD59-A6C34878D82A}">
                    <a16:rowId xmlns:a16="http://schemas.microsoft.com/office/drawing/2014/main" val="2818411631"/>
                  </a:ext>
                </a:extLst>
              </a:tr>
              <a:tr h="983539">
                <a:tc>
                  <a:txBody>
                    <a:bodyPr/>
                    <a:lstStyle/>
                    <a:p>
                      <a:pPr algn="ctr"/>
                      <a:r>
                        <a:rPr lang="en-US" sz="2400">
                          <a:solidFill>
                            <a:schemeClr val="tx1"/>
                          </a:solidFill>
                        </a:rPr>
                        <a:t>Holiday Trips</a:t>
                      </a:r>
                      <a:endParaRPr lang="en-GB" sz="2400">
                        <a:solidFill>
                          <a:schemeClr val="tx1"/>
                        </a:solidFill>
                      </a:endParaRPr>
                    </a:p>
                  </a:txBody>
                  <a:tcPr marL="90000" marR="90000" marT="46800" marB="4680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3.4</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3.6</a:t>
                      </a:r>
                    </a:p>
                  </a:txBody>
                  <a:tcPr marL="7620" marR="7620" marT="7620" marB="0" anchor="ctr"/>
                </a:tc>
                <a:extLst>
                  <a:ext uri="{0D108BD9-81ED-4DB2-BD59-A6C34878D82A}">
                    <a16:rowId xmlns:a16="http://schemas.microsoft.com/office/drawing/2014/main" val="3992828607"/>
                  </a:ext>
                </a:extLst>
              </a:tr>
              <a:tr h="1508094">
                <a:tc>
                  <a:txBody>
                    <a:bodyPr/>
                    <a:lstStyle/>
                    <a:p>
                      <a:pPr algn="ctr"/>
                      <a:r>
                        <a:rPr lang="en-US" sz="2400">
                          <a:solidFill>
                            <a:schemeClr val="tx1"/>
                          </a:solidFill>
                        </a:rPr>
                        <a:t>Visiting Friends and Relatives</a:t>
                      </a:r>
                      <a:endParaRPr lang="en-GB" sz="2400">
                        <a:solidFill>
                          <a:schemeClr val="tx1"/>
                        </a:solidFill>
                      </a:endParaRPr>
                    </a:p>
                  </a:txBody>
                  <a:tcPr marL="90000" marR="90000" marT="46800" marB="4680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2.6</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2.7</a:t>
                      </a:r>
                    </a:p>
                  </a:txBody>
                  <a:tcPr marL="7620" marR="7620" marT="7620" marB="0" anchor="ctr"/>
                </a:tc>
                <a:extLst>
                  <a:ext uri="{0D108BD9-81ED-4DB2-BD59-A6C34878D82A}">
                    <a16:rowId xmlns:a16="http://schemas.microsoft.com/office/drawing/2014/main" val="664184207"/>
                  </a:ext>
                </a:extLst>
              </a:tr>
              <a:tr h="1044907">
                <a:tc>
                  <a:txBody>
                    <a:bodyPr/>
                    <a:lstStyle/>
                    <a:p>
                      <a:pPr algn="ctr"/>
                      <a:r>
                        <a:rPr lang="en-US" sz="2400">
                          <a:solidFill>
                            <a:schemeClr val="tx1"/>
                          </a:solidFill>
                        </a:rPr>
                        <a:t>Business Trips*</a:t>
                      </a:r>
                      <a:endParaRPr lang="en-GB" sz="2400">
                        <a:solidFill>
                          <a:schemeClr val="tx1"/>
                        </a:solidFill>
                      </a:endParaRPr>
                    </a:p>
                  </a:txBody>
                  <a:tcPr marL="90000" marR="90000" marT="46800" marB="4680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3.2</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2.6</a:t>
                      </a:r>
                    </a:p>
                  </a:txBody>
                  <a:tcPr marL="7620" marR="7620" marT="7620" marB="0" anchor="ctr"/>
                </a:tc>
                <a:extLst>
                  <a:ext uri="{0D108BD9-81ED-4DB2-BD59-A6C34878D82A}">
                    <a16:rowId xmlns:a16="http://schemas.microsoft.com/office/drawing/2014/main" val="120076929"/>
                  </a:ext>
                </a:extLst>
              </a:tr>
              <a:tr h="1044907">
                <a:tc>
                  <a:txBody>
                    <a:bodyPr/>
                    <a:lstStyle/>
                    <a:p>
                      <a:pPr algn="ctr"/>
                      <a:r>
                        <a:rPr lang="en-US" sz="2400">
                          <a:solidFill>
                            <a:schemeClr val="tx1"/>
                          </a:solidFill>
                          <a:latin typeface="+mn-lt"/>
                        </a:rPr>
                        <a:t>Miscellaneous Trips</a:t>
                      </a:r>
                      <a:endParaRPr lang="en-GB" sz="2400">
                        <a:solidFill>
                          <a:schemeClr val="tx1"/>
                        </a:solidFill>
                        <a:latin typeface="+mn-lt"/>
                      </a:endParaRPr>
                    </a:p>
                  </a:txBody>
                  <a:tcPr marL="90000" marR="90000" marT="46800" marB="4680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2.5</a:t>
                      </a:r>
                    </a:p>
                  </a:txBody>
                  <a:tcPr marL="7620" marR="7620" marT="7620" marB="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2.1</a:t>
                      </a:r>
                    </a:p>
                  </a:txBody>
                  <a:tcPr marL="7620" marR="7620" marT="7620" marB="0" anchor="ctr"/>
                </a:tc>
                <a:extLst>
                  <a:ext uri="{0D108BD9-81ED-4DB2-BD59-A6C34878D82A}">
                    <a16:rowId xmlns:a16="http://schemas.microsoft.com/office/drawing/2014/main" val="3281582107"/>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61974" y="12002318"/>
            <a:ext cx="24203025" cy="998175"/>
          </a:xfrm>
        </p:spPr>
        <p:txBody>
          <a:bodyPr/>
          <a:lstStyle/>
          <a:p>
            <a:pPr>
              <a:spcBef>
                <a:spcPts val="300"/>
              </a:spcBef>
            </a:pPr>
            <a:r>
              <a:rPr lang="en-US" sz="2400">
                <a:solidFill>
                  <a:schemeClr val="tx1"/>
                </a:solidFill>
              </a:rPr>
              <a:t>*Base size of business trips is between 30 and 100, it is recommended to only use the estimates as indicative. Quarterly business trips have been excluded as base sizes under 30. </a:t>
            </a:r>
          </a:p>
          <a:p>
            <a:pPr>
              <a:spcBef>
                <a:spcPts val="300"/>
              </a:spcBef>
            </a:pPr>
            <a:r>
              <a:rPr lang="en-GB" sz="2400">
                <a:solidFill>
                  <a:schemeClr val="tx1"/>
                </a:solidFill>
              </a:rPr>
              <a:t>Source: Great Britain Tourism Survey (GBTS) </a:t>
            </a:r>
            <a:r>
              <a:rPr lang="en-US" sz="2400">
                <a:solidFill>
                  <a:schemeClr val="tx1"/>
                </a:solidFill>
              </a:rPr>
              <a:t>2024</a:t>
            </a:r>
          </a:p>
          <a:p>
            <a:pPr>
              <a:spcBef>
                <a:spcPts val="300"/>
              </a:spcBef>
            </a:pPr>
            <a:r>
              <a:rPr lang="en-US" sz="2400">
                <a:solidFill>
                  <a:schemeClr val="tx1"/>
                </a:solidFill>
              </a:rPr>
              <a:t>Base: Wales 752</a:t>
            </a:r>
          </a:p>
          <a:p>
            <a:pPr>
              <a:spcBef>
                <a:spcPts val="300"/>
              </a:spcBef>
            </a:pPr>
            <a:endParaRPr lang="en-US" sz="2400">
              <a:solidFill>
                <a:schemeClr val="tx1"/>
              </a:solidFill>
            </a:endParaRPr>
          </a:p>
        </p:txBody>
      </p:sp>
    </p:spTree>
    <p:extLst>
      <p:ext uri="{BB962C8B-B14F-4D97-AF65-F5344CB8AC3E}">
        <p14:creationId xmlns:p14="http://schemas.microsoft.com/office/powerpoint/2010/main" val="370365378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Location type of main place visited overnight</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en-US"/>
              <a:t>Cities and large towns were the most popular destination type in Wales 2024, representing 29% of trips, and increased their share of trips by 3 percentage points when compared to 2023. Wales is unique from other nations in its more equal distribution of trips across all destination types, with small towns being almost as popular as cities and large towns. The peak in trips to the seaside in Q3 2023 wasn’t replicated in Q3 2024, which may be due to a cooler than average June and July in 2024 following a the warmest Q3 on record in 2023.</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Location Type of Main Place Visited (millions)</a:t>
            </a:r>
          </a:p>
        </p:txBody>
      </p:sp>
      <p:graphicFrame>
        <p:nvGraphicFramePr>
          <p:cNvPr id="8" name="Content Placeholder 12" descr="Line chart depicting trips (in millions) by location type (seaside, large city, small town, countryside)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3810800957"/>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1990308089"/>
              </p:ext>
            </p:extLst>
          </p:nvPr>
        </p:nvGraphicFramePr>
        <p:xfrm>
          <a:off x="17288890" y="3786187"/>
          <a:ext cx="6498734" cy="821613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643226">
                <a:tc>
                  <a:txBody>
                    <a:bodyPr/>
                    <a:lstStyle/>
                    <a:p>
                      <a:pPr algn="ctr"/>
                      <a:r>
                        <a:rPr lang="en-GB" sz="2800"/>
                        <a:t>Location Type</a:t>
                      </a:r>
                    </a:p>
                  </a:txBody>
                  <a:tcPr marL="90000" marR="90000" marT="46800" marB="46800" anchor="ctr"/>
                </a:tc>
                <a:tc>
                  <a:txBody>
                    <a:bodyPr/>
                    <a:lstStyle/>
                    <a:p>
                      <a:pPr algn="ctr"/>
                      <a:r>
                        <a:rPr lang="en-GB" sz="2800"/>
                        <a:t>Trips 2024</a:t>
                      </a:r>
                    </a:p>
                    <a:p>
                      <a:pPr algn="ctr"/>
                      <a:r>
                        <a:rPr lang="en-GB" sz="2800"/>
                        <a:t>(millions)</a:t>
                      </a:r>
                    </a:p>
                  </a:txBody>
                  <a:tcPr marL="90000" marR="90000" marT="46800" marB="46800" anchor="ctr"/>
                </a:tc>
                <a:tc>
                  <a:txBody>
                    <a:bodyPr/>
                    <a:lstStyle/>
                    <a:p>
                      <a:pPr algn="ctr"/>
                      <a:r>
                        <a:rPr lang="en-GB" sz="2800"/>
                        <a:t>Proportion of Trips</a:t>
                      </a:r>
                    </a:p>
                  </a:txBody>
                  <a:tcPr marL="90000" marR="90000" marT="46800" marB="46800" anchor="ctr"/>
                </a:tc>
                <a:extLst>
                  <a:ext uri="{0D108BD9-81ED-4DB2-BD59-A6C34878D82A}">
                    <a16:rowId xmlns:a16="http://schemas.microsoft.com/office/drawing/2014/main" val="1236938923"/>
                  </a:ext>
                </a:extLst>
              </a:tr>
              <a:tr h="1643226">
                <a:tc>
                  <a:txBody>
                    <a:bodyPr/>
                    <a:lstStyle/>
                    <a:p>
                      <a:pPr algn="ctr"/>
                      <a:r>
                        <a:rPr lang="en-GB" sz="2400">
                          <a:solidFill>
                            <a:schemeClr val="tx1"/>
                          </a:solidFill>
                          <a:latin typeface="+mn-lt"/>
                        </a:rPr>
                        <a:t>Seaside or other coastal</a:t>
                      </a:r>
                    </a:p>
                  </a:txBody>
                  <a:tcPr marL="90000" marR="90000" marT="46800" marB="46800" anchor="ctr"/>
                </a:tc>
                <a:tc>
                  <a:txBody>
                    <a:bodyPr/>
                    <a:lstStyle/>
                    <a:p>
                      <a:pPr algn="ctr" fontAlgn="b"/>
                      <a:r>
                        <a:rPr lang="en-GB" sz="2400" b="0" i="0" u="none" strike="noStrike">
                          <a:solidFill>
                            <a:schemeClr val="tx1"/>
                          </a:solidFill>
                          <a:effectLst/>
                          <a:latin typeface="+mn-lt"/>
                        </a:rPr>
                        <a:t>1.4</a:t>
                      </a:r>
                    </a:p>
                  </a:txBody>
                  <a:tcPr marL="7620" marR="7620" marT="7620" marB="0" anchor="ctr"/>
                </a:tc>
                <a:tc>
                  <a:txBody>
                    <a:bodyPr/>
                    <a:lstStyle/>
                    <a:p>
                      <a:pPr algn="ctr" fontAlgn="ctr"/>
                      <a:r>
                        <a:rPr lang="en-GB" sz="2400" b="0" i="0" u="none" strike="noStrike">
                          <a:solidFill>
                            <a:schemeClr val="tx1"/>
                          </a:solidFill>
                          <a:effectLst/>
                          <a:latin typeface="+mn-lt"/>
                        </a:rPr>
                        <a:t>19%</a:t>
                      </a:r>
                    </a:p>
                  </a:txBody>
                  <a:tcPr marL="7620" marR="7620" marT="7620" marB="0" anchor="ctr"/>
                </a:tc>
                <a:extLst>
                  <a:ext uri="{0D108BD9-81ED-4DB2-BD59-A6C34878D82A}">
                    <a16:rowId xmlns:a16="http://schemas.microsoft.com/office/drawing/2014/main" val="2818411631"/>
                  </a:ext>
                </a:extLst>
              </a:tr>
              <a:tr h="1643226">
                <a:tc>
                  <a:txBody>
                    <a:bodyPr/>
                    <a:lstStyle/>
                    <a:p>
                      <a:pPr algn="ctr"/>
                      <a:r>
                        <a:rPr lang="en-US" sz="2400">
                          <a:solidFill>
                            <a:schemeClr val="tx1"/>
                          </a:solidFill>
                          <a:latin typeface="+mn-lt"/>
                        </a:rPr>
                        <a:t>Large city/ large town</a:t>
                      </a:r>
                    </a:p>
                  </a:txBody>
                  <a:tcPr marL="90000" marR="90000" marT="46800" marB="46800" anchor="ctr"/>
                </a:tc>
                <a:tc>
                  <a:txBody>
                    <a:bodyPr/>
                    <a:lstStyle/>
                    <a:p>
                      <a:pPr algn="ctr" fontAlgn="b"/>
                      <a:r>
                        <a:rPr lang="en-GB" sz="2400" b="0" i="0" u="none" strike="noStrike">
                          <a:solidFill>
                            <a:schemeClr val="tx1"/>
                          </a:solidFill>
                          <a:effectLst/>
                          <a:latin typeface="+mn-lt"/>
                        </a:rPr>
                        <a:t>2.2</a:t>
                      </a:r>
                    </a:p>
                  </a:txBody>
                  <a:tcPr marL="7620" marR="7620" marT="7620" marB="0" anchor="ctr"/>
                </a:tc>
                <a:tc>
                  <a:txBody>
                    <a:bodyPr/>
                    <a:lstStyle/>
                    <a:p>
                      <a:pPr algn="ctr" fontAlgn="ctr"/>
                      <a:r>
                        <a:rPr lang="en-GB" sz="2400" b="0" i="0" u="none" strike="noStrike">
                          <a:solidFill>
                            <a:schemeClr val="tx1"/>
                          </a:solidFill>
                          <a:effectLst/>
                          <a:latin typeface="+mn-lt"/>
                        </a:rPr>
                        <a:t>29%</a:t>
                      </a:r>
                    </a:p>
                  </a:txBody>
                  <a:tcPr marL="7620" marR="7620" marT="7620" marB="0" anchor="ctr"/>
                </a:tc>
                <a:extLst>
                  <a:ext uri="{0D108BD9-81ED-4DB2-BD59-A6C34878D82A}">
                    <a16:rowId xmlns:a16="http://schemas.microsoft.com/office/drawing/2014/main" val="3992828607"/>
                  </a:ext>
                </a:extLst>
              </a:tr>
              <a:tr h="1643226">
                <a:tc>
                  <a:txBody>
                    <a:bodyPr/>
                    <a:lstStyle/>
                    <a:p>
                      <a:pPr algn="ctr"/>
                      <a:r>
                        <a:rPr lang="en-GB" sz="2400">
                          <a:solidFill>
                            <a:schemeClr val="tx1"/>
                          </a:solidFill>
                          <a:latin typeface="+mn-lt"/>
                        </a:rPr>
                        <a:t>Small town</a:t>
                      </a:r>
                    </a:p>
                  </a:txBody>
                  <a:tcPr marL="90000" marR="90000" marT="46800" marB="46800" anchor="ctr"/>
                </a:tc>
                <a:tc>
                  <a:txBody>
                    <a:bodyPr/>
                    <a:lstStyle/>
                    <a:p>
                      <a:pPr algn="ctr" fontAlgn="b"/>
                      <a:r>
                        <a:rPr lang="en-GB" sz="2400" b="0" i="0" u="none" strike="noStrike">
                          <a:solidFill>
                            <a:schemeClr val="tx1"/>
                          </a:solidFill>
                          <a:effectLst/>
                          <a:latin typeface="+mn-lt"/>
                        </a:rPr>
                        <a:t>2.0</a:t>
                      </a:r>
                    </a:p>
                  </a:txBody>
                  <a:tcPr marL="7620" marR="7620" marT="7620" marB="0" anchor="ctr"/>
                </a:tc>
                <a:tc>
                  <a:txBody>
                    <a:bodyPr/>
                    <a:lstStyle/>
                    <a:p>
                      <a:pPr algn="ctr" fontAlgn="ctr"/>
                      <a:r>
                        <a:rPr lang="en-GB" sz="2400" b="0" i="0" u="none" strike="noStrike">
                          <a:solidFill>
                            <a:schemeClr val="tx1"/>
                          </a:solidFill>
                          <a:effectLst/>
                          <a:latin typeface="+mn-lt"/>
                        </a:rPr>
                        <a:t>27%</a:t>
                      </a:r>
                    </a:p>
                  </a:txBody>
                  <a:tcPr marL="7620" marR="7620" marT="7620" marB="0" anchor="ctr"/>
                </a:tc>
                <a:extLst>
                  <a:ext uri="{0D108BD9-81ED-4DB2-BD59-A6C34878D82A}">
                    <a16:rowId xmlns:a16="http://schemas.microsoft.com/office/drawing/2014/main" val="664184207"/>
                  </a:ext>
                </a:extLst>
              </a:tr>
              <a:tr h="1643226">
                <a:tc>
                  <a:txBody>
                    <a:bodyPr/>
                    <a:lstStyle/>
                    <a:p>
                      <a:pPr algn="ctr" fontAlgn="b"/>
                      <a:r>
                        <a:rPr lang="en-GB" sz="2400" b="0" i="0" u="none" strike="noStrike">
                          <a:solidFill>
                            <a:schemeClr val="tx1"/>
                          </a:solidFill>
                          <a:effectLst/>
                          <a:latin typeface="+mn-lt"/>
                        </a:rPr>
                        <a:t>Countryside/ village</a:t>
                      </a:r>
                    </a:p>
                  </a:txBody>
                  <a:tcPr marL="90000" marR="90000" marT="46800" marB="46800" anchor="ctr"/>
                </a:tc>
                <a:tc>
                  <a:txBody>
                    <a:bodyPr/>
                    <a:lstStyle/>
                    <a:p>
                      <a:pPr algn="ctr" fontAlgn="b"/>
                      <a:r>
                        <a:rPr lang="en-GB" sz="2400" b="0" i="0" u="none" strike="noStrike">
                          <a:solidFill>
                            <a:schemeClr val="tx1"/>
                          </a:solidFill>
                          <a:effectLst/>
                          <a:latin typeface="+mn-lt"/>
                        </a:rPr>
                        <a:t>1.8</a:t>
                      </a:r>
                    </a:p>
                  </a:txBody>
                  <a:tcPr marL="7620" marR="7620" marT="7620" marB="0" anchor="ctr"/>
                </a:tc>
                <a:tc>
                  <a:txBody>
                    <a:bodyPr/>
                    <a:lstStyle/>
                    <a:p>
                      <a:pPr algn="ctr" fontAlgn="ctr"/>
                      <a:r>
                        <a:rPr lang="en-GB" sz="2400" b="0" i="0" u="none" strike="noStrike" dirty="0">
                          <a:solidFill>
                            <a:schemeClr val="tx1"/>
                          </a:solidFill>
                          <a:effectLst/>
                          <a:latin typeface="+mn-lt"/>
                        </a:rPr>
                        <a:t>24%</a:t>
                      </a:r>
                    </a:p>
                  </a:txBody>
                  <a:tcPr marL="7620" marR="7620" marT="7620" marB="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en-GB" sz="2400">
                <a:solidFill>
                  <a:schemeClr val="tx1"/>
                </a:solidFill>
              </a:rPr>
              <a:t>Source: Great Britain Tourism Survey (GBTS) </a:t>
            </a:r>
            <a:r>
              <a:rPr lang="en-US" sz="2400">
                <a:solidFill>
                  <a:schemeClr val="tx1"/>
                </a:solidFill>
              </a:rPr>
              <a:t>2024</a:t>
            </a:r>
          </a:p>
          <a:p>
            <a:pPr>
              <a:spcBef>
                <a:spcPts val="300"/>
              </a:spcBef>
            </a:pPr>
            <a:r>
              <a:rPr lang="en-US" sz="2400">
                <a:solidFill>
                  <a:schemeClr val="tx1"/>
                </a:solidFill>
              </a:rPr>
              <a:t>Base: Wales 752</a:t>
            </a:r>
          </a:p>
        </p:txBody>
      </p:sp>
    </p:spTree>
    <p:extLst>
      <p:ext uri="{BB962C8B-B14F-4D97-AF65-F5344CB8AC3E}">
        <p14:creationId xmlns:p14="http://schemas.microsoft.com/office/powerpoint/2010/main" val="100244567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Spend by location type of main place visited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en-US"/>
              <a:t>Spend in large cities and towns represented 33% of spend in Wales in 2024, an increase in share of 6 percentage points when compared to 2023. All location types, except small towns, increased their spend in 2024, when compared to 2023. Spend at the seaside on overnight trips in Wales in Q3 2024 was the highest in the time series at £226m. Those in the family life stage and older independents were the key contributors to this uplift. Spend in countryside/villages increased by 10% in 2024, to £511m, predominantly due to younger independents upping their spend at this location type, when compared to 2023.</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Spend by Location Type of Main Place Visited (millions)</a:t>
            </a:r>
          </a:p>
        </p:txBody>
      </p:sp>
      <p:graphicFrame>
        <p:nvGraphicFramePr>
          <p:cNvPr id="5" name="Content Placeholder 12" descr="Line chart depicting trip spend (in millions) by location type (seaside, large city, small town, countryside)between Q2 2021 and Q4 2022.">
            <a:extLst>
              <a:ext uri="{FF2B5EF4-FFF2-40B4-BE49-F238E27FC236}">
                <a16:creationId xmlns:a16="http://schemas.microsoft.com/office/drawing/2014/main" id="{C5546821-6B2C-9365-C07E-ADA91156F499}"/>
              </a:ext>
            </a:extLst>
          </p:cNvPr>
          <p:cNvGraphicFramePr/>
          <p:nvPr>
            <p:extLst>
              <p:ext uri="{D42A27DB-BD31-4B8C-83A1-F6EECF244321}">
                <p14:modId xmlns:p14="http://schemas.microsoft.com/office/powerpoint/2010/main" val="257713518"/>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1418948255"/>
              </p:ext>
            </p:extLst>
          </p:nvPr>
        </p:nvGraphicFramePr>
        <p:xfrm>
          <a:off x="17288890" y="3786187"/>
          <a:ext cx="6498734" cy="821613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643226">
                <a:tc>
                  <a:txBody>
                    <a:bodyPr/>
                    <a:lstStyle/>
                    <a:p>
                      <a:pPr algn="ctr"/>
                      <a:r>
                        <a:rPr lang="en-GB" sz="2800">
                          <a:latin typeface="+mn-lt"/>
                        </a:rPr>
                        <a:t>Location Type</a:t>
                      </a:r>
                    </a:p>
                  </a:txBody>
                  <a:tcPr anchor="ctr"/>
                </a:tc>
                <a:tc>
                  <a:txBody>
                    <a:bodyPr/>
                    <a:lstStyle/>
                    <a:p>
                      <a:pPr algn="ctr"/>
                      <a:r>
                        <a:rPr lang="en-GB" sz="2800">
                          <a:latin typeface="+mn-lt"/>
                        </a:rPr>
                        <a:t>Spend 2024 (millions)</a:t>
                      </a:r>
                    </a:p>
                  </a:txBody>
                  <a:tcPr anchor="ctr"/>
                </a:tc>
                <a:tc>
                  <a:txBody>
                    <a:bodyPr/>
                    <a:lstStyle/>
                    <a:p>
                      <a:pPr algn="ctr"/>
                      <a:r>
                        <a:rPr lang="en-GB" sz="2800">
                          <a:latin typeface="+mn-lt"/>
                        </a:rPr>
                        <a:t>Proportion of Spend</a:t>
                      </a:r>
                    </a:p>
                  </a:txBody>
                  <a:tcPr anchor="ctr"/>
                </a:tc>
                <a:extLst>
                  <a:ext uri="{0D108BD9-81ED-4DB2-BD59-A6C34878D82A}">
                    <a16:rowId xmlns:a16="http://schemas.microsoft.com/office/drawing/2014/main" val="1236938923"/>
                  </a:ext>
                </a:extLst>
              </a:tr>
              <a:tr h="1643226">
                <a:tc>
                  <a:txBody>
                    <a:bodyPr/>
                    <a:lstStyle/>
                    <a:p>
                      <a:pPr algn="ctr"/>
                      <a:r>
                        <a:rPr lang="en-GB" sz="2400">
                          <a:solidFill>
                            <a:schemeClr val="tx1"/>
                          </a:solidFill>
                          <a:latin typeface="+mn-lt"/>
                        </a:rPr>
                        <a:t>Seaside or other coastal</a:t>
                      </a:r>
                    </a:p>
                  </a:txBody>
                  <a:tcPr marL="90000" marR="90000" marT="46800" marB="46800" anchor="ctr"/>
                </a:tc>
                <a:tc>
                  <a:txBody>
                    <a:bodyPr/>
                    <a:lstStyle/>
                    <a:p>
                      <a:pPr algn="ctr" fontAlgn="ctr"/>
                      <a:r>
                        <a:rPr lang="en-GB" sz="2400" b="0" i="0" u="none" strike="noStrike">
                          <a:solidFill>
                            <a:schemeClr val="tx1"/>
                          </a:solidFill>
                          <a:effectLst/>
                          <a:latin typeface="+mn-lt"/>
                        </a:rPr>
                        <a:t>£448</a:t>
                      </a:r>
                    </a:p>
                  </a:txBody>
                  <a:tcPr marL="7620" marR="7620" marT="7620" marB="0" anchor="ctr"/>
                </a:tc>
                <a:tc>
                  <a:txBody>
                    <a:bodyPr/>
                    <a:lstStyle/>
                    <a:p>
                      <a:pPr algn="ctr" fontAlgn="ctr"/>
                      <a:r>
                        <a:rPr lang="en-GB" sz="2400" b="0" i="0" u="none" strike="noStrike">
                          <a:solidFill>
                            <a:schemeClr val="tx1"/>
                          </a:solidFill>
                          <a:effectLst/>
                          <a:latin typeface="+mn-lt"/>
                        </a:rPr>
                        <a:t>20%</a:t>
                      </a:r>
                    </a:p>
                  </a:txBody>
                  <a:tcPr marL="7620" marR="7620" marT="7620" marB="0" anchor="ctr"/>
                </a:tc>
                <a:extLst>
                  <a:ext uri="{0D108BD9-81ED-4DB2-BD59-A6C34878D82A}">
                    <a16:rowId xmlns:a16="http://schemas.microsoft.com/office/drawing/2014/main" val="2818411631"/>
                  </a:ext>
                </a:extLst>
              </a:tr>
              <a:tr h="1643226">
                <a:tc>
                  <a:txBody>
                    <a:bodyPr/>
                    <a:lstStyle/>
                    <a:p>
                      <a:pPr algn="ctr"/>
                      <a:r>
                        <a:rPr lang="en-US" sz="2400">
                          <a:solidFill>
                            <a:schemeClr val="tx1"/>
                          </a:solidFill>
                          <a:latin typeface="+mn-lt"/>
                        </a:rPr>
                        <a:t>Large city/ large town</a:t>
                      </a:r>
                    </a:p>
                  </a:txBody>
                  <a:tcPr marL="90000" marR="90000" marT="46800" marB="46800" anchor="ctr"/>
                </a:tc>
                <a:tc>
                  <a:txBody>
                    <a:bodyPr/>
                    <a:lstStyle/>
                    <a:p>
                      <a:pPr algn="ctr" fontAlgn="ctr"/>
                      <a:r>
                        <a:rPr lang="en-GB" sz="2400" b="0" i="0" u="none" strike="noStrike">
                          <a:solidFill>
                            <a:schemeClr val="tx1"/>
                          </a:solidFill>
                          <a:effectLst/>
                          <a:latin typeface="+mn-lt"/>
                        </a:rPr>
                        <a:t>£740</a:t>
                      </a:r>
                    </a:p>
                  </a:txBody>
                  <a:tcPr marL="7620" marR="7620" marT="7620" marB="0" anchor="ctr"/>
                </a:tc>
                <a:tc>
                  <a:txBody>
                    <a:bodyPr/>
                    <a:lstStyle/>
                    <a:p>
                      <a:pPr algn="ctr" fontAlgn="ctr"/>
                      <a:r>
                        <a:rPr lang="en-GB" sz="2400" b="0" i="0" u="none" strike="noStrike">
                          <a:solidFill>
                            <a:schemeClr val="tx1"/>
                          </a:solidFill>
                          <a:effectLst/>
                          <a:latin typeface="+mn-lt"/>
                        </a:rPr>
                        <a:t>33%</a:t>
                      </a:r>
                    </a:p>
                  </a:txBody>
                  <a:tcPr marL="7620" marR="7620" marT="7620" marB="0" anchor="ctr"/>
                </a:tc>
                <a:extLst>
                  <a:ext uri="{0D108BD9-81ED-4DB2-BD59-A6C34878D82A}">
                    <a16:rowId xmlns:a16="http://schemas.microsoft.com/office/drawing/2014/main" val="3992828607"/>
                  </a:ext>
                </a:extLst>
              </a:tr>
              <a:tr h="1643226">
                <a:tc>
                  <a:txBody>
                    <a:bodyPr/>
                    <a:lstStyle/>
                    <a:p>
                      <a:pPr algn="ctr"/>
                      <a:r>
                        <a:rPr lang="en-GB" sz="2400">
                          <a:solidFill>
                            <a:schemeClr val="tx1"/>
                          </a:solidFill>
                          <a:latin typeface="+mn-lt"/>
                        </a:rPr>
                        <a:t>Small town</a:t>
                      </a:r>
                    </a:p>
                  </a:txBody>
                  <a:tcPr marL="90000" marR="90000" marT="46800" marB="46800" anchor="ctr"/>
                </a:tc>
                <a:tc>
                  <a:txBody>
                    <a:bodyPr/>
                    <a:lstStyle/>
                    <a:p>
                      <a:pPr algn="ctr" fontAlgn="ctr"/>
                      <a:r>
                        <a:rPr lang="en-GB" sz="2400" b="0" i="0" u="none" strike="noStrike">
                          <a:solidFill>
                            <a:schemeClr val="tx1"/>
                          </a:solidFill>
                          <a:effectLst/>
                          <a:latin typeface="+mn-lt"/>
                        </a:rPr>
                        <a:t>£510</a:t>
                      </a:r>
                    </a:p>
                  </a:txBody>
                  <a:tcPr marL="7620" marR="7620" marT="7620" marB="0" anchor="ctr"/>
                </a:tc>
                <a:tc>
                  <a:txBody>
                    <a:bodyPr/>
                    <a:lstStyle/>
                    <a:p>
                      <a:pPr algn="ctr" fontAlgn="ctr"/>
                      <a:r>
                        <a:rPr lang="en-GB" sz="2400" b="0" i="0" u="none" strike="noStrike">
                          <a:solidFill>
                            <a:schemeClr val="tx1"/>
                          </a:solidFill>
                          <a:effectLst/>
                          <a:latin typeface="+mn-lt"/>
                        </a:rPr>
                        <a:t>23%</a:t>
                      </a:r>
                    </a:p>
                  </a:txBody>
                  <a:tcPr marL="7620" marR="7620" marT="7620" marB="0" anchor="ctr"/>
                </a:tc>
                <a:extLst>
                  <a:ext uri="{0D108BD9-81ED-4DB2-BD59-A6C34878D82A}">
                    <a16:rowId xmlns:a16="http://schemas.microsoft.com/office/drawing/2014/main" val="664184207"/>
                  </a:ext>
                </a:extLst>
              </a:tr>
              <a:tr h="1643226">
                <a:tc>
                  <a:txBody>
                    <a:bodyPr/>
                    <a:lstStyle/>
                    <a:p>
                      <a:pPr algn="ctr" fontAlgn="b"/>
                      <a:r>
                        <a:rPr lang="en-GB" sz="2400" b="0" i="0" u="none" strike="noStrike">
                          <a:solidFill>
                            <a:schemeClr val="tx1"/>
                          </a:solidFill>
                          <a:effectLst/>
                          <a:latin typeface="+mn-lt"/>
                        </a:rPr>
                        <a:t>Countryside/ village</a:t>
                      </a:r>
                    </a:p>
                  </a:txBody>
                  <a:tcPr marL="90000" marR="90000" marT="46800" marB="46800" anchor="ctr"/>
                </a:tc>
                <a:tc>
                  <a:txBody>
                    <a:bodyPr/>
                    <a:lstStyle/>
                    <a:p>
                      <a:pPr algn="ctr" fontAlgn="ctr"/>
                      <a:r>
                        <a:rPr lang="en-GB" sz="2400" b="0" i="0" u="none" strike="noStrike">
                          <a:solidFill>
                            <a:schemeClr val="tx1"/>
                          </a:solidFill>
                          <a:effectLst/>
                          <a:latin typeface="+mn-lt"/>
                        </a:rPr>
                        <a:t>£511</a:t>
                      </a:r>
                    </a:p>
                  </a:txBody>
                  <a:tcPr marL="7620" marR="7620" marT="7620" marB="0" anchor="ctr"/>
                </a:tc>
                <a:tc>
                  <a:txBody>
                    <a:bodyPr/>
                    <a:lstStyle/>
                    <a:p>
                      <a:pPr algn="ctr" fontAlgn="ctr"/>
                      <a:r>
                        <a:rPr lang="en-GB" sz="2400" b="0" i="0" u="none" strike="noStrike" dirty="0">
                          <a:solidFill>
                            <a:schemeClr val="tx1"/>
                          </a:solidFill>
                          <a:effectLst/>
                          <a:latin typeface="+mn-lt"/>
                        </a:rPr>
                        <a:t>23%</a:t>
                      </a:r>
                    </a:p>
                  </a:txBody>
                  <a:tcPr marL="7620" marR="7620" marT="7620" marB="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en-GB" sz="2400">
                <a:solidFill>
                  <a:schemeClr val="tx1"/>
                </a:solidFill>
              </a:rPr>
              <a:t>Source: Great Britain Tourism Survey (GBTS) </a:t>
            </a:r>
            <a:r>
              <a:rPr lang="en-US" sz="2400">
                <a:solidFill>
                  <a:schemeClr val="tx1"/>
                </a:solidFill>
              </a:rPr>
              <a:t>2024</a:t>
            </a:r>
          </a:p>
          <a:p>
            <a:pPr>
              <a:spcBef>
                <a:spcPts val="300"/>
              </a:spcBef>
            </a:pPr>
            <a:r>
              <a:rPr lang="en-US" sz="2400">
                <a:solidFill>
                  <a:schemeClr val="tx1"/>
                </a:solidFill>
              </a:rPr>
              <a:t>Base: Wales 752</a:t>
            </a:r>
          </a:p>
        </p:txBody>
      </p:sp>
    </p:spTree>
    <p:extLst>
      <p:ext uri="{BB962C8B-B14F-4D97-AF65-F5344CB8AC3E}">
        <p14:creationId xmlns:p14="http://schemas.microsoft.com/office/powerpoint/2010/main" val="258972997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Trips and spend by main activities undertaken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045723"/>
            <a:ext cx="23223538" cy="1552572"/>
          </a:xfrm>
        </p:spPr>
        <p:txBody>
          <a:bodyPr/>
          <a:lstStyle/>
          <a:p>
            <a:r>
              <a:rPr lang="en-US"/>
              <a:t>Sightseeing, food and drink a night out or speciality shopping and outdoor activities were the most popular trip activities in 2024. This in unchanged since 2023. However, there was an increase in the proportion of trips that did not include any activity at all, from 11% in 2023 to 14% 2024. There was a 6 percentage point increase in the family lifestage stating that they did not take part in any activities. The proportion of trips that included visiting friends and relatives as an activity decreased by 5 percentage points since 2023, as it became less popular among all life stages.</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Proportion of trips and spend by activities undertaken 2024</a:t>
            </a:r>
          </a:p>
        </p:txBody>
      </p:sp>
      <p:graphicFrame>
        <p:nvGraphicFramePr>
          <p:cNvPr id="8" name="Content Placeholder 8" descr="Column chart depicting proportion of trips and spend by activity type i.e sightseeing, visitor attractions etc.">
            <a:extLst>
              <a:ext uri="{FF2B5EF4-FFF2-40B4-BE49-F238E27FC236}">
                <a16:creationId xmlns:a16="http://schemas.microsoft.com/office/drawing/2014/main" id="{A392F08D-1C84-2EE1-2210-545801BA0995}"/>
              </a:ext>
            </a:extLst>
          </p:cNvPr>
          <p:cNvGraphicFramePr/>
          <p:nvPr>
            <p:extLst>
              <p:ext uri="{D42A27DB-BD31-4B8C-83A1-F6EECF244321}">
                <p14:modId xmlns:p14="http://schemas.microsoft.com/office/powerpoint/2010/main" val="1954750214"/>
              </p:ext>
            </p:extLst>
          </p:nvPr>
        </p:nvGraphicFramePr>
        <p:xfrm>
          <a:off x="561975" y="4485455"/>
          <a:ext cx="23223539" cy="7516863"/>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76257" y="12029557"/>
            <a:ext cx="18892844" cy="998175"/>
          </a:xfrm>
        </p:spPr>
        <p:txBody>
          <a:bodyPr/>
          <a:lstStyle/>
          <a:p>
            <a:pPr>
              <a:spcBef>
                <a:spcPts val="300"/>
              </a:spcBef>
            </a:pPr>
            <a:r>
              <a:rPr lang="en-US" sz="2400"/>
              <a:t>*Base sizes of activities with * are between 30 and 100, it is recommended to only use the estimates as indicative. </a:t>
            </a:r>
          </a:p>
          <a:p>
            <a:pPr>
              <a:spcBef>
                <a:spcPts val="300"/>
              </a:spcBef>
            </a:pPr>
            <a:r>
              <a:rPr lang="en-GB" sz="2400"/>
              <a:t>Source: Great Britain Tourism Survey (GBTS) </a:t>
            </a:r>
            <a:r>
              <a:rPr lang="en-US" sz="2400"/>
              <a:t>2024</a:t>
            </a:r>
          </a:p>
          <a:p>
            <a:pPr>
              <a:spcBef>
                <a:spcPts val="300"/>
              </a:spcBef>
            </a:pPr>
            <a:r>
              <a:rPr lang="en-US" sz="2400"/>
              <a:t>Base: Wales 752</a:t>
            </a:r>
          </a:p>
        </p:txBody>
      </p:sp>
      <p:sp>
        <p:nvSpPr>
          <p:cNvPr id="5" name="TextBox 4">
            <a:extLst>
              <a:ext uri="{FF2B5EF4-FFF2-40B4-BE49-F238E27FC236}">
                <a16:creationId xmlns:a16="http://schemas.microsoft.com/office/drawing/2014/main" id="{19630133-4739-2863-532F-73EC5DE989F2}"/>
              </a:ext>
            </a:extLst>
          </p:cNvPr>
          <p:cNvSpPr txBox="1"/>
          <p:nvPr/>
        </p:nvSpPr>
        <p:spPr>
          <a:xfrm>
            <a:off x="11265408" y="12427567"/>
            <a:ext cx="7609189" cy="1200329"/>
          </a:xfrm>
          <a:prstGeom prst="rect">
            <a:avLst/>
          </a:prstGeom>
          <a:noFill/>
        </p:spPr>
        <p:txBody>
          <a:bodyPr wrap="square" rtlCol="0">
            <a:spAutoFit/>
          </a:bodyPr>
          <a:lstStyle/>
          <a:p>
            <a:pPr algn="just"/>
            <a:r>
              <a:rPr lang="en-US" sz="2400">
                <a:solidFill>
                  <a:schemeClr val="accent1"/>
                </a:solidFill>
              </a:rPr>
              <a:t>NOTE: Slide shows the proportion of trip and spend which involved each activity, it adds up to more than 100% as more than one activity could be undertaken on a visit.</a:t>
            </a:r>
            <a:endParaRPr lang="en-GB" sz="2400">
              <a:solidFill>
                <a:schemeClr val="accent1"/>
              </a:solidFill>
            </a:endParaRPr>
          </a:p>
        </p:txBody>
      </p:sp>
    </p:spTree>
    <p:extLst>
      <p:ext uri="{BB962C8B-B14F-4D97-AF65-F5344CB8AC3E}">
        <p14:creationId xmlns:p14="http://schemas.microsoft.com/office/powerpoint/2010/main" val="338404071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Trip spend by main activities undertaken in 2024</a:t>
            </a: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76257" y="1875746"/>
            <a:ext cx="23223538" cy="1552572"/>
          </a:xfrm>
        </p:spPr>
        <p:txBody>
          <a:bodyPr/>
          <a:lstStyle/>
          <a:p>
            <a:r>
              <a:rPr lang="en-US"/>
              <a:t>The most popular trip activities were also part of the highest spend trips. Spend on trips that included attending a special event or celebration of a private nature increased further in 2024, from £108m in 2022 to £205m in 2023 and £270m in 2024. All life stages, except older independents, upped their spend on trips that included this activity in 2024. Average spend on trips that included a visitor attraction was one of the highest at £354 per trip, increased from £300 in 2023.</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3751098"/>
            <a:ext cx="23209256" cy="82050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591CFB80-5357-77D0-4FD6-A412DC05FAF0}"/>
              </a:ext>
            </a:extLst>
          </p:cNvPr>
          <p:cNvSpPr/>
          <p:nvPr/>
        </p:nvSpPr>
        <p:spPr>
          <a:xfrm>
            <a:off x="612769" y="3514397"/>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Spend and average spend by activities undertaken on trips in Wales in 2024</a:t>
            </a:r>
          </a:p>
        </p:txBody>
      </p:sp>
      <p:graphicFrame>
        <p:nvGraphicFramePr>
          <p:cNvPr id="12" name="Chart 11" descr="Graph showing total spend by activities undertaken in million">
            <a:extLst>
              <a:ext uri="{FF2B5EF4-FFF2-40B4-BE49-F238E27FC236}">
                <a16:creationId xmlns:a16="http://schemas.microsoft.com/office/drawing/2014/main" id="{9253AF29-C4EF-EBCF-5D7F-E40EEDCA9030}"/>
              </a:ext>
            </a:extLst>
          </p:cNvPr>
          <p:cNvGraphicFramePr/>
          <p:nvPr>
            <p:extLst>
              <p:ext uri="{D42A27DB-BD31-4B8C-83A1-F6EECF244321}">
                <p14:modId xmlns:p14="http://schemas.microsoft.com/office/powerpoint/2010/main" val="169761220"/>
              </p:ext>
            </p:extLst>
          </p:nvPr>
        </p:nvGraphicFramePr>
        <p:xfrm>
          <a:off x="723900" y="4367074"/>
          <a:ext cx="14634290" cy="75890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9" descr="Bar chart depicting average spend on trips by activities undertaken.">
            <a:extLst>
              <a:ext uri="{FF2B5EF4-FFF2-40B4-BE49-F238E27FC236}">
                <a16:creationId xmlns:a16="http://schemas.microsoft.com/office/drawing/2014/main" id="{48FA2778-7E3A-FDA2-79FA-7DAEF2A783F8}"/>
              </a:ext>
            </a:extLst>
          </p:cNvPr>
          <p:cNvGraphicFramePr/>
          <p:nvPr>
            <p:extLst>
              <p:ext uri="{D42A27DB-BD31-4B8C-83A1-F6EECF244321}">
                <p14:modId xmlns:p14="http://schemas.microsoft.com/office/powerpoint/2010/main" val="34157977"/>
              </p:ext>
            </p:extLst>
          </p:nvPr>
        </p:nvGraphicFramePr>
        <p:xfrm>
          <a:off x="10492744" y="4367074"/>
          <a:ext cx="17110706" cy="7589042"/>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76257" y="12173767"/>
            <a:ext cx="20528218" cy="998175"/>
          </a:xfrm>
        </p:spPr>
        <p:txBody>
          <a:bodyPr/>
          <a:lstStyle/>
          <a:p>
            <a:pPr>
              <a:spcBef>
                <a:spcPts val="300"/>
              </a:spcBef>
            </a:pPr>
            <a:r>
              <a:rPr lang="en-US" sz="2400"/>
              <a:t>*Base size is between 30 and 100, it is recommended to only use the estimates as indicative. </a:t>
            </a:r>
          </a:p>
          <a:p>
            <a:pPr>
              <a:spcBef>
                <a:spcPts val="300"/>
              </a:spcBef>
            </a:pPr>
            <a:r>
              <a:rPr lang="en-GB" sz="2400"/>
              <a:t>Source: Great Britain Tourism Survey (GBTS) </a:t>
            </a:r>
            <a:r>
              <a:rPr lang="en-US" sz="2400"/>
              <a:t>2024</a:t>
            </a:r>
          </a:p>
          <a:p>
            <a:pPr>
              <a:spcBef>
                <a:spcPts val="300"/>
              </a:spcBef>
            </a:pPr>
            <a:r>
              <a:rPr lang="en-US" sz="2400"/>
              <a:t>Base: Wales 752</a:t>
            </a:r>
          </a:p>
        </p:txBody>
      </p:sp>
    </p:spTree>
    <p:extLst>
      <p:ext uri="{BB962C8B-B14F-4D97-AF65-F5344CB8AC3E}">
        <p14:creationId xmlns:p14="http://schemas.microsoft.com/office/powerpoint/2010/main" val="13545844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Trip spend breakdown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en-US"/>
              <a:t>Spend in Wales has been increasing above the inflation rate since 2022, rising by 7% between 2022 and 2023 and a further 11% between 2023 and 2024. Packages, accommodation and eating and drinking are the biggest categories of spend in 2024. The proportion of spend on packages increased the most, from 10% of spend in 2023 to 20% of spend in 2024, due mostly to an increase in spend on this category by those in the family life stage. In contrast, the proportion of trip spend on accommodation dropped by 5 percentage points.</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Trip Spend Breakdown 2024</a:t>
            </a:r>
          </a:p>
        </p:txBody>
      </p:sp>
      <p:graphicFrame>
        <p:nvGraphicFramePr>
          <p:cNvPr id="11" name="Chart 10" descr="Pie chart showing spend breakdown">
            <a:extLst>
              <a:ext uri="{FF2B5EF4-FFF2-40B4-BE49-F238E27FC236}">
                <a16:creationId xmlns:a16="http://schemas.microsoft.com/office/drawing/2014/main" id="{AFB1D126-2C5D-C6E6-8081-1413FFCBBBFB}"/>
              </a:ext>
            </a:extLst>
          </p:cNvPr>
          <p:cNvGraphicFramePr/>
          <p:nvPr>
            <p:extLst>
              <p:ext uri="{D42A27DB-BD31-4B8C-83A1-F6EECF244321}">
                <p14:modId xmlns:p14="http://schemas.microsoft.com/office/powerpoint/2010/main" val="2929086554"/>
              </p:ext>
            </p:extLst>
          </p:nvPr>
        </p:nvGraphicFramePr>
        <p:xfrm>
          <a:off x="-1634434" y="4557205"/>
          <a:ext cx="24202885" cy="7373362"/>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en-GB" sz="2400"/>
              <a:t>Source: Great Britain Tourism Survey (GBTS) </a:t>
            </a:r>
            <a:r>
              <a:rPr lang="en-US" sz="2400"/>
              <a:t>2024</a:t>
            </a:r>
          </a:p>
          <a:p>
            <a:pPr>
              <a:spcBef>
                <a:spcPts val="300"/>
              </a:spcBef>
            </a:pPr>
            <a:r>
              <a:rPr lang="en-US" sz="2400"/>
              <a:t>Base: Wales 752</a:t>
            </a:r>
          </a:p>
        </p:txBody>
      </p:sp>
    </p:spTree>
    <p:extLst>
      <p:ext uri="{BB962C8B-B14F-4D97-AF65-F5344CB8AC3E}">
        <p14:creationId xmlns:p14="http://schemas.microsoft.com/office/powerpoint/2010/main" val="371829773"/>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Trip spend by quarter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80231" y="2014176"/>
            <a:ext cx="23223538" cy="1552572"/>
          </a:xfrm>
        </p:spPr>
        <p:txBody>
          <a:bodyPr/>
          <a:lstStyle/>
          <a:p>
            <a:r>
              <a:rPr lang="en-US"/>
              <a:t>Spend on package holidays reached its peak in Q3 2024 at £151m, considerably higher than all other quarters since the beginning of the time series. Accommodation spend was down across all quarters in 2024, when compared to the equivalent quarter in 2023. Spend in Q2 2024 was considerably higher for travel costs (+51% vs Q2 2023) and eating and drinking out (+23% vs Q2 2023). Spend on all types of public transport increased in Q2 2024, including train, bus, air and water transport.</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Trip Spend 2022-2024 (millions)</a:t>
            </a:r>
          </a:p>
        </p:txBody>
      </p:sp>
      <p:graphicFrame>
        <p:nvGraphicFramePr>
          <p:cNvPr id="8" name="Content Placeholder 12" descr="Line chart depicting trip spend (by category i.e. accommodation) by quarter between Q2 2021 and Q4 2022.">
            <a:extLst>
              <a:ext uri="{FF2B5EF4-FFF2-40B4-BE49-F238E27FC236}">
                <a16:creationId xmlns:a16="http://schemas.microsoft.com/office/drawing/2014/main" id="{DC1DFA87-C688-8501-94E4-56EE85752731}"/>
              </a:ext>
            </a:extLst>
          </p:cNvPr>
          <p:cNvGraphicFramePr/>
          <p:nvPr>
            <p:extLst>
              <p:ext uri="{D42A27DB-BD31-4B8C-83A1-F6EECF244321}">
                <p14:modId xmlns:p14="http://schemas.microsoft.com/office/powerpoint/2010/main" val="3987789587"/>
              </p:ext>
            </p:extLst>
          </p:nvPr>
        </p:nvGraphicFramePr>
        <p:xfrm>
          <a:off x="723899" y="4610101"/>
          <a:ext cx="22877504" cy="727709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en-US" sz="2400"/>
              <a:t>* Spend categories with an annual base size less than 100 have been excluded.</a:t>
            </a:r>
          </a:p>
          <a:p>
            <a:pPr>
              <a:spcBef>
                <a:spcPts val="300"/>
              </a:spcBef>
            </a:pPr>
            <a:r>
              <a:rPr lang="en-GB" sz="2400"/>
              <a:t>Source: Great Britain Tourism Survey (GBTS) </a:t>
            </a:r>
            <a:r>
              <a:rPr lang="en-US" sz="2400"/>
              <a:t>2024</a:t>
            </a:r>
          </a:p>
          <a:p>
            <a:pPr>
              <a:spcBef>
                <a:spcPts val="300"/>
              </a:spcBef>
            </a:pPr>
            <a:r>
              <a:rPr lang="en-US" sz="2400"/>
              <a:t>Base: Wales 752</a:t>
            </a:r>
          </a:p>
        </p:txBody>
      </p:sp>
    </p:spTree>
    <p:extLst>
      <p:ext uri="{BB962C8B-B14F-4D97-AF65-F5344CB8AC3E}">
        <p14:creationId xmlns:p14="http://schemas.microsoft.com/office/powerpoint/2010/main" val="200060797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FB2BE9-FB30-2967-3756-FA380CE7F08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Trips and spend by region of residence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94F2EB10-6873-C80D-3A5F-997F247661AC}"/>
              </a:ext>
            </a:extLst>
          </p:cNvPr>
          <p:cNvSpPr>
            <a:spLocks noGrp="1"/>
          </p:cNvSpPr>
          <p:nvPr>
            <p:ph type="body" sz="quarter" idx="14"/>
          </p:nvPr>
        </p:nvSpPr>
        <p:spPr/>
        <p:txBody>
          <a:bodyPr/>
          <a:lstStyle/>
          <a:p>
            <a:r>
              <a:rPr lang="en-US"/>
              <a:t>England residents take the vast majority of trips in Wales, stay longer than Wales residents and spend more, representing 69% of trips, 72% of bednights and 74% of spend in 2024. Focusing on Wales residents, South East Wales residents take the most trips, representing 15% of trips, 13% of bednights and 12% of spend. Q2 2024 was the most popular quarter for overnights trips by Wales residents in Wales, representing 33% of their trips. This is in contrast to 2023, where most trips by Wales residents were  in Q3, representing 34% of their trips.</a:t>
            </a:r>
          </a:p>
        </p:txBody>
      </p:sp>
      <p:graphicFrame>
        <p:nvGraphicFramePr>
          <p:cNvPr id="5" name="Table 4">
            <a:extLst>
              <a:ext uri="{FF2B5EF4-FFF2-40B4-BE49-F238E27FC236}">
                <a16:creationId xmlns:a16="http://schemas.microsoft.com/office/drawing/2014/main" id="{EEEE52FD-0862-E0F1-7E16-58E05D45E608}"/>
              </a:ext>
            </a:extLst>
          </p:cNvPr>
          <p:cNvGraphicFramePr>
            <a:graphicFrameLocks noGrp="1"/>
          </p:cNvGraphicFramePr>
          <p:nvPr>
            <p:extLst>
              <p:ext uri="{D42A27DB-BD31-4B8C-83A1-F6EECF244321}">
                <p14:modId xmlns:p14="http://schemas.microsoft.com/office/powerpoint/2010/main" val="2260496874"/>
              </p:ext>
            </p:extLst>
          </p:nvPr>
        </p:nvGraphicFramePr>
        <p:xfrm>
          <a:off x="583096" y="3797699"/>
          <a:ext cx="11456504" cy="7390928"/>
        </p:xfrm>
        <a:graphic>
          <a:graphicData uri="http://schemas.openxmlformats.org/drawingml/2006/table">
            <a:tbl>
              <a:tblPr firstRow="1" bandRow="1">
                <a:tableStyleId>{5C22544A-7EE6-4342-B048-85BDC9FD1C3A}</a:tableStyleId>
              </a:tblPr>
              <a:tblGrid>
                <a:gridCol w="5591804">
                  <a:extLst>
                    <a:ext uri="{9D8B030D-6E8A-4147-A177-3AD203B41FA5}">
                      <a16:colId xmlns:a16="http://schemas.microsoft.com/office/drawing/2014/main" val="81361600"/>
                    </a:ext>
                  </a:extLst>
                </a:gridCol>
                <a:gridCol w="1954900">
                  <a:extLst>
                    <a:ext uri="{9D8B030D-6E8A-4147-A177-3AD203B41FA5}">
                      <a16:colId xmlns:a16="http://schemas.microsoft.com/office/drawing/2014/main" val="887013069"/>
                    </a:ext>
                  </a:extLst>
                </a:gridCol>
                <a:gridCol w="1954900">
                  <a:extLst>
                    <a:ext uri="{9D8B030D-6E8A-4147-A177-3AD203B41FA5}">
                      <a16:colId xmlns:a16="http://schemas.microsoft.com/office/drawing/2014/main" val="2833201441"/>
                    </a:ext>
                  </a:extLst>
                </a:gridCol>
                <a:gridCol w="1954900">
                  <a:extLst>
                    <a:ext uri="{9D8B030D-6E8A-4147-A177-3AD203B41FA5}">
                      <a16:colId xmlns:a16="http://schemas.microsoft.com/office/drawing/2014/main" val="786436894"/>
                    </a:ext>
                  </a:extLst>
                </a:gridCol>
              </a:tblGrid>
              <a:tr h="1065776">
                <a:tc>
                  <a:txBody>
                    <a:bodyPr/>
                    <a:lstStyle/>
                    <a:p>
                      <a:pPr marL="0" algn="l" defTabSz="914400" rtl="0" eaLnBrk="1" fontAlgn="ctr" latinLnBrk="0" hangingPunct="1"/>
                      <a:r>
                        <a:rPr lang="en-US" sz="2400" b="1" kern="1200">
                          <a:solidFill>
                            <a:schemeClr val="lt1"/>
                          </a:solidFill>
                          <a:latin typeface="+mn-lt"/>
                          <a:ea typeface="+mn-ea"/>
                          <a:cs typeface="+mn-cs"/>
                        </a:rPr>
                        <a:t>Total trips 2024</a:t>
                      </a:r>
                      <a:endParaRPr lang="en-GB" sz="2400" b="1" kern="1200">
                        <a:solidFill>
                          <a:schemeClr val="lt1"/>
                        </a:solidFill>
                        <a:latin typeface="+mn-lt"/>
                        <a:ea typeface="+mn-ea"/>
                        <a:cs typeface="+mn-cs"/>
                      </a:endParaRPr>
                    </a:p>
                  </a:txBody>
                  <a:tcPr marL="144000" marR="144000" marT="90000" marB="90000" anchor="ctr"/>
                </a:tc>
                <a:tc>
                  <a:txBody>
                    <a:bodyPr/>
                    <a:lstStyle/>
                    <a:p>
                      <a:pPr marL="0" algn="ctr" defTabSz="914400" rtl="0" eaLnBrk="1" fontAlgn="ctr" latinLnBrk="0" hangingPunct="1"/>
                      <a:r>
                        <a:rPr lang="en-GB" sz="2400" b="1" kern="1200">
                          <a:solidFill>
                            <a:schemeClr val="lt1"/>
                          </a:solidFill>
                          <a:latin typeface="+mn-lt"/>
                          <a:ea typeface="+mn-ea"/>
                          <a:cs typeface="+mn-cs"/>
                        </a:rPr>
                        <a:t>Trips (millions)</a:t>
                      </a:r>
                    </a:p>
                  </a:txBody>
                  <a:tcPr marL="144000" marR="144000" marT="90000" marB="90000" anchor="ctr"/>
                </a:tc>
                <a:tc>
                  <a:txBody>
                    <a:bodyPr/>
                    <a:lstStyle/>
                    <a:p>
                      <a:pPr marL="0" algn="ctr" defTabSz="914400" rtl="0" eaLnBrk="1" fontAlgn="ctr" latinLnBrk="0" hangingPunct="1"/>
                      <a:r>
                        <a:rPr lang="en-GB" sz="2400" b="1" kern="1200">
                          <a:solidFill>
                            <a:schemeClr val="lt1"/>
                          </a:solidFill>
                          <a:latin typeface="+mn-lt"/>
                          <a:ea typeface="+mn-ea"/>
                          <a:cs typeface="+mn-cs"/>
                        </a:rPr>
                        <a:t>Nights</a:t>
                      </a:r>
                    </a:p>
                    <a:p>
                      <a:pPr marL="0" algn="ctr" defTabSz="914400" rtl="0" eaLnBrk="1" fontAlgn="ctr" latinLnBrk="0" hangingPunct="1"/>
                      <a:r>
                        <a:rPr lang="en-GB" sz="2400" b="1" kern="1200">
                          <a:solidFill>
                            <a:schemeClr val="lt1"/>
                          </a:solidFill>
                          <a:latin typeface="+mn-lt"/>
                          <a:ea typeface="+mn-ea"/>
                          <a:cs typeface="+mn-cs"/>
                        </a:rPr>
                        <a:t>(millions) </a:t>
                      </a:r>
                    </a:p>
                  </a:txBody>
                  <a:tcPr marL="144000" marR="144000" marT="90000" marB="90000" anchor="ctr"/>
                </a:tc>
                <a:tc>
                  <a:txBody>
                    <a:bodyPr/>
                    <a:lstStyle/>
                    <a:p>
                      <a:pPr marL="0" algn="ctr" defTabSz="914400" rtl="0" eaLnBrk="1" fontAlgn="ctr" latinLnBrk="0" hangingPunct="1"/>
                      <a:r>
                        <a:rPr lang="en-US" sz="2400" b="1" kern="1200">
                          <a:solidFill>
                            <a:schemeClr val="lt1"/>
                          </a:solidFill>
                          <a:latin typeface="+mn-lt"/>
                          <a:ea typeface="+mn-ea"/>
                          <a:cs typeface="+mn-cs"/>
                        </a:rPr>
                        <a:t>Spend</a:t>
                      </a:r>
                    </a:p>
                    <a:p>
                      <a:pPr marL="0" algn="ctr" defTabSz="914400" rtl="0" eaLnBrk="1" fontAlgn="ctr" latinLnBrk="0" hangingPunct="1"/>
                      <a:r>
                        <a:rPr lang="en-US" sz="2400" b="1" kern="1200">
                          <a:solidFill>
                            <a:schemeClr val="lt1"/>
                          </a:solidFill>
                          <a:latin typeface="+mn-lt"/>
                          <a:ea typeface="+mn-ea"/>
                          <a:cs typeface="+mn-cs"/>
                        </a:rPr>
                        <a:t>(millions)</a:t>
                      </a:r>
                      <a:endParaRPr lang="en-GB" sz="2400" b="1" kern="1200">
                        <a:solidFill>
                          <a:schemeClr val="lt1"/>
                        </a:solidFill>
                        <a:latin typeface="+mn-lt"/>
                        <a:ea typeface="+mn-ea"/>
                        <a:cs typeface="+mn-cs"/>
                      </a:endParaRPr>
                    </a:p>
                  </a:txBody>
                  <a:tcPr marL="144000" marR="144000" marT="90000" marB="90000" anchor="ctr"/>
                </a:tc>
                <a:extLst>
                  <a:ext uri="{0D108BD9-81ED-4DB2-BD59-A6C34878D82A}">
                    <a16:rowId xmlns:a16="http://schemas.microsoft.com/office/drawing/2014/main" val="1236938923"/>
                  </a:ext>
                </a:extLst>
              </a:tr>
              <a:tr h="790644">
                <a:tc>
                  <a:txBody>
                    <a:bodyPr/>
                    <a:lstStyle/>
                    <a:p>
                      <a:pPr marL="0" algn="l" defTabSz="914400" rtl="0" eaLnBrk="1" fontAlgn="b" latinLnBrk="0" hangingPunct="1"/>
                      <a:r>
                        <a:rPr lang="en-GB" sz="2400" b="1" kern="1200">
                          <a:solidFill>
                            <a:schemeClr val="tx1"/>
                          </a:solidFill>
                          <a:latin typeface="+mn-lt"/>
                          <a:ea typeface="+mn-ea"/>
                          <a:cs typeface="+mn-cs"/>
                        </a:rPr>
                        <a:t>Net: England</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5.23</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16.13</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£1,657</a:t>
                      </a:r>
                    </a:p>
                  </a:txBody>
                  <a:tcPr marL="7620" marR="7620" marT="7620" marB="0" anchor="ctr"/>
                </a:tc>
                <a:extLst>
                  <a:ext uri="{0D108BD9-81ED-4DB2-BD59-A6C34878D82A}">
                    <a16:rowId xmlns:a16="http://schemas.microsoft.com/office/drawing/2014/main" val="2818411631"/>
                  </a:ext>
                </a:extLst>
              </a:tr>
              <a:tr h="790644">
                <a:tc>
                  <a:txBody>
                    <a:bodyPr/>
                    <a:lstStyle/>
                    <a:p>
                      <a:pPr marL="0" algn="l" defTabSz="914400" rtl="0" eaLnBrk="1" fontAlgn="b" latinLnBrk="0" hangingPunct="1"/>
                      <a:r>
                        <a:rPr lang="en-GB" sz="2400" kern="1200">
                          <a:solidFill>
                            <a:schemeClr val="tx1"/>
                          </a:solidFill>
                          <a:latin typeface="+mn-lt"/>
                          <a:ea typeface="+mn-ea"/>
                          <a:cs typeface="+mn-cs"/>
                        </a:rPr>
                        <a:t>London</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0.87</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2.64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£395</a:t>
                      </a:r>
                    </a:p>
                  </a:txBody>
                  <a:tcPr marL="7620" marR="7620" marT="7620" marB="0" anchor="ctr"/>
                </a:tc>
                <a:extLst>
                  <a:ext uri="{0D108BD9-81ED-4DB2-BD59-A6C34878D82A}">
                    <a16:rowId xmlns:a16="http://schemas.microsoft.com/office/drawing/2014/main" val="3992828607"/>
                  </a:ext>
                </a:extLst>
              </a:tr>
              <a:tr h="790644">
                <a:tc>
                  <a:txBody>
                    <a:bodyPr/>
                    <a:lstStyle/>
                    <a:p>
                      <a:pPr marL="0" algn="l" defTabSz="914400" rtl="0" eaLnBrk="1" fontAlgn="b" latinLnBrk="0" hangingPunct="1"/>
                      <a:r>
                        <a:rPr lang="en-US" sz="2400" kern="1200">
                          <a:solidFill>
                            <a:schemeClr val="tx1"/>
                          </a:solidFill>
                          <a:latin typeface="+mn-lt"/>
                          <a:ea typeface="+mn-ea"/>
                          <a:cs typeface="+mn-cs"/>
                        </a:rPr>
                        <a:t>Rest of England (not London)</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4.36</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13.49</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£1,263</a:t>
                      </a:r>
                    </a:p>
                  </a:txBody>
                  <a:tcPr marL="7620" marR="7620" marT="7620" marB="0" anchor="ctr"/>
                </a:tc>
                <a:extLst>
                  <a:ext uri="{0D108BD9-81ED-4DB2-BD59-A6C34878D82A}">
                    <a16:rowId xmlns:a16="http://schemas.microsoft.com/office/drawing/2014/main" val="2748172669"/>
                  </a:ext>
                </a:extLst>
              </a:tr>
              <a:tr h="790644">
                <a:tc>
                  <a:txBody>
                    <a:bodyPr/>
                    <a:lstStyle/>
                    <a:p>
                      <a:pPr marL="0" algn="l" defTabSz="914400" rtl="0" eaLnBrk="1" fontAlgn="b" latinLnBrk="0" hangingPunct="1"/>
                      <a:r>
                        <a:rPr lang="en-GB" sz="2400" b="1" kern="1200">
                          <a:solidFill>
                            <a:schemeClr val="tx1"/>
                          </a:solidFill>
                          <a:latin typeface="+mn-lt"/>
                          <a:ea typeface="+mn-ea"/>
                          <a:cs typeface="+mn-cs"/>
                        </a:rPr>
                        <a:t>Net: Scotland</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0.21</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0.76</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£108</a:t>
                      </a:r>
                    </a:p>
                  </a:txBody>
                  <a:tcPr marL="7620" marR="7620" marT="7620" marB="0" anchor="ctr"/>
                </a:tc>
                <a:extLst>
                  <a:ext uri="{0D108BD9-81ED-4DB2-BD59-A6C34878D82A}">
                    <a16:rowId xmlns:a16="http://schemas.microsoft.com/office/drawing/2014/main" val="2175300980"/>
                  </a:ext>
                </a:extLst>
              </a:tr>
              <a:tr h="790644">
                <a:tc>
                  <a:txBody>
                    <a:bodyPr/>
                    <a:lstStyle/>
                    <a:p>
                      <a:pPr marL="0" algn="l" defTabSz="914400" rtl="0" eaLnBrk="1" fontAlgn="b" latinLnBrk="0" hangingPunct="1"/>
                      <a:r>
                        <a:rPr lang="en-GB" sz="2400" b="1" kern="1200">
                          <a:solidFill>
                            <a:schemeClr val="tx1"/>
                          </a:solidFill>
                          <a:latin typeface="+mn-lt"/>
                          <a:ea typeface="+mn-ea"/>
                          <a:cs typeface="+mn-cs"/>
                        </a:rPr>
                        <a:t>Net: Wales</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2.17</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5.41</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£479</a:t>
                      </a:r>
                    </a:p>
                  </a:txBody>
                  <a:tcPr marL="7620" marR="7620" marT="7620" marB="0" anchor="ctr"/>
                </a:tc>
                <a:extLst>
                  <a:ext uri="{0D108BD9-81ED-4DB2-BD59-A6C34878D82A}">
                    <a16:rowId xmlns:a16="http://schemas.microsoft.com/office/drawing/2014/main" val="3866272032"/>
                  </a:ext>
                </a:extLst>
              </a:tr>
              <a:tr h="790644">
                <a:tc>
                  <a:txBody>
                    <a:bodyPr/>
                    <a:lstStyle/>
                    <a:p>
                      <a:pPr marL="0" algn="l" defTabSz="914400" rtl="0" eaLnBrk="1" fontAlgn="b" latinLnBrk="0" hangingPunct="1"/>
                      <a:r>
                        <a:rPr lang="en-GB" sz="2400" kern="1200">
                          <a:solidFill>
                            <a:schemeClr val="tx1"/>
                          </a:solidFill>
                          <a:latin typeface="+mn-lt"/>
                          <a:ea typeface="+mn-ea"/>
                          <a:cs typeface="+mn-cs"/>
                        </a:rPr>
                        <a:t>North Wales*</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0.39</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0.81</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£63</a:t>
                      </a:r>
                    </a:p>
                  </a:txBody>
                  <a:tcPr marL="7620" marR="7620" marT="7620" marB="0" anchor="ctr"/>
                </a:tc>
                <a:extLst>
                  <a:ext uri="{0D108BD9-81ED-4DB2-BD59-A6C34878D82A}">
                    <a16:rowId xmlns:a16="http://schemas.microsoft.com/office/drawing/2014/main" val="1770474980"/>
                  </a:ext>
                </a:extLst>
              </a:tr>
              <a:tr h="790644">
                <a:tc>
                  <a:txBody>
                    <a:bodyPr/>
                    <a:lstStyle/>
                    <a:p>
                      <a:pPr marL="0" algn="l" defTabSz="914400" rtl="0" eaLnBrk="1" fontAlgn="b" latinLnBrk="0" hangingPunct="1"/>
                      <a:r>
                        <a:rPr lang="en-GB" sz="2400" kern="1200">
                          <a:solidFill>
                            <a:schemeClr val="tx1"/>
                          </a:solidFill>
                          <a:latin typeface="+mn-lt"/>
                          <a:ea typeface="+mn-ea"/>
                          <a:cs typeface="+mn-cs"/>
                        </a:rPr>
                        <a:t>South East Wales</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1.16</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2.98</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£273</a:t>
                      </a:r>
                    </a:p>
                  </a:txBody>
                  <a:tcPr marL="7620" marR="7620" marT="7620" marB="0" anchor="ctr"/>
                </a:tc>
                <a:extLst>
                  <a:ext uri="{0D108BD9-81ED-4DB2-BD59-A6C34878D82A}">
                    <a16:rowId xmlns:a16="http://schemas.microsoft.com/office/drawing/2014/main" val="4180507769"/>
                  </a:ext>
                </a:extLst>
              </a:tr>
              <a:tr h="790644">
                <a:tc>
                  <a:txBody>
                    <a:bodyPr/>
                    <a:lstStyle/>
                    <a:p>
                      <a:pPr marL="0" algn="l" defTabSz="914400" rtl="0" eaLnBrk="1" fontAlgn="b" latinLnBrk="0" hangingPunct="1"/>
                      <a:r>
                        <a:rPr lang="en-GB" sz="2400" kern="1200">
                          <a:solidFill>
                            <a:schemeClr val="tx1"/>
                          </a:solidFill>
                          <a:latin typeface="+mn-lt"/>
                          <a:ea typeface="+mn-ea"/>
                          <a:cs typeface="+mn-cs"/>
                        </a:rPr>
                        <a:t>South West Wales*</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0.48</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1.18</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uFillTx/>
                          <a:latin typeface="+mn-lt"/>
                          <a:ea typeface="+mn-ea"/>
                          <a:cs typeface="+mn-cs"/>
                          <a:sym typeface="Calibri"/>
                        </a:rPr>
                        <a:t>£124</a:t>
                      </a:r>
                    </a:p>
                  </a:txBody>
                  <a:tcPr marL="7620" marR="7620" marT="7620" marB="0" anchor="ctr"/>
                </a:tc>
                <a:extLst>
                  <a:ext uri="{0D108BD9-81ED-4DB2-BD59-A6C34878D82A}">
                    <a16:rowId xmlns:a16="http://schemas.microsoft.com/office/drawing/2014/main" val="180546907"/>
                  </a:ext>
                </a:extLst>
              </a:tr>
            </a:tbl>
          </a:graphicData>
        </a:graphic>
      </p:graphicFrame>
      <p:graphicFrame>
        <p:nvGraphicFramePr>
          <p:cNvPr id="7" name="Table 6">
            <a:extLst>
              <a:ext uri="{FF2B5EF4-FFF2-40B4-BE49-F238E27FC236}">
                <a16:creationId xmlns:a16="http://schemas.microsoft.com/office/drawing/2014/main" id="{F542DB82-A1EB-1E42-CEF1-F3EC90569CA9}"/>
              </a:ext>
            </a:extLst>
          </p:cNvPr>
          <p:cNvGraphicFramePr>
            <a:graphicFrameLocks noGrp="1"/>
          </p:cNvGraphicFramePr>
          <p:nvPr>
            <p:extLst>
              <p:ext uri="{D42A27DB-BD31-4B8C-83A1-F6EECF244321}">
                <p14:modId xmlns:p14="http://schemas.microsoft.com/office/powerpoint/2010/main" val="1148904803"/>
              </p:ext>
            </p:extLst>
          </p:nvPr>
        </p:nvGraphicFramePr>
        <p:xfrm>
          <a:off x="12307889" y="3797699"/>
          <a:ext cx="11477624" cy="4228356"/>
        </p:xfrm>
        <a:graphic>
          <a:graphicData uri="http://schemas.openxmlformats.org/drawingml/2006/table">
            <a:tbl>
              <a:tblPr firstRow="1" bandRow="1">
                <a:tableStyleId>{5C22544A-7EE6-4342-B048-85BDC9FD1C3A}</a:tableStyleId>
              </a:tblPr>
              <a:tblGrid>
                <a:gridCol w="5612924">
                  <a:extLst>
                    <a:ext uri="{9D8B030D-6E8A-4147-A177-3AD203B41FA5}">
                      <a16:colId xmlns:a16="http://schemas.microsoft.com/office/drawing/2014/main" val="81361600"/>
                    </a:ext>
                  </a:extLst>
                </a:gridCol>
                <a:gridCol w="1954900">
                  <a:extLst>
                    <a:ext uri="{9D8B030D-6E8A-4147-A177-3AD203B41FA5}">
                      <a16:colId xmlns:a16="http://schemas.microsoft.com/office/drawing/2014/main" val="887013069"/>
                    </a:ext>
                  </a:extLst>
                </a:gridCol>
                <a:gridCol w="1954900">
                  <a:extLst>
                    <a:ext uri="{9D8B030D-6E8A-4147-A177-3AD203B41FA5}">
                      <a16:colId xmlns:a16="http://schemas.microsoft.com/office/drawing/2014/main" val="2833201441"/>
                    </a:ext>
                  </a:extLst>
                </a:gridCol>
                <a:gridCol w="1954900">
                  <a:extLst>
                    <a:ext uri="{9D8B030D-6E8A-4147-A177-3AD203B41FA5}">
                      <a16:colId xmlns:a16="http://schemas.microsoft.com/office/drawing/2014/main" val="786436894"/>
                    </a:ext>
                  </a:extLst>
                </a:gridCol>
              </a:tblGrid>
              <a:tr h="1065776">
                <a:tc>
                  <a:txBody>
                    <a:bodyPr/>
                    <a:lstStyle/>
                    <a:p>
                      <a:pPr marL="0" algn="l" defTabSz="914400" rtl="0" eaLnBrk="1" fontAlgn="ctr" latinLnBrk="0" hangingPunct="1"/>
                      <a:r>
                        <a:rPr lang="en-US" sz="2400" b="1" kern="1200">
                          <a:solidFill>
                            <a:schemeClr val="lt1"/>
                          </a:solidFill>
                          <a:latin typeface="+mn-lt"/>
                          <a:ea typeface="+mn-ea"/>
                          <a:cs typeface="+mn-cs"/>
                        </a:rPr>
                        <a:t>Holiday Trips 2024</a:t>
                      </a:r>
                      <a:endParaRPr lang="en-GB" sz="2400" b="1" kern="1200">
                        <a:solidFill>
                          <a:schemeClr val="lt1"/>
                        </a:solidFill>
                        <a:latin typeface="+mn-lt"/>
                        <a:ea typeface="+mn-ea"/>
                        <a:cs typeface="+mn-cs"/>
                      </a:endParaRPr>
                    </a:p>
                  </a:txBody>
                  <a:tcPr marL="144000" marR="144000" marT="90000" marB="90000" anchor="ctr"/>
                </a:tc>
                <a:tc>
                  <a:txBody>
                    <a:bodyPr/>
                    <a:lstStyle/>
                    <a:p>
                      <a:pPr marL="0" algn="ctr" defTabSz="914400" rtl="0" eaLnBrk="1" fontAlgn="ctr" latinLnBrk="0" hangingPunct="1"/>
                      <a:r>
                        <a:rPr lang="en-GB" sz="2400" b="1" kern="1200">
                          <a:solidFill>
                            <a:schemeClr val="lt1"/>
                          </a:solidFill>
                          <a:latin typeface="+mn-lt"/>
                          <a:ea typeface="+mn-ea"/>
                          <a:cs typeface="+mn-cs"/>
                        </a:rPr>
                        <a:t>Trips (millions)</a:t>
                      </a:r>
                    </a:p>
                  </a:txBody>
                  <a:tcPr marL="144000" marR="144000" marT="90000" marB="90000" anchor="ctr"/>
                </a:tc>
                <a:tc>
                  <a:txBody>
                    <a:bodyPr/>
                    <a:lstStyle/>
                    <a:p>
                      <a:pPr marL="0" algn="ctr" defTabSz="914400" rtl="0" eaLnBrk="1" fontAlgn="ctr" latinLnBrk="0" hangingPunct="1"/>
                      <a:r>
                        <a:rPr lang="en-GB" sz="2400" b="1" kern="1200">
                          <a:solidFill>
                            <a:schemeClr val="lt1"/>
                          </a:solidFill>
                          <a:latin typeface="+mn-lt"/>
                          <a:ea typeface="+mn-ea"/>
                          <a:cs typeface="+mn-cs"/>
                        </a:rPr>
                        <a:t>Nights</a:t>
                      </a:r>
                    </a:p>
                    <a:p>
                      <a:pPr marL="0" algn="ctr" defTabSz="914400" rtl="0" eaLnBrk="1" fontAlgn="ctr" latinLnBrk="0" hangingPunct="1"/>
                      <a:r>
                        <a:rPr lang="en-GB" sz="2400" b="1" kern="1200">
                          <a:solidFill>
                            <a:schemeClr val="lt1"/>
                          </a:solidFill>
                          <a:latin typeface="+mn-lt"/>
                          <a:ea typeface="+mn-ea"/>
                          <a:cs typeface="+mn-cs"/>
                        </a:rPr>
                        <a:t>(millions) </a:t>
                      </a:r>
                    </a:p>
                  </a:txBody>
                  <a:tcPr marL="144000" marR="144000" marT="90000" marB="90000" anchor="ctr"/>
                </a:tc>
                <a:tc>
                  <a:txBody>
                    <a:bodyPr/>
                    <a:lstStyle/>
                    <a:p>
                      <a:pPr marL="0" algn="ctr" defTabSz="914400" rtl="0" eaLnBrk="1" fontAlgn="ctr" latinLnBrk="0" hangingPunct="1"/>
                      <a:r>
                        <a:rPr lang="en-US" sz="2400" b="1" kern="1200">
                          <a:solidFill>
                            <a:schemeClr val="lt1"/>
                          </a:solidFill>
                          <a:latin typeface="+mn-lt"/>
                          <a:ea typeface="+mn-ea"/>
                          <a:cs typeface="+mn-cs"/>
                        </a:rPr>
                        <a:t>Spend</a:t>
                      </a:r>
                    </a:p>
                    <a:p>
                      <a:pPr marL="0" algn="ctr" defTabSz="914400" rtl="0" eaLnBrk="1" fontAlgn="ctr" latinLnBrk="0" hangingPunct="1"/>
                      <a:r>
                        <a:rPr lang="en-US" sz="2400" b="1" kern="1200">
                          <a:solidFill>
                            <a:schemeClr val="lt1"/>
                          </a:solidFill>
                          <a:latin typeface="+mn-lt"/>
                          <a:ea typeface="+mn-ea"/>
                          <a:cs typeface="+mn-cs"/>
                        </a:rPr>
                        <a:t>(millions)</a:t>
                      </a:r>
                      <a:endParaRPr lang="en-GB" sz="2400" b="1" kern="1200">
                        <a:solidFill>
                          <a:schemeClr val="lt1"/>
                        </a:solidFill>
                        <a:latin typeface="+mn-lt"/>
                        <a:ea typeface="+mn-ea"/>
                        <a:cs typeface="+mn-cs"/>
                      </a:endParaRPr>
                    </a:p>
                  </a:txBody>
                  <a:tcPr marL="144000" marR="144000" marT="90000" marB="90000" anchor="ctr"/>
                </a:tc>
                <a:extLst>
                  <a:ext uri="{0D108BD9-81ED-4DB2-BD59-A6C34878D82A}">
                    <a16:rowId xmlns:a16="http://schemas.microsoft.com/office/drawing/2014/main" val="1236938923"/>
                  </a:ext>
                </a:extLst>
              </a:tr>
              <a:tr h="790645">
                <a:tc>
                  <a:txBody>
                    <a:bodyPr/>
                    <a:lstStyle/>
                    <a:p>
                      <a:pPr marL="0" algn="l" defTabSz="914400" rtl="0" eaLnBrk="1" fontAlgn="b" latinLnBrk="0" hangingPunct="1"/>
                      <a:r>
                        <a:rPr lang="en-GB" sz="2400" b="1" kern="1200">
                          <a:solidFill>
                            <a:schemeClr val="tx1"/>
                          </a:solidFill>
                          <a:latin typeface="+mn-lt"/>
                          <a:ea typeface="+mn-ea"/>
                          <a:cs typeface="+mn-cs"/>
                        </a:rPr>
                        <a:t>Net: England</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1.96</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7.58</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£729</a:t>
                      </a:r>
                    </a:p>
                  </a:txBody>
                  <a:tcPr marL="144000" marR="144000" marT="90000" marB="90000" anchor="ctr"/>
                </a:tc>
                <a:extLst>
                  <a:ext uri="{0D108BD9-81ED-4DB2-BD59-A6C34878D82A}">
                    <a16:rowId xmlns:a16="http://schemas.microsoft.com/office/drawing/2014/main" val="2818411631"/>
                  </a:ext>
                </a:extLst>
              </a:tr>
              <a:tr h="790645">
                <a:tc>
                  <a:txBody>
                    <a:bodyPr/>
                    <a:lstStyle/>
                    <a:p>
                      <a:pPr marL="0" algn="l" defTabSz="914400" rtl="0" eaLnBrk="1" fontAlgn="b" latinLnBrk="0" hangingPunct="1"/>
                      <a:r>
                        <a:rPr lang="en-US" sz="2400" b="0" kern="1200">
                          <a:solidFill>
                            <a:schemeClr val="tx1"/>
                          </a:solidFill>
                          <a:latin typeface="+mn-lt"/>
                          <a:ea typeface="+mn-ea"/>
                          <a:cs typeface="+mn-cs"/>
                        </a:rPr>
                        <a:t>Rest of England (not London)</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1.62</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6.51</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£580</a:t>
                      </a:r>
                    </a:p>
                  </a:txBody>
                  <a:tcPr marL="144000" marR="144000" marT="90000" marB="90000" anchor="ctr"/>
                </a:tc>
                <a:extLst>
                  <a:ext uri="{0D108BD9-81ED-4DB2-BD59-A6C34878D82A}">
                    <a16:rowId xmlns:a16="http://schemas.microsoft.com/office/drawing/2014/main" val="3992828607"/>
                  </a:ext>
                </a:extLst>
              </a:tr>
              <a:tr h="790645">
                <a:tc>
                  <a:txBody>
                    <a:bodyPr/>
                    <a:lstStyle/>
                    <a:p>
                      <a:pPr marL="0" algn="l" defTabSz="914400" rtl="0" eaLnBrk="1" fontAlgn="b" latinLnBrk="0" hangingPunct="1"/>
                      <a:r>
                        <a:rPr lang="en-GB" sz="2400" b="1" kern="1200">
                          <a:solidFill>
                            <a:schemeClr val="tx1"/>
                          </a:solidFill>
                          <a:latin typeface="+mn-lt"/>
                          <a:ea typeface="+mn-ea"/>
                          <a:cs typeface="+mn-cs"/>
                        </a:rPr>
                        <a:t>Net: Wales</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0.84</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2.41</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£204</a:t>
                      </a:r>
                    </a:p>
                  </a:txBody>
                  <a:tcPr marL="144000" marR="144000" marT="90000" marB="90000" anchor="ctr"/>
                </a:tc>
                <a:extLst>
                  <a:ext uri="{0D108BD9-81ED-4DB2-BD59-A6C34878D82A}">
                    <a16:rowId xmlns:a16="http://schemas.microsoft.com/office/drawing/2014/main" val="2748172669"/>
                  </a:ext>
                </a:extLst>
              </a:tr>
              <a:tr h="790645">
                <a:tc>
                  <a:txBody>
                    <a:bodyPr/>
                    <a:lstStyle/>
                    <a:p>
                      <a:pPr marL="0" algn="l" defTabSz="914400" rtl="0" eaLnBrk="1" fontAlgn="b" latinLnBrk="0" hangingPunct="1"/>
                      <a:r>
                        <a:rPr lang="en-GB" sz="2400" b="0" kern="1200">
                          <a:solidFill>
                            <a:schemeClr val="tx1"/>
                          </a:solidFill>
                          <a:latin typeface="+mn-lt"/>
                          <a:ea typeface="+mn-ea"/>
                          <a:cs typeface="+mn-cs"/>
                        </a:rPr>
                        <a:t>South East Wales*</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0.45</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1.31</a:t>
                      </a:r>
                    </a:p>
                  </a:txBody>
                  <a:tcPr marL="144000" marR="144000" marT="90000" marB="90000" anchor="ctr"/>
                </a:tc>
                <a:tc>
                  <a:txBody>
                    <a:bodyPr/>
                    <a:lstStyle/>
                    <a:p>
                      <a:pPr marL="0" algn="ctr" defTabSz="914400" rtl="0" eaLnBrk="1" fontAlgn="b" latinLnBrk="0" hangingPunct="1"/>
                      <a:r>
                        <a:rPr lang="en-GB" sz="2400" b="0" kern="1200" dirty="0">
                          <a:solidFill>
                            <a:schemeClr val="tx1"/>
                          </a:solidFill>
                          <a:latin typeface="+mn-lt"/>
                          <a:ea typeface="+mn-ea"/>
                          <a:cs typeface="+mn-cs"/>
                        </a:rPr>
                        <a:t>£120</a:t>
                      </a:r>
                    </a:p>
                  </a:txBody>
                  <a:tcPr marL="144000" marR="144000" marT="90000" marB="90000" anchor="ctr"/>
                </a:tc>
                <a:extLst>
                  <a:ext uri="{0D108BD9-81ED-4DB2-BD59-A6C34878D82A}">
                    <a16:rowId xmlns:a16="http://schemas.microsoft.com/office/drawing/2014/main" val="3866272032"/>
                  </a:ext>
                </a:extLst>
              </a:tr>
            </a:tbl>
          </a:graphicData>
        </a:graphic>
      </p:graphicFrame>
      <p:sp>
        <p:nvSpPr>
          <p:cNvPr id="8" name="TextBox 7">
            <a:extLst>
              <a:ext uri="{FF2B5EF4-FFF2-40B4-BE49-F238E27FC236}">
                <a16:creationId xmlns:a16="http://schemas.microsoft.com/office/drawing/2014/main" id="{F69BF537-7505-965D-47C4-AFFBB5520E76}"/>
              </a:ext>
            </a:extLst>
          </p:cNvPr>
          <p:cNvSpPr txBox="1"/>
          <p:nvPr/>
        </p:nvSpPr>
        <p:spPr>
          <a:xfrm>
            <a:off x="12455530" y="8469469"/>
            <a:ext cx="11477624" cy="1107996"/>
          </a:xfrm>
          <a:prstGeom prst="rect">
            <a:avLst/>
          </a:prstGeom>
          <a:noFill/>
        </p:spPr>
        <p:txBody>
          <a:bodyPr wrap="square" lIns="0" tIns="0" rIns="0" bIns="0" rtlCol="0">
            <a:spAutoFit/>
          </a:bodyPr>
          <a:lstStyle/>
          <a:p>
            <a:r>
              <a:rPr lang="en-US" sz="2400">
                <a:latin typeface="+mn-lt"/>
              </a:rPr>
              <a:t>* Base size is between 30 and 100, it is recommended to only use the estimates as indicative. Holiday trips by residents of Mid Wales, North Wales and South West Wales have a base size below 30 and thus has been excluded.</a:t>
            </a:r>
            <a:endParaRPr lang="en-GB" sz="2400">
              <a:latin typeface="+mn-lt"/>
            </a:endParaRPr>
          </a:p>
        </p:txBody>
      </p:sp>
      <p:sp>
        <p:nvSpPr>
          <p:cNvPr id="4" name="Text Placeholder 3">
            <a:extLst>
              <a:ext uri="{FF2B5EF4-FFF2-40B4-BE49-F238E27FC236}">
                <a16:creationId xmlns:a16="http://schemas.microsoft.com/office/drawing/2014/main" id="{7B231CDC-F547-A082-7965-5200C6A564A8}"/>
              </a:ext>
            </a:extLst>
          </p:cNvPr>
          <p:cNvSpPr>
            <a:spLocks noGrp="1"/>
          </p:cNvSpPr>
          <p:nvPr>
            <p:ph type="body" sz="quarter" idx="15"/>
          </p:nvPr>
        </p:nvSpPr>
        <p:spPr/>
        <p:txBody>
          <a:bodyPr/>
          <a:lstStyle/>
          <a:p>
            <a:pPr>
              <a:spcBef>
                <a:spcPts val="300"/>
              </a:spcBef>
            </a:pPr>
            <a:r>
              <a:rPr lang="en-GB" sz="2400"/>
              <a:t>Source: Great Britain Tourism Survey (GBTS) </a:t>
            </a:r>
            <a:r>
              <a:rPr lang="en-US" sz="2400"/>
              <a:t>2024</a:t>
            </a:r>
          </a:p>
          <a:p>
            <a:pPr>
              <a:spcBef>
                <a:spcPts val="300"/>
              </a:spcBef>
            </a:pPr>
            <a:r>
              <a:rPr lang="en-US" sz="2400"/>
              <a:t>Base: Wales 752</a:t>
            </a:r>
          </a:p>
        </p:txBody>
      </p:sp>
    </p:spTree>
    <p:extLst>
      <p:ext uri="{BB962C8B-B14F-4D97-AF65-F5344CB8AC3E}">
        <p14:creationId xmlns:p14="http://schemas.microsoft.com/office/powerpoint/2010/main" val="126257758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FB2BE9-FB30-2967-3756-FA380CE7F08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Trips and spend by region visited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94F2EB10-6873-C80D-3A5F-997F247661AC}"/>
              </a:ext>
            </a:extLst>
          </p:cNvPr>
          <p:cNvSpPr>
            <a:spLocks noGrp="1"/>
          </p:cNvSpPr>
          <p:nvPr>
            <p:ph type="body" sz="quarter" idx="14"/>
          </p:nvPr>
        </p:nvSpPr>
        <p:spPr>
          <a:xfrm>
            <a:off x="580231" y="2062165"/>
            <a:ext cx="23223538" cy="1552572"/>
          </a:xfrm>
        </p:spPr>
        <p:txBody>
          <a:bodyPr/>
          <a:lstStyle/>
          <a:p>
            <a:r>
              <a:rPr lang="en-US"/>
              <a:t>South East Wales remained the most popular destination in Wales, and increased its share of trips by 3 percentage points, when compared to 2023. North Wales is the second most popular destination in Wales and </a:t>
            </a:r>
            <a:r>
              <a:rPr lang="en-GB"/>
              <a:t>the most popular destination for holiday trips in 2024. Overnights trips in North Wales lasted the longest on average of 3.3 nights per trip, potentially due to its popularity among those of retirement age. Average spend per trip was highest in South East Wales at £327 per trip, as the high spending younger independents increased their trips to this region in 2024.</a:t>
            </a:r>
            <a:endParaRPr lang="en-US"/>
          </a:p>
        </p:txBody>
      </p:sp>
      <p:graphicFrame>
        <p:nvGraphicFramePr>
          <p:cNvPr id="5" name="Table 4">
            <a:extLst>
              <a:ext uri="{FF2B5EF4-FFF2-40B4-BE49-F238E27FC236}">
                <a16:creationId xmlns:a16="http://schemas.microsoft.com/office/drawing/2014/main" id="{EEEE52FD-0862-E0F1-7E16-58E05D45E608}"/>
              </a:ext>
            </a:extLst>
          </p:cNvPr>
          <p:cNvGraphicFramePr>
            <a:graphicFrameLocks noGrp="1"/>
          </p:cNvGraphicFramePr>
          <p:nvPr>
            <p:extLst>
              <p:ext uri="{D42A27DB-BD31-4B8C-83A1-F6EECF244321}">
                <p14:modId xmlns:p14="http://schemas.microsoft.com/office/powerpoint/2010/main" val="1145163350"/>
              </p:ext>
            </p:extLst>
          </p:nvPr>
        </p:nvGraphicFramePr>
        <p:xfrm>
          <a:off x="561976" y="3797699"/>
          <a:ext cx="11477624" cy="8181576"/>
        </p:xfrm>
        <a:graphic>
          <a:graphicData uri="http://schemas.openxmlformats.org/drawingml/2006/table">
            <a:tbl>
              <a:tblPr firstRow="1" bandRow="1">
                <a:tableStyleId>{5C22544A-7EE6-4342-B048-85BDC9FD1C3A}</a:tableStyleId>
              </a:tblPr>
              <a:tblGrid>
                <a:gridCol w="5612924">
                  <a:extLst>
                    <a:ext uri="{9D8B030D-6E8A-4147-A177-3AD203B41FA5}">
                      <a16:colId xmlns:a16="http://schemas.microsoft.com/office/drawing/2014/main" val="81361600"/>
                    </a:ext>
                  </a:extLst>
                </a:gridCol>
                <a:gridCol w="1954900">
                  <a:extLst>
                    <a:ext uri="{9D8B030D-6E8A-4147-A177-3AD203B41FA5}">
                      <a16:colId xmlns:a16="http://schemas.microsoft.com/office/drawing/2014/main" val="887013069"/>
                    </a:ext>
                  </a:extLst>
                </a:gridCol>
                <a:gridCol w="1954900">
                  <a:extLst>
                    <a:ext uri="{9D8B030D-6E8A-4147-A177-3AD203B41FA5}">
                      <a16:colId xmlns:a16="http://schemas.microsoft.com/office/drawing/2014/main" val="2833201441"/>
                    </a:ext>
                  </a:extLst>
                </a:gridCol>
                <a:gridCol w="1954900">
                  <a:extLst>
                    <a:ext uri="{9D8B030D-6E8A-4147-A177-3AD203B41FA5}">
                      <a16:colId xmlns:a16="http://schemas.microsoft.com/office/drawing/2014/main" val="786436894"/>
                    </a:ext>
                  </a:extLst>
                </a:gridCol>
              </a:tblGrid>
              <a:tr h="1067984">
                <a:tc>
                  <a:txBody>
                    <a:bodyPr/>
                    <a:lstStyle/>
                    <a:p>
                      <a:pPr marL="0" algn="l" defTabSz="914400" rtl="0" eaLnBrk="1" fontAlgn="ctr" latinLnBrk="0" hangingPunct="1"/>
                      <a:r>
                        <a:rPr lang="en-US" sz="2400" b="1" kern="1200">
                          <a:solidFill>
                            <a:schemeClr val="lt1"/>
                          </a:solidFill>
                          <a:latin typeface="+mn-lt"/>
                          <a:ea typeface="+mn-ea"/>
                          <a:cs typeface="+mn-cs"/>
                        </a:rPr>
                        <a:t>Total trips 2024</a:t>
                      </a:r>
                      <a:endParaRPr lang="en-GB" sz="2400" b="1" kern="1200">
                        <a:solidFill>
                          <a:schemeClr val="lt1"/>
                        </a:solidFill>
                        <a:latin typeface="+mn-lt"/>
                        <a:ea typeface="+mn-ea"/>
                        <a:cs typeface="+mn-cs"/>
                      </a:endParaRPr>
                    </a:p>
                  </a:txBody>
                  <a:tcPr marL="144000" marR="144000" marT="90000" marB="90000" anchor="ctr"/>
                </a:tc>
                <a:tc>
                  <a:txBody>
                    <a:bodyPr/>
                    <a:lstStyle/>
                    <a:p>
                      <a:pPr marL="0" algn="ctr" defTabSz="914400" rtl="0" eaLnBrk="1" fontAlgn="ctr" latinLnBrk="0" hangingPunct="1"/>
                      <a:r>
                        <a:rPr lang="en-GB" sz="2400" b="1" kern="1200">
                          <a:solidFill>
                            <a:schemeClr val="lt1"/>
                          </a:solidFill>
                          <a:latin typeface="+mn-lt"/>
                          <a:ea typeface="+mn-ea"/>
                          <a:cs typeface="+mn-cs"/>
                        </a:rPr>
                        <a:t>Trips (millions)</a:t>
                      </a:r>
                    </a:p>
                  </a:txBody>
                  <a:tcPr marL="144000" marR="144000" marT="90000" marB="90000" anchor="ctr"/>
                </a:tc>
                <a:tc>
                  <a:txBody>
                    <a:bodyPr/>
                    <a:lstStyle/>
                    <a:p>
                      <a:pPr marL="0" algn="ctr" defTabSz="914400" rtl="0" eaLnBrk="1" fontAlgn="ctr" latinLnBrk="0" hangingPunct="1"/>
                      <a:r>
                        <a:rPr lang="en-GB" sz="2400" b="1" kern="1200">
                          <a:solidFill>
                            <a:schemeClr val="lt1"/>
                          </a:solidFill>
                          <a:latin typeface="+mn-lt"/>
                          <a:ea typeface="+mn-ea"/>
                          <a:cs typeface="+mn-cs"/>
                        </a:rPr>
                        <a:t>Nights</a:t>
                      </a:r>
                    </a:p>
                    <a:p>
                      <a:pPr marL="0" algn="ctr" defTabSz="914400" rtl="0" eaLnBrk="1" fontAlgn="ctr" latinLnBrk="0" hangingPunct="1"/>
                      <a:r>
                        <a:rPr lang="en-GB" sz="2400" b="1" kern="1200">
                          <a:solidFill>
                            <a:schemeClr val="lt1"/>
                          </a:solidFill>
                          <a:latin typeface="+mn-lt"/>
                          <a:ea typeface="+mn-ea"/>
                          <a:cs typeface="+mn-cs"/>
                        </a:rPr>
                        <a:t>(millions) </a:t>
                      </a:r>
                    </a:p>
                  </a:txBody>
                  <a:tcPr marL="144000" marR="144000" marT="90000" marB="90000" anchor="ctr"/>
                </a:tc>
                <a:tc>
                  <a:txBody>
                    <a:bodyPr/>
                    <a:lstStyle/>
                    <a:p>
                      <a:pPr marL="0" algn="ctr" defTabSz="914400" rtl="0" eaLnBrk="1" fontAlgn="ctr" latinLnBrk="0" hangingPunct="1"/>
                      <a:r>
                        <a:rPr lang="en-US" sz="2400" b="1" kern="1200">
                          <a:solidFill>
                            <a:schemeClr val="lt1"/>
                          </a:solidFill>
                          <a:latin typeface="+mn-lt"/>
                          <a:ea typeface="+mn-ea"/>
                          <a:cs typeface="+mn-cs"/>
                        </a:rPr>
                        <a:t>Spend</a:t>
                      </a:r>
                    </a:p>
                    <a:p>
                      <a:pPr marL="0" algn="ctr" defTabSz="914400" rtl="0" eaLnBrk="1" fontAlgn="ctr" latinLnBrk="0" hangingPunct="1"/>
                      <a:r>
                        <a:rPr lang="en-US" sz="2400" b="1" kern="1200">
                          <a:solidFill>
                            <a:schemeClr val="lt1"/>
                          </a:solidFill>
                          <a:latin typeface="+mn-lt"/>
                          <a:ea typeface="+mn-ea"/>
                          <a:cs typeface="+mn-cs"/>
                        </a:rPr>
                        <a:t>(millions)</a:t>
                      </a:r>
                      <a:endParaRPr lang="en-GB" sz="2400" b="1" kern="1200">
                        <a:solidFill>
                          <a:schemeClr val="lt1"/>
                        </a:solidFill>
                        <a:latin typeface="+mn-lt"/>
                        <a:ea typeface="+mn-ea"/>
                        <a:cs typeface="+mn-cs"/>
                      </a:endParaRPr>
                    </a:p>
                  </a:txBody>
                  <a:tcPr marL="144000" marR="144000" marT="90000" marB="90000" anchor="ctr"/>
                </a:tc>
                <a:extLst>
                  <a:ext uri="{0D108BD9-81ED-4DB2-BD59-A6C34878D82A}">
                    <a16:rowId xmlns:a16="http://schemas.microsoft.com/office/drawing/2014/main" val="1236938923"/>
                  </a:ext>
                </a:extLst>
              </a:tr>
              <a:tr h="1778398">
                <a:tc>
                  <a:txBody>
                    <a:bodyPr/>
                    <a:lstStyle/>
                    <a:p>
                      <a:pPr marL="0" algn="l" defTabSz="914400" rtl="0" eaLnBrk="1" fontAlgn="b" latinLnBrk="0" hangingPunct="1"/>
                      <a:r>
                        <a:rPr lang="en-GB" sz="2400" b="0" kern="1200">
                          <a:solidFill>
                            <a:schemeClr val="tx1"/>
                          </a:solidFill>
                          <a:latin typeface="+mn-lt"/>
                          <a:ea typeface="+mn-ea"/>
                          <a:cs typeface="+mn-cs"/>
                        </a:rPr>
                        <a:t>Mid Wales*</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0.63</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2.06</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£184</a:t>
                      </a:r>
                    </a:p>
                  </a:txBody>
                  <a:tcPr marL="144000" marR="144000" marT="90000" marB="90000" anchor="ctr"/>
                </a:tc>
                <a:extLst>
                  <a:ext uri="{0D108BD9-81ED-4DB2-BD59-A6C34878D82A}">
                    <a16:rowId xmlns:a16="http://schemas.microsoft.com/office/drawing/2014/main" val="2818411631"/>
                  </a:ext>
                </a:extLst>
              </a:tr>
              <a:tr h="1778398">
                <a:tc>
                  <a:txBody>
                    <a:bodyPr/>
                    <a:lstStyle/>
                    <a:p>
                      <a:pPr marL="0" algn="l" defTabSz="914400" rtl="0" eaLnBrk="1" fontAlgn="b" latinLnBrk="0" hangingPunct="1"/>
                      <a:r>
                        <a:rPr lang="en-GB" sz="2400" b="0" kern="1200">
                          <a:solidFill>
                            <a:schemeClr val="tx1"/>
                          </a:solidFill>
                          <a:latin typeface="+mn-lt"/>
                          <a:ea typeface="+mn-ea"/>
                          <a:cs typeface="+mn-cs"/>
                        </a:rPr>
                        <a:t>North Wales</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2.48</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8.19</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£680</a:t>
                      </a:r>
                    </a:p>
                  </a:txBody>
                  <a:tcPr marL="7620" marR="7620" marT="7620" marB="0" anchor="ctr"/>
                </a:tc>
                <a:extLst>
                  <a:ext uri="{0D108BD9-81ED-4DB2-BD59-A6C34878D82A}">
                    <a16:rowId xmlns:a16="http://schemas.microsoft.com/office/drawing/2014/main" val="3992828607"/>
                  </a:ext>
                </a:extLst>
              </a:tr>
              <a:tr h="1778398">
                <a:tc>
                  <a:txBody>
                    <a:bodyPr/>
                    <a:lstStyle/>
                    <a:p>
                      <a:pPr marL="0" algn="l" defTabSz="914400" rtl="0" eaLnBrk="1" fontAlgn="b" latinLnBrk="0" hangingPunct="1"/>
                      <a:r>
                        <a:rPr lang="en-GB" sz="2400" b="0" kern="1200">
                          <a:solidFill>
                            <a:schemeClr val="tx1"/>
                          </a:solidFill>
                          <a:latin typeface="+mn-lt"/>
                          <a:ea typeface="+mn-ea"/>
                          <a:cs typeface="+mn-cs"/>
                        </a:rPr>
                        <a:t>South East Wales</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2.91</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7.38</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£953</a:t>
                      </a:r>
                    </a:p>
                  </a:txBody>
                  <a:tcPr marL="7620" marR="7620" marT="7620" marB="0" anchor="ctr"/>
                </a:tc>
                <a:extLst>
                  <a:ext uri="{0D108BD9-81ED-4DB2-BD59-A6C34878D82A}">
                    <a16:rowId xmlns:a16="http://schemas.microsoft.com/office/drawing/2014/main" val="2748172669"/>
                  </a:ext>
                </a:extLst>
              </a:tr>
              <a:tr h="1778398">
                <a:tc>
                  <a:txBody>
                    <a:bodyPr/>
                    <a:lstStyle/>
                    <a:p>
                      <a:pPr marL="0" algn="l" defTabSz="914400" rtl="0" eaLnBrk="1" fontAlgn="b" latinLnBrk="0" hangingPunct="1"/>
                      <a:r>
                        <a:rPr lang="en-GB" sz="2400" b="0" kern="1200">
                          <a:solidFill>
                            <a:schemeClr val="tx1"/>
                          </a:solidFill>
                          <a:latin typeface="+mn-lt"/>
                          <a:ea typeface="+mn-ea"/>
                          <a:cs typeface="+mn-cs"/>
                        </a:rPr>
                        <a:t>South West Wales</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1.55</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4.32</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uFillTx/>
                          <a:latin typeface="+mn-lt"/>
                          <a:ea typeface="+mn-ea"/>
                          <a:cs typeface="+mn-cs"/>
                          <a:sym typeface="Calibri"/>
                        </a:rPr>
                        <a:t>£388</a:t>
                      </a:r>
                    </a:p>
                  </a:txBody>
                  <a:tcPr marL="7620" marR="7620" marT="7620" marB="0" anchor="ctr"/>
                </a:tc>
                <a:extLst>
                  <a:ext uri="{0D108BD9-81ED-4DB2-BD59-A6C34878D82A}">
                    <a16:rowId xmlns:a16="http://schemas.microsoft.com/office/drawing/2014/main" val="2175300980"/>
                  </a:ext>
                </a:extLst>
              </a:tr>
            </a:tbl>
          </a:graphicData>
        </a:graphic>
      </p:graphicFrame>
      <p:graphicFrame>
        <p:nvGraphicFramePr>
          <p:cNvPr id="7" name="Table 6">
            <a:extLst>
              <a:ext uri="{FF2B5EF4-FFF2-40B4-BE49-F238E27FC236}">
                <a16:creationId xmlns:a16="http://schemas.microsoft.com/office/drawing/2014/main" id="{F542DB82-A1EB-1E42-CEF1-F3EC90569CA9}"/>
              </a:ext>
            </a:extLst>
          </p:cNvPr>
          <p:cNvGraphicFramePr>
            <a:graphicFrameLocks noGrp="1"/>
          </p:cNvGraphicFramePr>
          <p:nvPr>
            <p:extLst>
              <p:ext uri="{D42A27DB-BD31-4B8C-83A1-F6EECF244321}">
                <p14:modId xmlns:p14="http://schemas.microsoft.com/office/powerpoint/2010/main" val="2293977133"/>
              </p:ext>
            </p:extLst>
          </p:nvPr>
        </p:nvGraphicFramePr>
        <p:xfrm>
          <a:off x="12307889" y="3797699"/>
          <a:ext cx="11477624" cy="6403178"/>
        </p:xfrm>
        <a:graphic>
          <a:graphicData uri="http://schemas.openxmlformats.org/drawingml/2006/table">
            <a:tbl>
              <a:tblPr firstRow="1" bandRow="1">
                <a:tableStyleId>{5C22544A-7EE6-4342-B048-85BDC9FD1C3A}</a:tableStyleId>
              </a:tblPr>
              <a:tblGrid>
                <a:gridCol w="5612924">
                  <a:extLst>
                    <a:ext uri="{9D8B030D-6E8A-4147-A177-3AD203B41FA5}">
                      <a16:colId xmlns:a16="http://schemas.microsoft.com/office/drawing/2014/main" val="81361600"/>
                    </a:ext>
                  </a:extLst>
                </a:gridCol>
                <a:gridCol w="1954900">
                  <a:extLst>
                    <a:ext uri="{9D8B030D-6E8A-4147-A177-3AD203B41FA5}">
                      <a16:colId xmlns:a16="http://schemas.microsoft.com/office/drawing/2014/main" val="887013069"/>
                    </a:ext>
                  </a:extLst>
                </a:gridCol>
                <a:gridCol w="1954900">
                  <a:extLst>
                    <a:ext uri="{9D8B030D-6E8A-4147-A177-3AD203B41FA5}">
                      <a16:colId xmlns:a16="http://schemas.microsoft.com/office/drawing/2014/main" val="2833201441"/>
                    </a:ext>
                  </a:extLst>
                </a:gridCol>
                <a:gridCol w="1954900">
                  <a:extLst>
                    <a:ext uri="{9D8B030D-6E8A-4147-A177-3AD203B41FA5}">
                      <a16:colId xmlns:a16="http://schemas.microsoft.com/office/drawing/2014/main" val="786436894"/>
                    </a:ext>
                  </a:extLst>
                </a:gridCol>
              </a:tblGrid>
              <a:tr h="1067984">
                <a:tc>
                  <a:txBody>
                    <a:bodyPr/>
                    <a:lstStyle/>
                    <a:p>
                      <a:pPr marL="0" algn="l" defTabSz="914400" rtl="0" eaLnBrk="1" fontAlgn="ctr" latinLnBrk="0" hangingPunct="1"/>
                      <a:r>
                        <a:rPr lang="en-US" sz="2400" b="1" kern="1200">
                          <a:solidFill>
                            <a:schemeClr val="lt1"/>
                          </a:solidFill>
                          <a:latin typeface="+mn-lt"/>
                          <a:ea typeface="+mn-ea"/>
                          <a:cs typeface="+mn-cs"/>
                        </a:rPr>
                        <a:t>Holiday Trips 2024</a:t>
                      </a:r>
                      <a:endParaRPr lang="en-GB" sz="2400" b="1" kern="1200">
                        <a:solidFill>
                          <a:schemeClr val="lt1"/>
                        </a:solidFill>
                        <a:latin typeface="+mn-lt"/>
                        <a:ea typeface="+mn-ea"/>
                        <a:cs typeface="+mn-cs"/>
                      </a:endParaRPr>
                    </a:p>
                  </a:txBody>
                  <a:tcPr marL="144000" marR="144000" marT="90000" marB="90000" anchor="ctr"/>
                </a:tc>
                <a:tc>
                  <a:txBody>
                    <a:bodyPr/>
                    <a:lstStyle/>
                    <a:p>
                      <a:pPr marL="0" algn="ctr" defTabSz="914400" rtl="0" eaLnBrk="1" fontAlgn="ctr" latinLnBrk="0" hangingPunct="1"/>
                      <a:r>
                        <a:rPr lang="en-GB" sz="2400" b="1" kern="1200">
                          <a:solidFill>
                            <a:schemeClr val="lt1"/>
                          </a:solidFill>
                          <a:latin typeface="+mn-lt"/>
                          <a:ea typeface="+mn-ea"/>
                          <a:cs typeface="+mn-cs"/>
                        </a:rPr>
                        <a:t>Trips (millions)</a:t>
                      </a:r>
                    </a:p>
                  </a:txBody>
                  <a:tcPr marL="144000" marR="144000" marT="90000" marB="90000" anchor="ctr"/>
                </a:tc>
                <a:tc>
                  <a:txBody>
                    <a:bodyPr/>
                    <a:lstStyle/>
                    <a:p>
                      <a:pPr marL="0" algn="ctr" defTabSz="914400" rtl="0" eaLnBrk="1" fontAlgn="ctr" latinLnBrk="0" hangingPunct="1"/>
                      <a:r>
                        <a:rPr lang="en-GB" sz="2400" b="1" kern="1200">
                          <a:solidFill>
                            <a:schemeClr val="lt1"/>
                          </a:solidFill>
                          <a:latin typeface="+mn-lt"/>
                          <a:ea typeface="+mn-ea"/>
                          <a:cs typeface="+mn-cs"/>
                        </a:rPr>
                        <a:t>Nights</a:t>
                      </a:r>
                    </a:p>
                    <a:p>
                      <a:pPr marL="0" algn="ctr" defTabSz="914400" rtl="0" eaLnBrk="1" fontAlgn="ctr" latinLnBrk="0" hangingPunct="1"/>
                      <a:r>
                        <a:rPr lang="en-GB" sz="2400" b="1" kern="1200">
                          <a:solidFill>
                            <a:schemeClr val="lt1"/>
                          </a:solidFill>
                          <a:latin typeface="+mn-lt"/>
                          <a:ea typeface="+mn-ea"/>
                          <a:cs typeface="+mn-cs"/>
                        </a:rPr>
                        <a:t>(millions) </a:t>
                      </a:r>
                    </a:p>
                  </a:txBody>
                  <a:tcPr marL="144000" marR="144000" marT="90000" marB="90000" anchor="ctr"/>
                </a:tc>
                <a:tc>
                  <a:txBody>
                    <a:bodyPr/>
                    <a:lstStyle/>
                    <a:p>
                      <a:pPr marL="0" algn="ctr" defTabSz="914400" rtl="0" eaLnBrk="1" fontAlgn="ctr" latinLnBrk="0" hangingPunct="1"/>
                      <a:r>
                        <a:rPr lang="en-US" sz="2400" b="1" kern="1200">
                          <a:solidFill>
                            <a:schemeClr val="lt1"/>
                          </a:solidFill>
                          <a:latin typeface="+mn-lt"/>
                          <a:ea typeface="+mn-ea"/>
                          <a:cs typeface="+mn-cs"/>
                        </a:rPr>
                        <a:t>Spend</a:t>
                      </a:r>
                    </a:p>
                    <a:p>
                      <a:pPr marL="0" algn="ctr" defTabSz="914400" rtl="0" eaLnBrk="1" fontAlgn="ctr" latinLnBrk="0" hangingPunct="1"/>
                      <a:r>
                        <a:rPr lang="en-US" sz="2400" b="1" kern="1200">
                          <a:solidFill>
                            <a:schemeClr val="lt1"/>
                          </a:solidFill>
                          <a:latin typeface="+mn-lt"/>
                          <a:ea typeface="+mn-ea"/>
                          <a:cs typeface="+mn-cs"/>
                        </a:rPr>
                        <a:t>(millions)</a:t>
                      </a:r>
                      <a:endParaRPr lang="en-GB" sz="2400" b="1" kern="1200">
                        <a:solidFill>
                          <a:schemeClr val="lt1"/>
                        </a:solidFill>
                        <a:latin typeface="+mn-lt"/>
                        <a:ea typeface="+mn-ea"/>
                        <a:cs typeface="+mn-cs"/>
                      </a:endParaRPr>
                    </a:p>
                  </a:txBody>
                  <a:tcPr marL="144000" marR="144000" marT="90000" marB="90000" anchor="ctr"/>
                </a:tc>
                <a:extLst>
                  <a:ext uri="{0D108BD9-81ED-4DB2-BD59-A6C34878D82A}">
                    <a16:rowId xmlns:a16="http://schemas.microsoft.com/office/drawing/2014/main" val="1236938923"/>
                  </a:ext>
                </a:extLst>
              </a:tr>
              <a:tr h="1778398">
                <a:tc>
                  <a:txBody>
                    <a:bodyPr/>
                    <a:lstStyle/>
                    <a:p>
                      <a:pPr marL="0" algn="l" defTabSz="914400" rtl="0" eaLnBrk="1" fontAlgn="b" latinLnBrk="0" hangingPunct="1"/>
                      <a:r>
                        <a:rPr lang="en-GB" sz="2400" b="0" kern="1200">
                          <a:solidFill>
                            <a:schemeClr val="tx1"/>
                          </a:solidFill>
                          <a:latin typeface="+mn-lt"/>
                          <a:ea typeface="+mn-ea"/>
                          <a:cs typeface="+mn-cs"/>
                        </a:rPr>
                        <a:t>North Wales</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1.18</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4.71</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£373</a:t>
                      </a:r>
                    </a:p>
                  </a:txBody>
                  <a:tcPr marL="144000" marR="144000" marT="90000" marB="90000" anchor="ctr"/>
                </a:tc>
                <a:extLst>
                  <a:ext uri="{0D108BD9-81ED-4DB2-BD59-A6C34878D82A}">
                    <a16:rowId xmlns:a16="http://schemas.microsoft.com/office/drawing/2014/main" val="3992828607"/>
                  </a:ext>
                </a:extLst>
              </a:tr>
              <a:tr h="1778398">
                <a:tc>
                  <a:txBody>
                    <a:bodyPr/>
                    <a:lstStyle/>
                    <a:p>
                      <a:pPr marL="0" algn="l" defTabSz="914400" rtl="0" eaLnBrk="1" fontAlgn="b" latinLnBrk="0" hangingPunct="1"/>
                      <a:r>
                        <a:rPr lang="en-GB" sz="2400" b="0" kern="1200">
                          <a:solidFill>
                            <a:schemeClr val="tx1"/>
                          </a:solidFill>
                          <a:latin typeface="+mn-lt"/>
                          <a:ea typeface="+mn-ea"/>
                          <a:cs typeface="+mn-cs"/>
                        </a:rPr>
                        <a:t>South East Wales*</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0.79</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2.25</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£288</a:t>
                      </a:r>
                    </a:p>
                  </a:txBody>
                  <a:tcPr marL="144000" marR="144000" marT="90000" marB="90000" anchor="ctr"/>
                </a:tc>
                <a:extLst>
                  <a:ext uri="{0D108BD9-81ED-4DB2-BD59-A6C34878D82A}">
                    <a16:rowId xmlns:a16="http://schemas.microsoft.com/office/drawing/2014/main" val="2748172669"/>
                  </a:ext>
                </a:extLst>
              </a:tr>
              <a:tr h="1778398">
                <a:tc>
                  <a:txBody>
                    <a:bodyPr/>
                    <a:lstStyle/>
                    <a:p>
                      <a:pPr marL="0" algn="l" defTabSz="914400" rtl="0" eaLnBrk="1" fontAlgn="b" latinLnBrk="0" hangingPunct="1"/>
                      <a:r>
                        <a:rPr lang="en-GB" sz="2400" b="0" kern="1200">
                          <a:solidFill>
                            <a:schemeClr val="tx1"/>
                          </a:solidFill>
                          <a:latin typeface="+mn-lt"/>
                          <a:ea typeface="+mn-ea"/>
                          <a:cs typeface="+mn-cs"/>
                        </a:rPr>
                        <a:t>South West Wales*</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0.58</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2.27</a:t>
                      </a:r>
                    </a:p>
                  </a:txBody>
                  <a:tcPr marL="144000" marR="144000" marT="90000" marB="90000" anchor="ctr"/>
                </a:tc>
                <a:tc>
                  <a:txBody>
                    <a:bodyPr/>
                    <a:lstStyle/>
                    <a:p>
                      <a:pPr marL="0" algn="ctr" defTabSz="914400" rtl="0" eaLnBrk="1" fontAlgn="ctr" latinLnBrk="0" hangingPunct="1"/>
                      <a:r>
                        <a:rPr lang="en-GB" sz="2400" kern="1200" dirty="0">
                          <a:solidFill>
                            <a:schemeClr val="tx1"/>
                          </a:solidFill>
                          <a:latin typeface="+mn-lt"/>
                          <a:ea typeface="+mn-ea"/>
                          <a:cs typeface="+mn-cs"/>
                        </a:rPr>
                        <a:t>£182</a:t>
                      </a:r>
                    </a:p>
                  </a:txBody>
                  <a:tcPr marL="144000" marR="144000" marT="90000" marB="90000" anchor="ctr"/>
                </a:tc>
                <a:extLst>
                  <a:ext uri="{0D108BD9-81ED-4DB2-BD59-A6C34878D82A}">
                    <a16:rowId xmlns:a16="http://schemas.microsoft.com/office/drawing/2014/main" val="2175300980"/>
                  </a:ext>
                </a:extLst>
              </a:tr>
            </a:tbl>
          </a:graphicData>
        </a:graphic>
      </p:graphicFrame>
      <p:sp>
        <p:nvSpPr>
          <p:cNvPr id="4" name="Text Placeholder 3">
            <a:extLst>
              <a:ext uri="{FF2B5EF4-FFF2-40B4-BE49-F238E27FC236}">
                <a16:creationId xmlns:a16="http://schemas.microsoft.com/office/drawing/2014/main" id="{7B231CDC-F547-A082-7965-5200C6A564A8}"/>
              </a:ext>
            </a:extLst>
          </p:cNvPr>
          <p:cNvSpPr>
            <a:spLocks noGrp="1"/>
          </p:cNvSpPr>
          <p:nvPr>
            <p:ph type="body" sz="quarter" idx="15"/>
          </p:nvPr>
        </p:nvSpPr>
        <p:spPr>
          <a:xfrm>
            <a:off x="561975" y="12119373"/>
            <a:ext cx="20528218" cy="998175"/>
          </a:xfrm>
        </p:spPr>
        <p:txBody>
          <a:bodyPr/>
          <a:lstStyle/>
          <a:p>
            <a:pPr>
              <a:spcBef>
                <a:spcPts val="300"/>
              </a:spcBef>
            </a:pPr>
            <a:r>
              <a:rPr lang="en-US" sz="2400">
                <a:latin typeface="+mn-lt"/>
              </a:rPr>
              <a:t>*Base size is between 30 and 100, it is recommended to only use the estimates as indicative. </a:t>
            </a:r>
          </a:p>
          <a:p>
            <a:pPr>
              <a:spcBef>
                <a:spcPts val="300"/>
              </a:spcBef>
            </a:pPr>
            <a:r>
              <a:rPr lang="en-GB" sz="2400"/>
              <a:t>Source: Great Britain Tourism Survey (GBTS) </a:t>
            </a:r>
            <a:r>
              <a:rPr lang="en-US" sz="2400"/>
              <a:t>2024</a:t>
            </a:r>
          </a:p>
          <a:p>
            <a:pPr>
              <a:spcBef>
                <a:spcPts val="300"/>
              </a:spcBef>
            </a:pPr>
            <a:r>
              <a:rPr lang="en-US" sz="2400"/>
              <a:t>Base: Wales 752</a:t>
            </a:r>
          </a:p>
        </p:txBody>
      </p:sp>
      <p:sp>
        <p:nvSpPr>
          <p:cNvPr id="8" name="TextBox 7">
            <a:extLst>
              <a:ext uri="{FF2B5EF4-FFF2-40B4-BE49-F238E27FC236}">
                <a16:creationId xmlns:a16="http://schemas.microsoft.com/office/drawing/2014/main" id="{91861B65-185F-112B-B4D3-A61E8B9AA7FA}"/>
              </a:ext>
            </a:extLst>
          </p:cNvPr>
          <p:cNvSpPr txBox="1"/>
          <p:nvPr/>
        </p:nvSpPr>
        <p:spPr>
          <a:xfrm>
            <a:off x="12561547" y="10421461"/>
            <a:ext cx="11477624" cy="738664"/>
          </a:xfrm>
          <a:prstGeom prst="rect">
            <a:avLst/>
          </a:prstGeom>
          <a:noFill/>
        </p:spPr>
        <p:txBody>
          <a:bodyPr wrap="square" lIns="0" tIns="0" rIns="0" bIns="0" rtlCol="0">
            <a:spAutoFit/>
          </a:bodyPr>
          <a:lstStyle/>
          <a:p>
            <a:r>
              <a:rPr lang="en-US" sz="2400">
                <a:latin typeface="+mn-lt"/>
              </a:rPr>
              <a:t>* Base size is between 30 and 100, it is recommended to only use the estimates as indicative. Holiday trips in Mid Wales has a base size below 30 and thus has been excluded.</a:t>
            </a:r>
            <a:endParaRPr lang="en-GB" sz="2400">
              <a:latin typeface="+mn-lt"/>
            </a:endParaRPr>
          </a:p>
        </p:txBody>
      </p:sp>
    </p:spTree>
    <p:extLst>
      <p:ext uri="{BB962C8B-B14F-4D97-AF65-F5344CB8AC3E}">
        <p14:creationId xmlns:p14="http://schemas.microsoft.com/office/powerpoint/2010/main" val="44460921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5F2F6E-F379-1B58-8AFD-BFBE4C2C3033}"/>
              </a:ext>
            </a:extLst>
          </p:cNvPr>
          <p:cNvSpPr>
            <a:spLocks noGrp="1"/>
          </p:cNvSpPr>
          <p:nvPr>
            <p:ph type="title" idx="4294967295"/>
          </p:nvPr>
        </p:nvSpPr>
        <p:spPr>
          <a:xfrm>
            <a:off x="695878" y="1799303"/>
            <a:ext cx="23115588" cy="1084269"/>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6000" b="0" i="0" u="none" strike="noStrike" kern="0" cap="none" spc="0" normalizeH="0" baseline="0" noProof="0">
                <a:ln>
                  <a:noFill/>
                </a:ln>
                <a:solidFill>
                  <a:schemeClr val="tx2">
                    <a:lumMod val="20000"/>
                    <a:lumOff val="80000"/>
                  </a:schemeClr>
                </a:solidFill>
                <a:effectLst/>
                <a:uLnTx/>
                <a:uFillTx/>
                <a:latin typeface="+mn-lt"/>
                <a:ea typeface="Wales Sans Body"/>
                <a:cs typeface="Wales Sans Body"/>
                <a:sym typeface="Wales Sans Body"/>
              </a:rPr>
              <a:t>Wales profile of trips 2024</a:t>
            </a:r>
          </a:p>
        </p:txBody>
      </p:sp>
    </p:spTree>
    <p:extLst>
      <p:ext uri="{BB962C8B-B14F-4D97-AF65-F5344CB8AC3E}">
        <p14:creationId xmlns:p14="http://schemas.microsoft.com/office/powerpoint/2010/main" val="530742378"/>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Accommodation booking lead time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en-US">
                <a:latin typeface="+mn-lt"/>
              </a:rPr>
              <a:t>Booking lead times increased slightly in 2024, with a 3 percentage point increase in trips that booked accommodation 4+ months in advance, from 16% in 2023 to 19% in 2024. The proportion of trips that booked accommodation 4+ months in advance increased by 6 percentage points in Q3 2024 (vs. Q3 2023). As in previous years, holiday trips were booked further in advance, and just 12% didn't make an advance accommodation booking. Trips that were booked further in advance lasted longer in duration.</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4" y="3797300"/>
            <a:ext cx="23223538" cy="6876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latin typeface="+mn-lt"/>
              </a:rPr>
              <a:t>Booking Lead Time 2024</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4" y="4484900"/>
            <a:ext cx="23223538" cy="74943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ontent Placeholder 8" descr="Two column charts, for total trips and holiday trips depicting the booking lead time in 2022 for example less than a week versus 6 months or more.">
            <a:extLst>
              <a:ext uri="{FF2B5EF4-FFF2-40B4-BE49-F238E27FC236}">
                <a16:creationId xmlns:a16="http://schemas.microsoft.com/office/drawing/2014/main" id="{8993C099-F1D5-7F52-3F55-1B4F6066B297}"/>
              </a:ext>
            </a:extLst>
          </p:cNvPr>
          <p:cNvGraphicFramePr/>
          <p:nvPr>
            <p:extLst>
              <p:ext uri="{D42A27DB-BD31-4B8C-83A1-F6EECF244321}">
                <p14:modId xmlns:p14="http://schemas.microsoft.com/office/powerpoint/2010/main" val="290828652"/>
              </p:ext>
            </p:extLst>
          </p:nvPr>
        </p:nvGraphicFramePr>
        <p:xfrm>
          <a:off x="561973" y="4531585"/>
          <a:ext cx="23223538" cy="743317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en-GB" sz="2400"/>
              <a:t>Source: Great Britain Tourism Survey (GBTS) </a:t>
            </a:r>
            <a:r>
              <a:rPr lang="en-US" sz="2400"/>
              <a:t>2024</a:t>
            </a:r>
          </a:p>
          <a:p>
            <a:pPr>
              <a:spcBef>
                <a:spcPts val="300"/>
              </a:spcBef>
            </a:pPr>
            <a:r>
              <a:rPr lang="en-US" sz="2400"/>
              <a:t>Base: Wales 752 (*note all holiday trips have a base size below 100)</a:t>
            </a:r>
          </a:p>
        </p:txBody>
      </p:sp>
    </p:spTree>
    <p:extLst>
      <p:ext uri="{BB962C8B-B14F-4D97-AF65-F5344CB8AC3E}">
        <p14:creationId xmlns:p14="http://schemas.microsoft.com/office/powerpoint/2010/main" val="167808377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Booking method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en-US"/>
              <a:t>Travel websites, accommodation providers and accommodation sharing websites were the most frequent means of booking an overnight trip in Wales in 2024. There was little change in booking methods between 2022 and 2024, except that accommodation sharing websites are now in the top 3 booking methods, just overtaking tour operators. The proportion of holiday trips booked through an accommodation sharing website increased by 5 percentage points between 2023 and 2024. </a:t>
            </a:r>
            <a:endParaRPr lang="en-US">
              <a:highlight>
                <a:srgbClr val="FFFF00"/>
              </a:highlight>
            </a:endParaRPr>
          </a:p>
        </p:txBody>
      </p:sp>
      <p:sp>
        <p:nvSpPr>
          <p:cNvPr id="9" name="TextBox 8">
            <a:extLst>
              <a:ext uri="{FF2B5EF4-FFF2-40B4-BE49-F238E27FC236}">
                <a16:creationId xmlns:a16="http://schemas.microsoft.com/office/drawing/2014/main" id="{CB6AE6EF-AF02-E549-2797-4C5252B6A337}"/>
              </a:ext>
            </a:extLst>
          </p:cNvPr>
          <p:cNvSpPr txBox="1"/>
          <p:nvPr/>
        </p:nvSpPr>
        <p:spPr>
          <a:xfrm>
            <a:off x="561974" y="3797300"/>
            <a:ext cx="23223538" cy="6876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Booking Method 2024</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4" y="4484901"/>
            <a:ext cx="23223538" cy="59030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ontent Placeholder 8" descr="Two column charts, for total trips and holiday trips depicting the booking method in 2022 for example through a travel agent.">
            <a:extLst>
              <a:ext uri="{FF2B5EF4-FFF2-40B4-BE49-F238E27FC236}">
                <a16:creationId xmlns:a16="http://schemas.microsoft.com/office/drawing/2014/main" id="{09A384A1-6A61-508C-D071-C1DC5EC530FF}"/>
              </a:ext>
            </a:extLst>
          </p:cNvPr>
          <p:cNvGraphicFramePr/>
          <p:nvPr>
            <p:extLst>
              <p:ext uri="{D42A27DB-BD31-4B8C-83A1-F6EECF244321}">
                <p14:modId xmlns:p14="http://schemas.microsoft.com/office/powerpoint/2010/main" val="1000699277"/>
              </p:ext>
            </p:extLst>
          </p:nvPr>
        </p:nvGraphicFramePr>
        <p:xfrm>
          <a:off x="561974" y="4624599"/>
          <a:ext cx="23223538" cy="58418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Table 13">
            <a:extLst>
              <a:ext uri="{FF2B5EF4-FFF2-40B4-BE49-F238E27FC236}">
                <a16:creationId xmlns:a16="http://schemas.microsoft.com/office/drawing/2014/main" id="{C9DB61CC-1333-7F4C-49E1-69C6C6485767}"/>
              </a:ext>
            </a:extLst>
          </p:cNvPr>
          <p:cNvGraphicFramePr>
            <a:graphicFrameLocks noGrp="1"/>
          </p:cNvGraphicFramePr>
          <p:nvPr>
            <p:extLst>
              <p:ext uri="{D42A27DB-BD31-4B8C-83A1-F6EECF244321}">
                <p14:modId xmlns:p14="http://schemas.microsoft.com/office/powerpoint/2010/main" val="3902363400"/>
              </p:ext>
            </p:extLst>
          </p:nvPr>
        </p:nvGraphicFramePr>
        <p:xfrm>
          <a:off x="561974" y="10449116"/>
          <a:ext cx="23223538" cy="1451520"/>
        </p:xfrm>
        <a:graphic>
          <a:graphicData uri="http://schemas.openxmlformats.org/drawingml/2006/table">
            <a:tbl>
              <a:tblPr firstRow="1">
                <a:tableStyleId>{5C22544A-7EE6-4342-B048-85BDC9FD1C3A}</a:tableStyleId>
              </a:tblPr>
              <a:tblGrid>
                <a:gridCol w="7768836">
                  <a:extLst>
                    <a:ext uri="{9D8B030D-6E8A-4147-A177-3AD203B41FA5}">
                      <a16:colId xmlns:a16="http://schemas.microsoft.com/office/drawing/2014/main" val="4151203183"/>
                    </a:ext>
                  </a:extLst>
                </a:gridCol>
                <a:gridCol w="8639392">
                  <a:extLst>
                    <a:ext uri="{9D8B030D-6E8A-4147-A177-3AD203B41FA5}">
                      <a16:colId xmlns:a16="http://schemas.microsoft.com/office/drawing/2014/main" val="1708166836"/>
                    </a:ext>
                  </a:extLst>
                </a:gridCol>
                <a:gridCol w="6815310">
                  <a:extLst>
                    <a:ext uri="{9D8B030D-6E8A-4147-A177-3AD203B41FA5}">
                      <a16:colId xmlns:a16="http://schemas.microsoft.com/office/drawing/2014/main" val="3868306913"/>
                    </a:ext>
                  </a:extLst>
                </a:gridCol>
              </a:tblGrid>
              <a:tr h="684000">
                <a:tc>
                  <a:txBody>
                    <a:bodyPr/>
                    <a:lstStyle/>
                    <a:p>
                      <a:pPr algn="l" fontAlgn="ctr"/>
                      <a:r>
                        <a:rPr lang="en-US" sz="2400" u="none" strike="noStrike">
                          <a:solidFill>
                            <a:schemeClr val="bg1"/>
                          </a:solidFill>
                          <a:effectLst/>
                        </a:rPr>
                        <a:t>Didn't make a booking/ not applicable</a:t>
                      </a:r>
                      <a:endParaRPr lang="en-US" sz="2400" b="0" i="0" u="none" strike="noStrike">
                        <a:solidFill>
                          <a:schemeClr val="bg1"/>
                        </a:solidFill>
                        <a:effectLst/>
                        <a:latin typeface="Arial" panose="020B0604020202020204" pitchFamily="34" charset="0"/>
                      </a:endParaRPr>
                    </a:p>
                  </a:txBody>
                  <a:tcPr marL="180000" marR="180000" marT="180000" marB="180000" anchor="ctr">
                    <a:solidFill>
                      <a:schemeClr val="accent1"/>
                    </a:solidFill>
                  </a:tcPr>
                </a:tc>
                <a:tc>
                  <a:txBody>
                    <a:bodyPr/>
                    <a:lstStyle/>
                    <a:p>
                      <a:pPr algn="ctr" fontAlgn="b"/>
                      <a:r>
                        <a:rPr lang="en-GB" sz="2400" b="0" u="none" strike="noStrike">
                          <a:solidFill>
                            <a:schemeClr val="tx1"/>
                          </a:solidFill>
                          <a:effectLst/>
                        </a:rPr>
                        <a:t>35%</a:t>
                      </a:r>
                      <a:endParaRPr lang="en-GB" sz="2400" b="0" i="0" u="none" strike="noStrike">
                        <a:solidFill>
                          <a:schemeClr val="tx1"/>
                        </a:solidFill>
                        <a:effectLst/>
                        <a:latin typeface="Arial" panose="020B0604020202020204" pitchFamily="34" charset="0"/>
                      </a:endParaRPr>
                    </a:p>
                  </a:txBody>
                  <a:tcPr marL="180000" marR="180000" marT="180000" marB="180000" anchor="b">
                    <a:solidFill>
                      <a:schemeClr val="accent6">
                        <a:lumMod val="10000"/>
                        <a:lumOff val="90000"/>
                      </a:schemeClr>
                    </a:solidFill>
                  </a:tcPr>
                </a:tc>
                <a:tc>
                  <a:txBody>
                    <a:bodyPr/>
                    <a:lstStyle/>
                    <a:p>
                      <a:pPr algn="ctr" fontAlgn="b"/>
                      <a:r>
                        <a:rPr lang="en-GB" sz="2400" b="0" u="none" strike="noStrike">
                          <a:solidFill>
                            <a:schemeClr val="tx1"/>
                          </a:solidFill>
                          <a:effectLst/>
                        </a:rPr>
                        <a:t>12%</a:t>
                      </a:r>
                      <a:endParaRPr lang="en-GB" sz="2400" b="0" i="0" u="none" strike="noStrike">
                        <a:solidFill>
                          <a:schemeClr val="tx1"/>
                        </a:solidFill>
                        <a:effectLst/>
                        <a:latin typeface="Arial" panose="020B0604020202020204" pitchFamily="34" charset="0"/>
                      </a:endParaRPr>
                    </a:p>
                  </a:txBody>
                  <a:tcPr marL="180000" marR="180000" marT="180000" marB="180000" anchor="b">
                    <a:solidFill>
                      <a:schemeClr val="accent6">
                        <a:lumMod val="10000"/>
                        <a:lumOff val="90000"/>
                      </a:schemeClr>
                    </a:solidFill>
                  </a:tcPr>
                </a:tc>
                <a:extLst>
                  <a:ext uri="{0D108BD9-81ED-4DB2-BD59-A6C34878D82A}">
                    <a16:rowId xmlns:a16="http://schemas.microsoft.com/office/drawing/2014/main" val="3403205850"/>
                  </a:ext>
                </a:extLst>
              </a:tr>
              <a:tr h="684000">
                <a:tc>
                  <a:txBody>
                    <a:bodyPr/>
                    <a:lstStyle/>
                    <a:p>
                      <a:pPr algn="l" fontAlgn="ctr"/>
                      <a:r>
                        <a:rPr lang="en-GB" sz="2400" u="none" strike="noStrike">
                          <a:solidFill>
                            <a:schemeClr val="bg1"/>
                          </a:solidFill>
                          <a:effectLst/>
                        </a:rPr>
                        <a:t>Other/Don’t know</a:t>
                      </a:r>
                      <a:endParaRPr lang="en-GB" sz="2400" b="0" i="0" u="none" strike="noStrike">
                        <a:solidFill>
                          <a:schemeClr val="bg1"/>
                        </a:solidFill>
                        <a:effectLst/>
                        <a:latin typeface="Arial" panose="020B0604020202020204" pitchFamily="34" charset="0"/>
                      </a:endParaRPr>
                    </a:p>
                  </a:txBody>
                  <a:tcPr marL="180000" marR="180000" marT="180000" marB="180000" anchor="ctr">
                    <a:solidFill>
                      <a:schemeClr val="accent1"/>
                    </a:solidFill>
                  </a:tcPr>
                </a:tc>
                <a:tc>
                  <a:txBody>
                    <a:bodyPr/>
                    <a:lstStyle/>
                    <a:p>
                      <a:pPr algn="ctr" fontAlgn="b"/>
                      <a:r>
                        <a:rPr lang="en-GB" sz="2400" u="none" strike="noStrike">
                          <a:solidFill>
                            <a:schemeClr val="tx1"/>
                          </a:solidFill>
                          <a:effectLst/>
                        </a:rPr>
                        <a:t>9%</a:t>
                      </a:r>
                      <a:endParaRPr lang="en-GB" sz="2400" b="0" i="0" u="none" strike="noStrike">
                        <a:solidFill>
                          <a:schemeClr val="tx1"/>
                        </a:solidFill>
                        <a:effectLst/>
                        <a:latin typeface="Arial" panose="020B0604020202020204" pitchFamily="34" charset="0"/>
                      </a:endParaRPr>
                    </a:p>
                  </a:txBody>
                  <a:tcPr marL="180000" marR="180000" marT="180000" marB="180000" anchor="b">
                    <a:solidFill>
                      <a:schemeClr val="accent6">
                        <a:lumMod val="10000"/>
                        <a:lumOff val="90000"/>
                      </a:schemeClr>
                    </a:solidFill>
                  </a:tcPr>
                </a:tc>
                <a:tc>
                  <a:txBody>
                    <a:bodyPr/>
                    <a:lstStyle/>
                    <a:p>
                      <a:pPr algn="ctr" fontAlgn="b"/>
                      <a:r>
                        <a:rPr lang="en-GB" sz="2400" u="none" strike="noStrike" dirty="0">
                          <a:solidFill>
                            <a:schemeClr val="tx1"/>
                          </a:solidFill>
                          <a:effectLst/>
                        </a:rPr>
                        <a:t>15%</a:t>
                      </a:r>
                      <a:endParaRPr lang="en-GB" sz="2400" b="0" i="0" u="none" strike="noStrike" dirty="0">
                        <a:solidFill>
                          <a:schemeClr val="tx1"/>
                        </a:solidFill>
                        <a:effectLst/>
                        <a:latin typeface="Arial" panose="020B0604020202020204" pitchFamily="34" charset="0"/>
                      </a:endParaRPr>
                    </a:p>
                  </a:txBody>
                  <a:tcPr marL="180000" marR="180000" marT="180000" marB="180000" anchor="b">
                    <a:solidFill>
                      <a:schemeClr val="accent6">
                        <a:lumMod val="10000"/>
                        <a:lumOff val="90000"/>
                      </a:schemeClr>
                    </a:solidFill>
                  </a:tcPr>
                </a:tc>
                <a:extLst>
                  <a:ext uri="{0D108BD9-81ED-4DB2-BD59-A6C34878D82A}">
                    <a16:rowId xmlns:a16="http://schemas.microsoft.com/office/drawing/2014/main" val="1341271803"/>
                  </a:ext>
                </a:extLst>
              </a:tr>
            </a:tbl>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en-GB" sz="2400"/>
              <a:t>Source: Great Britain Tourism Survey (GBTS) </a:t>
            </a:r>
            <a:r>
              <a:rPr lang="en-US" sz="2400"/>
              <a:t>2024</a:t>
            </a:r>
          </a:p>
          <a:p>
            <a:pPr>
              <a:spcBef>
                <a:spcPts val="300"/>
              </a:spcBef>
            </a:pPr>
            <a:r>
              <a:rPr lang="en-US" sz="2400"/>
              <a:t>Base: Wales 752 (*note all holiday trips have a base size below 100)</a:t>
            </a:r>
          </a:p>
        </p:txBody>
      </p:sp>
    </p:spTree>
    <p:extLst>
      <p:ext uri="{BB962C8B-B14F-4D97-AF65-F5344CB8AC3E}">
        <p14:creationId xmlns:p14="http://schemas.microsoft.com/office/powerpoint/2010/main" val="1851139513"/>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Transport used to travel to main destination in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en-US"/>
              <a:t>Private motor vehicles were the main form of transport used on overnight trips in Wales in 2024, decreasing by 4 percentage points since 2023. In contrast, the proportion of trips that used train (+2pp) and bus/coach or taxi (+6pp) to travel to their main destination increased in the same time period. While it was mostly families that increased their train travel on overnight trips in 2024, bus/coach/taxi travel rose for all life stages between 2023 and 2024. </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4" y="3797300"/>
            <a:ext cx="23223538" cy="6876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Transport used to travel to main destination in 2024</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4" y="4484900"/>
            <a:ext cx="23223538" cy="74943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7" name="Content Placeholder 8" descr="Column chart for total trips depicting the transport used on trips in 2022.">
            <a:extLst>
              <a:ext uri="{FF2B5EF4-FFF2-40B4-BE49-F238E27FC236}">
                <a16:creationId xmlns:a16="http://schemas.microsoft.com/office/drawing/2014/main" id="{497300D1-A50D-A712-59E6-86C2D27543D1}"/>
              </a:ext>
            </a:extLst>
          </p:cNvPr>
          <p:cNvGraphicFramePr/>
          <p:nvPr>
            <p:extLst>
              <p:ext uri="{D42A27DB-BD31-4B8C-83A1-F6EECF244321}">
                <p14:modId xmlns:p14="http://schemas.microsoft.com/office/powerpoint/2010/main" val="2739626820"/>
              </p:ext>
            </p:extLst>
          </p:nvPr>
        </p:nvGraphicFramePr>
        <p:xfrm>
          <a:off x="561976" y="4546098"/>
          <a:ext cx="23223538" cy="721753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en-GB" sz="2400"/>
              <a:t>Source: Great Britain Tourism Survey (GBTS) </a:t>
            </a:r>
            <a:r>
              <a:rPr lang="en-US" sz="2400"/>
              <a:t>2024</a:t>
            </a:r>
          </a:p>
          <a:p>
            <a:pPr>
              <a:spcBef>
                <a:spcPts val="300"/>
              </a:spcBef>
            </a:pPr>
            <a:r>
              <a:rPr lang="en-US" sz="2400"/>
              <a:t>Base: Wales 752</a:t>
            </a:r>
          </a:p>
        </p:txBody>
      </p:sp>
    </p:spTree>
    <p:extLst>
      <p:ext uri="{BB962C8B-B14F-4D97-AF65-F5344CB8AC3E}">
        <p14:creationId xmlns:p14="http://schemas.microsoft.com/office/powerpoint/2010/main" val="4251310999"/>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Accommodation used on overnight trips in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50864" y="1903095"/>
            <a:ext cx="23223538" cy="1552572"/>
          </a:xfrm>
        </p:spPr>
        <p:txBody>
          <a:bodyPr/>
          <a:lstStyle/>
          <a:p>
            <a:r>
              <a:rPr lang="en-US"/>
              <a:t>Staying in a hotel was the most common type of accommodation used on overnight trips in Wales, followed by someone’s private home. When compared to 2022, there was a shift in the share of trips away from caravan/camping/glamping (-3pp) and hotel stays (-3pp) to self-catering accommodation (+4pp). Self catering accommodation had the highest average spend per trip at £389, however, serviced accommodation experienced the biggest increase in average spend per trip since 2023 (+39%). </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9684375" cy="6876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Accommodation Used in Wales 2024</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5" y="4484900"/>
            <a:ext cx="19684375" cy="74943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hart 4" descr="Bar chart depicting the proportion of trips which used different types of accommodation i.e. self-catering.">
            <a:extLst>
              <a:ext uri="{FF2B5EF4-FFF2-40B4-BE49-F238E27FC236}">
                <a16:creationId xmlns:a16="http://schemas.microsoft.com/office/drawing/2014/main" id="{B77F0E4F-4597-3460-61C6-5DD393871920}"/>
              </a:ext>
            </a:extLst>
          </p:cNvPr>
          <p:cNvGraphicFramePr/>
          <p:nvPr>
            <p:extLst>
              <p:ext uri="{D42A27DB-BD31-4B8C-83A1-F6EECF244321}">
                <p14:modId xmlns:p14="http://schemas.microsoft.com/office/powerpoint/2010/main" val="3659036122"/>
              </p:ext>
            </p:extLst>
          </p:nvPr>
        </p:nvGraphicFramePr>
        <p:xfrm>
          <a:off x="716076" y="4617377"/>
          <a:ext cx="19376174" cy="71215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Table 29">
            <a:extLst>
              <a:ext uri="{FF2B5EF4-FFF2-40B4-BE49-F238E27FC236}">
                <a16:creationId xmlns:a16="http://schemas.microsoft.com/office/drawing/2014/main" id="{2E3A94AA-31CE-8D34-45CA-D250992BE83C}"/>
              </a:ext>
            </a:extLst>
          </p:cNvPr>
          <p:cNvGraphicFramePr>
            <a:graphicFrameLocks noGrp="1"/>
          </p:cNvGraphicFramePr>
          <p:nvPr>
            <p:extLst>
              <p:ext uri="{D42A27DB-BD31-4B8C-83A1-F6EECF244321}">
                <p14:modId xmlns:p14="http://schemas.microsoft.com/office/powerpoint/2010/main" val="921497797"/>
              </p:ext>
            </p:extLst>
          </p:nvPr>
        </p:nvGraphicFramePr>
        <p:xfrm>
          <a:off x="20585719" y="3797299"/>
          <a:ext cx="3188684" cy="8181975"/>
        </p:xfrm>
        <a:graphic>
          <a:graphicData uri="http://schemas.openxmlformats.org/drawingml/2006/table">
            <a:tbl>
              <a:tblPr firstRow="1" bandRow="1">
                <a:tableStyleId>{5C22544A-7EE6-4342-B048-85BDC9FD1C3A}</a:tableStyleId>
              </a:tblPr>
              <a:tblGrid>
                <a:gridCol w="3188684">
                  <a:extLst>
                    <a:ext uri="{9D8B030D-6E8A-4147-A177-3AD203B41FA5}">
                      <a16:colId xmlns:a16="http://schemas.microsoft.com/office/drawing/2014/main" val="81361600"/>
                    </a:ext>
                  </a:extLst>
                </a:gridCol>
              </a:tblGrid>
              <a:tr h="672200">
                <a:tc>
                  <a:txBody>
                    <a:bodyPr/>
                    <a:lstStyle/>
                    <a:p>
                      <a:pPr algn="ctr"/>
                      <a:r>
                        <a:rPr lang="en-GB" sz="2000">
                          <a:solidFill>
                            <a:schemeClr val="bg1"/>
                          </a:solidFill>
                          <a:latin typeface="+mn-lt"/>
                        </a:rPr>
                        <a:t>Average Spend per Trip</a:t>
                      </a:r>
                    </a:p>
                  </a:txBody>
                  <a:tcPr marL="182880" marR="182880" marT="91440" marB="91440" anchor="ctr"/>
                </a:tc>
                <a:extLst>
                  <a:ext uri="{0D108BD9-81ED-4DB2-BD59-A6C34878D82A}">
                    <a16:rowId xmlns:a16="http://schemas.microsoft.com/office/drawing/2014/main" val="1236938923"/>
                  </a:ext>
                </a:extLst>
              </a:tr>
              <a:tr h="1501955">
                <a:tc>
                  <a:txBody>
                    <a:bodyPr/>
                    <a:lstStyle/>
                    <a:p>
                      <a:pPr algn="ctr"/>
                      <a:r>
                        <a:rPr lang="en-GB" sz="2400">
                          <a:solidFill>
                            <a:schemeClr val="tx1"/>
                          </a:solidFill>
                          <a:latin typeface="+mn-lt"/>
                        </a:rPr>
                        <a:t>£381</a:t>
                      </a:r>
                    </a:p>
                  </a:txBody>
                  <a:tcPr marL="180000" marR="180000" marT="93600" marB="93600" anchor="ctr">
                    <a:solidFill>
                      <a:srgbClr val="CCCCCF"/>
                    </a:solidFill>
                  </a:tcPr>
                </a:tc>
                <a:extLst>
                  <a:ext uri="{0D108BD9-81ED-4DB2-BD59-A6C34878D82A}">
                    <a16:rowId xmlns:a16="http://schemas.microsoft.com/office/drawing/2014/main" val="2818411631"/>
                  </a:ext>
                </a:extLst>
              </a:tr>
              <a:tr h="1501955">
                <a:tc>
                  <a:txBody>
                    <a:bodyPr/>
                    <a:lstStyle/>
                    <a:p>
                      <a:pPr algn="ctr"/>
                      <a:r>
                        <a:rPr lang="en-US" sz="2400">
                          <a:solidFill>
                            <a:schemeClr val="tx1"/>
                          </a:solidFill>
                          <a:latin typeface="+mn-lt"/>
                        </a:rPr>
                        <a:t>£389</a:t>
                      </a:r>
                    </a:p>
                  </a:txBody>
                  <a:tcPr marL="180000" marR="180000" marT="93600" marB="93600" anchor="ctr"/>
                </a:tc>
                <a:extLst>
                  <a:ext uri="{0D108BD9-81ED-4DB2-BD59-A6C34878D82A}">
                    <a16:rowId xmlns:a16="http://schemas.microsoft.com/office/drawing/2014/main" val="3992828607"/>
                  </a:ext>
                </a:extLst>
              </a:tr>
              <a:tr h="1501955">
                <a:tc>
                  <a:txBody>
                    <a:bodyPr/>
                    <a:lstStyle/>
                    <a:p>
                      <a:pPr algn="ctr"/>
                      <a:r>
                        <a:rPr lang="en-GB" sz="2400">
                          <a:solidFill>
                            <a:schemeClr val="tx1"/>
                          </a:solidFill>
                          <a:latin typeface="+mn-lt"/>
                        </a:rPr>
                        <a:t>£245</a:t>
                      </a:r>
                    </a:p>
                  </a:txBody>
                  <a:tcPr marL="180000" marR="180000" marT="93600" marB="93600" anchor="ctr"/>
                </a:tc>
                <a:extLst>
                  <a:ext uri="{0D108BD9-81ED-4DB2-BD59-A6C34878D82A}">
                    <a16:rowId xmlns:a16="http://schemas.microsoft.com/office/drawing/2014/main" val="664184207"/>
                  </a:ext>
                </a:extLst>
              </a:tr>
              <a:tr h="1501955">
                <a:tc>
                  <a:txBody>
                    <a:bodyPr/>
                    <a:lstStyle/>
                    <a:p>
                      <a:pPr algn="ctr" fontAlgn="b"/>
                      <a:r>
                        <a:rPr lang="en-GB" sz="2400" b="0" i="0" u="none" strike="noStrike">
                          <a:solidFill>
                            <a:schemeClr val="tx1"/>
                          </a:solidFill>
                          <a:effectLst/>
                          <a:latin typeface="+mn-lt"/>
                        </a:rPr>
                        <a:t>£144</a:t>
                      </a:r>
                    </a:p>
                  </a:txBody>
                  <a:tcPr marL="180000" marR="180000" marT="93600" marB="93600" anchor="ctr"/>
                </a:tc>
                <a:extLst>
                  <a:ext uri="{0D108BD9-81ED-4DB2-BD59-A6C34878D82A}">
                    <a16:rowId xmlns:a16="http://schemas.microsoft.com/office/drawing/2014/main" val="120076929"/>
                  </a:ext>
                </a:extLst>
              </a:tr>
              <a:tr h="1501955">
                <a:tc>
                  <a:txBody>
                    <a:bodyPr/>
                    <a:lstStyle/>
                    <a:p>
                      <a:pPr algn="ctr" fontAlgn="b"/>
                      <a:r>
                        <a:rPr lang="en-GB" sz="2400" b="0" i="0" u="none" strike="noStrike" dirty="0">
                          <a:solidFill>
                            <a:schemeClr val="tx1"/>
                          </a:solidFill>
                          <a:effectLst/>
                          <a:latin typeface="+mn-lt"/>
                        </a:rPr>
                        <a:t>£261</a:t>
                      </a:r>
                    </a:p>
                  </a:txBody>
                  <a:tcPr marL="180000" marR="180000" marT="93600" marB="93600" anchor="ctr"/>
                </a:tc>
                <a:extLst>
                  <a:ext uri="{0D108BD9-81ED-4DB2-BD59-A6C34878D82A}">
                    <a16:rowId xmlns:a16="http://schemas.microsoft.com/office/drawing/2014/main" val="1080092033"/>
                  </a:ext>
                </a:extLst>
              </a:tr>
            </a:tbl>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en-GB" sz="2400"/>
              <a:t>Source: Great Britain Tourism Survey (GBTS) </a:t>
            </a:r>
            <a:r>
              <a:rPr lang="en-US" sz="2400"/>
              <a:t>2024</a:t>
            </a:r>
          </a:p>
          <a:p>
            <a:pPr>
              <a:spcBef>
                <a:spcPts val="300"/>
              </a:spcBef>
            </a:pPr>
            <a:r>
              <a:rPr lang="en-US" sz="2400"/>
              <a:t>Base: Wales 752</a:t>
            </a:r>
          </a:p>
        </p:txBody>
      </p:sp>
    </p:spTree>
    <p:extLst>
      <p:ext uri="{BB962C8B-B14F-4D97-AF65-F5344CB8AC3E}">
        <p14:creationId xmlns:p14="http://schemas.microsoft.com/office/powerpoint/2010/main" val="2024572598"/>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Lifestage and age profile for domestic trips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en-US"/>
              <a:t>Trips by those in the family lifestage make up the largest proportion of trips in Wales, an increase of 3 percentage points since 2023. The proportion of younger independents decreased in the same time period, from 29% in 2023 to 22% in 2024. While trip takers in Wales have a relatively young profile, with almost half being aged 16-34, this younger age cohort has dropped by 5 percentage points since 2023.</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1485601" cy="687600"/>
          </a:xfrm>
          <a:prstGeom prst="rect">
            <a:avLst/>
          </a:prstGeom>
          <a:solidFill>
            <a:schemeClr val="accent1"/>
          </a:solidFill>
        </p:spPr>
        <p:txBody>
          <a:bodyPr wrap="none" lIns="90000" tIns="36000" rIns="90000" bIns="36000" rtlCol="0" anchor="ctr">
            <a:noAutofit/>
          </a:bodyPr>
          <a:lstStyle/>
          <a:p>
            <a:pPr algn="ctr"/>
            <a:r>
              <a:rPr lang="en-US" sz="2800" b="1" err="1">
                <a:solidFill>
                  <a:schemeClr val="bg1"/>
                </a:solidFill>
              </a:rPr>
              <a:t>Lifestage</a:t>
            </a:r>
            <a:endParaRPr lang="en-US" sz="2800" b="1">
              <a:solidFill>
                <a:schemeClr val="bg1"/>
              </a:solidFill>
            </a:endParaRP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5"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ontent Placeholder 8" descr="Column chart depicting the proportion of trips by people of each lifestage i.e. pre-nesters, families, older independents and retirement age.">
            <a:extLst>
              <a:ext uri="{FF2B5EF4-FFF2-40B4-BE49-F238E27FC236}">
                <a16:creationId xmlns:a16="http://schemas.microsoft.com/office/drawing/2014/main" id="{9882DDBF-A1CB-45B4-BCBA-2DF053CC045D}"/>
              </a:ext>
            </a:extLst>
          </p:cNvPr>
          <p:cNvGraphicFramePr/>
          <p:nvPr>
            <p:extLst>
              <p:ext uri="{D42A27DB-BD31-4B8C-83A1-F6EECF244321}">
                <p14:modId xmlns:p14="http://schemas.microsoft.com/office/powerpoint/2010/main" val="161060159"/>
              </p:ext>
            </p:extLst>
          </p:nvPr>
        </p:nvGraphicFramePr>
        <p:xfrm>
          <a:off x="714376" y="4698499"/>
          <a:ext cx="11054838" cy="7280775"/>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20D1A514-9734-00A7-C5B5-0043B72DD599}"/>
              </a:ext>
              <a:ext uri="{C183D7F6-B498-43B3-948B-1728B52AA6E4}">
                <adec:decorative xmlns:adec="http://schemas.microsoft.com/office/drawing/2017/decorative" val="1"/>
              </a:ext>
            </a:extLst>
          </p:cNvPr>
          <p:cNvSpPr/>
          <p:nvPr/>
        </p:nvSpPr>
        <p:spPr>
          <a:xfrm>
            <a:off x="12299910"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sp>
        <p:nvSpPr>
          <p:cNvPr id="10" name="TextBox 9">
            <a:extLst>
              <a:ext uri="{FF2B5EF4-FFF2-40B4-BE49-F238E27FC236}">
                <a16:creationId xmlns:a16="http://schemas.microsoft.com/office/drawing/2014/main" id="{9BC35CEF-EB0D-CC71-C545-5F91E3F91A04}"/>
              </a:ext>
            </a:extLst>
          </p:cNvPr>
          <p:cNvSpPr txBox="1"/>
          <p:nvPr/>
        </p:nvSpPr>
        <p:spPr>
          <a:xfrm>
            <a:off x="12299910" y="3797300"/>
            <a:ext cx="11485601" cy="687600"/>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en-US" sz="2800">
                <a:solidFill>
                  <a:schemeClr val="bg1"/>
                </a:solidFill>
              </a:rPr>
              <a:t>Age</a:t>
            </a:r>
          </a:p>
        </p:txBody>
      </p:sp>
      <p:graphicFrame>
        <p:nvGraphicFramePr>
          <p:cNvPr id="7" name="Content Placeholder 8" descr="Column chart depicting the proportion of trips by people of each age group.">
            <a:extLst>
              <a:ext uri="{FF2B5EF4-FFF2-40B4-BE49-F238E27FC236}">
                <a16:creationId xmlns:a16="http://schemas.microsoft.com/office/drawing/2014/main" id="{44EDDBEB-015C-965F-45AB-A3F9B31FB00B}"/>
              </a:ext>
            </a:extLst>
          </p:cNvPr>
          <p:cNvGraphicFramePr/>
          <p:nvPr>
            <p:extLst>
              <p:ext uri="{D42A27DB-BD31-4B8C-83A1-F6EECF244321}">
                <p14:modId xmlns:p14="http://schemas.microsoft.com/office/powerpoint/2010/main" val="3848998002"/>
              </p:ext>
            </p:extLst>
          </p:nvPr>
        </p:nvGraphicFramePr>
        <p:xfrm>
          <a:off x="12515292" y="4698499"/>
          <a:ext cx="11054838" cy="7280775"/>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9AB3651A-0E9F-728B-5F11-94D94CAC3EC0}"/>
              </a:ext>
            </a:extLst>
          </p:cNvPr>
          <p:cNvSpPr txBox="1"/>
          <p:nvPr/>
        </p:nvSpPr>
        <p:spPr>
          <a:xfrm>
            <a:off x="561975" y="11981950"/>
            <a:ext cx="12192000" cy="46166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GB" sz="2400">
                <a:latin typeface="+mn-lt"/>
              </a:rPr>
              <a:t>*Base size is under 30.</a:t>
            </a:r>
          </a:p>
        </p:txBody>
      </p:sp>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a:xfrm>
            <a:off x="561975" y="12566943"/>
            <a:ext cx="20528218" cy="998175"/>
          </a:xfrm>
        </p:spPr>
        <p:txBody>
          <a:bodyPr/>
          <a:lstStyle/>
          <a:p>
            <a:pPr>
              <a:spcBef>
                <a:spcPts val="300"/>
              </a:spcBef>
            </a:pPr>
            <a:r>
              <a:rPr lang="en-GB" sz="2400"/>
              <a:t>Source: Great Britain Tourism Survey (GBTS) </a:t>
            </a:r>
            <a:r>
              <a:rPr lang="en-US" sz="2400"/>
              <a:t>2024 </a:t>
            </a:r>
          </a:p>
          <a:p>
            <a:pPr>
              <a:spcBef>
                <a:spcPts val="300"/>
              </a:spcBef>
            </a:pPr>
            <a:r>
              <a:rPr lang="en-US" sz="2400"/>
              <a:t>Base: Wales 752</a:t>
            </a:r>
          </a:p>
        </p:txBody>
      </p:sp>
    </p:spTree>
    <p:extLst>
      <p:ext uri="{BB962C8B-B14F-4D97-AF65-F5344CB8AC3E}">
        <p14:creationId xmlns:p14="http://schemas.microsoft.com/office/powerpoint/2010/main" val="2065156579"/>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Trip party size 2024</a:t>
            </a: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en-US"/>
              <a:t>As in 2023, 6 in 10 trip parties were made up of 2 people or less. Solo trips increased by 3 percentage points since 2023, as those in the family life stage increased their solo travel by 9 percentage points. 27% of trips in Wales in 2024 included a child in the trip party, unchanged since 2023. Solo trips and trips without children in the trip party have a higher average spend per trip. </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1485601" cy="6876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Party Size</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5"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7" name="Content Placeholder 8" descr="Column chart depicting the proportion of trips by party size, for example solo travellers versus 10+ person parties.">
            <a:extLst>
              <a:ext uri="{FF2B5EF4-FFF2-40B4-BE49-F238E27FC236}">
                <a16:creationId xmlns:a16="http://schemas.microsoft.com/office/drawing/2014/main" id="{26A9A78E-C3E5-A414-F6AF-ABD65A87C8D4}"/>
              </a:ext>
            </a:extLst>
          </p:cNvPr>
          <p:cNvGraphicFramePr/>
          <p:nvPr>
            <p:extLst>
              <p:ext uri="{D42A27DB-BD31-4B8C-83A1-F6EECF244321}">
                <p14:modId xmlns:p14="http://schemas.microsoft.com/office/powerpoint/2010/main" val="3962051270"/>
              </p:ext>
            </p:extLst>
          </p:nvPr>
        </p:nvGraphicFramePr>
        <p:xfrm>
          <a:off x="714376" y="4698499"/>
          <a:ext cx="11054838" cy="7280775"/>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9BC35CEF-EB0D-CC71-C545-5F91E3F91A04}"/>
              </a:ext>
            </a:extLst>
          </p:cNvPr>
          <p:cNvSpPr txBox="1"/>
          <p:nvPr/>
        </p:nvSpPr>
        <p:spPr>
          <a:xfrm>
            <a:off x="12299910" y="3797300"/>
            <a:ext cx="11485601" cy="687600"/>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en-US" sz="2800">
                <a:solidFill>
                  <a:schemeClr val="bg1"/>
                </a:solidFill>
              </a:rPr>
              <a:t>Children (under 16 years) in Trip Party</a:t>
            </a:r>
          </a:p>
        </p:txBody>
      </p:sp>
      <p:sp>
        <p:nvSpPr>
          <p:cNvPr id="14" name="Rectangle 13">
            <a:extLst>
              <a:ext uri="{FF2B5EF4-FFF2-40B4-BE49-F238E27FC236}">
                <a16:creationId xmlns:a16="http://schemas.microsoft.com/office/drawing/2014/main" id="{20D1A514-9734-00A7-C5B5-0043B72DD599}"/>
              </a:ext>
              <a:ext uri="{C183D7F6-B498-43B3-948B-1728B52AA6E4}">
                <adec:decorative xmlns:adec="http://schemas.microsoft.com/office/drawing/2017/decorative" val="1"/>
              </a:ext>
            </a:extLst>
          </p:cNvPr>
          <p:cNvSpPr/>
          <p:nvPr/>
        </p:nvSpPr>
        <p:spPr>
          <a:xfrm>
            <a:off x="12299910"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6" name="Chart 5" descr="Pie chart depicting to proportion of children in the trip party in 2022.">
            <a:extLst>
              <a:ext uri="{FF2B5EF4-FFF2-40B4-BE49-F238E27FC236}">
                <a16:creationId xmlns:a16="http://schemas.microsoft.com/office/drawing/2014/main" id="{CCDBCA8B-EB63-C2B4-9A47-F8A8CD9BDFC7}"/>
              </a:ext>
            </a:extLst>
          </p:cNvPr>
          <p:cNvGraphicFramePr/>
          <p:nvPr>
            <p:extLst>
              <p:ext uri="{D42A27DB-BD31-4B8C-83A1-F6EECF244321}">
                <p14:modId xmlns:p14="http://schemas.microsoft.com/office/powerpoint/2010/main" val="295561176"/>
              </p:ext>
            </p:extLst>
          </p:nvPr>
        </p:nvGraphicFramePr>
        <p:xfrm>
          <a:off x="12299910" y="4546099"/>
          <a:ext cx="11485601" cy="74331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en-GB" sz="2400"/>
              <a:t>Source: Great Britain Tourism Survey (GBTS) </a:t>
            </a:r>
            <a:r>
              <a:rPr lang="en-US" sz="2400"/>
              <a:t>2024</a:t>
            </a:r>
          </a:p>
          <a:p>
            <a:pPr>
              <a:spcBef>
                <a:spcPts val="300"/>
              </a:spcBef>
            </a:pPr>
            <a:r>
              <a:rPr lang="en-US" sz="2400"/>
              <a:t>Base: Wales 752</a:t>
            </a:r>
          </a:p>
        </p:txBody>
      </p:sp>
    </p:spTree>
    <p:extLst>
      <p:ext uri="{BB962C8B-B14F-4D97-AF65-F5344CB8AC3E}">
        <p14:creationId xmlns:p14="http://schemas.microsoft.com/office/powerpoint/2010/main" val="3730666724"/>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Trip party composition 2024</a:t>
            </a: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en-US"/>
              <a:t>1 in 5 trips in Wales were part of a larger group in 2024, with celebrations and travelling as part of a team or club being the most popular large group type. Those in the family life stage increased and those of retirement age took more trips as part of a larger party in 2024, when compared to 2023. Trips with larger groups had a higher average spend per trip in 2024 (£363 vs £276 for those not part of a larger group) and increased significantly since 2023 (from £248 per trip in 2023 to £363 per trip in 2024).</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1485601" cy="6876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Part of a Large Party</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5"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6" name="Chart 5" descr="Pie chart depicting whether the trip was part of a larger group, for example tour group or school trip.">
            <a:extLst>
              <a:ext uri="{FF2B5EF4-FFF2-40B4-BE49-F238E27FC236}">
                <a16:creationId xmlns:a16="http://schemas.microsoft.com/office/drawing/2014/main" id="{403A9892-6A85-6DE3-B505-190C8CFADB8A}"/>
              </a:ext>
            </a:extLst>
          </p:cNvPr>
          <p:cNvGraphicFramePr/>
          <p:nvPr>
            <p:extLst>
              <p:ext uri="{D42A27DB-BD31-4B8C-83A1-F6EECF244321}">
                <p14:modId xmlns:p14="http://schemas.microsoft.com/office/powerpoint/2010/main" val="3398665736"/>
              </p:ext>
            </p:extLst>
          </p:nvPr>
        </p:nvGraphicFramePr>
        <p:xfrm>
          <a:off x="561975" y="4546099"/>
          <a:ext cx="11485601" cy="743317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9BC35CEF-EB0D-CC71-C545-5F91E3F91A04}"/>
              </a:ext>
            </a:extLst>
          </p:cNvPr>
          <p:cNvSpPr txBox="1"/>
          <p:nvPr/>
        </p:nvSpPr>
        <p:spPr>
          <a:xfrm>
            <a:off x="12299910" y="3797300"/>
            <a:ext cx="11485601" cy="687600"/>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en-US" sz="2800">
                <a:solidFill>
                  <a:schemeClr val="bg1"/>
                </a:solidFill>
              </a:rPr>
              <a:t>Large Party Type*</a:t>
            </a:r>
          </a:p>
        </p:txBody>
      </p:sp>
      <p:sp>
        <p:nvSpPr>
          <p:cNvPr id="14" name="Rectangle 13">
            <a:extLst>
              <a:ext uri="{FF2B5EF4-FFF2-40B4-BE49-F238E27FC236}">
                <a16:creationId xmlns:a16="http://schemas.microsoft.com/office/drawing/2014/main" id="{20D1A514-9734-00A7-C5B5-0043B72DD599}"/>
              </a:ext>
              <a:ext uri="{C183D7F6-B498-43B3-948B-1728B52AA6E4}">
                <adec:decorative xmlns:adec="http://schemas.microsoft.com/office/drawing/2017/decorative" val="1"/>
              </a:ext>
            </a:extLst>
          </p:cNvPr>
          <p:cNvSpPr/>
          <p:nvPr/>
        </p:nvSpPr>
        <p:spPr>
          <a:xfrm>
            <a:off x="12299910"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7" name="Content Placeholder 8" descr="Column chart depicting the type of large group for example 5% of visits were part of a celebration such as a birthday or stag do.">
            <a:extLst>
              <a:ext uri="{FF2B5EF4-FFF2-40B4-BE49-F238E27FC236}">
                <a16:creationId xmlns:a16="http://schemas.microsoft.com/office/drawing/2014/main" id="{24862890-07B2-815D-68C5-4402B89D2D07}"/>
              </a:ext>
            </a:extLst>
          </p:cNvPr>
          <p:cNvGraphicFramePr/>
          <p:nvPr>
            <p:extLst>
              <p:ext uri="{D42A27DB-BD31-4B8C-83A1-F6EECF244321}">
                <p14:modId xmlns:p14="http://schemas.microsoft.com/office/powerpoint/2010/main" val="1626177260"/>
              </p:ext>
            </p:extLst>
          </p:nvPr>
        </p:nvGraphicFramePr>
        <p:xfrm>
          <a:off x="12515292" y="4698499"/>
          <a:ext cx="11054838" cy="7280775"/>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a:xfrm>
            <a:off x="561974" y="12040472"/>
            <a:ext cx="21878925" cy="998175"/>
          </a:xfrm>
        </p:spPr>
        <p:txBody>
          <a:bodyPr/>
          <a:lstStyle/>
          <a:p>
            <a:pPr>
              <a:spcBef>
                <a:spcPts val="300"/>
              </a:spcBef>
            </a:pPr>
            <a:r>
              <a:rPr lang="en-GB" sz="2400"/>
              <a:t>*Base sizes are under 30 for all large party types, except celebrations such as birthdays, which has a base size between 30 and 100 and should be treated as indicative.</a:t>
            </a:r>
          </a:p>
          <a:p>
            <a:pPr>
              <a:spcBef>
                <a:spcPts val="300"/>
              </a:spcBef>
            </a:pPr>
            <a:r>
              <a:rPr lang="en-GB" sz="2400"/>
              <a:t>Source: Great Britain Tourism Survey (GBTS) </a:t>
            </a:r>
            <a:r>
              <a:rPr lang="en-US" sz="2400"/>
              <a:t>2024</a:t>
            </a:r>
          </a:p>
          <a:p>
            <a:pPr>
              <a:spcBef>
                <a:spcPts val="300"/>
              </a:spcBef>
            </a:pPr>
            <a:r>
              <a:rPr lang="en-US" sz="2400"/>
              <a:t>Base: Wales 752</a:t>
            </a:r>
          </a:p>
        </p:txBody>
      </p:sp>
    </p:spTree>
    <p:extLst>
      <p:ext uri="{BB962C8B-B14F-4D97-AF65-F5344CB8AC3E}">
        <p14:creationId xmlns:p14="http://schemas.microsoft.com/office/powerpoint/2010/main" val="1079264544"/>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6E5AF-7E14-C78D-656A-C046FCA37D3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B13C0C-12C8-F4E6-5F75-E8C1402908DF}"/>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Impairments in the </a:t>
            </a:r>
            <a:r>
              <a:rPr lang="en-US" sz="4800">
                <a:solidFill>
                  <a:schemeClr val="tx1"/>
                </a:solidFill>
                <a:latin typeface="Wales Sans Headline" panose="02000503030000020004" pitchFamily="50" charset="0"/>
              </a:rPr>
              <a:t>trip </a:t>
            </a: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party</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9C265096-6F73-650F-2814-9E9CD03B1AAC}"/>
              </a:ext>
            </a:extLst>
          </p:cNvPr>
          <p:cNvSpPr>
            <a:spLocks noGrp="1"/>
          </p:cNvSpPr>
          <p:nvPr>
            <p:ph type="body" sz="quarter" idx="14"/>
          </p:nvPr>
        </p:nvSpPr>
        <p:spPr>
          <a:xfrm>
            <a:off x="598486" y="1896086"/>
            <a:ext cx="23223538" cy="1552572"/>
          </a:xfrm>
        </p:spPr>
        <p:txBody>
          <a:bodyPr/>
          <a:lstStyle/>
          <a:p>
            <a:r>
              <a:rPr lang="en-GB"/>
              <a:t>There were 1.9 million trips taken in Wales in 2024 that included someone with an impairment in the party, representing 25% of all trips in 2024, a decrease of 5 percentage points since 2023. £522 million was spent by trip parties that included someone with an impairment, with an average spend of £272 per trip. 28% of all bednights in Wales in 2024 were taken by trip parties that included someone with an impairment, averaging 3.3 nights per trips, which is greater than the Wales average overall of 2.9 night per trip.</a:t>
            </a:r>
          </a:p>
        </p:txBody>
      </p:sp>
      <p:grpSp>
        <p:nvGrpSpPr>
          <p:cNvPr id="8" name="Group 7" descr="Bar chart with % of day visit parties and spend in Wales by those with impairments in the visit party">
            <a:extLst>
              <a:ext uri="{FF2B5EF4-FFF2-40B4-BE49-F238E27FC236}">
                <a16:creationId xmlns:a16="http://schemas.microsoft.com/office/drawing/2014/main" id="{37FAC8E6-3A2F-DB43-F4F5-9CC215193F8E}"/>
              </a:ext>
            </a:extLst>
          </p:cNvPr>
          <p:cNvGrpSpPr/>
          <p:nvPr/>
        </p:nvGrpSpPr>
        <p:grpSpPr>
          <a:xfrm>
            <a:off x="561975" y="3574126"/>
            <a:ext cx="8435655" cy="8022130"/>
            <a:chOff x="561975" y="3574126"/>
            <a:chExt cx="8435655" cy="8434006"/>
          </a:xfrm>
        </p:grpSpPr>
        <p:sp>
          <p:nvSpPr>
            <p:cNvPr id="5" name="Rectangle 4">
              <a:extLst>
                <a:ext uri="{FF2B5EF4-FFF2-40B4-BE49-F238E27FC236}">
                  <a16:creationId xmlns:a16="http://schemas.microsoft.com/office/drawing/2014/main" id="{0C38DB12-5CC2-9AAC-FA4F-2E0F90934CC2}"/>
                </a:ext>
                <a:ext uri="{C183D7F6-B498-43B3-948B-1728B52AA6E4}">
                  <adec:decorative xmlns:adec="http://schemas.microsoft.com/office/drawing/2017/decorative" val="1"/>
                </a:ext>
              </a:extLst>
            </p:cNvPr>
            <p:cNvSpPr/>
            <p:nvPr/>
          </p:nvSpPr>
          <p:spPr>
            <a:xfrm>
              <a:off x="598486" y="4852376"/>
              <a:ext cx="8362633" cy="715575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7" name="Group 6">
              <a:extLst>
                <a:ext uri="{FF2B5EF4-FFF2-40B4-BE49-F238E27FC236}">
                  <a16:creationId xmlns:a16="http://schemas.microsoft.com/office/drawing/2014/main" id="{092AD1D2-B3FD-3611-D5FE-CDAA9A5B5C41}"/>
                </a:ext>
              </a:extLst>
            </p:cNvPr>
            <p:cNvGrpSpPr/>
            <p:nvPr/>
          </p:nvGrpSpPr>
          <p:grpSpPr>
            <a:xfrm>
              <a:off x="561975" y="3574126"/>
              <a:ext cx="8435655" cy="8434006"/>
              <a:chOff x="561975" y="3574126"/>
              <a:chExt cx="8435655" cy="8434006"/>
            </a:xfrm>
          </p:grpSpPr>
          <p:sp>
            <p:nvSpPr>
              <p:cNvPr id="4" name="Rectangle 3">
                <a:extLst>
                  <a:ext uri="{FF2B5EF4-FFF2-40B4-BE49-F238E27FC236}">
                    <a16:creationId xmlns:a16="http://schemas.microsoft.com/office/drawing/2014/main" id="{D842AD91-4E88-54AA-E98E-7DF657738F18}"/>
                  </a:ext>
                </a:extLst>
              </p:cNvPr>
              <p:cNvSpPr/>
              <p:nvPr/>
            </p:nvSpPr>
            <p:spPr>
              <a:xfrm>
                <a:off x="598486" y="3574126"/>
                <a:ext cx="8399144" cy="131482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a:t>% of overnight trips and spend in Wales by those with impairments in the trip party (2022 – 2024)</a:t>
                </a:r>
              </a:p>
            </p:txBody>
          </p:sp>
          <p:graphicFrame>
            <p:nvGraphicFramePr>
              <p:cNvPr id="6" name="Chart 5" descr="Bar graph 2022-2024 visits and spend of those with impairments">
                <a:extLst>
                  <a:ext uri="{FF2B5EF4-FFF2-40B4-BE49-F238E27FC236}">
                    <a16:creationId xmlns:a16="http://schemas.microsoft.com/office/drawing/2014/main" id="{C898E97F-73EB-4FBB-EBA8-156C15F43A58}"/>
                  </a:ext>
                </a:extLst>
              </p:cNvPr>
              <p:cNvGraphicFramePr/>
              <p:nvPr>
                <p:extLst>
                  <p:ext uri="{D42A27DB-BD31-4B8C-83A1-F6EECF244321}">
                    <p14:modId xmlns:p14="http://schemas.microsoft.com/office/powerpoint/2010/main" val="1189170516"/>
                  </p:ext>
                </p:extLst>
              </p:nvPr>
            </p:nvGraphicFramePr>
            <p:xfrm>
              <a:off x="561975" y="4888953"/>
              <a:ext cx="8399144" cy="7119179"/>
            </p:xfrm>
            <a:graphic>
              <a:graphicData uri="http://schemas.openxmlformats.org/drawingml/2006/chart">
                <c:chart xmlns:c="http://schemas.openxmlformats.org/drawingml/2006/chart" xmlns:r="http://schemas.openxmlformats.org/officeDocument/2006/relationships" r:id="rId3"/>
              </a:graphicData>
            </a:graphic>
          </p:graphicFrame>
        </p:grpSp>
      </p:grpSp>
      <p:graphicFrame>
        <p:nvGraphicFramePr>
          <p:cNvPr id="9" name="Content Placeholder 6" descr="Table depicting visits, spend and average spend in Wales by impairment type">
            <a:extLst>
              <a:ext uri="{FF2B5EF4-FFF2-40B4-BE49-F238E27FC236}">
                <a16:creationId xmlns:a16="http://schemas.microsoft.com/office/drawing/2014/main" id="{8FBCF699-5306-D91A-7B41-9DDA7695C770}"/>
              </a:ext>
            </a:extLst>
          </p:cNvPr>
          <p:cNvGraphicFramePr/>
          <p:nvPr>
            <p:extLst>
              <p:ext uri="{D42A27DB-BD31-4B8C-83A1-F6EECF244321}">
                <p14:modId xmlns:p14="http://schemas.microsoft.com/office/powerpoint/2010/main" val="4125672315"/>
              </p:ext>
            </p:extLst>
          </p:nvPr>
        </p:nvGraphicFramePr>
        <p:xfrm>
          <a:off x="9107424" y="3574125"/>
          <a:ext cx="14714600" cy="8022127"/>
        </p:xfrm>
        <a:graphic>
          <a:graphicData uri="http://schemas.openxmlformats.org/drawingml/2006/table">
            <a:tbl>
              <a:tblPr firstRow="1" bandRow="1">
                <a:tableStyleId>{5C22544A-7EE6-4342-B048-85BDC9FD1C3A}</a:tableStyleId>
              </a:tblPr>
              <a:tblGrid>
                <a:gridCol w="2937130">
                  <a:extLst>
                    <a:ext uri="{9D8B030D-6E8A-4147-A177-3AD203B41FA5}">
                      <a16:colId xmlns:a16="http://schemas.microsoft.com/office/drawing/2014/main" val="2318305683"/>
                    </a:ext>
                  </a:extLst>
                </a:gridCol>
                <a:gridCol w="1491374">
                  <a:extLst>
                    <a:ext uri="{9D8B030D-6E8A-4147-A177-3AD203B41FA5}">
                      <a16:colId xmlns:a16="http://schemas.microsoft.com/office/drawing/2014/main" val="4073713587"/>
                    </a:ext>
                  </a:extLst>
                </a:gridCol>
                <a:gridCol w="2027922">
                  <a:extLst>
                    <a:ext uri="{9D8B030D-6E8A-4147-A177-3AD203B41FA5}">
                      <a16:colId xmlns:a16="http://schemas.microsoft.com/office/drawing/2014/main" val="1504638290"/>
                    </a:ext>
                  </a:extLst>
                </a:gridCol>
                <a:gridCol w="1700513">
                  <a:extLst>
                    <a:ext uri="{9D8B030D-6E8A-4147-A177-3AD203B41FA5}">
                      <a16:colId xmlns:a16="http://schemas.microsoft.com/office/drawing/2014/main" val="2924448448"/>
                    </a:ext>
                  </a:extLst>
                </a:gridCol>
                <a:gridCol w="2061606">
                  <a:extLst>
                    <a:ext uri="{9D8B030D-6E8A-4147-A177-3AD203B41FA5}">
                      <a16:colId xmlns:a16="http://schemas.microsoft.com/office/drawing/2014/main" val="3361772343"/>
                    </a:ext>
                  </a:extLst>
                </a:gridCol>
                <a:gridCol w="2083538">
                  <a:extLst>
                    <a:ext uri="{9D8B030D-6E8A-4147-A177-3AD203B41FA5}">
                      <a16:colId xmlns:a16="http://schemas.microsoft.com/office/drawing/2014/main" val="1552158139"/>
                    </a:ext>
                  </a:extLst>
                </a:gridCol>
                <a:gridCol w="2412517">
                  <a:extLst>
                    <a:ext uri="{9D8B030D-6E8A-4147-A177-3AD203B41FA5}">
                      <a16:colId xmlns:a16="http://schemas.microsoft.com/office/drawing/2014/main" val="3385266201"/>
                    </a:ext>
                  </a:extLst>
                </a:gridCol>
              </a:tblGrid>
              <a:tr h="1264559">
                <a:tc>
                  <a:txBody>
                    <a:bodyPr/>
                    <a:lstStyle/>
                    <a:p>
                      <a:pPr algn="l" rtl="0" fontAlgn="ctr"/>
                      <a:r>
                        <a:rPr lang="en-GB" sz="2800"/>
                        <a:t>Impairment</a:t>
                      </a:r>
                      <a:endParaRPr lang="en-GB" sz="2800" b="1" i="0" u="none" strike="noStrike">
                        <a:solidFill>
                          <a:srgbClr val="FFFFFF"/>
                        </a:solidFill>
                        <a:effectLst/>
                        <a:latin typeface="+mn-lt"/>
                      </a:endParaRPr>
                    </a:p>
                  </a:txBody>
                  <a:tcPr marT="64008" marB="64008" anchor="ctr"/>
                </a:tc>
                <a:tc>
                  <a:txBody>
                    <a:bodyPr/>
                    <a:lstStyle/>
                    <a:p>
                      <a:pPr algn="ctr" rtl="0" fontAlgn="ctr"/>
                      <a:r>
                        <a:rPr lang="en-GB" sz="2800" b="1" i="0" u="none" strike="noStrike" kern="1200">
                          <a:solidFill>
                            <a:srgbClr val="FFFFFF"/>
                          </a:solidFill>
                          <a:effectLst/>
                          <a:latin typeface="+mn-lt"/>
                          <a:ea typeface="+mn-ea"/>
                          <a:cs typeface="+mn-cs"/>
                        </a:rPr>
                        <a:t>Trips</a:t>
                      </a:r>
                    </a:p>
                  </a:txBody>
                  <a:tcPr marT="64008" marB="64008" anchor="ctr"/>
                </a:tc>
                <a:tc>
                  <a:txBody>
                    <a:bodyPr/>
                    <a:lstStyle/>
                    <a:p>
                      <a:pPr algn="ctr" rtl="0" fontAlgn="ctr"/>
                      <a:r>
                        <a:rPr lang="en-GB" sz="2800" b="1" i="0" u="none" strike="noStrike" kern="1200">
                          <a:solidFill>
                            <a:srgbClr val="FFFFFF"/>
                          </a:solidFill>
                          <a:effectLst/>
                          <a:latin typeface="+mn-lt"/>
                          <a:ea typeface="+mn-ea"/>
                          <a:cs typeface="+mn-cs"/>
                        </a:rPr>
                        <a:t>Proportion of trips </a:t>
                      </a:r>
                    </a:p>
                  </a:txBody>
                  <a:tcPr marT="64008" marB="64008" anchor="ctr"/>
                </a:tc>
                <a:tc>
                  <a:txBody>
                    <a:bodyPr/>
                    <a:lstStyle/>
                    <a:p>
                      <a:pPr algn="ctr" rtl="0" fontAlgn="ctr"/>
                      <a:r>
                        <a:rPr lang="en-US" sz="2800" b="1" i="0" u="none" strike="noStrike" kern="1200">
                          <a:solidFill>
                            <a:srgbClr val="FFFFFF"/>
                          </a:solidFill>
                          <a:effectLst/>
                          <a:latin typeface="+mn-lt"/>
                          <a:ea typeface="+mn-ea"/>
                          <a:cs typeface="+mn-cs"/>
                        </a:rPr>
                        <a:t>Spend (m)</a:t>
                      </a:r>
                      <a:endParaRPr lang="en-GB" sz="2800" b="1" i="0" u="none" strike="noStrike" kern="1200">
                        <a:solidFill>
                          <a:srgbClr val="FFFFFF"/>
                        </a:solidFill>
                        <a:effectLst/>
                        <a:latin typeface="+mn-lt"/>
                        <a:ea typeface="+mn-ea"/>
                        <a:cs typeface="+mn-cs"/>
                      </a:endParaRPr>
                    </a:p>
                  </a:txBody>
                  <a:tcPr marT="64008" marB="64008" anchor="ctr"/>
                </a:tc>
                <a:tc>
                  <a:txBody>
                    <a:bodyPr/>
                    <a:lstStyle/>
                    <a:p>
                      <a:pPr algn="ctr" rtl="0" fontAlgn="ctr"/>
                      <a:r>
                        <a:rPr lang="en-US" sz="2800" b="1" i="0" u="none" strike="noStrike" kern="1200">
                          <a:solidFill>
                            <a:srgbClr val="FFFFFF"/>
                          </a:solidFill>
                          <a:effectLst/>
                          <a:latin typeface="+mn-lt"/>
                          <a:ea typeface="+mn-ea"/>
                          <a:cs typeface="+mn-cs"/>
                        </a:rPr>
                        <a:t>Proportion of spend</a:t>
                      </a:r>
                      <a:endParaRPr lang="en-GB" sz="2800" b="1" i="0" u="none" strike="noStrike" kern="1200">
                        <a:solidFill>
                          <a:srgbClr val="FFFFFF"/>
                        </a:solidFill>
                        <a:effectLst/>
                        <a:latin typeface="+mn-lt"/>
                        <a:ea typeface="+mn-ea"/>
                        <a:cs typeface="+mn-cs"/>
                      </a:endParaRPr>
                    </a:p>
                  </a:txBody>
                  <a:tcPr marT="64008" marB="64008" anchor="ctr"/>
                </a:tc>
                <a:tc>
                  <a:txBody>
                    <a:bodyPr/>
                    <a:lstStyle/>
                    <a:p>
                      <a:pPr algn="ctr" rtl="0" fontAlgn="ctr"/>
                      <a:r>
                        <a:rPr lang="en-GB" sz="2800" b="1" i="0" u="none" strike="noStrike" kern="1200" err="1">
                          <a:solidFill>
                            <a:srgbClr val="FFFFFF"/>
                          </a:solidFill>
                          <a:effectLst/>
                          <a:latin typeface="+mn-lt"/>
                          <a:ea typeface="+mn-ea"/>
                          <a:cs typeface="+mn-cs"/>
                        </a:rPr>
                        <a:t>Bednights</a:t>
                      </a:r>
                      <a:endParaRPr lang="en-GB" sz="2800" b="1" i="0" u="none" strike="noStrike" kern="1200">
                        <a:solidFill>
                          <a:srgbClr val="FFFFFF"/>
                        </a:solidFill>
                        <a:effectLst/>
                        <a:latin typeface="+mn-lt"/>
                        <a:ea typeface="+mn-ea"/>
                        <a:cs typeface="+mn-cs"/>
                      </a:endParaRPr>
                    </a:p>
                  </a:txBody>
                  <a:tcPr marT="64008" marB="64008" anchor="ctr"/>
                </a:tc>
                <a:tc>
                  <a:txBody>
                    <a:bodyPr/>
                    <a:lstStyle/>
                    <a:p>
                      <a:pPr algn="ctr" rtl="0" fontAlgn="ctr"/>
                      <a:r>
                        <a:rPr lang="en-GB" sz="2800" b="1" i="0" u="none" strike="noStrike" kern="1200">
                          <a:solidFill>
                            <a:srgbClr val="FFFFFF"/>
                          </a:solidFill>
                          <a:effectLst/>
                          <a:latin typeface="+mn-lt"/>
                          <a:ea typeface="+mn-ea"/>
                          <a:cs typeface="+mn-cs"/>
                        </a:rPr>
                        <a:t>Proportion of Bednights</a:t>
                      </a:r>
                    </a:p>
                  </a:txBody>
                  <a:tcPr marT="64008" marB="64008" anchor="ctr"/>
                </a:tc>
                <a:extLst>
                  <a:ext uri="{0D108BD9-81ED-4DB2-BD59-A6C34878D82A}">
                    <a16:rowId xmlns:a16="http://schemas.microsoft.com/office/drawing/2014/main" val="885219995"/>
                  </a:ext>
                </a:extLst>
              </a:tr>
              <a:tr h="1330830">
                <a:tc>
                  <a:txBody>
                    <a:bodyPr/>
                    <a:lstStyle/>
                    <a:p>
                      <a:pPr algn="l" fontAlgn="b"/>
                      <a:r>
                        <a:rPr lang="en-GB" sz="2400" b="0" i="0" u="none" strike="noStrike">
                          <a:solidFill>
                            <a:schemeClr val="tx1"/>
                          </a:solidFill>
                          <a:effectLst/>
                          <a:latin typeface="+mn-lt"/>
                        </a:rPr>
                        <a:t>Yes, impairment in visit party</a:t>
                      </a:r>
                    </a:p>
                  </a:txBody>
                  <a:tcPr marT="54864" marB="54864"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1.9</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25%</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£522</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23%</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6.3</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28%</a:t>
                      </a:r>
                    </a:p>
                  </a:txBody>
                  <a:tcPr marL="7620" marR="7620" marT="7620" marB="0" anchor="ctr"/>
                </a:tc>
                <a:extLst>
                  <a:ext uri="{0D108BD9-81ED-4DB2-BD59-A6C34878D82A}">
                    <a16:rowId xmlns:a16="http://schemas.microsoft.com/office/drawing/2014/main" val="439528554"/>
                  </a:ext>
                </a:extLst>
              </a:tr>
              <a:tr h="1330830">
                <a:tc>
                  <a:txBody>
                    <a:bodyPr/>
                    <a:lstStyle/>
                    <a:p>
                      <a:pPr algn="l" fontAlgn="b"/>
                      <a:r>
                        <a:rPr lang="en-GB" sz="2400" b="1" i="0" u="none" strike="noStrike">
                          <a:solidFill>
                            <a:schemeClr val="tx1"/>
                          </a:solidFill>
                          <a:effectLst/>
                          <a:latin typeface="+mn-lt"/>
                        </a:rPr>
                        <a:t>Type of impairment</a:t>
                      </a:r>
                    </a:p>
                  </a:txBody>
                  <a:tcPr marT="54864" marB="54864"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extLst>
                  <a:ext uri="{0D108BD9-81ED-4DB2-BD59-A6C34878D82A}">
                    <a16:rowId xmlns:a16="http://schemas.microsoft.com/office/drawing/2014/main" val="2946266302"/>
                  </a:ext>
                </a:extLst>
              </a:tr>
              <a:tr h="1434248">
                <a:tc>
                  <a:txBody>
                    <a:bodyPr/>
                    <a:lstStyle/>
                    <a:p>
                      <a:pPr marL="0" algn="l" defTabSz="914400" rtl="0" eaLnBrk="1" fontAlgn="b" latinLnBrk="0" hangingPunct="1"/>
                      <a:r>
                        <a:rPr lang="en-GB" sz="2400" b="0" i="0" u="none" strike="noStrike" kern="1200">
                          <a:solidFill>
                            <a:schemeClr val="tx1"/>
                          </a:solidFill>
                          <a:effectLst/>
                          <a:latin typeface="+mn-lt"/>
                          <a:ea typeface="+mn-ea"/>
                          <a:cs typeface="+mn-cs"/>
                        </a:rPr>
                        <a:t>Cognitive/ Behavioural</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1.1</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£298</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13%</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3.4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15%</a:t>
                      </a:r>
                    </a:p>
                  </a:txBody>
                  <a:tcPr marL="7620" marR="7620" marT="7620" marB="0" anchor="ctr"/>
                </a:tc>
                <a:extLst>
                  <a:ext uri="{0D108BD9-81ED-4DB2-BD59-A6C34878D82A}">
                    <a16:rowId xmlns:a16="http://schemas.microsoft.com/office/drawing/2014/main" val="797025957"/>
                  </a:ext>
                </a:extLst>
              </a:tr>
              <a:tr h="1330830">
                <a:tc>
                  <a:txBody>
                    <a:bodyPr/>
                    <a:lstStyle/>
                    <a:p>
                      <a:pPr marL="0" algn="l" defTabSz="914400" rtl="0" eaLnBrk="1" fontAlgn="b" latinLnBrk="0" hangingPunct="1"/>
                      <a:r>
                        <a:rPr lang="en-GB" sz="2400" b="0" i="0" u="none" strike="noStrike" kern="1200">
                          <a:solidFill>
                            <a:schemeClr val="tx1"/>
                          </a:solidFill>
                          <a:effectLst/>
                          <a:latin typeface="+mn-lt"/>
                          <a:ea typeface="+mn-ea"/>
                          <a:cs typeface="+mn-cs"/>
                        </a:rPr>
                        <a:t>*Sensory</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0.4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5%</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£97</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1.8</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8%</a:t>
                      </a:r>
                    </a:p>
                  </a:txBody>
                  <a:tcPr marL="7620" marR="7620" marT="7620" marB="0" anchor="ctr"/>
                </a:tc>
                <a:extLst>
                  <a:ext uri="{0D108BD9-81ED-4DB2-BD59-A6C34878D82A}">
                    <a16:rowId xmlns:a16="http://schemas.microsoft.com/office/drawing/2014/main" val="3515031598"/>
                  </a:ext>
                </a:extLst>
              </a:tr>
              <a:tr h="1330830">
                <a:tc>
                  <a:txBody>
                    <a:bodyPr/>
                    <a:lstStyle/>
                    <a:p>
                      <a:pPr marL="0" algn="l" defTabSz="914400" rtl="0" eaLnBrk="1" fontAlgn="b" latinLnBrk="0" hangingPunct="1"/>
                      <a:r>
                        <a:rPr lang="en-GB" sz="2400" b="0" i="0" u="none" strike="noStrike" kern="1200">
                          <a:solidFill>
                            <a:schemeClr val="tx1"/>
                          </a:solidFill>
                          <a:effectLst/>
                          <a:latin typeface="+mn-lt"/>
                          <a:ea typeface="+mn-ea"/>
                          <a:cs typeface="+mn-cs"/>
                        </a:rPr>
                        <a:t>*Physical</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0.9</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12%</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£276</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12%</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3.0</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effectLst/>
                          <a:uFillTx/>
                          <a:latin typeface="+mn-lt"/>
                          <a:ea typeface="+mn-ea"/>
                          <a:cs typeface="+mn-cs"/>
                          <a:sym typeface="Calibri"/>
                        </a:rPr>
                        <a:t>14%</a:t>
                      </a:r>
                    </a:p>
                  </a:txBody>
                  <a:tcPr marL="7620" marR="7620" marT="7620" marB="0" anchor="ctr"/>
                </a:tc>
                <a:extLst>
                  <a:ext uri="{0D108BD9-81ED-4DB2-BD59-A6C34878D82A}">
                    <a16:rowId xmlns:a16="http://schemas.microsoft.com/office/drawing/2014/main" val="4102321912"/>
                  </a:ext>
                </a:extLst>
              </a:tr>
            </a:tbl>
          </a:graphicData>
        </a:graphic>
      </p:graphicFrame>
      <p:sp>
        <p:nvSpPr>
          <p:cNvPr id="12" name="Text Placeholder 11">
            <a:extLst>
              <a:ext uri="{FF2B5EF4-FFF2-40B4-BE49-F238E27FC236}">
                <a16:creationId xmlns:a16="http://schemas.microsoft.com/office/drawing/2014/main" id="{1265B81E-2124-0FA1-CBAD-3A3CD55A69B8}"/>
              </a:ext>
            </a:extLst>
          </p:cNvPr>
          <p:cNvSpPr>
            <a:spLocks noGrp="1"/>
          </p:cNvSpPr>
          <p:nvPr>
            <p:ph type="body" sz="quarter" idx="15"/>
          </p:nvPr>
        </p:nvSpPr>
        <p:spPr>
          <a:xfrm>
            <a:off x="561975" y="12133601"/>
            <a:ext cx="20528218" cy="998175"/>
          </a:xfrm>
        </p:spPr>
        <p:txBody>
          <a:bodyPr lIns="0" tIns="0" rIns="0" bIns="0" anchor="t"/>
          <a:lstStyle/>
          <a:p>
            <a:r>
              <a:rPr lang="en-GB" sz="2400"/>
              <a:t>*Categories with an * have a base size is between 30 and 100, it is recommended to only use the estimates as indicative. </a:t>
            </a:r>
            <a:r>
              <a:rPr lang="en-US" sz="2400">
                <a:latin typeface="+mn-lt"/>
              </a:rPr>
              <a:t>Other impairments have a base size below 30 and have been excluded</a:t>
            </a:r>
            <a:r>
              <a:rPr lang="en-GB" sz="2400">
                <a:latin typeface="+mn-lt"/>
              </a:rPr>
              <a:t>.</a:t>
            </a:r>
            <a:br>
              <a:rPr lang="en-GB" sz="2400"/>
            </a:br>
            <a:r>
              <a:rPr lang="en-GB" sz="2400"/>
              <a:t>Source: Great Britain Tourism Survey (GBTS): Day Visits 2024</a:t>
            </a:r>
            <a:br>
              <a:rPr lang="en-US" sz="2400"/>
            </a:br>
            <a:r>
              <a:rPr lang="en-US" sz="2400"/>
              <a:t>Base: Wales 752</a:t>
            </a:r>
            <a:endParaRPr lang="en-US"/>
          </a:p>
        </p:txBody>
      </p:sp>
    </p:spTree>
    <p:custDataLst>
      <p:tags r:id="rId1"/>
    </p:custDataLst>
    <p:extLst>
      <p:ext uri="{BB962C8B-B14F-4D97-AF65-F5344CB8AC3E}">
        <p14:creationId xmlns:p14="http://schemas.microsoft.com/office/powerpoint/2010/main" val="831634783"/>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86F72-01C5-3C2B-E17B-9A8C3469405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B650333-C29F-CB62-ECDC-E9D0701090D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Profile of those with impairments in visit party 2024</a:t>
            </a:r>
          </a:p>
        </p:txBody>
      </p:sp>
      <p:sp>
        <p:nvSpPr>
          <p:cNvPr id="8" name="Content Placeholder 7">
            <a:extLst>
              <a:ext uri="{FF2B5EF4-FFF2-40B4-BE49-F238E27FC236}">
                <a16:creationId xmlns:a16="http://schemas.microsoft.com/office/drawing/2014/main" id="{AB040AD5-E89A-B567-9852-86176ECAD2A3}"/>
              </a:ext>
            </a:extLst>
          </p:cNvPr>
          <p:cNvSpPr>
            <a:spLocks noGrp="1"/>
          </p:cNvSpPr>
          <p:nvPr>
            <p:ph type="body" sz="quarter" idx="14"/>
          </p:nvPr>
        </p:nvSpPr>
        <p:spPr>
          <a:xfrm>
            <a:off x="543533" y="2015446"/>
            <a:ext cx="23227199" cy="1551194"/>
          </a:xfrm>
        </p:spPr>
        <p:txBody>
          <a:bodyPr lIns="90000" tIns="46800" rIns="90000" bIns="46800">
            <a:noAutofit/>
          </a:bodyPr>
          <a:lstStyle/>
          <a:p>
            <a:r>
              <a:rPr lang="en-GB" sz="2800"/>
              <a:t>Mental health, mobility and social/behavioural conditions were the top three impairments reported by overnight trip takers in Wales in 2024, which is broadly in line with prevalence statistics. Trip takers with impairments in Wales in 2024 tended to skew older, with the proportion of younger independents with impairments in the trip party decreasing further in 2024. 25% of trip parties that included someone with an impairment travelled as part of a larger group (e.g. organised tour group, sports team etc.) and just 13% travelled solo in 2024.</a:t>
            </a:r>
          </a:p>
        </p:txBody>
      </p:sp>
      <p:grpSp>
        <p:nvGrpSpPr>
          <p:cNvPr id="6" name="Group 5" descr="Bar chart with trypes of impairments in visit party">
            <a:extLst>
              <a:ext uri="{FF2B5EF4-FFF2-40B4-BE49-F238E27FC236}">
                <a16:creationId xmlns:a16="http://schemas.microsoft.com/office/drawing/2014/main" id="{927C7694-FD80-813D-2287-089E333B832A}"/>
              </a:ext>
            </a:extLst>
          </p:cNvPr>
          <p:cNvGrpSpPr/>
          <p:nvPr/>
        </p:nvGrpSpPr>
        <p:grpSpPr>
          <a:xfrm>
            <a:off x="571500" y="3797301"/>
            <a:ext cx="11485601" cy="8181974"/>
            <a:chOff x="571500" y="3797301"/>
            <a:chExt cx="11485601" cy="8181974"/>
          </a:xfrm>
        </p:grpSpPr>
        <p:sp>
          <p:nvSpPr>
            <p:cNvPr id="7" name="TextBox 6">
              <a:extLst>
                <a:ext uri="{FF2B5EF4-FFF2-40B4-BE49-F238E27FC236}">
                  <a16:creationId xmlns:a16="http://schemas.microsoft.com/office/drawing/2014/main" id="{93C15B2E-F364-1F55-C4EE-0985596AECE0}"/>
                </a:ext>
              </a:extLst>
            </p:cNvPr>
            <p:cNvSpPr txBox="1"/>
            <p:nvPr/>
          </p:nvSpPr>
          <p:spPr>
            <a:xfrm>
              <a:off x="571500" y="3797301"/>
              <a:ext cx="11485601" cy="767156"/>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Types of Impairments – % based on yes, impairment in visit party</a:t>
              </a:r>
              <a:endParaRPr lang="en-IN" sz="2800" b="1">
                <a:solidFill>
                  <a:schemeClr val="bg1"/>
                </a:solidFill>
              </a:endParaRPr>
            </a:p>
          </p:txBody>
        </p:sp>
        <p:sp>
          <p:nvSpPr>
            <p:cNvPr id="9" name="Rectangle 8">
              <a:extLst>
                <a:ext uri="{FF2B5EF4-FFF2-40B4-BE49-F238E27FC236}">
                  <a16:creationId xmlns:a16="http://schemas.microsoft.com/office/drawing/2014/main" id="{09A4583A-DEE3-ACD2-BD32-815FB0F162CA}"/>
                </a:ext>
                <a:ext uri="{C183D7F6-B498-43B3-948B-1728B52AA6E4}">
                  <adec:decorative xmlns:adec="http://schemas.microsoft.com/office/drawing/2017/decorative" val="1"/>
                </a:ext>
              </a:extLst>
            </p:cNvPr>
            <p:cNvSpPr/>
            <p:nvPr/>
          </p:nvSpPr>
          <p:spPr>
            <a:xfrm>
              <a:off x="571500" y="4546100"/>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hart 4" descr="Horizontal bar chart depicting percentage of visits by main activity undertaken in England in 2022, for example, the main activity for 20% of visits was going to a visitor attraction.">
              <a:extLst>
                <a:ext uri="{FF2B5EF4-FFF2-40B4-BE49-F238E27FC236}">
                  <a16:creationId xmlns:a16="http://schemas.microsoft.com/office/drawing/2014/main" id="{FF1A0F47-C340-7977-56D5-E8337F12E095}"/>
                </a:ext>
              </a:extLst>
            </p:cNvPr>
            <p:cNvGraphicFramePr/>
            <p:nvPr>
              <p:extLst>
                <p:ext uri="{D42A27DB-BD31-4B8C-83A1-F6EECF244321}">
                  <p14:modId xmlns:p14="http://schemas.microsoft.com/office/powerpoint/2010/main" val="3360013347"/>
                </p:ext>
              </p:extLst>
            </p:nvPr>
          </p:nvGraphicFramePr>
          <p:xfrm>
            <a:off x="774193" y="4831058"/>
            <a:ext cx="11094719" cy="6964702"/>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18" name="Group 17" descr="Bar chart with lifestage of those with impairments in visit party">
            <a:extLst>
              <a:ext uri="{FF2B5EF4-FFF2-40B4-BE49-F238E27FC236}">
                <a16:creationId xmlns:a16="http://schemas.microsoft.com/office/drawing/2014/main" id="{78674DA9-99F3-76EC-4674-19A2F341371D}"/>
              </a:ext>
            </a:extLst>
          </p:cNvPr>
          <p:cNvGrpSpPr/>
          <p:nvPr/>
        </p:nvGrpSpPr>
        <p:grpSpPr>
          <a:xfrm>
            <a:off x="12382367" y="3797300"/>
            <a:ext cx="11392031" cy="3918806"/>
            <a:chOff x="12382367" y="3797300"/>
            <a:chExt cx="11392031" cy="3918806"/>
          </a:xfrm>
        </p:grpSpPr>
        <p:graphicFrame>
          <p:nvGraphicFramePr>
            <p:cNvPr id="12" name="Chart 11" descr="Horizontal bar chart depicting the duration of trips in 2022.">
              <a:extLst>
                <a:ext uri="{FF2B5EF4-FFF2-40B4-BE49-F238E27FC236}">
                  <a16:creationId xmlns:a16="http://schemas.microsoft.com/office/drawing/2014/main" id="{084FD12F-1511-8556-797E-4DEB86DC618E}"/>
                </a:ext>
              </a:extLst>
            </p:cNvPr>
            <p:cNvGraphicFramePr/>
            <p:nvPr/>
          </p:nvGraphicFramePr>
          <p:xfrm>
            <a:off x="12382367" y="4546100"/>
            <a:ext cx="11392029" cy="3170006"/>
          </p:xfrm>
          <a:graphic>
            <a:graphicData uri="http://schemas.openxmlformats.org/drawingml/2006/chart">
              <c:chart xmlns:c="http://schemas.openxmlformats.org/drawingml/2006/chart" xmlns:r="http://schemas.openxmlformats.org/officeDocument/2006/relationships" r:id="rId4"/>
            </a:graphicData>
          </a:graphic>
        </p:graphicFrame>
        <p:grpSp>
          <p:nvGrpSpPr>
            <p:cNvPr id="10" name="Group 9">
              <a:extLst>
                <a:ext uri="{FF2B5EF4-FFF2-40B4-BE49-F238E27FC236}">
                  <a16:creationId xmlns:a16="http://schemas.microsoft.com/office/drawing/2014/main" id="{1B291BFE-E8F4-DE34-E9BC-4E7FE7D02A41}"/>
                </a:ext>
              </a:extLst>
            </p:cNvPr>
            <p:cNvGrpSpPr/>
            <p:nvPr/>
          </p:nvGrpSpPr>
          <p:grpSpPr>
            <a:xfrm>
              <a:off x="12382368" y="3797300"/>
              <a:ext cx="11392030" cy="3918806"/>
              <a:chOff x="12382368" y="3797300"/>
              <a:chExt cx="11392030" cy="3918806"/>
            </a:xfrm>
          </p:grpSpPr>
          <p:sp>
            <p:nvSpPr>
              <p:cNvPr id="14" name="Rectangle 13">
                <a:extLst>
                  <a:ext uri="{FF2B5EF4-FFF2-40B4-BE49-F238E27FC236}">
                    <a16:creationId xmlns:a16="http://schemas.microsoft.com/office/drawing/2014/main" id="{AC3A47EC-58B2-9290-5D02-8091BD8C812E}"/>
                  </a:ext>
                </a:extLst>
              </p:cNvPr>
              <p:cNvSpPr/>
              <p:nvPr/>
            </p:nvSpPr>
            <p:spPr>
              <a:xfrm>
                <a:off x="12382368" y="379730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Lifestage of those with impairments in visit party*</a:t>
                </a:r>
                <a:endParaRPr lang="en-IN" sz="2800" b="1"/>
              </a:p>
            </p:txBody>
          </p:sp>
          <p:sp>
            <p:nvSpPr>
              <p:cNvPr id="11" name="Rectangle 10">
                <a:extLst>
                  <a:ext uri="{FF2B5EF4-FFF2-40B4-BE49-F238E27FC236}">
                    <a16:creationId xmlns:a16="http://schemas.microsoft.com/office/drawing/2014/main" id="{E029D551-1DA6-0181-FD37-DBA3EA9337B9}"/>
                  </a:ext>
                  <a:ext uri="{C183D7F6-B498-43B3-948B-1728B52AA6E4}">
                    <adec:decorative xmlns:adec="http://schemas.microsoft.com/office/drawing/2017/decorative" val="1"/>
                  </a:ext>
                </a:extLst>
              </p:cNvPr>
              <p:cNvSpPr/>
              <p:nvPr/>
            </p:nvSpPr>
            <p:spPr>
              <a:xfrm>
                <a:off x="12382368" y="4546100"/>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2" name="Chart 1" descr="bar graph of those with impariments on day visits by lifestage">
                <a:extLst>
                  <a:ext uri="{FF2B5EF4-FFF2-40B4-BE49-F238E27FC236}">
                    <a16:creationId xmlns:a16="http://schemas.microsoft.com/office/drawing/2014/main" id="{E976D268-7868-DDCD-BF5D-4E59D2F59895}"/>
                  </a:ext>
                </a:extLst>
              </p:cNvPr>
              <p:cNvGraphicFramePr/>
              <p:nvPr>
                <p:extLst>
                  <p:ext uri="{D42A27DB-BD31-4B8C-83A1-F6EECF244321}">
                    <p14:modId xmlns:p14="http://schemas.microsoft.com/office/powerpoint/2010/main" val="1505473410"/>
                  </p:ext>
                </p:extLst>
              </p:nvPr>
            </p:nvGraphicFramePr>
            <p:xfrm>
              <a:off x="12582144" y="4681728"/>
              <a:ext cx="11027663" cy="2889504"/>
            </p:xfrm>
            <a:graphic>
              <a:graphicData uri="http://schemas.openxmlformats.org/drawingml/2006/chart">
                <c:chart xmlns:c="http://schemas.openxmlformats.org/drawingml/2006/chart" xmlns:r="http://schemas.openxmlformats.org/officeDocument/2006/relationships" r:id="rId5"/>
              </a:graphicData>
            </a:graphic>
          </p:graphicFrame>
        </p:grpSp>
      </p:grpSp>
      <p:grpSp>
        <p:nvGrpSpPr>
          <p:cNvPr id="16" name="Group 15" descr="Bar chart with employment status of those with impairments in visit party">
            <a:extLst>
              <a:ext uri="{FF2B5EF4-FFF2-40B4-BE49-F238E27FC236}">
                <a16:creationId xmlns:a16="http://schemas.microsoft.com/office/drawing/2014/main" id="{D2BEA0B7-8499-BE20-4FB9-46DAD5AEF594}"/>
              </a:ext>
            </a:extLst>
          </p:cNvPr>
          <p:cNvGrpSpPr/>
          <p:nvPr/>
        </p:nvGrpSpPr>
        <p:grpSpPr>
          <a:xfrm>
            <a:off x="12403008" y="8060470"/>
            <a:ext cx="11392030" cy="4189766"/>
            <a:chOff x="12403008" y="8060470"/>
            <a:chExt cx="11392030" cy="4189766"/>
          </a:xfrm>
        </p:grpSpPr>
        <p:sp>
          <p:nvSpPr>
            <p:cNvPr id="15" name="Rectangle 14">
              <a:extLst>
                <a:ext uri="{FF2B5EF4-FFF2-40B4-BE49-F238E27FC236}">
                  <a16:creationId xmlns:a16="http://schemas.microsoft.com/office/drawing/2014/main" id="{AF66DB5B-37BD-8A47-29B5-D242501F061A}"/>
                </a:ext>
              </a:extLst>
            </p:cNvPr>
            <p:cNvSpPr/>
            <p:nvPr/>
          </p:nvSpPr>
          <p:spPr>
            <a:xfrm>
              <a:off x="12403008" y="806047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Part of larger group</a:t>
              </a:r>
              <a:endParaRPr lang="en-IN" sz="2800" b="1"/>
            </a:p>
          </p:txBody>
        </p:sp>
        <p:sp>
          <p:nvSpPr>
            <p:cNvPr id="13" name="Rectangle 12">
              <a:extLst>
                <a:ext uri="{FF2B5EF4-FFF2-40B4-BE49-F238E27FC236}">
                  <a16:creationId xmlns:a16="http://schemas.microsoft.com/office/drawing/2014/main" id="{A8897745-F80E-343B-EDDD-7389F755FB98}"/>
                </a:ext>
                <a:ext uri="{C183D7F6-B498-43B3-948B-1728B52AA6E4}">
                  <adec:decorative xmlns:adec="http://schemas.microsoft.com/office/drawing/2017/decorative" val="1"/>
                </a:ext>
              </a:extLst>
            </p:cNvPr>
            <p:cNvSpPr/>
            <p:nvPr/>
          </p:nvSpPr>
          <p:spPr>
            <a:xfrm>
              <a:off x="12403008" y="8809269"/>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3" name="Chart 2" descr="Bar graph 2024 of those with impairments on day visits in employment/unemployed">
              <a:extLst>
                <a:ext uri="{FF2B5EF4-FFF2-40B4-BE49-F238E27FC236}">
                  <a16:creationId xmlns:a16="http://schemas.microsoft.com/office/drawing/2014/main" id="{4B3D686E-ACB5-63F1-B745-5C5D340EE6AD}"/>
                </a:ext>
              </a:extLst>
            </p:cNvPr>
            <p:cNvGraphicFramePr/>
            <p:nvPr>
              <p:extLst>
                <p:ext uri="{D42A27DB-BD31-4B8C-83A1-F6EECF244321}">
                  <p14:modId xmlns:p14="http://schemas.microsoft.com/office/powerpoint/2010/main" val="3799926689"/>
                </p:ext>
              </p:extLst>
            </p:nvPr>
          </p:nvGraphicFramePr>
          <p:xfrm>
            <a:off x="12582144" y="9421667"/>
            <a:ext cx="11027663" cy="2828569"/>
          </p:xfrm>
          <a:graphic>
            <a:graphicData uri="http://schemas.openxmlformats.org/drawingml/2006/chart">
              <c:chart xmlns:c="http://schemas.openxmlformats.org/drawingml/2006/chart" xmlns:r="http://schemas.openxmlformats.org/officeDocument/2006/relationships" r:id="rId6"/>
            </a:graphicData>
          </a:graphic>
        </p:graphicFrame>
      </p:grpSp>
      <p:sp>
        <p:nvSpPr>
          <p:cNvPr id="17" name="Text Placeholder 3">
            <a:extLst>
              <a:ext uri="{FF2B5EF4-FFF2-40B4-BE49-F238E27FC236}">
                <a16:creationId xmlns:a16="http://schemas.microsoft.com/office/drawing/2014/main" id="{81634996-9BE8-CA59-6C0C-319AE158A7C2}"/>
              </a:ext>
            </a:extLst>
          </p:cNvPr>
          <p:cNvSpPr txBox="1"/>
          <p:nvPr/>
        </p:nvSpPr>
        <p:spPr>
          <a:xfrm>
            <a:off x="561975" y="12137195"/>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spcBef>
                <a:spcPct val="0"/>
              </a:spcBef>
              <a:buNone/>
            </a:pPr>
            <a:r>
              <a:rPr lang="en-GB" sz="2400"/>
              <a:t>*Categories with an * have a base size is between 30 and 100, it is recommended to only use the estimates as indicative. </a:t>
            </a:r>
          </a:p>
          <a:p>
            <a:pPr marL="0" indent="0" hangingPunct="1">
              <a:spcBef>
                <a:spcPct val="0"/>
              </a:spcBef>
              <a:buNone/>
            </a:pPr>
            <a:r>
              <a:rPr lang="en-GB" sz="2400"/>
              <a:t>Source: Great Britain Tourism Survey (GBTS): Day Visits 2024</a:t>
            </a:r>
            <a:br>
              <a:rPr lang="en-US" sz="2400"/>
            </a:br>
            <a:r>
              <a:rPr lang="en-US" sz="2400"/>
              <a:t>Base: Wales 752</a:t>
            </a:r>
            <a:endParaRPr lang="en-US"/>
          </a:p>
        </p:txBody>
      </p:sp>
    </p:spTree>
    <p:custDataLst>
      <p:tags r:id="rId1"/>
    </p:custDataLst>
    <p:extLst>
      <p:ext uri="{BB962C8B-B14F-4D97-AF65-F5344CB8AC3E}">
        <p14:creationId xmlns:p14="http://schemas.microsoft.com/office/powerpoint/2010/main" val="3703197921"/>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98BDF-3C1E-99EF-4F88-6AC87DAB8F6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54DAC3A-659B-F642-FB03-3C7D3A4BBB6F}"/>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Accessibility of day visits 2024</a:t>
            </a:r>
          </a:p>
        </p:txBody>
      </p:sp>
      <p:sp>
        <p:nvSpPr>
          <p:cNvPr id="8" name="Content Placeholder 7">
            <a:extLst>
              <a:ext uri="{FF2B5EF4-FFF2-40B4-BE49-F238E27FC236}">
                <a16:creationId xmlns:a16="http://schemas.microsoft.com/office/drawing/2014/main" id="{0136E6C1-FCF6-4A75-4819-06E2938FA19E}"/>
              </a:ext>
            </a:extLst>
          </p:cNvPr>
          <p:cNvSpPr>
            <a:spLocks noGrp="1"/>
          </p:cNvSpPr>
          <p:nvPr>
            <p:ph type="body" sz="quarter" idx="14"/>
          </p:nvPr>
        </p:nvSpPr>
        <p:spPr>
          <a:xfrm>
            <a:off x="654556" y="2020329"/>
            <a:ext cx="23227199" cy="1551194"/>
          </a:xfrm>
        </p:spPr>
        <p:txBody>
          <a:bodyPr lIns="90000" tIns="46800" rIns="90000" bIns="46800">
            <a:noAutofit/>
          </a:bodyPr>
          <a:lstStyle/>
          <a:p>
            <a:r>
              <a:rPr lang="en-GB" sz="2800"/>
              <a:t>Overnight trips in Wales in 2024, by parties that included those with impairments, followed similar trends to those without, with a general shift towards train travel (+7pp) and bus travel (+5pp), when compared 2023. The most popular activity types were sightseeing, sports and outdoor leisure and food and drink, nights out and speciality shopping. Overnight trips that included those with impairments in the party were a little less city/large town centric, increasing their share of visits to the countryside by 4 percentage points between 2023 and 2024. </a:t>
            </a:r>
          </a:p>
        </p:txBody>
      </p:sp>
      <p:sp>
        <p:nvSpPr>
          <p:cNvPr id="14" name="Rectangle 13">
            <a:extLst>
              <a:ext uri="{FF2B5EF4-FFF2-40B4-BE49-F238E27FC236}">
                <a16:creationId xmlns:a16="http://schemas.microsoft.com/office/drawing/2014/main" id="{0EE6CFE9-C655-36ED-E7C3-C69F9BA8035F}"/>
              </a:ext>
            </a:extLst>
          </p:cNvPr>
          <p:cNvSpPr/>
          <p:nvPr/>
        </p:nvSpPr>
        <p:spPr>
          <a:xfrm>
            <a:off x="609603" y="4053858"/>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Location types visited by those with impairments in visit party*</a:t>
            </a:r>
            <a:endParaRPr lang="en-IN" sz="2800" b="1"/>
          </a:p>
        </p:txBody>
      </p:sp>
      <p:sp>
        <p:nvSpPr>
          <p:cNvPr id="11" name="Rectangle 10">
            <a:extLst>
              <a:ext uri="{FF2B5EF4-FFF2-40B4-BE49-F238E27FC236}">
                <a16:creationId xmlns:a16="http://schemas.microsoft.com/office/drawing/2014/main" id="{25190978-C4B3-B6E5-C2E3-6C5A5BD28955}"/>
              </a:ext>
              <a:ext uri="{C183D7F6-B498-43B3-948B-1728B52AA6E4}">
                <adec:decorative xmlns:adec="http://schemas.microsoft.com/office/drawing/2017/decorative" val="1"/>
              </a:ext>
            </a:extLst>
          </p:cNvPr>
          <p:cNvSpPr/>
          <p:nvPr/>
        </p:nvSpPr>
        <p:spPr>
          <a:xfrm>
            <a:off x="630243" y="4802658"/>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6" name="Chart 5" descr="bar graph of location types visited by those with impairments in visit party">
            <a:extLst>
              <a:ext uri="{FF2B5EF4-FFF2-40B4-BE49-F238E27FC236}">
                <a16:creationId xmlns:a16="http://schemas.microsoft.com/office/drawing/2014/main" id="{C9278F9E-1F61-8907-2EEE-E59E939FDE5B}"/>
              </a:ext>
            </a:extLst>
          </p:cNvPr>
          <p:cNvGraphicFramePr/>
          <p:nvPr>
            <p:extLst>
              <p:ext uri="{D42A27DB-BD31-4B8C-83A1-F6EECF244321}">
                <p14:modId xmlns:p14="http://schemas.microsoft.com/office/powerpoint/2010/main" val="2244670772"/>
              </p:ext>
            </p:extLst>
          </p:nvPr>
        </p:nvGraphicFramePr>
        <p:xfrm>
          <a:off x="609600" y="4957790"/>
          <a:ext cx="11149584" cy="2786673"/>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descr="Bar chart depicting transport used by those with impairments in visit party">
            <a:extLst>
              <a:ext uri="{FF2B5EF4-FFF2-40B4-BE49-F238E27FC236}">
                <a16:creationId xmlns:a16="http://schemas.microsoft.com/office/drawing/2014/main" id="{48927349-789F-0B32-BCF4-895D74A12B7F}"/>
              </a:ext>
            </a:extLst>
          </p:cNvPr>
          <p:cNvGrpSpPr/>
          <p:nvPr/>
        </p:nvGrpSpPr>
        <p:grpSpPr>
          <a:xfrm>
            <a:off x="630243" y="7942628"/>
            <a:ext cx="11392030" cy="3918805"/>
            <a:chOff x="630243" y="7942628"/>
            <a:chExt cx="11392030" cy="3918805"/>
          </a:xfrm>
        </p:grpSpPr>
        <p:sp>
          <p:nvSpPr>
            <p:cNvPr id="15" name="Rectangle 14">
              <a:extLst>
                <a:ext uri="{FF2B5EF4-FFF2-40B4-BE49-F238E27FC236}">
                  <a16:creationId xmlns:a16="http://schemas.microsoft.com/office/drawing/2014/main" id="{A2F4F075-DA73-51F8-2629-36BC5C83C7E8}"/>
                </a:ext>
              </a:extLst>
            </p:cNvPr>
            <p:cNvSpPr/>
            <p:nvPr/>
          </p:nvSpPr>
          <p:spPr>
            <a:xfrm>
              <a:off x="630243" y="7942628"/>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Transport used by those with impairments in visit party</a:t>
              </a:r>
              <a:endParaRPr lang="en-IN" sz="2800" b="1"/>
            </a:p>
          </p:txBody>
        </p:sp>
        <p:sp>
          <p:nvSpPr>
            <p:cNvPr id="13" name="Rectangle 12">
              <a:extLst>
                <a:ext uri="{FF2B5EF4-FFF2-40B4-BE49-F238E27FC236}">
                  <a16:creationId xmlns:a16="http://schemas.microsoft.com/office/drawing/2014/main" id="{0251EBF1-EC5E-0CF1-9DA9-592999ADC860}"/>
                </a:ext>
                <a:ext uri="{C183D7F6-B498-43B3-948B-1728B52AA6E4}">
                  <adec:decorative xmlns:adec="http://schemas.microsoft.com/office/drawing/2017/decorative" val="1"/>
                </a:ext>
              </a:extLst>
            </p:cNvPr>
            <p:cNvSpPr/>
            <p:nvPr/>
          </p:nvSpPr>
          <p:spPr>
            <a:xfrm>
              <a:off x="630243" y="8691427"/>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10" name="Chart 9" descr="bar graph of transport used by those with impairments in visit party&#10;">
              <a:extLst>
                <a:ext uri="{FF2B5EF4-FFF2-40B4-BE49-F238E27FC236}">
                  <a16:creationId xmlns:a16="http://schemas.microsoft.com/office/drawing/2014/main" id="{C8E90EE7-EAFB-216E-CFA8-E5579494BB88}"/>
                </a:ext>
              </a:extLst>
            </p:cNvPr>
            <p:cNvGraphicFramePr/>
            <p:nvPr>
              <p:extLst>
                <p:ext uri="{D42A27DB-BD31-4B8C-83A1-F6EECF244321}">
                  <p14:modId xmlns:p14="http://schemas.microsoft.com/office/powerpoint/2010/main" val="3758951308"/>
                </p:ext>
              </p:extLst>
            </p:nvPr>
          </p:nvGraphicFramePr>
          <p:xfrm>
            <a:off x="792164" y="8707363"/>
            <a:ext cx="10967020" cy="3015245"/>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19" name="Group 18" descr="Acitivites undertaken by those with impairments in the visit party">
            <a:extLst>
              <a:ext uri="{FF2B5EF4-FFF2-40B4-BE49-F238E27FC236}">
                <a16:creationId xmlns:a16="http://schemas.microsoft.com/office/drawing/2014/main" id="{DD5D221B-3424-F539-708A-D27702B942A7}"/>
              </a:ext>
            </a:extLst>
          </p:cNvPr>
          <p:cNvGrpSpPr/>
          <p:nvPr/>
        </p:nvGrpSpPr>
        <p:grpSpPr>
          <a:xfrm>
            <a:off x="9307822" y="4053858"/>
            <a:ext cx="14477690" cy="7807574"/>
            <a:chOff x="9307822" y="3679458"/>
            <a:chExt cx="14477690" cy="8181974"/>
          </a:xfrm>
        </p:grpSpPr>
        <p:grpSp>
          <p:nvGrpSpPr>
            <p:cNvPr id="5" name="Group 4">
              <a:extLst>
                <a:ext uri="{FF2B5EF4-FFF2-40B4-BE49-F238E27FC236}">
                  <a16:creationId xmlns:a16="http://schemas.microsoft.com/office/drawing/2014/main" id="{F8487021-C670-DD63-B5FE-BC500DF1E62B}"/>
                </a:ext>
              </a:extLst>
            </p:cNvPr>
            <p:cNvGrpSpPr/>
            <p:nvPr/>
          </p:nvGrpSpPr>
          <p:grpSpPr>
            <a:xfrm>
              <a:off x="12268156" y="3679458"/>
              <a:ext cx="11485601" cy="8181974"/>
              <a:chOff x="12268156" y="3679458"/>
              <a:chExt cx="11485601" cy="8181974"/>
            </a:xfrm>
          </p:grpSpPr>
          <p:sp>
            <p:nvSpPr>
              <p:cNvPr id="7" name="TextBox 6">
                <a:extLst>
                  <a:ext uri="{FF2B5EF4-FFF2-40B4-BE49-F238E27FC236}">
                    <a16:creationId xmlns:a16="http://schemas.microsoft.com/office/drawing/2014/main" id="{738DBC2C-86FA-D228-6874-4DA8C74F2038}"/>
                  </a:ext>
                </a:extLst>
              </p:cNvPr>
              <p:cNvSpPr txBox="1"/>
              <p:nvPr/>
            </p:nvSpPr>
            <p:spPr>
              <a:xfrm>
                <a:off x="12268156" y="3679458"/>
                <a:ext cx="11485601" cy="7488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Activities undertaken by those with impairments in the visit party*</a:t>
                </a:r>
                <a:endParaRPr lang="en-IN" sz="2800" b="1">
                  <a:solidFill>
                    <a:schemeClr val="bg1"/>
                  </a:solidFill>
                </a:endParaRPr>
              </a:p>
            </p:txBody>
          </p:sp>
          <p:sp>
            <p:nvSpPr>
              <p:cNvPr id="9" name="Rectangle 8">
                <a:extLst>
                  <a:ext uri="{FF2B5EF4-FFF2-40B4-BE49-F238E27FC236}">
                    <a16:creationId xmlns:a16="http://schemas.microsoft.com/office/drawing/2014/main" id="{405A511F-BF8E-CEE3-3A2B-1EE388B7E422}"/>
                  </a:ext>
                  <a:ext uri="{C183D7F6-B498-43B3-948B-1728B52AA6E4}">
                    <adec:decorative xmlns:adec="http://schemas.microsoft.com/office/drawing/2017/decorative" val="1"/>
                  </a:ext>
                </a:extLst>
              </p:cNvPr>
              <p:cNvSpPr/>
              <p:nvPr/>
            </p:nvSpPr>
            <p:spPr>
              <a:xfrm>
                <a:off x="12268156" y="4428257"/>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graphicFrame>
          <p:nvGraphicFramePr>
            <p:cNvPr id="16" name="Chart 15" descr="Horizontal bar chart depicting percentage of visits by main activity undertaken in England in 2022, for example, the main activity for 20% of visits was going to a visitor attraction.">
              <a:extLst>
                <a:ext uri="{FF2B5EF4-FFF2-40B4-BE49-F238E27FC236}">
                  <a16:creationId xmlns:a16="http://schemas.microsoft.com/office/drawing/2014/main" id="{EE5B0797-52AB-2F37-16F1-42887932E637}"/>
                </a:ext>
              </a:extLst>
            </p:cNvPr>
            <p:cNvGraphicFramePr/>
            <p:nvPr>
              <p:extLst>
                <p:ext uri="{D42A27DB-BD31-4B8C-83A1-F6EECF244321}">
                  <p14:modId xmlns:p14="http://schemas.microsoft.com/office/powerpoint/2010/main" val="2558143279"/>
                </p:ext>
              </p:extLst>
            </p:nvPr>
          </p:nvGraphicFramePr>
          <p:xfrm>
            <a:off x="9307822" y="4599325"/>
            <a:ext cx="14477690" cy="7143005"/>
          </p:xfrm>
          <a:graphic>
            <a:graphicData uri="http://schemas.openxmlformats.org/drawingml/2006/chart">
              <c:chart xmlns:c="http://schemas.openxmlformats.org/drawingml/2006/chart" xmlns:r="http://schemas.openxmlformats.org/officeDocument/2006/relationships" r:id="rId5"/>
            </a:graphicData>
          </a:graphic>
        </p:graphicFrame>
      </p:grpSp>
      <p:sp>
        <p:nvSpPr>
          <p:cNvPr id="17" name="Text Placeholder 3">
            <a:extLst>
              <a:ext uri="{FF2B5EF4-FFF2-40B4-BE49-F238E27FC236}">
                <a16:creationId xmlns:a16="http://schemas.microsoft.com/office/drawing/2014/main" id="{9B43B9C6-AD88-2349-F722-100D97242269}"/>
              </a:ext>
            </a:extLst>
          </p:cNvPr>
          <p:cNvSpPr txBox="1"/>
          <p:nvPr/>
        </p:nvSpPr>
        <p:spPr>
          <a:xfrm>
            <a:off x="630243" y="12111144"/>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spcBef>
                <a:spcPct val="0"/>
              </a:spcBef>
              <a:buNone/>
            </a:pPr>
            <a:r>
              <a:rPr lang="en-GB" sz="2400"/>
              <a:t>*Categories with an * have a base size is between 30 and 100, it is recommended to only use the estimates as indicative. </a:t>
            </a:r>
          </a:p>
          <a:p>
            <a:pPr marL="0" indent="0" hangingPunct="1">
              <a:spcBef>
                <a:spcPct val="0"/>
              </a:spcBef>
              <a:buNone/>
            </a:pPr>
            <a:r>
              <a:rPr lang="en-GB" sz="2400"/>
              <a:t>Source: Great Britain Tourism Survey (GBTS): Day Visits 2024</a:t>
            </a:r>
            <a:br>
              <a:rPr lang="en-US" sz="2400"/>
            </a:br>
            <a:r>
              <a:rPr lang="en-US" sz="2400"/>
              <a:t>Base: Wales 752</a:t>
            </a:r>
            <a:endParaRPr lang="en-US"/>
          </a:p>
        </p:txBody>
      </p:sp>
    </p:spTree>
    <p:custDataLst>
      <p:tags r:id="rId1"/>
    </p:custDataLst>
    <p:extLst>
      <p:ext uri="{BB962C8B-B14F-4D97-AF65-F5344CB8AC3E}">
        <p14:creationId xmlns:p14="http://schemas.microsoft.com/office/powerpoint/2010/main" val="236561657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B7DB98B-B423-3C55-EE4D-9FABF4242BB5}"/>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Visits by home region and region of visit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9" name="Text Placeholder 8">
            <a:extLst>
              <a:ext uri="{FF2B5EF4-FFF2-40B4-BE49-F238E27FC236}">
                <a16:creationId xmlns:a16="http://schemas.microsoft.com/office/drawing/2014/main" id="{8DDE60CC-F1F8-AF66-59C6-F4B78CD85F2C}"/>
              </a:ext>
            </a:extLst>
          </p:cNvPr>
          <p:cNvSpPr>
            <a:spLocks noGrp="1"/>
          </p:cNvSpPr>
          <p:nvPr>
            <p:ph type="body" sz="quarter" idx="14"/>
          </p:nvPr>
        </p:nvSpPr>
        <p:spPr>
          <a:xfrm>
            <a:off x="726317" y="1920863"/>
            <a:ext cx="22674010" cy="1552572"/>
          </a:xfrm>
        </p:spPr>
        <p:txBody>
          <a:bodyPr/>
          <a:lstStyle/>
          <a:p>
            <a:r>
              <a:rPr lang="en-US"/>
              <a:t>South East Wales was the most popular among England residents in 2024, overtaking North Wales as the preferred destination. The majority of London residents still preferred the South East, but it was increases in trips by residents in the North East and South West that contributed to the uplift in  trips to this region in 2024. Overall, Wales residents took more trips in the South East, but increased their trips in North Wales the most, as 90% of trips to this region were by locals.</a:t>
            </a:r>
          </a:p>
        </p:txBody>
      </p:sp>
      <p:sp>
        <p:nvSpPr>
          <p:cNvPr id="2" name="Rectangle 1">
            <a:extLst>
              <a:ext uri="{FF2B5EF4-FFF2-40B4-BE49-F238E27FC236}">
                <a16:creationId xmlns:a16="http://schemas.microsoft.com/office/drawing/2014/main" id="{1E33294D-7FA6-BD6E-639F-47B074CAA093}"/>
              </a:ext>
            </a:extLst>
          </p:cNvPr>
          <p:cNvSpPr/>
          <p:nvPr/>
        </p:nvSpPr>
        <p:spPr>
          <a:xfrm>
            <a:off x="731519" y="3645676"/>
            <a:ext cx="21011226" cy="51738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ctr"/>
            <a:r>
              <a:rPr lang="en-IN" sz="2400" b="1">
                <a:solidFill>
                  <a:srgbClr val="FFFFFF"/>
                </a:solidFill>
                <a:sym typeface="Calibri"/>
              </a:rPr>
              <a:t>HOME REGION</a:t>
            </a:r>
          </a:p>
        </p:txBody>
      </p:sp>
      <p:sp>
        <p:nvSpPr>
          <p:cNvPr id="3" name="Rectangle 2">
            <a:extLst>
              <a:ext uri="{FF2B5EF4-FFF2-40B4-BE49-F238E27FC236}">
                <a16:creationId xmlns:a16="http://schemas.microsoft.com/office/drawing/2014/main" id="{22A1B892-151B-04D3-4CFA-64A8CC4EFBC6}"/>
              </a:ext>
            </a:extLst>
          </p:cNvPr>
          <p:cNvSpPr/>
          <p:nvPr/>
        </p:nvSpPr>
        <p:spPr>
          <a:xfrm rot="16200000">
            <a:off x="-2715384" y="7604761"/>
            <a:ext cx="7486908" cy="6035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ctr"/>
            <a:r>
              <a:rPr lang="en-IN" sz="2400" b="1">
                <a:solidFill>
                  <a:srgbClr val="FFFFFF"/>
                </a:solidFill>
                <a:sym typeface="Calibri"/>
              </a:rPr>
              <a:t>REGION VISITED</a:t>
            </a:r>
          </a:p>
        </p:txBody>
      </p:sp>
      <p:graphicFrame>
        <p:nvGraphicFramePr>
          <p:cNvPr id="16" name="Table 15">
            <a:extLst>
              <a:ext uri="{FF2B5EF4-FFF2-40B4-BE49-F238E27FC236}">
                <a16:creationId xmlns:a16="http://schemas.microsoft.com/office/drawing/2014/main" id="{91B00273-E58A-C654-DB82-8C607BB3A9B9}"/>
              </a:ext>
            </a:extLst>
          </p:cNvPr>
          <p:cNvGraphicFramePr>
            <a:graphicFrameLocks noGrp="1"/>
          </p:cNvGraphicFramePr>
          <p:nvPr>
            <p:extLst>
              <p:ext uri="{D42A27DB-BD31-4B8C-83A1-F6EECF244321}">
                <p14:modId xmlns:p14="http://schemas.microsoft.com/office/powerpoint/2010/main" val="225924915"/>
              </p:ext>
            </p:extLst>
          </p:nvPr>
        </p:nvGraphicFramePr>
        <p:xfrm>
          <a:off x="1329822" y="4163058"/>
          <a:ext cx="20412923" cy="7486906"/>
        </p:xfrm>
        <a:graphic>
          <a:graphicData uri="http://schemas.openxmlformats.org/drawingml/2006/table">
            <a:tbl>
              <a:tblPr firstRow="1">
                <a:tableStyleId>{5C22544A-7EE6-4342-B048-85BDC9FD1C3A}</a:tableStyleId>
              </a:tblPr>
              <a:tblGrid>
                <a:gridCol w="1956777">
                  <a:extLst>
                    <a:ext uri="{9D8B030D-6E8A-4147-A177-3AD203B41FA5}">
                      <a16:colId xmlns:a16="http://schemas.microsoft.com/office/drawing/2014/main" val="2174929458"/>
                    </a:ext>
                  </a:extLst>
                </a:gridCol>
                <a:gridCol w="1679672">
                  <a:extLst>
                    <a:ext uri="{9D8B030D-6E8A-4147-A177-3AD203B41FA5}">
                      <a16:colId xmlns:a16="http://schemas.microsoft.com/office/drawing/2014/main" val="1584825255"/>
                    </a:ext>
                  </a:extLst>
                </a:gridCol>
                <a:gridCol w="1264498">
                  <a:extLst>
                    <a:ext uri="{9D8B030D-6E8A-4147-A177-3AD203B41FA5}">
                      <a16:colId xmlns:a16="http://schemas.microsoft.com/office/drawing/2014/main" val="1814728453"/>
                    </a:ext>
                  </a:extLst>
                </a:gridCol>
                <a:gridCol w="1291058">
                  <a:extLst>
                    <a:ext uri="{9D8B030D-6E8A-4147-A177-3AD203B41FA5}">
                      <a16:colId xmlns:a16="http://schemas.microsoft.com/office/drawing/2014/main" val="715981334"/>
                    </a:ext>
                  </a:extLst>
                </a:gridCol>
                <a:gridCol w="1580102">
                  <a:extLst>
                    <a:ext uri="{9D8B030D-6E8A-4147-A177-3AD203B41FA5}">
                      <a16:colId xmlns:a16="http://schemas.microsoft.com/office/drawing/2014/main" val="85602049"/>
                    </a:ext>
                  </a:extLst>
                </a:gridCol>
                <a:gridCol w="1580102">
                  <a:extLst>
                    <a:ext uri="{9D8B030D-6E8A-4147-A177-3AD203B41FA5}">
                      <a16:colId xmlns:a16="http://schemas.microsoft.com/office/drawing/2014/main" val="2288096517"/>
                    </a:ext>
                  </a:extLst>
                </a:gridCol>
                <a:gridCol w="1580102">
                  <a:extLst>
                    <a:ext uri="{9D8B030D-6E8A-4147-A177-3AD203B41FA5}">
                      <a16:colId xmlns:a16="http://schemas.microsoft.com/office/drawing/2014/main" val="3728714588"/>
                    </a:ext>
                  </a:extLst>
                </a:gridCol>
                <a:gridCol w="1580102">
                  <a:extLst>
                    <a:ext uri="{9D8B030D-6E8A-4147-A177-3AD203B41FA5}">
                      <a16:colId xmlns:a16="http://schemas.microsoft.com/office/drawing/2014/main" val="2522348616"/>
                    </a:ext>
                  </a:extLst>
                </a:gridCol>
                <a:gridCol w="1580102">
                  <a:extLst>
                    <a:ext uri="{9D8B030D-6E8A-4147-A177-3AD203B41FA5}">
                      <a16:colId xmlns:a16="http://schemas.microsoft.com/office/drawing/2014/main" val="967591757"/>
                    </a:ext>
                  </a:extLst>
                </a:gridCol>
                <a:gridCol w="1580102">
                  <a:extLst>
                    <a:ext uri="{9D8B030D-6E8A-4147-A177-3AD203B41FA5}">
                      <a16:colId xmlns:a16="http://schemas.microsoft.com/office/drawing/2014/main" val="3791987286"/>
                    </a:ext>
                  </a:extLst>
                </a:gridCol>
                <a:gridCol w="1580102">
                  <a:extLst>
                    <a:ext uri="{9D8B030D-6E8A-4147-A177-3AD203B41FA5}">
                      <a16:colId xmlns:a16="http://schemas.microsoft.com/office/drawing/2014/main" val="3737681813"/>
                    </a:ext>
                  </a:extLst>
                </a:gridCol>
                <a:gridCol w="1580102">
                  <a:extLst>
                    <a:ext uri="{9D8B030D-6E8A-4147-A177-3AD203B41FA5}">
                      <a16:colId xmlns:a16="http://schemas.microsoft.com/office/drawing/2014/main" val="4213811460"/>
                    </a:ext>
                  </a:extLst>
                </a:gridCol>
                <a:gridCol w="1580102">
                  <a:extLst>
                    <a:ext uri="{9D8B030D-6E8A-4147-A177-3AD203B41FA5}">
                      <a16:colId xmlns:a16="http://schemas.microsoft.com/office/drawing/2014/main" val="1935570276"/>
                    </a:ext>
                  </a:extLst>
                </a:gridCol>
              </a:tblGrid>
              <a:tr h="2080034">
                <a:tc>
                  <a:txBody>
                    <a:bodyPr/>
                    <a:lstStyle/>
                    <a:p>
                      <a:pPr algn="ctr" fontAlgn="ctr"/>
                      <a:r>
                        <a:rPr lang="en-GB" sz="2400" b="0" u="none" strike="noStrike">
                          <a:solidFill>
                            <a:schemeClr val="tx1"/>
                          </a:solidFill>
                          <a:effectLst/>
                          <a:latin typeface="+mn-lt"/>
                        </a:rPr>
                        <a:t> </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a:solidFill>
                            <a:schemeClr val="bg1"/>
                          </a:solidFill>
                          <a:effectLst/>
                          <a:latin typeface="+mn-lt"/>
                        </a:rPr>
                        <a:t>Net England</a:t>
                      </a:r>
                      <a:endParaRPr lang="en-GB" sz="2400" b="0" i="0" u="none" strike="noStrike">
                        <a:solidFill>
                          <a:schemeClr val="bg1"/>
                        </a:solidFill>
                        <a:effectLst/>
                        <a:latin typeface="+mn-lt"/>
                      </a:endParaRPr>
                    </a:p>
                  </a:txBody>
                  <a:tcPr marL="36000" marR="36000" marT="36000" marB="36000" anchor="ctr">
                    <a:solidFill>
                      <a:schemeClr val="accent1"/>
                    </a:solidFill>
                  </a:tcPr>
                </a:tc>
                <a:tc>
                  <a:txBody>
                    <a:bodyPr/>
                    <a:lstStyle/>
                    <a:p>
                      <a:pPr marL="0" marR="0" indent="0" algn="l" defTabSz="1828800" rtl="0" fontAlgn="b" latinLnBrk="0">
                        <a:lnSpc>
                          <a:spcPct val="100000"/>
                        </a:lnSpc>
                        <a:spcBef>
                          <a:spcPct val="0"/>
                        </a:spcBef>
                        <a:spcAft>
                          <a:spcPct val="0"/>
                        </a:spcAft>
                        <a:buClrTx/>
                        <a:buSzTx/>
                        <a:buFontTx/>
                        <a:buNone/>
                      </a:pPr>
                      <a:r>
                        <a:rPr lang="en-GB" sz="2400" b="0" i="0" u="none" strike="noStrike" cap="none" spc="0" baseline="0">
                          <a:solidFill>
                            <a:schemeClr val="tx1"/>
                          </a:solidFill>
                          <a:effectLst/>
                          <a:uFillTx/>
                          <a:latin typeface="+mn-lt"/>
                          <a:ea typeface="+mn-ea"/>
                          <a:cs typeface="+mn-cs"/>
                          <a:sym typeface="Calibri"/>
                        </a:rPr>
                        <a:t>East Midlands</a:t>
                      </a:r>
                    </a:p>
                  </a:txBody>
                  <a:tcPr marL="36000" marR="36000" marT="36000" marB="36000" anchor="ctr">
                    <a:solidFill>
                      <a:schemeClr val="accent1">
                        <a:lumMod val="20000"/>
                        <a:lumOff val="80000"/>
                      </a:schemeClr>
                    </a:solidFill>
                  </a:tcPr>
                </a:tc>
                <a:tc>
                  <a:txBody>
                    <a:bodyPr/>
                    <a:lstStyle/>
                    <a:p>
                      <a:pPr algn="ctr" fontAlgn="b"/>
                      <a:r>
                        <a:rPr lang="en-GB" sz="2400" b="0" u="none" strike="noStrike">
                          <a:solidFill>
                            <a:schemeClr val="tx1"/>
                          </a:solidFill>
                          <a:effectLst/>
                          <a:latin typeface="+mn-lt"/>
                        </a:rPr>
                        <a:t>London</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a:solidFill>
                            <a:schemeClr val="tx1"/>
                          </a:solidFill>
                          <a:effectLst/>
                          <a:latin typeface="+mn-lt"/>
                        </a:rPr>
                        <a:t>North West England</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a:solidFill>
                            <a:schemeClr val="tx1"/>
                          </a:solidFill>
                          <a:effectLst/>
                          <a:latin typeface="+mn-lt"/>
                        </a:rPr>
                        <a:t>South East England</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a:solidFill>
                            <a:schemeClr val="tx1"/>
                          </a:solidFill>
                          <a:effectLst/>
                          <a:latin typeface="+mn-lt"/>
                        </a:rPr>
                        <a:t>South West England</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a:solidFill>
                            <a:schemeClr val="tx1"/>
                          </a:solidFill>
                          <a:effectLst/>
                          <a:latin typeface="+mn-lt"/>
                        </a:rPr>
                        <a:t>West Midlands</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US" sz="2400" b="0" u="none" strike="noStrike">
                          <a:solidFill>
                            <a:schemeClr val="tx1"/>
                          </a:solidFill>
                          <a:effectLst/>
                          <a:latin typeface="+mn-lt"/>
                        </a:rPr>
                        <a:t>Rest of England (Not London)</a:t>
                      </a:r>
                      <a:endParaRPr lang="en-US"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a:solidFill>
                            <a:schemeClr val="bg1"/>
                          </a:solidFill>
                          <a:effectLst/>
                          <a:latin typeface="+mn-lt"/>
                        </a:rPr>
                        <a:t>Net Wales</a:t>
                      </a:r>
                      <a:endParaRPr lang="en-GB" sz="2400" b="0" i="0" u="none" strike="noStrike">
                        <a:solidFill>
                          <a:schemeClr val="bg1"/>
                        </a:solidFill>
                        <a:effectLst/>
                        <a:latin typeface="+mn-lt"/>
                      </a:endParaRPr>
                    </a:p>
                  </a:txBody>
                  <a:tcPr marL="36000" marR="36000" marT="36000" marB="36000" anchor="ctr">
                    <a:solidFill>
                      <a:schemeClr val="accent1"/>
                    </a:solidFill>
                  </a:tcPr>
                </a:tc>
                <a:tc>
                  <a:txBody>
                    <a:bodyPr/>
                    <a:lstStyle/>
                    <a:p>
                      <a:pPr algn="ctr" fontAlgn="b"/>
                      <a:r>
                        <a:rPr lang="en-GB" sz="2400" b="0" u="none" strike="noStrike">
                          <a:solidFill>
                            <a:schemeClr val="tx1"/>
                          </a:solidFill>
                          <a:effectLst/>
                          <a:latin typeface="+mn-lt"/>
                        </a:rPr>
                        <a:t>North Wales</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a:solidFill>
                            <a:schemeClr val="tx1"/>
                          </a:solidFill>
                          <a:effectLst/>
                          <a:latin typeface="+mn-lt"/>
                        </a:rPr>
                        <a:t>South East Wales</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kern="1200">
                          <a:solidFill>
                            <a:schemeClr val="tx1"/>
                          </a:solidFill>
                          <a:effectLst/>
                          <a:latin typeface="+mn-lt"/>
                        </a:rPr>
                        <a:t>South West Wales</a:t>
                      </a:r>
                      <a:endParaRPr lang="en-GB" sz="2400" b="0" i="0" u="none" strike="noStrike" kern="1200">
                        <a:solidFill>
                          <a:schemeClr val="tx1"/>
                        </a:solidFill>
                        <a:effectLst/>
                        <a:latin typeface="+mn-lt"/>
                        <a:ea typeface="+mn-ea"/>
                        <a:cs typeface="+mn-cs"/>
                      </a:endParaRPr>
                    </a:p>
                  </a:txBody>
                  <a:tcPr marL="36000" marR="36000" marT="36000" marB="36000" anchor="ctr">
                    <a:solidFill>
                      <a:schemeClr val="accent1">
                        <a:lumMod val="20000"/>
                        <a:lumOff val="80000"/>
                      </a:schemeClr>
                    </a:solidFill>
                  </a:tcPr>
                </a:tc>
                <a:extLst>
                  <a:ext uri="{0D108BD9-81ED-4DB2-BD59-A6C34878D82A}">
                    <a16:rowId xmlns:a16="http://schemas.microsoft.com/office/drawing/2014/main" val="3850225442"/>
                  </a:ext>
                </a:extLst>
              </a:tr>
              <a:tr h="1088798">
                <a:tc>
                  <a:txBody>
                    <a:bodyPr/>
                    <a:lstStyle/>
                    <a:p>
                      <a:pPr algn="l" fontAlgn="b"/>
                      <a:r>
                        <a:rPr lang="en-GB" sz="2400" b="0" u="none" strike="noStrike">
                          <a:solidFill>
                            <a:schemeClr val="tx1"/>
                          </a:solidFill>
                          <a:effectLst/>
                          <a:latin typeface="+mn-lt"/>
                        </a:rPr>
                        <a:t>Base size </a:t>
                      </a:r>
                    </a:p>
                    <a:p>
                      <a:pPr algn="l" fontAlgn="b"/>
                      <a:r>
                        <a:rPr lang="en-GB" sz="2400" b="0" u="none" strike="noStrike">
                          <a:solidFill>
                            <a:schemeClr val="tx1"/>
                          </a:solidFill>
                          <a:effectLst/>
                          <a:latin typeface="+mn-lt"/>
                        </a:rPr>
                        <a:t>home region</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387</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36</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63</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91</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38</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53</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46</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324</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336</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59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175</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81</a:t>
                      </a:r>
                    </a:p>
                  </a:txBody>
                  <a:tcPr marL="7620" marR="7620" marT="7620" marB="0" anchor="ctr">
                    <a:solidFill>
                      <a:srgbClr val="CBCED4"/>
                    </a:solidFill>
                  </a:tcPr>
                </a:tc>
                <a:extLst>
                  <a:ext uri="{0D108BD9-81ED-4DB2-BD59-A6C34878D82A}">
                    <a16:rowId xmlns:a16="http://schemas.microsoft.com/office/drawing/2014/main" val="88540207"/>
                  </a:ext>
                </a:extLst>
              </a:tr>
              <a:tr h="1070239">
                <a:tc>
                  <a:txBody>
                    <a:bodyPr/>
                    <a:lstStyle/>
                    <a:p>
                      <a:pPr algn="l" fontAlgn="b"/>
                      <a:r>
                        <a:rPr lang="en-GB" sz="2400" b="0" u="none" strike="noStrike">
                          <a:solidFill>
                            <a:schemeClr val="tx1"/>
                          </a:solidFill>
                          <a:effectLst/>
                          <a:latin typeface="+mn-lt"/>
                        </a:rPr>
                        <a:t>Mid Wales</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9%</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4%</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11%</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4%</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13%</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13%</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9%</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8%</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7%</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7%</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7%</a:t>
                      </a:r>
                    </a:p>
                  </a:txBody>
                  <a:tcPr marL="7620" marR="7620" marT="7620" marB="0" anchor="ctr">
                    <a:solidFill>
                      <a:srgbClr val="E7E8EB"/>
                    </a:solidFill>
                  </a:tcPr>
                </a:tc>
                <a:extLst>
                  <a:ext uri="{0D108BD9-81ED-4DB2-BD59-A6C34878D82A}">
                    <a16:rowId xmlns:a16="http://schemas.microsoft.com/office/drawing/2014/main" val="2066326459"/>
                  </a:ext>
                </a:extLst>
              </a:tr>
              <a:tr h="1070239">
                <a:tc>
                  <a:txBody>
                    <a:bodyPr/>
                    <a:lstStyle/>
                    <a:p>
                      <a:pPr algn="l" fontAlgn="b"/>
                      <a:r>
                        <a:rPr lang="en-GB" sz="2400" b="0" u="none" strike="noStrike">
                          <a:solidFill>
                            <a:schemeClr val="tx1"/>
                          </a:solidFill>
                          <a:effectLst/>
                          <a:latin typeface="+mn-lt"/>
                        </a:rPr>
                        <a:t>North Wales</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35%</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49%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27%</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74%</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15%</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12%</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37%</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26%</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90%</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10%</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10%</a:t>
                      </a:r>
                    </a:p>
                  </a:txBody>
                  <a:tcPr marL="7620" marR="7620" marT="7620" marB="0" anchor="ctr">
                    <a:solidFill>
                      <a:srgbClr val="CBCED4"/>
                    </a:solidFill>
                  </a:tcPr>
                </a:tc>
                <a:extLst>
                  <a:ext uri="{0D108BD9-81ED-4DB2-BD59-A6C34878D82A}">
                    <a16:rowId xmlns:a16="http://schemas.microsoft.com/office/drawing/2014/main" val="3656607021"/>
                  </a:ext>
                </a:extLst>
              </a:tr>
              <a:tr h="1088798">
                <a:tc>
                  <a:txBody>
                    <a:bodyPr/>
                    <a:lstStyle/>
                    <a:p>
                      <a:pPr algn="l" fontAlgn="b"/>
                      <a:r>
                        <a:rPr lang="en-GB" sz="2400" b="0" u="none" strike="noStrike">
                          <a:solidFill>
                            <a:schemeClr val="tx1"/>
                          </a:solidFill>
                          <a:effectLst/>
                          <a:latin typeface="+mn-lt"/>
                        </a:rPr>
                        <a:t>South East Wales</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38%</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26%</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38%</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16%</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50%</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58%</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36%</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38%</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39%</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4%</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50%</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48%</a:t>
                      </a:r>
                    </a:p>
                  </a:txBody>
                  <a:tcPr marL="7620" marR="7620" marT="7620" marB="0" anchor="ctr">
                    <a:solidFill>
                      <a:srgbClr val="E7E8EB"/>
                    </a:solidFill>
                  </a:tcPr>
                </a:tc>
                <a:extLst>
                  <a:ext uri="{0D108BD9-81ED-4DB2-BD59-A6C34878D82A}">
                    <a16:rowId xmlns:a16="http://schemas.microsoft.com/office/drawing/2014/main" val="1561417016"/>
                  </a:ext>
                </a:extLst>
              </a:tr>
              <a:tr h="1088798">
                <a:tc>
                  <a:txBody>
                    <a:bodyPr/>
                    <a:lstStyle/>
                    <a:p>
                      <a:pPr algn="l" fontAlgn="b"/>
                      <a:r>
                        <a:rPr lang="en-GB" sz="2400" b="0" u="none" strike="noStrike">
                          <a:solidFill>
                            <a:schemeClr val="tx1"/>
                          </a:solidFill>
                          <a:effectLst/>
                          <a:latin typeface="+mn-lt"/>
                        </a:rPr>
                        <a:t>South West Wales</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17%</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24%</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18%</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5%</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26%</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20%</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17%</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27%</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32%</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dirty="0">
                          <a:solidFill>
                            <a:srgbClr val="000000"/>
                          </a:solidFill>
                          <a:effectLst/>
                          <a:uFillTx/>
                          <a:latin typeface="+mn-lt"/>
                          <a:ea typeface="+mn-ea"/>
                          <a:cs typeface="+mn-cs"/>
                          <a:sym typeface="Calibri"/>
                        </a:rPr>
                        <a:t>33%</a:t>
                      </a:r>
                    </a:p>
                  </a:txBody>
                  <a:tcPr marL="7620" marR="7620" marT="7620" marB="0" anchor="ctr">
                    <a:solidFill>
                      <a:srgbClr val="CBCED4"/>
                    </a:solidFill>
                  </a:tcPr>
                </a:tc>
                <a:extLst>
                  <a:ext uri="{0D108BD9-81ED-4DB2-BD59-A6C34878D82A}">
                    <a16:rowId xmlns:a16="http://schemas.microsoft.com/office/drawing/2014/main" val="2122058739"/>
                  </a:ext>
                </a:extLst>
              </a:tr>
            </a:tbl>
          </a:graphicData>
        </a:graphic>
      </p:graphicFrame>
      <p:sp>
        <p:nvSpPr>
          <p:cNvPr id="10" name="Text Placeholder 9">
            <a:extLst>
              <a:ext uri="{FF2B5EF4-FFF2-40B4-BE49-F238E27FC236}">
                <a16:creationId xmlns:a16="http://schemas.microsoft.com/office/drawing/2014/main" id="{10E05E2F-C62D-5147-B83B-8E1DF82A1AFF}"/>
              </a:ext>
            </a:extLst>
          </p:cNvPr>
          <p:cNvSpPr>
            <a:spLocks noGrp="1"/>
          </p:cNvSpPr>
          <p:nvPr>
            <p:ph type="body" sz="quarter" idx="15"/>
          </p:nvPr>
        </p:nvSpPr>
        <p:spPr>
          <a:xfrm>
            <a:off x="561975" y="11800355"/>
            <a:ext cx="20528218" cy="998175"/>
          </a:xfrm>
        </p:spPr>
        <p:txBody>
          <a:bodyPr/>
          <a:lstStyle/>
          <a:p>
            <a:pPr>
              <a:spcBef>
                <a:spcPts val="300"/>
              </a:spcBef>
            </a:pPr>
            <a:r>
              <a:rPr lang="en-US" sz="2400"/>
              <a:t>*Note that the above table is based on trips in Wales, therefore the percentages exclude trips in England and Scotland. Home regions with a base size less than 30 have been excluded. For base sizes between 30 and 100, it is recommended to only use the estimates as indicative.</a:t>
            </a:r>
          </a:p>
          <a:p>
            <a:pPr>
              <a:spcBef>
                <a:spcPts val="300"/>
              </a:spcBef>
            </a:pPr>
            <a:r>
              <a:rPr lang="en-GB" sz="2400"/>
              <a:t>Source: Great Britain Tourism Survey (GBTS) </a:t>
            </a:r>
            <a:r>
              <a:rPr lang="en-US" sz="2400"/>
              <a:t>2024</a:t>
            </a:r>
          </a:p>
          <a:p>
            <a:pPr>
              <a:spcBef>
                <a:spcPts val="300"/>
              </a:spcBef>
            </a:pPr>
            <a:r>
              <a:rPr lang="en-US" sz="2400"/>
              <a:t>Base: Wales 752</a:t>
            </a:r>
          </a:p>
        </p:txBody>
      </p:sp>
    </p:spTree>
    <p:extLst>
      <p:ext uri="{BB962C8B-B14F-4D97-AF65-F5344CB8AC3E}">
        <p14:creationId xmlns:p14="http://schemas.microsoft.com/office/powerpoint/2010/main" val="996505068"/>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64F7B4-1D7A-CC36-CAE9-02FE37058753}"/>
              </a:ext>
            </a:extLst>
          </p:cNvPr>
          <p:cNvSpPr>
            <a:spLocks noGrp="1"/>
          </p:cNvSpPr>
          <p:nvPr>
            <p:ph type="title" idx="4294967295"/>
          </p:nvPr>
        </p:nvSpPr>
        <p:spPr>
          <a:xfrm>
            <a:off x="697937" y="760449"/>
            <a:ext cx="23115588" cy="103885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6000" b="0" i="0" u="none" strike="noStrike" kern="0" cap="none" spc="0" normalizeH="0" baseline="0" noProof="0">
                <a:ln>
                  <a:noFill/>
                </a:ln>
                <a:solidFill>
                  <a:schemeClr val="tx2">
                    <a:lumMod val="20000"/>
                    <a:lumOff val="80000"/>
                  </a:schemeClr>
                </a:solidFill>
                <a:effectLst/>
                <a:uLnTx/>
                <a:uFillTx/>
                <a:latin typeface="+mj-lt"/>
                <a:ea typeface="Wales Sans Body"/>
                <a:cs typeface="Wales Sans Body"/>
                <a:sym typeface="Wales Sans Body"/>
              </a:rPr>
              <a:t>APPENDIX</a:t>
            </a:r>
          </a:p>
        </p:txBody>
      </p:sp>
    </p:spTree>
    <p:extLst>
      <p:ext uri="{BB962C8B-B14F-4D97-AF65-F5344CB8AC3E}">
        <p14:creationId xmlns:p14="http://schemas.microsoft.com/office/powerpoint/2010/main" val="2603096701"/>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FC95425-EC97-1E16-CAD2-1168142D7967}"/>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Trip purpose by quarter in Great Britain</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285BCEEF-A0C8-90CC-2F99-CEBFC1A06A1B}"/>
              </a:ext>
            </a:extLst>
          </p:cNvPr>
          <p:cNvSpPr/>
          <p:nvPr/>
        </p:nvSpPr>
        <p:spPr>
          <a:xfrm>
            <a:off x="576257" y="210502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Purpose of Trip (millions)</a:t>
            </a:r>
          </a:p>
        </p:txBody>
      </p:sp>
      <p:sp>
        <p:nvSpPr>
          <p:cNvPr id="3" name="Rectangle 2">
            <a:extLst>
              <a:ext uri="{FF2B5EF4-FFF2-40B4-BE49-F238E27FC236}">
                <a16:creationId xmlns:a16="http://schemas.microsoft.com/office/drawing/2014/main" id="{6A0A0AB0-70C5-5DB8-DE72-86BAE98A67E8}"/>
              </a:ext>
              <a:ext uri="{C183D7F6-B498-43B3-948B-1728B52AA6E4}">
                <adec:decorative xmlns:adec="http://schemas.microsoft.com/office/drawing/2017/decorative" val="1"/>
              </a:ext>
            </a:extLst>
          </p:cNvPr>
          <p:cNvSpPr/>
          <p:nvPr/>
        </p:nvSpPr>
        <p:spPr>
          <a:xfrm>
            <a:off x="576257" y="2793180"/>
            <a:ext cx="16476069" cy="91860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8" name="Content Placeholder 12" descr="Line chart depicting trips by purpose in millions to GB, England, Scotland and Wales by quarter between Q2 2021 and Q4 2022.">
            <a:extLst>
              <a:ext uri="{FF2B5EF4-FFF2-40B4-BE49-F238E27FC236}">
                <a16:creationId xmlns:a16="http://schemas.microsoft.com/office/drawing/2014/main" id="{CE478EE7-2F52-BE7B-A3F2-E2E17E511776}"/>
              </a:ext>
            </a:extLst>
          </p:cNvPr>
          <p:cNvGraphicFramePr/>
          <p:nvPr>
            <p:extLst>
              <p:ext uri="{D42A27DB-BD31-4B8C-83A1-F6EECF244321}">
                <p14:modId xmlns:p14="http://schemas.microsoft.com/office/powerpoint/2010/main" val="1048495063"/>
              </p:ext>
            </p:extLst>
          </p:nvPr>
        </p:nvGraphicFramePr>
        <p:xfrm>
          <a:off x="675112" y="2793180"/>
          <a:ext cx="16278358" cy="91860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Table 10">
            <a:extLst>
              <a:ext uri="{FF2B5EF4-FFF2-40B4-BE49-F238E27FC236}">
                <a16:creationId xmlns:a16="http://schemas.microsoft.com/office/drawing/2014/main" id="{F05507D4-BD4C-3BE9-A745-C7B0546DFEBE}"/>
              </a:ext>
            </a:extLst>
          </p:cNvPr>
          <p:cNvGraphicFramePr>
            <a:graphicFrameLocks noGrp="1"/>
          </p:cNvGraphicFramePr>
          <p:nvPr>
            <p:extLst>
              <p:ext uri="{D42A27DB-BD31-4B8C-83A1-F6EECF244321}">
                <p14:modId xmlns:p14="http://schemas.microsoft.com/office/powerpoint/2010/main" val="114966004"/>
              </p:ext>
            </p:extLst>
          </p:nvPr>
        </p:nvGraphicFramePr>
        <p:xfrm>
          <a:off x="17288890" y="2105023"/>
          <a:ext cx="6498735" cy="9874254"/>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645709">
                <a:tc>
                  <a:txBody>
                    <a:bodyPr/>
                    <a:lstStyle/>
                    <a:p>
                      <a:pPr algn="ctr"/>
                      <a:r>
                        <a:rPr lang="en-GB" sz="2800">
                          <a:solidFill>
                            <a:schemeClr val="bg1"/>
                          </a:solidFill>
                        </a:rPr>
                        <a:t>Trip</a:t>
                      </a:r>
                    </a:p>
                    <a:p>
                      <a:pPr algn="ctr"/>
                      <a:r>
                        <a:rPr lang="en-GB" sz="2800">
                          <a:solidFill>
                            <a:schemeClr val="bg1"/>
                          </a:solidFill>
                        </a:rPr>
                        <a:t>Purpose</a:t>
                      </a:r>
                    </a:p>
                  </a:txBody>
                  <a:tcPr marL="90000" marR="90000" marT="46800" marB="46800" anchor="ctr"/>
                </a:tc>
                <a:tc>
                  <a:txBody>
                    <a:bodyPr/>
                    <a:lstStyle/>
                    <a:p>
                      <a:pPr algn="ctr"/>
                      <a:r>
                        <a:rPr lang="en-GB" sz="2800">
                          <a:solidFill>
                            <a:schemeClr val="bg1"/>
                          </a:solidFill>
                        </a:rPr>
                        <a:t>Number of Trips 2024</a:t>
                      </a:r>
                    </a:p>
                  </a:txBody>
                  <a:tcPr marL="90000" marR="90000" marT="46800" marB="46800" anchor="ctr"/>
                </a:tc>
                <a:tc>
                  <a:txBody>
                    <a:bodyPr/>
                    <a:lstStyle/>
                    <a:p>
                      <a:pPr algn="ctr"/>
                      <a:r>
                        <a:rPr lang="en-GB" sz="2800">
                          <a:solidFill>
                            <a:schemeClr val="bg1"/>
                          </a:solidFill>
                        </a:rPr>
                        <a:t>Proportion of Trips</a:t>
                      </a:r>
                    </a:p>
                  </a:txBody>
                  <a:tcPr marL="90000" marR="90000" marT="46800" marB="46800" anchor="ctr"/>
                </a:tc>
                <a:extLst>
                  <a:ext uri="{0D108BD9-81ED-4DB2-BD59-A6C34878D82A}">
                    <a16:rowId xmlns:a16="http://schemas.microsoft.com/office/drawing/2014/main" val="1236938923"/>
                  </a:ext>
                </a:extLst>
              </a:tr>
              <a:tr h="1645709">
                <a:tc>
                  <a:txBody>
                    <a:bodyPr/>
                    <a:lstStyle/>
                    <a:p>
                      <a:pPr algn="ctr"/>
                      <a:r>
                        <a:rPr lang="en-US" sz="2400">
                          <a:solidFill>
                            <a:schemeClr val="tx1"/>
                          </a:solidFill>
                        </a:rPr>
                        <a:t>Total Trips</a:t>
                      </a:r>
                      <a:endParaRPr lang="en-GB" sz="2400">
                        <a:solidFill>
                          <a:schemeClr val="tx1"/>
                        </a:solidFill>
                      </a:endParaRPr>
                    </a:p>
                  </a:txBody>
                  <a:tcPr marL="90000" marR="90000" marT="46800" marB="46800" anchor="ctr"/>
                </a:tc>
                <a:tc>
                  <a:txBody>
                    <a:bodyPr/>
                    <a:lstStyle/>
                    <a:p>
                      <a:pPr algn="ctr"/>
                      <a:r>
                        <a:rPr lang="en-GB" sz="2400">
                          <a:solidFill>
                            <a:schemeClr val="tx1"/>
                          </a:solidFill>
                        </a:rPr>
                        <a:t>105.6</a:t>
                      </a:r>
                    </a:p>
                  </a:txBody>
                  <a:tcPr marL="90000" marR="90000" marT="46800" marB="46800" anchor="ctr"/>
                </a:tc>
                <a:tc>
                  <a:txBody>
                    <a:bodyPr/>
                    <a:lstStyle/>
                    <a:p>
                      <a:pPr algn="ctr"/>
                      <a:endParaRPr lang="en-GB" sz="2400">
                        <a:solidFill>
                          <a:schemeClr val="tx1"/>
                        </a:solidFill>
                      </a:endParaRPr>
                    </a:p>
                  </a:txBody>
                  <a:tcPr marL="90000" marR="90000" marT="46800" marB="46800" anchor="ctr"/>
                </a:tc>
                <a:extLst>
                  <a:ext uri="{0D108BD9-81ED-4DB2-BD59-A6C34878D82A}">
                    <a16:rowId xmlns:a16="http://schemas.microsoft.com/office/drawing/2014/main" val="2818411631"/>
                  </a:ext>
                </a:extLst>
              </a:tr>
              <a:tr h="1645709">
                <a:tc>
                  <a:txBody>
                    <a:bodyPr/>
                    <a:lstStyle/>
                    <a:p>
                      <a:pPr algn="ctr"/>
                      <a:r>
                        <a:rPr lang="en-US" sz="2400">
                          <a:solidFill>
                            <a:schemeClr val="tx1"/>
                          </a:solidFill>
                        </a:rPr>
                        <a:t>Holiday Trips</a:t>
                      </a:r>
                      <a:endParaRPr lang="en-GB" sz="2400">
                        <a:solidFill>
                          <a:schemeClr val="tx1"/>
                        </a:solidFill>
                      </a:endParaRPr>
                    </a:p>
                  </a:txBody>
                  <a:tcPr marL="90000" marR="90000" marT="46800" marB="46800" anchor="ctr"/>
                </a:tc>
                <a:tc>
                  <a:txBody>
                    <a:bodyPr/>
                    <a:lstStyle/>
                    <a:p>
                      <a:pPr algn="ctr"/>
                      <a:r>
                        <a:rPr lang="en-GB" sz="2400">
                          <a:solidFill>
                            <a:schemeClr val="tx1"/>
                          </a:solidFill>
                        </a:rPr>
                        <a:t>32.5</a:t>
                      </a:r>
                    </a:p>
                  </a:txBody>
                  <a:tcPr marL="90000" marR="90000" marT="46800" marB="46800" anchor="ctr"/>
                </a:tc>
                <a:tc>
                  <a:txBody>
                    <a:bodyPr/>
                    <a:lstStyle/>
                    <a:p>
                      <a:pPr algn="ctr"/>
                      <a:r>
                        <a:rPr lang="en-US" sz="2400">
                          <a:solidFill>
                            <a:schemeClr val="tx1"/>
                          </a:solidFill>
                        </a:rPr>
                        <a:t>31%</a:t>
                      </a:r>
                      <a:endParaRPr lang="en-GB" sz="2400">
                        <a:solidFill>
                          <a:schemeClr val="tx1"/>
                        </a:solidFill>
                      </a:endParaRPr>
                    </a:p>
                  </a:txBody>
                  <a:tcPr marL="90000" marR="90000" marT="46800" marB="46800" anchor="ctr"/>
                </a:tc>
                <a:extLst>
                  <a:ext uri="{0D108BD9-81ED-4DB2-BD59-A6C34878D82A}">
                    <a16:rowId xmlns:a16="http://schemas.microsoft.com/office/drawing/2014/main" val="3992828607"/>
                  </a:ext>
                </a:extLst>
              </a:tr>
              <a:tr h="1645709">
                <a:tc>
                  <a:txBody>
                    <a:bodyPr/>
                    <a:lstStyle/>
                    <a:p>
                      <a:pPr algn="ctr"/>
                      <a:r>
                        <a:rPr lang="en-US" sz="2400">
                          <a:solidFill>
                            <a:schemeClr val="tx1"/>
                          </a:solidFill>
                        </a:rPr>
                        <a:t>Visiting Friends and Relatives</a:t>
                      </a:r>
                      <a:endParaRPr lang="en-GB" sz="2400">
                        <a:solidFill>
                          <a:schemeClr val="tx1"/>
                        </a:solidFill>
                      </a:endParaRPr>
                    </a:p>
                  </a:txBody>
                  <a:tcPr marL="90000" marR="90000" marT="46800" marB="46800" anchor="ctr"/>
                </a:tc>
                <a:tc>
                  <a:txBody>
                    <a:bodyPr/>
                    <a:lstStyle/>
                    <a:p>
                      <a:pPr algn="ctr" fontAlgn="b"/>
                      <a:r>
                        <a:rPr lang="en-US" sz="2400" kern="1200">
                          <a:solidFill>
                            <a:schemeClr val="tx1"/>
                          </a:solidFill>
                          <a:latin typeface="+mn-lt"/>
                          <a:ea typeface="+mn-ea"/>
                          <a:cs typeface="+mn-cs"/>
                        </a:rPr>
                        <a:t>39.3</a:t>
                      </a:r>
                      <a:endParaRPr lang="en-GB" sz="2400" kern="1200">
                        <a:solidFill>
                          <a:schemeClr val="tx1"/>
                        </a:solidFill>
                        <a:latin typeface="+mn-lt"/>
                        <a:ea typeface="+mn-ea"/>
                        <a:cs typeface="+mn-cs"/>
                      </a:endParaRPr>
                    </a:p>
                  </a:txBody>
                  <a:tcPr marL="90000" marR="90000" marT="46800" marB="46800" anchor="ctr"/>
                </a:tc>
                <a:tc>
                  <a:txBody>
                    <a:bodyPr/>
                    <a:lstStyle/>
                    <a:p>
                      <a:pPr algn="ctr"/>
                      <a:r>
                        <a:rPr lang="en-US" sz="2400" kern="1200">
                          <a:solidFill>
                            <a:schemeClr val="tx1"/>
                          </a:solidFill>
                          <a:latin typeface="+mn-lt"/>
                          <a:ea typeface="+mn-ea"/>
                          <a:cs typeface="+mn-cs"/>
                        </a:rPr>
                        <a:t>37%</a:t>
                      </a:r>
                      <a:endParaRPr lang="en-GB" sz="24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664184207"/>
                  </a:ext>
                </a:extLst>
              </a:tr>
              <a:tr h="1645709">
                <a:tc>
                  <a:txBody>
                    <a:bodyPr/>
                    <a:lstStyle/>
                    <a:p>
                      <a:pPr algn="ctr"/>
                      <a:r>
                        <a:rPr lang="en-US" sz="2400">
                          <a:solidFill>
                            <a:schemeClr val="tx1"/>
                          </a:solidFill>
                        </a:rPr>
                        <a:t>Business </a:t>
                      </a:r>
                    </a:p>
                    <a:p>
                      <a:pPr algn="ctr"/>
                      <a:r>
                        <a:rPr lang="en-US" sz="2400">
                          <a:solidFill>
                            <a:schemeClr val="tx1"/>
                          </a:solidFill>
                        </a:rPr>
                        <a:t>Trips</a:t>
                      </a:r>
                      <a:endParaRPr lang="en-GB" sz="2400">
                        <a:solidFill>
                          <a:schemeClr val="tx1"/>
                        </a:solidFill>
                      </a:endParaRPr>
                    </a:p>
                  </a:txBody>
                  <a:tcPr marL="90000" marR="90000" marT="46800" marB="46800" anchor="ctr"/>
                </a:tc>
                <a:tc>
                  <a:txBody>
                    <a:bodyPr/>
                    <a:lstStyle/>
                    <a:p>
                      <a:pPr algn="ctr"/>
                      <a:r>
                        <a:rPr lang="en-US" sz="2400">
                          <a:solidFill>
                            <a:schemeClr val="tx1"/>
                          </a:solidFill>
                        </a:rPr>
                        <a:t>5.9</a:t>
                      </a:r>
                      <a:endParaRPr lang="en-GB" sz="2400">
                        <a:solidFill>
                          <a:schemeClr val="tx1"/>
                        </a:solidFill>
                      </a:endParaRPr>
                    </a:p>
                  </a:txBody>
                  <a:tcPr marL="90000" marR="90000" marT="46800" marB="46800" anchor="ctr"/>
                </a:tc>
                <a:tc>
                  <a:txBody>
                    <a:bodyPr/>
                    <a:lstStyle/>
                    <a:p>
                      <a:pPr algn="ctr"/>
                      <a:r>
                        <a:rPr lang="en-US" sz="2400">
                          <a:solidFill>
                            <a:schemeClr val="tx1"/>
                          </a:solidFill>
                        </a:rPr>
                        <a:t>6%</a:t>
                      </a:r>
                      <a:endParaRPr lang="en-GB" sz="2400">
                        <a:solidFill>
                          <a:schemeClr val="tx1"/>
                        </a:solidFill>
                      </a:endParaRPr>
                    </a:p>
                  </a:txBody>
                  <a:tcPr marL="90000" marR="90000" marT="46800" marB="46800" anchor="ctr"/>
                </a:tc>
                <a:extLst>
                  <a:ext uri="{0D108BD9-81ED-4DB2-BD59-A6C34878D82A}">
                    <a16:rowId xmlns:a16="http://schemas.microsoft.com/office/drawing/2014/main" val="120076929"/>
                  </a:ext>
                </a:extLst>
              </a:tr>
              <a:tr h="1645709">
                <a:tc>
                  <a:txBody>
                    <a:bodyPr/>
                    <a:lstStyle/>
                    <a:p>
                      <a:pPr algn="ctr"/>
                      <a:r>
                        <a:rPr lang="en-US" sz="2400">
                          <a:solidFill>
                            <a:schemeClr val="tx1"/>
                          </a:solidFill>
                          <a:latin typeface="+mn-lt"/>
                        </a:rPr>
                        <a:t>27.9</a:t>
                      </a:r>
                      <a:endParaRPr lang="en-GB" sz="2400">
                        <a:solidFill>
                          <a:schemeClr val="tx1"/>
                        </a:solidFill>
                        <a:latin typeface="+mn-lt"/>
                      </a:endParaRPr>
                    </a:p>
                  </a:txBody>
                  <a:tcPr marL="90000" marR="90000" marT="46800" marB="46800" anchor="ctr"/>
                </a:tc>
                <a:tc>
                  <a:txBody>
                    <a:bodyPr/>
                    <a:lstStyle/>
                    <a:p>
                      <a:pPr algn="ctr"/>
                      <a:r>
                        <a:rPr lang="en-US" sz="2400">
                          <a:solidFill>
                            <a:schemeClr val="tx1"/>
                          </a:solidFill>
                        </a:rPr>
                        <a:t>30.9</a:t>
                      </a:r>
                      <a:endParaRPr lang="en-GB" sz="2400">
                        <a:solidFill>
                          <a:schemeClr val="tx1"/>
                        </a:solidFill>
                      </a:endParaRPr>
                    </a:p>
                  </a:txBody>
                  <a:tcPr marL="90000" marR="90000" marT="46800" marB="46800" anchor="ctr"/>
                </a:tc>
                <a:tc>
                  <a:txBody>
                    <a:bodyPr/>
                    <a:lstStyle/>
                    <a:p>
                      <a:pPr algn="ctr"/>
                      <a:r>
                        <a:rPr lang="en-US" sz="2400" dirty="0">
                          <a:solidFill>
                            <a:schemeClr val="tx1"/>
                          </a:solidFill>
                        </a:rPr>
                        <a:t>26%</a:t>
                      </a:r>
                      <a:endParaRPr lang="en-GB" sz="2400" dirty="0">
                        <a:solidFill>
                          <a:schemeClr val="tx1"/>
                        </a:solidFill>
                      </a:endParaRPr>
                    </a:p>
                  </a:txBody>
                  <a:tcPr marL="90000" marR="90000" marT="46800" marB="46800" anchor="ctr"/>
                </a:tc>
                <a:extLst>
                  <a:ext uri="{0D108BD9-81ED-4DB2-BD59-A6C34878D82A}">
                    <a16:rowId xmlns:a16="http://schemas.microsoft.com/office/drawing/2014/main" val="1808989355"/>
                  </a:ext>
                </a:extLst>
              </a:tr>
            </a:tbl>
          </a:graphicData>
        </a:graphic>
      </p:graphicFrame>
      <p:sp>
        <p:nvSpPr>
          <p:cNvPr id="6" name="Text Placeholder 5">
            <a:extLst>
              <a:ext uri="{FF2B5EF4-FFF2-40B4-BE49-F238E27FC236}">
                <a16:creationId xmlns:a16="http://schemas.microsoft.com/office/drawing/2014/main" id="{9408ECE4-4906-F8C7-81FB-A8806FCA7EAA}"/>
              </a:ext>
            </a:extLst>
          </p:cNvPr>
          <p:cNvSpPr>
            <a:spLocks noGrp="1"/>
          </p:cNvSpPr>
          <p:nvPr>
            <p:ph type="body" sz="quarter" idx="14"/>
          </p:nvPr>
        </p:nvSpPr>
        <p:spPr/>
        <p:txBody>
          <a:bodyPr/>
          <a:lstStyle/>
          <a:p>
            <a:pPr>
              <a:spcBef>
                <a:spcPts val="300"/>
              </a:spcBef>
            </a:pPr>
            <a:r>
              <a:rPr lang="en-GB" sz="2400"/>
              <a:t>Source: Great Britain Tourism Survey (GBTS) </a:t>
            </a:r>
            <a:r>
              <a:rPr lang="en-US" sz="2400"/>
              <a:t>2024</a:t>
            </a:r>
          </a:p>
          <a:p>
            <a:pPr>
              <a:spcBef>
                <a:spcPts val="300"/>
              </a:spcBef>
            </a:pPr>
            <a:r>
              <a:rPr lang="en-US" sz="2400"/>
              <a:t>Base: Great Britain 8,388; England 6,690; Scotland 1,130; Wales 752</a:t>
            </a:r>
          </a:p>
        </p:txBody>
      </p:sp>
    </p:spTree>
    <p:extLst>
      <p:ext uri="{BB962C8B-B14F-4D97-AF65-F5344CB8AC3E}">
        <p14:creationId xmlns:p14="http://schemas.microsoft.com/office/powerpoint/2010/main" val="498843070"/>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FC95425-EC97-1E16-CAD2-1168142D7967}"/>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Average spend by trip purpose in Great Britain</a:t>
            </a:r>
          </a:p>
        </p:txBody>
      </p:sp>
      <p:sp>
        <p:nvSpPr>
          <p:cNvPr id="4" name="Rectangle 3">
            <a:extLst>
              <a:ext uri="{FF2B5EF4-FFF2-40B4-BE49-F238E27FC236}">
                <a16:creationId xmlns:a16="http://schemas.microsoft.com/office/drawing/2014/main" id="{285BCEEF-A0C8-90CC-2F99-CEBFC1A06A1B}"/>
              </a:ext>
            </a:extLst>
          </p:cNvPr>
          <p:cNvSpPr/>
          <p:nvPr/>
        </p:nvSpPr>
        <p:spPr>
          <a:xfrm>
            <a:off x="576257" y="210502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Average Spend by Purpose of Trip (millions)</a:t>
            </a:r>
          </a:p>
        </p:txBody>
      </p:sp>
      <p:sp>
        <p:nvSpPr>
          <p:cNvPr id="3" name="Rectangle 2">
            <a:extLst>
              <a:ext uri="{FF2B5EF4-FFF2-40B4-BE49-F238E27FC236}">
                <a16:creationId xmlns:a16="http://schemas.microsoft.com/office/drawing/2014/main" id="{6A0A0AB0-70C5-5DB8-DE72-86BAE98A67E8}"/>
              </a:ext>
              <a:ext uri="{C183D7F6-B498-43B3-948B-1728B52AA6E4}">
                <adec:decorative xmlns:adec="http://schemas.microsoft.com/office/drawing/2017/decorative" val="1"/>
              </a:ext>
            </a:extLst>
          </p:cNvPr>
          <p:cNvSpPr/>
          <p:nvPr/>
        </p:nvSpPr>
        <p:spPr>
          <a:xfrm>
            <a:off x="576257" y="2793180"/>
            <a:ext cx="16476069" cy="91860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8" name="Content Placeholder 12" descr="Line chart depicting average spend by purpose in GB, England, Scotland and Wales by quarter between Q2 2021 and Q4 2022.">
            <a:extLst>
              <a:ext uri="{FF2B5EF4-FFF2-40B4-BE49-F238E27FC236}">
                <a16:creationId xmlns:a16="http://schemas.microsoft.com/office/drawing/2014/main" id="{CE478EE7-2F52-BE7B-A3F2-E2E17E511776}"/>
              </a:ext>
            </a:extLst>
          </p:cNvPr>
          <p:cNvGraphicFramePr/>
          <p:nvPr>
            <p:extLst>
              <p:ext uri="{D42A27DB-BD31-4B8C-83A1-F6EECF244321}">
                <p14:modId xmlns:p14="http://schemas.microsoft.com/office/powerpoint/2010/main" val="3976326786"/>
              </p:ext>
            </p:extLst>
          </p:nvPr>
        </p:nvGraphicFramePr>
        <p:xfrm>
          <a:off x="675112" y="2793180"/>
          <a:ext cx="16278358" cy="91860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Table 1">
            <a:extLst>
              <a:ext uri="{FF2B5EF4-FFF2-40B4-BE49-F238E27FC236}">
                <a16:creationId xmlns:a16="http://schemas.microsoft.com/office/drawing/2014/main" id="{2BC689BA-75A7-083E-FF31-4492C4AF9AF4}"/>
              </a:ext>
            </a:extLst>
          </p:cNvPr>
          <p:cNvGraphicFramePr>
            <a:graphicFrameLocks noGrp="1"/>
          </p:cNvGraphicFramePr>
          <p:nvPr>
            <p:extLst>
              <p:ext uri="{D42A27DB-BD31-4B8C-83A1-F6EECF244321}">
                <p14:modId xmlns:p14="http://schemas.microsoft.com/office/powerpoint/2010/main" val="1623494916"/>
              </p:ext>
            </p:extLst>
          </p:nvPr>
        </p:nvGraphicFramePr>
        <p:xfrm>
          <a:off x="17288890" y="2105026"/>
          <a:ext cx="6498735" cy="9886950"/>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2595600">
                <a:tc>
                  <a:txBody>
                    <a:bodyPr/>
                    <a:lstStyle/>
                    <a:p>
                      <a:pPr algn="ctr"/>
                      <a:r>
                        <a:rPr lang="en-GB" sz="2800">
                          <a:solidFill>
                            <a:schemeClr val="bg1"/>
                          </a:solidFill>
                          <a:latin typeface="+mn-lt"/>
                        </a:rPr>
                        <a:t>Trip</a:t>
                      </a:r>
                    </a:p>
                    <a:p>
                      <a:pPr algn="ctr"/>
                      <a:r>
                        <a:rPr lang="en-GB" sz="2800">
                          <a:solidFill>
                            <a:schemeClr val="bg1"/>
                          </a:solidFill>
                          <a:latin typeface="+mn-lt"/>
                        </a:rPr>
                        <a:t>Purpose</a:t>
                      </a:r>
                    </a:p>
                  </a:txBody>
                  <a:tcPr marL="90000" marR="90000" marT="46800" marB="46800" anchor="ctr"/>
                </a:tc>
                <a:tc>
                  <a:txBody>
                    <a:bodyPr/>
                    <a:lstStyle/>
                    <a:p>
                      <a:pPr algn="ctr"/>
                      <a:r>
                        <a:rPr lang="en-US" sz="2800">
                          <a:solidFill>
                            <a:schemeClr val="bg1"/>
                          </a:solidFill>
                        </a:rPr>
                        <a:t>Average Spend</a:t>
                      </a:r>
                    </a:p>
                    <a:p>
                      <a:pPr algn="ctr"/>
                      <a:r>
                        <a:rPr lang="en-US" sz="2800">
                          <a:solidFill>
                            <a:schemeClr val="bg1"/>
                          </a:solidFill>
                        </a:rPr>
                        <a:t>per Trip</a:t>
                      </a:r>
                    </a:p>
                    <a:p>
                      <a:pPr algn="ctr"/>
                      <a:r>
                        <a:rPr lang="en-US" sz="2800">
                          <a:solidFill>
                            <a:schemeClr val="bg1"/>
                          </a:solidFill>
                        </a:rPr>
                        <a:t> 2023</a:t>
                      </a:r>
                      <a:endParaRPr lang="en-GB" sz="2800">
                        <a:solidFill>
                          <a:schemeClr val="bg1"/>
                        </a:solidFill>
                      </a:endParaRPr>
                    </a:p>
                  </a:txBody>
                  <a:tcPr marL="90000" marR="90000" marT="46800" marB="46800" anchor="ctr"/>
                </a:tc>
                <a:tc>
                  <a:txBody>
                    <a:bodyPr/>
                    <a:lstStyle/>
                    <a:p>
                      <a:pPr algn="ctr"/>
                      <a:r>
                        <a:rPr lang="en-GB" sz="2800">
                          <a:solidFill>
                            <a:schemeClr val="bg1"/>
                          </a:solidFill>
                        </a:rPr>
                        <a:t>Average Spend </a:t>
                      </a:r>
                    </a:p>
                    <a:p>
                      <a:pPr algn="ctr"/>
                      <a:r>
                        <a:rPr lang="en-GB" sz="2800">
                          <a:solidFill>
                            <a:schemeClr val="bg1"/>
                          </a:solidFill>
                        </a:rPr>
                        <a:t>per Trip</a:t>
                      </a:r>
                    </a:p>
                    <a:p>
                      <a:pPr algn="ctr"/>
                      <a:r>
                        <a:rPr lang="en-GB" sz="2800">
                          <a:solidFill>
                            <a:schemeClr val="bg1"/>
                          </a:solidFill>
                        </a:rPr>
                        <a:t>2024</a:t>
                      </a:r>
                    </a:p>
                  </a:txBody>
                  <a:tcPr marL="90000" marR="90000" marT="46800" marB="46800" anchor="ctr"/>
                </a:tc>
                <a:extLst>
                  <a:ext uri="{0D108BD9-81ED-4DB2-BD59-A6C34878D82A}">
                    <a16:rowId xmlns:a16="http://schemas.microsoft.com/office/drawing/2014/main" val="1236938923"/>
                  </a:ext>
                </a:extLst>
              </a:tr>
              <a:tr h="1458270">
                <a:tc>
                  <a:txBody>
                    <a:bodyPr/>
                    <a:lstStyle/>
                    <a:p>
                      <a:pPr algn="ctr"/>
                      <a:r>
                        <a:rPr lang="en-US" sz="2400">
                          <a:solidFill>
                            <a:schemeClr val="tx1"/>
                          </a:solidFill>
                        </a:rPr>
                        <a:t>Total Trips</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£266</a:t>
                      </a:r>
                    </a:p>
                  </a:txBody>
                  <a:tcPr marL="90000" marR="90000" marT="46800" marB="46800" anchor="ctr"/>
                </a:tc>
                <a:tc>
                  <a:txBody>
                    <a:bodyPr/>
                    <a:lstStyle/>
                    <a:p>
                      <a:pPr algn="ctr" fontAlgn="b"/>
                      <a:r>
                        <a:rPr lang="en-GB" sz="2400" b="0" i="0" u="none" strike="noStrike">
                          <a:solidFill>
                            <a:schemeClr val="tx1"/>
                          </a:solidFill>
                          <a:effectLst/>
                          <a:latin typeface="+mn-lt"/>
                        </a:rPr>
                        <a:t>£312</a:t>
                      </a:r>
                    </a:p>
                  </a:txBody>
                  <a:tcPr marL="90000" marR="90000" marT="46800" marB="46800" anchor="ctr"/>
                </a:tc>
                <a:extLst>
                  <a:ext uri="{0D108BD9-81ED-4DB2-BD59-A6C34878D82A}">
                    <a16:rowId xmlns:a16="http://schemas.microsoft.com/office/drawing/2014/main" val="2818411631"/>
                  </a:ext>
                </a:extLst>
              </a:tr>
              <a:tr h="1458270">
                <a:tc>
                  <a:txBody>
                    <a:bodyPr/>
                    <a:lstStyle/>
                    <a:p>
                      <a:pPr algn="ctr"/>
                      <a:r>
                        <a:rPr lang="en-US" sz="2400">
                          <a:solidFill>
                            <a:schemeClr val="tx1"/>
                          </a:solidFill>
                        </a:rPr>
                        <a:t>Holiday Trips</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£330</a:t>
                      </a:r>
                    </a:p>
                  </a:txBody>
                  <a:tcPr marL="90000" marR="90000" marT="46800" marB="46800" anchor="ctr"/>
                </a:tc>
                <a:tc>
                  <a:txBody>
                    <a:bodyPr/>
                    <a:lstStyle/>
                    <a:p>
                      <a:pPr algn="ctr" fontAlgn="b"/>
                      <a:r>
                        <a:rPr lang="en-GB" sz="2400" b="0" i="0" u="none" strike="noStrike">
                          <a:solidFill>
                            <a:schemeClr val="tx1"/>
                          </a:solidFill>
                          <a:effectLst/>
                          <a:latin typeface="+mn-lt"/>
                        </a:rPr>
                        <a:t>£370</a:t>
                      </a:r>
                    </a:p>
                  </a:txBody>
                  <a:tcPr marL="90000" marR="90000" marT="46800" marB="46800" anchor="ctr"/>
                </a:tc>
                <a:extLst>
                  <a:ext uri="{0D108BD9-81ED-4DB2-BD59-A6C34878D82A}">
                    <a16:rowId xmlns:a16="http://schemas.microsoft.com/office/drawing/2014/main" val="3992828607"/>
                  </a:ext>
                </a:extLst>
              </a:tr>
              <a:tr h="1458270">
                <a:tc>
                  <a:txBody>
                    <a:bodyPr/>
                    <a:lstStyle/>
                    <a:p>
                      <a:pPr algn="ctr"/>
                      <a:r>
                        <a:rPr lang="en-US" sz="2400">
                          <a:solidFill>
                            <a:schemeClr val="tx1"/>
                          </a:solidFill>
                        </a:rPr>
                        <a:t>Visiting Friends and Relatives</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£172</a:t>
                      </a:r>
                    </a:p>
                  </a:txBody>
                  <a:tcPr marL="90000" marR="90000" marT="46800" marB="46800" anchor="ctr"/>
                </a:tc>
                <a:tc>
                  <a:txBody>
                    <a:bodyPr/>
                    <a:lstStyle/>
                    <a:p>
                      <a:pPr algn="ctr" fontAlgn="b"/>
                      <a:r>
                        <a:rPr lang="en-GB" sz="2400" b="0" i="0" u="none" strike="noStrike">
                          <a:solidFill>
                            <a:schemeClr val="tx1"/>
                          </a:solidFill>
                          <a:effectLst/>
                          <a:latin typeface="+mn-lt"/>
                        </a:rPr>
                        <a:t>£208</a:t>
                      </a:r>
                    </a:p>
                  </a:txBody>
                  <a:tcPr marL="90000" marR="90000" marT="46800" marB="46800" anchor="ctr"/>
                </a:tc>
                <a:extLst>
                  <a:ext uri="{0D108BD9-81ED-4DB2-BD59-A6C34878D82A}">
                    <a16:rowId xmlns:a16="http://schemas.microsoft.com/office/drawing/2014/main" val="664184207"/>
                  </a:ext>
                </a:extLst>
              </a:tr>
              <a:tr h="1458270">
                <a:tc>
                  <a:txBody>
                    <a:bodyPr/>
                    <a:lstStyle/>
                    <a:p>
                      <a:pPr algn="ctr"/>
                      <a:r>
                        <a:rPr lang="en-US" sz="2400">
                          <a:solidFill>
                            <a:schemeClr val="tx1"/>
                          </a:solidFill>
                        </a:rPr>
                        <a:t>Business Trips</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£365</a:t>
                      </a:r>
                    </a:p>
                  </a:txBody>
                  <a:tcPr marL="90000" marR="90000" marT="46800" marB="46800" anchor="ctr"/>
                </a:tc>
                <a:tc>
                  <a:txBody>
                    <a:bodyPr/>
                    <a:lstStyle/>
                    <a:p>
                      <a:pPr algn="ctr" fontAlgn="b"/>
                      <a:r>
                        <a:rPr lang="en-GB" sz="2400" b="0" i="0" u="none" strike="noStrike">
                          <a:solidFill>
                            <a:schemeClr val="tx1"/>
                          </a:solidFill>
                          <a:effectLst/>
                          <a:latin typeface="+mn-lt"/>
                        </a:rPr>
                        <a:t>£521</a:t>
                      </a:r>
                    </a:p>
                  </a:txBody>
                  <a:tcPr marL="90000" marR="90000" marT="46800" marB="46800" anchor="ctr"/>
                </a:tc>
                <a:extLst>
                  <a:ext uri="{0D108BD9-81ED-4DB2-BD59-A6C34878D82A}">
                    <a16:rowId xmlns:a16="http://schemas.microsoft.com/office/drawing/2014/main" val="120076929"/>
                  </a:ext>
                </a:extLst>
              </a:tr>
              <a:tr h="1458270">
                <a:tc>
                  <a:txBody>
                    <a:bodyPr/>
                    <a:lstStyle/>
                    <a:p>
                      <a:pPr algn="ctr"/>
                      <a:r>
                        <a:rPr lang="en-US" sz="2400">
                          <a:solidFill>
                            <a:schemeClr val="tx1"/>
                          </a:solidFill>
                          <a:latin typeface="+mn-lt"/>
                        </a:rPr>
                        <a:t>Miscellaneous Trips</a:t>
                      </a:r>
                      <a:endParaRPr lang="en-GB" sz="2400">
                        <a:solidFill>
                          <a:schemeClr val="tx1"/>
                        </a:solidFill>
                        <a:latin typeface="+mn-lt"/>
                      </a:endParaRPr>
                    </a:p>
                  </a:txBody>
                  <a:tcPr marL="90000" marR="90000" marT="46800" marB="46800" anchor="ctr"/>
                </a:tc>
                <a:tc>
                  <a:txBody>
                    <a:bodyPr/>
                    <a:lstStyle/>
                    <a:p>
                      <a:pPr algn="ctr" fontAlgn="b"/>
                      <a:r>
                        <a:rPr lang="en-GB" sz="2400" b="0" i="0" u="none" strike="noStrike">
                          <a:solidFill>
                            <a:schemeClr val="tx1"/>
                          </a:solidFill>
                          <a:effectLst/>
                          <a:latin typeface="+mn-lt"/>
                        </a:rPr>
                        <a:t>£300</a:t>
                      </a:r>
                    </a:p>
                  </a:txBody>
                  <a:tcPr marL="90000" marR="90000" marT="46800" marB="46800" anchor="ctr"/>
                </a:tc>
                <a:tc>
                  <a:txBody>
                    <a:bodyPr/>
                    <a:lstStyle/>
                    <a:p>
                      <a:pPr algn="ctr" fontAlgn="b"/>
                      <a:r>
                        <a:rPr lang="en-GB" sz="2400" b="0" i="0" u="none" strike="noStrike" dirty="0">
                          <a:solidFill>
                            <a:schemeClr val="tx1"/>
                          </a:solidFill>
                          <a:effectLst/>
                          <a:latin typeface="+mn-lt"/>
                        </a:rPr>
                        <a:t>£345</a:t>
                      </a:r>
                    </a:p>
                  </a:txBody>
                  <a:tcPr marL="90000" marR="90000" marT="46800" marB="46800" anchor="ctr"/>
                </a:tc>
                <a:extLst>
                  <a:ext uri="{0D108BD9-81ED-4DB2-BD59-A6C34878D82A}">
                    <a16:rowId xmlns:a16="http://schemas.microsoft.com/office/drawing/2014/main" val="1808989355"/>
                  </a:ext>
                </a:extLst>
              </a:tr>
            </a:tbl>
          </a:graphicData>
        </a:graphic>
      </p:graphicFrame>
      <p:sp>
        <p:nvSpPr>
          <p:cNvPr id="6" name="Text Placeholder 5">
            <a:extLst>
              <a:ext uri="{FF2B5EF4-FFF2-40B4-BE49-F238E27FC236}">
                <a16:creationId xmlns:a16="http://schemas.microsoft.com/office/drawing/2014/main" id="{9408ECE4-4906-F8C7-81FB-A8806FCA7EAA}"/>
              </a:ext>
            </a:extLst>
          </p:cNvPr>
          <p:cNvSpPr>
            <a:spLocks noGrp="1"/>
          </p:cNvSpPr>
          <p:nvPr>
            <p:ph type="body" sz="quarter" idx="14"/>
          </p:nvPr>
        </p:nvSpPr>
        <p:spPr/>
        <p:txBody>
          <a:bodyPr/>
          <a:lstStyle/>
          <a:p>
            <a:pPr>
              <a:spcBef>
                <a:spcPts val="300"/>
              </a:spcBef>
            </a:pPr>
            <a:r>
              <a:rPr lang="en-GB" sz="2400"/>
              <a:t>Source: Great Britain Tourism Survey (GBTS) </a:t>
            </a:r>
            <a:r>
              <a:rPr lang="en-US" sz="2400"/>
              <a:t>2024</a:t>
            </a:r>
          </a:p>
          <a:p>
            <a:pPr>
              <a:spcBef>
                <a:spcPts val="300"/>
              </a:spcBef>
            </a:pPr>
            <a:r>
              <a:rPr lang="en-GB" sz="2400"/>
              <a:t>Base: Great Britain 8,388; England 6,690; Scotland 1,130; Wales 752</a:t>
            </a:r>
            <a:endParaRPr lang="en-US" sz="2400"/>
          </a:p>
          <a:p>
            <a:pPr>
              <a:spcBef>
                <a:spcPts val="300"/>
              </a:spcBef>
            </a:pPr>
            <a:endParaRPr lang="en-US" sz="2400"/>
          </a:p>
        </p:txBody>
      </p:sp>
    </p:spTree>
    <p:extLst>
      <p:ext uri="{BB962C8B-B14F-4D97-AF65-F5344CB8AC3E}">
        <p14:creationId xmlns:p14="http://schemas.microsoft.com/office/powerpoint/2010/main" val="2746220231"/>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FC95425-EC97-1E16-CAD2-1168142D7967}"/>
              </a:ext>
            </a:extLst>
          </p:cNvPr>
          <p:cNvSpPr>
            <a:spLocks noGrp="1"/>
          </p:cNvSpPr>
          <p:nvPr>
            <p:ph type="title" idx="4294967295"/>
          </p:nvPr>
        </p:nvSpPr>
        <p:spPr>
          <a:xfrm>
            <a:off x="561975" y="764336"/>
            <a:ext cx="23223536"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Duration of trips in Great Britain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285BCEEF-A0C8-90CC-2F99-CEBFC1A06A1B}"/>
              </a:ext>
            </a:extLst>
          </p:cNvPr>
          <p:cNvSpPr/>
          <p:nvPr/>
        </p:nvSpPr>
        <p:spPr>
          <a:xfrm>
            <a:off x="576257" y="2105025"/>
            <a:ext cx="2322353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Duration of Trip</a:t>
            </a:r>
          </a:p>
        </p:txBody>
      </p:sp>
      <p:sp>
        <p:nvSpPr>
          <p:cNvPr id="3" name="Rectangle 2">
            <a:extLst>
              <a:ext uri="{FF2B5EF4-FFF2-40B4-BE49-F238E27FC236}">
                <a16:creationId xmlns:a16="http://schemas.microsoft.com/office/drawing/2014/main" id="{6A0A0AB0-70C5-5DB8-DE72-86BAE98A67E8}"/>
              </a:ext>
              <a:ext uri="{C183D7F6-B498-43B3-948B-1728B52AA6E4}">
                <adec:decorative xmlns:adec="http://schemas.microsoft.com/office/drawing/2017/decorative" val="1"/>
              </a:ext>
            </a:extLst>
          </p:cNvPr>
          <p:cNvSpPr/>
          <p:nvPr/>
        </p:nvSpPr>
        <p:spPr>
          <a:xfrm>
            <a:off x="576256" y="2793180"/>
            <a:ext cx="23223536" cy="91860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400">
              <a:solidFill>
                <a:schemeClr val="tx1"/>
              </a:solidFill>
            </a:endParaRPr>
          </a:p>
        </p:txBody>
      </p:sp>
      <p:graphicFrame>
        <p:nvGraphicFramePr>
          <p:cNvPr id="2" name="Content Placeholder 8" descr="Duration of trips by trip purpose for GB, England, Scotland and Wales in 2022. Proportion shown for 1-3 nights, 4-7 nights and 8+ nights.">
            <a:extLst>
              <a:ext uri="{FF2B5EF4-FFF2-40B4-BE49-F238E27FC236}">
                <a16:creationId xmlns:a16="http://schemas.microsoft.com/office/drawing/2014/main" id="{53D85D0E-BFC9-5D54-F3D9-ECABD72B5A8A}"/>
              </a:ext>
            </a:extLst>
          </p:cNvPr>
          <p:cNvGraphicFramePr/>
          <p:nvPr>
            <p:extLst>
              <p:ext uri="{D42A27DB-BD31-4B8C-83A1-F6EECF244321}">
                <p14:modId xmlns:p14="http://schemas.microsoft.com/office/powerpoint/2010/main" val="932179155"/>
              </p:ext>
            </p:extLst>
          </p:nvPr>
        </p:nvGraphicFramePr>
        <p:xfrm>
          <a:off x="576256" y="2793180"/>
          <a:ext cx="23223536" cy="918609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5">
            <a:extLst>
              <a:ext uri="{FF2B5EF4-FFF2-40B4-BE49-F238E27FC236}">
                <a16:creationId xmlns:a16="http://schemas.microsoft.com/office/drawing/2014/main" id="{9408ECE4-4906-F8C7-81FB-A8806FCA7EAA}"/>
              </a:ext>
            </a:extLst>
          </p:cNvPr>
          <p:cNvSpPr>
            <a:spLocks noGrp="1"/>
          </p:cNvSpPr>
          <p:nvPr>
            <p:ph type="body" sz="quarter" idx="14"/>
          </p:nvPr>
        </p:nvSpPr>
        <p:spPr/>
        <p:txBody>
          <a:bodyPr/>
          <a:lstStyle/>
          <a:p>
            <a:pPr>
              <a:spcBef>
                <a:spcPts val="300"/>
              </a:spcBef>
            </a:pPr>
            <a:r>
              <a:rPr lang="en-GB" sz="2400"/>
              <a:t>Source: Great Britain Tourism Survey (GBTS) </a:t>
            </a:r>
            <a:r>
              <a:rPr lang="en-US" sz="2400"/>
              <a:t>2024</a:t>
            </a:r>
          </a:p>
          <a:p>
            <a:pPr>
              <a:spcBef>
                <a:spcPts val="300"/>
              </a:spcBef>
            </a:pPr>
            <a:r>
              <a:rPr lang="en-GB" sz="2400"/>
              <a:t>Base: Great Britain 8,388; England 6,690; Scotland 1,130; Wales 752</a:t>
            </a:r>
            <a:endParaRPr lang="en-US" sz="2400"/>
          </a:p>
          <a:p>
            <a:pPr>
              <a:spcBef>
                <a:spcPts val="300"/>
              </a:spcBef>
            </a:pPr>
            <a:endParaRPr lang="en-US" sz="2400"/>
          </a:p>
        </p:txBody>
      </p:sp>
    </p:spTree>
    <p:extLst>
      <p:ext uri="{BB962C8B-B14F-4D97-AF65-F5344CB8AC3E}">
        <p14:creationId xmlns:p14="http://schemas.microsoft.com/office/powerpoint/2010/main" val="143210006"/>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FC95425-EC97-1E16-CAD2-1168142D7967}"/>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Average duration of trip by quarter in Great Britain</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285BCEEF-A0C8-90CC-2F99-CEBFC1A06A1B}"/>
              </a:ext>
            </a:extLst>
          </p:cNvPr>
          <p:cNvSpPr/>
          <p:nvPr/>
        </p:nvSpPr>
        <p:spPr>
          <a:xfrm>
            <a:off x="576257" y="210502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Average Duration of Trip (millions)</a:t>
            </a:r>
          </a:p>
        </p:txBody>
      </p:sp>
      <p:sp>
        <p:nvSpPr>
          <p:cNvPr id="3" name="Rectangle 2">
            <a:extLst>
              <a:ext uri="{FF2B5EF4-FFF2-40B4-BE49-F238E27FC236}">
                <a16:creationId xmlns:a16="http://schemas.microsoft.com/office/drawing/2014/main" id="{6A0A0AB0-70C5-5DB8-DE72-86BAE98A67E8}"/>
              </a:ext>
              <a:ext uri="{C183D7F6-B498-43B3-948B-1728B52AA6E4}">
                <adec:decorative xmlns:adec="http://schemas.microsoft.com/office/drawing/2017/decorative" val="1"/>
              </a:ext>
            </a:extLst>
          </p:cNvPr>
          <p:cNvSpPr/>
          <p:nvPr/>
        </p:nvSpPr>
        <p:spPr>
          <a:xfrm>
            <a:off x="576257" y="2793180"/>
            <a:ext cx="16476069" cy="91860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 name="Content Placeholder 12" descr="Line chart depicting average duration of trips to GB, England, Scotland and Wales by quarter between Q2 2021 and Q4 2022.">
            <a:extLst>
              <a:ext uri="{FF2B5EF4-FFF2-40B4-BE49-F238E27FC236}">
                <a16:creationId xmlns:a16="http://schemas.microsoft.com/office/drawing/2014/main" id="{16CCFC0E-49BC-20F1-6ADA-8F707F5F0E82}"/>
              </a:ext>
            </a:extLst>
          </p:cNvPr>
          <p:cNvGraphicFramePr/>
          <p:nvPr>
            <p:extLst>
              <p:ext uri="{D42A27DB-BD31-4B8C-83A1-F6EECF244321}">
                <p14:modId xmlns:p14="http://schemas.microsoft.com/office/powerpoint/2010/main" val="3514508488"/>
              </p:ext>
            </p:extLst>
          </p:nvPr>
        </p:nvGraphicFramePr>
        <p:xfrm>
          <a:off x="675112" y="2793180"/>
          <a:ext cx="16278358" cy="91860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06BCAA9C-9DAA-8DA5-86A3-D32165EFE058}"/>
              </a:ext>
            </a:extLst>
          </p:cNvPr>
          <p:cNvGraphicFramePr>
            <a:graphicFrameLocks noGrp="1"/>
          </p:cNvGraphicFramePr>
          <p:nvPr>
            <p:extLst>
              <p:ext uri="{D42A27DB-BD31-4B8C-83A1-F6EECF244321}">
                <p14:modId xmlns:p14="http://schemas.microsoft.com/office/powerpoint/2010/main" val="1363834522"/>
              </p:ext>
            </p:extLst>
          </p:nvPr>
        </p:nvGraphicFramePr>
        <p:xfrm>
          <a:off x="17288890" y="2105023"/>
          <a:ext cx="6498735" cy="9858378"/>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643063">
                <a:tc>
                  <a:txBody>
                    <a:bodyPr/>
                    <a:lstStyle/>
                    <a:p>
                      <a:pPr algn="ctr"/>
                      <a:r>
                        <a:rPr lang="en-GB" sz="2800">
                          <a:solidFill>
                            <a:schemeClr val="bg1"/>
                          </a:solidFill>
                          <a:latin typeface="+mn-lt"/>
                        </a:rPr>
                        <a:t>Trip</a:t>
                      </a:r>
                    </a:p>
                    <a:p>
                      <a:pPr algn="ctr"/>
                      <a:r>
                        <a:rPr lang="en-GB" sz="2800">
                          <a:solidFill>
                            <a:schemeClr val="bg1"/>
                          </a:solidFill>
                          <a:latin typeface="+mn-lt"/>
                        </a:rPr>
                        <a:t>Purpose</a:t>
                      </a:r>
                    </a:p>
                  </a:txBody>
                  <a:tcPr marL="90000" marR="90000" marT="46800" marB="46800" anchor="ctr"/>
                </a:tc>
                <a:tc>
                  <a:txBody>
                    <a:bodyPr/>
                    <a:lstStyle/>
                    <a:p>
                      <a:pPr algn="ctr"/>
                      <a:r>
                        <a:rPr lang="en-GB" sz="2800">
                          <a:solidFill>
                            <a:schemeClr val="bg1"/>
                          </a:solidFill>
                          <a:latin typeface="+mn-lt"/>
                        </a:rPr>
                        <a:t>Average Duration</a:t>
                      </a:r>
                    </a:p>
                    <a:p>
                      <a:pPr algn="ctr"/>
                      <a:r>
                        <a:rPr lang="en-GB" sz="2800">
                          <a:solidFill>
                            <a:schemeClr val="bg1"/>
                          </a:solidFill>
                          <a:latin typeface="+mn-lt"/>
                        </a:rPr>
                        <a:t>2023</a:t>
                      </a:r>
                    </a:p>
                  </a:txBody>
                  <a:tcPr marL="90000" marR="90000" marT="46800" marB="46800" anchor="ctr"/>
                </a:tc>
                <a:tc>
                  <a:txBody>
                    <a:bodyPr/>
                    <a:lstStyle/>
                    <a:p>
                      <a:pPr algn="ctr"/>
                      <a:r>
                        <a:rPr lang="en-GB" sz="2800">
                          <a:solidFill>
                            <a:schemeClr val="bg1"/>
                          </a:solidFill>
                          <a:latin typeface="+mn-lt"/>
                        </a:rPr>
                        <a:t>Average Duration</a:t>
                      </a:r>
                    </a:p>
                    <a:p>
                      <a:pPr algn="ctr"/>
                      <a:r>
                        <a:rPr lang="en-GB" sz="2800">
                          <a:solidFill>
                            <a:schemeClr val="bg1"/>
                          </a:solidFill>
                          <a:latin typeface="+mn-lt"/>
                        </a:rPr>
                        <a:t>2024</a:t>
                      </a:r>
                    </a:p>
                  </a:txBody>
                  <a:tcPr marL="90000" marR="90000" marT="46800" marB="46800" anchor="ctr"/>
                </a:tc>
                <a:extLst>
                  <a:ext uri="{0D108BD9-81ED-4DB2-BD59-A6C34878D82A}">
                    <a16:rowId xmlns:a16="http://schemas.microsoft.com/office/drawing/2014/main" val="1236938923"/>
                  </a:ext>
                </a:extLst>
              </a:tr>
              <a:tr h="1643063">
                <a:tc>
                  <a:txBody>
                    <a:bodyPr/>
                    <a:lstStyle/>
                    <a:p>
                      <a:pPr algn="ctr"/>
                      <a:r>
                        <a:rPr lang="en-US" sz="2400">
                          <a:solidFill>
                            <a:schemeClr val="tx1"/>
                          </a:solidFill>
                        </a:rPr>
                        <a:t>Total Trips</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2.9</a:t>
                      </a:r>
                    </a:p>
                  </a:txBody>
                  <a:tcPr marL="90000" marR="90000" marT="46800" marB="46800" anchor="ctr"/>
                </a:tc>
                <a:tc>
                  <a:txBody>
                    <a:bodyPr/>
                    <a:lstStyle/>
                    <a:p>
                      <a:pPr algn="ctr" fontAlgn="b"/>
                      <a:r>
                        <a:rPr lang="en-GB" sz="2400" b="0" i="0" u="none" strike="noStrike">
                          <a:solidFill>
                            <a:schemeClr val="tx1"/>
                          </a:solidFill>
                          <a:effectLst/>
                          <a:latin typeface="+mn-lt"/>
                        </a:rPr>
                        <a:t>2.9</a:t>
                      </a:r>
                    </a:p>
                  </a:txBody>
                  <a:tcPr marL="90000" marR="90000" marT="46800" marB="46800" anchor="ctr"/>
                </a:tc>
                <a:extLst>
                  <a:ext uri="{0D108BD9-81ED-4DB2-BD59-A6C34878D82A}">
                    <a16:rowId xmlns:a16="http://schemas.microsoft.com/office/drawing/2014/main" val="2818411631"/>
                  </a:ext>
                </a:extLst>
              </a:tr>
              <a:tr h="1643063">
                <a:tc>
                  <a:txBody>
                    <a:bodyPr/>
                    <a:lstStyle/>
                    <a:p>
                      <a:pPr algn="ctr"/>
                      <a:r>
                        <a:rPr lang="en-US" sz="2400">
                          <a:solidFill>
                            <a:schemeClr val="tx1"/>
                          </a:solidFill>
                        </a:rPr>
                        <a:t>Holiday Trips</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3.5</a:t>
                      </a:r>
                    </a:p>
                  </a:txBody>
                  <a:tcPr marL="90000" marR="90000" marT="46800" marB="46800" anchor="ctr"/>
                </a:tc>
                <a:tc>
                  <a:txBody>
                    <a:bodyPr/>
                    <a:lstStyle/>
                    <a:p>
                      <a:pPr algn="ctr" fontAlgn="b"/>
                      <a:r>
                        <a:rPr lang="en-GB" sz="2400" b="0" i="0" u="none" strike="noStrike">
                          <a:solidFill>
                            <a:schemeClr val="tx1"/>
                          </a:solidFill>
                          <a:effectLst/>
                          <a:latin typeface="+mn-lt"/>
                        </a:rPr>
                        <a:t>3.6</a:t>
                      </a:r>
                    </a:p>
                  </a:txBody>
                  <a:tcPr marL="90000" marR="90000" marT="46800" marB="46800" anchor="ctr"/>
                </a:tc>
                <a:extLst>
                  <a:ext uri="{0D108BD9-81ED-4DB2-BD59-A6C34878D82A}">
                    <a16:rowId xmlns:a16="http://schemas.microsoft.com/office/drawing/2014/main" val="3992828607"/>
                  </a:ext>
                </a:extLst>
              </a:tr>
              <a:tr h="1643063">
                <a:tc>
                  <a:txBody>
                    <a:bodyPr/>
                    <a:lstStyle/>
                    <a:p>
                      <a:pPr algn="ctr"/>
                      <a:r>
                        <a:rPr lang="en-US" sz="2400">
                          <a:solidFill>
                            <a:schemeClr val="tx1"/>
                          </a:solidFill>
                        </a:rPr>
                        <a:t>Visiting Friends and Relatives</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2.7</a:t>
                      </a:r>
                    </a:p>
                  </a:txBody>
                  <a:tcPr marL="90000" marR="90000" marT="46800" marB="46800" anchor="ctr"/>
                </a:tc>
                <a:tc>
                  <a:txBody>
                    <a:bodyPr/>
                    <a:lstStyle/>
                    <a:p>
                      <a:pPr algn="ctr" fontAlgn="b"/>
                      <a:r>
                        <a:rPr lang="en-GB" sz="2400" b="0" i="0" u="none" strike="noStrike">
                          <a:solidFill>
                            <a:schemeClr val="tx1"/>
                          </a:solidFill>
                          <a:effectLst/>
                          <a:latin typeface="+mn-lt"/>
                        </a:rPr>
                        <a:t>2.8</a:t>
                      </a:r>
                    </a:p>
                  </a:txBody>
                  <a:tcPr marL="90000" marR="90000" marT="46800" marB="46800" anchor="ctr"/>
                </a:tc>
                <a:extLst>
                  <a:ext uri="{0D108BD9-81ED-4DB2-BD59-A6C34878D82A}">
                    <a16:rowId xmlns:a16="http://schemas.microsoft.com/office/drawing/2014/main" val="664184207"/>
                  </a:ext>
                </a:extLst>
              </a:tr>
              <a:tr h="1643063">
                <a:tc>
                  <a:txBody>
                    <a:bodyPr/>
                    <a:lstStyle/>
                    <a:p>
                      <a:pPr algn="ctr"/>
                      <a:r>
                        <a:rPr lang="en-US" sz="2400">
                          <a:solidFill>
                            <a:schemeClr val="tx1"/>
                          </a:solidFill>
                        </a:rPr>
                        <a:t>Business Trips</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2.9</a:t>
                      </a:r>
                    </a:p>
                  </a:txBody>
                  <a:tcPr marL="90000" marR="90000" marT="46800" marB="46800" anchor="ctr"/>
                </a:tc>
                <a:tc>
                  <a:txBody>
                    <a:bodyPr/>
                    <a:lstStyle/>
                    <a:p>
                      <a:pPr algn="ctr" fontAlgn="b"/>
                      <a:r>
                        <a:rPr lang="en-GB" sz="2400" b="0" i="0" u="none" strike="noStrike">
                          <a:solidFill>
                            <a:schemeClr val="tx1"/>
                          </a:solidFill>
                          <a:effectLst/>
                          <a:latin typeface="+mn-lt"/>
                        </a:rPr>
                        <a:t>2.7</a:t>
                      </a:r>
                    </a:p>
                  </a:txBody>
                  <a:tcPr marL="90000" marR="90000" marT="46800" marB="46800" anchor="ctr"/>
                </a:tc>
                <a:extLst>
                  <a:ext uri="{0D108BD9-81ED-4DB2-BD59-A6C34878D82A}">
                    <a16:rowId xmlns:a16="http://schemas.microsoft.com/office/drawing/2014/main" val="120076929"/>
                  </a:ext>
                </a:extLst>
              </a:tr>
              <a:tr h="1643063">
                <a:tc>
                  <a:txBody>
                    <a:bodyPr/>
                    <a:lstStyle/>
                    <a:p>
                      <a:pPr algn="ctr"/>
                      <a:r>
                        <a:rPr lang="en-US" sz="2400">
                          <a:solidFill>
                            <a:schemeClr val="tx1"/>
                          </a:solidFill>
                          <a:latin typeface="+mn-lt"/>
                        </a:rPr>
                        <a:t>Miscellaneous Trips</a:t>
                      </a:r>
                      <a:endParaRPr lang="en-GB" sz="2400">
                        <a:solidFill>
                          <a:schemeClr val="tx1"/>
                        </a:solidFill>
                        <a:latin typeface="+mn-lt"/>
                      </a:endParaRPr>
                    </a:p>
                  </a:txBody>
                  <a:tcPr marL="90000" marR="90000" marT="46800" marB="46800" anchor="ctr"/>
                </a:tc>
                <a:tc>
                  <a:txBody>
                    <a:bodyPr/>
                    <a:lstStyle/>
                    <a:p>
                      <a:pPr algn="ctr" fontAlgn="b"/>
                      <a:r>
                        <a:rPr lang="en-GB" sz="2400" b="0" i="0" u="none" strike="noStrike">
                          <a:solidFill>
                            <a:schemeClr val="tx1"/>
                          </a:solidFill>
                          <a:effectLst/>
                          <a:latin typeface="+mn-lt"/>
                        </a:rPr>
                        <a:t>2.4</a:t>
                      </a:r>
                    </a:p>
                  </a:txBody>
                  <a:tcPr marL="90000" marR="90000" marT="46800" marB="46800" anchor="ctr"/>
                </a:tc>
                <a:tc>
                  <a:txBody>
                    <a:bodyPr/>
                    <a:lstStyle/>
                    <a:p>
                      <a:pPr algn="ctr" fontAlgn="b"/>
                      <a:r>
                        <a:rPr lang="en-GB" sz="2400" b="0" i="0" u="none" strike="noStrike" dirty="0">
                          <a:solidFill>
                            <a:schemeClr val="tx1"/>
                          </a:solidFill>
                          <a:effectLst/>
                          <a:latin typeface="+mn-lt"/>
                        </a:rPr>
                        <a:t>2.3</a:t>
                      </a:r>
                    </a:p>
                  </a:txBody>
                  <a:tcPr marL="90000" marR="90000" marT="46800" marB="46800" anchor="ctr"/>
                </a:tc>
                <a:extLst>
                  <a:ext uri="{0D108BD9-81ED-4DB2-BD59-A6C34878D82A}">
                    <a16:rowId xmlns:a16="http://schemas.microsoft.com/office/drawing/2014/main" val="1808989355"/>
                  </a:ext>
                </a:extLst>
              </a:tr>
            </a:tbl>
          </a:graphicData>
        </a:graphic>
      </p:graphicFrame>
      <p:sp>
        <p:nvSpPr>
          <p:cNvPr id="6" name="Text Placeholder 5">
            <a:extLst>
              <a:ext uri="{FF2B5EF4-FFF2-40B4-BE49-F238E27FC236}">
                <a16:creationId xmlns:a16="http://schemas.microsoft.com/office/drawing/2014/main" id="{9408ECE4-4906-F8C7-81FB-A8806FCA7EAA}"/>
              </a:ext>
            </a:extLst>
          </p:cNvPr>
          <p:cNvSpPr>
            <a:spLocks noGrp="1"/>
          </p:cNvSpPr>
          <p:nvPr>
            <p:ph type="body" sz="quarter" idx="14"/>
          </p:nvPr>
        </p:nvSpPr>
        <p:spPr/>
        <p:txBody>
          <a:bodyPr/>
          <a:lstStyle/>
          <a:p>
            <a:pPr>
              <a:spcBef>
                <a:spcPts val="300"/>
              </a:spcBef>
            </a:pPr>
            <a:r>
              <a:rPr lang="en-GB" sz="2400"/>
              <a:t>Source: Great Britain Tourism Survey (GBTS) </a:t>
            </a:r>
            <a:r>
              <a:rPr lang="en-US" sz="2400"/>
              <a:t>2024</a:t>
            </a:r>
          </a:p>
          <a:p>
            <a:pPr>
              <a:spcBef>
                <a:spcPts val="300"/>
              </a:spcBef>
            </a:pPr>
            <a:r>
              <a:rPr lang="en-GB" sz="2400"/>
              <a:t>Base: Great Britain 8,388; England 6,690; Scotland 1,130; Wales 752</a:t>
            </a:r>
            <a:endParaRPr lang="en-US" sz="2400"/>
          </a:p>
          <a:p>
            <a:pPr>
              <a:spcBef>
                <a:spcPts val="300"/>
              </a:spcBef>
            </a:pPr>
            <a:endParaRPr lang="en-US" sz="2400"/>
          </a:p>
        </p:txBody>
      </p:sp>
    </p:spTree>
    <p:extLst>
      <p:ext uri="{BB962C8B-B14F-4D97-AF65-F5344CB8AC3E}">
        <p14:creationId xmlns:p14="http://schemas.microsoft.com/office/powerpoint/2010/main" val="1502957250"/>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AS_OS" val="Unix 3.10.0.957"/>
  <p:tag name="AS_RELEASE_DATE" val="2023.07.31"/>
  <p:tag name="AS_TITLE" val="Aspose.Slides for Java"/>
  <p:tag name="AS_VERSION" val="23.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ngland and wales">
      <a:dk1>
        <a:srgbClr val="000000"/>
      </a:dk1>
      <a:lt1>
        <a:srgbClr val="FFFFFF"/>
      </a:lt1>
      <a:dk2>
        <a:srgbClr val="44546A"/>
      </a:dk2>
      <a:lt2>
        <a:srgbClr val="949494"/>
      </a:lt2>
      <a:accent1>
        <a:srgbClr val="003D6B"/>
      </a:accent1>
      <a:accent2>
        <a:srgbClr val="D67D00"/>
      </a:accent2>
      <a:accent3>
        <a:srgbClr val="850018"/>
      </a:accent3>
      <a:accent4>
        <a:srgbClr val="57A0A2"/>
      </a:accent4>
      <a:accent5>
        <a:srgbClr val="5D99C6"/>
      </a:accent5>
      <a:accent6>
        <a:srgbClr val="071527"/>
      </a:accent6>
      <a:hlink>
        <a:srgbClr val="0360A6"/>
      </a:hlink>
      <a:folHlink>
        <a:srgbClr val="EB0000"/>
      </a:folHlink>
    </a:clrScheme>
    <a:fontScheme name="Custom 20">
      <a:majorFont>
        <a:latin typeface="Wales Sans Headline"/>
        <a:ea typeface="Helvetica"/>
        <a:cs typeface="Helvetica"/>
      </a:majorFont>
      <a:minorFont>
        <a:latin typeface="Wales Sans Body"/>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121918" tIns="121918" rIns="121918" bIns="1219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121918" tIns="121918" rIns="121918" bIns="1219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ptos Display" panose="0211000402020202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ptos" panose="0211000402020202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121918" tIns="121918" rIns="121918" bIns="1219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121918" tIns="121918" rIns="121918" bIns="1219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A58818160</value>
    </field>
    <field name="Objective-Title">
      <value order="0">Wales_GBTS_Annual_Report_2024-FINAL (EN)</value>
    </field>
    <field name="Objective-Description">
      <value order="0"/>
    </field>
    <field name="Objective-CreationStamp">
      <value order="0">2025-07-10T11:37:59Z</value>
    </field>
    <field name="Objective-IsApproved">
      <value order="0">false</value>
    </field>
    <field name="Objective-IsPublished">
      <value order="0">true</value>
    </field>
    <field name="Objective-DatePublished">
      <value order="0">2025-08-04T14:37:50Z</value>
    </field>
    <field name="Objective-ModificationStamp">
      <value order="0">2025-08-04T14:38:46Z</value>
    </field>
    <field name="Objective-Owner">
      <value order="0">Cox, Rebecca (EET - Tourism Development)</value>
    </field>
    <field name="Objective-Path">
      <value order="0">Objective Global Folder:#Business File Plan:WG Organisational Groups:Post April 2024 - Education, Culture &amp; Welsh Language:Education, Culture &amp; Welsh Language (ECWL) - (OLD ETC) - Culture, Sport &amp; Tourism - Tourism Development:1 - Save:Tourism Research &amp; Insights:GBTS &amp; GBDVS:Joint GBTS &amp; GBVS - ONS - 2024-2028:Tourism &amp; Marketing - Tourism Research - Great Britain Tourism Survey - Outcomes and Deliverables - 2024-2028:2024 annual reports</value>
    </field>
    <field name="Objective-Parent">
      <value order="0">2024 annual reports</value>
    </field>
    <field name="Objective-State">
      <value order="0">Published</value>
    </field>
    <field name="Objective-VersionId">
      <value order="0">vA107030768</value>
    </field>
    <field name="Objective-Version">
      <value order="0">1.0</value>
    </field>
    <field name="Objective-VersionNumber">
      <value order="0">2</value>
    </field>
    <field name="Objective-VersionComment">
      <value order="0"/>
    </field>
    <field name="Objective-FileNumber">
      <value order="0">qA2092296</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0</TotalTime>
  <Words>10017</Words>
  <Application>Microsoft Office PowerPoint</Application>
  <PresentationFormat>Custom</PresentationFormat>
  <Paragraphs>1880</Paragraphs>
  <Slides>51</Slides>
  <Notes>13</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51</vt:i4>
      </vt:variant>
    </vt:vector>
  </HeadingPairs>
  <TitlesOfParts>
    <vt:vector size="65" baseType="lpstr">
      <vt:lpstr>Aptos</vt:lpstr>
      <vt:lpstr>Aptos Display</vt:lpstr>
      <vt:lpstr>Arial</vt:lpstr>
      <vt:lpstr>Calibri</vt:lpstr>
      <vt:lpstr>Calibri Light</vt:lpstr>
      <vt:lpstr>Cymru Sans Body</vt:lpstr>
      <vt:lpstr>Cymru Sans Headline</vt:lpstr>
      <vt:lpstr>Cymru Sans Headline Medium</vt:lpstr>
      <vt:lpstr>Symbol</vt:lpstr>
      <vt:lpstr>Wales Sans Body</vt:lpstr>
      <vt:lpstr>Wales Sans Headline</vt:lpstr>
      <vt:lpstr>Wales Sans Headline Medium</vt:lpstr>
      <vt:lpstr>Office Theme</vt:lpstr>
      <vt:lpstr>1_Office Theme</vt:lpstr>
      <vt:lpstr>Wales Great Britain Tourism Survey (GBTS)</vt:lpstr>
      <vt:lpstr>Great Britain residents took 1.1 billion day and overnight trips in Great Britain in 2024. Spend for all domestic trips in Great Britain in 2024 was £87.8billion.</vt:lpstr>
      <vt:lpstr>Contents</vt:lpstr>
      <vt:lpstr>Introduction</vt:lpstr>
      <vt:lpstr>Methodology (1/2)</vt:lpstr>
      <vt:lpstr>Methodology (2/2)</vt:lpstr>
      <vt:lpstr>Definitions</vt:lpstr>
      <vt:lpstr>Context</vt:lpstr>
      <vt:lpstr>Summary</vt:lpstr>
      <vt:lpstr>Summary of findings (1/2)</vt:lpstr>
      <vt:lpstr>Summary of findings (2/2)</vt:lpstr>
      <vt:lpstr>2024 GB overnight tourism statistics at a glance</vt:lpstr>
      <vt:lpstr>Domestic overnight trips by month in 2024</vt:lpstr>
      <vt:lpstr>Domestic overnight trips by quarter 2022-2024</vt:lpstr>
      <vt:lpstr>Total trip spend by quarter 2022-2024</vt:lpstr>
      <vt:lpstr>Nights spent on a trip by quarter 2022-2024</vt:lpstr>
      <vt:lpstr>Nation of residence by nation of destination in 2024</vt:lpstr>
      <vt:lpstr>Average spend per trip 2022-2024</vt:lpstr>
      <vt:lpstr>Average spend per night 2022-2024</vt:lpstr>
      <vt:lpstr>Average nights per trip 2022-2024</vt:lpstr>
      <vt:lpstr>Wales Trips</vt:lpstr>
      <vt:lpstr>Summary of overnight trips in Wales in 2024</vt:lpstr>
      <vt:lpstr>Overnight trip purpose by quarter</vt:lpstr>
      <vt:lpstr>Average spend by trip purpose</vt:lpstr>
      <vt:lpstr>Duration of trip</vt:lpstr>
      <vt:lpstr>Average duration of trip by quarter</vt:lpstr>
      <vt:lpstr>Location type of main place visited overnight</vt:lpstr>
      <vt:lpstr>Spend by location type of main place visited 2024</vt:lpstr>
      <vt:lpstr>Trips and spend by main activities undertaken 2024</vt:lpstr>
      <vt:lpstr>Trip spend by main activities undertaken in 2024</vt:lpstr>
      <vt:lpstr>Trip spend breakdown 2024</vt:lpstr>
      <vt:lpstr>Trip spend by quarter 2022-2024</vt:lpstr>
      <vt:lpstr>Trips and spend by region of residence 2024</vt:lpstr>
      <vt:lpstr>Trips and spend by region visited 2024</vt:lpstr>
      <vt:lpstr>Wales profile of trips 2024</vt:lpstr>
      <vt:lpstr>Accommodation booking lead time 2024</vt:lpstr>
      <vt:lpstr>Booking method 2024</vt:lpstr>
      <vt:lpstr>Transport used to travel to main destination in 2024</vt:lpstr>
      <vt:lpstr>Accommodation used on overnight trips in 2024</vt:lpstr>
      <vt:lpstr>Lifestage and age profile for domestic trips 2024</vt:lpstr>
      <vt:lpstr>Trip party size 2024</vt:lpstr>
      <vt:lpstr>Trip party composition 2024</vt:lpstr>
      <vt:lpstr>Impairments in the trip party</vt:lpstr>
      <vt:lpstr>Profile of those with impairments in visit party 2024</vt:lpstr>
      <vt:lpstr>Accessibility of day visits 2024</vt:lpstr>
      <vt:lpstr>Visits by home region and region of visit 2024</vt:lpstr>
      <vt:lpstr>APPENDIX</vt:lpstr>
      <vt:lpstr>Trip purpose by quarter in Great Britain</vt:lpstr>
      <vt:lpstr>Average spend by trip purpose in Great Britain</vt:lpstr>
      <vt:lpstr>Duration of trips in Great Britain 2024</vt:lpstr>
      <vt:lpstr>Average duration of trip by quarter in Great Britain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Wales Great Britain Tourism Survey (GBTS) annual report 2024</dc:title>
  <dc:creator/>
  <cp:lastModifiedBy/>
  <cp:revision>1</cp:revision>
  <dcterms:modified xsi:type="dcterms:W3CDTF">2025-09-05T13:23:53Z</dcterms:modified>
</cp:coreProperties>
</file>