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notesSlides/notesSlide9.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0.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1.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2.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3.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4.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5.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6.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7.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8.xml" ContentType="application/vnd.openxmlformats-officedocument.presentationml.notesSlide+xml"/>
  <Override PartName="/ppt/charts/chart13.xml" ContentType="application/vnd.openxmlformats-officedocument.drawingml.chart+xml"/>
  <Override PartName="/ppt/theme/themeOverride3.xml" ContentType="application/vnd.openxmlformats-officedocument.themeOverride+xml"/>
  <Override PartName="/ppt/notesSlides/notesSlide19.xml" ContentType="application/vnd.openxmlformats-officedocument.presentationml.notesSlide+xml"/>
  <Override PartName="/ppt/charts/chart14.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4.xml" ContentType="application/vnd.openxmlformats-officedocument.themeOverride+xml"/>
  <Override PartName="/ppt/charts/chart15.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5.xml" ContentType="application/vnd.openxmlformats-officedocument.themeOverride+xml"/>
  <Override PartName="/ppt/notesSlides/notesSlide20.xml" ContentType="application/vnd.openxmlformats-officedocument.presentationml.notesSlide+xml"/>
  <Override PartName="/ppt/charts/chart16.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21.xml" ContentType="application/vnd.openxmlformats-officedocument.presentationml.notesSlide+xml"/>
  <Override PartName="/ppt/charts/chart17.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6.xml" ContentType="application/vnd.openxmlformats-officedocument.themeOverride+xml"/>
  <Override PartName="/ppt/notesSlides/notesSlide22.xml" ContentType="application/vnd.openxmlformats-officedocument.presentationml.notesSlide+xml"/>
  <Override PartName="/ppt/charts/chart18.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9.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7.xml" ContentType="application/vnd.openxmlformats-officedocument.themeOverride+xml"/>
  <Override PartName="/ppt/charts/chart20.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23.xml" ContentType="application/vnd.openxmlformats-officedocument.presentationml.notesSlide+xml"/>
  <Override PartName="/ppt/charts/chart21.xml" ContentType="application/vnd.openxmlformats-officedocument.drawingml.chart+xml"/>
  <Override PartName="/ppt/charts/style20.xml" ContentType="application/vnd.ms-office.chartstyle+xml"/>
  <Override PartName="/ppt/charts/colors20.xml" ContentType="application/vnd.ms-office.chartcolorstyle+xml"/>
  <Override PartName="/ppt/drawings/drawing1.xml" ContentType="application/vnd.openxmlformats-officedocument.drawingml.chartshapes+xml"/>
  <Override PartName="/ppt/notesSlides/notesSlide24.xml" ContentType="application/vnd.openxmlformats-officedocument.presentationml.notesSlide+xml"/>
  <Override PartName="/ppt/charts/chart22.xml" ContentType="application/vnd.openxmlformats-officedocument.drawingml.chart+xml"/>
  <Override PartName="/ppt/charts/style21.xml" ContentType="application/vnd.ms-office.chartstyle+xml"/>
  <Override PartName="/ppt/charts/colors21.xml" ContentType="application/vnd.ms-office.chartcolorstyle+xml"/>
  <Override PartName="/ppt/theme/themeOverride8.xml" ContentType="application/vnd.openxmlformats-officedocument.themeOverride+xml"/>
  <Override PartName="/ppt/notesSlides/notesSlide25.xml" ContentType="application/vnd.openxmlformats-officedocument.presentationml.notesSlide+xml"/>
  <Override PartName="/ppt/charts/chart23.xml" ContentType="application/vnd.openxmlformats-officedocument.drawingml.chart+xml"/>
  <Override PartName="/ppt/charts/style22.xml" ContentType="application/vnd.ms-office.chartstyle+xml"/>
  <Override PartName="/ppt/charts/colors22.xml" ContentType="application/vnd.ms-office.chartcolorstyle+xml"/>
  <Override PartName="/ppt/notesSlides/notesSlide26.xml" ContentType="application/vnd.openxmlformats-officedocument.presentationml.notesSlide+xml"/>
  <Override PartName="/ppt/charts/chart24.xml" ContentType="application/vnd.openxmlformats-officedocument.drawingml.chart+xml"/>
  <Override PartName="/ppt/charts/style23.xml" ContentType="application/vnd.ms-office.chartstyle+xml"/>
  <Override PartName="/ppt/charts/colors23.xml" ContentType="application/vnd.ms-office.chartcolorstyle+xml"/>
  <Override PartName="/ppt/theme/themeOverride9.xml" ContentType="application/vnd.openxmlformats-officedocument.themeOverride+xml"/>
  <Override PartName="/ppt/charts/chart25.xml" ContentType="application/vnd.openxmlformats-officedocument.drawingml.chart+xml"/>
  <Override PartName="/ppt/charts/style24.xml" ContentType="application/vnd.ms-office.chartstyle+xml"/>
  <Override PartName="/ppt/charts/colors24.xml" ContentType="application/vnd.ms-office.chartcolorstyle+xml"/>
  <Override PartName="/ppt/theme/themeOverride10.xml" ContentType="application/vnd.openxmlformats-officedocument.themeOverride+xml"/>
  <Override PartName="/ppt/charts/chart26.xml" ContentType="application/vnd.openxmlformats-officedocument.drawingml.chart+xml"/>
  <Override PartName="/ppt/charts/style25.xml" ContentType="application/vnd.ms-office.chartstyle+xml"/>
  <Override PartName="/ppt/charts/colors25.xml" ContentType="application/vnd.ms-office.chartcolorstyle+xml"/>
  <Override PartName="/ppt/theme/themeOverride11.xml" ContentType="application/vnd.openxmlformats-officedocument.themeOverride+xml"/>
  <Override PartName="/ppt/notesSlides/notesSlide27.xml" ContentType="application/vnd.openxmlformats-officedocument.presentationml.notesSlide+xml"/>
  <Override PartName="/ppt/charts/chart27.xml" ContentType="application/vnd.openxmlformats-officedocument.drawingml.chart+xml"/>
  <Override PartName="/ppt/charts/style26.xml" ContentType="application/vnd.ms-office.chartstyle+xml"/>
  <Override PartName="/ppt/charts/colors26.xml" ContentType="application/vnd.ms-office.chartcolorstyle+xml"/>
  <Override PartName="/ppt/notesSlides/notesSlide28.xml" ContentType="application/vnd.openxmlformats-officedocument.presentationml.notesSlide+xml"/>
  <Override PartName="/ppt/charts/chart28.xml" ContentType="application/vnd.openxmlformats-officedocument.drawingml.chart+xml"/>
  <Override PartName="/ppt/charts/style27.xml" ContentType="application/vnd.ms-office.chartstyle+xml"/>
  <Override PartName="/ppt/charts/colors27.xml" ContentType="application/vnd.ms-office.chartcolorstyle+xml"/>
  <Override PartName="/ppt/notesSlides/notesSlide29.xml" ContentType="application/vnd.openxmlformats-officedocument.presentationml.notesSlide+xml"/>
  <Override PartName="/ppt/charts/chart29.xml" ContentType="application/vnd.openxmlformats-officedocument.drawingml.chart+xml"/>
  <Override PartName="/ppt/charts/style28.xml" ContentType="application/vnd.ms-office.chartstyle+xml"/>
  <Override PartName="/ppt/charts/colors28.xml" ContentType="application/vnd.ms-office.chartcolorstyle+xml"/>
  <Override PartName="/ppt/theme/themeOverride12.xml" ContentType="application/vnd.openxmlformats-officedocument.themeOverr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76" r:id="rId2"/>
    <p:sldMasterId id="2147483806" r:id="rId3"/>
    <p:sldMasterId id="2147483841" r:id="rId4"/>
  </p:sldMasterIdLst>
  <p:notesMasterIdLst>
    <p:notesMasterId r:id="rId51"/>
  </p:notesMasterIdLst>
  <p:sldIdLst>
    <p:sldId id="763" r:id="rId5"/>
    <p:sldId id="765" r:id="rId6"/>
    <p:sldId id="766" r:id="rId7"/>
    <p:sldId id="1962" r:id="rId8"/>
    <p:sldId id="1951" r:id="rId9"/>
    <p:sldId id="296" r:id="rId10"/>
    <p:sldId id="767" r:id="rId11"/>
    <p:sldId id="769" r:id="rId12"/>
    <p:sldId id="1984" r:id="rId13"/>
    <p:sldId id="1985" r:id="rId14"/>
    <p:sldId id="1980" r:id="rId15"/>
    <p:sldId id="1965" r:id="rId16"/>
    <p:sldId id="1982" r:id="rId17"/>
    <p:sldId id="1979" r:id="rId18"/>
    <p:sldId id="1981" r:id="rId19"/>
    <p:sldId id="795" r:id="rId20"/>
    <p:sldId id="676" r:id="rId21"/>
    <p:sldId id="796" r:id="rId22"/>
    <p:sldId id="675" r:id="rId23"/>
    <p:sldId id="871" r:id="rId24"/>
    <p:sldId id="1978" r:id="rId25"/>
    <p:sldId id="1968" r:id="rId26"/>
    <p:sldId id="1959" r:id="rId27"/>
    <p:sldId id="841" r:id="rId28"/>
    <p:sldId id="893" r:id="rId29"/>
    <p:sldId id="498" r:id="rId30"/>
    <p:sldId id="1974" r:id="rId31"/>
    <p:sldId id="921" r:id="rId32"/>
    <p:sldId id="1947" r:id="rId33"/>
    <p:sldId id="1975" r:id="rId34"/>
    <p:sldId id="891" r:id="rId35"/>
    <p:sldId id="1950" r:id="rId36"/>
    <p:sldId id="1976" r:id="rId37"/>
    <p:sldId id="870" r:id="rId38"/>
    <p:sldId id="1942" r:id="rId39"/>
    <p:sldId id="920" r:id="rId40"/>
    <p:sldId id="1977" r:id="rId41"/>
    <p:sldId id="1960" r:id="rId42"/>
    <p:sldId id="1983" r:id="rId43"/>
    <p:sldId id="442" r:id="rId44"/>
    <p:sldId id="1970" r:id="rId45"/>
    <p:sldId id="1952" r:id="rId46"/>
    <p:sldId id="1969" r:id="rId47"/>
    <p:sldId id="1963" r:id="rId48"/>
    <p:sldId id="1957" r:id="rId49"/>
    <p:sldId id="1971" r:id="rId50"/>
  </p:sldIdLst>
  <p:sldSz cx="12192000" cy="6858000"/>
  <p:notesSz cx="6858000" cy="9144000"/>
  <p:embeddedFontLst>
    <p:embeddedFont>
      <p:font typeface="Arial Black" panose="020B0A04020102020204" pitchFamily="34" charset="0"/>
      <p:bold r:id="rId52"/>
    </p:embeddedFont>
    <p:embeddedFont>
      <p:font typeface="Dreaming Outloud Pro" panose="03050502040302030504" pitchFamily="66" charset="0"/>
      <p:regular r:id="rId53"/>
      <p:italic r:id="rId54"/>
    </p:embeddedFont>
    <p:embeddedFont>
      <p:font typeface="Tenorite" panose="00000500000000000000" pitchFamily="2" charset="0"/>
      <p:regular r:id="rId55"/>
      <p:bold r:id="rId56"/>
      <p:italic r:id="rId57"/>
      <p:boldItalic r:id="rId58"/>
    </p:embeddedFont>
    <p:embeddedFont>
      <p:font typeface="Verdana" panose="020B0604030504040204" pitchFamily="34" charset="0"/>
      <p:regular r:id="rId59"/>
      <p:bold r:id="rId60"/>
      <p:italic r:id="rId61"/>
      <p:boldItalic r:id="rId62"/>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1541"/>
    <a:srgbClr val="000000"/>
    <a:srgbClr val="404040"/>
    <a:srgbClr val="6C6C6C"/>
    <a:srgbClr val="00B050"/>
    <a:srgbClr val="FFC000"/>
    <a:srgbClr val="0E0433"/>
    <a:srgbClr val="7F7F7F"/>
    <a:srgbClr val="117EAC"/>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04" autoAdjust="0"/>
  </p:normalViewPr>
  <p:slideViewPr>
    <p:cSldViewPr snapToGrid="0">
      <p:cViewPr varScale="1">
        <p:scale>
          <a:sx n="101" d="100"/>
          <a:sy n="101" d="100"/>
        </p:scale>
        <p:origin x="954" y="10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font" Target="fonts/font4.fntdata"/><Relationship Id="rId63"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slideMaster" Target="slideMasters/slideMaster1.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font" Target="fonts/font2.fntdata"/><Relationship Id="rId58" Type="http://schemas.openxmlformats.org/officeDocument/2006/relationships/font" Target="fonts/font7.fntdata"/><Relationship Id="rId66"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font" Target="fonts/font10.fnt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font" Target="fonts/font5.fntdata"/><Relationship Id="rId64"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slideMaster" Target="slideMasters/slideMaster2.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font" Target="fonts/font8.fntdata"/><Relationship Id="rId67" Type="http://schemas.microsoft.com/office/2018/10/relationships/authors" Targe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3.fntdata"/><Relationship Id="rId62" Type="http://schemas.openxmlformats.org/officeDocument/2006/relationships/font" Target="fonts/font11.fntdata"/><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font" Target="fonts/font6.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font" Target="fonts/font1.fntdata"/><Relationship Id="rId60" Type="http://schemas.openxmlformats.org/officeDocument/2006/relationships/font" Target="fonts/font9.fntdata"/><Relationship Id="rId65" Type="http://schemas.openxmlformats.org/officeDocument/2006/relationships/theme" Target="theme/theme1.xml"/><Relationship Id="rId4" Type="http://schemas.openxmlformats.org/officeDocument/2006/relationships/slideMaster" Target="slideMasters/slideMaster3.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3.xm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5.xml"/><Relationship Id="rId1" Type="http://schemas.microsoft.com/office/2011/relationships/chartStyle" Target="style15.xml"/></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7.xml"/><Relationship Id="rId1" Type="http://schemas.microsoft.com/office/2011/relationships/chartStyle" Target="style17.xml"/></Relationships>
</file>

<file path=ppt/charts/_rels/chart19.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19.xml"/><Relationship Id="rId1" Type="http://schemas.microsoft.com/office/2011/relationships/chartStyle" Target="style19.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0.xml"/><Relationship Id="rId1" Type="http://schemas.microsoft.com/office/2011/relationships/chartStyle" Target="style20.xml"/><Relationship Id="rId4" Type="http://schemas.openxmlformats.org/officeDocument/2006/relationships/chartUserShapes" Target="../drawings/drawing1.xml"/></Relationships>
</file>

<file path=ppt/charts/_rels/chart22.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21.xml"/><Relationship Id="rId1" Type="http://schemas.microsoft.com/office/2011/relationships/chartStyle" Target="style21.xml"/><Relationship Id="rId4" Type="http://schemas.openxmlformats.org/officeDocument/2006/relationships/package" Target="../embeddings/Microsoft_Excel_Worksheet21.xlsx"/></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2.xml"/><Relationship Id="rId1" Type="http://schemas.microsoft.com/office/2011/relationships/chartStyle" Target="style22.xml"/></Relationships>
</file>

<file path=ppt/charts/_rels/chart24.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23.xml"/><Relationship Id="rId1" Type="http://schemas.microsoft.com/office/2011/relationships/chartStyle" Target="style23.xml"/><Relationship Id="rId4" Type="http://schemas.openxmlformats.org/officeDocument/2006/relationships/package" Target="../embeddings/Microsoft_Excel_Worksheet23.xlsx"/></Relationships>
</file>

<file path=ppt/charts/_rels/chart25.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24.xml"/><Relationship Id="rId1" Type="http://schemas.microsoft.com/office/2011/relationships/chartStyle" Target="style24.xml"/><Relationship Id="rId4" Type="http://schemas.openxmlformats.org/officeDocument/2006/relationships/package" Target="../embeddings/Microsoft_Excel_Worksheet24.xlsx"/></Relationships>
</file>

<file path=ppt/charts/_rels/chart26.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25.xml"/><Relationship Id="rId1" Type="http://schemas.microsoft.com/office/2011/relationships/chartStyle" Target="style25.xml"/><Relationship Id="rId4" Type="http://schemas.openxmlformats.org/officeDocument/2006/relationships/package" Target="../embeddings/Microsoft_Excel_Worksheet25.xlsx"/></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6.xml"/><Relationship Id="rId1" Type="http://schemas.microsoft.com/office/2011/relationships/chartStyle" Target="style26.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7.xml"/><Relationship Id="rId1" Type="http://schemas.microsoft.com/office/2011/relationships/chartStyle" Target="style27.xml"/></Relationships>
</file>

<file path=ppt/charts/_rels/chart29.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28.xml"/><Relationship Id="rId1" Type="http://schemas.microsoft.com/office/2011/relationships/chartStyle" Target="style28.xml"/><Relationship Id="rId4" Type="http://schemas.openxmlformats.org/officeDocument/2006/relationships/package" Target="../embeddings/Microsoft_Excel_Worksheet28.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400" b="0" i="0" u="none" strike="noStrike" kern="1200" spc="0" baseline="0">
                <a:solidFill>
                  <a:schemeClr val="tx1">
                    <a:lumMod val="65000"/>
                    <a:lumOff val="35000"/>
                  </a:schemeClr>
                </a:solidFill>
                <a:latin typeface="+mn-lt"/>
                <a:ea typeface="+mn-ea"/>
                <a:cs typeface="+mn-cs"/>
              </a:defRPr>
            </a:pPr>
            <a:r>
              <a:rPr lang="en-GB" sz="1400" b="1" i="0" u="none" strike="noStrike" kern="1200" spc="0" baseline="0" dirty="0">
                <a:solidFill>
                  <a:srgbClr val="C00000"/>
                </a:solidFill>
                <a:latin typeface="Arial" panose="020B0604020202020204" pitchFamily="34" charset="0"/>
                <a:cs typeface="Arial" panose="020B0604020202020204" pitchFamily="34" charset="0"/>
              </a:rPr>
              <a:t>Figure 1. Incidence of UK short breaks or holidays intended within next 3 month and taken in last 3 months of UK adult population, Percentage, October 2025, UK</a:t>
            </a:r>
          </a:p>
        </c:rich>
      </c:tx>
      <c:layout>
        <c:manualLayout>
          <c:xMode val="edge"/>
          <c:yMode val="edge"/>
          <c:x val="0"/>
          <c:y val="6.3750811630657912E-3"/>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9.365768471633831E-3"/>
          <c:y val="0.32930004871666352"/>
          <c:w val="0.99063423152836616"/>
          <c:h val="0.51318775894061208"/>
        </c:manualLayout>
      </c:layout>
      <c:lineChart>
        <c:grouping val="standard"/>
        <c:varyColors val="0"/>
        <c:ser>
          <c:idx val="1"/>
          <c:order val="0"/>
          <c:tx>
            <c:strRef>
              <c:f>Sheet1!$A$2</c:f>
              <c:strCache>
                <c:ptCount val="1"/>
                <c:pt idx="0">
                  <c:v>Overseas Trip Intentions</c:v>
                </c:pt>
              </c:strCache>
            </c:strRef>
          </c:tx>
          <c:spPr>
            <a:ln w="28575" cap="rnd">
              <a:solidFill>
                <a:schemeClr val="accent2"/>
              </a:solidFill>
              <a:round/>
            </a:ln>
            <a:effectLst/>
          </c:spPr>
          <c:marker>
            <c:symbol val="square"/>
            <c:size val="5"/>
            <c:spPr>
              <a:solidFill>
                <a:srgbClr val="31275A"/>
              </a:solidFill>
              <a:ln w="9525">
                <a:solidFill>
                  <a:srgbClr val="31275A"/>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Sheet1!$B$1:$BQ$1</c:f>
              <c:strCache>
                <c:ptCount val="22"/>
                <c:pt idx="0">
                  <c:v>J-M</c:v>
                </c:pt>
                <c:pt idx="1">
                  <c:v>F-A</c:v>
                </c:pt>
                <c:pt idx="2">
                  <c:v>M-M</c:v>
                </c:pt>
                <c:pt idx="3">
                  <c:v>A-J</c:v>
                </c:pt>
                <c:pt idx="4">
                  <c:v>M-J</c:v>
                </c:pt>
                <c:pt idx="5">
                  <c:v>J-A</c:v>
                </c:pt>
                <c:pt idx="6">
                  <c:v>J-S</c:v>
                </c:pt>
                <c:pt idx="7">
                  <c:v>A-O</c:v>
                </c:pt>
                <c:pt idx="8">
                  <c:v>S-N</c:v>
                </c:pt>
                <c:pt idx="9">
                  <c:v>O-D</c:v>
                </c:pt>
                <c:pt idx="10">
                  <c:v>N-J</c:v>
                </c:pt>
                <c:pt idx="11">
                  <c:v>D-F</c:v>
                </c:pt>
                <c:pt idx="12">
                  <c:v>J-M</c:v>
                </c:pt>
                <c:pt idx="13">
                  <c:v>F-A</c:v>
                </c:pt>
                <c:pt idx="14">
                  <c:v>M-M</c:v>
                </c:pt>
                <c:pt idx="15">
                  <c:v>A-J</c:v>
                </c:pt>
                <c:pt idx="16">
                  <c:v>M-J</c:v>
                </c:pt>
                <c:pt idx="17">
                  <c:v>J-A</c:v>
                </c:pt>
                <c:pt idx="18">
                  <c:v>J-S</c:v>
                </c:pt>
                <c:pt idx="19">
                  <c:v>A-O</c:v>
                </c:pt>
                <c:pt idx="20">
                  <c:v>S-N</c:v>
                </c:pt>
                <c:pt idx="21">
                  <c:v>O-D</c:v>
                </c:pt>
              </c:strCache>
            </c:strRef>
          </c:cat>
          <c:val>
            <c:numRef>
              <c:f>Sheet1!$B$2:$BQ$2</c:f>
            </c:numRef>
          </c:val>
          <c:smooth val="0"/>
          <c:extLst>
            <c:ext xmlns:c16="http://schemas.microsoft.com/office/drawing/2014/chart" uri="{C3380CC4-5D6E-409C-BE32-E72D297353CC}">
              <c16:uniqueId val="{00000006-EC6A-4D3D-BA30-91CC9B1F528D}"/>
            </c:ext>
          </c:extLst>
        </c:ser>
        <c:ser>
          <c:idx val="2"/>
          <c:order val="1"/>
          <c:tx>
            <c:strRef>
              <c:f>Sheet1!$A$3</c:f>
              <c:strCache>
                <c:ptCount val="1"/>
                <c:pt idx="0">
                  <c:v>Overseas Trips Taken</c:v>
                </c:pt>
              </c:strCache>
            </c:strRef>
          </c:tx>
          <c:spPr>
            <a:ln w="28575" cap="rnd">
              <a:solidFill>
                <a:schemeClr val="accent3"/>
              </a:solidFill>
              <a:round/>
            </a:ln>
            <a:effectLst/>
          </c:spPr>
          <c:marker>
            <c:symbol val="square"/>
            <c:size val="5"/>
            <c:spPr>
              <a:solidFill>
                <a:srgbClr val="31275A"/>
              </a:solidFill>
              <a:ln w="9525">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Sheet1!$B$1:$BQ$1</c:f>
              <c:strCache>
                <c:ptCount val="22"/>
                <c:pt idx="0">
                  <c:v>J-M</c:v>
                </c:pt>
                <c:pt idx="1">
                  <c:v>F-A</c:v>
                </c:pt>
                <c:pt idx="2">
                  <c:v>M-M</c:v>
                </c:pt>
                <c:pt idx="3">
                  <c:v>A-J</c:v>
                </c:pt>
                <c:pt idx="4">
                  <c:v>M-J</c:v>
                </c:pt>
                <c:pt idx="5">
                  <c:v>J-A</c:v>
                </c:pt>
                <c:pt idx="6">
                  <c:v>J-S</c:v>
                </c:pt>
                <c:pt idx="7">
                  <c:v>A-O</c:v>
                </c:pt>
                <c:pt idx="8">
                  <c:v>S-N</c:v>
                </c:pt>
                <c:pt idx="9">
                  <c:v>O-D</c:v>
                </c:pt>
                <c:pt idx="10">
                  <c:v>N-J</c:v>
                </c:pt>
                <c:pt idx="11">
                  <c:v>D-F</c:v>
                </c:pt>
                <c:pt idx="12">
                  <c:v>J-M</c:v>
                </c:pt>
                <c:pt idx="13">
                  <c:v>F-A</c:v>
                </c:pt>
                <c:pt idx="14">
                  <c:v>M-M</c:v>
                </c:pt>
                <c:pt idx="15">
                  <c:v>A-J</c:v>
                </c:pt>
                <c:pt idx="16">
                  <c:v>M-J</c:v>
                </c:pt>
                <c:pt idx="17">
                  <c:v>J-A</c:v>
                </c:pt>
                <c:pt idx="18">
                  <c:v>J-S</c:v>
                </c:pt>
                <c:pt idx="19">
                  <c:v>A-O</c:v>
                </c:pt>
                <c:pt idx="20">
                  <c:v>S-N</c:v>
                </c:pt>
                <c:pt idx="21">
                  <c:v>O-D</c:v>
                </c:pt>
              </c:strCache>
            </c:strRef>
          </c:cat>
          <c:val>
            <c:numRef>
              <c:f>Sheet1!$B$3:$BQ$3</c:f>
            </c:numRef>
          </c:val>
          <c:smooth val="0"/>
          <c:extLst>
            <c:ext xmlns:c16="http://schemas.microsoft.com/office/drawing/2014/chart" uri="{C3380CC4-5D6E-409C-BE32-E72D297353CC}">
              <c16:uniqueId val="{00000014-EC6A-4D3D-BA30-91CC9B1F528D}"/>
            </c:ext>
          </c:extLst>
        </c:ser>
        <c:ser>
          <c:idx val="0"/>
          <c:order val="2"/>
          <c:tx>
            <c:strRef>
              <c:f>Sheet1!$A$4</c:f>
              <c:strCache>
                <c:ptCount val="1"/>
                <c:pt idx="0">
                  <c:v>UK Trips Intended</c:v>
                </c:pt>
              </c:strCache>
            </c:strRef>
          </c:tx>
          <c:spPr>
            <a:ln w="28575" cap="rnd">
              <a:solidFill>
                <a:srgbClr val="31275A"/>
              </a:solidFill>
              <a:prstDash val="sysDash"/>
              <a:round/>
            </a:ln>
            <a:effectLst/>
          </c:spPr>
          <c:marker>
            <c:symbol val="square"/>
            <c:size val="5"/>
            <c:spPr>
              <a:solidFill>
                <a:srgbClr val="31275A"/>
              </a:solidFill>
              <a:ln w="9525">
                <a:solidFill>
                  <a:srgbClr val="31275A"/>
                </a:solidFill>
              </a:ln>
              <a:effectLst/>
            </c:spPr>
          </c:marker>
          <c:dLbls>
            <c:dLbl>
              <c:idx val="6"/>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2340-4EE5-B4CA-E37D3BF52AD1}"/>
                </c:ext>
              </c:extLst>
            </c:dLbl>
            <c:dLbl>
              <c:idx val="18"/>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2340-4EE5-B4CA-E37D3BF52AD1}"/>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Sheet1!$B$1:$BQ$1</c:f>
              <c:strCache>
                <c:ptCount val="22"/>
                <c:pt idx="0">
                  <c:v>J-M</c:v>
                </c:pt>
                <c:pt idx="1">
                  <c:v>F-A</c:v>
                </c:pt>
                <c:pt idx="2">
                  <c:v>M-M</c:v>
                </c:pt>
                <c:pt idx="3">
                  <c:v>A-J</c:v>
                </c:pt>
                <c:pt idx="4">
                  <c:v>M-J</c:v>
                </c:pt>
                <c:pt idx="5">
                  <c:v>J-A</c:v>
                </c:pt>
                <c:pt idx="6">
                  <c:v>J-S</c:v>
                </c:pt>
                <c:pt idx="7">
                  <c:v>A-O</c:v>
                </c:pt>
                <c:pt idx="8">
                  <c:v>S-N</c:v>
                </c:pt>
                <c:pt idx="9">
                  <c:v>O-D</c:v>
                </c:pt>
                <c:pt idx="10">
                  <c:v>N-J</c:v>
                </c:pt>
                <c:pt idx="11">
                  <c:v>D-F</c:v>
                </c:pt>
                <c:pt idx="12">
                  <c:v>J-M</c:v>
                </c:pt>
                <c:pt idx="13">
                  <c:v>F-A</c:v>
                </c:pt>
                <c:pt idx="14">
                  <c:v>M-M</c:v>
                </c:pt>
                <c:pt idx="15">
                  <c:v>A-J</c:v>
                </c:pt>
                <c:pt idx="16">
                  <c:v>M-J</c:v>
                </c:pt>
                <c:pt idx="17">
                  <c:v>J-A</c:v>
                </c:pt>
                <c:pt idx="18">
                  <c:v>J-S</c:v>
                </c:pt>
                <c:pt idx="19">
                  <c:v>A-O</c:v>
                </c:pt>
                <c:pt idx="20">
                  <c:v>S-N</c:v>
                </c:pt>
                <c:pt idx="21">
                  <c:v>O-D</c:v>
                </c:pt>
              </c:strCache>
            </c:strRef>
          </c:cat>
          <c:val>
            <c:numRef>
              <c:f>Sheet1!$B$4:$BQ$4</c:f>
              <c:numCache>
                <c:formatCode>0%</c:formatCode>
                <c:ptCount val="22"/>
                <c:pt idx="0">
                  <c:v>0.23</c:v>
                </c:pt>
                <c:pt idx="1">
                  <c:v>0.28999999999999998</c:v>
                </c:pt>
                <c:pt idx="2">
                  <c:v>0.28999999999999998</c:v>
                </c:pt>
                <c:pt idx="3">
                  <c:v>0.33</c:v>
                </c:pt>
                <c:pt idx="4">
                  <c:v>0.38</c:v>
                </c:pt>
                <c:pt idx="5">
                  <c:v>0.45</c:v>
                </c:pt>
                <c:pt idx="6">
                  <c:v>0.51</c:v>
                </c:pt>
                <c:pt idx="7">
                  <c:v>0.45</c:v>
                </c:pt>
                <c:pt idx="8">
                  <c:v>0.33</c:v>
                </c:pt>
                <c:pt idx="9">
                  <c:v>0.32</c:v>
                </c:pt>
                <c:pt idx="10">
                  <c:v>0.25</c:v>
                </c:pt>
                <c:pt idx="11">
                  <c:v>0.23</c:v>
                </c:pt>
                <c:pt idx="12">
                  <c:v>0.23</c:v>
                </c:pt>
                <c:pt idx="13">
                  <c:v>0.28000000000000003</c:v>
                </c:pt>
                <c:pt idx="14">
                  <c:v>0.31</c:v>
                </c:pt>
                <c:pt idx="15">
                  <c:v>0.33</c:v>
                </c:pt>
                <c:pt idx="16">
                  <c:v>0.37</c:v>
                </c:pt>
                <c:pt idx="17">
                  <c:v>0.44</c:v>
                </c:pt>
                <c:pt idx="18">
                  <c:v>0.48</c:v>
                </c:pt>
                <c:pt idx="19">
                  <c:v>0.43</c:v>
                </c:pt>
                <c:pt idx="20">
                  <c:v>0.3</c:v>
                </c:pt>
                <c:pt idx="21">
                  <c:v>0.31</c:v>
                </c:pt>
              </c:numCache>
            </c:numRef>
          </c:val>
          <c:smooth val="1"/>
          <c:extLst>
            <c:ext xmlns:c16="http://schemas.microsoft.com/office/drawing/2014/chart" uri="{C3380CC4-5D6E-409C-BE32-E72D297353CC}">
              <c16:uniqueId val="{0000000E-2340-4EE5-B4CA-E37D3BF52AD1}"/>
            </c:ext>
          </c:extLst>
        </c:ser>
        <c:ser>
          <c:idx val="3"/>
          <c:order val="3"/>
          <c:tx>
            <c:strRef>
              <c:f>Sheet1!$A$5</c:f>
              <c:strCache>
                <c:ptCount val="1"/>
                <c:pt idx="0">
                  <c:v>UK Trips Taken</c:v>
                </c:pt>
              </c:strCache>
            </c:strRef>
          </c:tx>
          <c:spPr>
            <a:ln w="28575" cap="rnd">
              <a:solidFill>
                <a:srgbClr val="31275A"/>
              </a:solidFill>
              <a:round/>
            </a:ln>
            <a:effectLst/>
          </c:spPr>
          <c:marker>
            <c:symbol val="square"/>
            <c:size val="5"/>
            <c:spPr>
              <a:solidFill>
                <a:srgbClr val="31275A"/>
              </a:solidFill>
              <a:ln w="9525">
                <a:noFill/>
              </a:ln>
              <a:effectLst/>
            </c:spPr>
          </c:marker>
          <c:dLbls>
            <c:dLbl>
              <c:idx val="6"/>
              <c:layout>
                <c:manualLayout>
                  <c:x val="-2.2493545749648385E-2"/>
                  <c:y val="-3.786798210861080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2340-4EE5-B4CA-E37D3BF52AD1}"/>
                </c:ext>
              </c:extLst>
            </c:dLbl>
            <c:dLbl>
              <c:idx val="18"/>
              <c:layout>
                <c:manualLayout>
                  <c:x val="-1.6476728761302021E-2"/>
                  <c:y val="-4.462556814146054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2340-4EE5-B4CA-E37D3BF52AD1}"/>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Sheet1!$B$1:$BQ$1</c:f>
              <c:strCache>
                <c:ptCount val="22"/>
                <c:pt idx="0">
                  <c:v>J-M</c:v>
                </c:pt>
                <c:pt idx="1">
                  <c:v>F-A</c:v>
                </c:pt>
                <c:pt idx="2">
                  <c:v>M-M</c:v>
                </c:pt>
                <c:pt idx="3">
                  <c:v>A-J</c:v>
                </c:pt>
                <c:pt idx="4">
                  <c:v>M-J</c:v>
                </c:pt>
                <c:pt idx="5">
                  <c:v>J-A</c:v>
                </c:pt>
                <c:pt idx="6">
                  <c:v>J-S</c:v>
                </c:pt>
                <c:pt idx="7">
                  <c:v>A-O</c:v>
                </c:pt>
                <c:pt idx="8">
                  <c:v>S-N</c:v>
                </c:pt>
                <c:pt idx="9">
                  <c:v>O-D</c:v>
                </c:pt>
                <c:pt idx="10">
                  <c:v>N-J</c:v>
                </c:pt>
                <c:pt idx="11">
                  <c:v>D-F</c:v>
                </c:pt>
                <c:pt idx="12">
                  <c:v>J-M</c:v>
                </c:pt>
                <c:pt idx="13">
                  <c:v>F-A</c:v>
                </c:pt>
                <c:pt idx="14">
                  <c:v>M-M</c:v>
                </c:pt>
                <c:pt idx="15">
                  <c:v>A-J</c:v>
                </c:pt>
                <c:pt idx="16">
                  <c:v>M-J</c:v>
                </c:pt>
                <c:pt idx="17">
                  <c:v>J-A</c:v>
                </c:pt>
                <c:pt idx="18">
                  <c:v>J-S</c:v>
                </c:pt>
                <c:pt idx="19">
                  <c:v>A-O</c:v>
                </c:pt>
                <c:pt idx="20">
                  <c:v>S-N</c:v>
                </c:pt>
                <c:pt idx="21">
                  <c:v>O-D</c:v>
                </c:pt>
              </c:strCache>
            </c:strRef>
          </c:cat>
          <c:val>
            <c:numRef>
              <c:f>Sheet1!$B$5:$BQ$5</c:f>
              <c:numCache>
                <c:formatCode>0%</c:formatCode>
                <c:ptCount val="22"/>
                <c:pt idx="0">
                  <c:v>0.14000000000000001</c:v>
                </c:pt>
                <c:pt idx="1">
                  <c:v>0.18</c:v>
                </c:pt>
                <c:pt idx="2">
                  <c:v>0.21</c:v>
                </c:pt>
                <c:pt idx="3">
                  <c:v>0.22</c:v>
                </c:pt>
                <c:pt idx="4">
                  <c:v>0.23</c:v>
                </c:pt>
                <c:pt idx="5">
                  <c:v>0.25</c:v>
                </c:pt>
                <c:pt idx="6">
                  <c:v>0.25</c:v>
                </c:pt>
                <c:pt idx="7">
                  <c:v>0.24</c:v>
                </c:pt>
                <c:pt idx="8">
                  <c:v>0.25</c:v>
                </c:pt>
                <c:pt idx="9">
                  <c:v>0.24</c:v>
                </c:pt>
                <c:pt idx="10">
                  <c:v>0.17</c:v>
                </c:pt>
                <c:pt idx="11">
                  <c:v>0.16</c:v>
                </c:pt>
                <c:pt idx="12">
                  <c:v>0.14000000000000001</c:v>
                </c:pt>
                <c:pt idx="13">
                  <c:v>0.17</c:v>
                </c:pt>
                <c:pt idx="14">
                  <c:v>0.21</c:v>
                </c:pt>
                <c:pt idx="15">
                  <c:v>0.22</c:v>
                </c:pt>
                <c:pt idx="16">
                  <c:v>0.24</c:v>
                </c:pt>
                <c:pt idx="17">
                  <c:v>0.24</c:v>
                </c:pt>
                <c:pt idx="18">
                  <c:v>0.25</c:v>
                </c:pt>
              </c:numCache>
            </c:numRef>
          </c:val>
          <c:smooth val="1"/>
          <c:extLst>
            <c:ext xmlns:c16="http://schemas.microsoft.com/office/drawing/2014/chart" uri="{C3380CC4-5D6E-409C-BE32-E72D297353CC}">
              <c16:uniqueId val="{0000000F-2340-4EE5-B4CA-E37D3BF52AD1}"/>
            </c:ext>
          </c:extLst>
        </c:ser>
        <c:ser>
          <c:idx val="4"/>
          <c:order val="4"/>
          <c:tx>
            <c:strRef>
              <c:f>Sheet1!#REF!</c:f>
              <c:strCache>
                <c:ptCount val="1"/>
                <c:pt idx="0">
                  <c:v>#REF!</c:v>
                </c:pt>
              </c:strCache>
              <c:extLst xmlns:c15="http://schemas.microsoft.com/office/drawing/2012/chart"/>
            </c:strRef>
          </c:tx>
          <c:spPr>
            <a:ln w="28575" cap="rnd">
              <a:solidFill>
                <a:schemeClr val="accent5"/>
              </a:solidFill>
              <a:round/>
            </a:ln>
            <a:effectLst/>
          </c:spPr>
          <c:marker>
            <c:symbol val="square"/>
            <c:size val="6"/>
            <c:spPr>
              <a:solidFill>
                <a:srgbClr val="FF0000"/>
              </a:solidFill>
              <a:ln w="9525">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Sheet1!$B$1:$BQ$1</c:f>
              <c:strCache>
                <c:ptCount val="22"/>
                <c:pt idx="0">
                  <c:v>J-M</c:v>
                </c:pt>
                <c:pt idx="1">
                  <c:v>F-A</c:v>
                </c:pt>
                <c:pt idx="2">
                  <c:v>M-M</c:v>
                </c:pt>
                <c:pt idx="3">
                  <c:v>A-J</c:v>
                </c:pt>
                <c:pt idx="4">
                  <c:v>M-J</c:v>
                </c:pt>
                <c:pt idx="5">
                  <c:v>J-A</c:v>
                </c:pt>
                <c:pt idx="6">
                  <c:v>J-S</c:v>
                </c:pt>
                <c:pt idx="7">
                  <c:v>A-O</c:v>
                </c:pt>
                <c:pt idx="8">
                  <c:v>S-N</c:v>
                </c:pt>
                <c:pt idx="9">
                  <c:v>O-D</c:v>
                </c:pt>
                <c:pt idx="10">
                  <c:v>N-J</c:v>
                </c:pt>
                <c:pt idx="11">
                  <c:v>D-F</c:v>
                </c:pt>
                <c:pt idx="12">
                  <c:v>J-M</c:v>
                </c:pt>
                <c:pt idx="13">
                  <c:v>F-A</c:v>
                </c:pt>
                <c:pt idx="14">
                  <c:v>M-M</c:v>
                </c:pt>
                <c:pt idx="15">
                  <c:v>A-J</c:v>
                </c:pt>
                <c:pt idx="16">
                  <c:v>M-J</c:v>
                </c:pt>
                <c:pt idx="17">
                  <c:v>J-A</c:v>
                </c:pt>
                <c:pt idx="18">
                  <c:v>J-S</c:v>
                </c:pt>
                <c:pt idx="19">
                  <c:v>A-O</c:v>
                </c:pt>
                <c:pt idx="20">
                  <c:v>S-N</c:v>
                </c:pt>
                <c:pt idx="21">
                  <c:v>O-D</c:v>
                </c:pt>
              </c:strCache>
              <c:extLst xmlns:c15="http://schemas.microsoft.com/office/drawing/2012/chart"/>
            </c:strRef>
          </c:cat>
          <c:val>
            <c:numRef>
              <c:f>Sheet1!#REF!</c:f>
              <c:numCache>
                <c:formatCode>General</c:formatCode>
                <c:ptCount val="1"/>
                <c:pt idx="0">
                  <c:v>1</c:v>
                </c:pt>
              </c:numCache>
              <c:extLst xmlns:c15="http://schemas.microsoft.com/office/drawing/2012/chart"/>
            </c:numRef>
          </c:val>
          <c:smooth val="1"/>
          <c:extLst xmlns:c15="http://schemas.microsoft.com/office/drawing/2012/chart">
            <c:ext xmlns:c16="http://schemas.microsoft.com/office/drawing/2014/chart" uri="{C3380CC4-5D6E-409C-BE32-E72D297353CC}">
              <c16:uniqueId val="{00000010-2340-4EE5-B4CA-E37D3BF52AD1}"/>
            </c:ext>
          </c:extLst>
        </c:ser>
        <c:ser>
          <c:idx val="5"/>
          <c:order val="5"/>
          <c:tx>
            <c:strRef>
              <c:f>Sheet1!#REF!</c:f>
              <c:strCache>
                <c:ptCount val="1"/>
                <c:pt idx="0">
                  <c:v>#REF!</c:v>
                </c:pt>
              </c:strCache>
              <c:extLst xmlns:c15="http://schemas.microsoft.com/office/drawing/2012/chart"/>
            </c:strRef>
          </c:tx>
          <c:spPr>
            <a:ln w="28575" cap="rnd">
              <a:solidFill>
                <a:schemeClr val="accent6"/>
              </a:solidFill>
              <a:round/>
            </a:ln>
            <a:effectLst/>
          </c:spPr>
          <c:marker>
            <c:symbol val="square"/>
            <c:size val="7"/>
            <c:spPr>
              <a:solidFill>
                <a:srgbClr val="FF0000"/>
              </a:solidFill>
              <a:ln w="9525">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Sheet1!$B$1:$BQ$1</c:f>
              <c:strCache>
                <c:ptCount val="22"/>
                <c:pt idx="0">
                  <c:v>J-M</c:v>
                </c:pt>
                <c:pt idx="1">
                  <c:v>F-A</c:v>
                </c:pt>
                <c:pt idx="2">
                  <c:v>M-M</c:v>
                </c:pt>
                <c:pt idx="3">
                  <c:v>A-J</c:v>
                </c:pt>
                <c:pt idx="4">
                  <c:v>M-J</c:v>
                </c:pt>
                <c:pt idx="5">
                  <c:v>J-A</c:v>
                </c:pt>
                <c:pt idx="6">
                  <c:v>J-S</c:v>
                </c:pt>
                <c:pt idx="7">
                  <c:v>A-O</c:v>
                </c:pt>
                <c:pt idx="8">
                  <c:v>S-N</c:v>
                </c:pt>
                <c:pt idx="9">
                  <c:v>O-D</c:v>
                </c:pt>
                <c:pt idx="10">
                  <c:v>N-J</c:v>
                </c:pt>
                <c:pt idx="11">
                  <c:v>D-F</c:v>
                </c:pt>
                <c:pt idx="12">
                  <c:v>J-M</c:v>
                </c:pt>
                <c:pt idx="13">
                  <c:v>F-A</c:v>
                </c:pt>
                <c:pt idx="14">
                  <c:v>M-M</c:v>
                </c:pt>
                <c:pt idx="15">
                  <c:v>A-J</c:v>
                </c:pt>
                <c:pt idx="16">
                  <c:v>M-J</c:v>
                </c:pt>
                <c:pt idx="17">
                  <c:v>J-A</c:v>
                </c:pt>
                <c:pt idx="18">
                  <c:v>J-S</c:v>
                </c:pt>
                <c:pt idx="19">
                  <c:v>A-O</c:v>
                </c:pt>
                <c:pt idx="20">
                  <c:v>S-N</c:v>
                </c:pt>
                <c:pt idx="21">
                  <c:v>O-D</c:v>
                </c:pt>
              </c:strCache>
              <c:extLst xmlns:c15="http://schemas.microsoft.com/office/drawing/2012/chart"/>
            </c:strRef>
          </c:cat>
          <c:val>
            <c:numRef>
              <c:f>Sheet1!#REF!</c:f>
              <c:numCache>
                <c:formatCode>General</c:formatCode>
                <c:ptCount val="1"/>
                <c:pt idx="0">
                  <c:v>1</c:v>
                </c:pt>
              </c:numCache>
              <c:extLst xmlns:c15="http://schemas.microsoft.com/office/drawing/2012/chart"/>
            </c:numRef>
          </c:val>
          <c:smooth val="1"/>
          <c:extLst xmlns:c15="http://schemas.microsoft.com/office/drawing/2012/chart">
            <c:ext xmlns:c16="http://schemas.microsoft.com/office/drawing/2014/chart" uri="{C3380CC4-5D6E-409C-BE32-E72D297353CC}">
              <c16:uniqueId val="{00000011-2340-4EE5-B4CA-E37D3BF52AD1}"/>
            </c:ext>
          </c:extLst>
        </c:ser>
        <c:dLbls>
          <c:showLegendKey val="0"/>
          <c:showVal val="1"/>
          <c:showCatName val="0"/>
          <c:showSerName val="0"/>
          <c:showPercent val="0"/>
          <c:showBubbleSize val="0"/>
        </c:dLbls>
        <c:marker val="1"/>
        <c:smooth val="0"/>
        <c:axId val="-614278784"/>
        <c:axId val="-614279328"/>
        <c:extLst/>
      </c:lineChart>
      <c:catAx>
        <c:axId val="-61427878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614279328"/>
        <c:crosses val="autoZero"/>
        <c:auto val="1"/>
        <c:lblAlgn val="ctr"/>
        <c:lblOffset val="100"/>
        <c:noMultiLvlLbl val="0"/>
      </c:catAx>
      <c:valAx>
        <c:axId val="-614279328"/>
        <c:scaling>
          <c:orientation val="minMax"/>
          <c:max val="0.8"/>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42787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400" b="0" i="0" u="none" strike="noStrike" kern="1200" spc="0" baseline="0">
                <a:solidFill>
                  <a:schemeClr val="accent1">
                    <a:lumMod val="75000"/>
                  </a:schemeClr>
                </a:solidFill>
                <a:latin typeface="+mn-lt"/>
                <a:ea typeface="+mn-ea"/>
                <a:cs typeface="+mn-cs"/>
              </a:defRPr>
            </a:pPr>
            <a:r>
              <a:rPr lang="en-GB" sz="1400" b="1" dirty="0">
                <a:solidFill>
                  <a:srgbClr val="C00000"/>
                </a:solidFill>
                <a:latin typeface="Arial" panose="020B0604020202020204" pitchFamily="34" charset="0"/>
                <a:cs typeface="Arial" panose="020B0604020202020204" pitchFamily="34" charset="0"/>
              </a:rPr>
              <a:t>Figure 3. Main type of destination for intended Wales trips in </a:t>
            </a:r>
            <a:r>
              <a:rPr lang="en-GB" sz="1400" b="1" i="0" u="sng" strike="noStrike" kern="1200" spc="0" baseline="0" dirty="0">
                <a:solidFill>
                  <a:srgbClr val="C00000"/>
                </a:solidFill>
                <a:latin typeface="Arial" panose="020B0604020202020204" pitchFamily="34" charset="0"/>
                <a:cs typeface="Arial" panose="020B0604020202020204" pitchFamily="34" charset="0"/>
              </a:rPr>
              <a:t>summer</a:t>
            </a:r>
            <a:r>
              <a:rPr lang="en-GB" sz="1400" b="1" dirty="0">
                <a:solidFill>
                  <a:srgbClr val="C00000"/>
                </a:solidFill>
                <a:latin typeface="Arial" panose="020B0604020202020204" pitchFamily="34" charset="0"/>
                <a:cs typeface="Arial" panose="020B0604020202020204" pitchFamily="34" charset="0"/>
              </a:rPr>
              <a:t>, Percentage, </a:t>
            </a:r>
            <a:r>
              <a:rPr lang="en-GB" sz="1400" b="1" i="0" u="none" strike="noStrike" kern="1200" spc="0" baseline="0" dirty="0">
                <a:solidFill>
                  <a:srgbClr val="C00000"/>
                </a:solidFill>
                <a:latin typeface="Arial" panose="020B0604020202020204" pitchFamily="34" charset="0"/>
                <a:cs typeface="Arial" panose="020B0604020202020204" pitchFamily="34" charset="0"/>
              </a:rPr>
              <a:t>April to June 2025 and 2024 fieldwork</a:t>
            </a:r>
            <a:r>
              <a:rPr lang="en-GB" sz="1400" b="1" dirty="0">
                <a:solidFill>
                  <a:srgbClr val="C00000"/>
                </a:solidFill>
                <a:latin typeface="Arial" panose="020B0604020202020204" pitchFamily="34" charset="0"/>
                <a:cs typeface="Arial" panose="020B0604020202020204" pitchFamily="34" charset="0"/>
              </a:rPr>
              <a:t>, UK</a:t>
            </a:r>
          </a:p>
        </c:rich>
      </c:tx>
      <c:layout>
        <c:manualLayout>
          <c:xMode val="edge"/>
          <c:yMode val="edge"/>
          <c:x val="3.2314804156256208E-4"/>
          <c:y val="0"/>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accent1">
                  <a:lumMod val="75000"/>
                </a:schemeClr>
              </a:solidFill>
              <a:latin typeface="+mn-lt"/>
              <a:ea typeface="+mn-ea"/>
              <a:cs typeface="+mn-cs"/>
            </a:defRPr>
          </a:pPr>
          <a:endParaRPr lang="en-US"/>
        </a:p>
      </c:txPr>
    </c:title>
    <c:autoTitleDeleted val="0"/>
    <c:plotArea>
      <c:layout>
        <c:manualLayout>
          <c:layoutTarget val="inner"/>
          <c:xMode val="edge"/>
          <c:yMode val="edge"/>
          <c:x val="2.1719160104986878E-2"/>
          <c:y val="5.9173915116508748E-2"/>
          <c:w val="0.95667582774169158"/>
          <c:h val="0.74120246180564631"/>
        </c:manualLayout>
      </c:layout>
      <c:barChart>
        <c:barDir val="col"/>
        <c:grouping val="clustered"/>
        <c:varyColors val="0"/>
        <c:ser>
          <c:idx val="2"/>
          <c:order val="0"/>
          <c:tx>
            <c:strRef>
              <c:f>Sheet1!$B$1</c:f>
              <c:strCache>
                <c:ptCount val="1"/>
                <c:pt idx="0">
                  <c:v>Wales Summer trips 2024</c:v>
                </c:pt>
              </c:strCache>
            </c:strRef>
          </c:tx>
          <c:spPr>
            <a:noFill/>
            <a:ln>
              <a:solidFill>
                <a:srgbClr val="002060"/>
              </a:solidFill>
              <a:prstDash val="dash"/>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Traditional coastal/seaside town</c:v>
                </c:pt>
                <c:pt idx="1">
                  <c:v>Countryside or village</c:v>
                </c:pt>
                <c:pt idx="2">
                  <c:v>Rural coastline</c:v>
                </c:pt>
                <c:pt idx="3">
                  <c:v>Large City </c:v>
                </c:pt>
                <c:pt idx="4">
                  <c:v>Mountains or hills</c:v>
                </c:pt>
                <c:pt idx="5">
                  <c:v>Smaller City or Town</c:v>
                </c:pt>
              </c:strCache>
            </c:strRef>
          </c:cat>
          <c:val>
            <c:numRef>
              <c:f>Sheet1!$B$2:$B$7</c:f>
              <c:numCache>
                <c:formatCode>0</c:formatCode>
                <c:ptCount val="6"/>
                <c:pt idx="0">
                  <c:v>37.04019934243</c:v>
                </c:pt>
                <c:pt idx="1">
                  <c:v>32.937697348859999</c:v>
                </c:pt>
                <c:pt idx="2">
                  <c:v>28.645593197189999</c:v>
                </c:pt>
                <c:pt idx="3">
                  <c:v>15.83027798903</c:v>
                </c:pt>
                <c:pt idx="4">
                  <c:v>25.91892879505</c:v>
                </c:pt>
                <c:pt idx="5">
                  <c:v>6.179127463306</c:v>
                </c:pt>
              </c:numCache>
            </c:numRef>
          </c:val>
          <c:extLst>
            <c:ext xmlns:c16="http://schemas.microsoft.com/office/drawing/2014/chart" uri="{C3380CC4-5D6E-409C-BE32-E72D297353CC}">
              <c16:uniqueId val="{00000000-E84A-4C15-AD7F-12BCB7F06DC9}"/>
            </c:ext>
          </c:extLst>
        </c:ser>
        <c:ser>
          <c:idx val="0"/>
          <c:order val="1"/>
          <c:tx>
            <c:strRef>
              <c:f>Sheet1!$C$1</c:f>
              <c:strCache>
                <c:ptCount val="1"/>
                <c:pt idx="0">
                  <c:v>Wales Summer trips 2025</c:v>
                </c:pt>
              </c:strCache>
            </c:strRef>
          </c:tx>
          <c:spPr>
            <a:solidFill>
              <a:srgbClr val="00206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40404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Traditional coastal/seaside town</c:v>
                </c:pt>
                <c:pt idx="1">
                  <c:v>Countryside or village</c:v>
                </c:pt>
                <c:pt idx="2">
                  <c:v>Rural coastline</c:v>
                </c:pt>
                <c:pt idx="3">
                  <c:v>Large City </c:v>
                </c:pt>
                <c:pt idx="4">
                  <c:v>Mountains or hills</c:v>
                </c:pt>
                <c:pt idx="5">
                  <c:v>Smaller City or Town</c:v>
                </c:pt>
              </c:strCache>
            </c:strRef>
          </c:cat>
          <c:val>
            <c:numRef>
              <c:f>Sheet1!$C$2:$C$7</c:f>
              <c:numCache>
                <c:formatCode>0</c:formatCode>
                <c:ptCount val="6"/>
                <c:pt idx="0">
                  <c:v>38.752627890340001</c:v>
                </c:pt>
                <c:pt idx="1">
                  <c:v>38.260460563149998</c:v>
                </c:pt>
                <c:pt idx="2">
                  <c:v>28.25708427012</c:v>
                </c:pt>
                <c:pt idx="3">
                  <c:v>18.648118457580001</c:v>
                </c:pt>
                <c:pt idx="4">
                  <c:v>18.46788643851</c:v>
                </c:pt>
                <c:pt idx="5">
                  <c:v>6.9861387902840004</c:v>
                </c:pt>
              </c:numCache>
            </c:numRef>
          </c:val>
          <c:extLst>
            <c:ext xmlns:c16="http://schemas.microsoft.com/office/drawing/2014/chart" uri="{C3380CC4-5D6E-409C-BE32-E72D297353CC}">
              <c16:uniqueId val="{0000000A-942D-4143-A376-D3E38EB6FE2E}"/>
            </c:ext>
          </c:extLst>
        </c:ser>
        <c:dLbls>
          <c:showLegendKey val="0"/>
          <c:showVal val="0"/>
          <c:showCatName val="0"/>
          <c:showSerName val="0"/>
          <c:showPercent val="0"/>
          <c:showBubbleSize val="0"/>
        </c:dLbls>
        <c:gapWidth val="219"/>
        <c:axId val="1018683760"/>
        <c:axId val="1018709328"/>
      </c:barChart>
      <c:catAx>
        <c:axId val="101868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018709328"/>
        <c:crosses val="autoZero"/>
        <c:auto val="1"/>
        <c:lblAlgn val="ctr"/>
        <c:lblOffset val="100"/>
        <c:noMultiLvlLbl val="0"/>
      </c:catAx>
      <c:valAx>
        <c:axId val="1018709328"/>
        <c:scaling>
          <c:orientation val="minMax"/>
          <c:max val="100"/>
        </c:scaling>
        <c:delete val="1"/>
        <c:axPos val="l"/>
        <c:numFmt formatCode="0" sourceLinked="1"/>
        <c:majorTickMark val="none"/>
        <c:minorTickMark val="none"/>
        <c:tickLblPos val="nextTo"/>
        <c:crossAx val="1018683760"/>
        <c:crosses val="autoZero"/>
        <c:crossBetween val="between"/>
      </c:valAx>
      <c:spPr>
        <a:noFill/>
        <a:ln>
          <a:noFill/>
        </a:ln>
        <a:effectLst/>
      </c:spPr>
    </c:plotArea>
    <c:legend>
      <c:legendPos val="t"/>
      <c:layout>
        <c:manualLayout>
          <c:xMode val="edge"/>
          <c:yMode val="edge"/>
          <c:x val="0.25776902887139108"/>
          <c:y val="0.17599191966419286"/>
          <c:w val="0.44033464566929131"/>
          <c:h val="5.7572392625892324E-2"/>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rtl="0">
              <a:defRPr lang="en-GB" sz="1100" b="1" i="0" u="none" strike="noStrike" kern="1200" spc="0" baseline="0" dirty="0">
                <a:solidFill>
                  <a:srgbClr val="C00000"/>
                </a:solidFill>
                <a:latin typeface="Arial" panose="020B0604020202020204" pitchFamily="34" charset="0"/>
                <a:ea typeface="+mn-ea"/>
                <a:cs typeface="Arial" panose="020B0604020202020204" pitchFamily="34" charset="0"/>
              </a:defRPr>
            </a:pPr>
            <a:r>
              <a:rPr lang="en-GB" sz="1400" b="1" i="0" u="none" strike="noStrike" kern="1200" spc="0" baseline="0" dirty="0">
                <a:solidFill>
                  <a:srgbClr val="C00000"/>
                </a:solidFill>
                <a:latin typeface="Arial" panose="020B0604020202020204" pitchFamily="34" charset="0"/>
                <a:ea typeface="+mn-ea"/>
                <a:cs typeface="Arial" panose="020B0604020202020204" pitchFamily="34" charset="0"/>
              </a:rPr>
              <a:t>Figure 4. Motivations for intended Wales and UK holidays and short breaks </a:t>
            </a:r>
            <a:r>
              <a:rPr lang="en-GB" sz="1400" b="1" i="0" u="sng" strike="noStrike" kern="1200" spc="0" baseline="0" dirty="0">
                <a:solidFill>
                  <a:srgbClr val="C00000"/>
                </a:solidFill>
                <a:latin typeface="Arial" panose="020B0604020202020204" pitchFamily="34" charset="0"/>
                <a:ea typeface="+mn-ea"/>
                <a:cs typeface="Arial" panose="020B0604020202020204" pitchFamily="34" charset="0"/>
              </a:rPr>
              <a:t>in summer</a:t>
            </a:r>
            <a:r>
              <a:rPr lang="en-GB" sz="1400" b="1" i="0" u="none" strike="noStrike" kern="1200" spc="0" baseline="0" dirty="0">
                <a:solidFill>
                  <a:srgbClr val="C00000"/>
                </a:solidFill>
                <a:latin typeface="Arial" panose="020B0604020202020204" pitchFamily="34" charset="0"/>
                <a:ea typeface="+mn-ea"/>
                <a:cs typeface="Arial" panose="020B0604020202020204" pitchFamily="34" charset="0"/>
              </a:rPr>
              <a:t>, Percentage, </a:t>
            </a:r>
            <a:r>
              <a:rPr lang="en-GB" sz="1400" b="1" i="0" u="none" strike="noStrike" kern="1200" spc="0" baseline="0" dirty="0">
                <a:solidFill>
                  <a:srgbClr val="C00000"/>
                </a:solidFill>
                <a:latin typeface="Arial" panose="020B0604020202020204" pitchFamily="34" charset="0"/>
                <a:cs typeface="Arial" panose="020B0604020202020204" pitchFamily="34" charset="0"/>
              </a:rPr>
              <a:t>April to June 2025 and 2024 fieldwork</a:t>
            </a:r>
            <a:r>
              <a:rPr lang="en-GB" sz="1400" b="1" i="0" u="none" strike="noStrike" kern="1200" spc="0" baseline="0" dirty="0">
                <a:solidFill>
                  <a:srgbClr val="C00000"/>
                </a:solidFill>
                <a:latin typeface="Arial" panose="020B0604020202020204" pitchFamily="34" charset="0"/>
                <a:ea typeface="+mn-ea"/>
                <a:cs typeface="Arial" panose="020B0604020202020204" pitchFamily="34" charset="0"/>
              </a:rPr>
              <a:t>, UK, Top 10</a:t>
            </a:r>
          </a:p>
        </c:rich>
      </c:tx>
      <c:layout>
        <c:manualLayout>
          <c:xMode val="edge"/>
          <c:yMode val="edge"/>
          <c:x val="6.1792598911983049E-4"/>
          <c:y val="5.5949202117599852E-3"/>
        </c:manualLayout>
      </c:layout>
      <c:overlay val="0"/>
      <c:spPr>
        <a:noFill/>
        <a:ln>
          <a:noFill/>
        </a:ln>
        <a:effectLst/>
      </c:spPr>
      <c:txPr>
        <a:bodyPr rot="0" spcFirstLastPara="1" vertOverflow="ellipsis" vert="horz" wrap="square" anchor="ctr" anchorCtr="1"/>
        <a:lstStyle/>
        <a:p>
          <a:pPr algn="l" rtl="0">
            <a:defRPr lang="en-GB" sz="1100" b="1" i="0" u="none" strike="noStrike" kern="1200" spc="0" baseline="0" dirty="0">
              <a:solidFill>
                <a:srgbClr val="C00000"/>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6.3673402011254143E-4"/>
          <c:y val="0.2491976056330949"/>
          <c:w val="0.97516460556734263"/>
          <c:h val="0.49857815617665241"/>
        </c:manualLayout>
      </c:layout>
      <c:barChart>
        <c:barDir val="col"/>
        <c:grouping val="clustered"/>
        <c:varyColors val="0"/>
        <c:ser>
          <c:idx val="1"/>
          <c:order val="0"/>
          <c:tx>
            <c:strRef>
              <c:f>Sheet1!$B$1</c:f>
              <c:strCache>
                <c:ptCount val="1"/>
                <c:pt idx="0">
                  <c:v>Wales Summer trips 2024</c:v>
                </c:pt>
              </c:strCache>
            </c:strRef>
          </c:tx>
          <c:spPr>
            <a:noFill/>
            <a:ln>
              <a:solidFill>
                <a:srgbClr val="F90307"/>
              </a:solidFill>
              <a:prstDash val="dash"/>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Family time or time with my partner</c:v>
                </c:pt>
                <c:pt idx="1">
                  <c:v>To get away from it all and have a rest</c:v>
                </c:pt>
                <c:pt idx="2">
                  <c:v>To connect with nature / be outdoors</c:v>
                </c:pt>
                <c:pt idx="3">
                  <c:v>To experience excitement or fun</c:v>
                </c:pt>
                <c:pt idx="4">
                  <c:v>To travel somewhere new</c:v>
                </c:pt>
                <c:pt idx="5">
                  <c:v>For adventure or a challenge</c:v>
                </c:pt>
                <c:pt idx="6">
                  <c:v>To spend time with friends</c:v>
                </c:pt>
                <c:pt idx="7">
                  <c:v>For an active holiday, with exercise or sport</c:v>
                </c:pt>
                <c:pt idx="8">
                  <c:v>To go somewhere where there is great food</c:v>
                </c:pt>
                <c:pt idx="9">
                  <c:v>To learn something new</c:v>
                </c:pt>
              </c:strCache>
            </c:strRef>
          </c:cat>
          <c:val>
            <c:numRef>
              <c:f>Sheet1!$B$2:$B$11</c:f>
              <c:numCache>
                <c:formatCode>0</c:formatCode>
                <c:ptCount val="10"/>
                <c:pt idx="0">
                  <c:v>47.979294770560003</c:v>
                </c:pt>
                <c:pt idx="1">
                  <c:v>43.207429802889997</c:v>
                </c:pt>
                <c:pt idx="2">
                  <c:v>36.663896704210003</c:v>
                </c:pt>
                <c:pt idx="3">
                  <c:v>17.935993401729998</c:v>
                </c:pt>
                <c:pt idx="4">
                  <c:v>23.97720358402</c:v>
                </c:pt>
                <c:pt idx="5">
                  <c:v>19.019409704659999</c:v>
                </c:pt>
                <c:pt idx="6">
                  <c:v>12.00926379883</c:v>
                </c:pt>
                <c:pt idx="7">
                  <c:v>13.691760533009999</c:v>
                </c:pt>
                <c:pt idx="8">
                  <c:v>10.800410829800001</c:v>
                </c:pt>
                <c:pt idx="9">
                  <c:v>8.0731855873710003</c:v>
                </c:pt>
              </c:numCache>
            </c:numRef>
          </c:val>
          <c:extLst>
            <c:ext xmlns:c16="http://schemas.microsoft.com/office/drawing/2014/chart" uri="{C3380CC4-5D6E-409C-BE32-E72D297353CC}">
              <c16:uniqueId val="{0000000E-4128-450B-896B-722EAFB5A76D}"/>
            </c:ext>
          </c:extLst>
        </c:ser>
        <c:ser>
          <c:idx val="0"/>
          <c:order val="1"/>
          <c:tx>
            <c:strRef>
              <c:f>Sheet1!$C$1</c:f>
              <c:strCache>
                <c:ptCount val="1"/>
                <c:pt idx="0">
                  <c:v>Wales Summer trips 2025</c:v>
                </c:pt>
              </c:strCache>
            </c:strRef>
          </c:tx>
          <c:spPr>
            <a:solidFill>
              <a:srgbClr val="F9030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Family time or time with my partner</c:v>
                </c:pt>
                <c:pt idx="1">
                  <c:v>To get away from it all and have a rest</c:v>
                </c:pt>
                <c:pt idx="2">
                  <c:v>To connect with nature / be outdoors</c:v>
                </c:pt>
                <c:pt idx="3">
                  <c:v>To experience excitement or fun</c:v>
                </c:pt>
                <c:pt idx="4">
                  <c:v>To travel somewhere new</c:v>
                </c:pt>
                <c:pt idx="5">
                  <c:v>For adventure or a challenge</c:v>
                </c:pt>
                <c:pt idx="6">
                  <c:v>To spend time with friends</c:v>
                </c:pt>
                <c:pt idx="7">
                  <c:v>For an active holiday, with exercise or sport</c:v>
                </c:pt>
                <c:pt idx="8">
                  <c:v>To go somewhere where there is great food</c:v>
                </c:pt>
                <c:pt idx="9">
                  <c:v>To learn something new</c:v>
                </c:pt>
              </c:strCache>
            </c:strRef>
          </c:cat>
          <c:val>
            <c:numRef>
              <c:f>Sheet1!$C$2:$C$11</c:f>
              <c:numCache>
                <c:formatCode>0</c:formatCode>
                <c:ptCount val="10"/>
                <c:pt idx="0">
                  <c:v>53.260634719869998</c:v>
                </c:pt>
                <c:pt idx="1">
                  <c:v>49.345377541879998</c:v>
                </c:pt>
                <c:pt idx="2">
                  <c:v>39.076383373029998</c:v>
                </c:pt>
                <c:pt idx="3">
                  <c:v>23.64281600248</c:v>
                </c:pt>
                <c:pt idx="4">
                  <c:v>22.763149509209999</c:v>
                </c:pt>
                <c:pt idx="5">
                  <c:v>15.457630120499999</c:v>
                </c:pt>
                <c:pt idx="6">
                  <c:v>15.16108159188</c:v>
                </c:pt>
                <c:pt idx="7">
                  <c:v>14.06784812203</c:v>
                </c:pt>
                <c:pt idx="8">
                  <c:v>12.724949131100001</c:v>
                </c:pt>
                <c:pt idx="9">
                  <c:v>10.046007963599999</c:v>
                </c:pt>
              </c:numCache>
            </c:numRef>
          </c:val>
          <c:extLst>
            <c:ext xmlns:c16="http://schemas.microsoft.com/office/drawing/2014/chart" uri="{C3380CC4-5D6E-409C-BE32-E72D297353CC}">
              <c16:uniqueId val="{00000009-838B-4634-A2E2-884AD96E5FCA}"/>
            </c:ext>
          </c:extLst>
        </c:ser>
        <c:dLbls>
          <c:showLegendKey val="0"/>
          <c:showVal val="0"/>
          <c:showCatName val="0"/>
          <c:showSerName val="0"/>
          <c:showPercent val="0"/>
          <c:showBubbleSize val="0"/>
        </c:dLbls>
        <c:gapWidth val="100"/>
        <c:axId val="-1326353056"/>
        <c:axId val="-1326348704"/>
      </c:barChart>
      <c:catAx>
        <c:axId val="-1326353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326348704"/>
        <c:crosses val="autoZero"/>
        <c:auto val="1"/>
        <c:lblAlgn val="ctr"/>
        <c:lblOffset val="100"/>
        <c:noMultiLvlLbl val="0"/>
      </c:catAx>
      <c:valAx>
        <c:axId val="-1326348704"/>
        <c:scaling>
          <c:orientation val="minMax"/>
          <c:max val="100"/>
          <c:min val="0"/>
        </c:scaling>
        <c:delete val="1"/>
        <c:axPos val="l"/>
        <c:numFmt formatCode="0" sourceLinked="1"/>
        <c:majorTickMark val="out"/>
        <c:minorTickMark val="none"/>
        <c:tickLblPos val="nextTo"/>
        <c:crossAx val="-1326353056"/>
        <c:crosses val="autoZero"/>
        <c:crossBetween val="between"/>
      </c:valAx>
      <c:spPr>
        <a:noFill/>
        <a:ln w="25400">
          <a:noFill/>
        </a:ln>
        <a:effectLst/>
      </c:spPr>
    </c:plotArea>
    <c:legend>
      <c:legendPos val="t"/>
      <c:layout>
        <c:manualLayout>
          <c:xMode val="edge"/>
          <c:yMode val="edge"/>
          <c:x val="0.2951624648673285"/>
          <c:y val="0.2336166298933994"/>
          <c:w val="0.41663221571022047"/>
          <c:h val="6.1392592741509891E-2"/>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400" b="0" i="0" u="none" strike="noStrike" kern="1200" spc="0" baseline="0">
                <a:solidFill>
                  <a:srgbClr val="C00000"/>
                </a:solidFill>
                <a:latin typeface="Arial" panose="020B0604020202020204" pitchFamily="34" charset="0"/>
                <a:ea typeface="+mn-ea"/>
                <a:cs typeface="Arial" panose="020B0604020202020204" pitchFamily="34" charset="0"/>
              </a:defRPr>
            </a:pPr>
            <a:r>
              <a:rPr lang="en-GB" sz="1400" b="1" dirty="0">
                <a:solidFill>
                  <a:srgbClr val="C00000"/>
                </a:solidFill>
                <a:latin typeface="Arial" panose="020B0604020202020204" pitchFamily="34" charset="0"/>
                <a:cs typeface="Arial" panose="020B0604020202020204" pitchFamily="34" charset="0"/>
              </a:rPr>
              <a:t>Figure 5. Accommodation choice on trips taken Wales </a:t>
            </a:r>
            <a:r>
              <a:rPr lang="en-GB" sz="1400" b="1" i="0" u="none" strike="noStrike" kern="1200" spc="0" baseline="0" dirty="0">
                <a:solidFill>
                  <a:srgbClr val="C00000"/>
                </a:solidFill>
                <a:latin typeface="Arial" panose="020B0604020202020204" pitchFamily="34" charset="0"/>
                <a:cs typeface="Arial" panose="020B0604020202020204" pitchFamily="34" charset="0"/>
              </a:rPr>
              <a:t>in </a:t>
            </a:r>
            <a:r>
              <a:rPr lang="en-GB" sz="1400" b="1" i="0" u="sng" strike="noStrike" kern="1200" spc="0" baseline="0" dirty="0">
                <a:solidFill>
                  <a:srgbClr val="C00000"/>
                </a:solidFill>
                <a:latin typeface="Arial" panose="020B0604020202020204" pitchFamily="34" charset="0"/>
                <a:cs typeface="Arial" panose="020B0604020202020204" pitchFamily="34" charset="0"/>
              </a:rPr>
              <a:t>summer</a:t>
            </a:r>
            <a:r>
              <a:rPr lang="en-GB" sz="1400" b="1" dirty="0">
                <a:solidFill>
                  <a:srgbClr val="C00000"/>
                </a:solidFill>
                <a:latin typeface="Arial" panose="020B0604020202020204" pitchFamily="34" charset="0"/>
                <a:cs typeface="Arial" panose="020B0604020202020204" pitchFamily="34" charset="0"/>
              </a:rPr>
              <a:t>, </a:t>
            </a:r>
            <a:r>
              <a:rPr lang="en-GB" sz="1400" b="1" i="0" u="none" strike="noStrike" kern="1200" spc="0" baseline="0" dirty="0">
                <a:solidFill>
                  <a:srgbClr val="C00000"/>
                </a:solidFill>
                <a:latin typeface="Arial" panose="020B0604020202020204" pitchFamily="34" charset="0"/>
                <a:cs typeface="Arial" panose="020B0604020202020204" pitchFamily="34" charset="0"/>
              </a:rPr>
              <a:t>April to June 2025 and 2024 fieldwork</a:t>
            </a:r>
            <a:r>
              <a:rPr lang="en-GB" sz="1400" b="1" dirty="0">
                <a:solidFill>
                  <a:srgbClr val="C00000"/>
                </a:solidFill>
                <a:latin typeface="Arial" panose="020B0604020202020204" pitchFamily="34" charset="0"/>
                <a:cs typeface="Arial" panose="020B0604020202020204" pitchFamily="34" charset="0"/>
              </a:rPr>
              <a:t>, UK, Top 10</a:t>
            </a:r>
          </a:p>
        </c:rich>
      </c:tx>
      <c:layout>
        <c:manualLayout>
          <c:xMode val="edge"/>
          <c:yMode val="edge"/>
          <c:x val="1.4667680110404255E-3"/>
          <c:y val="6.8129246007733475E-3"/>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rgbClr val="C00000"/>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3.1088521155170173E-2"/>
          <c:y val="0.15726840643456935"/>
          <c:w val="0.95667582774169158"/>
          <c:h val="0.5848255827493436"/>
        </c:manualLayout>
      </c:layout>
      <c:barChart>
        <c:barDir val="col"/>
        <c:grouping val="clustered"/>
        <c:varyColors val="0"/>
        <c:ser>
          <c:idx val="2"/>
          <c:order val="0"/>
          <c:tx>
            <c:strRef>
              <c:f>Sheet1!$B$1</c:f>
              <c:strCache>
                <c:ptCount val="1"/>
                <c:pt idx="0">
                  <c:v>Wales Summer trips 2024</c:v>
                </c:pt>
              </c:strCache>
            </c:strRef>
          </c:tx>
          <c:spPr>
            <a:solidFill>
              <a:schemeClr val="bg2"/>
            </a:solidFill>
            <a:ln>
              <a:solidFill>
                <a:srgbClr val="000000"/>
              </a:solidFill>
              <a:prstDash val="dash"/>
            </a:ln>
            <a:effectLst/>
          </c:spPr>
          <c:invertIfNegative val="0"/>
          <c:dPt>
            <c:idx val="6"/>
            <c:invertIfNegative val="0"/>
            <c:bubble3D val="0"/>
            <c:spPr>
              <a:solidFill>
                <a:schemeClr val="bg2"/>
              </a:solidFill>
              <a:ln>
                <a:solidFill>
                  <a:srgbClr val="000000"/>
                </a:solidFill>
                <a:prstDash val="dash"/>
              </a:ln>
              <a:effectLst/>
            </c:spPr>
            <c:extLst>
              <c:ext xmlns:c16="http://schemas.microsoft.com/office/drawing/2014/chart" uri="{C3380CC4-5D6E-409C-BE32-E72D297353CC}">
                <c16:uniqueId val="{00000001-DA7E-4BBE-BAC5-D5E88A8FB52B}"/>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Sheet1!$A$2:$A$16</c:f>
              <c:strCache>
                <c:ptCount val="10"/>
                <c:pt idx="0">
                  <c:v>Hotel / Motel / Inn</c:v>
                </c:pt>
                <c:pt idx="1">
                  <c:v>Staying in a rented house/ cottage/ flat/apartment or similar</c:v>
                </c:pt>
                <c:pt idx="2">
                  <c:v>Guest house / Bed and breakfast</c:v>
                </c:pt>
                <c:pt idx="3">
                  <c:v>Static caravan - not owned by you</c:v>
                </c:pt>
                <c:pt idx="4">
                  <c:v>In someone else’s home on a commercial basis – rental of room only</c:v>
                </c:pt>
                <c:pt idx="5">
                  <c:v>Friends or relatives’ home</c:v>
                </c:pt>
                <c:pt idx="6">
                  <c:v>Serviced apartment</c:v>
                </c:pt>
                <c:pt idx="7">
                  <c:v>Touring caravan</c:v>
                </c:pt>
                <c:pt idx="8">
                  <c:v>Tent</c:v>
                </c:pt>
                <c:pt idx="9">
                  <c:v>Campervan / Motorhome</c:v>
                </c:pt>
              </c:strCache>
            </c:strRef>
          </c:cat>
          <c:val>
            <c:numRef>
              <c:f>Sheet1!$B$2:$B$16</c:f>
              <c:numCache>
                <c:formatCode>General</c:formatCode>
                <c:ptCount val="10"/>
                <c:pt idx="0" formatCode="0">
                  <c:v>36.122262718519998</c:v>
                </c:pt>
                <c:pt idx="2" formatCode="0">
                  <c:v>16.808756097940002</c:v>
                </c:pt>
                <c:pt idx="3" formatCode="0">
                  <c:v>17.841449516019999</c:v>
                </c:pt>
                <c:pt idx="4" formatCode="0">
                  <c:v>12.747704656370001</c:v>
                </c:pt>
                <c:pt idx="5" formatCode="0">
                  <c:v>11.76544989254</c:v>
                </c:pt>
                <c:pt idx="6" formatCode="0">
                  <c:v>11.96732264111</c:v>
                </c:pt>
                <c:pt idx="7" formatCode="0">
                  <c:v>8.5215608396379992</c:v>
                </c:pt>
                <c:pt idx="8" formatCode="0">
                  <c:v>4.0126887937960003</c:v>
                </c:pt>
                <c:pt idx="9" formatCode="0">
                  <c:v>5.7237571608540003</c:v>
                </c:pt>
              </c:numCache>
            </c:numRef>
          </c:val>
          <c:extLst>
            <c:ext xmlns:c16="http://schemas.microsoft.com/office/drawing/2014/chart" uri="{C3380CC4-5D6E-409C-BE32-E72D297353CC}">
              <c16:uniqueId val="{00000000-2397-4B98-8AD5-D090A8090E90}"/>
            </c:ext>
          </c:extLst>
        </c:ser>
        <c:ser>
          <c:idx val="0"/>
          <c:order val="1"/>
          <c:tx>
            <c:strRef>
              <c:f>Sheet1!$C$1</c:f>
              <c:strCache>
                <c:ptCount val="1"/>
                <c:pt idx="0">
                  <c:v>Wales Summer trips 2025</c:v>
                </c:pt>
              </c:strCache>
            </c:strRef>
          </c:tx>
          <c:spPr>
            <a:solidFill>
              <a:srgbClr val="000000"/>
            </a:solidFill>
            <a:ln>
              <a:noFill/>
            </a:ln>
            <a:effectLst/>
          </c:spPr>
          <c:invertIfNegative val="0"/>
          <c:dPt>
            <c:idx val="0"/>
            <c:invertIfNegative val="0"/>
            <c:bubble3D val="0"/>
            <c:spPr>
              <a:solidFill>
                <a:srgbClr val="000000"/>
              </a:solidFill>
              <a:ln>
                <a:noFill/>
              </a:ln>
              <a:effectLst/>
            </c:spPr>
            <c:extLst>
              <c:ext xmlns:c16="http://schemas.microsoft.com/office/drawing/2014/chart" uri="{C3380CC4-5D6E-409C-BE32-E72D297353CC}">
                <c16:uniqueId val="{00000003-97D5-457F-AAEB-AADACC5789ED}"/>
              </c:ext>
            </c:extLst>
          </c:dPt>
          <c:dPt>
            <c:idx val="1"/>
            <c:invertIfNegative val="0"/>
            <c:bubble3D val="0"/>
            <c:spPr>
              <a:solidFill>
                <a:srgbClr val="000000"/>
              </a:solidFill>
              <a:ln>
                <a:noFill/>
              </a:ln>
              <a:effectLst/>
            </c:spPr>
            <c:extLst>
              <c:ext xmlns:c16="http://schemas.microsoft.com/office/drawing/2014/chart" uri="{C3380CC4-5D6E-409C-BE32-E72D297353CC}">
                <c16:uniqueId val="{00000005-97D5-457F-AAEB-AADACC5789ED}"/>
              </c:ext>
            </c:extLst>
          </c:dPt>
          <c:dPt>
            <c:idx val="2"/>
            <c:invertIfNegative val="0"/>
            <c:bubble3D val="0"/>
            <c:spPr>
              <a:solidFill>
                <a:srgbClr val="000000"/>
              </a:solidFill>
              <a:ln>
                <a:noFill/>
              </a:ln>
              <a:effectLst/>
            </c:spPr>
            <c:extLst>
              <c:ext xmlns:c16="http://schemas.microsoft.com/office/drawing/2014/chart" uri="{C3380CC4-5D6E-409C-BE32-E72D297353CC}">
                <c16:uniqueId val="{00000007-97D5-457F-AAEB-AADACC5789ED}"/>
              </c:ext>
            </c:extLst>
          </c:dPt>
          <c:dPt>
            <c:idx val="4"/>
            <c:invertIfNegative val="0"/>
            <c:bubble3D val="0"/>
            <c:spPr>
              <a:solidFill>
                <a:srgbClr val="000000"/>
              </a:solidFill>
              <a:ln>
                <a:noFill/>
              </a:ln>
              <a:effectLst/>
            </c:spPr>
            <c:extLst>
              <c:ext xmlns:c16="http://schemas.microsoft.com/office/drawing/2014/chart" uri="{C3380CC4-5D6E-409C-BE32-E72D297353CC}">
                <c16:uniqueId val="{0000000B-97D5-457F-AAEB-AADACC5789ED}"/>
              </c:ext>
            </c:extLst>
          </c:dPt>
          <c:dPt>
            <c:idx val="5"/>
            <c:invertIfNegative val="0"/>
            <c:bubble3D val="0"/>
            <c:spPr>
              <a:solidFill>
                <a:srgbClr val="000000"/>
              </a:solidFill>
              <a:ln>
                <a:noFill/>
              </a:ln>
              <a:effectLst/>
            </c:spPr>
            <c:extLst>
              <c:ext xmlns:c16="http://schemas.microsoft.com/office/drawing/2014/chart" uri="{C3380CC4-5D6E-409C-BE32-E72D297353CC}">
                <c16:uniqueId val="{0000000B-DA7E-4BBE-BAC5-D5E88A8FB52B}"/>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Sheet1!$A$2:$A$16</c:f>
              <c:strCache>
                <c:ptCount val="10"/>
                <c:pt idx="0">
                  <c:v>Hotel / Motel / Inn</c:v>
                </c:pt>
                <c:pt idx="1">
                  <c:v>Staying in a rented house/ cottage/ flat/apartment or similar</c:v>
                </c:pt>
                <c:pt idx="2">
                  <c:v>Guest house / Bed and breakfast</c:v>
                </c:pt>
                <c:pt idx="3">
                  <c:v>Static caravan - not owned by you</c:v>
                </c:pt>
                <c:pt idx="4">
                  <c:v>In someone else’s home on a commercial basis – rental of room only</c:v>
                </c:pt>
                <c:pt idx="5">
                  <c:v>Friends or relatives’ home</c:v>
                </c:pt>
                <c:pt idx="6">
                  <c:v>Serviced apartment</c:v>
                </c:pt>
                <c:pt idx="7">
                  <c:v>Touring caravan</c:v>
                </c:pt>
                <c:pt idx="8">
                  <c:v>Tent</c:v>
                </c:pt>
                <c:pt idx="9">
                  <c:v>Campervan / Motorhome</c:v>
                </c:pt>
              </c:strCache>
            </c:strRef>
          </c:cat>
          <c:val>
            <c:numRef>
              <c:f>Sheet1!$C$2:$C$16</c:f>
              <c:numCache>
                <c:formatCode>0</c:formatCode>
                <c:ptCount val="10"/>
                <c:pt idx="0">
                  <c:v>41.137207129099998</c:v>
                </c:pt>
                <c:pt idx="1">
                  <c:v>37.527939829879998</c:v>
                </c:pt>
                <c:pt idx="2">
                  <c:v>15.53255854108</c:v>
                </c:pt>
                <c:pt idx="3">
                  <c:v>13.934232157689999</c:v>
                </c:pt>
                <c:pt idx="4">
                  <c:v>11.268405038659999</c:v>
                </c:pt>
                <c:pt idx="5">
                  <c:v>10.94678824627</c:v>
                </c:pt>
                <c:pt idx="6">
                  <c:v>9.1841732124799993</c:v>
                </c:pt>
                <c:pt idx="7">
                  <c:v>7.8202437019689999</c:v>
                </c:pt>
                <c:pt idx="8">
                  <c:v>7.5308572339859996</c:v>
                </c:pt>
                <c:pt idx="9">
                  <c:v>5.1850067156830004</c:v>
                </c:pt>
              </c:numCache>
            </c:numRef>
          </c:val>
          <c:extLst>
            <c:ext xmlns:c16="http://schemas.microsoft.com/office/drawing/2014/chart" uri="{C3380CC4-5D6E-409C-BE32-E72D297353CC}">
              <c16:uniqueId val="{0000000C-0FD9-4484-9934-09DF78D799F8}"/>
            </c:ext>
          </c:extLst>
        </c:ser>
        <c:dLbls>
          <c:showLegendKey val="0"/>
          <c:showVal val="0"/>
          <c:showCatName val="0"/>
          <c:showSerName val="0"/>
          <c:showPercent val="0"/>
          <c:showBubbleSize val="0"/>
        </c:dLbls>
        <c:gapWidth val="219"/>
        <c:axId val="1018698448"/>
        <c:axId val="1018712048"/>
      </c:barChart>
      <c:catAx>
        <c:axId val="1018698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018712048"/>
        <c:crosses val="autoZero"/>
        <c:auto val="1"/>
        <c:lblAlgn val="ctr"/>
        <c:lblOffset val="100"/>
        <c:noMultiLvlLbl val="0"/>
      </c:catAx>
      <c:valAx>
        <c:axId val="1018712048"/>
        <c:scaling>
          <c:orientation val="minMax"/>
          <c:max val="100"/>
        </c:scaling>
        <c:delete val="1"/>
        <c:axPos val="l"/>
        <c:numFmt formatCode="0" sourceLinked="1"/>
        <c:majorTickMark val="none"/>
        <c:minorTickMark val="none"/>
        <c:tickLblPos val="nextTo"/>
        <c:crossAx val="101869844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400" b="0" i="0" u="none" strike="noStrike" kern="1200" spc="0" baseline="0">
                <a:solidFill>
                  <a:schemeClr val="accent1">
                    <a:lumMod val="75000"/>
                  </a:schemeClr>
                </a:solidFill>
                <a:latin typeface="Arial" panose="020B0604020202020204" pitchFamily="34" charset="0"/>
                <a:ea typeface="+mn-ea"/>
                <a:cs typeface="Arial" panose="020B0604020202020204" pitchFamily="34" charset="0"/>
              </a:defRPr>
            </a:pPr>
            <a:r>
              <a:rPr lang="en-GB" sz="1400" b="1" dirty="0">
                <a:solidFill>
                  <a:srgbClr val="C00000"/>
                </a:solidFill>
                <a:latin typeface="Arial" panose="020B0604020202020204" pitchFamily="34" charset="0"/>
                <a:cs typeface="Arial" panose="020B0604020202020204" pitchFamily="34" charset="0"/>
              </a:rPr>
              <a:t>Figure 6. Main mode of transport for Wales trip</a:t>
            </a:r>
            <a:r>
              <a:rPr lang="en-GB" sz="1400" b="1" baseline="0" dirty="0">
                <a:solidFill>
                  <a:srgbClr val="C00000"/>
                </a:solidFill>
                <a:latin typeface="Arial" panose="020B0604020202020204" pitchFamily="34" charset="0"/>
                <a:cs typeface="Arial" panose="020B0604020202020204" pitchFamily="34" charset="0"/>
              </a:rPr>
              <a:t> intended</a:t>
            </a:r>
            <a:r>
              <a:rPr lang="en-GB" sz="1400" b="1" dirty="0">
                <a:solidFill>
                  <a:srgbClr val="C00000"/>
                </a:solidFill>
                <a:latin typeface="Arial" panose="020B0604020202020204" pitchFamily="34" charset="0"/>
                <a:cs typeface="Arial" panose="020B0604020202020204" pitchFamily="34" charset="0"/>
              </a:rPr>
              <a:t> in </a:t>
            </a:r>
            <a:r>
              <a:rPr lang="en-GB" sz="1400" b="1" u="sng" dirty="0">
                <a:solidFill>
                  <a:srgbClr val="C00000"/>
                </a:solidFill>
                <a:latin typeface="Arial" panose="020B0604020202020204" pitchFamily="34" charset="0"/>
                <a:cs typeface="Arial" panose="020B0604020202020204" pitchFamily="34" charset="0"/>
              </a:rPr>
              <a:t>summer</a:t>
            </a:r>
            <a:r>
              <a:rPr lang="en-GB" sz="1400" b="1" dirty="0">
                <a:solidFill>
                  <a:srgbClr val="C00000"/>
                </a:solidFill>
                <a:latin typeface="Arial" panose="020B0604020202020204" pitchFamily="34" charset="0"/>
                <a:cs typeface="Arial" panose="020B0604020202020204" pitchFamily="34" charset="0"/>
              </a:rPr>
              <a:t>, Percentage, </a:t>
            </a:r>
            <a:r>
              <a:rPr lang="en-GB" sz="1400" b="1" i="0" u="none" strike="noStrike" kern="1200" spc="0" baseline="0" dirty="0">
                <a:solidFill>
                  <a:srgbClr val="C00000"/>
                </a:solidFill>
                <a:latin typeface="Arial" panose="020B0604020202020204" pitchFamily="34" charset="0"/>
                <a:cs typeface="Arial" panose="020B0604020202020204" pitchFamily="34" charset="0"/>
              </a:rPr>
              <a:t>April to June 2025 and 2024 fieldwork</a:t>
            </a:r>
            <a:r>
              <a:rPr lang="en-GB" sz="1400" b="1" dirty="0">
                <a:solidFill>
                  <a:srgbClr val="C00000"/>
                </a:solidFill>
                <a:latin typeface="Arial" panose="020B0604020202020204" pitchFamily="34" charset="0"/>
                <a:cs typeface="Arial" panose="020B0604020202020204" pitchFamily="34" charset="0"/>
              </a:rPr>
              <a:t>, UK, top 5</a:t>
            </a:r>
          </a:p>
        </c:rich>
      </c:tx>
      <c:layout>
        <c:manualLayout>
          <c:xMode val="edge"/>
          <c:yMode val="edge"/>
          <c:x val="1.4667680110404255E-3"/>
          <c:y val="6.8129246007733475E-3"/>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accent1">
                  <a:lumMod val="75000"/>
                </a:scheme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7.8254761351354545E-3"/>
          <c:y val="0.2660647780489977"/>
          <c:w val="0.99217454854619447"/>
          <c:h val="0.57145164458074571"/>
        </c:manualLayout>
      </c:layout>
      <c:barChart>
        <c:barDir val="col"/>
        <c:grouping val="clustered"/>
        <c:varyColors val="0"/>
        <c:ser>
          <c:idx val="1"/>
          <c:order val="0"/>
          <c:tx>
            <c:strRef>
              <c:f>Sheet1!$B$1</c:f>
              <c:strCache>
                <c:ptCount val="1"/>
                <c:pt idx="0">
                  <c:v>Wales Summer trips 2024</c:v>
                </c:pt>
              </c:strCache>
            </c:strRef>
          </c:tx>
          <c:spPr>
            <a:noFill/>
            <a:ln>
              <a:solidFill>
                <a:srgbClr val="F90307"/>
              </a:solidFill>
              <a:prstDash val="dash"/>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Car - own</c:v>
                </c:pt>
                <c:pt idx="1">
                  <c:v>Train</c:v>
                </c:pt>
                <c:pt idx="2">
                  <c:v>Plane</c:v>
                </c:pt>
                <c:pt idx="3">
                  <c:v>Car - hired</c:v>
                </c:pt>
                <c:pt idx="4">
                  <c:v>Private coach/bus</c:v>
                </c:pt>
              </c:strCache>
            </c:strRef>
          </c:cat>
          <c:val>
            <c:numRef>
              <c:f>Sheet1!$B$2:$B$6</c:f>
              <c:numCache>
                <c:formatCode>0</c:formatCode>
                <c:ptCount val="5"/>
                <c:pt idx="0">
                  <c:v>61.228163115779999</c:v>
                </c:pt>
                <c:pt idx="1">
                  <c:v>16.769659529039998</c:v>
                </c:pt>
                <c:pt idx="2">
                  <c:v>4.2541314581340002</c:v>
                </c:pt>
                <c:pt idx="3">
                  <c:v>4.5788799030899998</c:v>
                </c:pt>
                <c:pt idx="4">
                  <c:v>0.59367511325949995</c:v>
                </c:pt>
              </c:numCache>
            </c:numRef>
          </c:val>
          <c:extLst>
            <c:ext xmlns:c16="http://schemas.microsoft.com/office/drawing/2014/chart" uri="{C3380CC4-5D6E-409C-BE32-E72D297353CC}">
              <c16:uniqueId val="{00000001-0889-4C51-ADE9-D18CC5C1C0E8}"/>
            </c:ext>
          </c:extLst>
        </c:ser>
        <c:ser>
          <c:idx val="2"/>
          <c:order val="1"/>
          <c:tx>
            <c:strRef>
              <c:f>Sheet1!$C$1</c:f>
              <c:strCache>
                <c:ptCount val="1"/>
                <c:pt idx="0">
                  <c:v>Wales Summer trips 2025</c:v>
                </c:pt>
              </c:strCache>
            </c:strRef>
          </c:tx>
          <c:spPr>
            <a:solidFill>
              <a:srgbClr val="F9030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40404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Car - own</c:v>
                </c:pt>
                <c:pt idx="1">
                  <c:v>Train</c:v>
                </c:pt>
                <c:pt idx="2">
                  <c:v>Plane</c:v>
                </c:pt>
                <c:pt idx="3">
                  <c:v>Car - hired</c:v>
                </c:pt>
                <c:pt idx="4">
                  <c:v>Private coach/bus</c:v>
                </c:pt>
              </c:strCache>
            </c:strRef>
          </c:cat>
          <c:val>
            <c:numRef>
              <c:f>Sheet1!$C$2:$C$6</c:f>
              <c:numCache>
                <c:formatCode>0</c:formatCode>
                <c:ptCount val="5"/>
                <c:pt idx="0">
                  <c:v>63.817508009740003</c:v>
                </c:pt>
                <c:pt idx="1">
                  <c:v>16.190850250859999</c:v>
                </c:pt>
                <c:pt idx="2">
                  <c:v>5.9744670298809996</c:v>
                </c:pt>
                <c:pt idx="3">
                  <c:v>3.8073599141250001</c:v>
                </c:pt>
                <c:pt idx="4">
                  <c:v>3.13683444706</c:v>
                </c:pt>
              </c:numCache>
            </c:numRef>
          </c:val>
          <c:extLst>
            <c:ext xmlns:c16="http://schemas.microsoft.com/office/drawing/2014/chart" uri="{C3380CC4-5D6E-409C-BE32-E72D297353CC}">
              <c16:uniqueId val="{00000000-A419-444C-AC73-4BB0B9556EC0}"/>
            </c:ext>
          </c:extLst>
        </c:ser>
        <c:dLbls>
          <c:showLegendKey val="0"/>
          <c:showVal val="0"/>
          <c:showCatName val="0"/>
          <c:showSerName val="0"/>
          <c:showPercent val="0"/>
          <c:showBubbleSize val="0"/>
        </c:dLbls>
        <c:gapWidth val="219"/>
        <c:axId val="1018698448"/>
        <c:axId val="1018712048"/>
      </c:barChart>
      <c:catAx>
        <c:axId val="1018698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018712048"/>
        <c:crosses val="autoZero"/>
        <c:auto val="1"/>
        <c:lblAlgn val="ctr"/>
        <c:lblOffset val="100"/>
        <c:noMultiLvlLbl val="0"/>
      </c:catAx>
      <c:valAx>
        <c:axId val="1018712048"/>
        <c:scaling>
          <c:orientation val="minMax"/>
          <c:max val="100"/>
        </c:scaling>
        <c:delete val="1"/>
        <c:axPos val="l"/>
        <c:numFmt formatCode="0" sourceLinked="1"/>
        <c:majorTickMark val="none"/>
        <c:minorTickMark val="none"/>
        <c:tickLblPos val="nextTo"/>
        <c:crossAx val="1018698448"/>
        <c:crosses val="autoZero"/>
        <c:crossBetween val="between"/>
      </c:valAx>
      <c:spPr>
        <a:noFill/>
        <a:ln>
          <a:noFill/>
        </a:ln>
        <a:effectLst/>
      </c:spPr>
    </c:plotArea>
    <c:legend>
      <c:legendPos val="t"/>
      <c:layout>
        <c:manualLayout>
          <c:xMode val="edge"/>
          <c:yMode val="edge"/>
          <c:x val="0.16763202099322591"/>
          <c:y val="0.19551499049103815"/>
          <c:w val="0.69795146718220091"/>
          <c:h val="5.9603807488353193E-2"/>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400" b="0" i="0" u="none" strike="noStrike" kern="1200" spc="0" baseline="0">
                <a:solidFill>
                  <a:schemeClr val="accent1">
                    <a:lumMod val="75000"/>
                  </a:schemeClr>
                </a:solidFill>
                <a:latin typeface="+mn-lt"/>
                <a:ea typeface="+mn-ea"/>
                <a:cs typeface="+mn-cs"/>
              </a:defRPr>
            </a:pPr>
            <a:r>
              <a:rPr lang="en-GB" sz="1400" b="1" dirty="0">
                <a:solidFill>
                  <a:srgbClr val="C00000"/>
                </a:solidFill>
                <a:latin typeface="Arial" panose="020B0604020202020204" pitchFamily="34" charset="0"/>
                <a:cs typeface="Arial" panose="020B0604020202020204" pitchFamily="34" charset="0"/>
              </a:rPr>
              <a:t>Figure 7. Visitor party make-up for Wales intenders </a:t>
            </a:r>
            <a:r>
              <a:rPr lang="en-GB" sz="1400" b="1" i="0" u="none" strike="noStrike" kern="1200" spc="0" baseline="0" dirty="0">
                <a:solidFill>
                  <a:srgbClr val="C00000"/>
                </a:solidFill>
                <a:latin typeface="Arial" panose="020B0604020202020204" pitchFamily="34" charset="0"/>
                <a:cs typeface="Arial" panose="020B0604020202020204" pitchFamily="34" charset="0"/>
              </a:rPr>
              <a:t>in </a:t>
            </a:r>
            <a:r>
              <a:rPr lang="en-GB" sz="1400" b="1" i="0" u="sng" strike="noStrike" kern="1200" spc="0" baseline="0" dirty="0">
                <a:solidFill>
                  <a:srgbClr val="C00000"/>
                </a:solidFill>
                <a:latin typeface="Arial" panose="020B0604020202020204" pitchFamily="34" charset="0"/>
                <a:cs typeface="Arial" panose="020B0604020202020204" pitchFamily="34" charset="0"/>
              </a:rPr>
              <a:t>summer</a:t>
            </a:r>
            <a:r>
              <a:rPr lang="en-GB" sz="1400" b="1" dirty="0">
                <a:solidFill>
                  <a:srgbClr val="C00000"/>
                </a:solidFill>
                <a:latin typeface="Arial" panose="020B0604020202020204" pitchFamily="34" charset="0"/>
                <a:cs typeface="Arial" panose="020B0604020202020204" pitchFamily="34" charset="0"/>
              </a:rPr>
              <a:t>, Percentage, </a:t>
            </a:r>
            <a:r>
              <a:rPr lang="en-GB" sz="1400" b="1" i="0" u="none" strike="noStrike" kern="1200" spc="0" baseline="0" dirty="0">
                <a:solidFill>
                  <a:srgbClr val="C00000"/>
                </a:solidFill>
                <a:latin typeface="Arial" panose="020B0604020202020204" pitchFamily="34" charset="0"/>
                <a:cs typeface="Arial" panose="020B0604020202020204" pitchFamily="34" charset="0"/>
              </a:rPr>
              <a:t>April to June 2025 and 2024 fieldwork</a:t>
            </a:r>
            <a:r>
              <a:rPr lang="en-GB" sz="1400" b="1" dirty="0">
                <a:solidFill>
                  <a:srgbClr val="C00000"/>
                </a:solidFill>
                <a:latin typeface="Arial" panose="020B0604020202020204" pitchFamily="34" charset="0"/>
                <a:cs typeface="Arial" panose="020B0604020202020204" pitchFamily="34" charset="0"/>
              </a:rPr>
              <a:t>, UK</a:t>
            </a:r>
          </a:p>
        </c:rich>
      </c:tx>
      <c:layout>
        <c:manualLayout>
          <c:xMode val="edge"/>
          <c:yMode val="edge"/>
          <c:x val="0"/>
          <c:y val="8.868886999042206E-3"/>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accent1">
                  <a:lumMod val="75000"/>
                </a:schemeClr>
              </a:solidFill>
              <a:latin typeface="+mn-lt"/>
              <a:ea typeface="+mn-ea"/>
              <a:cs typeface="+mn-cs"/>
            </a:defRPr>
          </a:pPr>
          <a:endParaRPr lang="en-US"/>
        </a:p>
      </c:txPr>
    </c:title>
    <c:autoTitleDeleted val="0"/>
    <c:plotArea>
      <c:layout>
        <c:manualLayout>
          <c:layoutTarget val="inner"/>
          <c:xMode val="edge"/>
          <c:yMode val="edge"/>
          <c:x val="3.2545738767948126E-2"/>
          <c:y val="0.1557778831443177"/>
          <c:w val="0.95667582774169158"/>
          <c:h val="0.57621206950503234"/>
        </c:manualLayout>
      </c:layout>
      <c:barChart>
        <c:barDir val="col"/>
        <c:grouping val="clustered"/>
        <c:varyColors val="0"/>
        <c:ser>
          <c:idx val="1"/>
          <c:order val="0"/>
          <c:tx>
            <c:strRef>
              <c:f>Sheet1!$B$1</c:f>
              <c:strCache>
                <c:ptCount val="1"/>
                <c:pt idx="0">
                  <c:v>Wales Summer trips 2024</c:v>
                </c:pt>
              </c:strCache>
            </c:strRef>
          </c:tx>
          <c:spPr>
            <a:solidFill>
              <a:schemeClr val="bg1"/>
            </a:solidFill>
            <a:ln>
              <a:solidFill>
                <a:srgbClr val="1E1541"/>
              </a:solidFill>
              <a:prstDash val="dash"/>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Your partner</c:v>
                </c:pt>
                <c:pt idx="1">
                  <c:v>Children or young adults with parents</c:v>
                </c:pt>
                <c:pt idx="2">
                  <c:v>Friend/s</c:v>
                </c:pt>
                <c:pt idx="3">
                  <c:v>Other members of your family</c:v>
                </c:pt>
                <c:pt idx="4">
                  <c:v>Older adults with parents</c:v>
                </c:pt>
                <c:pt idx="5">
                  <c:v>Pets</c:v>
                </c:pt>
                <c:pt idx="6">
                  <c:v>I intend to travel on my own</c:v>
                </c:pt>
                <c:pt idx="7">
                  <c:v>Other  </c:v>
                </c:pt>
              </c:strCache>
            </c:strRef>
          </c:cat>
          <c:val>
            <c:numRef>
              <c:f>Sheet1!$B$2:$B$9</c:f>
              <c:numCache>
                <c:formatCode>0</c:formatCode>
                <c:ptCount val="8"/>
                <c:pt idx="0">
                  <c:v>62.014402664499997</c:v>
                </c:pt>
                <c:pt idx="1">
                  <c:v>38.190484926419998</c:v>
                </c:pt>
                <c:pt idx="2">
                  <c:v>18.876930667570001</c:v>
                </c:pt>
                <c:pt idx="3">
                  <c:v>9.480014248202</c:v>
                </c:pt>
                <c:pt idx="4">
                  <c:v>8.5831605693669992</c:v>
                </c:pt>
                <c:pt idx="5">
                  <c:v>11.39898438034</c:v>
                </c:pt>
                <c:pt idx="6">
                  <c:v>4.2490263503449999</c:v>
                </c:pt>
                <c:pt idx="7">
                  <c:v>2.6863703228690001</c:v>
                </c:pt>
              </c:numCache>
            </c:numRef>
          </c:val>
          <c:extLst>
            <c:ext xmlns:c16="http://schemas.microsoft.com/office/drawing/2014/chart" uri="{C3380CC4-5D6E-409C-BE32-E72D297353CC}">
              <c16:uniqueId val="{00000001-4CDD-43CC-AB06-4811D93384E7}"/>
            </c:ext>
          </c:extLst>
        </c:ser>
        <c:ser>
          <c:idx val="2"/>
          <c:order val="1"/>
          <c:tx>
            <c:strRef>
              <c:f>Sheet1!$C$1</c:f>
              <c:strCache>
                <c:ptCount val="1"/>
                <c:pt idx="0">
                  <c:v>Wales Summer trips 2025</c:v>
                </c:pt>
              </c:strCache>
            </c:strRef>
          </c:tx>
          <c:spPr>
            <a:solidFill>
              <a:srgbClr val="002060"/>
            </a:solidFill>
            <a:ln>
              <a:noFill/>
              <a:prstDash val="dash"/>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Your partner</c:v>
                </c:pt>
                <c:pt idx="1">
                  <c:v>Children or young adults with parents</c:v>
                </c:pt>
                <c:pt idx="2">
                  <c:v>Friend/s</c:v>
                </c:pt>
                <c:pt idx="3">
                  <c:v>Other members of your family</c:v>
                </c:pt>
                <c:pt idx="4">
                  <c:v>Older adults with parents</c:v>
                </c:pt>
                <c:pt idx="5">
                  <c:v>Pets</c:v>
                </c:pt>
                <c:pt idx="6">
                  <c:v>I intend to travel on my own</c:v>
                </c:pt>
                <c:pt idx="7">
                  <c:v>Other  </c:v>
                </c:pt>
              </c:strCache>
            </c:strRef>
          </c:cat>
          <c:val>
            <c:numRef>
              <c:f>Sheet1!$C$2:$C$9</c:f>
              <c:numCache>
                <c:formatCode>0</c:formatCode>
                <c:ptCount val="8"/>
                <c:pt idx="0">
                  <c:v>70.763271104780003</c:v>
                </c:pt>
                <c:pt idx="1">
                  <c:v>45.25623069585</c:v>
                </c:pt>
                <c:pt idx="2">
                  <c:v>13.694617619440001</c:v>
                </c:pt>
                <c:pt idx="3">
                  <c:v>13.961155504220001</c:v>
                </c:pt>
                <c:pt idx="4">
                  <c:v>6.6257460142440001</c:v>
                </c:pt>
                <c:pt idx="5">
                  <c:v>9.6551740254819993</c:v>
                </c:pt>
                <c:pt idx="6">
                  <c:v>5.0536722013890003</c:v>
                </c:pt>
                <c:pt idx="7">
                  <c:v>0.86066480616200003</c:v>
                </c:pt>
              </c:numCache>
            </c:numRef>
          </c:val>
          <c:extLst>
            <c:ext xmlns:c16="http://schemas.microsoft.com/office/drawing/2014/chart" uri="{C3380CC4-5D6E-409C-BE32-E72D297353CC}">
              <c16:uniqueId val="{00000000-6A5A-441C-A821-5BA3BC3FE2B8}"/>
            </c:ext>
          </c:extLst>
        </c:ser>
        <c:dLbls>
          <c:showLegendKey val="0"/>
          <c:showVal val="0"/>
          <c:showCatName val="0"/>
          <c:showSerName val="0"/>
          <c:showPercent val="0"/>
          <c:showBubbleSize val="0"/>
        </c:dLbls>
        <c:gapWidth val="219"/>
        <c:axId val="1018702256"/>
        <c:axId val="1018697360"/>
      </c:barChart>
      <c:catAx>
        <c:axId val="1018702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018697360"/>
        <c:crosses val="autoZero"/>
        <c:auto val="1"/>
        <c:lblAlgn val="ctr"/>
        <c:lblOffset val="100"/>
        <c:noMultiLvlLbl val="0"/>
      </c:catAx>
      <c:valAx>
        <c:axId val="1018697360"/>
        <c:scaling>
          <c:orientation val="minMax"/>
          <c:max val="100"/>
        </c:scaling>
        <c:delete val="1"/>
        <c:axPos val="l"/>
        <c:numFmt formatCode="0" sourceLinked="1"/>
        <c:majorTickMark val="none"/>
        <c:minorTickMark val="none"/>
        <c:tickLblPos val="nextTo"/>
        <c:crossAx val="1018702256"/>
        <c:crosses val="autoZero"/>
        <c:crossBetween val="between"/>
      </c:valAx>
      <c:spPr>
        <a:noFill/>
        <a:ln>
          <a:noFill/>
        </a:ln>
        <a:effectLst/>
      </c:spPr>
    </c:plotArea>
    <c:legend>
      <c:legendPos val="t"/>
      <c:layout>
        <c:manualLayout>
          <c:xMode val="edge"/>
          <c:yMode val="edge"/>
          <c:x val="5.1795706282193335E-2"/>
          <c:y val="0.16339374009862936"/>
          <c:w val="0.85507615796887304"/>
          <c:h val="6.659118092482208E-2"/>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400" b="0" i="0" u="none" strike="noStrike" kern="1200" spc="0" baseline="0">
                <a:solidFill>
                  <a:schemeClr val="accent1">
                    <a:lumMod val="75000"/>
                  </a:schemeClr>
                </a:solidFill>
                <a:latin typeface="+mn-lt"/>
                <a:ea typeface="+mn-ea"/>
                <a:cs typeface="+mn-cs"/>
              </a:defRPr>
            </a:pPr>
            <a:r>
              <a:rPr lang="en-GB" sz="1400" b="1" dirty="0">
                <a:solidFill>
                  <a:srgbClr val="C00000"/>
                </a:solidFill>
                <a:latin typeface="Arial" panose="020B0604020202020204" pitchFamily="34" charset="0"/>
                <a:cs typeface="Arial" panose="020B0604020202020204" pitchFamily="34" charset="0"/>
              </a:rPr>
              <a:t>Figure 8.  Length of next Wales trip in </a:t>
            </a:r>
            <a:r>
              <a:rPr lang="en-GB" sz="1400" b="1" u="sng" dirty="0">
                <a:solidFill>
                  <a:srgbClr val="C00000"/>
                </a:solidFill>
                <a:latin typeface="Arial" panose="020B0604020202020204" pitchFamily="34" charset="0"/>
                <a:cs typeface="Arial" panose="020B0604020202020204" pitchFamily="34" charset="0"/>
              </a:rPr>
              <a:t>summer</a:t>
            </a:r>
            <a:r>
              <a:rPr lang="en-GB" sz="1400" b="1" dirty="0">
                <a:solidFill>
                  <a:srgbClr val="C00000"/>
                </a:solidFill>
                <a:latin typeface="Arial" panose="020B0604020202020204" pitchFamily="34" charset="0"/>
                <a:cs typeface="Arial" panose="020B0604020202020204" pitchFamily="34" charset="0"/>
              </a:rPr>
              <a:t>, Percentage, </a:t>
            </a:r>
            <a:r>
              <a:rPr lang="en-GB" sz="1400" b="1" i="0" u="none" strike="noStrike" kern="1200" spc="0" baseline="0" dirty="0">
                <a:solidFill>
                  <a:srgbClr val="C00000"/>
                </a:solidFill>
                <a:latin typeface="Arial" panose="020B0604020202020204" pitchFamily="34" charset="0"/>
                <a:cs typeface="Arial" panose="020B0604020202020204" pitchFamily="34" charset="0"/>
              </a:rPr>
              <a:t>April to June 2025 and 2024 fieldwork</a:t>
            </a:r>
            <a:r>
              <a:rPr lang="en-GB" sz="1400" b="1" dirty="0">
                <a:solidFill>
                  <a:srgbClr val="C00000"/>
                </a:solidFill>
                <a:latin typeface="Arial" panose="020B0604020202020204" pitchFamily="34" charset="0"/>
                <a:cs typeface="Arial" panose="020B0604020202020204" pitchFamily="34" charset="0"/>
              </a:rPr>
              <a:t>, UK</a:t>
            </a:r>
          </a:p>
        </c:rich>
      </c:tx>
      <c:layout>
        <c:manualLayout>
          <c:xMode val="edge"/>
          <c:yMode val="edge"/>
          <c:x val="3.231883369971211E-4"/>
          <c:y val="0"/>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accent1">
                  <a:lumMod val="75000"/>
                </a:schemeClr>
              </a:solidFill>
              <a:latin typeface="+mn-lt"/>
              <a:ea typeface="+mn-ea"/>
              <a:cs typeface="+mn-cs"/>
            </a:defRPr>
          </a:pPr>
          <a:endParaRPr lang="en-US"/>
        </a:p>
      </c:txPr>
    </c:title>
    <c:autoTitleDeleted val="0"/>
    <c:plotArea>
      <c:layout>
        <c:manualLayout>
          <c:layoutTarget val="inner"/>
          <c:xMode val="edge"/>
          <c:yMode val="edge"/>
          <c:x val="0.21207793751763593"/>
          <c:y val="0.20923528300240507"/>
          <c:w val="0.76056740753048413"/>
          <c:h val="0.62168342732097537"/>
        </c:manualLayout>
      </c:layout>
      <c:barChart>
        <c:barDir val="col"/>
        <c:grouping val="percentStacked"/>
        <c:varyColors val="0"/>
        <c:ser>
          <c:idx val="0"/>
          <c:order val="0"/>
          <c:tx>
            <c:strRef>
              <c:f>Sheet1!$B$1</c:f>
              <c:strCache>
                <c:ptCount val="1"/>
                <c:pt idx="0">
                  <c:v>Short break (1-3 nights)</c:v>
                </c:pt>
              </c:strCache>
            </c:strRef>
          </c:tx>
          <c:spPr>
            <a:solidFill>
              <a:srgbClr val="0070C0"/>
            </a:solidFill>
            <a:ln w="15875">
              <a:noFill/>
              <a:prstDash val="dash"/>
            </a:ln>
            <a:effectLst/>
          </c:spPr>
          <c:invertIfNegative val="0"/>
          <c:dPt>
            <c:idx val="1"/>
            <c:invertIfNegative val="0"/>
            <c:bubble3D val="0"/>
            <c:spPr>
              <a:solidFill>
                <a:srgbClr val="0070C0"/>
              </a:solidFill>
              <a:ln w="15875">
                <a:noFill/>
                <a:prstDash val="dash"/>
              </a:ln>
              <a:effectLst/>
            </c:spPr>
            <c:extLst>
              <c:ext xmlns:c16="http://schemas.microsoft.com/office/drawing/2014/chart" uri="{C3380CC4-5D6E-409C-BE32-E72D297353CC}">
                <c16:uniqueId val="{00000001-27C4-4A86-BBF0-D047602489BE}"/>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2"/>
                <c:pt idx="0">
                  <c:v>Wales Summer trips 2024</c:v>
                </c:pt>
                <c:pt idx="1">
                  <c:v>Wales Summer trips 2025</c:v>
                </c:pt>
              </c:strCache>
            </c:strRef>
          </c:cat>
          <c:val>
            <c:numRef>
              <c:f>Sheet1!$B$2:$B$5</c:f>
              <c:numCache>
                <c:formatCode>0</c:formatCode>
                <c:ptCount val="2"/>
                <c:pt idx="0">
                  <c:v>51</c:v>
                </c:pt>
                <c:pt idx="1">
                  <c:v>40.675304970379997</c:v>
                </c:pt>
              </c:numCache>
            </c:numRef>
          </c:val>
          <c:extLst>
            <c:ext xmlns:c16="http://schemas.microsoft.com/office/drawing/2014/chart" uri="{C3380CC4-5D6E-409C-BE32-E72D297353CC}">
              <c16:uniqueId val="{00000002-D9A7-4677-9C1B-A74A5F45F00A}"/>
            </c:ext>
          </c:extLst>
        </c:ser>
        <c:ser>
          <c:idx val="1"/>
          <c:order val="1"/>
          <c:tx>
            <c:strRef>
              <c:f>Sheet1!$C$1</c:f>
              <c:strCache>
                <c:ptCount val="1"/>
                <c:pt idx="0">
                  <c:v>Longer trips of 4+ nights</c:v>
                </c:pt>
              </c:strCache>
            </c:strRef>
          </c:tx>
          <c:spPr>
            <a:solidFill>
              <a:srgbClr val="CAE9F8"/>
            </a:solidFill>
            <a:ln>
              <a:noFill/>
              <a:prstDash val="dash"/>
            </a:ln>
            <a:effectLst/>
          </c:spPr>
          <c:invertIfNegative val="0"/>
          <c:dPt>
            <c:idx val="0"/>
            <c:invertIfNegative val="0"/>
            <c:bubble3D val="0"/>
            <c:spPr>
              <a:solidFill>
                <a:srgbClr val="CAE9F8"/>
              </a:solidFill>
              <a:ln w="15875">
                <a:noFill/>
                <a:prstDash val="dash"/>
              </a:ln>
              <a:effectLst/>
            </c:spPr>
            <c:extLst>
              <c:ext xmlns:c16="http://schemas.microsoft.com/office/drawing/2014/chart" uri="{C3380CC4-5D6E-409C-BE32-E72D297353CC}">
                <c16:uniqueId val="{00000008-CFB2-4375-BC8B-90A7060449C7}"/>
              </c:ext>
            </c:extLst>
          </c:dPt>
          <c:dPt>
            <c:idx val="1"/>
            <c:invertIfNegative val="0"/>
            <c:bubble3D val="0"/>
            <c:spPr>
              <a:solidFill>
                <a:srgbClr val="CAE9F8"/>
              </a:solidFill>
              <a:ln>
                <a:noFill/>
                <a:prstDash val="dash"/>
              </a:ln>
              <a:effectLst/>
            </c:spPr>
            <c:extLst>
              <c:ext xmlns:c16="http://schemas.microsoft.com/office/drawing/2014/chart" uri="{C3380CC4-5D6E-409C-BE32-E72D297353CC}">
                <c16:uniqueId val="{00000003-27C4-4A86-BBF0-D047602489BE}"/>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2"/>
                <c:pt idx="0">
                  <c:v>Wales Summer trips 2024</c:v>
                </c:pt>
                <c:pt idx="1">
                  <c:v>Wales Summer trips 2025</c:v>
                </c:pt>
              </c:strCache>
            </c:strRef>
          </c:cat>
          <c:val>
            <c:numRef>
              <c:f>Sheet1!$C$2:$C$5</c:f>
              <c:numCache>
                <c:formatCode>0</c:formatCode>
                <c:ptCount val="2"/>
                <c:pt idx="0">
                  <c:v>46</c:v>
                </c:pt>
                <c:pt idx="1">
                  <c:v>55.643536635179998</c:v>
                </c:pt>
              </c:numCache>
            </c:numRef>
          </c:val>
          <c:extLst>
            <c:ext xmlns:c16="http://schemas.microsoft.com/office/drawing/2014/chart" uri="{C3380CC4-5D6E-409C-BE32-E72D297353CC}">
              <c16:uniqueId val="{00000005-D9A7-4677-9C1B-A74A5F45F00A}"/>
            </c:ext>
          </c:extLst>
        </c:ser>
        <c:ser>
          <c:idx val="2"/>
          <c:order val="2"/>
          <c:tx>
            <c:strRef>
              <c:f>Sheet1!$D$1</c:f>
              <c:strCache>
                <c:ptCount val="1"/>
                <c:pt idx="0">
                  <c:v>Unsure</c:v>
                </c:pt>
              </c:strCache>
            </c:strRef>
          </c:tx>
          <c:spPr>
            <a:solidFill>
              <a:schemeClr val="bg1">
                <a:lumMod val="75000"/>
              </a:schemeClr>
            </a:solidFill>
            <a:ln>
              <a:noFill/>
            </a:ln>
            <a:effectLst/>
          </c:spPr>
          <c:invertIfNegative val="0"/>
          <c:dPt>
            <c:idx val="0"/>
            <c:invertIfNegative val="0"/>
            <c:bubble3D val="0"/>
            <c:spPr>
              <a:solidFill>
                <a:schemeClr val="bg1">
                  <a:lumMod val="75000"/>
                </a:schemeClr>
              </a:solidFill>
              <a:ln>
                <a:noFill/>
              </a:ln>
              <a:effectLst/>
            </c:spPr>
            <c:extLst>
              <c:ext xmlns:c16="http://schemas.microsoft.com/office/drawing/2014/chart" uri="{C3380CC4-5D6E-409C-BE32-E72D297353CC}">
                <c16:uniqueId val="{00000009-CFB2-4375-BC8B-90A7060449C7}"/>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2"/>
                <c:pt idx="0">
                  <c:v>Wales Summer trips 2024</c:v>
                </c:pt>
                <c:pt idx="1">
                  <c:v>Wales Summer trips 2025</c:v>
                </c:pt>
              </c:strCache>
            </c:strRef>
          </c:cat>
          <c:val>
            <c:numRef>
              <c:f>Sheet1!$D$2:$D$5</c:f>
              <c:numCache>
                <c:formatCode>0</c:formatCode>
                <c:ptCount val="2"/>
                <c:pt idx="0">
                  <c:v>3</c:v>
                </c:pt>
                <c:pt idx="1">
                  <c:v>4</c:v>
                </c:pt>
              </c:numCache>
            </c:numRef>
          </c:val>
          <c:extLst>
            <c:ext xmlns:c16="http://schemas.microsoft.com/office/drawing/2014/chart" uri="{C3380CC4-5D6E-409C-BE32-E72D297353CC}">
              <c16:uniqueId val="{00000008-D9A7-4677-9C1B-A74A5F45F00A}"/>
            </c:ext>
          </c:extLst>
        </c:ser>
        <c:dLbls>
          <c:showLegendKey val="0"/>
          <c:showVal val="0"/>
          <c:showCatName val="0"/>
          <c:showSerName val="0"/>
          <c:showPercent val="0"/>
          <c:showBubbleSize val="0"/>
        </c:dLbls>
        <c:gapWidth val="219"/>
        <c:overlap val="100"/>
        <c:axId val="1018716400"/>
        <c:axId val="1018719664"/>
      </c:barChart>
      <c:catAx>
        <c:axId val="1018716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018719664"/>
        <c:crosses val="autoZero"/>
        <c:auto val="1"/>
        <c:lblAlgn val="ctr"/>
        <c:lblOffset val="100"/>
        <c:noMultiLvlLbl val="0"/>
      </c:catAx>
      <c:valAx>
        <c:axId val="1018719664"/>
        <c:scaling>
          <c:orientation val="minMax"/>
          <c:max val="1"/>
        </c:scaling>
        <c:delete val="1"/>
        <c:axPos val="l"/>
        <c:numFmt formatCode="0%" sourceLinked="1"/>
        <c:majorTickMark val="out"/>
        <c:minorTickMark val="none"/>
        <c:tickLblPos val="nextTo"/>
        <c:crossAx val="1018716400"/>
        <c:crosses val="autoZero"/>
        <c:crossBetween val="between"/>
      </c:valAx>
      <c:spPr>
        <a:noFill/>
        <a:ln>
          <a:noFill/>
        </a:ln>
        <a:effectLst/>
      </c:spPr>
    </c:plotArea>
    <c:legend>
      <c:legendPos val="r"/>
      <c:layout>
        <c:manualLayout>
          <c:xMode val="edge"/>
          <c:yMode val="edge"/>
          <c:x val="0.10095284101244863"/>
          <c:y val="0.37999543928711554"/>
          <c:w val="0.1668610497186131"/>
          <c:h val="0.19616043645808184"/>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400" b="0" i="0" u="none" strike="noStrike" kern="1200" spc="0" baseline="0">
                <a:solidFill>
                  <a:schemeClr val="accent1">
                    <a:lumMod val="75000"/>
                  </a:schemeClr>
                </a:solidFill>
                <a:latin typeface="+mn-lt"/>
                <a:ea typeface="+mn-ea"/>
                <a:cs typeface="+mn-cs"/>
              </a:defRPr>
            </a:pPr>
            <a:r>
              <a:rPr lang="en-GB" sz="1400" b="1" i="0" u="none" strike="noStrike" baseline="0" dirty="0">
                <a:solidFill>
                  <a:srgbClr val="C00000"/>
                </a:solidFill>
                <a:effectLst/>
                <a:latin typeface="Arial" panose="020B0604020202020204" pitchFamily="34" charset="0"/>
                <a:cs typeface="Arial" panose="020B0604020202020204" pitchFamily="34" charset="0"/>
              </a:rPr>
              <a:t>Figure 9. Breakdown of population and trip-takers by age, Percentage, August to October fieldwork 2025 and 2024, UK </a:t>
            </a:r>
          </a:p>
        </c:rich>
      </c:tx>
      <c:layout>
        <c:manualLayout>
          <c:xMode val="edge"/>
          <c:yMode val="edge"/>
          <c:x val="3.7409719103106975E-3"/>
          <c:y val="0"/>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accent1">
                  <a:lumMod val="75000"/>
                </a:schemeClr>
              </a:solidFill>
              <a:latin typeface="+mn-lt"/>
              <a:ea typeface="+mn-ea"/>
              <a:cs typeface="+mn-cs"/>
            </a:defRPr>
          </a:pPr>
          <a:endParaRPr lang="en-US"/>
        </a:p>
      </c:txPr>
    </c:title>
    <c:autoTitleDeleted val="0"/>
    <c:plotArea>
      <c:layout>
        <c:manualLayout>
          <c:layoutTarget val="inner"/>
          <c:xMode val="edge"/>
          <c:yMode val="edge"/>
          <c:x val="0.12277902481883465"/>
          <c:y val="0.23638093532263521"/>
          <c:w val="0.86486524015415123"/>
          <c:h val="0.61815325426849832"/>
        </c:manualLayout>
      </c:layout>
      <c:barChart>
        <c:barDir val="col"/>
        <c:grouping val="percentStacked"/>
        <c:varyColors val="0"/>
        <c:ser>
          <c:idx val="1"/>
          <c:order val="0"/>
          <c:tx>
            <c:strRef>
              <c:f>Sheet1!$B$1</c:f>
              <c:strCache>
                <c:ptCount val="1"/>
                <c:pt idx="0">
                  <c:v>16-24</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9"/>
                <c:pt idx="0">
                  <c:v>UK Population </c:v>
                </c:pt>
                <c:pt idx="1">
                  <c:v>Took UK trip </c:v>
                </c:pt>
                <c:pt idx="2">
                  <c:v>Took Wales trip</c:v>
                </c:pt>
                <c:pt idx="3">
                  <c:v>Took England trip</c:v>
                </c:pt>
                <c:pt idx="4">
                  <c:v>Took Scotland trip</c:v>
                </c:pt>
                <c:pt idx="5">
                  <c:v>Took UK trip </c:v>
                </c:pt>
                <c:pt idx="6">
                  <c:v>Took Wales trip</c:v>
                </c:pt>
                <c:pt idx="7">
                  <c:v>Took England trip</c:v>
                </c:pt>
                <c:pt idx="8">
                  <c:v>Took Scotland trip</c:v>
                </c:pt>
              </c:strCache>
            </c:strRef>
          </c:cat>
          <c:val>
            <c:numRef>
              <c:f>Sheet1!$B$2:$B$11</c:f>
              <c:numCache>
                <c:formatCode>0</c:formatCode>
                <c:ptCount val="9"/>
                <c:pt idx="0">
                  <c:v>14.01</c:v>
                </c:pt>
                <c:pt idx="1">
                  <c:v>9.0156648678660005</c:v>
                </c:pt>
                <c:pt idx="2">
                  <c:v>9.0664881994210003</c:v>
                </c:pt>
                <c:pt idx="3">
                  <c:v>8.5317059492449996</c:v>
                </c:pt>
                <c:pt idx="4">
                  <c:v>8.2683188995150001</c:v>
                </c:pt>
                <c:pt idx="5">
                  <c:v>10.82043397677</c:v>
                </c:pt>
                <c:pt idx="6">
                  <c:v>13.29126923065</c:v>
                </c:pt>
                <c:pt idx="7">
                  <c:v>10.87543441489</c:v>
                </c:pt>
                <c:pt idx="8">
                  <c:v>14.5917199057</c:v>
                </c:pt>
              </c:numCache>
            </c:numRef>
          </c:val>
          <c:extLst>
            <c:ext xmlns:c16="http://schemas.microsoft.com/office/drawing/2014/chart" uri="{C3380CC4-5D6E-409C-BE32-E72D297353CC}">
              <c16:uniqueId val="{00000001-9A17-48C4-A399-18E03137425F}"/>
            </c:ext>
          </c:extLst>
        </c:ser>
        <c:ser>
          <c:idx val="3"/>
          <c:order val="1"/>
          <c:tx>
            <c:strRef>
              <c:f>Sheet1!$C$1</c:f>
              <c:strCache>
                <c:ptCount val="1"/>
                <c:pt idx="0">
                  <c:v>25-34</c:v>
                </c:pt>
              </c:strCache>
            </c:strRef>
          </c:tx>
          <c:spPr>
            <a:solidFill>
              <a:srgbClr val="7BC9E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9"/>
                <c:pt idx="0">
                  <c:v>UK Population </c:v>
                </c:pt>
                <c:pt idx="1">
                  <c:v>Took UK trip </c:v>
                </c:pt>
                <c:pt idx="2">
                  <c:v>Took Wales trip</c:v>
                </c:pt>
                <c:pt idx="3">
                  <c:v>Took England trip</c:v>
                </c:pt>
                <c:pt idx="4">
                  <c:v>Took Scotland trip</c:v>
                </c:pt>
                <c:pt idx="5">
                  <c:v>Took UK trip </c:v>
                </c:pt>
                <c:pt idx="6">
                  <c:v>Took Wales trip</c:v>
                </c:pt>
                <c:pt idx="7">
                  <c:v>Took England trip</c:v>
                </c:pt>
                <c:pt idx="8">
                  <c:v>Took Scotland trip</c:v>
                </c:pt>
              </c:strCache>
            </c:strRef>
          </c:cat>
          <c:val>
            <c:numRef>
              <c:f>Sheet1!$C$2:$C$11</c:f>
              <c:numCache>
                <c:formatCode>0</c:formatCode>
                <c:ptCount val="9"/>
                <c:pt idx="0">
                  <c:v>16.989999999999998</c:v>
                </c:pt>
                <c:pt idx="1">
                  <c:v>13.289649991119999</c:v>
                </c:pt>
                <c:pt idx="2">
                  <c:v>11.87743918712</c:v>
                </c:pt>
                <c:pt idx="3">
                  <c:v>13.73391226209</c:v>
                </c:pt>
                <c:pt idx="4">
                  <c:v>14.5255591081</c:v>
                </c:pt>
                <c:pt idx="5">
                  <c:v>12.905682290290001</c:v>
                </c:pt>
                <c:pt idx="6">
                  <c:v>9.5274560739080005</c:v>
                </c:pt>
                <c:pt idx="7">
                  <c:v>12.991344500729999</c:v>
                </c:pt>
                <c:pt idx="8">
                  <c:v>12.16281238971</c:v>
                </c:pt>
              </c:numCache>
            </c:numRef>
          </c:val>
          <c:extLst>
            <c:ext xmlns:c16="http://schemas.microsoft.com/office/drawing/2014/chart" uri="{C3380CC4-5D6E-409C-BE32-E72D297353CC}">
              <c16:uniqueId val="{00000004-9A17-48C4-A399-18E03137425F}"/>
            </c:ext>
          </c:extLst>
        </c:ser>
        <c:ser>
          <c:idx val="4"/>
          <c:order val="2"/>
          <c:tx>
            <c:strRef>
              <c:f>Sheet1!$D$1</c:f>
              <c:strCache>
                <c:ptCount val="1"/>
                <c:pt idx="0">
                  <c:v>35-44</c:v>
                </c:pt>
              </c:strCache>
            </c:strRef>
          </c:tx>
          <c:spPr>
            <a:solidFill>
              <a:srgbClr val="AFD52C"/>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9"/>
                <c:pt idx="0">
                  <c:v>UK Population </c:v>
                </c:pt>
                <c:pt idx="1">
                  <c:v>Took UK trip </c:v>
                </c:pt>
                <c:pt idx="2">
                  <c:v>Took Wales trip</c:v>
                </c:pt>
                <c:pt idx="3">
                  <c:v>Took England trip</c:v>
                </c:pt>
                <c:pt idx="4">
                  <c:v>Took Scotland trip</c:v>
                </c:pt>
                <c:pt idx="5">
                  <c:v>Took UK trip </c:v>
                </c:pt>
                <c:pt idx="6">
                  <c:v>Took Wales trip</c:v>
                </c:pt>
                <c:pt idx="7">
                  <c:v>Took England trip</c:v>
                </c:pt>
                <c:pt idx="8">
                  <c:v>Took Scotland trip</c:v>
                </c:pt>
              </c:strCache>
            </c:strRef>
          </c:cat>
          <c:val>
            <c:numRef>
              <c:f>Sheet1!$D$2:$D$11</c:f>
              <c:numCache>
                <c:formatCode>0</c:formatCode>
                <c:ptCount val="9"/>
                <c:pt idx="0">
                  <c:v>15.98</c:v>
                </c:pt>
                <c:pt idx="1">
                  <c:v>17.799070850980002</c:v>
                </c:pt>
                <c:pt idx="2">
                  <c:v>22.913375622099998</c:v>
                </c:pt>
                <c:pt idx="3">
                  <c:v>18.052909362000001</c:v>
                </c:pt>
                <c:pt idx="4">
                  <c:v>15.785885459099999</c:v>
                </c:pt>
                <c:pt idx="5">
                  <c:v>17.732787441629998</c:v>
                </c:pt>
                <c:pt idx="6">
                  <c:v>18.451978200629998</c:v>
                </c:pt>
                <c:pt idx="7">
                  <c:v>18.02855256114</c:v>
                </c:pt>
                <c:pt idx="8">
                  <c:v>17.292857040809999</c:v>
                </c:pt>
              </c:numCache>
            </c:numRef>
          </c:val>
          <c:extLst>
            <c:ext xmlns:c16="http://schemas.microsoft.com/office/drawing/2014/chart" uri="{C3380CC4-5D6E-409C-BE32-E72D297353CC}">
              <c16:uniqueId val="{00000005-9A17-48C4-A399-18E03137425F}"/>
            </c:ext>
          </c:extLst>
        </c:ser>
        <c:ser>
          <c:idx val="6"/>
          <c:order val="3"/>
          <c:tx>
            <c:strRef>
              <c:f>Sheet1!$E$1</c:f>
              <c:strCache>
                <c:ptCount val="1"/>
                <c:pt idx="0">
                  <c:v>45-54</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9"/>
                <c:pt idx="0">
                  <c:v>UK Population </c:v>
                </c:pt>
                <c:pt idx="1">
                  <c:v>Took UK trip </c:v>
                </c:pt>
                <c:pt idx="2">
                  <c:v>Took Wales trip</c:v>
                </c:pt>
                <c:pt idx="3">
                  <c:v>Took England trip</c:v>
                </c:pt>
                <c:pt idx="4">
                  <c:v>Took Scotland trip</c:v>
                </c:pt>
                <c:pt idx="5">
                  <c:v>Took UK trip </c:v>
                </c:pt>
                <c:pt idx="6">
                  <c:v>Took Wales trip</c:v>
                </c:pt>
                <c:pt idx="7">
                  <c:v>Took England trip</c:v>
                </c:pt>
                <c:pt idx="8">
                  <c:v>Took Scotland trip</c:v>
                </c:pt>
              </c:strCache>
            </c:strRef>
          </c:cat>
          <c:val>
            <c:numRef>
              <c:f>Sheet1!$E$2:$E$11</c:f>
              <c:numCache>
                <c:formatCode>0</c:formatCode>
                <c:ptCount val="9"/>
                <c:pt idx="0">
                  <c:v>17</c:v>
                </c:pt>
                <c:pt idx="1">
                  <c:v>17.935112956680001</c:v>
                </c:pt>
                <c:pt idx="2">
                  <c:v>19.598940451970002</c:v>
                </c:pt>
                <c:pt idx="3">
                  <c:v>17.133192449079999</c:v>
                </c:pt>
                <c:pt idx="4">
                  <c:v>20.935691276789999</c:v>
                </c:pt>
                <c:pt idx="5">
                  <c:v>17.96315159661</c:v>
                </c:pt>
                <c:pt idx="6">
                  <c:v>19.746015910259999</c:v>
                </c:pt>
                <c:pt idx="7">
                  <c:v>18.150231717690001</c:v>
                </c:pt>
                <c:pt idx="8">
                  <c:v>14.38184503293</c:v>
                </c:pt>
              </c:numCache>
            </c:numRef>
          </c:val>
          <c:extLst>
            <c:ext xmlns:c16="http://schemas.microsoft.com/office/drawing/2014/chart" uri="{C3380CC4-5D6E-409C-BE32-E72D297353CC}">
              <c16:uniqueId val="{00000007-9A17-48C4-A399-18E03137425F}"/>
            </c:ext>
          </c:extLst>
        </c:ser>
        <c:ser>
          <c:idx val="0"/>
          <c:order val="4"/>
          <c:tx>
            <c:strRef>
              <c:f>Sheet1!$F$1</c:f>
              <c:strCache>
                <c:ptCount val="1"/>
                <c:pt idx="0">
                  <c:v>55-64</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9"/>
                <c:pt idx="0">
                  <c:v>UK Population </c:v>
                </c:pt>
                <c:pt idx="1">
                  <c:v>Took UK trip </c:v>
                </c:pt>
                <c:pt idx="2">
                  <c:v>Took Wales trip</c:v>
                </c:pt>
                <c:pt idx="3">
                  <c:v>Took England trip</c:v>
                </c:pt>
                <c:pt idx="4">
                  <c:v>Took Scotland trip</c:v>
                </c:pt>
                <c:pt idx="5">
                  <c:v>Took UK trip </c:v>
                </c:pt>
                <c:pt idx="6">
                  <c:v>Took Wales trip</c:v>
                </c:pt>
                <c:pt idx="7">
                  <c:v>Took England trip</c:v>
                </c:pt>
                <c:pt idx="8">
                  <c:v>Took Scotland trip</c:v>
                </c:pt>
              </c:strCache>
            </c:strRef>
          </c:cat>
          <c:val>
            <c:numRef>
              <c:f>Sheet1!$F$2:$F$11</c:f>
              <c:numCache>
                <c:formatCode>0</c:formatCode>
                <c:ptCount val="9"/>
                <c:pt idx="0">
                  <c:v>14.01</c:v>
                </c:pt>
                <c:pt idx="1">
                  <c:v>16.231639370010001</c:v>
                </c:pt>
                <c:pt idx="2">
                  <c:v>16.469610361739999</c:v>
                </c:pt>
                <c:pt idx="3">
                  <c:v>16.379767348750001</c:v>
                </c:pt>
                <c:pt idx="4">
                  <c:v>13.30836765886</c:v>
                </c:pt>
                <c:pt idx="5">
                  <c:v>15.734054992900001</c:v>
                </c:pt>
                <c:pt idx="6">
                  <c:v>11.226260057799999</c:v>
                </c:pt>
                <c:pt idx="7">
                  <c:v>15.023455028660001</c:v>
                </c:pt>
                <c:pt idx="8">
                  <c:v>23.878330295840001</c:v>
                </c:pt>
              </c:numCache>
            </c:numRef>
          </c:val>
          <c:extLst>
            <c:ext xmlns:c16="http://schemas.microsoft.com/office/drawing/2014/chart" uri="{C3380CC4-5D6E-409C-BE32-E72D297353CC}">
              <c16:uniqueId val="{00000000-C2D4-47C6-A185-2AFECFB3ACA1}"/>
            </c:ext>
          </c:extLst>
        </c:ser>
        <c:ser>
          <c:idx val="2"/>
          <c:order val="5"/>
          <c:tx>
            <c:strRef>
              <c:f>Sheet1!$G$1</c:f>
              <c:strCache>
                <c:ptCount val="1"/>
                <c:pt idx="0">
                  <c:v>65 +</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9"/>
                <c:pt idx="0">
                  <c:v>UK Population </c:v>
                </c:pt>
                <c:pt idx="1">
                  <c:v>Took UK trip </c:v>
                </c:pt>
                <c:pt idx="2">
                  <c:v>Took Wales trip</c:v>
                </c:pt>
                <c:pt idx="3">
                  <c:v>Took England trip</c:v>
                </c:pt>
                <c:pt idx="4">
                  <c:v>Took Scotland trip</c:v>
                </c:pt>
                <c:pt idx="5">
                  <c:v>Took UK trip </c:v>
                </c:pt>
                <c:pt idx="6">
                  <c:v>Took Wales trip</c:v>
                </c:pt>
                <c:pt idx="7">
                  <c:v>Took England trip</c:v>
                </c:pt>
                <c:pt idx="8">
                  <c:v>Took Scotland trip</c:v>
                </c:pt>
              </c:strCache>
            </c:strRef>
          </c:cat>
          <c:val>
            <c:numRef>
              <c:f>Sheet1!$G$2:$G$11</c:f>
              <c:numCache>
                <c:formatCode>0</c:formatCode>
                <c:ptCount val="9"/>
                <c:pt idx="0">
                  <c:v>22.01</c:v>
                </c:pt>
                <c:pt idx="1">
                  <c:v>25.728861963349999</c:v>
                </c:pt>
                <c:pt idx="2">
                  <c:v>20.074146177639999</c:v>
                </c:pt>
                <c:pt idx="3">
                  <c:v>26.168512628849999</c:v>
                </c:pt>
                <c:pt idx="4">
                  <c:v>27.176177597639999</c:v>
                </c:pt>
                <c:pt idx="5">
                  <c:v>24.843889701790001</c:v>
                </c:pt>
                <c:pt idx="6">
                  <c:v>27.757020526750001</c:v>
                </c:pt>
                <c:pt idx="7">
                  <c:v>24.93098177689</c:v>
                </c:pt>
                <c:pt idx="8">
                  <c:v>17.69243533501</c:v>
                </c:pt>
              </c:numCache>
            </c:numRef>
          </c:val>
          <c:extLst>
            <c:ext xmlns:c16="http://schemas.microsoft.com/office/drawing/2014/chart" uri="{C3380CC4-5D6E-409C-BE32-E72D297353CC}">
              <c16:uniqueId val="{00000001-C2D4-47C6-A185-2AFECFB3ACA1}"/>
            </c:ext>
          </c:extLst>
        </c:ser>
        <c:dLbls>
          <c:showLegendKey val="0"/>
          <c:showVal val="0"/>
          <c:showCatName val="0"/>
          <c:showSerName val="0"/>
          <c:showPercent val="0"/>
          <c:showBubbleSize val="0"/>
        </c:dLbls>
        <c:gapWidth val="150"/>
        <c:overlap val="100"/>
        <c:axId val="1018736528"/>
        <c:axId val="1018718576"/>
      </c:barChart>
      <c:catAx>
        <c:axId val="1018736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018718576"/>
        <c:crosses val="autoZero"/>
        <c:auto val="1"/>
        <c:lblAlgn val="ctr"/>
        <c:lblOffset val="100"/>
        <c:noMultiLvlLbl val="0"/>
      </c:catAx>
      <c:valAx>
        <c:axId val="1018718576"/>
        <c:scaling>
          <c:orientation val="minMax"/>
          <c:max val="1"/>
        </c:scaling>
        <c:delete val="1"/>
        <c:axPos val="l"/>
        <c:majorGridlines>
          <c:spPr>
            <a:ln w="9525" cap="flat" cmpd="sng" algn="ctr">
              <a:solidFill>
                <a:schemeClr val="bg1"/>
              </a:solidFill>
              <a:round/>
            </a:ln>
            <a:effectLst/>
          </c:spPr>
        </c:majorGridlines>
        <c:numFmt formatCode="0%" sourceLinked="1"/>
        <c:majorTickMark val="out"/>
        <c:minorTickMark val="none"/>
        <c:tickLblPos val="nextTo"/>
        <c:crossAx val="1018736528"/>
        <c:crosses val="autoZero"/>
        <c:crossBetween val="between"/>
      </c:valAx>
      <c:spPr>
        <a:noFill/>
        <a:ln>
          <a:noFill/>
        </a:ln>
        <a:effectLst/>
      </c:spPr>
    </c:plotArea>
    <c:legend>
      <c:legendPos val="l"/>
      <c:layout>
        <c:manualLayout>
          <c:xMode val="edge"/>
          <c:yMode val="edge"/>
          <c:x val="2.7196103435604413E-2"/>
          <c:y val="0.28408606469469033"/>
          <c:w val="5.6205879424718025E-2"/>
          <c:h val="0.58465876050851306"/>
        </c:manualLayout>
      </c:layout>
      <c:overlay val="0"/>
      <c:spPr>
        <a:noFill/>
        <a:ln>
          <a:noFill/>
        </a:ln>
        <a:effectLst/>
      </c:spPr>
      <c:txPr>
        <a:bodyPr rot="0" spcFirstLastPara="1" vertOverflow="ellipsis" vert="horz" wrap="square" anchor="ctr" anchorCtr="1"/>
        <a:lstStyle/>
        <a:p>
          <a:pPr>
            <a:defRPr sz="12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400" b="0" i="0" u="none" strike="noStrike" kern="1200" spc="0" baseline="0">
                <a:solidFill>
                  <a:schemeClr val="accent1">
                    <a:lumMod val="75000"/>
                  </a:schemeClr>
                </a:solidFill>
                <a:latin typeface="Arial" panose="020B0604020202020204" pitchFamily="34" charset="0"/>
                <a:ea typeface="+mn-ea"/>
                <a:cs typeface="Arial" panose="020B0604020202020204" pitchFamily="34" charset="0"/>
              </a:defRPr>
            </a:pPr>
            <a:r>
              <a:rPr lang="en-GB" sz="1400" b="1" i="0" u="none" strike="noStrike" baseline="0" dirty="0">
                <a:solidFill>
                  <a:srgbClr val="C00000"/>
                </a:solidFill>
                <a:effectLst/>
                <a:latin typeface="Arial" panose="020B0604020202020204" pitchFamily="34" charset="0"/>
                <a:cs typeface="Arial" panose="020B0604020202020204" pitchFamily="34" charset="0"/>
              </a:rPr>
              <a:t>Figure 10. Breakdown of population and trip-takers by gender, Percentage, August to Oct fieldwork 2025 and 2024, UK </a:t>
            </a:r>
          </a:p>
        </c:rich>
      </c:tx>
      <c:layout>
        <c:manualLayout>
          <c:xMode val="edge"/>
          <c:yMode val="edge"/>
          <c:x val="2.8315944590415746E-4"/>
          <c:y val="0"/>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accent1">
                  <a:lumMod val="75000"/>
                </a:scheme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2277902481883465"/>
          <c:y val="0.23638093532263521"/>
          <c:w val="0.86486524015415123"/>
          <c:h val="0.61815325426849832"/>
        </c:manualLayout>
      </c:layout>
      <c:barChart>
        <c:barDir val="col"/>
        <c:grouping val="percentStacked"/>
        <c:varyColors val="0"/>
        <c:ser>
          <c:idx val="1"/>
          <c:order val="0"/>
          <c:tx>
            <c:strRef>
              <c:f>Sheet1!$B$1</c:f>
              <c:strCache>
                <c:ptCount val="1"/>
                <c:pt idx="0">
                  <c:v>Male</c:v>
                </c:pt>
              </c:strCache>
            </c:strRef>
          </c:tx>
          <c:spPr>
            <a:solidFill>
              <a:srgbClr val="7BC9E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UK Population </c:v>
                </c:pt>
                <c:pt idx="1">
                  <c:v>Took UK trip </c:v>
                </c:pt>
                <c:pt idx="2">
                  <c:v>Took Wales trip</c:v>
                </c:pt>
                <c:pt idx="3">
                  <c:v>Took England trip</c:v>
                </c:pt>
                <c:pt idx="4">
                  <c:v>Took Scotland trip</c:v>
                </c:pt>
                <c:pt idx="5">
                  <c:v>Took UK trip </c:v>
                </c:pt>
                <c:pt idx="6">
                  <c:v>Took Wales trip</c:v>
                </c:pt>
                <c:pt idx="7">
                  <c:v>Took England trip</c:v>
                </c:pt>
                <c:pt idx="8">
                  <c:v>Took Scotland trip</c:v>
                </c:pt>
              </c:strCache>
            </c:strRef>
          </c:cat>
          <c:val>
            <c:numRef>
              <c:f>Sheet1!$B$2:$B$10</c:f>
              <c:numCache>
                <c:formatCode>0</c:formatCode>
                <c:ptCount val="9"/>
                <c:pt idx="0" formatCode="General">
                  <c:v>49</c:v>
                </c:pt>
                <c:pt idx="1">
                  <c:v>41.447234359479999</c:v>
                </c:pt>
                <c:pt idx="2">
                  <c:v>44.93706243367</c:v>
                </c:pt>
                <c:pt idx="3">
                  <c:v>40.319309840469998</c:v>
                </c:pt>
                <c:pt idx="4">
                  <c:v>50.372891241460003</c:v>
                </c:pt>
                <c:pt idx="5">
                  <c:v>41.237103693160002</c:v>
                </c:pt>
                <c:pt idx="6">
                  <c:v>34.314462907729997</c:v>
                </c:pt>
                <c:pt idx="7">
                  <c:v>42.825763941760002</c:v>
                </c:pt>
                <c:pt idx="8">
                  <c:v>39.56312952695</c:v>
                </c:pt>
              </c:numCache>
            </c:numRef>
          </c:val>
          <c:extLst>
            <c:ext xmlns:c16="http://schemas.microsoft.com/office/drawing/2014/chart" uri="{C3380CC4-5D6E-409C-BE32-E72D297353CC}">
              <c16:uniqueId val="{00000001-9A17-48C4-A399-18E03137425F}"/>
            </c:ext>
          </c:extLst>
        </c:ser>
        <c:ser>
          <c:idx val="3"/>
          <c:order val="1"/>
          <c:tx>
            <c:strRef>
              <c:f>Sheet1!$C$1</c:f>
              <c:strCache>
                <c:ptCount val="1"/>
                <c:pt idx="0">
                  <c:v>Female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UK Population </c:v>
                </c:pt>
                <c:pt idx="1">
                  <c:v>Took UK trip </c:v>
                </c:pt>
                <c:pt idx="2">
                  <c:v>Took Wales trip</c:v>
                </c:pt>
                <c:pt idx="3">
                  <c:v>Took England trip</c:v>
                </c:pt>
                <c:pt idx="4">
                  <c:v>Took Scotland trip</c:v>
                </c:pt>
                <c:pt idx="5">
                  <c:v>Took UK trip </c:v>
                </c:pt>
                <c:pt idx="6">
                  <c:v>Took Wales trip</c:v>
                </c:pt>
                <c:pt idx="7">
                  <c:v>Took England trip</c:v>
                </c:pt>
                <c:pt idx="8">
                  <c:v>Took Scotland trip</c:v>
                </c:pt>
              </c:strCache>
            </c:strRef>
          </c:cat>
          <c:val>
            <c:numRef>
              <c:f>Sheet1!$C$2:$C$10</c:f>
              <c:numCache>
                <c:formatCode>0</c:formatCode>
                <c:ptCount val="9"/>
                <c:pt idx="0" formatCode="General">
                  <c:v>51</c:v>
                </c:pt>
                <c:pt idx="1">
                  <c:v>58.552765640520001</c:v>
                </c:pt>
                <c:pt idx="2">
                  <c:v>55.06293756633</c:v>
                </c:pt>
                <c:pt idx="3">
                  <c:v>59.680690159530002</c:v>
                </c:pt>
                <c:pt idx="4">
                  <c:v>49.627108758539997</c:v>
                </c:pt>
                <c:pt idx="5">
                  <c:v>58.762896306839998</c:v>
                </c:pt>
                <c:pt idx="6">
                  <c:v>65.685537092269996</c:v>
                </c:pt>
                <c:pt idx="7">
                  <c:v>57.174236058239998</c:v>
                </c:pt>
                <c:pt idx="8">
                  <c:v>60.43687047305</c:v>
                </c:pt>
              </c:numCache>
            </c:numRef>
          </c:val>
          <c:extLst>
            <c:ext xmlns:c16="http://schemas.microsoft.com/office/drawing/2014/chart" uri="{C3380CC4-5D6E-409C-BE32-E72D297353CC}">
              <c16:uniqueId val="{00000004-9A17-48C4-A399-18E03137425F}"/>
            </c:ext>
          </c:extLst>
        </c:ser>
        <c:dLbls>
          <c:showLegendKey val="0"/>
          <c:showVal val="0"/>
          <c:showCatName val="0"/>
          <c:showSerName val="0"/>
          <c:showPercent val="0"/>
          <c:showBubbleSize val="0"/>
        </c:dLbls>
        <c:gapWidth val="150"/>
        <c:overlap val="100"/>
        <c:axId val="1018736528"/>
        <c:axId val="1018718576"/>
      </c:barChart>
      <c:catAx>
        <c:axId val="1018736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018718576"/>
        <c:crosses val="autoZero"/>
        <c:auto val="1"/>
        <c:lblAlgn val="ctr"/>
        <c:lblOffset val="100"/>
        <c:noMultiLvlLbl val="0"/>
      </c:catAx>
      <c:valAx>
        <c:axId val="1018718576"/>
        <c:scaling>
          <c:orientation val="minMax"/>
          <c:max val="1"/>
        </c:scaling>
        <c:delete val="1"/>
        <c:axPos val="l"/>
        <c:majorGridlines>
          <c:spPr>
            <a:ln w="9525" cap="flat" cmpd="sng" algn="ctr">
              <a:solidFill>
                <a:schemeClr val="bg1"/>
              </a:solidFill>
              <a:round/>
            </a:ln>
            <a:effectLst/>
          </c:spPr>
        </c:majorGridlines>
        <c:numFmt formatCode="0%" sourceLinked="1"/>
        <c:majorTickMark val="out"/>
        <c:minorTickMark val="none"/>
        <c:tickLblPos val="nextTo"/>
        <c:crossAx val="1018736528"/>
        <c:crosses val="autoZero"/>
        <c:crossBetween val="between"/>
      </c:valAx>
      <c:spPr>
        <a:noFill/>
        <a:ln>
          <a:noFill/>
        </a:ln>
        <a:effectLst/>
      </c:spPr>
    </c:plotArea>
    <c:legend>
      <c:legendPos val="l"/>
      <c:layout>
        <c:manualLayout>
          <c:xMode val="edge"/>
          <c:yMode val="edge"/>
          <c:x val="2.7196103435604413E-2"/>
          <c:y val="0.28408606469469033"/>
          <c:w val="7.2342337591948538E-2"/>
          <c:h val="0.58465876050851306"/>
        </c:manualLayout>
      </c:layout>
      <c:overlay val="0"/>
      <c:spPr>
        <a:noFill/>
        <a:ln>
          <a:noFill/>
        </a:ln>
        <a:effectLst/>
      </c:spPr>
      <c:txPr>
        <a:bodyPr rot="0" spcFirstLastPara="1" vertOverflow="ellipsis" vert="horz" wrap="square" anchor="ctr" anchorCtr="1"/>
        <a:lstStyle/>
        <a:p>
          <a:pPr>
            <a:defRPr sz="12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400" b="0" i="0" u="none" strike="noStrike" kern="1200" spc="0" baseline="0">
                <a:solidFill>
                  <a:schemeClr val="accent1">
                    <a:lumMod val="75000"/>
                  </a:schemeClr>
                </a:solidFill>
                <a:latin typeface="+mn-lt"/>
                <a:ea typeface="+mn-ea"/>
                <a:cs typeface="+mn-cs"/>
              </a:defRPr>
            </a:pPr>
            <a:r>
              <a:rPr lang="en-GB" sz="1400" b="1" i="0" u="none" strike="noStrike" baseline="0" dirty="0">
                <a:solidFill>
                  <a:srgbClr val="C00000"/>
                </a:solidFill>
                <a:effectLst/>
                <a:latin typeface="Arial" panose="020B0604020202020204" pitchFamily="34" charset="0"/>
                <a:cs typeface="Arial" panose="020B0604020202020204" pitchFamily="34" charset="0"/>
              </a:rPr>
              <a:t>Figure 11. Breakdown of population and Summer trip-takers by life stage, Percentage, August to October fieldwork 2025 and 2024, UK </a:t>
            </a:r>
          </a:p>
        </c:rich>
      </c:tx>
      <c:layout>
        <c:manualLayout>
          <c:xMode val="edge"/>
          <c:yMode val="edge"/>
          <c:x val="1.4357636007063376E-3"/>
          <c:y val="0"/>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accent1">
                  <a:lumMod val="75000"/>
                </a:schemeClr>
              </a:solidFill>
              <a:latin typeface="+mn-lt"/>
              <a:ea typeface="+mn-ea"/>
              <a:cs typeface="+mn-cs"/>
            </a:defRPr>
          </a:pPr>
          <a:endParaRPr lang="en-US"/>
        </a:p>
      </c:txPr>
    </c:title>
    <c:autoTitleDeleted val="0"/>
    <c:plotArea>
      <c:layout>
        <c:manualLayout>
          <c:layoutTarget val="inner"/>
          <c:xMode val="edge"/>
          <c:yMode val="edge"/>
          <c:x val="0.15274673284369136"/>
          <c:y val="0.23638093532263521"/>
          <c:w val="0.83489753212929463"/>
          <c:h val="0.58096426367384768"/>
        </c:manualLayout>
      </c:layout>
      <c:barChart>
        <c:barDir val="col"/>
        <c:grouping val="percentStacked"/>
        <c:varyColors val="0"/>
        <c:ser>
          <c:idx val="1"/>
          <c:order val="0"/>
          <c:tx>
            <c:strRef>
              <c:f>Sheet1!$B$1</c:f>
              <c:strCache>
                <c:ptCount val="1"/>
                <c:pt idx="0">
                  <c:v>Younger Independents </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UK Population 2025</c:v>
                </c:pt>
                <c:pt idx="1">
                  <c:v>Took UK trip </c:v>
                </c:pt>
                <c:pt idx="2">
                  <c:v>Took Wales trip </c:v>
                </c:pt>
                <c:pt idx="3">
                  <c:v>Took England trip </c:v>
                </c:pt>
                <c:pt idx="4">
                  <c:v>Took Scotland trip </c:v>
                </c:pt>
                <c:pt idx="5">
                  <c:v>Took UK trip </c:v>
                </c:pt>
                <c:pt idx="6">
                  <c:v>Took Wales trip </c:v>
                </c:pt>
                <c:pt idx="7">
                  <c:v>Took England trip</c:v>
                </c:pt>
                <c:pt idx="8">
                  <c:v>Took Scotland trip </c:v>
                </c:pt>
              </c:strCache>
            </c:strRef>
          </c:cat>
          <c:val>
            <c:numRef>
              <c:f>Sheet1!$B$2:$B$10</c:f>
              <c:numCache>
                <c:formatCode>0</c:formatCode>
                <c:ptCount val="9"/>
                <c:pt idx="0">
                  <c:v>15.089595924299999</c:v>
                </c:pt>
                <c:pt idx="1">
                  <c:v>12.05435399135</c:v>
                </c:pt>
                <c:pt idx="2">
                  <c:v>4.9865974537930002</c:v>
                </c:pt>
                <c:pt idx="3">
                  <c:v>11.815687565159999</c:v>
                </c:pt>
                <c:pt idx="4">
                  <c:v>11.180136739110001</c:v>
                </c:pt>
                <c:pt idx="5">
                  <c:v>15.57176082726</c:v>
                </c:pt>
                <c:pt idx="6">
                  <c:v>15.22836802009</c:v>
                </c:pt>
                <c:pt idx="7">
                  <c:v>15.47200832707</c:v>
                </c:pt>
                <c:pt idx="8">
                  <c:v>17.108668618429999</c:v>
                </c:pt>
              </c:numCache>
            </c:numRef>
          </c:val>
          <c:extLst>
            <c:ext xmlns:c16="http://schemas.microsoft.com/office/drawing/2014/chart" uri="{C3380CC4-5D6E-409C-BE32-E72D297353CC}">
              <c16:uniqueId val="{00000001-9A17-48C4-A399-18E03137425F}"/>
            </c:ext>
          </c:extLst>
        </c:ser>
        <c:ser>
          <c:idx val="3"/>
          <c:order val="1"/>
          <c:tx>
            <c:strRef>
              <c:f>Sheet1!$C$1</c:f>
              <c:strCache>
                <c:ptCount val="1"/>
                <c:pt idx="0">
                  <c:v>Families </c:v>
                </c:pt>
              </c:strCache>
            </c:strRef>
          </c:tx>
          <c:spPr>
            <a:solidFill>
              <a:srgbClr val="7BC9E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UK Population 2025</c:v>
                </c:pt>
                <c:pt idx="1">
                  <c:v>Took UK trip </c:v>
                </c:pt>
                <c:pt idx="2">
                  <c:v>Took Wales trip </c:v>
                </c:pt>
                <c:pt idx="3">
                  <c:v>Took England trip </c:v>
                </c:pt>
                <c:pt idx="4">
                  <c:v>Took Scotland trip </c:v>
                </c:pt>
                <c:pt idx="5">
                  <c:v>Took UK trip </c:v>
                </c:pt>
                <c:pt idx="6">
                  <c:v>Took Wales trip </c:v>
                </c:pt>
                <c:pt idx="7">
                  <c:v>Took England trip</c:v>
                </c:pt>
                <c:pt idx="8">
                  <c:v>Took Scotland trip </c:v>
                </c:pt>
              </c:strCache>
            </c:strRef>
          </c:cat>
          <c:val>
            <c:numRef>
              <c:f>Sheet1!$C$2:$C$10</c:f>
              <c:numCache>
                <c:formatCode>0</c:formatCode>
                <c:ptCount val="9"/>
                <c:pt idx="0">
                  <c:v>34.988554446969999</c:v>
                </c:pt>
                <c:pt idx="1">
                  <c:v>33.184468970289998</c:v>
                </c:pt>
                <c:pt idx="2">
                  <c:v>52.415181596750003</c:v>
                </c:pt>
                <c:pt idx="3">
                  <c:v>32.735941226960001</c:v>
                </c:pt>
                <c:pt idx="4">
                  <c:v>30.252708179580001</c:v>
                </c:pt>
                <c:pt idx="5">
                  <c:v>29.507329228210001</c:v>
                </c:pt>
                <c:pt idx="6">
                  <c:v>34.785251411799997</c:v>
                </c:pt>
                <c:pt idx="7">
                  <c:v>28.947262973609998</c:v>
                </c:pt>
                <c:pt idx="8">
                  <c:v>35.486041228570002</c:v>
                </c:pt>
              </c:numCache>
            </c:numRef>
          </c:val>
          <c:extLst>
            <c:ext xmlns:c16="http://schemas.microsoft.com/office/drawing/2014/chart" uri="{C3380CC4-5D6E-409C-BE32-E72D297353CC}">
              <c16:uniqueId val="{00000004-9A17-48C4-A399-18E03137425F}"/>
            </c:ext>
          </c:extLst>
        </c:ser>
        <c:ser>
          <c:idx val="4"/>
          <c:order val="2"/>
          <c:tx>
            <c:strRef>
              <c:f>Sheet1!$D$1</c:f>
              <c:strCache>
                <c:ptCount val="1"/>
                <c:pt idx="0">
                  <c:v>Older independents</c:v>
                </c:pt>
              </c:strCache>
            </c:strRef>
          </c:tx>
          <c:spPr>
            <a:solidFill>
              <a:srgbClr val="AFD52C"/>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UK Population 2025</c:v>
                </c:pt>
                <c:pt idx="1">
                  <c:v>Took UK trip </c:v>
                </c:pt>
                <c:pt idx="2">
                  <c:v>Took Wales trip </c:v>
                </c:pt>
                <c:pt idx="3">
                  <c:v>Took England trip </c:v>
                </c:pt>
                <c:pt idx="4">
                  <c:v>Took Scotland trip </c:v>
                </c:pt>
                <c:pt idx="5">
                  <c:v>Took UK trip </c:v>
                </c:pt>
                <c:pt idx="6">
                  <c:v>Took Wales trip </c:v>
                </c:pt>
                <c:pt idx="7">
                  <c:v>Took England trip</c:v>
                </c:pt>
                <c:pt idx="8">
                  <c:v>Took Scotland trip </c:v>
                </c:pt>
              </c:strCache>
            </c:strRef>
          </c:cat>
          <c:val>
            <c:numRef>
              <c:f>Sheet1!$D$2:$D$10</c:f>
              <c:numCache>
                <c:formatCode>0</c:formatCode>
                <c:ptCount val="9"/>
                <c:pt idx="0">
                  <c:v>28.256937845260001</c:v>
                </c:pt>
                <c:pt idx="1">
                  <c:v>29.747796393230001</c:v>
                </c:pt>
                <c:pt idx="2">
                  <c:v>23.316112346840001</c:v>
                </c:pt>
                <c:pt idx="3">
                  <c:v>30.09351450394</c:v>
                </c:pt>
                <c:pt idx="4">
                  <c:v>31.390977483659999</c:v>
                </c:pt>
                <c:pt idx="5">
                  <c:v>30.368410409109998</c:v>
                </c:pt>
                <c:pt idx="6">
                  <c:v>22.91733018987</c:v>
                </c:pt>
                <c:pt idx="7">
                  <c:v>30.920119483699999</c:v>
                </c:pt>
                <c:pt idx="8">
                  <c:v>29.712854818</c:v>
                </c:pt>
              </c:numCache>
            </c:numRef>
          </c:val>
          <c:extLst>
            <c:ext xmlns:c16="http://schemas.microsoft.com/office/drawing/2014/chart" uri="{C3380CC4-5D6E-409C-BE32-E72D297353CC}">
              <c16:uniqueId val="{00000005-9A17-48C4-A399-18E03137425F}"/>
            </c:ext>
          </c:extLst>
        </c:ser>
        <c:ser>
          <c:idx val="6"/>
          <c:order val="3"/>
          <c:tx>
            <c:strRef>
              <c:f>Sheet1!$E$1</c:f>
              <c:strCache>
                <c:ptCount val="1"/>
                <c:pt idx="0">
                  <c:v>Empty Nesters </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UK Population 2025</c:v>
                </c:pt>
                <c:pt idx="1">
                  <c:v>Took UK trip </c:v>
                </c:pt>
                <c:pt idx="2">
                  <c:v>Took Wales trip </c:v>
                </c:pt>
                <c:pt idx="3">
                  <c:v>Took England trip </c:v>
                </c:pt>
                <c:pt idx="4">
                  <c:v>Took Scotland trip </c:v>
                </c:pt>
                <c:pt idx="5">
                  <c:v>Took UK trip </c:v>
                </c:pt>
                <c:pt idx="6">
                  <c:v>Took Wales trip </c:v>
                </c:pt>
                <c:pt idx="7">
                  <c:v>Took England trip</c:v>
                </c:pt>
                <c:pt idx="8">
                  <c:v>Took Scotland trip </c:v>
                </c:pt>
              </c:strCache>
            </c:strRef>
          </c:cat>
          <c:val>
            <c:numRef>
              <c:f>Sheet1!$E$2:$E$10</c:f>
              <c:numCache>
                <c:formatCode>0</c:formatCode>
                <c:ptCount val="9"/>
                <c:pt idx="0">
                  <c:v>21.664911783480001</c:v>
                </c:pt>
                <c:pt idx="1">
                  <c:v>25.013380645129999</c:v>
                </c:pt>
                <c:pt idx="2">
                  <c:v>19.282108602609998</c:v>
                </c:pt>
                <c:pt idx="3">
                  <c:v>25.354856703940001</c:v>
                </c:pt>
                <c:pt idx="4">
                  <c:v>27.176177597639999</c:v>
                </c:pt>
                <c:pt idx="5">
                  <c:v>24.552499535420001</c:v>
                </c:pt>
                <c:pt idx="6">
                  <c:v>27.06905037824</c:v>
                </c:pt>
                <c:pt idx="7">
                  <c:v>24.660609215619999</c:v>
                </c:pt>
                <c:pt idx="8">
                  <c:v>17.69243533501</c:v>
                </c:pt>
              </c:numCache>
            </c:numRef>
          </c:val>
          <c:extLst>
            <c:ext xmlns:c16="http://schemas.microsoft.com/office/drawing/2014/chart" uri="{C3380CC4-5D6E-409C-BE32-E72D297353CC}">
              <c16:uniqueId val="{00000007-9A17-48C4-A399-18E03137425F}"/>
            </c:ext>
          </c:extLst>
        </c:ser>
        <c:dLbls>
          <c:showLegendKey val="0"/>
          <c:showVal val="0"/>
          <c:showCatName val="0"/>
          <c:showSerName val="0"/>
          <c:showPercent val="0"/>
          <c:showBubbleSize val="0"/>
        </c:dLbls>
        <c:gapWidth val="150"/>
        <c:overlap val="100"/>
        <c:axId val="1018736528"/>
        <c:axId val="1018718576"/>
      </c:barChart>
      <c:catAx>
        <c:axId val="1018736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018718576"/>
        <c:crosses val="autoZero"/>
        <c:auto val="1"/>
        <c:lblAlgn val="ctr"/>
        <c:lblOffset val="100"/>
        <c:noMultiLvlLbl val="0"/>
      </c:catAx>
      <c:valAx>
        <c:axId val="1018718576"/>
        <c:scaling>
          <c:orientation val="minMax"/>
          <c:max val="1"/>
        </c:scaling>
        <c:delete val="1"/>
        <c:axPos val="l"/>
        <c:majorGridlines>
          <c:spPr>
            <a:ln w="9525" cap="flat" cmpd="sng" algn="ctr">
              <a:solidFill>
                <a:schemeClr val="bg1"/>
              </a:solidFill>
              <a:round/>
            </a:ln>
            <a:effectLst/>
          </c:spPr>
        </c:majorGridlines>
        <c:numFmt formatCode="0%" sourceLinked="1"/>
        <c:majorTickMark val="out"/>
        <c:minorTickMark val="none"/>
        <c:tickLblPos val="nextTo"/>
        <c:crossAx val="1018736528"/>
        <c:crosses val="autoZero"/>
        <c:crossBetween val="between"/>
      </c:valAx>
      <c:spPr>
        <a:noFill/>
        <a:ln>
          <a:noFill/>
        </a:ln>
        <a:effectLst/>
      </c:spPr>
    </c:plotArea>
    <c:legend>
      <c:legendPos val="l"/>
      <c:layout>
        <c:manualLayout>
          <c:xMode val="edge"/>
          <c:yMode val="edge"/>
          <c:x val="1.8388120299564555E-3"/>
          <c:y val="0.24069890900093144"/>
          <c:w val="0.14996269465056444"/>
          <c:h val="0.51417147004126651"/>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400" b="0" i="0" u="none" strike="noStrike" kern="1200" spc="0" baseline="0">
                <a:solidFill>
                  <a:schemeClr val="accent1">
                    <a:lumMod val="75000"/>
                  </a:schemeClr>
                </a:solidFill>
                <a:latin typeface="+mn-lt"/>
                <a:ea typeface="+mn-ea"/>
                <a:cs typeface="+mn-cs"/>
              </a:defRPr>
            </a:pPr>
            <a:r>
              <a:rPr lang="en-GB" sz="1400" b="1" dirty="0">
                <a:solidFill>
                  <a:srgbClr val="C00000"/>
                </a:solidFill>
                <a:latin typeface="Arial" panose="020B0604020202020204" pitchFamily="34" charset="0"/>
                <a:cs typeface="Arial" panose="020B0604020202020204" pitchFamily="34" charset="0"/>
              </a:rPr>
              <a:t>Figure 12. Where stayed on UK overnight trips</a:t>
            </a:r>
            <a:r>
              <a:rPr lang="en-GB" sz="1400" b="1" baseline="0" dirty="0">
                <a:solidFill>
                  <a:srgbClr val="C00000"/>
                </a:solidFill>
                <a:latin typeface="Arial" panose="020B0604020202020204" pitchFamily="34" charset="0"/>
                <a:cs typeface="Arial" panose="020B0604020202020204" pitchFamily="34" charset="0"/>
              </a:rPr>
              <a:t> </a:t>
            </a:r>
            <a:r>
              <a:rPr lang="en-GB" sz="1400" b="1" u="sng" baseline="0" dirty="0">
                <a:solidFill>
                  <a:srgbClr val="C00000"/>
                </a:solidFill>
                <a:latin typeface="Arial" panose="020B0604020202020204" pitchFamily="34" charset="0"/>
                <a:cs typeface="Arial" panose="020B0604020202020204" pitchFamily="34" charset="0"/>
              </a:rPr>
              <a:t>in summer</a:t>
            </a:r>
            <a:r>
              <a:rPr lang="en-GB" sz="1400" b="1" dirty="0">
                <a:solidFill>
                  <a:srgbClr val="C00000"/>
                </a:solidFill>
                <a:latin typeface="Arial" panose="020B0604020202020204" pitchFamily="34" charset="0"/>
                <a:cs typeface="Arial" panose="020B0604020202020204" pitchFamily="34" charset="0"/>
              </a:rPr>
              <a:t>, Percentage, August to October 2025 and</a:t>
            </a:r>
            <a:r>
              <a:rPr lang="en-GB" sz="1400" b="1" baseline="0" dirty="0">
                <a:solidFill>
                  <a:srgbClr val="C00000"/>
                </a:solidFill>
                <a:latin typeface="Arial" panose="020B0604020202020204" pitchFamily="34" charset="0"/>
                <a:cs typeface="Arial" panose="020B0604020202020204" pitchFamily="34" charset="0"/>
              </a:rPr>
              <a:t> 2024</a:t>
            </a:r>
            <a:r>
              <a:rPr lang="en-GB" sz="1400" b="1" dirty="0">
                <a:solidFill>
                  <a:srgbClr val="C00000"/>
                </a:solidFill>
                <a:latin typeface="Arial" panose="020B0604020202020204" pitchFamily="34" charset="0"/>
                <a:cs typeface="Arial" panose="020B0604020202020204" pitchFamily="34" charset="0"/>
              </a:rPr>
              <a:t> fieldwork, Proportion of</a:t>
            </a:r>
            <a:r>
              <a:rPr lang="en-GB" sz="1400" b="1" baseline="0" dirty="0">
                <a:solidFill>
                  <a:srgbClr val="C00000"/>
                </a:solidFill>
                <a:latin typeface="Arial" panose="020B0604020202020204" pitchFamily="34" charset="0"/>
                <a:cs typeface="Arial" panose="020B0604020202020204" pitchFamily="34" charset="0"/>
              </a:rPr>
              <a:t> </a:t>
            </a:r>
            <a:r>
              <a:rPr lang="en-GB" sz="1400" b="1" dirty="0">
                <a:solidFill>
                  <a:srgbClr val="C00000"/>
                </a:solidFill>
                <a:latin typeface="Arial" panose="020B0604020202020204" pitchFamily="34" charset="0"/>
                <a:cs typeface="Arial" panose="020B0604020202020204" pitchFamily="34" charset="0"/>
              </a:rPr>
              <a:t>UK Intenders</a:t>
            </a:r>
          </a:p>
        </c:rich>
      </c:tx>
      <c:layout>
        <c:manualLayout>
          <c:xMode val="edge"/>
          <c:yMode val="edge"/>
          <c:x val="6.387378546950103E-4"/>
          <c:y val="1.5162070914928687E-3"/>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accent1">
                  <a:lumMod val="75000"/>
                </a:schemeClr>
              </a:solidFill>
              <a:latin typeface="+mn-lt"/>
              <a:ea typeface="+mn-ea"/>
              <a:cs typeface="+mn-cs"/>
            </a:defRPr>
          </a:pPr>
          <a:endParaRPr lang="en-US"/>
        </a:p>
      </c:txPr>
    </c:title>
    <c:autoTitleDeleted val="0"/>
    <c:plotArea>
      <c:layout>
        <c:manualLayout>
          <c:layoutTarget val="inner"/>
          <c:xMode val="edge"/>
          <c:yMode val="edge"/>
          <c:x val="1.2545114177327302E-3"/>
          <c:y val="0.21283904698659156"/>
          <c:w val="0.99556624371070312"/>
          <c:h val="0.57983132727653719"/>
        </c:manualLayout>
      </c:layout>
      <c:barChart>
        <c:barDir val="col"/>
        <c:grouping val="clustered"/>
        <c:varyColors val="0"/>
        <c:ser>
          <c:idx val="1"/>
          <c:order val="0"/>
          <c:tx>
            <c:strRef>
              <c:f>Sheet1!$B$1</c:f>
              <c:strCache>
                <c:ptCount val="1"/>
                <c:pt idx="0">
                  <c:v>Summer 2024 destination</c:v>
                </c:pt>
              </c:strCache>
            </c:strRef>
          </c:tx>
          <c:spPr>
            <a:noFill/>
            <a:ln>
              <a:solidFill>
                <a:srgbClr val="002060"/>
              </a:solidFill>
              <a:prstDash val="dash"/>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South West </c:v>
                </c:pt>
                <c:pt idx="1">
                  <c:v>North West </c:v>
                </c:pt>
                <c:pt idx="2">
                  <c:v>East of England </c:v>
                </c:pt>
                <c:pt idx="3">
                  <c:v>Scotland</c:v>
                </c:pt>
                <c:pt idx="4">
                  <c:v>London</c:v>
                </c:pt>
                <c:pt idx="5">
                  <c:v>South East </c:v>
                </c:pt>
                <c:pt idx="6">
                  <c:v>Yorkshire &amp; the Humber </c:v>
                </c:pt>
                <c:pt idx="7">
                  <c:v>Wales</c:v>
                </c:pt>
                <c:pt idx="8">
                  <c:v>East Midlands </c:v>
                </c:pt>
                <c:pt idx="9">
                  <c:v>West Midlands </c:v>
                </c:pt>
                <c:pt idx="10">
                  <c:v>North East </c:v>
                </c:pt>
                <c:pt idx="11">
                  <c:v>Northern Ireland</c:v>
                </c:pt>
              </c:strCache>
            </c:strRef>
          </c:cat>
          <c:val>
            <c:numRef>
              <c:f>Sheet1!$B$2:$B$13</c:f>
              <c:numCache>
                <c:formatCode>0</c:formatCode>
                <c:ptCount val="12"/>
                <c:pt idx="0">
                  <c:v>16.058646039079999</c:v>
                </c:pt>
                <c:pt idx="1">
                  <c:v>11.91748071029</c:v>
                </c:pt>
                <c:pt idx="2">
                  <c:v>9.1535415608209991</c:v>
                </c:pt>
                <c:pt idx="3">
                  <c:v>9.0994414828270003</c:v>
                </c:pt>
                <c:pt idx="4">
                  <c:v>11.890881402430001</c:v>
                </c:pt>
                <c:pt idx="5">
                  <c:v>11.728746871569999</c:v>
                </c:pt>
                <c:pt idx="6">
                  <c:v>9.7642374050989993</c:v>
                </c:pt>
                <c:pt idx="7">
                  <c:v>10.5877490995</c:v>
                </c:pt>
                <c:pt idx="8">
                  <c:v>5.018780888038</c:v>
                </c:pt>
                <c:pt idx="9">
                  <c:v>6.3779901990469998</c:v>
                </c:pt>
                <c:pt idx="10">
                  <c:v>5.5018797424499999</c:v>
                </c:pt>
                <c:pt idx="11">
                  <c:v>1.424131430641</c:v>
                </c:pt>
              </c:numCache>
            </c:numRef>
          </c:val>
          <c:extLst>
            <c:ext xmlns:c16="http://schemas.microsoft.com/office/drawing/2014/chart" uri="{C3380CC4-5D6E-409C-BE32-E72D297353CC}">
              <c16:uniqueId val="{00000001-12B1-4D40-A0BF-60EE83210FB5}"/>
            </c:ext>
          </c:extLst>
        </c:ser>
        <c:ser>
          <c:idx val="2"/>
          <c:order val="1"/>
          <c:tx>
            <c:strRef>
              <c:f>Sheet1!$C$1</c:f>
              <c:strCache>
                <c:ptCount val="1"/>
                <c:pt idx="0">
                  <c:v>Summer 2025 destination</c:v>
                </c:pt>
              </c:strCache>
            </c:strRef>
          </c:tx>
          <c:spPr>
            <a:solidFill>
              <a:srgbClr val="03236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40404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South West </c:v>
                </c:pt>
                <c:pt idx="1">
                  <c:v>North West </c:v>
                </c:pt>
                <c:pt idx="2">
                  <c:v>East of England </c:v>
                </c:pt>
                <c:pt idx="3">
                  <c:v>Scotland</c:v>
                </c:pt>
                <c:pt idx="4">
                  <c:v>London</c:v>
                </c:pt>
                <c:pt idx="5">
                  <c:v>South East </c:v>
                </c:pt>
                <c:pt idx="6">
                  <c:v>Yorkshire &amp; the Humber </c:v>
                </c:pt>
                <c:pt idx="7">
                  <c:v>Wales</c:v>
                </c:pt>
                <c:pt idx="8">
                  <c:v>East Midlands </c:v>
                </c:pt>
                <c:pt idx="9">
                  <c:v>West Midlands </c:v>
                </c:pt>
                <c:pt idx="10">
                  <c:v>North East </c:v>
                </c:pt>
                <c:pt idx="11">
                  <c:v>Northern Ireland</c:v>
                </c:pt>
              </c:strCache>
            </c:strRef>
          </c:cat>
          <c:val>
            <c:numRef>
              <c:f>Sheet1!$C$2:$C$13</c:f>
              <c:numCache>
                <c:formatCode>0</c:formatCode>
                <c:ptCount val="12"/>
                <c:pt idx="0">
                  <c:v>17.189978977229998</c:v>
                </c:pt>
                <c:pt idx="1">
                  <c:v>11.23063240315</c:v>
                </c:pt>
                <c:pt idx="2">
                  <c:v>11.213872212289999</c:v>
                </c:pt>
                <c:pt idx="3">
                  <c:v>10.34732576937</c:v>
                </c:pt>
                <c:pt idx="4">
                  <c:v>10.27819669899</c:v>
                </c:pt>
                <c:pt idx="5">
                  <c:v>9.4881093335380005</c:v>
                </c:pt>
                <c:pt idx="6">
                  <c:v>8.8419175897520006</c:v>
                </c:pt>
                <c:pt idx="7">
                  <c:v>8.1891732959329993</c:v>
                </c:pt>
                <c:pt idx="8">
                  <c:v>8.1197362954700001</c:v>
                </c:pt>
                <c:pt idx="9">
                  <c:v>5.6586511205340004</c:v>
                </c:pt>
                <c:pt idx="10">
                  <c:v>5.092120182645</c:v>
                </c:pt>
                <c:pt idx="11">
                  <c:v>2.2475741614800002</c:v>
                </c:pt>
              </c:numCache>
            </c:numRef>
          </c:val>
          <c:extLst>
            <c:ext xmlns:c16="http://schemas.microsoft.com/office/drawing/2014/chart" uri="{C3380CC4-5D6E-409C-BE32-E72D297353CC}">
              <c16:uniqueId val="{00000000-1127-4AF5-BB4F-843634B5114D}"/>
            </c:ext>
          </c:extLst>
        </c:ser>
        <c:dLbls>
          <c:showLegendKey val="0"/>
          <c:showVal val="0"/>
          <c:showCatName val="0"/>
          <c:showSerName val="0"/>
          <c:showPercent val="0"/>
          <c:showBubbleSize val="0"/>
        </c:dLbls>
        <c:gapWidth val="219"/>
        <c:axId val="1287151152"/>
        <c:axId val="1287143536"/>
      </c:barChart>
      <c:catAx>
        <c:axId val="1287151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287143536"/>
        <c:crosses val="autoZero"/>
        <c:auto val="1"/>
        <c:lblAlgn val="ctr"/>
        <c:lblOffset val="100"/>
        <c:noMultiLvlLbl val="0"/>
      </c:catAx>
      <c:valAx>
        <c:axId val="1287143536"/>
        <c:scaling>
          <c:orientation val="minMax"/>
          <c:max val="50"/>
        </c:scaling>
        <c:delete val="1"/>
        <c:axPos val="l"/>
        <c:numFmt formatCode="0" sourceLinked="1"/>
        <c:majorTickMark val="out"/>
        <c:minorTickMark val="none"/>
        <c:tickLblPos val="nextTo"/>
        <c:crossAx val="1287151152"/>
        <c:crosses val="autoZero"/>
        <c:crossBetween val="between"/>
      </c:valAx>
      <c:spPr>
        <a:noFill/>
        <a:ln>
          <a:noFill/>
        </a:ln>
        <a:effectLst/>
      </c:spPr>
    </c:plotArea>
    <c:legend>
      <c:legendPos val="t"/>
      <c:layout>
        <c:manualLayout>
          <c:xMode val="edge"/>
          <c:yMode val="edge"/>
          <c:x val="0.1694458465374297"/>
          <c:y val="0.23154985866109173"/>
          <c:w val="0.61160380438285689"/>
          <c:h val="5.7714619019303637E-2"/>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400" b="0" i="0" u="none" strike="noStrike" kern="1200" spc="0" baseline="0">
                <a:solidFill>
                  <a:schemeClr val="accent1">
                    <a:lumMod val="75000"/>
                  </a:schemeClr>
                </a:solidFill>
                <a:latin typeface="+mn-lt"/>
                <a:ea typeface="+mn-ea"/>
                <a:cs typeface="+mn-cs"/>
              </a:defRPr>
            </a:pPr>
            <a:r>
              <a:rPr lang="en-GB" sz="1400" b="1" dirty="0">
                <a:solidFill>
                  <a:srgbClr val="C00000"/>
                </a:solidFill>
                <a:latin typeface="Arial" panose="020B0604020202020204" pitchFamily="34" charset="0"/>
                <a:cs typeface="Arial" panose="020B0604020202020204" pitchFamily="34" charset="0"/>
              </a:rPr>
              <a:t>Figure 13. Wales destination for trip </a:t>
            </a:r>
            <a:r>
              <a:rPr lang="en-GB" sz="1400" b="1" i="0" u="none" strike="noStrike" kern="1200" spc="0" baseline="0" dirty="0">
                <a:solidFill>
                  <a:srgbClr val="C00000"/>
                </a:solidFill>
                <a:latin typeface="Arial" panose="020B0604020202020204" pitchFamily="34" charset="0"/>
                <a:cs typeface="Arial" panose="020B0604020202020204" pitchFamily="34" charset="0"/>
              </a:rPr>
              <a:t>between </a:t>
            </a:r>
            <a:r>
              <a:rPr lang="en-GB" sz="1400" b="1" i="0" u="sng" strike="noStrike" kern="1200" spc="0" baseline="0" dirty="0">
                <a:solidFill>
                  <a:srgbClr val="C00000"/>
                </a:solidFill>
                <a:latin typeface="Arial" panose="020B0604020202020204" pitchFamily="34" charset="0"/>
                <a:cs typeface="Arial" panose="020B0604020202020204" pitchFamily="34" charset="0"/>
              </a:rPr>
              <a:t>summer</a:t>
            </a:r>
            <a:r>
              <a:rPr lang="en-GB" sz="1400" b="1" dirty="0">
                <a:solidFill>
                  <a:srgbClr val="C00000"/>
                </a:solidFill>
                <a:latin typeface="Arial" panose="020B0604020202020204" pitchFamily="34" charset="0"/>
                <a:cs typeface="Arial" panose="020B0604020202020204" pitchFamily="34" charset="0"/>
              </a:rPr>
              <a:t>, Percentage, </a:t>
            </a:r>
            <a:r>
              <a:rPr lang="en-GB" sz="1400" b="1" i="0" u="none" strike="noStrike" kern="1200" spc="0" baseline="0" dirty="0">
                <a:solidFill>
                  <a:srgbClr val="C00000"/>
                </a:solidFill>
                <a:latin typeface="Arial" panose="020B0604020202020204" pitchFamily="34" charset="0"/>
                <a:cs typeface="Arial" panose="020B0604020202020204" pitchFamily="34" charset="0"/>
              </a:rPr>
              <a:t>August to October 2025 and 2024 fieldwork</a:t>
            </a:r>
            <a:r>
              <a:rPr lang="en-GB" sz="1400" b="1" dirty="0">
                <a:solidFill>
                  <a:srgbClr val="C00000"/>
                </a:solidFill>
                <a:latin typeface="Arial" panose="020B0604020202020204" pitchFamily="34" charset="0"/>
                <a:cs typeface="Arial" panose="020B0604020202020204" pitchFamily="34" charset="0"/>
              </a:rPr>
              <a:t>, UK</a:t>
            </a:r>
          </a:p>
        </c:rich>
      </c:tx>
      <c:layout>
        <c:manualLayout>
          <c:xMode val="edge"/>
          <c:yMode val="edge"/>
          <c:x val="2.6078043364749996E-2"/>
          <c:y val="4.2990501694071886E-4"/>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accent1">
                  <a:lumMod val="75000"/>
                </a:schemeClr>
              </a:solidFill>
              <a:latin typeface="+mn-lt"/>
              <a:ea typeface="+mn-ea"/>
              <a:cs typeface="+mn-cs"/>
            </a:defRPr>
          </a:pPr>
          <a:endParaRPr lang="en-US"/>
        </a:p>
      </c:txPr>
    </c:title>
    <c:autoTitleDeleted val="0"/>
    <c:plotArea>
      <c:layout>
        <c:manualLayout>
          <c:layoutTarget val="inner"/>
          <c:xMode val="edge"/>
          <c:yMode val="edge"/>
          <c:x val="2.4080852754910575E-2"/>
          <c:y val="6.4172527460072931E-2"/>
          <c:w val="0.96708047675989528"/>
          <c:h val="0.63772142315414382"/>
        </c:manualLayout>
      </c:layout>
      <c:barChart>
        <c:barDir val="col"/>
        <c:grouping val="clustered"/>
        <c:varyColors val="0"/>
        <c:ser>
          <c:idx val="0"/>
          <c:order val="0"/>
          <c:tx>
            <c:strRef>
              <c:f>Sheet1!$B$1</c:f>
              <c:strCache>
                <c:ptCount val="1"/>
                <c:pt idx="0">
                  <c:v>Wales Summer trips 2024</c:v>
                </c:pt>
              </c:strCache>
            </c:strRef>
          </c:tx>
          <c:spPr>
            <a:noFill/>
            <a:ln>
              <a:solidFill>
                <a:schemeClr val="accent1"/>
              </a:solidFill>
              <a:prstDash val="dash"/>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Llandudno &amp; Colwyn Bay</c:v>
                </c:pt>
                <c:pt idx="1">
                  <c:v>Pembrokeshire</c:v>
                </c:pt>
                <c:pt idx="2">
                  <c:v>Swansea Bay</c:v>
                </c:pt>
                <c:pt idx="3">
                  <c:v>Carmarthenshire</c:v>
                </c:pt>
                <c:pt idx="4">
                  <c:v>Cardiff</c:v>
                </c:pt>
                <c:pt idx="5">
                  <c:v>The Isle of Anglesey</c:v>
                </c:pt>
                <c:pt idx="6">
                  <c:v>North East Wales</c:v>
                </c:pt>
                <c:pt idx="7">
                  <c:v>Cardigan Bay/Ceredigion</c:v>
                </c:pt>
                <c:pt idx="8">
                  <c:v>Eryri (Snowdonia)</c:v>
                </c:pt>
                <c:pt idx="9">
                  <c:v>South Wales Valleys</c:v>
                </c:pt>
                <c:pt idx="10">
                  <c:v>Mid Wales and Bannau Brycheiniog (Brecon Beacons)</c:v>
                </c:pt>
                <c:pt idx="11">
                  <c:v>Wye Valley and Vale of Usk</c:v>
                </c:pt>
                <c:pt idx="12">
                  <c:v>Glamorgan Heritage Coast</c:v>
                </c:pt>
              </c:strCache>
            </c:strRef>
          </c:cat>
          <c:val>
            <c:numRef>
              <c:f>Sheet1!$B$2:$B$14</c:f>
              <c:numCache>
                <c:formatCode>0</c:formatCode>
                <c:ptCount val="13"/>
                <c:pt idx="0">
                  <c:v>19.211395050779998</c:v>
                </c:pt>
                <c:pt idx="1">
                  <c:v>12.1967349993</c:v>
                </c:pt>
                <c:pt idx="2">
                  <c:v>9.4579632974069998</c:v>
                </c:pt>
                <c:pt idx="3">
                  <c:v>2.6334660693530001</c:v>
                </c:pt>
                <c:pt idx="4">
                  <c:v>11.63287758251</c:v>
                </c:pt>
                <c:pt idx="5">
                  <c:v>11.15839058793</c:v>
                </c:pt>
                <c:pt idx="6">
                  <c:v>5.8435926373260001</c:v>
                </c:pt>
                <c:pt idx="7">
                  <c:v>7.8646509476000004</c:v>
                </c:pt>
                <c:pt idx="8">
                  <c:v>13.218432665010001</c:v>
                </c:pt>
                <c:pt idx="9">
                  <c:v>10.832297222439999</c:v>
                </c:pt>
                <c:pt idx="10">
                  <c:v>10.671444161489999</c:v>
                </c:pt>
                <c:pt idx="11">
                  <c:v>0.84299684207829995</c:v>
                </c:pt>
                <c:pt idx="12">
                  <c:v>3.1238191905089998</c:v>
                </c:pt>
              </c:numCache>
            </c:numRef>
          </c:val>
          <c:extLst>
            <c:ext xmlns:c16="http://schemas.microsoft.com/office/drawing/2014/chart" uri="{C3380CC4-5D6E-409C-BE32-E72D297353CC}">
              <c16:uniqueId val="{00000000-67A3-4F6E-A405-4818C786C124}"/>
            </c:ext>
          </c:extLst>
        </c:ser>
        <c:ser>
          <c:idx val="1"/>
          <c:order val="1"/>
          <c:tx>
            <c:strRef>
              <c:f>Sheet1!$C$1</c:f>
              <c:strCache>
                <c:ptCount val="1"/>
                <c:pt idx="0">
                  <c:v>Wales Summer trips 2025</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40404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Llandudno &amp; Colwyn Bay</c:v>
                </c:pt>
                <c:pt idx="1">
                  <c:v>Pembrokeshire</c:v>
                </c:pt>
                <c:pt idx="2">
                  <c:v>Swansea Bay</c:v>
                </c:pt>
                <c:pt idx="3">
                  <c:v>Carmarthenshire</c:v>
                </c:pt>
                <c:pt idx="4">
                  <c:v>Cardiff</c:v>
                </c:pt>
                <c:pt idx="5">
                  <c:v>The Isle of Anglesey</c:v>
                </c:pt>
                <c:pt idx="6">
                  <c:v>North East Wales</c:v>
                </c:pt>
                <c:pt idx="7">
                  <c:v>Cardigan Bay/Ceredigion</c:v>
                </c:pt>
                <c:pt idx="8">
                  <c:v>Eryri (Snowdonia)</c:v>
                </c:pt>
                <c:pt idx="9">
                  <c:v>South Wales Valleys</c:v>
                </c:pt>
                <c:pt idx="10">
                  <c:v>Mid Wales and Bannau Brycheiniog (Brecon Beacons)</c:v>
                </c:pt>
                <c:pt idx="11">
                  <c:v>Wye Valley and Vale of Usk</c:v>
                </c:pt>
                <c:pt idx="12">
                  <c:v>Glamorgan Heritage Coast</c:v>
                </c:pt>
              </c:strCache>
            </c:strRef>
          </c:cat>
          <c:val>
            <c:numRef>
              <c:f>Sheet1!$C$2:$C$14</c:f>
              <c:numCache>
                <c:formatCode>0</c:formatCode>
                <c:ptCount val="13"/>
                <c:pt idx="0">
                  <c:v>18.234513389539998</c:v>
                </c:pt>
                <c:pt idx="1">
                  <c:v>17.571329349789998</c:v>
                </c:pt>
                <c:pt idx="2">
                  <c:v>15.061303321840001</c:v>
                </c:pt>
                <c:pt idx="3">
                  <c:v>10.433776175349999</c:v>
                </c:pt>
                <c:pt idx="4">
                  <c:v>9.2544443022609997</c:v>
                </c:pt>
                <c:pt idx="5">
                  <c:v>8.5145071650179993</c:v>
                </c:pt>
                <c:pt idx="6">
                  <c:v>8.3544162956489991</c:v>
                </c:pt>
                <c:pt idx="7">
                  <c:v>8.3472665183189996</c:v>
                </c:pt>
                <c:pt idx="8">
                  <c:v>7.3713065349970002</c:v>
                </c:pt>
                <c:pt idx="9">
                  <c:v>4.9996692723080001</c:v>
                </c:pt>
                <c:pt idx="10">
                  <c:v>4.8775944521039998</c:v>
                </c:pt>
                <c:pt idx="11">
                  <c:v>4.0109054626810003</c:v>
                </c:pt>
                <c:pt idx="12">
                  <c:v>0.27186413177770002</c:v>
                </c:pt>
              </c:numCache>
            </c:numRef>
          </c:val>
          <c:extLst>
            <c:ext xmlns:c16="http://schemas.microsoft.com/office/drawing/2014/chart" uri="{C3380CC4-5D6E-409C-BE32-E72D297353CC}">
              <c16:uniqueId val="{00000000-F133-4244-BC9F-FE68F499035A}"/>
            </c:ext>
          </c:extLst>
        </c:ser>
        <c:dLbls>
          <c:showLegendKey val="0"/>
          <c:showVal val="0"/>
          <c:showCatName val="0"/>
          <c:showSerName val="0"/>
          <c:showPercent val="0"/>
          <c:showBubbleSize val="0"/>
        </c:dLbls>
        <c:gapWidth val="219"/>
        <c:axId val="1018688112"/>
        <c:axId val="1018685392"/>
      </c:barChart>
      <c:catAx>
        <c:axId val="1018688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018685392"/>
        <c:crosses val="autoZero"/>
        <c:auto val="1"/>
        <c:lblAlgn val="ctr"/>
        <c:lblOffset val="100"/>
        <c:noMultiLvlLbl val="0"/>
      </c:catAx>
      <c:valAx>
        <c:axId val="1018685392"/>
        <c:scaling>
          <c:orientation val="minMax"/>
          <c:max val="50"/>
        </c:scaling>
        <c:delete val="1"/>
        <c:axPos val="l"/>
        <c:numFmt formatCode="0" sourceLinked="1"/>
        <c:majorTickMark val="out"/>
        <c:minorTickMark val="none"/>
        <c:tickLblPos val="nextTo"/>
        <c:crossAx val="1018688112"/>
        <c:crosses val="autoZero"/>
        <c:crossBetween val="between"/>
      </c:valAx>
      <c:spPr>
        <a:noFill/>
        <a:ln>
          <a:noFill/>
        </a:ln>
        <a:effectLst/>
      </c:spPr>
    </c:plotArea>
    <c:legend>
      <c:legendPos val="r"/>
      <c:layout>
        <c:manualLayout>
          <c:xMode val="edge"/>
          <c:yMode val="edge"/>
          <c:x val="0.25769268264116024"/>
          <c:y val="0.15468956283180868"/>
          <c:w val="0.43278703959888781"/>
          <c:h val="0.13071145668780521"/>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400" b="0" i="0" u="none" strike="noStrike" kern="1200" spc="0" baseline="0">
                <a:solidFill>
                  <a:schemeClr val="tx1">
                    <a:lumMod val="65000"/>
                    <a:lumOff val="35000"/>
                  </a:schemeClr>
                </a:solidFill>
                <a:latin typeface="+mn-lt"/>
                <a:ea typeface="+mn-ea"/>
                <a:cs typeface="+mn-cs"/>
              </a:defRPr>
            </a:pPr>
            <a:r>
              <a:rPr lang="en-GB" sz="1400" b="1" i="0" u="none" strike="noStrike" kern="1200" spc="0" baseline="0" dirty="0">
                <a:solidFill>
                  <a:srgbClr val="C00000"/>
                </a:solidFill>
                <a:latin typeface="Arial" panose="020B0604020202020204" pitchFamily="34" charset="0"/>
                <a:cs typeface="Arial" panose="020B0604020202020204" pitchFamily="34" charset="0"/>
              </a:rPr>
              <a:t>Figure 14. Incidence of overseas short breaks or holidays intended within next 3 month and taken in last 3 months of UK adult population, Percentage, October 2025, UK</a:t>
            </a:r>
          </a:p>
        </c:rich>
      </c:tx>
      <c:layout>
        <c:manualLayout>
          <c:xMode val="edge"/>
          <c:yMode val="edge"/>
          <c:x val="0"/>
          <c:y val="6.0794530017911188E-3"/>
        </c:manualLayout>
      </c:layout>
      <c:overlay val="0"/>
      <c:spPr>
        <a:noFill/>
        <a:ln>
          <a:noFill/>
        </a:ln>
        <a:effectLst/>
      </c:spPr>
    </c:title>
    <c:autoTitleDeleted val="0"/>
    <c:plotArea>
      <c:layout>
        <c:manualLayout>
          <c:layoutTarget val="inner"/>
          <c:xMode val="edge"/>
          <c:yMode val="edge"/>
          <c:x val="6.1389016056899573E-2"/>
          <c:y val="0.21717940158636403"/>
          <c:w val="0.93861098394310039"/>
          <c:h val="0.6224165341812401"/>
        </c:manualLayout>
      </c:layout>
      <c:lineChart>
        <c:grouping val="standard"/>
        <c:varyColors val="0"/>
        <c:ser>
          <c:idx val="1"/>
          <c:order val="0"/>
          <c:tx>
            <c:strRef>
              <c:f>Sheet1!$A$4</c:f>
              <c:strCache>
                <c:ptCount val="1"/>
                <c:pt idx="0">
                  <c:v>Overseas Trips Intended</c:v>
                </c:pt>
              </c:strCache>
            </c:strRef>
          </c:tx>
          <c:spPr>
            <a:ln w="28575" cap="rnd">
              <a:solidFill>
                <a:srgbClr val="FF0000"/>
              </a:solidFill>
              <a:prstDash val="sysDash"/>
              <a:round/>
            </a:ln>
            <a:effectLst/>
          </c:spPr>
          <c:marker>
            <c:symbol val="square"/>
            <c:size val="5"/>
            <c:spPr>
              <a:solidFill>
                <a:srgbClr val="FF0000"/>
              </a:solidFill>
              <a:ln w="9525">
                <a:noFill/>
              </a:ln>
              <a:effectLst/>
            </c:spPr>
          </c:marker>
          <c:dLbls>
            <c:dLbl>
              <c:idx val="16"/>
              <c:layout>
                <c:manualLayout>
                  <c:x val="-1.9290719704334446E-2"/>
                  <c:y val="-4.20037625709354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25A-48EC-849A-3EC9DC5C063F}"/>
                </c:ext>
              </c:extLst>
            </c:dLbl>
            <c:dLbl>
              <c:idx val="17"/>
              <c:layout>
                <c:manualLayout>
                  <c:x val="-1.7071165801462999E-2"/>
                  <c:y val="-4.7787428859766237E-2"/>
                </c:manualLayout>
              </c:layout>
              <c:spPr>
                <a:noFill/>
                <a:ln>
                  <a:noFill/>
                </a:ln>
                <a:effectLst/>
              </c:spPr>
              <c:txPr>
                <a:bodyPr rot="0" spcFirstLastPara="1" vertOverflow="ellipsis" vert="horz" wrap="square" lIns="38100" tIns="19050" rIns="396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425A-48EC-849A-3EC9DC5C063F}"/>
                </c:ext>
              </c:extLst>
            </c:dLbl>
            <c:dLbl>
              <c:idx val="18"/>
              <c:layout>
                <c:manualLayout>
                  <c:x val="-1.7071165801462999E-2"/>
                  <c:y val="-4.200376257093529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25A-48EC-849A-3EC9DC5C063F}"/>
                </c:ext>
              </c:extLst>
            </c:dLbl>
            <c:dLbl>
              <c:idx val="19"/>
              <c:layout>
                <c:manualLayout>
                  <c:x val="-1.4851611898591553E-2"/>
                  <c:y val="-3.911192942651988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25A-48EC-849A-3EC9DC5C063F}"/>
                </c:ext>
              </c:extLst>
            </c:dLbl>
            <c:dLbl>
              <c:idx val="20"/>
              <c:layout>
                <c:manualLayout>
                  <c:x val="-6.9226488086369655E-3"/>
                  <c:y val="-3.332826313768905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25A-48EC-849A-3EC9DC5C063F}"/>
                </c:ext>
              </c:extLst>
            </c:dLbl>
            <c:dLbl>
              <c:idx val="21"/>
              <c:layout>
                <c:manualLayout>
                  <c:x val="0"/>
                  <c:y val="-3.332826313768905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25A-48EC-849A-3EC9DC5C063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Sheet1!$B$1:$BJ$1</c:f>
              <c:strCache>
                <c:ptCount val="22"/>
                <c:pt idx="0">
                  <c:v>J-M</c:v>
                </c:pt>
                <c:pt idx="1">
                  <c:v>F-A</c:v>
                </c:pt>
                <c:pt idx="2">
                  <c:v>M-M</c:v>
                </c:pt>
                <c:pt idx="3">
                  <c:v>A-J</c:v>
                </c:pt>
                <c:pt idx="4">
                  <c:v>M-J</c:v>
                </c:pt>
                <c:pt idx="5">
                  <c:v>J-A</c:v>
                </c:pt>
                <c:pt idx="6">
                  <c:v>J-S</c:v>
                </c:pt>
                <c:pt idx="7">
                  <c:v>A-O</c:v>
                </c:pt>
                <c:pt idx="8">
                  <c:v>S-N</c:v>
                </c:pt>
                <c:pt idx="9">
                  <c:v>O-D</c:v>
                </c:pt>
                <c:pt idx="10">
                  <c:v>N-J</c:v>
                </c:pt>
                <c:pt idx="11">
                  <c:v>D-F</c:v>
                </c:pt>
                <c:pt idx="12">
                  <c:v>J-M</c:v>
                </c:pt>
                <c:pt idx="13">
                  <c:v>F-A</c:v>
                </c:pt>
                <c:pt idx="14">
                  <c:v>M-M</c:v>
                </c:pt>
                <c:pt idx="15">
                  <c:v>A-J</c:v>
                </c:pt>
                <c:pt idx="16">
                  <c:v>M-J</c:v>
                </c:pt>
                <c:pt idx="17">
                  <c:v>J-A</c:v>
                </c:pt>
                <c:pt idx="18">
                  <c:v>J-S</c:v>
                </c:pt>
                <c:pt idx="19">
                  <c:v>A-O</c:v>
                </c:pt>
                <c:pt idx="20">
                  <c:v>S-N</c:v>
                </c:pt>
                <c:pt idx="21">
                  <c:v>O-D</c:v>
                </c:pt>
              </c:strCache>
            </c:strRef>
          </c:cat>
          <c:val>
            <c:numRef>
              <c:f>Sheet1!$B$4:$BJ$4</c:f>
              <c:numCache>
                <c:formatCode>0%</c:formatCode>
                <c:ptCount val="22"/>
                <c:pt idx="0">
                  <c:v>0.108</c:v>
                </c:pt>
                <c:pt idx="1">
                  <c:v>0.156</c:v>
                </c:pt>
                <c:pt idx="2">
                  <c:v>0.14399999999999999</c:v>
                </c:pt>
                <c:pt idx="3">
                  <c:v>0.18</c:v>
                </c:pt>
                <c:pt idx="4">
                  <c:v>0.21</c:v>
                </c:pt>
                <c:pt idx="5">
                  <c:v>0.23</c:v>
                </c:pt>
                <c:pt idx="6">
                  <c:v>0.26</c:v>
                </c:pt>
                <c:pt idx="7">
                  <c:v>0.22</c:v>
                </c:pt>
                <c:pt idx="8">
                  <c:v>0.18</c:v>
                </c:pt>
                <c:pt idx="9">
                  <c:v>0.15</c:v>
                </c:pt>
                <c:pt idx="10">
                  <c:v>0.15</c:v>
                </c:pt>
                <c:pt idx="11">
                  <c:v>0.14000000000000001</c:v>
                </c:pt>
                <c:pt idx="12">
                  <c:v>0.14000000000000001</c:v>
                </c:pt>
                <c:pt idx="13">
                  <c:v>0.14000000000000001</c:v>
                </c:pt>
                <c:pt idx="14">
                  <c:v>0.16</c:v>
                </c:pt>
                <c:pt idx="15">
                  <c:v>0.2</c:v>
                </c:pt>
                <c:pt idx="16">
                  <c:v>0.21</c:v>
                </c:pt>
                <c:pt idx="17">
                  <c:v>0.22</c:v>
                </c:pt>
                <c:pt idx="18">
                  <c:v>0.24</c:v>
                </c:pt>
                <c:pt idx="19">
                  <c:v>0.22</c:v>
                </c:pt>
                <c:pt idx="20">
                  <c:v>0.21</c:v>
                </c:pt>
                <c:pt idx="21">
                  <c:v>0.17</c:v>
                </c:pt>
              </c:numCache>
            </c:numRef>
          </c:val>
          <c:smooth val="1"/>
          <c:extLst>
            <c:ext xmlns:c16="http://schemas.microsoft.com/office/drawing/2014/chart" uri="{C3380CC4-5D6E-409C-BE32-E72D297353CC}">
              <c16:uniqueId val="{00000007-3129-4525-A8A9-CC7261DAC06F}"/>
            </c:ext>
          </c:extLst>
        </c:ser>
        <c:ser>
          <c:idx val="2"/>
          <c:order val="1"/>
          <c:tx>
            <c:strRef>
              <c:f>Sheet1!$A$5</c:f>
              <c:strCache>
                <c:ptCount val="1"/>
                <c:pt idx="0">
                  <c:v>Overseas Trips Taken</c:v>
                </c:pt>
              </c:strCache>
            </c:strRef>
          </c:tx>
          <c:spPr>
            <a:ln w="28575" cap="rnd">
              <a:solidFill>
                <a:srgbClr val="FF0000"/>
              </a:solidFill>
              <a:round/>
            </a:ln>
            <a:effectLst/>
          </c:spPr>
          <c:marker>
            <c:symbol val="square"/>
            <c:size val="5"/>
            <c:spPr>
              <a:solidFill>
                <a:srgbClr val="FF0000"/>
              </a:solidFill>
              <a:ln w="9525">
                <a:noFill/>
              </a:ln>
              <a:effectLst/>
            </c:spPr>
          </c:marker>
          <c:dLbls>
            <c:dLbl>
              <c:idx val="13"/>
              <c:layout>
                <c:manualLayout>
                  <c:x val="-1.9290719704334609E-2"/>
                  <c:y val="4.200399027433239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25A-48EC-849A-3EC9DC5C063F}"/>
                </c:ext>
              </c:extLst>
            </c:dLbl>
            <c:dLbl>
              <c:idx val="14"/>
              <c:layout>
                <c:manualLayout>
                  <c:x val="-1.8180942752898888E-2"/>
                  <c:y val="4.200399027433239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425A-48EC-849A-3EC9DC5C063F}"/>
                </c:ext>
              </c:extLst>
            </c:dLbl>
            <c:dLbl>
              <c:idx val="15"/>
              <c:layout>
                <c:manualLayout>
                  <c:x val="-1.4851611898591553E-2"/>
                  <c:y val="3.622032398550167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425A-48EC-849A-3EC9DC5C063F}"/>
                </c:ext>
              </c:extLst>
            </c:dLbl>
            <c:dLbl>
              <c:idx val="16"/>
              <c:layout>
                <c:manualLayout>
                  <c:x val="-1.4851611898591716E-2"/>
                  <c:y val="3.043665769667083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25A-48EC-849A-3EC9DC5C063F}"/>
                </c:ext>
              </c:extLst>
            </c:dLbl>
            <c:dLbl>
              <c:idx val="18"/>
              <c:layout>
                <c:manualLayout>
                  <c:x val="-1.8180942752898725E-2"/>
                  <c:y val="3.622032398550167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425A-48EC-849A-3EC9DC5C063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Sheet1!$B$1:$BJ$1</c:f>
              <c:strCache>
                <c:ptCount val="22"/>
                <c:pt idx="0">
                  <c:v>J-M</c:v>
                </c:pt>
                <c:pt idx="1">
                  <c:v>F-A</c:v>
                </c:pt>
                <c:pt idx="2">
                  <c:v>M-M</c:v>
                </c:pt>
                <c:pt idx="3">
                  <c:v>A-J</c:v>
                </c:pt>
                <c:pt idx="4">
                  <c:v>M-J</c:v>
                </c:pt>
                <c:pt idx="5">
                  <c:v>J-A</c:v>
                </c:pt>
                <c:pt idx="6">
                  <c:v>J-S</c:v>
                </c:pt>
                <c:pt idx="7">
                  <c:v>A-O</c:v>
                </c:pt>
                <c:pt idx="8">
                  <c:v>S-N</c:v>
                </c:pt>
                <c:pt idx="9">
                  <c:v>O-D</c:v>
                </c:pt>
                <c:pt idx="10">
                  <c:v>N-J</c:v>
                </c:pt>
                <c:pt idx="11">
                  <c:v>D-F</c:v>
                </c:pt>
                <c:pt idx="12">
                  <c:v>J-M</c:v>
                </c:pt>
                <c:pt idx="13">
                  <c:v>F-A</c:v>
                </c:pt>
                <c:pt idx="14">
                  <c:v>M-M</c:v>
                </c:pt>
                <c:pt idx="15">
                  <c:v>A-J</c:v>
                </c:pt>
                <c:pt idx="16">
                  <c:v>M-J</c:v>
                </c:pt>
                <c:pt idx="17">
                  <c:v>J-A</c:v>
                </c:pt>
                <c:pt idx="18">
                  <c:v>J-S</c:v>
                </c:pt>
                <c:pt idx="19">
                  <c:v>A-O</c:v>
                </c:pt>
                <c:pt idx="20">
                  <c:v>S-N</c:v>
                </c:pt>
                <c:pt idx="21">
                  <c:v>O-D</c:v>
                </c:pt>
              </c:strCache>
            </c:strRef>
          </c:cat>
          <c:val>
            <c:numRef>
              <c:f>Sheet1!$B$5:$BJ$5</c:f>
              <c:numCache>
                <c:formatCode>0%</c:formatCode>
                <c:ptCount val="22"/>
                <c:pt idx="0">
                  <c:v>8.5000000000000006E-2</c:v>
                </c:pt>
                <c:pt idx="1">
                  <c:v>0.1</c:v>
                </c:pt>
                <c:pt idx="2">
                  <c:v>0.11</c:v>
                </c:pt>
                <c:pt idx="3">
                  <c:v>0.14000000000000001</c:v>
                </c:pt>
                <c:pt idx="4">
                  <c:v>0.14000000000000001</c:v>
                </c:pt>
                <c:pt idx="5">
                  <c:v>0.13</c:v>
                </c:pt>
                <c:pt idx="6">
                  <c:v>0.15</c:v>
                </c:pt>
                <c:pt idx="7">
                  <c:v>0.16</c:v>
                </c:pt>
                <c:pt idx="8">
                  <c:v>0.14000000000000001</c:v>
                </c:pt>
                <c:pt idx="9">
                  <c:v>0.16</c:v>
                </c:pt>
                <c:pt idx="10">
                  <c:v>0.1</c:v>
                </c:pt>
                <c:pt idx="11">
                  <c:v>0.08</c:v>
                </c:pt>
                <c:pt idx="12">
                  <c:v>0.11</c:v>
                </c:pt>
                <c:pt idx="13">
                  <c:v>0.1</c:v>
                </c:pt>
                <c:pt idx="14">
                  <c:v>0.12</c:v>
                </c:pt>
                <c:pt idx="15">
                  <c:v>0.14000000000000001</c:v>
                </c:pt>
                <c:pt idx="16">
                  <c:v>0.15</c:v>
                </c:pt>
                <c:pt idx="17">
                  <c:v>0.13</c:v>
                </c:pt>
                <c:pt idx="18">
                  <c:v>0.14000000000000001</c:v>
                </c:pt>
              </c:numCache>
            </c:numRef>
          </c:val>
          <c:smooth val="1"/>
          <c:extLst>
            <c:ext xmlns:c16="http://schemas.microsoft.com/office/drawing/2014/chart" uri="{C3380CC4-5D6E-409C-BE32-E72D297353CC}">
              <c16:uniqueId val="{00000011-3129-4525-A8A9-CC7261DAC06F}"/>
            </c:ext>
          </c:extLst>
        </c:ser>
        <c:dLbls>
          <c:showLegendKey val="0"/>
          <c:showVal val="1"/>
          <c:showCatName val="0"/>
          <c:showSerName val="0"/>
          <c:showPercent val="0"/>
          <c:showBubbleSize val="0"/>
        </c:dLbls>
        <c:marker val="1"/>
        <c:smooth val="0"/>
        <c:axId val="-614278784"/>
        <c:axId val="-614279328"/>
      </c:lineChart>
      <c:catAx>
        <c:axId val="-61427878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614279328"/>
        <c:crosses val="autoZero"/>
        <c:auto val="1"/>
        <c:lblAlgn val="ctr"/>
        <c:lblOffset val="100"/>
        <c:noMultiLvlLbl val="0"/>
      </c:catAx>
      <c:valAx>
        <c:axId val="-614279328"/>
        <c:scaling>
          <c:orientation val="minMax"/>
          <c:max val="0.8"/>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14278784"/>
        <c:crosses val="autoZero"/>
        <c:crossBetween val="between"/>
      </c:valAx>
      <c:spPr>
        <a:noFill/>
        <a:ln>
          <a:noFill/>
        </a:ln>
        <a:effectLst/>
      </c:spPr>
    </c:plotArea>
    <c:legend>
      <c:legendPos val="t"/>
      <c:layout>
        <c:manualLayout>
          <c:xMode val="edge"/>
          <c:yMode val="edge"/>
          <c:x val="0.29876915862533659"/>
          <c:y val="0.22064686891889615"/>
          <c:w val="0.40477439886362859"/>
          <c:h val="5.2535955504934562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rtl="0">
              <a:defRPr sz="1400" b="0" i="0" u="none" strike="noStrike" kern="1200" spc="0" baseline="0">
                <a:solidFill>
                  <a:srgbClr val="F90004">
                    <a:lumMod val="75000"/>
                  </a:srgbClr>
                </a:solidFill>
                <a:latin typeface="Arial" panose="020B0604020202020204" pitchFamily="34" charset="0"/>
                <a:ea typeface="+mn-ea"/>
                <a:cs typeface="Arial" panose="020B0604020202020204" pitchFamily="34" charset="0"/>
              </a:defRPr>
            </a:pPr>
            <a:r>
              <a:rPr lang="en-GB" sz="1400" b="1" i="0" u="none" strike="noStrike" kern="1200" spc="0" baseline="0" dirty="0">
                <a:solidFill>
                  <a:srgbClr val="BB0003"/>
                </a:solidFill>
                <a:effectLst/>
                <a:latin typeface="Arial" panose="020B0604020202020204" pitchFamily="34" charset="0"/>
                <a:ea typeface="+mn-ea"/>
                <a:cs typeface="Arial" panose="020B0604020202020204" pitchFamily="34" charset="0"/>
              </a:rPr>
              <a:t>Figure 15a. Reason for </a:t>
            </a:r>
            <a:r>
              <a:rPr lang="en-GB" sz="1400" b="1" i="0" u="sng" strike="noStrike" kern="1200" spc="0" baseline="0" dirty="0">
                <a:solidFill>
                  <a:srgbClr val="BB0003"/>
                </a:solidFill>
                <a:effectLst/>
                <a:latin typeface="Arial" panose="020B0604020202020204" pitchFamily="34" charset="0"/>
                <a:ea typeface="+mn-ea"/>
                <a:cs typeface="Arial" panose="020B0604020202020204" pitchFamily="34" charset="0"/>
              </a:rPr>
              <a:t>UK preference </a:t>
            </a:r>
            <a:r>
              <a:rPr lang="en-GB" sz="1400" b="1" i="0" u="none" strike="noStrike" kern="1200" spc="0" baseline="0" dirty="0">
                <a:solidFill>
                  <a:srgbClr val="BB0003"/>
                </a:solidFill>
                <a:effectLst/>
                <a:latin typeface="Arial" panose="020B0604020202020204" pitchFamily="34" charset="0"/>
                <a:ea typeface="+mn-ea"/>
                <a:cs typeface="Arial" panose="020B0604020202020204" pitchFamily="34" charset="0"/>
              </a:rPr>
              <a:t>on next trip, Percentage, April to June fieldwork 2025 and 2024, UK, Top 5</a:t>
            </a:r>
          </a:p>
        </c:rich>
      </c:tx>
      <c:layout>
        <c:manualLayout>
          <c:xMode val="edge"/>
          <c:yMode val="edge"/>
          <c:x val="5.2890165878459157E-3"/>
          <c:y val="0"/>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rgbClr val="F90004">
                  <a:lumMod val="75000"/>
                </a:srgb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3.359019562362659E-3"/>
          <c:y val="0.20245239607185972"/>
          <c:w val="0.65609403078539075"/>
          <c:h val="0.6112819390681683"/>
        </c:manualLayout>
      </c:layout>
      <c:barChart>
        <c:barDir val="col"/>
        <c:grouping val="clustered"/>
        <c:varyColors val="0"/>
        <c:ser>
          <c:idx val="0"/>
          <c:order val="0"/>
          <c:tx>
            <c:strRef>
              <c:f>Sheet1!$B$1</c:f>
              <c:strCache>
                <c:ptCount val="1"/>
                <c:pt idx="0">
                  <c:v>Wales Summer intenders 2023</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5"/>
                <c:pt idx="0">
                  <c:v>I want to take holidays in places I am familiar with</c:v>
                </c:pt>
                <c:pt idx="1">
                  <c:v>To avoid long queues at airports/ports or cancelled flights/voyages</c:v>
                </c:pt>
                <c:pt idx="2">
                  <c:v>Shorter / quicker travel</c:v>
                </c:pt>
                <c:pt idx="3">
                  <c:v>UK holidays are cheaper</c:v>
                </c:pt>
                <c:pt idx="4">
                  <c:v>UK holidays are easier to plan</c:v>
                </c:pt>
              </c:strCache>
            </c:strRef>
          </c:cat>
          <c:val>
            <c:numRef>
              <c:f>Sheet1!$B$2:$B$13</c:f>
            </c:numRef>
          </c:val>
          <c:extLst>
            <c:ext xmlns:c16="http://schemas.microsoft.com/office/drawing/2014/chart" uri="{C3380CC4-5D6E-409C-BE32-E72D297353CC}">
              <c16:uniqueId val="{00000000-3FD2-448A-A230-7FD8131969ED}"/>
            </c:ext>
          </c:extLst>
        </c:ser>
        <c:ser>
          <c:idx val="1"/>
          <c:order val="1"/>
          <c:tx>
            <c:strRef>
              <c:f>Sheet1!$C$1</c:f>
              <c:strCache>
                <c:ptCount val="1"/>
                <c:pt idx="0">
                  <c:v>April-June 2025 data</c:v>
                </c:pt>
              </c:strCache>
            </c:strRef>
          </c:tx>
          <c:spPr>
            <a:solidFill>
              <a:srgbClr val="F90004">
                <a:alpha val="99000"/>
              </a:srgbClr>
            </a:solidFill>
            <a:ln>
              <a:noFill/>
            </a:ln>
            <a:effectLst/>
          </c:spPr>
          <c:invertIfNegative val="0"/>
          <c:dPt>
            <c:idx val="0"/>
            <c:invertIfNegative val="0"/>
            <c:bubble3D val="0"/>
            <c:spPr>
              <a:solidFill>
                <a:srgbClr val="F90004">
                  <a:alpha val="99000"/>
                </a:srgbClr>
              </a:solidFill>
              <a:ln>
                <a:noFill/>
              </a:ln>
              <a:effectLst/>
            </c:spPr>
            <c:extLst>
              <c:ext xmlns:c16="http://schemas.microsoft.com/office/drawing/2014/chart" uri="{C3380CC4-5D6E-409C-BE32-E72D297353CC}">
                <c16:uniqueId val="{00000001-3FD2-448A-A230-7FD8131969ED}"/>
              </c:ext>
            </c:extLst>
          </c:dPt>
          <c:dPt>
            <c:idx val="1"/>
            <c:invertIfNegative val="0"/>
            <c:bubble3D val="0"/>
            <c:spPr>
              <a:solidFill>
                <a:srgbClr val="F90004">
                  <a:alpha val="99000"/>
                </a:srgbClr>
              </a:solidFill>
              <a:ln>
                <a:noFill/>
              </a:ln>
              <a:effectLst/>
            </c:spPr>
            <c:extLst>
              <c:ext xmlns:c16="http://schemas.microsoft.com/office/drawing/2014/chart" uri="{C3380CC4-5D6E-409C-BE32-E72D297353CC}">
                <c16:uniqueId val="{00000002-3FD2-448A-A230-7FD8131969ED}"/>
              </c:ext>
            </c:extLst>
          </c:dPt>
          <c:dPt>
            <c:idx val="2"/>
            <c:invertIfNegative val="0"/>
            <c:bubble3D val="0"/>
            <c:extLst>
              <c:ext xmlns:c16="http://schemas.microsoft.com/office/drawing/2014/chart" uri="{C3380CC4-5D6E-409C-BE32-E72D297353CC}">
                <c16:uniqueId val="{00000003-3FD2-448A-A230-7FD8131969ED}"/>
              </c:ext>
            </c:extLst>
          </c:dPt>
          <c:dPt>
            <c:idx val="3"/>
            <c:invertIfNegative val="0"/>
            <c:bubble3D val="0"/>
            <c:extLst>
              <c:ext xmlns:c16="http://schemas.microsoft.com/office/drawing/2014/chart" uri="{C3380CC4-5D6E-409C-BE32-E72D297353CC}">
                <c16:uniqueId val="{00000005-3FD2-448A-A230-7FD8131969ED}"/>
              </c:ext>
            </c:extLst>
          </c:dPt>
          <c:dPt>
            <c:idx val="4"/>
            <c:invertIfNegative val="0"/>
            <c:bubble3D val="0"/>
            <c:extLst>
              <c:ext xmlns:c16="http://schemas.microsoft.com/office/drawing/2014/chart" uri="{C3380CC4-5D6E-409C-BE32-E72D297353CC}">
                <c16:uniqueId val="{00000007-3FD2-448A-A230-7FD8131969ED}"/>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E154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5"/>
                <c:pt idx="0">
                  <c:v>I want to take holidays in places I am familiar with</c:v>
                </c:pt>
                <c:pt idx="1">
                  <c:v>To avoid long queues at airports/ports or cancelled flights/voyages</c:v>
                </c:pt>
                <c:pt idx="2">
                  <c:v>Shorter / quicker travel</c:v>
                </c:pt>
                <c:pt idx="3">
                  <c:v>UK holidays are cheaper</c:v>
                </c:pt>
                <c:pt idx="4">
                  <c:v>UK holidays are easier to plan</c:v>
                </c:pt>
              </c:strCache>
            </c:strRef>
          </c:cat>
          <c:val>
            <c:numRef>
              <c:f>Sheet1!$C$2:$C$13</c:f>
              <c:numCache>
                <c:formatCode>0</c:formatCode>
                <c:ptCount val="5"/>
                <c:pt idx="0">
                  <c:v>27.525730573000001</c:v>
                </c:pt>
                <c:pt idx="1">
                  <c:v>35.989119262999999</c:v>
                </c:pt>
                <c:pt idx="2">
                  <c:v>47.558356157589998</c:v>
                </c:pt>
                <c:pt idx="3">
                  <c:v>49.855374229189998</c:v>
                </c:pt>
                <c:pt idx="4">
                  <c:v>56.824183801540002</c:v>
                </c:pt>
              </c:numCache>
            </c:numRef>
          </c:val>
          <c:extLst>
            <c:ext xmlns:c16="http://schemas.microsoft.com/office/drawing/2014/chart" uri="{C3380CC4-5D6E-409C-BE32-E72D297353CC}">
              <c16:uniqueId val="{0000000D-3FD2-448A-A230-7FD8131969ED}"/>
            </c:ext>
          </c:extLst>
        </c:ser>
        <c:ser>
          <c:idx val="2"/>
          <c:order val="2"/>
          <c:tx>
            <c:strRef>
              <c:f>Sheet1!$D$1</c:f>
              <c:strCache>
                <c:ptCount val="1"/>
                <c:pt idx="0">
                  <c:v>April-June 2024 data</c:v>
                </c:pt>
              </c:strCache>
            </c:strRef>
          </c:tx>
          <c:spPr>
            <a:solidFill>
              <a:srgbClr val="00206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E154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5"/>
                <c:pt idx="0">
                  <c:v>I want to take holidays in places I am familiar with</c:v>
                </c:pt>
                <c:pt idx="1">
                  <c:v>To avoid long queues at airports/ports or cancelled flights/voyages</c:v>
                </c:pt>
                <c:pt idx="2">
                  <c:v>Shorter / quicker travel</c:v>
                </c:pt>
                <c:pt idx="3">
                  <c:v>UK holidays are cheaper</c:v>
                </c:pt>
                <c:pt idx="4">
                  <c:v>UK holidays are easier to plan</c:v>
                </c:pt>
              </c:strCache>
            </c:strRef>
          </c:cat>
          <c:val>
            <c:numRef>
              <c:f>Sheet1!$D$2:$D$13</c:f>
              <c:numCache>
                <c:formatCode>0</c:formatCode>
                <c:ptCount val="5"/>
                <c:pt idx="0">
                  <c:v>28.017441356559999</c:v>
                </c:pt>
                <c:pt idx="1">
                  <c:v>35.402488196420002</c:v>
                </c:pt>
                <c:pt idx="2">
                  <c:v>45.470606939020001</c:v>
                </c:pt>
                <c:pt idx="3">
                  <c:v>51.533625256779999</c:v>
                </c:pt>
                <c:pt idx="4">
                  <c:v>53.1054726407</c:v>
                </c:pt>
              </c:numCache>
            </c:numRef>
          </c:val>
          <c:extLst>
            <c:ext xmlns:c16="http://schemas.microsoft.com/office/drawing/2014/chart" uri="{C3380CC4-5D6E-409C-BE32-E72D297353CC}">
              <c16:uniqueId val="{0000000E-3FD2-448A-A230-7FD8131969ED}"/>
            </c:ext>
          </c:extLst>
        </c:ser>
        <c:dLbls>
          <c:showLegendKey val="0"/>
          <c:showVal val="0"/>
          <c:showCatName val="0"/>
          <c:showSerName val="0"/>
          <c:showPercent val="0"/>
          <c:showBubbleSize val="0"/>
        </c:dLbls>
        <c:gapWidth val="160"/>
        <c:axId val="-1326353056"/>
        <c:axId val="-1326348704"/>
      </c:barChart>
      <c:catAx>
        <c:axId val="-1326353056"/>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326348704"/>
        <c:crosses val="autoZero"/>
        <c:auto val="1"/>
        <c:lblAlgn val="ctr"/>
        <c:lblOffset val="100"/>
        <c:noMultiLvlLbl val="0"/>
      </c:catAx>
      <c:valAx>
        <c:axId val="-1326348704"/>
        <c:scaling>
          <c:orientation val="minMax"/>
          <c:max val="100"/>
          <c:min val="0"/>
        </c:scaling>
        <c:delete val="1"/>
        <c:axPos val="r"/>
        <c:numFmt formatCode="0" sourceLinked="1"/>
        <c:majorTickMark val="out"/>
        <c:minorTickMark val="none"/>
        <c:tickLblPos val="nextTo"/>
        <c:crossAx val="-1326353056"/>
        <c:crosses val="autoZero"/>
        <c:crossBetween val="between"/>
      </c:valAx>
      <c:spPr>
        <a:noFill/>
        <a:ln w="25400">
          <a:noFill/>
        </a:ln>
        <a:effectLst/>
      </c:spPr>
    </c:plotArea>
    <c:legend>
      <c:legendPos val="t"/>
      <c:layout>
        <c:manualLayout>
          <c:xMode val="edge"/>
          <c:yMode val="edge"/>
          <c:x val="0.10722743279825907"/>
          <c:y val="0.23833366064512657"/>
          <c:w val="0.79092652815882769"/>
          <c:h val="6.0885476428067992E-2"/>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rtl="0">
              <a:defRPr sz="1400" b="0" i="0" u="none" strike="noStrike" kern="1200" spc="0" baseline="0">
                <a:solidFill>
                  <a:srgbClr val="F90004">
                    <a:lumMod val="75000"/>
                  </a:srgbClr>
                </a:solidFill>
                <a:latin typeface="Arial" panose="020B0604020202020204" pitchFamily="34" charset="0"/>
                <a:ea typeface="+mn-ea"/>
                <a:cs typeface="Arial" panose="020B0604020202020204" pitchFamily="34" charset="0"/>
              </a:defRPr>
            </a:pPr>
            <a:r>
              <a:rPr lang="en-GB" sz="1400" b="1" i="0" u="none" strike="noStrike" kern="1200" spc="0" baseline="0" dirty="0">
                <a:solidFill>
                  <a:srgbClr val="BB0003"/>
                </a:solidFill>
                <a:effectLst/>
                <a:latin typeface="Arial" panose="020B0604020202020204" pitchFamily="34" charset="0"/>
                <a:ea typeface="+mn-ea"/>
                <a:cs typeface="Arial" panose="020B0604020202020204" pitchFamily="34" charset="0"/>
              </a:rPr>
              <a:t>Figure 15b. Reason for </a:t>
            </a:r>
            <a:r>
              <a:rPr lang="en-GB" sz="1400" b="1" i="0" u="sng" strike="noStrike" kern="1200" spc="0" baseline="0" dirty="0">
                <a:solidFill>
                  <a:srgbClr val="BB0003"/>
                </a:solidFill>
                <a:effectLst/>
                <a:latin typeface="Arial" panose="020B0604020202020204" pitchFamily="34" charset="0"/>
                <a:ea typeface="+mn-ea"/>
                <a:cs typeface="Arial" panose="020B0604020202020204" pitchFamily="34" charset="0"/>
              </a:rPr>
              <a:t>Overseas preference </a:t>
            </a:r>
            <a:r>
              <a:rPr lang="en-GB" sz="1400" b="1" i="0" u="none" strike="noStrike" kern="1200" spc="0" baseline="0" dirty="0">
                <a:solidFill>
                  <a:srgbClr val="BB0003"/>
                </a:solidFill>
                <a:effectLst/>
                <a:latin typeface="Arial" panose="020B0604020202020204" pitchFamily="34" charset="0"/>
                <a:ea typeface="+mn-ea"/>
                <a:cs typeface="Arial" panose="020B0604020202020204" pitchFamily="34" charset="0"/>
              </a:rPr>
              <a:t>on next trip, Percentage, April to June fieldwork 2025 and 2024, UK, Top 5</a:t>
            </a:r>
          </a:p>
        </c:rich>
      </c:tx>
      <c:layout>
        <c:manualLayout>
          <c:xMode val="edge"/>
          <c:yMode val="edge"/>
          <c:x val="1.0841862830973728E-3"/>
          <c:y val="1.6170166170739131E-2"/>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rgbClr val="F90004">
                  <a:lumMod val="75000"/>
                </a:srgb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2619266896000324"/>
          <c:y val="0.21889821326030023"/>
          <c:w val="0.66592870404738469"/>
          <c:h val="0.50277834012607636"/>
        </c:manualLayout>
      </c:layout>
      <c:barChart>
        <c:barDir val="col"/>
        <c:grouping val="clustered"/>
        <c:varyColors val="0"/>
        <c:ser>
          <c:idx val="0"/>
          <c:order val="0"/>
          <c:tx>
            <c:strRef>
              <c:f>Sheet1!$B$1</c:f>
              <c:strCache>
                <c:ptCount val="1"/>
                <c:pt idx="0">
                  <c:v>Wales Summer intenders 2023</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5"/>
                <c:pt idx="0">
                  <c:v>To visit friends or relatives</c:v>
                </c:pt>
                <c:pt idx="1">
                  <c:v>I’m prioritising overseas trips after missing out in the last few years</c:v>
                </c:pt>
                <c:pt idx="2">
                  <c:v>Overseas holidays are cheaper</c:v>
                </c:pt>
                <c:pt idx="3">
                  <c:v>I want to visit new places/experience new cultures</c:v>
                </c:pt>
                <c:pt idx="4">
                  <c:v>Better weather</c:v>
                </c:pt>
              </c:strCache>
            </c:strRef>
          </c:cat>
          <c:val>
            <c:numRef>
              <c:f>Sheet1!$B$2:$B$13</c:f>
            </c:numRef>
          </c:val>
          <c:extLst>
            <c:ext xmlns:c16="http://schemas.microsoft.com/office/drawing/2014/chart" uri="{C3380CC4-5D6E-409C-BE32-E72D297353CC}">
              <c16:uniqueId val="{00000000-1078-4CB3-B0F1-4511ABC589A6}"/>
            </c:ext>
          </c:extLst>
        </c:ser>
        <c:ser>
          <c:idx val="1"/>
          <c:order val="1"/>
          <c:tx>
            <c:strRef>
              <c:f>Sheet1!$C$1</c:f>
              <c:strCache>
                <c:ptCount val="1"/>
                <c:pt idx="0">
                  <c:v>April-June 2025 data</c:v>
                </c:pt>
              </c:strCache>
            </c:strRef>
          </c:tx>
          <c:spPr>
            <a:solidFill>
              <a:srgbClr val="F90004">
                <a:alpha val="99000"/>
              </a:srgbClr>
            </a:solidFill>
            <a:ln>
              <a:noFill/>
            </a:ln>
            <a:effectLst/>
          </c:spPr>
          <c:invertIfNegative val="0"/>
          <c:dPt>
            <c:idx val="0"/>
            <c:invertIfNegative val="0"/>
            <c:bubble3D val="0"/>
            <c:extLst>
              <c:ext xmlns:c16="http://schemas.microsoft.com/office/drawing/2014/chart" uri="{C3380CC4-5D6E-409C-BE32-E72D297353CC}">
                <c16:uniqueId val="{00000002-1078-4CB3-B0F1-4511ABC589A6}"/>
              </c:ext>
            </c:extLst>
          </c:dPt>
          <c:dPt>
            <c:idx val="1"/>
            <c:invertIfNegative val="0"/>
            <c:bubble3D val="0"/>
            <c:extLst>
              <c:ext xmlns:c16="http://schemas.microsoft.com/office/drawing/2014/chart" uri="{C3380CC4-5D6E-409C-BE32-E72D297353CC}">
                <c16:uniqueId val="{00000004-1078-4CB3-B0F1-4511ABC589A6}"/>
              </c:ext>
            </c:extLst>
          </c:dPt>
          <c:dPt>
            <c:idx val="2"/>
            <c:invertIfNegative val="0"/>
            <c:bubble3D val="0"/>
            <c:extLst>
              <c:ext xmlns:c16="http://schemas.microsoft.com/office/drawing/2014/chart" uri="{C3380CC4-5D6E-409C-BE32-E72D297353CC}">
                <c16:uniqueId val="{00000005-1078-4CB3-B0F1-4511ABC589A6}"/>
              </c:ext>
            </c:extLst>
          </c:dPt>
          <c:dPt>
            <c:idx val="3"/>
            <c:invertIfNegative val="0"/>
            <c:bubble3D val="0"/>
            <c:spPr>
              <a:solidFill>
                <a:srgbClr val="F90004">
                  <a:alpha val="99000"/>
                </a:srgbClr>
              </a:solidFill>
              <a:ln>
                <a:noFill/>
              </a:ln>
              <a:effectLst/>
            </c:spPr>
            <c:extLst>
              <c:ext xmlns:c16="http://schemas.microsoft.com/office/drawing/2014/chart" uri="{C3380CC4-5D6E-409C-BE32-E72D297353CC}">
                <c16:uniqueId val="{00000006-1078-4CB3-B0F1-4511ABC589A6}"/>
              </c:ext>
            </c:extLst>
          </c:dPt>
          <c:dPt>
            <c:idx val="4"/>
            <c:invertIfNegative val="0"/>
            <c:bubble3D val="0"/>
            <c:spPr>
              <a:solidFill>
                <a:srgbClr val="F90004">
                  <a:alpha val="99000"/>
                </a:srgbClr>
              </a:solidFill>
              <a:ln>
                <a:noFill/>
              </a:ln>
              <a:effectLst/>
            </c:spPr>
            <c:extLst>
              <c:ext xmlns:c16="http://schemas.microsoft.com/office/drawing/2014/chart" uri="{C3380CC4-5D6E-409C-BE32-E72D297353CC}">
                <c16:uniqueId val="{00000007-1078-4CB3-B0F1-4511ABC589A6}"/>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5"/>
                <c:pt idx="0">
                  <c:v>To visit friends or relatives</c:v>
                </c:pt>
                <c:pt idx="1">
                  <c:v>I’m prioritising overseas trips after missing out in the last few years</c:v>
                </c:pt>
                <c:pt idx="2">
                  <c:v>Overseas holidays are cheaper</c:v>
                </c:pt>
                <c:pt idx="3">
                  <c:v>I want to visit new places/experience new cultures</c:v>
                </c:pt>
                <c:pt idx="4">
                  <c:v>Better weather</c:v>
                </c:pt>
              </c:strCache>
            </c:strRef>
          </c:cat>
          <c:val>
            <c:numRef>
              <c:f>Sheet1!$C$2:$C$13</c:f>
              <c:numCache>
                <c:formatCode>0</c:formatCode>
                <c:ptCount val="5"/>
                <c:pt idx="0">
                  <c:v>19.182945596450001</c:v>
                </c:pt>
                <c:pt idx="1">
                  <c:v>22.107863552360001</c:v>
                </c:pt>
                <c:pt idx="2">
                  <c:v>28.868205149040001</c:v>
                </c:pt>
                <c:pt idx="3">
                  <c:v>42.203332319399998</c:v>
                </c:pt>
                <c:pt idx="4">
                  <c:v>49.177656305459998</c:v>
                </c:pt>
              </c:numCache>
            </c:numRef>
          </c:val>
          <c:extLst>
            <c:ext xmlns:c16="http://schemas.microsoft.com/office/drawing/2014/chart" uri="{C3380CC4-5D6E-409C-BE32-E72D297353CC}">
              <c16:uniqueId val="{00000008-1078-4CB3-B0F1-4511ABC589A6}"/>
            </c:ext>
          </c:extLst>
        </c:ser>
        <c:ser>
          <c:idx val="2"/>
          <c:order val="2"/>
          <c:tx>
            <c:strRef>
              <c:f>Sheet1!$D$1</c:f>
              <c:strCache>
                <c:ptCount val="1"/>
                <c:pt idx="0">
                  <c:v>April-June 2024 data</c:v>
                </c:pt>
              </c:strCache>
            </c:strRef>
          </c:tx>
          <c:spPr>
            <a:solidFill>
              <a:srgbClr val="00206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5"/>
                <c:pt idx="0">
                  <c:v>To visit friends or relatives</c:v>
                </c:pt>
                <c:pt idx="1">
                  <c:v>I’m prioritising overseas trips after missing out in the last few years</c:v>
                </c:pt>
                <c:pt idx="2">
                  <c:v>Overseas holidays are cheaper</c:v>
                </c:pt>
                <c:pt idx="3">
                  <c:v>I want to visit new places/experience new cultures</c:v>
                </c:pt>
                <c:pt idx="4">
                  <c:v>Better weather</c:v>
                </c:pt>
              </c:strCache>
            </c:strRef>
          </c:cat>
          <c:val>
            <c:numRef>
              <c:f>Sheet1!$D$2:$D$13</c:f>
              <c:numCache>
                <c:formatCode>0</c:formatCode>
                <c:ptCount val="5"/>
                <c:pt idx="0">
                  <c:v>20.429389829249999</c:v>
                </c:pt>
                <c:pt idx="1">
                  <c:v>26.101463993599999</c:v>
                </c:pt>
                <c:pt idx="2">
                  <c:v>27.24501802532</c:v>
                </c:pt>
                <c:pt idx="3">
                  <c:v>42.016541698109997</c:v>
                </c:pt>
                <c:pt idx="4">
                  <c:v>50.881521807070001</c:v>
                </c:pt>
              </c:numCache>
            </c:numRef>
          </c:val>
          <c:extLst>
            <c:ext xmlns:c16="http://schemas.microsoft.com/office/drawing/2014/chart" uri="{C3380CC4-5D6E-409C-BE32-E72D297353CC}">
              <c16:uniqueId val="{00000009-1078-4CB3-B0F1-4511ABC589A6}"/>
            </c:ext>
          </c:extLst>
        </c:ser>
        <c:dLbls>
          <c:showLegendKey val="0"/>
          <c:showVal val="0"/>
          <c:showCatName val="0"/>
          <c:showSerName val="0"/>
          <c:showPercent val="0"/>
          <c:showBubbleSize val="0"/>
        </c:dLbls>
        <c:gapWidth val="160"/>
        <c:axId val="-1326353056"/>
        <c:axId val="-1326348704"/>
      </c:barChart>
      <c:catAx>
        <c:axId val="-1326353056"/>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326348704"/>
        <c:crosses val="autoZero"/>
        <c:auto val="1"/>
        <c:lblAlgn val="ctr"/>
        <c:lblOffset val="100"/>
        <c:noMultiLvlLbl val="0"/>
      </c:catAx>
      <c:valAx>
        <c:axId val="-1326348704"/>
        <c:scaling>
          <c:orientation val="minMax"/>
          <c:max val="100"/>
          <c:min val="0"/>
        </c:scaling>
        <c:delete val="1"/>
        <c:axPos val="r"/>
        <c:numFmt formatCode="0" sourceLinked="1"/>
        <c:majorTickMark val="out"/>
        <c:minorTickMark val="none"/>
        <c:tickLblPos val="nextTo"/>
        <c:crossAx val="-1326353056"/>
        <c:crosses val="autoZero"/>
        <c:crossBetween val="between"/>
      </c:valAx>
      <c:spPr>
        <a:noFill/>
        <a:ln w="25400">
          <a:noFill/>
        </a:ln>
        <a:effectLst/>
      </c:spPr>
    </c:plotArea>
    <c:legend>
      <c:legendPos val="t"/>
      <c:layout>
        <c:manualLayout>
          <c:xMode val="edge"/>
          <c:yMode val="edge"/>
          <c:x val="0.19375646428190041"/>
          <c:y val="0.26292690193621826"/>
          <c:w val="0.62093700441891575"/>
          <c:h val="6.2211085603841115E-2"/>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l" defTabSz="609585" rtl="0" eaLnBrk="1" fontAlgn="auto" latinLnBrk="0" hangingPunct="1">
              <a:lnSpc>
                <a:spcPct val="100000"/>
              </a:lnSpc>
              <a:spcBef>
                <a:spcPts val="0"/>
              </a:spcBef>
              <a:spcAft>
                <a:spcPts val="0"/>
              </a:spcAft>
              <a:buClrTx/>
              <a:buSzTx/>
              <a:buFontTx/>
              <a:buNone/>
              <a:tabLst/>
              <a:defRPr lang="en-GB" sz="1200" b="1" i="0" u="none" strike="noStrike" kern="1200" spc="0" baseline="0" dirty="0">
                <a:solidFill>
                  <a:srgbClr val="C00000"/>
                </a:solidFill>
                <a:latin typeface="+mn-lt"/>
                <a:ea typeface="+mn-ea"/>
                <a:cs typeface="+mn-cs"/>
              </a:defRPr>
            </a:pPr>
            <a:r>
              <a:rPr lang="en-GB" sz="1400" b="1" i="0" u="none" strike="noStrike" kern="1200" spc="0" baseline="0" dirty="0">
                <a:solidFill>
                  <a:srgbClr val="C00000"/>
                </a:solidFill>
                <a:latin typeface="Arial" panose="020B0604020202020204" pitchFamily="34" charset="0"/>
                <a:cs typeface="Arial" panose="020B0604020202020204" pitchFamily="34" charset="0"/>
              </a:rPr>
              <a:t>Figure 16. Reasons for not taking a UK overnight trip in the last </a:t>
            </a:r>
            <a:r>
              <a:rPr lang="en-GB" sz="1400" b="1" i="0" u="sng" strike="noStrike" kern="1200" spc="0" baseline="0" dirty="0">
                <a:solidFill>
                  <a:srgbClr val="C00000"/>
                </a:solidFill>
                <a:latin typeface="Arial" panose="020B0604020202020204" pitchFamily="34" charset="0"/>
                <a:cs typeface="Arial" panose="020B0604020202020204" pitchFamily="34" charset="0"/>
              </a:rPr>
              <a:t>12 months</a:t>
            </a:r>
            <a:r>
              <a:rPr lang="en-GB" sz="1400" b="1" i="0" u="none" strike="noStrike" kern="1200" spc="0" baseline="0" dirty="0">
                <a:solidFill>
                  <a:srgbClr val="C00000"/>
                </a:solidFill>
                <a:latin typeface="Arial" panose="020B0604020202020204" pitchFamily="34" charset="0"/>
                <a:cs typeface="Arial" panose="020B0604020202020204" pitchFamily="34" charset="0"/>
              </a:rPr>
              <a:t>, Percentage, August to October 2025 and 2024 fieldwork, UK residents</a:t>
            </a:r>
          </a:p>
        </c:rich>
      </c:tx>
      <c:layout>
        <c:manualLayout>
          <c:xMode val="edge"/>
          <c:yMode val="edge"/>
          <c:x val="0"/>
          <c:y val="3.4154419931551314E-3"/>
        </c:manualLayout>
      </c:layout>
      <c:overlay val="0"/>
      <c:spPr>
        <a:noFill/>
        <a:ln>
          <a:noFill/>
        </a:ln>
        <a:effectLst/>
      </c:spPr>
      <c:txPr>
        <a:bodyPr rot="0" spcFirstLastPara="1" vertOverflow="ellipsis" vert="horz" wrap="square" anchor="ctr" anchorCtr="1"/>
        <a:lstStyle/>
        <a:p>
          <a:pPr marL="0" marR="0" lvl="0" indent="0" algn="l" defTabSz="609585" rtl="0" eaLnBrk="1" fontAlgn="auto" latinLnBrk="0" hangingPunct="1">
            <a:lnSpc>
              <a:spcPct val="100000"/>
            </a:lnSpc>
            <a:spcBef>
              <a:spcPts val="0"/>
            </a:spcBef>
            <a:spcAft>
              <a:spcPts val="0"/>
            </a:spcAft>
            <a:buClrTx/>
            <a:buSzTx/>
            <a:buFontTx/>
            <a:buNone/>
            <a:tabLst/>
            <a:defRPr lang="en-GB" sz="1200" b="1" i="0" u="none" strike="noStrike" kern="1200" spc="0" baseline="0" dirty="0">
              <a:solidFill>
                <a:srgbClr val="C00000"/>
              </a:solidFill>
              <a:latin typeface="+mn-lt"/>
              <a:ea typeface="+mn-ea"/>
              <a:cs typeface="+mn-cs"/>
            </a:defRPr>
          </a:pPr>
          <a:endParaRPr lang="en-US"/>
        </a:p>
      </c:txPr>
    </c:title>
    <c:autoTitleDeleted val="0"/>
    <c:plotArea>
      <c:layout>
        <c:manualLayout>
          <c:layoutTarget val="inner"/>
          <c:xMode val="edge"/>
          <c:yMode val="edge"/>
          <c:x val="4.4422192497881055E-2"/>
          <c:y val="0.12069983751101951"/>
          <c:w val="0.93940068966788992"/>
          <c:h val="0.55648372730316897"/>
        </c:manualLayout>
      </c:layout>
      <c:barChart>
        <c:barDir val="col"/>
        <c:grouping val="clustered"/>
        <c:varyColors val="0"/>
        <c:ser>
          <c:idx val="0"/>
          <c:order val="0"/>
          <c:tx>
            <c:strRef>
              <c:f>Sheet1!$B$1</c:f>
              <c:strCache>
                <c:ptCount val="1"/>
                <c:pt idx="0">
                  <c:v>August-October 2025 data</c:v>
                </c:pt>
              </c:strCache>
            </c:strRef>
          </c:tx>
          <c:spPr>
            <a:solidFill>
              <a:schemeClr val="accent2"/>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1-A011-4CF9-839C-ED6713345B6A}"/>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A011-4CF9-839C-ED6713345B6A}"/>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Sheet1!$A$2:$A$17</c:f>
              <c:strCache>
                <c:ptCount val="10"/>
                <c:pt idx="0">
                  <c:v>I couldn’t afford it</c:v>
                </c:pt>
                <c:pt idx="1">
                  <c:v>I’m cutting back on spending</c:v>
                </c:pt>
                <c:pt idx="2">
                  <c:v>I went abroad instead</c:v>
                </c:pt>
                <c:pt idx="3">
                  <c:v>No specific reason</c:v>
                </c:pt>
                <c:pt idx="4">
                  <c:v>I don’t tend to travel much / not interested</c:v>
                </c:pt>
                <c:pt idx="5">
                  <c:v>Unable to travel due to a health condition / ill health</c:v>
                </c:pt>
                <c:pt idx="6">
                  <c:v>I couldn’t decide where to go</c:v>
                </c:pt>
                <c:pt idx="7">
                  <c:v>I didn’t have anyone to go with</c:v>
                </c:pt>
                <c:pt idx="8">
                  <c:v>I didn’t have time/ no annual leave</c:v>
                </c:pt>
                <c:pt idx="9">
                  <c:v>I couldn’t find anywhere available to stay when I wanted to go</c:v>
                </c:pt>
              </c:strCache>
            </c:strRef>
          </c:cat>
          <c:val>
            <c:numRef>
              <c:f>Sheet1!$B$2:$B$17</c:f>
              <c:numCache>
                <c:formatCode>0</c:formatCode>
                <c:ptCount val="10"/>
                <c:pt idx="0">
                  <c:v>20.299700453389999</c:v>
                </c:pt>
                <c:pt idx="1">
                  <c:v>14.718477170770001</c:v>
                </c:pt>
                <c:pt idx="2">
                  <c:v>10.759008839809999</c:v>
                </c:pt>
                <c:pt idx="3">
                  <c:v>8.3864436200819998</c:v>
                </c:pt>
                <c:pt idx="4">
                  <c:v>8.0507732358500004</c:v>
                </c:pt>
                <c:pt idx="5">
                  <c:v>6.0597306284329999</c:v>
                </c:pt>
                <c:pt idx="6">
                  <c:v>5.5061568723750005</c:v>
                </c:pt>
                <c:pt idx="7">
                  <c:v>4.8813414933879997</c:v>
                </c:pt>
                <c:pt idx="8">
                  <c:v>4.3867797447269998</c:v>
                </c:pt>
                <c:pt idx="9">
                  <c:v>3.1031686547999997</c:v>
                </c:pt>
              </c:numCache>
            </c:numRef>
          </c:val>
          <c:extLst>
            <c:ext xmlns:c16="http://schemas.microsoft.com/office/drawing/2014/chart" uri="{C3380CC4-5D6E-409C-BE32-E72D297353CC}">
              <c16:uniqueId val="{00000004-A011-4CF9-839C-ED6713345B6A}"/>
            </c:ext>
          </c:extLst>
        </c:ser>
        <c:ser>
          <c:idx val="1"/>
          <c:order val="1"/>
          <c:tx>
            <c:strRef>
              <c:f>Sheet1!$C$1</c:f>
              <c:strCache>
                <c:ptCount val="1"/>
                <c:pt idx="0">
                  <c:v>August-October 2024 data</c:v>
                </c:pt>
              </c:strCache>
            </c:strRef>
          </c:tx>
          <c:spPr>
            <a:solidFill>
              <a:schemeClr val="accent3">
                <a:lumMod val="20000"/>
                <a:lumOff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Sheet1!$A$2:$A$17</c:f>
              <c:strCache>
                <c:ptCount val="10"/>
                <c:pt idx="0">
                  <c:v>I couldn’t afford it</c:v>
                </c:pt>
                <c:pt idx="1">
                  <c:v>I’m cutting back on spending</c:v>
                </c:pt>
                <c:pt idx="2">
                  <c:v>I went abroad instead</c:v>
                </c:pt>
                <c:pt idx="3">
                  <c:v>No specific reason</c:v>
                </c:pt>
                <c:pt idx="4">
                  <c:v>I don’t tend to travel much / not interested</c:v>
                </c:pt>
                <c:pt idx="5">
                  <c:v>Unable to travel due to a health condition / ill health</c:v>
                </c:pt>
                <c:pt idx="6">
                  <c:v>I couldn’t decide where to go</c:v>
                </c:pt>
                <c:pt idx="7">
                  <c:v>I didn’t have anyone to go with</c:v>
                </c:pt>
                <c:pt idx="8">
                  <c:v>I didn’t have time/ no annual leave</c:v>
                </c:pt>
                <c:pt idx="9">
                  <c:v>I couldn’t find anywhere available to stay when I wanted to go</c:v>
                </c:pt>
              </c:strCache>
            </c:strRef>
          </c:cat>
          <c:val>
            <c:numRef>
              <c:f>Sheet1!$C$2:$C$17</c:f>
              <c:numCache>
                <c:formatCode>0</c:formatCode>
                <c:ptCount val="10"/>
                <c:pt idx="0">
                  <c:v>32.336684961640003</c:v>
                </c:pt>
                <c:pt idx="1">
                  <c:v>23.222106768979998</c:v>
                </c:pt>
                <c:pt idx="2">
                  <c:v>16.22672195482</c:v>
                </c:pt>
                <c:pt idx="3">
                  <c:v>9.5229844536419996</c:v>
                </c:pt>
                <c:pt idx="4">
                  <c:v>7.5299193275269998</c:v>
                </c:pt>
                <c:pt idx="5">
                  <c:v>10.934914443109999</c:v>
                </c:pt>
                <c:pt idx="6">
                  <c:v>7.2806689581509998</c:v>
                </c:pt>
                <c:pt idx="7">
                  <c:v>8.3446181050869992</c:v>
                </c:pt>
                <c:pt idx="8">
                  <c:v>10.59881929786</c:v>
                </c:pt>
                <c:pt idx="9">
                  <c:v>4.4875804171230005</c:v>
                </c:pt>
              </c:numCache>
            </c:numRef>
          </c:val>
          <c:extLst>
            <c:ext xmlns:c16="http://schemas.microsoft.com/office/drawing/2014/chart" uri="{C3380CC4-5D6E-409C-BE32-E72D297353CC}">
              <c16:uniqueId val="{00000005-A011-4CF9-839C-ED6713345B6A}"/>
            </c:ext>
          </c:extLst>
        </c:ser>
        <c:dLbls>
          <c:showLegendKey val="0"/>
          <c:showVal val="0"/>
          <c:showCatName val="0"/>
          <c:showSerName val="0"/>
          <c:showPercent val="0"/>
          <c:showBubbleSize val="0"/>
        </c:dLbls>
        <c:gapWidth val="219"/>
        <c:overlap val="-27"/>
        <c:axId val="524217136"/>
        <c:axId val="524211016"/>
      </c:barChart>
      <c:catAx>
        <c:axId val="524217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524211016"/>
        <c:crosses val="autoZero"/>
        <c:auto val="1"/>
        <c:lblAlgn val="ctr"/>
        <c:lblOffset val="100"/>
        <c:noMultiLvlLbl val="0"/>
      </c:catAx>
      <c:valAx>
        <c:axId val="524211016"/>
        <c:scaling>
          <c:orientation val="minMax"/>
          <c:max val="100"/>
        </c:scaling>
        <c:delete val="1"/>
        <c:axPos val="l"/>
        <c:numFmt formatCode="0" sourceLinked="1"/>
        <c:majorTickMark val="out"/>
        <c:minorTickMark val="none"/>
        <c:tickLblPos val="nextTo"/>
        <c:crossAx val="524217136"/>
        <c:crosses val="autoZero"/>
        <c:crossBetween val="between"/>
      </c:valAx>
      <c:spPr>
        <a:noFill/>
        <a:ln>
          <a:noFill/>
        </a:ln>
        <a:effectLst/>
      </c:spPr>
    </c:plotArea>
    <c:legend>
      <c:legendPos val="t"/>
      <c:layout>
        <c:manualLayout>
          <c:xMode val="edge"/>
          <c:yMode val="edge"/>
          <c:x val="0.37601521063753202"/>
          <c:y val="0.13354378193236566"/>
          <c:w val="0.45782076516035491"/>
          <c:h val="0.16816399285069999"/>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rtl="0">
              <a:defRPr sz="1400" b="0" i="0" u="none" strike="noStrike" kern="1200" spc="0" baseline="0">
                <a:solidFill>
                  <a:srgbClr val="F90004">
                    <a:lumMod val="75000"/>
                  </a:srgbClr>
                </a:solidFill>
                <a:latin typeface="Arial" panose="020B0604020202020204" pitchFamily="34" charset="0"/>
                <a:ea typeface="+mn-ea"/>
                <a:cs typeface="Arial" panose="020B0604020202020204" pitchFamily="34" charset="0"/>
              </a:defRPr>
            </a:pPr>
            <a:r>
              <a:rPr lang="en-GB" sz="1400" b="1" i="0" u="none" strike="noStrike" kern="1200" spc="0" baseline="0" dirty="0">
                <a:solidFill>
                  <a:srgbClr val="BB0003"/>
                </a:solidFill>
                <a:effectLst/>
                <a:latin typeface="Arial" panose="020B0604020202020204" pitchFamily="34" charset="0"/>
                <a:ea typeface="+mn-ea"/>
                <a:cs typeface="Arial" panose="020B0604020202020204" pitchFamily="34" charset="0"/>
              </a:rPr>
              <a:t>Figure 17. Reasons for not going on a trip to Wales, Percentage, August 2025, UK, Top 10</a:t>
            </a:r>
          </a:p>
        </c:rich>
      </c:tx>
      <c:layout>
        <c:manualLayout>
          <c:xMode val="edge"/>
          <c:yMode val="edge"/>
          <c:x val="4.7270937723693628E-3"/>
          <c:y val="4.4311703174392723E-2"/>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rgbClr val="F90004">
                  <a:lumMod val="75000"/>
                </a:srgb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1.5756084466714388E-3"/>
          <c:y val="0.15181044958683948"/>
          <c:w val="0.99258285612025765"/>
          <c:h val="0.63521549244806963"/>
        </c:manualLayout>
      </c:layout>
      <c:barChart>
        <c:barDir val="col"/>
        <c:grouping val="clustered"/>
        <c:varyColors val="0"/>
        <c:ser>
          <c:idx val="0"/>
          <c:order val="0"/>
          <c:tx>
            <c:strRef>
              <c:f>Sheet1!$B$1</c:f>
              <c:strCache>
                <c:ptCount val="1"/>
                <c:pt idx="0">
                  <c:v>Wales Summer intenders 2023</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Sheet1!$A$2:$A$16</c:f>
              <c:strCache>
                <c:ptCount val="10"/>
                <c:pt idx="0">
                  <c:v>Accommodation is too limited</c:v>
                </c:pt>
                <c:pt idx="1">
                  <c:v>I think there isn’t enough variety of attractions</c:v>
                </c:pt>
                <c:pt idx="2">
                  <c:v>Lack of family-friendly activities</c:v>
                </c:pt>
                <c:pt idx="3">
                  <c:v>Accommodation is too expensive</c:v>
                </c:pt>
                <c:pt idx="4">
                  <c:v>I prefer to travel abroad</c:v>
                </c:pt>
                <c:pt idx="5">
                  <c:v>I’m concerned about the weather</c:v>
                </c:pt>
                <c:pt idx="6">
                  <c:v>I don’t know enough about what there is to do in Wales</c:v>
                </c:pt>
                <c:pt idx="7">
                  <c:v>Wales feels too inconvenient to reach</c:v>
                </c:pt>
                <c:pt idx="8">
                  <c:v>I’ve already been and want to go somewhere new</c:v>
                </c:pt>
                <c:pt idx="9">
                  <c:v>I prefer to travel to other parts of the UK</c:v>
                </c:pt>
              </c:strCache>
            </c:strRef>
          </c:cat>
          <c:val>
            <c:numRef>
              <c:f>Sheet1!$B$2:$B$16</c:f>
            </c:numRef>
          </c:val>
          <c:extLst>
            <c:ext xmlns:c16="http://schemas.microsoft.com/office/drawing/2014/chart" uri="{C3380CC4-5D6E-409C-BE32-E72D297353CC}">
              <c16:uniqueId val="{00000000-7FF4-40C2-8610-F9D533EC29BD}"/>
            </c:ext>
          </c:extLst>
        </c:ser>
        <c:ser>
          <c:idx val="1"/>
          <c:order val="1"/>
          <c:tx>
            <c:strRef>
              <c:f>Sheet1!$C$1</c:f>
              <c:strCache>
                <c:ptCount val="1"/>
                <c:pt idx="0">
                  <c:v>April-June 2025 data</c:v>
                </c:pt>
              </c:strCache>
            </c:strRef>
          </c:tx>
          <c:spPr>
            <a:solidFill>
              <a:srgbClr val="002060">
                <a:alpha val="99000"/>
              </a:srgbClr>
            </a:solidFill>
            <a:ln>
              <a:noFill/>
            </a:ln>
            <a:effectLst/>
          </c:spPr>
          <c:invertIfNegative val="0"/>
          <c:dPt>
            <c:idx val="5"/>
            <c:invertIfNegative val="0"/>
            <c:bubble3D val="0"/>
            <c:extLst>
              <c:ext xmlns:c16="http://schemas.microsoft.com/office/drawing/2014/chart" uri="{C3380CC4-5D6E-409C-BE32-E72D297353CC}">
                <c16:uniqueId val="{00000000-E784-4BE8-9178-B1C600F7D718}"/>
              </c:ext>
            </c:extLst>
          </c:dPt>
          <c:dPt>
            <c:idx val="6"/>
            <c:invertIfNegative val="0"/>
            <c:bubble3D val="0"/>
            <c:extLst>
              <c:ext xmlns:c16="http://schemas.microsoft.com/office/drawing/2014/chart" uri="{C3380CC4-5D6E-409C-BE32-E72D297353CC}">
                <c16:uniqueId val="{00000001-E784-4BE8-9178-B1C600F7D718}"/>
              </c:ext>
            </c:extLst>
          </c:dPt>
          <c:dPt>
            <c:idx val="7"/>
            <c:invertIfNegative val="0"/>
            <c:bubble3D val="0"/>
            <c:extLst>
              <c:ext xmlns:c16="http://schemas.microsoft.com/office/drawing/2014/chart" uri="{C3380CC4-5D6E-409C-BE32-E72D297353CC}">
                <c16:uniqueId val="{00000002-E784-4BE8-9178-B1C600F7D718}"/>
              </c:ext>
            </c:extLst>
          </c:dPt>
          <c:dPt>
            <c:idx val="8"/>
            <c:invertIfNegative val="0"/>
            <c:bubble3D val="0"/>
            <c:spPr>
              <a:solidFill>
                <a:srgbClr val="002060">
                  <a:alpha val="99000"/>
                </a:srgbClr>
              </a:solidFill>
              <a:ln>
                <a:noFill/>
              </a:ln>
              <a:effectLst/>
            </c:spPr>
            <c:extLst>
              <c:ext xmlns:c16="http://schemas.microsoft.com/office/drawing/2014/chart" uri="{C3380CC4-5D6E-409C-BE32-E72D297353CC}">
                <c16:uniqueId val="{00000004-E784-4BE8-9178-B1C600F7D718}"/>
              </c:ext>
            </c:extLst>
          </c:dPt>
          <c:dPt>
            <c:idx val="9"/>
            <c:invertIfNegative val="0"/>
            <c:bubble3D val="0"/>
            <c:spPr>
              <a:solidFill>
                <a:srgbClr val="002060">
                  <a:alpha val="99000"/>
                </a:srgbClr>
              </a:solidFill>
              <a:ln>
                <a:noFill/>
              </a:ln>
              <a:effectLst/>
            </c:spPr>
            <c:extLst>
              <c:ext xmlns:c16="http://schemas.microsoft.com/office/drawing/2014/chart" uri="{C3380CC4-5D6E-409C-BE32-E72D297353CC}">
                <c16:uniqueId val="{00000006-E784-4BE8-9178-B1C600F7D718}"/>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Sheet1!$A$2:$A$16</c:f>
              <c:strCache>
                <c:ptCount val="10"/>
                <c:pt idx="0">
                  <c:v>Accommodation is too limited</c:v>
                </c:pt>
                <c:pt idx="1">
                  <c:v>I think there isn’t enough variety of attractions</c:v>
                </c:pt>
                <c:pt idx="2">
                  <c:v>Lack of family-friendly activities</c:v>
                </c:pt>
                <c:pt idx="3">
                  <c:v>Accommodation is too expensive</c:v>
                </c:pt>
                <c:pt idx="4">
                  <c:v>I prefer to travel abroad</c:v>
                </c:pt>
                <c:pt idx="5">
                  <c:v>I’m concerned about the weather</c:v>
                </c:pt>
                <c:pt idx="6">
                  <c:v>I don’t know enough about what there is to do in Wales</c:v>
                </c:pt>
                <c:pt idx="7">
                  <c:v>Wales feels too inconvenient to reach</c:v>
                </c:pt>
                <c:pt idx="8">
                  <c:v>I’ve already been and want to go somewhere new</c:v>
                </c:pt>
                <c:pt idx="9">
                  <c:v>I prefer to travel to other parts of the UK</c:v>
                </c:pt>
              </c:strCache>
            </c:strRef>
          </c:cat>
          <c:val>
            <c:numRef>
              <c:f>Sheet1!$C$2:$C$16</c:f>
              <c:numCache>
                <c:formatCode>0</c:formatCode>
                <c:ptCount val="10"/>
                <c:pt idx="0">
                  <c:v>7.9173939053240003</c:v>
                </c:pt>
                <c:pt idx="1">
                  <c:v>8.2706043283120003</c:v>
                </c:pt>
                <c:pt idx="2">
                  <c:v>8.3263861937160009</c:v>
                </c:pt>
                <c:pt idx="3">
                  <c:v>12.43700066817</c:v>
                </c:pt>
                <c:pt idx="4">
                  <c:v>12.4849730033</c:v>
                </c:pt>
                <c:pt idx="5">
                  <c:v>13.99136012828</c:v>
                </c:pt>
                <c:pt idx="6">
                  <c:v>15.229174660709999</c:v>
                </c:pt>
                <c:pt idx="7">
                  <c:v>15.57811696505</c:v>
                </c:pt>
                <c:pt idx="8">
                  <c:v>22.623916244419998</c:v>
                </c:pt>
                <c:pt idx="9">
                  <c:v>23.758521954660001</c:v>
                </c:pt>
              </c:numCache>
            </c:numRef>
          </c:val>
          <c:extLst>
            <c:ext xmlns:c16="http://schemas.microsoft.com/office/drawing/2014/chart" uri="{C3380CC4-5D6E-409C-BE32-E72D297353CC}">
              <c16:uniqueId val="{00000008-7FF4-40C2-8610-F9D533EC29BD}"/>
            </c:ext>
          </c:extLst>
        </c:ser>
        <c:dLbls>
          <c:showLegendKey val="0"/>
          <c:showVal val="0"/>
          <c:showCatName val="0"/>
          <c:showSerName val="0"/>
          <c:showPercent val="0"/>
          <c:showBubbleSize val="0"/>
        </c:dLbls>
        <c:gapWidth val="160"/>
        <c:axId val="-1326353056"/>
        <c:axId val="-1326348704"/>
      </c:barChart>
      <c:catAx>
        <c:axId val="-1326353056"/>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crossAx val="-1326348704"/>
        <c:crosses val="autoZero"/>
        <c:auto val="1"/>
        <c:lblAlgn val="ctr"/>
        <c:lblOffset val="100"/>
        <c:noMultiLvlLbl val="0"/>
      </c:catAx>
      <c:valAx>
        <c:axId val="-1326348704"/>
        <c:scaling>
          <c:orientation val="minMax"/>
          <c:max val="40"/>
          <c:min val="0"/>
        </c:scaling>
        <c:delete val="1"/>
        <c:axPos val="r"/>
        <c:numFmt formatCode="0" sourceLinked="1"/>
        <c:majorTickMark val="out"/>
        <c:minorTickMark val="none"/>
        <c:tickLblPos val="nextTo"/>
        <c:crossAx val="-1326353056"/>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400" b="0" i="0" u="none" strike="noStrike" kern="1200" spc="0" baseline="0">
                <a:solidFill>
                  <a:schemeClr val="accent1">
                    <a:lumMod val="75000"/>
                  </a:schemeClr>
                </a:solidFill>
                <a:latin typeface="+mn-lt"/>
                <a:ea typeface="+mn-ea"/>
                <a:cs typeface="+mn-cs"/>
              </a:defRPr>
            </a:pPr>
            <a:r>
              <a:rPr lang="en-GB" sz="1400" b="1" dirty="0">
                <a:solidFill>
                  <a:srgbClr val="C00000"/>
                </a:solidFill>
                <a:latin typeface="Arial" panose="020B0604020202020204" pitchFamily="34" charset="0"/>
                <a:cs typeface="Arial" panose="020B0604020202020204" pitchFamily="34" charset="0"/>
              </a:rPr>
              <a:t>Figure 18a.  Cost of living impact on overnight trips, Percentage, April to June fieldwork 2025</a:t>
            </a:r>
            <a:r>
              <a:rPr lang="en-GB" sz="1400" b="1" baseline="0" dirty="0">
                <a:solidFill>
                  <a:srgbClr val="C00000"/>
                </a:solidFill>
                <a:latin typeface="Arial" panose="020B0604020202020204" pitchFamily="34" charset="0"/>
                <a:cs typeface="Arial" panose="020B0604020202020204" pitchFamily="34" charset="0"/>
              </a:rPr>
              <a:t> and 2024</a:t>
            </a:r>
            <a:r>
              <a:rPr lang="en-GB" sz="1400" b="1" dirty="0">
                <a:solidFill>
                  <a:srgbClr val="C00000"/>
                </a:solidFill>
                <a:latin typeface="Arial" panose="020B0604020202020204" pitchFamily="34" charset="0"/>
                <a:cs typeface="Arial" panose="020B0604020202020204" pitchFamily="34" charset="0"/>
              </a:rPr>
              <a:t>, UK</a:t>
            </a:r>
          </a:p>
        </c:rich>
      </c:tx>
      <c:layout>
        <c:manualLayout>
          <c:xMode val="edge"/>
          <c:yMode val="edge"/>
          <c:x val="3.231883369971211E-4"/>
          <c:y val="0"/>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accent1">
                  <a:lumMod val="75000"/>
                </a:schemeClr>
              </a:solidFill>
              <a:latin typeface="+mn-lt"/>
              <a:ea typeface="+mn-ea"/>
              <a:cs typeface="+mn-cs"/>
            </a:defRPr>
          </a:pPr>
          <a:endParaRPr lang="en-US"/>
        </a:p>
      </c:txPr>
    </c:title>
    <c:autoTitleDeleted val="0"/>
    <c:plotArea>
      <c:layout>
        <c:manualLayout>
          <c:layoutTarget val="inner"/>
          <c:xMode val="edge"/>
          <c:yMode val="edge"/>
          <c:x val="5.803055902771863E-3"/>
          <c:y val="0.36479422721685617"/>
          <c:w val="0.78612040629324731"/>
          <c:h val="0.47831467988408177"/>
        </c:manualLayout>
      </c:layout>
      <c:barChart>
        <c:barDir val="col"/>
        <c:grouping val="percentStacked"/>
        <c:varyColors val="0"/>
        <c:ser>
          <c:idx val="0"/>
          <c:order val="0"/>
          <c:tx>
            <c:strRef>
              <c:f>Sheet1!$B$1</c:f>
              <c:strCache>
                <c:ptCount val="1"/>
                <c:pt idx="0">
                  <c:v>Yes</c:v>
                </c:pt>
              </c:strCache>
            </c:strRef>
          </c:tx>
          <c:spPr>
            <a:solidFill>
              <a:srgbClr val="FF0000"/>
            </a:solidFill>
            <a:ln>
              <a:noFill/>
            </a:ln>
            <a:effectLst/>
          </c:spPr>
          <c:invertIfNegative val="0"/>
          <c:dPt>
            <c:idx val="1"/>
            <c:invertIfNegative val="0"/>
            <c:bubble3D val="0"/>
            <c:spPr>
              <a:solidFill>
                <a:srgbClr val="FF0000"/>
              </a:solidFill>
              <a:ln>
                <a:noFill/>
              </a:ln>
              <a:effectLst/>
            </c:spPr>
            <c:extLst>
              <c:ext xmlns:c16="http://schemas.microsoft.com/office/drawing/2014/chart" uri="{C3380CC4-5D6E-409C-BE32-E72D297353CC}">
                <c16:uniqueId val="{00000001-E191-412E-9921-91F91DB90D13}"/>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4"/>
                <c:pt idx="0">
                  <c:v>UK summer intenders 2025</c:v>
                </c:pt>
                <c:pt idx="1">
                  <c:v>Wales summer intenders 2025</c:v>
                </c:pt>
                <c:pt idx="2">
                  <c:v>UK summer intenders 2024</c:v>
                </c:pt>
                <c:pt idx="3">
                  <c:v>Wales summer intenders 2024</c:v>
                </c:pt>
              </c:strCache>
            </c:strRef>
          </c:cat>
          <c:val>
            <c:numRef>
              <c:f>Sheet1!$B$2:$B$6</c:f>
              <c:numCache>
                <c:formatCode>0</c:formatCode>
                <c:ptCount val="4"/>
                <c:pt idx="0">
                  <c:v>55</c:v>
                </c:pt>
                <c:pt idx="1">
                  <c:v>56</c:v>
                </c:pt>
                <c:pt idx="2">
                  <c:v>56</c:v>
                </c:pt>
                <c:pt idx="3">
                  <c:v>62</c:v>
                </c:pt>
              </c:numCache>
            </c:numRef>
          </c:val>
          <c:extLst>
            <c:ext xmlns:c16="http://schemas.microsoft.com/office/drawing/2014/chart" uri="{C3380CC4-5D6E-409C-BE32-E72D297353CC}">
              <c16:uniqueId val="{00000004-6463-4C90-A02A-46492863B73F}"/>
            </c:ext>
          </c:extLst>
        </c:ser>
        <c:ser>
          <c:idx val="1"/>
          <c:order val="1"/>
          <c:tx>
            <c:strRef>
              <c:f>Sheet1!$C$1</c:f>
              <c:strCache>
                <c:ptCount val="1"/>
                <c:pt idx="0">
                  <c:v>No</c:v>
                </c:pt>
              </c:strCache>
            </c:strRef>
          </c:tx>
          <c:spPr>
            <a:solidFill>
              <a:schemeClr val="accent1">
                <a:lumMod val="20000"/>
                <a:lumOff val="80000"/>
              </a:schemeClr>
            </a:solidFill>
            <a:ln>
              <a:noFill/>
              <a:prstDash val="dash"/>
            </a:ln>
            <a:effectLst/>
          </c:spPr>
          <c:invertIfNegative val="0"/>
          <c:dPt>
            <c:idx val="1"/>
            <c:invertIfNegative val="0"/>
            <c:bubble3D val="0"/>
            <c:spPr>
              <a:solidFill>
                <a:schemeClr val="accent1">
                  <a:lumMod val="20000"/>
                  <a:lumOff val="80000"/>
                </a:schemeClr>
              </a:solidFill>
              <a:ln>
                <a:noFill/>
                <a:prstDash val="dash"/>
              </a:ln>
              <a:effectLst/>
            </c:spPr>
            <c:extLst>
              <c:ext xmlns:c16="http://schemas.microsoft.com/office/drawing/2014/chart" uri="{C3380CC4-5D6E-409C-BE32-E72D297353CC}">
                <c16:uniqueId val="{00000003-E191-412E-9921-91F91DB90D13}"/>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4"/>
                <c:pt idx="0">
                  <c:v>UK summer intenders 2025</c:v>
                </c:pt>
                <c:pt idx="1">
                  <c:v>Wales summer intenders 2025</c:v>
                </c:pt>
                <c:pt idx="2">
                  <c:v>UK summer intenders 2024</c:v>
                </c:pt>
                <c:pt idx="3">
                  <c:v>Wales summer intenders 2024</c:v>
                </c:pt>
              </c:strCache>
            </c:strRef>
          </c:cat>
          <c:val>
            <c:numRef>
              <c:f>Sheet1!$C$2:$C$6</c:f>
              <c:numCache>
                <c:formatCode>0</c:formatCode>
                <c:ptCount val="4"/>
                <c:pt idx="0">
                  <c:v>33</c:v>
                </c:pt>
                <c:pt idx="1">
                  <c:v>31</c:v>
                </c:pt>
                <c:pt idx="2">
                  <c:v>32</c:v>
                </c:pt>
                <c:pt idx="3">
                  <c:v>25</c:v>
                </c:pt>
              </c:numCache>
            </c:numRef>
          </c:val>
          <c:extLst>
            <c:ext xmlns:c16="http://schemas.microsoft.com/office/drawing/2014/chart" uri="{C3380CC4-5D6E-409C-BE32-E72D297353CC}">
              <c16:uniqueId val="{00000009-6463-4C90-A02A-46492863B73F}"/>
            </c:ext>
          </c:extLst>
        </c:ser>
        <c:ser>
          <c:idx val="2"/>
          <c:order val="2"/>
          <c:tx>
            <c:strRef>
              <c:f>Sheet1!$D$1</c:f>
              <c:strCache>
                <c:ptCount val="1"/>
                <c:pt idx="0">
                  <c:v>Don't know</c:v>
                </c:pt>
              </c:strCache>
            </c:strRef>
          </c:tx>
          <c:spPr>
            <a:solidFill>
              <a:schemeClr val="bg1">
                <a:lumMod val="75000"/>
              </a:schemeClr>
            </a:solidFill>
            <a:ln>
              <a:noFill/>
            </a:ln>
            <a:effectLst/>
          </c:spPr>
          <c:invertIfNegative val="0"/>
          <c:dPt>
            <c:idx val="1"/>
            <c:invertIfNegative val="0"/>
            <c:bubble3D val="0"/>
            <c:spPr>
              <a:solidFill>
                <a:schemeClr val="bg1">
                  <a:lumMod val="75000"/>
                </a:schemeClr>
              </a:solidFill>
              <a:ln>
                <a:noFill/>
              </a:ln>
              <a:effectLst/>
            </c:spPr>
            <c:extLst>
              <c:ext xmlns:c16="http://schemas.microsoft.com/office/drawing/2014/chart" uri="{C3380CC4-5D6E-409C-BE32-E72D297353CC}">
                <c16:uniqueId val="{00000005-E191-412E-9921-91F91DB90D13}"/>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4"/>
                <c:pt idx="0">
                  <c:v>UK summer intenders 2025</c:v>
                </c:pt>
                <c:pt idx="1">
                  <c:v>Wales summer intenders 2025</c:v>
                </c:pt>
                <c:pt idx="2">
                  <c:v>UK summer intenders 2024</c:v>
                </c:pt>
                <c:pt idx="3">
                  <c:v>Wales summer intenders 2024</c:v>
                </c:pt>
              </c:strCache>
            </c:strRef>
          </c:cat>
          <c:val>
            <c:numRef>
              <c:f>Sheet1!$D$2:$D$6</c:f>
              <c:numCache>
                <c:formatCode>0</c:formatCode>
                <c:ptCount val="4"/>
                <c:pt idx="0">
                  <c:v>11</c:v>
                </c:pt>
                <c:pt idx="1">
                  <c:v>13</c:v>
                </c:pt>
                <c:pt idx="2">
                  <c:v>12</c:v>
                </c:pt>
                <c:pt idx="3">
                  <c:v>13</c:v>
                </c:pt>
              </c:numCache>
            </c:numRef>
          </c:val>
          <c:extLst>
            <c:ext xmlns:c16="http://schemas.microsoft.com/office/drawing/2014/chart" uri="{C3380CC4-5D6E-409C-BE32-E72D297353CC}">
              <c16:uniqueId val="{0000000C-6463-4C90-A02A-46492863B73F}"/>
            </c:ext>
          </c:extLst>
        </c:ser>
        <c:dLbls>
          <c:showLegendKey val="0"/>
          <c:showVal val="0"/>
          <c:showCatName val="0"/>
          <c:showSerName val="0"/>
          <c:showPercent val="0"/>
          <c:showBubbleSize val="0"/>
        </c:dLbls>
        <c:gapWidth val="219"/>
        <c:overlap val="100"/>
        <c:axId val="1018716400"/>
        <c:axId val="1018719664"/>
      </c:barChart>
      <c:catAx>
        <c:axId val="1018716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crossAx val="1018719664"/>
        <c:crosses val="autoZero"/>
        <c:auto val="1"/>
        <c:lblAlgn val="ctr"/>
        <c:lblOffset val="100"/>
        <c:noMultiLvlLbl val="0"/>
      </c:catAx>
      <c:valAx>
        <c:axId val="1018719664"/>
        <c:scaling>
          <c:orientation val="minMax"/>
          <c:max val="1"/>
        </c:scaling>
        <c:delete val="1"/>
        <c:axPos val="l"/>
        <c:numFmt formatCode="0%" sourceLinked="1"/>
        <c:majorTickMark val="out"/>
        <c:minorTickMark val="none"/>
        <c:tickLblPos val="nextTo"/>
        <c:crossAx val="101871640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rtl="0">
              <a:defRPr sz="1400" b="0" i="0" u="none" strike="noStrike" kern="1200" spc="0" baseline="0">
                <a:solidFill>
                  <a:srgbClr val="F90004">
                    <a:lumMod val="75000"/>
                  </a:srgbClr>
                </a:solidFill>
                <a:latin typeface="+mn-lt"/>
                <a:ea typeface="+mn-ea"/>
                <a:cs typeface="+mn-cs"/>
              </a:defRPr>
            </a:pPr>
            <a:r>
              <a:rPr lang="en-GB" sz="1400" b="1" i="0" u="none" strike="noStrike" kern="1200" spc="0" baseline="0" dirty="0">
                <a:solidFill>
                  <a:srgbClr val="BB0003"/>
                </a:solidFill>
                <a:effectLst/>
                <a:latin typeface="+mn-lt"/>
                <a:ea typeface="+mn-ea"/>
                <a:cs typeface="+mn-cs"/>
              </a:rPr>
              <a:t>Figure 18b. ‘Cost of living’ impact on Wales and UK holidays and short breaks, Percentage, April to June fieldwork 2025 and 2024, UK, Top 10</a:t>
            </a:r>
          </a:p>
        </c:rich>
      </c:tx>
      <c:layout>
        <c:manualLayout>
          <c:xMode val="edge"/>
          <c:yMode val="edge"/>
          <c:x val="0"/>
          <c:y val="1.3752815617706273E-3"/>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rgbClr val="F90004">
                  <a:lumMod val="75000"/>
                </a:srgbClr>
              </a:solidFill>
              <a:latin typeface="+mn-lt"/>
              <a:ea typeface="+mn-ea"/>
              <a:cs typeface="+mn-cs"/>
            </a:defRPr>
          </a:pPr>
          <a:endParaRPr lang="en-US"/>
        </a:p>
      </c:txPr>
    </c:title>
    <c:autoTitleDeleted val="0"/>
    <c:plotArea>
      <c:layout>
        <c:manualLayout>
          <c:layoutTarget val="inner"/>
          <c:xMode val="edge"/>
          <c:yMode val="edge"/>
          <c:x val="0.54014170412528484"/>
          <c:y val="0.19928727441654595"/>
          <c:w val="0.45010294940173751"/>
          <c:h val="0.76953802183385656"/>
        </c:manualLayout>
      </c:layout>
      <c:barChart>
        <c:barDir val="bar"/>
        <c:grouping val="clustered"/>
        <c:varyColors val="0"/>
        <c:ser>
          <c:idx val="0"/>
          <c:order val="0"/>
          <c:tx>
            <c:strRef>
              <c:f>Sheet1!$B$1</c:f>
              <c:strCache>
                <c:ptCount val="1"/>
                <c:pt idx="0">
                  <c:v>Wales Summer intenders 2023</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Sheet1!$A$2:$A$18</c:f>
              <c:strCache>
                <c:ptCount val="10"/>
                <c:pt idx="0">
                  <c:v>I will choose cheaper accommodation</c:v>
                </c:pt>
                <c:pt idx="1">
                  <c:v>I will look for more ‘free things’ to do</c:v>
                </c:pt>
                <c:pt idx="2">
                  <c:v>I will spend less on eating out</c:v>
                </c:pt>
                <c:pt idx="3">
                  <c:v>I will choose self-catering accommodation</c:v>
                </c:pt>
                <c:pt idx="4">
                  <c:v>I will take shorter UK short breaks/holidays</c:v>
                </c:pt>
                <c:pt idx="5">
                  <c:v>I will travel when it’s cheaper</c:v>
                </c:pt>
                <c:pt idx="6">
                  <c:v>travel less at the destination</c:v>
                </c:pt>
                <c:pt idx="7">
                  <c:v>I will take fewer UK short breaks/holidays</c:v>
                </c:pt>
                <c:pt idx="8">
                  <c:v>I will cut back on buying gifts/shopping at the destination</c:v>
                </c:pt>
                <c:pt idx="9">
                  <c:v>take day trips instead of UK short breaks/holidays</c:v>
                </c:pt>
              </c:strCache>
            </c:strRef>
          </c:cat>
          <c:val>
            <c:numRef>
              <c:f>Sheet1!$B$2:$B$18</c:f>
            </c:numRef>
          </c:val>
          <c:extLst>
            <c:ext xmlns:c16="http://schemas.microsoft.com/office/drawing/2014/chart" uri="{C3380CC4-5D6E-409C-BE32-E72D297353CC}">
              <c16:uniqueId val="{0000001C-9D1E-491C-9D69-06141334291B}"/>
            </c:ext>
          </c:extLst>
        </c:ser>
        <c:ser>
          <c:idx val="1"/>
          <c:order val="1"/>
          <c:tx>
            <c:strRef>
              <c:f>Sheet1!$C$1</c:f>
              <c:strCache>
                <c:ptCount val="1"/>
                <c:pt idx="0">
                  <c:v>Wales Summer intenders 2025</c:v>
                </c:pt>
              </c:strCache>
            </c:strRef>
          </c:tx>
          <c:spPr>
            <a:solidFill>
              <a:srgbClr val="F90004">
                <a:alpha val="99000"/>
              </a:srgbClr>
            </a:solidFill>
            <a:ln>
              <a:noFill/>
            </a:ln>
            <a:effectLst/>
          </c:spPr>
          <c:invertIfNegative val="0"/>
          <c:dPt>
            <c:idx val="0"/>
            <c:invertIfNegative val="0"/>
            <c:bubble3D val="0"/>
            <c:extLst>
              <c:ext xmlns:c16="http://schemas.microsoft.com/office/drawing/2014/chart" uri="{C3380CC4-5D6E-409C-BE32-E72D297353CC}">
                <c16:uniqueId val="{00000000-2025-43CC-8213-508D8D63B0DC}"/>
              </c:ext>
            </c:extLst>
          </c:dPt>
          <c:dPt>
            <c:idx val="1"/>
            <c:invertIfNegative val="0"/>
            <c:bubble3D val="0"/>
            <c:extLst>
              <c:ext xmlns:c16="http://schemas.microsoft.com/office/drawing/2014/chart" uri="{C3380CC4-5D6E-409C-BE32-E72D297353CC}">
                <c16:uniqueId val="{00000001-2025-43CC-8213-508D8D63B0DC}"/>
              </c:ext>
            </c:extLst>
          </c:dPt>
          <c:dPt>
            <c:idx val="2"/>
            <c:invertIfNegative val="0"/>
            <c:bubble3D val="0"/>
            <c:extLst>
              <c:ext xmlns:c16="http://schemas.microsoft.com/office/drawing/2014/chart" uri="{C3380CC4-5D6E-409C-BE32-E72D297353CC}">
                <c16:uniqueId val="{00000002-2025-43CC-8213-508D8D63B0DC}"/>
              </c:ext>
            </c:extLst>
          </c:dPt>
          <c:dPt>
            <c:idx val="3"/>
            <c:invertIfNegative val="0"/>
            <c:bubble3D val="0"/>
            <c:spPr>
              <a:solidFill>
                <a:srgbClr val="F90004">
                  <a:alpha val="99000"/>
                </a:srgbClr>
              </a:solidFill>
              <a:ln>
                <a:noFill/>
              </a:ln>
              <a:effectLst/>
            </c:spPr>
            <c:extLst>
              <c:ext xmlns:c16="http://schemas.microsoft.com/office/drawing/2014/chart" uri="{C3380CC4-5D6E-409C-BE32-E72D297353CC}">
                <c16:uniqueId val="{00000004-2025-43CC-8213-508D8D63B0DC}"/>
              </c:ext>
            </c:extLst>
          </c:dPt>
          <c:dPt>
            <c:idx val="4"/>
            <c:invertIfNegative val="0"/>
            <c:bubble3D val="0"/>
            <c:spPr>
              <a:solidFill>
                <a:srgbClr val="F90004">
                  <a:alpha val="99000"/>
                </a:srgbClr>
              </a:solidFill>
              <a:ln>
                <a:noFill/>
              </a:ln>
              <a:effectLst/>
            </c:spPr>
            <c:extLst>
              <c:ext xmlns:c16="http://schemas.microsoft.com/office/drawing/2014/chart" uri="{C3380CC4-5D6E-409C-BE32-E72D297353CC}">
                <c16:uniqueId val="{00000006-2025-43CC-8213-508D8D63B0DC}"/>
              </c:ext>
            </c:extLst>
          </c:dPt>
          <c:dPt>
            <c:idx val="5"/>
            <c:invertIfNegative val="0"/>
            <c:bubble3D val="0"/>
            <c:extLst>
              <c:ext xmlns:c16="http://schemas.microsoft.com/office/drawing/2014/chart" uri="{C3380CC4-5D6E-409C-BE32-E72D297353CC}">
                <c16:uniqueId val="{00000008-2025-43CC-8213-508D8D63B0DC}"/>
              </c:ext>
            </c:extLst>
          </c:dPt>
          <c:dPt>
            <c:idx val="6"/>
            <c:invertIfNegative val="0"/>
            <c:bubble3D val="0"/>
            <c:extLst>
              <c:ext xmlns:c16="http://schemas.microsoft.com/office/drawing/2014/chart" uri="{C3380CC4-5D6E-409C-BE32-E72D297353CC}">
                <c16:uniqueId val="{00000009-2025-43CC-8213-508D8D63B0DC}"/>
              </c:ext>
            </c:extLst>
          </c:dPt>
          <c:dPt>
            <c:idx val="7"/>
            <c:invertIfNegative val="0"/>
            <c:bubble3D val="0"/>
            <c:extLst>
              <c:ext xmlns:c16="http://schemas.microsoft.com/office/drawing/2014/chart" uri="{C3380CC4-5D6E-409C-BE32-E72D297353CC}">
                <c16:uniqueId val="{0000000A-2025-43CC-8213-508D8D63B0DC}"/>
              </c:ext>
            </c:extLst>
          </c:dPt>
          <c:dPt>
            <c:idx val="8"/>
            <c:invertIfNegative val="0"/>
            <c:bubble3D val="0"/>
            <c:spPr>
              <a:solidFill>
                <a:srgbClr val="F90004">
                  <a:alpha val="99000"/>
                </a:srgbClr>
              </a:solidFill>
              <a:ln>
                <a:noFill/>
              </a:ln>
              <a:effectLst/>
            </c:spPr>
            <c:extLst>
              <c:ext xmlns:c16="http://schemas.microsoft.com/office/drawing/2014/chart" uri="{C3380CC4-5D6E-409C-BE32-E72D297353CC}">
                <c16:uniqueId val="{0000000C-2025-43CC-8213-508D8D63B0DC}"/>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Sheet1!$A$2:$A$18</c:f>
              <c:strCache>
                <c:ptCount val="10"/>
                <c:pt idx="0">
                  <c:v>I will choose cheaper accommodation</c:v>
                </c:pt>
                <c:pt idx="1">
                  <c:v>I will look for more ‘free things’ to do</c:v>
                </c:pt>
                <c:pt idx="2">
                  <c:v>I will spend less on eating out</c:v>
                </c:pt>
                <c:pt idx="3">
                  <c:v>I will choose self-catering accommodation</c:v>
                </c:pt>
                <c:pt idx="4">
                  <c:v>I will take shorter UK short breaks/holidays</c:v>
                </c:pt>
                <c:pt idx="5">
                  <c:v>I will travel when it’s cheaper</c:v>
                </c:pt>
                <c:pt idx="6">
                  <c:v>travel less at the destination</c:v>
                </c:pt>
                <c:pt idx="7">
                  <c:v>I will take fewer UK short breaks/holidays</c:v>
                </c:pt>
                <c:pt idx="8">
                  <c:v>I will cut back on buying gifts/shopping at the destination</c:v>
                </c:pt>
                <c:pt idx="9">
                  <c:v>take day trips instead of UK short breaks/holidays</c:v>
                </c:pt>
              </c:strCache>
            </c:strRef>
          </c:cat>
          <c:val>
            <c:numRef>
              <c:f>Sheet1!$C$2:$C$18</c:f>
              <c:numCache>
                <c:formatCode>0</c:formatCode>
                <c:ptCount val="10"/>
                <c:pt idx="0">
                  <c:v>28.683530441599999</c:v>
                </c:pt>
                <c:pt idx="1">
                  <c:v>27.755013999519999</c:v>
                </c:pt>
                <c:pt idx="2">
                  <c:v>23.37495308554</c:v>
                </c:pt>
                <c:pt idx="3">
                  <c:v>20.76065260775</c:v>
                </c:pt>
                <c:pt idx="4">
                  <c:v>17.456836384039999</c:v>
                </c:pt>
                <c:pt idx="5">
                  <c:v>15.653618343510001</c:v>
                </c:pt>
                <c:pt idx="6">
                  <c:v>13.391121367209999</c:v>
                </c:pt>
                <c:pt idx="7">
                  <c:v>13.05835959971</c:v>
                </c:pt>
                <c:pt idx="8">
                  <c:v>12.96925895801</c:v>
                </c:pt>
                <c:pt idx="9">
                  <c:v>12.591354563499999</c:v>
                </c:pt>
              </c:numCache>
            </c:numRef>
          </c:val>
          <c:extLst>
            <c:ext xmlns:c16="http://schemas.microsoft.com/office/drawing/2014/chart" uri="{C3380CC4-5D6E-409C-BE32-E72D297353CC}">
              <c16:uniqueId val="{0000001D-9D1E-491C-9D69-06141334291B}"/>
            </c:ext>
          </c:extLst>
        </c:ser>
        <c:ser>
          <c:idx val="2"/>
          <c:order val="2"/>
          <c:tx>
            <c:strRef>
              <c:f>Sheet1!$D$1</c:f>
              <c:strCache>
                <c:ptCount val="1"/>
                <c:pt idx="0">
                  <c:v>Wales Summer intenders 2024</c:v>
                </c:pt>
              </c:strCache>
            </c:strRef>
          </c:tx>
          <c:spPr>
            <a:solidFill>
              <a:srgbClr val="00206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Sheet1!$A$2:$A$18</c:f>
              <c:strCache>
                <c:ptCount val="10"/>
                <c:pt idx="0">
                  <c:v>I will choose cheaper accommodation</c:v>
                </c:pt>
                <c:pt idx="1">
                  <c:v>I will look for more ‘free things’ to do</c:v>
                </c:pt>
                <c:pt idx="2">
                  <c:v>I will spend less on eating out</c:v>
                </c:pt>
                <c:pt idx="3">
                  <c:v>I will choose self-catering accommodation</c:v>
                </c:pt>
                <c:pt idx="4">
                  <c:v>I will take shorter UK short breaks/holidays</c:v>
                </c:pt>
                <c:pt idx="5">
                  <c:v>I will travel when it’s cheaper</c:v>
                </c:pt>
                <c:pt idx="6">
                  <c:v>travel less at the destination</c:v>
                </c:pt>
                <c:pt idx="7">
                  <c:v>I will take fewer UK short breaks/holidays</c:v>
                </c:pt>
                <c:pt idx="8">
                  <c:v>I will cut back on buying gifts/shopping at the destination</c:v>
                </c:pt>
                <c:pt idx="9">
                  <c:v>take day trips instead of UK short breaks/holidays</c:v>
                </c:pt>
              </c:strCache>
            </c:strRef>
          </c:cat>
          <c:val>
            <c:numRef>
              <c:f>Sheet1!$D$2:$D$18</c:f>
              <c:numCache>
                <c:formatCode>0</c:formatCode>
                <c:ptCount val="10"/>
                <c:pt idx="0">
                  <c:v>27.51568278317</c:v>
                </c:pt>
                <c:pt idx="1">
                  <c:v>29.380566118939999</c:v>
                </c:pt>
                <c:pt idx="2">
                  <c:v>26.810760912020001</c:v>
                </c:pt>
                <c:pt idx="3">
                  <c:v>20.382958297399998</c:v>
                </c:pt>
                <c:pt idx="4">
                  <c:v>16.68786512941</c:v>
                </c:pt>
                <c:pt idx="5">
                  <c:v>15.16861463353</c:v>
                </c:pt>
                <c:pt idx="6">
                  <c:v>8.7589694634779995</c:v>
                </c:pt>
                <c:pt idx="7">
                  <c:v>16.774707707080001</c:v>
                </c:pt>
                <c:pt idx="8">
                  <c:v>18.62186558886</c:v>
                </c:pt>
                <c:pt idx="9">
                  <c:v>10.134088432960001</c:v>
                </c:pt>
              </c:numCache>
            </c:numRef>
          </c:val>
          <c:extLst>
            <c:ext xmlns:c16="http://schemas.microsoft.com/office/drawing/2014/chart" uri="{C3380CC4-5D6E-409C-BE32-E72D297353CC}">
              <c16:uniqueId val="{0000001E-9D1E-491C-9D69-06141334291B}"/>
            </c:ext>
          </c:extLst>
        </c:ser>
        <c:dLbls>
          <c:showLegendKey val="0"/>
          <c:showVal val="0"/>
          <c:showCatName val="0"/>
          <c:showSerName val="0"/>
          <c:showPercent val="0"/>
          <c:showBubbleSize val="0"/>
        </c:dLbls>
        <c:gapWidth val="160"/>
        <c:axId val="-1326353056"/>
        <c:axId val="-1326348704"/>
      </c:barChart>
      <c:catAx>
        <c:axId val="-1326353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bg2">
                    <a:lumMod val="10000"/>
                  </a:schemeClr>
                </a:solidFill>
                <a:latin typeface="Arial" panose="020B0604020202020204" pitchFamily="34" charset="0"/>
                <a:ea typeface="+mn-ea"/>
                <a:cs typeface="Arial" panose="020B0604020202020204" pitchFamily="34" charset="0"/>
              </a:defRPr>
            </a:pPr>
            <a:endParaRPr lang="en-US"/>
          </a:p>
        </c:txPr>
        <c:crossAx val="-1326348704"/>
        <c:crosses val="autoZero"/>
        <c:auto val="1"/>
        <c:lblAlgn val="ctr"/>
        <c:lblOffset val="100"/>
        <c:noMultiLvlLbl val="0"/>
      </c:catAx>
      <c:valAx>
        <c:axId val="-1326348704"/>
        <c:scaling>
          <c:orientation val="minMax"/>
          <c:max val="100"/>
          <c:min val="0"/>
        </c:scaling>
        <c:delete val="1"/>
        <c:axPos val="t"/>
        <c:numFmt formatCode="0" sourceLinked="1"/>
        <c:majorTickMark val="out"/>
        <c:minorTickMark val="none"/>
        <c:tickLblPos val="nextTo"/>
        <c:crossAx val="-1326353056"/>
        <c:crosses val="autoZero"/>
        <c:crossBetween val="between"/>
      </c:valAx>
      <c:spPr>
        <a:noFill/>
        <a:ln w="25400">
          <a:noFill/>
        </a:ln>
        <a:effectLst/>
      </c:spPr>
    </c:plotArea>
    <c:legend>
      <c:legendPos val="t"/>
      <c:layout>
        <c:manualLayout>
          <c:xMode val="edge"/>
          <c:yMode val="edge"/>
          <c:x val="0.73375064563173742"/>
          <c:y val="0.51369924465742423"/>
          <c:w val="0.2412792697855356"/>
          <c:h val="0.36790227699350325"/>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400" b="0" i="0" u="none" strike="noStrike" kern="1200" spc="0" baseline="0">
                <a:solidFill>
                  <a:srgbClr val="C00000"/>
                </a:solidFill>
                <a:latin typeface="+mn-lt"/>
                <a:ea typeface="+mn-ea"/>
                <a:cs typeface="+mn-cs"/>
              </a:defRPr>
            </a:pPr>
            <a:r>
              <a:rPr lang="en-GB" sz="1400" b="1" dirty="0">
                <a:solidFill>
                  <a:srgbClr val="C00000"/>
                </a:solidFill>
                <a:latin typeface="Arial" panose="020B0604020202020204" pitchFamily="34" charset="0"/>
                <a:cs typeface="Arial" panose="020B0604020202020204" pitchFamily="34" charset="0"/>
              </a:rPr>
              <a:t>Figure 19. </a:t>
            </a:r>
            <a:r>
              <a:rPr lang="en-GB" sz="1400" b="1" u="sng" dirty="0">
                <a:solidFill>
                  <a:srgbClr val="C00000"/>
                </a:solidFill>
                <a:latin typeface="Arial" panose="020B0604020202020204" pitchFamily="34" charset="0"/>
                <a:cs typeface="Arial" panose="020B0604020202020204" pitchFamily="34" charset="0"/>
              </a:rPr>
              <a:t>Perceived financial barriers </a:t>
            </a:r>
            <a:r>
              <a:rPr lang="en-GB" sz="1400" b="1" baseline="0" dirty="0">
                <a:solidFill>
                  <a:srgbClr val="C00000"/>
                </a:solidFill>
                <a:latin typeface="Arial" panose="020B0604020202020204" pitchFamily="34" charset="0"/>
                <a:cs typeface="Arial" panose="020B0604020202020204" pitchFamily="34" charset="0"/>
              </a:rPr>
              <a:t>to an overnight trip in the UK in </a:t>
            </a:r>
            <a:r>
              <a:rPr lang="en-GB" sz="1400" b="1" u="sng" baseline="0" dirty="0">
                <a:solidFill>
                  <a:srgbClr val="C00000"/>
                </a:solidFill>
                <a:latin typeface="Arial" panose="020B0604020202020204" pitchFamily="34" charset="0"/>
                <a:cs typeface="Arial" panose="020B0604020202020204" pitchFamily="34" charset="0"/>
              </a:rPr>
              <a:t>next 6 months</a:t>
            </a:r>
            <a:r>
              <a:rPr lang="en-GB" sz="1400" b="1" dirty="0">
                <a:solidFill>
                  <a:srgbClr val="C00000"/>
                </a:solidFill>
                <a:latin typeface="Arial" panose="020B0604020202020204" pitchFamily="34" charset="0"/>
                <a:cs typeface="Arial" panose="020B0604020202020204" pitchFamily="34" charset="0"/>
              </a:rPr>
              <a:t>, Wave-on-wave, Percentage, UK</a:t>
            </a:r>
          </a:p>
        </c:rich>
      </c:tx>
      <c:layout>
        <c:manualLayout>
          <c:xMode val="edge"/>
          <c:yMode val="edge"/>
          <c:x val="3.2316632630978757E-4"/>
          <c:y val="0"/>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rgbClr val="C00000"/>
              </a:solidFill>
              <a:latin typeface="+mn-lt"/>
              <a:ea typeface="+mn-ea"/>
              <a:cs typeface="+mn-cs"/>
            </a:defRPr>
          </a:pPr>
          <a:endParaRPr lang="en-US"/>
        </a:p>
      </c:txPr>
    </c:title>
    <c:autoTitleDeleted val="0"/>
    <c:plotArea>
      <c:layout>
        <c:manualLayout>
          <c:layoutTarget val="inner"/>
          <c:xMode val="edge"/>
          <c:yMode val="edge"/>
          <c:x val="0"/>
          <c:y val="0.22709879518477674"/>
          <c:w val="1"/>
          <c:h val="0.61538918792666863"/>
        </c:manualLayout>
      </c:layout>
      <c:lineChart>
        <c:grouping val="standard"/>
        <c:varyColors val="0"/>
        <c:ser>
          <c:idx val="0"/>
          <c:order val="0"/>
          <c:tx>
            <c:strRef>
              <c:f>Sheet1!$A$2</c:f>
              <c:strCache>
                <c:ptCount val="1"/>
                <c:pt idx="0">
                  <c:v>Rising cost of living</c:v>
                </c:pt>
              </c:strCache>
            </c:strRef>
          </c:tx>
          <c:spPr>
            <a:ln w="28575" cap="rnd">
              <a:solidFill>
                <a:srgbClr val="0E0433"/>
              </a:solidFill>
              <a:round/>
            </a:ln>
            <a:effectLst/>
          </c:spPr>
          <c:marker>
            <c:symbol val="none"/>
          </c:marker>
          <c:dLbls>
            <c:spPr>
              <a:solidFill>
                <a:srgbClr val="0E0433"/>
              </a:solid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Sheet1!$C$1:$AR$1</c:f>
              <c:numCache>
                <c:formatCode>mmm\-yy</c:formatCode>
                <c:ptCount val="41"/>
                <c:pt idx="0">
                  <c:v>44713</c:v>
                </c:pt>
                <c:pt idx="1">
                  <c:v>44743</c:v>
                </c:pt>
                <c:pt idx="2">
                  <c:v>44774</c:v>
                </c:pt>
                <c:pt idx="3">
                  <c:v>44805</c:v>
                </c:pt>
                <c:pt idx="4">
                  <c:v>44835</c:v>
                </c:pt>
                <c:pt idx="5">
                  <c:v>44866</c:v>
                </c:pt>
                <c:pt idx="6">
                  <c:v>44896</c:v>
                </c:pt>
                <c:pt idx="7">
                  <c:v>44927</c:v>
                </c:pt>
                <c:pt idx="8">
                  <c:v>44958</c:v>
                </c:pt>
                <c:pt idx="9">
                  <c:v>44986</c:v>
                </c:pt>
                <c:pt idx="10">
                  <c:v>45017</c:v>
                </c:pt>
                <c:pt idx="11">
                  <c:v>45047</c:v>
                </c:pt>
                <c:pt idx="12">
                  <c:v>45078</c:v>
                </c:pt>
                <c:pt idx="13">
                  <c:v>45108</c:v>
                </c:pt>
                <c:pt idx="14">
                  <c:v>45139</c:v>
                </c:pt>
                <c:pt idx="15">
                  <c:v>45170</c:v>
                </c:pt>
                <c:pt idx="16">
                  <c:v>45200</c:v>
                </c:pt>
                <c:pt idx="17">
                  <c:v>45231</c:v>
                </c:pt>
                <c:pt idx="18">
                  <c:v>45261</c:v>
                </c:pt>
                <c:pt idx="19">
                  <c:v>45292</c:v>
                </c:pt>
                <c:pt idx="20">
                  <c:v>45323</c:v>
                </c:pt>
                <c:pt idx="21">
                  <c:v>45352</c:v>
                </c:pt>
                <c:pt idx="22">
                  <c:v>45383</c:v>
                </c:pt>
                <c:pt idx="23">
                  <c:v>45413</c:v>
                </c:pt>
                <c:pt idx="24">
                  <c:v>45444</c:v>
                </c:pt>
                <c:pt idx="25">
                  <c:v>45474</c:v>
                </c:pt>
                <c:pt idx="26">
                  <c:v>45505</c:v>
                </c:pt>
                <c:pt idx="27">
                  <c:v>45536</c:v>
                </c:pt>
                <c:pt idx="28">
                  <c:v>45566</c:v>
                </c:pt>
                <c:pt idx="29">
                  <c:v>45597</c:v>
                </c:pt>
                <c:pt idx="30">
                  <c:v>45627</c:v>
                </c:pt>
                <c:pt idx="31">
                  <c:v>45658</c:v>
                </c:pt>
                <c:pt idx="32">
                  <c:v>45689</c:v>
                </c:pt>
                <c:pt idx="33">
                  <c:v>45717</c:v>
                </c:pt>
                <c:pt idx="34">
                  <c:v>45748</c:v>
                </c:pt>
                <c:pt idx="35">
                  <c:v>45778</c:v>
                </c:pt>
                <c:pt idx="36">
                  <c:v>45809</c:v>
                </c:pt>
                <c:pt idx="37">
                  <c:v>45839</c:v>
                </c:pt>
                <c:pt idx="38">
                  <c:v>45870</c:v>
                </c:pt>
                <c:pt idx="39">
                  <c:v>45901</c:v>
                </c:pt>
                <c:pt idx="40">
                  <c:v>45931</c:v>
                </c:pt>
              </c:numCache>
            </c:numRef>
          </c:cat>
          <c:val>
            <c:numRef>
              <c:f>Sheet1!$C$2:$AR$2</c:f>
              <c:numCache>
                <c:formatCode>0</c:formatCode>
                <c:ptCount val="41"/>
                <c:pt idx="0" formatCode="General">
                  <c:v>40</c:v>
                </c:pt>
                <c:pt idx="1">
                  <c:v>41</c:v>
                </c:pt>
                <c:pt idx="2">
                  <c:v>37</c:v>
                </c:pt>
                <c:pt idx="3" formatCode="General">
                  <c:v>45</c:v>
                </c:pt>
                <c:pt idx="4">
                  <c:v>42</c:v>
                </c:pt>
                <c:pt idx="5" formatCode="General">
                  <c:v>42</c:v>
                </c:pt>
                <c:pt idx="6">
                  <c:v>39</c:v>
                </c:pt>
                <c:pt idx="7" formatCode="General">
                  <c:v>41</c:v>
                </c:pt>
                <c:pt idx="8">
                  <c:v>40</c:v>
                </c:pt>
                <c:pt idx="9" formatCode="General">
                  <c:v>39</c:v>
                </c:pt>
                <c:pt idx="10">
                  <c:v>37</c:v>
                </c:pt>
                <c:pt idx="11" formatCode="General">
                  <c:v>35</c:v>
                </c:pt>
                <c:pt idx="12">
                  <c:v>36</c:v>
                </c:pt>
                <c:pt idx="13" formatCode="General">
                  <c:v>36</c:v>
                </c:pt>
                <c:pt idx="14">
                  <c:v>36</c:v>
                </c:pt>
                <c:pt idx="15" formatCode="General">
                  <c:v>36</c:v>
                </c:pt>
                <c:pt idx="16">
                  <c:v>32.840852897360001</c:v>
                </c:pt>
                <c:pt idx="17">
                  <c:v>36.221370564739999</c:v>
                </c:pt>
                <c:pt idx="18">
                  <c:v>35.42197386558</c:v>
                </c:pt>
                <c:pt idx="19">
                  <c:v>32</c:v>
                </c:pt>
                <c:pt idx="20">
                  <c:v>37</c:v>
                </c:pt>
                <c:pt idx="21">
                  <c:v>33</c:v>
                </c:pt>
                <c:pt idx="22">
                  <c:v>35</c:v>
                </c:pt>
                <c:pt idx="23">
                  <c:v>31</c:v>
                </c:pt>
                <c:pt idx="24">
                  <c:v>31</c:v>
                </c:pt>
                <c:pt idx="25">
                  <c:v>32</c:v>
                </c:pt>
                <c:pt idx="26">
                  <c:v>30.478829884309999</c:v>
                </c:pt>
                <c:pt idx="27">
                  <c:v>33.302511316230003</c:v>
                </c:pt>
                <c:pt idx="28">
                  <c:v>28</c:v>
                </c:pt>
                <c:pt idx="29">
                  <c:v>32</c:v>
                </c:pt>
                <c:pt idx="30">
                  <c:v>30</c:v>
                </c:pt>
                <c:pt idx="31">
                  <c:v>33</c:v>
                </c:pt>
                <c:pt idx="32">
                  <c:v>30</c:v>
                </c:pt>
                <c:pt idx="33">
                  <c:v>29</c:v>
                </c:pt>
                <c:pt idx="34">
                  <c:v>34</c:v>
                </c:pt>
                <c:pt idx="35">
                  <c:v>31.051523923449999</c:v>
                </c:pt>
                <c:pt idx="36">
                  <c:v>31.38383775494</c:v>
                </c:pt>
                <c:pt idx="37">
                  <c:v>29.23959284171</c:v>
                </c:pt>
                <c:pt idx="38">
                  <c:v>28.344740142709998</c:v>
                </c:pt>
                <c:pt idx="39">
                  <c:v>29.09873554915</c:v>
                </c:pt>
                <c:pt idx="40">
                  <c:v>25.09724594311</c:v>
                </c:pt>
              </c:numCache>
            </c:numRef>
          </c:val>
          <c:smooth val="0"/>
          <c:extLst>
            <c:ext xmlns:c16="http://schemas.microsoft.com/office/drawing/2014/chart" uri="{C3380CC4-5D6E-409C-BE32-E72D297353CC}">
              <c16:uniqueId val="{00000000-2458-4FFA-8409-45150230C0B6}"/>
            </c:ext>
          </c:extLst>
        </c:ser>
        <c:ser>
          <c:idx val="1"/>
          <c:order val="1"/>
          <c:tx>
            <c:strRef>
              <c:f>Sheet1!$A$3</c:f>
              <c:strCache>
                <c:ptCount val="1"/>
                <c:pt idx="0">
                  <c:v>Rising costs of holidays/leisure</c:v>
                </c:pt>
              </c:strCache>
            </c:strRef>
          </c:tx>
          <c:spPr>
            <a:ln w="28575" cap="rnd">
              <a:solidFill>
                <a:srgbClr val="00B050"/>
              </a:solidFill>
              <a:round/>
            </a:ln>
            <a:effectLst/>
          </c:spPr>
          <c:marker>
            <c:symbol val="none"/>
          </c:marker>
          <c:dLbls>
            <c:spPr>
              <a:solidFill>
                <a:srgbClr val="00B050"/>
              </a:solid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Sheet1!$C$1:$AR$1</c:f>
              <c:numCache>
                <c:formatCode>mmm\-yy</c:formatCode>
                <c:ptCount val="41"/>
                <c:pt idx="0">
                  <c:v>44713</c:v>
                </c:pt>
                <c:pt idx="1">
                  <c:v>44743</c:v>
                </c:pt>
                <c:pt idx="2">
                  <c:v>44774</c:v>
                </c:pt>
                <c:pt idx="3">
                  <c:v>44805</c:v>
                </c:pt>
                <c:pt idx="4">
                  <c:v>44835</c:v>
                </c:pt>
                <c:pt idx="5">
                  <c:v>44866</c:v>
                </c:pt>
                <c:pt idx="6">
                  <c:v>44896</c:v>
                </c:pt>
                <c:pt idx="7">
                  <c:v>44927</c:v>
                </c:pt>
                <c:pt idx="8">
                  <c:v>44958</c:v>
                </c:pt>
                <c:pt idx="9">
                  <c:v>44986</c:v>
                </c:pt>
                <c:pt idx="10">
                  <c:v>45017</c:v>
                </c:pt>
                <c:pt idx="11">
                  <c:v>45047</c:v>
                </c:pt>
                <c:pt idx="12">
                  <c:v>45078</c:v>
                </c:pt>
                <c:pt idx="13">
                  <c:v>45108</c:v>
                </c:pt>
                <c:pt idx="14">
                  <c:v>45139</c:v>
                </c:pt>
                <c:pt idx="15">
                  <c:v>45170</c:v>
                </c:pt>
                <c:pt idx="16">
                  <c:v>45200</c:v>
                </c:pt>
                <c:pt idx="17">
                  <c:v>45231</c:v>
                </c:pt>
                <c:pt idx="18">
                  <c:v>45261</c:v>
                </c:pt>
                <c:pt idx="19">
                  <c:v>45292</c:v>
                </c:pt>
                <c:pt idx="20">
                  <c:v>45323</c:v>
                </c:pt>
                <c:pt idx="21">
                  <c:v>45352</c:v>
                </c:pt>
                <c:pt idx="22">
                  <c:v>45383</c:v>
                </c:pt>
                <c:pt idx="23">
                  <c:v>45413</c:v>
                </c:pt>
                <c:pt idx="24">
                  <c:v>45444</c:v>
                </c:pt>
                <c:pt idx="25">
                  <c:v>45474</c:v>
                </c:pt>
                <c:pt idx="26">
                  <c:v>45505</c:v>
                </c:pt>
                <c:pt idx="27">
                  <c:v>45536</c:v>
                </c:pt>
                <c:pt idx="28">
                  <c:v>45566</c:v>
                </c:pt>
                <c:pt idx="29">
                  <c:v>45597</c:v>
                </c:pt>
                <c:pt idx="30">
                  <c:v>45627</c:v>
                </c:pt>
                <c:pt idx="31">
                  <c:v>45658</c:v>
                </c:pt>
                <c:pt idx="32">
                  <c:v>45689</c:v>
                </c:pt>
                <c:pt idx="33">
                  <c:v>45717</c:v>
                </c:pt>
                <c:pt idx="34">
                  <c:v>45748</c:v>
                </c:pt>
                <c:pt idx="35">
                  <c:v>45778</c:v>
                </c:pt>
                <c:pt idx="36">
                  <c:v>45809</c:v>
                </c:pt>
                <c:pt idx="37">
                  <c:v>45839</c:v>
                </c:pt>
                <c:pt idx="38">
                  <c:v>45870</c:v>
                </c:pt>
                <c:pt idx="39">
                  <c:v>45901</c:v>
                </c:pt>
                <c:pt idx="40">
                  <c:v>45931</c:v>
                </c:pt>
              </c:numCache>
            </c:numRef>
          </c:cat>
          <c:val>
            <c:numRef>
              <c:f>Sheet1!$C$3:$AR$3</c:f>
              <c:numCache>
                <c:formatCode>0</c:formatCode>
                <c:ptCount val="41"/>
                <c:pt idx="0">
                  <c:v>27</c:v>
                </c:pt>
                <c:pt idx="1">
                  <c:v>28</c:v>
                </c:pt>
                <c:pt idx="2">
                  <c:v>27</c:v>
                </c:pt>
                <c:pt idx="3" formatCode="General">
                  <c:v>30</c:v>
                </c:pt>
                <c:pt idx="4">
                  <c:v>31</c:v>
                </c:pt>
                <c:pt idx="5">
                  <c:v>27</c:v>
                </c:pt>
                <c:pt idx="6">
                  <c:v>28</c:v>
                </c:pt>
                <c:pt idx="7">
                  <c:v>29</c:v>
                </c:pt>
                <c:pt idx="8">
                  <c:v>27</c:v>
                </c:pt>
                <c:pt idx="9">
                  <c:v>26</c:v>
                </c:pt>
                <c:pt idx="10">
                  <c:v>26</c:v>
                </c:pt>
                <c:pt idx="11">
                  <c:v>25</c:v>
                </c:pt>
                <c:pt idx="12">
                  <c:v>25</c:v>
                </c:pt>
                <c:pt idx="13">
                  <c:v>24</c:v>
                </c:pt>
                <c:pt idx="14">
                  <c:v>27</c:v>
                </c:pt>
                <c:pt idx="15">
                  <c:v>24</c:v>
                </c:pt>
                <c:pt idx="16">
                  <c:v>23.621062415339999</c:v>
                </c:pt>
                <c:pt idx="17">
                  <c:v>26.42209177734</c:v>
                </c:pt>
                <c:pt idx="18">
                  <c:v>24.098498652209997</c:v>
                </c:pt>
                <c:pt idx="19">
                  <c:v>23</c:v>
                </c:pt>
                <c:pt idx="20">
                  <c:v>25</c:v>
                </c:pt>
                <c:pt idx="21">
                  <c:v>23</c:v>
                </c:pt>
                <c:pt idx="22">
                  <c:v>25</c:v>
                </c:pt>
                <c:pt idx="23">
                  <c:v>23</c:v>
                </c:pt>
                <c:pt idx="24">
                  <c:v>23</c:v>
                </c:pt>
                <c:pt idx="25">
                  <c:v>22</c:v>
                </c:pt>
                <c:pt idx="26">
                  <c:v>21.675263254250002</c:v>
                </c:pt>
                <c:pt idx="27">
                  <c:v>24.66885763406</c:v>
                </c:pt>
                <c:pt idx="28">
                  <c:v>18</c:v>
                </c:pt>
                <c:pt idx="29">
                  <c:v>21</c:v>
                </c:pt>
                <c:pt idx="30">
                  <c:v>23</c:v>
                </c:pt>
                <c:pt idx="31">
                  <c:v>22</c:v>
                </c:pt>
                <c:pt idx="32">
                  <c:v>25</c:v>
                </c:pt>
                <c:pt idx="33">
                  <c:v>21</c:v>
                </c:pt>
                <c:pt idx="34">
                  <c:v>26</c:v>
                </c:pt>
                <c:pt idx="35">
                  <c:v>24.241820944690001</c:v>
                </c:pt>
                <c:pt idx="36">
                  <c:v>24.6454095084</c:v>
                </c:pt>
                <c:pt idx="37">
                  <c:v>21.251700621320001</c:v>
                </c:pt>
                <c:pt idx="38">
                  <c:v>23.03772298166</c:v>
                </c:pt>
                <c:pt idx="39">
                  <c:v>22.33032354997</c:v>
                </c:pt>
                <c:pt idx="40">
                  <c:v>19.417264829610001</c:v>
                </c:pt>
              </c:numCache>
            </c:numRef>
          </c:val>
          <c:smooth val="0"/>
          <c:extLst>
            <c:ext xmlns:c16="http://schemas.microsoft.com/office/drawing/2014/chart" uri="{C3380CC4-5D6E-409C-BE32-E72D297353CC}">
              <c16:uniqueId val="{00000001-2458-4FFA-8409-45150230C0B6}"/>
            </c:ext>
          </c:extLst>
        </c:ser>
        <c:ser>
          <c:idx val="2"/>
          <c:order val="2"/>
          <c:tx>
            <c:strRef>
              <c:f>Sheet1!$A$4</c:f>
              <c:strCache>
                <c:ptCount val="1"/>
                <c:pt idx="0">
                  <c:v>Personal finances</c:v>
                </c:pt>
              </c:strCache>
            </c:strRef>
          </c:tx>
          <c:spPr>
            <a:ln w="28575" cap="rnd">
              <a:solidFill>
                <a:srgbClr val="FFC000"/>
              </a:solidFill>
              <a:round/>
            </a:ln>
            <a:effectLst/>
          </c:spPr>
          <c:marker>
            <c:symbol val="none"/>
          </c:marker>
          <c:dLbls>
            <c:spPr>
              <a:solidFill>
                <a:srgbClr val="FFC000"/>
              </a:solid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Sheet1!$C$1:$AR$1</c:f>
              <c:numCache>
                <c:formatCode>mmm\-yy</c:formatCode>
                <c:ptCount val="41"/>
                <c:pt idx="0">
                  <c:v>44713</c:v>
                </c:pt>
                <c:pt idx="1">
                  <c:v>44743</c:v>
                </c:pt>
                <c:pt idx="2">
                  <c:v>44774</c:v>
                </c:pt>
                <c:pt idx="3">
                  <c:v>44805</c:v>
                </c:pt>
                <c:pt idx="4">
                  <c:v>44835</c:v>
                </c:pt>
                <c:pt idx="5">
                  <c:v>44866</c:v>
                </c:pt>
                <c:pt idx="6">
                  <c:v>44896</c:v>
                </c:pt>
                <c:pt idx="7">
                  <c:v>44927</c:v>
                </c:pt>
                <c:pt idx="8">
                  <c:v>44958</c:v>
                </c:pt>
                <c:pt idx="9">
                  <c:v>44986</c:v>
                </c:pt>
                <c:pt idx="10">
                  <c:v>45017</c:v>
                </c:pt>
                <c:pt idx="11">
                  <c:v>45047</c:v>
                </c:pt>
                <c:pt idx="12">
                  <c:v>45078</c:v>
                </c:pt>
                <c:pt idx="13">
                  <c:v>45108</c:v>
                </c:pt>
                <c:pt idx="14">
                  <c:v>45139</c:v>
                </c:pt>
                <c:pt idx="15">
                  <c:v>45170</c:v>
                </c:pt>
                <c:pt idx="16">
                  <c:v>45200</c:v>
                </c:pt>
                <c:pt idx="17">
                  <c:v>45231</c:v>
                </c:pt>
                <c:pt idx="18">
                  <c:v>45261</c:v>
                </c:pt>
                <c:pt idx="19">
                  <c:v>45292</c:v>
                </c:pt>
                <c:pt idx="20">
                  <c:v>45323</c:v>
                </c:pt>
                <c:pt idx="21">
                  <c:v>45352</c:v>
                </c:pt>
                <c:pt idx="22">
                  <c:v>45383</c:v>
                </c:pt>
                <c:pt idx="23">
                  <c:v>45413</c:v>
                </c:pt>
                <c:pt idx="24">
                  <c:v>45444</c:v>
                </c:pt>
                <c:pt idx="25">
                  <c:v>45474</c:v>
                </c:pt>
                <c:pt idx="26">
                  <c:v>45505</c:v>
                </c:pt>
                <c:pt idx="27">
                  <c:v>45536</c:v>
                </c:pt>
                <c:pt idx="28">
                  <c:v>45566</c:v>
                </c:pt>
                <c:pt idx="29">
                  <c:v>45597</c:v>
                </c:pt>
                <c:pt idx="30">
                  <c:v>45627</c:v>
                </c:pt>
                <c:pt idx="31">
                  <c:v>45658</c:v>
                </c:pt>
                <c:pt idx="32">
                  <c:v>45689</c:v>
                </c:pt>
                <c:pt idx="33">
                  <c:v>45717</c:v>
                </c:pt>
                <c:pt idx="34">
                  <c:v>45748</c:v>
                </c:pt>
                <c:pt idx="35">
                  <c:v>45778</c:v>
                </c:pt>
                <c:pt idx="36">
                  <c:v>45809</c:v>
                </c:pt>
                <c:pt idx="37">
                  <c:v>45839</c:v>
                </c:pt>
                <c:pt idx="38">
                  <c:v>45870</c:v>
                </c:pt>
                <c:pt idx="39">
                  <c:v>45901</c:v>
                </c:pt>
                <c:pt idx="40">
                  <c:v>45931</c:v>
                </c:pt>
              </c:numCache>
            </c:numRef>
          </c:cat>
          <c:val>
            <c:numRef>
              <c:f>Sheet1!$C$4:$AR$4</c:f>
              <c:numCache>
                <c:formatCode>0</c:formatCode>
                <c:ptCount val="41"/>
                <c:pt idx="0">
                  <c:v>32</c:v>
                </c:pt>
                <c:pt idx="1">
                  <c:v>27</c:v>
                </c:pt>
                <c:pt idx="2">
                  <c:v>28</c:v>
                </c:pt>
                <c:pt idx="3" formatCode="General">
                  <c:v>31</c:v>
                </c:pt>
                <c:pt idx="4">
                  <c:v>30</c:v>
                </c:pt>
                <c:pt idx="5">
                  <c:v>29</c:v>
                </c:pt>
                <c:pt idx="6">
                  <c:v>28</c:v>
                </c:pt>
                <c:pt idx="7">
                  <c:v>29</c:v>
                </c:pt>
                <c:pt idx="8">
                  <c:v>27</c:v>
                </c:pt>
                <c:pt idx="9">
                  <c:v>28</c:v>
                </c:pt>
                <c:pt idx="10">
                  <c:v>24</c:v>
                </c:pt>
                <c:pt idx="11">
                  <c:v>28</c:v>
                </c:pt>
                <c:pt idx="12">
                  <c:v>25</c:v>
                </c:pt>
                <c:pt idx="13">
                  <c:v>25</c:v>
                </c:pt>
                <c:pt idx="14">
                  <c:v>28</c:v>
                </c:pt>
                <c:pt idx="15">
                  <c:v>26</c:v>
                </c:pt>
                <c:pt idx="16">
                  <c:v>26.100445690879997</c:v>
                </c:pt>
                <c:pt idx="17">
                  <c:v>27.617461172149998</c:v>
                </c:pt>
                <c:pt idx="18">
                  <c:v>29.003878347000001</c:v>
                </c:pt>
                <c:pt idx="19">
                  <c:v>27</c:v>
                </c:pt>
                <c:pt idx="20">
                  <c:v>28</c:v>
                </c:pt>
                <c:pt idx="21">
                  <c:v>27</c:v>
                </c:pt>
                <c:pt idx="22">
                  <c:v>28</c:v>
                </c:pt>
                <c:pt idx="23">
                  <c:v>27</c:v>
                </c:pt>
                <c:pt idx="24">
                  <c:v>26</c:v>
                </c:pt>
                <c:pt idx="25">
                  <c:v>23</c:v>
                </c:pt>
                <c:pt idx="26">
                  <c:v>24.14126413168</c:v>
                </c:pt>
                <c:pt idx="27">
                  <c:v>26.520327674290002</c:v>
                </c:pt>
                <c:pt idx="28">
                  <c:v>22</c:v>
                </c:pt>
                <c:pt idx="29">
                  <c:v>25</c:v>
                </c:pt>
                <c:pt idx="30">
                  <c:v>25</c:v>
                </c:pt>
                <c:pt idx="31">
                  <c:v>25</c:v>
                </c:pt>
                <c:pt idx="32">
                  <c:v>24</c:v>
                </c:pt>
                <c:pt idx="33">
                  <c:v>24</c:v>
                </c:pt>
                <c:pt idx="34">
                  <c:v>26</c:v>
                </c:pt>
                <c:pt idx="35">
                  <c:v>23.64039496102</c:v>
                </c:pt>
                <c:pt idx="36">
                  <c:v>24.251535310840001</c:v>
                </c:pt>
                <c:pt idx="37">
                  <c:v>21.08350602094</c:v>
                </c:pt>
                <c:pt idx="38">
                  <c:v>24.287438157610001</c:v>
                </c:pt>
                <c:pt idx="39">
                  <c:v>19.555905464830001</c:v>
                </c:pt>
                <c:pt idx="40">
                  <c:v>19.696444104329998</c:v>
                </c:pt>
              </c:numCache>
            </c:numRef>
          </c:val>
          <c:smooth val="0"/>
          <c:extLst>
            <c:ext xmlns:c16="http://schemas.microsoft.com/office/drawing/2014/chart" uri="{C3380CC4-5D6E-409C-BE32-E72D297353CC}">
              <c16:uniqueId val="{00000002-2458-4FFA-8409-45150230C0B6}"/>
            </c:ext>
          </c:extLst>
        </c:ser>
        <c:dLbls>
          <c:showLegendKey val="0"/>
          <c:showVal val="1"/>
          <c:showCatName val="0"/>
          <c:showSerName val="0"/>
          <c:showPercent val="0"/>
          <c:showBubbleSize val="0"/>
        </c:dLbls>
        <c:smooth val="0"/>
        <c:axId val="-614278784"/>
        <c:axId val="-614279328"/>
      </c:lineChart>
      <c:dateAx>
        <c:axId val="-614278784"/>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crossAx val="-614279328"/>
        <c:crosses val="autoZero"/>
        <c:auto val="1"/>
        <c:lblOffset val="100"/>
        <c:baseTimeUnit val="months"/>
      </c:dateAx>
      <c:valAx>
        <c:axId val="-614279328"/>
        <c:scaling>
          <c:orientation val="minMax"/>
          <c:max val="50"/>
          <c:min val="15"/>
        </c:scaling>
        <c:delete val="1"/>
        <c:axPos val="l"/>
        <c:numFmt formatCode="General" sourceLinked="1"/>
        <c:majorTickMark val="out"/>
        <c:minorTickMark val="none"/>
        <c:tickLblPos val="nextTo"/>
        <c:crossAx val="-614278784"/>
        <c:crosses val="autoZero"/>
        <c:crossBetween val="between"/>
        <c:majorUnit val="10"/>
      </c:valAx>
      <c:spPr>
        <a:noFill/>
        <a:ln>
          <a:noFill/>
        </a:ln>
        <a:effectLst/>
      </c:spPr>
    </c:plotArea>
    <c:legend>
      <c:legendPos val="t"/>
      <c:overlay val="0"/>
      <c:spPr>
        <a:noFill/>
        <a:ln>
          <a:noFill/>
        </a:ln>
        <a:effectLst/>
      </c:spPr>
      <c:txPr>
        <a:bodyPr rot="0" spcFirstLastPara="1" vertOverflow="ellipsis" vert="horz" wrap="square" anchor="ctr" anchorCtr="1"/>
        <a:lstStyle/>
        <a:p>
          <a:pPr>
            <a:defRPr sz="1100" b="0" i="0" u="none" strike="noStrike" kern="1200" baseline="0">
              <a:solidFill>
                <a:srgbClr val="002060"/>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400" b="0" i="0" u="none" strike="noStrike" kern="1200" spc="0" baseline="0">
                <a:solidFill>
                  <a:schemeClr val="accent1">
                    <a:lumMod val="75000"/>
                  </a:schemeClr>
                </a:solidFill>
                <a:latin typeface="+mn-lt"/>
                <a:ea typeface="+mn-ea"/>
                <a:cs typeface="+mn-cs"/>
              </a:defRPr>
            </a:pPr>
            <a:r>
              <a:rPr lang="en-GB" sz="1400" b="1" i="0" u="none" strike="noStrike" kern="1200" spc="0" baseline="0" dirty="0">
                <a:solidFill>
                  <a:srgbClr val="C00000"/>
                </a:solidFill>
                <a:effectLst/>
                <a:latin typeface="Arial" panose="020B0604020202020204" pitchFamily="34" charset="0"/>
                <a:cs typeface="Arial" panose="020B0604020202020204" pitchFamily="34" charset="0"/>
              </a:rPr>
              <a:t>Figure 20.  Impact of the cost-of-living crisis on finances by destination amongst summer trip takers, Percentage, August to October fieldwork 2025 and 2024, UK </a:t>
            </a:r>
          </a:p>
        </c:rich>
      </c:tx>
      <c:layout>
        <c:manualLayout>
          <c:xMode val="edge"/>
          <c:yMode val="edge"/>
          <c:x val="2.9720114519714882E-4"/>
          <c:y val="7.5275603755025164E-2"/>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accent1">
                  <a:lumMod val="75000"/>
                </a:schemeClr>
              </a:solidFill>
              <a:latin typeface="+mn-lt"/>
              <a:ea typeface="+mn-ea"/>
              <a:cs typeface="+mn-cs"/>
            </a:defRPr>
          </a:pPr>
          <a:endParaRPr lang="en-US"/>
        </a:p>
      </c:txPr>
    </c:title>
    <c:autoTitleDeleted val="0"/>
    <c:plotArea>
      <c:layout>
        <c:manualLayout>
          <c:layoutTarget val="inner"/>
          <c:xMode val="edge"/>
          <c:yMode val="edge"/>
          <c:x val="0.15007321996237782"/>
          <c:y val="0.27292404824312994"/>
          <c:w val="0.83757101224648023"/>
          <c:h val="0.60634343593999029"/>
        </c:manualLayout>
      </c:layout>
      <c:barChart>
        <c:barDir val="col"/>
        <c:grouping val="percentStacked"/>
        <c:varyColors val="0"/>
        <c:ser>
          <c:idx val="1"/>
          <c:order val="1"/>
          <c:tx>
            <c:strRef>
              <c:f>Sheet1!$B$1</c:f>
              <c:strCache>
                <c:ptCount val="1"/>
                <c:pt idx="0">
                  <c:v>Better off</c:v>
                </c:pt>
              </c:strCache>
            </c:strRef>
          </c:tx>
          <c:spPr>
            <a:solidFill>
              <a:srgbClr val="00B050"/>
            </a:solidFill>
            <a:ln>
              <a:noFill/>
            </a:ln>
            <a:effectLst/>
          </c:spPr>
          <c:invertIfNegative val="0"/>
          <c:dPt>
            <c:idx val="9"/>
            <c:invertIfNegative val="0"/>
            <c:bubble3D val="0"/>
            <c:spPr>
              <a:solidFill>
                <a:srgbClr val="00B050"/>
              </a:solidFill>
              <a:ln>
                <a:noFill/>
                <a:prstDash val="dash"/>
              </a:ln>
              <a:effectLst/>
            </c:spPr>
            <c:extLst>
              <c:ext xmlns:c16="http://schemas.microsoft.com/office/drawing/2014/chart" uri="{C3380CC4-5D6E-409C-BE32-E72D297353CC}">
                <c16:uniqueId val="{00000001-9BE2-48DC-A757-35B14552E04C}"/>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UK Population</c:v>
                </c:pt>
                <c:pt idx="1">
                  <c:v>Took UK trip </c:v>
                </c:pt>
                <c:pt idx="2">
                  <c:v>Took Wales trip </c:v>
                </c:pt>
                <c:pt idx="3">
                  <c:v>Took England trip </c:v>
                </c:pt>
                <c:pt idx="4">
                  <c:v>Took Scotland trip </c:v>
                </c:pt>
                <c:pt idx="6">
                  <c:v>UK Population</c:v>
                </c:pt>
                <c:pt idx="7">
                  <c:v>Took UK trip </c:v>
                </c:pt>
                <c:pt idx="8">
                  <c:v>Took Wales trip </c:v>
                </c:pt>
                <c:pt idx="9">
                  <c:v>Took England trip </c:v>
                </c:pt>
                <c:pt idx="10">
                  <c:v>Took Scotland trip </c:v>
                </c:pt>
              </c:strCache>
            </c:strRef>
          </c:cat>
          <c:val>
            <c:numRef>
              <c:f>Sheet1!$B$2:$B$12</c:f>
              <c:numCache>
                <c:formatCode>0</c:formatCode>
                <c:ptCount val="11"/>
                <c:pt idx="0">
                  <c:v>10.01420735063</c:v>
                </c:pt>
                <c:pt idx="1">
                  <c:v>7.3392619479050003</c:v>
                </c:pt>
                <c:pt idx="2">
                  <c:v>7.1342305837810001</c:v>
                </c:pt>
                <c:pt idx="3">
                  <c:v>7.8696270231050001</c:v>
                </c:pt>
                <c:pt idx="4">
                  <c:v>6.1220134902199996</c:v>
                </c:pt>
                <c:pt idx="6">
                  <c:v>9.0361746699700003</c:v>
                </c:pt>
                <c:pt idx="7">
                  <c:v>7.7310447836730001</c:v>
                </c:pt>
                <c:pt idx="8">
                  <c:v>5.1786162708020003</c:v>
                </c:pt>
                <c:pt idx="9">
                  <c:v>8.1320664581140001</c:v>
                </c:pt>
                <c:pt idx="10">
                  <c:v>11.000501588480001</c:v>
                </c:pt>
              </c:numCache>
            </c:numRef>
          </c:val>
          <c:extLst>
            <c:ext xmlns:c16="http://schemas.microsoft.com/office/drawing/2014/chart" uri="{C3380CC4-5D6E-409C-BE32-E72D297353CC}">
              <c16:uniqueId val="{00000003-D265-428C-857A-9B4280C886F6}"/>
            </c:ext>
          </c:extLst>
        </c:ser>
        <c:ser>
          <c:idx val="3"/>
          <c:order val="3"/>
          <c:tx>
            <c:strRef>
              <c:f>Sheet1!$C$1</c:f>
              <c:strCache>
                <c:ptCount val="1"/>
                <c:pt idx="0">
                  <c:v>Unaffected and confident </c:v>
                </c:pt>
              </c:strCache>
            </c:strRef>
          </c:tx>
          <c:spPr>
            <a:solidFill>
              <a:schemeClr val="accent4">
                <a:lumMod val="40000"/>
                <a:lumOff val="60000"/>
              </a:schemeClr>
            </a:solidFill>
            <a:ln>
              <a:noFill/>
            </a:ln>
            <a:effectLst/>
          </c:spPr>
          <c:invertIfNegative val="0"/>
          <c:dPt>
            <c:idx val="9"/>
            <c:invertIfNegative val="0"/>
            <c:bubble3D val="0"/>
            <c:spPr>
              <a:solidFill>
                <a:schemeClr val="accent4">
                  <a:lumMod val="40000"/>
                  <a:lumOff val="60000"/>
                </a:schemeClr>
              </a:solidFill>
              <a:ln>
                <a:noFill/>
                <a:prstDash val="dash"/>
              </a:ln>
              <a:effectLst/>
            </c:spPr>
            <c:extLst>
              <c:ext xmlns:c16="http://schemas.microsoft.com/office/drawing/2014/chart" uri="{C3380CC4-5D6E-409C-BE32-E72D297353CC}">
                <c16:uniqueId val="{00000003-9BE2-48DC-A757-35B14552E04C}"/>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UK Population</c:v>
                </c:pt>
                <c:pt idx="1">
                  <c:v>Took UK trip </c:v>
                </c:pt>
                <c:pt idx="2">
                  <c:v>Took Wales trip </c:v>
                </c:pt>
                <c:pt idx="3">
                  <c:v>Took England trip </c:v>
                </c:pt>
                <c:pt idx="4">
                  <c:v>Took Scotland trip </c:v>
                </c:pt>
                <c:pt idx="6">
                  <c:v>UK Population</c:v>
                </c:pt>
                <c:pt idx="7">
                  <c:v>Took UK trip </c:v>
                </c:pt>
                <c:pt idx="8">
                  <c:v>Took Wales trip </c:v>
                </c:pt>
                <c:pt idx="9">
                  <c:v>Took England trip </c:v>
                </c:pt>
                <c:pt idx="10">
                  <c:v>Took Scotland trip </c:v>
                </c:pt>
              </c:strCache>
            </c:strRef>
          </c:cat>
          <c:val>
            <c:numRef>
              <c:f>Sheet1!$C$2:$C$12</c:f>
              <c:numCache>
                <c:formatCode>0</c:formatCode>
                <c:ptCount val="11"/>
                <c:pt idx="0">
                  <c:v>28.060237180760002</c:v>
                </c:pt>
                <c:pt idx="1">
                  <c:v>29.388741283280002</c:v>
                </c:pt>
                <c:pt idx="2">
                  <c:v>30.96132901555</c:v>
                </c:pt>
                <c:pt idx="3">
                  <c:v>29.597647078489999</c:v>
                </c:pt>
                <c:pt idx="4">
                  <c:v>29.119810959070001</c:v>
                </c:pt>
                <c:pt idx="6">
                  <c:v>23.974261240840001</c:v>
                </c:pt>
                <c:pt idx="7">
                  <c:v>23.00330287053</c:v>
                </c:pt>
                <c:pt idx="8">
                  <c:v>27.902107689689998</c:v>
                </c:pt>
                <c:pt idx="9">
                  <c:v>23.06090072688</c:v>
                </c:pt>
                <c:pt idx="10">
                  <c:v>23.606168543150002</c:v>
                </c:pt>
              </c:numCache>
            </c:numRef>
          </c:val>
          <c:extLst>
            <c:ext xmlns:c16="http://schemas.microsoft.com/office/drawing/2014/chart" uri="{C3380CC4-5D6E-409C-BE32-E72D297353CC}">
              <c16:uniqueId val="{00000008-D265-428C-857A-9B4280C886F6}"/>
            </c:ext>
          </c:extLst>
        </c:ser>
        <c:ser>
          <c:idx val="4"/>
          <c:order val="4"/>
          <c:tx>
            <c:strRef>
              <c:f>Sheet1!$D$1</c:f>
              <c:strCache>
                <c:ptCount val="1"/>
                <c:pt idx="0">
                  <c:v>Cautious and being careful</c:v>
                </c:pt>
              </c:strCache>
            </c:strRef>
          </c:tx>
          <c:spPr>
            <a:solidFill>
              <a:schemeClr val="accent2">
                <a:lumMod val="20000"/>
                <a:lumOff val="80000"/>
              </a:schemeClr>
            </a:solidFill>
            <a:ln>
              <a:noFill/>
            </a:ln>
            <a:effectLst/>
          </c:spPr>
          <c:invertIfNegative val="0"/>
          <c:dPt>
            <c:idx val="9"/>
            <c:invertIfNegative val="0"/>
            <c:bubble3D val="0"/>
            <c:spPr>
              <a:solidFill>
                <a:schemeClr val="accent2">
                  <a:lumMod val="20000"/>
                  <a:lumOff val="80000"/>
                </a:schemeClr>
              </a:solidFill>
              <a:ln>
                <a:noFill/>
                <a:prstDash val="dash"/>
              </a:ln>
              <a:effectLst/>
            </c:spPr>
            <c:extLst>
              <c:ext xmlns:c16="http://schemas.microsoft.com/office/drawing/2014/chart" uri="{C3380CC4-5D6E-409C-BE32-E72D297353CC}">
                <c16:uniqueId val="{00000005-9BE2-48DC-A757-35B14552E04C}"/>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UK Population</c:v>
                </c:pt>
                <c:pt idx="1">
                  <c:v>Took UK trip </c:v>
                </c:pt>
                <c:pt idx="2">
                  <c:v>Took Wales trip </c:v>
                </c:pt>
                <c:pt idx="3">
                  <c:v>Took England trip </c:v>
                </c:pt>
                <c:pt idx="4">
                  <c:v>Took Scotland trip </c:v>
                </c:pt>
                <c:pt idx="6">
                  <c:v>UK Population</c:v>
                </c:pt>
                <c:pt idx="7">
                  <c:v>Took UK trip </c:v>
                </c:pt>
                <c:pt idx="8">
                  <c:v>Took Wales trip </c:v>
                </c:pt>
                <c:pt idx="9">
                  <c:v>Took England trip </c:v>
                </c:pt>
                <c:pt idx="10">
                  <c:v>Took Scotland trip </c:v>
                </c:pt>
              </c:strCache>
            </c:strRef>
          </c:cat>
          <c:val>
            <c:numRef>
              <c:f>Sheet1!$D$2:$D$12</c:f>
              <c:numCache>
                <c:formatCode>0</c:formatCode>
                <c:ptCount val="11"/>
                <c:pt idx="0">
                  <c:v>44.326954191820001</c:v>
                </c:pt>
                <c:pt idx="1">
                  <c:v>49.456923080869998</c:v>
                </c:pt>
                <c:pt idx="2">
                  <c:v>50.220435835879996</c:v>
                </c:pt>
                <c:pt idx="3">
                  <c:v>48.733817244119997</c:v>
                </c:pt>
                <c:pt idx="4">
                  <c:v>53.189157530700001</c:v>
                </c:pt>
                <c:pt idx="6">
                  <c:v>46.292104231309999</c:v>
                </c:pt>
                <c:pt idx="7">
                  <c:v>50.736764965650003</c:v>
                </c:pt>
                <c:pt idx="8">
                  <c:v>51.511640175369998</c:v>
                </c:pt>
                <c:pt idx="9">
                  <c:v>49.203523725170001</c:v>
                </c:pt>
                <c:pt idx="10">
                  <c:v>52.399035573740001</c:v>
                </c:pt>
              </c:numCache>
            </c:numRef>
          </c:val>
          <c:extLst>
            <c:ext xmlns:c16="http://schemas.microsoft.com/office/drawing/2014/chart" uri="{C3380CC4-5D6E-409C-BE32-E72D297353CC}">
              <c16:uniqueId val="{0000000B-D265-428C-857A-9B4280C886F6}"/>
            </c:ext>
          </c:extLst>
        </c:ser>
        <c:ser>
          <c:idx val="6"/>
          <c:order val="6"/>
          <c:tx>
            <c:strRef>
              <c:f>Sheet1!$E$1</c:f>
              <c:strCache>
                <c:ptCount val="1"/>
                <c:pt idx="0">
                  <c:v>Hit hard</c:v>
                </c:pt>
              </c:strCache>
            </c:strRef>
          </c:tx>
          <c:spPr>
            <a:solidFill>
              <a:schemeClr val="accent2">
                <a:lumMod val="40000"/>
                <a:lumOff val="60000"/>
              </a:schemeClr>
            </a:solidFill>
            <a:ln>
              <a:noFill/>
            </a:ln>
            <a:effectLst/>
          </c:spPr>
          <c:invertIfNegative val="0"/>
          <c:dPt>
            <c:idx val="9"/>
            <c:invertIfNegative val="0"/>
            <c:bubble3D val="0"/>
            <c:spPr>
              <a:solidFill>
                <a:schemeClr val="accent2">
                  <a:lumMod val="40000"/>
                  <a:lumOff val="60000"/>
                </a:schemeClr>
              </a:solidFill>
              <a:ln>
                <a:noFill/>
                <a:prstDash val="dash"/>
              </a:ln>
              <a:effectLst/>
            </c:spPr>
            <c:extLst>
              <c:ext xmlns:c16="http://schemas.microsoft.com/office/drawing/2014/chart" uri="{C3380CC4-5D6E-409C-BE32-E72D297353CC}">
                <c16:uniqueId val="{00000007-9BE2-48DC-A757-35B14552E04C}"/>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UK Population</c:v>
                </c:pt>
                <c:pt idx="1">
                  <c:v>Took UK trip </c:v>
                </c:pt>
                <c:pt idx="2">
                  <c:v>Took Wales trip </c:v>
                </c:pt>
                <c:pt idx="3">
                  <c:v>Took England trip </c:v>
                </c:pt>
                <c:pt idx="4">
                  <c:v>Took Scotland trip </c:v>
                </c:pt>
                <c:pt idx="6">
                  <c:v>UK Population</c:v>
                </c:pt>
                <c:pt idx="7">
                  <c:v>Took UK trip </c:v>
                </c:pt>
                <c:pt idx="8">
                  <c:v>Took Wales trip </c:v>
                </c:pt>
                <c:pt idx="9">
                  <c:v>Took England trip </c:v>
                </c:pt>
                <c:pt idx="10">
                  <c:v>Took Scotland trip </c:v>
                </c:pt>
              </c:strCache>
            </c:strRef>
          </c:cat>
          <c:val>
            <c:numRef>
              <c:f>Sheet1!$E$2:$E$12</c:f>
              <c:numCache>
                <c:formatCode>0</c:formatCode>
                <c:ptCount val="11"/>
                <c:pt idx="0">
                  <c:v>17.598601276789999</c:v>
                </c:pt>
                <c:pt idx="1">
                  <c:v>13.81507368794</c:v>
                </c:pt>
                <c:pt idx="2">
                  <c:v>11.684004564789999</c:v>
                </c:pt>
                <c:pt idx="3">
                  <c:v>13.79890865428</c:v>
                </c:pt>
                <c:pt idx="4">
                  <c:v>11.569018020010001</c:v>
                </c:pt>
                <c:pt idx="6">
                  <c:v>20.697459857879998</c:v>
                </c:pt>
                <c:pt idx="7">
                  <c:v>18.52888738015</c:v>
                </c:pt>
                <c:pt idx="8">
                  <c:v>15.40763586414</c:v>
                </c:pt>
                <c:pt idx="9">
                  <c:v>19.603509089839999</c:v>
                </c:pt>
                <c:pt idx="10">
                  <c:v>12.99429429463</c:v>
                </c:pt>
              </c:numCache>
            </c:numRef>
          </c:val>
          <c:extLst>
            <c:ext xmlns:c16="http://schemas.microsoft.com/office/drawing/2014/chart" uri="{C3380CC4-5D6E-409C-BE32-E72D297353CC}">
              <c16:uniqueId val="{0000000F-D265-428C-857A-9B4280C886F6}"/>
            </c:ext>
          </c:extLst>
        </c:ser>
        <c:dLbls>
          <c:showLegendKey val="0"/>
          <c:showVal val="0"/>
          <c:showCatName val="0"/>
          <c:showSerName val="0"/>
          <c:showPercent val="0"/>
          <c:showBubbleSize val="0"/>
        </c:dLbls>
        <c:gapWidth val="150"/>
        <c:overlap val="100"/>
        <c:axId val="1018736528"/>
        <c:axId val="1018718576"/>
        <c:extLst>
          <c:ext xmlns:c15="http://schemas.microsoft.com/office/drawing/2012/chart" uri="{02D57815-91ED-43cb-92C2-25804820EDAC}">
            <c15:filteredBarSeries>
              <c15:ser>
                <c:idx val="0"/>
                <c:order val="0"/>
                <c:tx>
                  <c:strRef>
                    <c:extLst>
                      <c:ext uri="{02D57815-91ED-43cb-92C2-25804820EDAC}">
                        <c15:formulaRef>
                          <c15:sqref>Sheet1!#REF!</c15:sqref>
                        </c15:formulaRef>
                      </c:ext>
                    </c:extLst>
                    <c:strCache>
                      <c:ptCount val="1"/>
                      <c:pt idx="0">
                        <c:v>#REF!</c:v>
                      </c:pt>
                    </c:strCache>
                  </c:strRef>
                </c:tx>
                <c:spPr>
                  <a:solidFill>
                    <a:schemeClr val="accent1"/>
                  </a:solidFill>
                  <a:ln>
                    <a:noFill/>
                  </a:ln>
                  <a:effectLst/>
                </c:spPr>
                <c:invertIfNegative val="0"/>
                <c:cat>
                  <c:strRef>
                    <c:extLst>
                      <c:ext uri="{02D57815-91ED-43cb-92C2-25804820EDAC}">
                        <c15:formulaRef>
                          <c15:sqref>Sheet1!$A$2:$A$12</c15:sqref>
                        </c15:formulaRef>
                      </c:ext>
                    </c:extLst>
                    <c:strCache>
                      <c:ptCount val="11"/>
                      <c:pt idx="0">
                        <c:v>UK Population</c:v>
                      </c:pt>
                      <c:pt idx="1">
                        <c:v>Took UK trip </c:v>
                      </c:pt>
                      <c:pt idx="2">
                        <c:v>Took Wales trip </c:v>
                      </c:pt>
                      <c:pt idx="3">
                        <c:v>Took England trip </c:v>
                      </c:pt>
                      <c:pt idx="4">
                        <c:v>Took Scotland trip </c:v>
                      </c:pt>
                      <c:pt idx="6">
                        <c:v>UK Population</c:v>
                      </c:pt>
                      <c:pt idx="7">
                        <c:v>Took UK trip </c:v>
                      </c:pt>
                      <c:pt idx="8">
                        <c:v>Took Wales trip </c:v>
                      </c:pt>
                      <c:pt idx="9">
                        <c:v>Took England trip </c:v>
                      </c:pt>
                      <c:pt idx="10">
                        <c:v>Took Scotland trip </c:v>
                      </c:pt>
                    </c:strCache>
                  </c:strRef>
                </c:cat>
                <c:val>
                  <c:numRef>
                    <c:extLst>
                      <c:ext uri="{02D57815-91ED-43cb-92C2-25804820EDAC}">
                        <c15:formulaRef>
                          <c15:sqref>Sheet1!#REF!</c15:sqref>
                        </c15:formulaRef>
                      </c:ext>
                    </c:extLst>
                    <c:numCache>
                      <c:formatCode>General</c:formatCode>
                      <c:ptCount val="1"/>
                      <c:pt idx="0">
                        <c:v>1</c:v>
                      </c:pt>
                    </c:numCache>
                  </c:numRef>
                </c:val>
                <c:extLst>
                  <c:ext xmlns:c16="http://schemas.microsoft.com/office/drawing/2014/chart" uri="{C3380CC4-5D6E-409C-BE32-E72D297353CC}">
                    <c16:uniqueId val="{00000000-D265-428C-857A-9B4280C886F6}"/>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Sheet1!#REF!</c15:sqref>
                        </c15:formulaRef>
                      </c:ext>
                    </c:extLst>
                    <c:strCache>
                      <c:ptCount val="1"/>
                      <c:pt idx="0">
                        <c:v>#REF!</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UK Population</c:v>
                      </c:pt>
                      <c:pt idx="1">
                        <c:v>Took UK trip </c:v>
                      </c:pt>
                      <c:pt idx="2">
                        <c:v>Took Wales trip </c:v>
                      </c:pt>
                      <c:pt idx="3">
                        <c:v>Took England trip </c:v>
                      </c:pt>
                      <c:pt idx="4">
                        <c:v>Took Scotland trip </c:v>
                      </c:pt>
                      <c:pt idx="6">
                        <c:v>UK Population</c:v>
                      </c:pt>
                      <c:pt idx="7">
                        <c:v>Took UK trip </c:v>
                      </c:pt>
                      <c:pt idx="8">
                        <c:v>Took Wales trip </c:v>
                      </c:pt>
                      <c:pt idx="9">
                        <c:v>Took England trip </c:v>
                      </c:pt>
                      <c:pt idx="10">
                        <c:v>Took Scotland trip </c:v>
                      </c:pt>
                    </c:strCache>
                  </c:strRef>
                </c:cat>
                <c:val>
                  <c:numRef>
                    <c:extLst xmlns:c15="http://schemas.microsoft.com/office/drawing/2012/chart">
                      <c:ext xmlns:c15="http://schemas.microsoft.com/office/drawing/2012/chart" uri="{02D57815-91ED-43cb-92C2-25804820EDAC}">
                        <c15:formulaRef>
                          <c15:sqref>Sheet1!#REF!</c15:sqref>
                        </c15:formulaRef>
                      </c:ext>
                    </c:extLst>
                    <c:numCache>
                      <c:formatCode>General</c:formatCode>
                      <c:ptCount val="1"/>
                      <c:pt idx="0">
                        <c:v>1</c:v>
                      </c:pt>
                    </c:numCache>
                  </c:numRef>
                </c:val>
                <c:extLst xmlns:c15="http://schemas.microsoft.com/office/drawing/2012/chart">
                  <c:ext xmlns:c16="http://schemas.microsoft.com/office/drawing/2014/chart" uri="{C3380CC4-5D6E-409C-BE32-E72D297353CC}">
                    <c16:uniqueId val="{00000005-D265-428C-857A-9B4280C886F6}"/>
                  </c:ext>
                </c:extLst>
              </c15:ser>
            </c15:filteredBarSeries>
            <c15:filteredBarSeries>
              <c15:ser>
                <c:idx val="5"/>
                <c:order val="5"/>
                <c:tx>
                  <c:strRef>
                    <c:extLst xmlns:c15="http://schemas.microsoft.com/office/drawing/2012/chart">
                      <c:ext xmlns:c15="http://schemas.microsoft.com/office/drawing/2012/chart" uri="{02D57815-91ED-43cb-92C2-25804820EDAC}">
                        <c15:formulaRef>
                          <c15:sqref>Sheet1!#REF!</c15:sqref>
                        </c15:formulaRef>
                      </c:ext>
                    </c:extLst>
                    <c:strCache>
                      <c:ptCount val="1"/>
                      <c:pt idx="0">
                        <c:v>#REF!</c:v>
                      </c:pt>
                    </c:strCache>
                  </c:strRef>
                </c:tx>
                <c:spPr>
                  <a:solidFill>
                    <a:schemeClr val="accent6"/>
                  </a:solidFill>
                  <a:ln>
                    <a:noFill/>
                  </a:ln>
                  <a:effectLst/>
                </c:spPr>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UK Population</c:v>
                      </c:pt>
                      <c:pt idx="1">
                        <c:v>Took UK trip </c:v>
                      </c:pt>
                      <c:pt idx="2">
                        <c:v>Took Wales trip </c:v>
                      </c:pt>
                      <c:pt idx="3">
                        <c:v>Took England trip </c:v>
                      </c:pt>
                      <c:pt idx="4">
                        <c:v>Took Scotland trip </c:v>
                      </c:pt>
                      <c:pt idx="6">
                        <c:v>UK Population</c:v>
                      </c:pt>
                      <c:pt idx="7">
                        <c:v>Took UK trip </c:v>
                      </c:pt>
                      <c:pt idx="8">
                        <c:v>Took Wales trip </c:v>
                      </c:pt>
                      <c:pt idx="9">
                        <c:v>Took England trip </c:v>
                      </c:pt>
                      <c:pt idx="10">
                        <c:v>Took Scotland trip </c:v>
                      </c:pt>
                    </c:strCache>
                  </c:strRef>
                </c:cat>
                <c:val>
                  <c:numRef>
                    <c:extLst xmlns:c15="http://schemas.microsoft.com/office/drawing/2012/chart">
                      <c:ext xmlns:c15="http://schemas.microsoft.com/office/drawing/2012/chart" uri="{02D57815-91ED-43cb-92C2-25804820EDAC}">
                        <c15:formulaRef>
                          <c15:sqref>Sheet1!#REF!</c15:sqref>
                        </c15:formulaRef>
                      </c:ext>
                    </c:extLst>
                    <c:numCache>
                      <c:formatCode>General</c:formatCode>
                      <c:ptCount val="1"/>
                      <c:pt idx="0">
                        <c:v>1</c:v>
                      </c:pt>
                    </c:numCache>
                  </c:numRef>
                </c:val>
                <c:extLst xmlns:c15="http://schemas.microsoft.com/office/drawing/2012/chart">
                  <c:ext xmlns:c16="http://schemas.microsoft.com/office/drawing/2014/chart" uri="{C3380CC4-5D6E-409C-BE32-E72D297353CC}">
                    <c16:uniqueId val="{0000000C-D265-428C-857A-9B4280C886F6}"/>
                  </c:ext>
                </c:extLst>
              </c15:ser>
            </c15:filteredBarSeries>
          </c:ext>
        </c:extLst>
      </c:barChart>
      <c:catAx>
        <c:axId val="1018736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crossAx val="1018718576"/>
        <c:crosses val="autoZero"/>
        <c:auto val="1"/>
        <c:lblAlgn val="ctr"/>
        <c:lblOffset val="100"/>
        <c:noMultiLvlLbl val="0"/>
      </c:catAx>
      <c:valAx>
        <c:axId val="1018718576"/>
        <c:scaling>
          <c:orientation val="minMax"/>
          <c:max val="1"/>
        </c:scaling>
        <c:delete val="1"/>
        <c:axPos val="l"/>
        <c:majorGridlines>
          <c:spPr>
            <a:ln w="9525" cap="flat" cmpd="sng" algn="ctr">
              <a:solidFill>
                <a:schemeClr val="bg1"/>
              </a:solidFill>
              <a:round/>
            </a:ln>
            <a:effectLst/>
          </c:spPr>
        </c:majorGridlines>
        <c:numFmt formatCode="0%" sourceLinked="1"/>
        <c:majorTickMark val="out"/>
        <c:minorTickMark val="none"/>
        <c:tickLblPos val="nextTo"/>
        <c:crossAx val="1018736528"/>
        <c:crosses val="autoZero"/>
        <c:crossBetween val="between"/>
      </c:valAx>
      <c:spPr>
        <a:noFill/>
        <a:ln>
          <a:noFill/>
        </a:ln>
        <a:effectLst/>
      </c:spPr>
    </c:plotArea>
    <c:legend>
      <c:legendPos val="l"/>
      <c:layout>
        <c:manualLayout>
          <c:xMode val="edge"/>
          <c:yMode val="edge"/>
          <c:x val="1.4801782525505057E-2"/>
          <c:y val="0.29767916650202186"/>
          <c:w val="0.13959264346925809"/>
          <c:h val="0.55755862573502546"/>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rtl="0">
              <a:defRPr sz="1400" b="0" i="0" u="none" strike="noStrike" kern="1200" spc="0" baseline="0">
                <a:solidFill>
                  <a:srgbClr val="F90004">
                    <a:lumMod val="75000"/>
                  </a:srgbClr>
                </a:solidFill>
                <a:latin typeface="+mn-lt"/>
                <a:ea typeface="+mn-ea"/>
                <a:cs typeface="+mn-cs"/>
              </a:defRPr>
            </a:pPr>
            <a:r>
              <a:rPr lang="en-GB" sz="1400" b="1" i="0" u="none" strike="noStrike" kern="1200" spc="0" baseline="0" dirty="0">
                <a:solidFill>
                  <a:srgbClr val="BB0003"/>
                </a:solidFill>
                <a:effectLst/>
                <a:latin typeface="+mn-lt"/>
                <a:ea typeface="+mn-ea"/>
                <a:cs typeface="+mn-cs"/>
              </a:rPr>
              <a:t>Figure 21. Suggested improvements to encourage a trip to Wales, Percentage, August 2025, UK, Top 10</a:t>
            </a:r>
          </a:p>
        </c:rich>
      </c:tx>
      <c:layout>
        <c:manualLayout>
          <c:xMode val="edge"/>
          <c:yMode val="edge"/>
          <c:x val="1.6663337927688189E-4"/>
          <c:y val="4.4311703174392723E-2"/>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rgbClr val="F90004">
                  <a:lumMod val="75000"/>
                </a:srgbClr>
              </a:solidFill>
              <a:latin typeface="+mn-lt"/>
              <a:ea typeface="+mn-ea"/>
              <a:cs typeface="+mn-cs"/>
            </a:defRPr>
          </a:pPr>
          <a:endParaRPr lang="en-US"/>
        </a:p>
      </c:txPr>
    </c:title>
    <c:autoTitleDeleted val="0"/>
    <c:plotArea>
      <c:layout>
        <c:manualLayout>
          <c:layoutTarget val="inner"/>
          <c:xMode val="edge"/>
          <c:yMode val="edge"/>
          <c:x val="1.3809949892627041E-3"/>
          <c:y val="0.15497557124215325"/>
          <c:w val="0.99647235146743018"/>
          <c:h val="0.63521549244806963"/>
        </c:manualLayout>
      </c:layout>
      <c:barChart>
        <c:barDir val="col"/>
        <c:grouping val="clustered"/>
        <c:varyColors val="0"/>
        <c:ser>
          <c:idx val="0"/>
          <c:order val="0"/>
          <c:tx>
            <c:strRef>
              <c:f>Sheet1!$B$1</c:f>
              <c:strCache>
                <c:ptCount val="1"/>
                <c:pt idx="0">
                  <c:v>Wales Summer intenders 2023</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Sheet1!$A$2:$A$16</c:f>
              <c:strCache>
                <c:ptCount val="10"/>
                <c:pt idx="0">
                  <c:v>Improved accessibility at accommodation or attractions</c:v>
                </c:pt>
                <c:pt idx="1">
                  <c:v>Stronger online/social media presence</c:v>
                </c:pt>
                <c:pt idx="2">
                  <c:v>Wider choice of food and drink options</c:v>
                </c:pt>
                <c:pt idx="3">
                  <c:v>More indoor or all-weather activities</c:v>
                </c:pt>
                <c:pt idx="4">
                  <c:v>More family-friendly activities</c:v>
                </c:pt>
                <c:pt idx="5">
                  <c:v>Greater promotion of events and festivals</c:v>
                </c:pt>
                <c:pt idx="6">
                  <c:v>Better transport links (trains, buses)</c:v>
                </c:pt>
                <c:pt idx="7">
                  <c:v>Packages or deals for travel and accommodation</c:v>
                </c:pt>
                <c:pt idx="8">
                  <c:v>More affordable accommodation options</c:v>
                </c:pt>
                <c:pt idx="9">
                  <c:v>More information about things to do</c:v>
                </c:pt>
              </c:strCache>
            </c:strRef>
          </c:cat>
          <c:val>
            <c:numRef>
              <c:f>Sheet1!$B$2:$B$16</c:f>
            </c:numRef>
          </c:val>
          <c:extLst>
            <c:ext xmlns:c16="http://schemas.microsoft.com/office/drawing/2014/chart" uri="{C3380CC4-5D6E-409C-BE32-E72D297353CC}">
              <c16:uniqueId val="{00000000-4E37-4A14-9841-A4FBE54541CD}"/>
            </c:ext>
          </c:extLst>
        </c:ser>
        <c:ser>
          <c:idx val="1"/>
          <c:order val="1"/>
          <c:tx>
            <c:strRef>
              <c:f>Sheet1!$C$1</c:f>
              <c:strCache>
                <c:ptCount val="1"/>
                <c:pt idx="0">
                  <c:v>August 2025</c:v>
                </c:pt>
              </c:strCache>
            </c:strRef>
          </c:tx>
          <c:spPr>
            <a:solidFill>
              <a:srgbClr val="C61C47">
                <a:lumMod val="50000"/>
                <a:alpha val="99000"/>
              </a:srgbClr>
            </a:solidFill>
            <a:ln>
              <a:noFill/>
            </a:ln>
            <a:effectLst/>
          </c:spPr>
          <c:invertIfNegative val="0"/>
          <c:dPt>
            <c:idx val="5"/>
            <c:invertIfNegative val="0"/>
            <c:bubble3D val="0"/>
            <c:extLst>
              <c:ext xmlns:c16="http://schemas.microsoft.com/office/drawing/2014/chart" uri="{C3380CC4-5D6E-409C-BE32-E72D297353CC}">
                <c16:uniqueId val="{00000001-4E37-4A14-9841-A4FBE54541CD}"/>
              </c:ext>
            </c:extLst>
          </c:dPt>
          <c:dPt>
            <c:idx val="6"/>
            <c:invertIfNegative val="0"/>
            <c:bubble3D val="0"/>
            <c:extLst>
              <c:ext xmlns:c16="http://schemas.microsoft.com/office/drawing/2014/chart" uri="{C3380CC4-5D6E-409C-BE32-E72D297353CC}">
                <c16:uniqueId val="{00000002-4E37-4A14-9841-A4FBE54541CD}"/>
              </c:ext>
            </c:extLst>
          </c:dPt>
          <c:dPt>
            <c:idx val="7"/>
            <c:invertIfNegative val="0"/>
            <c:bubble3D val="0"/>
            <c:extLst>
              <c:ext xmlns:c16="http://schemas.microsoft.com/office/drawing/2014/chart" uri="{C3380CC4-5D6E-409C-BE32-E72D297353CC}">
                <c16:uniqueId val="{00000003-4E37-4A14-9841-A4FBE54541CD}"/>
              </c:ext>
            </c:extLst>
          </c:dPt>
          <c:dPt>
            <c:idx val="8"/>
            <c:invertIfNegative val="0"/>
            <c:bubble3D val="0"/>
            <c:spPr>
              <a:solidFill>
                <a:srgbClr val="C61C47">
                  <a:lumMod val="50000"/>
                  <a:alpha val="99000"/>
                </a:srgbClr>
              </a:solidFill>
              <a:ln>
                <a:noFill/>
              </a:ln>
              <a:effectLst/>
            </c:spPr>
            <c:extLst>
              <c:ext xmlns:c16="http://schemas.microsoft.com/office/drawing/2014/chart" uri="{C3380CC4-5D6E-409C-BE32-E72D297353CC}">
                <c16:uniqueId val="{00000005-4E37-4A14-9841-A4FBE54541CD}"/>
              </c:ext>
            </c:extLst>
          </c:dPt>
          <c:dPt>
            <c:idx val="9"/>
            <c:invertIfNegative val="0"/>
            <c:bubble3D val="0"/>
            <c:spPr>
              <a:solidFill>
                <a:srgbClr val="C61C47">
                  <a:lumMod val="50000"/>
                  <a:alpha val="99000"/>
                </a:srgbClr>
              </a:solidFill>
              <a:ln>
                <a:noFill/>
              </a:ln>
              <a:effectLst/>
            </c:spPr>
            <c:extLst>
              <c:ext xmlns:c16="http://schemas.microsoft.com/office/drawing/2014/chart" uri="{C3380CC4-5D6E-409C-BE32-E72D297353CC}">
                <c16:uniqueId val="{00000007-4E37-4A14-9841-A4FBE54541CD}"/>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Sheet1!$A$2:$A$16</c:f>
              <c:strCache>
                <c:ptCount val="10"/>
                <c:pt idx="0">
                  <c:v>Improved accessibility at accommodation or attractions</c:v>
                </c:pt>
                <c:pt idx="1">
                  <c:v>Stronger online/social media presence</c:v>
                </c:pt>
                <c:pt idx="2">
                  <c:v>Wider choice of food and drink options</c:v>
                </c:pt>
                <c:pt idx="3">
                  <c:v>More indoor or all-weather activities</c:v>
                </c:pt>
                <c:pt idx="4">
                  <c:v>More family-friendly activities</c:v>
                </c:pt>
                <c:pt idx="5">
                  <c:v>Greater promotion of events and festivals</c:v>
                </c:pt>
                <c:pt idx="6">
                  <c:v>Better transport links (trains, buses)</c:v>
                </c:pt>
                <c:pt idx="7">
                  <c:v>Packages or deals for travel and accommodation</c:v>
                </c:pt>
                <c:pt idx="8">
                  <c:v>More affordable accommodation options</c:v>
                </c:pt>
                <c:pt idx="9">
                  <c:v>More information about things to do</c:v>
                </c:pt>
              </c:strCache>
            </c:strRef>
          </c:cat>
          <c:val>
            <c:numRef>
              <c:f>Sheet1!$C$2:$C$16</c:f>
              <c:numCache>
                <c:formatCode>0</c:formatCode>
                <c:ptCount val="10"/>
                <c:pt idx="0">
                  <c:v>12.04944190578</c:v>
                </c:pt>
                <c:pt idx="1">
                  <c:v>12.88877629181</c:v>
                </c:pt>
                <c:pt idx="2">
                  <c:v>13.576620098179999</c:v>
                </c:pt>
                <c:pt idx="3">
                  <c:v>13.62029656885</c:v>
                </c:pt>
                <c:pt idx="4">
                  <c:v>13.73897592664</c:v>
                </c:pt>
                <c:pt idx="5">
                  <c:v>17.891322529629999</c:v>
                </c:pt>
                <c:pt idx="6">
                  <c:v>20.603283496500001</c:v>
                </c:pt>
                <c:pt idx="7">
                  <c:v>21.126559621769999</c:v>
                </c:pt>
                <c:pt idx="8">
                  <c:v>27.10724456422</c:v>
                </c:pt>
                <c:pt idx="9">
                  <c:v>28.415732703909999</c:v>
                </c:pt>
              </c:numCache>
            </c:numRef>
          </c:val>
          <c:extLst>
            <c:ext xmlns:c16="http://schemas.microsoft.com/office/drawing/2014/chart" uri="{C3380CC4-5D6E-409C-BE32-E72D297353CC}">
              <c16:uniqueId val="{00000008-4E37-4A14-9841-A4FBE54541CD}"/>
            </c:ext>
          </c:extLst>
        </c:ser>
        <c:dLbls>
          <c:showLegendKey val="0"/>
          <c:showVal val="0"/>
          <c:showCatName val="0"/>
          <c:showSerName val="0"/>
          <c:showPercent val="0"/>
          <c:showBubbleSize val="0"/>
        </c:dLbls>
        <c:gapWidth val="160"/>
        <c:axId val="-1326353056"/>
        <c:axId val="-1326348704"/>
      </c:barChart>
      <c:catAx>
        <c:axId val="-1326353056"/>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326348704"/>
        <c:crosses val="autoZero"/>
        <c:auto val="1"/>
        <c:lblAlgn val="ctr"/>
        <c:lblOffset val="100"/>
        <c:noMultiLvlLbl val="0"/>
      </c:catAx>
      <c:valAx>
        <c:axId val="-1326348704"/>
        <c:scaling>
          <c:orientation val="minMax"/>
          <c:max val="40"/>
          <c:min val="0"/>
        </c:scaling>
        <c:delete val="1"/>
        <c:axPos val="r"/>
        <c:numFmt formatCode="0" sourceLinked="1"/>
        <c:majorTickMark val="out"/>
        <c:minorTickMark val="none"/>
        <c:tickLblPos val="nextTo"/>
        <c:crossAx val="-1326353056"/>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400" b="0" i="0" u="none" strike="noStrike" kern="1200" spc="0" baseline="0">
                <a:solidFill>
                  <a:srgbClr val="C00000"/>
                </a:solidFill>
                <a:latin typeface="+mn-lt"/>
                <a:ea typeface="+mn-ea"/>
                <a:cs typeface="+mn-cs"/>
              </a:defRPr>
            </a:pPr>
            <a:r>
              <a:rPr lang="en-GB" sz="1400" b="1" i="0" u="none" strike="noStrike" baseline="0" dirty="0">
                <a:solidFill>
                  <a:srgbClr val="C00000"/>
                </a:solidFill>
                <a:effectLst/>
                <a:latin typeface="Arial" panose="020B0604020202020204" pitchFamily="34" charset="0"/>
                <a:cs typeface="Arial" panose="020B0604020202020204" pitchFamily="34" charset="0"/>
              </a:rPr>
              <a:t>Figure 22. Expected frequency of UK trip taking in the next 12 months, Percentage, </a:t>
            </a:r>
            <a:r>
              <a:rPr lang="en-GB" sz="1400" b="1" i="0" u="none" strike="noStrike" kern="1200" spc="0" baseline="0" dirty="0">
                <a:solidFill>
                  <a:srgbClr val="C00000"/>
                </a:solidFill>
                <a:latin typeface="Arial" panose="020B0604020202020204" pitchFamily="34" charset="0"/>
                <a:cs typeface="Arial" panose="020B0604020202020204" pitchFamily="34" charset="0"/>
              </a:rPr>
              <a:t>August to October 2025 and 2024 fieldwork</a:t>
            </a:r>
            <a:r>
              <a:rPr lang="en-GB" sz="1400" b="1" i="0" u="none" strike="noStrike" baseline="0" dirty="0">
                <a:solidFill>
                  <a:srgbClr val="C00000"/>
                </a:solidFill>
                <a:effectLst/>
                <a:latin typeface="Arial" panose="020B0604020202020204" pitchFamily="34" charset="0"/>
                <a:cs typeface="Arial" panose="020B0604020202020204" pitchFamily="34" charset="0"/>
              </a:rPr>
              <a:t>, UK </a:t>
            </a:r>
          </a:p>
        </c:rich>
      </c:tx>
      <c:layout>
        <c:manualLayout>
          <c:xMode val="edge"/>
          <c:yMode val="edge"/>
          <c:x val="3.6010710769320345E-3"/>
          <c:y val="0"/>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rgbClr val="C00000"/>
              </a:solidFill>
              <a:latin typeface="+mn-lt"/>
              <a:ea typeface="+mn-ea"/>
              <a:cs typeface="+mn-cs"/>
            </a:defRPr>
          </a:pPr>
          <a:endParaRPr lang="en-US"/>
        </a:p>
      </c:txPr>
    </c:title>
    <c:autoTitleDeleted val="0"/>
    <c:plotArea>
      <c:layout>
        <c:manualLayout>
          <c:layoutTarget val="inner"/>
          <c:xMode val="edge"/>
          <c:yMode val="edge"/>
          <c:x val="0.21152786166920734"/>
          <c:y val="0.25824803068831692"/>
          <c:w val="0.77380948752122769"/>
          <c:h val="0.5780131103229621"/>
        </c:manualLayout>
      </c:layout>
      <c:barChart>
        <c:barDir val="col"/>
        <c:grouping val="percentStacked"/>
        <c:varyColors val="0"/>
        <c:ser>
          <c:idx val="0"/>
          <c:order val="0"/>
          <c:tx>
            <c:strRef>
              <c:f>Sheet1!$A$1</c:f>
              <c:strCache>
                <c:ptCount val="1"/>
                <c:pt idx="0">
                  <c:v> </c:v>
                </c:pt>
              </c:strCache>
            </c:strRef>
          </c:tx>
          <c:spPr>
            <a:solidFill>
              <a:schemeClr val="accent1"/>
            </a:solidFill>
            <a:ln>
              <a:noFill/>
            </a:ln>
            <a:effectLst/>
          </c:spPr>
          <c:invertIfNegative val="0"/>
          <c:cat>
            <c:strRef>
              <c:f>Sheet1!$A$2:$A$10</c:f>
              <c:strCache>
                <c:ptCount val="2"/>
                <c:pt idx="0">
                  <c:v>UK next 12 months intenders 2025</c:v>
                </c:pt>
                <c:pt idx="1">
                  <c:v>UK next 12 months intenders 2024</c:v>
                </c:pt>
              </c:strCache>
            </c:strRef>
          </c:cat>
          <c:val>
            <c:numRef>
              <c:f>Sheet1!$A$2:$A$10</c:f>
              <c:numCache>
                <c:formatCode>0</c:formatCode>
                <c:ptCount val="2"/>
                <c:pt idx="0">
                  <c:v>0</c:v>
                </c:pt>
                <c:pt idx="1">
                  <c:v>0</c:v>
                </c:pt>
              </c:numCache>
            </c:numRef>
          </c:val>
          <c:extLst>
            <c:ext xmlns:c16="http://schemas.microsoft.com/office/drawing/2014/chart" uri="{C3380CC4-5D6E-409C-BE32-E72D297353CC}">
              <c16:uniqueId val="{00000000-F9BA-4D8C-AD6A-885085E97184}"/>
            </c:ext>
          </c:extLst>
        </c:ser>
        <c:ser>
          <c:idx val="1"/>
          <c:order val="1"/>
          <c:tx>
            <c:strRef>
              <c:f>Sheet1!$B$1</c:f>
              <c:strCache>
                <c:ptCount val="1"/>
                <c:pt idx="0">
                  <c:v>Will take more</c:v>
                </c:pt>
              </c:strCache>
            </c:strRef>
          </c:tx>
          <c:spPr>
            <a:solidFill>
              <a:srgbClr val="00B050"/>
            </a:solidFill>
            <a:ln w="19050">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2"/>
                <c:pt idx="0">
                  <c:v>UK next 12 months intenders 2025</c:v>
                </c:pt>
                <c:pt idx="1">
                  <c:v>UK next 12 months intenders 2024</c:v>
                </c:pt>
              </c:strCache>
            </c:strRef>
          </c:cat>
          <c:val>
            <c:numRef>
              <c:f>Sheet1!$B$2:$B$10</c:f>
              <c:numCache>
                <c:formatCode>0</c:formatCode>
                <c:ptCount val="2"/>
                <c:pt idx="0">
                  <c:v>25.278151102500001</c:v>
                </c:pt>
                <c:pt idx="1">
                  <c:v>26.202157743450002</c:v>
                </c:pt>
              </c:numCache>
            </c:numRef>
          </c:val>
          <c:extLst>
            <c:ext xmlns:c16="http://schemas.microsoft.com/office/drawing/2014/chart" uri="{C3380CC4-5D6E-409C-BE32-E72D297353CC}">
              <c16:uniqueId val="{00000001-F9BA-4D8C-AD6A-885085E97184}"/>
            </c:ext>
          </c:extLst>
        </c:ser>
        <c:ser>
          <c:idx val="2"/>
          <c:order val="2"/>
          <c:tx>
            <c:strRef>
              <c:f>Sheet1!$C$1</c:f>
              <c:strCache>
                <c:ptCount val="1"/>
                <c:pt idx="0">
                  <c:v>Will take fewer</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2"/>
                <c:pt idx="0">
                  <c:v>UK next 12 months intenders 2025</c:v>
                </c:pt>
                <c:pt idx="1">
                  <c:v>UK next 12 months intenders 2024</c:v>
                </c:pt>
              </c:strCache>
            </c:strRef>
          </c:cat>
          <c:val>
            <c:numRef>
              <c:f>Sheet1!$C$2:$C$10</c:f>
              <c:numCache>
                <c:formatCode>0</c:formatCode>
                <c:ptCount val="2"/>
                <c:pt idx="0">
                  <c:v>19.805572505459999</c:v>
                </c:pt>
                <c:pt idx="1">
                  <c:v>18.288422497940001</c:v>
                </c:pt>
              </c:numCache>
            </c:numRef>
          </c:val>
          <c:extLst>
            <c:ext xmlns:c16="http://schemas.microsoft.com/office/drawing/2014/chart" uri="{C3380CC4-5D6E-409C-BE32-E72D297353CC}">
              <c16:uniqueId val="{00000002-F9BA-4D8C-AD6A-885085E97184}"/>
            </c:ext>
          </c:extLst>
        </c:ser>
        <c:ser>
          <c:idx val="3"/>
          <c:order val="3"/>
          <c:tx>
            <c:strRef>
              <c:f>Sheet1!$D$1</c:f>
              <c:strCache>
                <c:ptCount val="1"/>
                <c:pt idx="0">
                  <c:v>Will take about the same</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2"/>
                <c:pt idx="0">
                  <c:v>UK next 12 months intenders 2025</c:v>
                </c:pt>
                <c:pt idx="1">
                  <c:v>UK next 12 months intenders 2024</c:v>
                </c:pt>
              </c:strCache>
            </c:strRef>
          </c:cat>
          <c:val>
            <c:numRef>
              <c:f>Sheet1!$D$2:$D$10</c:f>
              <c:numCache>
                <c:formatCode>0</c:formatCode>
                <c:ptCount val="2"/>
                <c:pt idx="0">
                  <c:v>40.785991086039999</c:v>
                </c:pt>
                <c:pt idx="1">
                  <c:v>39.95957628483</c:v>
                </c:pt>
              </c:numCache>
            </c:numRef>
          </c:val>
          <c:extLst>
            <c:ext xmlns:c16="http://schemas.microsoft.com/office/drawing/2014/chart" uri="{C3380CC4-5D6E-409C-BE32-E72D297353CC}">
              <c16:uniqueId val="{00000003-F9BA-4D8C-AD6A-885085E97184}"/>
            </c:ext>
          </c:extLst>
        </c:ser>
        <c:ser>
          <c:idx val="4"/>
          <c:order val="4"/>
          <c:tx>
            <c:strRef>
              <c:f>Sheet1!$E$1</c:f>
              <c:strCache>
                <c:ptCount val="1"/>
                <c:pt idx="0">
                  <c:v>Don’t know/not sure yet</c:v>
                </c:pt>
              </c:strCache>
            </c:strRef>
          </c:tx>
          <c:spPr>
            <a:solidFill>
              <a:schemeClr val="bg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2"/>
                <c:pt idx="0">
                  <c:v>UK next 12 months intenders 2025</c:v>
                </c:pt>
                <c:pt idx="1">
                  <c:v>UK next 12 months intenders 2024</c:v>
                </c:pt>
              </c:strCache>
            </c:strRef>
          </c:cat>
          <c:val>
            <c:numRef>
              <c:f>Sheet1!$E$2:$E$10</c:f>
              <c:numCache>
                <c:formatCode>0</c:formatCode>
                <c:ptCount val="2"/>
                <c:pt idx="0">
                  <c:v>14.130285305999999</c:v>
                </c:pt>
                <c:pt idx="1">
                  <c:v>15.54984347377</c:v>
                </c:pt>
              </c:numCache>
            </c:numRef>
          </c:val>
          <c:extLst>
            <c:ext xmlns:c16="http://schemas.microsoft.com/office/drawing/2014/chart" uri="{C3380CC4-5D6E-409C-BE32-E72D297353CC}">
              <c16:uniqueId val="{00000004-F9BA-4D8C-AD6A-885085E97184}"/>
            </c:ext>
          </c:extLst>
        </c:ser>
        <c:dLbls>
          <c:showLegendKey val="0"/>
          <c:showVal val="0"/>
          <c:showCatName val="0"/>
          <c:showSerName val="0"/>
          <c:showPercent val="0"/>
          <c:showBubbleSize val="0"/>
        </c:dLbls>
        <c:gapWidth val="150"/>
        <c:overlap val="100"/>
        <c:axId val="1018736528"/>
        <c:axId val="1018718576"/>
      </c:barChart>
      <c:catAx>
        <c:axId val="1018736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crossAx val="1018718576"/>
        <c:crosses val="autoZero"/>
        <c:auto val="1"/>
        <c:lblAlgn val="ctr"/>
        <c:lblOffset val="100"/>
        <c:noMultiLvlLbl val="0"/>
      </c:catAx>
      <c:valAx>
        <c:axId val="1018718576"/>
        <c:scaling>
          <c:orientation val="minMax"/>
          <c:max val="1"/>
        </c:scaling>
        <c:delete val="1"/>
        <c:axPos val="l"/>
        <c:majorGridlines>
          <c:spPr>
            <a:ln w="9525" cap="flat" cmpd="sng" algn="ctr">
              <a:solidFill>
                <a:schemeClr val="bg1"/>
              </a:solidFill>
              <a:round/>
            </a:ln>
            <a:effectLst/>
          </c:spPr>
        </c:majorGridlines>
        <c:numFmt formatCode="0%" sourceLinked="1"/>
        <c:majorTickMark val="out"/>
        <c:minorTickMark val="none"/>
        <c:tickLblPos val="nextTo"/>
        <c:crossAx val="1018736528"/>
        <c:crosses val="autoZero"/>
        <c:crossBetween val="between"/>
      </c:valAx>
      <c:spPr>
        <a:noFill/>
        <a:ln>
          <a:noFill/>
        </a:ln>
        <a:effectLst/>
      </c:spPr>
    </c:plotArea>
    <c:legend>
      <c:legendPos val="l"/>
      <c:legendEntry>
        <c:idx val="4"/>
        <c:delete val="1"/>
      </c:legendEntry>
      <c:layout>
        <c:manualLayout>
          <c:xMode val="edge"/>
          <c:yMode val="edge"/>
          <c:x val="2.258241237265458E-2"/>
          <c:y val="0.24689707410003983"/>
          <c:w val="0.17916056194555724"/>
          <c:h val="0.61314300745220618"/>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400" b="0" i="0" u="none" strike="noStrike" kern="1200" spc="0" baseline="0">
                <a:solidFill>
                  <a:srgbClr val="C00000"/>
                </a:solidFill>
                <a:latin typeface="+mn-lt"/>
                <a:ea typeface="+mn-ea"/>
                <a:cs typeface="+mn-cs"/>
              </a:defRPr>
            </a:pPr>
            <a:r>
              <a:rPr lang="en-GB" sz="1400" b="1" dirty="0">
                <a:solidFill>
                  <a:srgbClr val="C00000"/>
                </a:solidFill>
              </a:rPr>
              <a:t>Figure 23. Proportion</a:t>
            </a:r>
            <a:r>
              <a:rPr lang="en-GB" sz="1400" b="1" baseline="0" dirty="0">
                <a:solidFill>
                  <a:srgbClr val="C00000"/>
                </a:solidFill>
              </a:rPr>
              <a:t> </a:t>
            </a:r>
            <a:r>
              <a:rPr lang="en-GB" sz="1400" b="1" dirty="0">
                <a:solidFill>
                  <a:srgbClr val="C00000"/>
                </a:solidFill>
              </a:rPr>
              <a:t>anticipating going on </a:t>
            </a:r>
            <a:r>
              <a:rPr lang="en-GB" sz="1400" b="1" u="sng" dirty="0">
                <a:solidFill>
                  <a:srgbClr val="C00000"/>
                </a:solidFill>
              </a:rPr>
              <a:t>next overnight UK trip</a:t>
            </a:r>
            <a:r>
              <a:rPr lang="en-GB" sz="1400" b="1" dirty="0">
                <a:solidFill>
                  <a:srgbClr val="C00000"/>
                </a:solidFill>
              </a:rPr>
              <a:t>, Percentage,</a:t>
            </a:r>
            <a:r>
              <a:rPr lang="en-GB" sz="1400" b="1" baseline="0" dirty="0">
                <a:solidFill>
                  <a:srgbClr val="C00000"/>
                </a:solidFill>
              </a:rPr>
              <a:t> August to October 2025 and 2024 fieldwork</a:t>
            </a:r>
            <a:r>
              <a:rPr lang="en-GB" sz="1400" b="1" dirty="0">
                <a:solidFill>
                  <a:srgbClr val="C00000"/>
                </a:solidFill>
              </a:rPr>
              <a:t>, UK</a:t>
            </a:r>
          </a:p>
        </c:rich>
      </c:tx>
      <c:layout>
        <c:manualLayout>
          <c:xMode val="edge"/>
          <c:yMode val="edge"/>
          <c:x val="3.0558045627063084E-2"/>
          <c:y val="1.9524268050273002E-2"/>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rgbClr val="C00000"/>
              </a:solidFill>
              <a:latin typeface="+mn-lt"/>
              <a:ea typeface="+mn-ea"/>
              <a:cs typeface="+mn-cs"/>
            </a:defRPr>
          </a:pPr>
          <a:endParaRPr lang="en-US"/>
        </a:p>
      </c:txPr>
    </c:title>
    <c:autoTitleDeleted val="0"/>
    <c:plotArea>
      <c:layout>
        <c:manualLayout>
          <c:layoutTarget val="inner"/>
          <c:xMode val="edge"/>
          <c:yMode val="edge"/>
          <c:x val="3.5324118797013138E-2"/>
          <c:y val="0.22245524257209459"/>
          <c:w val="0.95667582774169158"/>
          <c:h val="0.59483738030046274"/>
        </c:manualLayout>
      </c:layout>
      <c:barChart>
        <c:barDir val="col"/>
        <c:grouping val="clustered"/>
        <c:varyColors val="0"/>
        <c:ser>
          <c:idx val="0"/>
          <c:order val="0"/>
          <c:tx>
            <c:strRef>
              <c:f>Sheet1!$B$1</c:f>
              <c:strCache>
                <c:ptCount val="1"/>
                <c:pt idx="0">
                  <c:v>August-October 2025 data</c:v>
                </c:pt>
              </c:strCache>
            </c:strRef>
          </c:tx>
          <c:spPr>
            <a:solidFill>
              <a:schemeClr val="accent1"/>
            </a:solidFill>
            <a:ln>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In the next 12 months</c:v>
                </c:pt>
                <c:pt idx="1">
                  <c:v>Autumn 2025</c:v>
                </c:pt>
                <c:pt idx="2">
                  <c:v>Winter 2025</c:v>
                </c:pt>
              </c:strCache>
            </c:strRef>
          </c:cat>
          <c:val>
            <c:numRef>
              <c:f>Sheet1!$B$2:$B$4</c:f>
              <c:numCache>
                <c:formatCode>0</c:formatCode>
                <c:ptCount val="3"/>
                <c:pt idx="0">
                  <c:v>75.643245127940006</c:v>
                </c:pt>
                <c:pt idx="1">
                  <c:v>32.073909305619999</c:v>
                </c:pt>
                <c:pt idx="2">
                  <c:v>9.2966242245479993</c:v>
                </c:pt>
              </c:numCache>
            </c:numRef>
          </c:val>
          <c:extLst>
            <c:ext xmlns:c16="http://schemas.microsoft.com/office/drawing/2014/chart" uri="{C3380CC4-5D6E-409C-BE32-E72D297353CC}">
              <c16:uniqueId val="{00000000-EFC3-4210-AF80-18A7B68A693D}"/>
            </c:ext>
          </c:extLst>
        </c:ser>
        <c:ser>
          <c:idx val="1"/>
          <c:order val="1"/>
          <c:tx>
            <c:strRef>
              <c:f>Sheet1!$C$1</c:f>
              <c:strCache>
                <c:ptCount val="1"/>
                <c:pt idx="0">
                  <c:v>August-October 2024 data</c:v>
                </c:pt>
              </c:strCache>
            </c:strRef>
          </c:tx>
          <c:spPr>
            <a:solidFill>
              <a:schemeClr val="bg1"/>
            </a:solidFill>
            <a:ln w="19050">
              <a:solidFill>
                <a:srgbClr val="1E154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In the next 12 months</c:v>
                </c:pt>
                <c:pt idx="1">
                  <c:v>Autumn 2025</c:v>
                </c:pt>
                <c:pt idx="2">
                  <c:v>Winter 2025</c:v>
                </c:pt>
              </c:strCache>
            </c:strRef>
          </c:cat>
          <c:val>
            <c:numRef>
              <c:f>Sheet1!$C$2:$C$4</c:f>
              <c:numCache>
                <c:formatCode>0</c:formatCode>
                <c:ptCount val="3"/>
                <c:pt idx="0">
                  <c:v>77.81358392416</c:v>
                </c:pt>
                <c:pt idx="1">
                  <c:v>30.084692081659998</c:v>
                </c:pt>
                <c:pt idx="2">
                  <c:v>10.29218676681</c:v>
                </c:pt>
              </c:numCache>
            </c:numRef>
          </c:val>
          <c:extLst>
            <c:ext xmlns:c16="http://schemas.microsoft.com/office/drawing/2014/chart" uri="{C3380CC4-5D6E-409C-BE32-E72D297353CC}">
              <c16:uniqueId val="{00000001-EFC3-4210-AF80-18A7B68A693D}"/>
            </c:ext>
          </c:extLst>
        </c:ser>
        <c:dLbls>
          <c:showLegendKey val="0"/>
          <c:showVal val="0"/>
          <c:showCatName val="0"/>
          <c:showSerName val="0"/>
          <c:showPercent val="0"/>
          <c:showBubbleSize val="0"/>
        </c:dLbls>
        <c:gapWidth val="219"/>
        <c:axId val="-573539232"/>
        <c:axId val="-573556640"/>
      </c:barChart>
      <c:catAx>
        <c:axId val="-573539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crossAx val="-573556640"/>
        <c:crosses val="autoZero"/>
        <c:auto val="1"/>
        <c:lblAlgn val="ctr"/>
        <c:lblOffset val="100"/>
        <c:noMultiLvlLbl val="0"/>
      </c:catAx>
      <c:valAx>
        <c:axId val="-573556640"/>
        <c:scaling>
          <c:orientation val="minMax"/>
          <c:max val="100"/>
        </c:scaling>
        <c:delete val="1"/>
        <c:axPos val="l"/>
        <c:numFmt formatCode="0" sourceLinked="1"/>
        <c:majorTickMark val="out"/>
        <c:minorTickMark val="none"/>
        <c:tickLblPos val="nextTo"/>
        <c:crossAx val="-573539232"/>
        <c:crosses val="autoZero"/>
        <c:crossBetween val="between"/>
      </c:valAx>
      <c:spPr>
        <a:noFill/>
        <a:ln>
          <a:noFill/>
        </a:ln>
        <a:effectLst/>
      </c:spPr>
    </c:plotArea>
    <c:legend>
      <c:legendPos val="t"/>
      <c:layout>
        <c:manualLayout>
          <c:xMode val="edge"/>
          <c:yMode val="edge"/>
          <c:x val="0.20145390614129849"/>
          <c:y val="0.19826289196203564"/>
          <c:w val="0.62376941143151299"/>
          <c:h val="0.11574411182919313"/>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400" b="0" i="0" u="none" strike="noStrike" kern="1200" spc="0" baseline="0">
                <a:solidFill>
                  <a:srgbClr val="C00000"/>
                </a:solidFill>
                <a:latin typeface="Arial" panose="020B0604020202020204" pitchFamily="34" charset="0"/>
                <a:ea typeface="+mn-ea"/>
                <a:cs typeface="Arial" panose="020B0604020202020204" pitchFamily="34" charset="0"/>
              </a:defRPr>
            </a:pPr>
            <a:r>
              <a:rPr lang="en-GB" sz="1400" b="1" dirty="0">
                <a:solidFill>
                  <a:srgbClr val="C00000"/>
                </a:solidFill>
                <a:latin typeface="Arial" panose="020B0604020202020204" pitchFamily="34" charset="0"/>
                <a:cs typeface="Arial" panose="020B0604020202020204" pitchFamily="34" charset="0"/>
              </a:rPr>
              <a:t>Figure 24a. Where planning on staying on next UK overnight </a:t>
            </a:r>
            <a:r>
              <a:rPr lang="en-GB" sz="1400" b="1" u="sng" dirty="0">
                <a:solidFill>
                  <a:srgbClr val="C00000"/>
                </a:solidFill>
                <a:latin typeface="Arial" panose="020B0604020202020204" pitchFamily="34" charset="0"/>
                <a:cs typeface="Arial" panose="020B0604020202020204" pitchFamily="34" charset="0"/>
              </a:rPr>
              <a:t>trip in </a:t>
            </a:r>
            <a:r>
              <a:rPr lang="en-GB" sz="1400" b="1" i="0" u="sng" strike="noStrike" kern="1200" spc="0" baseline="0" dirty="0">
                <a:solidFill>
                  <a:srgbClr val="C00000"/>
                </a:solidFill>
                <a:latin typeface="Arial" panose="020B0604020202020204" pitchFamily="34" charset="0"/>
                <a:cs typeface="Arial" panose="020B0604020202020204" pitchFamily="34" charset="0"/>
              </a:rPr>
              <a:t>Autumn 2025</a:t>
            </a:r>
            <a:r>
              <a:rPr lang="en-GB" sz="1400" b="1" dirty="0">
                <a:solidFill>
                  <a:srgbClr val="C00000"/>
                </a:solidFill>
                <a:latin typeface="Arial" panose="020B0604020202020204" pitchFamily="34" charset="0"/>
                <a:cs typeface="Arial" panose="020B0604020202020204" pitchFamily="34" charset="0"/>
              </a:rPr>
              <a:t>, Percentage, </a:t>
            </a:r>
            <a:r>
              <a:rPr lang="en-GB" sz="1400" b="1" i="0" u="none" strike="noStrike" kern="1200" spc="0" baseline="0" dirty="0">
                <a:solidFill>
                  <a:srgbClr val="C00000"/>
                </a:solidFill>
                <a:latin typeface="Arial" panose="020B0604020202020204" pitchFamily="34" charset="0"/>
                <a:cs typeface="Arial" panose="020B0604020202020204" pitchFamily="34" charset="0"/>
              </a:rPr>
              <a:t>August to October 2025 and 2024 fieldwork</a:t>
            </a:r>
            <a:r>
              <a:rPr lang="en-GB" sz="1400" b="1" dirty="0">
                <a:solidFill>
                  <a:srgbClr val="C00000"/>
                </a:solidFill>
                <a:latin typeface="Arial" panose="020B0604020202020204" pitchFamily="34" charset="0"/>
                <a:cs typeface="Arial" panose="020B0604020202020204" pitchFamily="34" charset="0"/>
              </a:rPr>
              <a:t>, UK</a:t>
            </a:r>
          </a:p>
        </c:rich>
      </c:tx>
      <c:layout>
        <c:manualLayout>
          <c:xMode val="edge"/>
          <c:yMode val="edge"/>
          <c:x val="1.4762338156960675E-3"/>
          <c:y val="0"/>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rgbClr val="C00000"/>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1.7751282496008124E-2"/>
          <c:y val="0.20467989098161388"/>
          <c:w val="0.9822487175039919"/>
          <c:h val="0.47032881130822501"/>
        </c:manualLayout>
      </c:layout>
      <c:barChart>
        <c:barDir val="col"/>
        <c:grouping val="clustered"/>
        <c:varyColors val="0"/>
        <c:ser>
          <c:idx val="0"/>
          <c:order val="0"/>
          <c:tx>
            <c:strRef>
              <c:f>Sheet1!$B$1</c:f>
              <c:strCache>
                <c:ptCount val="1"/>
                <c:pt idx="0">
                  <c:v>August  - October  2025 data</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London</c:v>
                </c:pt>
                <c:pt idx="1">
                  <c:v>North West </c:v>
                </c:pt>
                <c:pt idx="2">
                  <c:v>South West </c:v>
                </c:pt>
                <c:pt idx="3">
                  <c:v>Scotland</c:v>
                </c:pt>
                <c:pt idx="4">
                  <c:v>Yorkshire &amp; the Humber </c:v>
                </c:pt>
                <c:pt idx="5">
                  <c:v>East of England </c:v>
                </c:pt>
                <c:pt idx="6">
                  <c:v>South East </c:v>
                </c:pt>
                <c:pt idx="7">
                  <c:v>Wales</c:v>
                </c:pt>
                <c:pt idx="8">
                  <c:v>West Midlands </c:v>
                </c:pt>
                <c:pt idx="9">
                  <c:v>East Midlands </c:v>
                </c:pt>
                <c:pt idx="10">
                  <c:v>North East </c:v>
                </c:pt>
                <c:pt idx="11">
                  <c:v>Northern Ireland</c:v>
                </c:pt>
              </c:strCache>
            </c:strRef>
          </c:cat>
          <c:val>
            <c:numRef>
              <c:f>Sheet1!$B$2:$B$13</c:f>
              <c:numCache>
                <c:formatCode>0</c:formatCode>
                <c:ptCount val="12"/>
                <c:pt idx="0">
                  <c:v>19.846213269669999</c:v>
                </c:pt>
                <c:pt idx="1">
                  <c:v>14.291265231780001</c:v>
                </c:pt>
                <c:pt idx="2">
                  <c:v>14.2489106988</c:v>
                </c:pt>
                <c:pt idx="3">
                  <c:v>11.602739998240001</c:v>
                </c:pt>
                <c:pt idx="4">
                  <c:v>11.48528618243</c:v>
                </c:pt>
                <c:pt idx="5">
                  <c:v>11.40437009747</c:v>
                </c:pt>
                <c:pt idx="6">
                  <c:v>10.700610882019999</c:v>
                </c:pt>
                <c:pt idx="7">
                  <c:v>8.0913486187100006</c:v>
                </c:pt>
                <c:pt idx="8">
                  <c:v>7.4047238874900003</c:v>
                </c:pt>
                <c:pt idx="9">
                  <c:v>6.6869149703059998</c:v>
                </c:pt>
                <c:pt idx="10">
                  <c:v>6.0052524422250002</c:v>
                </c:pt>
                <c:pt idx="11">
                  <c:v>2.3820863587529999</c:v>
                </c:pt>
              </c:numCache>
            </c:numRef>
          </c:val>
          <c:extLst>
            <c:ext xmlns:c16="http://schemas.microsoft.com/office/drawing/2014/chart" uri="{C3380CC4-5D6E-409C-BE32-E72D297353CC}">
              <c16:uniqueId val="{00000000-1D76-45C8-A0B6-742E26780EBE}"/>
            </c:ext>
          </c:extLst>
        </c:ser>
        <c:ser>
          <c:idx val="1"/>
          <c:order val="1"/>
          <c:tx>
            <c:strRef>
              <c:f>Sheet1!$C$1</c:f>
              <c:strCache>
                <c:ptCount val="1"/>
                <c:pt idx="0">
                  <c:v>August - October  2024 data</c:v>
                </c:pt>
              </c:strCache>
            </c:strRef>
          </c:tx>
          <c:spPr>
            <a:noFill/>
            <a:ln>
              <a:solidFill>
                <a:srgbClr val="1E1541"/>
              </a:solidFill>
            </a:ln>
            <a:effectLst/>
          </c:spPr>
          <c:invertIfNegative val="0"/>
          <c:dLbls>
            <c:dLbl>
              <c:idx val="0"/>
              <c:layout>
                <c:manualLayout>
                  <c:x val="6.8125615767950709E-3"/>
                  <c:y val="2.876295295422651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D76-45C8-A0B6-742E26780EBE}"/>
                </c:ext>
              </c:extLst>
            </c:dLbl>
            <c:dLbl>
              <c:idx val="1"/>
              <c:layout>
                <c:manualLayout>
                  <c:x val="6.8125615767950709E-3"/>
                  <c:y val="1.43814764771134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D76-45C8-A0B6-742E26780EBE}"/>
                </c:ext>
              </c:extLst>
            </c:dLbl>
            <c:dLbl>
              <c:idx val="2"/>
              <c:layout>
                <c:manualLayout>
                  <c:x val="9.0834154357267889E-3"/>
                  <c:y val="-1.0546294251525439E-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D76-45C8-A0B6-742E26780EBE}"/>
                </c:ext>
              </c:extLst>
            </c:dLbl>
            <c:dLbl>
              <c:idx val="3"/>
              <c:layout>
                <c:manualLayout>
                  <c:x val="1.1354269294658445E-2"/>
                  <c:y val="1.43814764771134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D76-45C8-A0B6-742E26780EBE}"/>
                </c:ext>
              </c:extLst>
            </c:dLbl>
            <c:dLbl>
              <c:idx val="4"/>
              <c:layout>
                <c:manualLayout>
                  <c:x val="1.5895977012521881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D76-45C8-A0B6-742E26780EBE}"/>
                </c:ext>
              </c:extLst>
            </c:dLbl>
            <c:dLbl>
              <c:idx val="5"/>
              <c:layout>
                <c:manualLayout>
                  <c:x val="6.8125615767950917E-3"/>
                  <c:y val="-1.0546294251525439E-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D76-45C8-A0B6-742E26780EBE}"/>
                </c:ext>
              </c:extLst>
            </c:dLbl>
            <c:dLbl>
              <c:idx val="6"/>
              <c:layout>
                <c:manualLayout>
                  <c:x val="9.0834154357267889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D76-45C8-A0B6-742E26780EBE}"/>
                </c:ext>
              </c:extLst>
            </c:dLbl>
            <c:dLbl>
              <c:idx val="7"/>
              <c:layout>
                <c:manualLayout>
                  <c:x val="2.2708538589316972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1D76-45C8-A0B6-742E26780EBE}"/>
                </c:ext>
              </c:extLst>
            </c:dLbl>
            <c:dLbl>
              <c:idx val="8"/>
              <c:layout>
                <c:manualLayout>
                  <c:x val="9.0834154357268722E-3"/>
                  <c:y val="-1.0546294251525439E-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D76-45C8-A0B6-742E26780EBE}"/>
                </c:ext>
              </c:extLst>
            </c:dLbl>
            <c:dLbl>
              <c:idx val="9"/>
              <c:layout>
                <c:manualLayout>
                  <c:x val="1.3625123153590183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1D76-45C8-A0B6-742E26780EBE}"/>
                </c:ext>
              </c:extLst>
            </c:dLbl>
            <c:dLbl>
              <c:idx val="10"/>
              <c:layout>
                <c:manualLayout>
                  <c:x val="1.1354269294658487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D76-45C8-A0B6-742E26780EBE}"/>
                </c:ext>
              </c:extLst>
            </c:dLbl>
            <c:dLbl>
              <c:idx val="11"/>
              <c:layout>
                <c:manualLayout>
                  <c:x val="1.1354269294658487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1D76-45C8-A0B6-742E26780EBE}"/>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London</c:v>
                </c:pt>
                <c:pt idx="1">
                  <c:v>North West </c:v>
                </c:pt>
                <c:pt idx="2">
                  <c:v>South West </c:v>
                </c:pt>
                <c:pt idx="3">
                  <c:v>Scotland</c:v>
                </c:pt>
                <c:pt idx="4">
                  <c:v>Yorkshire &amp; the Humber </c:v>
                </c:pt>
                <c:pt idx="5">
                  <c:v>East of England </c:v>
                </c:pt>
                <c:pt idx="6">
                  <c:v>South East </c:v>
                </c:pt>
                <c:pt idx="7">
                  <c:v>Wales</c:v>
                </c:pt>
                <c:pt idx="8">
                  <c:v>West Midlands </c:v>
                </c:pt>
                <c:pt idx="9">
                  <c:v>East Midlands </c:v>
                </c:pt>
                <c:pt idx="10">
                  <c:v>North East </c:v>
                </c:pt>
                <c:pt idx="11">
                  <c:v>Northern Ireland</c:v>
                </c:pt>
              </c:strCache>
            </c:strRef>
          </c:cat>
          <c:val>
            <c:numRef>
              <c:f>Sheet1!$C$2:$C$13</c:f>
              <c:numCache>
                <c:formatCode>0</c:formatCode>
                <c:ptCount val="12"/>
                <c:pt idx="0">
                  <c:v>16.921446015370002</c:v>
                </c:pt>
                <c:pt idx="1">
                  <c:v>14.432156322140001</c:v>
                </c:pt>
                <c:pt idx="2">
                  <c:v>14.97660938271</c:v>
                </c:pt>
                <c:pt idx="3">
                  <c:v>12.488063315670001</c:v>
                </c:pt>
                <c:pt idx="4">
                  <c:v>11.392222295130001</c:v>
                </c:pt>
                <c:pt idx="5">
                  <c:v>9.9823018658479992</c:v>
                </c:pt>
                <c:pt idx="6">
                  <c:v>10.16673964758</c:v>
                </c:pt>
                <c:pt idx="7">
                  <c:v>8.7193751675229993</c:v>
                </c:pt>
                <c:pt idx="8">
                  <c:v>6.7655710204000004</c:v>
                </c:pt>
                <c:pt idx="9">
                  <c:v>5.9467219346649998</c:v>
                </c:pt>
                <c:pt idx="10">
                  <c:v>7.3108356796129996</c:v>
                </c:pt>
                <c:pt idx="11">
                  <c:v>1.704271943472</c:v>
                </c:pt>
              </c:numCache>
            </c:numRef>
          </c:val>
          <c:extLst>
            <c:ext xmlns:c16="http://schemas.microsoft.com/office/drawing/2014/chart" uri="{C3380CC4-5D6E-409C-BE32-E72D297353CC}">
              <c16:uniqueId val="{0000000D-1D76-45C8-A0B6-742E26780EBE}"/>
            </c:ext>
          </c:extLst>
        </c:ser>
        <c:dLbls>
          <c:showLegendKey val="0"/>
          <c:showVal val="0"/>
          <c:showCatName val="0"/>
          <c:showSerName val="0"/>
          <c:showPercent val="0"/>
          <c:showBubbleSize val="0"/>
        </c:dLbls>
        <c:gapWidth val="110"/>
        <c:axId val="-986356160"/>
        <c:axId val="-986357248"/>
      </c:barChart>
      <c:catAx>
        <c:axId val="-986356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crossAx val="-986357248"/>
        <c:crosses val="autoZero"/>
        <c:auto val="1"/>
        <c:lblAlgn val="ctr"/>
        <c:lblOffset val="100"/>
        <c:noMultiLvlLbl val="0"/>
      </c:catAx>
      <c:valAx>
        <c:axId val="-986357248"/>
        <c:scaling>
          <c:orientation val="minMax"/>
          <c:max val="50"/>
        </c:scaling>
        <c:delete val="1"/>
        <c:axPos val="l"/>
        <c:numFmt formatCode="0" sourceLinked="1"/>
        <c:majorTickMark val="out"/>
        <c:minorTickMark val="none"/>
        <c:tickLblPos val="nextTo"/>
        <c:crossAx val="-986356160"/>
        <c:crosses val="autoZero"/>
        <c:crossBetween val="between"/>
      </c:valAx>
      <c:spPr>
        <a:noFill/>
        <a:ln>
          <a:noFill/>
        </a:ln>
        <a:effectLst/>
      </c:spPr>
    </c:plotArea>
    <c:legend>
      <c:legendPos val="t"/>
      <c:layout>
        <c:manualLayout>
          <c:xMode val="edge"/>
          <c:yMode val="edge"/>
          <c:x val="0"/>
          <c:y val="0.16548980271358341"/>
          <c:w val="0.91135426929465846"/>
          <c:h val="0.2125650167300735"/>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400" b="0" i="0" u="none" strike="noStrike" kern="1200" spc="0" baseline="0">
                <a:solidFill>
                  <a:srgbClr val="C00000"/>
                </a:solidFill>
                <a:latin typeface="+mn-lt"/>
                <a:ea typeface="+mn-ea"/>
                <a:cs typeface="+mn-cs"/>
              </a:defRPr>
            </a:pPr>
            <a:r>
              <a:rPr lang="en-GB" sz="1400" b="1" dirty="0">
                <a:solidFill>
                  <a:srgbClr val="C00000"/>
                </a:solidFill>
              </a:rPr>
              <a:t>Figure 24b. Where planning on staying on next UK overnight </a:t>
            </a:r>
            <a:r>
              <a:rPr lang="en-GB" sz="1400" b="1" u="sng" dirty="0">
                <a:solidFill>
                  <a:srgbClr val="C00000"/>
                </a:solidFill>
              </a:rPr>
              <a:t>trip in Winter </a:t>
            </a:r>
            <a:r>
              <a:rPr lang="en-GB" sz="1400" b="1" u="sng" baseline="0" dirty="0">
                <a:solidFill>
                  <a:srgbClr val="C00000"/>
                </a:solidFill>
              </a:rPr>
              <a:t>2026</a:t>
            </a:r>
            <a:r>
              <a:rPr lang="en-GB" sz="1400" b="1" u="none" dirty="0">
                <a:solidFill>
                  <a:srgbClr val="C00000"/>
                </a:solidFill>
              </a:rPr>
              <a:t>, </a:t>
            </a:r>
            <a:r>
              <a:rPr lang="en-GB" sz="1400" b="1" dirty="0">
                <a:solidFill>
                  <a:srgbClr val="C00000"/>
                </a:solidFill>
              </a:rPr>
              <a:t>Percentage, </a:t>
            </a:r>
            <a:r>
              <a:rPr lang="en-GB" sz="1400" b="1" i="0" u="none" strike="noStrike" kern="1200" spc="0" baseline="0" dirty="0">
                <a:solidFill>
                  <a:srgbClr val="C00000"/>
                </a:solidFill>
              </a:rPr>
              <a:t>August to October 2025 and 2024 fieldwork, UK</a:t>
            </a:r>
            <a:endParaRPr lang="en-GB" sz="1400" b="1" dirty="0">
              <a:solidFill>
                <a:srgbClr val="C00000"/>
              </a:solidFill>
            </a:endParaRPr>
          </a:p>
        </c:rich>
      </c:tx>
      <c:layout>
        <c:manualLayout>
          <c:xMode val="edge"/>
          <c:yMode val="edge"/>
          <c:x val="3.2304290299098537E-4"/>
          <c:y val="3.1084168495114045E-3"/>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rgbClr val="C00000"/>
              </a:solidFill>
              <a:latin typeface="+mn-lt"/>
              <a:ea typeface="+mn-ea"/>
              <a:cs typeface="+mn-cs"/>
            </a:defRPr>
          </a:pPr>
          <a:endParaRPr lang="en-GB"/>
        </a:p>
      </c:txPr>
    </c:title>
    <c:autoTitleDeleted val="0"/>
    <c:plotArea>
      <c:layout>
        <c:manualLayout>
          <c:layoutTarget val="inner"/>
          <c:xMode val="edge"/>
          <c:yMode val="edge"/>
          <c:x val="1.2053399258512606E-3"/>
          <c:y val="0.16691301277744536"/>
          <c:w val="0.99278248467138763"/>
          <c:h val="0.5054283032468001"/>
        </c:manualLayout>
      </c:layout>
      <c:barChart>
        <c:barDir val="col"/>
        <c:grouping val="clustered"/>
        <c:varyColors val="0"/>
        <c:ser>
          <c:idx val="0"/>
          <c:order val="0"/>
          <c:tx>
            <c:strRef>
              <c:f>Sheet1!$B$1</c:f>
              <c:strCache>
                <c:ptCount val="1"/>
                <c:pt idx="0">
                  <c:v>August to October  2025 data</c:v>
                </c:pt>
              </c:strCache>
            </c:strRef>
          </c:tx>
          <c:spPr>
            <a:solidFill>
              <a:schemeClr val="accent2"/>
            </a:solidFill>
            <a:ln>
              <a:noFill/>
            </a:ln>
            <a:effectLst/>
          </c:spPr>
          <c:invertIfNegative val="0"/>
          <c:dLbls>
            <c:dLbl>
              <c:idx val="3"/>
              <c:layout>
                <c:manualLayout>
                  <c:x val="4.6515247936343698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AE4-41A0-BEEB-669E92474F6F}"/>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London</c:v>
                </c:pt>
                <c:pt idx="1">
                  <c:v>South West </c:v>
                </c:pt>
                <c:pt idx="2">
                  <c:v>Scotland</c:v>
                </c:pt>
                <c:pt idx="3">
                  <c:v>North West </c:v>
                </c:pt>
                <c:pt idx="4">
                  <c:v>Yorkshire &amp; the Humber </c:v>
                </c:pt>
                <c:pt idx="5">
                  <c:v>East of England </c:v>
                </c:pt>
                <c:pt idx="6">
                  <c:v>South East </c:v>
                </c:pt>
                <c:pt idx="7">
                  <c:v>West Midlands </c:v>
                </c:pt>
                <c:pt idx="8">
                  <c:v>Wales</c:v>
                </c:pt>
                <c:pt idx="9">
                  <c:v>East Midlands </c:v>
                </c:pt>
                <c:pt idx="10">
                  <c:v>North East </c:v>
                </c:pt>
                <c:pt idx="11">
                  <c:v>Northern Ireland</c:v>
                </c:pt>
              </c:strCache>
            </c:strRef>
          </c:cat>
          <c:val>
            <c:numRef>
              <c:f>Sheet1!$B$2:$B$13</c:f>
              <c:numCache>
                <c:formatCode>0</c:formatCode>
                <c:ptCount val="12"/>
                <c:pt idx="0">
                  <c:v>18.400050025159999</c:v>
                </c:pt>
                <c:pt idx="1">
                  <c:v>15.42153915419</c:v>
                </c:pt>
                <c:pt idx="2">
                  <c:v>12.19802339572</c:v>
                </c:pt>
                <c:pt idx="3">
                  <c:v>11.54676676853</c:v>
                </c:pt>
                <c:pt idx="4">
                  <c:v>11.461023260579999</c:v>
                </c:pt>
                <c:pt idx="5">
                  <c:v>11.2121147541</c:v>
                </c:pt>
                <c:pt idx="6">
                  <c:v>10.39558228454</c:v>
                </c:pt>
                <c:pt idx="7">
                  <c:v>9.0416026221140005</c:v>
                </c:pt>
                <c:pt idx="8">
                  <c:v>7.9550374919279996</c:v>
                </c:pt>
                <c:pt idx="9">
                  <c:v>7.4033776470239996</c:v>
                </c:pt>
                <c:pt idx="10">
                  <c:v>5.74802047862</c:v>
                </c:pt>
                <c:pt idx="11">
                  <c:v>1.656673853777</c:v>
                </c:pt>
              </c:numCache>
            </c:numRef>
          </c:val>
          <c:extLst>
            <c:ext xmlns:c16="http://schemas.microsoft.com/office/drawing/2014/chart" uri="{C3380CC4-5D6E-409C-BE32-E72D297353CC}">
              <c16:uniqueId val="{00000001-AAE4-41A0-BEEB-669E92474F6F}"/>
            </c:ext>
          </c:extLst>
        </c:ser>
        <c:ser>
          <c:idx val="1"/>
          <c:order val="1"/>
          <c:tx>
            <c:strRef>
              <c:f>Sheet1!$C$1</c:f>
              <c:strCache>
                <c:ptCount val="1"/>
                <c:pt idx="0">
                  <c:v>August  to October  2024 data</c:v>
                </c:pt>
              </c:strCache>
            </c:strRef>
          </c:tx>
          <c:spPr>
            <a:noFill/>
            <a:ln>
              <a:solidFill>
                <a:srgbClr val="C00000"/>
              </a:solidFill>
            </a:ln>
            <a:effectLst/>
          </c:spPr>
          <c:invertIfNegative val="0"/>
          <c:dLbls>
            <c:dLbl>
              <c:idx val="0"/>
              <c:layout>
                <c:manualLayout>
                  <c:x val="2.3257623968171849E-3"/>
                  <c:y val="2.860644491941654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AE4-41A0-BEEB-669E92474F6F}"/>
                </c:ext>
              </c:extLst>
            </c:dLbl>
            <c:dLbl>
              <c:idx val="1"/>
              <c:layout>
                <c:manualLayout>
                  <c:x val="1.395457438090311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AE4-41A0-BEEB-669E92474F6F}"/>
                </c:ext>
              </c:extLst>
            </c:dLbl>
            <c:dLbl>
              <c:idx val="2"/>
              <c:layout>
                <c:manualLayout>
                  <c:x val="9.3030495872687396E-3"/>
                  <c:y val="-2.860644491941654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AE4-41A0-BEEB-669E92474F6F}"/>
                </c:ext>
              </c:extLst>
            </c:dLbl>
            <c:dLbl>
              <c:idx val="3"/>
              <c:layout>
                <c:manualLayout>
                  <c:x val="1.3954574380903067E-2"/>
                  <c:y val="-2.860644491941654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AE4-41A0-BEEB-669E92474F6F}"/>
                </c:ext>
              </c:extLst>
            </c:dLbl>
            <c:dLbl>
              <c:idx val="4"/>
              <c:layout>
                <c:manualLayout>
                  <c:x val="1.162881198408584E-2"/>
                  <c:y val="-1.144257796776661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AE4-41A0-BEEB-669E92474F6F}"/>
                </c:ext>
              </c:extLst>
            </c:dLbl>
            <c:dLbl>
              <c:idx val="5"/>
              <c:layout>
                <c:manualLayout>
                  <c:x val="6.9772871904515551E-3"/>
                  <c:y val="8.581933475824964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AE4-41A0-BEEB-669E92474F6F}"/>
                </c:ext>
              </c:extLst>
            </c:dLbl>
            <c:dLbl>
              <c:idx val="6"/>
              <c:layout>
                <c:manualLayout>
                  <c:x val="1.6280336777720294E-2"/>
                  <c:y val="0"/>
                </c:manualLayout>
              </c:layout>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6.8924060195125966E-2"/>
                      <c:h val="4.5083757193000479E-2"/>
                    </c:manualLayout>
                  </c15:layout>
                </c:ext>
                <c:ext xmlns:c16="http://schemas.microsoft.com/office/drawing/2014/chart" uri="{C3380CC4-5D6E-409C-BE32-E72D297353CC}">
                  <c16:uniqueId val="{00000008-AAE4-41A0-BEEB-669E92474F6F}"/>
                </c:ext>
              </c:extLst>
            </c:dLbl>
            <c:dLbl>
              <c:idx val="7"/>
              <c:layout>
                <c:manualLayout>
                  <c:x val="-2.3257623968171849E-3"/>
                  <c:y val="-1.144257796776661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AE4-41A0-BEEB-669E92474F6F}"/>
                </c:ext>
              </c:extLst>
            </c:dLbl>
            <c:dLbl>
              <c:idx val="8"/>
              <c:layout>
                <c:manualLayout>
                  <c:x val="2.3257623968171849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AAE4-41A0-BEEB-669E92474F6F}"/>
                </c:ext>
              </c:extLst>
            </c:dLbl>
            <c:dLbl>
              <c:idx val="9"/>
              <c:layout>
                <c:manualLayout>
                  <c:x val="9.3030495872687396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AAE4-41A0-BEEB-669E92474F6F}"/>
                </c:ext>
              </c:extLst>
            </c:dLbl>
            <c:dLbl>
              <c:idx val="10"/>
              <c:layout>
                <c:manualLayout>
                  <c:x val="9.3030495872685696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AAE4-41A0-BEEB-669E92474F6F}"/>
                </c:ext>
              </c:extLst>
            </c:dLbl>
            <c:dLbl>
              <c:idx val="11"/>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4.4142970291590179E-2"/>
                      <c:h val="3.6501823717175509E-2"/>
                    </c:manualLayout>
                  </c15:layout>
                </c:ext>
                <c:ext xmlns:c16="http://schemas.microsoft.com/office/drawing/2014/chart" uri="{C3380CC4-5D6E-409C-BE32-E72D297353CC}">
                  <c16:uniqueId val="{0000000D-AAE4-41A0-BEEB-669E92474F6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London</c:v>
                </c:pt>
                <c:pt idx="1">
                  <c:v>South West </c:v>
                </c:pt>
                <c:pt idx="2">
                  <c:v>Scotland</c:v>
                </c:pt>
                <c:pt idx="3">
                  <c:v>North West </c:v>
                </c:pt>
                <c:pt idx="4">
                  <c:v>Yorkshire &amp; the Humber </c:v>
                </c:pt>
                <c:pt idx="5">
                  <c:v>East of England </c:v>
                </c:pt>
                <c:pt idx="6">
                  <c:v>South East </c:v>
                </c:pt>
                <c:pt idx="7">
                  <c:v>West Midlands </c:v>
                </c:pt>
                <c:pt idx="8">
                  <c:v>Wales</c:v>
                </c:pt>
                <c:pt idx="9">
                  <c:v>East Midlands </c:v>
                </c:pt>
                <c:pt idx="10">
                  <c:v>North East </c:v>
                </c:pt>
                <c:pt idx="11">
                  <c:v>Northern Ireland</c:v>
                </c:pt>
              </c:strCache>
            </c:strRef>
          </c:cat>
          <c:val>
            <c:numRef>
              <c:f>Sheet1!$C$2:$C$13</c:f>
              <c:numCache>
                <c:formatCode>0</c:formatCode>
                <c:ptCount val="12"/>
                <c:pt idx="0">
                  <c:v>18.0130029163</c:v>
                </c:pt>
                <c:pt idx="1">
                  <c:v>12.50859830101</c:v>
                </c:pt>
                <c:pt idx="2">
                  <c:v>13.623522626870001</c:v>
                </c:pt>
                <c:pt idx="3">
                  <c:v>12.365185974259999</c:v>
                </c:pt>
                <c:pt idx="4">
                  <c:v>10.146361324920001</c:v>
                </c:pt>
                <c:pt idx="5">
                  <c:v>10.074270508090001</c:v>
                </c:pt>
                <c:pt idx="6">
                  <c:v>11.51178659699</c:v>
                </c:pt>
                <c:pt idx="7">
                  <c:v>6.3224114983400002</c:v>
                </c:pt>
                <c:pt idx="8">
                  <c:v>8.4639933771880003</c:v>
                </c:pt>
                <c:pt idx="9">
                  <c:v>6.155516795924</c:v>
                </c:pt>
                <c:pt idx="10">
                  <c:v>7.3035744328590004</c:v>
                </c:pt>
                <c:pt idx="11">
                  <c:v>2.2120461646709999</c:v>
                </c:pt>
              </c:numCache>
            </c:numRef>
          </c:val>
          <c:extLst>
            <c:ext xmlns:c16="http://schemas.microsoft.com/office/drawing/2014/chart" uri="{C3380CC4-5D6E-409C-BE32-E72D297353CC}">
              <c16:uniqueId val="{0000000E-AAE4-41A0-BEEB-669E92474F6F}"/>
            </c:ext>
          </c:extLst>
        </c:ser>
        <c:dLbls>
          <c:showLegendKey val="0"/>
          <c:showVal val="0"/>
          <c:showCatName val="0"/>
          <c:showSerName val="0"/>
          <c:showPercent val="0"/>
          <c:showBubbleSize val="0"/>
        </c:dLbls>
        <c:gapWidth val="110"/>
        <c:axId val="-986355072"/>
        <c:axId val="-986358336"/>
      </c:barChart>
      <c:catAx>
        <c:axId val="-986355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crossAx val="-986358336"/>
        <c:crosses val="autoZero"/>
        <c:auto val="1"/>
        <c:lblAlgn val="ctr"/>
        <c:lblOffset val="100"/>
        <c:noMultiLvlLbl val="0"/>
      </c:catAx>
      <c:valAx>
        <c:axId val="-986358336"/>
        <c:scaling>
          <c:orientation val="minMax"/>
          <c:max val="50"/>
        </c:scaling>
        <c:delete val="1"/>
        <c:axPos val="l"/>
        <c:numFmt formatCode="0" sourceLinked="1"/>
        <c:majorTickMark val="out"/>
        <c:minorTickMark val="none"/>
        <c:tickLblPos val="nextTo"/>
        <c:crossAx val="-986355072"/>
        <c:crosses val="autoZero"/>
        <c:crossBetween val="between"/>
      </c:valAx>
      <c:spPr>
        <a:noFill/>
        <a:ln>
          <a:noFill/>
        </a:ln>
        <a:effectLst/>
      </c:spPr>
    </c:plotArea>
    <c:legend>
      <c:legendPos val="t"/>
      <c:layout>
        <c:manualLayout>
          <c:xMode val="edge"/>
          <c:yMode val="edge"/>
          <c:x val="0"/>
          <c:y val="0.1714956372919022"/>
          <c:w val="0.9950530484557244"/>
          <c:h val="0.18014266732348866"/>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400" b="0" i="0" u="none" strike="noStrike" kern="1200" spc="0" baseline="0">
                <a:solidFill>
                  <a:schemeClr val="accent1">
                    <a:lumMod val="75000"/>
                  </a:schemeClr>
                </a:solidFill>
                <a:latin typeface="+mn-lt"/>
                <a:ea typeface="+mn-ea"/>
                <a:cs typeface="+mn-cs"/>
              </a:defRPr>
            </a:pPr>
            <a:r>
              <a:rPr lang="en-GB" sz="1400" b="1" i="0" u="none" strike="noStrike" baseline="0" dirty="0">
                <a:solidFill>
                  <a:srgbClr val="C00000"/>
                </a:solidFill>
                <a:effectLst/>
                <a:latin typeface="Arial" panose="020B0604020202020204" pitchFamily="34" charset="0"/>
                <a:cs typeface="Arial" panose="020B0604020202020204" pitchFamily="34" charset="0"/>
              </a:rPr>
              <a:t>Figure 25. Overnight </a:t>
            </a:r>
            <a:r>
              <a:rPr lang="en-GB" sz="1400" b="1" i="0" u="sng" strike="noStrike" baseline="0" dirty="0">
                <a:solidFill>
                  <a:srgbClr val="C00000"/>
                </a:solidFill>
                <a:effectLst/>
                <a:latin typeface="Arial" panose="020B0604020202020204" pitchFamily="34" charset="0"/>
                <a:cs typeface="Arial" panose="020B0604020202020204" pitchFamily="34" charset="0"/>
              </a:rPr>
              <a:t>UK</a:t>
            </a:r>
            <a:r>
              <a:rPr lang="en-GB" sz="1400" b="1" i="0" u="none" strike="noStrike" baseline="0" dirty="0">
                <a:solidFill>
                  <a:srgbClr val="C00000"/>
                </a:solidFill>
                <a:effectLst/>
                <a:latin typeface="Arial" panose="020B0604020202020204" pitchFamily="34" charset="0"/>
                <a:cs typeface="Arial" panose="020B0604020202020204" pitchFamily="34" charset="0"/>
              </a:rPr>
              <a:t> trip booking status by destination, Percentage, </a:t>
            </a:r>
            <a:r>
              <a:rPr lang="en-GB" sz="1400" b="1" i="0" u="none" strike="noStrike" kern="1200" spc="0" baseline="0" dirty="0">
                <a:solidFill>
                  <a:srgbClr val="C00000"/>
                </a:solidFill>
                <a:latin typeface="Arial" panose="020B0604020202020204" pitchFamily="34" charset="0"/>
                <a:cs typeface="Arial" panose="020B0604020202020204" pitchFamily="34" charset="0"/>
              </a:rPr>
              <a:t>August to October 2025 fieldwork</a:t>
            </a:r>
            <a:r>
              <a:rPr lang="en-GB" sz="1400" b="1" i="0" u="none" strike="noStrike" baseline="0" dirty="0">
                <a:solidFill>
                  <a:srgbClr val="C00000"/>
                </a:solidFill>
                <a:effectLst/>
                <a:latin typeface="Arial" panose="020B0604020202020204" pitchFamily="34" charset="0"/>
                <a:cs typeface="Arial" panose="020B0604020202020204" pitchFamily="34" charset="0"/>
              </a:rPr>
              <a:t>, UK </a:t>
            </a:r>
          </a:p>
        </c:rich>
      </c:tx>
      <c:layout>
        <c:manualLayout>
          <c:xMode val="edge"/>
          <c:yMode val="edge"/>
          <c:x val="6.0495318876239669E-3"/>
          <c:y val="0"/>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accent1">
                  <a:lumMod val="75000"/>
                </a:schemeClr>
              </a:solidFill>
              <a:latin typeface="+mn-lt"/>
              <a:ea typeface="+mn-ea"/>
              <a:cs typeface="+mn-cs"/>
            </a:defRPr>
          </a:pPr>
          <a:endParaRPr lang="en-US"/>
        </a:p>
      </c:txPr>
    </c:title>
    <c:autoTitleDeleted val="0"/>
    <c:plotArea>
      <c:layout>
        <c:manualLayout>
          <c:layoutTarget val="inner"/>
          <c:xMode val="edge"/>
          <c:yMode val="edge"/>
          <c:x val="0.21383474468763039"/>
          <c:y val="0.21158836689038032"/>
          <c:w val="0.77380948752122769"/>
          <c:h val="0.52827986033142615"/>
        </c:manualLayout>
      </c:layout>
      <c:barChart>
        <c:barDir val="col"/>
        <c:grouping val="percentStacked"/>
        <c:varyColors val="0"/>
        <c:ser>
          <c:idx val="0"/>
          <c:order val="0"/>
          <c:tx>
            <c:strRef>
              <c:f>Sheet1!$B$1</c:f>
              <c:strCache>
                <c:ptCount val="1"/>
                <c:pt idx="0">
                  <c:v>I have already booked this trip</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UK Intenders</c:v>
                </c:pt>
                <c:pt idx="1">
                  <c:v>Wales Intenders</c:v>
                </c:pt>
                <c:pt idx="2">
                  <c:v>England Intenders</c:v>
                </c:pt>
                <c:pt idx="3">
                  <c:v>Scotland Intenders</c:v>
                </c:pt>
                <c:pt idx="4">
                  <c:v>UK Intenders</c:v>
                </c:pt>
                <c:pt idx="5">
                  <c:v>Wales Intenders*</c:v>
                </c:pt>
                <c:pt idx="6">
                  <c:v>England Intenders</c:v>
                </c:pt>
                <c:pt idx="7">
                  <c:v>Scotland Intenders</c:v>
                </c:pt>
              </c:strCache>
            </c:strRef>
          </c:cat>
          <c:val>
            <c:numRef>
              <c:f>Sheet1!$B$2:$B$9</c:f>
              <c:numCache>
                <c:formatCode>0</c:formatCode>
                <c:ptCount val="8"/>
                <c:pt idx="0">
                  <c:v>36.889646496799998</c:v>
                </c:pt>
                <c:pt idx="1">
                  <c:v>31.00909387383</c:v>
                </c:pt>
                <c:pt idx="2">
                  <c:v>42.333023444059997</c:v>
                </c:pt>
                <c:pt idx="3">
                  <c:v>36.810128786850001</c:v>
                </c:pt>
                <c:pt idx="4">
                  <c:v>20.27954898058</c:v>
                </c:pt>
                <c:pt idx="5">
                  <c:v>13.07919326673</c:v>
                </c:pt>
                <c:pt idx="6">
                  <c:v>20.939061031049999</c:v>
                </c:pt>
                <c:pt idx="7">
                  <c:v>28.39133355305</c:v>
                </c:pt>
              </c:numCache>
            </c:numRef>
          </c:val>
          <c:extLst>
            <c:ext xmlns:c16="http://schemas.microsoft.com/office/drawing/2014/chart" uri="{C3380CC4-5D6E-409C-BE32-E72D297353CC}">
              <c16:uniqueId val="{00000000-E3A9-4EC3-8CA9-E1149CF9CCD6}"/>
            </c:ext>
          </c:extLst>
        </c:ser>
        <c:ser>
          <c:idx val="1"/>
          <c:order val="1"/>
          <c:tx>
            <c:strRef>
              <c:f>Sheet1!$C$1</c:f>
              <c:strCache>
                <c:ptCount val="1"/>
                <c:pt idx="0">
                  <c:v>I have decided where to go but not yet booked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UK Intenders</c:v>
                </c:pt>
                <c:pt idx="1">
                  <c:v>Wales Intenders</c:v>
                </c:pt>
                <c:pt idx="2">
                  <c:v>England Intenders</c:v>
                </c:pt>
                <c:pt idx="3">
                  <c:v>Scotland Intenders</c:v>
                </c:pt>
                <c:pt idx="4">
                  <c:v>UK Intenders</c:v>
                </c:pt>
                <c:pt idx="5">
                  <c:v>Wales Intenders*</c:v>
                </c:pt>
                <c:pt idx="6">
                  <c:v>England Intenders</c:v>
                </c:pt>
                <c:pt idx="7">
                  <c:v>Scotland Intenders</c:v>
                </c:pt>
              </c:strCache>
            </c:strRef>
          </c:cat>
          <c:val>
            <c:numRef>
              <c:f>Sheet1!$C$2:$C$9</c:f>
              <c:numCache>
                <c:formatCode>0</c:formatCode>
                <c:ptCount val="8"/>
                <c:pt idx="0">
                  <c:v>42.396109625999998</c:v>
                </c:pt>
                <c:pt idx="1">
                  <c:v>50.757977466450001</c:v>
                </c:pt>
                <c:pt idx="2">
                  <c:v>40.737758853019997</c:v>
                </c:pt>
                <c:pt idx="3">
                  <c:v>44.108162313740003</c:v>
                </c:pt>
                <c:pt idx="4">
                  <c:v>43.689484073289997</c:v>
                </c:pt>
                <c:pt idx="5">
                  <c:v>42.195285820919999</c:v>
                </c:pt>
                <c:pt idx="6">
                  <c:v>47.816521633569998</c:v>
                </c:pt>
                <c:pt idx="7">
                  <c:v>35.694906232219999</c:v>
                </c:pt>
              </c:numCache>
            </c:numRef>
          </c:val>
          <c:extLst>
            <c:ext xmlns:c16="http://schemas.microsoft.com/office/drawing/2014/chart" uri="{C3380CC4-5D6E-409C-BE32-E72D297353CC}">
              <c16:uniqueId val="{00000001-E3A9-4EC3-8CA9-E1149CF9CCD6}"/>
            </c:ext>
          </c:extLst>
        </c:ser>
        <c:ser>
          <c:idx val="3"/>
          <c:order val="2"/>
          <c:tx>
            <c:strRef>
              <c:f>Sheet1!$D$1</c:f>
              <c:strCache>
                <c:ptCount val="1"/>
                <c:pt idx="0">
                  <c:v>I am yet to decide where to go</c:v>
                </c:pt>
              </c:strCache>
            </c:strRef>
          </c:tx>
          <c:spPr>
            <a:solidFill>
              <a:srgbClr val="FFC000"/>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UK Intenders</c:v>
                </c:pt>
                <c:pt idx="1">
                  <c:v>Wales Intenders</c:v>
                </c:pt>
                <c:pt idx="2">
                  <c:v>England Intenders</c:v>
                </c:pt>
                <c:pt idx="3">
                  <c:v>Scotland Intenders</c:v>
                </c:pt>
                <c:pt idx="4">
                  <c:v>UK Intenders</c:v>
                </c:pt>
                <c:pt idx="5">
                  <c:v>Wales Intenders*</c:v>
                </c:pt>
                <c:pt idx="6">
                  <c:v>England Intenders</c:v>
                </c:pt>
                <c:pt idx="7">
                  <c:v>Scotland Intenders</c:v>
                </c:pt>
              </c:strCache>
            </c:strRef>
          </c:cat>
          <c:val>
            <c:numRef>
              <c:f>Sheet1!$D$2:$D$9</c:f>
              <c:numCache>
                <c:formatCode>0</c:formatCode>
                <c:ptCount val="8"/>
                <c:pt idx="0">
                  <c:v>17.191735550090002</c:v>
                </c:pt>
                <c:pt idx="1">
                  <c:v>17.83310964356</c:v>
                </c:pt>
                <c:pt idx="2">
                  <c:v>14.46326129032</c:v>
                </c:pt>
                <c:pt idx="3">
                  <c:v>15.955431387320001</c:v>
                </c:pt>
                <c:pt idx="4">
                  <c:v>29.38903596347</c:v>
                </c:pt>
                <c:pt idx="5">
                  <c:v>39.496920681150002</c:v>
                </c:pt>
                <c:pt idx="6">
                  <c:v>26.69186130256</c:v>
                </c:pt>
                <c:pt idx="7">
                  <c:v>28.143613506960001</c:v>
                </c:pt>
              </c:numCache>
            </c:numRef>
          </c:val>
          <c:extLst>
            <c:ext xmlns:c16="http://schemas.microsoft.com/office/drawing/2014/chart" uri="{C3380CC4-5D6E-409C-BE32-E72D297353CC}">
              <c16:uniqueId val="{00000003-E3A9-4EC3-8CA9-E1149CF9CCD6}"/>
            </c:ext>
          </c:extLst>
        </c:ser>
        <c:ser>
          <c:idx val="4"/>
          <c:order val="3"/>
          <c:tx>
            <c:strRef>
              <c:f>Sheet1!$E$1</c:f>
              <c:strCache>
                <c:ptCount val="1"/>
                <c:pt idx="0">
                  <c:v>I am undecided whether I will take this trip at all</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UK Intenders</c:v>
                </c:pt>
                <c:pt idx="1">
                  <c:v>Wales Intenders</c:v>
                </c:pt>
                <c:pt idx="2">
                  <c:v>England Intenders</c:v>
                </c:pt>
                <c:pt idx="3">
                  <c:v>Scotland Intenders</c:v>
                </c:pt>
                <c:pt idx="4">
                  <c:v>UK Intenders</c:v>
                </c:pt>
                <c:pt idx="5">
                  <c:v>Wales Intenders*</c:v>
                </c:pt>
                <c:pt idx="6">
                  <c:v>England Intenders</c:v>
                </c:pt>
                <c:pt idx="7">
                  <c:v>Scotland Intenders</c:v>
                </c:pt>
              </c:strCache>
            </c:strRef>
          </c:cat>
          <c:val>
            <c:numRef>
              <c:f>Sheet1!$E$2:$E$9</c:f>
              <c:numCache>
                <c:formatCode>General</c:formatCode>
                <c:ptCount val="8"/>
                <c:pt idx="0" formatCode="0">
                  <c:v>3.522508327113</c:v>
                </c:pt>
                <c:pt idx="2" formatCode="0">
                  <c:v>2.4659564125990001</c:v>
                </c:pt>
                <c:pt idx="3" formatCode="0">
                  <c:v>3.126277512088</c:v>
                </c:pt>
                <c:pt idx="4" formatCode="0">
                  <c:v>6.6419309826589998</c:v>
                </c:pt>
                <c:pt idx="5" formatCode="0">
                  <c:v>5.228600231203</c:v>
                </c:pt>
                <c:pt idx="6" formatCode="0">
                  <c:v>4.552556032819</c:v>
                </c:pt>
                <c:pt idx="7" formatCode="0">
                  <c:v>7.7701467077670001</c:v>
                </c:pt>
              </c:numCache>
            </c:numRef>
          </c:val>
          <c:extLst>
            <c:ext xmlns:c16="http://schemas.microsoft.com/office/drawing/2014/chart" uri="{C3380CC4-5D6E-409C-BE32-E72D297353CC}">
              <c16:uniqueId val="{00000004-E3A9-4EC3-8CA9-E1149CF9CCD6}"/>
            </c:ext>
          </c:extLst>
        </c:ser>
        <c:dLbls>
          <c:showLegendKey val="0"/>
          <c:showVal val="0"/>
          <c:showCatName val="0"/>
          <c:showSerName val="0"/>
          <c:showPercent val="0"/>
          <c:showBubbleSize val="0"/>
        </c:dLbls>
        <c:gapWidth val="150"/>
        <c:overlap val="100"/>
        <c:axId val="1018736528"/>
        <c:axId val="1018718576"/>
      </c:barChart>
      <c:catAx>
        <c:axId val="1018736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018718576"/>
        <c:crosses val="autoZero"/>
        <c:auto val="1"/>
        <c:lblAlgn val="ctr"/>
        <c:lblOffset val="100"/>
        <c:noMultiLvlLbl val="0"/>
      </c:catAx>
      <c:valAx>
        <c:axId val="1018718576"/>
        <c:scaling>
          <c:orientation val="minMax"/>
          <c:max val="1"/>
        </c:scaling>
        <c:delete val="1"/>
        <c:axPos val="l"/>
        <c:majorGridlines>
          <c:spPr>
            <a:ln w="9525" cap="flat" cmpd="sng" algn="ctr">
              <a:solidFill>
                <a:schemeClr val="bg1"/>
              </a:solidFill>
              <a:round/>
            </a:ln>
            <a:effectLst/>
          </c:spPr>
        </c:majorGridlines>
        <c:numFmt formatCode="0%" sourceLinked="1"/>
        <c:majorTickMark val="out"/>
        <c:minorTickMark val="none"/>
        <c:tickLblPos val="nextTo"/>
        <c:crossAx val="1018736528"/>
        <c:crosses val="autoZero"/>
        <c:crossBetween val="between"/>
      </c:valAx>
      <c:spPr>
        <a:noFill/>
        <a:ln>
          <a:noFill/>
        </a:ln>
        <a:effectLst/>
      </c:spPr>
    </c:plotArea>
    <c:legend>
      <c:legendPos val="l"/>
      <c:layout>
        <c:manualLayout>
          <c:xMode val="edge"/>
          <c:yMode val="edge"/>
          <c:x val="2.7196107367376779E-2"/>
          <c:y val="0.2004107522632339"/>
          <c:w val="0.17916056194555724"/>
          <c:h val="0.5451622955368086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400" b="0" i="0" u="none" strike="noStrike" kern="1200" spc="0" baseline="0">
                <a:solidFill>
                  <a:schemeClr val="accent1">
                    <a:lumMod val="75000"/>
                  </a:schemeClr>
                </a:solidFill>
                <a:latin typeface="+mn-lt"/>
                <a:ea typeface="+mn-ea"/>
                <a:cs typeface="+mn-cs"/>
              </a:defRPr>
            </a:pPr>
            <a:r>
              <a:rPr lang="en-GB" sz="1400" b="1" dirty="0">
                <a:solidFill>
                  <a:srgbClr val="C00000"/>
                </a:solidFill>
                <a:latin typeface="Arial" panose="020B0604020202020204" pitchFamily="34" charset="0"/>
                <a:cs typeface="Arial" panose="020B0604020202020204" pitchFamily="34" charset="0"/>
              </a:rPr>
              <a:t>Figure 26. Planned Wales destination for next trip, Percentage, August to October</a:t>
            </a:r>
            <a:r>
              <a:rPr lang="en-GB" sz="1400" b="1" baseline="0" dirty="0">
                <a:solidFill>
                  <a:srgbClr val="C00000"/>
                </a:solidFill>
                <a:latin typeface="Arial" panose="020B0604020202020204" pitchFamily="34" charset="0"/>
                <a:cs typeface="Arial" panose="020B0604020202020204" pitchFamily="34" charset="0"/>
              </a:rPr>
              <a:t> 2025 </a:t>
            </a:r>
            <a:r>
              <a:rPr lang="en-GB" sz="1400" b="1" i="0" u="none" strike="noStrike" kern="1200" spc="0" baseline="0" dirty="0">
                <a:solidFill>
                  <a:srgbClr val="C00000"/>
                </a:solidFill>
                <a:latin typeface="Arial" panose="020B0604020202020204" pitchFamily="34" charset="0"/>
                <a:cs typeface="Arial" panose="020B0604020202020204" pitchFamily="34" charset="0"/>
              </a:rPr>
              <a:t>fieldwork</a:t>
            </a:r>
            <a:r>
              <a:rPr lang="en-GB" sz="1400" b="1" dirty="0">
                <a:solidFill>
                  <a:srgbClr val="C00000"/>
                </a:solidFill>
                <a:latin typeface="Arial" panose="020B0604020202020204" pitchFamily="34" charset="0"/>
                <a:cs typeface="Arial" panose="020B0604020202020204" pitchFamily="34" charset="0"/>
              </a:rPr>
              <a:t>, UK</a:t>
            </a:r>
          </a:p>
        </c:rich>
      </c:tx>
      <c:layout>
        <c:manualLayout>
          <c:xMode val="edge"/>
          <c:yMode val="edge"/>
          <c:x val="2.9418153289108944E-2"/>
          <c:y val="4.2980428824032776E-4"/>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accent1">
                  <a:lumMod val="75000"/>
                </a:schemeClr>
              </a:solidFill>
              <a:latin typeface="+mn-lt"/>
              <a:ea typeface="+mn-ea"/>
              <a:cs typeface="+mn-cs"/>
            </a:defRPr>
          </a:pPr>
          <a:endParaRPr lang="en-US"/>
        </a:p>
      </c:txPr>
    </c:title>
    <c:autoTitleDeleted val="0"/>
    <c:plotArea>
      <c:layout>
        <c:manualLayout>
          <c:layoutTarget val="inner"/>
          <c:xMode val="edge"/>
          <c:yMode val="edge"/>
          <c:x val="2.2983803359468948E-2"/>
          <c:y val="0.25164252725291913"/>
          <c:w val="0.96708047675989528"/>
          <c:h val="0.45339519994138117"/>
        </c:manualLayout>
      </c:layout>
      <c:barChart>
        <c:barDir val="col"/>
        <c:grouping val="clustered"/>
        <c:varyColors val="0"/>
        <c:ser>
          <c:idx val="0"/>
          <c:order val="0"/>
          <c:tx>
            <c:strRef>
              <c:f>Sheet1!$B$1</c:f>
              <c:strCache>
                <c:ptCount val="1"/>
                <c:pt idx="0">
                  <c:v>Wales Autumn trips 2025</c:v>
                </c:pt>
              </c:strCache>
            </c:strRef>
          </c:tx>
          <c:spPr>
            <a:solidFill>
              <a:srgbClr val="00206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Cardiff</c:v>
                </c:pt>
                <c:pt idx="1">
                  <c:v>Swansea Bay</c:v>
                </c:pt>
                <c:pt idx="2">
                  <c:v>Llandudno &amp; Colwyn Bay</c:v>
                </c:pt>
                <c:pt idx="3">
                  <c:v>Eryri (Snowdonia)</c:v>
                </c:pt>
                <c:pt idx="4">
                  <c:v>Mid Wales and Bannau Brycheiniog (Brecon Beacons)</c:v>
                </c:pt>
                <c:pt idx="5">
                  <c:v>The Isle of Anglesey</c:v>
                </c:pt>
                <c:pt idx="6">
                  <c:v>Pembrokeshire</c:v>
                </c:pt>
                <c:pt idx="7">
                  <c:v>Cardigan Bay/Ceredigion</c:v>
                </c:pt>
                <c:pt idx="8">
                  <c:v>North East Wales</c:v>
                </c:pt>
                <c:pt idx="9">
                  <c:v>Carmarthenshire</c:v>
                </c:pt>
                <c:pt idx="10">
                  <c:v>South Wales Valleys</c:v>
                </c:pt>
                <c:pt idx="11">
                  <c:v>Wye Valley and Vale of Usk</c:v>
                </c:pt>
                <c:pt idx="12">
                  <c:v>Glamorgan Heritage Coast</c:v>
                </c:pt>
              </c:strCache>
            </c:strRef>
          </c:cat>
          <c:val>
            <c:numRef>
              <c:f>Sheet1!$B$2:$B$14</c:f>
              <c:numCache>
                <c:formatCode>0</c:formatCode>
                <c:ptCount val="13"/>
                <c:pt idx="0">
                  <c:v>28.082825856700001</c:v>
                </c:pt>
                <c:pt idx="1">
                  <c:v>18.118685493249998</c:v>
                </c:pt>
                <c:pt idx="2">
                  <c:v>14.668794207299999</c:v>
                </c:pt>
                <c:pt idx="3">
                  <c:v>13.835864439630001</c:v>
                </c:pt>
                <c:pt idx="4">
                  <c:v>13.236904071550001</c:v>
                </c:pt>
                <c:pt idx="5">
                  <c:v>11.52429968753</c:v>
                </c:pt>
                <c:pt idx="6">
                  <c:v>10.51942988577</c:v>
                </c:pt>
                <c:pt idx="7">
                  <c:v>9.4791257942680005</c:v>
                </c:pt>
                <c:pt idx="8">
                  <c:v>8.6923884163070007</c:v>
                </c:pt>
                <c:pt idx="9">
                  <c:v>4.7956710730580001</c:v>
                </c:pt>
                <c:pt idx="10">
                  <c:v>4.5235866627299997</c:v>
                </c:pt>
                <c:pt idx="11">
                  <c:v>4.1264200045079997</c:v>
                </c:pt>
                <c:pt idx="12">
                  <c:v>3.337388921654</c:v>
                </c:pt>
              </c:numCache>
            </c:numRef>
          </c:val>
          <c:extLst>
            <c:ext xmlns:c16="http://schemas.microsoft.com/office/drawing/2014/chart" uri="{C3380CC4-5D6E-409C-BE32-E72D297353CC}">
              <c16:uniqueId val="{00000000-67A3-4F6E-A405-4818C786C124}"/>
            </c:ext>
          </c:extLst>
        </c:ser>
        <c:ser>
          <c:idx val="1"/>
          <c:order val="1"/>
          <c:tx>
            <c:strRef>
              <c:f>Sheet1!$C$1</c:f>
              <c:strCache>
                <c:ptCount val="1"/>
                <c:pt idx="0">
                  <c:v>Wales Winter trips 2026*</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Cardiff</c:v>
                </c:pt>
                <c:pt idx="1">
                  <c:v>Swansea Bay</c:v>
                </c:pt>
                <c:pt idx="2">
                  <c:v>Llandudno &amp; Colwyn Bay</c:v>
                </c:pt>
                <c:pt idx="3">
                  <c:v>Eryri (Snowdonia)</c:v>
                </c:pt>
                <c:pt idx="4">
                  <c:v>Mid Wales and Bannau Brycheiniog (Brecon Beacons)</c:v>
                </c:pt>
                <c:pt idx="5">
                  <c:v>The Isle of Anglesey</c:v>
                </c:pt>
                <c:pt idx="6">
                  <c:v>Pembrokeshire</c:v>
                </c:pt>
                <c:pt idx="7">
                  <c:v>Cardigan Bay/Ceredigion</c:v>
                </c:pt>
                <c:pt idx="8">
                  <c:v>North East Wales</c:v>
                </c:pt>
                <c:pt idx="9">
                  <c:v>Carmarthenshire</c:v>
                </c:pt>
                <c:pt idx="10">
                  <c:v>South Wales Valleys</c:v>
                </c:pt>
                <c:pt idx="11">
                  <c:v>Wye Valley and Vale of Usk</c:v>
                </c:pt>
                <c:pt idx="12">
                  <c:v>Glamorgan Heritage Coast</c:v>
                </c:pt>
              </c:strCache>
            </c:strRef>
          </c:cat>
          <c:val>
            <c:numRef>
              <c:f>Sheet1!$C$2:$C$14</c:f>
              <c:numCache>
                <c:formatCode>0</c:formatCode>
                <c:ptCount val="13"/>
                <c:pt idx="0">
                  <c:v>16.395320607190001</c:v>
                </c:pt>
                <c:pt idx="1">
                  <c:v>6.1108454650709998</c:v>
                </c:pt>
                <c:pt idx="2">
                  <c:v>19.866686890490001</c:v>
                </c:pt>
                <c:pt idx="3">
                  <c:v>21.005978832309999</c:v>
                </c:pt>
                <c:pt idx="4">
                  <c:v>9.1403725709489994</c:v>
                </c:pt>
                <c:pt idx="5">
                  <c:v>11.480654443060001</c:v>
                </c:pt>
                <c:pt idx="6">
                  <c:v>9.8194379278199992</c:v>
                </c:pt>
                <c:pt idx="7">
                  <c:v>4.5957930839780001</c:v>
                </c:pt>
                <c:pt idx="8">
                  <c:v>6.7084626741040001</c:v>
                </c:pt>
                <c:pt idx="9">
                  <c:v>12.880482661549999</c:v>
                </c:pt>
                <c:pt idx="10">
                  <c:v>18.3340947738</c:v>
                </c:pt>
                <c:pt idx="11">
                  <c:v>0</c:v>
                </c:pt>
                <c:pt idx="12">
                  <c:v>11.02826996526</c:v>
                </c:pt>
              </c:numCache>
            </c:numRef>
          </c:val>
          <c:extLst>
            <c:ext xmlns:c16="http://schemas.microsoft.com/office/drawing/2014/chart" uri="{C3380CC4-5D6E-409C-BE32-E72D297353CC}">
              <c16:uniqueId val="{00000000-997C-48F8-8469-A167AE3B8DCD}"/>
            </c:ext>
          </c:extLst>
        </c:ser>
        <c:dLbls>
          <c:showLegendKey val="0"/>
          <c:showVal val="0"/>
          <c:showCatName val="0"/>
          <c:showSerName val="0"/>
          <c:showPercent val="0"/>
          <c:showBubbleSize val="0"/>
        </c:dLbls>
        <c:gapWidth val="219"/>
        <c:axId val="1018688112"/>
        <c:axId val="1018685392"/>
      </c:barChart>
      <c:catAx>
        <c:axId val="1018688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018685392"/>
        <c:crosses val="autoZero"/>
        <c:auto val="1"/>
        <c:lblAlgn val="ctr"/>
        <c:lblOffset val="100"/>
        <c:noMultiLvlLbl val="0"/>
      </c:catAx>
      <c:valAx>
        <c:axId val="1018685392"/>
        <c:scaling>
          <c:orientation val="minMax"/>
          <c:max val="50"/>
        </c:scaling>
        <c:delete val="1"/>
        <c:axPos val="l"/>
        <c:numFmt formatCode="0" sourceLinked="1"/>
        <c:majorTickMark val="out"/>
        <c:minorTickMark val="none"/>
        <c:tickLblPos val="nextTo"/>
        <c:crossAx val="1018688112"/>
        <c:crosses val="autoZero"/>
        <c:crossBetween val="between"/>
      </c:valAx>
      <c:spPr>
        <a:noFill/>
        <a:ln>
          <a:noFill/>
        </a:ln>
        <a:effectLst/>
      </c:spPr>
    </c:plotArea>
    <c:legend>
      <c:legendPos val="t"/>
      <c:layout>
        <c:manualLayout>
          <c:xMode val="edge"/>
          <c:yMode val="edge"/>
          <c:x val="0.23504146340346055"/>
          <c:y val="0.12638195451645795"/>
          <c:w val="0.56509616375223748"/>
          <c:h val="0.12964015031961854"/>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400" b="0" i="0" u="none" strike="noStrike" kern="1200" spc="0" baseline="0">
                <a:solidFill>
                  <a:srgbClr val="C00000"/>
                </a:solidFill>
                <a:latin typeface="+mn-lt"/>
                <a:ea typeface="+mn-ea"/>
                <a:cs typeface="+mn-cs"/>
              </a:defRPr>
            </a:pPr>
            <a:r>
              <a:rPr lang="en-GB" sz="1400" b="1" dirty="0">
                <a:solidFill>
                  <a:srgbClr val="C00000"/>
                </a:solidFill>
                <a:latin typeface="Arial" panose="020B0604020202020204" pitchFamily="34" charset="0"/>
                <a:cs typeface="Arial" panose="020B0604020202020204" pitchFamily="34" charset="0"/>
              </a:rPr>
              <a:t>Figure 27. Top 10 Barriers to taking an overnight UK trip </a:t>
            </a:r>
            <a:r>
              <a:rPr lang="en-GB" sz="1400" b="1" u="sng" dirty="0">
                <a:solidFill>
                  <a:srgbClr val="C00000"/>
                </a:solidFill>
                <a:latin typeface="Arial" panose="020B0604020202020204" pitchFamily="34" charset="0"/>
                <a:cs typeface="Arial" panose="020B0604020202020204" pitchFamily="34" charset="0"/>
              </a:rPr>
              <a:t>in next 6 months</a:t>
            </a:r>
            <a:r>
              <a:rPr lang="en-GB" sz="1400" b="1" u="none" dirty="0">
                <a:solidFill>
                  <a:srgbClr val="C00000"/>
                </a:solidFill>
                <a:latin typeface="Arial" panose="020B0604020202020204" pitchFamily="34" charset="0"/>
                <a:cs typeface="Arial" panose="020B0604020202020204" pitchFamily="34" charset="0"/>
              </a:rPr>
              <a:t>, </a:t>
            </a:r>
            <a:r>
              <a:rPr lang="en-GB" sz="1400" b="1" dirty="0">
                <a:solidFill>
                  <a:srgbClr val="C00000"/>
                </a:solidFill>
                <a:latin typeface="Arial" panose="020B0604020202020204" pitchFamily="34" charset="0"/>
                <a:cs typeface="Arial" panose="020B0604020202020204" pitchFamily="34" charset="0"/>
              </a:rPr>
              <a:t>Percentage, </a:t>
            </a:r>
            <a:r>
              <a:rPr lang="en-GB" sz="1400" b="1" i="0" u="none" strike="noStrike" kern="1200" spc="0" baseline="0" dirty="0">
                <a:solidFill>
                  <a:srgbClr val="C00000"/>
                </a:solidFill>
                <a:latin typeface="Arial" panose="020B0604020202020204" pitchFamily="34" charset="0"/>
                <a:cs typeface="Arial" panose="020B0604020202020204" pitchFamily="34" charset="0"/>
              </a:rPr>
              <a:t>August to October 2025 and 2024 fieldwork</a:t>
            </a:r>
            <a:r>
              <a:rPr lang="en-GB" sz="1400" b="1" dirty="0">
                <a:solidFill>
                  <a:srgbClr val="C00000"/>
                </a:solidFill>
                <a:latin typeface="Arial" panose="020B0604020202020204" pitchFamily="34" charset="0"/>
                <a:cs typeface="Arial" panose="020B0604020202020204" pitchFamily="34" charset="0"/>
              </a:rPr>
              <a:t>, UK</a:t>
            </a:r>
          </a:p>
        </c:rich>
      </c:tx>
      <c:layout>
        <c:manualLayout>
          <c:xMode val="edge"/>
          <c:yMode val="edge"/>
          <c:x val="7.165081947185317E-4"/>
          <c:y val="5.8302466309093507E-3"/>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rgbClr val="C00000"/>
              </a:solidFill>
              <a:latin typeface="+mn-lt"/>
              <a:ea typeface="+mn-ea"/>
              <a:cs typeface="+mn-cs"/>
            </a:defRPr>
          </a:pPr>
          <a:endParaRPr lang="en-US"/>
        </a:p>
      </c:txPr>
    </c:title>
    <c:autoTitleDeleted val="0"/>
    <c:plotArea>
      <c:layout>
        <c:manualLayout>
          <c:layoutTarget val="inner"/>
          <c:xMode val="edge"/>
          <c:yMode val="edge"/>
          <c:x val="0.40006894344977006"/>
          <c:y val="0.11906350630573308"/>
          <c:w val="0.59579700691170989"/>
          <c:h val="0.83506427581330289"/>
        </c:manualLayout>
      </c:layout>
      <c:barChart>
        <c:barDir val="bar"/>
        <c:grouping val="clustered"/>
        <c:varyColors val="0"/>
        <c:ser>
          <c:idx val="0"/>
          <c:order val="0"/>
          <c:tx>
            <c:strRef>
              <c:f>Sheet1!$B$1</c:f>
              <c:strCache>
                <c:ptCount val="1"/>
                <c:pt idx="0">
                  <c:v>August-October 2025 data</c:v>
                </c:pt>
              </c:strCache>
            </c:strRef>
          </c:tx>
          <c:spPr>
            <a:solidFill>
              <a:schemeClr val="accent1">
                <a:alpha val="99000"/>
              </a:schemeClr>
            </a:solidFill>
            <a:ln>
              <a:noFill/>
            </a:ln>
            <a:effectLst/>
          </c:spPr>
          <c:invertIfNegative val="0"/>
          <c:dPt>
            <c:idx val="8"/>
            <c:invertIfNegative val="0"/>
            <c:bubble3D val="0"/>
            <c:spPr>
              <a:solidFill>
                <a:schemeClr val="tx1">
                  <a:alpha val="99000"/>
                </a:schemeClr>
              </a:solidFill>
              <a:ln>
                <a:noFill/>
              </a:ln>
              <a:effectLst/>
            </c:spPr>
            <c:extLst>
              <c:ext xmlns:c16="http://schemas.microsoft.com/office/drawing/2014/chart" uri="{C3380CC4-5D6E-409C-BE32-E72D297353CC}">
                <c16:uniqueId val="{00000001-09C2-4CDC-A2F5-2828315D8348}"/>
              </c:ext>
            </c:extLst>
          </c:dPt>
          <c:dPt>
            <c:idx val="9"/>
            <c:invertIfNegative val="0"/>
            <c:bubble3D val="0"/>
            <c:spPr>
              <a:solidFill>
                <a:srgbClr val="030303"/>
              </a:solidFill>
              <a:ln>
                <a:noFill/>
              </a:ln>
              <a:effectLst/>
            </c:spPr>
            <c:extLst>
              <c:ext xmlns:c16="http://schemas.microsoft.com/office/drawing/2014/chart" uri="{C3380CC4-5D6E-409C-BE32-E72D297353CC}">
                <c16:uniqueId val="{00000003-09C2-4CDC-A2F5-2828315D8348}"/>
              </c:ext>
            </c:extLst>
          </c:dPt>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UK weather</c:v>
                </c:pt>
                <c:pt idx="1">
                  <c:v>Rising cost of living</c:v>
                </c:pt>
                <c:pt idx="2">
                  <c:v>Rising costs of holidays/leisure</c:v>
                </c:pt>
                <c:pt idx="3">
                  <c:v>Personal finances</c:v>
                </c:pt>
                <c:pt idx="4">
                  <c:v>My general health</c:v>
                </c:pt>
                <c:pt idx="5">
                  <c:v>Limited available annual leave</c:v>
                </c:pt>
                <c:pt idx="6">
                  <c:v>The cost of fuel</c:v>
                </c:pt>
                <c:pt idx="7">
                  <c:v>I wouldn’t take a UK short break or holiday in the next six months regardless of the circumstances</c:v>
                </c:pt>
                <c:pt idx="8">
                  <c:v>Prioritising overseas travel after missing out during the pandemic</c:v>
                </c:pt>
                <c:pt idx="9">
                  <c:v>None/ No barriers</c:v>
                </c:pt>
              </c:strCache>
            </c:strRef>
          </c:cat>
          <c:val>
            <c:numRef>
              <c:f>Sheet1!$B$2:$B$11</c:f>
              <c:numCache>
                <c:formatCode>0</c:formatCode>
                <c:ptCount val="10"/>
                <c:pt idx="0">
                  <c:v>27.794021675530001</c:v>
                </c:pt>
                <c:pt idx="1">
                  <c:v>27.51311502379</c:v>
                </c:pt>
                <c:pt idx="2">
                  <c:v>21.594690221</c:v>
                </c:pt>
                <c:pt idx="3">
                  <c:v>21.179647532210002</c:v>
                </c:pt>
                <c:pt idx="4">
                  <c:v>16.218960699979998</c:v>
                </c:pt>
                <c:pt idx="5">
                  <c:v>13.2499729054</c:v>
                </c:pt>
                <c:pt idx="6">
                  <c:v>12.178458256880001</c:v>
                </c:pt>
                <c:pt idx="7">
                  <c:v>10.6095635427</c:v>
                </c:pt>
                <c:pt idx="8">
                  <c:v>6.6851560692829999</c:v>
                </c:pt>
                <c:pt idx="9">
                  <c:v>19.259348452400001</c:v>
                </c:pt>
              </c:numCache>
            </c:numRef>
          </c:val>
          <c:extLst>
            <c:ext xmlns:c16="http://schemas.microsoft.com/office/drawing/2014/chart" uri="{C3380CC4-5D6E-409C-BE32-E72D297353CC}">
              <c16:uniqueId val="{00000004-09C2-4CDC-A2F5-2828315D8348}"/>
            </c:ext>
          </c:extLst>
        </c:ser>
        <c:ser>
          <c:idx val="1"/>
          <c:order val="1"/>
          <c:tx>
            <c:strRef>
              <c:f>Sheet1!$C$1</c:f>
              <c:strCache>
                <c:ptCount val="1"/>
                <c:pt idx="0">
                  <c:v>August-October 2024 data</c:v>
                </c:pt>
              </c:strCache>
            </c:strRef>
          </c:tx>
          <c:spPr>
            <a:solidFill>
              <a:srgbClr val="FFFFFF"/>
            </a:solidFill>
            <a:ln w="12700">
              <a:solidFill>
                <a:srgbClr val="00206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UK weather</c:v>
                </c:pt>
                <c:pt idx="1">
                  <c:v>Rising cost of living</c:v>
                </c:pt>
                <c:pt idx="2">
                  <c:v>Rising costs of holidays/leisure</c:v>
                </c:pt>
                <c:pt idx="3">
                  <c:v>Personal finances</c:v>
                </c:pt>
                <c:pt idx="4">
                  <c:v>My general health</c:v>
                </c:pt>
                <c:pt idx="5">
                  <c:v>Limited available annual leave</c:v>
                </c:pt>
                <c:pt idx="6">
                  <c:v>The cost of fuel</c:v>
                </c:pt>
                <c:pt idx="7">
                  <c:v>I wouldn’t take a UK short break or holiday in the next six months regardless of the circumstances</c:v>
                </c:pt>
                <c:pt idx="8">
                  <c:v>Prioritising overseas travel after missing out during the pandemic</c:v>
                </c:pt>
                <c:pt idx="9">
                  <c:v>None/ No barriers</c:v>
                </c:pt>
              </c:strCache>
            </c:strRef>
          </c:cat>
          <c:val>
            <c:numRef>
              <c:f>Sheet1!$C$2:$C$11</c:f>
              <c:numCache>
                <c:formatCode>0</c:formatCode>
                <c:ptCount val="10"/>
                <c:pt idx="0">
                  <c:v>29.846936702440001</c:v>
                </c:pt>
                <c:pt idx="1">
                  <c:v>30.719281879619999</c:v>
                </c:pt>
                <c:pt idx="2">
                  <c:v>21.513904354779999</c:v>
                </c:pt>
                <c:pt idx="3">
                  <c:v>24.260223405680001</c:v>
                </c:pt>
                <c:pt idx="4">
                  <c:v>17.795750344129999</c:v>
                </c:pt>
                <c:pt idx="5">
                  <c:v>14.06703497654</c:v>
                </c:pt>
                <c:pt idx="6">
                  <c:v>12.71411382422</c:v>
                </c:pt>
                <c:pt idx="7">
                  <c:v>9.7254098837570009</c:v>
                </c:pt>
                <c:pt idx="8">
                  <c:v>6.7750151092289999</c:v>
                </c:pt>
                <c:pt idx="9">
                  <c:v>16.01370929007</c:v>
                </c:pt>
              </c:numCache>
            </c:numRef>
          </c:val>
          <c:extLst>
            <c:ext xmlns:c16="http://schemas.microsoft.com/office/drawing/2014/chart" uri="{C3380CC4-5D6E-409C-BE32-E72D297353CC}">
              <c16:uniqueId val="{00000006-09C2-4CDC-A2F5-2828315D8348}"/>
            </c:ext>
          </c:extLst>
        </c:ser>
        <c:dLbls>
          <c:showLegendKey val="0"/>
          <c:showVal val="0"/>
          <c:showCatName val="0"/>
          <c:showSerName val="0"/>
          <c:showPercent val="0"/>
          <c:showBubbleSize val="0"/>
        </c:dLbls>
        <c:gapWidth val="160"/>
        <c:axId val="-614276608"/>
        <c:axId val="-614276064"/>
      </c:barChart>
      <c:catAx>
        <c:axId val="-6142766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crossAx val="-614276064"/>
        <c:crosses val="autoZero"/>
        <c:auto val="1"/>
        <c:lblAlgn val="ctr"/>
        <c:lblOffset val="100"/>
        <c:noMultiLvlLbl val="0"/>
      </c:catAx>
      <c:valAx>
        <c:axId val="-614276064"/>
        <c:scaling>
          <c:orientation val="minMax"/>
          <c:max val="50"/>
        </c:scaling>
        <c:delete val="1"/>
        <c:axPos val="t"/>
        <c:numFmt formatCode="0" sourceLinked="1"/>
        <c:majorTickMark val="out"/>
        <c:minorTickMark val="none"/>
        <c:tickLblPos val="nextTo"/>
        <c:crossAx val="-614276608"/>
        <c:crosses val="autoZero"/>
        <c:crossBetween val="between"/>
      </c:valAx>
      <c:spPr>
        <a:noFill/>
        <a:ln w="25400">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0.56716</cdr:x>
      <cdr:y>0.24627</cdr:y>
    </cdr:from>
    <cdr:to>
      <cdr:x>0.56716</cdr:x>
      <cdr:y>0.87568</cdr:y>
    </cdr:to>
    <cdr:cxnSp macro="">
      <cdr:nvCxnSpPr>
        <cdr:cNvPr id="8" name="Straight Connector 7">
          <a:extLst xmlns:a="http://schemas.openxmlformats.org/drawingml/2006/main">
            <a:ext uri="{FF2B5EF4-FFF2-40B4-BE49-F238E27FC236}">
              <a16:creationId xmlns:a16="http://schemas.microsoft.com/office/drawing/2014/main" id="{E0068CEE-79DB-F4D5-5913-1C04B8770237}"/>
            </a:ext>
          </a:extLst>
        </cdr:cNvPr>
        <cdr:cNvCxnSpPr/>
      </cdr:nvCxnSpPr>
      <cdr:spPr>
        <a:xfrm xmlns:a="http://schemas.openxmlformats.org/drawingml/2006/main" flipV="1">
          <a:off x="6326138" y="1063286"/>
          <a:ext cx="0" cy="2717481"/>
        </a:xfrm>
        <a:prstGeom xmlns:a="http://schemas.openxmlformats.org/drawingml/2006/main" prst="line">
          <a:avLst/>
        </a:prstGeom>
        <a:ln xmlns:a="http://schemas.openxmlformats.org/drawingml/2006/main" w="9525" cmpd="sng">
          <a:solidFill>
            <a:schemeClr val="tx2"/>
          </a:solidFill>
          <a:prstDash val="dash"/>
          <a:headEnd type="none" w="med" len="med"/>
          <a:tailEnd type="none" w="med" len="med"/>
        </a:ln>
        <a:effectLst xmlns:a="http://schemas.openxmlformats.org/drawingml/2006/mai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D08089-956E-4286-8081-C2F73EA16F86}" type="datetimeFigureOut">
              <a:rPr lang="en-GB" smtClean="0"/>
              <a:t>19/12/2025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DF10A7-9E7D-4A43-91FF-7F17CBA624DF}" type="slidenum">
              <a:rPr lang="en-GB" smtClean="0"/>
              <a:t>‹#›</a:t>
            </a:fld>
            <a:endParaRPr lang="en-GB"/>
          </a:p>
        </p:txBody>
      </p:sp>
    </p:spTree>
    <p:extLst>
      <p:ext uri="{BB962C8B-B14F-4D97-AF65-F5344CB8AC3E}">
        <p14:creationId xmlns:p14="http://schemas.microsoft.com/office/powerpoint/2010/main" val="21155279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p:spPr>
        <p:txBody>
          <a:bodyPr/>
          <a:lstStyle>
            <a:lvl1pPr algn="l" eaLnBrk="0" hangingPunct="0">
              <a:spcBef>
                <a:spcPct val="30000"/>
              </a:spcBef>
              <a:defRPr sz="1200">
                <a:solidFill>
                  <a:schemeClr val="tx1"/>
                </a:solidFill>
                <a:latin typeface="Arial" charset="0"/>
                <a:ea typeface="ＭＳ Ｐゴシック" pitchFamily="1" charset="-128"/>
              </a:defRPr>
            </a:lvl1pPr>
            <a:lvl2pPr marL="742950" indent="-285750" algn="l" eaLnBrk="0" hangingPunct="0">
              <a:spcBef>
                <a:spcPct val="30000"/>
              </a:spcBef>
              <a:defRPr sz="1200">
                <a:solidFill>
                  <a:schemeClr val="tx1"/>
                </a:solidFill>
                <a:latin typeface="Arial" charset="0"/>
                <a:ea typeface="ＭＳ Ｐゴシック" pitchFamily="1" charset="-128"/>
              </a:defRPr>
            </a:lvl2pPr>
            <a:lvl3pPr marL="1143000" indent="-228600" algn="l" eaLnBrk="0" hangingPunct="0">
              <a:spcBef>
                <a:spcPct val="30000"/>
              </a:spcBef>
              <a:defRPr sz="1200">
                <a:solidFill>
                  <a:schemeClr val="tx1"/>
                </a:solidFill>
                <a:latin typeface="Arial" charset="0"/>
                <a:ea typeface="ＭＳ Ｐゴシック" pitchFamily="1" charset="-128"/>
              </a:defRPr>
            </a:lvl3pPr>
            <a:lvl4pPr marL="1600200" indent="-228600" algn="l" eaLnBrk="0" hangingPunct="0">
              <a:spcBef>
                <a:spcPct val="30000"/>
              </a:spcBef>
              <a:defRPr sz="1200">
                <a:solidFill>
                  <a:schemeClr val="tx1"/>
                </a:solidFill>
                <a:latin typeface="Arial" charset="0"/>
                <a:ea typeface="ＭＳ Ｐゴシック" pitchFamily="1" charset="-128"/>
              </a:defRPr>
            </a:lvl4pPr>
            <a:lvl5pPr marL="2057400" indent="-228600" algn="l" eaLnBrk="0" hangingPunct="0">
              <a:spcBef>
                <a:spcPct val="30000"/>
              </a:spcBef>
              <a:defRPr sz="1200">
                <a:solidFill>
                  <a:schemeClr val="tx1"/>
                </a:solidFill>
                <a:latin typeface="Arial" charset="0"/>
                <a:ea typeface="ＭＳ Ｐゴシック" pitchFamily="1" charset="-128"/>
              </a:defRPr>
            </a:lvl5pPr>
            <a:lvl6pPr marL="2514600" indent="-228600" eaLnBrk="0" fontAlgn="base" hangingPunct="0">
              <a:spcBef>
                <a:spcPct val="30000"/>
              </a:spcBef>
              <a:spcAft>
                <a:spcPct val="0"/>
              </a:spcAft>
              <a:defRPr sz="1200">
                <a:solidFill>
                  <a:schemeClr val="tx1"/>
                </a:solidFill>
                <a:latin typeface="Arial" charset="0"/>
                <a:ea typeface="ＭＳ Ｐゴシック" pitchFamily="1" charset="-128"/>
              </a:defRPr>
            </a:lvl6pPr>
            <a:lvl7pPr marL="2971800" indent="-228600" eaLnBrk="0" fontAlgn="base" hangingPunct="0">
              <a:spcBef>
                <a:spcPct val="30000"/>
              </a:spcBef>
              <a:spcAft>
                <a:spcPct val="0"/>
              </a:spcAft>
              <a:defRPr sz="1200">
                <a:solidFill>
                  <a:schemeClr val="tx1"/>
                </a:solidFill>
                <a:latin typeface="Arial" charset="0"/>
                <a:ea typeface="ＭＳ Ｐゴシック" pitchFamily="1" charset="-128"/>
              </a:defRPr>
            </a:lvl7pPr>
            <a:lvl8pPr marL="3429000" indent="-228600" eaLnBrk="0" fontAlgn="base" hangingPunct="0">
              <a:spcBef>
                <a:spcPct val="30000"/>
              </a:spcBef>
              <a:spcAft>
                <a:spcPct val="0"/>
              </a:spcAft>
              <a:defRPr sz="1200">
                <a:solidFill>
                  <a:schemeClr val="tx1"/>
                </a:solidFill>
                <a:latin typeface="Arial" charset="0"/>
                <a:ea typeface="ＭＳ Ｐゴシック" pitchFamily="1" charset="-128"/>
              </a:defRPr>
            </a:lvl8pPr>
            <a:lvl9pPr marL="3886200" indent="-228600" eaLnBrk="0" fontAlgn="base" hangingPunct="0">
              <a:spcBef>
                <a:spcPct val="30000"/>
              </a:spcBef>
              <a:spcAft>
                <a:spcPct val="0"/>
              </a:spcAft>
              <a:defRPr sz="1200">
                <a:solidFill>
                  <a:schemeClr val="tx1"/>
                </a:solidFill>
                <a:latin typeface="Arial" charset="0"/>
                <a:ea typeface="ＭＳ Ｐゴシック" pitchFamily="1" charset="-128"/>
              </a:defRPr>
            </a:lvl9pPr>
          </a:lstStyle>
          <a:p>
            <a:pPr marL="0" marR="0" lvl="0" indent="0" algn="r" defTabSz="457200" rtl="0" eaLnBrk="0" fontAlgn="auto" latinLnBrk="0" hangingPunct="0">
              <a:lnSpc>
                <a:spcPct val="100000"/>
              </a:lnSpc>
              <a:spcBef>
                <a:spcPct val="0"/>
              </a:spcBef>
              <a:spcAft>
                <a:spcPts val="0"/>
              </a:spcAft>
              <a:buClrTx/>
              <a:buSzTx/>
              <a:buFontTx/>
              <a:buNone/>
              <a:tabLst/>
              <a:defRPr/>
            </a:pPr>
            <a:fld id="{E8EBDEFB-99C6-43D2-BB77-DF7517F4543C}" type="slidenum">
              <a:rPr kumimoji="0" lang="en-US" altLang="en-US" sz="1200" b="0" i="0" u="none" strike="noStrike" kern="1200" cap="none" spc="0" normalizeH="0" baseline="0" noProof="0" smtClean="0">
                <a:ln>
                  <a:noFill/>
                </a:ln>
                <a:solidFill>
                  <a:prstClr val="black"/>
                </a:solidFill>
                <a:effectLst/>
                <a:uLnTx/>
                <a:uFillTx/>
                <a:latin typeface="Arial" charset="0"/>
                <a:ea typeface="ＭＳ Ｐゴシック" pitchFamily="1" charset="-128"/>
                <a:cs typeface="+mn-cs"/>
              </a:rPr>
              <a:pPr marL="0" marR="0" lvl="0" indent="0" algn="r" defTabSz="457200" rtl="0" eaLnBrk="0" fontAlgn="auto" latinLnBrk="0" hangingPunct="0">
                <a:lnSpc>
                  <a:spcPct val="100000"/>
                </a:lnSpc>
                <a:spcBef>
                  <a:spcPct val="0"/>
                </a:spcBef>
                <a:spcAft>
                  <a:spcPts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Arial" charset="0"/>
              <a:ea typeface="ＭＳ Ｐゴシック" pitchFamily="1" charset="-128"/>
              <a:cs typeface="+mn-cs"/>
            </a:endParaRPr>
          </a:p>
        </p:txBody>
      </p:sp>
      <p:sp>
        <p:nvSpPr>
          <p:cNvPr id="7171" name="Rectangle 2"/>
          <p:cNvSpPr>
            <a:spLocks noGrp="1" noRot="1" noChangeAspect="1" noChangeArrowheads="1" noTextEdit="1"/>
          </p:cNvSpPr>
          <p:nvPr>
            <p:ph type="sldImg"/>
          </p:nvPr>
        </p:nvSpPr>
        <p:spPr>
          <a:ln/>
        </p:spPr>
        <p:txBody>
          <a:bodyPr/>
          <a:lstStyle/>
          <a:p>
            <a:endParaRPr lang="en-GB"/>
          </a:p>
        </p:txBody>
      </p:sp>
      <p:sp>
        <p:nvSpPr>
          <p:cNvPr id="7172" name="Rectangle 3"/>
          <p:cNvSpPr>
            <a:spLocks noGrp="1" noChangeArrowheads="1"/>
          </p:cNvSpPr>
          <p:nvPr>
            <p:ph type="body" idx="1"/>
          </p:nvPr>
        </p:nvSpPr>
        <p:spPr>
          <a:noFill/>
        </p:spPr>
        <p:txBody>
          <a:bodyPr/>
          <a:lstStyle/>
          <a:p>
            <a:pPr eaLnBrk="1" hangingPunct="1"/>
            <a:endParaRPr lang="en-GB" altLang="en-US"/>
          </a:p>
        </p:txBody>
      </p:sp>
    </p:spTree>
    <p:extLst>
      <p:ext uri="{BB962C8B-B14F-4D97-AF65-F5344CB8AC3E}">
        <p14:creationId xmlns:p14="http://schemas.microsoft.com/office/powerpoint/2010/main" val="2798632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E5DEFC-BFAE-4186-88B9-06BA9B12B895}"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2746958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E5DEFC-BFAE-4186-88B9-06BA9B12B895}"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254903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E5DEFC-BFAE-4186-88B9-06BA9B12B895}"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9482737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FB5415-C36D-D904-BE14-54A3E51EF728}"/>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22A88BF8-62AE-5A00-7D47-BA230D2A3BFD}"/>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9196769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58A90-CD29-BA46-CD61-0F948DB5EC58}"/>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7524A860-FE1E-087D-405D-2CC44276BD54}"/>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6011173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A029B-A31A-2220-7027-3FA8D86D0F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4576C5-0CBB-6C23-E0E2-0F261EDB92F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BEE2906-36FD-700A-9120-EBB480F7997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5DC797C-56B3-7EEC-9D1E-42DDC403C96F}"/>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E5DEFC-BFAE-4186-88B9-06BA9B12B895}"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947743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4F212AD9-3154-7D3D-F93F-703670D6ADC4}"/>
              </a:ext>
            </a:extLst>
          </p:cNvPr>
          <p:cNvSpPr>
            <a:spLocks noGrp="1"/>
          </p:cNvSpPr>
          <p:nvPr>
            <p:ph type="body" idx="1"/>
          </p:nvPr>
        </p:nvSpPr>
        <p:spPr/>
        <p:txBody>
          <a:bodyPr/>
          <a:lstStyle/>
          <a:p>
            <a:r>
              <a:rPr lang="en-GB"/>
              <a:t>91% holiday/leisure in August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E5DEFC-BFAE-4186-88B9-06BA9B12B895}"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9493493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0F871BC1-9518-CF0E-E5E7-D16B0AF15EF4}"/>
              </a:ext>
            </a:extLst>
          </p:cNvPr>
          <p:cNvSpPr>
            <a:spLocks noGrp="1"/>
          </p:cNvSpPr>
          <p:nvPr>
            <p:ph type="body" idx="1"/>
          </p:nvPr>
        </p:nvSpPr>
        <p:spPr/>
        <p:txBody>
          <a:bodyPr/>
          <a:lstStyle/>
          <a:p>
            <a:r>
              <a:rPr lang="en-GB"/>
              <a:t>Children code = 60% in August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4F212AD9-3154-7D3D-F93F-703670D6ADC4}"/>
              </a:ext>
            </a:extLst>
          </p:cNvPr>
          <p:cNvSpPr>
            <a:spLocks noGrp="1"/>
          </p:cNvSpPr>
          <p:nvPr>
            <p:ph type="body" idx="1"/>
          </p:nvPr>
        </p:nvSpPr>
        <p:spPr/>
        <p:txBody>
          <a:bodyPr/>
          <a:lstStyle/>
          <a:p>
            <a:r>
              <a:rPr lang="en-GB"/>
              <a:t>91% holiday/leisure in August</a:t>
            </a:r>
          </a:p>
        </p:txBody>
      </p:sp>
    </p:spTree>
    <p:extLst>
      <p:ext uri="{BB962C8B-B14F-4D97-AF65-F5344CB8AC3E}">
        <p14:creationId xmlns:p14="http://schemas.microsoft.com/office/powerpoint/2010/main" val="11237314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F9C97-7230-3A65-B0B9-DE51EC6E66F2}"/>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8AA13D83-CAD7-BC1C-0C7B-04B0C6CEF9BB}"/>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1736439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63321-9BE8-2EB6-8C07-CBBA0AEEA1DA}"/>
            </a:ext>
          </a:extLst>
        </p:cNvPr>
        <p:cNvGrpSpPr/>
        <p:nvPr/>
      </p:nvGrpSpPr>
      <p:grpSpPr>
        <a:xfrm>
          <a:off x="0" y="0"/>
          <a:ext cx="0" cy="0"/>
          <a:chOff x="0" y="0"/>
          <a:chExt cx="0" cy="0"/>
        </a:xfrm>
      </p:grpSpPr>
    </p:spTree>
    <p:extLst>
      <p:ext uri="{BB962C8B-B14F-4D97-AF65-F5344CB8AC3E}">
        <p14:creationId xmlns:p14="http://schemas.microsoft.com/office/powerpoint/2010/main" val="36611363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34601045-E645-0B0D-2117-158EA1505D3C}"/>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7043812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673FA-C841-9CA1-AE1C-673FE60C71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AE0E66-1039-3075-160B-7814564A0BA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7008C4F-9223-FDC3-22ED-44BED2CC2790}"/>
              </a:ext>
            </a:extLst>
          </p:cNvPr>
          <p:cNvSpPr>
            <a:spLocks noGrp="1"/>
          </p:cNvSpPr>
          <p:nvPr>
            <p:ph type="body" idx="1"/>
          </p:nvPr>
        </p:nvSpPr>
        <p:spPr/>
        <p:txBody>
          <a:bodyPr/>
          <a:lstStyle/>
          <a:p>
            <a:endParaRPr lang="en-GB" b="1"/>
          </a:p>
        </p:txBody>
      </p:sp>
      <p:sp>
        <p:nvSpPr>
          <p:cNvPr id="4" name="Slide Number Placeholder 3">
            <a:extLst>
              <a:ext uri="{FF2B5EF4-FFF2-40B4-BE49-F238E27FC236}">
                <a16:creationId xmlns:a16="http://schemas.microsoft.com/office/drawing/2014/main" id="{3734EEA1-DDE8-4F7E-21D9-9A67E83DE984}"/>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E5DEFC-BFAE-4186-88B9-06BA9B12B895}"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1539104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b="1"/>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E5DEFC-BFAE-4186-88B9-06BA9B12B895}"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7328507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94ECB-8F54-96CA-A42E-464B6B9791D2}"/>
            </a:ext>
          </a:extLst>
        </p:cNvPr>
        <p:cNvGrpSpPr/>
        <p:nvPr/>
      </p:nvGrpSpPr>
      <p:grpSpPr>
        <a:xfrm>
          <a:off x="0" y="0"/>
          <a:ext cx="0" cy="0"/>
          <a:chOff x="0" y="0"/>
          <a:chExt cx="0" cy="0"/>
        </a:xfrm>
      </p:grpSpPr>
    </p:spTree>
    <p:extLst>
      <p:ext uri="{BB962C8B-B14F-4D97-AF65-F5344CB8AC3E}">
        <p14:creationId xmlns:p14="http://schemas.microsoft.com/office/powerpoint/2010/main" val="28887993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5C297-E962-4EEE-837B-F58AE516CF86}"/>
            </a:ext>
          </a:extLst>
        </p:cNvPr>
        <p:cNvGrpSpPr/>
        <p:nvPr/>
      </p:nvGrpSpPr>
      <p:grpSpPr>
        <a:xfrm>
          <a:off x="0" y="0"/>
          <a:ext cx="0" cy="0"/>
          <a:chOff x="0" y="0"/>
          <a:chExt cx="0" cy="0"/>
        </a:xfrm>
      </p:grpSpPr>
    </p:spTree>
    <p:extLst>
      <p:ext uri="{BB962C8B-B14F-4D97-AF65-F5344CB8AC3E}">
        <p14:creationId xmlns:p14="http://schemas.microsoft.com/office/powerpoint/2010/main" val="23495104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342FF-98FF-12B6-8B5C-27F8443FAAD6}"/>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D0DEBAEA-62C4-6E06-C560-E1092ABAE91E}"/>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4211764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6306E-20D1-1AB6-7358-244D81F0D21C}"/>
            </a:ext>
          </a:extLst>
        </p:cNvPr>
        <p:cNvGrpSpPr/>
        <p:nvPr/>
      </p:nvGrpSpPr>
      <p:grpSpPr>
        <a:xfrm>
          <a:off x="0" y="0"/>
          <a:ext cx="0" cy="0"/>
          <a:chOff x="0" y="0"/>
          <a:chExt cx="0" cy="0"/>
        </a:xfrm>
      </p:grpSpPr>
    </p:spTree>
    <p:extLst>
      <p:ext uri="{BB962C8B-B14F-4D97-AF65-F5344CB8AC3E}">
        <p14:creationId xmlns:p14="http://schemas.microsoft.com/office/powerpoint/2010/main" val="42279381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b="1"/>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E5DEFC-BFAE-4186-88B9-06BA9B12B895}"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8119824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7EDB8-6731-2B8D-050F-D6C72E6D3676}"/>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60C32104-416F-8D64-AD46-340AC22B097E}"/>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8567955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D6E60-1878-4735-71E7-9747D19F4472}"/>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1D9AEDD3-B769-13F8-9E37-BDB60AB96C2C}"/>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9291948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82F2D-8A16-A08D-5DA3-A0A9915CBCD4}"/>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C001097A-C880-BED3-916B-058E8ABAD2E9}"/>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0533377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C5E69-9C96-4DF8-5032-54F3D1936022}"/>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1E974D9D-E576-8ED5-96E1-71B7DE2882B5}"/>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6634001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50EE1-BF97-995D-21D0-95437A0745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220374-41CA-6AD2-4EE1-F39DEB0DF51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23063FF-DE17-DFC7-B7E2-837A6DC4EBC1}"/>
              </a:ext>
            </a:extLst>
          </p:cNvPr>
          <p:cNvSpPr>
            <a:spLocks noGrp="1"/>
          </p:cNvSpPr>
          <p:nvPr>
            <p:ph type="body" idx="1"/>
          </p:nvPr>
        </p:nvSpPr>
        <p:spPr/>
        <p:txBody>
          <a:bodyPr/>
          <a:lstStyle/>
          <a:p>
            <a:r>
              <a:rPr lang="en-GB" b="1"/>
              <a:t>Wales intention consistent across months</a:t>
            </a:r>
          </a:p>
        </p:txBody>
      </p:sp>
      <p:sp>
        <p:nvSpPr>
          <p:cNvPr id="4" name="Slide Number Placeholder 3">
            <a:extLst>
              <a:ext uri="{FF2B5EF4-FFF2-40B4-BE49-F238E27FC236}">
                <a16:creationId xmlns:a16="http://schemas.microsoft.com/office/drawing/2014/main" id="{4C1AFDF5-C479-F03C-5DAB-1DC8EC4D7772}"/>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E5DEFC-BFAE-4186-88B9-06BA9B12B895}"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8847643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CA09D-6A41-A9BB-BD1C-045C21CB78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5AB14B-B94F-D94B-FBAA-2A6D5B9AACC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63D26A3-AA54-B4C0-A757-80557F435865}"/>
              </a:ext>
            </a:extLst>
          </p:cNvPr>
          <p:cNvSpPr>
            <a:spLocks noGrp="1"/>
          </p:cNvSpPr>
          <p:nvPr>
            <p:ph type="body" idx="1"/>
          </p:nvPr>
        </p:nvSpPr>
        <p:spPr/>
        <p:txBody>
          <a:bodyPr/>
          <a:lstStyle/>
          <a:p>
            <a:endParaRPr lang="en-GB" b="1"/>
          </a:p>
        </p:txBody>
      </p:sp>
      <p:sp>
        <p:nvSpPr>
          <p:cNvPr id="4" name="Slide Number Placeholder 3">
            <a:extLst>
              <a:ext uri="{FF2B5EF4-FFF2-40B4-BE49-F238E27FC236}">
                <a16:creationId xmlns:a16="http://schemas.microsoft.com/office/drawing/2014/main" id="{16928BF3-6331-EC27-A457-E1DA0868A53D}"/>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E5DEFC-BFAE-4186-88B9-06BA9B12B895}"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7726346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BD261-E88A-E02B-9179-03121E3141DA}"/>
            </a:ext>
          </a:extLst>
        </p:cNvPr>
        <p:cNvGrpSpPr/>
        <p:nvPr/>
      </p:nvGrpSpPr>
      <p:grpSpPr>
        <a:xfrm>
          <a:off x="0" y="0"/>
          <a:ext cx="0" cy="0"/>
          <a:chOff x="0" y="0"/>
          <a:chExt cx="0" cy="0"/>
        </a:xfrm>
      </p:grpSpPr>
    </p:spTree>
    <p:extLst>
      <p:ext uri="{BB962C8B-B14F-4D97-AF65-F5344CB8AC3E}">
        <p14:creationId xmlns:p14="http://schemas.microsoft.com/office/powerpoint/2010/main" val="9989332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jpe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15.svg"/><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1 - white">
    <p:bg>
      <p:bgPr>
        <a:solidFill>
          <a:schemeClr val="bg1"/>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B807F7D-1945-39C0-8836-318D8BD2C994}"/>
              </a:ext>
            </a:extLst>
          </p:cNvPr>
          <p:cNvSpPr>
            <a:spLocks noGrp="1"/>
          </p:cNvSpPr>
          <p:nvPr>
            <p:ph type="title" hasCustomPrompt="1"/>
          </p:nvPr>
        </p:nvSpPr>
        <p:spPr>
          <a:xfrm>
            <a:off x="810883" y="2197572"/>
            <a:ext cx="4927241" cy="1421928"/>
          </a:xfrm>
          <a:prstGeom prst="rect">
            <a:avLst/>
          </a:prstGeom>
        </p:spPr>
        <p:txBody>
          <a:bodyPr wrap="square" anchor="b" anchorCtr="0">
            <a:spAutoFit/>
          </a:bodyPr>
          <a:lstStyle>
            <a:lvl1pPr>
              <a:defRPr sz="4800" b="1">
                <a:solidFill>
                  <a:srgbClr val="010444"/>
                </a:solidFill>
              </a:defRPr>
            </a:lvl1pPr>
          </a:lstStyle>
          <a:p>
            <a:r>
              <a:rPr lang="en-US"/>
              <a:t>Click to edit Master title style</a:t>
            </a:r>
            <a:endParaRPr lang="fr-FR"/>
          </a:p>
        </p:txBody>
      </p:sp>
      <p:sp>
        <p:nvSpPr>
          <p:cNvPr id="15" name="Text Placeholder 9">
            <a:extLst>
              <a:ext uri="{FF2B5EF4-FFF2-40B4-BE49-F238E27FC236}">
                <a16:creationId xmlns:a16="http://schemas.microsoft.com/office/drawing/2014/main" id="{AA6FA423-33BB-01D6-5BC5-6D40EDD2B0B5}"/>
              </a:ext>
            </a:extLst>
          </p:cNvPr>
          <p:cNvSpPr>
            <a:spLocks noGrp="1"/>
          </p:cNvSpPr>
          <p:nvPr>
            <p:ph type="body" sz="quarter" idx="13" hasCustomPrompt="1"/>
          </p:nvPr>
        </p:nvSpPr>
        <p:spPr>
          <a:xfrm>
            <a:off x="811206" y="3733800"/>
            <a:ext cx="4926918" cy="348557"/>
          </a:xfrm>
          <a:prstGeom prst="rect">
            <a:avLst/>
          </a:prstGeom>
        </p:spPr>
        <p:txBody>
          <a:bodyPr wrap="square" anchor="t">
            <a:spAutoFit/>
          </a:bodyPr>
          <a:lstStyle>
            <a:lvl1pPr marL="0" indent="0">
              <a:buNone/>
              <a:defRPr sz="1800">
                <a:solidFill>
                  <a:schemeClr val="accent2"/>
                </a:solidFill>
                <a:latin typeface="Dreaming Outloud Pro" panose="03050502040302030504" pitchFamily="66" charset="0"/>
                <a:cs typeface="Dreaming Outloud Pro" panose="03050502040302030504" pitchFamily="66" charset="0"/>
              </a:defRPr>
            </a:lvl1pPr>
            <a:lvl2pPr marL="457200" indent="0">
              <a:buNone/>
              <a:defRPr>
                <a:solidFill>
                  <a:schemeClr val="accent2"/>
                </a:solidFill>
              </a:defRPr>
            </a:lvl2pPr>
            <a:lvl3pPr marL="914400" indent="0">
              <a:buNone/>
              <a:defRPr>
                <a:solidFill>
                  <a:schemeClr val="accent2"/>
                </a:solidFill>
              </a:defRPr>
            </a:lvl3pPr>
            <a:lvl4pPr marL="1371600" indent="0">
              <a:buNone/>
              <a:defRPr>
                <a:solidFill>
                  <a:schemeClr val="accent2"/>
                </a:solidFill>
              </a:defRPr>
            </a:lvl4pPr>
            <a:lvl5pPr marL="1828800" indent="0">
              <a:buNone/>
              <a:defRPr>
                <a:solidFill>
                  <a:schemeClr val="accent2"/>
                </a:solidFill>
              </a:defRPr>
            </a:lvl5pPr>
          </a:lstStyle>
          <a:p>
            <a:pPr lvl="0"/>
            <a:r>
              <a:rPr lang="en-US"/>
              <a:t>Click to edit subtitle</a:t>
            </a:r>
            <a:endParaRPr lang="fr-FR"/>
          </a:p>
        </p:txBody>
      </p:sp>
      <p:sp>
        <p:nvSpPr>
          <p:cNvPr id="8" name="Picture Placeholder 8">
            <a:extLst>
              <a:ext uri="{FF2B5EF4-FFF2-40B4-BE49-F238E27FC236}">
                <a16:creationId xmlns:a16="http://schemas.microsoft.com/office/drawing/2014/main" id="{79299117-72FC-224F-4457-9B33ED317ED6}"/>
              </a:ext>
            </a:extLst>
          </p:cNvPr>
          <p:cNvSpPr>
            <a:spLocks noGrp="1"/>
          </p:cNvSpPr>
          <p:nvPr>
            <p:ph type="pic" sz="quarter" idx="14" hasCustomPrompt="1"/>
          </p:nvPr>
        </p:nvSpPr>
        <p:spPr>
          <a:xfrm>
            <a:off x="6559106" y="-459987"/>
            <a:ext cx="6892234" cy="8395068"/>
          </a:xfrm>
          <a:custGeom>
            <a:avLst/>
            <a:gdLst>
              <a:gd name="connsiteX0" fmla="*/ 2695669 w 6892234"/>
              <a:gd name="connsiteY0" fmla="*/ 3562039 h 8395068"/>
              <a:gd name="connsiteX1" fmla="*/ 3684262 w 6892234"/>
              <a:gd name="connsiteY1" fmla="*/ 3963204 h 8395068"/>
              <a:gd name="connsiteX2" fmla="*/ 5557667 w 6892234"/>
              <a:gd name="connsiteY2" fmla="*/ 5640265 h 8395068"/>
              <a:gd name="connsiteX3" fmla="*/ 5680937 w 6892234"/>
              <a:gd name="connsiteY3" fmla="*/ 7869352 h 8395068"/>
              <a:gd name="connsiteX4" fmla="*/ 3451851 w 6892234"/>
              <a:gd name="connsiteY4" fmla="*/ 7992622 h 8395068"/>
              <a:gd name="connsiteX5" fmla="*/ 1578446 w 6892234"/>
              <a:gd name="connsiteY5" fmla="*/ 6315561 h 8395068"/>
              <a:gd name="connsiteX6" fmla="*/ 1455175 w 6892234"/>
              <a:gd name="connsiteY6" fmla="*/ 4086475 h 8395068"/>
              <a:gd name="connsiteX7" fmla="*/ 2695669 w 6892234"/>
              <a:gd name="connsiteY7" fmla="*/ 3562039 h 8395068"/>
              <a:gd name="connsiteX8" fmla="*/ 5111529 w 6892234"/>
              <a:gd name="connsiteY8" fmla="*/ 3499572 h 8395068"/>
              <a:gd name="connsiteX9" fmla="*/ 5111529 w 6892234"/>
              <a:gd name="connsiteY9" fmla="*/ 3499572 h 8395068"/>
              <a:gd name="connsiteX10" fmla="*/ 5111528 w 6892234"/>
              <a:gd name="connsiteY10" fmla="*/ 3499573 h 8395068"/>
              <a:gd name="connsiteX11" fmla="*/ 5655467 w 6892234"/>
              <a:gd name="connsiteY11" fmla="*/ 3238198 h 8395068"/>
              <a:gd name="connsiteX12" fmla="*/ 6224909 w 6892234"/>
              <a:gd name="connsiteY12" fmla="*/ 3438002 h 8395068"/>
              <a:gd name="connsiteX13" fmla="*/ 6629650 w 6892234"/>
              <a:gd name="connsiteY13" fmla="*/ 3800323 h 8395068"/>
              <a:gd name="connsiteX14" fmla="*/ 6691221 w 6892234"/>
              <a:gd name="connsiteY14" fmla="*/ 4913704 h 8395068"/>
              <a:gd name="connsiteX15" fmla="*/ 6691220 w 6892234"/>
              <a:gd name="connsiteY15" fmla="*/ 4913703 h 8395068"/>
              <a:gd name="connsiteX16" fmla="*/ 5577840 w 6892234"/>
              <a:gd name="connsiteY16" fmla="*/ 4975274 h 8395068"/>
              <a:gd name="connsiteX17" fmla="*/ 5173100 w 6892234"/>
              <a:gd name="connsiteY17" fmla="*/ 4612952 h 8395068"/>
              <a:gd name="connsiteX18" fmla="*/ 5017476 w 6892234"/>
              <a:gd name="connsiteY18" fmla="*/ 3628653 h 8395068"/>
              <a:gd name="connsiteX19" fmla="*/ 5111529 w 6892234"/>
              <a:gd name="connsiteY19" fmla="*/ 3499572 h 8395068"/>
              <a:gd name="connsiteX20" fmla="*/ 5229452 w 6892234"/>
              <a:gd name="connsiteY20" fmla="*/ 3391860 h 8395068"/>
              <a:gd name="connsiteX21" fmla="*/ 5655467 w 6892234"/>
              <a:gd name="connsiteY21" fmla="*/ 3238198 h 8395068"/>
              <a:gd name="connsiteX22" fmla="*/ 4777668 w 6892234"/>
              <a:gd name="connsiteY22" fmla="*/ 3147879 h 8395068"/>
              <a:gd name="connsiteX23" fmla="*/ 4777667 w 6892234"/>
              <a:gd name="connsiteY23" fmla="*/ 3147880 h 8395068"/>
              <a:gd name="connsiteX24" fmla="*/ 4777668 w 6892234"/>
              <a:gd name="connsiteY24" fmla="*/ 3147879 h 8395068"/>
              <a:gd name="connsiteX25" fmla="*/ 654395 w 6892234"/>
              <a:gd name="connsiteY25" fmla="*/ 2558463 h 8395068"/>
              <a:gd name="connsiteX26" fmla="*/ 1154615 w 6892234"/>
              <a:gd name="connsiteY26" fmla="*/ 2733978 h 8395068"/>
              <a:gd name="connsiteX27" fmla="*/ 1155508 w 6892234"/>
              <a:gd name="connsiteY27" fmla="*/ 2734777 h 8395068"/>
              <a:gd name="connsiteX28" fmla="*/ 1209595 w 6892234"/>
              <a:gd name="connsiteY28" fmla="*/ 3712814 h 8395068"/>
              <a:gd name="connsiteX29" fmla="*/ 1209594 w 6892234"/>
              <a:gd name="connsiteY29" fmla="*/ 3712813 h 8395068"/>
              <a:gd name="connsiteX30" fmla="*/ 231557 w 6892234"/>
              <a:gd name="connsiteY30" fmla="*/ 3766900 h 8395068"/>
              <a:gd name="connsiteX31" fmla="*/ 230665 w 6892234"/>
              <a:gd name="connsiteY31" fmla="*/ 3766100 h 8395068"/>
              <a:gd name="connsiteX32" fmla="*/ 93959 w 6892234"/>
              <a:gd name="connsiteY32" fmla="*/ 2901454 h 8395068"/>
              <a:gd name="connsiteX33" fmla="*/ 176578 w 6892234"/>
              <a:gd name="connsiteY33" fmla="*/ 2788064 h 8395068"/>
              <a:gd name="connsiteX34" fmla="*/ 280167 w 6892234"/>
              <a:gd name="connsiteY34" fmla="*/ 2693445 h 8395068"/>
              <a:gd name="connsiteX35" fmla="*/ 654395 w 6892234"/>
              <a:gd name="connsiteY35" fmla="*/ 2558463 h 8395068"/>
              <a:gd name="connsiteX36" fmla="*/ 2600268 w 6892234"/>
              <a:gd name="connsiteY36" fmla="*/ 939 h 8395068"/>
              <a:gd name="connsiteX37" fmla="*/ 3324513 w 6892234"/>
              <a:gd name="connsiteY37" fmla="*/ 294834 h 8395068"/>
              <a:gd name="connsiteX38" fmla="*/ 4687360 w 6892234"/>
              <a:gd name="connsiteY38" fmla="*/ 1514846 h 8395068"/>
              <a:gd name="connsiteX39" fmla="*/ 4852086 w 6892234"/>
              <a:gd name="connsiteY39" fmla="*/ 3055797 h 8395068"/>
              <a:gd name="connsiteX40" fmla="*/ 4777668 w 6892234"/>
              <a:gd name="connsiteY40" fmla="*/ 3147879 h 8395068"/>
              <a:gd name="connsiteX41" fmla="*/ 4694352 w 6892234"/>
              <a:gd name="connsiteY41" fmla="*/ 3231998 h 8395068"/>
              <a:gd name="connsiteX42" fmla="*/ 3144632 w 6892234"/>
              <a:gd name="connsiteY42" fmla="*/ 3238188 h 8395068"/>
              <a:gd name="connsiteX43" fmla="*/ 1781787 w 6892234"/>
              <a:gd name="connsiteY43" fmla="*/ 2018176 h 8395068"/>
              <a:gd name="connsiteX44" fmla="*/ 1691479 w 6892234"/>
              <a:gd name="connsiteY44" fmla="*/ 385141 h 8395068"/>
              <a:gd name="connsiteX45" fmla="*/ 1691478 w 6892234"/>
              <a:gd name="connsiteY45" fmla="*/ 385142 h 8395068"/>
              <a:gd name="connsiteX46" fmla="*/ 2600268 w 6892234"/>
              <a:gd name="connsiteY46" fmla="*/ 939 h 8395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892234" h="8395068">
                <a:moveTo>
                  <a:pt x="2695669" y="3562039"/>
                </a:moveTo>
                <a:cubicBezTo>
                  <a:pt x="3049186" y="3576255"/>
                  <a:pt x="3400067" y="3708796"/>
                  <a:pt x="3684262" y="3963204"/>
                </a:cubicBezTo>
                <a:lnTo>
                  <a:pt x="5557667" y="5640265"/>
                </a:lnTo>
                <a:cubicBezTo>
                  <a:pt x="6207251" y="6221771"/>
                  <a:pt x="6262441" y="7219767"/>
                  <a:pt x="5680937" y="7869352"/>
                </a:cubicBezTo>
                <a:cubicBezTo>
                  <a:pt x="5099433" y="8518936"/>
                  <a:pt x="4101437" y="8574126"/>
                  <a:pt x="3451851" y="7992622"/>
                </a:cubicBezTo>
                <a:lnTo>
                  <a:pt x="1578446" y="6315561"/>
                </a:lnTo>
                <a:cubicBezTo>
                  <a:pt x="928861" y="5734055"/>
                  <a:pt x="873671" y="4736059"/>
                  <a:pt x="1455175" y="4086475"/>
                </a:cubicBezTo>
                <a:cubicBezTo>
                  <a:pt x="1782271" y="3721084"/>
                  <a:pt x="2241149" y="3543762"/>
                  <a:pt x="2695669" y="3562039"/>
                </a:cubicBezTo>
                <a:close/>
                <a:moveTo>
                  <a:pt x="5111529" y="3499572"/>
                </a:moveTo>
                <a:lnTo>
                  <a:pt x="5111529" y="3499572"/>
                </a:lnTo>
                <a:lnTo>
                  <a:pt x="5111528" y="3499573"/>
                </a:lnTo>
                <a:close/>
                <a:moveTo>
                  <a:pt x="5655467" y="3238198"/>
                </a:moveTo>
                <a:cubicBezTo>
                  <a:pt x="5856949" y="3227056"/>
                  <a:pt x="6062682" y="3292777"/>
                  <a:pt x="6224909" y="3438002"/>
                </a:cubicBezTo>
                <a:lnTo>
                  <a:pt x="6629650" y="3800323"/>
                </a:lnTo>
                <a:cubicBezTo>
                  <a:pt x="6954104" y="4090773"/>
                  <a:pt x="6981671" y="4589250"/>
                  <a:pt x="6691221" y="4913704"/>
                </a:cubicBezTo>
                <a:lnTo>
                  <a:pt x="6691220" y="4913703"/>
                </a:lnTo>
                <a:cubicBezTo>
                  <a:pt x="6400772" y="5238157"/>
                  <a:pt x="5902294" y="5265724"/>
                  <a:pt x="5577840" y="4975274"/>
                </a:cubicBezTo>
                <a:lnTo>
                  <a:pt x="5173100" y="4612952"/>
                </a:lnTo>
                <a:cubicBezTo>
                  <a:pt x="4889203" y="4358809"/>
                  <a:pt x="4832610" y="3945395"/>
                  <a:pt x="5017476" y="3628653"/>
                </a:cubicBezTo>
                <a:lnTo>
                  <a:pt x="5111529" y="3499572"/>
                </a:lnTo>
                <a:lnTo>
                  <a:pt x="5229452" y="3391860"/>
                </a:lnTo>
                <a:cubicBezTo>
                  <a:pt x="5355635" y="3298147"/>
                  <a:pt x="5504356" y="3246555"/>
                  <a:pt x="5655467" y="3238198"/>
                </a:cubicBezTo>
                <a:close/>
                <a:moveTo>
                  <a:pt x="4777668" y="3147879"/>
                </a:moveTo>
                <a:lnTo>
                  <a:pt x="4777667" y="3147880"/>
                </a:lnTo>
                <a:lnTo>
                  <a:pt x="4777668" y="3147879"/>
                </a:lnTo>
                <a:close/>
                <a:moveTo>
                  <a:pt x="654395" y="2558463"/>
                </a:moveTo>
                <a:cubicBezTo>
                  <a:pt x="831385" y="2548674"/>
                  <a:pt x="1012109" y="2606407"/>
                  <a:pt x="1154615" y="2733978"/>
                </a:cubicBezTo>
                <a:lnTo>
                  <a:pt x="1155508" y="2734777"/>
                </a:lnTo>
                <a:cubicBezTo>
                  <a:pt x="1440522" y="2989920"/>
                  <a:pt x="1464737" y="3427801"/>
                  <a:pt x="1209595" y="3712814"/>
                </a:cubicBezTo>
                <a:lnTo>
                  <a:pt x="1209594" y="3712813"/>
                </a:lnTo>
                <a:cubicBezTo>
                  <a:pt x="954452" y="3997827"/>
                  <a:pt x="516570" y="4022042"/>
                  <a:pt x="231557" y="3766900"/>
                </a:cubicBezTo>
                <a:lnTo>
                  <a:pt x="230665" y="3766100"/>
                </a:lnTo>
                <a:cubicBezTo>
                  <a:pt x="-18721" y="3542850"/>
                  <a:pt x="-68435" y="3179691"/>
                  <a:pt x="93959" y="2901454"/>
                </a:cubicBezTo>
                <a:lnTo>
                  <a:pt x="176578" y="2788064"/>
                </a:lnTo>
                <a:lnTo>
                  <a:pt x="280167" y="2693445"/>
                </a:lnTo>
                <a:cubicBezTo>
                  <a:pt x="391011" y="2611124"/>
                  <a:pt x="521653" y="2565804"/>
                  <a:pt x="654395" y="2558463"/>
                </a:cubicBezTo>
                <a:close/>
                <a:moveTo>
                  <a:pt x="2600268" y="939"/>
                </a:moveTo>
                <a:cubicBezTo>
                  <a:pt x="2859254" y="11353"/>
                  <a:pt x="3116311" y="108453"/>
                  <a:pt x="3324513" y="294834"/>
                </a:cubicBezTo>
                <a:lnTo>
                  <a:pt x="4687360" y="1514846"/>
                </a:lnTo>
                <a:cubicBezTo>
                  <a:pt x="5133505" y="1914233"/>
                  <a:pt x="5196924" y="2581792"/>
                  <a:pt x="4852086" y="3055797"/>
                </a:cubicBezTo>
                <a:lnTo>
                  <a:pt x="4777668" y="3147879"/>
                </a:lnTo>
                <a:lnTo>
                  <a:pt x="4694352" y="3231998"/>
                </a:lnTo>
                <a:cubicBezTo>
                  <a:pt x="4261260" y="3627000"/>
                  <a:pt x="3590778" y="3637574"/>
                  <a:pt x="3144632" y="3238188"/>
                </a:cubicBezTo>
                <a:lnTo>
                  <a:pt x="1781787" y="2018176"/>
                </a:lnTo>
                <a:cubicBezTo>
                  <a:pt x="1305899" y="1592164"/>
                  <a:pt x="1265467" y="861029"/>
                  <a:pt x="1691479" y="385141"/>
                </a:cubicBezTo>
                <a:lnTo>
                  <a:pt x="1691478" y="385142"/>
                </a:lnTo>
                <a:cubicBezTo>
                  <a:pt x="1931110" y="117455"/>
                  <a:pt x="2267285" y="-12451"/>
                  <a:pt x="2600268" y="939"/>
                </a:cubicBezTo>
                <a:close/>
              </a:path>
            </a:pathLst>
          </a:custGeom>
          <a:solidFill>
            <a:schemeClr val="accent2"/>
          </a:solidFill>
          <a:ln>
            <a:noFill/>
          </a:ln>
        </p:spPr>
        <p:txBody>
          <a:bodyPr wrap="square" anchor="ctr" anchorCtr="0">
            <a:noAutofit/>
          </a:bodyPr>
          <a:lstStyle>
            <a:lvl1pPr marL="0" indent="0" algn="ctr">
              <a:buNone/>
              <a:defRPr>
                <a:solidFill>
                  <a:schemeClr val="tx1"/>
                </a:solidFill>
              </a:defRPr>
            </a:lvl1pPr>
          </a:lstStyle>
          <a:p>
            <a:r>
              <a:rPr lang="en-US" err="1"/>
              <a:t>Clic</a:t>
            </a:r>
            <a:r>
              <a:rPr lang="en-US"/>
              <a:t> to Add a picture</a:t>
            </a:r>
            <a:endParaRPr lang="fr-FR"/>
          </a:p>
        </p:txBody>
      </p:sp>
      <p:sp>
        <p:nvSpPr>
          <p:cNvPr id="5" name="Picture Placeholder 4">
            <a:extLst>
              <a:ext uri="{FF2B5EF4-FFF2-40B4-BE49-F238E27FC236}">
                <a16:creationId xmlns:a16="http://schemas.microsoft.com/office/drawing/2014/main" id="{415305E8-F886-A380-C52E-8AE0302E67E4}"/>
              </a:ext>
            </a:extLst>
          </p:cNvPr>
          <p:cNvSpPr txBox="1">
            <a:spLocks/>
          </p:cNvSpPr>
          <p:nvPr/>
        </p:nvSpPr>
        <p:spPr>
          <a:xfrm>
            <a:off x="819839" y="1100846"/>
            <a:ext cx="1200073" cy="568344"/>
          </a:xfrm>
          <a:prstGeom prst="rect">
            <a:avLst/>
          </a:prstGeom>
        </p:spPr>
        <p:txBody>
          <a:bodyPr anchor="ctr" anchorCtr="0">
            <a:noAutofit/>
          </a:bodyPr>
          <a:lstStyle>
            <a:lvl1pPr marL="0" indent="0" algn="ctr" defTabSz="914400" rtl="0" eaLnBrk="1" latinLnBrk="0" hangingPunct="1">
              <a:lnSpc>
                <a:spcPct val="90000"/>
              </a:lnSpc>
              <a:spcBef>
                <a:spcPts val="1000"/>
              </a:spcBef>
              <a:buFont typeface="Arial" panose="020B0604020202020204" pitchFamily="34" charset="0"/>
              <a:buNone/>
              <a:defRPr lang="fr-FR" sz="1200" kern="1200">
                <a:solidFill>
                  <a:schemeClr val="accent2"/>
                </a:solidFill>
                <a:latin typeface="Tenorite" panose="00000500000000000000" pitchFamily="2" charset="0"/>
                <a:ea typeface="+mn-ea"/>
                <a:cs typeface="Dreaming Outloud Pro" panose="03050502040302030504" pitchFamily="66"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fr-FR"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t>Client logo</a:t>
            </a:r>
          </a:p>
        </p:txBody>
      </p:sp>
      <p:pic>
        <p:nvPicPr>
          <p:cNvPr id="4" name="Graphic 7">
            <a:extLst>
              <a:ext uri="{FF2B5EF4-FFF2-40B4-BE49-F238E27FC236}">
                <a16:creationId xmlns:a16="http://schemas.microsoft.com/office/drawing/2014/main" id="{6792F02E-DE1A-8857-060A-A0E1C03375C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226570" y="1029628"/>
            <a:ext cx="845243" cy="697420"/>
          </a:xfrm>
          <a:prstGeom prst="rect">
            <a:avLst/>
          </a:prstGeom>
        </p:spPr>
      </p:pic>
    </p:spTree>
    <p:extLst>
      <p:ext uri="{BB962C8B-B14F-4D97-AF65-F5344CB8AC3E}">
        <p14:creationId xmlns:p14="http://schemas.microsoft.com/office/powerpoint/2010/main" val="2362293299"/>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Cover 2 - Vermilion">
    <p:bg>
      <p:bgPr>
        <a:solidFill>
          <a:schemeClr val="bg1"/>
        </a:solidFill>
        <a:effectLst/>
      </p:bgPr>
    </p:bg>
    <p:spTree>
      <p:nvGrpSpPr>
        <p:cNvPr id="1" name=""/>
        <p:cNvGrpSpPr/>
        <p:nvPr/>
      </p:nvGrpSpPr>
      <p:grpSpPr>
        <a:xfrm>
          <a:off x="0" y="0"/>
          <a:ext cx="0" cy="0"/>
          <a:chOff x="0" y="0"/>
          <a:chExt cx="0" cy="0"/>
        </a:xfrm>
      </p:grpSpPr>
      <p:sp>
        <p:nvSpPr>
          <p:cNvPr id="2" name="Graphic 34">
            <a:extLst>
              <a:ext uri="{FF2B5EF4-FFF2-40B4-BE49-F238E27FC236}">
                <a16:creationId xmlns:a16="http://schemas.microsoft.com/office/drawing/2014/main" id="{69713201-EB21-0D52-5488-F199E435E652}"/>
              </a:ext>
            </a:extLst>
          </p:cNvPr>
          <p:cNvSpPr/>
          <p:nvPr/>
        </p:nvSpPr>
        <p:spPr>
          <a:xfrm>
            <a:off x="6732671" y="-1"/>
            <a:ext cx="5459330" cy="6858001"/>
          </a:xfrm>
          <a:custGeom>
            <a:avLst/>
            <a:gdLst>
              <a:gd name="connsiteX0" fmla="*/ 1435040 w 6495756"/>
              <a:gd name="connsiteY0" fmla="*/ 0 h 6858000"/>
              <a:gd name="connsiteX1" fmla="*/ 539442 w 6495756"/>
              <a:gd name="connsiteY1" fmla="*/ 1738172 h 6858000"/>
              <a:gd name="connsiteX2" fmla="*/ 0 w 6495756"/>
              <a:gd name="connsiteY2" fmla="*/ 3429000 h 6858000"/>
              <a:gd name="connsiteX3" fmla="*/ 567848 w 6495756"/>
              <a:gd name="connsiteY3" fmla="*/ 5119829 h 6858000"/>
              <a:gd name="connsiteX4" fmla="*/ 1548664 w 6495756"/>
              <a:gd name="connsiteY4" fmla="*/ 6858000 h 6858000"/>
              <a:gd name="connsiteX5" fmla="*/ 6495757 w 6495756"/>
              <a:gd name="connsiteY5" fmla="*/ 6858000 h 6858000"/>
              <a:gd name="connsiteX6" fmla="*/ 6495757 w 6495756"/>
              <a:gd name="connsiteY6" fmla="*/ 0 h 6858000"/>
              <a:gd name="connsiteX7" fmla="*/ 1435040 w 6495756"/>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95756" h="6858000">
                <a:moveTo>
                  <a:pt x="1435040" y="0"/>
                </a:moveTo>
                <a:cubicBezTo>
                  <a:pt x="1435040" y="0"/>
                  <a:pt x="1164034" y="860632"/>
                  <a:pt x="539442" y="1738172"/>
                </a:cubicBezTo>
                <a:cubicBezTo>
                  <a:pt x="539442" y="1738172"/>
                  <a:pt x="0" y="2388667"/>
                  <a:pt x="0" y="3429000"/>
                </a:cubicBezTo>
                <a:cubicBezTo>
                  <a:pt x="0" y="4562735"/>
                  <a:pt x="567848" y="5119829"/>
                  <a:pt x="567848" y="5119829"/>
                </a:cubicBezTo>
                <a:cubicBezTo>
                  <a:pt x="567848" y="5119829"/>
                  <a:pt x="1460876" y="6250452"/>
                  <a:pt x="1548664" y="6858000"/>
                </a:cubicBezTo>
                <a:lnTo>
                  <a:pt x="6495757" y="6858000"/>
                </a:lnTo>
                <a:lnTo>
                  <a:pt x="6495757" y="0"/>
                </a:lnTo>
                <a:lnTo>
                  <a:pt x="1435040" y="0"/>
                </a:lnTo>
                <a:close/>
              </a:path>
            </a:pathLst>
          </a:custGeom>
          <a:solidFill>
            <a:schemeClr val="accent2"/>
          </a:solidFill>
          <a:ln w="23492" cap="flat">
            <a:noFill/>
            <a:prstDash val="solid"/>
            <a:miter/>
          </a:ln>
        </p:spPr>
        <p:txBody>
          <a:bodyPr rtlCol="0" anchor="ctr"/>
          <a:lstStyle/>
          <a:p>
            <a:endParaRPr lang="fr-FR"/>
          </a:p>
        </p:txBody>
      </p:sp>
      <p:sp>
        <p:nvSpPr>
          <p:cNvPr id="13" name="Picture Placeholder 12">
            <a:extLst>
              <a:ext uri="{FF2B5EF4-FFF2-40B4-BE49-F238E27FC236}">
                <a16:creationId xmlns:a16="http://schemas.microsoft.com/office/drawing/2014/main" id="{8FE776F1-101F-8B86-E5C5-D50659D33482}"/>
              </a:ext>
            </a:extLst>
          </p:cNvPr>
          <p:cNvSpPr>
            <a:spLocks noGrp="1"/>
          </p:cNvSpPr>
          <p:nvPr>
            <p:ph type="pic" sz="quarter" idx="10" hasCustomPrompt="1"/>
          </p:nvPr>
        </p:nvSpPr>
        <p:spPr>
          <a:xfrm>
            <a:off x="7014509" y="605835"/>
            <a:ext cx="5177492" cy="5645740"/>
          </a:xfrm>
          <a:custGeom>
            <a:avLst/>
            <a:gdLst>
              <a:gd name="connsiteX0" fmla="*/ 2823164 w 5177492"/>
              <a:gd name="connsiteY0" fmla="*/ 0 h 5645740"/>
              <a:gd name="connsiteX1" fmla="*/ 5177492 w 5177492"/>
              <a:gd name="connsiteY1" fmla="*/ 0 h 5645740"/>
              <a:gd name="connsiteX2" fmla="*/ 5177492 w 5177492"/>
              <a:gd name="connsiteY2" fmla="*/ 5645740 h 5645740"/>
              <a:gd name="connsiteX3" fmla="*/ 2811499 w 5177492"/>
              <a:gd name="connsiteY3" fmla="*/ 5645740 h 5645740"/>
              <a:gd name="connsiteX4" fmla="*/ 2534512 w 5177492"/>
              <a:gd name="connsiteY4" fmla="*/ 5631754 h 5645740"/>
              <a:gd name="connsiteX5" fmla="*/ 14575 w 5177492"/>
              <a:gd name="connsiteY5" fmla="*/ 3111816 h 5645740"/>
              <a:gd name="connsiteX6" fmla="*/ 0 w 5177492"/>
              <a:gd name="connsiteY6" fmla="*/ 2823185 h 5645740"/>
              <a:gd name="connsiteX7" fmla="*/ 0 w 5177492"/>
              <a:gd name="connsiteY7" fmla="*/ 2823144 h 5645740"/>
              <a:gd name="connsiteX8" fmla="*/ 14575 w 5177492"/>
              <a:gd name="connsiteY8" fmla="*/ 2534513 h 5645740"/>
              <a:gd name="connsiteX9" fmla="*/ 2823164 w 5177492"/>
              <a:gd name="connsiteY9" fmla="*/ 0 h 5645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77492" h="5645740">
                <a:moveTo>
                  <a:pt x="2823164" y="0"/>
                </a:moveTo>
                <a:lnTo>
                  <a:pt x="5177492" y="0"/>
                </a:lnTo>
                <a:lnTo>
                  <a:pt x="5177492" y="5645740"/>
                </a:lnTo>
                <a:lnTo>
                  <a:pt x="2811499" y="5645740"/>
                </a:lnTo>
                <a:lnTo>
                  <a:pt x="2534512" y="5631754"/>
                </a:lnTo>
                <a:cubicBezTo>
                  <a:pt x="1205821" y="5496818"/>
                  <a:pt x="149511" y="4440508"/>
                  <a:pt x="14575" y="3111816"/>
                </a:cubicBezTo>
                <a:lnTo>
                  <a:pt x="0" y="2823185"/>
                </a:lnTo>
                <a:lnTo>
                  <a:pt x="0" y="2823144"/>
                </a:lnTo>
                <a:lnTo>
                  <a:pt x="14575" y="2534513"/>
                </a:lnTo>
                <a:cubicBezTo>
                  <a:pt x="159149" y="1110915"/>
                  <a:pt x="1361423" y="0"/>
                  <a:pt x="2823164" y="0"/>
                </a:cubicBezTo>
                <a:close/>
              </a:path>
            </a:pathLst>
          </a:custGeom>
        </p:spPr>
        <p:txBody>
          <a:bodyPr wrap="square" anchor="ctr" anchorCtr="0">
            <a:noAutofit/>
          </a:bodyPr>
          <a:lstStyle>
            <a:lvl1pPr marL="0" indent="0" algn="ctr">
              <a:buNone/>
              <a:defRPr>
                <a:solidFill>
                  <a:schemeClr val="bg1"/>
                </a:solidFill>
              </a:defRPr>
            </a:lvl1pPr>
          </a:lstStyle>
          <a:p>
            <a:r>
              <a:rPr lang="fr-FR"/>
              <a:t>Click to </a:t>
            </a:r>
            <a:r>
              <a:rPr lang="fr-FR" err="1"/>
              <a:t>add</a:t>
            </a:r>
            <a:r>
              <a:rPr lang="fr-FR"/>
              <a:t> a </a:t>
            </a:r>
            <a:r>
              <a:rPr lang="fr-FR" err="1"/>
              <a:t>picture</a:t>
            </a:r>
            <a:endParaRPr lang="fr-FR"/>
          </a:p>
        </p:txBody>
      </p:sp>
      <p:sp>
        <p:nvSpPr>
          <p:cNvPr id="8" name="Title 1">
            <a:extLst>
              <a:ext uri="{FF2B5EF4-FFF2-40B4-BE49-F238E27FC236}">
                <a16:creationId xmlns:a16="http://schemas.microsoft.com/office/drawing/2014/main" id="{973019D1-178E-D399-6A6A-071A88FB9689}"/>
              </a:ext>
            </a:extLst>
          </p:cNvPr>
          <p:cNvSpPr>
            <a:spLocks noGrp="1"/>
          </p:cNvSpPr>
          <p:nvPr>
            <p:ph type="title" hasCustomPrompt="1"/>
          </p:nvPr>
        </p:nvSpPr>
        <p:spPr>
          <a:xfrm>
            <a:off x="810883" y="2197572"/>
            <a:ext cx="4927241" cy="1421928"/>
          </a:xfrm>
          <a:prstGeom prst="rect">
            <a:avLst/>
          </a:prstGeom>
        </p:spPr>
        <p:txBody>
          <a:bodyPr wrap="square" anchor="b" anchorCtr="0">
            <a:spAutoFit/>
          </a:bodyPr>
          <a:lstStyle>
            <a:lvl1pPr>
              <a:defRPr sz="4800" b="1">
                <a:solidFill>
                  <a:srgbClr val="010444"/>
                </a:solidFill>
              </a:defRPr>
            </a:lvl1pPr>
          </a:lstStyle>
          <a:p>
            <a:r>
              <a:rPr lang="en-US"/>
              <a:t>Click to edit Master title style</a:t>
            </a:r>
            <a:endParaRPr lang="fr-FR"/>
          </a:p>
        </p:txBody>
      </p:sp>
      <p:sp>
        <p:nvSpPr>
          <p:cNvPr id="9" name="Text Placeholder 9">
            <a:extLst>
              <a:ext uri="{FF2B5EF4-FFF2-40B4-BE49-F238E27FC236}">
                <a16:creationId xmlns:a16="http://schemas.microsoft.com/office/drawing/2014/main" id="{19073896-3D1D-54C6-ADEF-015390DA2526}"/>
              </a:ext>
            </a:extLst>
          </p:cNvPr>
          <p:cNvSpPr>
            <a:spLocks noGrp="1"/>
          </p:cNvSpPr>
          <p:nvPr>
            <p:ph type="body" sz="quarter" idx="13" hasCustomPrompt="1"/>
          </p:nvPr>
        </p:nvSpPr>
        <p:spPr>
          <a:xfrm>
            <a:off x="811206" y="3733800"/>
            <a:ext cx="4926918" cy="348557"/>
          </a:xfrm>
          <a:prstGeom prst="rect">
            <a:avLst/>
          </a:prstGeom>
        </p:spPr>
        <p:txBody>
          <a:bodyPr wrap="square" anchor="t">
            <a:spAutoFit/>
          </a:bodyPr>
          <a:lstStyle>
            <a:lvl1pPr marL="0" indent="0">
              <a:buNone/>
              <a:defRPr sz="1800">
                <a:solidFill>
                  <a:schemeClr val="accent2"/>
                </a:solidFill>
                <a:latin typeface="Dreaming Outloud Pro" panose="03050502040302030504" pitchFamily="66" charset="0"/>
                <a:cs typeface="Dreaming Outloud Pro" panose="03050502040302030504" pitchFamily="66" charset="0"/>
              </a:defRPr>
            </a:lvl1pPr>
            <a:lvl2pPr marL="457200" indent="0">
              <a:buNone/>
              <a:defRPr>
                <a:solidFill>
                  <a:schemeClr val="accent2"/>
                </a:solidFill>
              </a:defRPr>
            </a:lvl2pPr>
            <a:lvl3pPr marL="914400" indent="0">
              <a:buNone/>
              <a:defRPr>
                <a:solidFill>
                  <a:schemeClr val="accent2"/>
                </a:solidFill>
              </a:defRPr>
            </a:lvl3pPr>
            <a:lvl4pPr marL="1371600" indent="0">
              <a:buNone/>
              <a:defRPr>
                <a:solidFill>
                  <a:schemeClr val="accent2"/>
                </a:solidFill>
              </a:defRPr>
            </a:lvl4pPr>
            <a:lvl5pPr marL="1828800" indent="0">
              <a:buNone/>
              <a:defRPr>
                <a:solidFill>
                  <a:schemeClr val="accent2"/>
                </a:solidFill>
              </a:defRPr>
            </a:lvl5pPr>
          </a:lstStyle>
          <a:p>
            <a:pPr lvl="0"/>
            <a:r>
              <a:rPr lang="en-US"/>
              <a:t>Click to edit subtitle</a:t>
            </a:r>
            <a:endParaRPr lang="fr-FR"/>
          </a:p>
        </p:txBody>
      </p:sp>
      <p:sp>
        <p:nvSpPr>
          <p:cNvPr id="6" name="Picture Placeholder 4">
            <a:extLst>
              <a:ext uri="{FF2B5EF4-FFF2-40B4-BE49-F238E27FC236}">
                <a16:creationId xmlns:a16="http://schemas.microsoft.com/office/drawing/2014/main" id="{91556E75-9D51-721A-6D99-438CDF050B3C}"/>
              </a:ext>
            </a:extLst>
          </p:cNvPr>
          <p:cNvSpPr txBox="1">
            <a:spLocks/>
          </p:cNvSpPr>
          <p:nvPr/>
        </p:nvSpPr>
        <p:spPr>
          <a:xfrm>
            <a:off x="819839" y="1100846"/>
            <a:ext cx="1200073" cy="568344"/>
          </a:xfrm>
          <a:prstGeom prst="rect">
            <a:avLst/>
          </a:prstGeom>
        </p:spPr>
        <p:txBody>
          <a:bodyPr anchor="ctr" anchorCtr="0">
            <a:noAutofit/>
          </a:bodyPr>
          <a:lstStyle>
            <a:lvl1pPr marL="0" indent="0" algn="ctr" defTabSz="914400" rtl="0" eaLnBrk="1" latinLnBrk="0" hangingPunct="1">
              <a:lnSpc>
                <a:spcPct val="90000"/>
              </a:lnSpc>
              <a:spcBef>
                <a:spcPts val="1000"/>
              </a:spcBef>
              <a:buFont typeface="Arial" panose="020B0604020202020204" pitchFamily="34" charset="0"/>
              <a:buNone/>
              <a:defRPr lang="fr-FR" sz="1200" kern="1200">
                <a:solidFill>
                  <a:schemeClr val="accent2"/>
                </a:solidFill>
                <a:latin typeface="Tenorite" panose="00000500000000000000" pitchFamily="2" charset="0"/>
                <a:ea typeface="+mn-ea"/>
                <a:cs typeface="Dreaming Outloud Pro" panose="03050502040302030504" pitchFamily="66"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fr-FR"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t>Client logo</a:t>
            </a:r>
          </a:p>
        </p:txBody>
      </p:sp>
      <p:pic>
        <p:nvPicPr>
          <p:cNvPr id="3" name="Graphic 7">
            <a:extLst>
              <a:ext uri="{FF2B5EF4-FFF2-40B4-BE49-F238E27FC236}">
                <a16:creationId xmlns:a16="http://schemas.microsoft.com/office/drawing/2014/main" id="{3BCA3CC0-AC0C-3DD1-1AE2-BD4ED1D7678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226570" y="1029628"/>
            <a:ext cx="845243" cy="697420"/>
          </a:xfrm>
          <a:prstGeom prst="rect">
            <a:avLst/>
          </a:prstGeom>
        </p:spPr>
      </p:pic>
    </p:spTree>
    <p:extLst>
      <p:ext uri="{BB962C8B-B14F-4D97-AF65-F5344CB8AC3E}">
        <p14:creationId xmlns:p14="http://schemas.microsoft.com/office/powerpoint/2010/main" val="4084797450"/>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ummary">
    <p:bg>
      <p:bgPr>
        <a:solidFill>
          <a:schemeClr val="bg2"/>
        </a:solidFill>
        <a:effectLst/>
      </p:bgPr>
    </p:bg>
    <p:spTree>
      <p:nvGrpSpPr>
        <p:cNvPr id="1" name=""/>
        <p:cNvGrpSpPr/>
        <p:nvPr/>
      </p:nvGrpSpPr>
      <p:grpSpPr>
        <a:xfrm>
          <a:off x="0" y="0"/>
          <a:ext cx="0" cy="0"/>
          <a:chOff x="0" y="0"/>
          <a:chExt cx="0" cy="0"/>
        </a:xfrm>
      </p:grpSpPr>
      <p:sp>
        <p:nvSpPr>
          <p:cNvPr id="15" name="Rectangle : avec coins arrondis en haut 5">
            <a:extLst>
              <a:ext uri="{FF2B5EF4-FFF2-40B4-BE49-F238E27FC236}">
                <a16:creationId xmlns:a16="http://schemas.microsoft.com/office/drawing/2014/main" id="{F4C19A85-9DA0-4782-EFF6-528BCD6F5923}"/>
              </a:ext>
            </a:extLst>
          </p:cNvPr>
          <p:cNvSpPr/>
          <p:nvPr/>
        </p:nvSpPr>
        <p:spPr>
          <a:xfrm>
            <a:off x="671765" y="1162041"/>
            <a:ext cx="10848471" cy="5420185"/>
          </a:xfrm>
          <a:prstGeom prst="round2SameRect">
            <a:avLst>
              <a:gd name="adj1" fmla="val 8707"/>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 Placeholder 9">
            <a:extLst>
              <a:ext uri="{FF2B5EF4-FFF2-40B4-BE49-F238E27FC236}">
                <a16:creationId xmlns:a16="http://schemas.microsoft.com/office/drawing/2014/main" id="{594B47B8-8DB0-CBED-88AD-DFF18B56ABFC}"/>
              </a:ext>
            </a:extLst>
          </p:cNvPr>
          <p:cNvSpPr>
            <a:spLocks noGrp="1"/>
          </p:cNvSpPr>
          <p:nvPr>
            <p:ph type="body" sz="quarter" idx="31" hasCustomPrompt="1"/>
          </p:nvPr>
        </p:nvSpPr>
        <p:spPr>
          <a:xfrm>
            <a:off x="3756991" y="318225"/>
            <a:ext cx="5844210" cy="474816"/>
          </a:xfrm>
          <a:prstGeom prst="rect">
            <a:avLst/>
          </a:prstGeom>
        </p:spPr>
        <p:txBody>
          <a:bodyPr vert="horz" wrap="square" lIns="91440" tIns="45720" rIns="91440" bIns="45720" rtlCol="0" anchor="ctr">
            <a:noAutofit/>
          </a:bodyPr>
          <a:lstStyle>
            <a:lvl1pPr marL="0" indent="0">
              <a:buNone/>
              <a:defRPr lang="fr-FR" sz="1400" dirty="0">
                <a:solidFill>
                  <a:schemeClr val="accent2"/>
                </a:solidFill>
                <a:latin typeface="Dreaming Outloud Pro" panose="03050502040302030504" pitchFamily="66" charset="0"/>
                <a:cs typeface="Dreaming Outloud Pro" panose="03050502040302030504" pitchFamily="66" charset="0"/>
              </a:defRPr>
            </a:lvl1pPr>
          </a:lstStyle>
          <a:p>
            <a:pPr marL="228600" lvl="0" indent="-228600">
              <a:lnSpc>
                <a:spcPct val="100000"/>
              </a:lnSpc>
            </a:pPr>
            <a:r>
              <a:rPr lang="en-US"/>
              <a:t>Click to edit subtitle</a:t>
            </a:r>
            <a:endParaRPr lang="fr-FR"/>
          </a:p>
        </p:txBody>
      </p:sp>
      <p:sp>
        <p:nvSpPr>
          <p:cNvPr id="7" name="Title 1">
            <a:extLst>
              <a:ext uri="{FF2B5EF4-FFF2-40B4-BE49-F238E27FC236}">
                <a16:creationId xmlns:a16="http://schemas.microsoft.com/office/drawing/2014/main" id="{220AB072-20E3-42F1-31E4-31A36C72E22E}"/>
              </a:ext>
            </a:extLst>
          </p:cNvPr>
          <p:cNvSpPr>
            <a:spLocks noGrp="1"/>
          </p:cNvSpPr>
          <p:nvPr>
            <p:ph type="title" hasCustomPrompt="1"/>
          </p:nvPr>
        </p:nvSpPr>
        <p:spPr>
          <a:xfrm>
            <a:off x="713235" y="317106"/>
            <a:ext cx="2944365" cy="477054"/>
          </a:xfrm>
          <a:prstGeom prst="rect">
            <a:avLst/>
          </a:prstGeom>
          <a:noFill/>
        </p:spPr>
        <p:txBody>
          <a:bodyPr wrap="square" rtlCol="0">
            <a:spAutoFit/>
          </a:bodyPr>
          <a:lstStyle>
            <a:lvl1pPr>
              <a:defRPr lang="fr-FR" kern="0" dirty="0">
                <a:ea typeface="+mn-ea"/>
                <a:cs typeface="Ramona" pitchFamily="2" charset="0"/>
              </a:defRPr>
            </a:lvl1pPr>
          </a:lstStyle>
          <a:p>
            <a:pPr marL="0" lvl="0">
              <a:lnSpc>
                <a:spcPts val="3000"/>
              </a:lnSpc>
            </a:pPr>
            <a:r>
              <a:rPr lang="en-US"/>
              <a:t>Table of contents</a:t>
            </a:r>
            <a:endParaRPr lang="fr-FR"/>
          </a:p>
        </p:txBody>
      </p:sp>
      <p:sp>
        <p:nvSpPr>
          <p:cNvPr id="2" name="Forme libre : forme 1">
            <a:extLst>
              <a:ext uri="{FF2B5EF4-FFF2-40B4-BE49-F238E27FC236}">
                <a16:creationId xmlns:a16="http://schemas.microsoft.com/office/drawing/2014/main" id="{D7290B2A-FB13-1B66-045B-6472B7F5D8BE}"/>
              </a:ext>
            </a:extLst>
          </p:cNvPr>
          <p:cNvSpPr/>
          <p:nvPr/>
        </p:nvSpPr>
        <p:spPr>
          <a:xfrm>
            <a:off x="0" y="17584"/>
            <a:ext cx="395574" cy="6639574"/>
          </a:xfrm>
          <a:custGeom>
            <a:avLst/>
            <a:gdLst>
              <a:gd name="connsiteX0" fmla="*/ 0 w 395574"/>
              <a:gd name="connsiteY0" fmla="*/ 0 h 6639574"/>
              <a:gd name="connsiteX1" fmla="*/ 127321 w 395574"/>
              <a:gd name="connsiteY1" fmla="*/ 0 h 6639574"/>
              <a:gd name="connsiteX2" fmla="*/ 127321 w 395574"/>
              <a:gd name="connsiteY2" fmla="*/ 6361264 h 6639574"/>
              <a:gd name="connsiteX3" fmla="*/ 369414 w 395574"/>
              <a:gd name="connsiteY3" fmla="*/ 6603357 h 6639574"/>
              <a:gd name="connsiteX4" fmla="*/ 395574 w 395574"/>
              <a:gd name="connsiteY4" fmla="*/ 6603357 h 6639574"/>
              <a:gd name="connsiteX5" fmla="*/ 395574 w 395574"/>
              <a:gd name="connsiteY5" fmla="*/ 6639574 h 6639574"/>
              <a:gd name="connsiteX6" fmla="*/ 0 w 395574"/>
              <a:gd name="connsiteY6" fmla="*/ 6639574 h 6639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574" h="6639574">
                <a:moveTo>
                  <a:pt x="0" y="0"/>
                </a:moveTo>
                <a:lnTo>
                  <a:pt x="127321" y="0"/>
                </a:lnTo>
                <a:lnTo>
                  <a:pt x="127321" y="6361264"/>
                </a:lnTo>
                <a:cubicBezTo>
                  <a:pt x="127321" y="6494968"/>
                  <a:pt x="235710" y="6603357"/>
                  <a:pt x="369414" y="6603357"/>
                </a:cubicBezTo>
                <a:lnTo>
                  <a:pt x="395574" y="6603357"/>
                </a:lnTo>
                <a:lnTo>
                  <a:pt x="395574" y="6639574"/>
                </a:lnTo>
                <a:lnTo>
                  <a:pt x="0" y="6639574"/>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Tree>
    <p:extLst>
      <p:ext uri="{BB962C8B-B14F-4D97-AF65-F5344CB8AC3E}">
        <p14:creationId xmlns:p14="http://schemas.microsoft.com/office/powerpoint/2010/main" val="19682309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hapter 1">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207499B-DF8E-64B6-E34B-C8AF3A3B2176}"/>
              </a:ext>
            </a:extLst>
          </p:cNvPr>
          <p:cNvSpPr/>
          <p:nvPr/>
        </p:nvSpPr>
        <p:spPr>
          <a:xfrm>
            <a:off x="0" y="0"/>
            <a:ext cx="172329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Graphic 16">
            <a:extLst>
              <a:ext uri="{FF2B5EF4-FFF2-40B4-BE49-F238E27FC236}">
                <a16:creationId xmlns:a16="http://schemas.microsoft.com/office/drawing/2014/main" id="{8DAF3687-2D04-70FB-BA48-87F65A0C9D2F}"/>
              </a:ext>
            </a:extLst>
          </p:cNvPr>
          <p:cNvPicPr>
            <a:picLocks noChangeAspect="1"/>
          </p:cNvPicPr>
          <p:nvPr/>
        </p:nvPicPr>
        <p:blipFill>
          <a:blip r:embed="rId2">
            <a:extLst>
              <a:ext uri="{96DAC541-7B7A-43D3-8B79-37D633B846F1}">
                <asvg:svgBlip xmlns:asvg="http://schemas.microsoft.com/office/drawing/2016/SVG/main" r:embed="rId3"/>
              </a:ext>
            </a:extLst>
          </a:blip>
          <a:srcRect t="71820" r="30729"/>
          <a:stretch>
            <a:fillRect/>
          </a:stretch>
        </p:blipFill>
        <p:spPr>
          <a:xfrm flipV="1">
            <a:off x="1545688" y="4924546"/>
            <a:ext cx="10646313" cy="1933455"/>
          </a:xfrm>
          <a:custGeom>
            <a:avLst/>
            <a:gdLst>
              <a:gd name="connsiteX0" fmla="*/ 0 w 10646313"/>
              <a:gd name="connsiteY0" fmla="*/ 1933455 h 1933455"/>
              <a:gd name="connsiteX1" fmla="*/ 10646313 w 10646313"/>
              <a:gd name="connsiteY1" fmla="*/ 1933455 h 1933455"/>
              <a:gd name="connsiteX2" fmla="*/ 10646313 w 10646313"/>
              <a:gd name="connsiteY2" fmla="*/ 0 h 1933455"/>
              <a:gd name="connsiteX3" fmla="*/ 0 w 10646313"/>
              <a:gd name="connsiteY3" fmla="*/ 0 h 1933455"/>
            </a:gdLst>
            <a:ahLst/>
            <a:cxnLst>
              <a:cxn ang="0">
                <a:pos x="connsiteX0" y="connsiteY0"/>
              </a:cxn>
              <a:cxn ang="0">
                <a:pos x="connsiteX1" y="connsiteY1"/>
              </a:cxn>
              <a:cxn ang="0">
                <a:pos x="connsiteX2" y="connsiteY2"/>
              </a:cxn>
              <a:cxn ang="0">
                <a:pos x="connsiteX3" y="connsiteY3"/>
              </a:cxn>
            </a:cxnLst>
            <a:rect l="l" t="t" r="r" b="b"/>
            <a:pathLst>
              <a:path w="10646313" h="1933455">
                <a:moveTo>
                  <a:pt x="0" y="1933455"/>
                </a:moveTo>
                <a:lnTo>
                  <a:pt x="10646313" y="1933455"/>
                </a:lnTo>
                <a:lnTo>
                  <a:pt x="10646313" y="0"/>
                </a:lnTo>
                <a:lnTo>
                  <a:pt x="0" y="0"/>
                </a:lnTo>
                <a:close/>
              </a:path>
            </a:pathLst>
          </a:custGeom>
        </p:spPr>
      </p:pic>
      <p:pic>
        <p:nvPicPr>
          <p:cNvPr id="17" name="Graphic 16">
            <a:extLst>
              <a:ext uri="{FF2B5EF4-FFF2-40B4-BE49-F238E27FC236}">
                <a16:creationId xmlns:a16="http://schemas.microsoft.com/office/drawing/2014/main" id="{3EEF09A8-611B-B0F7-760D-FF290AA744FD}"/>
              </a:ext>
            </a:extLst>
          </p:cNvPr>
          <p:cNvPicPr>
            <a:picLocks noChangeAspect="1"/>
          </p:cNvPicPr>
          <p:nvPr/>
        </p:nvPicPr>
        <p:blipFill>
          <a:blip r:embed="rId2">
            <a:extLst>
              <a:ext uri="{96DAC541-7B7A-43D3-8B79-37D633B846F1}">
                <asvg:svgBlip xmlns:asvg="http://schemas.microsoft.com/office/drawing/2016/SVG/main" r:embed="rId3"/>
              </a:ext>
            </a:extLst>
          </a:blip>
          <a:srcRect t="71820" r="30729"/>
          <a:stretch>
            <a:fillRect/>
          </a:stretch>
        </p:blipFill>
        <p:spPr>
          <a:xfrm flipV="1">
            <a:off x="1545688" y="4924546"/>
            <a:ext cx="10646313" cy="1933455"/>
          </a:xfrm>
          <a:custGeom>
            <a:avLst/>
            <a:gdLst>
              <a:gd name="connsiteX0" fmla="*/ 0 w 10646313"/>
              <a:gd name="connsiteY0" fmla="*/ 1933455 h 1933455"/>
              <a:gd name="connsiteX1" fmla="*/ 10646313 w 10646313"/>
              <a:gd name="connsiteY1" fmla="*/ 1933455 h 1933455"/>
              <a:gd name="connsiteX2" fmla="*/ 10646313 w 10646313"/>
              <a:gd name="connsiteY2" fmla="*/ 0 h 1933455"/>
              <a:gd name="connsiteX3" fmla="*/ 0 w 10646313"/>
              <a:gd name="connsiteY3" fmla="*/ 0 h 1933455"/>
            </a:gdLst>
            <a:ahLst/>
            <a:cxnLst>
              <a:cxn ang="0">
                <a:pos x="connsiteX0" y="connsiteY0"/>
              </a:cxn>
              <a:cxn ang="0">
                <a:pos x="connsiteX1" y="connsiteY1"/>
              </a:cxn>
              <a:cxn ang="0">
                <a:pos x="connsiteX2" y="connsiteY2"/>
              </a:cxn>
              <a:cxn ang="0">
                <a:pos x="connsiteX3" y="connsiteY3"/>
              </a:cxn>
            </a:cxnLst>
            <a:rect l="l" t="t" r="r" b="b"/>
            <a:pathLst>
              <a:path w="10646313" h="1933455">
                <a:moveTo>
                  <a:pt x="0" y="1933455"/>
                </a:moveTo>
                <a:lnTo>
                  <a:pt x="10646313" y="1933455"/>
                </a:lnTo>
                <a:lnTo>
                  <a:pt x="10646313" y="0"/>
                </a:lnTo>
                <a:lnTo>
                  <a:pt x="0" y="0"/>
                </a:lnTo>
                <a:close/>
              </a:path>
            </a:pathLst>
          </a:custGeom>
        </p:spPr>
      </p:pic>
      <p:sp>
        <p:nvSpPr>
          <p:cNvPr id="9" name="Title 1">
            <a:extLst>
              <a:ext uri="{FF2B5EF4-FFF2-40B4-BE49-F238E27FC236}">
                <a16:creationId xmlns:a16="http://schemas.microsoft.com/office/drawing/2014/main" id="{B3DCE6D8-742A-6400-444B-9FA5AEDD7B97}"/>
              </a:ext>
            </a:extLst>
          </p:cNvPr>
          <p:cNvSpPr>
            <a:spLocks noGrp="1"/>
          </p:cNvSpPr>
          <p:nvPr>
            <p:ph type="title" hasCustomPrompt="1"/>
          </p:nvPr>
        </p:nvSpPr>
        <p:spPr>
          <a:xfrm>
            <a:off x="5503636" y="3252594"/>
            <a:ext cx="5070634" cy="1281376"/>
          </a:xfrm>
          <a:prstGeom prst="rect">
            <a:avLst/>
          </a:prstGeom>
        </p:spPr>
        <p:txBody>
          <a:bodyPr anchor="t" anchorCtr="0">
            <a:spAutoFit/>
          </a:bodyPr>
          <a:lstStyle>
            <a:lvl1pPr>
              <a:lnSpc>
                <a:spcPct val="70000"/>
              </a:lnSpc>
              <a:defRPr sz="5400" b="1" cap="all" baseline="0">
                <a:solidFill>
                  <a:schemeClr val="tx2"/>
                </a:solidFill>
                <a:latin typeface="Tenorite" panose="00000500000000000000" pitchFamily="2" charset="0"/>
              </a:defRPr>
            </a:lvl1pPr>
          </a:lstStyle>
          <a:p>
            <a:r>
              <a:rPr lang="en-US"/>
              <a:t>Click to edit Chapter title</a:t>
            </a:r>
            <a:endParaRPr lang="fr-FR"/>
          </a:p>
        </p:txBody>
      </p:sp>
      <p:sp>
        <p:nvSpPr>
          <p:cNvPr id="10" name="Text Placeholder 9">
            <a:extLst>
              <a:ext uri="{FF2B5EF4-FFF2-40B4-BE49-F238E27FC236}">
                <a16:creationId xmlns:a16="http://schemas.microsoft.com/office/drawing/2014/main" id="{46ADD2EE-5445-379F-A7E3-04CF5BFD46C7}"/>
              </a:ext>
            </a:extLst>
          </p:cNvPr>
          <p:cNvSpPr>
            <a:spLocks noGrp="1"/>
          </p:cNvSpPr>
          <p:nvPr>
            <p:ph type="body" sz="quarter" idx="13" hasCustomPrompt="1"/>
          </p:nvPr>
        </p:nvSpPr>
        <p:spPr>
          <a:xfrm>
            <a:off x="5503204" y="4584981"/>
            <a:ext cx="5070634" cy="348557"/>
          </a:xfrm>
          <a:prstGeom prst="rect">
            <a:avLst/>
          </a:prstGeom>
        </p:spPr>
        <p:txBody>
          <a:bodyPr anchor="t">
            <a:spAutoFit/>
          </a:bodyPr>
          <a:lstStyle>
            <a:lvl1pPr marL="0" indent="0">
              <a:buNone/>
              <a:defRPr sz="1800">
                <a:solidFill>
                  <a:schemeClr val="accent2"/>
                </a:solidFill>
                <a:latin typeface="Dreaming Outloud Pro" panose="03050502040302030504" pitchFamily="66" charset="0"/>
                <a:cs typeface="Dreaming Outloud Pro" panose="03050502040302030504" pitchFamily="66" charset="0"/>
              </a:defRPr>
            </a:lvl1pPr>
            <a:lvl2pPr marL="457200" indent="0">
              <a:buNone/>
              <a:defRPr>
                <a:solidFill>
                  <a:schemeClr val="accent2"/>
                </a:solidFill>
              </a:defRPr>
            </a:lvl2pPr>
            <a:lvl3pPr marL="914400" indent="0">
              <a:buNone/>
              <a:defRPr>
                <a:solidFill>
                  <a:schemeClr val="accent2"/>
                </a:solidFill>
              </a:defRPr>
            </a:lvl3pPr>
            <a:lvl4pPr marL="1371600" indent="0">
              <a:buNone/>
              <a:defRPr>
                <a:solidFill>
                  <a:schemeClr val="accent2"/>
                </a:solidFill>
              </a:defRPr>
            </a:lvl4pPr>
            <a:lvl5pPr marL="1828800" indent="0">
              <a:buNone/>
              <a:defRPr>
                <a:solidFill>
                  <a:schemeClr val="accent2"/>
                </a:solidFill>
              </a:defRPr>
            </a:lvl5pPr>
          </a:lstStyle>
          <a:p>
            <a:pPr lvl="0"/>
            <a:r>
              <a:rPr lang="en-US"/>
              <a:t>Click to edit subtitle</a:t>
            </a:r>
            <a:endParaRPr lang="fr-FR"/>
          </a:p>
        </p:txBody>
      </p:sp>
      <p:sp>
        <p:nvSpPr>
          <p:cNvPr id="14" name="Picture Placeholder 13">
            <a:extLst>
              <a:ext uri="{FF2B5EF4-FFF2-40B4-BE49-F238E27FC236}">
                <a16:creationId xmlns:a16="http://schemas.microsoft.com/office/drawing/2014/main" id="{F1292E64-B591-7643-23E0-0C65705ABA46}"/>
              </a:ext>
            </a:extLst>
          </p:cNvPr>
          <p:cNvSpPr>
            <a:spLocks noGrp="1"/>
          </p:cNvSpPr>
          <p:nvPr>
            <p:ph type="pic" sz="quarter" idx="14" hasCustomPrompt="1"/>
          </p:nvPr>
        </p:nvSpPr>
        <p:spPr>
          <a:xfrm>
            <a:off x="0" y="606425"/>
            <a:ext cx="4602163" cy="6251575"/>
          </a:xfrm>
          <a:custGeom>
            <a:avLst/>
            <a:gdLst>
              <a:gd name="connsiteX0" fmla="*/ 0 w 4602163"/>
              <a:gd name="connsiteY0" fmla="*/ 0 h 6251575"/>
              <a:gd name="connsiteX1" fmla="*/ 3771855 w 4602163"/>
              <a:gd name="connsiteY1" fmla="*/ 0 h 6251575"/>
              <a:gd name="connsiteX2" fmla="*/ 3934582 w 4602163"/>
              <a:gd name="connsiteY2" fmla="*/ 16404 h 6251575"/>
              <a:gd name="connsiteX3" fmla="*/ 4598163 w 4602163"/>
              <a:gd name="connsiteY3" fmla="*/ 750364 h 6251575"/>
              <a:gd name="connsiteX4" fmla="*/ 4602163 w 4602163"/>
              <a:gd name="connsiteY4" fmla="*/ 829591 h 6251575"/>
              <a:gd name="connsiteX5" fmla="*/ 4602163 w 4602163"/>
              <a:gd name="connsiteY5" fmla="*/ 6251575 h 6251575"/>
              <a:gd name="connsiteX6" fmla="*/ 0 w 4602163"/>
              <a:gd name="connsiteY6" fmla="*/ 6251575 h 625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02163" h="6251575">
                <a:moveTo>
                  <a:pt x="0" y="0"/>
                </a:moveTo>
                <a:lnTo>
                  <a:pt x="3771855" y="0"/>
                </a:lnTo>
                <a:lnTo>
                  <a:pt x="3934582" y="16404"/>
                </a:lnTo>
                <a:cubicBezTo>
                  <a:pt x="4288525" y="88832"/>
                  <a:pt x="4561038" y="384804"/>
                  <a:pt x="4598163" y="750364"/>
                </a:cubicBezTo>
                <a:lnTo>
                  <a:pt x="4602163" y="829591"/>
                </a:lnTo>
                <a:lnTo>
                  <a:pt x="4602163" y="6251575"/>
                </a:lnTo>
                <a:lnTo>
                  <a:pt x="0" y="6251575"/>
                </a:lnTo>
                <a:close/>
              </a:path>
            </a:pathLst>
          </a:custGeom>
        </p:spPr>
        <p:txBody>
          <a:bodyPr wrap="square" anchor="ctr" anchorCtr="0">
            <a:noAutofit/>
          </a:bodyPr>
          <a:lstStyle>
            <a:lvl1pPr marL="0" indent="0" algn="ctr">
              <a:buNone/>
              <a:defRPr>
                <a:solidFill>
                  <a:schemeClr val="tx2"/>
                </a:solidFill>
              </a:defRPr>
            </a:lvl1pPr>
          </a:lstStyle>
          <a:p>
            <a:r>
              <a:rPr lang="fr-FR"/>
              <a:t>Click to </a:t>
            </a:r>
            <a:r>
              <a:rPr lang="fr-FR" err="1"/>
              <a:t>add</a:t>
            </a:r>
            <a:r>
              <a:rPr lang="fr-FR"/>
              <a:t> a </a:t>
            </a:r>
            <a:r>
              <a:rPr lang="fr-FR" err="1"/>
              <a:t>picture</a:t>
            </a:r>
            <a:endParaRPr lang="fr-FR"/>
          </a:p>
        </p:txBody>
      </p:sp>
      <p:sp>
        <p:nvSpPr>
          <p:cNvPr id="18" name="Graphic 18">
            <a:extLst>
              <a:ext uri="{FF2B5EF4-FFF2-40B4-BE49-F238E27FC236}">
                <a16:creationId xmlns:a16="http://schemas.microsoft.com/office/drawing/2014/main" id="{7B529EDD-B138-11CF-750F-8D1945D5398D}"/>
              </a:ext>
            </a:extLst>
          </p:cNvPr>
          <p:cNvSpPr/>
          <p:nvPr/>
        </p:nvSpPr>
        <p:spPr>
          <a:xfrm>
            <a:off x="5623742" y="2329969"/>
            <a:ext cx="687781" cy="586724"/>
          </a:xfrm>
          <a:custGeom>
            <a:avLst/>
            <a:gdLst>
              <a:gd name="connsiteX0" fmla="*/ 394543 w 687781"/>
              <a:gd name="connsiteY0" fmla="*/ 66153 h 586724"/>
              <a:gd name="connsiteX1" fmla="*/ 300 w 687781"/>
              <a:gd name="connsiteY1" fmla="*/ 329816 h 586724"/>
              <a:gd name="connsiteX2" fmla="*/ 380293 w 687781"/>
              <a:gd name="connsiteY2" fmla="*/ 586713 h 586724"/>
              <a:gd name="connsiteX3" fmla="*/ 687759 w 687781"/>
              <a:gd name="connsiteY3" fmla="*/ 293510 h 586724"/>
              <a:gd name="connsiteX4" fmla="*/ 307432 w 687781"/>
              <a:gd name="connsiteY4" fmla="*/ 293 h 5867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781" h="586724">
                <a:moveTo>
                  <a:pt x="394543" y="66153"/>
                </a:moveTo>
                <a:cubicBezTo>
                  <a:pt x="220308" y="30033"/>
                  <a:pt x="-9452" y="135780"/>
                  <a:pt x="300" y="329816"/>
                </a:cubicBezTo>
                <a:cubicBezTo>
                  <a:pt x="10065" y="523852"/>
                  <a:pt x="234125" y="587692"/>
                  <a:pt x="380293" y="586713"/>
                </a:cubicBezTo>
                <a:cubicBezTo>
                  <a:pt x="587352" y="585326"/>
                  <a:pt x="687759" y="440111"/>
                  <a:pt x="687759" y="293510"/>
                </a:cubicBezTo>
                <a:cubicBezTo>
                  <a:pt x="689890" y="91655"/>
                  <a:pt x="545407" y="-6088"/>
                  <a:pt x="307432" y="293"/>
                </a:cubicBezTo>
              </a:path>
            </a:pathLst>
          </a:custGeom>
          <a:noFill/>
          <a:ln w="28575" cap="flat">
            <a:solidFill>
              <a:schemeClr val="tx2"/>
            </a:solidFill>
            <a:prstDash val="solid"/>
            <a:miter/>
          </a:ln>
        </p:spPr>
        <p:txBody>
          <a:bodyPr rtlCol="0" anchor="ctr"/>
          <a:lstStyle/>
          <a:p>
            <a:endParaRPr lang="fr-FR"/>
          </a:p>
        </p:txBody>
      </p:sp>
      <p:sp>
        <p:nvSpPr>
          <p:cNvPr id="29" name="Text Placeholder 9">
            <a:extLst>
              <a:ext uri="{FF2B5EF4-FFF2-40B4-BE49-F238E27FC236}">
                <a16:creationId xmlns:a16="http://schemas.microsoft.com/office/drawing/2014/main" id="{D88E0C1C-6C76-7C7A-4DE8-0C4AE4026E9D}"/>
              </a:ext>
            </a:extLst>
          </p:cNvPr>
          <p:cNvSpPr>
            <a:spLocks noGrp="1"/>
          </p:cNvSpPr>
          <p:nvPr>
            <p:ph type="body" sz="quarter" idx="15" hasCustomPrompt="1"/>
          </p:nvPr>
        </p:nvSpPr>
        <p:spPr>
          <a:xfrm>
            <a:off x="5623742" y="2449052"/>
            <a:ext cx="687781" cy="433965"/>
          </a:xfrm>
          <a:prstGeom prst="rect">
            <a:avLst/>
          </a:prstGeom>
        </p:spPr>
        <p:txBody>
          <a:bodyPr wrap="square" anchor="ctr">
            <a:spAutoFit/>
          </a:bodyPr>
          <a:lstStyle>
            <a:lvl1pPr marL="0" indent="0" algn="ctr">
              <a:buNone/>
              <a:defRPr sz="2400">
                <a:solidFill>
                  <a:schemeClr val="accent2"/>
                </a:solidFill>
                <a:latin typeface="Dreaming Outloud Pro" panose="03050502040302030504" pitchFamily="66" charset="0"/>
                <a:cs typeface="Dreaming Outloud Pro" panose="03050502040302030504" pitchFamily="66" charset="0"/>
              </a:defRPr>
            </a:lvl1pPr>
            <a:lvl2pPr marL="457200" indent="0">
              <a:buNone/>
              <a:defRPr>
                <a:solidFill>
                  <a:schemeClr val="accent2"/>
                </a:solidFill>
              </a:defRPr>
            </a:lvl2pPr>
            <a:lvl3pPr marL="914400" indent="0">
              <a:buNone/>
              <a:defRPr>
                <a:solidFill>
                  <a:schemeClr val="accent2"/>
                </a:solidFill>
              </a:defRPr>
            </a:lvl3pPr>
            <a:lvl4pPr marL="1371600" indent="0">
              <a:buNone/>
              <a:defRPr>
                <a:solidFill>
                  <a:schemeClr val="accent2"/>
                </a:solidFill>
              </a:defRPr>
            </a:lvl4pPr>
            <a:lvl5pPr marL="1828800" indent="0">
              <a:buNone/>
              <a:defRPr>
                <a:solidFill>
                  <a:schemeClr val="accent2"/>
                </a:solidFill>
              </a:defRPr>
            </a:lvl5pPr>
          </a:lstStyle>
          <a:p>
            <a:pPr lvl="0"/>
            <a:r>
              <a:rPr lang="en-US"/>
              <a:t>XX</a:t>
            </a:r>
            <a:endParaRPr lang="fr-FR"/>
          </a:p>
        </p:txBody>
      </p:sp>
      <p:sp>
        <p:nvSpPr>
          <p:cNvPr id="5" name="Graphic 18">
            <a:extLst>
              <a:ext uri="{FF2B5EF4-FFF2-40B4-BE49-F238E27FC236}">
                <a16:creationId xmlns:a16="http://schemas.microsoft.com/office/drawing/2014/main" id="{916EAEC0-D6D0-08A3-BAEB-FB9535BBCC20}"/>
              </a:ext>
            </a:extLst>
          </p:cNvPr>
          <p:cNvSpPr/>
          <p:nvPr/>
        </p:nvSpPr>
        <p:spPr>
          <a:xfrm>
            <a:off x="5623742" y="2329969"/>
            <a:ext cx="687781" cy="586724"/>
          </a:xfrm>
          <a:custGeom>
            <a:avLst/>
            <a:gdLst>
              <a:gd name="connsiteX0" fmla="*/ 394543 w 687781"/>
              <a:gd name="connsiteY0" fmla="*/ 66153 h 586724"/>
              <a:gd name="connsiteX1" fmla="*/ 300 w 687781"/>
              <a:gd name="connsiteY1" fmla="*/ 329816 h 586724"/>
              <a:gd name="connsiteX2" fmla="*/ 380293 w 687781"/>
              <a:gd name="connsiteY2" fmla="*/ 586713 h 586724"/>
              <a:gd name="connsiteX3" fmla="*/ 687759 w 687781"/>
              <a:gd name="connsiteY3" fmla="*/ 293510 h 586724"/>
              <a:gd name="connsiteX4" fmla="*/ 307432 w 687781"/>
              <a:gd name="connsiteY4" fmla="*/ 293 h 5867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781" h="586724">
                <a:moveTo>
                  <a:pt x="394543" y="66153"/>
                </a:moveTo>
                <a:cubicBezTo>
                  <a:pt x="220308" y="30033"/>
                  <a:pt x="-9452" y="135780"/>
                  <a:pt x="300" y="329816"/>
                </a:cubicBezTo>
                <a:cubicBezTo>
                  <a:pt x="10065" y="523852"/>
                  <a:pt x="234125" y="587692"/>
                  <a:pt x="380293" y="586713"/>
                </a:cubicBezTo>
                <a:cubicBezTo>
                  <a:pt x="587352" y="585326"/>
                  <a:pt x="687759" y="440111"/>
                  <a:pt x="687759" y="293510"/>
                </a:cubicBezTo>
                <a:cubicBezTo>
                  <a:pt x="689890" y="91655"/>
                  <a:pt x="545407" y="-6088"/>
                  <a:pt x="307432" y="293"/>
                </a:cubicBezTo>
              </a:path>
            </a:pathLst>
          </a:custGeom>
          <a:noFill/>
          <a:ln w="28575" cap="flat">
            <a:solidFill>
              <a:schemeClr val="tx2"/>
            </a:solidFill>
            <a:prstDash val="solid"/>
            <a:miter/>
          </a:ln>
        </p:spPr>
        <p:txBody>
          <a:bodyPr rtlCol="0" anchor="ctr"/>
          <a:lstStyle/>
          <a:p>
            <a:endParaRPr lang="fr-FR"/>
          </a:p>
        </p:txBody>
      </p:sp>
    </p:spTree>
    <p:extLst>
      <p:ext uri="{BB962C8B-B14F-4D97-AF65-F5344CB8AC3E}">
        <p14:creationId xmlns:p14="http://schemas.microsoft.com/office/powerpoint/2010/main" val="667596707"/>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SubChapter 1">
    <p:bg>
      <p:bgRef idx="1001">
        <a:schemeClr val="bg1"/>
      </p:bgRef>
    </p:bg>
    <p:spTree>
      <p:nvGrpSpPr>
        <p:cNvPr id="1" name=""/>
        <p:cNvGrpSpPr/>
        <p:nvPr/>
      </p:nvGrpSpPr>
      <p:grpSpPr>
        <a:xfrm>
          <a:off x="0" y="0"/>
          <a:ext cx="0" cy="0"/>
          <a:chOff x="0" y="0"/>
          <a:chExt cx="0" cy="0"/>
        </a:xfrm>
      </p:grpSpPr>
      <p:pic>
        <p:nvPicPr>
          <p:cNvPr id="5" name="Graphic 28">
            <a:extLst>
              <a:ext uri="{FF2B5EF4-FFF2-40B4-BE49-F238E27FC236}">
                <a16:creationId xmlns:a16="http://schemas.microsoft.com/office/drawing/2014/main" id="{583FC978-B872-2DCF-7A4D-DF260CA0B99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622814" y="-1867976"/>
            <a:ext cx="3615703" cy="9628687"/>
          </a:xfrm>
          <a:prstGeom prst="rect">
            <a:avLst/>
          </a:prstGeom>
        </p:spPr>
      </p:pic>
      <p:sp>
        <p:nvSpPr>
          <p:cNvPr id="27" name="Text Placeholder 25">
            <a:extLst>
              <a:ext uri="{FF2B5EF4-FFF2-40B4-BE49-F238E27FC236}">
                <a16:creationId xmlns:a16="http://schemas.microsoft.com/office/drawing/2014/main" id="{2D60C2C0-551D-FFC8-AE3A-1397133DD2F1}"/>
              </a:ext>
            </a:extLst>
          </p:cNvPr>
          <p:cNvSpPr>
            <a:spLocks noGrp="1"/>
          </p:cNvSpPr>
          <p:nvPr>
            <p:ph type="body" sz="quarter" idx="11" hasCustomPrompt="1"/>
          </p:nvPr>
        </p:nvSpPr>
        <p:spPr>
          <a:xfrm>
            <a:off x="1241399" y="1422534"/>
            <a:ext cx="4193316" cy="615553"/>
          </a:xfrm>
          <a:prstGeom prst="rect">
            <a:avLst/>
          </a:prstGeom>
          <a:noFill/>
        </p:spPr>
        <p:txBody>
          <a:bodyPr lIns="72000" tIns="0" rIns="0" bIns="0" anchor="ctr">
            <a:spAutoFit/>
          </a:bodyPr>
          <a:lstStyle>
            <a:lvl1pPr marL="0" indent="0">
              <a:lnSpc>
                <a:spcPct val="100000"/>
              </a:lnSpc>
              <a:spcBef>
                <a:spcPts val="0"/>
              </a:spcBef>
              <a:buNone/>
              <a:defRPr sz="4000" b="1">
                <a:solidFill>
                  <a:schemeClr val="accent2"/>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Subchapter</a:t>
            </a:r>
            <a:endParaRPr lang="fr-FR"/>
          </a:p>
        </p:txBody>
      </p:sp>
      <p:sp>
        <p:nvSpPr>
          <p:cNvPr id="29" name="Text Placeholder 25">
            <a:extLst>
              <a:ext uri="{FF2B5EF4-FFF2-40B4-BE49-F238E27FC236}">
                <a16:creationId xmlns:a16="http://schemas.microsoft.com/office/drawing/2014/main" id="{5483CD47-548D-9DF8-4551-FB8294FF1CB9}"/>
              </a:ext>
            </a:extLst>
          </p:cNvPr>
          <p:cNvSpPr>
            <a:spLocks noGrp="1"/>
          </p:cNvSpPr>
          <p:nvPr>
            <p:ph type="body" sz="quarter" idx="13" hasCustomPrompt="1"/>
          </p:nvPr>
        </p:nvSpPr>
        <p:spPr>
          <a:xfrm>
            <a:off x="1750888" y="3201033"/>
            <a:ext cx="4921937" cy="615553"/>
          </a:xfrm>
          <a:prstGeom prst="rect">
            <a:avLst/>
          </a:prstGeom>
          <a:noFill/>
        </p:spPr>
        <p:txBody>
          <a:bodyPr wrap="square" lIns="72000" tIns="0" rIns="0" bIns="0" anchor="ctr">
            <a:spAutoFit/>
          </a:bodyPr>
          <a:lstStyle>
            <a:lvl1pPr marL="0" indent="0">
              <a:lnSpc>
                <a:spcPct val="100000"/>
              </a:lnSpc>
              <a:spcBef>
                <a:spcPts val="0"/>
              </a:spcBef>
              <a:buNone/>
              <a:defRPr sz="4000" b="1">
                <a:solidFill>
                  <a:schemeClr val="accent2">
                    <a:lumMod val="20000"/>
                    <a:lumOff val="80000"/>
                  </a:schemeClr>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Subchapter</a:t>
            </a:r>
            <a:endParaRPr lang="fr-FR"/>
          </a:p>
        </p:txBody>
      </p:sp>
      <p:sp>
        <p:nvSpPr>
          <p:cNvPr id="31" name="Text Placeholder 25">
            <a:extLst>
              <a:ext uri="{FF2B5EF4-FFF2-40B4-BE49-F238E27FC236}">
                <a16:creationId xmlns:a16="http://schemas.microsoft.com/office/drawing/2014/main" id="{931A9219-FD12-D4F8-0522-F8057BDB249C}"/>
              </a:ext>
            </a:extLst>
          </p:cNvPr>
          <p:cNvSpPr>
            <a:spLocks noGrp="1"/>
          </p:cNvSpPr>
          <p:nvPr>
            <p:ph type="body" sz="quarter" idx="15" hasCustomPrompt="1"/>
          </p:nvPr>
        </p:nvSpPr>
        <p:spPr>
          <a:xfrm>
            <a:off x="3094835" y="4838385"/>
            <a:ext cx="4462947" cy="615553"/>
          </a:xfrm>
          <a:prstGeom prst="rect">
            <a:avLst/>
          </a:prstGeom>
          <a:noFill/>
        </p:spPr>
        <p:txBody>
          <a:bodyPr wrap="square" lIns="72000" tIns="0" rIns="0" bIns="0" anchor="ctr">
            <a:spAutoFit/>
          </a:bodyPr>
          <a:lstStyle>
            <a:lvl1pPr marL="0" indent="0">
              <a:lnSpc>
                <a:spcPct val="100000"/>
              </a:lnSpc>
              <a:spcBef>
                <a:spcPts val="0"/>
              </a:spcBef>
              <a:buNone/>
              <a:defRPr sz="4000" b="1">
                <a:solidFill>
                  <a:schemeClr val="accent2">
                    <a:lumMod val="20000"/>
                    <a:lumOff val="80000"/>
                  </a:schemeClr>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Subchapter</a:t>
            </a:r>
            <a:endParaRPr lang="fr-FR"/>
          </a:p>
        </p:txBody>
      </p:sp>
      <p:sp>
        <p:nvSpPr>
          <p:cNvPr id="4" name="Text Placeholder 3">
            <a:extLst>
              <a:ext uri="{FF2B5EF4-FFF2-40B4-BE49-F238E27FC236}">
                <a16:creationId xmlns:a16="http://schemas.microsoft.com/office/drawing/2014/main" id="{2E78AC8A-0048-4C2E-2EF2-8E6E404E0634}"/>
              </a:ext>
            </a:extLst>
          </p:cNvPr>
          <p:cNvSpPr>
            <a:spLocks noGrp="1"/>
          </p:cNvSpPr>
          <p:nvPr>
            <p:ph type="body" sz="quarter" idx="16" hasCustomPrompt="1"/>
          </p:nvPr>
        </p:nvSpPr>
        <p:spPr>
          <a:xfrm>
            <a:off x="331788" y="1422534"/>
            <a:ext cx="908050" cy="615553"/>
          </a:xfrm>
          <a:prstGeom prst="rect">
            <a:avLst/>
          </a:prstGeom>
          <a:solidFill>
            <a:schemeClr val="bg1"/>
          </a:solidFill>
        </p:spPr>
        <p:txBody>
          <a:bodyPr tIns="72000" anchor="ctr" anchorCtr="0">
            <a:normAutofit/>
          </a:bodyPr>
          <a:lstStyle>
            <a:lvl1pPr marL="0" indent="0" algn="ctr">
              <a:lnSpc>
                <a:spcPct val="100000"/>
              </a:lnSpc>
              <a:buNone/>
              <a:defRPr sz="3200">
                <a:solidFill>
                  <a:schemeClr val="accent2"/>
                </a:solidFill>
                <a:latin typeface="Dreaming Outloud Pro" panose="03050502040302030504" pitchFamily="66" charset="0"/>
                <a:cs typeface="Dreaming Outloud Pro" panose="03050502040302030504" pitchFamily="66"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X.X</a:t>
            </a:r>
          </a:p>
        </p:txBody>
      </p:sp>
      <p:sp>
        <p:nvSpPr>
          <p:cNvPr id="6" name="Text Placeholder 3">
            <a:extLst>
              <a:ext uri="{FF2B5EF4-FFF2-40B4-BE49-F238E27FC236}">
                <a16:creationId xmlns:a16="http://schemas.microsoft.com/office/drawing/2014/main" id="{B46217B5-E79F-C8EC-E0B9-2E4CED1DB9B0}"/>
              </a:ext>
            </a:extLst>
          </p:cNvPr>
          <p:cNvSpPr>
            <a:spLocks noGrp="1"/>
          </p:cNvSpPr>
          <p:nvPr>
            <p:ph type="body" sz="quarter" idx="17" hasCustomPrompt="1"/>
          </p:nvPr>
        </p:nvSpPr>
        <p:spPr>
          <a:xfrm>
            <a:off x="822267" y="3201032"/>
            <a:ext cx="908050" cy="615553"/>
          </a:xfrm>
          <a:prstGeom prst="rect">
            <a:avLst/>
          </a:prstGeom>
          <a:solidFill>
            <a:schemeClr val="bg1"/>
          </a:solidFill>
        </p:spPr>
        <p:txBody>
          <a:bodyPr tIns="72000" anchor="ctr" anchorCtr="0">
            <a:normAutofit/>
          </a:bodyPr>
          <a:lstStyle>
            <a:lvl1pPr marL="0" indent="0" algn="ctr">
              <a:lnSpc>
                <a:spcPct val="100000"/>
              </a:lnSpc>
              <a:buNone/>
              <a:defRPr sz="3200">
                <a:solidFill>
                  <a:schemeClr val="accent2">
                    <a:lumMod val="20000"/>
                    <a:lumOff val="80000"/>
                  </a:schemeClr>
                </a:solidFill>
                <a:latin typeface="Dreaming Outloud Pro" panose="03050502040302030504" pitchFamily="66" charset="0"/>
                <a:cs typeface="Dreaming Outloud Pro" panose="03050502040302030504" pitchFamily="66"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X.X</a:t>
            </a:r>
          </a:p>
        </p:txBody>
      </p:sp>
      <p:sp>
        <p:nvSpPr>
          <p:cNvPr id="7" name="Text Placeholder 3">
            <a:extLst>
              <a:ext uri="{FF2B5EF4-FFF2-40B4-BE49-F238E27FC236}">
                <a16:creationId xmlns:a16="http://schemas.microsoft.com/office/drawing/2014/main" id="{5BAAFBB3-8389-909E-0B2B-79A500D2C629}"/>
              </a:ext>
            </a:extLst>
          </p:cNvPr>
          <p:cNvSpPr>
            <a:spLocks noGrp="1"/>
          </p:cNvSpPr>
          <p:nvPr>
            <p:ph type="body" sz="quarter" idx="18" hasCustomPrompt="1"/>
          </p:nvPr>
        </p:nvSpPr>
        <p:spPr>
          <a:xfrm>
            <a:off x="2169201" y="4827864"/>
            <a:ext cx="908050" cy="615553"/>
          </a:xfrm>
          <a:prstGeom prst="rect">
            <a:avLst/>
          </a:prstGeom>
          <a:solidFill>
            <a:schemeClr val="bg1"/>
          </a:solidFill>
        </p:spPr>
        <p:txBody>
          <a:bodyPr tIns="72000" anchor="ctr" anchorCtr="0">
            <a:normAutofit/>
          </a:bodyPr>
          <a:lstStyle>
            <a:lvl1pPr marL="0" indent="0" algn="ctr">
              <a:lnSpc>
                <a:spcPct val="100000"/>
              </a:lnSpc>
              <a:buNone/>
              <a:defRPr sz="3200">
                <a:solidFill>
                  <a:schemeClr val="accent2">
                    <a:lumMod val="20000"/>
                    <a:lumOff val="80000"/>
                  </a:schemeClr>
                </a:solidFill>
                <a:latin typeface="Dreaming Outloud Pro" panose="03050502040302030504" pitchFamily="66" charset="0"/>
                <a:cs typeface="Dreaming Outloud Pro" panose="03050502040302030504" pitchFamily="66"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X.X</a:t>
            </a:r>
          </a:p>
        </p:txBody>
      </p:sp>
      <p:sp>
        <p:nvSpPr>
          <p:cNvPr id="11" name="Picture Placeholder 8">
            <a:extLst>
              <a:ext uri="{FF2B5EF4-FFF2-40B4-BE49-F238E27FC236}">
                <a16:creationId xmlns:a16="http://schemas.microsoft.com/office/drawing/2014/main" id="{60C93117-0DD2-A70E-CD2C-572298DB197A}"/>
              </a:ext>
            </a:extLst>
          </p:cNvPr>
          <p:cNvSpPr>
            <a:spLocks noGrp="1"/>
          </p:cNvSpPr>
          <p:nvPr>
            <p:ph type="pic" sz="quarter" idx="14" hasCustomPrompt="1"/>
          </p:nvPr>
        </p:nvSpPr>
        <p:spPr>
          <a:xfrm>
            <a:off x="6559106" y="-459987"/>
            <a:ext cx="6892234" cy="8395068"/>
          </a:xfrm>
          <a:custGeom>
            <a:avLst/>
            <a:gdLst>
              <a:gd name="connsiteX0" fmla="*/ 2695669 w 6892234"/>
              <a:gd name="connsiteY0" fmla="*/ 3562039 h 8395068"/>
              <a:gd name="connsiteX1" fmla="*/ 3684262 w 6892234"/>
              <a:gd name="connsiteY1" fmla="*/ 3963204 h 8395068"/>
              <a:gd name="connsiteX2" fmla="*/ 5557667 w 6892234"/>
              <a:gd name="connsiteY2" fmla="*/ 5640265 h 8395068"/>
              <a:gd name="connsiteX3" fmla="*/ 5680937 w 6892234"/>
              <a:gd name="connsiteY3" fmla="*/ 7869352 h 8395068"/>
              <a:gd name="connsiteX4" fmla="*/ 3451851 w 6892234"/>
              <a:gd name="connsiteY4" fmla="*/ 7992622 h 8395068"/>
              <a:gd name="connsiteX5" fmla="*/ 1578446 w 6892234"/>
              <a:gd name="connsiteY5" fmla="*/ 6315561 h 8395068"/>
              <a:gd name="connsiteX6" fmla="*/ 1455175 w 6892234"/>
              <a:gd name="connsiteY6" fmla="*/ 4086475 h 8395068"/>
              <a:gd name="connsiteX7" fmla="*/ 2695669 w 6892234"/>
              <a:gd name="connsiteY7" fmla="*/ 3562039 h 8395068"/>
              <a:gd name="connsiteX8" fmla="*/ 5111529 w 6892234"/>
              <a:gd name="connsiteY8" fmla="*/ 3499572 h 8395068"/>
              <a:gd name="connsiteX9" fmla="*/ 5111529 w 6892234"/>
              <a:gd name="connsiteY9" fmla="*/ 3499572 h 8395068"/>
              <a:gd name="connsiteX10" fmla="*/ 5111528 w 6892234"/>
              <a:gd name="connsiteY10" fmla="*/ 3499573 h 8395068"/>
              <a:gd name="connsiteX11" fmla="*/ 5655467 w 6892234"/>
              <a:gd name="connsiteY11" fmla="*/ 3238198 h 8395068"/>
              <a:gd name="connsiteX12" fmla="*/ 6224909 w 6892234"/>
              <a:gd name="connsiteY12" fmla="*/ 3438002 h 8395068"/>
              <a:gd name="connsiteX13" fmla="*/ 6629650 w 6892234"/>
              <a:gd name="connsiteY13" fmla="*/ 3800323 h 8395068"/>
              <a:gd name="connsiteX14" fmla="*/ 6691221 w 6892234"/>
              <a:gd name="connsiteY14" fmla="*/ 4913704 h 8395068"/>
              <a:gd name="connsiteX15" fmla="*/ 6691220 w 6892234"/>
              <a:gd name="connsiteY15" fmla="*/ 4913703 h 8395068"/>
              <a:gd name="connsiteX16" fmla="*/ 5577840 w 6892234"/>
              <a:gd name="connsiteY16" fmla="*/ 4975274 h 8395068"/>
              <a:gd name="connsiteX17" fmla="*/ 5173100 w 6892234"/>
              <a:gd name="connsiteY17" fmla="*/ 4612952 h 8395068"/>
              <a:gd name="connsiteX18" fmla="*/ 5017476 w 6892234"/>
              <a:gd name="connsiteY18" fmla="*/ 3628653 h 8395068"/>
              <a:gd name="connsiteX19" fmla="*/ 5111529 w 6892234"/>
              <a:gd name="connsiteY19" fmla="*/ 3499572 h 8395068"/>
              <a:gd name="connsiteX20" fmla="*/ 5229452 w 6892234"/>
              <a:gd name="connsiteY20" fmla="*/ 3391860 h 8395068"/>
              <a:gd name="connsiteX21" fmla="*/ 5655467 w 6892234"/>
              <a:gd name="connsiteY21" fmla="*/ 3238198 h 8395068"/>
              <a:gd name="connsiteX22" fmla="*/ 4777668 w 6892234"/>
              <a:gd name="connsiteY22" fmla="*/ 3147879 h 8395068"/>
              <a:gd name="connsiteX23" fmla="*/ 4777667 w 6892234"/>
              <a:gd name="connsiteY23" fmla="*/ 3147880 h 8395068"/>
              <a:gd name="connsiteX24" fmla="*/ 4777668 w 6892234"/>
              <a:gd name="connsiteY24" fmla="*/ 3147879 h 8395068"/>
              <a:gd name="connsiteX25" fmla="*/ 654395 w 6892234"/>
              <a:gd name="connsiteY25" fmla="*/ 2558463 h 8395068"/>
              <a:gd name="connsiteX26" fmla="*/ 1154615 w 6892234"/>
              <a:gd name="connsiteY26" fmla="*/ 2733978 h 8395068"/>
              <a:gd name="connsiteX27" fmla="*/ 1155508 w 6892234"/>
              <a:gd name="connsiteY27" fmla="*/ 2734777 h 8395068"/>
              <a:gd name="connsiteX28" fmla="*/ 1209595 w 6892234"/>
              <a:gd name="connsiteY28" fmla="*/ 3712814 h 8395068"/>
              <a:gd name="connsiteX29" fmla="*/ 1209594 w 6892234"/>
              <a:gd name="connsiteY29" fmla="*/ 3712813 h 8395068"/>
              <a:gd name="connsiteX30" fmla="*/ 231557 w 6892234"/>
              <a:gd name="connsiteY30" fmla="*/ 3766900 h 8395068"/>
              <a:gd name="connsiteX31" fmla="*/ 230665 w 6892234"/>
              <a:gd name="connsiteY31" fmla="*/ 3766100 h 8395068"/>
              <a:gd name="connsiteX32" fmla="*/ 93959 w 6892234"/>
              <a:gd name="connsiteY32" fmla="*/ 2901454 h 8395068"/>
              <a:gd name="connsiteX33" fmla="*/ 176578 w 6892234"/>
              <a:gd name="connsiteY33" fmla="*/ 2788064 h 8395068"/>
              <a:gd name="connsiteX34" fmla="*/ 280167 w 6892234"/>
              <a:gd name="connsiteY34" fmla="*/ 2693445 h 8395068"/>
              <a:gd name="connsiteX35" fmla="*/ 654395 w 6892234"/>
              <a:gd name="connsiteY35" fmla="*/ 2558463 h 8395068"/>
              <a:gd name="connsiteX36" fmla="*/ 2600268 w 6892234"/>
              <a:gd name="connsiteY36" fmla="*/ 939 h 8395068"/>
              <a:gd name="connsiteX37" fmla="*/ 3324513 w 6892234"/>
              <a:gd name="connsiteY37" fmla="*/ 294834 h 8395068"/>
              <a:gd name="connsiteX38" fmla="*/ 4687360 w 6892234"/>
              <a:gd name="connsiteY38" fmla="*/ 1514846 h 8395068"/>
              <a:gd name="connsiteX39" fmla="*/ 4852086 w 6892234"/>
              <a:gd name="connsiteY39" fmla="*/ 3055797 h 8395068"/>
              <a:gd name="connsiteX40" fmla="*/ 4777668 w 6892234"/>
              <a:gd name="connsiteY40" fmla="*/ 3147879 h 8395068"/>
              <a:gd name="connsiteX41" fmla="*/ 4694352 w 6892234"/>
              <a:gd name="connsiteY41" fmla="*/ 3231998 h 8395068"/>
              <a:gd name="connsiteX42" fmla="*/ 3144632 w 6892234"/>
              <a:gd name="connsiteY42" fmla="*/ 3238188 h 8395068"/>
              <a:gd name="connsiteX43" fmla="*/ 1781787 w 6892234"/>
              <a:gd name="connsiteY43" fmla="*/ 2018176 h 8395068"/>
              <a:gd name="connsiteX44" fmla="*/ 1691479 w 6892234"/>
              <a:gd name="connsiteY44" fmla="*/ 385141 h 8395068"/>
              <a:gd name="connsiteX45" fmla="*/ 1691478 w 6892234"/>
              <a:gd name="connsiteY45" fmla="*/ 385142 h 8395068"/>
              <a:gd name="connsiteX46" fmla="*/ 2600268 w 6892234"/>
              <a:gd name="connsiteY46" fmla="*/ 939 h 8395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892234" h="8395068">
                <a:moveTo>
                  <a:pt x="2695669" y="3562039"/>
                </a:moveTo>
                <a:cubicBezTo>
                  <a:pt x="3049186" y="3576255"/>
                  <a:pt x="3400067" y="3708796"/>
                  <a:pt x="3684262" y="3963204"/>
                </a:cubicBezTo>
                <a:lnTo>
                  <a:pt x="5557667" y="5640265"/>
                </a:lnTo>
                <a:cubicBezTo>
                  <a:pt x="6207251" y="6221771"/>
                  <a:pt x="6262441" y="7219767"/>
                  <a:pt x="5680937" y="7869352"/>
                </a:cubicBezTo>
                <a:cubicBezTo>
                  <a:pt x="5099433" y="8518936"/>
                  <a:pt x="4101437" y="8574126"/>
                  <a:pt x="3451851" y="7992622"/>
                </a:cubicBezTo>
                <a:lnTo>
                  <a:pt x="1578446" y="6315561"/>
                </a:lnTo>
                <a:cubicBezTo>
                  <a:pt x="928861" y="5734055"/>
                  <a:pt x="873671" y="4736059"/>
                  <a:pt x="1455175" y="4086475"/>
                </a:cubicBezTo>
                <a:cubicBezTo>
                  <a:pt x="1782271" y="3721084"/>
                  <a:pt x="2241149" y="3543762"/>
                  <a:pt x="2695669" y="3562039"/>
                </a:cubicBezTo>
                <a:close/>
                <a:moveTo>
                  <a:pt x="5111529" y="3499572"/>
                </a:moveTo>
                <a:lnTo>
                  <a:pt x="5111529" y="3499572"/>
                </a:lnTo>
                <a:lnTo>
                  <a:pt x="5111528" y="3499573"/>
                </a:lnTo>
                <a:close/>
                <a:moveTo>
                  <a:pt x="5655467" y="3238198"/>
                </a:moveTo>
                <a:cubicBezTo>
                  <a:pt x="5856949" y="3227056"/>
                  <a:pt x="6062682" y="3292777"/>
                  <a:pt x="6224909" y="3438002"/>
                </a:cubicBezTo>
                <a:lnTo>
                  <a:pt x="6629650" y="3800323"/>
                </a:lnTo>
                <a:cubicBezTo>
                  <a:pt x="6954104" y="4090773"/>
                  <a:pt x="6981671" y="4589250"/>
                  <a:pt x="6691221" y="4913704"/>
                </a:cubicBezTo>
                <a:lnTo>
                  <a:pt x="6691220" y="4913703"/>
                </a:lnTo>
                <a:cubicBezTo>
                  <a:pt x="6400772" y="5238157"/>
                  <a:pt x="5902294" y="5265724"/>
                  <a:pt x="5577840" y="4975274"/>
                </a:cubicBezTo>
                <a:lnTo>
                  <a:pt x="5173100" y="4612952"/>
                </a:lnTo>
                <a:cubicBezTo>
                  <a:pt x="4889203" y="4358809"/>
                  <a:pt x="4832610" y="3945395"/>
                  <a:pt x="5017476" y="3628653"/>
                </a:cubicBezTo>
                <a:lnTo>
                  <a:pt x="5111529" y="3499572"/>
                </a:lnTo>
                <a:lnTo>
                  <a:pt x="5229452" y="3391860"/>
                </a:lnTo>
                <a:cubicBezTo>
                  <a:pt x="5355635" y="3298147"/>
                  <a:pt x="5504356" y="3246555"/>
                  <a:pt x="5655467" y="3238198"/>
                </a:cubicBezTo>
                <a:close/>
                <a:moveTo>
                  <a:pt x="4777668" y="3147879"/>
                </a:moveTo>
                <a:lnTo>
                  <a:pt x="4777667" y="3147880"/>
                </a:lnTo>
                <a:lnTo>
                  <a:pt x="4777668" y="3147879"/>
                </a:lnTo>
                <a:close/>
                <a:moveTo>
                  <a:pt x="654395" y="2558463"/>
                </a:moveTo>
                <a:cubicBezTo>
                  <a:pt x="831385" y="2548674"/>
                  <a:pt x="1012109" y="2606407"/>
                  <a:pt x="1154615" y="2733978"/>
                </a:cubicBezTo>
                <a:lnTo>
                  <a:pt x="1155508" y="2734777"/>
                </a:lnTo>
                <a:cubicBezTo>
                  <a:pt x="1440522" y="2989920"/>
                  <a:pt x="1464737" y="3427801"/>
                  <a:pt x="1209595" y="3712814"/>
                </a:cubicBezTo>
                <a:lnTo>
                  <a:pt x="1209594" y="3712813"/>
                </a:lnTo>
                <a:cubicBezTo>
                  <a:pt x="954452" y="3997827"/>
                  <a:pt x="516570" y="4022042"/>
                  <a:pt x="231557" y="3766900"/>
                </a:cubicBezTo>
                <a:lnTo>
                  <a:pt x="230665" y="3766100"/>
                </a:lnTo>
                <a:cubicBezTo>
                  <a:pt x="-18721" y="3542850"/>
                  <a:pt x="-68435" y="3179691"/>
                  <a:pt x="93959" y="2901454"/>
                </a:cubicBezTo>
                <a:lnTo>
                  <a:pt x="176578" y="2788064"/>
                </a:lnTo>
                <a:lnTo>
                  <a:pt x="280167" y="2693445"/>
                </a:lnTo>
                <a:cubicBezTo>
                  <a:pt x="391011" y="2611124"/>
                  <a:pt x="521653" y="2565804"/>
                  <a:pt x="654395" y="2558463"/>
                </a:cubicBezTo>
                <a:close/>
                <a:moveTo>
                  <a:pt x="2600268" y="939"/>
                </a:moveTo>
                <a:cubicBezTo>
                  <a:pt x="2859254" y="11353"/>
                  <a:pt x="3116311" y="108453"/>
                  <a:pt x="3324513" y="294834"/>
                </a:cubicBezTo>
                <a:lnTo>
                  <a:pt x="4687360" y="1514846"/>
                </a:lnTo>
                <a:cubicBezTo>
                  <a:pt x="5133505" y="1914233"/>
                  <a:pt x="5196924" y="2581792"/>
                  <a:pt x="4852086" y="3055797"/>
                </a:cubicBezTo>
                <a:lnTo>
                  <a:pt x="4777668" y="3147879"/>
                </a:lnTo>
                <a:lnTo>
                  <a:pt x="4694352" y="3231998"/>
                </a:lnTo>
                <a:cubicBezTo>
                  <a:pt x="4261260" y="3627000"/>
                  <a:pt x="3590778" y="3637574"/>
                  <a:pt x="3144632" y="3238188"/>
                </a:cubicBezTo>
                <a:lnTo>
                  <a:pt x="1781787" y="2018176"/>
                </a:lnTo>
                <a:cubicBezTo>
                  <a:pt x="1305899" y="1592164"/>
                  <a:pt x="1265467" y="861029"/>
                  <a:pt x="1691479" y="385141"/>
                </a:cubicBezTo>
                <a:lnTo>
                  <a:pt x="1691478" y="385142"/>
                </a:lnTo>
                <a:cubicBezTo>
                  <a:pt x="1931110" y="117455"/>
                  <a:pt x="2267285" y="-12451"/>
                  <a:pt x="2600268" y="939"/>
                </a:cubicBezTo>
                <a:close/>
              </a:path>
            </a:pathLst>
          </a:custGeom>
          <a:solidFill>
            <a:schemeClr val="accent2"/>
          </a:solidFill>
          <a:ln>
            <a:noFill/>
          </a:ln>
        </p:spPr>
        <p:txBody>
          <a:bodyPr wrap="square" anchor="ctr" anchorCtr="0">
            <a:noAutofit/>
          </a:bodyPr>
          <a:lstStyle>
            <a:lvl1pPr marL="0" indent="0" algn="ctr">
              <a:buNone/>
              <a:defRPr>
                <a:solidFill>
                  <a:schemeClr val="tx1"/>
                </a:solidFill>
              </a:defRPr>
            </a:lvl1pPr>
          </a:lstStyle>
          <a:p>
            <a:r>
              <a:rPr lang="en-US" err="1"/>
              <a:t>Clic</a:t>
            </a:r>
            <a:r>
              <a:rPr lang="en-US"/>
              <a:t> to Add a picture</a:t>
            </a:r>
            <a:endParaRPr lang="fr-FR"/>
          </a:p>
        </p:txBody>
      </p:sp>
    </p:spTree>
    <p:extLst>
      <p:ext uri="{BB962C8B-B14F-4D97-AF65-F5344CB8AC3E}">
        <p14:creationId xmlns:p14="http://schemas.microsoft.com/office/powerpoint/2010/main" val="2926064867"/>
      </p:ext>
    </p:extLst>
  </p:cSld>
  <p:clrMapOvr>
    <a:overrideClrMapping bg1="lt1" tx1="dk1" bg2="lt2" tx2="dk2" accent1="accent1" accent2="accent2" accent3="accent3" accent4="accent4" accent5="accent5" accent6="accent6" hlink="hlink" folHlink="folHlink"/>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1 line">
    <p:bg>
      <p:bgPr>
        <a:solidFill>
          <a:schemeClr val="bg1"/>
        </a:solid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22FF33E7-5A37-C6FD-DF13-460EE9FC592E}"/>
              </a:ext>
            </a:extLst>
          </p:cNvPr>
          <p:cNvSpPr>
            <a:spLocks noGrp="1"/>
          </p:cNvSpPr>
          <p:nvPr>
            <p:ph type="title" hasCustomPrompt="1"/>
          </p:nvPr>
        </p:nvSpPr>
        <p:spPr>
          <a:xfrm>
            <a:off x="432479" y="189100"/>
            <a:ext cx="9086171" cy="480131"/>
          </a:xfrm>
          <a:prstGeom prst="rect">
            <a:avLst/>
          </a:prstGeom>
        </p:spPr>
        <p:txBody>
          <a:bodyPr wrap="square" anchor="t" anchorCtr="0">
            <a:spAutoFit/>
          </a:bodyPr>
          <a:lstStyle>
            <a:lvl1pPr algn="l">
              <a:defRPr sz="2800" b="1" cap="none" baseline="0">
                <a:solidFill>
                  <a:schemeClr val="tx1"/>
                </a:solidFill>
                <a:latin typeface="Tenorite" panose="00000500000000000000" pitchFamily="2" charset="0"/>
              </a:defRPr>
            </a:lvl1pPr>
          </a:lstStyle>
          <a:p>
            <a:r>
              <a:rPr lang="en-US"/>
              <a:t>Click to edit title</a:t>
            </a:r>
            <a:endParaRPr lang="fr-FR"/>
          </a:p>
        </p:txBody>
      </p:sp>
      <p:sp>
        <p:nvSpPr>
          <p:cNvPr id="2" name="Text Placeholder 9">
            <a:extLst>
              <a:ext uri="{FF2B5EF4-FFF2-40B4-BE49-F238E27FC236}">
                <a16:creationId xmlns:a16="http://schemas.microsoft.com/office/drawing/2014/main" id="{6A8B7D34-0BC6-64B5-7AB7-6A3B070D1513}"/>
              </a:ext>
            </a:extLst>
          </p:cNvPr>
          <p:cNvSpPr>
            <a:spLocks noGrp="1"/>
          </p:cNvSpPr>
          <p:nvPr>
            <p:ph type="body" sz="quarter" idx="13" hasCustomPrompt="1"/>
          </p:nvPr>
        </p:nvSpPr>
        <p:spPr>
          <a:xfrm>
            <a:off x="432479" y="678359"/>
            <a:ext cx="9086171" cy="307777"/>
          </a:xfrm>
          <a:prstGeom prst="rect">
            <a:avLst/>
          </a:prstGeom>
        </p:spPr>
        <p:txBody>
          <a:bodyPr vert="horz" wrap="square" lIns="91440" tIns="45720" rIns="91440" bIns="45720" rtlCol="0" anchor="t">
            <a:spAutoFit/>
          </a:bodyPr>
          <a:lstStyle>
            <a:lvl1pPr marL="0" indent="0">
              <a:buNone/>
              <a:defRPr lang="fr-FR" sz="1400">
                <a:solidFill>
                  <a:schemeClr val="accent2"/>
                </a:solidFill>
                <a:latin typeface="Dreaming Outloud Pro" panose="03050502040302030504" pitchFamily="66" charset="0"/>
                <a:cs typeface="Dreaming Outloud Pro" panose="03050502040302030504" pitchFamily="66" charset="0"/>
              </a:defRPr>
            </a:lvl1pPr>
          </a:lstStyle>
          <a:p>
            <a:pPr marL="228600" lvl="0" indent="-228600">
              <a:lnSpc>
                <a:spcPct val="100000"/>
              </a:lnSpc>
            </a:pPr>
            <a:r>
              <a:rPr lang="en-US"/>
              <a:t>Click to edit subtitle</a:t>
            </a:r>
            <a:endParaRPr lang="fr-FR"/>
          </a:p>
        </p:txBody>
      </p:sp>
      <p:sp>
        <p:nvSpPr>
          <p:cNvPr id="3" name="Forme libre : forme 2">
            <a:extLst>
              <a:ext uri="{FF2B5EF4-FFF2-40B4-BE49-F238E27FC236}">
                <a16:creationId xmlns:a16="http://schemas.microsoft.com/office/drawing/2014/main" id="{9F84800D-2FE0-282F-D99E-07774187D588}"/>
              </a:ext>
            </a:extLst>
          </p:cNvPr>
          <p:cNvSpPr/>
          <p:nvPr/>
        </p:nvSpPr>
        <p:spPr>
          <a:xfrm>
            <a:off x="0" y="17584"/>
            <a:ext cx="395574" cy="6639574"/>
          </a:xfrm>
          <a:custGeom>
            <a:avLst/>
            <a:gdLst>
              <a:gd name="connsiteX0" fmla="*/ 0 w 395574"/>
              <a:gd name="connsiteY0" fmla="*/ 0 h 6639574"/>
              <a:gd name="connsiteX1" fmla="*/ 127321 w 395574"/>
              <a:gd name="connsiteY1" fmla="*/ 0 h 6639574"/>
              <a:gd name="connsiteX2" fmla="*/ 127321 w 395574"/>
              <a:gd name="connsiteY2" fmla="*/ 6361264 h 6639574"/>
              <a:gd name="connsiteX3" fmla="*/ 369414 w 395574"/>
              <a:gd name="connsiteY3" fmla="*/ 6603357 h 6639574"/>
              <a:gd name="connsiteX4" fmla="*/ 395574 w 395574"/>
              <a:gd name="connsiteY4" fmla="*/ 6603357 h 6639574"/>
              <a:gd name="connsiteX5" fmla="*/ 395574 w 395574"/>
              <a:gd name="connsiteY5" fmla="*/ 6639574 h 6639574"/>
              <a:gd name="connsiteX6" fmla="*/ 0 w 395574"/>
              <a:gd name="connsiteY6" fmla="*/ 6639574 h 6639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574" h="6639574">
                <a:moveTo>
                  <a:pt x="0" y="0"/>
                </a:moveTo>
                <a:lnTo>
                  <a:pt x="127321" y="0"/>
                </a:lnTo>
                <a:lnTo>
                  <a:pt x="127321" y="6361264"/>
                </a:lnTo>
                <a:cubicBezTo>
                  <a:pt x="127321" y="6494968"/>
                  <a:pt x="235710" y="6603357"/>
                  <a:pt x="369414" y="6603357"/>
                </a:cubicBezTo>
                <a:lnTo>
                  <a:pt x="395574" y="6603357"/>
                </a:lnTo>
                <a:lnTo>
                  <a:pt x="395574" y="6639574"/>
                </a:lnTo>
                <a:lnTo>
                  <a:pt x="0" y="6639574"/>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Tree>
    <p:extLst>
      <p:ext uri="{BB962C8B-B14F-4D97-AF65-F5344CB8AC3E}">
        <p14:creationId xmlns:p14="http://schemas.microsoft.com/office/powerpoint/2010/main" val="2833753957"/>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3 lines">
    <p:bg>
      <p:bgPr>
        <a:solidFill>
          <a:schemeClr val="bg1"/>
        </a:solid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22FF33E7-5A37-C6FD-DF13-460EE9FC592E}"/>
              </a:ext>
            </a:extLst>
          </p:cNvPr>
          <p:cNvSpPr>
            <a:spLocks noGrp="1"/>
          </p:cNvSpPr>
          <p:nvPr>
            <p:ph type="title" hasCustomPrompt="1"/>
          </p:nvPr>
        </p:nvSpPr>
        <p:spPr>
          <a:xfrm>
            <a:off x="435610" y="189100"/>
            <a:ext cx="9044940" cy="1255728"/>
          </a:xfrm>
          <a:prstGeom prst="rect">
            <a:avLst/>
          </a:prstGeom>
        </p:spPr>
        <p:txBody>
          <a:bodyPr wrap="square" anchor="t" anchorCtr="0">
            <a:spAutoFit/>
          </a:bodyPr>
          <a:lstStyle>
            <a:lvl1pPr algn="l">
              <a:defRPr sz="2800" b="1" cap="none" baseline="0">
                <a:solidFill>
                  <a:schemeClr val="tx1"/>
                </a:solidFill>
                <a:latin typeface="Tenorite" panose="00000500000000000000" pitchFamily="2" charset="0"/>
              </a:defRPr>
            </a:lvl1pPr>
          </a:lstStyle>
          <a:p>
            <a:r>
              <a:rPr lang="en-US"/>
              <a:t>Click to edit title : Lorem ipsum dolor sit </a:t>
            </a:r>
            <a:r>
              <a:rPr lang="en-US" err="1"/>
              <a:t>amet</a:t>
            </a:r>
            <a:r>
              <a:rPr lang="en-US"/>
              <a:t>, </a:t>
            </a:r>
            <a:r>
              <a:rPr lang="en-US" err="1"/>
              <a:t>consectetur</a:t>
            </a:r>
            <a:r>
              <a:rPr lang="en-US"/>
              <a:t> </a:t>
            </a:r>
            <a:r>
              <a:rPr lang="en-US" err="1"/>
              <a:t>adipiscing</a:t>
            </a:r>
            <a:r>
              <a:rPr lang="en-US"/>
              <a:t> </a:t>
            </a:r>
            <a:r>
              <a:rPr lang="en-US" err="1"/>
              <a:t>elit</a:t>
            </a:r>
            <a:r>
              <a:rPr lang="en-US"/>
              <a:t>. Integer </a:t>
            </a:r>
            <a:r>
              <a:rPr lang="en-US" err="1"/>
              <a:t>posuere</a:t>
            </a:r>
            <a:r>
              <a:rPr lang="en-US"/>
              <a:t> </a:t>
            </a:r>
            <a:r>
              <a:rPr lang="en-US" err="1"/>
              <a:t>eu</a:t>
            </a:r>
            <a:r>
              <a:rPr lang="en-US"/>
              <a:t> libero ac </a:t>
            </a:r>
            <a:r>
              <a:rPr lang="en-US" err="1"/>
              <a:t>sagittis</a:t>
            </a:r>
            <a:r>
              <a:rPr lang="en-US"/>
              <a:t>. </a:t>
            </a:r>
            <a:r>
              <a:rPr lang="en-US" err="1"/>
              <a:t>Curabitur</a:t>
            </a:r>
            <a:r>
              <a:rPr lang="en-US"/>
              <a:t> id ligula </a:t>
            </a:r>
            <a:r>
              <a:rPr lang="en-US" err="1"/>
              <a:t>eu</a:t>
            </a:r>
            <a:r>
              <a:rPr lang="en-US"/>
              <a:t> </a:t>
            </a:r>
            <a:r>
              <a:rPr lang="en-US" err="1"/>
              <a:t>arcu</a:t>
            </a:r>
            <a:endParaRPr lang="fr-FR"/>
          </a:p>
        </p:txBody>
      </p:sp>
      <p:sp>
        <p:nvSpPr>
          <p:cNvPr id="7" name="Text Placeholder 9">
            <a:extLst>
              <a:ext uri="{FF2B5EF4-FFF2-40B4-BE49-F238E27FC236}">
                <a16:creationId xmlns:a16="http://schemas.microsoft.com/office/drawing/2014/main" id="{F3590B27-AD07-D992-3823-626532DEF16F}"/>
              </a:ext>
            </a:extLst>
          </p:cNvPr>
          <p:cNvSpPr>
            <a:spLocks noGrp="1"/>
          </p:cNvSpPr>
          <p:nvPr>
            <p:ph type="body" sz="quarter" idx="13" hasCustomPrompt="1"/>
          </p:nvPr>
        </p:nvSpPr>
        <p:spPr>
          <a:xfrm>
            <a:off x="435610" y="1454540"/>
            <a:ext cx="9044940" cy="307777"/>
          </a:xfrm>
          <a:prstGeom prst="rect">
            <a:avLst/>
          </a:prstGeom>
        </p:spPr>
        <p:txBody>
          <a:bodyPr vert="horz" lIns="91440" tIns="45720" rIns="91440" bIns="45720" rtlCol="0" anchor="t">
            <a:spAutoFit/>
          </a:bodyPr>
          <a:lstStyle>
            <a:lvl1pPr marL="0" indent="0">
              <a:buNone/>
              <a:defRPr lang="fr-FR" sz="1400">
                <a:solidFill>
                  <a:schemeClr val="accent2"/>
                </a:solidFill>
                <a:latin typeface="Dreaming Outloud Pro" panose="03050502040302030504" pitchFamily="66" charset="0"/>
                <a:cs typeface="Dreaming Outloud Pro" panose="03050502040302030504" pitchFamily="66" charset="0"/>
              </a:defRPr>
            </a:lvl1pPr>
          </a:lstStyle>
          <a:p>
            <a:pPr marL="228600" lvl="0" indent="-228600">
              <a:lnSpc>
                <a:spcPct val="100000"/>
              </a:lnSpc>
            </a:pPr>
            <a:r>
              <a:rPr lang="en-US"/>
              <a:t>Click to edit subtitle</a:t>
            </a:r>
            <a:endParaRPr lang="fr-FR"/>
          </a:p>
        </p:txBody>
      </p:sp>
      <p:sp>
        <p:nvSpPr>
          <p:cNvPr id="2" name="Forme libre : forme 1">
            <a:extLst>
              <a:ext uri="{FF2B5EF4-FFF2-40B4-BE49-F238E27FC236}">
                <a16:creationId xmlns:a16="http://schemas.microsoft.com/office/drawing/2014/main" id="{072B513C-7680-BF46-B07A-C45B37315AEC}"/>
              </a:ext>
            </a:extLst>
          </p:cNvPr>
          <p:cNvSpPr/>
          <p:nvPr/>
        </p:nvSpPr>
        <p:spPr>
          <a:xfrm>
            <a:off x="0" y="17584"/>
            <a:ext cx="395574" cy="6639574"/>
          </a:xfrm>
          <a:custGeom>
            <a:avLst/>
            <a:gdLst>
              <a:gd name="connsiteX0" fmla="*/ 0 w 395574"/>
              <a:gd name="connsiteY0" fmla="*/ 0 h 6639574"/>
              <a:gd name="connsiteX1" fmla="*/ 127321 w 395574"/>
              <a:gd name="connsiteY1" fmla="*/ 0 h 6639574"/>
              <a:gd name="connsiteX2" fmla="*/ 127321 w 395574"/>
              <a:gd name="connsiteY2" fmla="*/ 6361264 h 6639574"/>
              <a:gd name="connsiteX3" fmla="*/ 369414 w 395574"/>
              <a:gd name="connsiteY3" fmla="*/ 6603357 h 6639574"/>
              <a:gd name="connsiteX4" fmla="*/ 395574 w 395574"/>
              <a:gd name="connsiteY4" fmla="*/ 6603357 h 6639574"/>
              <a:gd name="connsiteX5" fmla="*/ 395574 w 395574"/>
              <a:gd name="connsiteY5" fmla="*/ 6639574 h 6639574"/>
              <a:gd name="connsiteX6" fmla="*/ 0 w 395574"/>
              <a:gd name="connsiteY6" fmla="*/ 6639574 h 6639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574" h="6639574">
                <a:moveTo>
                  <a:pt x="0" y="0"/>
                </a:moveTo>
                <a:lnTo>
                  <a:pt x="127321" y="0"/>
                </a:lnTo>
                <a:lnTo>
                  <a:pt x="127321" y="6361264"/>
                </a:lnTo>
                <a:cubicBezTo>
                  <a:pt x="127321" y="6494968"/>
                  <a:pt x="235710" y="6603357"/>
                  <a:pt x="369414" y="6603357"/>
                </a:cubicBezTo>
                <a:lnTo>
                  <a:pt x="395574" y="6603357"/>
                </a:lnTo>
                <a:lnTo>
                  <a:pt x="395574" y="6639574"/>
                </a:lnTo>
                <a:lnTo>
                  <a:pt x="0" y="6639574"/>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Tree>
    <p:extLst>
      <p:ext uri="{BB962C8B-B14F-4D97-AF65-F5344CB8AC3E}">
        <p14:creationId xmlns:p14="http://schemas.microsoft.com/office/powerpoint/2010/main" val="2409636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Empty slide">
    <p:bg>
      <p:bgPr>
        <a:solidFill>
          <a:schemeClr val="bg1"/>
        </a:solidFill>
        <a:effectLst/>
      </p:bgPr>
    </p:bg>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12A2374A-1F5B-F199-FC17-FDDB02524F7E}"/>
              </a:ext>
            </a:extLst>
          </p:cNvPr>
          <p:cNvSpPr/>
          <p:nvPr/>
        </p:nvSpPr>
        <p:spPr>
          <a:xfrm>
            <a:off x="0" y="17584"/>
            <a:ext cx="395574" cy="6639574"/>
          </a:xfrm>
          <a:custGeom>
            <a:avLst/>
            <a:gdLst>
              <a:gd name="connsiteX0" fmla="*/ 0 w 395574"/>
              <a:gd name="connsiteY0" fmla="*/ 0 h 6639574"/>
              <a:gd name="connsiteX1" fmla="*/ 127321 w 395574"/>
              <a:gd name="connsiteY1" fmla="*/ 0 h 6639574"/>
              <a:gd name="connsiteX2" fmla="*/ 127321 w 395574"/>
              <a:gd name="connsiteY2" fmla="*/ 6361264 h 6639574"/>
              <a:gd name="connsiteX3" fmla="*/ 369414 w 395574"/>
              <a:gd name="connsiteY3" fmla="*/ 6603357 h 6639574"/>
              <a:gd name="connsiteX4" fmla="*/ 395574 w 395574"/>
              <a:gd name="connsiteY4" fmla="*/ 6603357 h 6639574"/>
              <a:gd name="connsiteX5" fmla="*/ 395574 w 395574"/>
              <a:gd name="connsiteY5" fmla="*/ 6639574 h 6639574"/>
              <a:gd name="connsiteX6" fmla="*/ 0 w 395574"/>
              <a:gd name="connsiteY6" fmla="*/ 6639574 h 6639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574" h="6639574">
                <a:moveTo>
                  <a:pt x="0" y="0"/>
                </a:moveTo>
                <a:lnTo>
                  <a:pt x="127321" y="0"/>
                </a:lnTo>
                <a:lnTo>
                  <a:pt x="127321" y="6361264"/>
                </a:lnTo>
                <a:cubicBezTo>
                  <a:pt x="127321" y="6494968"/>
                  <a:pt x="235710" y="6603357"/>
                  <a:pt x="369414" y="6603357"/>
                </a:cubicBezTo>
                <a:lnTo>
                  <a:pt x="395574" y="6603357"/>
                </a:lnTo>
                <a:lnTo>
                  <a:pt x="395574" y="6639574"/>
                </a:lnTo>
                <a:lnTo>
                  <a:pt x="0" y="6639574"/>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Tree>
    <p:extLst>
      <p:ext uri="{BB962C8B-B14F-4D97-AF65-F5344CB8AC3E}">
        <p14:creationId xmlns:p14="http://schemas.microsoft.com/office/powerpoint/2010/main" val="2156060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Vermilion slide">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C751E-73F5-58ED-503E-7E07A9AF97E9}"/>
              </a:ext>
            </a:extLst>
          </p:cNvPr>
          <p:cNvSpPr>
            <a:spLocks noGrp="1"/>
          </p:cNvSpPr>
          <p:nvPr>
            <p:ph type="title" hasCustomPrompt="1"/>
          </p:nvPr>
        </p:nvSpPr>
        <p:spPr>
          <a:xfrm>
            <a:off x="432479" y="189100"/>
            <a:ext cx="9086171" cy="480131"/>
          </a:xfrm>
          <a:prstGeom prst="rect">
            <a:avLst/>
          </a:prstGeom>
        </p:spPr>
        <p:txBody>
          <a:bodyPr wrap="square" anchor="t" anchorCtr="0">
            <a:spAutoFit/>
          </a:bodyPr>
          <a:lstStyle>
            <a:lvl1pPr algn="l">
              <a:defRPr sz="2800" b="1" cap="none" baseline="0">
                <a:solidFill>
                  <a:schemeClr val="bg1"/>
                </a:solidFill>
                <a:latin typeface="Tenorite" panose="00000500000000000000" pitchFamily="2" charset="0"/>
              </a:defRPr>
            </a:lvl1pPr>
          </a:lstStyle>
          <a:p>
            <a:r>
              <a:rPr lang="en-US"/>
              <a:t>Click to edit title</a:t>
            </a:r>
            <a:endParaRPr lang="fr-FR"/>
          </a:p>
        </p:txBody>
      </p:sp>
      <p:sp>
        <p:nvSpPr>
          <p:cNvPr id="3" name="Text Placeholder 9">
            <a:extLst>
              <a:ext uri="{FF2B5EF4-FFF2-40B4-BE49-F238E27FC236}">
                <a16:creationId xmlns:a16="http://schemas.microsoft.com/office/drawing/2014/main" id="{4215B182-518D-701D-3D73-999DBBD8B0E7}"/>
              </a:ext>
            </a:extLst>
          </p:cNvPr>
          <p:cNvSpPr>
            <a:spLocks noGrp="1"/>
          </p:cNvSpPr>
          <p:nvPr>
            <p:ph type="body" sz="quarter" idx="13" hasCustomPrompt="1"/>
          </p:nvPr>
        </p:nvSpPr>
        <p:spPr>
          <a:xfrm>
            <a:off x="432479" y="678359"/>
            <a:ext cx="9086171" cy="307777"/>
          </a:xfrm>
          <a:prstGeom prst="rect">
            <a:avLst/>
          </a:prstGeom>
        </p:spPr>
        <p:txBody>
          <a:bodyPr vert="horz" wrap="square" lIns="91440" tIns="45720" rIns="91440" bIns="45720" rtlCol="0" anchor="t">
            <a:spAutoFit/>
          </a:bodyPr>
          <a:lstStyle>
            <a:lvl1pPr marL="0" indent="0">
              <a:buNone/>
              <a:defRPr lang="fr-FR" sz="1400">
                <a:solidFill>
                  <a:schemeClr val="tx1"/>
                </a:solidFill>
                <a:latin typeface="Dreaming Outloud Pro" panose="03050502040302030504" pitchFamily="66" charset="0"/>
                <a:cs typeface="Dreaming Outloud Pro" panose="03050502040302030504" pitchFamily="66" charset="0"/>
              </a:defRPr>
            </a:lvl1pPr>
          </a:lstStyle>
          <a:p>
            <a:pPr marL="228600" lvl="0" indent="-228600">
              <a:lnSpc>
                <a:spcPct val="100000"/>
              </a:lnSpc>
            </a:pPr>
            <a:r>
              <a:rPr lang="en-US"/>
              <a:t>Click to edit subtitle</a:t>
            </a:r>
            <a:endParaRPr lang="fr-FR"/>
          </a:p>
        </p:txBody>
      </p:sp>
      <p:sp>
        <p:nvSpPr>
          <p:cNvPr id="4" name="Forme libre : forme 3">
            <a:extLst>
              <a:ext uri="{FF2B5EF4-FFF2-40B4-BE49-F238E27FC236}">
                <a16:creationId xmlns:a16="http://schemas.microsoft.com/office/drawing/2014/main" id="{0D9EE0C6-F615-F9E7-7868-57F0DB73DB60}"/>
              </a:ext>
            </a:extLst>
          </p:cNvPr>
          <p:cNvSpPr/>
          <p:nvPr/>
        </p:nvSpPr>
        <p:spPr>
          <a:xfrm>
            <a:off x="0" y="17584"/>
            <a:ext cx="395574" cy="6639574"/>
          </a:xfrm>
          <a:custGeom>
            <a:avLst/>
            <a:gdLst>
              <a:gd name="connsiteX0" fmla="*/ 0 w 395574"/>
              <a:gd name="connsiteY0" fmla="*/ 0 h 6639574"/>
              <a:gd name="connsiteX1" fmla="*/ 127321 w 395574"/>
              <a:gd name="connsiteY1" fmla="*/ 0 h 6639574"/>
              <a:gd name="connsiteX2" fmla="*/ 127321 w 395574"/>
              <a:gd name="connsiteY2" fmla="*/ 6361264 h 6639574"/>
              <a:gd name="connsiteX3" fmla="*/ 369414 w 395574"/>
              <a:gd name="connsiteY3" fmla="*/ 6603357 h 6639574"/>
              <a:gd name="connsiteX4" fmla="*/ 395574 w 395574"/>
              <a:gd name="connsiteY4" fmla="*/ 6603357 h 6639574"/>
              <a:gd name="connsiteX5" fmla="*/ 395574 w 395574"/>
              <a:gd name="connsiteY5" fmla="*/ 6639574 h 6639574"/>
              <a:gd name="connsiteX6" fmla="*/ 0 w 395574"/>
              <a:gd name="connsiteY6" fmla="*/ 6639574 h 6639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574" h="6639574">
                <a:moveTo>
                  <a:pt x="0" y="0"/>
                </a:moveTo>
                <a:lnTo>
                  <a:pt x="127321" y="0"/>
                </a:lnTo>
                <a:lnTo>
                  <a:pt x="127321" y="6361264"/>
                </a:lnTo>
                <a:cubicBezTo>
                  <a:pt x="127321" y="6494968"/>
                  <a:pt x="235710" y="6603357"/>
                  <a:pt x="369414" y="6603357"/>
                </a:cubicBezTo>
                <a:lnTo>
                  <a:pt x="395574" y="6603357"/>
                </a:lnTo>
                <a:lnTo>
                  <a:pt x="395574" y="6639574"/>
                </a:lnTo>
                <a:lnTo>
                  <a:pt x="0" y="6639574"/>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Tree>
    <p:extLst>
      <p:ext uri="{BB962C8B-B14F-4D97-AF65-F5344CB8AC3E}">
        <p14:creationId xmlns:p14="http://schemas.microsoft.com/office/powerpoint/2010/main" val="4246063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End cover">
    <p:bg>
      <p:bgPr>
        <a:solidFill>
          <a:schemeClr val="accent2"/>
        </a:solidFill>
        <a:effectLst/>
      </p:bgPr>
    </p:bg>
    <p:spTree>
      <p:nvGrpSpPr>
        <p:cNvPr id="1" name=""/>
        <p:cNvGrpSpPr/>
        <p:nvPr/>
      </p:nvGrpSpPr>
      <p:grpSpPr>
        <a:xfrm>
          <a:off x="0" y="0"/>
          <a:ext cx="0" cy="0"/>
          <a:chOff x="0" y="0"/>
          <a:chExt cx="0" cy="0"/>
        </a:xfrm>
      </p:grpSpPr>
      <p:sp>
        <p:nvSpPr>
          <p:cNvPr id="6" name="Graphic 34">
            <a:extLst>
              <a:ext uri="{FF2B5EF4-FFF2-40B4-BE49-F238E27FC236}">
                <a16:creationId xmlns:a16="http://schemas.microsoft.com/office/drawing/2014/main" id="{B761D8D0-1BF2-81BD-91C0-CD600320BA9A}"/>
              </a:ext>
            </a:extLst>
          </p:cNvPr>
          <p:cNvSpPr/>
          <p:nvPr/>
        </p:nvSpPr>
        <p:spPr>
          <a:xfrm>
            <a:off x="6079033" y="-843281"/>
            <a:ext cx="6495756" cy="8544560"/>
          </a:xfrm>
          <a:custGeom>
            <a:avLst/>
            <a:gdLst>
              <a:gd name="connsiteX0" fmla="*/ 1435040 w 6495756"/>
              <a:gd name="connsiteY0" fmla="*/ 0 h 6858000"/>
              <a:gd name="connsiteX1" fmla="*/ 539442 w 6495756"/>
              <a:gd name="connsiteY1" fmla="*/ 1738172 h 6858000"/>
              <a:gd name="connsiteX2" fmla="*/ 0 w 6495756"/>
              <a:gd name="connsiteY2" fmla="*/ 3429000 h 6858000"/>
              <a:gd name="connsiteX3" fmla="*/ 567848 w 6495756"/>
              <a:gd name="connsiteY3" fmla="*/ 5119829 h 6858000"/>
              <a:gd name="connsiteX4" fmla="*/ 1548664 w 6495756"/>
              <a:gd name="connsiteY4" fmla="*/ 6858000 h 6858000"/>
              <a:gd name="connsiteX5" fmla="*/ 6495757 w 6495756"/>
              <a:gd name="connsiteY5" fmla="*/ 6858000 h 6858000"/>
              <a:gd name="connsiteX6" fmla="*/ 6495757 w 6495756"/>
              <a:gd name="connsiteY6" fmla="*/ 0 h 6858000"/>
              <a:gd name="connsiteX7" fmla="*/ 1435040 w 6495756"/>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95756" h="6858000">
                <a:moveTo>
                  <a:pt x="1435040" y="0"/>
                </a:moveTo>
                <a:cubicBezTo>
                  <a:pt x="1435040" y="0"/>
                  <a:pt x="1164034" y="860632"/>
                  <a:pt x="539442" y="1738172"/>
                </a:cubicBezTo>
                <a:cubicBezTo>
                  <a:pt x="539442" y="1738172"/>
                  <a:pt x="0" y="2388667"/>
                  <a:pt x="0" y="3429000"/>
                </a:cubicBezTo>
                <a:cubicBezTo>
                  <a:pt x="0" y="4562735"/>
                  <a:pt x="567848" y="5119829"/>
                  <a:pt x="567848" y="5119829"/>
                </a:cubicBezTo>
                <a:cubicBezTo>
                  <a:pt x="567848" y="5119829"/>
                  <a:pt x="1460876" y="6250452"/>
                  <a:pt x="1548664" y="6858000"/>
                </a:cubicBezTo>
                <a:lnTo>
                  <a:pt x="6495757" y="6858000"/>
                </a:lnTo>
                <a:lnTo>
                  <a:pt x="6495757" y="0"/>
                </a:lnTo>
                <a:lnTo>
                  <a:pt x="1435040" y="0"/>
                </a:lnTo>
                <a:close/>
              </a:path>
            </a:pathLst>
          </a:custGeom>
          <a:solidFill>
            <a:schemeClr val="bg1"/>
          </a:solidFill>
          <a:ln w="2349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Dreaming Outloud Pro"/>
              <a:ea typeface="+mn-ea"/>
              <a:cs typeface="+mn-cs"/>
            </a:endParaRPr>
          </a:p>
        </p:txBody>
      </p:sp>
      <p:pic>
        <p:nvPicPr>
          <p:cNvPr id="7" name="Graphic 6">
            <a:extLst>
              <a:ext uri="{FF2B5EF4-FFF2-40B4-BE49-F238E27FC236}">
                <a16:creationId xmlns:a16="http://schemas.microsoft.com/office/drawing/2014/main" id="{C4DBF870-F1A2-7BCF-6530-F35BA6B5C0D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622814" y="-1867976"/>
            <a:ext cx="3615703" cy="9628687"/>
          </a:xfrm>
          <a:prstGeom prst="rect">
            <a:avLst/>
          </a:prstGeom>
        </p:spPr>
      </p:pic>
      <p:sp>
        <p:nvSpPr>
          <p:cNvPr id="2" name="TextBox 7">
            <a:extLst>
              <a:ext uri="{FF2B5EF4-FFF2-40B4-BE49-F238E27FC236}">
                <a16:creationId xmlns:a16="http://schemas.microsoft.com/office/drawing/2014/main" id="{2A38C8AC-8886-2D2E-4442-BF3F183CFA03}"/>
              </a:ext>
            </a:extLst>
          </p:cNvPr>
          <p:cNvSpPr txBox="1"/>
          <p:nvPr/>
        </p:nvSpPr>
        <p:spPr>
          <a:xfrm>
            <a:off x="567616" y="4269869"/>
            <a:ext cx="4145076" cy="1403512"/>
          </a:xfrm>
          <a:prstGeom prst="rect">
            <a:avLst/>
          </a:prstGeom>
          <a:solidFill>
            <a:schemeClr val="accent2"/>
          </a:solidFill>
        </p:spPr>
        <p:txBody>
          <a:bodyPr wrap="square" tIns="108000" rtlCol="0">
            <a:spAutoFit/>
          </a:bodyPr>
          <a:lstStyle/>
          <a:p>
            <a:pPr marL="0" marR="0" lvl="0" indent="0" algn="ctr" defTabSz="914400" rtl="0" eaLnBrk="1" fontAlgn="auto" latinLnBrk="0" hangingPunct="1">
              <a:lnSpc>
                <a:spcPts val="4800"/>
              </a:lnSpc>
              <a:spcBef>
                <a:spcPts val="0"/>
              </a:spcBef>
              <a:spcAft>
                <a:spcPts val="0"/>
              </a:spcAft>
              <a:buClrTx/>
              <a:buSzTx/>
              <a:buFontTx/>
              <a:buNone/>
              <a:tabLst/>
              <a:defRPr/>
            </a:pPr>
            <a:r>
              <a:rPr kumimoji="0" lang="da-DK" sz="4400" b="1" i="0" u="none" strike="noStrike" kern="1200" cap="none" spc="0" normalizeH="0" baseline="0" noProof="0">
                <a:ln>
                  <a:noFill/>
                </a:ln>
                <a:solidFill>
                  <a:schemeClr val="bg1"/>
                </a:solidFill>
                <a:effectLst/>
                <a:uLnTx/>
                <a:uFillTx/>
                <a:latin typeface="+mj-lt"/>
                <a:ea typeface="+mn-ea"/>
                <a:cs typeface="Ramona" pitchFamily="2" charset="0"/>
              </a:rPr>
              <a:t>Let’s work </a:t>
            </a:r>
          </a:p>
          <a:p>
            <a:pPr marL="979488" marR="0" lvl="0" indent="0" algn="ctr" defTabSz="914400" rtl="0" eaLnBrk="1" fontAlgn="auto" latinLnBrk="0" hangingPunct="1">
              <a:lnSpc>
                <a:spcPts val="4800"/>
              </a:lnSpc>
              <a:spcBef>
                <a:spcPts val="0"/>
              </a:spcBef>
              <a:spcAft>
                <a:spcPts val="0"/>
              </a:spcAft>
              <a:buClrTx/>
              <a:buSzTx/>
              <a:buFontTx/>
              <a:buNone/>
              <a:tabLst/>
              <a:defRPr/>
            </a:pPr>
            <a:r>
              <a:rPr kumimoji="0" lang="da-DK" sz="4400" b="1" i="0" u="none" strike="noStrike" kern="1200" cap="none" spc="0" normalizeH="0" baseline="0" noProof="0">
                <a:ln>
                  <a:noFill/>
                </a:ln>
                <a:solidFill>
                  <a:schemeClr val="bg1"/>
                </a:solidFill>
                <a:effectLst/>
                <a:uLnTx/>
                <a:uFillTx/>
                <a:latin typeface="+mj-lt"/>
                <a:ea typeface="+mn-ea"/>
                <a:cs typeface="Ramona" pitchFamily="2" charset="0"/>
              </a:rPr>
              <a:t>together</a:t>
            </a:r>
            <a:endParaRPr kumimoji="0" lang="fr-FR" sz="4400" b="1" i="0" u="none" strike="noStrike" kern="1200" cap="none" spc="0" normalizeH="0" baseline="0" noProof="0">
              <a:ln>
                <a:noFill/>
              </a:ln>
              <a:solidFill>
                <a:schemeClr val="bg1"/>
              </a:solidFill>
              <a:effectLst/>
              <a:uLnTx/>
              <a:uFillTx/>
              <a:latin typeface="+mj-lt"/>
              <a:ea typeface="+mn-ea"/>
              <a:cs typeface="Ramona" pitchFamily="2" charset="0"/>
            </a:endParaRPr>
          </a:p>
        </p:txBody>
      </p:sp>
      <p:sp>
        <p:nvSpPr>
          <p:cNvPr id="3" name="Forme libre : forme 33">
            <a:extLst>
              <a:ext uri="{FF2B5EF4-FFF2-40B4-BE49-F238E27FC236}">
                <a16:creationId xmlns:a16="http://schemas.microsoft.com/office/drawing/2014/main" id="{80D4F1B8-F0E0-FB7B-316C-D6C915B1FC36}"/>
              </a:ext>
            </a:extLst>
          </p:cNvPr>
          <p:cNvSpPr/>
          <p:nvPr/>
        </p:nvSpPr>
        <p:spPr>
          <a:xfrm>
            <a:off x="1157872" y="5170282"/>
            <a:ext cx="630999" cy="279397"/>
          </a:xfrm>
          <a:custGeom>
            <a:avLst/>
            <a:gdLst>
              <a:gd name="connsiteX0" fmla="*/ 38043 w 310291"/>
              <a:gd name="connsiteY0" fmla="*/ 49032 h 88815"/>
              <a:gd name="connsiteX1" fmla="*/ 0 w 310291"/>
              <a:gd name="connsiteY1" fmla="*/ 49032 h 88815"/>
              <a:gd name="connsiteX2" fmla="*/ 214798 w 310291"/>
              <a:gd name="connsiteY2" fmla="*/ 45633 h 88815"/>
              <a:gd name="connsiteX3" fmla="*/ 77046 w 310291"/>
              <a:gd name="connsiteY3" fmla="*/ 45633 h 88815"/>
              <a:gd name="connsiteX4" fmla="*/ 276925 w 310291"/>
              <a:gd name="connsiteY4" fmla="*/ 88816 h 88815"/>
              <a:gd name="connsiteX5" fmla="*/ 158994 w 310291"/>
              <a:gd name="connsiteY5" fmla="*/ 88816 h 88815"/>
              <a:gd name="connsiteX6" fmla="*/ 169840 w 310291"/>
              <a:gd name="connsiteY6" fmla="*/ 0 h 88815"/>
              <a:gd name="connsiteX7" fmla="*/ 310291 w 310291"/>
              <a:gd name="connsiteY7" fmla="*/ 0 h 88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291" h="88815">
                <a:moveTo>
                  <a:pt x="38043" y="49032"/>
                </a:moveTo>
                <a:lnTo>
                  <a:pt x="0" y="49032"/>
                </a:lnTo>
                <a:moveTo>
                  <a:pt x="214798" y="45633"/>
                </a:moveTo>
                <a:lnTo>
                  <a:pt x="77046" y="45633"/>
                </a:lnTo>
                <a:moveTo>
                  <a:pt x="276925" y="88816"/>
                </a:moveTo>
                <a:lnTo>
                  <a:pt x="158994" y="88816"/>
                </a:lnTo>
                <a:moveTo>
                  <a:pt x="169840" y="0"/>
                </a:moveTo>
                <a:lnTo>
                  <a:pt x="310291" y="0"/>
                </a:lnTo>
              </a:path>
            </a:pathLst>
          </a:custGeom>
          <a:noFill/>
          <a:ln w="14196" cap="flat">
            <a:solidFill>
              <a:schemeClr val="tx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Dreaming Outloud Pro"/>
              <a:ea typeface="+mn-ea"/>
              <a:cs typeface="+mn-cs"/>
            </a:endParaRPr>
          </a:p>
        </p:txBody>
      </p:sp>
      <p:sp>
        <p:nvSpPr>
          <p:cNvPr id="5" name="Picture Placeholder 8">
            <a:extLst>
              <a:ext uri="{FF2B5EF4-FFF2-40B4-BE49-F238E27FC236}">
                <a16:creationId xmlns:a16="http://schemas.microsoft.com/office/drawing/2014/main" id="{57BAADAB-204F-23E9-72ED-0204578DA340}"/>
              </a:ext>
            </a:extLst>
          </p:cNvPr>
          <p:cNvSpPr>
            <a:spLocks noGrp="1"/>
          </p:cNvSpPr>
          <p:nvPr>
            <p:ph type="pic" sz="quarter" idx="14" hasCustomPrompt="1"/>
          </p:nvPr>
        </p:nvSpPr>
        <p:spPr>
          <a:xfrm>
            <a:off x="6559106" y="-459987"/>
            <a:ext cx="6892234" cy="8395068"/>
          </a:xfrm>
          <a:custGeom>
            <a:avLst/>
            <a:gdLst>
              <a:gd name="connsiteX0" fmla="*/ 2695669 w 6892234"/>
              <a:gd name="connsiteY0" fmla="*/ 3562039 h 8395068"/>
              <a:gd name="connsiteX1" fmla="*/ 3684262 w 6892234"/>
              <a:gd name="connsiteY1" fmla="*/ 3963204 h 8395068"/>
              <a:gd name="connsiteX2" fmla="*/ 5557667 w 6892234"/>
              <a:gd name="connsiteY2" fmla="*/ 5640265 h 8395068"/>
              <a:gd name="connsiteX3" fmla="*/ 5680937 w 6892234"/>
              <a:gd name="connsiteY3" fmla="*/ 7869352 h 8395068"/>
              <a:gd name="connsiteX4" fmla="*/ 3451851 w 6892234"/>
              <a:gd name="connsiteY4" fmla="*/ 7992622 h 8395068"/>
              <a:gd name="connsiteX5" fmla="*/ 1578446 w 6892234"/>
              <a:gd name="connsiteY5" fmla="*/ 6315561 h 8395068"/>
              <a:gd name="connsiteX6" fmla="*/ 1455175 w 6892234"/>
              <a:gd name="connsiteY6" fmla="*/ 4086475 h 8395068"/>
              <a:gd name="connsiteX7" fmla="*/ 2695669 w 6892234"/>
              <a:gd name="connsiteY7" fmla="*/ 3562039 h 8395068"/>
              <a:gd name="connsiteX8" fmla="*/ 5111529 w 6892234"/>
              <a:gd name="connsiteY8" fmla="*/ 3499572 h 8395068"/>
              <a:gd name="connsiteX9" fmla="*/ 5111529 w 6892234"/>
              <a:gd name="connsiteY9" fmla="*/ 3499572 h 8395068"/>
              <a:gd name="connsiteX10" fmla="*/ 5111528 w 6892234"/>
              <a:gd name="connsiteY10" fmla="*/ 3499573 h 8395068"/>
              <a:gd name="connsiteX11" fmla="*/ 5655467 w 6892234"/>
              <a:gd name="connsiteY11" fmla="*/ 3238198 h 8395068"/>
              <a:gd name="connsiteX12" fmla="*/ 6224909 w 6892234"/>
              <a:gd name="connsiteY12" fmla="*/ 3438002 h 8395068"/>
              <a:gd name="connsiteX13" fmla="*/ 6629650 w 6892234"/>
              <a:gd name="connsiteY13" fmla="*/ 3800323 h 8395068"/>
              <a:gd name="connsiteX14" fmla="*/ 6691221 w 6892234"/>
              <a:gd name="connsiteY14" fmla="*/ 4913704 h 8395068"/>
              <a:gd name="connsiteX15" fmla="*/ 6691220 w 6892234"/>
              <a:gd name="connsiteY15" fmla="*/ 4913703 h 8395068"/>
              <a:gd name="connsiteX16" fmla="*/ 5577840 w 6892234"/>
              <a:gd name="connsiteY16" fmla="*/ 4975274 h 8395068"/>
              <a:gd name="connsiteX17" fmla="*/ 5173100 w 6892234"/>
              <a:gd name="connsiteY17" fmla="*/ 4612952 h 8395068"/>
              <a:gd name="connsiteX18" fmla="*/ 5017476 w 6892234"/>
              <a:gd name="connsiteY18" fmla="*/ 3628653 h 8395068"/>
              <a:gd name="connsiteX19" fmla="*/ 5111529 w 6892234"/>
              <a:gd name="connsiteY19" fmla="*/ 3499572 h 8395068"/>
              <a:gd name="connsiteX20" fmla="*/ 5229452 w 6892234"/>
              <a:gd name="connsiteY20" fmla="*/ 3391860 h 8395068"/>
              <a:gd name="connsiteX21" fmla="*/ 5655467 w 6892234"/>
              <a:gd name="connsiteY21" fmla="*/ 3238198 h 8395068"/>
              <a:gd name="connsiteX22" fmla="*/ 4777668 w 6892234"/>
              <a:gd name="connsiteY22" fmla="*/ 3147879 h 8395068"/>
              <a:gd name="connsiteX23" fmla="*/ 4777667 w 6892234"/>
              <a:gd name="connsiteY23" fmla="*/ 3147880 h 8395068"/>
              <a:gd name="connsiteX24" fmla="*/ 4777668 w 6892234"/>
              <a:gd name="connsiteY24" fmla="*/ 3147879 h 8395068"/>
              <a:gd name="connsiteX25" fmla="*/ 654395 w 6892234"/>
              <a:gd name="connsiteY25" fmla="*/ 2558463 h 8395068"/>
              <a:gd name="connsiteX26" fmla="*/ 1154615 w 6892234"/>
              <a:gd name="connsiteY26" fmla="*/ 2733978 h 8395068"/>
              <a:gd name="connsiteX27" fmla="*/ 1155508 w 6892234"/>
              <a:gd name="connsiteY27" fmla="*/ 2734777 h 8395068"/>
              <a:gd name="connsiteX28" fmla="*/ 1209595 w 6892234"/>
              <a:gd name="connsiteY28" fmla="*/ 3712814 h 8395068"/>
              <a:gd name="connsiteX29" fmla="*/ 1209594 w 6892234"/>
              <a:gd name="connsiteY29" fmla="*/ 3712813 h 8395068"/>
              <a:gd name="connsiteX30" fmla="*/ 231557 w 6892234"/>
              <a:gd name="connsiteY30" fmla="*/ 3766900 h 8395068"/>
              <a:gd name="connsiteX31" fmla="*/ 230665 w 6892234"/>
              <a:gd name="connsiteY31" fmla="*/ 3766100 h 8395068"/>
              <a:gd name="connsiteX32" fmla="*/ 93959 w 6892234"/>
              <a:gd name="connsiteY32" fmla="*/ 2901454 h 8395068"/>
              <a:gd name="connsiteX33" fmla="*/ 176578 w 6892234"/>
              <a:gd name="connsiteY33" fmla="*/ 2788064 h 8395068"/>
              <a:gd name="connsiteX34" fmla="*/ 280167 w 6892234"/>
              <a:gd name="connsiteY34" fmla="*/ 2693445 h 8395068"/>
              <a:gd name="connsiteX35" fmla="*/ 654395 w 6892234"/>
              <a:gd name="connsiteY35" fmla="*/ 2558463 h 8395068"/>
              <a:gd name="connsiteX36" fmla="*/ 2600268 w 6892234"/>
              <a:gd name="connsiteY36" fmla="*/ 939 h 8395068"/>
              <a:gd name="connsiteX37" fmla="*/ 3324513 w 6892234"/>
              <a:gd name="connsiteY37" fmla="*/ 294834 h 8395068"/>
              <a:gd name="connsiteX38" fmla="*/ 4687360 w 6892234"/>
              <a:gd name="connsiteY38" fmla="*/ 1514846 h 8395068"/>
              <a:gd name="connsiteX39" fmla="*/ 4852086 w 6892234"/>
              <a:gd name="connsiteY39" fmla="*/ 3055797 h 8395068"/>
              <a:gd name="connsiteX40" fmla="*/ 4777668 w 6892234"/>
              <a:gd name="connsiteY40" fmla="*/ 3147879 h 8395068"/>
              <a:gd name="connsiteX41" fmla="*/ 4694352 w 6892234"/>
              <a:gd name="connsiteY41" fmla="*/ 3231998 h 8395068"/>
              <a:gd name="connsiteX42" fmla="*/ 3144632 w 6892234"/>
              <a:gd name="connsiteY42" fmla="*/ 3238188 h 8395068"/>
              <a:gd name="connsiteX43" fmla="*/ 1781787 w 6892234"/>
              <a:gd name="connsiteY43" fmla="*/ 2018176 h 8395068"/>
              <a:gd name="connsiteX44" fmla="*/ 1691479 w 6892234"/>
              <a:gd name="connsiteY44" fmla="*/ 385141 h 8395068"/>
              <a:gd name="connsiteX45" fmla="*/ 1691478 w 6892234"/>
              <a:gd name="connsiteY45" fmla="*/ 385142 h 8395068"/>
              <a:gd name="connsiteX46" fmla="*/ 2600268 w 6892234"/>
              <a:gd name="connsiteY46" fmla="*/ 939 h 8395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892234" h="8395068">
                <a:moveTo>
                  <a:pt x="2695669" y="3562039"/>
                </a:moveTo>
                <a:cubicBezTo>
                  <a:pt x="3049186" y="3576255"/>
                  <a:pt x="3400067" y="3708796"/>
                  <a:pt x="3684262" y="3963204"/>
                </a:cubicBezTo>
                <a:lnTo>
                  <a:pt x="5557667" y="5640265"/>
                </a:lnTo>
                <a:cubicBezTo>
                  <a:pt x="6207251" y="6221771"/>
                  <a:pt x="6262441" y="7219767"/>
                  <a:pt x="5680937" y="7869352"/>
                </a:cubicBezTo>
                <a:cubicBezTo>
                  <a:pt x="5099433" y="8518936"/>
                  <a:pt x="4101437" y="8574126"/>
                  <a:pt x="3451851" y="7992622"/>
                </a:cubicBezTo>
                <a:lnTo>
                  <a:pt x="1578446" y="6315561"/>
                </a:lnTo>
                <a:cubicBezTo>
                  <a:pt x="928861" y="5734055"/>
                  <a:pt x="873671" y="4736059"/>
                  <a:pt x="1455175" y="4086475"/>
                </a:cubicBezTo>
                <a:cubicBezTo>
                  <a:pt x="1782271" y="3721084"/>
                  <a:pt x="2241149" y="3543762"/>
                  <a:pt x="2695669" y="3562039"/>
                </a:cubicBezTo>
                <a:close/>
                <a:moveTo>
                  <a:pt x="5111529" y="3499572"/>
                </a:moveTo>
                <a:lnTo>
                  <a:pt x="5111529" y="3499572"/>
                </a:lnTo>
                <a:lnTo>
                  <a:pt x="5111528" y="3499573"/>
                </a:lnTo>
                <a:close/>
                <a:moveTo>
                  <a:pt x="5655467" y="3238198"/>
                </a:moveTo>
                <a:cubicBezTo>
                  <a:pt x="5856949" y="3227056"/>
                  <a:pt x="6062682" y="3292777"/>
                  <a:pt x="6224909" y="3438002"/>
                </a:cubicBezTo>
                <a:lnTo>
                  <a:pt x="6629650" y="3800323"/>
                </a:lnTo>
                <a:cubicBezTo>
                  <a:pt x="6954104" y="4090773"/>
                  <a:pt x="6981671" y="4589250"/>
                  <a:pt x="6691221" y="4913704"/>
                </a:cubicBezTo>
                <a:lnTo>
                  <a:pt x="6691220" y="4913703"/>
                </a:lnTo>
                <a:cubicBezTo>
                  <a:pt x="6400772" y="5238157"/>
                  <a:pt x="5902294" y="5265724"/>
                  <a:pt x="5577840" y="4975274"/>
                </a:cubicBezTo>
                <a:lnTo>
                  <a:pt x="5173100" y="4612952"/>
                </a:lnTo>
                <a:cubicBezTo>
                  <a:pt x="4889203" y="4358809"/>
                  <a:pt x="4832610" y="3945395"/>
                  <a:pt x="5017476" y="3628653"/>
                </a:cubicBezTo>
                <a:lnTo>
                  <a:pt x="5111529" y="3499572"/>
                </a:lnTo>
                <a:lnTo>
                  <a:pt x="5229452" y="3391860"/>
                </a:lnTo>
                <a:cubicBezTo>
                  <a:pt x="5355635" y="3298147"/>
                  <a:pt x="5504356" y="3246555"/>
                  <a:pt x="5655467" y="3238198"/>
                </a:cubicBezTo>
                <a:close/>
                <a:moveTo>
                  <a:pt x="4777668" y="3147879"/>
                </a:moveTo>
                <a:lnTo>
                  <a:pt x="4777667" y="3147880"/>
                </a:lnTo>
                <a:lnTo>
                  <a:pt x="4777668" y="3147879"/>
                </a:lnTo>
                <a:close/>
                <a:moveTo>
                  <a:pt x="654395" y="2558463"/>
                </a:moveTo>
                <a:cubicBezTo>
                  <a:pt x="831385" y="2548674"/>
                  <a:pt x="1012109" y="2606407"/>
                  <a:pt x="1154615" y="2733978"/>
                </a:cubicBezTo>
                <a:lnTo>
                  <a:pt x="1155508" y="2734777"/>
                </a:lnTo>
                <a:cubicBezTo>
                  <a:pt x="1440522" y="2989920"/>
                  <a:pt x="1464737" y="3427801"/>
                  <a:pt x="1209595" y="3712814"/>
                </a:cubicBezTo>
                <a:lnTo>
                  <a:pt x="1209594" y="3712813"/>
                </a:lnTo>
                <a:cubicBezTo>
                  <a:pt x="954452" y="3997827"/>
                  <a:pt x="516570" y="4022042"/>
                  <a:pt x="231557" y="3766900"/>
                </a:cubicBezTo>
                <a:lnTo>
                  <a:pt x="230665" y="3766100"/>
                </a:lnTo>
                <a:cubicBezTo>
                  <a:pt x="-18721" y="3542850"/>
                  <a:pt x="-68435" y="3179691"/>
                  <a:pt x="93959" y="2901454"/>
                </a:cubicBezTo>
                <a:lnTo>
                  <a:pt x="176578" y="2788064"/>
                </a:lnTo>
                <a:lnTo>
                  <a:pt x="280167" y="2693445"/>
                </a:lnTo>
                <a:cubicBezTo>
                  <a:pt x="391011" y="2611124"/>
                  <a:pt x="521653" y="2565804"/>
                  <a:pt x="654395" y="2558463"/>
                </a:cubicBezTo>
                <a:close/>
                <a:moveTo>
                  <a:pt x="2600268" y="939"/>
                </a:moveTo>
                <a:cubicBezTo>
                  <a:pt x="2859254" y="11353"/>
                  <a:pt x="3116311" y="108453"/>
                  <a:pt x="3324513" y="294834"/>
                </a:cubicBezTo>
                <a:lnTo>
                  <a:pt x="4687360" y="1514846"/>
                </a:lnTo>
                <a:cubicBezTo>
                  <a:pt x="5133505" y="1914233"/>
                  <a:pt x="5196924" y="2581792"/>
                  <a:pt x="4852086" y="3055797"/>
                </a:cubicBezTo>
                <a:lnTo>
                  <a:pt x="4777668" y="3147879"/>
                </a:lnTo>
                <a:lnTo>
                  <a:pt x="4694352" y="3231998"/>
                </a:lnTo>
                <a:cubicBezTo>
                  <a:pt x="4261260" y="3627000"/>
                  <a:pt x="3590778" y="3637574"/>
                  <a:pt x="3144632" y="3238188"/>
                </a:cubicBezTo>
                <a:lnTo>
                  <a:pt x="1781787" y="2018176"/>
                </a:lnTo>
                <a:cubicBezTo>
                  <a:pt x="1305899" y="1592164"/>
                  <a:pt x="1265467" y="861029"/>
                  <a:pt x="1691479" y="385141"/>
                </a:cubicBezTo>
                <a:lnTo>
                  <a:pt x="1691478" y="385142"/>
                </a:lnTo>
                <a:cubicBezTo>
                  <a:pt x="1931110" y="117455"/>
                  <a:pt x="2267285" y="-12451"/>
                  <a:pt x="2600268" y="939"/>
                </a:cubicBezTo>
                <a:close/>
              </a:path>
            </a:pathLst>
          </a:custGeom>
          <a:solidFill>
            <a:schemeClr val="tx1"/>
          </a:solidFill>
          <a:ln>
            <a:noFill/>
          </a:ln>
        </p:spPr>
        <p:txBody>
          <a:bodyPr wrap="square" anchor="ctr" anchorCtr="0">
            <a:noAutofit/>
          </a:bodyPr>
          <a:lstStyle>
            <a:lvl1pPr marL="0" indent="0" algn="ctr">
              <a:buNone/>
              <a:defRPr>
                <a:solidFill>
                  <a:schemeClr val="bg1"/>
                </a:solidFill>
              </a:defRPr>
            </a:lvl1pPr>
          </a:lstStyle>
          <a:p>
            <a:r>
              <a:rPr lang="en-US" err="1"/>
              <a:t>Clic</a:t>
            </a:r>
            <a:r>
              <a:rPr lang="en-US"/>
              <a:t> to Add a picture</a:t>
            </a:r>
            <a:endParaRPr lang="fr-FR"/>
          </a:p>
        </p:txBody>
      </p:sp>
      <p:sp>
        <p:nvSpPr>
          <p:cNvPr id="8" name="Picture Placeholder 4">
            <a:extLst>
              <a:ext uri="{FF2B5EF4-FFF2-40B4-BE49-F238E27FC236}">
                <a16:creationId xmlns:a16="http://schemas.microsoft.com/office/drawing/2014/main" id="{4959219E-B01F-2D40-90D3-DA2FAE6514EB}"/>
              </a:ext>
            </a:extLst>
          </p:cNvPr>
          <p:cNvSpPr txBox="1">
            <a:spLocks/>
          </p:cNvSpPr>
          <p:nvPr/>
        </p:nvSpPr>
        <p:spPr>
          <a:xfrm>
            <a:off x="1016896" y="1240965"/>
            <a:ext cx="1200073" cy="568344"/>
          </a:xfrm>
          <a:prstGeom prst="rect">
            <a:avLst/>
          </a:prstGeom>
        </p:spPr>
        <p:txBody>
          <a:bodyPr anchor="ctr" anchorCtr="0">
            <a:noAutofit/>
          </a:bodyPr>
          <a:lstStyle>
            <a:lvl1pPr marL="0" indent="0" algn="ctr" defTabSz="914400" rtl="0" eaLnBrk="1" latinLnBrk="0" hangingPunct="1">
              <a:lnSpc>
                <a:spcPct val="90000"/>
              </a:lnSpc>
              <a:spcBef>
                <a:spcPts val="1000"/>
              </a:spcBef>
              <a:buFont typeface="Arial" panose="020B0604020202020204" pitchFamily="34" charset="0"/>
              <a:buNone/>
              <a:defRPr lang="fr-FR" sz="1200" kern="1200">
                <a:solidFill>
                  <a:schemeClr val="accent2"/>
                </a:solidFill>
                <a:latin typeface="Tenorite" panose="00000500000000000000" pitchFamily="2" charset="0"/>
                <a:ea typeface="+mn-ea"/>
                <a:cs typeface="Dreaming Outloud Pro" panose="03050502040302030504" pitchFamily="66"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fr-FR"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solidFill>
                  <a:schemeClr val="bg1"/>
                </a:solidFill>
              </a:rPr>
              <a:t>Client logo</a:t>
            </a:r>
          </a:p>
        </p:txBody>
      </p:sp>
      <p:pic>
        <p:nvPicPr>
          <p:cNvPr id="9" name="Graphic 13">
            <a:extLst>
              <a:ext uri="{FF2B5EF4-FFF2-40B4-BE49-F238E27FC236}">
                <a16:creationId xmlns:a16="http://schemas.microsoft.com/office/drawing/2014/main" id="{A8615BEB-63C4-517B-DAFA-92CCEDD2199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430664" y="1164882"/>
            <a:ext cx="873223" cy="720507"/>
          </a:xfrm>
          <a:prstGeom prst="rect">
            <a:avLst/>
          </a:prstGeom>
        </p:spPr>
      </p:pic>
    </p:spTree>
    <p:extLst>
      <p:ext uri="{BB962C8B-B14F-4D97-AF65-F5344CB8AC3E}">
        <p14:creationId xmlns:p14="http://schemas.microsoft.com/office/powerpoint/2010/main" val="37804685"/>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pic>
        <p:nvPicPr>
          <p:cNvPr id="3" name="Ipsos Logo">
            <a:extLst>
              <a:ext uri="{FF2B5EF4-FFF2-40B4-BE49-F238E27FC236}">
                <a16:creationId xmlns:a16="http://schemas.microsoft.com/office/drawing/2014/main" id="{00323377-6E15-5949-4527-4AA6F1AD1044}"/>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380894" y="517784"/>
            <a:ext cx="1249136" cy="1133216"/>
          </a:xfrm>
          <a:prstGeom prst="rect">
            <a:avLst/>
          </a:prstGeom>
        </p:spPr>
      </p:pic>
    </p:spTree>
    <p:extLst>
      <p:ext uri="{BB962C8B-B14F-4D97-AF65-F5344CB8AC3E}">
        <p14:creationId xmlns:p14="http://schemas.microsoft.com/office/powerpoint/2010/main" val="17650181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4_IDÉE FORTE">
    <p:bg>
      <p:bgPr>
        <a:solidFill>
          <a:schemeClr val="bg1">
            <a:alpha val="70000"/>
          </a:schemeClr>
        </a:solidFill>
        <a:effectLst/>
      </p:bgPr>
    </p:bg>
    <p:spTree>
      <p:nvGrpSpPr>
        <p:cNvPr id="1" name=""/>
        <p:cNvGrpSpPr/>
        <p:nvPr/>
      </p:nvGrpSpPr>
      <p:grpSpPr>
        <a:xfrm>
          <a:off x="0" y="0"/>
          <a:ext cx="0" cy="0"/>
          <a:chOff x="0" y="0"/>
          <a:chExt cx="0" cy="0"/>
        </a:xfrm>
      </p:grpSpPr>
      <p:sp>
        <p:nvSpPr>
          <p:cNvPr id="2" name="Rectangle 1"/>
          <p:cNvSpPr/>
          <p:nvPr userDrawn="1"/>
        </p:nvSpPr>
        <p:spPr>
          <a:xfrm>
            <a:off x="0" y="-26224"/>
            <a:ext cx="4147455" cy="6884224"/>
          </a:xfrm>
          <a:prstGeom prst="rect">
            <a:avLst/>
          </a:prstGeom>
          <a:solidFill>
            <a:srgbClr val="CB333B"/>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77"/>
            <a:endParaRPr lang="en-GB" sz="1800">
              <a:ln w="0"/>
              <a:solidFill>
                <a:srgbClr val="404040"/>
              </a:solidFill>
              <a:effectLst>
                <a:outerShdw blurRad="38100" dist="19050" dir="2700000" algn="tl" rotWithShape="0">
                  <a:srgbClr val="FFFFFF">
                    <a:alpha val="40000"/>
                  </a:srgbClr>
                </a:outerShdw>
              </a:effectLst>
              <a:latin typeface="Verdana" charset="0"/>
              <a:ea typeface="Verdana" charset="0"/>
              <a:cs typeface="Verdana" charset="0"/>
            </a:endParaRPr>
          </a:p>
        </p:txBody>
      </p:sp>
      <p:sp>
        <p:nvSpPr>
          <p:cNvPr id="14" name="Text Placeholder 8"/>
          <p:cNvSpPr>
            <a:spLocks noGrp="1"/>
          </p:cNvSpPr>
          <p:nvPr>
            <p:ph type="body" sz="quarter" idx="10" hasCustomPrompt="1"/>
          </p:nvPr>
        </p:nvSpPr>
        <p:spPr>
          <a:xfrm>
            <a:off x="260998" y="3261138"/>
            <a:ext cx="4147455" cy="361951"/>
          </a:xfrm>
        </p:spPr>
        <p:txBody>
          <a:bodyPr>
            <a:noAutofit/>
          </a:bodyPr>
          <a:lstStyle>
            <a:lvl1pPr marL="85723" indent="0">
              <a:buNone/>
              <a:defRPr sz="2800" b="1">
                <a:solidFill>
                  <a:schemeClr val="bg1"/>
                </a:solidFill>
              </a:defRPr>
            </a:lvl1pPr>
          </a:lstStyle>
          <a:p>
            <a:pPr lvl="0"/>
            <a:r>
              <a:rPr lang="en-US"/>
              <a:t>Click to edit title</a:t>
            </a:r>
          </a:p>
        </p:txBody>
      </p:sp>
      <p:pic>
        <p:nvPicPr>
          <p:cNvPr id="6146" name="Picture 2" descr="Waterfall in the Ogwen Valley with Tryfan in the Background, Snowdonia"/>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00837" y="13342"/>
            <a:ext cx="8091164" cy="6857543"/>
          </a:xfrm>
          <a:prstGeom prst="rect">
            <a:avLst/>
          </a:prstGeom>
          <a:noFill/>
          <a:extLst>
            <a:ext uri="{909E8E84-426E-40DD-AFC4-6F175D3DCCD1}">
              <a14:hiddenFill xmlns:a14="http://schemas.microsoft.com/office/drawing/2010/main">
                <a:solidFill>
                  <a:srgbClr val="FFFFFF"/>
                </a:solidFill>
              </a14:hiddenFill>
            </a:ext>
          </a:extLst>
        </p:spPr>
      </p:pic>
      <p:pic>
        <p:nvPicPr>
          <p:cNvPr id="5" name="Ipsos Logo">
            <a:extLst>
              <a:ext uri="{FF2B5EF4-FFF2-40B4-BE49-F238E27FC236}">
                <a16:creationId xmlns:a16="http://schemas.microsoft.com/office/drawing/2014/main" id="{007689F2-8DE2-DA9B-7BA3-9C8188B36027}"/>
              </a:ext>
              <a:ext uri="{C183D7F6-B498-43B3-948B-1728B52AA6E4}">
                <adec:decorative xmlns:adec="http://schemas.microsoft.com/office/drawing/2017/decorative" val="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259310" y="5953557"/>
            <a:ext cx="583826" cy="529647"/>
          </a:xfrm>
          <a:prstGeom prst="rect">
            <a:avLst/>
          </a:prstGeom>
        </p:spPr>
      </p:pic>
    </p:spTree>
    <p:extLst>
      <p:ext uri="{BB962C8B-B14F-4D97-AF65-F5344CB8AC3E}">
        <p14:creationId xmlns:p14="http://schemas.microsoft.com/office/powerpoint/2010/main" val="7346276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VISIT WALES CHARTS">
    <p:spTree>
      <p:nvGrpSpPr>
        <p:cNvPr id="1" name=""/>
        <p:cNvGrpSpPr/>
        <p:nvPr/>
      </p:nvGrpSpPr>
      <p:grpSpPr>
        <a:xfrm>
          <a:off x="0" y="0"/>
          <a:ext cx="0" cy="0"/>
          <a:chOff x="0" y="0"/>
          <a:chExt cx="0" cy="0"/>
        </a:xfrm>
      </p:grpSpPr>
      <p:sp>
        <p:nvSpPr>
          <p:cNvPr id="4" name="Title 3"/>
          <p:cNvSpPr>
            <a:spLocks noGrp="1"/>
          </p:cNvSpPr>
          <p:nvPr>
            <p:ph type="title" hasCustomPrompt="1"/>
          </p:nvPr>
        </p:nvSpPr>
        <p:spPr>
          <a:xfrm>
            <a:off x="422889" y="99933"/>
            <a:ext cx="11675852" cy="671807"/>
          </a:xfrm>
        </p:spPr>
        <p:txBody>
          <a:bodyPr>
            <a:normAutofit/>
          </a:bodyPr>
          <a:lstStyle>
            <a:lvl1pPr algn="l">
              <a:defRPr lang="en-US" sz="2800" b="1" i="0" kern="1200" dirty="0" smtClean="0">
                <a:solidFill>
                  <a:srgbClr val="CB333B"/>
                </a:solidFill>
                <a:latin typeface="Arial Black" panose="020B0A04020102020204" pitchFamily="34" charset="0"/>
                <a:ea typeface="Arial Black" panose="020B0A04020102020204" pitchFamily="34" charset="0"/>
                <a:cs typeface="Arial" panose="020B0604020202020204" pitchFamily="34" charset="0"/>
              </a:defRPr>
            </a:lvl1pPr>
          </a:lstStyle>
          <a:p>
            <a:r>
              <a:rPr lang="en-US"/>
              <a:t>Title</a:t>
            </a:r>
          </a:p>
        </p:txBody>
      </p:sp>
      <p:sp>
        <p:nvSpPr>
          <p:cNvPr id="6" name="Text Placeholder 5"/>
          <p:cNvSpPr>
            <a:spLocks noGrp="1"/>
          </p:cNvSpPr>
          <p:nvPr>
            <p:ph type="body" sz="quarter" idx="10" hasCustomPrompt="1"/>
          </p:nvPr>
        </p:nvSpPr>
        <p:spPr>
          <a:xfrm>
            <a:off x="422889" y="835557"/>
            <a:ext cx="11675852" cy="813948"/>
          </a:xfrm>
        </p:spPr>
        <p:txBody>
          <a:bodyPr>
            <a:noAutofit/>
          </a:bodyPr>
          <a:lstStyle>
            <a:lvl1pPr marL="0" indent="0" algn="l">
              <a:spcBef>
                <a:spcPts val="0"/>
              </a:spcBef>
              <a:buNone/>
              <a:defRPr lang="en-US" sz="1200" kern="1200" dirty="0" smtClean="0">
                <a:solidFill>
                  <a:srgbClr val="404040"/>
                </a:solidFill>
                <a:latin typeface="Arial" panose="020B0604020202020204" pitchFamily="34" charset="0"/>
                <a:ea typeface="Arial" panose="020B0604020202020204" pitchFamily="34" charset="0"/>
                <a:cs typeface="Arial" panose="020B0604020202020204" pitchFamily="34" charset="0"/>
              </a:defRPr>
            </a:lvl1pPr>
          </a:lstStyle>
          <a:p>
            <a:pPr lvl="0"/>
            <a:r>
              <a:rPr lang="en-US" err="1"/>
              <a:t>Suxbtitle</a:t>
            </a:r>
            <a:endParaRPr lang="en-US"/>
          </a:p>
          <a:p>
            <a:pPr lvl="0"/>
            <a:r>
              <a:rPr lang="en-US" err="1"/>
              <a:t>ss</a:t>
            </a:r>
            <a:endParaRPr lang="en-US"/>
          </a:p>
        </p:txBody>
      </p:sp>
      <p:pic>
        <p:nvPicPr>
          <p:cNvPr id="10" name="Picture 9"/>
          <p:cNvPicPr>
            <a:picLocks noChangeAspect="1"/>
          </p:cNvPicPr>
          <p:nvPr userDrawn="1"/>
        </p:nvPicPr>
        <p:blipFill>
          <a:blip r:embed="rId2">
            <a:extLst>
              <a:ext uri="{BEBA8EAE-BF5A-486C-A8C5-ECC9F3942E4B}">
                <a14:imgProps xmlns:a14="http://schemas.microsoft.com/office/drawing/2010/main">
                  <a14:imgLayer r:embed="rId3">
                    <a14:imgEffect>
                      <a14:backgroundRemoval t="0" b="94521" l="0" r="95671">
                        <a14:foregroundMark x1="11255" y1="5479" x2="12554" y2="0"/>
                        <a14:foregroundMark x1="90043" y1="90868" x2="90476" y2="90868"/>
                        <a14:foregroundMark x1="37229" y1="13242" x2="37229" y2="13242"/>
                        <a14:foregroundMark x1="44589" y1="15525" x2="44589" y2="15525"/>
                        <a14:foregroundMark x1="52814" y1="12785" x2="52814" y2="12785"/>
                        <a14:foregroundMark x1="65368" y1="14155" x2="65368" y2="14155"/>
                        <a14:foregroundMark x1="67532" y1="9132" x2="67532" y2="9132"/>
                        <a14:foregroundMark x1="76623" y1="16438" x2="76623" y2="16438"/>
                        <a14:foregroundMark x1="69264" y1="22831" x2="69264" y2="22831"/>
                        <a14:foregroundMark x1="70130" y1="17808" x2="70130" y2="17808"/>
                        <a14:foregroundMark x1="61472" y1="26941" x2="61472" y2="26941"/>
                        <a14:foregroundMark x1="61905" y1="31507" x2="61905" y2="31507"/>
                        <a14:foregroundMark x1="66667" y1="43379" x2="66667" y2="43379"/>
                        <a14:foregroundMark x1="60173" y1="48402" x2="60173" y2="48402"/>
                        <a14:foregroundMark x1="62771" y1="49315" x2="62771" y2="49315"/>
                        <a14:foregroundMark x1="56277" y1="50228" x2="56277" y2="50228"/>
                        <a14:foregroundMark x1="73160" y1="52511" x2="73160" y2="52511"/>
                        <a14:foregroundMark x1="73160" y1="39726" x2="73160" y2="39726"/>
                        <a14:foregroundMark x1="80952" y1="26027" x2="80952" y2="26027"/>
                        <a14:foregroundMark x1="30736" y1="56621" x2="30736" y2="56621"/>
                        <a14:foregroundMark x1="32900" y1="47489" x2="32900" y2="47489"/>
                        <a14:foregroundMark x1="23810" y1="53881" x2="23810" y2="53881"/>
                        <a14:foregroundMark x1="28139" y1="28767" x2="28139" y2="28767"/>
                        <a14:foregroundMark x1="28139" y1="32877" x2="28139" y2="32877"/>
                        <a14:foregroundMark x1="20779" y1="21918" x2="20779" y2="21918"/>
                        <a14:foregroundMark x1="76623" y1="58447" x2="76623" y2="58447"/>
                        <a14:foregroundMark x1="66234" y1="59361" x2="67100" y2="58904"/>
                        <a14:foregroundMark x1="27706" y1="30594" x2="27706" y2="30594"/>
                        <a14:foregroundMark x1="23377" y1="76712" x2="23377" y2="76712"/>
                        <a14:foregroundMark x1="29870" y1="78995" x2="29870" y2="78995"/>
                        <a14:foregroundMark x1="34632" y1="75799" x2="34632" y2="75799"/>
                        <a14:foregroundMark x1="39827" y1="74886" x2="39827" y2="74886"/>
                        <a14:foregroundMark x1="43290" y1="75342" x2="43290" y2="75342"/>
                        <a14:foregroundMark x1="49784" y1="74429" x2="49784" y2="74429"/>
                        <a14:foregroundMark x1="54978" y1="73516" x2="54978" y2="73516"/>
                        <a14:foregroundMark x1="58442" y1="76256" x2="58442" y2="76256"/>
                        <a14:foregroundMark x1="67965" y1="76256" x2="67965" y2="76256"/>
                        <a14:foregroundMark x1="73593" y1="78082" x2="73593" y2="78082"/>
                        <a14:foregroundMark x1="81818" y1="76712" x2="81818" y2="76712"/>
                        <a14:foregroundMark x1="95238" y1="78539" x2="95238" y2="78539"/>
                        <a14:foregroundMark x1="88312" y1="78082" x2="88312" y2="78082"/>
                        <a14:foregroundMark x1="87013" y1="94977" x2="87013" y2="94977"/>
                        <a14:foregroundMark x1="83550" y1="89954" x2="83550" y2="89954"/>
                        <a14:foregroundMark x1="78355" y1="89041" x2="78355" y2="89041"/>
                        <a14:foregroundMark x1="68398" y1="90411" x2="68398" y2="90411"/>
                        <a14:foregroundMark x1="64069" y1="89498" x2="64069" y2="89498"/>
                        <a14:foregroundMark x1="60173" y1="89498" x2="60173" y2="89498"/>
                        <a14:foregroundMark x1="52381" y1="89954" x2="52381" y2="89954"/>
                        <a14:foregroundMark x1="47186" y1="89041" x2="47186" y2="89041"/>
                        <a14:foregroundMark x1="41558" y1="86301" x2="41558" y2="86301"/>
                        <a14:foregroundMark x1="22511" y1="89498" x2="22511" y2="89498"/>
                        <a14:foregroundMark x1="29870" y1="86758" x2="29870" y2="86758"/>
                        <a14:foregroundMark x1="24675" y1="90411" x2="24675" y2="90411"/>
                        <a14:foregroundMark x1="8225" y1="89041" x2="8225" y2="89041"/>
                        <a14:foregroundMark x1="16017" y1="91324" x2="16017" y2="91324"/>
                        <a14:foregroundMark x1="14286" y1="80365" x2="14286" y2="80365"/>
                        <a14:foregroundMark x1="10390" y1="76712" x2="10390" y2="76712"/>
                        <a14:foregroundMark x1="6061" y1="76712" x2="6061" y2="76712"/>
                        <a14:foregroundMark x1="95671" y1="88128" x2="95671" y2="88128"/>
                        <a14:foregroundMark x1="35931" y1="26027" x2="35931" y2="26027"/>
                      </a14:backgroundRemoval>
                    </a14:imgEffect>
                  </a14:imgLayer>
                </a14:imgProps>
              </a:ext>
            </a:extLst>
          </a:blip>
          <a:stretch>
            <a:fillRect/>
          </a:stretch>
        </p:blipFill>
        <p:spPr>
          <a:xfrm>
            <a:off x="10306213" y="5896858"/>
            <a:ext cx="705885" cy="669216"/>
          </a:xfrm>
          <a:prstGeom prst="rect">
            <a:avLst/>
          </a:prstGeom>
        </p:spPr>
      </p:pic>
      <p:sp>
        <p:nvSpPr>
          <p:cNvPr id="12" name="Text Placeholder 5"/>
          <p:cNvSpPr txBox="1">
            <a:spLocks/>
          </p:cNvSpPr>
          <p:nvPr userDrawn="1"/>
        </p:nvSpPr>
        <p:spPr>
          <a:xfrm>
            <a:off x="295956" y="6264809"/>
            <a:ext cx="10363200" cy="218395"/>
          </a:xfrm>
          <a:prstGeom prst="rect">
            <a:avLst/>
          </a:prstGeom>
        </p:spPr>
        <p:txBody>
          <a:bodyPr>
            <a:normAutofit/>
          </a:bodyPr>
          <a:lstStyle>
            <a:lvl1pPr marL="0" indent="0" algn="l" defTabSz="914377" rtl="0" eaLnBrk="1" latinLnBrk="0" hangingPunct="1">
              <a:lnSpc>
                <a:spcPct val="90000"/>
              </a:lnSpc>
              <a:spcBef>
                <a:spcPts val="1000"/>
              </a:spcBef>
              <a:buFont typeface="Arial" panose="020B0604020202020204" pitchFamily="34" charset="0"/>
              <a:buNone/>
              <a:defRPr lang="en-US" sz="1500" kern="1200" dirty="0" smtClean="0">
                <a:solidFill>
                  <a:schemeClr val="bg1">
                    <a:lumMod val="50000"/>
                  </a:schemeClr>
                </a:solidFill>
                <a:latin typeface="Helvetica Neue"/>
                <a:ea typeface="Roboto Condensed bold" panose="02000000000000000000" pitchFamily="2" charset="0"/>
                <a:cs typeface="Helvetica Neue"/>
              </a:defRPr>
            </a:lvl1pPr>
            <a:lvl2pPr marL="685783"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Open Sans Light" panose="020B0306030504020204" pitchFamily="34" charset="0"/>
                <a:cs typeface="Open Sans Light" panose="020B0306030504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Open Sans Light" panose="020B0306030504020204" pitchFamily="34" charset="0"/>
                <a:cs typeface="Open Sans Light" panose="020B0306030504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Open Sans Light" panose="020B0306030504020204" pitchFamily="34" charset="0"/>
                <a:cs typeface="Open Sans Light" panose="020B0306030504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Open Sans Light" panose="020B0306030504020204" pitchFamily="34" charset="0"/>
                <a:cs typeface="Open Sans Light" panose="020B0306030504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377" fontAlgn="base">
              <a:lnSpc>
                <a:spcPct val="100000"/>
              </a:lnSpc>
              <a:spcBef>
                <a:spcPct val="0"/>
              </a:spcBef>
              <a:spcAft>
                <a:spcPct val="0"/>
              </a:spcAft>
              <a:buFontTx/>
              <a:buNone/>
              <a:defRPr/>
            </a:pPr>
            <a:endParaRPr sz="800">
              <a:solidFill>
                <a:srgbClr val="404040">
                  <a:lumMod val="50000"/>
                </a:srgbClr>
              </a:solidFill>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974037B0-B171-D248-4284-93423E9E7073}"/>
              </a:ext>
            </a:extLst>
          </p:cNvPr>
          <p:cNvSpPr/>
          <p:nvPr userDrawn="1"/>
        </p:nvSpPr>
        <p:spPr>
          <a:xfrm>
            <a:off x="10432026" y="206477"/>
            <a:ext cx="1592826" cy="5014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Ipsos Logo">
            <a:extLst>
              <a:ext uri="{FF2B5EF4-FFF2-40B4-BE49-F238E27FC236}">
                <a16:creationId xmlns:a16="http://schemas.microsoft.com/office/drawing/2014/main" id="{F3BCE8CA-0B8B-3EFD-CD36-E9A981E143EE}"/>
              </a:ext>
              <a:ext uri="{C183D7F6-B498-43B3-948B-1728B52AA6E4}">
                <adec:decorative xmlns:adec="http://schemas.microsoft.com/office/drawing/2017/decorative" val="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259310" y="5953557"/>
            <a:ext cx="583826" cy="529647"/>
          </a:xfrm>
          <a:prstGeom prst="rect">
            <a:avLst/>
          </a:prstGeom>
        </p:spPr>
      </p:pic>
    </p:spTree>
    <p:extLst>
      <p:ext uri="{BB962C8B-B14F-4D97-AF65-F5344CB8AC3E}">
        <p14:creationId xmlns:p14="http://schemas.microsoft.com/office/powerpoint/2010/main" val="4595188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CONTENUS BLOC TEXTE">
    <p:spTree>
      <p:nvGrpSpPr>
        <p:cNvPr id="1" name=""/>
        <p:cNvGrpSpPr/>
        <p:nvPr/>
      </p:nvGrpSpPr>
      <p:grpSpPr>
        <a:xfrm>
          <a:off x="0" y="0"/>
          <a:ext cx="0" cy="0"/>
          <a:chOff x="0" y="0"/>
          <a:chExt cx="0" cy="0"/>
        </a:xfrm>
      </p:grpSpPr>
      <p:sp>
        <p:nvSpPr>
          <p:cNvPr id="4" name="Title 3"/>
          <p:cNvSpPr>
            <a:spLocks noGrp="1"/>
          </p:cNvSpPr>
          <p:nvPr>
            <p:ph type="title" hasCustomPrompt="1"/>
          </p:nvPr>
        </p:nvSpPr>
        <p:spPr>
          <a:xfrm>
            <a:off x="422888" y="244703"/>
            <a:ext cx="10363200" cy="671807"/>
          </a:xfrm>
        </p:spPr>
        <p:txBody>
          <a:bodyPr>
            <a:normAutofit/>
          </a:bodyPr>
          <a:lstStyle>
            <a:lvl1pPr algn="l">
              <a:defRPr lang="en-US" sz="2200" b="1" i="0" kern="1200" dirty="0" smtClean="0">
                <a:solidFill>
                  <a:srgbClr val="CB333B"/>
                </a:solidFill>
                <a:latin typeface="Arial Black" panose="020B0A04020102020204" pitchFamily="34" charset="0"/>
                <a:ea typeface="Arial Black" panose="020B0A04020102020204" pitchFamily="34" charset="0"/>
                <a:cs typeface="Arial" panose="020B0604020202020204" pitchFamily="34" charset="0"/>
              </a:defRPr>
            </a:lvl1pPr>
          </a:lstStyle>
          <a:p>
            <a:r>
              <a:rPr lang="en-US"/>
              <a:t>Title</a:t>
            </a:r>
          </a:p>
        </p:txBody>
      </p:sp>
      <p:sp>
        <p:nvSpPr>
          <p:cNvPr id="6" name="Text Placeholder 5"/>
          <p:cNvSpPr>
            <a:spLocks noGrp="1"/>
          </p:cNvSpPr>
          <p:nvPr>
            <p:ph type="body" sz="quarter" idx="10" hasCustomPrompt="1"/>
          </p:nvPr>
        </p:nvSpPr>
        <p:spPr>
          <a:xfrm>
            <a:off x="410188" y="829745"/>
            <a:ext cx="10363200" cy="218395"/>
          </a:xfrm>
        </p:spPr>
        <p:txBody>
          <a:bodyPr>
            <a:noAutofit/>
          </a:bodyPr>
          <a:lstStyle>
            <a:lvl1pPr marL="0" indent="0" algn="l">
              <a:buNone/>
              <a:defRPr lang="en-US" sz="1200" kern="1200" dirty="0" smtClean="0">
                <a:solidFill>
                  <a:srgbClr val="404040"/>
                </a:solidFill>
                <a:latin typeface="Arial" panose="020B0604020202020204" pitchFamily="34" charset="0"/>
                <a:ea typeface="Arial" panose="020B0604020202020204" pitchFamily="34" charset="0"/>
                <a:cs typeface="Arial" panose="020B0604020202020204" pitchFamily="34" charset="0"/>
              </a:defRPr>
            </a:lvl1pPr>
          </a:lstStyle>
          <a:p>
            <a:pPr lvl="0"/>
            <a:r>
              <a:rPr lang="en-US"/>
              <a:t>Subtitle</a:t>
            </a:r>
          </a:p>
        </p:txBody>
      </p:sp>
      <p:sp>
        <p:nvSpPr>
          <p:cNvPr id="24" name="Espace réservé du texte 23"/>
          <p:cNvSpPr>
            <a:spLocks noGrp="1"/>
          </p:cNvSpPr>
          <p:nvPr>
            <p:ph type="body" sz="quarter" idx="18" hasCustomPrompt="1"/>
          </p:nvPr>
        </p:nvSpPr>
        <p:spPr>
          <a:xfrm>
            <a:off x="425449" y="1562100"/>
            <a:ext cx="9417051" cy="273051"/>
          </a:xfrm>
        </p:spPr>
        <p:txBody>
          <a:bodyPr>
            <a:noAutofit/>
          </a:bodyPr>
          <a:lstStyle>
            <a:lvl1pPr marL="0" indent="0">
              <a:buNone/>
              <a:defRPr sz="2000" b="1">
                <a:solidFill>
                  <a:srgbClr val="404040"/>
                </a:solidFill>
                <a:latin typeface="Arial" panose="020B0604020202020204" pitchFamily="34" charset="0"/>
                <a:cs typeface="Arial" panose="020B0604020202020204" pitchFamily="34" charset="0"/>
              </a:defRPr>
            </a:lvl1pPr>
          </a:lstStyle>
          <a:p>
            <a:pPr lvl="0"/>
            <a:r>
              <a:rPr lang="fr-FR"/>
              <a:t>Content </a:t>
            </a:r>
            <a:r>
              <a:rPr lang="fr-FR" err="1"/>
              <a:t>Title</a:t>
            </a:r>
            <a:endParaRPr lang="fr-FR"/>
          </a:p>
        </p:txBody>
      </p:sp>
      <p:sp>
        <p:nvSpPr>
          <p:cNvPr id="28" name="Espace réservé du texte 27"/>
          <p:cNvSpPr>
            <a:spLocks noGrp="1"/>
          </p:cNvSpPr>
          <p:nvPr>
            <p:ph type="body" sz="quarter" idx="20"/>
          </p:nvPr>
        </p:nvSpPr>
        <p:spPr>
          <a:xfrm>
            <a:off x="425450" y="1943098"/>
            <a:ext cx="4603751" cy="3816351"/>
          </a:xfrm>
        </p:spPr>
        <p:txBody>
          <a:bodyPr>
            <a:normAutofit/>
          </a:bodyPr>
          <a:lstStyle>
            <a:lvl1pPr marL="0" indent="0">
              <a:lnSpc>
                <a:spcPct val="120000"/>
              </a:lnSpc>
              <a:buNone/>
              <a:defRPr sz="1200">
                <a:solidFill>
                  <a:schemeClr val="bg1">
                    <a:lumMod val="50000"/>
                  </a:schemeClr>
                </a:solidFill>
                <a:latin typeface="Arial" panose="020B0604020202020204" pitchFamily="34" charset="0"/>
                <a:cs typeface="Arial" panose="020B0604020202020204" pitchFamily="34" charset="0"/>
              </a:defRPr>
            </a:lvl1pPr>
          </a:lstStyle>
          <a:p>
            <a:pPr lvl="0"/>
            <a:endParaRPr lang="fr-FR"/>
          </a:p>
        </p:txBody>
      </p:sp>
      <p:sp>
        <p:nvSpPr>
          <p:cNvPr id="10" name="Espace réservé du texte 27">
            <a:extLst>
              <a:ext uri="{FF2B5EF4-FFF2-40B4-BE49-F238E27FC236}">
                <a16:creationId xmlns:a16="http://schemas.microsoft.com/office/drawing/2014/main" id="{4FD6AA2D-7AAB-304B-B193-6BB3A8F88C84}"/>
              </a:ext>
            </a:extLst>
          </p:cNvPr>
          <p:cNvSpPr>
            <a:spLocks noGrp="1"/>
          </p:cNvSpPr>
          <p:nvPr>
            <p:ph type="body" sz="quarter" idx="21"/>
          </p:nvPr>
        </p:nvSpPr>
        <p:spPr>
          <a:xfrm>
            <a:off x="5218773" y="1943098"/>
            <a:ext cx="4623729" cy="3816351"/>
          </a:xfrm>
        </p:spPr>
        <p:txBody>
          <a:bodyPr>
            <a:normAutofit/>
          </a:bodyPr>
          <a:lstStyle>
            <a:lvl1pPr marL="0" indent="0">
              <a:lnSpc>
                <a:spcPct val="120000"/>
              </a:lnSpc>
              <a:buNone/>
              <a:defRPr sz="1200">
                <a:solidFill>
                  <a:schemeClr val="bg1">
                    <a:lumMod val="50000"/>
                  </a:schemeClr>
                </a:solidFill>
                <a:latin typeface="Arial" panose="020B0604020202020204" pitchFamily="34" charset="0"/>
                <a:cs typeface="Arial" panose="020B0604020202020204" pitchFamily="34" charset="0"/>
              </a:defRPr>
            </a:lvl1pPr>
          </a:lstStyle>
          <a:p>
            <a:pPr lvl="0"/>
            <a:endParaRPr lang="fr-FR"/>
          </a:p>
        </p:txBody>
      </p:sp>
      <p:sp>
        <p:nvSpPr>
          <p:cNvPr id="14" name="Text Placeholder 5"/>
          <p:cNvSpPr txBox="1">
            <a:spLocks/>
          </p:cNvSpPr>
          <p:nvPr userDrawn="1"/>
        </p:nvSpPr>
        <p:spPr>
          <a:xfrm>
            <a:off x="295956" y="6602221"/>
            <a:ext cx="10363200" cy="218395"/>
          </a:xfrm>
          <a:prstGeom prst="rect">
            <a:avLst/>
          </a:prstGeom>
        </p:spPr>
        <p:txBody>
          <a:bodyPr>
            <a:normAutofit/>
          </a:bodyPr>
          <a:lstStyle>
            <a:lvl1pPr marL="0" indent="0" algn="l" defTabSz="914377" rtl="0" eaLnBrk="1" latinLnBrk="0" hangingPunct="1">
              <a:lnSpc>
                <a:spcPct val="90000"/>
              </a:lnSpc>
              <a:spcBef>
                <a:spcPts val="1000"/>
              </a:spcBef>
              <a:buFont typeface="Arial" panose="020B0604020202020204" pitchFamily="34" charset="0"/>
              <a:buNone/>
              <a:defRPr lang="en-US" sz="1500" kern="1200" dirty="0" smtClean="0">
                <a:solidFill>
                  <a:schemeClr val="bg1">
                    <a:lumMod val="50000"/>
                  </a:schemeClr>
                </a:solidFill>
                <a:latin typeface="Helvetica Neue"/>
                <a:ea typeface="Roboto Condensed bold" panose="02000000000000000000" pitchFamily="2" charset="0"/>
                <a:cs typeface="Helvetica Neue"/>
              </a:defRPr>
            </a:lvl1pPr>
            <a:lvl2pPr marL="685783"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Open Sans Light" panose="020B0306030504020204" pitchFamily="34" charset="0"/>
                <a:cs typeface="Open Sans Light" panose="020B0306030504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Open Sans Light" panose="020B0306030504020204" pitchFamily="34" charset="0"/>
                <a:cs typeface="Open Sans Light" panose="020B0306030504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Open Sans Light" panose="020B0306030504020204" pitchFamily="34" charset="0"/>
                <a:cs typeface="Open Sans Light" panose="020B0306030504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Open Sans Light" panose="020B0306030504020204" pitchFamily="34" charset="0"/>
                <a:cs typeface="Open Sans Light" panose="020B0306030504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377" fontAlgn="base">
              <a:lnSpc>
                <a:spcPct val="100000"/>
              </a:lnSpc>
              <a:spcBef>
                <a:spcPct val="0"/>
              </a:spcBef>
              <a:spcAft>
                <a:spcPct val="0"/>
              </a:spcAft>
              <a:buFontTx/>
              <a:buNone/>
              <a:defRPr/>
            </a:pPr>
            <a:r>
              <a:rPr lang="en-GB" sz="800">
                <a:solidFill>
                  <a:srgbClr val="FFFFFF">
                    <a:lumMod val="75000"/>
                  </a:srgbClr>
                </a:solidFill>
                <a:latin typeface="Verdana"/>
                <a:cs typeface="Verdana"/>
              </a:rPr>
              <a:t>J:\Current Jobs\TTL\24883 Visit Wales Quant\Conversion Study\v1\restricted</a:t>
            </a:r>
            <a:endParaRPr sz="800">
              <a:solidFill>
                <a:srgbClr val="FFFFFF">
                  <a:lumMod val="75000"/>
                </a:srgbClr>
              </a:solidFill>
              <a:latin typeface="Verdana"/>
              <a:cs typeface="Verdana"/>
            </a:endParaRPr>
          </a:p>
        </p:txBody>
      </p:sp>
      <p:sp>
        <p:nvSpPr>
          <p:cNvPr id="15" name="Text Placeholder 5"/>
          <p:cNvSpPr>
            <a:spLocks noGrp="1"/>
          </p:cNvSpPr>
          <p:nvPr>
            <p:ph type="body" sz="quarter" idx="22" hasCustomPrompt="1"/>
          </p:nvPr>
        </p:nvSpPr>
        <p:spPr>
          <a:xfrm>
            <a:off x="295956" y="6324317"/>
            <a:ext cx="10363200" cy="218395"/>
          </a:xfrm>
        </p:spPr>
        <p:txBody>
          <a:bodyPr>
            <a:normAutofit/>
          </a:bodyPr>
          <a:lstStyle>
            <a:lvl1pPr marL="0" indent="0" algn="l">
              <a:buNone/>
              <a:defRPr lang="en-US" sz="800" kern="1200" dirty="0" smtClean="0">
                <a:solidFill>
                  <a:schemeClr val="tx1">
                    <a:lumMod val="50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en-US"/>
              <a:t>Subtitle</a:t>
            </a:r>
          </a:p>
        </p:txBody>
      </p:sp>
      <p:pic>
        <p:nvPicPr>
          <p:cNvPr id="2" name="Picture 1">
            <a:extLst>
              <a:ext uri="{FF2B5EF4-FFF2-40B4-BE49-F238E27FC236}">
                <a16:creationId xmlns:a16="http://schemas.microsoft.com/office/drawing/2014/main" id="{4858AC30-DE77-C7B7-21CF-05194E481B50}"/>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0" b="94521" l="0" r="95671">
                        <a14:foregroundMark x1="11255" y1="5479" x2="12554" y2="0"/>
                        <a14:foregroundMark x1="90043" y1="90868" x2="90476" y2="90868"/>
                        <a14:foregroundMark x1="37229" y1="13242" x2="37229" y2="13242"/>
                        <a14:foregroundMark x1="44589" y1="15525" x2="44589" y2="15525"/>
                        <a14:foregroundMark x1="52814" y1="12785" x2="52814" y2="12785"/>
                        <a14:foregroundMark x1="65368" y1="14155" x2="65368" y2="14155"/>
                        <a14:foregroundMark x1="67532" y1="9132" x2="67532" y2="9132"/>
                        <a14:foregroundMark x1="76623" y1="16438" x2="76623" y2="16438"/>
                        <a14:foregroundMark x1="69264" y1="22831" x2="69264" y2="22831"/>
                        <a14:foregroundMark x1="70130" y1="17808" x2="70130" y2="17808"/>
                        <a14:foregroundMark x1="61472" y1="26941" x2="61472" y2="26941"/>
                        <a14:foregroundMark x1="61905" y1="31507" x2="61905" y2="31507"/>
                        <a14:foregroundMark x1="66667" y1="43379" x2="66667" y2="43379"/>
                        <a14:foregroundMark x1="60173" y1="48402" x2="60173" y2="48402"/>
                        <a14:foregroundMark x1="62771" y1="49315" x2="62771" y2="49315"/>
                        <a14:foregroundMark x1="56277" y1="50228" x2="56277" y2="50228"/>
                        <a14:foregroundMark x1="73160" y1="52511" x2="73160" y2="52511"/>
                        <a14:foregroundMark x1="73160" y1="39726" x2="73160" y2="39726"/>
                        <a14:foregroundMark x1="80952" y1="26027" x2="80952" y2="26027"/>
                        <a14:foregroundMark x1="30736" y1="56621" x2="30736" y2="56621"/>
                        <a14:foregroundMark x1="32900" y1="47489" x2="32900" y2="47489"/>
                        <a14:foregroundMark x1="23810" y1="53881" x2="23810" y2="53881"/>
                        <a14:foregroundMark x1="28139" y1="28767" x2="28139" y2="28767"/>
                        <a14:foregroundMark x1="28139" y1="32877" x2="28139" y2="32877"/>
                        <a14:foregroundMark x1="20779" y1="21918" x2="20779" y2="21918"/>
                        <a14:foregroundMark x1="76623" y1="58447" x2="76623" y2="58447"/>
                        <a14:foregroundMark x1="66234" y1="59361" x2="67100" y2="58904"/>
                        <a14:foregroundMark x1="27706" y1="30594" x2="27706" y2="30594"/>
                        <a14:foregroundMark x1="23377" y1="76712" x2="23377" y2="76712"/>
                        <a14:foregroundMark x1="29870" y1="78995" x2="29870" y2="78995"/>
                        <a14:foregroundMark x1="34632" y1="75799" x2="34632" y2="75799"/>
                        <a14:foregroundMark x1="39827" y1="74886" x2="39827" y2="74886"/>
                        <a14:foregroundMark x1="43290" y1="75342" x2="43290" y2="75342"/>
                        <a14:foregroundMark x1="49784" y1="74429" x2="49784" y2="74429"/>
                        <a14:foregroundMark x1="54978" y1="73516" x2="54978" y2="73516"/>
                        <a14:foregroundMark x1="58442" y1="76256" x2="58442" y2="76256"/>
                        <a14:foregroundMark x1="67965" y1="76256" x2="67965" y2="76256"/>
                        <a14:foregroundMark x1="73593" y1="78082" x2="73593" y2="78082"/>
                        <a14:foregroundMark x1="81818" y1="76712" x2="81818" y2="76712"/>
                        <a14:foregroundMark x1="95238" y1="78539" x2="95238" y2="78539"/>
                        <a14:foregroundMark x1="88312" y1="78082" x2="88312" y2="78082"/>
                        <a14:foregroundMark x1="87013" y1="94977" x2="87013" y2="94977"/>
                        <a14:foregroundMark x1="83550" y1="89954" x2="83550" y2="89954"/>
                        <a14:foregroundMark x1="78355" y1="89041" x2="78355" y2="89041"/>
                        <a14:foregroundMark x1="68398" y1="90411" x2="68398" y2="90411"/>
                        <a14:foregroundMark x1="64069" y1="89498" x2="64069" y2="89498"/>
                        <a14:foregroundMark x1="60173" y1="89498" x2="60173" y2="89498"/>
                        <a14:foregroundMark x1="52381" y1="89954" x2="52381" y2="89954"/>
                        <a14:foregroundMark x1="47186" y1="89041" x2="47186" y2="89041"/>
                        <a14:foregroundMark x1="41558" y1="86301" x2="41558" y2="86301"/>
                        <a14:foregroundMark x1="22511" y1="89498" x2="22511" y2="89498"/>
                        <a14:foregroundMark x1="29870" y1="86758" x2="29870" y2="86758"/>
                        <a14:foregroundMark x1="24675" y1="90411" x2="24675" y2="90411"/>
                        <a14:foregroundMark x1="8225" y1="89041" x2="8225" y2="89041"/>
                        <a14:foregroundMark x1="16017" y1="91324" x2="16017" y2="91324"/>
                        <a14:foregroundMark x1="14286" y1="80365" x2="14286" y2="80365"/>
                        <a14:foregroundMark x1="10390" y1="76712" x2="10390" y2="76712"/>
                        <a14:foregroundMark x1="6061" y1="76712" x2="6061" y2="76712"/>
                        <a14:foregroundMark x1="95671" y1="88128" x2="95671" y2="88128"/>
                        <a14:foregroundMark x1="35931" y1="26027" x2="35931" y2="26027"/>
                      </a14:backgroundRemoval>
                    </a14:imgEffect>
                  </a14:imgLayer>
                </a14:imgProps>
              </a:ext>
            </a:extLst>
          </a:blip>
          <a:stretch>
            <a:fillRect/>
          </a:stretch>
        </p:blipFill>
        <p:spPr>
          <a:xfrm>
            <a:off x="10309758" y="6011155"/>
            <a:ext cx="705885" cy="669216"/>
          </a:xfrm>
          <a:prstGeom prst="rect">
            <a:avLst/>
          </a:prstGeom>
        </p:spPr>
      </p:pic>
      <p:pic>
        <p:nvPicPr>
          <p:cNvPr id="3" name="Graphic 7">
            <a:extLst>
              <a:ext uri="{FF2B5EF4-FFF2-40B4-BE49-F238E27FC236}">
                <a16:creationId xmlns:a16="http://schemas.microsoft.com/office/drawing/2014/main" id="{0E8B48E6-FD3A-E5C9-8096-EABA2871518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208502" y="6050113"/>
            <a:ext cx="705885" cy="582434"/>
          </a:xfrm>
          <a:prstGeom prst="rect">
            <a:avLst/>
          </a:prstGeom>
        </p:spPr>
      </p:pic>
      <p:sp>
        <p:nvSpPr>
          <p:cNvPr id="5" name="Rectangle 4">
            <a:extLst>
              <a:ext uri="{FF2B5EF4-FFF2-40B4-BE49-F238E27FC236}">
                <a16:creationId xmlns:a16="http://schemas.microsoft.com/office/drawing/2014/main" id="{7C0C1573-4CEF-1D52-46AD-D3E1D9D4A8B3}"/>
              </a:ext>
            </a:extLst>
          </p:cNvPr>
          <p:cNvSpPr/>
          <p:nvPr userDrawn="1"/>
        </p:nvSpPr>
        <p:spPr>
          <a:xfrm>
            <a:off x="10309758" y="127819"/>
            <a:ext cx="1744590" cy="788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197365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BVE_Cover/End_Top bar">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F84B127-CD9C-4BC9-AF73-63C020A4C74F}"/>
              </a:ext>
              <a:ext uri="{C183D7F6-B498-43B3-948B-1728B52AA6E4}">
                <adec:decorative xmlns:adec="http://schemas.microsoft.com/office/drawing/2017/decorative" val="0"/>
              </a:ext>
            </a:extLst>
          </p:cNvPr>
          <p:cNvSpPr>
            <a:spLocks noGrp="1"/>
          </p:cNvSpPr>
          <p:nvPr>
            <p:ph type="pic" sz="quarter" idx="17" hasCustomPrompt="1"/>
          </p:nvPr>
        </p:nvSpPr>
        <p:spPr>
          <a:xfrm>
            <a:off x="0" y="0"/>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a:t>Click the central icon to add background picture</a:t>
            </a:r>
            <a:endParaRPr lang="en-GB"/>
          </a:p>
        </p:txBody>
      </p:sp>
      <p:sp>
        <p:nvSpPr>
          <p:cNvPr id="20" name="Title">
            <a:extLst>
              <a:ext uri="{FF2B5EF4-FFF2-40B4-BE49-F238E27FC236}">
                <a16:creationId xmlns:a16="http://schemas.microsoft.com/office/drawing/2014/main" id="{0C382BE5-FAB0-1847-9F84-41006A9B6DB3}"/>
              </a:ext>
            </a:extLst>
          </p:cNvPr>
          <p:cNvSpPr>
            <a:spLocks noGrp="1"/>
          </p:cNvSpPr>
          <p:nvPr>
            <p:ph type="title" hasCustomPrompt="1"/>
          </p:nvPr>
        </p:nvSpPr>
        <p:spPr>
          <a:xfrm>
            <a:off x="1001259" y="876425"/>
            <a:ext cx="10189028" cy="1078798"/>
          </a:xfrm>
          <a:prstGeom prst="rect">
            <a:avLst/>
          </a:prstGeom>
        </p:spPr>
        <p:txBody>
          <a:bodyPr anchor="ctr" anchorCtr="0"/>
          <a:lstStyle>
            <a:lvl1pPr algn="l">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19" name="Sub-title">
            <a:extLst>
              <a:ext uri="{FF2B5EF4-FFF2-40B4-BE49-F238E27FC236}">
                <a16:creationId xmlns:a16="http://schemas.microsoft.com/office/drawing/2014/main" id="{C69BCFFB-EAB5-7148-9BDA-CA5E369508C8}"/>
              </a:ext>
            </a:extLst>
          </p:cNvPr>
          <p:cNvSpPr>
            <a:spLocks noGrp="1"/>
          </p:cNvSpPr>
          <p:nvPr>
            <p:ph type="body" sz="quarter" idx="13" hasCustomPrompt="1"/>
          </p:nvPr>
        </p:nvSpPr>
        <p:spPr>
          <a:xfrm>
            <a:off x="1001713" y="1988273"/>
            <a:ext cx="6423025" cy="437787"/>
          </a:xfrm>
          <a:prstGeom prst="rect">
            <a:avLst/>
          </a:prstGeom>
        </p:spPr>
        <p:txBody>
          <a:bodyPr tIns="0" bIns="0"/>
          <a:lstStyle>
            <a:lvl1pPr marL="0" indent="0">
              <a:buNone/>
              <a:defRPr sz="2400" baseline="0">
                <a:solidFill>
                  <a:schemeClr val="bg1"/>
                </a:solidFill>
              </a:defRPr>
            </a:lvl1pPr>
          </a:lstStyle>
          <a:p>
            <a:pPr lvl="0"/>
            <a:r>
              <a:rPr lang="en-GB"/>
              <a:t>Click to edit speaker’s name</a:t>
            </a:r>
            <a:endParaRPr lang="en-US"/>
          </a:p>
        </p:txBody>
      </p:sp>
      <p:sp>
        <p:nvSpPr>
          <p:cNvPr id="9" name="Text Placeholder 8">
            <a:extLst>
              <a:ext uri="{FF2B5EF4-FFF2-40B4-BE49-F238E27FC236}">
                <a16:creationId xmlns:a16="http://schemas.microsoft.com/office/drawing/2014/main" id="{402A6949-F154-44D6-9D93-E670421AE657}"/>
              </a:ext>
            </a:extLst>
          </p:cNvPr>
          <p:cNvSpPr>
            <a:spLocks noGrp="1"/>
          </p:cNvSpPr>
          <p:nvPr>
            <p:ph type="body" sz="quarter" idx="16" hasCustomPrompt="1"/>
          </p:nvPr>
        </p:nvSpPr>
        <p:spPr>
          <a:xfrm>
            <a:off x="1001259" y="5638828"/>
            <a:ext cx="6522171" cy="322262"/>
          </a:xfrm>
          <a:prstGeom prst="rect">
            <a:avLst/>
          </a:prstGeom>
        </p:spPr>
        <p:txBody>
          <a:bodyPr anchor="ctr"/>
          <a:lstStyle>
            <a:lvl1pPr marL="0" indent="0">
              <a:buNone/>
              <a:defRPr sz="2000" b="1" i="0" baseline="0">
                <a:solidFill>
                  <a:schemeClr val="bg1"/>
                </a:solidFill>
              </a:defRPr>
            </a:lvl1pPr>
          </a:lstStyle>
          <a:p>
            <a:pPr lvl="0"/>
            <a:r>
              <a:rPr lang="en-GB"/>
              <a:t>Click to add hashtag</a:t>
            </a:r>
            <a:endParaRPr lang="en-US"/>
          </a:p>
        </p:txBody>
      </p:sp>
      <p:sp>
        <p:nvSpPr>
          <p:cNvPr id="10" name="Locations Image label">
            <a:extLst>
              <a:ext uri="{FF2B5EF4-FFF2-40B4-BE49-F238E27FC236}">
                <a16:creationId xmlns:a16="http://schemas.microsoft.com/office/drawing/2014/main" id="{CB76177C-7793-441F-8512-7EB9EE495606}"/>
              </a:ext>
            </a:extLst>
          </p:cNvPr>
          <p:cNvSpPr>
            <a:spLocks noGrp="1"/>
          </p:cNvSpPr>
          <p:nvPr>
            <p:ph type="body" sz="quarter" idx="18" hasCustomPrompt="1"/>
          </p:nvPr>
        </p:nvSpPr>
        <p:spPr>
          <a:xfrm>
            <a:off x="231714" y="6294092"/>
            <a:ext cx="6522171" cy="349245"/>
          </a:xfrm>
          <a:prstGeom prst="rect">
            <a:avLst/>
          </a:prstGeom>
          <a:solidFill>
            <a:srgbClr val="120742"/>
          </a:solidFill>
        </p:spPr>
        <p:txBody>
          <a:bodyPr anchor="ctr"/>
          <a:lstStyle>
            <a:lvl1pPr marL="0" indent="0">
              <a:lnSpc>
                <a:spcPct val="100000"/>
              </a:lnSpc>
              <a:spcBef>
                <a:spcPts val="400"/>
              </a:spcBef>
              <a:buNone/>
              <a:defRPr sz="1400" b="0" i="0" baseline="0">
                <a:solidFill>
                  <a:schemeClr val="bg1"/>
                </a:solidFill>
              </a:defRPr>
            </a:lvl1pPr>
          </a:lstStyle>
          <a:p>
            <a:pPr lvl="0"/>
            <a:r>
              <a:rPr lang="en-GB"/>
              <a:t>Image label (Locations)</a:t>
            </a:r>
            <a:endParaRPr lang="en-US"/>
          </a:p>
        </p:txBody>
      </p:sp>
      <p:sp>
        <p:nvSpPr>
          <p:cNvPr id="11" name="Partner logo">
            <a:extLst>
              <a:ext uri="{FF2B5EF4-FFF2-40B4-BE49-F238E27FC236}">
                <a16:creationId xmlns:a16="http://schemas.microsoft.com/office/drawing/2014/main" id="{3199BF92-1102-EC43-A85C-66A9CAC7881E}"/>
              </a:ext>
              <a:ext uri="{C183D7F6-B498-43B3-948B-1728B52AA6E4}">
                <adec:decorative xmlns:adec="http://schemas.microsoft.com/office/drawing/2017/decorative" val="0"/>
              </a:ext>
            </a:extLst>
          </p:cNvPr>
          <p:cNvSpPr>
            <a:spLocks noGrp="1"/>
          </p:cNvSpPr>
          <p:nvPr>
            <p:ph type="pic" sz="quarter" idx="12" hasCustomPrompt="1"/>
          </p:nvPr>
        </p:nvSpPr>
        <p:spPr>
          <a:xfrm>
            <a:off x="7611101" y="5640688"/>
            <a:ext cx="1694260" cy="766116"/>
          </a:xfrm>
          <a:prstGeom prst="rect">
            <a:avLst/>
          </a:prstGeom>
        </p:spPr>
        <p:txBody>
          <a:bodyPr/>
          <a:lstStyle>
            <a:lvl1pPr marL="0" indent="0">
              <a:buNone/>
              <a:defRPr lang="en-US" sz="1600" kern="1200" baseline="0" dirty="0">
                <a:solidFill>
                  <a:schemeClr val="accent1"/>
                </a:solidFill>
                <a:latin typeface="+mn-lt"/>
                <a:ea typeface="+mn-ea"/>
                <a:cs typeface="+mn-cs"/>
              </a:defRPr>
            </a:lvl1pPr>
          </a:lstStyle>
          <a:p>
            <a:r>
              <a:rPr lang="en-US"/>
              <a:t>Partner logo</a:t>
            </a:r>
          </a:p>
        </p:txBody>
      </p:sp>
    </p:spTree>
    <p:extLst>
      <p:ext uri="{BB962C8B-B14F-4D97-AF65-F5344CB8AC3E}">
        <p14:creationId xmlns:p14="http://schemas.microsoft.com/office/powerpoint/2010/main" val="3083149178"/>
      </p:ext>
    </p:extLst>
  </p:cSld>
  <p:clrMapOvr>
    <a:masterClrMapping/>
  </p:clrMapOvr>
  <p:extLst>
    <p:ext uri="{DCECCB84-F9BA-43D5-87BE-67443E8EF086}">
      <p15:sldGuideLst xmlns:p15="http://schemas.microsoft.com/office/powerpoint/2012/main">
        <p15:guide id="1" orient="horz" pos="2160">
          <p15:clr>
            <a:srgbClr val="FBAE40"/>
          </p15:clr>
        </p15:guide>
        <p15:guide id="2" pos="4745">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BVE_Cover/End_Middle bar">
    <p:spTree>
      <p:nvGrpSpPr>
        <p:cNvPr id="1" name=""/>
        <p:cNvGrpSpPr/>
        <p:nvPr/>
      </p:nvGrpSpPr>
      <p:grpSpPr>
        <a:xfrm>
          <a:off x="0" y="0"/>
          <a:ext cx="0" cy="0"/>
          <a:chOff x="0" y="0"/>
          <a:chExt cx="0" cy="0"/>
        </a:xfrm>
      </p:grpSpPr>
      <p:sp>
        <p:nvSpPr>
          <p:cNvPr id="13" name="Background">
            <a:extLst>
              <a:ext uri="{FF2B5EF4-FFF2-40B4-BE49-F238E27FC236}">
                <a16:creationId xmlns:a16="http://schemas.microsoft.com/office/drawing/2014/main" id="{2D894BF6-A0C0-43C0-ACD3-9A8F83AE45F7}"/>
              </a:ext>
              <a:ext uri="{C183D7F6-B498-43B3-948B-1728B52AA6E4}">
                <adec:decorative xmlns:adec="http://schemas.microsoft.com/office/drawing/2017/decorative" val="0"/>
              </a:ext>
            </a:extLst>
          </p:cNvPr>
          <p:cNvSpPr>
            <a:spLocks noGrp="1"/>
          </p:cNvSpPr>
          <p:nvPr>
            <p:ph type="pic" sz="quarter" idx="17" hasCustomPrompt="1"/>
          </p:nvPr>
        </p:nvSpPr>
        <p:spPr>
          <a:xfrm>
            <a:off x="0" y="8965"/>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a:t>To add a background image, right click on the blue bar and send it to the back, then click the central icon to add background picture, then right click on the image and send it to the back so that the blue bar reappears in front of it.   </a:t>
            </a:r>
            <a:endParaRPr lang="en-GB"/>
          </a:p>
        </p:txBody>
      </p:sp>
      <p:sp>
        <p:nvSpPr>
          <p:cNvPr id="14" name="Title">
            <a:extLst>
              <a:ext uri="{FF2B5EF4-FFF2-40B4-BE49-F238E27FC236}">
                <a16:creationId xmlns:a16="http://schemas.microsoft.com/office/drawing/2014/main" id="{B2EFE6F6-D4B3-524D-A2FF-E67AAC361DDD}"/>
              </a:ext>
            </a:extLst>
          </p:cNvPr>
          <p:cNvSpPr>
            <a:spLocks noGrp="1"/>
          </p:cNvSpPr>
          <p:nvPr>
            <p:ph type="title" hasCustomPrompt="1"/>
          </p:nvPr>
        </p:nvSpPr>
        <p:spPr>
          <a:xfrm>
            <a:off x="1001259" y="2678129"/>
            <a:ext cx="10189028" cy="1078798"/>
          </a:xfrm>
          <a:prstGeom prst="rect">
            <a:avLst/>
          </a:prstGeom>
        </p:spPr>
        <p:txBody>
          <a:bodyPr anchor="ctr" anchorCtr="0"/>
          <a:lstStyle>
            <a:lvl1pPr algn="l">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15" name="Sub-title">
            <a:extLst>
              <a:ext uri="{FF2B5EF4-FFF2-40B4-BE49-F238E27FC236}">
                <a16:creationId xmlns:a16="http://schemas.microsoft.com/office/drawing/2014/main" id="{3D9D4C4B-A286-AB4D-ADF9-BC5D8320DE85}"/>
              </a:ext>
            </a:extLst>
          </p:cNvPr>
          <p:cNvSpPr>
            <a:spLocks noGrp="1"/>
          </p:cNvSpPr>
          <p:nvPr>
            <p:ph type="body" sz="quarter" idx="13" hasCustomPrompt="1"/>
          </p:nvPr>
        </p:nvSpPr>
        <p:spPr>
          <a:xfrm>
            <a:off x="1001713" y="3799502"/>
            <a:ext cx="6423025" cy="410547"/>
          </a:xfrm>
          <a:prstGeom prst="rect">
            <a:avLst/>
          </a:prstGeom>
        </p:spPr>
        <p:txBody>
          <a:bodyPr tIns="0" bIns="0"/>
          <a:lstStyle>
            <a:lvl1pPr marL="0" indent="0">
              <a:buNone/>
              <a:defRPr sz="2400" baseline="0">
                <a:solidFill>
                  <a:schemeClr val="bg1"/>
                </a:solidFill>
              </a:defRPr>
            </a:lvl1pPr>
          </a:lstStyle>
          <a:p>
            <a:pPr lvl="0"/>
            <a:r>
              <a:rPr lang="en-GB"/>
              <a:t>Click to edit speaker’s name</a:t>
            </a:r>
            <a:endParaRPr lang="en-US"/>
          </a:p>
        </p:txBody>
      </p:sp>
      <p:sp>
        <p:nvSpPr>
          <p:cNvPr id="9" name="Hastags">
            <a:extLst>
              <a:ext uri="{FF2B5EF4-FFF2-40B4-BE49-F238E27FC236}">
                <a16:creationId xmlns:a16="http://schemas.microsoft.com/office/drawing/2014/main" id="{3BD289E3-E397-414F-AFFF-DD8B826386F2}"/>
              </a:ext>
            </a:extLst>
          </p:cNvPr>
          <p:cNvSpPr>
            <a:spLocks noGrp="1"/>
          </p:cNvSpPr>
          <p:nvPr>
            <p:ph type="body" sz="quarter" idx="16" hasCustomPrompt="1"/>
          </p:nvPr>
        </p:nvSpPr>
        <p:spPr>
          <a:xfrm>
            <a:off x="1001259" y="5638828"/>
            <a:ext cx="6522171" cy="322262"/>
          </a:xfrm>
          <a:prstGeom prst="rect">
            <a:avLst/>
          </a:prstGeom>
        </p:spPr>
        <p:txBody>
          <a:bodyPr anchor="ctr"/>
          <a:lstStyle>
            <a:lvl1pPr marL="0" indent="0">
              <a:buNone/>
              <a:defRPr sz="2000" b="1" i="0" baseline="0">
                <a:solidFill>
                  <a:schemeClr val="bg1"/>
                </a:solidFill>
              </a:defRPr>
            </a:lvl1pPr>
          </a:lstStyle>
          <a:p>
            <a:pPr lvl="0"/>
            <a:r>
              <a:rPr lang="en-GB"/>
              <a:t>Click to add hashtag</a:t>
            </a:r>
            <a:endParaRPr lang="en-US"/>
          </a:p>
        </p:txBody>
      </p:sp>
      <p:sp>
        <p:nvSpPr>
          <p:cNvPr id="10" name="Text Placeholder 8">
            <a:extLst>
              <a:ext uri="{FF2B5EF4-FFF2-40B4-BE49-F238E27FC236}">
                <a16:creationId xmlns:a16="http://schemas.microsoft.com/office/drawing/2014/main" id="{4122CEB2-10C8-4B14-8988-7526AA2BF19B}"/>
              </a:ext>
              <a:ext uri="{C183D7F6-B498-43B3-948B-1728B52AA6E4}">
                <adec:decorative xmlns:adec="http://schemas.microsoft.com/office/drawing/2017/decorative" val="0"/>
              </a:ext>
            </a:extLst>
          </p:cNvPr>
          <p:cNvSpPr>
            <a:spLocks noGrp="1"/>
          </p:cNvSpPr>
          <p:nvPr>
            <p:ph type="body" sz="quarter" idx="18" hasCustomPrompt="1"/>
          </p:nvPr>
        </p:nvSpPr>
        <p:spPr>
          <a:xfrm>
            <a:off x="225587" y="6294092"/>
            <a:ext cx="6522171" cy="349245"/>
          </a:xfrm>
          <a:prstGeom prst="rect">
            <a:avLst/>
          </a:prstGeom>
          <a:solidFill>
            <a:srgbClr val="120742"/>
          </a:solidFill>
        </p:spPr>
        <p:txBody>
          <a:bodyPr anchor="ctr"/>
          <a:lstStyle>
            <a:lvl1pPr marL="0" indent="0">
              <a:lnSpc>
                <a:spcPct val="100000"/>
              </a:lnSpc>
              <a:spcBef>
                <a:spcPts val="400"/>
              </a:spcBef>
              <a:buNone/>
              <a:defRPr sz="1400" b="0" i="0" baseline="0">
                <a:solidFill>
                  <a:schemeClr val="bg1"/>
                </a:solidFill>
              </a:defRPr>
            </a:lvl1pPr>
          </a:lstStyle>
          <a:p>
            <a:pPr lvl="0"/>
            <a:r>
              <a:rPr lang="en-GB"/>
              <a:t>Image label (Locations)</a:t>
            </a:r>
            <a:endParaRPr lang="en-US"/>
          </a:p>
        </p:txBody>
      </p:sp>
      <p:sp>
        <p:nvSpPr>
          <p:cNvPr id="18" name="Picture Placeholder 4">
            <a:extLst>
              <a:ext uri="{FF2B5EF4-FFF2-40B4-BE49-F238E27FC236}">
                <a16:creationId xmlns:a16="http://schemas.microsoft.com/office/drawing/2014/main" id="{61FB83C8-6591-4E4F-A020-1BC4EB2BFDAB}"/>
              </a:ext>
              <a:ext uri="{C183D7F6-B498-43B3-948B-1728B52AA6E4}">
                <adec:decorative xmlns:adec="http://schemas.microsoft.com/office/drawing/2017/decorative" val="0"/>
              </a:ext>
            </a:extLst>
          </p:cNvPr>
          <p:cNvSpPr>
            <a:spLocks noGrp="1"/>
          </p:cNvSpPr>
          <p:nvPr>
            <p:ph type="pic" sz="quarter" idx="14" hasCustomPrompt="1"/>
          </p:nvPr>
        </p:nvSpPr>
        <p:spPr>
          <a:xfrm>
            <a:off x="10137123" y="5747199"/>
            <a:ext cx="1694260" cy="766116"/>
          </a:xfrm>
          <a:prstGeom prst="rect">
            <a:avLst/>
          </a:prstGeom>
        </p:spPr>
        <p:txBody>
          <a:bodyPr/>
          <a:lstStyle>
            <a:lvl1pPr marL="0" indent="0">
              <a:buNone/>
              <a:defRPr lang="en-US" sz="1600" kern="1200" baseline="0" dirty="0">
                <a:solidFill>
                  <a:schemeClr val="accent1"/>
                </a:solidFill>
                <a:latin typeface="+mn-lt"/>
                <a:ea typeface="+mn-ea"/>
                <a:cs typeface="+mn-cs"/>
              </a:defRPr>
            </a:lvl1pPr>
          </a:lstStyle>
          <a:p>
            <a:r>
              <a:rPr lang="en-US"/>
              <a:t>Partner logo</a:t>
            </a:r>
          </a:p>
        </p:txBody>
      </p:sp>
    </p:spTree>
    <p:extLst>
      <p:ext uri="{BB962C8B-B14F-4D97-AF65-F5344CB8AC3E}">
        <p14:creationId xmlns:p14="http://schemas.microsoft.com/office/powerpoint/2010/main" val="3400355983"/>
      </p:ext>
    </p:extLst>
  </p:cSld>
  <p:clrMapOvr>
    <a:masterClrMapping/>
  </p:clrMapOvr>
  <p:extLst>
    <p:ext uri="{DCECCB84-F9BA-43D5-87BE-67443E8EF086}">
      <p15:sldGuideLst xmlns:p15="http://schemas.microsoft.com/office/powerpoint/2012/main">
        <p15:guide id="1" orient="horz" pos="2160">
          <p15:clr>
            <a:srgbClr val="FBAE40"/>
          </p15:clr>
        </p15:guide>
        <p15:guide id="2" pos="4733">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VBVE_Cover/End_Bottom bar">
    <p:spTree>
      <p:nvGrpSpPr>
        <p:cNvPr id="1" name=""/>
        <p:cNvGrpSpPr/>
        <p:nvPr/>
      </p:nvGrpSpPr>
      <p:grpSpPr>
        <a:xfrm>
          <a:off x="0" y="0"/>
          <a:ext cx="0" cy="0"/>
          <a:chOff x="0" y="0"/>
          <a:chExt cx="0" cy="0"/>
        </a:xfrm>
      </p:grpSpPr>
      <p:sp>
        <p:nvSpPr>
          <p:cNvPr id="12" name="Picture Placeholder 2">
            <a:extLst>
              <a:ext uri="{FF2B5EF4-FFF2-40B4-BE49-F238E27FC236}">
                <a16:creationId xmlns:a16="http://schemas.microsoft.com/office/drawing/2014/main" id="{691F2816-65F1-482C-B5B4-E5C909BC2AE8}"/>
              </a:ext>
              <a:ext uri="{C183D7F6-B498-43B3-948B-1728B52AA6E4}">
                <adec:decorative xmlns:adec="http://schemas.microsoft.com/office/drawing/2017/decorative" val="0"/>
              </a:ext>
            </a:extLst>
          </p:cNvPr>
          <p:cNvSpPr>
            <a:spLocks noGrp="1"/>
          </p:cNvSpPr>
          <p:nvPr>
            <p:ph type="pic" sz="quarter" idx="17" hasCustomPrompt="1"/>
          </p:nvPr>
        </p:nvSpPr>
        <p:spPr>
          <a:xfrm>
            <a:off x="0" y="0"/>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a:t>Click the central icon to add background picture</a:t>
            </a:r>
            <a:endParaRPr lang="en-GB"/>
          </a:p>
        </p:txBody>
      </p:sp>
      <p:sp>
        <p:nvSpPr>
          <p:cNvPr id="32" name="Title">
            <a:extLst>
              <a:ext uri="{FF2B5EF4-FFF2-40B4-BE49-F238E27FC236}">
                <a16:creationId xmlns:a16="http://schemas.microsoft.com/office/drawing/2014/main" id="{77948493-4899-E642-8DB6-71465BB5986D}"/>
              </a:ext>
            </a:extLst>
          </p:cNvPr>
          <p:cNvSpPr>
            <a:spLocks noGrp="1"/>
          </p:cNvSpPr>
          <p:nvPr>
            <p:ph type="title" hasCustomPrompt="1"/>
          </p:nvPr>
        </p:nvSpPr>
        <p:spPr>
          <a:xfrm>
            <a:off x="1001259" y="4375798"/>
            <a:ext cx="10189028" cy="1078798"/>
          </a:xfrm>
          <a:prstGeom prst="rect">
            <a:avLst/>
          </a:prstGeom>
        </p:spPr>
        <p:txBody>
          <a:bodyPr anchor="ctr" anchorCtr="0"/>
          <a:lstStyle>
            <a:lvl1pPr algn="l">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31" name="Sub title">
            <a:extLst>
              <a:ext uri="{FF2B5EF4-FFF2-40B4-BE49-F238E27FC236}">
                <a16:creationId xmlns:a16="http://schemas.microsoft.com/office/drawing/2014/main" id="{228973A0-6782-E144-B6BE-8A91E0CB5DCA}"/>
              </a:ext>
            </a:extLst>
          </p:cNvPr>
          <p:cNvSpPr>
            <a:spLocks noGrp="1"/>
          </p:cNvSpPr>
          <p:nvPr>
            <p:ph type="body" sz="quarter" idx="13" hasCustomPrompt="1"/>
          </p:nvPr>
        </p:nvSpPr>
        <p:spPr>
          <a:xfrm>
            <a:off x="1001713" y="5478682"/>
            <a:ext cx="6423025" cy="445868"/>
          </a:xfrm>
          <a:prstGeom prst="rect">
            <a:avLst/>
          </a:prstGeom>
        </p:spPr>
        <p:txBody>
          <a:bodyPr tIns="0" bIns="0"/>
          <a:lstStyle>
            <a:lvl1pPr marL="0" indent="0">
              <a:buNone/>
              <a:defRPr sz="2400" baseline="0">
                <a:solidFill>
                  <a:schemeClr val="bg1"/>
                </a:solidFill>
              </a:defRPr>
            </a:lvl1pPr>
          </a:lstStyle>
          <a:p>
            <a:pPr lvl="0"/>
            <a:r>
              <a:rPr lang="en-GB"/>
              <a:t>Click to edit speaker’s name</a:t>
            </a:r>
            <a:endParaRPr lang="en-US"/>
          </a:p>
        </p:txBody>
      </p:sp>
      <p:sp>
        <p:nvSpPr>
          <p:cNvPr id="11" name="Text Placeholder 8">
            <a:extLst>
              <a:ext uri="{FF2B5EF4-FFF2-40B4-BE49-F238E27FC236}">
                <a16:creationId xmlns:a16="http://schemas.microsoft.com/office/drawing/2014/main" id="{55285386-2331-4BA8-9102-7E7175F8F8C9}"/>
              </a:ext>
            </a:extLst>
          </p:cNvPr>
          <p:cNvSpPr>
            <a:spLocks noGrp="1"/>
          </p:cNvSpPr>
          <p:nvPr>
            <p:ph type="body" sz="quarter" idx="16" hasCustomPrompt="1"/>
          </p:nvPr>
        </p:nvSpPr>
        <p:spPr>
          <a:xfrm>
            <a:off x="1001259" y="6111526"/>
            <a:ext cx="5363327" cy="322262"/>
          </a:xfrm>
          <a:prstGeom prst="rect">
            <a:avLst/>
          </a:prstGeom>
        </p:spPr>
        <p:txBody>
          <a:bodyPr anchor="ctr"/>
          <a:lstStyle>
            <a:lvl1pPr marL="0" indent="0">
              <a:buNone/>
              <a:defRPr sz="2000" b="1" i="0" baseline="0">
                <a:solidFill>
                  <a:schemeClr val="bg1"/>
                </a:solidFill>
              </a:defRPr>
            </a:lvl1pPr>
          </a:lstStyle>
          <a:p>
            <a:pPr lvl="0"/>
            <a:r>
              <a:rPr lang="en-GB"/>
              <a:t>Click to add hashtag</a:t>
            </a:r>
            <a:endParaRPr lang="en-US"/>
          </a:p>
        </p:txBody>
      </p:sp>
      <p:sp>
        <p:nvSpPr>
          <p:cNvPr id="10" name="Partner logo">
            <a:extLst>
              <a:ext uri="{FF2B5EF4-FFF2-40B4-BE49-F238E27FC236}">
                <a16:creationId xmlns:a16="http://schemas.microsoft.com/office/drawing/2014/main" id="{E2646508-2137-5D48-AA82-17BA6E64E66C}"/>
              </a:ext>
              <a:ext uri="{C183D7F6-B498-43B3-948B-1728B52AA6E4}">
                <adec:decorative xmlns:adec="http://schemas.microsoft.com/office/drawing/2017/decorative" val="0"/>
              </a:ext>
            </a:extLst>
          </p:cNvPr>
          <p:cNvSpPr>
            <a:spLocks noGrp="1"/>
          </p:cNvSpPr>
          <p:nvPr>
            <p:ph type="pic" sz="quarter" idx="14" hasCustomPrompt="1"/>
          </p:nvPr>
        </p:nvSpPr>
        <p:spPr>
          <a:xfrm>
            <a:off x="10096483" y="1504629"/>
            <a:ext cx="1694260" cy="766116"/>
          </a:xfrm>
          <a:prstGeom prst="rect">
            <a:avLst/>
          </a:prstGeom>
        </p:spPr>
        <p:txBody>
          <a:bodyPr/>
          <a:lstStyle>
            <a:lvl1pPr marL="0" indent="0">
              <a:buNone/>
              <a:defRPr lang="en-US" sz="1600" kern="1200" baseline="0" dirty="0">
                <a:solidFill>
                  <a:schemeClr val="accent1"/>
                </a:solidFill>
                <a:latin typeface="+mn-lt"/>
                <a:ea typeface="+mn-ea"/>
                <a:cs typeface="+mn-cs"/>
              </a:defRPr>
            </a:lvl1pPr>
          </a:lstStyle>
          <a:p>
            <a:r>
              <a:rPr lang="en-US"/>
              <a:t>Partner logo</a:t>
            </a:r>
          </a:p>
        </p:txBody>
      </p:sp>
      <p:sp>
        <p:nvSpPr>
          <p:cNvPr id="13" name="Locations">
            <a:extLst>
              <a:ext uri="{FF2B5EF4-FFF2-40B4-BE49-F238E27FC236}">
                <a16:creationId xmlns:a16="http://schemas.microsoft.com/office/drawing/2014/main" id="{22EA7560-7CFA-493F-828C-2F865C4FEA86}"/>
              </a:ext>
            </a:extLst>
          </p:cNvPr>
          <p:cNvSpPr>
            <a:spLocks noGrp="1"/>
          </p:cNvSpPr>
          <p:nvPr>
            <p:ph type="body" sz="quarter" idx="18" hasCustomPrompt="1"/>
          </p:nvPr>
        </p:nvSpPr>
        <p:spPr>
          <a:xfrm>
            <a:off x="6752349" y="6294092"/>
            <a:ext cx="5210703" cy="322262"/>
          </a:xfrm>
          <a:prstGeom prst="rect">
            <a:avLst/>
          </a:prstGeom>
          <a:solidFill>
            <a:srgbClr val="120742"/>
          </a:solidFill>
        </p:spPr>
        <p:txBody>
          <a:bodyPr anchor="ctr"/>
          <a:lstStyle>
            <a:lvl1pPr marL="0" indent="0" algn="r">
              <a:lnSpc>
                <a:spcPct val="100000"/>
              </a:lnSpc>
              <a:spcBef>
                <a:spcPts val="400"/>
              </a:spcBef>
              <a:buNone/>
              <a:defRPr sz="1400" b="0" i="0" baseline="0">
                <a:solidFill>
                  <a:schemeClr val="bg1"/>
                </a:solidFill>
              </a:defRPr>
            </a:lvl1pPr>
          </a:lstStyle>
          <a:p>
            <a:pPr lvl="0"/>
            <a:r>
              <a:rPr lang="en-GB"/>
              <a:t>Image label (Locations)</a:t>
            </a:r>
            <a:endParaRPr lang="en-US"/>
          </a:p>
        </p:txBody>
      </p:sp>
    </p:spTree>
    <p:extLst>
      <p:ext uri="{BB962C8B-B14F-4D97-AF65-F5344CB8AC3E}">
        <p14:creationId xmlns:p14="http://schemas.microsoft.com/office/powerpoint/2010/main" val="20626484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VBVE_Cover/End_Navy background">
    <p:bg>
      <p:bgPr>
        <a:solidFill>
          <a:srgbClr val="1E1541"/>
        </a:solidFill>
        <a:effectLst/>
      </p:bgPr>
    </p:bg>
    <p:spTree>
      <p:nvGrpSpPr>
        <p:cNvPr id="1" name=""/>
        <p:cNvGrpSpPr/>
        <p:nvPr/>
      </p:nvGrpSpPr>
      <p:grpSpPr>
        <a:xfrm>
          <a:off x="0" y="0"/>
          <a:ext cx="0" cy="0"/>
          <a:chOff x="0" y="0"/>
          <a:chExt cx="0" cy="0"/>
        </a:xfrm>
      </p:grpSpPr>
      <p:sp>
        <p:nvSpPr>
          <p:cNvPr id="7" name="Title 9">
            <a:extLst>
              <a:ext uri="{FF2B5EF4-FFF2-40B4-BE49-F238E27FC236}">
                <a16:creationId xmlns:a16="http://schemas.microsoft.com/office/drawing/2014/main" id="{21D0B9E3-8F7B-7248-9736-61CA539B061A}"/>
              </a:ext>
            </a:extLst>
          </p:cNvPr>
          <p:cNvSpPr>
            <a:spLocks noGrp="1"/>
          </p:cNvSpPr>
          <p:nvPr>
            <p:ph type="title" hasCustomPrompt="1"/>
          </p:nvPr>
        </p:nvSpPr>
        <p:spPr>
          <a:xfrm>
            <a:off x="1001259" y="2668604"/>
            <a:ext cx="10189028" cy="1078798"/>
          </a:xfrm>
          <a:prstGeom prst="rect">
            <a:avLst/>
          </a:prstGeom>
        </p:spPr>
        <p:txBody>
          <a:bodyPr anchor="ctr" anchorCtr="0"/>
          <a:lstStyle>
            <a:lvl1pPr algn="l">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8" name="Text Placeholder 8">
            <a:extLst>
              <a:ext uri="{FF2B5EF4-FFF2-40B4-BE49-F238E27FC236}">
                <a16:creationId xmlns:a16="http://schemas.microsoft.com/office/drawing/2014/main" id="{8EC15C1C-5783-494B-871F-AECEBCBF4D0D}"/>
              </a:ext>
            </a:extLst>
          </p:cNvPr>
          <p:cNvSpPr>
            <a:spLocks noGrp="1"/>
          </p:cNvSpPr>
          <p:nvPr>
            <p:ph type="body" sz="quarter" idx="13" hasCustomPrompt="1"/>
          </p:nvPr>
        </p:nvSpPr>
        <p:spPr>
          <a:xfrm>
            <a:off x="1001713" y="3780452"/>
            <a:ext cx="6423025" cy="413391"/>
          </a:xfrm>
          <a:prstGeom prst="rect">
            <a:avLst/>
          </a:prstGeom>
        </p:spPr>
        <p:txBody>
          <a:bodyPr/>
          <a:lstStyle>
            <a:lvl1pPr marL="0" indent="0">
              <a:buNone/>
              <a:defRPr sz="2400" baseline="0">
                <a:solidFill>
                  <a:schemeClr val="bg1"/>
                </a:solidFill>
              </a:defRPr>
            </a:lvl1pPr>
          </a:lstStyle>
          <a:p>
            <a:pPr lvl="0"/>
            <a:r>
              <a:rPr lang="en-GB"/>
              <a:t>Click to edit speaker’s name</a:t>
            </a:r>
            <a:endParaRPr lang="en-US"/>
          </a:p>
        </p:txBody>
      </p:sp>
      <p:sp>
        <p:nvSpPr>
          <p:cNvPr id="14" name="Text Placeholder 8">
            <a:extLst>
              <a:ext uri="{FF2B5EF4-FFF2-40B4-BE49-F238E27FC236}">
                <a16:creationId xmlns:a16="http://schemas.microsoft.com/office/drawing/2014/main" id="{0689DB96-61E7-AF4B-A561-5BD620B014B9}"/>
              </a:ext>
            </a:extLst>
          </p:cNvPr>
          <p:cNvSpPr>
            <a:spLocks noGrp="1"/>
          </p:cNvSpPr>
          <p:nvPr>
            <p:ph type="body" sz="quarter" idx="15" hasCustomPrompt="1"/>
          </p:nvPr>
        </p:nvSpPr>
        <p:spPr>
          <a:xfrm>
            <a:off x="1001259" y="6111526"/>
            <a:ext cx="6423025" cy="322262"/>
          </a:xfrm>
          <a:prstGeom prst="rect">
            <a:avLst/>
          </a:prstGeom>
        </p:spPr>
        <p:txBody>
          <a:bodyPr/>
          <a:lstStyle>
            <a:lvl1pPr marL="0" indent="0">
              <a:buNone/>
              <a:defRPr sz="2000" b="1" i="0" baseline="0">
                <a:solidFill>
                  <a:schemeClr val="bg1"/>
                </a:solidFill>
              </a:defRPr>
            </a:lvl1pPr>
          </a:lstStyle>
          <a:p>
            <a:pPr lvl="0"/>
            <a:r>
              <a:rPr lang="en-GB"/>
              <a:t>Click to add hashtag</a:t>
            </a:r>
            <a:endParaRPr lang="en-US"/>
          </a:p>
        </p:txBody>
      </p:sp>
      <p:sp>
        <p:nvSpPr>
          <p:cNvPr id="15" name="Rectangle 14" descr="Red Bar">
            <a:extLst>
              <a:ext uri="{FF2B5EF4-FFF2-40B4-BE49-F238E27FC236}">
                <a16:creationId xmlns:a16="http://schemas.microsoft.com/office/drawing/2014/main" id="{D9E3F728-D018-E348-890F-A46BDC523F45}"/>
              </a:ext>
              <a:ext uri="{C183D7F6-B498-43B3-948B-1728B52AA6E4}">
                <adec:decorative xmlns:adec="http://schemas.microsoft.com/office/drawing/2017/decorative" val="0"/>
              </a:ext>
            </a:extLst>
          </p:cNvPr>
          <p:cNvSpPr/>
          <p:nvPr userDrawn="1"/>
        </p:nvSpPr>
        <p:spPr>
          <a:xfrm>
            <a:off x="0" y="2628986"/>
            <a:ext cx="651353" cy="1564858"/>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Logos">
            <a:extLst>
              <a:ext uri="{FF2B5EF4-FFF2-40B4-BE49-F238E27FC236}">
                <a16:creationId xmlns:a16="http://schemas.microsoft.com/office/drawing/2014/main" id="{E41796DB-48D6-6B49-9BF5-BF764821060F}"/>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0800000" y="368553"/>
            <a:ext cx="975885" cy="790803"/>
          </a:xfrm>
          <a:prstGeom prst="rect">
            <a:avLst/>
          </a:prstGeom>
        </p:spPr>
      </p:pic>
      <p:pic>
        <p:nvPicPr>
          <p:cNvPr id="5" name="Picture 4" descr="A black background with white text&#10;&#10;Description automatically generated">
            <a:extLst>
              <a:ext uri="{FF2B5EF4-FFF2-40B4-BE49-F238E27FC236}">
                <a16:creationId xmlns:a16="http://schemas.microsoft.com/office/drawing/2014/main" id="{0B4F3DBB-C697-6923-0949-C408E6A59FC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23707" y="5419898"/>
            <a:ext cx="1829451" cy="1258228"/>
          </a:xfrm>
          <a:prstGeom prst="rect">
            <a:avLst/>
          </a:prstGeom>
        </p:spPr>
      </p:pic>
    </p:spTree>
    <p:extLst>
      <p:ext uri="{BB962C8B-B14F-4D97-AF65-F5344CB8AC3E}">
        <p14:creationId xmlns:p14="http://schemas.microsoft.com/office/powerpoint/2010/main" val="31544369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BVE_Cover/End_Navy background_Centred">
    <p:bg>
      <p:bgPr>
        <a:solidFill>
          <a:srgbClr val="1E1541"/>
        </a:solidFill>
        <a:effectLst/>
      </p:bgPr>
    </p:bg>
    <p:spTree>
      <p:nvGrpSpPr>
        <p:cNvPr id="1" name=""/>
        <p:cNvGrpSpPr/>
        <p:nvPr/>
      </p:nvGrpSpPr>
      <p:grpSpPr>
        <a:xfrm>
          <a:off x="0" y="0"/>
          <a:ext cx="0" cy="0"/>
          <a:chOff x="0" y="0"/>
          <a:chExt cx="0" cy="0"/>
        </a:xfrm>
      </p:grpSpPr>
      <p:sp>
        <p:nvSpPr>
          <p:cNvPr id="12" name="Title 9">
            <a:extLst>
              <a:ext uri="{FF2B5EF4-FFF2-40B4-BE49-F238E27FC236}">
                <a16:creationId xmlns:a16="http://schemas.microsoft.com/office/drawing/2014/main" id="{EECD84F3-CF78-A94C-B74B-B6099D67A55A}"/>
              </a:ext>
            </a:extLst>
          </p:cNvPr>
          <p:cNvSpPr>
            <a:spLocks noGrp="1"/>
          </p:cNvSpPr>
          <p:nvPr>
            <p:ph type="title" hasCustomPrompt="1"/>
          </p:nvPr>
        </p:nvSpPr>
        <p:spPr>
          <a:xfrm>
            <a:off x="1001259" y="2668604"/>
            <a:ext cx="10189028" cy="1078798"/>
          </a:xfrm>
          <a:prstGeom prst="rect">
            <a:avLst/>
          </a:prstGeom>
        </p:spPr>
        <p:txBody>
          <a:bodyPr anchor="ctr" anchorCtr="0"/>
          <a:lstStyle>
            <a:lvl1pPr algn="ctr">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14" name="Text Placeholder 8">
            <a:extLst>
              <a:ext uri="{FF2B5EF4-FFF2-40B4-BE49-F238E27FC236}">
                <a16:creationId xmlns:a16="http://schemas.microsoft.com/office/drawing/2014/main" id="{163D32C7-79BD-5B43-8577-A450EBE06AA2}"/>
              </a:ext>
            </a:extLst>
          </p:cNvPr>
          <p:cNvSpPr>
            <a:spLocks noGrp="1"/>
          </p:cNvSpPr>
          <p:nvPr>
            <p:ph type="body" sz="quarter" idx="13" hasCustomPrompt="1"/>
          </p:nvPr>
        </p:nvSpPr>
        <p:spPr>
          <a:xfrm>
            <a:off x="2884260" y="3780453"/>
            <a:ext cx="6423025" cy="439122"/>
          </a:xfrm>
          <a:prstGeom prst="rect">
            <a:avLst/>
          </a:prstGeom>
        </p:spPr>
        <p:txBody>
          <a:bodyPr/>
          <a:lstStyle>
            <a:lvl1pPr marL="0" indent="0" algn="ctr">
              <a:buNone/>
              <a:defRPr sz="2400" baseline="0">
                <a:solidFill>
                  <a:schemeClr val="bg1"/>
                </a:solidFill>
              </a:defRPr>
            </a:lvl1pPr>
          </a:lstStyle>
          <a:p>
            <a:pPr lvl="0"/>
            <a:r>
              <a:rPr lang="en-GB"/>
              <a:t>Click to edit speaker’s name</a:t>
            </a:r>
            <a:endParaRPr lang="en-US"/>
          </a:p>
        </p:txBody>
      </p:sp>
      <p:sp>
        <p:nvSpPr>
          <p:cNvPr id="15" name="Text Placeholder 8">
            <a:extLst>
              <a:ext uri="{FF2B5EF4-FFF2-40B4-BE49-F238E27FC236}">
                <a16:creationId xmlns:a16="http://schemas.microsoft.com/office/drawing/2014/main" id="{2869F0AB-6BA2-184D-8261-47FD5EAAD564}"/>
              </a:ext>
            </a:extLst>
          </p:cNvPr>
          <p:cNvSpPr>
            <a:spLocks noGrp="1"/>
          </p:cNvSpPr>
          <p:nvPr>
            <p:ph type="body" sz="quarter" idx="15" hasCustomPrompt="1"/>
          </p:nvPr>
        </p:nvSpPr>
        <p:spPr>
          <a:xfrm>
            <a:off x="2884259" y="6111526"/>
            <a:ext cx="6423025" cy="322262"/>
          </a:xfrm>
          <a:prstGeom prst="rect">
            <a:avLst/>
          </a:prstGeom>
        </p:spPr>
        <p:txBody>
          <a:bodyPr/>
          <a:lstStyle>
            <a:lvl1pPr marL="0" indent="0" algn="ctr">
              <a:buNone/>
              <a:defRPr sz="2000" b="1" i="0" baseline="0">
                <a:solidFill>
                  <a:schemeClr val="bg1"/>
                </a:solidFill>
              </a:defRPr>
            </a:lvl1pPr>
          </a:lstStyle>
          <a:p>
            <a:pPr lvl="0"/>
            <a:r>
              <a:rPr lang="en-GB"/>
              <a:t>Click to add hashtag</a:t>
            </a:r>
            <a:endParaRPr lang="en-US"/>
          </a:p>
        </p:txBody>
      </p:sp>
      <p:pic>
        <p:nvPicPr>
          <p:cNvPr id="8" name="Logos">
            <a:extLst>
              <a:ext uri="{FF2B5EF4-FFF2-40B4-BE49-F238E27FC236}">
                <a16:creationId xmlns:a16="http://schemas.microsoft.com/office/drawing/2014/main" id="{A87F04DC-5812-BF4C-865D-BDF86990C94A}"/>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0800000" y="368553"/>
            <a:ext cx="975885" cy="790803"/>
          </a:xfrm>
          <a:prstGeom prst="rect">
            <a:avLst/>
          </a:prstGeom>
        </p:spPr>
      </p:pic>
      <p:pic>
        <p:nvPicPr>
          <p:cNvPr id="4" name="Picture 3" descr="A black background with white text&#10;&#10;Description automatically generated">
            <a:extLst>
              <a:ext uri="{FF2B5EF4-FFF2-40B4-BE49-F238E27FC236}">
                <a16:creationId xmlns:a16="http://schemas.microsoft.com/office/drawing/2014/main" id="{F5FEF047-6E19-5D0F-BECF-ECB1CBC37BF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23707" y="5419898"/>
            <a:ext cx="1829451" cy="1258228"/>
          </a:xfrm>
          <a:prstGeom prst="rect">
            <a:avLst/>
          </a:prstGeom>
        </p:spPr>
      </p:pic>
    </p:spTree>
    <p:extLst>
      <p:ext uri="{BB962C8B-B14F-4D97-AF65-F5344CB8AC3E}">
        <p14:creationId xmlns:p14="http://schemas.microsoft.com/office/powerpoint/2010/main" val="32621181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VBVE_Cover/End_Content Slide_Logo">
    <p:bg>
      <p:bgPr>
        <a:solidFill>
          <a:srgbClr val="1E1541"/>
        </a:solidFill>
        <a:effectLst/>
      </p:bgPr>
    </p:bg>
    <p:spTree>
      <p:nvGrpSpPr>
        <p:cNvPr id="1" name=""/>
        <p:cNvGrpSpPr/>
        <p:nvPr/>
      </p:nvGrpSpPr>
      <p:grpSpPr>
        <a:xfrm>
          <a:off x="0" y="0"/>
          <a:ext cx="0" cy="0"/>
          <a:chOff x="0" y="0"/>
          <a:chExt cx="0" cy="0"/>
        </a:xfrm>
      </p:grpSpPr>
      <p:sp>
        <p:nvSpPr>
          <p:cNvPr id="8" name="Title 9">
            <a:extLst>
              <a:ext uri="{FF2B5EF4-FFF2-40B4-BE49-F238E27FC236}">
                <a16:creationId xmlns:a16="http://schemas.microsoft.com/office/drawing/2014/main" id="{19DC0B6C-5B8E-4962-A0D8-DE69438D9D0F}"/>
              </a:ext>
            </a:extLst>
          </p:cNvPr>
          <p:cNvSpPr>
            <a:spLocks noGrp="1"/>
          </p:cNvSpPr>
          <p:nvPr>
            <p:ph type="title" hasCustomPrompt="1"/>
          </p:nvPr>
        </p:nvSpPr>
        <p:spPr>
          <a:xfrm>
            <a:off x="1001259" y="659876"/>
            <a:ext cx="8306025" cy="500629"/>
          </a:xfrm>
          <a:prstGeom prst="rect">
            <a:avLst/>
          </a:prstGeom>
        </p:spPr>
        <p:txBody>
          <a:bodyPr anchor="t" anchorCtr="0"/>
          <a:lstStyle>
            <a:lvl1pPr algn="l">
              <a:defRPr sz="3200" cap="none" baseline="0">
                <a:solidFill>
                  <a:schemeClr val="bg1"/>
                </a:solidFill>
                <a:latin typeface="Arial Black" panose="020B0604020202020204" pitchFamily="34" charset="0"/>
              </a:defRPr>
            </a:lvl1pPr>
          </a:lstStyle>
          <a:p>
            <a:r>
              <a:rPr lang="en-GB"/>
              <a:t>Content/Agenda</a:t>
            </a:r>
            <a:endParaRPr lang="en-US"/>
          </a:p>
        </p:txBody>
      </p:sp>
      <p:sp>
        <p:nvSpPr>
          <p:cNvPr id="9" name="Text Placeholder 7">
            <a:extLst>
              <a:ext uri="{FF2B5EF4-FFF2-40B4-BE49-F238E27FC236}">
                <a16:creationId xmlns:a16="http://schemas.microsoft.com/office/drawing/2014/main" id="{C5E0AC3A-FC09-44C9-85B0-9FF09A6699B7}"/>
              </a:ext>
            </a:extLst>
          </p:cNvPr>
          <p:cNvSpPr>
            <a:spLocks noGrp="1"/>
          </p:cNvSpPr>
          <p:nvPr>
            <p:ph type="body" sz="quarter" idx="15"/>
          </p:nvPr>
        </p:nvSpPr>
        <p:spPr>
          <a:xfrm>
            <a:off x="1001259" y="1571910"/>
            <a:ext cx="8306024" cy="4734621"/>
          </a:xfrm>
          <a:prstGeom prst="rect">
            <a:avLst/>
          </a:prstGeom>
        </p:spPr>
        <p:txBody>
          <a:bodyPr/>
          <a:lstStyle>
            <a:lvl1pPr>
              <a:defRPr sz="2400" baseline="0">
                <a:solidFill>
                  <a:schemeClr val="bg1"/>
                </a:solidFill>
                <a:latin typeface="Arial" panose="020B0604020202020204" pitchFamily="34" charset="0"/>
              </a:defRPr>
            </a:lvl1pPr>
          </a:lstStyle>
          <a:p>
            <a:pPr lvl="0"/>
            <a:r>
              <a:rPr lang="en-GB"/>
              <a:t>Click to edit Master text styles</a:t>
            </a:r>
          </a:p>
        </p:txBody>
      </p:sp>
      <p:pic>
        <p:nvPicPr>
          <p:cNvPr id="10" name="Logos">
            <a:extLst>
              <a:ext uri="{FF2B5EF4-FFF2-40B4-BE49-F238E27FC236}">
                <a16:creationId xmlns:a16="http://schemas.microsoft.com/office/drawing/2014/main" id="{B93767B3-2877-4D4D-A622-AE6B4EB23B81}"/>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0800000" y="368553"/>
            <a:ext cx="975885" cy="790803"/>
          </a:xfrm>
          <a:prstGeom prst="rect">
            <a:avLst/>
          </a:prstGeom>
        </p:spPr>
      </p:pic>
      <p:pic>
        <p:nvPicPr>
          <p:cNvPr id="5" name="Picture 4" descr="A black background with white text&#10;&#10;Description automatically generated">
            <a:extLst>
              <a:ext uri="{FF2B5EF4-FFF2-40B4-BE49-F238E27FC236}">
                <a16:creationId xmlns:a16="http://schemas.microsoft.com/office/drawing/2014/main" id="{F3091997-7865-101F-9A5F-8B82C8DAB6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23707" y="5419898"/>
            <a:ext cx="1829451" cy="1258228"/>
          </a:xfrm>
          <a:prstGeom prst="rect">
            <a:avLst/>
          </a:prstGeom>
        </p:spPr>
      </p:pic>
    </p:spTree>
    <p:extLst>
      <p:ext uri="{BB962C8B-B14F-4D97-AF65-F5344CB8AC3E}">
        <p14:creationId xmlns:p14="http://schemas.microsoft.com/office/powerpoint/2010/main" val="37577924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VBVE_Cover/End_Content Slide">
    <p:bg>
      <p:bgPr>
        <a:solidFill>
          <a:srgbClr val="1E1541"/>
        </a:solidFill>
        <a:effectLst/>
      </p:bgPr>
    </p:bg>
    <p:spTree>
      <p:nvGrpSpPr>
        <p:cNvPr id="1" name=""/>
        <p:cNvGrpSpPr/>
        <p:nvPr/>
      </p:nvGrpSpPr>
      <p:grpSpPr>
        <a:xfrm>
          <a:off x="0" y="0"/>
          <a:ext cx="0" cy="0"/>
          <a:chOff x="0" y="0"/>
          <a:chExt cx="0" cy="0"/>
        </a:xfrm>
      </p:grpSpPr>
      <p:sp>
        <p:nvSpPr>
          <p:cNvPr id="8" name="Title 9">
            <a:extLst>
              <a:ext uri="{FF2B5EF4-FFF2-40B4-BE49-F238E27FC236}">
                <a16:creationId xmlns:a16="http://schemas.microsoft.com/office/drawing/2014/main" id="{19DC0B6C-5B8E-4962-A0D8-DE69438D9D0F}"/>
              </a:ext>
            </a:extLst>
          </p:cNvPr>
          <p:cNvSpPr>
            <a:spLocks noGrp="1"/>
          </p:cNvSpPr>
          <p:nvPr>
            <p:ph type="title" hasCustomPrompt="1"/>
          </p:nvPr>
        </p:nvSpPr>
        <p:spPr>
          <a:xfrm>
            <a:off x="1001259" y="659876"/>
            <a:ext cx="10288413" cy="500629"/>
          </a:xfrm>
          <a:prstGeom prst="rect">
            <a:avLst/>
          </a:prstGeom>
        </p:spPr>
        <p:txBody>
          <a:bodyPr anchor="t" anchorCtr="0"/>
          <a:lstStyle>
            <a:lvl1pPr algn="l">
              <a:defRPr sz="3200" cap="none" baseline="0">
                <a:solidFill>
                  <a:schemeClr val="bg1"/>
                </a:solidFill>
                <a:latin typeface="Arial Black" panose="020B0604020202020204" pitchFamily="34" charset="0"/>
              </a:defRPr>
            </a:lvl1pPr>
          </a:lstStyle>
          <a:p>
            <a:r>
              <a:rPr lang="en-GB"/>
              <a:t>Content/Agenda</a:t>
            </a:r>
            <a:endParaRPr lang="en-US"/>
          </a:p>
        </p:txBody>
      </p:sp>
      <p:sp>
        <p:nvSpPr>
          <p:cNvPr id="9" name="Text Placeholder 7">
            <a:extLst>
              <a:ext uri="{FF2B5EF4-FFF2-40B4-BE49-F238E27FC236}">
                <a16:creationId xmlns:a16="http://schemas.microsoft.com/office/drawing/2014/main" id="{C5E0AC3A-FC09-44C9-85B0-9FF09A6699B7}"/>
              </a:ext>
            </a:extLst>
          </p:cNvPr>
          <p:cNvSpPr>
            <a:spLocks noGrp="1"/>
          </p:cNvSpPr>
          <p:nvPr>
            <p:ph type="body" sz="quarter" idx="15"/>
          </p:nvPr>
        </p:nvSpPr>
        <p:spPr>
          <a:xfrm>
            <a:off x="1001259" y="1571910"/>
            <a:ext cx="10288412" cy="4734621"/>
          </a:xfrm>
          <a:prstGeom prst="rect">
            <a:avLst/>
          </a:prstGeom>
        </p:spPr>
        <p:txBody>
          <a:bodyPr/>
          <a:lstStyle>
            <a:lvl1pPr>
              <a:defRPr sz="2400" baseline="0">
                <a:solidFill>
                  <a:schemeClr val="bg1"/>
                </a:solidFill>
                <a:latin typeface="Arial"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17026199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Quotation_Navy">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9613A1A9-F97F-4D22-AACA-BAB43A58D979}"/>
              </a:ext>
              <a:ext uri="{C183D7F6-B498-43B3-948B-1728B52AA6E4}">
                <adec:decorative xmlns:adec="http://schemas.microsoft.com/office/drawing/2017/decorative" val="0"/>
              </a:ext>
            </a:extLst>
          </p:cNvPr>
          <p:cNvSpPr>
            <a:spLocks noGrp="1"/>
          </p:cNvSpPr>
          <p:nvPr>
            <p:ph type="pic" sz="quarter" idx="17" hasCustomPrompt="1"/>
          </p:nvPr>
        </p:nvSpPr>
        <p:spPr>
          <a:xfrm>
            <a:off x="0" y="0"/>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a:t>To add a background picture, right click on the </a:t>
            </a:r>
            <a:r>
              <a:rPr lang="en-US" err="1"/>
              <a:t>coloured</a:t>
            </a:r>
            <a:r>
              <a:rPr lang="en-US"/>
              <a:t> box and send it to the back, you will then be able to add your background image by clicking the image icon in the middle of the screen, once you have placed your image, right click on the image and send it to the back in order for the </a:t>
            </a:r>
            <a:r>
              <a:rPr lang="en-US" err="1"/>
              <a:t>coloured</a:t>
            </a:r>
            <a:r>
              <a:rPr lang="en-US"/>
              <a:t> box to appear over the image. </a:t>
            </a:r>
            <a:endParaRPr lang="en-GB"/>
          </a:p>
        </p:txBody>
      </p:sp>
      <p:sp>
        <p:nvSpPr>
          <p:cNvPr id="6" name="Title 9">
            <a:extLst>
              <a:ext uri="{FF2B5EF4-FFF2-40B4-BE49-F238E27FC236}">
                <a16:creationId xmlns:a16="http://schemas.microsoft.com/office/drawing/2014/main" id="{B6169398-DA0D-634D-A347-F8D65716CF67}"/>
              </a:ext>
            </a:extLst>
          </p:cNvPr>
          <p:cNvSpPr>
            <a:spLocks noGrp="1"/>
          </p:cNvSpPr>
          <p:nvPr>
            <p:ph type="title" hasCustomPrompt="1"/>
          </p:nvPr>
        </p:nvSpPr>
        <p:spPr>
          <a:xfrm>
            <a:off x="2154915" y="1553842"/>
            <a:ext cx="7871514" cy="3753516"/>
          </a:xfrm>
          <a:prstGeom prst="rect">
            <a:avLst/>
          </a:prstGeom>
        </p:spPr>
        <p:txBody>
          <a:bodyPr anchor="ctr" anchorCtr="0"/>
          <a:lstStyle>
            <a:lvl1pPr algn="ctr">
              <a:defRPr sz="3200" cap="none" baseline="0">
                <a:solidFill>
                  <a:schemeClr val="bg1"/>
                </a:solidFill>
                <a:latin typeface="Arial Black" panose="020B0604020202020204" pitchFamily="34" charset="0"/>
              </a:defRPr>
            </a:lvl1pPr>
          </a:lstStyle>
          <a:p>
            <a:r>
              <a:rPr lang="en-GB"/>
              <a:t>Quotations/motto</a:t>
            </a:r>
            <a:endParaRPr lang="en-US"/>
          </a:p>
        </p:txBody>
      </p:sp>
      <p:sp>
        <p:nvSpPr>
          <p:cNvPr id="5" name="Text Placeholder 8">
            <a:extLst>
              <a:ext uri="{FF2B5EF4-FFF2-40B4-BE49-F238E27FC236}">
                <a16:creationId xmlns:a16="http://schemas.microsoft.com/office/drawing/2014/main" id="{E0AB1231-AD18-4EB3-8D11-04AD0A3AF011}"/>
              </a:ext>
            </a:extLst>
          </p:cNvPr>
          <p:cNvSpPr>
            <a:spLocks noGrp="1"/>
          </p:cNvSpPr>
          <p:nvPr>
            <p:ph type="body" sz="quarter" idx="18" hasCustomPrompt="1"/>
          </p:nvPr>
        </p:nvSpPr>
        <p:spPr>
          <a:xfrm>
            <a:off x="141104" y="6465253"/>
            <a:ext cx="6925520" cy="322262"/>
          </a:xfrm>
          <a:prstGeom prst="rect">
            <a:avLst/>
          </a:prstGeom>
          <a:solidFill>
            <a:srgbClr val="120742"/>
          </a:solidFill>
        </p:spPr>
        <p:txBody>
          <a:bodyPr anchor="ctr"/>
          <a:lstStyle>
            <a:lvl1pPr marL="0" indent="0">
              <a:buNone/>
              <a:defRPr sz="1400" b="0" i="0" baseline="0">
                <a:solidFill>
                  <a:schemeClr val="bg1"/>
                </a:solidFill>
              </a:defRPr>
            </a:lvl1pPr>
          </a:lstStyle>
          <a:p>
            <a:pPr lvl="0"/>
            <a:r>
              <a:rPr lang="en-GB"/>
              <a:t>Image label (Locations)</a:t>
            </a:r>
            <a:endParaRPr lang="en-US"/>
          </a:p>
        </p:txBody>
      </p:sp>
    </p:spTree>
    <p:extLst>
      <p:ext uri="{BB962C8B-B14F-4D97-AF65-F5344CB8AC3E}">
        <p14:creationId xmlns:p14="http://schemas.microsoft.com/office/powerpoint/2010/main" val="4487733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Quotation_Red">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8A2D00AF-5F33-40F6-99C9-0D8ADEF6574E}"/>
              </a:ext>
              <a:ext uri="{C183D7F6-B498-43B3-948B-1728B52AA6E4}">
                <adec:decorative xmlns:adec="http://schemas.microsoft.com/office/drawing/2017/decorative" val="0"/>
              </a:ext>
            </a:extLst>
          </p:cNvPr>
          <p:cNvSpPr>
            <a:spLocks noGrp="1"/>
          </p:cNvSpPr>
          <p:nvPr>
            <p:ph type="pic" sz="quarter" idx="17" hasCustomPrompt="1"/>
          </p:nvPr>
        </p:nvSpPr>
        <p:spPr>
          <a:xfrm>
            <a:off x="0" y="0"/>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a:t>To add a background picture, right click on the </a:t>
            </a:r>
            <a:r>
              <a:rPr lang="en-US" err="1"/>
              <a:t>coloured</a:t>
            </a:r>
            <a:r>
              <a:rPr lang="en-US"/>
              <a:t> box and send it to the back, you will then be able to add your background image by clicking the image icon in the middle of the screen, once you have placed your image, right click on the image and send it to the back in order for the </a:t>
            </a:r>
            <a:r>
              <a:rPr lang="en-US" err="1"/>
              <a:t>coloured</a:t>
            </a:r>
            <a:r>
              <a:rPr lang="en-US"/>
              <a:t> box to appear over the image. </a:t>
            </a:r>
            <a:endParaRPr lang="en-GB"/>
          </a:p>
        </p:txBody>
      </p:sp>
      <p:sp>
        <p:nvSpPr>
          <p:cNvPr id="6" name="Title 9">
            <a:extLst>
              <a:ext uri="{FF2B5EF4-FFF2-40B4-BE49-F238E27FC236}">
                <a16:creationId xmlns:a16="http://schemas.microsoft.com/office/drawing/2014/main" id="{96A7D56D-E191-4E4B-B30D-6D68698A783A}"/>
              </a:ext>
            </a:extLst>
          </p:cNvPr>
          <p:cNvSpPr>
            <a:spLocks noGrp="1"/>
          </p:cNvSpPr>
          <p:nvPr>
            <p:ph type="title" hasCustomPrompt="1"/>
          </p:nvPr>
        </p:nvSpPr>
        <p:spPr>
          <a:xfrm>
            <a:off x="2154915" y="1553842"/>
            <a:ext cx="7871514" cy="3753516"/>
          </a:xfrm>
          <a:prstGeom prst="rect">
            <a:avLst/>
          </a:prstGeom>
        </p:spPr>
        <p:txBody>
          <a:bodyPr anchor="ctr" anchorCtr="0"/>
          <a:lstStyle>
            <a:lvl1pPr algn="ctr">
              <a:defRPr sz="3200" cap="none" baseline="0">
                <a:solidFill>
                  <a:schemeClr val="bg1"/>
                </a:solidFill>
                <a:latin typeface="Arial Black" panose="020B0604020202020204" pitchFamily="34" charset="0"/>
              </a:defRPr>
            </a:lvl1pPr>
          </a:lstStyle>
          <a:p>
            <a:r>
              <a:rPr lang="en-GB"/>
              <a:t>Quotations/motto</a:t>
            </a:r>
            <a:endParaRPr lang="en-US"/>
          </a:p>
        </p:txBody>
      </p:sp>
      <p:sp>
        <p:nvSpPr>
          <p:cNvPr id="5" name="Text Placeholder 8">
            <a:extLst>
              <a:ext uri="{FF2B5EF4-FFF2-40B4-BE49-F238E27FC236}">
                <a16:creationId xmlns:a16="http://schemas.microsoft.com/office/drawing/2014/main" id="{7FDC2D99-840E-41CF-8ADE-FAAFD2858E27}"/>
              </a:ext>
            </a:extLst>
          </p:cNvPr>
          <p:cNvSpPr>
            <a:spLocks noGrp="1"/>
          </p:cNvSpPr>
          <p:nvPr>
            <p:ph type="body" sz="quarter" idx="18" hasCustomPrompt="1"/>
          </p:nvPr>
        </p:nvSpPr>
        <p:spPr>
          <a:xfrm>
            <a:off x="141104" y="6465253"/>
            <a:ext cx="6925520" cy="322262"/>
          </a:xfrm>
          <a:prstGeom prst="rect">
            <a:avLst/>
          </a:prstGeom>
          <a:solidFill>
            <a:srgbClr val="120742"/>
          </a:solidFill>
        </p:spPr>
        <p:txBody>
          <a:bodyPr anchor="ctr"/>
          <a:lstStyle>
            <a:lvl1pPr marL="0" indent="0">
              <a:buNone/>
              <a:defRPr sz="1400" b="0" i="0" baseline="0">
                <a:solidFill>
                  <a:schemeClr val="bg1"/>
                </a:solidFill>
              </a:defRPr>
            </a:lvl1pPr>
          </a:lstStyle>
          <a:p>
            <a:pPr lvl="0"/>
            <a:r>
              <a:rPr lang="en-GB"/>
              <a:t>Image label (Locations)</a:t>
            </a:r>
            <a:endParaRPr lang="en-US"/>
          </a:p>
        </p:txBody>
      </p:sp>
    </p:spTree>
    <p:extLst>
      <p:ext uri="{BB962C8B-B14F-4D97-AF65-F5344CB8AC3E}">
        <p14:creationId xmlns:p14="http://schemas.microsoft.com/office/powerpoint/2010/main" val="15234818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vider_Navy">
    <p:spTree>
      <p:nvGrpSpPr>
        <p:cNvPr id="1" name=""/>
        <p:cNvGrpSpPr/>
        <p:nvPr/>
      </p:nvGrpSpPr>
      <p:grpSpPr>
        <a:xfrm>
          <a:off x="0" y="0"/>
          <a:ext cx="0" cy="0"/>
          <a:chOff x="0" y="0"/>
          <a:chExt cx="0" cy="0"/>
        </a:xfrm>
      </p:grpSpPr>
      <p:sp>
        <p:nvSpPr>
          <p:cNvPr id="13" name="Rectangle 12" descr="Blue heading Bar">
            <a:extLst>
              <a:ext uri="{FF2B5EF4-FFF2-40B4-BE49-F238E27FC236}">
                <a16:creationId xmlns:a16="http://schemas.microsoft.com/office/drawing/2014/main" id="{2D90F0AD-A8D2-7F49-B15F-55C6715B58F8}"/>
              </a:ext>
              <a:ext uri="{C183D7F6-B498-43B3-948B-1728B52AA6E4}">
                <adec:decorative xmlns:adec="http://schemas.microsoft.com/office/drawing/2017/decorative" val="0"/>
              </a:ext>
            </a:extLst>
          </p:cNvPr>
          <p:cNvSpPr/>
          <p:nvPr userDrawn="1"/>
        </p:nvSpPr>
        <p:spPr>
          <a:xfrm>
            <a:off x="7359127" y="952501"/>
            <a:ext cx="3791983" cy="4933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C4C28773-62A5-3B42-88FB-417CDAFBF530}"/>
              </a:ext>
            </a:extLst>
          </p:cNvPr>
          <p:cNvSpPr>
            <a:spLocks noGrp="1"/>
          </p:cNvSpPr>
          <p:nvPr>
            <p:ph type="title" hasCustomPrompt="1"/>
          </p:nvPr>
        </p:nvSpPr>
        <p:spPr>
          <a:xfrm>
            <a:off x="7679149" y="2924270"/>
            <a:ext cx="3141553" cy="717694"/>
          </a:xfrm>
          <a:prstGeom prst="rect">
            <a:avLst/>
          </a:prstGeom>
        </p:spPr>
        <p:txBody>
          <a:bodyPr anchor="b" anchorCtr="0"/>
          <a:lstStyle>
            <a:lvl1pPr>
              <a:defRPr sz="3200" cap="none" baseline="0">
                <a:solidFill>
                  <a:schemeClr val="bg1"/>
                </a:solidFill>
                <a:latin typeface="Arial Black" panose="020B0604020202020204" pitchFamily="34" charset="0"/>
              </a:defRPr>
            </a:lvl1pPr>
          </a:lstStyle>
          <a:p>
            <a:r>
              <a:rPr lang="en-GB"/>
              <a:t>Title</a:t>
            </a:r>
            <a:endParaRPr lang="en-US"/>
          </a:p>
        </p:txBody>
      </p:sp>
      <p:sp>
        <p:nvSpPr>
          <p:cNvPr id="4" name="Text Placeholder 3">
            <a:extLst>
              <a:ext uri="{FF2B5EF4-FFF2-40B4-BE49-F238E27FC236}">
                <a16:creationId xmlns:a16="http://schemas.microsoft.com/office/drawing/2014/main" id="{D015FB4C-4EAB-1546-8FCE-BC73C0F9769D}"/>
              </a:ext>
            </a:extLst>
          </p:cNvPr>
          <p:cNvSpPr>
            <a:spLocks noGrp="1"/>
          </p:cNvSpPr>
          <p:nvPr>
            <p:ph type="body" sz="quarter" idx="15" hasCustomPrompt="1"/>
          </p:nvPr>
        </p:nvSpPr>
        <p:spPr>
          <a:xfrm>
            <a:off x="7679149" y="3741737"/>
            <a:ext cx="3141552" cy="1842317"/>
          </a:xfrm>
          <a:prstGeom prst="rect">
            <a:avLst/>
          </a:prstGeom>
        </p:spPr>
        <p:txBody>
          <a:bodyPr/>
          <a:lstStyle>
            <a:lvl1pPr marL="0" indent="0">
              <a:buNone/>
              <a:defRPr sz="2400" baseline="0">
                <a:solidFill>
                  <a:schemeClr val="bg1"/>
                </a:solidFill>
              </a:defRPr>
            </a:lvl1pPr>
          </a:lstStyle>
          <a:p>
            <a:pPr lvl="0"/>
            <a:r>
              <a:rPr lang="en-GB"/>
              <a:t>Click to add a short copy</a:t>
            </a:r>
            <a:endParaRPr lang="en-US"/>
          </a:p>
        </p:txBody>
      </p:sp>
      <p:sp>
        <p:nvSpPr>
          <p:cNvPr id="10" name="Picture Placeholder 9">
            <a:extLst>
              <a:ext uri="{FF2B5EF4-FFF2-40B4-BE49-F238E27FC236}">
                <a16:creationId xmlns:a16="http://schemas.microsoft.com/office/drawing/2014/main" id="{DA622506-CE23-476C-AF20-3AAD6027BAF9}"/>
              </a:ext>
            </a:extLst>
          </p:cNvPr>
          <p:cNvSpPr>
            <a:spLocks noGrp="1"/>
          </p:cNvSpPr>
          <p:nvPr>
            <p:ph type="pic" sz="quarter" idx="17" hasCustomPrompt="1"/>
          </p:nvPr>
        </p:nvSpPr>
        <p:spPr>
          <a:xfrm>
            <a:off x="0" y="0"/>
            <a:ext cx="8107680" cy="6858000"/>
          </a:xfrm>
          <a:custGeom>
            <a:avLst/>
            <a:gdLst>
              <a:gd name="connsiteX0" fmla="*/ 0 w 8107680"/>
              <a:gd name="connsiteY0" fmla="*/ 0 h 6858000"/>
              <a:gd name="connsiteX1" fmla="*/ 8107680 w 8107680"/>
              <a:gd name="connsiteY1" fmla="*/ 0 h 6858000"/>
              <a:gd name="connsiteX2" fmla="*/ 8107680 w 8107680"/>
              <a:gd name="connsiteY2" fmla="*/ 6858000 h 6858000"/>
              <a:gd name="connsiteX3" fmla="*/ 0 w 810768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07680" h="6858000">
                <a:moveTo>
                  <a:pt x="0" y="0"/>
                </a:moveTo>
                <a:lnTo>
                  <a:pt x="8107680" y="0"/>
                </a:lnTo>
                <a:lnTo>
                  <a:pt x="8107680" y="6858000"/>
                </a:lnTo>
                <a:lnTo>
                  <a:pt x="0" y="6858000"/>
                </a:lnTo>
                <a:close/>
              </a:path>
            </a:pathLst>
          </a:custGeom>
        </p:spPr>
        <p:txBody>
          <a:bodyPr wrap="square">
            <a:noAutofit/>
          </a:bodyPr>
          <a:lstStyle>
            <a:lvl1pPr marL="0" indent="0">
              <a:buNone/>
              <a:defRPr lang="en-GB" sz="1600" kern="1200" baseline="0" dirty="0" smtClean="0">
                <a:solidFill>
                  <a:schemeClr val="accent1"/>
                </a:solidFill>
                <a:latin typeface="+mn-lt"/>
                <a:ea typeface="+mn-ea"/>
                <a:cs typeface="+mn-cs"/>
              </a:defRPr>
            </a:lvl1pPr>
          </a:lstStyle>
          <a:p>
            <a:r>
              <a:rPr lang="en-US"/>
              <a:t>Click to add Picture</a:t>
            </a:r>
            <a:endParaRPr lang="en-GB"/>
          </a:p>
        </p:txBody>
      </p:sp>
      <p:sp>
        <p:nvSpPr>
          <p:cNvPr id="8" name="Text Placeholder 8">
            <a:extLst>
              <a:ext uri="{FF2B5EF4-FFF2-40B4-BE49-F238E27FC236}">
                <a16:creationId xmlns:a16="http://schemas.microsoft.com/office/drawing/2014/main" id="{DC6E0E0E-BA2D-48E5-99EB-12291FFCA58A}"/>
              </a:ext>
            </a:extLst>
          </p:cNvPr>
          <p:cNvSpPr>
            <a:spLocks noGrp="1"/>
          </p:cNvSpPr>
          <p:nvPr>
            <p:ph type="body" sz="quarter" idx="18" hasCustomPrompt="1"/>
          </p:nvPr>
        </p:nvSpPr>
        <p:spPr>
          <a:xfrm>
            <a:off x="141104" y="6465253"/>
            <a:ext cx="6925520" cy="322262"/>
          </a:xfrm>
          <a:prstGeom prst="rect">
            <a:avLst/>
          </a:prstGeom>
          <a:solidFill>
            <a:srgbClr val="120742"/>
          </a:solidFill>
        </p:spPr>
        <p:txBody>
          <a:bodyPr anchor="ctr"/>
          <a:lstStyle>
            <a:lvl1pPr marL="0" indent="0">
              <a:buNone/>
              <a:defRPr sz="1400" b="0" i="0" baseline="0">
                <a:solidFill>
                  <a:schemeClr val="bg1"/>
                </a:solidFill>
              </a:defRPr>
            </a:lvl1pPr>
          </a:lstStyle>
          <a:p>
            <a:pPr lvl="0"/>
            <a:r>
              <a:rPr lang="en-GB"/>
              <a:t>Image label (Locations)</a:t>
            </a:r>
            <a:endParaRPr lang="en-US"/>
          </a:p>
        </p:txBody>
      </p:sp>
      <p:sp>
        <p:nvSpPr>
          <p:cNvPr id="9" name="Slide Number Placeholder 5">
            <a:extLst>
              <a:ext uri="{FF2B5EF4-FFF2-40B4-BE49-F238E27FC236}">
                <a16:creationId xmlns:a16="http://schemas.microsoft.com/office/drawing/2014/main" id="{239EBE0A-426C-9D46-912A-83AB28C0D5FC}"/>
              </a:ext>
            </a:extLst>
          </p:cNvPr>
          <p:cNvSpPr>
            <a:spLocks noGrp="1"/>
          </p:cNvSpPr>
          <p:nvPr>
            <p:ph type="sldNum" sz="quarter" idx="4"/>
          </p:nvPr>
        </p:nvSpPr>
        <p:spPr>
          <a:xfrm>
            <a:off x="8610600" y="6356350"/>
            <a:ext cx="3272030" cy="365125"/>
          </a:xfrm>
          <a:prstGeom prst="rect">
            <a:avLst/>
          </a:prstGeom>
        </p:spPr>
        <p:txBody>
          <a:bodyPr vert="horz" lIns="91440" tIns="45720" rIns="91440" bIns="45720" rtlCol="0" anchor="ctr"/>
          <a:lstStyle>
            <a:lvl1pPr algn="r">
              <a:defRPr sz="1200" baseline="0">
                <a:solidFill>
                  <a:schemeClr val="tx1">
                    <a:tint val="75000"/>
                  </a:schemeClr>
                </a:solidFill>
                <a:latin typeface="Arial" panose="020B0604020202020204" pitchFamily="34" charset="0"/>
              </a:defRPr>
            </a:lvl1pPr>
          </a:lstStyle>
          <a:p>
            <a:fld id="{FBE75506-EA2C-084A-BE64-DAB3BDCD7D3B}" type="slidenum">
              <a:rPr lang="en-US" smtClean="0"/>
              <a:pPr/>
              <a:t>‹#›</a:t>
            </a:fld>
            <a:endParaRPr lang="en-US"/>
          </a:p>
        </p:txBody>
      </p:sp>
    </p:spTree>
    <p:extLst>
      <p:ext uri="{BB962C8B-B14F-4D97-AF65-F5344CB8AC3E}">
        <p14:creationId xmlns:p14="http://schemas.microsoft.com/office/powerpoint/2010/main" val="4515131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vider_Red">
    <p:spTree>
      <p:nvGrpSpPr>
        <p:cNvPr id="1" name=""/>
        <p:cNvGrpSpPr/>
        <p:nvPr/>
      </p:nvGrpSpPr>
      <p:grpSpPr>
        <a:xfrm>
          <a:off x="0" y="0"/>
          <a:ext cx="0" cy="0"/>
          <a:chOff x="0" y="0"/>
          <a:chExt cx="0" cy="0"/>
        </a:xfrm>
      </p:grpSpPr>
      <p:sp>
        <p:nvSpPr>
          <p:cNvPr id="13" name="Rectangle 12" descr="Red">
            <a:extLst>
              <a:ext uri="{FF2B5EF4-FFF2-40B4-BE49-F238E27FC236}">
                <a16:creationId xmlns:a16="http://schemas.microsoft.com/office/drawing/2014/main" id="{2D90F0AD-A8D2-7F49-B15F-55C6715B58F8}"/>
              </a:ext>
              <a:ext uri="{C183D7F6-B498-43B3-948B-1728B52AA6E4}">
                <adec:decorative xmlns:adec="http://schemas.microsoft.com/office/drawing/2017/decorative" val="0"/>
              </a:ext>
            </a:extLst>
          </p:cNvPr>
          <p:cNvSpPr/>
          <p:nvPr userDrawn="1"/>
        </p:nvSpPr>
        <p:spPr>
          <a:xfrm>
            <a:off x="7359127" y="952501"/>
            <a:ext cx="3791983" cy="49333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C4C28773-62A5-3B42-88FB-417CDAFBF530}"/>
              </a:ext>
            </a:extLst>
          </p:cNvPr>
          <p:cNvSpPr>
            <a:spLocks noGrp="1"/>
          </p:cNvSpPr>
          <p:nvPr>
            <p:ph type="title" hasCustomPrompt="1"/>
          </p:nvPr>
        </p:nvSpPr>
        <p:spPr>
          <a:xfrm>
            <a:off x="7679149" y="3216036"/>
            <a:ext cx="3141553" cy="425927"/>
          </a:xfrm>
          <a:prstGeom prst="rect">
            <a:avLst/>
          </a:prstGeom>
        </p:spPr>
        <p:txBody>
          <a:bodyPr anchor="b" anchorCtr="0"/>
          <a:lstStyle>
            <a:lvl1pPr>
              <a:defRPr sz="3200" cap="none" baseline="0">
                <a:solidFill>
                  <a:schemeClr val="bg1"/>
                </a:solidFill>
                <a:latin typeface="Arial Black" panose="020B0604020202020204" pitchFamily="34" charset="0"/>
              </a:defRPr>
            </a:lvl1pPr>
          </a:lstStyle>
          <a:p>
            <a:r>
              <a:rPr lang="en-GB"/>
              <a:t>Title</a:t>
            </a:r>
            <a:endParaRPr lang="en-US"/>
          </a:p>
        </p:txBody>
      </p:sp>
      <p:sp>
        <p:nvSpPr>
          <p:cNvPr id="4" name="Text Placeholder 3">
            <a:extLst>
              <a:ext uri="{FF2B5EF4-FFF2-40B4-BE49-F238E27FC236}">
                <a16:creationId xmlns:a16="http://schemas.microsoft.com/office/drawing/2014/main" id="{D015FB4C-4EAB-1546-8FCE-BC73C0F9769D}"/>
              </a:ext>
            </a:extLst>
          </p:cNvPr>
          <p:cNvSpPr>
            <a:spLocks noGrp="1"/>
          </p:cNvSpPr>
          <p:nvPr>
            <p:ph type="body" sz="quarter" idx="15" hasCustomPrompt="1"/>
          </p:nvPr>
        </p:nvSpPr>
        <p:spPr>
          <a:xfrm>
            <a:off x="7679149" y="3741737"/>
            <a:ext cx="3141552" cy="1842317"/>
          </a:xfrm>
          <a:prstGeom prst="rect">
            <a:avLst/>
          </a:prstGeom>
        </p:spPr>
        <p:txBody>
          <a:bodyPr/>
          <a:lstStyle>
            <a:lvl1pPr marL="0" indent="0">
              <a:buNone/>
              <a:defRPr sz="2400" baseline="0">
                <a:solidFill>
                  <a:schemeClr val="bg1"/>
                </a:solidFill>
              </a:defRPr>
            </a:lvl1pPr>
          </a:lstStyle>
          <a:p>
            <a:pPr lvl="0"/>
            <a:r>
              <a:rPr lang="en-GB"/>
              <a:t>Click to add a short copy</a:t>
            </a:r>
            <a:endParaRPr lang="en-US"/>
          </a:p>
        </p:txBody>
      </p:sp>
      <p:sp>
        <p:nvSpPr>
          <p:cNvPr id="8" name="Picture Placeholder 7">
            <a:extLst>
              <a:ext uri="{FF2B5EF4-FFF2-40B4-BE49-F238E27FC236}">
                <a16:creationId xmlns:a16="http://schemas.microsoft.com/office/drawing/2014/main" id="{B19B5CF3-B191-481F-A975-3BF9A9945F0B}"/>
              </a:ext>
            </a:extLst>
          </p:cNvPr>
          <p:cNvSpPr>
            <a:spLocks noGrp="1"/>
          </p:cNvSpPr>
          <p:nvPr>
            <p:ph type="pic" sz="quarter" idx="17" hasCustomPrompt="1"/>
          </p:nvPr>
        </p:nvSpPr>
        <p:spPr>
          <a:xfrm>
            <a:off x="0" y="0"/>
            <a:ext cx="8107680" cy="6858000"/>
          </a:xfrm>
          <a:custGeom>
            <a:avLst/>
            <a:gdLst>
              <a:gd name="connsiteX0" fmla="*/ 0 w 8107680"/>
              <a:gd name="connsiteY0" fmla="*/ 0 h 6858000"/>
              <a:gd name="connsiteX1" fmla="*/ 8107680 w 8107680"/>
              <a:gd name="connsiteY1" fmla="*/ 0 h 6858000"/>
              <a:gd name="connsiteX2" fmla="*/ 8107680 w 8107680"/>
              <a:gd name="connsiteY2" fmla="*/ 6858000 h 6858000"/>
              <a:gd name="connsiteX3" fmla="*/ 0 w 810768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07680" h="6858000">
                <a:moveTo>
                  <a:pt x="0" y="0"/>
                </a:moveTo>
                <a:lnTo>
                  <a:pt x="8107680" y="0"/>
                </a:lnTo>
                <a:lnTo>
                  <a:pt x="8107680" y="6858000"/>
                </a:lnTo>
                <a:lnTo>
                  <a:pt x="0" y="6858000"/>
                </a:lnTo>
                <a:close/>
              </a:path>
            </a:pathLst>
          </a:custGeom>
        </p:spPr>
        <p:txBody>
          <a:bodyPr wrap="square">
            <a:noAutofit/>
          </a:bodyPr>
          <a:lstStyle>
            <a:lvl1pPr marL="0" indent="0">
              <a:buNone/>
              <a:defRPr lang="en-GB" sz="1600" kern="1200" baseline="0" dirty="0" smtClean="0">
                <a:solidFill>
                  <a:schemeClr val="accent1"/>
                </a:solidFill>
                <a:latin typeface="+mn-lt"/>
                <a:ea typeface="+mn-ea"/>
                <a:cs typeface="+mn-cs"/>
              </a:defRPr>
            </a:lvl1pPr>
          </a:lstStyle>
          <a:p>
            <a:r>
              <a:rPr lang="en-US"/>
              <a:t>Click to add Picture</a:t>
            </a:r>
            <a:endParaRPr lang="en-GB"/>
          </a:p>
        </p:txBody>
      </p:sp>
      <p:sp>
        <p:nvSpPr>
          <p:cNvPr id="10" name="Text Placeholder 8">
            <a:extLst>
              <a:ext uri="{FF2B5EF4-FFF2-40B4-BE49-F238E27FC236}">
                <a16:creationId xmlns:a16="http://schemas.microsoft.com/office/drawing/2014/main" id="{6A672AB4-D24F-4ECB-8506-139C950CB8E0}"/>
              </a:ext>
            </a:extLst>
          </p:cNvPr>
          <p:cNvSpPr>
            <a:spLocks noGrp="1"/>
          </p:cNvSpPr>
          <p:nvPr>
            <p:ph type="body" sz="quarter" idx="18" hasCustomPrompt="1"/>
          </p:nvPr>
        </p:nvSpPr>
        <p:spPr>
          <a:xfrm>
            <a:off x="141104" y="6465253"/>
            <a:ext cx="6925520" cy="322262"/>
          </a:xfrm>
          <a:prstGeom prst="rect">
            <a:avLst/>
          </a:prstGeom>
          <a:solidFill>
            <a:srgbClr val="120742"/>
          </a:solidFill>
        </p:spPr>
        <p:txBody>
          <a:bodyPr anchor="ctr"/>
          <a:lstStyle>
            <a:lvl1pPr marL="0" indent="0">
              <a:buNone/>
              <a:defRPr sz="1400" b="0" i="0" baseline="0">
                <a:solidFill>
                  <a:schemeClr val="bg1"/>
                </a:solidFill>
              </a:defRPr>
            </a:lvl1pPr>
          </a:lstStyle>
          <a:p>
            <a:pPr lvl="0"/>
            <a:r>
              <a:rPr lang="en-GB"/>
              <a:t>Image label (Locations)</a:t>
            </a:r>
            <a:endParaRPr lang="en-US"/>
          </a:p>
        </p:txBody>
      </p:sp>
      <p:sp>
        <p:nvSpPr>
          <p:cNvPr id="9" name="Slide Number Placeholder 5">
            <a:extLst>
              <a:ext uri="{FF2B5EF4-FFF2-40B4-BE49-F238E27FC236}">
                <a16:creationId xmlns:a16="http://schemas.microsoft.com/office/drawing/2014/main" id="{239EBE0A-426C-9D46-912A-83AB28C0D5FC}"/>
              </a:ext>
            </a:extLst>
          </p:cNvPr>
          <p:cNvSpPr>
            <a:spLocks noGrp="1"/>
          </p:cNvSpPr>
          <p:nvPr>
            <p:ph type="sldNum" sz="quarter" idx="4"/>
          </p:nvPr>
        </p:nvSpPr>
        <p:spPr>
          <a:xfrm>
            <a:off x="8610600" y="6356350"/>
            <a:ext cx="3272030" cy="365125"/>
          </a:xfrm>
          <a:prstGeom prst="rect">
            <a:avLst/>
          </a:prstGeom>
        </p:spPr>
        <p:txBody>
          <a:bodyPr vert="horz" lIns="91440" tIns="45720" rIns="91440" bIns="45720" rtlCol="0" anchor="ctr"/>
          <a:lstStyle>
            <a:lvl1pPr algn="r">
              <a:defRPr sz="1200" baseline="0">
                <a:solidFill>
                  <a:schemeClr val="tx1">
                    <a:tint val="75000"/>
                  </a:schemeClr>
                </a:solidFill>
                <a:latin typeface="Arial" panose="020B0604020202020204" pitchFamily="34" charset="0"/>
              </a:defRPr>
            </a:lvl1pPr>
          </a:lstStyle>
          <a:p>
            <a:fld id="{FBE75506-EA2C-084A-BE64-DAB3BDCD7D3B}" type="slidenum">
              <a:rPr lang="en-US" smtClean="0"/>
              <a:pPr/>
              <a:t>‹#›</a:t>
            </a:fld>
            <a:endParaRPr lang="en-US"/>
          </a:p>
        </p:txBody>
      </p:sp>
    </p:spTree>
    <p:extLst>
      <p:ext uri="{BB962C8B-B14F-4D97-AF65-F5344CB8AC3E}">
        <p14:creationId xmlns:p14="http://schemas.microsoft.com/office/powerpoint/2010/main" val="41179114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_Open pag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7" name="Content Placeholder 3">
            <a:extLst>
              <a:ext uri="{FF2B5EF4-FFF2-40B4-BE49-F238E27FC236}">
                <a16:creationId xmlns:a16="http://schemas.microsoft.com/office/drawing/2014/main" id="{694CE70A-EC6D-3745-9B50-79A28BAC6783}"/>
              </a:ext>
            </a:extLst>
          </p:cNvPr>
          <p:cNvSpPr>
            <a:spLocks noGrp="1"/>
          </p:cNvSpPr>
          <p:nvPr>
            <p:ph sz="quarter" idx="10" hasCustomPrompt="1"/>
          </p:nvPr>
        </p:nvSpPr>
        <p:spPr>
          <a:xfrm>
            <a:off x="325439" y="1157898"/>
            <a:ext cx="11561761" cy="4971439"/>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8" name="Picture Placeholder 4">
            <a:extLst>
              <a:ext uri="{FF2B5EF4-FFF2-40B4-BE49-F238E27FC236}">
                <a16:creationId xmlns:a16="http://schemas.microsoft.com/office/drawing/2014/main" id="{C4294F47-FB48-493F-A8F5-2877E70A7719}"/>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3" name="Picture 2">
            <a:extLst>
              <a:ext uri="{FF2B5EF4-FFF2-40B4-BE49-F238E27FC236}">
                <a16:creationId xmlns:a16="http://schemas.microsoft.com/office/drawing/2014/main" id="{15F08304-1D7C-4DB5-A9A4-0A4AE1FE63DD}"/>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6" name="Picture 5" descr="A logo with blue and red text&#10;&#10;Description automatically generated">
            <a:extLst>
              <a:ext uri="{FF2B5EF4-FFF2-40B4-BE49-F238E27FC236}">
                <a16:creationId xmlns:a16="http://schemas.microsoft.com/office/drawing/2014/main" id="{E87C1C7A-7C46-020C-E0A3-F2792C6148B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979919212"/>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_Open page_Sub_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0" name="Content Placeholder 3">
            <a:extLst>
              <a:ext uri="{FF2B5EF4-FFF2-40B4-BE49-F238E27FC236}">
                <a16:creationId xmlns:a16="http://schemas.microsoft.com/office/drawing/2014/main" id="{1FEA8EB3-AEAF-43ED-A733-0838A3E6CDBA}"/>
              </a:ext>
            </a:extLst>
          </p:cNvPr>
          <p:cNvSpPr>
            <a:spLocks noGrp="1"/>
          </p:cNvSpPr>
          <p:nvPr>
            <p:ph sz="quarter" idx="15"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7" name="Content Placeholder 3">
            <a:extLst>
              <a:ext uri="{FF2B5EF4-FFF2-40B4-BE49-F238E27FC236}">
                <a16:creationId xmlns:a16="http://schemas.microsoft.com/office/drawing/2014/main" id="{694CE70A-EC6D-3745-9B50-79A28BAC6783}"/>
              </a:ext>
            </a:extLst>
          </p:cNvPr>
          <p:cNvSpPr>
            <a:spLocks noGrp="1"/>
          </p:cNvSpPr>
          <p:nvPr>
            <p:ph sz="quarter" idx="10" hasCustomPrompt="1"/>
          </p:nvPr>
        </p:nvSpPr>
        <p:spPr>
          <a:xfrm>
            <a:off x="325439" y="1683866"/>
            <a:ext cx="11561761" cy="4463577"/>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9" name="Picture Placeholder 4">
            <a:extLst>
              <a:ext uri="{FF2B5EF4-FFF2-40B4-BE49-F238E27FC236}">
                <a16:creationId xmlns:a16="http://schemas.microsoft.com/office/drawing/2014/main" id="{50F89AB6-EF92-4E49-981B-06A9965CAC19}"/>
              </a:ext>
              <a:ext uri="{C183D7F6-B498-43B3-948B-1728B52AA6E4}">
                <adec:decorative xmlns:adec="http://schemas.microsoft.com/office/drawing/2017/decorative" val="0"/>
              </a:ext>
            </a:extLst>
          </p:cNvPr>
          <p:cNvSpPr>
            <a:spLocks noGrp="1"/>
          </p:cNvSpPr>
          <p:nvPr>
            <p:ph type="pic" sz="quarter" idx="16"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1" name="Picture 10">
            <a:extLst>
              <a:ext uri="{FF2B5EF4-FFF2-40B4-BE49-F238E27FC236}">
                <a16:creationId xmlns:a16="http://schemas.microsoft.com/office/drawing/2014/main" id="{1451CFEE-B823-9A4D-ABE9-715015314F8A}"/>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7DBAC715-BFB9-A4D6-347F-3E6BA9BC149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1687540676"/>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_Open page_2 Graph Placeholder">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DA84CA69-624D-400B-B106-185981A31CB1}"/>
              </a:ext>
            </a:extLst>
          </p:cNvPr>
          <p:cNvSpPr>
            <a:spLocks noGrp="1"/>
          </p:cNvSpPr>
          <p:nvPr>
            <p:ph sz="quarter" idx="15"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6" name="Content Placeholder 3">
            <a:extLst>
              <a:ext uri="{FF2B5EF4-FFF2-40B4-BE49-F238E27FC236}">
                <a16:creationId xmlns:a16="http://schemas.microsoft.com/office/drawing/2014/main" id="{9C279765-89B8-4B4B-AB16-7C072BEF08E9}"/>
              </a:ext>
            </a:extLst>
          </p:cNvPr>
          <p:cNvSpPr>
            <a:spLocks noGrp="1"/>
          </p:cNvSpPr>
          <p:nvPr>
            <p:ph sz="quarter" idx="18" hasCustomPrompt="1"/>
          </p:nvPr>
        </p:nvSpPr>
        <p:spPr>
          <a:xfrm>
            <a:off x="325439" y="1683426"/>
            <a:ext cx="11561761" cy="678774"/>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2600325"/>
            <a:ext cx="5649566" cy="3538538"/>
          </a:xfrm>
          <a:prstGeom prst="rect">
            <a:avLst/>
          </a:prstGeom>
        </p:spPr>
        <p:txBody>
          <a:bodyPr tIns="0" bIns="0"/>
          <a:lstStyle>
            <a:lvl1pPr>
              <a:defRPr lang="en-US" sz="1600" baseline="0" dirty="0" smtClean="0">
                <a:solidFill>
                  <a:schemeClr val="accent1"/>
                </a:solidFill>
              </a:defRPr>
            </a:lvl1pPr>
          </a:lstStyle>
          <a:p>
            <a:pPr marL="0" lvl="0" indent="0">
              <a:lnSpc>
                <a:spcPct val="100000"/>
              </a:lnSpc>
              <a:spcBef>
                <a:spcPts val="0"/>
              </a:spcBef>
              <a:spcAft>
                <a:spcPts val="600"/>
              </a:spcAft>
              <a:buClr>
                <a:srgbClr val="E41F18"/>
              </a:buClr>
              <a:buNone/>
            </a:pPr>
            <a:r>
              <a:rPr lang="en-US"/>
              <a:t>Click to add Chart/Graph/Image</a:t>
            </a:r>
          </a:p>
        </p:txBody>
      </p:sp>
      <p:sp>
        <p:nvSpPr>
          <p:cNvPr id="11" name="Content Placeholder 9">
            <a:extLst>
              <a:ext uri="{FF2B5EF4-FFF2-40B4-BE49-F238E27FC236}">
                <a16:creationId xmlns:a16="http://schemas.microsoft.com/office/drawing/2014/main" id="{7521B2AA-EC5B-43B0-8A6C-6BE4FF3832BB}"/>
              </a:ext>
            </a:extLst>
          </p:cNvPr>
          <p:cNvSpPr>
            <a:spLocks noGrp="1"/>
          </p:cNvSpPr>
          <p:nvPr>
            <p:ph sz="quarter" idx="17" hasCustomPrompt="1"/>
          </p:nvPr>
        </p:nvSpPr>
        <p:spPr>
          <a:xfrm>
            <a:off x="6228582" y="2600325"/>
            <a:ext cx="5649566" cy="3538538"/>
          </a:xfrm>
          <a:prstGeom prst="rect">
            <a:avLst/>
          </a:prstGeom>
        </p:spPr>
        <p:txBody>
          <a:bodyPr tIns="0" bIns="0"/>
          <a:lstStyle>
            <a:lvl1pPr>
              <a:lnSpc>
                <a:spcPct val="100000"/>
              </a:lnSpc>
              <a:spcBef>
                <a:spcPts val="0"/>
              </a:spcBef>
              <a:defRPr lang="en-US" sz="1600" kern="1200" baseline="0" dirty="0" smtClean="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Clr>
                <a:srgbClr val="E41F18"/>
              </a:buClr>
              <a:buFont typeface="Arial" panose="020B0604020202020204" pitchFamily="34" charset="0"/>
              <a:buNone/>
            </a:pPr>
            <a:r>
              <a:rPr lang="en-US"/>
              <a:t>Click to add Chart/Graph/Image</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2" name="Picture Placeholder 4">
            <a:extLst>
              <a:ext uri="{FF2B5EF4-FFF2-40B4-BE49-F238E27FC236}">
                <a16:creationId xmlns:a16="http://schemas.microsoft.com/office/drawing/2014/main" id="{627E6AC7-39E2-3E47-B374-4D873C8FB1E5}"/>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3" name="Picture 12">
            <a:extLst>
              <a:ext uri="{FF2B5EF4-FFF2-40B4-BE49-F238E27FC236}">
                <a16:creationId xmlns:a16="http://schemas.microsoft.com/office/drawing/2014/main" id="{DB018FEC-D8C0-A04E-86F3-AE4142522968}"/>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D24A8F1F-A4BB-8B8F-2B24-8AA8D87C090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3872214724"/>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Content_Open page_2 Graph Placeholder">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6" name="Content Placeholder 3">
            <a:extLst>
              <a:ext uri="{FF2B5EF4-FFF2-40B4-BE49-F238E27FC236}">
                <a16:creationId xmlns:a16="http://schemas.microsoft.com/office/drawing/2014/main" id="{9C279765-89B8-4B4B-AB16-7C072BEF08E9}"/>
              </a:ext>
            </a:extLst>
          </p:cNvPr>
          <p:cNvSpPr>
            <a:spLocks noGrp="1"/>
          </p:cNvSpPr>
          <p:nvPr>
            <p:ph sz="quarter" idx="18" hasCustomPrompt="1"/>
          </p:nvPr>
        </p:nvSpPr>
        <p:spPr>
          <a:xfrm>
            <a:off x="325439" y="1159183"/>
            <a:ext cx="11561761" cy="678774"/>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5" name="Content Placeholder 3">
            <a:extLst>
              <a:ext uri="{FF2B5EF4-FFF2-40B4-BE49-F238E27FC236}">
                <a16:creationId xmlns:a16="http://schemas.microsoft.com/office/drawing/2014/main" id="{DA84CA69-624D-400B-B106-185981A31CB1}"/>
              </a:ext>
            </a:extLst>
          </p:cNvPr>
          <p:cNvSpPr>
            <a:spLocks noGrp="1"/>
          </p:cNvSpPr>
          <p:nvPr>
            <p:ph sz="quarter" idx="15" hasCustomPrompt="1"/>
          </p:nvPr>
        </p:nvSpPr>
        <p:spPr>
          <a:xfrm>
            <a:off x="325440" y="2065000"/>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2600325"/>
            <a:ext cx="5649566" cy="3538538"/>
          </a:xfrm>
          <a:prstGeom prst="rect">
            <a:avLst/>
          </a:prstGeom>
        </p:spPr>
        <p:txBody>
          <a:bodyPr tIns="0" bIns="0"/>
          <a:lstStyle>
            <a:lvl1pPr>
              <a:defRPr lang="en-US" sz="1600" baseline="0" dirty="0" smtClean="0">
                <a:solidFill>
                  <a:schemeClr val="accent1"/>
                </a:solidFill>
              </a:defRPr>
            </a:lvl1pPr>
          </a:lstStyle>
          <a:p>
            <a:pPr marL="0" lvl="0" indent="0">
              <a:lnSpc>
                <a:spcPct val="100000"/>
              </a:lnSpc>
              <a:spcBef>
                <a:spcPts val="0"/>
              </a:spcBef>
              <a:spcAft>
                <a:spcPts val="600"/>
              </a:spcAft>
              <a:buClr>
                <a:srgbClr val="E41F18"/>
              </a:buClr>
              <a:buNone/>
            </a:pPr>
            <a:r>
              <a:rPr lang="en-US"/>
              <a:t>Click to add Chart/Graph/Image</a:t>
            </a:r>
          </a:p>
        </p:txBody>
      </p:sp>
      <p:sp>
        <p:nvSpPr>
          <p:cNvPr id="12" name="Content Placeholder 3">
            <a:extLst>
              <a:ext uri="{FF2B5EF4-FFF2-40B4-BE49-F238E27FC236}">
                <a16:creationId xmlns:a16="http://schemas.microsoft.com/office/drawing/2014/main" id="{BAC9CFCE-90A3-46F0-A6A3-A6121A3B2E7C}"/>
              </a:ext>
            </a:extLst>
          </p:cNvPr>
          <p:cNvSpPr>
            <a:spLocks noGrp="1"/>
          </p:cNvSpPr>
          <p:nvPr>
            <p:ph sz="quarter" idx="19" hasCustomPrompt="1"/>
          </p:nvPr>
        </p:nvSpPr>
        <p:spPr>
          <a:xfrm>
            <a:off x="6228582" y="2065000"/>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1" name="Content Placeholder 9">
            <a:extLst>
              <a:ext uri="{FF2B5EF4-FFF2-40B4-BE49-F238E27FC236}">
                <a16:creationId xmlns:a16="http://schemas.microsoft.com/office/drawing/2014/main" id="{7521B2AA-EC5B-43B0-8A6C-6BE4FF3832BB}"/>
              </a:ext>
            </a:extLst>
          </p:cNvPr>
          <p:cNvSpPr>
            <a:spLocks noGrp="1"/>
          </p:cNvSpPr>
          <p:nvPr>
            <p:ph sz="quarter" idx="17" hasCustomPrompt="1"/>
          </p:nvPr>
        </p:nvSpPr>
        <p:spPr>
          <a:xfrm>
            <a:off x="6228582" y="2600325"/>
            <a:ext cx="5649566" cy="3538538"/>
          </a:xfrm>
          <a:prstGeom prst="rect">
            <a:avLst/>
          </a:prstGeom>
        </p:spPr>
        <p:txBody>
          <a:bodyPr tIns="0" bIns="0"/>
          <a:lstStyle>
            <a:lvl1pPr>
              <a:lnSpc>
                <a:spcPct val="100000"/>
              </a:lnSpc>
              <a:spcBef>
                <a:spcPts val="0"/>
              </a:spcBef>
              <a:defRPr lang="en-US" sz="1600" kern="1200" baseline="0" dirty="0" smtClean="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Clr>
                <a:srgbClr val="E41F18"/>
              </a:buClr>
              <a:buFont typeface="Arial" panose="020B0604020202020204" pitchFamily="34" charset="0"/>
              <a:buNone/>
            </a:pPr>
            <a:r>
              <a:rPr lang="en-US"/>
              <a:t>Click to add Chart/Graph/Image</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3" name="Picture Placeholder 4">
            <a:extLst>
              <a:ext uri="{FF2B5EF4-FFF2-40B4-BE49-F238E27FC236}">
                <a16:creationId xmlns:a16="http://schemas.microsoft.com/office/drawing/2014/main" id="{63586CC4-DABB-2D4F-BFD0-C29AC252710A}"/>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4" name="Picture 13">
            <a:extLst>
              <a:ext uri="{FF2B5EF4-FFF2-40B4-BE49-F238E27FC236}">
                <a16:creationId xmlns:a16="http://schemas.microsoft.com/office/drawing/2014/main" id="{DC4CC767-77DE-1F47-85B9-952129BA576A}"/>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90A725BE-10D3-6745-72D2-1BBB5443352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3606182154"/>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Content_Open page_2 Graph Placeholder">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DA84CA69-624D-400B-B106-185981A31CB1}"/>
              </a:ext>
            </a:extLst>
          </p:cNvPr>
          <p:cNvSpPr>
            <a:spLocks noGrp="1"/>
          </p:cNvSpPr>
          <p:nvPr>
            <p:ph sz="quarter" idx="15" hasCustomPrompt="1"/>
          </p:nvPr>
        </p:nvSpPr>
        <p:spPr>
          <a:xfrm>
            <a:off x="325440"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6" name="Content Placeholder 3">
            <a:extLst>
              <a:ext uri="{FF2B5EF4-FFF2-40B4-BE49-F238E27FC236}">
                <a16:creationId xmlns:a16="http://schemas.microsoft.com/office/drawing/2014/main" id="{9C279765-89B8-4B4B-AB16-7C072BEF08E9}"/>
              </a:ext>
            </a:extLst>
          </p:cNvPr>
          <p:cNvSpPr>
            <a:spLocks noGrp="1"/>
          </p:cNvSpPr>
          <p:nvPr>
            <p:ph sz="quarter" idx="18" hasCustomPrompt="1"/>
          </p:nvPr>
        </p:nvSpPr>
        <p:spPr>
          <a:xfrm>
            <a:off x="325440" y="1683426"/>
            <a:ext cx="5649566" cy="678774"/>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2600325"/>
            <a:ext cx="5649566" cy="3538538"/>
          </a:xfrm>
          <a:prstGeom prst="rect">
            <a:avLst/>
          </a:prstGeom>
        </p:spPr>
        <p:txBody>
          <a:bodyPr tIns="0" bIns="0"/>
          <a:lstStyle>
            <a:lvl1pPr>
              <a:defRPr lang="en-US" sz="1600" baseline="0" dirty="0" smtClean="0">
                <a:solidFill>
                  <a:schemeClr val="accent1"/>
                </a:solidFill>
              </a:defRPr>
            </a:lvl1pPr>
          </a:lstStyle>
          <a:p>
            <a:pPr marL="0" lvl="0" indent="0">
              <a:lnSpc>
                <a:spcPct val="100000"/>
              </a:lnSpc>
              <a:spcBef>
                <a:spcPts val="0"/>
              </a:spcBef>
              <a:spcAft>
                <a:spcPts val="600"/>
              </a:spcAft>
              <a:buClr>
                <a:srgbClr val="E41F18"/>
              </a:buClr>
              <a:buNone/>
            </a:pPr>
            <a:r>
              <a:rPr lang="en-US"/>
              <a:t>Click to add Chart/Graph/Image</a:t>
            </a:r>
          </a:p>
        </p:txBody>
      </p:sp>
      <p:sp>
        <p:nvSpPr>
          <p:cNvPr id="12" name="Content Placeholder 3">
            <a:extLst>
              <a:ext uri="{FF2B5EF4-FFF2-40B4-BE49-F238E27FC236}">
                <a16:creationId xmlns:a16="http://schemas.microsoft.com/office/drawing/2014/main" id="{D63707EB-C232-46ED-86F2-D4669D03038E}"/>
              </a:ext>
            </a:extLst>
          </p:cNvPr>
          <p:cNvSpPr>
            <a:spLocks noGrp="1"/>
          </p:cNvSpPr>
          <p:nvPr>
            <p:ph sz="quarter" idx="19" hasCustomPrompt="1"/>
          </p:nvPr>
        </p:nvSpPr>
        <p:spPr>
          <a:xfrm>
            <a:off x="6228582"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3" name="Content Placeholder 3">
            <a:extLst>
              <a:ext uri="{FF2B5EF4-FFF2-40B4-BE49-F238E27FC236}">
                <a16:creationId xmlns:a16="http://schemas.microsoft.com/office/drawing/2014/main" id="{65462C8B-E0BC-458E-98BE-7B1A2D4B415A}"/>
              </a:ext>
            </a:extLst>
          </p:cNvPr>
          <p:cNvSpPr>
            <a:spLocks noGrp="1"/>
          </p:cNvSpPr>
          <p:nvPr>
            <p:ph sz="quarter" idx="20" hasCustomPrompt="1"/>
          </p:nvPr>
        </p:nvSpPr>
        <p:spPr>
          <a:xfrm>
            <a:off x="6228582" y="1683426"/>
            <a:ext cx="5649566" cy="678774"/>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1" name="Content Placeholder 9">
            <a:extLst>
              <a:ext uri="{FF2B5EF4-FFF2-40B4-BE49-F238E27FC236}">
                <a16:creationId xmlns:a16="http://schemas.microsoft.com/office/drawing/2014/main" id="{7521B2AA-EC5B-43B0-8A6C-6BE4FF3832BB}"/>
              </a:ext>
            </a:extLst>
          </p:cNvPr>
          <p:cNvSpPr>
            <a:spLocks noGrp="1"/>
          </p:cNvSpPr>
          <p:nvPr>
            <p:ph sz="quarter" idx="17" hasCustomPrompt="1"/>
          </p:nvPr>
        </p:nvSpPr>
        <p:spPr>
          <a:xfrm>
            <a:off x="6228582" y="2600325"/>
            <a:ext cx="5649566" cy="3538538"/>
          </a:xfrm>
          <a:prstGeom prst="rect">
            <a:avLst/>
          </a:prstGeom>
        </p:spPr>
        <p:txBody>
          <a:bodyPr tIns="0" bIns="0"/>
          <a:lstStyle>
            <a:lvl1pPr>
              <a:lnSpc>
                <a:spcPct val="100000"/>
              </a:lnSpc>
              <a:spcBef>
                <a:spcPts val="0"/>
              </a:spcBef>
              <a:defRPr lang="en-US" sz="1600" kern="1200" baseline="0" dirty="0" smtClean="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Clr>
                <a:srgbClr val="E41F18"/>
              </a:buClr>
              <a:buFont typeface="Arial" panose="020B0604020202020204" pitchFamily="34" charset="0"/>
              <a:buNone/>
            </a:pPr>
            <a:r>
              <a:rPr lang="en-US"/>
              <a:t>Click to add Chart/Graph/Image</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8" name="Picture Placeholder 4">
            <a:extLst>
              <a:ext uri="{FF2B5EF4-FFF2-40B4-BE49-F238E27FC236}">
                <a16:creationId xmlns:a16="http://schemas.microsoft.com/office/drawing/2014/main" id="{0C70EEFD-4AD8-6A43-832A-205712F9BD7F}"/>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4" name="Picture 13">
            <a:extLst>
              <a:ext uri="{FF2B5EF4-FFF2-40B4-BE49-F238E27FC236}">
                <a16:creationId xmlns:a16="http://schemas.microsoft.com/office/drawing/2014/main" id="{5125BAB1-2160-8041-A15D-C196E49A12AC}"/>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8C93D42C-709A-9A46-A02C-3F48BE926AA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3672797650"/>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_Subtitle_Graph">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2" name="Content Placeholder 3">
            <a:extLst>
              <a:ext uri="{FF2B5EF4-FFF2-40B4-BE49-F238E27FC236}">
                <a16:creationId xmlns:a16="http://schemas.microsoft.com/office/drawing/2014/main" id="{CFA28A5D-BBBD-4531-AB19-30230F3896D1}"/>
              </a:ext>
            </a:extLst>
          </p:cNvPr>
          <p:cNvSpPr>
            <a:spLocks noGrp="1"/>
          </p:cNvSpPr>
          <p:nvPr>
            <p:ph sz="quarter" idx="15"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3" name="Content Placeholder 3">
            <a:extLst>
              <a:ext uri="{FF2B5EF4-FFF2-40B4-BE49-F238E27FC236}">
                <a16:creationId xmlns:a16="http://schemas.microsoft.com/office/drawing/2014/main" id="{6CDD2952-EC48-4368-A15E-602C698A4485}"/>
              </a:ext>
            </a:extLst>
          </p:cNvPr>
          <p:cNvSpPr>
            <a:spLocks noGrp="1"/>
          </p:cNvSpPr>
          <p:nvPr>
            <p:ph sz="quarter" idx="18" hasCustomPrompt="1"/>
          </p:nvPr>
        </p:nvSpPr>
        <p:spPr>
          <a:xfrm>
            <a:off x="325439" y="1683426"/>
            <a:ext cx="11561761" cy="678774"/>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8" y="2600325"/>
            <a:ext cx="11561761" cy="3538538"/>
          </a:xfrm>
          <a:prstGeom prst="rect">
            <a:avLst/>
          </a:prstGeom>
        </p:spPr>
        <p:txBody>
          <a:bodyPr tIns="0" bIns="0"/>
          <a:lstStyle>
            <a:lvl1pPr>
              <a:defRPr lang="en-US" sz="1600" baseline="0" dirty="0" smtClean="0">
                <a:solidFill>
                  <a:schemeClr val="accent1"/>
                </a:solidFill>
              </a:defRPr>
            </a:lvl1pPr>
          </a:lstStyle>
          <a:p>
            <a:pPr marL="0" lvl="0" indent="0">
              <a:lnSpc>
                <a:spcPct val="100000"/>
              </a:lnSpc>
              <a:spcBef>
                <a:spcPts val="0"/>
              </a:spcBef>
              <a:spcAft>
                <a:spcPts val="600"/>
              </a:spcAft>
              <a:buClr>
                <a:srgbClr val="E41F18"/>
              </a:buClr>
              <a:buNone/>
            </a:pPr>
            <a:r>
              <a:rPr lang="en-US"/>
              <a:t>Click to add Chart/Graph/Image</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1" name="Picture Placeholder 4">
            <a:extLst>
              <a:ext uri="{FF2B5EF4-FFF2-40B4-BE49-F238E27FC236}">
                <a16:creationId xmlns:a16="http://schemas.microsoft.com/office/drawing/2014/main" id="{624ACC40-DE07-034C-BD8D-55CE23D25E38}"/>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4" name="Picture 13">
            <a:extLst>
              <a:ext uri="{FF2B5EF4-FFF2-40B4-BE49-F238E27FC236}">
                <a16:creationId xmlns:a16="http://schemas.microsoft.com/office/drawing/2014/main" id="{D614169D-14EE-C94B-8635-9A995B85DEBD}"/>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B17EF4A0-BBFB-84A8-FD0F-4FFB6CE25A0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2351496292"/>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_Subtitle_Text_Graph">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F990DFBB-805D-41FA-8627-8AC4DCA99EC0}"/>
              </a:ext>
            </a:extLst>
          </p:cNvPr>
          <p:cNvSpPr>
            <a:spLocks noGrp="1"/>
          </p:cNvSpPr>
          <p:nvPr>
            <p:ph sz="quarter" idx="19"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1675285"/>
            <a:ext cx="5649566" cy="4464050"/>
          </a:xfrm>
          <a:prstGeom prst="rect">
            <a:avLst/>
          </a:prstGeom>
        </p:spPr>
        <p:txBody>
          <a:bodyPr tIns="0" bIns="0"/>
          <a:lstStyle>
            <a:lvl1pPr>
              <a:defRPr lang="en-US" sz="1600" kern="1200" baseline="0" dirty="0" smtClean="0">
                <a:solidFill>
                  <a:schemeClr val="accent1"/>
                </a:solidFill>
                <a:latin typeface="+mn-lt"/>
                <a:ea typeface="+mn-ea"/>
                <a:cs typeface="+mn-cs"/>
              </a:defRPr>
            </a:lvl1pPr>
          </a:lstStyle>
          <a:p>
            <a:pPr marL="0" lvl="0" indent="0" algn="l" defTabSz="914400" rtl="0" eaLnBrk="1" latinLnBrk="0" hangingPunct="1">
              <a:lnSpc>
                <a:spcPct val="100000"/>
              </a:lnSpc>
              <a:spcBef>
                <a:spcPts val="0"/>
              </a:spcBef>
              <a:spcAft>
                <a:spcPts val="600"/>
              </a:spcAft>
              <a:buClr>
                <a:srgbClr val="E41F18"/>
              </a:buClr>
              <a:buFont typeface="Arial" panose="020B0604020202020204" pitchFamily="34" charset="0"/>
              <a:buNone/>
            </a:pPr>
            <a:r>
              <a:rPr lang="en-US"/>
              <a:t>Click to add Chart/Graph/Image</a:t>
            </a:r>
          </a:p>
        </p:txBody>
      </p:sp>
      <p:sp>
        <p:nvSpPr>
          <p:cNvPr id="17" name="Content Placeholder 3">
            <a:extLst>
              <a:ext uri="{FF2B5EF4-FFF2-40B4-BE49-F238E27FC236}">
                <a16:creationId xmlns:a16="http://schemas.microsoft.com/office/drawing/2014/main" id="{7A517C04-0466-47B0-A0C7-EF69C32A6955}"/>
              </a:ext>
            </a:extLst>
          </p:cNvPr>
          <p:cNvSpPr>
            <a:spLocks noGrp="1"/>
          </p:cNvSpPr>
          <p:nvPr>
            <p:ph sz="quarter" idx="10" hasCustomPrompt="1"/>
          </p:nvPr>
        </p:nvSpPr>
        <p:spPr>
          <a:xfrm>
            <a:off x="6228784" y="1682752"/>
            <a:ext cx="5658416" cy="4446585"/>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1" name="Picture Placeholder 4">
            <a:extLst>
              <a:ext uri="{FF2B5EF4-FFF2-40B4-BE49-F238E27FC236}">
                <a16:creationId xmlns:a16="http://schemas.microsoft.com/office/drawing/2014/main" id="{88AAD741-6BD8-1E4A-9C50-E76F48C90AB9}"/>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2" name="Picture 11">
            <a:extLst>
              <a:ext uri="{FF2B5EF4-FFF2-40B4-BE49-F238E27FC236}">
                <a16:creationId xmlns:a16="http://schemas.microsoft.com/office/drawing/2014/main" id="{3CD806AD-8B58-154E-BF0B-195E7249FEBC}"/>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9EFDC180-8F20-9A23-F68B-F51EE646EA6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1159607991"/>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Content_Subtitle_Text_Graph">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F990DFBB-805D-41FA-8627-8AC4DCA99EC0}"/>
              </a:ext>
            </a:extLst>
          </p:cNvPr>
          <p:cNvSpPr>
            <a:spLocks noGrp="1"/>
          </p:cNvSpPr>
          <p:nvPr>
            <p:ph sz="quarter" idx="19" hasCustomPrompt="1"/>
          </p:nvPr>
        </p:nvSpPr>
        <p:spPr>
          <a:xfrm>
            <a:off x="325440"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1675285"/>
            <a:ext cx="5649566" cy="4464050"/>
          </a:xfrm>
          <a:prstGeom prst="rect">
            <a:avLst/>
          </a:prstGeom>
        </p:spPr>
        <p:txBody>
          <a:bodyPr tIns="0" bIns="0"/>
          <a:lstStyle>
            <a:lvl1pPr>
              <a:defRPr lang="en-US" sz="1600" kern="1200" baseline="0" dirty="0" smtClean="0">
                <a:solidFill>
                  <a:schemeClr val="accent1"/>
                </a:solidFill>
                <a:latin typeface="+mn-lt"/>
                <a:ea typeface="+mn-ea"/>
                <a:cs typeface="+mn-cs"/>
              </a:defRPr>
            </a:lvl1pPr>
          </a:lstStyle>
          <a:p>
            <a:pPr marL="0" lvl="0" indent="0" algn="l" defTabSz="914400" rtl="0" eaLnBrk="1" latinLnBrk="0" hangingPunct="1">
              <a:lnSpc>
                <a:spcPct val="100000"/>
              </a:lnSpc>
              <a:spcBef>
                <a:spcPts val="0"/>
              </a:spcBef>
              <a:spcAft>
                <a:spcPts val="600"/>
              </a:spcAft>
              <a:buClr>
                <a:srgbClr val="E41F18"/>
              </a:buClr>
              <a:buFont typeface="Arial" panose="020B0604020202020204" pitchFamily="34" charset="0"/>
              <a:buNone/>
            </a:pPr>
            <a:r>
              <a:rPr lang="en-US"/>
              <a:t>Click to add Chart/Graph/Image</a:t>
            </a:r>
          </a:p>
        </p:txBody>
      </p:sp>
      <p:sp>
        <p:nvSpPr>
          <p:cNvPr id="11" name="Content Placeholder 3">
            <a:extLst>
              <a:ext uri="{FF2B5EF4-FFF2-40B4-BE49-F238E27FC236}">
                <a16:creationId xmlns:a16="http://schemas.microsoft.com/office/drawing/2014/main" id="{3921D843-06EA-449D-8EF2-F647E5FB762E}"/>
              </a:ext>
            </a:extLst>
          </p:cNvPr>
          <p:cNvSpPr>
            <a:spLocks noGrp="1"/>
          </p:cNvSpPr>
          <p:nvPr>
            <p:ph sz="quarter" idx="20" hasCustomPrompt="1"/>
          </p:nvPr>
        </p:nvSpPr>
        <p:spPr>
          <a:xfrm>
            <a:off x="6237634"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7" name="Content Placeholder 3">
            <a:extLst>
              <a:ext uri="{FF2B5EF4-FFF2-40B4-BE49-F238E27FC236}">
                <a16:creationId xmlns:a16="http://schemas.microsoft.com/office/drawing/2014/main" id="{7A517C04-0466-47B0-A0C7-EF69C32A6955}"/>
              </a:ext>
            </a:extLst>
          </p:cNvPr>
          <p:cNvSpPr>
            <a:spLocks noGrp="1"/>
          </p:cNvSpPr>
          <p:nvPr>
            <p:ph sz="quarter" idx="10" hasCustomPrompt="1"/>
          </p:nvPr>
        </p:nvSpPr>
        <p:spPr>
          <a:xfrm>
            <a:off x="6228784" y="1682752"/>
            <a:ext cx="5658416" cy="4446585"/>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2" name="Picture Placeholder 4">
            <a:extLst>
              <a:ext uri="{FF2B5EF4-FFF2-40B4-BE49-F238E27FC236}">
                <a16:creationId xmlns:a16="http://schemas.microsoft.com/office/drawing/2014/main" id="{51FA8743-6D40-8F40-B55F-FBA0757CC1AA}"/>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3" name="Picture 12">
            <a:extLst>
              <a:ext uri="{FF2B5EF4-FFF2-40B4-BE49-F238E27FC236}">
                <a16:creationId xmlns:a16="http://schemas.microsoft.com/office/drawing/2014/main" id="{03AE5985-E192-DB4C-82B8-51D4C6FE5151}"/>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EF4FCE2F-6388-D096-40DE-E84581EEAD3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2761335128"/>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Content_Subtitle_Text_Graph">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F990DFBB-805D-41FA-8627-8AC4DCA99EC0}"/>
              </a:ext>
            </a:extLst>
          </p:cNvPr>
          <p:cNvSpPr>
            <a:spLocks noGrp="1"/>
          </p:cNvSpPr>
          <p:nvPr>
            <p:ph sz="quarter" idx="19" hasCustomPrompt="1"/>
          </p:nvPr>
        </p:nvSpPr>
        <p:spPr>
          <a:xfrm>
            <a:off x="325440"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3" name="Content Placeholder 3">
            <a:extLst>
              <a:ext uri="{FF2B5EF4-FFF2-40B4-BE49-F238E27FC236}">
                <a16:creationId xmlns:a16="http://schemas.microsoft.com/office/drawing/2014/main" id="{00E6E6B1-8FDC-4917-85BE-BE61CD77BEA7}"/>
              </a:ext>
            </a:extLst>
          </p:cNvPr>
          <p:cNvSpPr>
            <a:spLocks noGrp="1"/>
          </p:cNvSpPr>
          <p:nvPr>
            <p:ph sz="quarter" idx="10" hasCustomPrompt="1"/>
          </p:nvPr>
        </p:nvSpPr>
        <p:spPr>
          <a:xfrm>
            <a:off x="325439" y="1674813"/>
            <a:ext cx="5649567" cy="4464050"/>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a:p>
            <a:pPr lvl="1"/>
            <a:r>
              <a:rPr lang="en-GB"/>
              <a:t>Second level</a:t>
            </a:r>
          </a:p>
          <a:p>
            <a:pPr lvl="2"/>
            <a:r>
              <a:rPr lang="en-GB"/>
              <a:t>Third level</a:t>
            </a:r>
          </a:p>
          <a:p>
            <a:pPr lvl="3"/>
            <a:r>
              <a:rPr lang="en-GB"/>
              <a:t>Fourth level</a:t>
            </a:r>
          </a:p>
        </p:txBody>
      </p:sp>
      <p:sp>
        <p:nvSpPr>
          <p:cNvPr id="11" name="Content Placeholder 3">
            <a:extLst>
              <a:ext uri="{FF2B5EF4-FFF2-40B4-BE49-F238E27FC236}">
                <a16:creationId xmlns:a16="http://schemas.microsoft.com/office/drawing/2014/main" id="{3921D843-06EA-449D-8EF2-F647E5FB762E}"/>
              </a:ext>
            </a:extLst>
          </p:cNvPr>
          <p:cNvSpPr>
            <a:spLocks noGrp="1"/>
          </p:cNvSpPr>
          <p:nvPr>
            <p:ph sz="quarter" idx="20" hasCustomPrompt="1"/>
          </p:nvPr>
        </p:nvSpPr>
        <p:spPr>
          <a:xfrm>
            <a:off x="6237634"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4" name="Content Placeholder 3">
            <a:extLst>
              <a:ext uri="{FF2B5EF4-FFF2-40B4-BE49-F238E27FC236}">
                <a16:creationId xmlns:a16="http://schemas.microsoft.com/office/drawing/2014/main" id="{4085FD2B-0AE1-4C1C-B760-B8328F13E470}"/>
              </a:ext>
            </a:extLst>
          </p:cNvPr>
          <p:cNvSpPr>
            <a:spLocks noGrp="1"/>
          </p:cNvSpPr>
          <p:nvPr>
            <p:ph sz="quarter" idx="21" hasCustomPrompt="1"/>
          </p:nvPr>
        </p:nvSpPr>
        <p:spPr>
          <a:xfrm>
            <a:off x="6237633" y="1674813"/>
            <a:ext cx="5649567" cy="4464050"/>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2" name="Picture Placeholder 4">
            <a:extLst>
              <a:ext uri="{FF2B5EF4-FFF2-40B4-BE49-F238E27FC236}">
                <a16:creationId xmlns:a16="http://schemas.microsoft.com/office/drawing/2014/main" id="{A3A06535-43CB-E443-B170-555F63CED2F9}"/>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6" name="Picture 15">
            <a:extLst>
              <a:ext uri="{FF2B5EF4-FFF2-40B4-BE49-F238E27FC236}">
                <a16:creationId xmlns:a16="http://schemas.microsoft.com/office/drawing/2014/main" id="{17C26DC3-233F-E449-9138-FEE580997A8C}"/>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C3576893-1BF5-887F-3B52-4C47B70F4CD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2876483960"/>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_4 Img Collage_Text">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9" name="Picture Placeholder 3">
            <a:extLst>
              <a:ext uri="{FF2B5EF4-FFF2-40B4-BE49-F238E27FC236}">
                <a16:creationId xmlns:a16="http://schemas.microsoft.com/office/drawing/2014/main" id="{5CA47C59-220C-4D4C-B4C9-867AB670FE6C}"/>
              </a:ext>
            </a:extLst>
          </p:cNvPr>
          <p:cNvSpPr>
            <a:spLocks noGrp="1"/>
          </p:cNvSpPr>
          <p:nvPr>
            <p:ph type="pic" sz="quarter" idx="13"/>
          </p:nvPr>
        </p:nvSpPr>
        <p:spPr>
          <a:xfrm>
            <a:off x="325834" y="1157898"/>
            <a:ext cx="2429617" cy="239106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1" name="Picture Placeholder 3">
            <a:extLst>
              <a:ext uri="{FF2B5EF4-FFF2-40B4-BE49-F238E27FC236}">
                <a16:creationId xmlns:a16="http://schemas.microsoft.com/office/drawing/2014/main" id="{7FBD58E9-13E2-4430-BB74-4C327E2DC21B}"/>
              </a:ext>
            </a:extLst>
          </p:cNvPr>
          <p:cNvSpPr>
            <a:spLocks noGrp="1"/>
          </p:cNvSpPr>
          <p:nvPr>
            <p:ph type="pic" sz="quarter" idx="15"/>
          </p:nvPr>
        </p:nvSpPr>
        <p:spPr>
          <a:xfrm>
            <a:off x="2988621" y="1157898"/>
            <a:ext cx="4052047" cy="239106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3" name="Picture Placeholder 3">
            <a:extLst>
              <a:ext uri="{FF2B5EF4-FFF2-40B4-BE49-F238E27FC236}">
                <a16:creationId xmlns:a16="http://schemas.microsoft.com/office/drawing/2014/main" id="{22554A0B-D560-4DEB-A455-FE92CEB18143}"/>
              </a:ext>
            </a:extLst>
          </p:cNvPr>
          <p:cNvSpPr>
            <a:spLocks noGrp="1"/>
          </p:cNvSpPr>
          <p:nvPr>
            <p:ph type="pic" sz="quarter" idx="17"/>
          </p:nvPr>
        </p:nvSpPr>
        <p:spPr>
          <a:xfrm>
            <a:off x="325834" y="3738277"/>
            <a:ext cx="4052047" cy="239106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2" name="Picture Placeholder 3">
            <a:extLst>
              <a:ext uri="{FF2B5EF4-FFF2-40B4-BE49-F238E27FC236}">
                <a16:creationId xmlns:a16="http://schemas.microsoft.com/office/drawing/2014/main" id="{793D9C21-F06D-4A52-BEE1-796FF27B765D}"/>
              </a:ext>
            </a:extLst>
          </p:cNvPr>
          <p:cNvSpPr>
            <a:spLocks noGrp="1"/>
          </p:cNvSpPr>
          <p:nvPr>
            <p:ph type="pic" sz="quarter" idx="16"/>
          </p:nvPr>
        </p:nvSpPr>
        <p:spPr>
          <a:xfrm>
            <a:off x="4611051" y="3738277"/>
            <a:ext cx="2429617" cy="239106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5" name="Content Placeholder 3">
            <a:extLst>
              <a:ext uri="{FF2B5EF4-FFF2-40B4-BE49-F238E27FC236}">
                <a16:creationId xmlns:a16="http://schemas.microsoft.com/office/drawing/2014/main" id="{4EC386EE-C2BB-43BC-8F31-2AF5D77F47C2}"/>
              </a:ext>
              <a:ext uri="{C183D7F6-B498-43B3-948B-1728B52AA6E4}">
                <adec:decorative xmlns:adec="http://schemas.microsoft.com/office/drawing/2017/decorative" val="0"/>
              </a:ext>
            </a:extLst>
          </p:cNvPr>
          <p:cNvSpPr>
            <a:spLocks noGrp="1"/>
          </p:cNvSpPr>
          <p:nvPr>
            <p:ph sz="quarter" idx="18" hasCustomPrompt="1"/>
          </p:nvPr>
        </p:nvSpPr>
        <p:spPr>
          <a:xfrm>
            <a:off x="7264784" y="1158403"/>
            <a:ext cx="4622415" cy="4979987"/>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4" name="Picture Placeholder 4">
            <a:extLst>
              <a:ext uri="{FF2B5EF4-FFF2-40B4-BE49-F238E27FC236}">
                <a16:creationId xmlns:a16="http://schemas.microsoft.com/office/drawing/2014/main" id="{CA1E2F42-C2F5-0245-AD61-4ABF8A06C547}"/>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6" name="Picture 15">
            <a:extLst>
              <a:ext uri="{FF2B5EF4-FFF2-40B4-BE49-F238E27FC236}">
                <a16:creationId xmlns:a16="http://schemas.microsoft.com/office/drawing/2014/main" id="{AD96D83E-976F-CB43-8C93-59984E85BC72}"/>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053D9EAC-5FF0-B2E5-1A4F-96856BF10E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3304291873"/>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2236">
          <p15:clr>
            <a:srgbClr val="FBAE40"/>
          </p15:clr>
        </p15:guide>
        <p15:guide id="10" orient="horz" pos="235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_Full Page Image Collag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4" name="Picture Placeholder 3">
            <a:extLst>
              <a:ext uri="{FF2B5EF4-FFF2-40B4-BE49-F238E27FC236}">
                <a16:creationId xmlns:a16="http://schemas.microsoft.com/office/drawing/2014/main" id="{41EBFB52-47B2-44CB-B9B5-C8C4D2F2AF23}"/>
              </a:ext>
            </a:extLst>
          </p:cNvPr>
          <p:cNvSpPr>
            <a:spLocks noGrp="1"/>
          </p:cNvSpPr>
          <p:nvPr>
            <p:ph type="pic" sz="quarter" idx="13"/>
          </p:nvPr>
        </p:nvSpPr>
        <p:spPr>
          <a:xfrm>
            <a:off x="325833" y="1167730"/>
            <a:ext cx="2429617" cy="2382003"/>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5" name="Picture Placeholder 3">
            <a:extLst>
              <a:ext uri="{FF2B5EF4-FFF2-40B4-BE49-F238E27FC236}">
                <a16:creationId xmlns:a16="http://schemas.microsoft.com/office/drawing/2014/main" id="{0772F182-62BF-4CD4-AFAB-DD3986E2570A}"/>
              </a:ext>
            </a:extLst>
          </p:cNvPr>
          <p:cNvSpPr>
            <a:spLocks noGrp="1"/>
          </p:cNvSpPr>
          <p:nvPr>
            <p:ph type="pic" sz="quarter" idx="15"/>
          </p:nvPr>
        </p:nvSpPr>
        <p:spPr>
          <a:xfrm>
            <a:off x="2988620" y="1157898"/>
            <a:ext cx="4052047" cy="2382003"/>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8" name="Picture Placeholder 3">
            <a:extLst>
              <a:ext uri="{FF2B5EF4-FFF2-40B4-BE49-F238E27FC236}">
                <a16:creationId xmlns:a16="http://schemas.microsoft.com/office/drawing/2014/main" id="{CDFD8E56-6E37-43C9-8D07-9658BFA53A71}"/>
              </a:ext>
            </a:extLst>
          </p:cNvPr>
          <p:cNvSpPr>
            <a:spLocks noGrp="1"/>
          </p:cNvSpPr>
          <p:nvPr>
            <p:ph type="pic" sz="quarter" idx="18"/>
          </p:nvPr>
        </p:nvSpPr>
        <p:spPr>
          <a:xfrm>
            <a:off x="7264785" y="1157898"/>
            <a:ext cx="4622415" cy="2382003"/>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7" name="Picture Placeholder 3">
            <a:extLst>
              <a:ext uri="{FF2B5EF4-FFF2-40B4-BE49-F238E27FC236}">
                <a16:creationId xmlns:a16="http://schemas.microsoft.com/office/drawing/2014/main" id="{F90C7393-C78B-48EB-AC56-F592B5062718}"/>
              </a:ext>
            </a:extLst>
          </p:cNvPr>
          <p:cNvSpPr>
            <a:spLocks noGrp="1"/>
          </p:cNvSpPr>
          <p:nvPr>
            <p:ph type="pic" sz="quarter" idx="17"/>
          </p:nvPr>
        </p:nvSpPr>
        <p:spPr>
          <a:xfrm>
            <a:off x="325833" y="3733800"/>
            <a:ext cx="4052047" cy="2404454"/>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6" name="Picture Placeholder 3">
            <a:extLst>
              <a:ext uri="{FF2B5EF4-FFF2-40B4-BE49-F238E27FC236}">
                <a16:creationId xmlns:a16="http://schemas.microsoft.com/office/drawing/2014/main" id="{2A64CEAF-F72A-4665-A1E7-EE72A6BE8FF2}"/>
              </a:ext>
            </a:extLst>
          </p:cNvPr>
          <p:cNvSpPr>
            <a:spLocks noGrp="1"/>
          </p:cNvSpPr>
          <p:nvPr>
            <p:ph type="pic" sz="quarter" idx="16"/>
          </p:nvPr>
        </p:nvSpPr>
        <p:spPr>
          <a:xfrm>
            <a:off x="4611050" y="3733800"/>
            <a:ext cx="2429617" cy="2404454"/>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9" name="Picture Placeholder 3">
            <a:extLst>
              <a:ext uri="{FF2B5EF4-FFF2-40B4-BE49-F238E27FC236}">
                <a16:creationId xmlns:a16="http://schemas.microsoft.com/office/drawing/2014/main" id="{E8BF7EBF-D330-4550-AA20-B874337DB116}"/>
              </a:ext>
            </a:extLst>
          </p:cNvPr>
          <p:cNvSpPr>
            <a:spLocks noGrp="1"/>
          </p:cNvSpPr>
          <p:nvPr>
            <p:ph type="pic" sz="quarter" idx="19"/>
          </p:nvPr>
        </p:nvSpPr>
        <p:spPr>
          <a:xfrm>
            <a:off x="7264784" y="3733800"/>
            <a:ext cx="4622415" cy="2404454"/>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3" name="Picture Placeholder 4">
            <a:extLst>
              <a:ext uri="{FF2B5EF4-FFF2-40B4-BE49-F238E27FC236}">
                <a16:creationId xmlns:a16="http://schemas.microsoft.com/office/drawing/2014/main" id="{83144689-DF27-4C4F-AEEE-8283850944EB}"/>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20" name="Picture 19">
            <a:extLst>
              <a:ext uri="{FF2B5EF4-FFF2-40B4-BE49-F238E27FC236}">
                <a16:creationId xmlns:a16="http://schemas.microsoft.com/office/drawing/2014/main" id="{A3F49034-53B1-F447-8617-CDE9CE77F9CE}"/>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F79D57EE-E808-DDCE-48CB-592E2DBFCC4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869129448"/>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2352">
          <p15:clr>
            <a:srgbClr val="FBAE40"/>
          </p15:clr>
        </p15:guide>
        <p15:guide id="10" orient="horz" pos="2232">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_2/3 Text">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25" name="Content Placeholder 3">
            <a:extLst>
              <a:ext uri="{FF2B5EF4-FFF2-40B4-BE49-F238E27FC236}">
                <a16:creationId xmlns:a16="http://schemas.microsoft.com/office/drawing/2014/main" id="{24C93AA4-914B-45B2-8818-F28671B740D9}"/>
              </a:ext>
            </a:extLst>
          </p:cNvPr>
          <p:cNvSpPr>
            <a:spLocks noGrp="1"/>
          </p:cNvSpPr>
          <p:nvPr>
            <p:ph sz="quarter" idx="19" hasCustomPrompt="1"/>
          </p:nvPr>
        </p:nvSpPr>
        <p:spPr>
          <a:xfrm>
            <a:off x="325439" y="1149350"/>
            <a:ext cx="7544032" cy="4979987"/>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8115184" y="1157898"/>
            <a:ext cx="3772016" cy="4971439"/>
          </a:xfrm>
          <a:prstGeom prst="rect">
            <a:avLst/>
          </a:prstGeom>
        </p:spPr>
        <p:txBody>
          <a:bodyPr tIns="0" bIns="0"/>
          <a:lstStyle>
            <a:lvl1pPr>
              <a:defRPr lang="en-US" sz="1600" kern="1200" baseline="0" dirty="0">
                <a:solidFill>
                  <a:schemeClr val="accent1"/>
                </a:solidFill>
                <a:latin typeface="+mn-lt"/>
                <a:ea typeface="+mn-ea"/>
                <a:cs typeface="+mn-cs"/>
              </a:defRPr>
            </a:lvl1pPr>
          </a:lstStyle>
          <a:p>
            <a:pPr marL="0" lvl="0" indent="0">
              <a:lnSpc>
                <a:spcPct val="100000"/>
              </a:lnSpc>
              <a:spcBef>
                <a:spcPts val="0"/>
              </a:spcBef>
              <a:spcAft>
                <a:spcPts val="600"/>
              </a:spcAft>
              <a:buClr>
                <a:srgbClr val="E41F18"/>
              </a:buClr>
              <a:buNone/>
            </a:pPr>
            <a:endParaRPr lang="en-US"/>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9" name="Picture Placeholder 4">
            <a:extLst>
              <a:ext uri="{FF2B5EF4-FFF2-40B4-BE49-F238E27FC236}">
                <a16:creationId xmlns:a16="http://schemas.microsoft.com/office/drawing/2014/main" id="{76A13BB6-85A5-8644-883F-958DBA5B3639}"/>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0" name="Picture 9">
            <a:extLst>
              <a:ext uri="{FF2B5EF4-FFF2-40B4-BE49-F238E27FC236}">
                <a16:creationId xmlns:a16="http://schemas.microsoft.com/office/drawing/2014/main" id="{B76780DF-95CB-2344-9B62-F51096A66445}"/>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72CD41DF-36E1-A371-993F-A68DD30D3B5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1038898955"/>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_2/3 Text_Sub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0" name="Text Placeholder 8">
            <a:extLst>
              <a:ext uri="{FF2B5EF4-FFF2-40B4-BE49-F238E27FC236}">
                <a16:creationId xmlns:a16="http://schemas.microsoft.com/office/drawing/2014/main" id="{F14C8E35-6B70-4501-975E-C3FFD1917822}"/>
              </a:ext>
            </a:extLst>
          </p:cNvPr>
          <p:cNvSpPr>
            <a:spLocks noGrp="1"/>
          </p:cNvSpPr>
          <p:nvPr>
            <p:ph type="body" sz="quarter" idx="15" hasCustomPrompt="1"/>
          </p:nvPr>
        </p:nvSpPr>
        <p:spPr>
          <a:xfrm>
            <a:off x="325438" y="1158403"/>
            <a:ext cx="11561762" cy="298450"/>
          </a:xfrm>
          <a:prstGeom prst="rect">
            <a:avLst/>
          </a:prstGeom>
        </p:spPr>
        <p:txBody>
          <a:bodyPr tIns="0" bIns="0" anchor="ctr"/>
          <a:lstStyle>
            <a:lvl1pPr>
              <a:defRPr lang="en-US" sz="1600" b="1" baseline="0" dirty="0" smtClean="0">
                <a:solidFill>
                  <a:schemeClr val="accent1"/>
                </a:solidFill>
              </a:defRPr>
            </a:lvl1pPr>
          </a:lstStyle>
          <a:p>
            <a:pPr marL="0" lvl="0" indent="0">
              <a:lnSpc>
                <a:spcPct val="100000"/>
              </a:lnSpc>
              <a:spcBef>
                <a:spcPts val="0"/>
              </a:spcBef>
              <a:spcAft>
                <a:spcPts val="0"/>
              </a:spcAft>
              <a:buClr>
                <a:srgbClr val="E41F18"/>
              </a:buClr>
              <a:buNone/>
            </a:pPr>
            <a:r>
              <a:rPr lang="en-US"/>
              <a:t>Click to edit Sub-Title</a:t>
            </a:r>
          </a:p>
        </p:txBody>
      </p:sp>
      <p:sp>
        <p:nvSpPr>
          <p:cNvPr id="16" name="Content Placeholder 3">
            <a:extLst>
              <a:ext uri="{FF2B5EF4-FFF2-40B4-BE49-F238E27FC236}">
                <a16:creationId xmlns:a16="http://schemas.microsoft.com/office/drawing/2014/main" id="{D91D4784-315A-40EE-916D-EFCE4495303F}"/>
              </a:ext>
            </a:extLst>
          </p:cNvPr>
          <p:cNvSpPr>
            <a:spLocks noGrp="1"/>
          </p:cNvSpPr>
          <p:nvPr>
            <p:ph sz="quarter" idx="19" hasCustomPrompt="1"/>
          </p:nvPr>
        </p:nvSpPr>
        <p:spPr>
          <a:xfrm>
            <a:off x="325439" y="1702051"/>
            <a:ext cx="7544032" cy="4427286"/>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8106131" y="1682750"/>
            <a:ext cx="3781069" cy="4446587"/>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1" name="Picture Placeholder 4">
            <a:extLst>
              <a:ext uri="{FF2B5EF4-FFF2-40B4-BE49-F238E27FC236}">
                <a16:creationId xmlns:a16="http://schemas.microsoft.com/office/drawing/2014/main" id="{4E887FA2-7D3A-664F-93DB-3EB9460F9BA6}"/>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2" name="Picture 11">
            <a:extLst>
              <a:ext uri="{FF2B5EF4-FFF2-40B4-BE49-F238E27FC236}">
                <a16:creationId xmlns:a16="http://schemas.microsoft.com/office/drawing/2014/main" id="{C80D20E1-5E2F-DC49-B11B-024820BA6065}"/>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30A39805-0828-90B8-3030-EA400D652D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3068531347"/>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Content_2/3 Text_Sub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0" name="Text Placeholder 8">
            <a:extLst>
              <a:ext uri="{FF2B5EF4-FFF2-40B4-BE49-F238E27FC236}">
                <a16:creationId xmlns:a16="http://schemas.microsoft.com/office/drawing/2014/main" id="{F14C8E35-6B70-4501-975E-C3FFD1917822}"/>
              </a:ext>
            </a:extLst>
          </p:cNvPr>
          <p:cNvSpPr>
            <a:spLocks noGrp="1"/>
          </p:cNvSpPr>
          <p:nvPr>
            <p:ph type="body" sz="quarter" idx="15" hasCustomPrompt="1"/>
          </p:nvPr>
        </p:nvSpPr>
        <p:spPr>
          <a:xfrm>
            <a:off x="325438" y="1158403"/>
            <a:ext cx="7544033" cy="298450"/>
          </a:xfrm>
          <a:prstGeom prst="rect">
            <a:avLst/>
          </a:prstGeom>
        </p:spPr>
        <p:txBody>
          <a:bodyPr tIns="0" bIns="0" anchor="ctr"/>
          <a:lstStyle>
            <a:lvl1pPr>
              <a:defRPr lang="en-US" sz="1600" b="1" baseline="0" dirty="0" smtClean="0">
                <a:solidFill>
                  <a:schemeClr val="accent1"/>
                </a:solidFill>
              </a:defRPr>
            </a:lvl1pPr>
          </a:lstStyle>
          <a:p>
            <a:pPr marL="0" lvl="0" indent="0">
              <a:lnSpc>
                <a:spcPct val="100000"/>
              </a:lnSpc>
              <a:spcBef>
                <a:spcPts val="0"/>
              </a:spcBef>
              <a:spcAft>
                <a:spcPts val="0"/>
              </a:spcAft>
              <a:buClr>
                <a:srgbClr val="E41F18"/>
              </a:buClr>
              <a:buNone/>
            </a:pPr>
            <a:r>
              <a:rPr lang="en-US"/>
              <a:t>Click to edit Sub-Title</a:t>
            </a:r>
          </a:p>
        </p:txBody>
      </p:sp>
      <p:sp>
        <p:nvSpPr>
          <p:cNvPr id="16" name="Content Placeholder 3">
            <a:extLst>
              <a:ext uri="{FF2B5EF4-FFF2-40B4-BE49-F238E27FC236}">
                <a16:creationId xmlns:a16="http://schemas.microsoft.com/office/drawing/2014/main" id="{D91D4784-315A-40EE-916D-EFCE4495303F}"/>
              </a:ext>
            </a:extLst>
          </p:cNvPr>
          <p:cNvSpPr>
            <a:spLocks noGrp="1"/>
          </p:cNvSpPr>
          <p:nvPr>
            <p:ph sz="quarter" idx="19" hasCustomPrompt="1"/>
          </p:nvPr>
        </p:nvSpPr>
        <p:spPr>
          <a:xfrm>
            <a:off x="325439" y="1702051"/>
            <a:ext cx="7544032" cy="4427286"/>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11" name="Text Placeholder 8">
            <a:extLst>
              <a:ext uri="{FF2B5EF4-FFF2-40B4-BE49-F238E27FC236}">
                <a16:creationId xmlns:a16="http://schemas.microsoft.com/office/drawing/2014/main" id="{0078D08B-4AC0-413A-8D64-84876BCF693E}"/>
              </a:ext>
            </a:extLst>
          </p:cNvPr>
          <p:cNvSpPr>
            <a:spLocks noGrp="1"/>
          </p:cNvSpPr>
          <p:nvPr>
            <p:ph type="body" sz="quarter" idx="20" hasCustomPrompt="1"/>
          </p:nvPr>
        </p:nvSpPr>
        <p:spPr>
          <a:xfrm>
            <a:off x="8106131" y="1158403"/>
            <a:ext cx="3781069" cy="298450"/>
          </a:xfrm>
          <a:prstGeom prst="rect">
            <a:avLst/>
          </a:prstGeom>
        </p:spPr>
        <p:txBody>
          <a:bodyPr tIns="0" bIns="0" anchor="ctr"/>
          <a:lstStyle>
            <a:lvl1pPr>
              <a:defRPr lang="en-US" sz="1600" b="1" baseline="0" dirty="0" smtClean="0">
                <a:solidFill>
                  <a:schemeClr val="accent1"/>
                </a:solidFill>
              </a:defRPr>
            </a:lvl1pPr>
          </a:lstStyle>
          <a:p>
            <a:pPr marL="0" lvl="0" indent="0">
              <a:lnSpc>
                <a:spcPct val="100000"/>
              </a:lnSpc>
              <a:spcBef>
                <a:spcPts val="0"/>
              </a:spcBef>
              <a:spcAft>
                <a:spcPts val="0"/>
              </a:spcAft>
              <a:buClr>
                <a:srgbClr val="E41F18"/>
              </a:buClr>
              <a:buNone/>
            </a:pPr>
            <a:r>
              <a:rPr lang="en-US"/>
              <a:t>Click to edit Sub-Title</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8106131" y="1682750"/>
            <a:ext cx="3781069" cy="4446587"/>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2" name="Picture Placeholder 4">
            <a:extLst>
              <a:ext uri="{FF2B5EF4-FFF2-40B4-BE49-F238E27FC236}">
                <a16:creationId xmlns:a16="http://schemas.microsoft.com/office/drawing/2014/main" id="{6C89BDC3-593E-A843-8BF2-5F4E73EEADB4}"/>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3" name="Picture 12">
            <a:extLst>
              <a:ext uri="{FF2B5EF4-FFF2-40B4-BE49-F238E27FC236}">
                <a16:creationId xmlns:a16="http://schemas.microsoft.com/office/drawing/2014/main" id="{79DBF0CF-4090-334E-9533-542A553DBDA3}"/>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322DEF11-D3A1-4305-548A-0845A06B195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4117827310"/>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_HalfPag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5015712"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4" name="Content Placeholder 3">
            <a:extLst>
              <a:ext uri="{FF2B5EF4-FFF2-40B4-BE49-F238E27FC236}">
                <a16:creationId xmlns:a16="http://schemas.microsoft.com/office/drawing/2014/main" id="{B10A3255-96BA-4D60-BF32-DF5A0CF4AE4F}"/>
              </a:ext>
            </a:extLst>
          </p:cNvPr>
          <p:cNvSpPr>
            <a:spLocks noGrp="1"/>
          </p:cNvSpPr>
          <p:nvPr>
            <p:ph sz="quarter" idx="19" hasCustomPrompt="1"/>
          </p:nvPr>
        </p:nvSpPr>
        <p:spPr>
          <a:xfrm>
            <a:off x="325439" y="1149350"/>
            <a:ext cx="5595527" cy="4979987"/>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6165410" y="0"/>
            <a:ext cx="6026589" cy="685800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1" name="Text Placeholder 8">
            <a:extLst>
              <a:ext uri="{FF2B5EF4-FFF2-40B4-BE49-F238E27FC236}">
                <a16:creationId xmlns:a16="http://schemas.microsoft.com/office/drawing/2014/main" id="{0E00FE3C-6612-402C-B97E-100F9A45454F}"/>
              </a:ext>
            </a:extLst>
          </p:cNvPr>
          <p:cNvSpPr>
            <a:spLocks noGrp="1"/>
          </p:cNvSpPr>
          <p:nvPr>
            <p:ph type="body" sz="quarter" idx="17" hasCustomPrompt="1"/>
          </p:nvPr>
        </p:nvSpPr>
        <p:spPr>
          <a:xfrm>
            <a:off x="6683604" y="6377781"/>
            <a:ext cx="5306128" cy="322262"/>
          </a:xfrm>
          <a:prstGeom prst="rect">
            <a:avLst/>
          </a:prstGeom>
          <a:solidFill>
            <a:srgbClr val="120742"/>
          </a:solidFill>
        </p:spPr>
        <p:txBody>
          <a:bodyPr anchor="ctr"/>
          <a:lstStyle>
            <a:lvl1pPr marL="0" indent="0" algn="r">
              <a:buNone/>
              <a:defRPr sz="1400" b="0" i="0" baseline="0">
                <a:solidFill>
                  <a:schemeClr val="bg1"/>
                </a:solidFill>
              </a:defRPr>
            </a:lvl1pPr>
          </a:lstStyle>
          <a:p>
            <a:pPr lvl="0"/>
            <a:r>
              <a:rPr lang="en-GB"/>
              <a:t>Image label (Locations)</a:t>
            </a:r>
            <a:endParaRPr lang="en-US"/>
          </a:p>
        </p:txBody>
      </p:sp>
      <p:sp>
        <p:nvSpPr>
          <p:cNvPr id="10" name="Text Placeholder 3">
            <a:extLst>
              <a:ext uri="{FF2B5EF4-FFF2-40B4-BE49-F238E27FC236}">
                <a16:creationId xmlns:a16="http://schemas.microsoft.com/office/drawing/2014/main" id="{9EC8CBBD-E760-43E1-8626-727B42667718}"/>
              </a:ext>
            </a:extLst>
          </p:cNvPr>
          <p:cNvSpPr>
            <a:spLocks noGrp="1"/>
          </p:cNvSpPr>
          <p:nvPr>
            <p:ph type="body" sz="quarter" idx="11" hasCustomPrompt="1"/>
          </p:nvPr>
        </p:nvSpPr>
        <p:spPr>
          <a:xfrm>
            <a:off x="334964" y="6432480"/>
            <a:ext cx="3277368"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8" name="Picture Placeholder 4">
            <a:extLst>
              <a:ext uri="{FF2B5EF4-FFF2-40B4-BE49-F238E27FC236}">
                <a16:creationId xmlns:a16="http://schemas.microsoft.com/office/drawing/2014/main" id="{C4294F47-FB48-493F-A8F5-2877E70A7719}"/>
              </a:ext>
              <a:ext uri="{C183D7F6-B498-43B3-948B-1728B52AA6E4}">
                <adec:decorative xmlns:adec="http://schemas.microsoft.com/office/drawing/2017/decorative" val="0"/>
              </a:ext>
            </a:extLst>
          </p:cNvPr>
          <p:cNvSpPr>
            <a:spLocks noGrp="1"/>
          </p:cNvSpPr>
          <p:nvPr>
            <p:ph type="pic" sz="quarter" idx="14" hasCustomPrompt="1"/>
          </p:nvPr>
        </p:nvSpPr>
        <p:spPr>
          <a:xfrm>
            <a:off x="4306594"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3" name="Picture 2">
            <a:extLst>
              <a:ext uri="{FF2B5EF4-FFF2-40B4-BE49-F238E27FC236}">
                <a16:creationId xmlns:a16="http://schemas.microsoft.com/office/drawing/2014/main" id="{15F08304-1D7C-4DB5-A9A4-0A4AE1FE63DD}"/>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5413704" y="6308939"/>
            <a:ext cx="495890" cy="403111"/>
          </a:xfrm>
          <a:prstGeom prst="rect">
            <a:avLst/>
          </a:prstGeom>
        </p:spPr>
      </p:pic>
      <p:pic>
        <p:nvPicPr>
          <p:cNvPr id="4" name="Picture 3" descr="A logo with blue and red text&#10;&#10;Description automatically generated">
            <a:extLst>
              <a:ext uri="{FF2B5EF4-FFF2-40B4-BE49-F238E27FC236}">
                <a16:creationId xmlns:a16="http://schemas.microsoft.com/office/drawing/2014/main" id="{D95F99CD-E32A-4F18-27D1-6E533FC26D5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68793" y="6257801"/>
            <a:ext cx="595971" cy="488830"/>
          </a:xfrm>
          <a:prstGeom prst="rect">
            <a:avLst/>
          </a:prstGeom>
        </p:spPr>
      </p:pic>
    </p:spTree>
    <p:extLst>
      <p:ext uri="{BB962C8B-B14F-4D97-AF65-F5344CB8AC3E}">
        <p14:creationId xmlns:p14="http://schemas.microsoft.com/office/powerpoint/2010/main" val="3248560606"/>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pos="3727">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_HalfPage_Sub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5015712"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2" name="Text Placeholder 8">
            <a:extLst>
              <a:ext uri="{FF2B5EF4-FFF2-40B4-BE49-F238E27FC236}">
                <a16:creationId xmlns:a16="http://schemas.microsoft.com/office/drawing/2014/main" id="{2B75052F-0636-4932-8F2E-F2F81FDD5A13}"/>
              </a:ext>
            </a:extLst>
          </p:cNvPr>
          <p:cNvSpPr>
            <a:spLocks noGrp="1"/>
          </p:cNvSpPr>
          <p:nvPr>
            <p:ph type="body" sz="quarter" idx="19" hasCustomPrompt="1"/>
          </p:nvPr>
        </p:nvSpPr>
        <p:spPr>
          <a:xfrm>
            <a:off x="325438" y="1149350"/>
            <a:ext cx="5590609" cy="298450"/>
          </a:xfrm>
          <a:prstGeom prst="rect">
            <a:avLst/>
          </a:prstGeom>
        </p:spPr>
        <p:txBody>
          <a:bodyPr tIns="0" bIns="0" anchor="ctr"/>
          <a:lstStyle>
            <a:lvl1pPr>
              <a:defRPr lang="en-US" sz="1600" b="1" baseline="0" dirty="0" smtClean="0">
                <a:solidFill>
                  <a:schemeClr val="accent1"/>
                </a:solidFill>
              </a:defRPr>
            </a:lvl1pPr>
          </a:lstStyle>
          <a:p>
            <a:pPr marL="0" lvl="0" indent="0">
              <a:lnSpc>
                <a:spcPct val="100000"/>
              </a:lnSpc>
              <a:spcBef>
                <a:spcPts val="0"/>
              </a:spcBef>
              <a:spcAft>
                <a:spcPts val="0"/>
              </a:spcAft>
              <a:buClr>
                <a:srgbClr val="E41F18"/>
              </a:buClr>
              <a:buNone/>
            </a:pPr>
            <a:r>
              <a:rPr lang="en-US"/>
              <a:t>Click to edit Sub-Title</a:t>
            </a:r>
          </a:p>
        </p:txBody>
      </p:sp>
      <p:sp>
        <p:nvSpPr>
          <p:cNvPr id="14" name="Content Placeholder 3">
            <a:extLst>
              <a:ext uri="{FF2B5EF4-FFF2-40B4-BE49-F238E27FC236}">
                <a16:creationId xmlns:a16="http://schemas.microsoft.com/office/drawing/2014/main" id="{F990E6F4-5BA5-461C-98F8-2FA662FC386F}"/>
              </a:ext>
            </a:extLst>
          </p:cNvPr>
          <p:cNvSpPr>
            <a:spLocks noGrp="1"/>
          </p:cNvSpPr>
          <p:nvPr>
            <p:ph sz="quarter" idx="20" hasCustomPrompt="1"/>
          </p:nvPr>
        </p:nvSpPr>
        <p:spPr>
          <a:xfrm>
            <a:off x="325439" y="1692998"/>
            <a:ext cx="5595527" cy="4436339"/>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6165410" y="0"/>
            <a:ext cx="6026589" cy="685800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1" name="Text Placeholder 8">
            <a:extLst>
              <a:ext uri="{FF2B5EF4-FFF2-40B4-BE49-F238E27FC236}">
                <a16:creationId xmlns:a16="http://schemas.microsoft.com/office/drawing/2014/main" id="{66FC4C66-5FFB-40F0-AC3F-B1D1D04E119C}"/>
              </a:ext>
            </a:extLst>
          </p:cNvPr>
          <p:cNvSpPr>
            <a:spLocks noGrp="1"/>
          </p:cNvSpPr>
          <p:nvPr>
            <p:ph type="body" sz="quarter" idx="17" hasCustomPrompt="1"/>
          </p:nvPr>
        </p:nvSpPr>
        <p:spPr>
          <a:xfrm>
            <a:off x="6683604" y="6377781"/>
            <a:ext cx="5306128" cy="322262"/>
          </a:xfrm>
          <a:prstGeom prst="rect">
            <a:avLst/>
          </a:prstGeom>
          <a:solidFill>
            <a:srgbClr val="120742"/>
          </a:solidFill>
        </p:spPr>
        <p:txBody>
          <a:bodyPr anchor="ctr"/>
          <a:lstStyle>
            <a:lvl1pPr marL="0" indent="0" algn="r">
              <a:buNone/>
              <a:defRPr sz="1400" b="0" i="0" baseline="0">
                <a:solidFill>
                  <a:schemeClr val="bg1"/>
                </a:solidFill>
              </a:defRPr>
            </a:lvl1pPr>
          </a:lstStyle>
          <a:p>
            <a:pPr lvl="0"/>
            <a:r>
              <a:rPr lang="en-GB"/>
              <a:t>Image label (Locations)</a:t>
            </a:r>
            <a:endParaRPr lang="en-US"/>
          </a:p>
        </p:txBody>
      </p:sp>
      <p:sp>
        <p:nvSpPr>
          <p:cNvPr id="10" name="Text Placeholder 3">
            <a:extLst>
              <a:ext uri="{FF2B5EF4-FFF2-40B4-BE49-F238E27FC236}">
                <a16:creationId xmlns:a16="http://schemas.microsoft.com/office/drawing/2014/main" id="{9EC8CBBD-E760-43E1-8626-727B42667718}"/>
              </a:ext>
            </a:extLst>
          </p:cNvPr>
          <p:cNvSpPr>
            <a:spLocks noGrp="1"/>
          </p:cNvSpPr>
          <p:nvPr>
            <p:ph type="body" sz="quarter" idx="11" hasCustomPrompt="1"/>
          </p:nvPr>
        </p:nvSpPr>
        <p:spPr>
          <a:xfrm>
            <a:off x="334964" y="6432480"/>
            <a:ext cx="3277368"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9" name="Picture Placeholder 4">
            <a:extLst>
              <a:ext uri="{FF2B5EF4-FFF2-40B4-BE49-F238E27FC236}">
                <a16:creationId xmlns:a16="http://schemas.microsoft.com/office/drawing/2014/main" id="{6F4E35D4-6128-8B41-9123-30295AF368DD}"/>
              </a:ext>
              <a:ext uri="{C183D7F6-B498-43B3-948B-1728B52AA6E4}">
                <adec:decorative xmlns:adec="http://schemas.microsoft.com/office/drawing/2017/decorative" val="0"/>
              </a:ext>
            </a:extLst>
          </p:cNvPr>
          <p:cNvSpPr>
            <a:spLocks noGrp="1"/>
          </p:cNvSpPr>
          <p:nvPr>
            <p:ph type="pic" sz="quarter" idx="14" hasCustomPrompt="1"/>
          </p:nvPr>
        </p:nvSpPr>
        <p:spPr>
          <a:xfrm>
            <a:off x="4306594"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3" name="Picture 12">
            <a:extLst>
              <a:ext uri="{FF2B5EF4-FFF2-40B4-BE49-F238E27FC236}">
                <a16:creationId xmlns:a16="http://schemas.microsoft.com/office/drawing/2014/main" id="{78543D20-DDB8-5247-B162-452D9A21158D}"/>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5413704"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DD70D39B-AF72-FCBD-7CA2-E1C93F0EC1B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68793" y="6272675"/>
            <a:ext cx="595971" cy="488830"/>
          </a:xfrm>
          <a:prstGeom prst="rect">
            <a:avLst/>
          </a:prstGeom>
        </p:spPr>
      </p:pic>
    </p:spTree>
    <p:extLst>
      <p:ext uri="{BB962C8B-B14F-4D97-AF65-F5344CB8AC3E}">
        <p14:creationId xmlns:p14="http://schemas.microsoft.com/office/powerpoint/2010/main" val="2196111927"/>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pos="3727">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_Video Slid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9" name="Media Placeholder 8">
            <a:extLst>
              <a:ext uri="{FF2B5EF4-FFF2-40B4-BE49-F238E27FC236}">
                <a16:creationId xmlns:a16="http://schemas.microsoft.com/office/drawing/2014/main" id="{4B6946A6-41DF-4312-8786-10E1F76F37D9}"/>
              </a:ext>
            </a:extLst>
          </p:cNvPr>
          <p:cNvSpPr>
            <a:spLocks noGrp="1"/>
          </p:cNvSpPr>
          <p:nvPr>
            <p:ph type="media" sz="quarter" idx="15"/>
          </p:nvPr>
        </p:nvSpPr>
        <p:spPr>
          <a:xfrm>
            <a:off x="325911" y="1162739"/>
            <a:ext cx="11563200" cy="4971600"/>
          </a:xfrm>
          <a:prstGeom prst="rect">
            <a:avLst/>
          </a:prstGeom>
        </p:spPr>
        <p:txBody>
          <a:bodyPr/>
          <a:lstStyle>
            <a:lvl1pPr>
              <a:defRPr lang="en-GB" sz="1600" kern="1200" baseline="0" dirty="0">
                <a:solidFill>
                  <a:schemeClr val="accent1"/>
                </a:solidFill>
                <a:latin typeface="+mn-lt"/>
                <a:ea typeface="+mn-ea"/>
                <a:cs typeface="+mn-cs"/>
              </a:defRPr>
            </a:lvl1pPr>
          </a:lstStyle>
          <a:p>
            <a:pPr marL="0" lvl="0" indent="0" algn="l" defTabSz="914400" rtl="0" eaLnBrk="1" latinLnBrk="0" hangingPunct="1">
              <a:lnSpc>
                <a:spcPct val="100000"/>
              </a:lnSpc>
              <a:spcBef>
                <a:spcPts val="0"/>
              </a:spcBef>
              <a:spcAft>
                <a:spcPts val="600"/>
              </a:spcAft>
              <a:buClr>
                <a:srgbClr val="E41F18"/>
              </a:buClr>
              <a:buFont typeface="Arial" panose="020B0604020202020204" pitchFamily="34" charset="0"/>
              <a:buNone/>
            </a:pPr>
            <a:endParaRPr lang="en-GB"/>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0" name="Picture Placeholder 4">
            <a:extLst>
              <a:ext uri="{FF2B5EF4-FFF2-40B4-BE49-F238E27FC236}">
                <a16:creationId xmlns:a16="http://schemas.microsoft.com/office/drawing/2014/main" id="{A797627D-3402-6E4D-8187-1EC2AC184A47}"/>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8" name="Picture 7">
            <a:extLst>
              <a:ext uri="{FF2B5EF4-FFF2-40B4-BE49-F238E27FC236}">
                <a16:creationId xmlns:a16="http://schemas.microsoft.com/office/drawing/2014/main" id="{D0E8DD23-376B-D042-93F3-9B85EB4C3C15}"/>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1CE2059A-4E75-770E-67FE-B157D9662C2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129181561"/>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_Video Slide_Sub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1" name="Content Placeholder 3">
            <a:extLst>
              <a:ext uri="{FF2B5EF4-FFF2-40B4-BE49-F238E27FC236}">
                <a16:creationId xmlns:a16="http://schemas.microsoft.com/office/drawing/2014/main" id="{C8B8085A-D291-4463-8D01-7FA09C7E8216}"/>
              </a:ext>
            </a:extLst>
          </p:cNvPr>
          <p:cNvSpPr>
            <a:spLocks noGrp="1"/>
          </p:cNvSpPr>
          <p:nvPr>
            <p:ph sz="quarter" idx="16"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9" name="Media Placeholder 8">
            <a:extLst>
              <a:ext uri="{FF2B5EF4-FFF2-40B4-BE49-F238E27FC236}">
                <a16:creationId xmlns:a16="http://schemas.microsoft.com/office/drawing/2014/main" id="{4B6946A6-41DF-4312-8786-10E1F76F37D9}"/>
              </a:ext>
            </a:extLst>
          </p:cNvPr>
          <p:cNvSpPr>
            <a:spLocks noGrp="1"/>
          </p:cNvSpPr>
          <p:nvPr>
            <p:ph type="media" sz="quarter" idx="15"/>
          </p:nvPr>
        </p:nvSpPr>
        <p:spPr>
          <a:xfrm>
            <a:off x="325911" y="1674891"/>
            <a:ext cx="11563200" cy="4459448"/>
          </a:xfrm>
          <a:prstGeom prst="rect">
            <a:avLst/>
          </a:prstGeom>
        </p:spPr>
        <p:txBody>
          <a:bodyPr/>
          <a:lstStyle>
            <a:lvl1pPr>
              <a:defRPr lang="en-GB" sz="1600" kern="1200" baseline="0" dirty="0">
                <a:solidFill>
                  <a:schemeClr val="accent1"/>
                </a:solidFill>
                <a:latin typeface="+mn-lt"/>
                <a:ea typeface="+mn-ea"/>
                <a:cs typeface="+mn-cs"/>
              </a:defRPr>
            </a:lvl1pPr>
          </a:lstStyle>
          <a:p>
            <a:pPr marL="0" lvl="0" indent="0" algn="l" defTabSz="914400" rtl="0" eaLnBrk="1" latinLnBrk="0" hangingPunct="1">
              <a:lnSpc>
                <a:spcPct val="100000"/>
              </a:lnSpc>
              <a:spcBef>
                <a:spcPts val="0"/>
              </a:spcBef>
              <a:spcAft>
                <a:spcPts val="600"/>
              </a:spcAft>
              <a:buClr>
                <a:srgbClr val="E41F18"/>
              </a:buClr>
              <a:buFont typeface="Arial" panose="020B0604020202020204" pitchFamily="34" charset="0"/>
              <a:buNone/>
            </a:pPr>
            <a:endParaRPr lang="en-GB"/>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0" name="Picture Placeholder 4">
            <a:extLst>
              <a:ext uri="{FF2B5EF4-FFF2-40B4-BE49-F238E27FC236}">
                <a16:creationId xmlns:a16="http://schemas.microsoft.com/office/drawing/2014/main" id="{9051DCD0-3964-C241-8800-8AEFF47F2642}"/>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3" name="Picture 12">
            <a:extLst>
              <a:ext uri="{FF2B5EF4-FFF2-40B4-BE49-F238E27FC236}">
                <a16:creationId xmlns:a16="http://schemas.microsoft.com/office/drawing/2014/main" id="{81605404-8C18-AB41-B5E3-98BCC34C0E67}"/>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8D6A6FEE-B6F6-032F-2E8C-FABC533C058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3676874916"/>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A8E0D-3723-DB46-AD2B-3118B2035D3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F88177E-EC12-6B45-B699-5FC992660B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5" name="Footer Placeholder 4">
            <a:extLst>
              <a:ext uri="{FF2B5EF4-FFF2-40B4-BE49-F238E27FC236}">
                <a16:creationId xmlns:a16="http://schemas.microsoft.com/office/drawing/2014/main" id="{4A6E95E6-7177-094D-89F1-1BB374C748A7}"/>
              </a:ext>
              <a:ext uri="{C183D7F6-B498-43B3-948B-1728B52AA6E4}">
                <adec:decorative xmlns:adec="http://schemas.microsoft.com/office/drawing/2017/decorative" val="0"/>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40656678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43523-DB5A-EB45-868A-FF9695C55920}"/>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B311E57-8DA1-A846-8863-F2C271F60F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2054C57-823D-6948-BABD-AAEF6DEC251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4D195DBD-B0AC-074E-A729-966A6FACAB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7A16180-2DF4-774C-ADDA-C5B4FF2EE90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59828AF-F08A-7E4F-989C-D37ADD16E8BA}"/>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79E608C9-3CBA-D44C-8999-0EACD76D504E}"/>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474198-C3FF-B944-9730-B726BB817373}"/>
              </a:ext>
            </a:extLst>
          </p:cNvPr>
          <p:cNvSpPr>
            <a:spLocks noGrp="1"/>
          </p:cNvSpPr>
          <p:nvPr>
            <p:ph type="sldNum" sz="quarter" idx="12"/>
          </p:nvPr>
        </p:nvSpPr>
        <p:spPr/>
        <p:txBody>
          <a:bodyPr/>
          <a:lstStyle/>
          <a:p>
            <a:fld id="{11E70006-CDA3-E044-BEF7-40A57D243F45}" type="slidenum">
              <a:rPr lang="en-US" smtClean="0"/>
              <a:t>‹#›</a:t>
            </a:fld>
            <a:endParaRPr lang="en-US"/>
          </a:p>
        </p:txBody>
      </p:sp>
    </p:spTree>
    <p:extLst>
      <p:ext uri="{BB962C8B-B14F-4D97-AF65-F5344CB8AC3E}">
        <p14:creationId xmlns:p14="http://schemas.microsoft.com/office/powerpoint/2010/main" val="400488637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FDA4C-8946-5E4B-8D67-D65C36BB53B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373E01C-0FC4-BF4D-825C-B3AC8F5A0E0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52A6A39-4587-AE49-B4FF-51C7AF859B6E}"/>
              </a:ext>
            </a:extLst>
          </p:cNvPr>
          <p:cNvSpPr>
            <a:spLocks noGrp="1"/>
          </p:cNvSpPr>
          <p:nvPr>
            <p:ph type="dt" sz="half" idx="10"/>
          </p:nvPr>
        </p:nvSpPr>
        <p:spPr/>
        <p:txBody>
          <a:bodyPr/>
          <a:lstStyle/>
          <a:p>
            <a:endParaRPr lang="en-US"/>
          </a:p>
        </p:txBody>
      </p:sp>
      <p:sp>
        <p:nvSpPr>
          <p:cNvPr id="6" name="Slide Number Placeholder 5">
            <a:extLst>
              <a:ext uri="{FF2B5EF4-FFF2-40B4-BE49-F238E27FC236}">
                <a16:creationId xmlns:a16="http://schemas.microsoft.com/office/drawing/2014/main" id="{14AB001E-F7D5-FC45-8265-4B243EE4E7B7}"/>
              </a:ext>
            </a:extLst>
          </p:cNvPr>
          <p:cNvSpPr>
            <a:spLocks noGrp="1"/>
          </p:cNvSpPr>
          <p:nvPr>
            <p:ph type="sldNum" sz="quarter" idx="12"/>
          </p:nvPr>
        </p:nvSpPr>
        <p:spPr/>
        <p:txBody>
          <a:bodyPr/>
          <a:lstStyle/>
          <a:p>
            <a:fld id="{11E70006-CDA3-E044-BEF7-40A57D243F45}" type="slidenum">
              <a:rPr lang="en-US" smtClean="0"/>
              <a:t>‹#›</a:t>
            </a:fld>
            <a:endParaRPr lang="en-US"/>
          </a:p>
        </p:txBody>
      </p:sp>
      <p:sp>
        <p:nvSpPr>
          <p:cNvPr id="5" name="Footer Placeholder 4">
            <a:extLst>
              <a:ext uri="{FF2B5EF4-FFF2-40B4-BE49-F238E27FC236}">
                <a16:creationId xmlns:a16="http://schemas.microsoft.com/office/drawing/2014/main" id="{F56C540F-8BFF-8544-84A9-B227FF5DFFAA}"/>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1412022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_Content_Open pag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7" name="Content Placeholder 3">
            <a:extLst>
              <a:ext uri="{FF2B5EF4-FFF2-40B4-BE49-F238E27FC236}">
                <a16:creationId xmlns:a16="http://schemas.microsoft.com/office/drawing/2014/main" id="{694CE70A-EC6D-3745-9B50-79A28BAC6783}"/>
              </a:ext>
            </a:extLst>
          </p:cNvPr>
          <p:cNvSpPr>
            <a:spLocks noGrp="1"/>
          </p:cNvSpPr>
          <p:nvPr>
            <p:ph sz="quarter" idx="10" hasCustomPrompt="1"/>
          </p:nvPr>
        </p:nvSpPr>
        <p:spPr>
          <a:xfrm>
            <a:off x="325439" y="1157898"/>
            <a:ext cx="11561761" cy="4971439"/>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pic>
        <p:nvPicPr>
          <p:cNvPr id="9" name="Picture 8">
            <a:extLst>
              <a:ext uri="{FF2B5EF4-FFF2-40B4-BE49-F238E27FC236}">
                <a16:creationId xmlns:a16="http://schemas.microsoft.com/office/drawing/2014/main" id="{3B7D0068-DB7A-4ADD-8483-42F51E0F9825}"/>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52175640-05CC-D18C-F02D-6C3EC64EEFA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2082406853"/>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VBVE_Cover/End_Top bar">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F84B127-CD9C-4BC9-AF73-63C020A4C74F}"/>
              </a:ext>
              <a:ext uri="{C183D7F6-B498-43B3-948B-1728B52AA6E4}">
                <adec:decorative xmlns:adec="http://schemas.microsoft.com/office/drawing/2017/decorative" val="0"/>
              </a:ext>
            </a:extLst>
          </p:cNvPr>
          <p:cNvSpPr>
            <a:spLocks noGrp="1"/>
          </p:cNvSpPr>
          <p:nvPr>
            <p:ph type="pic" sz="quarter" idx="17" hasCustomPrompt="1"/>
          </p:nvPr>
        </p:nvSpPr>
        <p:spPr>
          <a:xfrm>
            <a:off x="0" y="0"/>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a:t>Click the central icon to add background picture</a:t>
            </a:r>
            <a:endParaRPr lang="en-GB"/>
          </a:p>
        </p:txBody>
      </p:sp>
      <p:sp>
        <p:nvSpPr>
          <p:cNvPr id="20" name="Title">
            <a:extLst>
              <a:ext uri="{FF2B5EF4-FFF2-40B4-BE49-F238E27FC236}">
                <a16:creationId xmlns:a16="http://schemas.microsoft.com/office/drawing/2014/main" id="{0C382BE5-FAB0-1847-9F84-41006A9B6DB3}"/>
              </a:ext>
            </a:extLst>
          </p:cNvPr>
          <p:cNvSpPr>
            <a:spLocks noGrp="1"/>
          </p:cNvSpPr>
          <p:nvPr>
            <p:ph type="title" hasCustomPrompt="1"/>
          </p:nvPr>
        </p:nvSpPr>
        <p:spPr>
          <a:xfrm>
            <a:off x="1001259" y="876425"/>
            <a:ext cx="10189028" cy="1078798"/>
          </a:xfrm>
          <a:prstGeom prst="rect">
            <a:avLst/>
          </a:prstGeom>
        </p:spPr>
        <p:txBody>
          <a:bodyPr anchor="ctr" anchorCtr="0"/>
          <a:lstStyle>
            <a:lvl1pPr algn="l">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19" name="Sub-title">
            <a:extLst>
              <a:ext uri="{FF2B5EF4-FFF2-40B4-BE49-F238E27FC236}">
                <a16:creationId xmlns:a16="http://schemas.microsoft.com/office/drawing/2014/main" id="{C69BCFFB-EAB5-7148-9BDA-CA5E369508C8}"/>
              </a:ext>
            </a:extLst>
          </p:cNvPr>
          <p:cNvSpPr>
            <a:spLocks noGrp="1"/>
          </p:cNvSpPr>
          <p:nvPr>
            <p:ph type="body" sz="quarter" idx="13" hasCustomPrompt="1"/>
          </p:nvPr>
        </p:nvSpPr>
        <p:spPr>
          <a:xfrm>
            <a:off x="1001713" y="1988273"/>
            <a:ext cx="6423025" cy="437787"/>
          </a:xfrm>
          <a:prstGeom prst="rect">
            <a:avLst/>
          </a:prstGeom>
        </p:spPr>
        <p:txBody>
          <a:bodyPr tIns="0" bIns="0"/>
          <a:lstStyle>
            <a:lvl1pPr marL="0" indent="0">
              <a:buNone/>
              <a:defRPr sz="2400" baseline="0">
                <a:solidFill>
                  <a:schemeClr val="bg1"/>
                </a:solidFill>
              </a:defRPr>
            </a:lvl1pPr>
          </a:lstStyle>
          <a:p>
            <a:pPr lvl="0"/>
            <a:r>
              <a:rPr lang="en-GB"/>
              <a:t>Click to edit speaker’s name</a:t>
            </a:r>
            <a:endParaRPr lang="en-US"/>
          </a:p>
        </p:txBody>
      </p:sp>
      <p:sp>
        <p:nvSpPr>
          <p:cNvPr id="9" name="Text Placeholder 8">
            <a:extLst>
              <a:ext uri="{FF2B5EF4-FFF2-40B4-BE49-F238E27FC236}">
                <a16:creationId xmlns:a16="http://schemas.microsoft.com/office/drawing/2014/main" id="{402A6949-F154-44D6-9D93-E670421AE657}"/>
              </a:ext>
            </a:extLst>
          </p:cNvPr>
          <p:cNvSpPr>
            <a:spLocks noGrp="1"/>
          </p:cNvSpPr>
          <p:nvPr>
            <p:ph type="body" sz="quarter" idx="16" hasCustomPrompt="1"/>
          </p:nvPr>
        </p:nvSpPr>
        <p:spPr>
          <a:xfrm>
            <a:off x="1001259" y="5638828"/>
            <a:ext cx="6522171" cy="322262"/>
          </a:xfrm>
          <a:prstGeom prst="rect">
            <a:avLst/>
          </a:prstGeom>
        </p:spPr>
        <p:txBody>
          <a:bodyPr anchor="ctr"/>
          <a:lstStyle>
            <a:lvl1pPr marL="0" indent="0">
              <a:buNone/>
              <a:defRPr sz="2000" b="1" i="0" baseline="0">
                <a:solidFill>
                  <a:schemeClr val="bg1"/>
                </a:solidFill>
              </a:defRPr>
            </a:lvl1pPr>
          </a:lstStyle>
          <a:p>
            <a:pPr lvl="0"/>
            <a:r>
              <a:rPr lang="en-GB"/>
              <a:t>Click to add hashtag</a:t>
            </a:r>
            <a:endParaRPr lang="en-US"/>
          </a:p>
        </p:txBody>
      </p:sp>
      <p:sp>
        <p:nvSpPr>
          <p:cNvPr id="10" name="Locations Image label">
            <a:extLst>
              <a:ext uri="{FF2B5EF4-FFF2-40B4-BE49-F238E27FC236}">
                <a16:creationId xmlns:a16="http://schemas.microsoft.com/office/drawing/2014/main" id="{CB76177C-7793-441F-8512-7EB9EE495606}"/>
              </a:ext>
            </a:extLst>
          </p:cNvPr>
          <p:cNvSpPr>
            <a:spLocks noGrp="1"/>
          </p:cNvSpPr>
          <p:nvPr>
            <p:ph type="body" sz="quarter" idx="18" hasCustomPrompt="1"/>
          </p:nvPr>
        </p:nvSpPr>
        <p:spPr>
          <a:xfrm>
            <a:off x="231714" y="6294092"/>
            <a:ext cx="6522171" cy="349245"/>
          </a:xfrm>
          <a:prstGeom prst="rect">
            <a:avLst/>
          </a:prstGeom>
          <a:solidFill>
            <a:srgbClr val="120742"/>
          </a:solidFill>
        </p:spPr>
        <p:txBody>
          <a:bodyPr anchor="ctr"/>
          <a:lstStyle>
            <a:lvl1pPr marL="0" indent="0">
              <a:lnSpc>
                <a:spcPct val="100000"/>
              </a:lnSpc>
              <a:spcBef>
                <a:spcPts val="400"/>
              </a:spcBef>
              <a:buNone/>
              <a:defRPr sz="1400" b="0" i="0" baseline="0">
                <a:solidFill>
                  <a:schemeClr val="bg1"/>
                </a:solidFill>
              </a:defRPr>
            </a:lvl1pPr>
          </a:lstStyle>
          <a:p>
            <a:pPr lvl="0"/>
            <a:r>
              <a:rPr lang="en-GB"/>
              <a:t>Image label (Locations)</a:t>
            </a:r>
            <a:endParaRPr lang="en-US"/>
          </a:p>
        </p:txBody>
      </p:sp>
      <p:sp>
        <p:nvSpPr>
          <p:cNvPr id="11" name="Partner logo">
            <a:extLst>
              <a:ext uri="{FF2B5EF4-FFF2-40B4-BE49-F238E27FC236}">
                <a16:creationId xmlns:a16="http://schemas.microsoft.com/office/drawing/2014/main" id="{3199BF92-1102-EC43-A85C-66A9CAC7881E}"/>
              </a:ext>
              <a:ext uri="{C183D7F6-B498-43B3-948B-1728B52AA6E4}">
                <adec:decorative xmlns:adec="http://schemas.microsoft.com/office/drawing/2017/decorative" val="0"/>
              </a:ext>
            </a:extLst>
          </p:cNvPr>
          <p:cNvSpPr>
            <a:spLocks noGrp="1"/>
          </p:cNvSpPr>
          <p:nvPr>
            <p:ph type="pic" sz="quarter" idx="12" hasCustomPrompt="1"/>
          </p:nvPr>
        </p:nvSpPr>
        <p:spPr>
          <a:xfrm>
            <a:off x="7611101" y="5640688"/>
            <a:ext cx="1694260" cy="766116"/>
          </a:xfrm>
          <a:prstGeom prst="rect">
            <a:avLst/>
          </a:prstGeom>
        </p:spPr>
        <p:txBody>
          <a:bodyPr/>
          <a:lstStyle>
            <a:lvl1pPr marL="0" indent="0">
              <a:buNone/>
              <a:defRPr lang="en-US" sz="1600" kern="1200" baseline="0" dirty="0">
                <a:solidFill>
                  <a:schemeClr val="accent1"/>
                </a:solidFill>
                <a:latin typeface="+mn-lt"/>
                <a:ea typeface="+mn-ea"/>
                <a:cs typeface="+mn-cs"/>
              </a:defRPr>
            </a:lvl1pPr>
          </a:lstStyle>
          <a:p>
            <a:r>
              <a:rPr lang="en-US"/>
              <a:t>Partner logo</a:t>
            </a:r>
          </a:p>
        </p:txBody>
      </p:sp>
    </p:spTree>
    <p:extLst>
      <p:ext uri="{BB962C8B-B14F-4D97-AF65-F5344CB8AC3E}">
        <p14:creationId xmlns:p14="http://schemas.microsoft.com/office/powerpoint/2010/main" val="1882132485"/>
      </p:ext>
    </p:extLst>
  </p:cSld>
  <p:clrMapOvr>
    <a:masterClrMapping/>
  </p:clrMapOvr>
  <p:extLst>
    <p:ext uri="{DCECCB84-F9BA-43D5-87BE-67443E8EF086}">
      <p15:sldGuideLst xmlns:p15="http://schemas.microsoft.com/office/powerpoint/2012/main">
        <p15:guide id="1" orient="horz" pos="2160">
          <p15:clr>
            <a:srgbClr val="FBAE40"/>
          </p15:clr>
        </p15:guide>
        <p15:guide id="2" pos="4745">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VBVE_Cover/End_Middle bar">
    <p:spTree>
      <p:nvGrpSpPr>
        <p:cNvPr id="1" name=""/>
        <p:cNvGrpSpPr/>
        <p:nvPr/>
      </p:nvGrpSpPr>
      <p:grpSpPr>
        <a:xfrm>
          <a:off x="0" y="0"/>
          <a:ext cx="0" cy="0"/>
          <a:chOff x="0" y="0"/>
          <a:chExt cx="0" cy="0"/>
        </a:xfrm>
      </p:grpSpPr>
      <p:sp>
        <p:nvSpPr>
          <p:cNvPr id="13" name="Background">
            <a:extLst>
              <a:ext uri="{FF2B5EF4-FFF2-40B4-BE49-F238E27FC236}">
                <a16:creationId xmlns:a16="http://schemas.microsoft.com/office/drawing/2014/main" id="{2D894BF6-A0C0-43C0-ACD3-9A8F83AE45F7}"/>
              </a:ext>
              <a:ext uri="{C183D7F6-B498-43B3-948B-1728B52AA6E4}">
                <adec:decorative xmlns:adec="http://schemas.microsoft.com/office/drawing/2017/decorative" val="0"/>
              </a:ext>
            </a:extLst>
          </p:cNvPr>
          <p:cNvSpPr>
            <a:spLocks noGrp="1"/>
          </p:cNvSpPr>
          <p:nvPr>
            <p:ph type="pic" sz="quarter" idx="17" hasCustomPrompt="1"/>
          </p:nvPr>
        </p:nvSpPr>
        <p:spPr>
          <a:xfrm>
            <a:off x="0" y="8965"/>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a:t>To add a background image, right click on the blue bar and send it to the back, then click the central icon to add background picture, then right click on the image and send it to the back so that the blue bar reappears in front of it.   </a:t>
            </a:r>
            <a:endParaRPr lang="en-GB"/>
          </a:p>
        </p:txBody>
      </p:sp>
      <p:sp>
        <p:nvSpPr>
          <p:cNvPr id="14" name="Title">
            <a:extLst>
              <a:ext uri="{FF2B5EF4-FFF2-40B4-BE49-F238E27FC236}">
                <a16:creationId xmlns:a16="http://schemas.microsoft.com/office/drawing/2014/main" id="{B2EFE6F6-D4B3-524D-A2FF-E67AAC361DDD}"/>
              </a:ext>
            </a:extLst>
          </p:cNvPr>
          <p:cNvSpPr>
            <a:spLocks noGrp="1"/>
          </p:cNvSpPr>
          <p:nvPr>
            <p:ph type="title" hasCustomPrompt="1"/>
          </p:nvPr>
        </p:nvSpPr>
        <p:spPr>
          <a:xfrm>
            <a:off x="1001259" y="2678129"/>
            <a:ext cx="10189028" cy="1078798"/>
          </a:xfrm>
          <a:prstGeom prst="rect">
            <a:avLst/>
          </a:prstGeom>
        </p:spPr>
        <p:txBody>
          <a:bodyPr anchor="ctr" anchorCtr="0"/>
          <a:lstStyle>
            <a:lvl1pPr algn="l">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15" name="Sub-title">
            <a:extLst>
              <a:ext uri="{FF2B5EF4-FFF2-40B4-BE49-F238E27FC236}">
                <a16:creationId xmlns:a16="http://schemas.microsoft.com/office/drawing/2014/main" id="{3D9D4C4B-A286-AB4D-ADF9-BC5D8320DE85}"/>
              </a:ext>
            </a:extLst>
          </p:cNvPr>
          <p:cNvSpPr>
            <a:spLocks noGrp="1"/>
          </p:cNvSpPr>
          <p:nvPr>
            <p:ph type="body" sz="quarter" idx="13" hasCustomPrompt="1"/>
          </p:nvPr>
        </p:nvSpPr>
        <p:spPr>
          <a:xfrm>
            <a:off x="1001713" y="3799502"/>
            <a:ext cx="6423025" cy="410547"/>
          </a:xfrm>
          <a:prstGeom prst="rect">
            <a:avLst/>
          </a:prstGeom>
        </p:spPr>
        <p:txBody>
          <a:bodyPr tIns="0" bIns="0"/>
          <a:lstStyle>
            <a:lvl1pPr marL="0" indent="0">
              <a:buNone/>
              <a:defRPr sz="2400" baseline="0">
                <a:solidFill>
                  <a:schemeClr val="bg1"/>
                </a:solidFill>
              </a:defRPr>
            </a:lvl1pPr>
          </a:lstStyle>
          <a:p>
            <a:pPr lvl="0"/>
            <a:r>
              <a:rPr lang="en-GB"/>
              <a:t>Click to edit speaker’s name</a:t>
            </a:r>
            <a:endParaRPr lang="en-US"/>
          </a:p>
        </p:txBody>
      </p:sp>
      <p:sp>
        <p:nvSpPr>
          <p:cNvPr id="9" name="Hastags">
            <a:extLst>
              <a:ext uri="{FF2B5EF4-FFF2-40B4-BE49-F238E27FC236}">
                <a16:creationId xmlns:a16="http://schemas.microsoft.com/office/drawing/2014/main" id="{3BD289E3-E397-414F-AFFF-DD8B826386F2}"/>
              </a:ext>
            </a:extLst>
          </p:cNvPr>
          <p:cNvSpPr>
            <a:spLocks noGrp="1"/>
          </p:cNvSpPr>
          <p:nvPr>
            <p:ph type="body" sz="quarter" idx="16" hasCustomPrompt="1"/>
          </p:nvPr>
        </p:nvSpPr>
        <p:spPr>
          <a:xfrm>
            <a:off x="1001259" y="5638828"/>
            <a:ext cx="6522171" cy="322262"/>
          </a:xfrm>
          <a:prstGeom prst="rect">
            <a:avLst/>
          </a:prstGeom>
        </p:spPr>
        <p:txBody>
          <a:bodyPr anchor="ctr"/>
          <a:lstStyle>
            <a:lvl1pPr marL="0" indent="0">
              <a:buNone/>
              <a:defRPr sz="2000" b="1" i="0" baseline="0">
                <a:solidFill>
                  <a:schemeClr val="bg1"/>
                </a:solidFill>
              </a:defRPr>
            </a:lvl1pPr>
          </a:lstStyle>
          <a:p>
            <a:pPr lvl="0"/>
            <a:r>
              <a:rPr lang="en-GB"/>
              <a:t>Click to add hashtag</a:t>
            </a:r>
            <a:endParaRPr lang="en-US"/>
          </a:p>
        </p:txBody>
      </p:sp>
      <p:sp>
        <p:nvSpPr>
          <p:cNvPr id="10" name="Text Placeholder 8">
            <a:extLst>
              <a:ext uri="{FF2B5EF4-FFF2-40B4-BE49-F238E27FC236}">
                <a16:creationId xmlns:a16="http://schemas.microsoft.com/office/drawing/2014/main" id="{4122CEB2-10C8-4B14-8988-7526AA2BF19B}"/>
              </a:ext>
              <a:ext uri="{C183D7F6-B498-43B3-948B-1728B52AA6E4}">
                <adec:decorative xmlns:adec="http://schemas.microsoft.com/office/drawing/2017/decorative" val="0"/>
              </a:ext>
            </a:extLst>
          </p:cNvPr>
          <p:cNvSpPr>
            <a:spLocks noGrp="1"/>
          </p:cNvSpPr>
          <p:nvPr>
            <p:ph type="body" sz="quarter" idx="18" hasCustomPrompt="1"/>
          </p:nvPr>
        </p:nvSpPr>
        <p:spPr>
          <a:xfrm>
            <a:off x="225587" y="6294092"/>
            <a:ext cx="6522171" cy="349245"/>
          </a:xfrm>
          <a:prstGeom prst="rect">
            <a:avLst/>
          </a:prstGeom>
          <a:solidFill>
            <a:srgbClr val="120742"/>
          </a:solidFill>
        </p:spPr>
        <p:txBody>
          <a:bodyPr anchor="ctr"/>
          <a:lstStyle>
            <a:lvl1pPr marL="0" indent="0">
              <a:lnSpc>
                <a:spcPct val="100000"/>
              </a:lnSpc>
              <a:spcBef>
                <a:spcPts val="400"/>
              </a:spcBef>
              <a:buNone/>
              <a:defRPr sz="1400" b="0" i="0" baseline="0">
                <a:solidFill>
                  <a:schemeClr val="bg1"/>
                </a:solidFill>
              </a:defRPr>
            </a:lvl1pPr>
          </a:lstStyle>
          <a:p>
            <a:pPr lvl="0"/>
            <a:r>
              <a:rPr lang="en-GB"/>
              <a:t>Image label (Locations)</a:t>
            </a:r>
            <a:endParaRPr lang="en-US"/>
          </a:p>
        </p:txBody>
      </p:sp>
      <p:sp>
        <p:nvSpPr>
          <p:cNvPr id="18" name="Picture Placeholder 4">
            <a:extLst>
              <a:ext uri="{FF2B5EF4-FFF2-40B4-BE49-F238E27FC236}">
                <a16:creationId xmlns:a16="http://schemas.microsoft.com/office/drawing/2014/main" id="{61FB83C8-6591-4E4F-A020-1BC4EB2BFDAB}"/>
              </a:ext>
              <a:ext uri="{C183D7F6-B498-43B3-948B-1728B52AA6E4}">
                <adec:decorative xmlns:adec="http://schemas.microsoft.com/office/drawing/2017/decorative" val="0"/>
              </a:ext>
            </a:extLst>
          </p:cNvPr>
          <p:cNvSpPr>
            <a:spLocks noGrp="1"/>
          </p:cNvSpPr>
          <p:nvPr>
            <p:ph type="pic" sz="quarter" idx="14" hasCustomPrompt="1"/>
          </p:nvPr>
        </p:nvSpPr>
        <p:spPr>
          <a:xfrm>
            <a:off x="10137123" y="5747199"/>
            <a:ext cx="1694260" cy="766116"/>
          </a:xfrm>
          <a:prstGeom prst="rect">
            <a:avLst/>
          </a:prstGeom>
        </p:spPr>
        <p:txBody>
          <a:bodyPr/>
          <a:lstStyle>
            <a:lvl1pPr marL="0" indent="0">
              <a:buNone/>
              <a:defRPr lang="en-US" sz="1600" kern="1200" baseline="0" dirty="0">
                <a:solidFill>
                  <a:schemeClr val="accent1"/>
                </a:solidFill>
                <a:latin typeface="+mn-lt"/>
                <a:ea typeface="+mn-ea"/>
                <a:cs typeface="+mn-cs"/>
              </a:defRPr>
            </a:lvl1pPr>
          </a:lstStyle>
          <a:p>
            <a:r>
              <a:rPr lang="en-US"/>
              <a:t>Partner logo</a:t>
            </a:r>
          </a:p>
        </p:txBody>
      </p:sp>
    </p:spTree>
    <p:extLst>
      <p:ext uri="{BB962C8B-B14F-4D97-AF65-F5344CB8AC3E}">
        <p14:creationId xmlns:p14="http://schemas.microsoft.com/office/powerpoint/2010/main" val="1823578658"/>
      </p:ext>
    </p:extLst>
  </p:cSld>
  <p:clrMapOvr>
    <a:masterClrMapping/>
  </p:clrMapOvr>
  <p:extLst>
    <p:ext uri="{DCECCB84-F9BA-43D5-87BE-67443E8EF086}">
      <p15:sldGuideLst xmlns:p15="http://schemas.microsoft.com/office/powerpoint/2012/main">
        <p15:guide id="1" orient="horz" pos="2160">
          <p15:clr>
            <a:srgbClr val="FBAE40"/>
          </p15:clr>
        </p15:guide>
        <p15:guide id="2" pos="4733">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VBVE_Cover/End_Bottom bar">
    <p:spTree>
      <p:nvGrpSpPr>
        <p:cNvPr id="1" name=""/>
        <p:cNvGrpSpPr/>
        <p:nvPr/>
      </p:nvGrpSpPr>
      <p:grpSpPr>
        <a:xfrm>
          <a:off x="0" y="0"/>
          <a:ext cx="0" cy="0"/>
          <a:chOff x="0" y="0"/>
          <a:chExt cx="0" cy="0"/>
        </a:xfrm>
      </p:grpSpPr>
      <p:sp>
        <p:nvSpPr>
          <p:cNvPr id="12" name="Picture Placeholder 2">
            <a:extLst>
              <a:ext uri="{FF2B5EF4-FFF2-40B4-BE49-F238E27FC236}">
                <a16:creationId xmlns:a16="http://schemas.microsoft.com/office/drawing/2014/main" id="{691F2816-65F1-482C-B5B4-E5C909BC2AE8}"/>
              </a:ext>
              <a:ext uri="{C183D7F6-B498-43B3-948B-1728B52AA6E4}">
                <adec:decorative xmlns:adec="http://schemas.microsoft.com/office/drawing/2017/decorative" val="0"/>
              </a:ext>
            </a:extLst>
          </p:cNvPr>
          <p:cNvSpPr>
            <a:spLocks noGrp="1"/>
          </p:cNvSpPr>
          <p:nvPr>
            <p:ph type="pic" sz="quarter" idx="17" hasCustomPrompt="1"/>
          </p:nvPr>
        </p:nvSpPr>
        <p:spPr>
          <a:xfrm>
            <a:off x="0" y="0"/>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a:t>Click the central icon to add background picture</a:t>
            </a:r>
            <a:endParaRPr lang="en-GB"/>
          </a:p>
        </p:txBody>
      </p:sp>
      <p:sp>
        <p:nvSpPr>
          <p:cNvPr id="32" name="Title">
            <a:extLst>
              <a:ext uri="{FF2B5EF4-FFF2-40B4-BE49-F238E27FC236}">
                <a16:creationId xmlns:a16="http://schemas.microsoft.com/office/drawing/2014/main" id="{77948493-4899-E642-8DB6-71465BB5986D}"/>
              </a:ext>
            </a:extLst>
          </p:cNvPr>
          <p:cNvSpPr>
            <a:spLocks noGrp="1"/>
          </p:cNvSpPr>
          <p:nvPr>
            <p:ph type="title" hasCustomPrompt="1"/>
          </p:nvPr>
        </p:nvSpPr>
        <p:spPr>
          <a:xfrm>
            <a:off x="1001259" y="4375798"/>
            <a:ext cx="10189028" cy="1078798"/>
          </a:xfrm>
          <a:prstGeom prst="rect">
            <a:avLst/>
          </a:prstGeom>
        </p:spPr>
        <p:txBody>
          <a:bodyPr anchor="ctr" anchorCtr="0"/>
          <a:lstStyle>
            <a:lvl1pPr algn="l">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31" name="Sub title">
            <a:extLst>
              <a:ext uri="{FF2B5EF4-FFF2-40B4-BE49-F238E27FC236}">
                <a16:creationId xmlns:a16="http://schemas.microsoft.com/office/drawing/2014/main" id="{228973A0-6782-E144-B6BE-8A91E0CB5DCA}"/>
              </a:ext>
            </a:extLst>
          </p:cNvPr>
          <p:cNvSpPr>
            <a:spLocks noGrp="1"/>
          </p:cNvSpPr>
          <p:nvPr>
            <p:ph type="body" sz="quarter" idx="13" hasCustomPrompt="1"/>
          </p:nvPr>
        </p:nvSpPr>
        <p:spPr>
          <a:xfrm>
            <a:off x="1001713" y="5478682"/>
            <a:ext cx="6423025" cy="445868"/>
          </a:xfrm>
          <a:prstGeom prst="rect">
            <a:avLst/>
          </a:prstGeom>
        </p:spPr>
        <p:txBody>
          <a:bodyPr tIns="0" bIns="0"/>
          <a:lstStyle>
            <a:lvl1pPr marL="0" indent="0">
              <a:buNone/>
              <a:defRPr sz="2400" baseline="0">
                <a:solidFill>
                  <a:schemeClr val="bg1"/>
                </a:solidFill>
              </a:defRPr>
            </a:lvl1pPr>
          </a:lstStyle>
          <a:p>
            <a:pPr lvl="0"/>
            <a:r>
              <a:rPr lang="en-GB"/>
              <a:t>Click to edit speaker’s name</a:t>
            </a:r>
            <a:endParaRPr lang="en-US"/>
          </a:p>
        </p:txBody>
      </p:sp>
      <p:sp>
        <p:nvSpPr>
          <p:cNvPr id="11" name="Text Placeholder 8">
            <a:extLst>
              <a:ext uri="{FF2B5EF4-FFF2-40B4-BE49-F238E27FC236}">
                <a16:creationId xmlns:a16="http://schemas.microsoft.com/office/drawing/2014/main" id="{55285386-2331-4BA8-9102-7E7175F8F8C9}"/>
              </a:ext>
            </a:extLst>
          </p:cNvPr>
          <p:cNvSpPr>
            <a:spLocks noGrp="1"/>
          </p:cNvSpPr>
          <p:nvPr>
            <p:ph type="body" sz="quarter" idx="16" hasCustomPrompt="1"/>
          </p:nvPr>
        </p:nvSpPr>
        <p:spPr>
          <a:xfrm>
            <a:off x="1001259" y="6111526"/>
            <a:ext cx="5363327" cy="322262"/>
          </a:xfrm>
          <a:prstGeom prst="rect">
            <a:avLst/>
          </a:prstGeom>
        </p:spPr>
        <p:txBody>
          <a:bodyPr anchor="ctr"/>
          <a:lstStyle>
            <a:lvl1pPr marL="0" indent="0">
              <a:buNone/>
              <a:defRPr sz="2000" b="1" i="0" baseline="0">
                <a:solidFill>
                  <a:schemeClr val="bg1"/>
                </a:solidFill>
              </a:defRPr>
            </a:lvl1pPr>
          </a:lstStyle>
          <a:p>
            <a:pPr lvl="0"/>
            <a:r>
              <a:rPr lang="en-GB"/>
              <a:t>Click to add hashtag</a:t>
            </a:r>
            <a:endParaRPr lang="en-US"/>
          </a:p>
        </p:txBody>
      </p:sp>
      <p:sp>
        <p:nvSpPr>
          <p:cNvPr id="10" name="Partner logo">
            <a:extLst>
              <a:ext uri="{FF2B5EF4-FFF2-40B4-BE49-F238E27FC236}">
                <a16:creationId xmlns:a16="http://schemas.microsoft.com/office/drawing/2014/main" id="{E2646508-2137-5D48-AA82-17BA6E64E66C}"/>
              </a:ext>
              <a:ext uri="{C183D7F6-B498-43B3-948B-1728B52AA6E4}">
                <adec:decorative xmlns:adec="http://schemas.microsoft.com/office/drawing/2017/decorative" val="0"/>
              </a:ext>
            </a:extLst>
          </p:cNvPr>
          <p:cNvSpPr>
            <a:spLocks noGrp="1"/>
          </p:cNvSpPr>
          <p:nvPr>
            <p:ph type="pic" sz="quarter" idx="14" hasCustomPrompt="1"/>
          </p:nvPr>
        </p:nvSpPr>
        <p:spPr>
          <a:xfrm>
            <a:off x="10096483" y="1504629"/>
            <a:ext cx="1694260" cy="766116"/>
          </a:xfrm>
          <a:prstGeom prst="rect">
            <a:avLst/>
          </a:prstGeom>
        </p:spPr>
        <p:txBody>
          <a:bodyPr/>
          <a:lstStyle>
            <a:lvl1pPr marL="0" indent="0">
              <a:buNone/>
              <a:defRPr lang="en-US" sz="1600" kern="1200" baseline="0" dirty="0">
                <a:solidFill>
                  <a:schemeClr val="accent1"/>
                </a:solidFill>
                <a:latin typeface="+mn-lt"/>
                <a:ea typeface="+mn-ea"/>
                <a:cs typeface="+mn-cs"/>
              </a:defRPr>
            </a:lvl1pPr>
          </a:lstStyle>
          <a:p>
            <a:r>
              <a:rPr lang="en-US"/>
              <a:t>Partner logo</a:t>
            </a:r>
          </a:p>
        </p:txBody>
      </p:sp>
      <p:sp>
        <p:nvSpPr>
          <p:cNvPr id="13" name="Locations">
            <a:extLst>
              <a:ext uri="{FF2B5EF4-FFF2-40B4-BE49-F238E27FC236}">
                <a16:creationId xmlns:a16="http://schemas.microsoft.com/office/drawing/2014/main" id="{22EA7560-7CFA-493F-828C-2F865C4FEA86}"/>
              </a:ext>
            </a:extLst>
          </p:cNvPr>
          <p:cNvSpPr>
            <a:spLocks noGrp="1"/>
          </p:cNvSpPr>
          <p:nvPr>
            <p:ph type="body" sz="quarter" idx="18" hasCustomPrompt="1"/>
          </p:nvPr>
        </p:nvSpPr>
        <p:spPr>
          <a:xfrm>
            <a:off x="6752349" y="6294092"/>
            <a:ext cx="5210703" cy="322262"/>
          </a:xfrm>
          <a:prstGeom prst="rect">
            <a:avLst/>
          </a:prstGeom>
          <a:solidFill>
            <a:srgbClr val="120742"/>
          </a:solidFill>
        </p:spPr>
        <p:txBody>
          <a:bodyPr anchor="ctr"/>
          <a:lstStyle>
            <a:lvl1pPr marL="0" indent="0" algn="r">
              <a:lnSpc>
                <a:spcPct val="100000"/>
              </a:lnSpc>
              <a:spcBef>
                <a:spcPts val="400"/>
              </a:spcBef>
              <a:buNone/>
              <a:defRPr sz="1400" b="0" i="0" baseline="0">
                <a:solidFill>
                  <a:schemeClr val="bg1"/>
                </a:solidFill>
              </a:defRPr>
            </a:lvl1pPr>
          </a:lstStyle>
          <a:p>
            <a:pPr lvl="0"/>
            <a:r>
              <a:rPr lang="en-GB"/>
              <a:t>Image label (Locations)</a:t>
            </a:r>
            <a:endParaRPr lang="en-US"/>
          </a:p>
        </p:txBody>
      </p:sp>
    </p:spTree>
    <p:extLst>
      <p:ext uri="{BB962C8B-B14F-4D97-AF65-F5344CB8AC3E}">
        <p14:creationId xmlns:p14="http://schemas.microsoft.com/office/powerpoint/2010/main" val="166142394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VBVE_Cover/End_Navy background">
    <p:bg>
      <p:bgPr>
        <a:solidFill>
          <a:srgbClr val="1E1541"/>
        </a:solidFill>
        <a:effectLst/>
      </p:bgPr>
    </p:bg>
    <p:spTree>
      <p:nvGrpSpPr>
        <p:cNvPr id="1" name=""/>
        <p:cNvGrpSpPr/>
        <p:nvPr/>
      </p:nvGrpSpPr>
      <p:grpSpPr>
        <a:xfrm>
          <a:off x="0" y="0"/>
          <a:ext cx="0" cy="0"/>
          <a:chOff x="0" y="0"/>
          <a:chExt cx="0" cy="0"/>
        </a:xfrm>
      </p:grpSpPr>
      <p:sp>
        <p:nvSpPr>
          <p:cNvPr id="7" name="Title 9">
            <a:extLst>
              <a:ext uri="{FF2B5EF4-FFF2-40B4-BE49-F238E27FC236}">
                <a16:creationId xmlns:a16="http://schemas.microsoft.com/office/drawing/2014/main" id="{21D0B9E3-8F7B-7248-9736-61CA539B061A}"/>
              </a:ext>
            </a:extLst>
          </p:cNvPr>
          <p:cNvSpPr>
            <a:spLocks noGrp="1"/>
          </p:cNvSpPr>
          <p:nvPr>
            <p:ph type="title" hasCustomPrompt="1"/>
          </p:nvPr>
        </p:nvSpPr>
        <p:spPr>
          <a:xfrm>
            <a:off x="1001259" y="2668604"/>
            <a:ext cx="10189028" cy="1078798"/>
          </a:xfrm>
          <a:prstGeom prst="rect">
            <a:avLst/>
          </a:prstGeom>
        </p:spPr>
        <p:txBody>
          <a:bodyPr anchor="ctr" anchorCtr="0"/>
          <a:lstStyle>
            <a:lvl1pPr algn="l">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8" name="Text Placeholder 8">
            <a:extLst>
              <a:ext uri="{FF2B5EF4-FFF2-40B4-BE49-F238E27FC236}">
                <a16:creationId xmlns:a16="http://schemas.microsoft.com/office/drawing/2014/main" id="{8EC15C1C-5783-494B-871F-AECEBCBF4D0D}"/>
              </a:ext>
            </a:extLst>
          </p:cNvPr>
          <p:cNvSpPr>
            <a:spLocks noGrp="1"/>
          </p:cNvSpPr>
          <p:nvPr>
            <p:ph type="body" sz="quarter" idx="13" hasCustomPrompt="1"/>
          </p:nvPr>
        </p:nvSpPr>
        <p:spPr>
          <a:xfrm>
            <a:off x="1001713" y="3780452"/>
            <a:ext cx="6423025" cy="413391"/>
          </a:xfrm>
          <a:prstGeom prst="rect">
            <a:avLst/>
          </a:prstGeom>
        </p:spPr>
        <p:txBody>
          <a:bodyPr/>
          <a:lstStyle>
            <a:lvl1pPr marL="0" indent="0">
              <a:buNone/>
              <a:defRPr sz="2400" baseline="0">
                <a:solidFill>
                  <a:schemeClr val="bg1"/>
                </a:solidFill>
              </a:defRPr>
            </a:lvl1pPr>
          </a:lstStyle>
          <a:p>
            <a:pPr lvl="0"/>
            <a:r>
              <a:rPr lang="en-GB"/>
              <a:t>Click to edit speaker’s name</a:t>
            </a:r>
            <a:endParaRPr lang="en-US"/>
          </a:p>
        </p:txBody>
      </p:sp>
      <p:sp>
        <p:nvSpPr>
          <p:cNvPr id="14" name="Text Placeholder 8">
            <a:extLst>
              <a:ext uri="{FF2B5EF4-FFF2-40B4-BE49-F238E27FC236}">
                <a16:creationId xmlns:a16="http://schemas.microsoft.com/office/drawing/2014/main" id="{0689DB96-61E7-AF4B-A561-5BD620B014B9}"/>
              </a:ext>
            </a:extLst>
          </p:cNvPr>
          <p:cNvSpPr>
            <a:spLocks noGrp="1"/>
          </p:cNvSpPr>
          <p:nvPr>
            <p:ph type="body" sz="quarter" idx="15" hasCustomPrompt="1"/>
          </p:nvPr>
        </p:nvSpPr>
        <p:spPr>
          <a:xfrm>
            <a:off x="1001259" y="6111526"/>
            <a:ext cx="6423025" cy="322262"/>
          </a:xfrm>
          <a:prstGeom prst="rect">
            <a:avLst/>
          </a:prstGeom>
        </p:spPr>
        <p:txBody>
          <a:bodyPr/>
          <a:lstStyle>
            <a:lvl1pPr marL="0" indent="0">
              <a:buNone/>
              <a:defRPr sz="2000" b="1" i="0" baseline="0">
                <a:solidFill>
                  <a:schemeClr val="bg1"/>
                </a:solidFill>
              </a:defRPr>
            </a:lvl1pPr>
          </a:lstStyle>
          <a:p>
            <a:pPr lvl="0"/>
            <a:r>
              <a:rPr lang="en-GB"/>
              <a:t>Click to add hashtag</a:t>
            </a:r>
            <a:endParaRPr lang="en-US"/>
          </a:p>
        </p:txBody>
      </p:sp>
      <p:sp>
        <p:nvSpPr>
          <p:cNvPr id="15" name="Rectangle 14" descr="Red Bar">
            <a:extLst>
              <a:ext uri="{FF2B5EF4-FFF2-40B4-BE49-F238E27FC236}">
                <a16:creationId xmlns:a16="http://schemas.microsoft.com/office/drawing/2014/main" id="{D9E3F728-D018-E348-890F-A46BDC523F45}"/>
              </a:ext>
              <a:ext uri="{C183D7F6-B498-43B3-948B-1728B52AA6E4}">
                <adec:decorative xmlns:adec="http://schemas.microsoft.com/office/drawing/2017/decorative" val="0"/>
              </a:ext>
            </a:extLst>
          </p:cNvPr>
          <p:cNvSpPr/>
          <p:nvPr userDrawn="1"/>
        </p:nvSpPr>
        <p:spPr>
          <a:xfrm>
            <a:off x="0" y="2628986"/>
            <a:ext cx="651353" cy="1564858"/>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Logos">
            <a:extLst>
              <a:ext uri="{FF2B5EF4-FFF2-40B4-BE49-F238E27FC236}">
                <a16:creationId xmlns:a16="http://schemas.microsoft.com/office/drawing/2014/main" id="{E41796DB-48D6-6B49-9BF5-BF764821060F}"/>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0800000" y="368553"/>
            <a:ext cx="975885" cy="790803"/>
          </a:xfrm>
          <a:prstGeom prst="rect">
            <a:avLst/>
          </a:prstGeom>
        </p:spPr>
      </p:pic>
      <p:pic>
        <p:nvPicPr>
          <p:cNvPr id="5" name="Picture 4" descr="A black background with white text&#10;&#10;Description automatically generated">
            <a:extLst>
              <a:ext uri="{FF2B5EF4-FFF2-40B4-BE49-F238E27FC236}">
                <a16:creationId xmlns:a16="http://schemas.microsoft.com/office/drawing/2014/main" id="{0B4F3DBB-C697-6923-0949-C408E6A59FC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23707" y="5419898"/>
            <a:ext cx="1829451" cy="1258228"/>
          </a:xfrm>
          <a:prstGeom prst="rect">
            <a:avLst/>
          </a:prstGeom>
        </p:spPr>
      </p:pic>
    </p:spTree>
    <p:extLst>
      <p:ext uri="{BB962C8B-B14F-4D97-AF65-F5344CB8AC3E}">
        <p14:creationId xmlns:p14="http://schemas.microsoft.com/office/powerpoint/2010/main" val="33401029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VBVE_Cover/End_Navy background_Centred">
    <p:bg>
      <p:bgPr>
        <a:solidFill>
          <a:srgbClr val="1E1541"/>
        </a:solidFill>
        <a:effectLst/>
      </p:bgPr>
    </p:bg>
    <p:spTree>
      <p:nvGrpSpPr>
        <p:cNvPr id="1" name=""/>
        <p:cNvGrpSpPr/>
        <p:nvPr/>
      </p:nvGrpSpPr>
      <p:grpSpPr>
        <a:xfrm>
          <a:off x="0" y="0"/>
          <a:ext cx="0" cy="0"/>
          <a:chOff x="0" y="0"/>
          <a:chExt cx="0" cy="0"/>
        </a:xfrm>
      </p:grpSpPr>
      <p:sp>
        <p:nvSpPr>
          <p:cNvPr id="12" name="Title 9">
            <a:extLst>
              <a:ext uri="{FF2B5EF4-FFF2-40B4-BE49-F238E27FC236}">
                <a16:creationId xmlns:a16="http://schemas.microsoft.com/office/drawing/2014/main" id="{EECD84F3-CF78-A94C-B74B-B6099D67A55A}"/>
              </a:ext>
            </a:extLst>
          </p:cNvPr>
          <p:cNvSpPr>
            <a:spLocks noGrp="1"/>
          </p:cNvSpPr>
          <p:nvPr>
            <p:ph type="title" hasCustomPrompt="1"/>
          </p:nvPr>
        </p:nvSpPr>
        <p:spPr>
          <a:xfrm>
            <a:off x="1001259" y="2668604"/>
            <a:ext cx="10189028" cy="1078798"/>
          </a:xfrm>
          <a:prstGeom prst="rect">
            <a:avLst/>
          </a:prstGeom>
        </p:spPr>
        <p:txBody>
          <a:bodyPr anchor="ctr" anchorCtr="0"/>
          <a:lstStyle>
            <a:lvl1pPr algn="ctr">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14" name="Text Placeholder 8">
            <a:extLst>
              <a:ext uri="{FF2B5EF4-FFF2-40B4-BE49-F238E27FC236}">
                <a16:creationId xmlns:a16="http://schemas.microsoft.com/office/drawing/2014/main" id="{163D32C7-79BD-5B43-8577-A450EBE06AA2}"/>
              </a:ext>
            </a:extLst>
          </p:cNvPr>
          <p:cNvSpPr>
            <a:spLocks noGrp="1"/>
          </p:cNvSpPr>
          <p:nvPr>
            <p:ph type="body" sz="quarter" idx="13" hasCustomPrompt="1"/>
          </p:nvPr>
        </p:nvSpPr>
        <p:spPr>
          <a:xfrm>
            <a:off x="2884260" y="3780453"/>
            <a:ext cx="6423025" cy="439122"/>
          </a:xfrm>
          <a:prstGeom prst="rect">
            <a:avLst/>
          </a:prstGeom>
        </p:spPr>
        <p:txBody>
          <a:bodyPr/>
          <a:lstStyle>
            <a:lvl1pPr marL="0" indent="0" algn="ctr">
              <a:buNone/>
              <a:defRPr sz="2400" baseline="0">
                <a:solidFill>
                  <a:schemeClr val="bg1"/>
                </a:solidFill>
              </a:defRPr>
            </a:lvl1pPr>
          </a:lstStyle>
          <a:p>
            <a:pPr lvl="0"/>
            <a:r>
              <a:rPr lang="en-GB"/>
              <a:t>Click to edit speaker’s name</a:t>
            </a:r>
            <a:endParaRPr lang="en-US"/>
          </a:p>
        </p:txBody>
      </p:sp>
      <p:sp>
        <p:nvSpPr>
          <p:cNvPr id="15" name="Text Placeholder 8">
            <a:extLst>
              <a:ext uri="{FF2B5EF4-FFF2-40B4-BE49-F238E27FC236}">
                <a16:creationId xmlns:a16="http://schemas.microsoft.com/office/drawing/2014/main" id="{2869F0AB-6BA2-184D-8261-47FD5EAAD564}"/>
              </a:ext>
            </a:extLst>
          </p:cNvPr>
          <p:cNvSpPr>
            <a:spLocks noGrp="1"/>
          </p:cNvSpPr>
          <p:nvPr>
            <p:ph type="body" sz="quarter" idx="15" hasCustomPrompt="1"/>
          </p:nvPr>
        </p:nvSpPr>
        <p:spPr>
          <a:xfrm>
            <a:off x="2884259" y="6111526"/>
            <a:ext cx="6423025" cy="322262"/>
          </a:xfrm>
          <a:prstGeom prst="rect">
            <a:avLst/>
          </a:prstGeom>
        </p:spPr>
        <p:txBody>
          <a:bodyPr/>
          <a:lstStyle>
            <a:lvl1pPr marL="0" indent="0" algn="ctr">
              <a:buNone/>
              <a:defRPr sz="2000" b="1" i="0" baseline="0">
                <a:solidFill>
                  <a:schemeClr val="bg1"/>
                </a:solidFill>
              </a:defRPr>
            </a:lvl1pPr>
          </a:lstStyle>
          <a:p>
            <a:pPr lvl="0"/>
            <a:r>
              <a:rPr lang="en-GB"/>
              <a:t>Click to add hashtag</a:t>
            </a:r>
            <a:endParaRPr lang="en-US"/>
          </a:p>
        </p:txBody>
      </p:sp>
      <p:pic>
        <p:nvPicPr>
          <p:cNvPr id="8" name="Logos">
            <a:extLst>
              <a:ext uri="{FF2B5EF4-FFF2-40B4-BE49-F238E27FC236}">
                <a16:creationId xmlns:a16="http://schemas.microsoft.com/office/drawing/2014/main" id="{A87F04DC-5812-BF4C-865D-BDF86990C94A}"/>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0800000" y="368553"/>
            <a:ext cx="975885" cy="790803"/>
          </a:xfrm>
          <a:prstGeom prst="rect">
            <a:avLst/>
          </a:prstGeom>
        </p:spPr>
      </p:pic>
      <p:pic>
        <p:nvPicPr>
          <p:cNvPr id="4" name="Picture 3" descr="A black background with white text&#10;&#10;Description automatically generated">
            <a:extLst>
              <a:ext uri="{FF2B5EF4-FFF2-40B4-BE49-F238E27FC236}">
                <a16:creationId xmlns:a16="http://schemas.microsoft.com/office/drawing/2014/main" id="{F5FEF047-6E19-5D0F-BECF-ECB1CBC37BF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23707" y="5419898"/>
            <a:ext cx="1829451" cy="1258228"/>
          </a:xfrm>
          <a:prstGeom prst="rect">
            <a:avLst/>
          </a:prstGeom>
        </p:spPr>
      </p:pic>
    </p:spTree>
    <p:extLst>
      <p:ext uri="{BB962C8B-B14F-4D97-AF65-F5344CB8AC3E}">
        <p14:creationId xmlns:p14="http://schemas.microsoft.com/office/powerpoint/2010/main" val="340570483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VBVE_Cover/End_Content Slide_Logo">
    <p:bg>
      <p:bgPr>
        <a:solidFill>
          <a:srgbClr val="1E1541"/>
        </a:solidFill>
        <a:effectLst/>
      </p:bgPr>
    </p:bg>
    <p:spTree>
      <p:nvGrpSpPr>
        <p:cNvPr id="1" name=""/>
        <p:cNvGrpSpPr/>
        <p:nvPr/>
      </p:nvGrpSpPr>
      <p:grpSpPr>
        <a:xfrm>
          <a:off x="0" y="0"/>
          <a:ext cx="0" cy="0"/>
          <a:chOff x="0" y="0"/>
          <a:chExt cx="0" cy="0"/>
        </a:xfrm>
      </p:grpSpPr>
      <p:sp>
        <p:nvSpPr>
          <p:cNvPr id="8" name="Title 9">
            <a:extLst>
              <a:ext uri="{FF2B5EF4-FFF2-40B4-BE49-F238E27FC236}">
                <a16:creationId xmlns:a16="http://schemas.microsoft.com/office/drawing/2014/main" id="{19DC0B6C-5B8E-4962-A0D8-DE69438D9D0F}"/>
              </a:ext>
            </a:extLst>
          </p:cNvPr>
          <p:cNvSpPr>
            <a:spLocks noGrp="1"/>
          </p:cNvSpPr>
          <p:nvPr>
            <p:ph type="title" hasCustomPrompt="1"/>
          </p:nvPr>
        </p:nvSpPr>
        <p:spPr>
          <a:xfrm>
            <a:off x="1001259" y="659876"/>
            <a:ext cx="8306025" cy="500629"/>
          </a:xfrm>
          <a:prstGeom prst="rect">
            <a:avLst/>
          </a:prstGeom>
        </p:spPr>
        <p:txBody>
          <a:bodyPr anchor="t" anchorCtr="0"/>
          <a:lstStyle>
            <a:lvl1pPr algn="l">
              <a:defRPr sz="3200" cap="none" baseline="0">
                <a:solidFill>
                  <a:schemeClr val="bg1"/>
                </a:solidFill>
                <a:latin typeface="Arial Black" panose="020B0604020202020204" pitchFamily="34" charset="0"/>
              </a:defRPr>
            </a:lvl1pPr>
          </a:lstStyle>
          <a:p>
            <a:r>
              <a:rPr lang="en-GB"/>
              <a:t>Content/Agenda</a:t>
            </a:r>
            <a:endParaRPr lang="en-US"/>
          </a:p>
        </p:txBody>
      </p:sp>
      <p:sp>
        <p:nvSpPr>
          <p:cNvPr id="9" name="Text Placeholder 7">
            <a:extLst>
              <a:ext uri="{FF2B5EF4-FFF2-40B4-BE49-F238E27FC236}">
                <a16:creationId xmlns:a16="http://schemas.microsoft.com/office/drawing/2014/main" id="{C5E0AC3A-FC09-44C9-85B0-9FF09A6699B7}"/>
              </a:ext>
            </a:extLst>
          </p:cNvPr>
          <p:cNvSpPr>
            <a:spLocks noGrp="1"/>
          </p:cNvSpPr>
          <p:nvPr>
            <p:ph type="body" sz="quarter" idx="15"/>
          </p:nvPr>
        </p:nvSpPr>
        <p:spPr>
          <a:xfrm>
            <a:off x="1001259" y="1571910"/>
            <a:ext cx="8306024" cy="4734621"/>
          </a:xfrm>
          <a:prstGeom prst="rect">
            <a:avLst/>
          </a:prstGeom>
        </p:spPr>
        <p:txBody>
          <a:bodyPr/>
          <a:lstStyle>
            <a:lvl1pPr>
              <a:defRPr sz="2400" baseline="0">
                <a:solidFill>
                  <a:schemeClr val="bg1"/>
                </a:solidFill>
                <a:latin typeface="Arial" panose="020B0604020202020204" pitchFamily="34" charset="0"/>
              </a:defRPr>
            </a:lvl1pPr>
          </a:lstStyle>
          <a:p>
            <a:pPr lvl="0"/>
            <a:r>
              <a:rPr lang="en-GB"/>
              <a:t>Click to edit Master text styles</a:t>
            </a:r>
          </a:p>
        </p:txBody>
      </p:sp>
      <p:pic>
        <p:nvPicPr>
          <p:cNvPr id="10" name="Logos">
            <a:extLst>
              <a:ext uri="{FF2B5EF4-FFF2-40B4-BE49-F238E27FC236}">
                <a16:creationId xmlns:a16="http://schemas.microsoft.com/office/drawing/2014/main" id="{B93767B3-2877-4D4D-A622-AE6B4EB23B81}"/>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0800000" y="368553"/>
            <a:ext cx="975885" cy="790803"/>
          </a:xfrm>
          <a:prstGeom prst="rect">
            <a:avLst/>
          </a:prstGeom>
        </p:spPr>
      </p:pic>
      <p:pic>
        <p:nvPicPr>
          <p:cNvPr id="5" name="Picture 4" descr="A black background with white text&#10;&#10;Description automatically generated">
            <a:extLst>
              <a:ext uri="{FF2B5EF4-FFF2-40B4-BE49-F238E27FC236}">
                <a16:creationId xmlns:a16="http://schemas.microsoft.com/office/drawing/2014/main" id="{F3091997-7865-101F-9A5F-8B82C8DAB6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23707" y="5419898"/>
            <a:ext cx="1829451" cy="1258228"/>
          </a:xfrm>
          <a:prstGeom prst="rect">
            <a:avLst/>
          </a:prstGeom>
        </p:spPr>
      </p:pic>
    </p:spTree>
    <p:extLst>
      <p:ext uri="{BB962C8B-B14F-4D97-AF65-F5344CB8AC3E}">
        <p14:creationId xmlns:p14="http://schemas.microsoft.com/office/powerpoint/2010/main" val="268569853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VBVE_Cover/End_Content Slide">
    <p:bg>
      <p:bgPr>
        <a:solidFill>
          <a:srgbClr val="1E1541"/>
        </a:solidFill>
        <a:effectLst/>
      </p:bgPr>
    </p:bg>
    <p:spTree>
      <p:nvGrpSpPr>
        <p:cNvPr id="1" name=""/>
        <p:cNvGrpSpPr/>
        <p:nvPr/>
      </p:nvGrpSpPr>
      <p:grpSpPr>
        <a:xfrm>
          <a:off x="0" y="0"/>
          <a:ext cx="0" cy="0"/>
          <a:chOff x="0" y="0"/>
          <a:chExt cx="0" cy="0"/>
        </a:xfrm>
      </p:grpSpPr>
      <p:sp>
        <p:nvSpPr>
          <p:cNvPr id="8" name="Title 9">
            <a:extLst>
              <a:ext uri="{FF2B5EF4-FFF2-40B4-BE49-F238E27FC236}">
                <a16:creationId xmlns:a16="http://schemas.microsoft.com/office/drawing/2014/main" id="{19DC0B6C-5B8E-4962-A0D8-DE69438D9D0F}"/>
              </a:ext>
            </a:extLst>
          </p:cNvPr>
          <p:cNvSpPr>
            <a:spLocks noGrp="1"/>
          </p:cNvSpPr>
          <p:nvPr>
            <p:ph type="title" hasCustomPrompt="1"/>
          </p:nvPr>
        </p:nvSpPr>
        <p:spPr>
          <a:xfrm>
            <a:off x="1001259" y="659876"/>
            <a:ext cx="10288413" cy="500629"/>
          </a:xfrm>
          <a:prstGeom prst="rect">
            <a:avLst/>
          </a:prstGeom>
        </p:spPr>
        <p:txBody>
          <a:bodyPr anchor="t" anchorCtr="0"/>
          <a:lstStyle>
            <a:lvl1pPr algn="l">
              <a:defRPr sz="3200" cap="none" baseline="0">
                <a:solidFill>
                  <a:schemeClr val="bg1"/>
                </a:solidFill>
                <a:latin typeface="Arial Black" panose="020B0604020202020204" pitchFamily="34" charset="0"/>
              </a:defRPr>
            </a:lvl1pPr>
          </a:lstStyle>
          <a:p>
            <a:r>
              <a:rPr lang="en-GB"/>
              <a:t>Content/Agenda</a:t>
            </a:r>
            <a:endParaRPr lang="en-US"/>
          </a:p>
        </p:txBody>
      </p:sp>
      <p:sp>
        <p:nvSpPr>
          <p:cNvPr id="9" name="Text Placeholder 7">
            <a:extLst>
              <a:ext uri="{FF2B5EF4-FFF2-40B4-BE49-F238E27FC236}">
                <a16:creationId xmlns:a16="http://schemas.microsoft.com/office/drawing/2014/main" id="{C5E0AC3A-FC09-44C9-85B0-9FF09A6699B7}"/>
              </a:ext>
            </a:extLst>
          </p:cNvPr>
          <p:cNvSpPr>
            <a:spLocks noGrp="1"/>
          </p:cNvSpPr>
          <p:nvPr>
            <p:ph type="body" sz="quarter" idx="15"/>
          </p:nvPr>
        </p:nvSpPr>
        <p:spPr>
          <a:xfrm>
            <a:off x="1001259" y="1571910"/>
            <a:ext cx="10288412" cy="4734621"/>
          </a:xfrm>
          <a:prstGeom prst="rect">
            <a:avLst/>
          </a:prstGeom>
        </p:spPr>
        <p:txBody>
          <a:bodyPr/>
          <a:lstStyle>
            <a:lvl1pPr>
              <a:defRPr sz="2400" baseline="0">
                <a:solidFill>
                  <a:schemeClr val="bg1"/>
                </a:solidFill>
                <a:latin typeface="Arial"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320289594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Quotation_Navy">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9613A1A9-F97F-4D22-AACA-BAB43A58D979}"/>
              </a:ext>
              <a:ext uri="{C183D7F6-B498-43B3-948B-1728B52AA6E4}">
                <adec:decorative xmlns:adec="http://schemas.microsoft.com/office/drawing/2017/decorative" val="0"/>
              </a:ext>
            </a:extLst>
          </p:cNvPr>
          <p:cNvSpPr>
            <a:spLocks noGrp="1"/>
          </p:cNvSpPr>
          <p:nvPr>
            <p:ph type="pic" sz="quarter" idx="17" hasCustomPrompt="1"/>
          </p:nvPr>
        </p:nvSpPr>
        <p:spPr>
          <a:xfrm>
            <a:off x="0" y="0"/>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a:t>To add a background picture, right click on the </a:t>
            </a:r>
            <a:r>
              <a:rPr lang="en-US" err="1"/>
              <a:t>coloured</a:t>
            </a:r>
            <a:r>
              <a:rPr lang="en-US"/>
              <a:t> box and send it to the back, you will then be able to add your background image by clicking the image icon in the middle of the screen, once you have placed your image, right click on the image and send it to the back in order for the </a:t>
            </a:r>
            <a:r>
              <a:rPr lang="en-US" err="1"/>
              <a:t>coloured</a:t>
            </a:r>
            <a:r>
              <a:rPr lang="en-US"/>
              <a:t> box to appear over the image. </a:t>
            </a:r>
            <a:endParaRPr lang="en-GB"/>
          </a:p>
        </p:txBody>
      </p:sp>
      <p:sp>
        <p:nvSpPr>
          <p:cNvPr id="6" name="Title 9">
            <a:extLst>
              <a:ext uri="{FF2B5EF4-FFF2-40B4-BE49-F238E27FC236}">
                <a16:creationId xmlns:a16="http://schemas.microsoft.com/office/drawing/2014/main" id="{B6169398-DA0D-634D-A347-F8D65716CF67}"/>
              </a:ext>
            </a:extLst>
          </p:cNvPr>
          <p:cNvSpPr>
            <a:spLocks noGrp="1"/>
          </p:cNvSpPr>
          <p:nvPr>
            <p:ph type="title" hasCustomPrompt="1"/>
          </p:nvPr>
        </p:nvSpPr>
        <p:spPr>
          <a:xfrm>
            <a:off x="2154915" y="1553842"/>
            <a:ext cx="7871514" cy="3753516"/>
          </a:xfrm>
          <a:prstGeom prst="rect">
            <a:avLst/>
          </a:prstGeom>
        </p:spPr>
        <p:txBody>
          <a:bodyPr anchor="ctr" anchorCtr="0"/>
          <a:lstStyle>
            <a:lvl1pPr algn="ctr">
              <a:defRPr sz="3200" cap="none" baseline="0">
                <a:solidFill>
                  <a:schemeClr val="bg1"/>
                </a:solidFill>
                <a:latin typeface="Arial Black" panose="020B0604020202020204" pitchFamily="34" charset="0"/>
              </a:defRPr>
            </a:lvl1pPr>
          </a:lstStyle>
          <a:p>
            <a:r>
              <a:rPr lang="en-GB"/>
              <a:t>Quotations/motto</a:t>
            </a:r>
            <a:endParaRPr lang="en-US"/>
          </a:p>
        </p:txBody>
      </p:sp>
      <p:sp>
        <p:nvSpPr>
          <p:cNvPr id="5" name="Text Placeholder 8">
            <a:extLst>
              <a:ext uri="{FF2B5EF4-FFF2-40B4-BE49-F238E27FC236}">
                <a16:creationId xmlns:a16="http://schemas.microsoft.com/office/drawing/2014/main" id="{E0AB1231-AD18-4EB3-8D11-04AD0A3AF011}"/>
              </a:ext>
            </a:extLst>
          </p:cNvPr>
          <p:cNvSpPr>
            <a:spLocks noGrp="1"/>
          </p:cNvSpPr>
          <p:nvPr>
            <p:ph type="body" sz="quarter" idx="18" hasCustomPrompt="1"/>
          </p:nvPr>
        </p:nvSpPr>
        <p:spPr>
          <a:xfrm>
            <a:off x="141104" y="6465253"/>
            <a:ext cx="6925520" cy="322262"/>
          </a:xfrm>
          <a:prstGeom prst="rect">
            <a:avLst/>
          </a:prstGeom>
          <a:solidFill>
            <a:srgbClr val="120742"/>
          </a:solidFill>
        </p:spPr>
        <p:txBody>
          <a:bodyPr anchor="ctr"/>
          <a:lstStyle>
            <a:lvl1pPr marL="0" indent="0">
              <a:buNone/>
              <a:defRPr sz="1400" b="0" i="0" baseline="0">
                <a:solidFill>
                  <a:schemeClr val="bg1"/>
                </a:solidFill>
              </a:defRPr>
            </a:lvl1pPr>
          </a:lstStyle>
          <a:p>
            <a:pPr lvl="0"/>
            <a:r>
              <a:rPr lang="en-GB"/>
              <a:t>Image label (Locations)</a:t>
            </a:r>
            <a:endParaRPr lang="en-US"/>
          </a:p>
        </p:txBody>
      </p:sp>
    </p:spTree>
    <p:extLst>
      <p:ext uri="{BB962C8B-B14F-4D97-AF65-F5344CB8AC3E}">
        <p14:creationId xmlns:p14="http://schemas.microsoft.com/office/powerpoint/2010/main" val="323412866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Quotation_Red">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8A2D00AF-5F33-40F6-99C9-0D8ADEF6574E}"/>
              </a:ext>
              <a:ext uri="{C183D7F6-B498-43B3-948B-1728B52AA6E4}">
                <adec:decorative xmlns:adec="http://schemas.microsoft.com/office/drawing/2017/decorative" val="0"/>
              </a:ext>
            </a:extLst>
          </p:cNvPr>
          <p:cNvSpPr>
            <a:spLocks noGrp="1"/>
          </p:cNvSpPr>
          <p:nvPr>
            <p:ph type="pic" sz="quarter" idx="17" hasCustomPrompt="1"/>
          </p:nvPr>
        </p:nvSpPr>
        <p:spPr>
          <a:xfrm>
            <a:off x="0" y="0"/>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a:t>To add a background picture, right click on the </a:t>
            </a:r>
            <a:r>
              <a:rPr lang="en-US" err="1"/>
              <a:t>coloured</a:t>
            </a:r>
            <a:r>
              <a:rPr lang="en-US"/>
              <a:t> box and send it to the back, you will then be able to add your background image by clicking the image icon in the middle of the screen, once you have placed your image, right click on the image and send it to the back in order for the </a:t>
            </a:r>
            <a:r>
              <a:rPr lang="en-US" err="1"/>
              <a:t>coloured</a:t>
            </a:r>
            <a:r>
              <a:rPr lang="en-US"/>
              <a:t> box to appear over the image. </a:t>
            </a:r>
            <a:endParaRPr lang="en-GB"/>
          </a:p>
        </p:txBody>
      </p:sp>
      <p:sp>
        <p:nvSpPr>
          <p:cNvPr id="6" name="Title 9">
            <a:extLst>
              <a:ext uri="{FF2B5EF4-FFF2-40B4-BE49-F238E27FC236}">
                <a16:creationId xmlns:a16="http://schemas.microsoft.com/office/drawing/2014/main" id="{96A7D56D-E191-4E4B-B30D-6D68698A783A}"/>
              </a:ext>
            </a:extLst>
          </p:cNvPr>
          <p:cNvSpPr>
            <a:spLocks noGrp="1"/>
          </p:cNvSpPr>
          <p:nvPr>
            <p:ph type="title" hasCustomPrompt="1"/>
          </p:nvPr>
        </p:nvSpPr>
        <p:spPr>
          <a:xfrm>
            <a:off x="2154915" y="1553842"/>
            <a:ext cx="7871514" cy="3753516"/>
          </a:xfrm>
          <a:prstGeom prst="rect">
            <a:avLst/>
          </a:prstGeom>
        </p:spPr>
        <p:txBody>
          <a:bodyPr anchor="ctr" anchorCtr="0"/>
          <a:lstStyle>
            <a:lvl1pPr algn="ctr">
              <a:defRPr sz="3200" cap="none" baseline="0">
                <a:solidFill>
                  <a:schemeClr val="bg1"/>
                </a:solidFill>
                <a:latin typeface="Arial Black" panose="020B0604020202020204" pitchFamily="34" charset="0"/>
              </a:defRPr>
            </a:lvl1pPr>
          </a:lstStyle>
          <a:p>
            <a:r>
              <a:rPr lang="en-GB"/>
              <a:t>Quotations/motto</a:t>
            </a:r>
            <a:endParaRPr lang="en-US"/>
          </a:p>
        </p:txBody>
      </p:sp>
      <p:sp>
        <p:nvSpPr>
          <p:cNvPr id="5" name="Text Placeholder 8">
            <a:extLst>
              <a:ext uri="{FF2B5EF4-FFF2-40B4-BE49-F238E27FC236}">
                <a16:creationId xmlns:a16="http://schemas.microsoft.com/office/drawing/2014/main" id="{7FDC2D99-840E-41CF-8ADE-FAAFD2858E27}"/>
              </a:ext>
            </a:extLst>
          </p:cNvPr>
          <p:cNvSpPr>
            <a:spLocks noGrp="1"/>
          </p:cNvSpPr>
          <p:nvPr>
            <p:ph type="body" sz="quarter" idx="18" hasCustomPrompt="1"/>
          </p:nvPr>
        </p:nvSpPr>
        <p:spPr>
          <a:xfrm>
            <a:off x="141104" y="6465253"/>
            <a:ext cx="6925520" cy="322262"/>
          </a:xfrm>
          <a:prstGeom prst="rect">
            <a:avLst/>
          </a:prstGeom>
          <a:solidFill>
            <a:srgbClr val="120742"/>
          </a:solidFill>
        </p:spPr>
        <p:txBody>
          <a:bodyPr anchor="ctr"/>
          <a:lstStyle>
            <a:lvl1pPr marL="0" indent="0">
              <a:buNone/>
              <a:defRPr sz="1400" b="0" i="0" baseline="0">
                <a:solidFill>
                  <a:schemeClr val="bg1"/>
                </a:solidFill>
              </a:defRPr>
            </a:lvl1pPr>
          </a:lstStyle>
          <a:p>
            <a:pPr lvl="0"/>
            <a:r>
              <a:rPr lang="en-GB"/>
              <a:t>Image label (Locations)</a:t>
            </a:r>
            <a:endParaRPr lang="en-US"/>
          </a:p>
        </p:txBody>
      </p:sp>
    </p:spTree>
    <p:extLst>
      <p:ext uri="{BB962C8B-B14F-4D97-AF65-F5344CB8AC3E}">
        <p14:creationId xmlns:p14="http://schemas.microsoft.com/office/powerpoint/2010/main" val="18115726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ivider_Navy">
    <p:spTree>
      <p:nvGrpSpPr>
        <p:cNvPr id="1" name=""/>
        <p:cNvGrpSpPr/>
        <p:nvPr/>
      </p:nvGrpSpPr>
      <p:grpSpPr>
        <a:xfrm>
          <a:off x="0" y="0"/>
          <a:ext cx="0" cy="0"/>
          <a:chOff x="0" y="0"/>
          <a:chExt cx="0" cy="0"/>
        </a:xfrm>
      </p:grpSpPr>
      <p:sp>
        <p:nvSpPr>
          <p:cNvPr id="13" name="Rectangle 12" descr="Blue heading Bar">
            <a:extLst>
              <a:ext uri="{FF2B5EF4-FFF2-40B4-BE49-F238E27FC236}">
                <a16:creationId xmlns:a16="http://schemas.microsoft.com/office/drawing/2014/main" id="{2D90F0AD-A8D2-7F49-B15F-55C6715B58F8}"/>
              </a:ext>
              <a:ext uri="{C183D7F6-B498-43B3-948B-1728B52AA6E4}">
                <adec:decorative xmlns:adec="http://schemas.microsoft.com/office/drawing/2017/decorative" val="0"/>
              </a:ext>
            </a:extLst>
          </p:cNvPr>
          <p:cNvSpPr/>
          <p:nvPr userDrawn="1"/>
        </p:nvSpPr>
        <p:spPr>
          <a:xfrm>
            <a:off x="7359127" y="952501"/>
            <a:ext cx="3791983" cy="4933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C4C28773-62A5-3B42-88FB-417CDAFBF530}"/>
              </a:ext>
            </a:extLst>
          </p:cNvPr>
          <p:cNvSpPr>
            <a:spLocks noGrp="1"/>
          </p:cNvSpPr>
          <p:nvPr>
            <p:ph type="title" hasCustomPrompt="1"/>
          </p:nvPr>
        </p:nvSpPr>
        <p:spPr>
          <a:xfrm>
            <a:off x="7679149" y="2924270"/>
            <a:ext cx="3141553" cy="717694"/>
          </a:xfrm>
          <a:prstGeom prst="rect">
            <a:avLst/>
          </a:prstGeom>
        </p:spPr>
        <p:txBody>
          <a:bodyPr anchor="b" anchorCtr="0"/>
          <a:lstStyle>
            <a:lvl1pPr>
              <a:defRPr sz="3200" cap="none" baseline="0">
                <a:solidFill>
                  <a:schemeClr val="bg1"/>
                </a:solidFill>
                <a:latin typeface="Arial Black" panose="020B0604020202020204" pitchFamily="34" charset="0"/>
              </a:defRPr>
            </a:lvl1pPr>
          </a:lstStyle>
          <a:p>
            <a:r>
              <a:rPr lang="en-GB"/>
              <a:t>Title</a:t>
            </a:r>
            <a:endParaRPr lang="en-US"/>
          </a:p>
        </p:txBody>
      </p:sp>
      <p:sp>
        <p:nvSpPr>
          <p:cNvPr id="4" name="Text Placeholder 3">
            <a:extLst>
              <a:ext uri="{FF2B5EF4-FFF2-40B4-BE49-F238E27FC236}">
                <a16:creationId xmlns:a16="http://schemas.microsoft.com/office/drawing/2014/main" id="{D015FB4C-4EAB-1546-8FCE-BC73C0F9769D}"/>
              </a:ext>
            </a:extLst>
          </p:cNvPr>
          <p:cNvSpPr>
            <a:spLocks noGrp="1"/>
          </p:cNvSpPr>
          <p:nvPr>
            <p:ph type="body" sz="quarter" idx="15" hasCustomPrompt="1"/>
          </p:nvPr>
        </p:nvSpPr>
        <p:spPr>
          <a:xfrm>
            <a:off x="7679149" y="3741737"/>
            <a:ext cx="3141552" cy="1842317"/>
          </a:xfrm>
          <a:prstGeom prst="rect">
            <a:avLst/>
          </a:prstGeom>
        </p:spPr>
        <p:txBody>
          <a:bodyPr/>
          <a:lstStyle>
            <a:lvl1pPr marL="0" indent="0">
              <a:buNone/>
              <a:defRPr sz="2400" baseline="0">
                <a:solidFill>
                  <a:schemeClr val="bg1"/>
                </a:solidFill>
              </a:defRPr>
            </a:lvl1pPr>
          </a:lstStyle>
          <a:p>
            <a:pPr lvl="0"/>
            <a:r>
              <a:rPr lang="en-GB"/>
              <a:t>Click to add a short copy</a:t>
            </a:r>
            <a:endParaRPr lang="en-US"/>
          </a:p>
        </p:txBody>
      </p:sp>
      <p:sp>
        <p:nvSpPr>
          <p:cNvPr id="10" name="Picture Placeholder 9">
            <a:extLst>
              <a:ext uri="{FF2B5EF4-FFF2-40B4-BE49-F238E27FC236}">
                <a16:creationId xmlns:a16="http://schemas.microsoft.com/office/drawing/2014/main" id="{DA622506-CE23-476C-AF20-3AAD6027BAF9}"/>
              </a:ext>
            </a:extLst>
          </p:cNvPr>
          <p:cNvSpPr>
            <a:spLocks noGrp="1"/>
          </p:cNvSpPr>
          <p:nvPr>
            <p:ph type="pic" sz="quarter" idx="17" hasCustomPrompt="1"/>
          </p:nvPr>
        </p:nvSpPr>
        <p:spPr>
          <a:xfrm>
            <a:off x="0" y="0"/>
            <a:ext cx="8107680" cy="6858000"/>
          </a:xfrm>
          <a:custGeom>
            <a:avLst/>
            <a:gdLst>
              <a:gd name="connsiteX0" fmla="*/ 0 w 8107680"/>
              <a:gd name="connsiteY0" fmla="*/ 0 h 6858000"/>
              <a:gd name="connsiteX1" fmla="*/ 8107680 w 8107680"/>
              <a:gd name="connsiteY1" fmla="*/ 0 h 6858000"/>
              <a:gd name="connsiteX2" fmla="*/ 8107680 w 8107680"/>
              <a:gd name="connsiteY2" fmla="*/ 6858000 h 6858000"/>
              <a:gd name="connsiteX3" fmla="*/ 0 w 810768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07680" h="6858000">
                <a:moveTo>
                  <a:pt x="0" y="0"/>
                </a:moveTo>
                <a:lnTo>
                  <a:pt x="8107680" y="0"/>
                </a:lnTo>
                <a:lnTo>
                  <a:pt x="8107680" y="6858000"/>
                </a:lnTo>
                <a:lnTo>
                  <a:pt x="0" y="6858000"/>
                </a:lnTo>
                <a:close/>
              </a:path>
            </a:pathLst>
          </a:custGeom>
        </p:spPr>
        <p:txBody>
          <a:bodyPr wrap="square">
            <a:noAutofit/>
          </a:bodyPr>
          <a:lstStyle>
            <a:lvl1pPr marL="0" indent="0">
              <a:buNone/>
              <a:defRPr lang="en-GB" sz="1600" kern="1200" baseline="0" dirty="0" smtClean="0">
                <a:solidFill>
                  <a:schemeClr val="accent1"/>
                </a:solidFill>
                <a:latin typeface="+mn-lt"/>
                <a:ea typeface="+mn-ea"/>
                <a:cs typeface="+mn-cs"/>
              </a:defRPr>
            </a:lvl1pPr>
          </a:lstStyle>
          <a:p>
            <a:r>
              <a:rPr lang="en-US"/>
              <a:t>Click to add Picture</a:t>
            </a:r>
            <a:endParaRPr lang="en-GB"/>
          </a:p>
        </p:txBody>
      </p:sp>
      <p:sp>
        <p:nvSpPr>
          <p:cNvPr id="8" name="Text Placeholder 8">
            <a:extLst>
              <a:ext uri="{FF2B5EF4-FFF2-40B4-BE49-F238E27FC236}">
                <a16:creationId xmlns:a16="http://schemas.microsoft.com/office/drawing/2014/main" id="{DC6E0E0E-BA2D-48E5-99EB-12291FFCA58A}"/>
              </a:ext>
            </a:extLst>
          </p:cNvPr>
          <p:cNvSpPr>
            <a:spLocks noGrp="1"/>
          </p:cNvSpPr>
          <p:nvPr>
            <p:ph type="body" sz="quarter" idx="18" hasCustomPrompt="1"/>
          </p:nvPr>
        </p:nvSpPr>
        <p:spPr>
          <a:xfrm>
            <a:off x="141104" y="6465253"/>
            <a:ext cx="6925520" cy="322262"/>
          </a:xfrm>
          <a:prstGeom prst="rect">
            <a:avLst/>
          </a:prstGeom>
          <a:solidFill>
            <a:srgbClr val="120742"/>
          </a:solidFill>
        </p:spPr>
        <p:txBody>
          <a:bodyPr anchor="ctr"/>
          <a:lstStyle>
            <a:lvl1pPr marL="0" indent="0">
              <a:buNone/>
              <a:defRPr sz="1400" b="0" i="0" baseline="0">
                <a:solidFill>
                  <a:schemeClr val="bg1"/>
                </a:solidFill>
              </a:defRPr>
            </a:lvl1pPr>
          </a:lstStyle>
          <a:p>
            <a:pPr lvl="0"/>
            <a:r>
              <a:rPr lang="en-GB"/>
              <a:t>Image label (Locations)</a:t>
            </a:r>
            <a:endParaRPr lang="en-US"/>
          </a:p>
        </p:txBody>
      </p:sp>
      <p:sp>
        <p:nvSpPr>
          <p:cNvPr id="9" name="Slide Number Placeholder 5">
            <a:extLst>
              <a:ext uri="{FF2B5EF4-FFF2-40B4-BE49-F238E27FC236}">
                <a16:creationId xmlns:a16="http://schemas.microsoft.com/office/drawing/2014/main" id="{239EBE0A-426C-9D46-912A-83AB28C0D5FC}"/>
              </a:ext>
            </a:extLst>
          </p:cNvPr>
          <p:cNvSpPr>
            <a:spLocks noGrp="1"/>
          </p:cNvSpPr>
          <p:nvPr>
            <p:ph type="sldNum" sz="quarter" idx="4"/>
          </p:nvPr>
        </p:nvSpPr>
        <p:spPr>
          <a:xfrm>
            <a:off x="8610600" y="6356350"/>
            <a:ext cx="3272030" cy="365125"/>
          </a:xfrm>
          <a:prstGeom prst="rect">
            <a:avLst/>
          </a:prstGeom>
        </p:spPr>
        <p:txBody>
          <a:bodyPr vert="horz" lIns="91440" tIns="45720" rIns="91440" bIns="45720" rtlCol="0" anchor="ctr"/>
          <a:lstStyle>
            <a:lvl1pPr algn="r">
              <a:defRPr sz="1200" baseline="0">
                <a:solidFill>
                  <a:schemeClr val="tx1">
                    <a:tint val="75000"/>
                  </a:schemeClr>
                </a:solidFill>
                <a:latin typeface="Arial" panose="020B0604020202020204" pitchFamily="34" charset="0"/>
              </a:defRPr>
            </a:lvl1pPr>
          </a:lstStyle>
          <a:p>
            <a:fld id="{FBE75506-EA2C-084A-BE64-DAB3BDCD7D3B}" type="slidenum">
              <a:rPr lang="en-US" smtClean="0"/>
              <a:pPr/>
              <a:t>‹#›</a:t>
            </a:fld>
            <a:endParaRPr lang="en-US"/>
          </a:p>
        </p:txBody>
      </p:sp>
    </p:spTree>
    <p:extLst>
      <p:ext uri="{BB962C8B-B14F-4D97-AF65-F5344CB8AC3E}">
        <p14:creationId xmlns:p14="http://schemas.microsoft.com/office/powerpoint/2010/main" val="427903631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ivider_Red">
    <p:spTree>
      <p:nvGrpSpPr>
        <p:cNvPr id="1" name=""/>
        <p:cNvGrpSpPr/>
        <p:nvPr/>
      </p:nvGrpSpPr>
      <p:grpSpPr>
        <a:xfrm>
          <a:off x="0" y="0"/>
          <a:ext cx="0" cy="0"/>
          <a:chOff x="0" y="0"/>
          <a:chExt cx="0" cy="0"/>
        </a:xfrm>
      </p:grpSpPr>
      <p:sp>
        <p:nvSpPr>
          <p:cNvPr id="13" name="Rectangle 12" descr="Red">
            <a:extLst>
              <a:ext uri="{FF2B5EF4-FFF2-40B4-BE49-F238E27FC236}">
                <a16:creationId xmlns:a16="http://schemas.microsoft.com/office/drawing/2014/main" id="{2D90F0AD-A8D2-7F49-B15F-55C6715B58F8}"/>
              </a:ext>
              <a:ext uri="{C183D7F6-B498-43B3-948B-1728B52AA6E4}">
                <adec:decorative xmlns:adec="http://schemas.microsoft.com/office/drawing/2017/decorative" val="0"/>
              </a:ext>
            </a:extLst>
          </p:cNvPr>
          <p:cNvSpPr/>
          <p:nvPr userDrawn="1"/>
        </p:nvSpPr>
        <p:spPr>
          <a:xfrm>
            <a:off x="7359127" y="952501"/>
            <a:ext cx="3791983" cy="49333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C4C28773-62A5-3B42-88FB-417CDAFBF530}"/>
              </a:ext>
            </a:extLst>
          </p:cNvPr>
          <p:cNvSpPr>
            <a:spLocks noGrp="1"/>
          </p:cNvSpPr>
          <p:nvPr>
            <p:ph type="title" hasCustomPrompt="1"/>
          </p:nvPr>
        </p:nvSpPr>
        <p:spPr>
          <a:xfrm>
            <a:off x="7679149" y="3216036"/>
            <a:ext cx="3141553" cy="425927"/>
          </a:xfrm>
          <a:prstGeom prst="rect">
            <a:avLst/>
          </a:prstGeom>
        </p:spPr>
        <p:txBody>
          <a:bodyPr anchor="b" anchorCtr="0"/>
          <a:lstStyle>
            <a:lvl1pPr>
              <a:defRPr sz="3200" cap="none" baseline="0">
                <a:solidFill>
                  <a:schemeClr val="bg1"/>
                </a:solidFill>
                <a:latin typeface="Arial Black" panose="020B0604020202020204" pitchFamily="34" charset="0"/>
              </a:defRPr>
            </a:lvl1pPr>
          </a:lstStyle>
          <a:p>
            <a:r>
              <a:rPr lang="en-GB"/>
              <a:t>Title</a:t>
            </a:r>
            <a:endParaRPr lang="en-US"/>
          </a:p>
        </p:txBody>
      </p:sp>
      <p:sp>
        <p:nvSpPr>
          <p:cNvPr id="4" name="Text Placeholder 3">
            <a:extLst>
              <a:ext uri="{FF2B5EF4-FFF2-40B4-BE49-F238E27FC236}">
                <a16:creationId xmlns:a16="http://schemas.microsoft.com/office/drawing/2014/main" id="{D015FB4C-4EAB-1546-8FCE-BC73C0F9769D}"/>
              </a:ext>
            </a:extLst>
          </p:cNvPr>
          <p:cNvSpPr>
            <a:spLocks noGrp="1"/>
          </p:cNvSpPr>
          <p:nvPr>
            <p:ph type="body" sz="quarter" idx="15" hasCustomPrompt="1"/>
          </p:nvPr>
        </p:nvSpPr>
        <p:spPr>
          <a:xfrm>
            <a:off x="7679149" y="3741737"/>
            <a:ext cx="3141552" cy="1842317"/>
          </a:xfrm>
          <a:prstGeom prst="rect">
            <a:avLst/>
          </a:prstGeom>
        </p:spPr>
        <p:txBody>
          <a:bodyPr/>
          <a:lstStyle>
            <a:lvl1pPr marL="0" indent="0">
              <a:buNone/>
              <a:defRPr sz="2400" baseline="0">
                <a:solidFill>
                  <a:schemeClr val="bg1"/>
                </a:solidFill>
              </a:defRPr>
            </a:lvl1pPr>
          </a:lstStyle>
          <a:p>
            <a:pPr lvl="0"/>
            <a:r>
              <a:rPr lang="en-GB"/>
              <a:t>Click to add a short copy</a:t>
            </a:r>
            <a:endParaRPr lang="en-US"/>
          </a:p>
        </p:txBody>
      </p:sp>
      <p:sp>
        <p:nvSpPr>
          <p:cNvPr id="8" name="Picture Placeholder 7">
            <a:extLst>
              <a:ext uri="{FF2B5EF4-FFF2-40B4-BE49-F238E27FC236}">
                <a16:creationId xmlns:a16="http://schemas.microsoft.com/office/drawing/2014/main" id="{B19B5CF3-B191-481F-A975-3BF9A9945F0B}"/>
              </a:ext>
            </a:extLst>
          </p:cNvPr>
          <p:cNvSpPr>
            <a:spLocks noGrp="1"/>
          </p:cNvSpPr>
          <p:nvPr>
            <p:ph type="pic" sz="quarter" idx="17" hasCustomPrompt="1"/>
          </p:nvPr>
        </p:nvSpPr>
        <p:spPr>
          <a:xfrm>
            <a:off x="0" y="0"/>
            <a:ext cx="8107680" cy="6858000"/>
          </a:xfrm>
          <a:custGeom>
            <a:avLst/>
            <a:gdLst>
              <a:gd name="connsiteX0" fmla="*/ 0 w 8107680"/>
              <a:gd name="connsiteY0" fmla="*/ 0 h 6858000"/>
              <a:gd name="connsiteX1" fmla="*/ 8107680 w 8107680"/>
              <a:gd name="connsiteY1" fmla="*/ 0 h 6858000"/>
              <a:gd name="connsiteX2" fmla="*/ 8107680 w 8107680"/>
              <a:gd name="connsiteY2" fmla="*/ 6858000 h 6858000"/>
              <a:gd name="connsiteX3" fmla="*/ 0 w 810768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07680" h="6858000">
                <a:moveTo>
                  <a:pt x="0" y="0"/>
                </a:moveTo>
                <a:lnTo>
                  <a:pt x="8107680" y="0"/>
                </a:lnTo>
                <a:lnTo>
                  <a:pt x="8107680" y="6858000"/>
                </a:lnTo>
                <a:lnTo>
                  <a:pt x="0" y="6858000"/>
                </a:lnTo>
                <a:close/>
              </a:path>
            </a:pathLst>
          </a:custGeom>
        </p:spPr>
        <p:txBody>
          <a:bodyPr wrap="square">
            <a:noAutofit/>
          </a:bodyPr>
          <a:lstStyle>
            <a:lvl1pPr marL="0" indent="0">
              <a:buNone/>
              <a:defRPr lang="en-GB" sz="1600" kern="1200" baseline="0" dirty="0" smtClean="0">
                <a:solidFill>
                  <a:schemeClr val="accent1"/>
                </a:solidFill>
                <a:latin typeface="+mn-lt"/>
                <a:ea typeface="+mn-ea"/>
                <a:cs typeface="+mn-cs"/>
              </a:defRPr>
            </a:lvl1pPr>
          </a:lstStyle>
          <a:p>
            <a:r>
              <a:rPr lang="en-US"/>
              <a:t>Click to add Picture</a:t>
            </a:r>
            <a:endParaRPr lang="en-GB"/>
          </a:p>
        </p:txBody>
      </p:sp>
      <p:sp>
        <p:nvSpPr>
          <p:cNvPr id="10" name="Text Placeholder 8">
            <a:extLst>
              <a:ext uri="{FF2B5EF4-FFF2-40B4-BE49-F238E27FC236}">
                <a16:creationId xmlns:a16="http://schemas.microsoft.com/office/drawing/2014/main" id="{6A672AB4-D24F-4ECB-8506-139C950CB8E0}"/>
              </a:ext>
            </a:extLst>
          </p:cNvPr>
          <p:cNvSpPr>
            <a:spLocks noGrp="1"/>
          </p:cNvSpPr>
          <p:nvPr>
            <p:ph type="body" sz="quarter" idx="18" hasCustomPrompt="1"/>
          </p:nvPr>
        </p:nvSpPr>
        <p:spPr>
          <a:xfrm>
            <a:off x="141104" y="6465253"/>
            <a:ext cx="6925520" cy="322262"/>
          </a:xfrm>
          <a:prstGeom prst="rect">
            <a:avLst/>
          </a:prstGeom>
          <a:solidFill>
            <a:srgbClr val="120742"/>
          </a:solidFill>
        </p:spPr>
        <p:txBody>
          <a:bodyPr anchor="ctr"/>
          <a:lstStyle>
            <a:lvl1pPr marL="0" indent="0">
              <a:buNone/>
              <a:defRPr sz="1400" b="0" i="0" baseline="0">
                <a:solidFill>
                  <a:schemeClr val="bg1"/>
                </a:solidFill>
              </a:defRPr>
            </a:lvl1pPr>
          </a:lstStyle>
          <a:p>
            <a:pPr lvl="0"/>
            <a:r>
              <a:rPr lang="en-GB"/>
              <a:t>Image label (Locations)</a:t>
            </a:r>
            <a:endParaRPr lang="en-US"/>
          </a:p>
        </p:txBody>
      </p:sp>
      <p:sp>
        <p:nvSpPr>
          <p:cNvPr id="9" name="Slide Number Placeholder 5">
            <a:extLst>
              <a:ext uri="{FF2B5EF4-FFF2-40B4-BE49-F238E27FC236}">
                <a16:creationId xmlns:a16="http://schemas.microsoft.com/office/drawing/2014/main" id="{239EBE0A-426C-9D46-912A-83AB28C0D5FC}"/>
              </a:ext>
            </a:extLst>
          </p:cNvPr>
          <p:cNvSpPr>
            <a:spLocks noGrp="1"/>
          </p:cNvSpPr>
          <p:nvPr>
            <p:ph type="sldNum" sz="quarter" idx="4"/>
          </p:nvPr>
        </p:nvSpPr>
        <p:spPr>
          <a:xfrm>
            <a:off x="8610600" y="6356350"/>
            <a:ext cx="3272030" cy="365125"/>
          </a:xfrm>
          <a:prstGeom prst="rect">
            <a:avLst/>
          </a:prstGeom>
        </p:spPr>
        <p:txBody>
          <a:bodyPr vert="horz" lIns="91440" tIns="45720" rIns="91440" bIns="45720" rtlCol="0" anchor="ctr"/>
          <a:lstStyle>
            <a:lvl1pPr algn="r">
              <a:defRPr sz="1200" baseline="0">
                <a:solidFill>
                  <a:schemeClr val="tx1">
                    <a:tint val="75000"/>
                  </a:schemeClr>
                </a:solidFill>
                <a:latin typeface="Arial" panose="020B0604020202020204" pitchFamily="34" charset="0"/>
              </a:defRPr>
            </a:lvl1pPr>
          </a:lstStyle>
          <a:p>
            <a:fld id="{FBE75506-EA2C-084A-BE64-DAB3BDCD7D3B}" type="slidenum">
              <a:rPr lang="en-US" smtClean="0"/>
              <a:pPr/>
              <a:t>‹#›</a:t>
            </a:fld>
            <a:endParaRPr lang="en-US"/>
          </a:p>
        </p:txBody>
      </p:sp>
    </p:spTree>
    <p:extLst>
      <p:ext uri="{BB962C8B-B14F-4D97-AF65-F5344CB8AC3E}">
        <p14:creationId xmlns:p14="http://schemas.microsoft.com/office/powerpoint/2010/main" val="353942867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tent_Open pag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7" name="Content Placeholder 3">
            <a:extLst>
              <a:ext uri="{FF2B5EF4-FFF2-40B4-BE49-F238E27FC236}">
                <a16:creationId xmlns:a16="http://schemas.microsoft.com/office/drawing/2014/main" id="{694CE70A-EC6D-3745-9B50-79A28BAC6783}"/>
              </a:ext>
            </a:extLst>
          </p:cNvPr>
          <p:cNvSpPr>
            <a:spLocks noGrp="1"/>
          </p:cNvSpPr>
          <p:nvPr>
            <p:ph sz="quarter" idx="10" hasCustomPrompt="1"/>
          </p:nvPr>
        </p:nvSpPr>
        <p:spPr>
          <a:xfrm>
            <a:off x="325439" y="1157898"/>
            <a:ext cx="11561761" cy="4971439"/>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8" name="Picture Placeholder 4">
            <a:extLst>
              <a:ext uri="{FF2B5EF4-FFF2-40B4-BE49-F238E27FC236}">
                <a16:creationId xmlns:a16="http://schemas.microsoft.com/office/drawing/2014/main" id="{C4294F47-FB48-493F-A8F5-2877E70A7719}"/>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3" name="Picture 2">
            <a:extLst>
              <a:ext uri="{FF2B5EF4-FFF2-40B4-BE49-F238E27FC236}">
                <a16:creationId xmlns:a16="http://schemas.microsoft.com/office/drawing/2014/main" id="{15F08304-1D7C-4DB5-A9A4-0A4AE1FE63DD}"/>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6" name="Picture 5" descr="A logo with blue and red text&#10;&#10;Description automatically generated">
            <a:extLst>
              <a:ext uri="{FF2B5EF4-FFF2-40B4-BE49-F238E27FC236}">
                <a16:creationId xmlns:a16="http://schemas.microsoft.com/office/drawing/2014/main" id="{E87C1C7A-7C46-020C-E0A3-F2792C6148B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2819024799"/>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ntent_Open page_Sub_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0" name="Content Placeholder 3">
            <a:extLst>
              <a:ext uri="{FF2B5EF4-FFF2-40B4-BE49-F238E27FC236}">
                <a16:creationId xmlns:a16="http://schemas.microsoft.com/office/drawing/2014/main" id="{1FEA8EB3-AEAF-43ED-A733-0838A3E6CDBA}"/>
              </a:ext>
            </a:extLst>
          </p:cNvPr>
          <p:cNvSpPr>
            <a:spLocks noGrp="1"/>
          </p:cNvSpPr>
          <p:nvPr>
            <p:ph sz="quarter" idx="15"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7" name="Content Placeholder 3">
            <a:extLst>
              <a:ext uri="{FF2B5EF4-FFF2-40B4-BE49-F238E27FC236}">
                <a16:creationId xmlns:a16="http://schemas.microsoft.com/office/drawing/2014/main" id="{694CE70A-EC6D-3745-9B50-79A28BAC6783}"/>
              </a:ext>
            </a:extLst>
          </p:cNvPr>
          <p:cNvSpPr>
            <a:spLocks noGrp="1"/>
          </p:cNvSpPr>
          <p:nvPr>
            <p:ph sz="quarter" idx="10" hasCustomPrompt="1"/>
          </p:nvPr>
        </p:nvSpPr>
        <p:spPr>
          <a:xfrm>
            <a:off x="325439" y="1683866"/>
            <a:ext cx="11561761" cy="4463577"/>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9" name="Picture Placeholder 4">
            <a:extLst>
              <a:ext uri="{FF2B5EF4-FFF2-40B4-BE49-F238E27FC236}">
                <a16:creationId xmlns:a16="http://schemas.microsoft.com/office/drawing/2014/main" id="{50F89AB6-EF92-4E49-981B-06A9965CAC19}"/>
              </a:ext>
              <a:ext uri="{C183D7F6-B498-43B3-948B-1728B52AA6E4}">
                <adec:decorative xmlns:adec="http://schemas.microsoft.com/office/drawing/2017/decorative" val="0"/>
              </a:ext>
            </a:extLst>
          </p:cNvPr>
          <p:cNvSpPr>
            <a:spLocks noGrp="1"/>
          </p:cNvSpPr>
          <p:nvPr>
            <p:ph type="pic" sz="quarter" idx="16"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1" name="Picture 10">
            <a:extLst>
              <a:ext uri="{FF2B5EF4-FFF2-40B4-BE49-F238E27FC236}">
                <a16:creationId xmlns:a16="http://schemas.microsoft.com/office/drawing/2014/main" id="{1451CFEE-B823-9A4D-ABE9-715015314F8A}"/>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7DBAC715-BFB9-A4D6-347F-3E6BA9BC149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1501383741"/>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_Open page_2 Graph Placeholder">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DA84CA69-624D-400B-B106-185981A31CB1}"/>
              </a:ext>
            </a:extLst>
          </p:cNvPr>
          <p:cNvSpPr>
            <a:spLocks noGrp="1"/>
          </p:cNvSpPr>
          <p:nvPr>
            <p:ph sz="quarter" idx="15"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6" name="Content Placeholder 3">
            <a:extLst>
              <a:ext uri="{FF2B5EF4-FFF2-40B4-BE49-F238E27FC236}">
                <a16:creationId xmlns:a16="http://schemas.microsoft.com/office/drawing/2014/main" id="{9C279765-89B8-4B4B-AB16-7C072BEF08E9}"/>
              </a:ext>
            </a:extLst>
          </p:cNvPr>
          <p:cNvSpPr>
            <a:spLocks noGrp="1"/>
          </p:cNvSpPr>
          <p:nvPr>
            <p:ph sz="quarter" idx="18" hasCustomPrompt="1"/>
          </p:nvPr>
        </p:nvSpPr>
        <p:spPr>
          <a:xfrm>
            <a:off x="325439" y="1683426"/>
            <a:ext cx="11561761" cy="678774"/>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2600325"/>
            <a:ext cx="5649566" cy="3538538"/>
          </a:xfrm>
          <a:prstGeom prst="rect">
            <a:avLst/>
          </a:prstGeom>
        </p:spPr>
        <p:txBody>
          <a:bodyPr tIns="0" bIns="0"/>
          <a:lstStyle>
            <a:lvl1pPr>
              <a:defRPr lang="en-US" sz="1600" baseline="0" dirty="0" smtClean="0">
                <a:solidFill>
                  <a:schemeClr val="accent1"/>
                </a:solidFill>
              </a:defRPr>
            </a:lvl1pPr>
          </a:lstStyle>
          <a:p>
            <a:pPr marL="0" lvl="0" indent="0">
              <a:lnSpc>
                <a:spcPct val="100000"/>
              </a:lnSpc>
              <a:spcBef>
                <a:spcPts val="0"/>
              </a:spcBef>
              <a:spcAft>
                <a:spcPts val="600"/>
              </a:spcAft>
              <a:buClr>
                <a:srgbClr val="E41F18"/>
              </a:buClr>
              <a:buNone/>
            </a:pPr>
            <a:r>
              <a:rPr lang="en-US"/>
              <a:t>Click to add Chart/Graph/Image</a:t>
            </a:r>
          </a:p>
        </p:txBody>
      </p:sp>
      <p:sp>
        <p:nvSpPr>
          <p:cNvPr id="11" name="Content Placeholder 9">
            <a:extLst>
              <a:ext uri="{FF2B5EF4-FFF2-40B4-BE49-F238E27FC236}">
                <a16:creationId xmlns:a16="http://schemas.microsoft.com/office/drawing/2014/main" id="{7521B2AA-EC5B-43B0-8A6C-6BE4FF3832BB}"/>
              </a:ext>
            </a:extLst>
          </p:cNvPr>
          <p:cNvSpPr>
            <a:spLocks noGrp="1"/>
          </p:cNvSpPr>
          <p:nvPr>
            <p:ph sz="quarter" idx="17" hasCustomPrompt="1"/>
          </p:nvPr>
        </p:nvSpPr>
        <p:spPr>
          <a:xfrm>
            <a:off x="6228582" y="2600325"/>
            <a:ext cx="5649566" cy="3538538"/>
          </a:xfrm>
          <a:prstGeom prst="rect">
            <a:avLst/>
          </a:prstGeom>
        </p:spPr>
        <p:txBody>
          <a:bodyPr tIns="0" bIns="0"/>
          <a:lstStyle>
            <a:lvl1pPr>
              <a:lnSpc>
                <a:spcPct val="100000"/>
              </a:lnSpc>
              <a:spcBef>
                <a:spcPts val="0"/>
              </a:spcBef>
              <a:defRPr lang="en-US" sz="1600" kern="1200" baseline="0" dirty="0" smtClean="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Clr>
                <a:srgbClr val="E41F18"/>
              </a:buClr>
              <a:buFont typeface="Arial" panose="020B0604020202020204" pitchFamily="34" charset="0"/>
              <a:buNone/>
            </a:pPr>
            <a:r>
              <a:rPr lang="en-US"/>
              <a:t>Click to add Chart/Graph/Image</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2" name="Picture Placeholder 4">
            <a:extLst>
              <a:ext uri="{FF2B5EF4-FFF2-40B4-BE49-F238E27FC236}">
                <a16:creationId xmlns:a16="http://schemas.microsoft.com/office/drawing/2014/main" id="{627E6AC7-39E2-3E47-B374-4D873C8FB1E5}"/>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3" name="Picture 12">
            <a:extLst>
              <a:ext uri="{FF2B5EF4-FFF2-40B4-BE49-F238E27FC236}">
                <a16:creationId xmlns:a16="http://schemas.microsoft.com/office/drawing/2014/main" id="{DB018FEC-D8C0-A04E-86F3-AE4142522968}"/>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D24A8F1F-A4BB-8B8F-2B24-8AA8D87C090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46266363"/>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Content_Open page_2 Graph Placeholder">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6" name="Content Placeholder 3">
            <a:extLst>
              <a:ext uri="{FF2B5EF4-FFF2-40B4-BE49-F238E27FC236}">
                <a16:creationId xmlns:a16="http://schemas.microsoft.com/office/drawing/2014/main" id="{9C279765-89B8-4B4B-AB16-7C072BEF08E9}"/>
              </a:ext>
            </a:extLst>
          </p:cNvPr>
          <p:cNvSpPr>
            <a:spLocks noGrp="1"/>
          </p:cNvSpPr>
          <p:nvPr>
            <p:ph sz="quarter" idx="18" hasCustomPrompt="1"/>
          </p:nvPr>
        </p:nvSpPr>
        <p:spPr>
          <a:xfrm>
            <a:off x="325439" y="1159183"/>
            <a:ext cx="11561761" cy="678774"/>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5" name="Content Placeholder 3">
            <a:extLst>
              <a:ext uri="{FF2B5EF4-FFF2-40B4-BE49-F238E27FC236}">
                <a16:creationId xmlns:a16="http://schemas.microsoft.com/office/drawing/2014/main" id="{DA84CA69-624D-400B-B106-185981A31CB1}"/>
              </a:ext>
            </a:extLst>
          </p:cNvPr>
          <p:cNvSpPr>
            <a:spLocks noGrp="1"/>
          </p:cNvSpPr>
          <p:nvPr>
            <p:ph sz="quarter" idx="15" hasCustomPrompt="1"/>
          </p:nvPr>
        </p:nvSpPr>
        <p:spPr>
          <a:xfrm>
            <a:off x="325440" y="2065000"/>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2600325"/>
            <a:ext cx="5649566" cy="3538538"/>
          </a:xfrm>
          <a:prstGeom prst="rect">
            <a:avLst/>
          </a:prstGeom>
        </p:spPr>
        <p:txBody>
          <a:bodyPr tIns="0" bIns="0"/>
          <a:lstStyle>
            <a:lvl1pPr>
              <a:defRPr lang="en-US" sz="1600" baseline="0" dirty="0" smtClean="0">
                <a:solidFill>
                  <a:schemeClr val="accent1"/>
                </a:solidFill>
              </a:defRPr>
            </a:lvl1pPr>
          </a:lstStyle>
          <a:p>
            <a:pPr marL="0" lvl="0" indent="0">
              <a:lnSpc>
                <a:spcPct val="100000"/>
              </a:lnSpc>
              <a:spcBef>
                <a:spcPts val="0"/>
              </a:spcBef>
              <a:spcAft>
                <a:spcPts val="600"/>
              </a:spcAft>
              <a:buClr>
                <a:srgbClr val="E41F18"/>
              </a:buClr>
              <a:buNone/>
            </a:pPr>
            <a:r>
              <a:rPr lang="en-US"/>
              <a:t>Click to add Chart/Graph/Image</a:t>
            </a:r>
          </a:p>
        </p:txBody>
      </p:sp>
      <p:sp>
        <p:nvSpPr>
          <p:cNvPr id="12" name="Content Placeholder 3">
            <a:extLst>
              <a:ext uri="{FF2B5EF4-FFF2-40B4-BE49-F238E27FC236}">
                <a16:creationId xmlns:a16="http://schemas.microsoft.com/office/drawing/2014/main" id="{BAC9CFCE-90A3-46F0-A6A3-A6121A3B2E7C}"/>
              </a:ext>
            </a:extLst>
          </p:cNvPr>
          <p:cNvSpPr>
            <a:spLocks noGrp="1"/>
          </p:cNvSpPr>
          <p:nvPr>
            <p:ph sz="quarter" idx="19" hasCustomPrompt="1"/>
          </p:nvPr>
        </p:nvSpPr>
        <p:spPr>
          <a:xfrm>
            <a:off x="6228582" y="2065000"/>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1" name="Content Placeholder 9">
            <a:extLst>
              <a:ext uri="{FF2B5EF4-FFF2-40B4-BE49-F238E27FC236}">
                <a16:creationId xmlns:a16="http://schemas.microsoft.com/office/drawing/2014/main" id="{7521B2AA-EC5B-43B0-8A6C-6BE4FF3832BB}"/>
              </a:ext>
            </a:extLst>
          </p:cNvPr>
          <p:cNvSpPr>
            <a:spLocks noGrp="1"/>
          </p:cNvSpPr>
          <p:nvPr>
            <p:ph sz="quarter" idx="17" hasCustomPrompt="1"/>
          </p:nvPr>
        </p:nvSpPr>
        <p:spPr>
          <a:xfrm>
            <a:off x="6228582" y="2600325"/>
            <a:ext cx="5649566" cy="3538538"/>
          </a:xfrm>
          <a:prstGeom prst="rect">
            <a:avLst/>
          </a:prstGeom>
        </p:spPr>
        <p:txBody>
          <a:bodyPr tIns="0" bIns="0"/>
          <a:lstStyle>
            <a:lvl1pPr>
              <a:lnSpc>
                <a:spcPct val="100000"/>
              </a:lnSpc>
              <a:spcBef>
                <a:spcPts val="0"/>
              </a:spcBef>
              <a:defRPr lang="en-US" sz="1600" kern="1200" baseline="0" dirty="0" smtClean="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Clr>
                <a:srgbClr val="E41F18"/>
              </a:buClr>
              <a:buFont typeface="Arial" panose="020B0604020202020204" pitchFamily="34" charset="0"/>
              <a:buNone/>
            </a:pPr>
            <a:r>
              <a:rPr lang="en-US"/>
              <a:t>Click to add Chart/Graph/Image</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3" name="Picture Placeholder 4">
            <a:extLst>
              <a:ext uri="{FF2B5EF4-FFF2-40B4-BE49-F238E27FC236}">
                <a16:creationId xmlns:a16="http://schemas.microsoft.com/office/drawing/2014/main" id="{63586CC4-DABB-2D4F-BFD0-C29AC252710A}"/>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4" name="Picture 13">
            <a:extLst>
              <a:ext uri="{FF2B5EF4-FFF2-40B4-BE49-F238E27FC236}">
                <a16:creationId xmlns:a16="http://schemas.microsoft.com/office/drawing/2014/main" id="{DC4CC767-77DE-1F47-85B9-952129BA576A}"/>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90A725BE-10D3-6745-72D2-1BBB5443352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2844631938"/>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_Content_Open page_2 Graph Placeholder">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DA84CA69-624D-400B-B106-185981A31CB1}"/>
              </a:ext>
            </a:extLst>
          </p:cNvPr>
          <p:cNvSpPr>
            <a:spLocks noGrp="1"/>
          </p:cNvSpPr>
          <p:nvPr>
            <p:ph sz="quarter" idx="15" hasCustomPrompt="1"/>
          </p:nvPr>
        </p:nvSpPr>
        <p:spPr>
          <a:xfrm>
            <a:off x="325440"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6" name="Content Placeholder 3">
            <a:extLst>
              <a:ext uri="{FF2B5EF4-FFF2-40B4-BE49-F238E27FC236}">
                <a16:creationId xmlns:a16="http://schemas.microsoft.com/office/drawing/2014/main" id="{9C279765-89B8-4B4B-AB16-7C072BEF08E9}"/>
              </a:ext>
            </a:extLst>
          </p:cNvPr>
          <p:cNvSpPr>
            <a:spLocks noGrp="1"/>
          </p:cNvSpPr>
          <p:nvPr>
            <p:ph sz="quarter" idx="18" hasCustomPrompt="1"/>
          </p:nvPr>
        </p:nvSpPr>
        <p:spPr>
          <a:xfrm>
            <a:off x="325440" y="1683426"/>
            <a:ext cx="5649566" cy="678774"/>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2600325"/>
            <a:ext cx="5649566" cy="3538538"/>
          </a:xfrm>
          <a:prstGeom prst="rect">
            <a:avLst/>
          </a:prstGeom>
        </p:spPr>
        <p:txBody>
          <a:bodyPr tIns="0" bIns="0"/>
          <a:lstStyle>
            <a:lvl1pPr>
              <a:defRPr lang="en-US" sz="1600" baseline="0" dirty="0" smtClean="0">
                <a:solidFill>
                  <a:schemeClr val="accent1"/>
                </a:solidFill>
              </a:defRPr>
            </a:lvl1pPr>
          </a:lstStyle>
          <a:p>
            <a:pPr marL="0" lvl="0" indent="0">
              <a:lnSpc>
                <a:spcPct val="100000"/>
              </a:lnSpc>
              <a:spcBef>
                <a:spcPts val="0"/>
              </a:spcBef>
              <a:spcAft>
                <a:spcPts val="600"/>
              </a:spcAft>
              <a:buClr>
                <a:srgbClr val="E41F18"/>
              </a:buClr>
              <a:buNone/>
            </a:pPr>
            <a:r>
              <a:rPr lang="en-US"/>
              <a:t>Click to add Chart/Graph/Image</a:t>
            </a:r>
          </a:p>
        </p:txBody>
      </p:sp>
      <p:sp>
        <p:nvSpPr>
          <p:cNvPr id="12" name="Content Placeholder 3">
            <a:extLst>
              <a:ext uri="{FF2B5EF4-FFF2-40B4-BE49-F238E27FC236}">
                <a16:creationId xmlns:a16="http://schemas.microsoft.com/office/drawing/2014/main" id="{D63707EB-C232-46ED-86F2-D4669D03038E}"/>
              </a:ext>
            </a:extLst>
          </p:cNvPr>
          <p:cNvSpPr>
            <a:spLocks noGrp="1"/>
          </p:cNvSpPr>
          <p:nvPr>
            <p:ph sz="quarter" idx="19" hasCustomPrompt="1"/>
          </p:nvPr>
        </p:nvSpPr>
        <p:spPr>
          <a:xfrm>
            <a:off x="6228582"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3" name="Content Placeholder 3">
            <a:extLst>
              <a:ext uri="{FF2B5EF4-FFF2-40B4-BE49-F238E27FC236}">
                <a16:creationId xmlns:a16="http://schemas.microsoft.com/office/drawing/2014/main" id="{65462C8B-E0BC-458E-98BE-7B1A2D4B415A}"/>
              </a:ext>
            </a:extLst>
          </p:cNvPr>
          <p:cNvSpPr>
            <a:spLocks noGrp="1"/>
          </p:cNvSpPr>
          <p:nvPr>
            <p:ph sz="quarter" idx="20" hasCustomPrompt="1"/>
          </p:nvPr>
        </p:nvSpPr>
        <p:spPr>
          <a:xfrm>
            <a:off x="6228582" y="1683426"/>
            <a:ext cx="5649566" cy="678774"/>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1" name="Content Placeholder 9">
            <a:extLst>
              <a:ext uri="{FF2B5EF4-FFF2-40B4-BE49-F238E27FC236}">
                <a16:creationId xmlns:a16="http://schemas.microsoft.com/office/drawing/2014/main" id="{7521B2AA-EC5B-43B0-8A6C-6BE4FF3832BB}"/>
              </a:ext>
            </a:extLst>
          </p:cNvPr>
          <p:cNvSpPr>
            <a:spLocks noGrp="1"/>
          </p:cNvSpPr>
          <p:nvPr>
            <p:ph sz="quarter" idx="17" hasCustomPrompt="1"/>
          </p:nvPr>
        </p:nvSpPr>
        <p:spPr>
          <a:xfrm>
            <a:off x="6228582" y="2600325"/>
            <a:ext cx="5649566" cy="3538538"/>
          </a:xfrm>
          <a:prstGeom prst="rect">
            <a:avLst/>
          </a:prstGeom>
        </p:spPr>
        <p:txBody>
          <a:bodyPr tIns="0" bIns="0"/>
          <a:lstStyle>
            <a:lvl1pPr>
              <a:lnSpc>
                <a:spcPct val="100000"/>
              </a:lnSpc>
              <a:spcBef>
                <a:spcPts val="0"/>
              </a:spcBef>
              <a:defRPr lang="en-US" sz="1600" kern="1200" baseline="0" dirty="0" smtClean="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Clr>
                <a:srgbClr val="E41F18"/>
              </a:buClr>
              <a:buFont typeface="Arial" panose="020B0604020202020204" pitchFamily="34" charset="0"/>
              <a:buNone/>
            </a:pPr>
            <a:r>
              <a:rPr lang="en-US"/>
              <a:t>Click to add Chart/Graph/Image</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8" name="Picture Placeholder 4">
            <a:extLst>
              <a:ext uri="{FF2B5EF4-FFF2-40B4-BE49-F238E27FC236}">
                <a16:creationId xmlns:a16="http://schemas.microsoft.com/office/drawing/2014/main" id="{0C70EEFD-4AD8-6A43-832A-205712F9BD7F}"/>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4" name="Picture 13">
            <a:extLst>
              <a:ext uri="{FF2B5EF4-FFF2-40B4-BE49-F238E27FC236}">
                <a16:creationId xmlns:a16="http://schemas.microsoft.com/office/drawing/2014/main" id="{5125BAB1-2160-8041-A15D-C196E49A12AC}"/>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8C93D42C-709A-9A46-A02C-3F48BE926AA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3774949739"/>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_Subtitle_Graph">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2" name="Content Placeholder 3">
            <a:extLst>
              <a:ext uri="{FF2B5EF4-FFF2-40B4-BE49-F238E27FC236}">
                <a16:creationId xmlns:a16="http://schemas.microsoft.com/office/drawing/2014/main" id="{CFA28A5D-BBBD-4531-AB19-30230F3896D1}"/>
              </a:ext>
            </a:extLst>
          </p:cNvPr>
          <p:cNvSpPr>
            <a:spLocks noGrp="1"/>
          </p:cNvSpPr>
          <p:nvPr>
            <p:ph sz="quarter" idx="15"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3" name="Content Placeholder 3">
            <a:extLst>
              <a:ext uri="{FF2B5EF4-FFF2-40B4-BE49-F238E27FC236}">
                <a16:creationId xmlns:a16="http://schemas.microsoft.com/office/drawing/2014/main" id="{6CDD2952-EC48-4368-A15E-602C698A4485}"/>
              </a:ext>
            </a:extLst>
          </p:cNvPr>
          <p:cNvSpPr>
            <a:spLocks noGrp="1"/>
          </p:cNvSpPr>
          <p:nvPr>
            <p:ph sz="quarter" idx="18" hasCustomPrompt="1"/>
          </p:nvPr>
        </p:nvSpPr>
        <p:spPr>
          <a:xfrm>
            <a:off x="325439" y="1683426"/>
            <a:ext cx="11561761" cy="678774"/>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8" y="2600325"/>
            <a:ext cx="11561761" cy="3538538"/>
          </a:xfrm>
          <a:prstGeom prst="rect">
            <a:avLst/>
          </a:prstGeom>
        </p:spPr>
        <p:txBody>
          <a:bodyPr tIns="0" bIns="0"/>
          <a:lstStyle>
            <a:lvl1pPr>
              <a:defRPr lang="en-US" sz="1600" baseline="0" dirty="0" smtClean="0">
                <a:solidFill>
                  <a:schemeClr val="accent1"/>
                </a:solidFill>
              </a:defRPr>
            </a:lvl1pPr>
          </a:lstStyle>
          <a:p>
            <a:pPr marL="0" lvl="0" indent="0">
              <a:lnSpc>
                <a:spcPct val="100000"/>
              </a:lnSpc>
              <a:spcBef>
                <a:spcPts val="0"/>
              </a:spcBef>
              <a:spcAft>
                <a:spcPts val="600"/>
              </a:spcAft>
              <a:buClr>
                <a:srgbClr val="E41F18"/>
              </a:buClr>
              <a:buNone/>
            </a:pPr>
            <a:r>
              <a:rPr lang="en-US"/>
              <a:t>Click to add Chart/Graph/Image</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1" name="Picture Placeholder 4">
            <a:extLst>
              <a:ext uri="{FF2B5EF4-FFF2-40B4-BE49-F238E27FC236}">
                <a16:creationId xmlns:a16="http://schemas.microsoft.com/office/drawing/2014/main" id="{624ACC40-DE07-034C-BD8D-55CE23D25E38}"/>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4" name="Picture 13">
            <a:extLst>
              <a:ext uri="{FF2B5EF4-FFF2-40B4-BE49-F238E27FC236}">
                <a16:creationId xmlns:a16="http://schemas.microsoft.com/office/drawing/2014/main" id="{D614169D-14EE-C94B-8635-9A995B85DEBD}"/>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B17EF4A0-BBFB-84A8-FD0F-4FFB6CE25A0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3591411735"/>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ntent_Subtitle_Text_Graph">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F990DFBB-805D-41FA-8627-8AC4DCA99EC0}"/>
              </a:ext>
            </a:extLst>
          </p:cNvPr>
          <p:cNvSpPr>
            <a:spLocks noGrp="1"/>
          </p:cNvSpPr>
          <p:nvPr>
            <p:ph sz="quarter" idx="19"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1675285"/>
            <a:ext cx="5649566" cy="4464050"/>
          </a:xfrm>
          <a:prstGeom prst="rect">
            <a:avLst/>
          </a:prstGeom>
        </p:spPr>
        <p:txBody>
          <a:bodyPr tIns="0" bIns="0"/>
          <a:lstStyle>
            <a:lvl1pPr>
              <a:defRPr lang="en-US" sz="1600" kern="1200" baseline="0" dirty="0" smtClean="0">
                <a:solidFill>
                  <a:schemeClr val="accent1"/>
                </a:solidFill>
                <a:latin typeface="+mn-lt"/>
                <a:ea typeface="+mn-ea"/>
                <a:cs typeface="+mn-cs"/>
              </a:defRPr>
            </a:lvl1pPr>
          </a:lstStyle>
          <a:p>
            <a:pPr marL="0" lvl="0" indent="0" algn="l" defTabSz="914400" rtl="0" eaLnBrk="1" latinLnBrk="0" hangingPunct="1">
              <a:lnSpc>
                <a:spcPct val="100000"/>
              </a:lnSpc>
              <a:spcBef>
                <a:spcPts val="0"/>
              </a:spcBef>
              <a:spcAft>
                <a:spcPts val="600"/>
              </a:spcAft>
              <a:buClr>
                <a:srgbClr val="E41F18"/>
              </a:buClr>
              <a:buFont typeface="Arial" panose="020B0604020202020204" pitchFamily="34" charset="0"/>
              <a:buNone/>
            </a:pPr>
            <a:r>
              <a:rPr lang="en-US"/>
              <a:t>Click to add Chart/Graph/Image</a:t>
            </a:r>
          </a:p>
        </p:txBody>
      </p:sp>
      <p:sp>
        <p:nvSpPr>
          <p:cNvPr id="17" name="Content Placeholder 3">
            <a:extLst>
              <a:ext uri="{FF2B5EF4-FFF2-40B4-BE49-F238E27FC236}">
                <a16:creationId xmlns:a16="http://schemas.microsoft.com/office/drawing/2014/main" id="{7A517C04-0466-47B0-A0C7-EF69C32A6955}"/>
              </a:ext>
            </a:extLst>
          </p:cNvPr>
          <p:cNvSpPr>
            <a:spLocks noGrp="1"/>
          </p:cNvSpPr>
          <p:nvPr>
            <p:ph sz="quarter" idx="10" hasCustomPrompt="1"/>
          </p:nvPr>
        </p:nvSpPr>
        <p:spPr>
          <a:xfrm>
            <a:off x="6228784" y="1682752"/>
            <a:ext cx="5658416" cy="4446585"/>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1" name="Picture Placeholder 4">
            <a:extLst>
              <a:ext uri="{FF2B5EF4-FFF2-40B4-BE49-F238E27FC236}">
                <a16:creationId xmlns:a16="http://schemas.microsoft.com/office/drawing/2014/main" id="{88AAD741-6BD8-1E4A-9C50-E76F48C90AB9}"/>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2" name="Picture 11">
            <a:extLst>
              <a:ext uri="{FF2B5EF4-FFF2-40B4-BE49-F238E27FC236}">
                <a16:creationId xmlns:a16="http://schemas.microsoft.com/office/drawing/2014/main" id="{3CD806AD-8B58-154E-BF0B-195E7249FEBC}"/>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9EFDC180-8F20-9A23-F68B-F51EE646EA6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4080933702"/>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Content_Subtitle_Text_Graph">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F990DFBB-805D-41FA-8627-8AC4DCA99EC0}"/>
              </a:ext>
            </a:extLst>
          </p:cNvPr>
          <p:cNvSpPr>
            <a:spLocks noGrp="1"/>
          </p:cNvSpPr>
          <p:nvPr>
            <p:ph sz="quarter" idx="19" hasCustomPrompt="1"/>
          </p:nvPr>
        </p:nvSpPr>
        <p:spPr>
          <a:xfrm>
            <a:off x="325440"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1675285"/>
            <a:ext cx="5649566" cy="4464050"/>
          </a:xfrm>
          <a:prstGeom prst="rect">
            <a:avLst/>
          </a:prstGeom>
        </p:spPr>
        <p:txBody>
          <a:bodyPr tIns="0" bIns="0"/>
          <a:lstStyle>
            <a:lvl1pPr>
              <a:defRPr lang="en-US" sz="1600" kern="1200" baseline="0" dirty="0" smtClean="0">
                <a:solidFill>
                  <a:schemeClr val="accent1"/>
                </a:solidFill>
                <a:latin typeface="+mn-lt"/>
                <a:ea typeface="+mn-ea"/>
                <a:cs typeface="+mn-cs"/>
              </a:defRPr>
            </a:lvl1pPr>
          </a:lstStyle>
          <a:p>
            <a:pPr marL="0" lvl="0" indent="0" algn="l" defTabSz="914400" rtl="0" eaLnBrk="1" latinLnBrk="0" hangingPunct="1">
              <a:lnSpc>
                <a:spcPct val="100000"/>
              </a:lnSpc>
              <a:spcBef>
                <a:spcPts val="0"/>
              </a:spcBef>
              <a:spcAft>
                <a:spcPts val="600"/>
              </a:spcAft>
              <a:buClr>
                <a:srgbClr val="E41F18"/>
              </a:buClr>
              <a:buFont typeface="Arial" panose="020B0604020202020204" pitchFamily="34" charset="0"/>
              <a:buNone/>
            </a:pPr>
            <a:r>
              <a:rPr lang="en-US"/>
              <a:t>Click to add Chart/Graph/Image</a:t>
            </a:r>
          </a:p>
        </p:txBody>
      </p:sp>
      <p:sp>
        <p:nvSpPr>
          <p:cNvPr id="11" name="Content Placeholder 3">
            <a:extLst>
              <a:ext uri="{FF2B5EF4-FFF2-40B4-BE49-F238E27FC236}">
                <a16:creationId xmlns:a16="http://schemas.microsoft.com/office/drawing/2014/main" id="{3921D843-06EA-449D-8EF2-F647E5FB762E}"/>
              </a:ext>
            </a:extLst>
          </p:cNvPr>
          <p:cNvSpPr>
            <a:spLocks noGrp="1"/>
          </p:cNvSpPr>
          <p:nvPr>
            <p:ph sz="quarter" idx="20" hasCustomPrompt="1"/>
          </p:nvPr>
        </p:nvSpPr>
        <p:spPr>
          <a:xfrm>
            <a:off x="6237634"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7" name="Content Placeholder 3">
            <a:extLst>
              <a:ext uri="{FF2B5EF4-FFF2-40B4-BE49-F238E27FC236}">
                <a16:creationId xmlns:a16="http://schemas.microsoft.com/office/drawing/2014/main" id="{7A517C04-0466-47B0-A0C7-EF69C32A6955}"/>
              </a:ext>
            </a:extLst>
          </p:cNvPr>
          <p:cNvSpPr>
            <a:spLocks noGrp="1"/>
          </p:cNvSpPr>
          <p:nvPr>
            <p:ph sz="quarter" idx="10" hasCustomPrompt="1"/>
          </p:nvPr>
        </p:nvSpPr>
        <p:spPr>
          <a:xfrm>
            <a:off x="6228784" y="1682752"/>
            <a:ext cx="5658416" cy="4446585"/>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2" name="Picture Placeholder 4">
            <a:extLst>
              <a:ext uri="{FF2B5EF4-FFF2-40B4-BE49-F238E27FC236}">
                <a16:creationId xmlns:a16="http://schemas.microsoft.com/office/drawing/2014/main" id="{51FA8743-6D40-8F40-B55F-FBA0757CC1AA}"/>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3" name="Picture 12">
            <a:extLst>
              <a:ext uri="{FF2B5EF4-FFF2-40B4-BE49-F238E27FC236}">
                <a16:creationId xmlns:a16="http://schemas.microsoft.com/office/drawing/2014/main" id="{03AE5985-E192-DB4C-82B8-51D4C6FE5151}"/>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EF4FCE2F-6388-D096-40DE-E84581EEAD3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2231099939"/>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Content_Subtitle_Text_Graph">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F990DFBB-805D-41FA-8627-8AC4DCA99EC0}"/>
              </a:ext>
            </a:extLst>
          </p:cNvPr>
          <p:cNvSpPr>
            <a:spLocks noGrp="1"/>
          </p:cNvSpPr>
          <p:nvPr>
            <p:ph sz="quarter" idx="19" hasCustomPrompt="1"/>
          </p:nvPr>
        </p:nvSpPr>
        <p:spPr>
          <a:xfrm>
            <a:off x="325440"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3" name="Content Placeholder 3">
            <a:extLst>
              <a:ext uri="{FF2B5EF4-FFF2-40B4-BE49-F238E27FC236}">
                <a16:creationId xmlns:a16="http://schemas.microsoft.com/office/drawing/2014/main" id="{00E6E6B1-8FDC-4917-85BE-BE61CD77BEA7}"/>
              </a:ext>
            </a:extLst>
          </p:cNvPr>
          <p:cNvSpPr>
            <a:spLocks noGrp="1"/>
          </p:cNvSpPr>
          <p:nvPr>
            <p:ph sz="quarter" idx="10" hasCustomPrompt="1"/>
          </p:nvPr>
        </p:nvSpPr>
        <p:spPr>
          <a:xfrm>
            <a:off x="325439" y="1674813"/>
            <a:ext cx="5649567" cy="4464050"/>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a:p>
            <a:pPr lvl="1"/>
            <a:r>
              <a:rPr lang="en-GB"/>
              <a:t>Second level</a:t>
            </a:r>
          </a:p>
          <a:p>
            <a:pPr lvl="2"/>
            <a:r>
              <a:rPr lang="en-GB"/>
              <a:t>Third level</a:t>
            </a:r>
          </a:p>
          <a:p>
            <a:pPr lvl="3"/>
            <a:r>
              <a:rPr lang="en-GB"/>
              <a:t>Fourth level</a:t>
            </a:r>
          </a:p>
        </p:txBody>
      </p:sp>
      <p:sp>
        <p:nvSpPr>
          <p:cNvPr id="11" name="Content Placeholder 3">
            <a:extLst>
              <a:ext uri="{FF2B5EF4-FFF2-40B4-BE49-F238E27FC236}">
                <a16:creationId xmlns:a16="http://schemas.microsoft.com/office/drawing/2014/main" id="{3921D843-06EA-449D-8EF2-F647E5FB762E}"/>
              </a:ext>
            </a:extLst>
          </p:cNvPr>
          <p:cNvSpPr>
            <a:spLocks noGrp="1"/>
          </p:cNvSpPr>
          <p:nvPr>
            <p:ph sz="quarter" idx="20" hasCustomPrompt="1"/>
          </p:nvPr>
        </p:nvSpPr>
        <p:spPr>
          <a:xfrm>
            <a:off x="6237634"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4" name="Content Placeholder 3">
            <a:extLst>
              <a:ext uri="{FF2B5EF4-FFF2-40B4-BE49-F238E27FC236}">
                <a16:creationId xmlns:a16="http://schemas.microsoft.com/office/drawing/2014/main" id="{4085FD2B-0AE1-4C1C-B760-B8328F13E470}"/>
              </a:ext>
            </a:extLst>
          </p:cNvPr>
          <p:cNvSpPr>
            <a:spLocks noGrp="1"/>
          </p:cNvSpPr>
          <p:nvPr>
            <p:ph sz="quarter" idx="21" hasCustomPrompt="1"/>
          </p:nvPr>
        </p:nvSpPr>
        <p:spPr>
          <a:xfrm>
            <a:off x="6237633" y="1674813"/>
            <a:ext cx="5649567" cy="4464050"/>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2" name="Picture Placeholder 4">
            <a:extLst>
              <a:ext uri="{FF2B5EF4-FFF2-40B4-BE49-F238E27FC236}">
                <a16:creationId xmlns:a16="http://schemas.microsoft.com/office/drawing/2014/main" id="{A3A06535-43CB-E443-B170-555F63CED2F9}"/>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6" name="Picture 15">
            <a:extLst>
              <a:ext uri="{FF2B5EF4-FFF2-40B4-BE49-F238E27FC236}">
                <a16:creationId xmlns:a16="http://schemas.microsoft.com/office/drawing/2014/main" id="{17C26DC3-233F-E449-9138-FEE580997A8C}"/>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C3576893-1BF5-887F-3B52-4C47B70F4CD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3953400337"/>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ent_4 Img Collage_Text">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9" name="Picture Placeholder 3">
            <a:extLst>
              <a:ext uri="{FF2B5EF4-FFF2-40B4-BE49-F238E27FC236}">
                <a16:creationId xmlns:a16="http://schemas.microsoft.com/office/drawing/2014/main" id="{5CA47C59-220C-4D4C-B4C9-867AB670FE6C}"/>
              </a:ext>
            </a:extLst>
          </p:cNvPr>
          <p:cNvSpPr>
            <a:spLocks noGrp="1"/>
          </p:cNvSpPr>
          <p:nvPr>
            <p:ph type="pic" sz="quarter" idx="13"/>
          </p:nvPr>
        </p:nvSpPr>
        <p:spPr>
          <a:xfrm>
            <a:off x="325834" y="1157898"/>
            <a:ext cx="2429617" cy="239106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1" name="Picture Placeholder 3">
            <a:extLst>
              <a:ext uri="{FF2B5EF4-FFF2-40B4-BE49-F238E27FC236}">
                <a16:creationId xmlns:a16="http://schemas.microsoft.com/office/drawing/2014/main" id="{7FBD58E9-13E2-4430-BB74-4C327E2DC21B}"/>
              </a:ext>
            </a:extLst>
          </p:cNvPr>
          <p:cNvSpPr>
            <a:spLocks noGrp="1"/>
          </p:cNvSpPr>
          <p:nvPr>
            <p:ph type="pic" sz="quarter" idx="15"/>
          </p:nvPr>
        </p:nvSpPr>
        <p:spPr>
          <a:xfrm>
            <a:off x="2988621" y="1157898"/>
            <a:ext cx="4052047" cy="239106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3" name="Picture Placeholder 3">
            <a:extLst>
              <a:ext uri="{FF2B5EF4-FFF2-40B4-BE49-F238E27FC236}">
                <a16:creationId xmlns:a16="http://schemas.microsoft.com/office/drawing/2014/main" id="{22554A0B-D560-4DEB-A455-FE92CEB18143}"/>
              </a:ext>
            </a:extLst>
          </p:cNvPr>
          <p:cNvSpPr>
            <a:spLocks noGrp="1"/>
          </p:cNvSpPr>
          <p:nvPr>
            <p:ph type="pic" sz="quarter" idx="17"/>
          </p:nvPr>
        </p:nvSpPr>
        <p:spPr>
          <a:xfrm>
            <a:off x="325834" y="3738277"/>
            <a:ext cx="4052047" cy="239106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2" name="Picture Placeholder 3">
            <a:extLst>
              <a:ext uri="{FF2B5EF4-FFF2-40B4-BE49-F238E27FC236}">
                <a16:creationId xmlns:a16="http://schemas.microsoft.com/office/drawing/2014/main" id="{793D9C21-F06D-4A52-BEE1-796FF27B765D}"/>
              </a:ext>
            </a:extLst>
          </p:cNvPr>
          <p:cNvSpPr>
            <a:spLocks noGrp="1"/>
          </p:cNvSpPr>
          <p:nvPr>
            <p:ph type="pic" sz="quarter" idx="16"/>
          </p:nvPr>
        </p:nvSpPr>
        <p:spPr>
          <a:xfrm>
            <a:off x="4611051" y="3738277"/>
            <a:ext cx="2429617" cy="239106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5" name="Content Placeholder 3">
            <a:extLst>
              <a:ext uri="{FF2B5EF4-FFF2-40B4-BE49-F238E27FC236}">
                <a16:creationId xmlns:a16="http://schemas.microsoft.com/office/drawing/2014/main" id="{4EC386EE-C2BB-43BC-8F31-2AF5D77F47C2}"/>
              </a:ext>
              <a:ext uri="{C183D7F6-B498-43B3-948B-1728B52AA6E4}">
                <adec:decorative xmlns:adec="http://schemas.microsoft.com/office/drawing/2017/decorative" val="0"/>
              </a:ext>
            </a:extLst>
          </p:cNvPr>
          <p:cNvSpPr>
            <a:spLocks noGrp="1"/>
          </p:cNvSpPr>
          <p:nvPr>
            <p:ph sz="quarter" idx="18" hasCustomPrompt="1"/>
          </p:nvPr>
        </p:nvSpPr>
        <p:spPr>
          <a:xfrm>
            <a:off x="7264784" y="1158403"/>
            <a:ext cx="4622415" cy="4979987"/>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4" name="Picture Placeholder 4">
            <a:extLst>
              <a:ext uri="{FF2B5EF4-FFF2-40B4-BE49-F238E27FC236}">
                <a16:creationId xmlns:a16="http://schemas.microsoft.com/office/drawing/2014/main" id="{CA1E2F42-C2F5-0245-AD61-4ABF8A06C547}"/>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6" name="Picture 15">
            <a:extLst>
              <a:ext uri="{FF2B5EF4-FFF2-40B4-BE49-F238E27FC236}">
                <a16:creationId xmlns:a16="http://schemas.microsoft.com/office/drawing/2014/main" id="{AD96D83E-976F-CB43-8C93-59984E85BC72}"/>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053D9EAC-5FF0-B2E5-1A4F-96856BF10E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4002309001"/>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2236">
          <p15:clr>
            <a:srgbClr val="FBAE40"/>
          </p15:clr>
        </p15:guide>
        <p15:guide id="10" orient="horz" pos="2350">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ntent_Full Page Image Collag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4" name="Picture Placeholder 3">
            <a:extLst>
              <a:ext uri="{FF2B5EF4-FFF2-40B4-BE49-F238E27FC236}">
                <a16:creationId xmlns:a16="http://schemas.microsoft.com/office/drawing/2014/main" id="{41EBFB52-47B2-44CB-B9B5-C8C4D2F2AF23}"/>
              </a:ext>
            </a:extLst>
          </p:cNvPr>
          <p:cNvSpPr>
            <a:spLocks noGrp="1"/>
          </p:cNvSpPr>
          <p:nvPr>
            <p:ph type="pic" sz="quarter" idx="13"/>
          </p:nvPr>
        </p:nvSpPr>
        <p:spPr>
          <a:xfrm>
            <a:off x="325833" y="1167730"/>
            <a:ext cx="2429617" cy="2382003"/>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5" name="Picture Placeholder 3">
            <a:extLst>
              <a:ext uri="{FF2B5EF4-FFF2-40B4-BE49-F238E27FC236}">
                <a16:creationId xmlns:a16="http://schemas.microsoft.com/office/drawing/2014/main" id="{0772F182-62BF-4CD4-AFAB-DD3986E2570A}"/>
              </a:ext>
            </a:extLst>
          </p:cNvPr>
          <p:cNvSpPr>
            <a:spLocks noGrp="1"/>
          </p:cNvSpPr>
          <p:nvPr>
            <p:ph type="pic" sz="quarter" idx="15"/>
          </p:nvPr>
        </p:nvSpPr>
        <p:spPr>
          <a:xfrm>
            <a:off x="2988620" y="1157898"/>
            <a:ext cx="4052047" cy="2382003"/>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8" name="Picture Placeholder 3">
            <a:extLst>
              <a:ext uri="{FF2B5EF4-FFF2-40B4-BE49-F238E27FC236}">
                <a16:creationId xmlns:a16="http://schemas.microsoft.com/office/drawing/2014/main" id="{CDFD8E56-6E37-43C9-8D07-9658BFA53A71}"/>
              </a:ext>
            </a:extLst>
          </p:cNvPr>
          <p:cNvSpPr>
            <a:spLocks noGrp="1"/>
          </p:cNvSpPr>
          <p:nvPr>
            <p:ph type="pic" sz="quarter" idx="18"/>
          </p:nvPr>
        </p:nvSpPr>
        <p:spPr>
          <a:xfrm>
            <a:off x="7264785" y="1157898"/>
            <a:ext cx="4622415" cy="2382003"/>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7" name="Picture Placeholder 3">
            <a:extLst>
              <a:ext uri="{FF2B5EF4-FFF2-40B4-BE49-F238E27FC236}">
                <a16:creationId xmlns:a16="http://schemas.microsoft.com/office/drawing/2014/main" id="{F90C7393-C78B-48EB-AC56-F592B5062718}"/>
              </a:ext>
            </a:extLst>
          </p:cNvPr>
          <p:cNvSpPr>
            <a:spLocks noGrp="1"/>
          </p:cNvSpPr>
          <p:nvPr>
            <p:ph type="pic" sz="quarter" idx="17"/>
          </p:nvPr>
        </p:nvSpPr>
        <p:spPr>
          <a:xfrm>
            <a:off x="325833" y="3733800"/>
            <a:ext cx="4052047" cy="2404454"/>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6" name="Picture Placeholder 3">
            <a:extLst>
              <a:ext uri="{FF2B5EF4-FFF2-40B4-BE49-F238E27FC236}">
                <a16:creationId xmlns:a16="http://schemas.microsoft.com/office/drawing/2014/main" id="{2A64CEAF-F72A-4665-A1E7-EE72A6BE8FF2}"/>
              </a:ext>
            </a:extLst>
          </p:cNvPr>
          <p:cNvSpPr>
            <a:spLocks noGrp="1"/>
          </p:cNvSpPr>
          <p:nvPr>
            <p:ph type="pic" sz="quarter" idx="16"/>
          </p:nvPr>
        </p:nvSpPr>
        <p:spPr>
          <a:xfrm>
            <a:off x="4611050" y="3733800"/>
            <a:ext cx="2429617" cy="2404454"/>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9" name="Picture Placeholder 3">
            <a:extLst>
              <a:ext uri="{FF2B5EF4-FFF2-40B4-BE49-F238E27FC236}">
                <a16:creationId xmlns:a16="http://schemas.microsoft.com/office/drawing/2014/main" id="{E8BF7EBF-D330-4550-AA20-B874337DB116}"/>
              </a:ext>
            </a:extLst>
          </p:cNvPr>
          <p:cNvSpPr>
            <a:spLocks noGrp="1"/>
          </p:cNvSpPr>
          <p:nvPr>
            <p:ph type="pic" sz="quarter" idx="19"/>
          </p:nvPr>
        </p:nvSpPr>
        <p:spPr>
          <a:xfrm>
            <a:off x="7264784" y="3733800"/>
            <a:ext cx="4622415" cy="2404454"/>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3" name="Picture Placeholder 4">
            <a:extLst>
              <a:ext uri="{FF2B5EF4-FFF2-40B4-BE49-F238E27FC236}">
                <a16:creationId xmlns:a16="http://schemas.microsoft.com/office/drawing/2014/main" id="{83144689-DF27-4C4F-AEEE-8283850944EB}"/>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20" name="Picture 19">
            <a:extLst>
              <a:ext uri="{FF2B5EF4-FFF2-40B4-BE49-F238E27FC236}">
                <a16:creationId xmlns:a16="http://schemas.microsoft.com/office/drawing/2014/main" id="{A3F49034-53B1-F447-8617-CDE9CE77F9CE}"/>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F79D57EE-E808-DDCE-48CB-592E2DBFCC4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2916754028"/>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2352">
          <p15:clr>
            <a:srgbClr val="FBAE40"/>
          </p15:clr>
        </p15:guide>
        <p15:guide id="10" orient="horz" pos="2232">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ntent_2/3 Text">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25" name="Content Placeholder 3">
            <a:extLst>
              <a:ext uri="{FF2B5EF4-FFF2-40B4-BE49-F238E27FC236}">
                <a16:creationId xmlns:a16="http://schemas.microsoft.com/office/drawing/2014/main" id="{24C93AA4-914B-45B2-8818-F28671B740D9}"/>
              </a:ext>
            </a:extLst>
          </p:cNvPr>
          <p:cNvSpPr>
            <a:spLocks noGrp="1"/>
          </p:cNvSpPr>
          <p:nvPr>
            <p:ph sz="quarter" idx="19" hasCustomPrompt="1"/>
          </p:nvPr>
        </p:nvSpPr>
        <p:spPr>
          <a:xfrm>
            <a:off x="325439" y="1149350"/>
            <a:ext cx="7544032" cy="4979987"/>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8115184" y="1157898"/>
            <a:ext cx="3772016" cy="4971439"/>
          </a:xfrm>
          <a:prstGeom prst="rect">
            <a:avLst/>
          </a:prstGeom>
        </p:spPr>
        <p:txBody>
          <a:bodyPr tIns="0" bIns="0"/>
          <a:lstStyle>
            <a:lvl1pPr>
              <a:defRPr lang="en-US" sz="1600" kern="1200" baseline="0" dirty="0">
                <a:solidFill>
                  <a:schemeClr val="accent1"/>
                </a:solidFill>
                <a:latin typeface="+mn-lt"/>
                <a:ea typeface="+mn-ea"/>
                <a:cs typeface="+mn-cs"/>
              </a:defRPr>
            </a:lvl1pPr>
          </a:lstStyle>
          <a:p>
            <a:pPr marL="0" lvl="0" indent="0">
              <a:lnSpc>
                <a:spcPct val="100000"/>
              </a:lnSpc>
              <a:spcBef>
                <a:spcPts val="0"/>
              </a:spcBef>
              <a:spcAft>
                <a:spcPts val="600"/>
              </a:spcAft>
              <a:buClr>
                <a:srgbClr val="E41F18"/>
              </a:buClr>
              <a:buNone/>
            </a:pPr>
            <a:endParaRPr lang="en-US"/>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9" name="Picture Placeholder 4">
            <a:extLst>
              <a:ext uri="{FF2B5EF4-FFF2-40B4-BE49-F238E27FC236}">
                <a16:creationId xmlns:a16="http://schemas.microsoft.com/office/drawing/2014/main" id="{76A13BB6-85A5-8644-883F-958DBA5B3639}"/>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0" name="Picture 9">
            <a:extLst>
              <a:ext uri="{FF2B5EF4-FFF2-40B4-BE49-F238E27FC236}">
                <a16:creationId xmlns:a16="http://schemas.microsoft.com/office/drawing/2014/main" id="{B76780DF-95CB-2344-9B62-F51096A66445}"/>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72CD41DF-36E1-A371-993F-A68DD30D3B5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751583418"/>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ntent_2/3 Text_Sub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0" name="Text Placeholder 8">
            <a:extLst>
              <a:ext uri="{FF2B5EF4-FFF2-40B4-BE49-F238E27FC236}">
                <a16:creationId xmlns:a16="http://schemas.microsoft.com/office/drawing/2014/main" id="{F14C8E35-6B70-4501-975E-C3FFD1917822}"/>
              </a:ext>
            </a:extLst>
          </p:cNvPr>
          <p:cNvSpPr>
            <a:spLocks noGrp="1"/>
          </p:cNvSpPr>
          <p:nvPr>
            <p:ph type="body" sz="quarter" idx="15" hasCustomPrompt="1"/>
          </p:nvPr>
        </p:nvSpPr>
        <p:spPr>
          <a:xfrm>
            <a:off x="325438" y="1158403"/>
            <a:ext cx="11561762" cy="298450"/>
          </a:xfrm>
          <a:prstGeom prst="rect">
            <a:avLst/>
          </a:prstGeom>
        </p:spPr>
        <p:txBody>
          <a:bodyPr tIns="0" bIns="0" anchor="ctr"/>
          <a:lstStyle>
            <a:lvl1pPr>
              <a:defRPr lang="en-US" sz="1600" b="1" baseline="0" dirty="0" smtClean="0">
                <a:solidFill>
                  <a:schemeClr val="accent1"/>
                </a:solidFill>
              </a:defRPr>
            </a:lvl1pPr>
          </a:lstStyle>
          <a:p>
            <a:pPr marL="0" lvl="0" indent="0">
              <a:lnSpc>
                <a:spcPct val="100000"/>
              </a:lnSpc>
              <a:spcBef>
                <a:spcPts val="0"/>
              </a:spcBef>
              <a:spcAft>
                <a:spcPts val="0"/>
              </a:spcAft>
              <a:buClr>
                <a:srgbClr val="E41F18"/>
              </a:buClr>
              <a:buNone/>
            </a:pPr>
            <a:r>
              <a:rPr lang="en-US"/>
              <a:t>Click to edit Sub-Title</a:t>
            </a:r>
          </a:p>
        </p:txBody>
      </p:sp>
      <p:sp>
        <p:nvSpPr>
          <p:cNvPr id="16" name="Content Placeholder 3">
            <a:extLst>
              <a:ext uri="{FF2B5EF4-FFF2-40B4-BE49-F238E27FC236}">
                <a16:creationId xmlns:a16="http://schemas.microsoft.com/office/drawing/2014/main" id="{D91D4784-315A-40EE-916D-EFCE4495303F}"/>
              </a:ext>
            </a:extLst>
          </p:cNvPr>
          <p:cNvSpPr>
            <a:spLocks noGrp="1"/>
          </p:cNvSpPr>
          <p:nvPr>
            <p:ph sz="quarter" idx="19" hasCustomPrompt="1"/>
          </p:nvPr>
        </p:nvSpPr>
        <p:spPr>
          <a:xfrm>
            <a:off x="325439" y="1702051"/>
            <a:ext cx="7544032" cy="4427286"/>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8106131" y="1682750"/>
            <a:ext cx="3781069" cy="4446587"/>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1" name="Picture Placeholder 4">
            <a:extLst>
              <a:ext uri="{FF2B5EF4-FFF2-40B4-BE49-F238E27FC236}">
                <a16:creationId xmlns:a16="http://schemas.microsoft.com/office/drawing/2014/main" id="{4E887FA2-7D3A-664F-93DB-3EB9460F9BA6}"/>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2" name="Picture 11">
            <a:extLst>
              <a:ext uri="{FF2B5EF4-FFF2-40B4-BE49-F238E27FC236}">
                <a16:creationId xmlns:a16="http://schemas.microsoft.com/office/drawing/2014/main" id="{C80D20E1-5E2F-DC49-B11B-024820BA6065}"/>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30A39805-0828-90B8-3030-EA400D652D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2373132543"/>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Content_2/3 Text_Sub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0" name="Text Placeholder 8">
            <a:extLst>
              <a:ext uri="{FF2B5EF4-FFF2-40B4-BE49-F238E27FC236}">
                <a16:creationId xmlns:a16="http://schemas.microsoft.com/office/drawing/2014/main" id="{F14C8E35-6B70-4501-975E-C3FFD1917822}"/>
              </a:ext>
            </a:extLst>
          </p:cNvPr>
          <p:cNvSpPr>
            <a:spLocks noGrp="1"/>
          </p:cNvSpPr>
          <p:nvPr>
            <p:ph type="body" sz="quarter" idx="15" hasCustomPrompt="1"/>
          </p:nvPr>
        </p:nvSpPr>
        <p:spPr>
          <a:xfrm>
            <a:off x="325438" y="1158403"/>
            <a:ext cx="7544033" cy="298450"/>
          </a:xfrm>
          <a:prstGeom prst="rect">
            <a:avLst/>
          </a:prstGeom>
        </p:spPr>
        <p:txBody>
          <a:bodyPr tIns="0" bIns="0" anchor="ctr"/>
          <a:lstStyle>
            <a:lvl1pPr>
              <a:defRPr lang="en-US" sz="1600" b="1" baseline="0" dirty="0" smtClean="0">
                <a:solidFill>
                  <a:schemeClr val="accent1"/>
                </a:solidFill>
              </a:defRPr>
            </a:lvl1pPr>
          </a:lstStyle>
          <a:p>
            <a:pPr marL="0" lvl="0" indent="0">
              <a:lnSpc>
                <a:spcPct val="100000"/>
              </a:lnSpc>
              <a:spcBef>
                <a:spcPts val="0"/>
              </a:spcBef>
              <a:spcAft>
                <a:spcPts val="0"/>
              </a:spcAft>
              <a:buClr>
                <a:srgbClr val="E41F18"/>
              </a:buClr>
              <a:buNone/>
            </a:pPr>
            <a:r>
              <a:rPr lang="en-US"/>
              <a:t>Click to edit Sub-Title</a:t>
            </a:r>
          </a:p>
        </p:txBody>
      </p:sp>
      <p:sp>
        <p:nvSpPr>
          <p:cNvPr id="16" name="Content Placeholder 3">
            <a:extLst>
              <a:ext uri="{FF2B5EF4-FFF2-40B4-BE49-F238E27FC236}">
                <a16:creationId xmlns:a16="http://schemas.microsoft.com/office/drawing/2014/main" id="{D91D4784-315A-40EE-916D-EFCE4495303F}"/>
              </a:ext>
            </a:extLst>
          </p:cNvPr>
          <p:cNvSpPr>
            <a:spLocks noGrp="1"/>
          </p:cNvSpPr>
          <p:nvPr>
            <p:ph sz="quarter" idx="19" hasCustomPrompt="1"/>
          </p:nvPr>
        </p:nvSpPr>
        <p:spPr>
          <a:xfrm>
            <a:off x="325439" y="1702051"/>
            <a:ext cx="7544032" cy="4427286"/>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11" name="Text Placeholder 8">
            <a:extLst>
              <a:ext uri="{FF2B5EF4-FFF2-40B4-BE49-F238E27FC236}">
                <a16:creationId xmlns:a16="http://schemas.microsoft.com/office/drawing/2014/main" id="{0078D08B-4AC0-413A-8D64-84876BCF693E}"/>
              </a:ext>
            </a:extLst>
          </p:cNvPr>
          <p:cNvSpPr>
            <a:spLocks noGrp="1"/>
          </p:cNvSpPr>
          <p:nvPr>
            <p:ph type="body" sz="quarter" idx="20" hasCustomPrompt="1"/>
          </p:nvPr>
        </p:nvSpPr>
        <p:spPr>
          <a:xfrm>
            <a:off x="8106131" y="1158403"/>
            <a:ext cx="3781069" cy="298450"/>
          </a:xfrm>
          <a:prstGeom prst="rect">
            <a:avLst/>
          </a:prstGeom>
        </p:spPr>
        <p:txBody>
          <a:bodyPr tIns="0" bIns="0" anchor="ctr"/>
          <a:lstStyle>
            <a:lvl1pPr>
              <a:defRPr lang="en-US" sz="1600" b="1" baseline="0" dirty="0" smtClean="0">
                <a:solidFill>
                  <a:schemeClr val="accent1"/>
                </a:solidFill>
              </a:defRPr>
            </a:lvl1pPr>
          </a:lstStyle>
          <a:p>
            <a:pPr marL="0" lvl="0" indent="0">
              <a:lnSpc>
                <a:spcPct val="100000"/>
              </a:lnSpc>
              <a:spcBef>
                <a:spcPts val="0"/>
              </a:spcBef>
              <a:spcAft>
                <a:spcPts val="0"/>
              </a:spcAft>
              <a:buClr>
                <a:srgbClr val="E41F18"/>
              </a:buClr>
              <a:buNone/>
            </a:pPr>
            <a:r>
              <a:rPr lang="en-US"/>
              <a:t>Click to edit Sub-Title</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8106131" y="1682750"/>
            <a:ext cx="3781069" cy="4446587"/>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2" name="Picture Placeholder 4">
            <a:extLst>
              <a:ext uri="{FF2B5EF4-FFF2-40B4-BE49-F238E27FC236}">
                <a16:creationId xmlns:a16="http://schemas.microsoft.com/office/drawing/2014/main" id="{6C89BDC3-593E-A843-8BF2-5F4E73EEADB4}"/>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3" name="Picture 12">
            <a:extLst>
              <a:ext uri="{FF2B5EF4-FFF2-40B4-BE49-F238E27FC236}">
                <a16:creationId xmlns:a16="http://schemas.microsoft.com/office/drawing/2014/main" id="{79DBF0CF-4090-334E-9533-542A553DBDA3}"/>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322DEF11-D3A1-4305-548A-0845A06B195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497159311"/>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ntent_HalfPag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5015712"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4" name="Content Placeholder 3">
            <a:extLst>
              <a:ext uri="{FF2B5EF4-FFF2-40B4-BE49-F238E27FC236}">
                <a16:creationId xmlns:a16="http://schemas.microsoft.com/office/drawing/2014/main" id="{B10A3255-96BA-4D60-BF32-DF5A0CF4AE4F}"/>
              </a:ext>
            </a:extLst>
          </p:cNvPr>
          <p:cNvSpPr>
            <a:spLocks noGrp="1"/>
          </p:cNvSpPr>
          <p:nvPr>
            <p:ph sz="quarter" idx="19" hasCustomPrompt="1"/>
          </p:nvPr>
        </p:nvSpPr>
        <p:spPr>
          <a:xfrm>
            <a:off x="325439" y="1149350"/>
            <a:ext cx="5595527" cy="4979987"/>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6165410" y="0"/>
            <a:ext cx="6026589" cy="685800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1" name="Text Placeholder 8">
            <a:extLst>
              <a:ext uri="{FF2B5EF4-FFF2-40B4-BE49-F238E27FC236}">
                <a16:creationId xmlns:a16="http://schemas.microsoft.com/office/drawing/2014/main" id="{0E00FE3C-6612-402C-B97E-100F9A45454F}"/>
              </a:ext>
            </a:extLst>
          </p:cNvPr>
          <p:cNvSpPr>
            <a:spLocks noGrp="1"/>
          </p:cNvSpPr>
          <p:nvPr>
            <p:ph type="body" sz="quarter" idx="17" hasCustomPrompt="1"/>
          </p:nvPr>
        </p:nvSpPr>
        <p:spPr>
          <a:xfrm>
            <a:off x="6683604" y="6377781"/>
            <a:ext cx="5306128" cy="322262"/>
          </a:xfrm>
          <a:prstGeom prst="rect">
            <a:avLst/>
          </a:prstGeom>
          <a:solidFill>
            <a:srgbClr val="120742"/>
          </a:solidFill>
        </p:spPr>
        <p:txBody>
          <a:bodyPr anchor="ctr"/>
          <a:lstStyle>
            <a:lvl1pPr marL="0" indent="0" algn="r">
              <a:buNone/>
              <a:defRPr sz="1400" b="0" i="0" baseline="0">
                <a:solidFill>
                  <a:schemeClr val="bg1"/>
                </a:solidFill>
              </a:defRPr>
            </a:lvl1pPr>
          </a:lstStyle>
          <a:p>
            <a:pPr lvl="0"/>
            <a:r>
              <a:rPr lang="en-GB"/>
              <a:t>Image label (Locations)</a:t>
            </a:r>
            <a:endParaRPr lang="en-US"/>
          </a:p>
        </p:txBody>
      </p:sp>
      <p:sp>
        <p:nvSpPr>
          <p:cNvPr id="10" name="Text Placeholder 3">
            <a:extLst>
              <a:ext uri="{FF2B5EF4-FFF2-40B4-BE49-F238E27FC236}">
                <a16:creationId xmlns:a16="http://schemas.microsoft.com/office/drawing/2014/main" id="{9EC8CBBD-E760-43E1-8626-727B42667718}"/>
              </a:ext>
            </a:extLst>
          </p:cNvPr>
          <p:cNvSpPr>
            <a:spLocks noGrp="1"/>
          </p:cNvSpPr>
          <p:nvPr>
            <p:ph type="body" sz="quarter" idx="11" hasCustomPrompt="1"/>
          </p:nvPr>
        </p:nvSpPr>
        <p:spPr>
          <a:xfrm>
            <a:off x="334964" y="6432480"/>
            <a:ext cx="3277368"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8" name="Picture Placeholder 4">
            <a:extLst>
              <a:ext uri="{FF2B5EF4-FFF2-40B4-BE49-F238E27FC236}">
                <a16:creationId xmlns:a16="http://schemas.microsoft.com/office/drawing/2014/main" id="{C4294F47-FB48-493F-A8F5-2877E70A7719}"/>
              </a:ext>
              <a:ext uri="{C183D7F6-B498-43B3-948B-1728B52AA6E4}">
                <adec:decorative xmlns:adec="http://schemas.microsoft.com/office/drawing/2017/decorative" val="0"/>
              </a:ext>
            </a:extLst>
          </p:cNvPr>
          <p:cNvSpPr>
            <a:spLocks noGrp="1"/>
          </p:cNvSpPr>
          <p:nvPr>
            <p:ph type="pic" sz="quarter" idx="14" hasCustomPrompt="1"/>
          </p:nvPr>
        </p:nvSpPr>
        <p:spPr>
          <a:xfrm>
            <a:off x="4306594"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3" name="Picture 2">
            <a:extLst>
              <a:ext uri="{FF2B5EF4-FFF2-40B4-BE49-F238E27FC236}">
                <a16:creationId xmlns:a16="http://schemas.microsoft.com/office/drawing/2014/main" id="{15F08304-1D7C-4DB5-A9A4-0A4AE1FE63DD}"/>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5413704" y="6308939"/>
            <a:ext cx="495890" cy="403111"/>
          </a:xfrm>
          <a:prstGeom prst="rect">
            <a:avLst/>
          </a:prstGeom>
        </p:spPr>
      </p:pic>
      <p:pic>
        <p:nvPicPr>
          <p:cNvPr id="4" name="Picture 3" descr="A logo with blue and red text&#10;&#10;Description automatically generated">
            <a:extLst>
              <a:ext uri="{FF2B5EF4-FFF2-40B4-BE49-F238E27FC236}">
                <a16:creationId xmlns:a16="http://schemas.microsoft.com/office/drawing/2014/main" id="{D95F99CD-E32A-4F18-27D1-6E533FC26D5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68793" y="6257801"/>
            <a:ext cx="595971" cy="488830"/>
          </a:xfrm>
          <a:prstGeom prst="rect">
            <a:avLst/>
          </a:prstGeom>
        </p:spPr>
      </p:pic>
    </p:spTree>
    <p:extLst>
      <p:ext uri="{BB962C8B-B14F-4D97-AF65-F5344CB8AC3E}">
        <p14:creationId xmlns:p14="http://schemas.microsoft.com/office/powerpoint/2010/main" val="3430754567"/>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pos="3727">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ontent_HalfPage_Sub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5015712"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2" name="Text Placeholder 8">
            <a:extLst>
              <a:ext uri="{FF2B5EF4-FFF2-40B4-BE49-F238E27FC236}">
                <a16:creationId xmlns:a16="http://schemas.microsoft.com/office/drawing/2014/main" id="{2B75052F-0636-4932-8F2E-F2F81FDD5A13}"/>
              </a:ext>
            </a:extLst>
          </p:cNvPr>
          <p:cNvSpPr>
            <a:spLocks noGrp="1"/>
          </p:cNvSpPr>
          <p:nvPr>
            <p:ph type="body" sz="quarter" idx="19" hasCustomPrompt="1"/>
          </p:nvPr>
        </p:nvSpPr>
        <p:spPr>
          <a:xfrm>
            <a:off x="325438" y="1149350"/>
            <a:ext cx="5590609" cy="298450"/>
          </a:xfrm>
          <a:prstGeom prst="rect">
            <a:avLst/>
          </a:prstGeom>
        </p:spPr>
        <p:txBody>
          <a:bodyPr tIns="0" bIns="0" anchor="ctr"/>
          <a:lstStyle>
            <a:lvl1pPr>
              <a:defRPr lang="en-US" sz="1600" b="1" baseline="0" dirty="0" smtClean="0">
                <a:solidFill>
                  <a:schemeClr val="accent1"/>
                </a:solidFill>
              </a:defRPr>
            </a:lvl1pPr>
          </a:lstStyle>
          <a:p>
            <a:pPr marL="0" lvl="0" indent="0">
              <a:lnSpc>
                <a:spcPct val="100000"/>
              </a:lnSpc>
              <a:spcBef>
                <a:spcPts val="0"/>
              </a:spcBef>
              <a:spcAft>
                <a:spcPts val="0"/>
              </a:spcAft>
              <a:buClr>
                <a:srgbClr val="E41F18"/>
              </a:buClr>
              <a:buNone/>
            </a:pPr>
            <a:r>
              <a:rPr lang="en-US"/>
              <a:t>Click to edit Sub-Title</a:t>
            </a:r>
          </a:p>
        </p:txBody>
      </p:sp>
      <p:sp>
        <p:nvSpPr>
          <p:cNvPr id="14" name="Content Placeholder 3">
            <a:extLst>
              <a:ext uri="{FF2B5EF4-FFF2-40B4-BE49-F238E27FC236}">
                <a16:creationId xmlns:a16="http://schemas.microsoft.com/office/drawing/2014/main" id="{F990E6F4-5BA5-461C-98F8-2FA662FC386F}"/>
              </a:ext>
            </a:extLst>
          </p:cNvPr>
          <p:cNvSpPr>
            <a:spLocks noGrp="1"/>
          </p:cNvSpPr>
          <p:nvPr>
            <p:ph sz="quarter" idx="20" hasCustomPrompt="1"/>
          </p:nvPr>
        </p:nvSpPr>
        <p:spPr>
          <a:xfrm>
            <a:off x="325439" y="1692998"/>
            <a:ext cx="5595527" cy="4436339"/>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6165410" y="0"/>
            <a:ext cx="6026589" cy="685800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1" name="Text Placeholder 8">
            <a:extLst>
              <a:ext uri="{FF2B5EF4-FFF2-40B4-BE49-F238E27FC236}">
                <a16:creationId xmlns:a16="http://schemas.microsoft.com/office/drawing/2014/main" id="{66FC4C66-5FFB-40F0-AC3F-B1D1D04E119C}"/>
              </a:ext>
            </a:extLst>
          </p:cNvPr>
          <p:cNvSpPr>
            <a:spLocks noGrp="1"/>
          </p:cNvSpPr>
          <p:nvPr>
            <p:ph type="body" sz="quarter" idx="17" hasCustomPrompt="1"/>
          </p:nvPr>
        </p:nvSpPr>
        <p:spPr>
          <a:xfrm>
            <a:off x="6683604" y="6377781"/>
            <a:ext cx="5306128" cy="322262"/>
          </a:xfrm>
          <a:prstGeom prst="rect">
            <a:avLst/>
          </a:prstGeom>
          <a:solidFill>
            <a:srgbClr val="120742"/>
          </a:solidFill>
        </p:spPr>
        <p:txBody>
          <a:bodyPr anchor="ctr"/>
          <a:lstStyle>
            <a:lvl1pPr marL="0" indent="0" algn="r">
              <a:buNone/>
              <a:defRPr sz="1400" b="0" i="0" baseline="0">
                <a:solidFill>
                  <a:schemeClr val="bg1"/>
                </a:solidFill>
              </a:defRPr>
            </a:lvl1pPr>
          </a:lstStyle>
          <a:p>
            <a:pPr lvl="0"/>
            <a:r>
              <a:rPr lang="en-GB"/>
              <a:t>Image label (Locations)</a:t>
            </a:r>
            <a:endParaRPr lang="en-US"/>
          </a:p>
        </p:txBody>
      </p:sp>
      <p:sp>
        <p:nvSpPr>
          <p:cNvPr id="10" name="Text Placeholder 3">
            <a:extLst>
              <a:ext uri="{FF2B5EF4-FFF2-40B4-BE49-F238E27FC236}">
                <a16:creationId xmlns:a16="http://schemas.microsoft.com/office/drawing/2014/main" id="{9EC8CBBD-E760-43E1-8626-727B42667718}"/>
              </a:ext>
            </a:extLst>
          </p:cNvPr>
          <p:cNvSpPr>
            <a:spLocks noGrp="1"/>
          </p:cNvSpPr>
          <p:nvPr>
            <p:ph type="body" sz="quarter" idx="11" hasCustomPrompt="1"/>
          </p:nvPr>
        </p:nvSpPr>
        <p:spPr>
          <a:xfrm>
            <a:off x="334964" y="6432480"/>
            <a:ext cx="3277368"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9" name="Picture Placeholder 4">
            <a:extLst>
              <a:ext uri="{FF2B5EF4-FFF2-40B4-BE49-F238E27FC236}">
                <a16:creationId xmlns:a16="http://schemas.microsoft.com/office/drawing/2014/main" id="{6F4E35D4-6128-8B41-9123-30295AF368DD}"/>
              </a:ext>
              <a:ext uri="{C183D7F6-B498-43B3-948B-1728B52AA6E4}">
                <adec:decorative xmlns:adec="http://schemas.microsoft.com/office/drawing/2017/decorative" val="0"/>
              </a:ext>
            </a:extLst>
          </p:cNvPr>
          <p:cNvSpPr>
            <a:spLocks noGrp="1"/>
          </p:cNvSpPr>
          <p:nvPr>
            <p:ph type="pic" sz="quarter" idx="14" hasCustomPrompt="1"/>
          </p:nvPr>
        </p:nvSpPr>
        <p:spPr>
          <a:xfrm>
            <a:off x="4306594"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3" name="Picture 12">
            <a:extLst>
              <a:ext uri="{FF2B5EF4-FFF2-40B4-BE49-F238E27FC236}">
                <a16:creationId xmlns:a16="http://schemas.microsoft.com/office/drawing/2014/main" id="{78543D20-DDB8-5247-B162-452D9A21158D}"/>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5413704"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DD70D39B-AF72-FCBD-7CA2-E1C93F0EC1B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68793" y="6272675"/>
            <a:ext cx="595971" cy="488830"/>
          </a:xfrm>
          <a:prstGeom prst="rect">
            <a:avLst/>
          </a:prstGeom>
        </p:spPr>
      </p:pic>
    </p:spTree>
    <p:extLst>
      <p:ext uri="{BB962C8B-B14F-4D97-AF65-F5344CB8AC3E}">
        <p14:creationId xmlns:p14="http://schemas.microsoft.com/office/powerpoint/2010/main" val="3287112224"/>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pos="3727">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ontent_Video Slid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9" name="Media Placeholder 8">
            <a:extLst>
              <a:ext uri="{FF2B5EF4-FFF2-40B4-BE49-F238E27FC236}">
                <a16:creationId xmlns:a16="http://schemas.microsoft.com/office/drawing/2014/main" id="{4B6946A6-41DF-4312-8786-10E1F76F37D9}"/>
              </a:ext>
            </a:extLst>
          </p:cNvPr>
          <p:cNvSpPr>
            <a:spLocks noGrp="1"/>
          </p:cNvSpPr>
          <p:nvPr>
            <p:ph type="media" sz="quarter" idx="15"/>
          </p:nvPr>
        </p:nvSpPr>
        <p:spPr>
          <a:xfrm>
            <a:off x="325911" y="1162739"/>
            <a:ext cx="11563200" cy="4971600"/>
          </a:xfrm>
          <a:prstGeom prst="rect">
            <a:avLst/>
          </a:prstGeom>
        </p:spPr>
        <p:txBody>
          <a:bodyPr/>
          <a:lstStyle>
            <a:lvl1pPr>
              <a:defRPr lang="en-GB" sz="1600" kern="1200" baseline="0" dirty="0">
                <a:solidFill>
                  <a:schemeClr val="accent1"/>
                </a:solidFill>
                <a:latin typeface="+mn-lt"/>
                <a:ea typeface="+mn-ea"/>
                <a:cs typeface="+mn-cs"/>
              </a:defRPr>
            </a:lvl1pPr>
          </a:lstStyle>
          <a:p>
            <a:pPr marL="0" lvl="0" indent="0" algn="l" defTabSz="914400" rtl="0" eaLnBrk="1" latinLnBrk="0" hangingPunct="1">
              <a:lnSpc>
                <a:spcPct val="100000"/>
              </a:lnSpc>
              <a:spcBef>
                <a:spcPts val="0"/>
              </a:spcBef>
              <a:spcAft>
                <a:spcPts val="600"/>
              </a:spcAft>
              <a:buClr>
                <a:srgbClr val="E41F18"/>
              </a:buClr>
              <a:buFont typeface="Arial" panose="020B0604020202020204" pitchFamily="34" charset="0"/>
              <a:buNone/>
            </a:pPr>
            <a:endParaRPr lang="en-GB"/>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0" name="Picture Placeholder 4">
            <a:extLst>
              <a:ext uri="{FF2B5EF4-FFF2-40B4-BE49-F238E27FC236}">
                <a16:creationId xmlns:a16="http://schemas.microsoft.com/office/drawing/2014/main" id="{A797627D-3402-6E4D-8187-1EC2AC184A47}"/>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8" name="Picture 7">
            <a:extLst>
              <a:ext uri="{FF2B5EF4-FFF2-40B4-BE49-F238E27FC236}">
                <a16:creationId xmlns:a16="http://schemas.microsoft.com/office/drawing/2014/main" id="{D0E8DD23-376B-D042-93F3-9B85EB4C3C15}"/>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1CE2059A-4E75-770E-67FE-B157D9662C2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559386018"/>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ontent_Video Slide_Sub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1" name="Content Placeholder 3">
            <a:extLst>
              <a:ext uri="{FF2B5EF4-FFF2-40B4-BE49-F238E27FC236}">
                <a16:creationId xmlns:a16="http://schemas.microsoft.com/office/drawing/2014/main" id="{C8B8085A-D291-4463-8D01-7FA09C7E8216}"/>
              </a:ext>
            </a:extLst>
          </p:cNvPr>
          <p:cNvSpPr>
            <a:spLocks noGrp="1"/>
          </p:cNvSpPr>
          <p:nvPr>
            <p:ph sz="quarter" idx="16"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9" name="Media Placeholder 8">
            <a:extLst>
              <a:ext uri="{FF2B5EF4-FFF2-40B4-BE49-F238E27FC236}">
                <a16:creationId xmlns:a16="http://schemas.microsoft.com/office/drawing/2014/main" id="{4B6946A6-41DF-4312-8786-10E1F76F37D9}"/>
              </a:ext>
            </a:extLst>
          </p:cNvPr>
          <p:cNvSpPr>
            <a:spLocks noGrp="1"/>
          </p:cNvSpPr>
          <p:nvPr>
            <p:ph type="media" sz="quarter" idx="15"/>
          </p:nvPr>
        </p:nvSpPr>
        <p:spPr>
          <a:xfrm>
            <a:off x="325911" y="1674891"/>
            <a:ext cx="11563200" cy="4459448"/>
          </a:xfrm>
          <a:prstGeom prst="rect">
            <a:avLst/>
          </a:prstGeom>
        </p:spPr>
        <p:txBody>
          <a:bodyPr/>
          <a:lstStyle>
            <a:lvl1pPr>
              <a:defRPr lang="en-GB" sz="1600" kern="1200" baseline="0" dirty="0">
                <a:solidFill>
                  <a:schemeClr val="accent1"/>
                </a:solidFill>
                <a:latin typeface="+mn-lt"/>
                <a:ea typeface="+mn-ea"/>
                <a:cs typeface="+mn-cs"/>
              </a:defRPr>
            </a:lvl1pPr>
          </a:lstStyle>
          <a:p>
            <a:pPr marL="0" lvl="0" indent="0" algn="l" defTabSz="914400" rtl="0" eaLnBrk="1" latinLnBrk="0" hangingPunct="1">
              <a:lnSpc>
                <a:spcPct val="100000"/>
              </a:lnSpc>
              <a:spcBef>
                <a:spcPts val="0"/>
              </a:spcBef>
              <a:spcAft>
                <a:spcPts val="600"/>
              </a:spcAft>
              <a:buClr>
                <a:srgbClr val="E41F18"/>
              </a:buClr>
              <a:buFont typeface="Arial" panose="020B0604020202020204" pitchFamily="34" charset="0"/>
              <a:buNone/>
            </a:pPr>
            <a:endParaRPr lang="en-GB"/>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0" name="Picture Placeholder 4">
            <a:extLst>
              <a:ext uri="{FF2B5EF4-FFF2-40B4-BE49-F238E27FC236}">
                <a16:creationId xmlns:a16="http://schemas.microsoft.com/office/drawing/2014/main" id="{9051DCD0-3964-C241-8800-8AEFF47F2642}"/>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3" name="Picture 12">
            <a:extLst>
              <a:ext uri="{FF2B5EF4-FFF2-40B4-BE49-F238E27FC236}">
                <a16:creationId xmlns:a16="http://schemas.microsoft.com/office/drawing/2014/main" id="{81605404-8C18-AB41-B5E3-98BCC34C0E67}"/>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8D6A6FEE-B6F6-032F-2E8C-FABC533C058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2467117374"/>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A8E0D-3723-DB46-AD2B-3118B2035D3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F88177E-EC12-6B45-B699-5FC992660B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5" name="Footer Placeholder 4">
            <a:extLst>
              <a:ext uri="{FF2B5EF4-FFF2-40B4-BE49-F238E27FC236}">
                <a16:creationId xmlns:a16="http://schemas.microsoft.com/office/drawing/2014/main" id="{4A6E95E6-7177-094D-89F1-1BB374C748A7}"/>
              </a:ext>
              <a:ext uri="{C183D7F6-B498-43B3-948B-1728B52AA6E4}">
                <adec:decorative xmlns:adec="http://schemas.microsoft.com/office/drawing/2017/decorative" val="0"/>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35792284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43523-DB5A-EB45-868A-FF9695C55920}"/>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B311E57-8DA1-A846-8863-F2C271F60F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2054C57-823D-6948-BABD-AAEF6DEC251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4D195DBD-B0AC-074E-A729-966A6FACAB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7A16180-2DF4-774C-ADDA-C5B4FF2EE90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59828AF-F08A-7E4F-989C-D37ADD16E8BA}"/>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79E608C9-3CBA-D44C-8999-0EACD76D504E}"/>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474198-C3FF-B944-9730-B726BB817373}"/>
              </a:ext>
            </a:extLst>
          </p:cNvPr>
          <p:cNvSpPr>
            <a:spLocks noGrp="1"/>
          </p:cNvSpPr>
          <p:nvPr>
            <p:ph type="sldNum" sz="quarter" idx="12"/>
          </p:nvPr>
        </p:nvSpPr>
        <p:spPr/>
        <p:txBody>
          <a:bodyPr/>
          <a:lstStyle/>
          <a:p>
            <a:fld id="{11E70006-CDA3-E044-BEF7-40A57D243F45}" type="slidenum">
              <a:rPr lang="en-US" smtClean="0"/>
              <a:t>‹#›</a:t>
            </a:fld>
            <a:endParaRPr lang="en-US"/>
          </a:p>
        </p:txBody>
      </p:sp>
    </p:spTree>
    <p:extLst>
      <p:ext uri="{BB962C8B-B14F-4D97-AF65-F5344CB8AC3E}">
        <p14:creationId xmlns:p14="http://schemas.microsoft.com/office/powerpoint/2010/main" val="296565796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FDA4C-8946-5E4B-8D67-D65C36BB53B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373E01C-0FC4-BF4D-825C-B3AC8F5A0E0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52A6A39-4587-AE49-B4FF-51C7AF859B6E}"/>
              </a:ext>
            </a:extLst>
          </p:cNvPr>
          <p:cNvSpPr>
            <a:spLocks noGrp="1"/>
          </p:cNvSpPr>
          <p:nvPr>
            <p:ph type="dt" sz="half" idx="10"/>
          </p:nvPr>
        </p:nvSpPr>
        <p:spPr/>
        <p:txBody>
          <a:bodyPr/>
          <a:lstStyle/>
          <a:p>
            <a:endParaRPr lang="en-US"/>
          </a:p>
        </p:txBody>
      </p:sp>
      <p:sp>
        <p:nvSpPr>
          <p:cNvPr id="6" name="Slide Number Placeholder 5">
            <a:extLst>
              <a:ext uri="{FF2B5EF4-FFF2-40B4-BE49-F238E27FC236}">
                <a16:creationId xmlns:a16="http://schemas.microsoft.com/office/drawing/2014/main" id="{14AB001E-F7D5-FC45-8265-4B243EE4E7B7}"/>
              </a:ext>
            </a:extLst>
          </p:cNvPr>
          <p:cNvSpPr>
            <a:spLocks noGrp="1"/>
          </p:cNvSpPr>
          <p:nvPr>
            <p:ph type="sldNum" sz="quarter" idx="12"/>
          </p:nvPr>
        </p:nvSpPr>
        <p:spPr/>
        <p:txBody>
          <a:bodyPr/>
          <a:lstStyle/>
          <a:p>
            <a:fld id="{11E70006-CDA3-E044-BEF7-40A57D243F45}" type="slidenum">
              <a:rPr lang="en-US" smtClean="0"/>
              <a:t>‹#›</a:t>
            </a:fld>
            <a:endParaRPr lang="en-US"/>
          </a:p>
        </p:txBody>
      </p:sp>
      <p:sp>
        <p:nvSpPr>
          <p:cNvPr id="5" name="Footer Placeholder 4">
            <a:extLst>
              <a:ext uri="{FF2B5EF4-FFF2-40B4-BE49-F238E27FC236}">
                <a16:creationId xmlns:a16="http://schemas.microsoft.com/office/drawing/2014/main" id="{F56C540F-8BFF-8544-84A9-B227FF5DFFAA}"/>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289085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1_Content_Open page_Sub_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0" name="Content Placeholder 3">
            <a:extLst>
              <a:ext uri="{FF2B5EF4-FFF2-40B4-BE49-F238E27FC236}">
                <a16:creationId xmlns:a16="http://schemas.microsoft.com/office/drawing/2014/main" id="{1FEA8EB3-AEAF-43ED-A733-0838A3E6CDBA}"/>
              </a:ext>
            </a:extLst>
          </p:cNvPr>
          <p:cNvSpPr>
            <a:spLocks noGrp="1"/>
          </p:cNvSpPr>
          <p:nvPr>
            <p:ph sz="quarter" idx="15"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7" name="Content Placeholder 3">
            <a:extLst>
              <a:ext uri="{FF2B5EF4-FFF2-40B4-BE49-F238E27FC236}">
                <a16:creationId xmlns:a16="http://schemas.microsoft.com/office/drawing/2014/main" id="{694CE70A-EC6D-3745-9B50-79A28BAC6783}"/>
              </a:ext>
            </a:extLst>
          </p:cNvPr>
          <p:cNvSpPr>
            <a:spLocks noGrp="1"/>
          </p:cNvSpPr>
          <p:nvPr>
            <p:ph sz="quarter" idx="10" hasCustomPrompt="1"/>
          </p:nvPr>
        </p:nvSpPr>
        <p:spPr>
          <a:xfrm>
            <a:off x="325439" y="1683866"/>
            <a:ext cx="11561761" cy="4463577"/>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pic>
        <p:nvPicPr>
          <p:cNvPr id="13" name="Picture 12">
            <a:extLst>
              <a:ext uri="{FF2B5EF4-FFF2-40B4-BE49-F238E27FC236}">
                <a16:creationId xmlns:a16="http://schemas.microsoft.com/office/drawing/2014/main" id="{35058F9C-1C6B-4602-A914-4368920D6DB6}"/>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725844DD-7A45-2BFA-9C5C-5EC9B691BE0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2534572354"/>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1_Content_Open pag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7" name="Content Placeholder 3">
            <a:extLst>
              <a:ext uri="{FF2B5EF4-FFF2-40B4-BE49-F238E27FC236}">
                <a16:creationId xmlns:a16="http://schemas.microsoft.com/office/drawing/2014/main" id="{694CE70A-EC6D-3745-9B50-79A28BAC6783}"/>
              </a:ext>
            </a:extLst>
          </p:cNvPr>
          <p:cNvSpPr>
            <a:spLocks noGrp="1"/>
          </p:cNvSpPr>
          <p:nvPr>
            <p:ph sz="quarter" idx="10" hasCustomPrompt="1"/>
          </p:nvPr>
        </p:nvSpPr>
        <p:spPr>
          <a:xfrm>
            <a:off x="325439" y="1157898"/>
            <a:ext cx="11561761" cy="4971439"/>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pic>
        <p:nvPicPr>
          <p:cNvPr id="9" name="Picture 8">
            <a:extLst>
              <a:ext uri="{FF2B5EF4-FFF2-40B4-BE49-F238E27FC236}">
                <a16:creationId xmlns:a16="http://schemas.microsoft.com/office/drawing/2014/main" id="{3B7D0068-DB7A-4ADD-8483-42F51E0F9825}"/>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52175640-05CC-D18C-F02D-6C3EC64EEFA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3126340832"/>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7.xml"/><Relationship Id="rId18" Type="http://schemas.openxmlformats.org/officeDocument/2006/relationships/slideLayout" Target="../slideLayouts/slideLayout32.xml"/><Relationship Id="rId26" Type="http://schemas.openxmlformats.org/officeDocument/2006/relationships/slideLayout" Target="../slideLayouts/slideLayout40.xml"/><Relationship Id="rId3" Type="http://schemas.openxmlformats.org/officeDocument/2006/relationships/slideLayout" Target="../slideLayouts/slideLayout17.xml"/><Relationship Id="rId21" Type="http://schemas.openxmlformats.org/officeDocument/2006/relationships/slideLayout" Target="../slideLayouts/slideLayout35.xml"/><Relationship Id="rId34" Type="http://schemas.openxmlformats.org/officeDocument/2006/relationships/theme" Target="../theme/theme2.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5" Type="http://schemas.openxmlformats.org/officeDocument/2006/relationships/slideLayout" Target="../slideLayouts/slideLayout39.xml"/><Relationship Id="rId33" Type="http://schemas.openxmlformats.org/officeDocument/2006/relationships/slideLayout" Target="../slideLayouts/slideLayout47.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slideLayout" Target="../slideLayouts/slideLayout34.xml"/><Relationship Id="rId29" Type="http://schemas.openxmlformats.org/officeDocument/2006/relationships/slideLayout" Target="../slideLayouts/slideLayout43.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24" Type="http://schemas.openxmlformats.org/officeDocument/2006/relationships/slideLayout" Target="../slideLayouts/slideLayout38.xml"/><Relationship Id="rId32" Type="http://schemas.openxmlformats.org/officeDocument/2006/relationships/slideLayout" Target="../slideLayouts/slideLayout46.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23" Type="http://schemas.openxmlformats.org/officeDocument/2006/relationships/slideLayout" Target="../slideLayouts/slideLayout37.xml"/><Relationship Id="rId28" Type="http://schemas.openxmlformats.org/officeDocument/2006/relationships/slideLayout" Target="../slideLayouts/slideLayout42.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31" Type="http://schemas.openxmlformats.org/officeDocument/2006/relationships/slideLayout" Target="../slideLayouts/slideLayout45.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slideLayout" Target="../slideLayouts/slideLayout36.xml"/><Relationship Id="rId27" Type="http://schemas.openxmlformats.org/officeDocument/2006/relationships/slideLayout" Target="../slideLayouts/slideLayout41.xml"/><Relationship Id="rId30" Type="http://schemas.openxmlformats.org/officeDocument/2006/relationships/slideLayout" Target="../slideLayouts/slideLayout44.xml"/><Relationship Id="rId8"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60.xml"/><Relationship Id="rId18" Type="http://schemas.openxmlformats.org/officeDocument/2006/relationships/slideLayout" Target="../slideLayouts/slideLayout65.xml"/><Relationship Id="rId26" Type="http://schemas.openxmlformats.org/officeDocument/2006/relationships/slideLayout" Target="../slideLayouts/slideLayout73.xml"/><Relationship Id="rId3" Type="http://schemas.openxmlformats.org/officeDocument/2006/relationships/slideLayout" Target="../slideLayouts/slideLayout50.xml"/><Relationship Id="rId21" Type="http://schemas.openxmlformats.org/officeDocument/2006/relationships/slideLayout" Target="../slideLayouts/slideLayout68.xml"/><Relationship Id="rId34" Type="http://schemas.openxmlformats.org/officeDocument/2006/relationships/slideLayout" Target="../slideLayouts/slideLayout81.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5" Type="http://schemas.openxmlformats.org/officeDocument/2006/relationships/slideLayout" Target="../slideLayouts/slideLayout72.xml"/><Relationship Id="rId33" Type="http://schemas.openxmlformats.org/officeDocument/2006/relationships/slideLayout" Target="../slideLayouts/slideLayout80.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20" Type="http://schemas.openxmlformats.org/officeDocument/2006/relationships/slideLayout" Target="../slideLayouts/slideLayout67.xml"/><Relationship Id="rId29" Type="http://schemas.openxmlformats.org/officeDocument/2006/relationships/slideLayout" Target="../slideLayouts/slideLayout76.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24" Type="http://schemas.openxmlformats.org/officeDocument/2006/relationships/slideLayout" Target="../slideLayouts/slideLayout71.xml"/><Relationship Id="rId32" Type="http://schemas.openxmlformats.org/officeDocument/2006/relationships/slideLayout" Target="../slideLayouts/slideLayout79.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23" Type="http://schemas.openxmlformats.org/officeDocument/2006/relationships/slideLayout" Target="../slideLayouts/slideLayout70.xml"/><Relationship Id="rId28" Type="http://schemas.openxmlformats.org/officeDocument/2006/relationships/slideLayout" Target="../slideLayouts/slideLayout75.xml"/><Relationship Id="rId10" Type="http://schemas.openxmlformats.org/officeDocument/2006/relationships/slideLayout" Target="../slideLayouts/slideLayout57.xml"/><Relationship Id="rId19" Type="http://schemas.openxmlformats.org/officeDocument/2006/relationships/slideLayout" Target="../slideLayouts/slideLayout66.xml"/><Relationship Id="rId31" Type="http://schemas.openxmlformats.org/officeDocument/2006/relationships/slideLayout" Target="../slideLayouts/slideLayout78.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 Id="rId22" Type="http://schemas.openxmlformats.org/officeDocument/2006/relationships/slideLayout" Target="../slideLayouts/slideLayout69.xml"/><Relationship Id="rId27" Type="http://schemas.openxmlformats.org/officeDocument/2006/relationships/slideLayout" Target="../slideLayouts/slideLayout74.xml"/><Relationship Id="rId30" Type="http://schemas.openxmlformats.org/officeDocument/2006/relationships/slideLayout" Target="../slideLayouts/slideLayout77.xml"/><Relationship Id="rId35" Type="http://schemas.openxmlformats.org/officeDocument/2006/relationships/theme" Target="../theme/theme3.xml"/><Relationship Id="rId8"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Freeform: Shape 41">
            <a:extLst>
              <a:ext uri="{FF2B5EF4-FFF2-40B4-BE49-F238E27FC236}">
                <a16:creationId xmlns:a16="http://schemas.microsoft.com/office/drawing/2014/main" id="{C13CA592-F5F1-8118-6D9A-118BDE188A74}"/>
              </a:ext>
            </a:extLst>
          </p:cNvPr>
          <p:cNvSpPr/>
          <p:nvPr/>
        </p:nvSpPr>
        <p:spPr>
          <a:xfrm>
            <a:off x="0" y="0"/>
            <a:ext cx="12192000" cy="6858000"/>
          </a:xfrm>
          <a:custGeom>
            <a:avLst/>
            <a:gdLst>
              <a:gd name="connsiteX0" fmla="*/ 0 w 12192000"/>
              <a:gd name="connsiteY0" fmla="*/ 0 h 6858000"/>
              <a:gd name="connsiteX1" fmla="*/ 127321 w 12192000"/>
              <a:gd name="connsiteY1" fmla="*/ 0 h 6858000"/>
              <a:gd name="connsiteX2" fmla="*/ 127321 w 12192000"/>
              <a:gd name="connsiteY2" fmla="*/ 6361264 h 6858000"/>
              <a:gd name="connsiteX3" fmla="*/ 369414 w 12192000"/>
              <a:gd name="connsiteY3" fmla="*/ 6603357 h 6858000"/>
              <a:gd name="connsiteX4" fmla="*/ 12192000 w 12192000"/>
              <a:gd name="connsiteY4" fmla="*/ 6603357 h 6858000"/>
              <a:gd name="connsiteX5" fmla="*/ 12192000 w 12192000"/>
              <a:gd name="connsiteY5" fmla="*/ 6858000 h 6858000"/>
              <a:gd name="connsiteX6" fmla="*/ 0 w 1219200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58000">
                <a:moveTo>
                  <a:pt x="0" y="0"/>
                </a:moveTo>
                <a:lnTo>
                  <a:pt x="127321" y="0"/>
                </a:lnTo>
                <a:lnTo>
                  <a:pt x="127321" y="6361264"/>
                </a:lnTo>
                <a:cubicBezTo>
                  <a:pt x="127321" y="6494968"/>
                  <a:pt x="235710" y="6603357"/>
                  <a:pt x="369414" y="6603357"/>
                </a:cubicBezTo>
                <a:lnTo>
                  <a:pt x="12192000" y="6603357"/>
                </a:lnTo>
                <a:lnTo>
                  <a:pt x="12192000" y="6858000"/>
                </a:lnTo>
                <a:lnTo>
                  <a:pt x="0" y="685800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32" name="Espace réservé du titre 23">
            <a:extLst>
              <a:ext uri="{FF2B5EF4-FFF2-40B4-BE49-F238E27FC236}">
                <a16:creationId xmlns:a16="http://schemas.microsoft.com/office/drawing/2014/main" id="{DAE184AE-0BA8-8C12-E1B7-B2CACD26B524}"/>
              </a:ext>
            </a:extLst>
          </p:cNvPr>
          <p:cNvSpPr>
            <a:spLocks noGrp="1"/>
          </p:cNvSpPr>
          <p:nvPr>
            <p:ph type="title"/>
          </p:nvPr>
        </p:nvSpPr>
        <p:spPr>
          <a:xfrm>
            <a:off x="432560" y="189100"/>
            <a:ext cx="9244173" cy="480131"/>
          </a:xfrm>
          <a:prstGeom prst="rect">
            <a:avLst/>
          </a:prstGeom>
        </p:spPr>
        <p:txBody>
          <a:bodyPr wrap="square" anchor="t" anchorCtr="0">
            <a:spAutoFit/>
          </a:bodyPr>
          <a:lstStyle/>
          <a:p>
            <a:pPr marL="0" lvl="0"/>
            <a:r>
              <a:rPr lang="fr-FR"/>
              <a:t>Modifiez le style du titre</a:t>
            </a:r>
          </a:p>
        </p:txBody>
      </p:sp>
      <p:sp>
        <p:nvSpPr>
          <p:cNvPr id="33" name="Espace réservé du texte 24">
            <a:extLst>
              <a:ext uri="{FF2B5EF4-FFF2-40B4-BE49-F238E27FC236}">
                <a16:creationId xmlns:a16="http://schemas.microsoft.com/office/drawing/2014/main" id="{FE9A313B-BBF3-DDCE-A100-687506D29EAD}"/>
              </a:ext>
            </a:extLst>
          </p:cNvPr>
          <p:cNvSpPr>
            <a:spLocks noGrp="1"/>
          </p:cNvSpPr>
          <p:nvPr>
            <p:ph type="body" idx="1"/>
          </p:nvPr>
        </p:nvSpPr>
        <p:spPr>
          <a:xfrm>
            <a:off x="432480" y="678359"/>
            <a:ext cx="9244173" cy="307777"/>
          </a:xfrm>
          <a:prstGeom prst="rect">
            <a:avLst/>
          </a:prstGeom>
        </p:spPr>
        <p:txBody>
          <a:bodyPr vert="horz" wrap="square" lIns="91440" tIns="45720" rIns="91440" bIns="45720" rtlCol="0" anchor="t">
            <a:spAutoFit/>
          </a:bodyPr>
          <a:lstStyle/>
          <a:p>
            <a:pPr lvl="0">
              <a:lnSpc>
                <a:spcPct val="100000"/>
              </a:lnSpc>
              <a:buNone/>
            </a:pPr>
            <a:r>
              <a:rPr lang="fr-FR"/>
              <a:t>Cliquez pour modifier les styles du texte du masque</a:t>
            </a:r>
          </a:p>
        </p:txBody>
      </p:sp>
      <p:sp>
        <p:nvSpPr>
          <p:cNvPr id="7" name="Slide Number Placeholder 5">
            <a:extLst>
              <a:ext uri="{FF2B5EF4-FFF2-40B4-BE49-F238E27FC236}">
                <a16:creationId xmlns:a16="http://schemas.microsoft.com/office/drawing/2014/main" id="{0DA23AD0-17FD-8B78-1CE8-3969E382FB69}"/>
              </a:ext>
            </a:extLst>
          </p:cNvPr>
          <p:cNvSpPr txBox="1">
            <a:spLocks/>
          </p:cNvSpPr>
          <p:nvPr/>
        </p:nvSpPr>
        <p:spPr>
          <a:xfrm>
            <a:off x="11766550" y="6580485"/>
            <a:ext cx="374307" cy="328295"/>
          </a:xfrm>
          <a:prstGeom prst="rect">
            <a:avLst/>
          </a:prstGeom>
        </p:spPr>
        <p:txBody>
          <a:bodyPr anchor="ctr"/>
          <a:lstStyle>
            <a:defPPr>
              <a:defRPr lang="fr-FR"/>
            </a:defPPr>
            <a:lvl1pPr>
              <a:defRPr sz="800">
                <a:latin typeface="Dreaming Outloud Pro" panose="03050502040302030504" pitchFamily="66" charset="0"/>
                <a:cs typeface="Dreaming Outloud Pro" panose="03050502040302030504" pitchFamily="66"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A290D8D-6BA0-418D-AFED-C65293F70DA0}" type="slidenum">
              <a:rPr lang="en-US" smtClean="0"/>
              <a:pPr lvl="0"/>
              <a:t>‹#›</a:t>
            </a:fld>
            <a:endParaRPr lang="en-US"/>
          </a:p>
        </p:txBody>
      </p:sp>
      <p:sp>
        <p:nvSpPr>
          <p:cNvPr id="2" name="Forme libre : forme 1">
            <a:extLst>
              <a:ext uri="{FF2B5EF4-FFF2-40B4-BE49-F238E27FC236}">
                <a16:creationId xmlns:a16="http://schemas.microsoft.com/office/drawing/2014/main" id="{566E483A-EEE2-6498-6A64-591B5D5230CE}"/>
              </a:ext>
            </a:extLst>
          </p:cNvPr>
          <p:cNvSpPr/>
          <p:nvPr/>
        </p:nvSpPr>
        <p:spPr>
          <a:xfrm>
            <a:off x="0" y="17584"/>
            <a:ext cx="395574" cy="6639574"/>
          </a:xfrm>
          <a:custGeom>
            <a:avLst/>
            <a:gdLst>
              <a:gd name="connsiteX0" fmla="*/ 0 w 395574"/>
              <a:gd name="connsiteY0" fmla="*/ 0 h 6639574"/>
              <a:gd name="connsiteX1" fmla="*/ 127321 w 395574"/>
              <a:gd name="connsiteY1" fmla="*/ 0 h 6639574"/>
              <a:gd name="connsiteX2" fmla="*/ 127321 w 395574"/>
              <a:gd name="connsiteY2" fmla="*/ 6361264 h 6639574"/>
              <a:gd name="connsiteX3" fmla="*/ 369414 w 395574"/>
              <a:gd name="connsiteY3" fmla="*/ 6603357 h 6639574"/>
              <a:gd name="connsiteX4" fmla="*/ 395574 w 395574"/>
              <a:gd name="connsiteY4" fmla="*/ 6603357 h 6639574"/>
              <a:gd name="connsiteX5" fmla="*/ 395574 w 395574"/>
              <a:gd name="connsiteY5" fmla="*/ 6639574 h 6639574"/>
              <a:gd name="connsiteX6" fmla="*/ 0 w 395574"/>
              <a:gd name="connsiteY6" fmla="*/ 6639574 h 6639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574" h="6639574">
                <a:moveTo>
                  <a:pt x="0" y="0"/>
                </a:moveTo>
                <a:lnTo>
                  <a:pt x="127321" y="0"/>
                </a:lnTo>
                <a:lnTo>
                  <a:pt x="127321" y="6361264"/>
                </a:lnTo>
                <a:cubicBezTo>
                  <a:pt x="127321" y="6494968"/>
                  <a:pt x="235710" y="6603357"/>
                  <a:pt x="369414" y="6603357"/>
                </a:cubicBezTo>
                <a:lnTo>
                  <a:pt x="395574" y="6603357"/>
                </a:lnTo>
                <a:lnTo>
                  <a:pt x="395574" y="6639574"/>
                </a:lnTo>
                <a:lnTo>
                  <a:pt x="0" y="6639574"/>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Tree>
    <p:extLst>
      <p:ext uri="{BB962C8B-B14F-4D97-AF65-F5344CB8AC3E}">
        <p14:creationId xmlns:p14="http://schemas.microsoft.com/office/powerpoint/2010/main" val="2594519857"/>
      </p:ext>
    </p:extLst>
  </p:cSld>
  <p:clrMap bg1="lt1" tx1="dk1" bg2="lt2" tx2="dk2" accent1="accent1" accent2="accent2" accent3="accent3" accent4="accent4" accent5="accent5" accent6="accent6" hlink="hlink" folHlink="folHlink"/>
  <p:sldLayoutIdLst>
    <p:sldLayoutId id="2147483714" r:id="rId1"/>
    <p:sldLayoutId id="2147483717" r:id="rId2"/>
    <p:sldLayoutId id="2147483720" r:id="rId3"/>
    <p:sldLayoutId id="2147483721" r:id="rId4"/>
    <p:sldLayoutId id="2147483722" r:id="rId5"/>
    <p:sldLayoutId id="2147483729" r:id="rId6"/>
    <p:sldLayoutId id="2147483736" r:id="rId7"/>
    <p:sldLayoutId id="2147483730" r:id="rId8"/>
    <p:sldLayoutId id="2147483734" r:id="rId9"/>
    <p:sldLayoutId id="2147483749" r:id="rId10"/>
    <p:sldLayoutId id="2147483876" r:id="rId11"/>
    <p:sldLayoutId id="2147483877" r:id="rId12"/>
    <p:sldLayoutId id="2147483878" r:id="rId13"/>
    <p:sldLayoutId id="2147483879" r:id="rId14"/>
  </p:sldLayoutIdLst>
  <p:hf hdr="0"/>
  <p:txStyles>
    <p:titleStyle>
      <a:lvl1pPr algn="l" defTabSz="914400" rtl="0" eaLnBrk="1" latinLnBrk="0" hangingPunct="1">
        <a:lnSpc>
          <a:spcPct val="90000"/>
        </a:lnSpc>
        <a:spcBef>
          <a:spcPct val="0"/>
        </a:spcBef>
        <a:buNone/>
        <a:defRPr lang="fr-FR" sz="2800" b="1" kern="1200" cap="none" baseline="0" dirty="0" smtClean="0">
          <a:solidFill>
            <a:schemeClr val="tx2"/>
          </a:solidFill>
          <a:latin typeface="Tenorite" panose="000005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fr-FR" sz="1400" kern="1200" dirty="0" smtClean="0">
          <a:solidFill>
            <a:schemeClr val="accent2"/>
          </a:solidFill>
          <a:latin typeface="Dreaming Outloud Pro" panose="03050502040302030504" pitchFamily="66" charset="0"/>
          <a:ea typeface="+mn-ea"/>
          <a:cs typeface="Dreaming Outloud Pro" panose="03050502040302030504" pitchFamily="66"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fr-FR"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04BDC19B-E4DC-4FBA-A93E-A7BCABBC19B4}"/>
              </a:ext>
              <a:ext uri="{C183D7F6-B498-43B3-948B-1728B52AA6E4}">
                <adec:decorative xmlns:adec="http://schemas.microsoft.com/office/drawing/2017/decorative" val="1"/>
              </a:ext>
            </a:extLst>
          </p:cNvPr>
          <p:cNvSpPr>
            <a:spLocks noGrp="1"/>
          </p:cNvSpPr>
          <p:nvPr>
            <p:ph type="ftr" sz="quarter" idx="3"/>
          </p:nvPr>
        </p:nvSpPr>
        <p:spPr>
          <a:xfrm>
            <a:off x="0" y="394570"/>
            <a:ext cx="651353" cy="519830"/>
          </a:xfrm>
          <a:prstGeom prst="rect">
            <a:avLst/>
          </a:prstGeom>
          <a:solidFill>
            <a:srgbClr val="E41F18"/>
          </a:solidFill>
        </p:spPr>
        <p:txBody>
          <a:bodyPr vert="horz" lIns="91440" tIns="45720" rIns="91440" bIns="45720" rtlCol="0" anchor="ctr"/>
          <a:lstStyle>
            <a:lvl1pPr algn="ctr">
              <a:defRPr sz="1200">
                <a:solidFill>
                  <a:srgbClr val="E41F18"/>
                </a:solidFill>
              </a:defRPr>
            </a:lvl1pPr>
          </a:lstStyle>
          <a:p>
            <a:endParaRPr lang="en-GB"/>
          </a:p>
        </p:txBody>
      </p:sp>
      <p:sp>
        <p:nvSpPr>
          <p:cNvPr id="2" name="Title Placeholder 1">
            <a:extLst>
              <a:ext uri="{FF2B5EF4-FFF2-40B4-BE49-F238E27FC236}">
                <a16:creationId xmlns:a16="http://schemas.microsoft.com/office/drawing/2014/main" id="{F623CCCC-FD15-491B-B91D-4392C3136A73}"/>
              </a:ext>
            </a:extLst>
          </p:cNvPr>
          <p:cNvSpPr>
            <a:spLocks noGrp="1"/>
          </p:cNvSpPr>
          <p:nvPr>
            <p:ph type="title"/>
          </p:nvPr>
        </p:nvSpPr>
        <p:spPr>
          <a:xfrm>
            <a:off x="905253" y="365125"/>
            <a:ext cx="10961307" cy="549275"/>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FBACBB8-06FE-4347-A218-326404308A75}"/>
              </a:ext>
            </a:extLst>
          </p:cNvPr>
          <p:cNvSpPr>
            <a:spLocks noGrp="1"/>
          </p:cNvSpPr>
          <p:nvPr>
            <p:ph type="body" idx="1"/>
          </p:nvPr>
        </p:nvSpPr>
        <p:spPr>
          <a:xfrm>
            <a:off x="325439" y="1157898"/>
            <a:ext cx="11541122" cy="5019065"/>
          </a:xfrm>
          <a:prstGeom prst="rect">
            <a:avLst/>
          </a:prstGeom>
        </p:spPr>
        <p:txBody>
          <a:bodyPr tIns="0" bIns="0"/>
          <a:lstStyle/>
          <a:p>
            <a:pPr marL="0" lvl="0" indent="0">
              <a:lnSpc>
                <a:spcPct val="100000"/>
              </a:lnSpc>
              <a:spcBef>
                <a:spcPts val="0"/>
              </a:spcBef>
              <a:spcAft>
                <a:spcPts val="600"/>
              </a:spcAft>
              <a:buClr>
                <a:srgbClr val="E41F18"/>
              </a:buClr>
              <a:buNone/>
            </a:pPr>
            <a:r>
              <a:rPr lang="en-US"/>
              <a:t>Click to edit Master text styles</a:t>
            </a:r>
          </a:p>
          <a:p>
            <a:pPr marL="271463" lvl="1" indent="-271463">
              <a:lnSpc>
                <a:spcPct val="100000"/>
              </a:lnSpc>
              <a:spcBef>
                <a:spcPts val="0"/>
              </a:spcBef>
              <a:spcAft>
                <a:spcPts val="600"/>
              </a:spcAft>
              <a:buClr>
                <a:srgbClr val="E41F18"/>
              </a:buClr>
            </a:pPr>
            <a:r>
              <a:rPr lang="en-US"/>
              <a:t>Second level</a:t>
            </a:r>
          </a:p>
          <a:p>
            <a:pPr marL="533400" lvl="2" indent="-261938">
              <a:lnSpc>
                <a:spcPct val="100000"/>
              </a:lnSpc>
              <a:spcBef>
                <a:spcPts val="0"/>
              </a:spcBef>
              <a:spcAft>
                <a:spcPts val="600"/>
              </a:spcAft>
              <a:buClr>
                <a:srgbClr val="E41F18"/>
              </a:buClr>
            </a:pPr>
            <a:r>
              <a:rPr lang="en-US"/>
              <a:t>Third level</a:t>
            </a:r>
          </a:p>
          <a:p>
            <a:pPr marL="806450" lvl="3" indent="-273050">
              <a:lnSpc>
                <a:spcPct val="100000"/>
              </a:lnSpc>
              <a:spcBef>
                <a:spcPts val="0"/>
              </a:spcBef>
              <a:spcAft>
                <a:spcPts val="600"/>
              </a:spcAft>
              <a:buClr>
                <a:srgbClr val="E41F18"/>
              </a:buClr>
            </a:pPr>
            <a:r>
              <a:rPr lang="en-US"/>
              <a:t>Fourth level</a:t>
            </a:r>
          </a:p>
        </p:txBody>
      </p:sp>
    </p:spTree>
    <p:extLst>
      <p:ext uri="{BB962C8B-B14F-4D97-AF65-F5344CB8AC3E}">
        <p14:creationId xmlns:p14="http://schemas.microsoft.com/office/powerpoint/2010/main" val="4268798533"/>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 id="2147483818" r:id="rId12"/>
    <p:sldLayoutId id="2147483819" r:id="rId13"/>
    <p:sldLayoutId id="2147483820" r:id="rId14"/>
    <p:sldLayoutId id="2147483821" r:id="rId15"/>
    <p:sldLayoutId id="2147483822" r:id="rId16"/>
    <p:sldLayoutId id="2147483823" r:id="rId17"/>
    <p:sldLayoutId id="2147483824" r:id="rId18"/>
    <p:sldLayoutId id="2147483825" r:id="rId19"/>
    <p:sldLayoutId id="2147483826" r:id="rId20"/>
    <p:sldLayoutId id="2147483827" r:id="rId21"/>
    <p:sldLayoutId id="2147483828" r:id="rId22"/>
    <p:sldLayoutId id="2147483829" r:id="rId23"/>
    <p:sldLayoutId id="2147483830" r:id="rId24"/>
    <p:sldLayoutId id="2147483831" r:id="rId25"/>
    <p:sldLayoutId id="2147483832" r:id="rId26"/>
    <p:sldLayoutId id="2147483833" r:id="rId27"/>
    <p:sldLayoutId id="2147483834" r:id="rId28"/>
    <p:sldLayoutId id="2147483835" r:id="rId29"/>
    <p:sldLayoutId id="2147483836" r:id="rId30"/>
    <p:sldLayoutId id="2147483837" r:id="rId31"/>
    <p:sldLayoutId id="2147483838" r:id="rId32"/>
    <p:sldLayoutId id="2147483840" r:id="rId33"/>
  </p:sldLayoutIdLst>
  <p:hf hdr="0" ftr="0" dt="0"/>
  <p:txStyles>
    <p:titleStyle>
      <a:lvl1pPr algn="l" defTabSz="914400" rtl="0" eaLnBrk="1" latinLnBrk="0" hangingPunct="1">
        <a:lnSpc>
          <a:spcPct val="90000"/>
        </a:lnSpc>
        <a:spcBef>
          <a:spcPct val="0"/>
        </a:spcBef>
        <a:buNone/>
        <a:defRPr lang="en-GB" sz="3200" kern="1200" cap="none" baseline="0" dirty="0">
          <a:solidFill>
            <a:schemeClr val="accent1"/>
          </a:solidFill>
          <a:latin typeface="Arial Black"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baseline="0" dirty="0" smtClean="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baseline="0" dirty="0" smtClean="0">
          <a:solidFill>
            <a:srgbClr val="100A3F"/>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04BDC19B-E4DC-4FBA-A93E-A7BCABBC19B4}"/>
              </a:ext>
              <a:ext uri="{C183D7F6-B498-43B3-948B-1728B52AA6E4}">
                <adec:decorative xmlns:adec="http://schemas.microsoft.com/office/drawing/2017/decorative" val="1"/>
              </a:ext>
            </a:extLst>
          </p:cNvPr>
          <p:cNvSpPr>
            <a:spLocks noGrp="1"/>
          </p:cNvSpPr>
          <p:nvPr>
            <p:ph type="ftr" sz="quarter" idx="3"/>
          </p:nvPr>
        </p:nvSpPr>
        <p:spPr>
          <a:xfrm>
            <a:off x="0" y="394570"/>
            <a:ext cx="651353" cy="519830"/>
          </a:xfrm>
          <a:prstGeom prst="rect">
            <a:avLst/>
          </a:prstGeom>
          <a:solidFill>
            <a:srgbClr val="E41F18"/>
          </a:solidFill>
        </p:spPr>
        <p:txBody>
          <a:bodyPr vert="horz" lIns="91440" tIns="45720" rIns="91440" bIns="45720" rtlCol="0" anchor="ctr"/>
          <a:lstStyle>
            <a:lvl1pPr algn="ctr">
              <a:defRPr sz="1200">
                <a:solidFill>
                  <a:srgbClr val="E41F18"/>
                </a:solidFill>
              </a:defRPr>
            </a:lvl1pPr>
          </a:lstStyle>
          <a:p>
            <a:endParaRPr lang="en-GB"/>
          </a:p>
        </p:txBody>
      </p:sp>
      <p:sp>
        <p:nvSpPr>
          <p:cNvPr id="2" name="Title Placeholder 1">
            <a:extLst>
              <a:ext uri="{FF2B5EF4-FFF2-40B4-BE49-F238E27FC236}">
                <a16:creationId xmlns:a16="http://schemas.microsoft.com/office/drawing/2014/main" id="{F623CCCC-FD15-491B-B91D-4392C3136A73}"/>
              </a:ext>
            </a:extLst>
          </p:cNvPr>
          <p:cNvSpPr>
            <a:spLocks noGrp="1"/>
          </p:cNvSpPr>
          <p:nvPr>
            <p:ph type="title"/>
          </p:nvPr>
        </p:nvSpPr>
        <p:spPr>
          <a:xfrm>
            <a:off x="905253" y="365125"/>
            <a:ext cx="10961307" cy="549275"/>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FBACBB8-06FE-4347-A218-326404308A75}"/>
              </a:ext>
            </a:extLst>
          </p:cNvPr>
          <p:cNvSpPr>
            <a:spLocks noGrp="1"/>
          </p:cNvSpPr>
          <p:nvPr>
            <p:ph type="body" idx="1"/>
          </p:nvPr>
        </p:nvSpPr>
        <p:spPr>
          <a:xfrm>
            <a:off x="325439" y="1157898"/>
            <a:ext cx="11541122" cy="5019065"/>
          </a:xfrm>
          <a:prstGeom prst="rect">
            <a:avLst/>
          </a:prstGeom>
        </p:spPr>
        <p:txBody>
          <a:bodyPr tIns="0" bIns="0"/>
          <a:lstStyle/>
          <a:p>
            <a:pPr marL="0" lvl="0" indent="0">
              <a:lnSpc>
                <a:spcPct val="100000"/>
              </a:lnSpc>
              <a:spcBef>
                <a:spcPts val="0"/>
              </a:spcBef>
              <a:spcAft>
                <a:spcPts val="600"/>
              </a:spcAft>
              <a:buClr>
                <a:srgbClr val="E41F18"/>
              </a:buClr>
              <a:buNone/>
            </a:pPr>
            <a:r>
              <a:rPr lang="en-US"/>
              <a:t>Click to edit Master text styles</a:t>
            </a:r>
          </a:p>
          <a:p>
            <a:pPr marL="271463" lvl="1" indent="-271463">
              <a:lnSpc>
                <a:spcPct val="100000"/>
              </a:lnSpc>
              <a:spcBef>
                <a:spcPts val="0"/>
              </a:spcBef>
              <a:spcAft>
                <a:spcPts val="600"/>
              </a:spcAft>
              <a:buClr>
                <a:srgbClr val="E41F18"/>
              </a:buClr>
            </a:pPr>
            <a:r>
              <a:rPr lang="en-US"/>
              <a:t>Second level</a:t>
            </a:r>
          </a:p>
          <a:p>
            <a:pPr marL="533400" lvl="2" indent="-261938">
              <a:lnSpc>
                <a:spcPct val="100000"/>
              </a:lnSpc>
              <a:spcBef>
                <a:spcPts val="0"/>
              </a:spcBef>
              <a:spcAft>
                <a:spcPts val="600"/>
              </a:spcAft>
              <a:buClr>
                <a:srgbClr val="E41F18"/>
              </a:buClr>
            </a:pPr>
            <a:r>
              <a:rPr lang="en-US"/>
              <a:t>Third level</a:t>
            </a:r>
          </a:p>
          <a:p>
            <a:pPr marL="806450" lvl="3" indent="-273050">
              <a:lnSpc>
                <a:spcPct val="100000"/>
              </a:lnSpc>
              <a:spcBef>
                <a:spcPts val="0"/>
              </a:spcBef>
              <a:spcAft>
                <a:spcPts val="600"/>
              </a:spcAft>
              <a:buClr>
                <a:srgbClr val="E41F18"/>
              </a:buClr>
            </a:pPr>
            <a:r>
              <a:rPr lang="en-US"/>
              <a:t>Fourth level</a:t>
            </a:r>
          </a:p>
        </p:txBody>
      </p:sp>
    </p:spTree>
    <p:extLst>
      <p:ext uri="{BB962C8B-B14F-4D97-AF65-F5344CB8AC3E}">
        <p14:creationId xmlns:p14="http://schemas.microsoft.com/office/powerpoint/2010/main" val="140423897"/>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 id="2147483853" r:id="rId12"/>
    <p:sldLayoutId id="2147483854" r:id="rId13"/>
    <p:sldLayoutId id="2147483855" r:id="rId14"/>
    <p:sldLayoutId id="2147483856" r:id="rId15"/>
    <p:sldLayoutId id="2147483857" r:id="rId16"/>
    <p:sldLayoutId id="2147483858" r:id="rId17"/>
    <p:sldLayoutId id="2147483859" r:id="rId18"/>
    <p:sldLayoutId id="2147483860" r:id="rId19"/>
    <p:sldLayoutId id="2147483861" r:id="rId20"/>
    <p:sldLayoutId id="2147483862" r:id="rId21"/>
    <p:sldLayoutId id="2147483863" r:id="rId22"/>
    <p:sldLayoutId id="2147483864" r:id="rId23"/>
    <p:sldLayoutId id="2147483865" r:id="rId24"/>
    <p:sldLayoutId id="2147483866" r:id="rId25"/>
    <p:sldLayoutId id="2147483867" r:id="rId26"/>
    <p:sldLayoutId id="2147483868" r:id="rId27"/>
    <p:sldLayoutId id="2147483869" r:id="rId28"/>
    <p:sldLayoutId id="2147483870" r:id="rId29"/>
    <p:sldLayoutId id="2147483871" r:id="rId30"/>
    <p:sldLayoutId id="2147483872" r:id="rId31"/>
    <p:sldLayoutId id="2147483873" r:id="rId32"/>
    <p:sldLayoutId id="2147483874" r:id="rId33"/>
    <p:sldLayoutId id="2147483875" r:id="rId34"/>
  </p:sldLayoutIdLst>
  <p:hf hdr="0" ftr="0" dt="0"/>
  <p:txStyles>
    <p:titleStyle>
      <a:lvl1pPr algn="l" defTabSz="914400" rtl="0" eaLnBrk="1" latinLnBrk="0" hangingPunct="1">
        <a:lnSpc>
          <a:spcPct val="90000"/>
        </a:lnSpc>
        <a:spcBef>
          <a:spcPct val="0"/>
        </a:spcBef>
        <a:buNone/>
        <a:defRPr lang="en-GB" sz="3200" kern="1200" cap="none" baseline="0" dirty="0">
          <a:solidFill>
            <a:schemeClr val="accent1"/>
          </a:solidFill>
          <a:latin typeface="Arial Black"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baseline="0" dirty="0" smtClean="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baseline="0" dirty="0" smtClean="0">
          <a:solidFill>
            <a:srgbClr val="100A3F"/>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2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chart" Target="../charts/char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chart" Target="../charts/chart19.xml"/></Relationships>
</file>

<file path=ppt/slides/_rels/slide35.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chart" Target="../charts/chart25.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 Box 15"/>
          <p:cNvSpPr txBox="1">
            <a:spLocks noGrp="1" noChangeArrowheads="1"/>
          </p:cNvSpPr>
          <p:nvPr>
            <p:ph type="title" idx="4294967295"/>
          </p:nvPr>
        </p:nvSpPr>
        <p:spPr bwMode="auto">
          <a:xfrm>
            <a:off x="1097396" y="3148420"/>
            <a:ext cx="9997207" cy="1600438"/>
          </a:xfrm>
          <a:prstGeom prst="rect">
            <a:avLst/>
          </a:prstGeom>
          <a:noFill/>
          <a:ln>
            <a:noFill/>
            <a:prst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eaLnBrk="0" hangingPunct="0">
              <a:spcBef>
                <a:spcPct val="20000"/>
              </a:spcBef>
              <a:buChar char="•"/>
              <a:defRPr sz="2000">
                <a:solidFill>
                  <a:schemeClr val="tx1"/>
                </a:solidFill>
                <a:latin typeface="Arial" charset="0"/>
                <a:ea typeface="ＭＳ Ｐゴシック" pitchFamily="1" charset="-128"/>
              </a:defRPr>
            </a:lvl1pPr>
            <a:lvl2pPr marL="742950" indent="-285750" algn="l" eaLnBrk="0" hangingPunct="0">
              <a:spcBef>
                <a:spcPct val="20000"/>
              </a:spcBef>
              <a:buChar char="–"/>
              <a:defRPr sz="1600">
                <a:solidFill>
                  <a:schemeClr val="tx1"/>
                </a:solidFill>
                <a:latin typeface="Arial" charset="0"/>
                <a:ea typeface="ＭＳ Ｐゴシック" pitchFamily="1" charset="-128"/>
              </a:defRPr>
            </a:lvl2pPr>
            <a:lvl3pPr marL="1143000" indent="-228600" algn="l" eaLnBrk="0" hangingPunct="0">
              <a:spcBef>
                <a:spcPct val="20000"/>
              </a:spcBef>
              <a:buChar char="•"/>
              <a:defRPr sz="2400">
                <a:solidFill>
                  <a:schemeClr val="tx1"/>
                </a:solidFill>
                <a:latin typeface="Arial" charset="0"/>
                <a:ea typeface="ＭＳ Ｐゴシック" pitchFamily="1" charset="-128"/>
              </a:defRPr>
            </a:lvl3pPr>
            <a:lvl4pPr marL="1600200" indent="-228600" algn="l" eaLnBrk="0" hangingPunct="0">
              <a:spcBef>
                <a:spcPct val="20000"/>
              </a:spcBef>
              <a:buChar char="–"/>
              <a:defRPr sz="2000">
                <a:solidFill>
                  <a:schemeClr val="tx1"/>
                </a:solidFill>
                <a:latin typeface="Arial" charset="0"/>
                <a:ea typeface="ＭＳ Ｐゴシック" pitchFamily="1" charset="-128"/>
              </a:defRPr>
            </a:lvl4pPr>
            <a:lvl5pPr marL="2057400" indent="-228600" algn="l" eaLnBrk="0" hangingPunct="0">
              <a:spcBef>
                <a:spcPct val="20000"/>
              </a:spcBef>
              <a:buChar char="»"/>
              <a:defRPr sz="2000">
                <a:solidFill>
                  <a:schemeClr val="tx1"/>
                </a:solidFill>
                <a:latin typeface="Arial" charset="0"/>
                <a:ea typeface="ＭＳ Ｐゴシック" pitchFamily="1"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1"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1"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1"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1" charset="-128"/>
              </a:defRPr>
            </a:lvl9pPr>
          </a:lstStyle>
          <a:p>
            <a:pPr marL="0" marR="0" lvl="0" indent="0" algn="l" defTabSz="609585" rtl="0" eaLnBrk="0" fontAlgn="auto" latinLnBrk="0" hangingPunct="0">
              <a:lnSpc>
                <a:spcPct val="100000"/>
              </a:lnSpc>
              <a:spcBef>
                <a:spcPct val="50000"/>
              </a:spcBef>
              <a:spcAft>
                <a:spcPts val="0"/>
              </a:spcAft>
              <a:buClrTx/>
              <a:buSzTx/>
              <a:buFontTx/>
              <a:buNone/>
              <a:tabLst/>
              <a:defRPr/>
            </a:pPr>
            <a:r>
              <a:rPr kumimoji="0" lang="en-GB" sz="2800" b="1" i="0" u="none" strike="noStrike" kern="1200" cap="none" spc="0" normalizeH="0" baseline="0" noProof="0" dirty="0">
                <a:ln>
                  <a:noFill/>
                </a:ln>
                <a:solidFill>
                  <a:srgbClr val="4B5461"/>
                </a:solidFill>
                <a:effectLst/>
                <a:uLnTx/>
                <a:uFillTx/>
                <a:latin typeface="Arial" charset="0"/>
                <a:ea typeface="ＭＳ Ｐゴシック" pitchFamily="1" charset="-128"/>
                <a:cs typeface="+mn-cs"/>
              </a:rPr>
              <a:t>UK Tourism Consumer Tracker Survey - Wales profile report</a:t>
            </a:r>
          </a:p>
          <a:p>
            <a:pPr marL="0" marR="0" lvl="0" indent="0" algn="l" defTabSz="609585" rtl="0" eaLnBrk="0" fontAlgn="auto" latinLnBrk="0" hangingPunct="0">
              <a:lnSpc>
                <a:spcPct val="100000"/>
              </a:lnSpc>
              <a:spcBef>
                <a:spcPct val="50000"/>
              </a:spcBef>
              <a:spcAft>
                <a:spcPts val="0"/>
              </a:spcAft>
              <a:buClrTx/>
              <a:buSzTx/>
              <a:buFontTx/>
              <a:buNone/>
              <a:tabLst/>
              <a:defRPr/>
            </a:pPr>
            <a:r>
              <a:rPr kumimoji="0" lang="en-GB" sz="2800" b="0" i="0" u="none" strike="noStrike" kern="1200" cap="none" spc="0" normalizeH="0" baseline="0" noProof="0" dirty="0">
                <a:ln>
                  <a:noFill/>
                </a:ln>
                <a:solidFill>
                  <a:srgbClr val="4B5461"/>
                </a:solidFill>
                <a:effectLst/>
                <a:uLnTx/>
                <a:uFillTx/>
                <a:latin typeface="Arial" charset="0"/>
                <a:ea typeface="ＭＳ Ｐゴシック" pitchFamily="1" charset="-128"/>
                <a:cs typeface="+mn-cs"/>
              </a:rPr>
              <a:t>Summer 2025</a:t>
            </a:r>
          </a:p>
        </p:txBody>
      </p:sp>
      <p:pic>
        <p:nvPicPr>
          <p:cNvPr id="6147" name="Picture 3">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2072" y="412383"/>
            <a:ext cx="1537051" cy="136556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C183D7F6-B498-43B3-948B-1728B52AA6E4}">
                <adec:decorative xmlns:adec="http://schemas.microsoft.com/office/drawing/2017/decorative" val="1"/>
              </a:ext>
            </a:extLst>
          </p:cNvPr>
          <p:cNvPicPr/>
          <p:nvPr/>
        </p:nvPicPr>
        <p:blipFill>
          <a:blip r:embed="rId4">
            <a:extLst>
              <a:ext uri="{28A0092B-C50C-407E-A947-70E740481C1C}">
                <a14:useLocalDpi xmlns:a14="http://schemas.microsoft.com/office/drawing/2010/main" val="0"/>
              </a:ext>
            </a:extLst>
          </a:blip>
          <a:stretch>
            <a:fillRect/>
          </a:stretch>
        </p:blipFill>
        <p:spPr>
          <a:xfrm>
            <a:off x="10023015" y="1"/>
            <a:ext cx="1917700" cy="2190327"/>
          </a:xfrm>
          <a:prstGeom prst="rect">
            <a:avLst/>
          </a:prstGeom>
          <a:extLst>
            <a:ext uri="{FAA26D3D-D897-4be2-8F04-BA451C77F1D7}">
              <ma14:placeholderFlag xmlns="" xmlns:lc="http://schemas.openxmlformats.org/drawingml/2006/lockedCanva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pic="http://schemas.openxmlformats.org/drawingml/2006/picture"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cx1="http://schemas.microsoft.com/office/drawing/2015/9/8/chartex" xmlns:cx="http://schemas.microsoft.com/office/drawing/2014/chartex" xmlns:wpc="http://schemas.microsoft.com/office/word/2010/wordprocessingCanvas"/>
            </a:ext>
          </a:extLst>
        </p:spPr>
      </p:pic>
      <p:sp>
        <p:nvSpPr>
          <p:cNvPr id="2" name="TextBox 1">
            <a:extLst>
              <a:ext uri="{FF2B5EF4-FFF2-40B4-BE49-F238E27FC236}">
                <a16:creationId xmlns:a16="http://schemas.microsoft.com/office/drawing/2014/main" id="{CD0D5070-2DE9-BD0C-3164-A6A960282C53}"/>
              </a:ext>
            </a:extLst>
          </p:cNvPr>
          <p:cNvSpPr txBox="1"/>
          <p:nvPr/>
        </p:nvSpPr>
        <p:spPr>
          <a:xfrm>
            <a:off x="239768" y="6003584"/>
            <a:ext cx="3461657" cy="646331"/>
          </a:xfrm>
          <a:prstGeom prst="rect">
            <a:avLst/>
          </a:prstGeom>
          <a:noFill/>
        </p:spPr>
        <p:txBody>
          <a:bodyPr wrap="square" rtlCol="0">
            <a:spAutoFit/>
          </a:bodyPr>
          <a:lstStyle/>
          <a:p>
            <a:r>
              <a:rPr lang="en-GB" dirty="0"/>
              <a:t>Digital ISBN: 978-1-80633-760-6</a:t>
            </a:r>
          </a:p>
          <a:p>
            <a:r>
              <a:rPr lang="en-GB" dirty="0"/>
              <a:t>© Crown Copyright</a:t>
            </a:r>
          </a:p>
        </p:txBody>
      </p:sp>
      <p:sp>
        <p:nvSpPr>
          <p:cNvPr id="3" name="TextBox 2">
            <a:extLst>
              <a:ext uri="{FF2B5EF4-FFF2-40B4-BE49-F238E27FC236}">
                <a16:creationId xmlns:a16="http://schemas.microsoft.com/office/drawing/2014/main" id="{2ED7A471-2868-A0A7-F867-84E13CF416C9}"/>
              </a:ext>
            </a:extLst>
          </p:cNvPr>
          <p:cNvSpPr txBox="1"/>
          <p:nvPr/>
        </p:nvSpPr>
        <p:spPr>
          <a:xfrm>
            <a:off x="7196008" y="6003585"/>
            <a:ext cx="5094514" cy="646331"/>
          </a:xfrm>
          <a:prstGeom prst="rect">
            <a:avLst/>
          </a:prstGeom>
          <a:noFill/>
        </p:spPr>
        <p:txBody>
          <a:bodyPr wrap="square">
            <a:spAutoFit/>
          </a:bodyPr>
          <a:lstStyle/>
          <a:p>
            <a:r>
              <a:rPr lang="en-GB" dirty="0"/>
              <a:t>Mae’r ddogfen yma hefyd ar gael yn Gymraeg. </a:t>
            </a:r>
          </a:p>
          <a:p>
            <a:r>
              <a:rPr lang="en-GB" dirty="0"/>
              <a:t>This document is also available in Welsh</a:t>
            </a:r>
          </a:p>
        </p:txBody>
      </p:sp>
      <p:sp>
        <p:nvSpPr>
          <p:cNvPr id="4" name="TextBox 3">
            <a:extLst>
              <a:ext uri="{FF2B5EF4-FFF2-40B4-BE49-F238E27FC236}">
                <a16:creationId xmlns:a16="http://schemas.microsoft.com/office/drawing/2014/main" id="{DFED5550-062D-61F1-E51A-774F2347BD8E}"/>
              </a:ext>
            </a:extLst>
          </p:cNvPr>
          <p:cNvSpPr txBox="1"/>
          <p:nvPr/>
        </p:nvSpPr>
        <p:spPr>
          <a:xfrm>
            <a:off x="5922379" y="318462"/>
            <a:ext cx="3820886" cy="646331"/>
          </a:xfrm>
          <a:prstGeom prst="rect">
            <a:avLst/>
          </a:prstGeom>
          <a:noFill/>
        </p:spPr>
        <p:txBody>
          <a:bodyPr wrap="square" rtlCol="0">
            <a:spAutoFit/>
          </a:bodyPr>
          <a:lstStyle/>
          <a:p>
            <a:r>
              <a:rPr lang="en-GB" dirty="0"/>
              <a:t>SOCIAL RESEARCH NUMBER: 5/2026</a:t>
            </a:r>
          </a:p>
          <a:p>
            <a:r>
              <a:rPr lang="en-GB" dirty="0"/>
              <a:t>PUBLICATION DATE: 14/01/2026</a:t>
            </a:r>
          </a:p>
        </p:txBody>
      </p:sp>
    </p:spTree>
    <p:extLst>
      <p:ext uri="{BB962C8B-B14F-4D97-AF65-F5344CB8AC3E}">
        <p14:creationId xmlns:p14="http://schemas.microsoft.com/office/powerpoint/2010/main" val="1285123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title" idx="4294967295"/>
          </p:nvPr>
        </p:nvSpPr>
        <p:spPr>
          <a:xfrm>
            <a:off x="260350" y="3260725"/>
            <a:ext cx="4148138" cy="3619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5723"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1" i="0" u="none" strike="noStrike" kern="1200" cap="none" spc="0" normalizeH="0" baseline="0" noProof="0" dirty="0">
                <a:ln>
                  <a:noFill/>
                </a:ln>
                <a:solidFill>
                  <a:schemeClr val="bg1"/>
                </a:solidFill>
                <a:effectLst/>
                <a:uLnTx/>
                <a:uFillTx/>
                <a:latin typeface="Arial Black" panose="020B0A04020102020204" pitchFamily="34" charset="0"/>
                <a:ea typeface="+mn-ea"/>
                <a:cs typeface="Arial" panose="020B0604020202020204" pitchFamily="34" charset="0"/>
              </a:rPr>
              <a:t>Background</a:t>
            </a:r>
          </a:p>
        </p:txBody>
      </p:sp>
    </p:spTree>
    <p:extLst>
      <p:ext uri="{BB962C8B-B14F-4D97-AF65-F5344CB8AC3E}">
        <p14:creationId xmlns:p14="http://schemas.microsoft.com/office/powerpoint/2010/main" val="2982384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889" y="557133"/>
            <a:ext cx="11675852" cy="671807"/>
          </a:xfrm>
        </p:spPr>
        <p:txBody>
          <a:bodyPr/>
          <a:lstStyle/>
          <a:p>
            <a:r>
              <a:rPr lang="en-GB" sz="2667" dirty="0"/>
              <a:t>Introduction</a:t>
            </a:r>
          </a:p>
        </p:txBody>
      </p:sp>
      <p:sp>
        <p:nvSpPr>
          <p:cNvPr id="11" name="Content Placeholder 9">
            <a:extLst>
              <a:ext uri="{FF2B5EF4-FFF2-40B4-BE49-F238E27FC236}">
                <a16:creationId xmlns:a16="http://schemas.microsoft.com/office/drawing/2014/main" id="{B1A4E3D5-2496-A016-3E4C-EC522D6DA4C6}"/>
              </a:ext>
            </a:extLst>
          </p:cNvPr>
          <p:cNvSpPr txBox="1">
            <a:spLocks/>
          </p:cNvSpPr>
          <p:nvPr/>
        </p:nvSpPr>
        <p:spPr>
          <a:xfrm>
            <a:off x="1229108" y="1609725"/>
            <a:ext cx="3942967" cy="3800475"/>
          </a:xfrm>
          <a:prstGeom prst="rect">
            <a:avLst/>
          </a:prstGeom>
        </p:spPr>
        <p:txBody>
          <a:bodyPr tIns="0" bIns="0" anchor="t"/>
          <a:lstStyle>
            <a:lvl1pPr marL="0" indent="0" algn="l" defTabSz="914400" rtl="0" eaLnBrk="1" latinLnBrk="0" hangingPunct="1">
              <a:lnSpc>
                <a:spcPct val="100000"/>
              </a:lnSpc>
              <a:spcBef>
                <a:spcPts val="0"/>
              </a:spcBef>
              <a:spcAft>
                <a:spcPts val="0"/>
              </a:spcAft>
              <a:buClr>
                <a:srgbClr val="E41F18"/>
              </a:buClr>
              <a:buFont typeface="Arial" panose="020B0604020202020204" pitchFamily="34" charset="0"/>
              <a:buNone/>
              <a:defRPr lang="en-US" sz="1600" b="0" kern="1200" baseline="0">
                <a:solidFill>
                  <a:schemeClr val="accent1"/>
                </a:solidFill>
                <a:latin typeface="+mn-lt"/>
                <a:ea typeface="+mn-ea"/>
                <a:cs typeface="+mn-cs"/>
              </a:defRPr>
            </a:lvl1pPr>
            <a:lvl2pPr marL="271463" indent="-271463" algn="l" defTabSz="914400" rtl="0" eaLnBrk="1" latinLnBrk="0" hangingPunct="1">
              <a:lnSpc>
                <a:spcPct val="100000"/>
              </a:lnSpc>
              <a:spcBef>
                <a:spcPts val="0"/>
              </a:spcBef>
              <a:spcAft>
                <a:spcPts val="600"/>
              </a:spcAft>
              <a:buClr>
                <a:srgbClr val="E41F18"/>
              </a:buClr>
              <a:buFont typeface="Arial" panose="020B0604020202020204" pitchFamily="34" charset="0"/>
              <a:buChar char="•"/>
              <a:defRPr lang="en-US" sz="1600" kern="1200" baseline="0">
                <a:solidFill>
                  <a:schemeClr val="accent1"/>
                </a:solidFill>
                <a:latin typeface="+mn-lt"/>
                <a:ea typeface="+mn-ea"/>
                <a:cs typeface="+mn-cs"/>
              </a:defRPr>
            </a:lvl2pPr>
            <a:lvl3pPr marL="533400" indent="-261938" algn="l" defTabSz="914400" rtl="0" eaLnBrk="1" latinLnBrk="0" hangingPunct="1">
              <a:lnSpc>
                <a:spcPct val="100000"/>
              </a:lnSpc>
              <a:spcBef>
                <a:spcPts val="0"/>
              </a:spcBef>
              <a:spcAft>
                <a:spcPts val="600"/>
              </a:spcAft>
              <a:buClr>
                <a:srgbClr val="E41F18"/>
              </a:buClr>
              <a:buFont typeface="Arial" panose="020B0604020202020204" pitchFamily="34" charset="0"/>
              <a:buChar char="•"/>
              <a:defRPr lang="en-US" sz="1600" kern="1200" baseline="0">
                <a:solidFill>
                  <a:schemeClr val="accent1"/>
                </a:solidFill>
                <a:latin typeface="+mn-lt"/>
                <a:ea typeface="+mn-ea"/>
                <a:cs typeface="+mn-cs"/>
              </a:defRPr>
            </a:lvl3pPr>
            <a:lvl4pPr marL="806450" indent="-273050" algn="l" defTabSz="914400" rtl="0" eaLnBrk="1" latinLnBrk="0" hangingPunct="1">
              <a:lnSpc>
                <a:spcPct val="100000"/>
              </a:lnSpc>
              <a:spcBef>
                <a:spcPts val="0"/>
              </a:spcBef>
              <a:spcAft>
                <a:spcPts val="600"/>
              </a:spcAft>
              <a:buClr>
                <a:srgbClr val="E41F18"/>
              </a:buClr>
              <a:buFont typeface="Arial" panose="020B0604020202020204" pitchFamily="34" charset="0"/>
              <a:buChar char="•"/>
              <a:defRPr lang="en-US" sz="1600" kern="1200" baseline="0">
                <a:solidFill>
                  <a:schemeClr val="accent1"/>
                </a:solidFill>
                <a:latin typeface="+mn-lt"/>
                <a:ea typeface="+mn-ea"/>
                <a:cs typeface="+mn-cs"/>
              </a:defRPr>
            </a:lvl4pPr>
            <a:lvl5pPr marL="2057400" indent="-228600" algn="l" defTabSz="914400" rtl="0" eaLnBrk="1" latinLnBrk="0" hangingPunct="1">
              <a:lnSpc>
                <a:spcPct val="90000"/>
              </a:lnSpc>
              <a:spcBef>
                <a:spcPts val="500"/>
              </a:spcBef>
              <a:buClr>
                <a:srgbClr val="E41F18"/>
              </a:buClr>
              <a:buFont typeface="Arial" panose="020B0604020202020204" pitchFamily="34" charset="0"/>
              <a:buChar char="•"/>
              <a:defRPr lang="en-GB" sz="1800" kern="1200" baseline="0">
                <a:solidFill>
                  <a:srgbClr val="100A3F"/>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E41F18"/>
              </a:buClr>
              <a:buSzTx/>
              <a:buFont typeface="Arial" panose="020B0604020202020204" pitchFamily="34" charset="0"/>
              <a:buNone/>
              <a:tabLst/>
              <a:defRPr/>
            </a:pPr>
            <a:r>
              <a:rPr kumimoji="0" lang="en-GB" sz="1600" b="1" i="0" u="none" strike="noStrike" kern="1200" cap="none" spc="0" normalizeH="0" baseline="0" noProof="0" dirty="0">
                <a:ln>
                  <a:noFill/>
                </a:ln>
                <a:solidFill>
                  <a:schemeClr val="tx1"/>
                </a:solidFill>
                <a:effectLst/>
                <a:uLnTx/>
                <a:uFillTx/>
                <a:latin typeface="Arial Black" panose="020B0A04020102020204" pitchFamily="34" charset="0"/>
              </a:rPr>
              <a:t>Background:</a:t>
            </a:r>
          </a:p>
          <a:p>
            <a:pPr marL="0" marR="0" lvl="0" indent="0" algn="l" defTabSz="914400" rtl="0" eaLnBrk="1" fontAlgn="auto" latinLnBrk="0" hangingPunct="1">
              <a:lnSpc>
                <a:spcPct val="100000"/>
              </a:lnSpc>
              <a:spcBef>
                <a:spcPts val="0"/>
              </a:spcBef>
              <a:spcAft>
                <a:spcPts val="0"/>
              </a:spcAft>
              <a:buClr>
                <a:srgbClr val="E41F18"/>
              </a:buClr>
              <a:buSzTx/>
              <a:buFont typeface="Arial" panose="020B0604020202020204" pitchFamily="34" charset="0"/>
              <a:buNone/>
              <a:tabLst/>
              <a:defRPr/>
            </a:pPr>
            <a:endParaRPr kumimoji="0" lang="en-GB" sz="1600" b="0" i="0" u="none" strike="noStrike" kern="1200" cap="none" spc="0" normalizeH="0" baseline="0" noProof="0" dirty="0">
              <a:ln>
                <a:noFill/>
              </a:ln>
              <a:solidFill>
                <a:schemeClr val="tx1"/>
              </a:solidFill>
              <a:effectLst/>
              <a:uLnTx/>
              <a:uFillTx/>
              <a:latin typeface="Arial" panose="020B0604020202020204"/>
              <a:ea typeface="+mn-ea"/>
              <a:cs typeface="+mn-cs"/>
            </a:endParaRPr>
          </a:p>
          <a:p>
            <a:pPr marL="0" marR="0" lvl="0" indent="0" algn="just" defTabSz="914400" rtl="0" eaLnBrk="1" fontAlgn="auto" latinLnBrk="0" hangingPunct="1">
              <a:lnSpc>
                <a:spcPct val="100000"/>
              </a:lnSpc>
              <a:spcBef>
                <a:spcPts val="0"/>
              </a:spcBef>
              <a:spcAft>
                <a:spcPts val="0"/>
              </a:spcAft>
              <a:buClr>
                <a:srgbClr val="E41F18"/>
              </a:buClr>
              <a:buSzTx/>
              <a:buFont typeface="Arial" panose="020B0604020202020204" pitchFamily="34" charset="0"/>
              <a:buNone/>
              <a:tabLst/>
              <a:defRPr/>
            </a:pPr>
            <a:r>
              <a:rPr kumimoji="0" lang="en-GB" sz="1600" b="0" i="0" u="none" strike="noStrike" kern="1200" cap="none" spc="0" normalizeH="0" baseline="0" noProof="0" dirty="0" err="1">
                <a:ln>
                  <a:noFill/>
                </a:ln>
                <a:solidFill>
                  <a:schemeClr val="tx1"/>
                </a:solidFill>
                <a:effectLst/>
                <a:uLnTx/>
                <a:uFillTx/>
                <a:latin typeface="Arial" panose="020B0604020202020204"/>
                <a:ea typeface="+mn-ea"/>
                <a:cs typeface="+mn-cs"/>
              </a:rPr>
              <a:t>VisitEngland</a:t>
            </a:r>
            <a:r>
              <a:rPr kumimoji="0" lang="en-GB" sz="1600" b="0" i="0" u="none" strike="noStrike" kern="1200" cap="none" spc="0" normalizeH="0" baseline="0" noProof="0" dirty="0">
                <a:ln>
                  <a:noFill/>
                </a:ln>
                <a:solidFill>
                  <a:schemeClr val="tx1"/>
                </a:solidFill>
                <a:effectLst/>
                <a:uLnTx/>
                <a:uFillTx/>
                <a:latin typeface="Arial" panose="020B0604020202020204"/>
                <a:ea typeface="+mn-ea"/>
                <a:cs typeface="+mn-cs"/>
              </a:rPr>
              <a:t>, VisitScotland and Visit Wales have commissioned a consumer sentiment tracking survey to understand domestic intent to take overnight short breaks and holidays within the UK, as well as on trips abroad. The tracker provides valuable insights into the impact of major societal events, such as the cost of living crisis, with a particular focus on identifying current barriers and concerns around travel. It also monitors how these factors are expected to evolve over time.</a:t>
            </a:r>
          </a:p>
          <a:p>
            <a:pPr marL="0" marR="0" lvl="0" indent="0" algn="l" defTabSz="914400" rtl="0" eaLnBrk="1" fontAlgn="auto" latinLnBrk="0" hangingPunct="1">
              <a:lnSpc>
                <a:spcPct val="100000"/>
              </a:lnSpc>
              <a:spcBef>
                <a:spcPts val="0"/>
              </a:spcBef>
              <a:spcAft>
                <a:spcPts val="0"/>
              </a:spcAft>
              <a:buClr>
                <a:srgbClr val="E41F18"/>
              </a:buClr>
              <a:buSzTx/>
              <a:buFont typeface="Arial" panose="020B0604020202020204" pitchFamily="34" charset="0"/>
              <a:buNone/>
              <a:tabLst/>
              <a:defRPr/>
            </a:pPr>
            <a:endParaRPr kumimoji="0" lang="en-GB" sz="1600" b="0" i="0" u="none" strike="noStrike" kern="1200" cap="none" spc="0" normalizeH="0" baseline="0" noProof="0" dirty="0">
              <a:ln>
                <a:noFill/>
              </a:ln>
              <a:solidFill>
                <a:schemeClr val="tx1"/>
              </a:solidFill>
              <a:effectLst/>
              <a:uLnTx/>
              <a:uFillTx/>
              <a:latin typeface="Arial" panose="020B0604020202020204"/>
              <a:ea typeface="+mn-ea"/>
              <a:cs typeface="+mn-cs"/>
            </a:endParaRPr>
          </a:p>
        </p:txBody>
      </p:sp>
      <p:sp>
        <p:nvSpPr>
          <p:cNvPr id="12" name="Text Placeholder 2">
            <a:extLst>
              <a:ext uri="{FF2B5EF4-FFF2-40B4-BE49-F238E27FC236}">
                <a16:creationId xmlns:a16="http://schemas.microsoft.com/office/drawing/2014/main" id="{BDE974E5-D1F6-57B8-6011-4E3C5832A0D8}"/>
              </a:ext>
            </a:extLst>
          </p:cNvPr>
          <p:cNvSpPr txBox="1">
            <a:spLocks/>
          </p:cNvSpPr>
          <p:nvPr/>
        </p:nvSpPr>
        <p:spPr>
          <a:xfrm>
            <a:off x="6260815" y="1924050"/>
            <a:ext cx="3562348" cy="3009900"/>
          </a:xfrm>
          <a:prstGeom prst="rect">
            <a:avLst/>
          </a:prstGeom>
        </p:spPr>
        <p:txBody>
          <a:bodyPr tIns="0" bIns="0" anchor="b"/>
          <a:lstStyle>
            <a:lvl1pPr marL="0" indent="0" algn="l" defTabSz="914400" rtl="0" eaLnBrk="1" latinLnBrk="0" hangingPunct="1">
              <a:lnSpc>
                <a:spcPct val="90000"/>
              </a:lnSpc>
              <a:spcBef>
                <a:spcPts val="1000"/>
              </a:spcBef>
              <a:buFont typeface="Arial" panose="020B0604020202020204" pitchFamily="34" charset="0"/>
              <a:buNone/>
              <a:defRPr lang="en-US" sz="1200" kern="1200" baseline="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baseline="0" dirty="0" smtClean="0">
                <a:solidFill>
                  <a:srgbClr val="100A3F"/>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600" b="1" i="0" u="none" strike="noStrike" kern="1200" cap="none" spc="0" normalizeH="0" baseline="0" noProof="0" dirty="0">
                <a:ln>
                  <a:noFill/>
                </a:ln>
                <a:solidFill>
                  <a:schemeClr val="tx1"/>
                </a:solidFill>
                <a:effectLst/>
                <a:uLnTx/>
                <a:uFillTx/>
                <a:latin typeface="Arial Black" panose="020B0A04020102020204" pitchFamily="34" charset="0"/>
              </a:rPr>
              <a:t>The survey addresses</a:t>
            </a:r>
            <a:r>
              <a:rPr kumimoji="0" lang="en-GB" sz="1600" b="0" i="0" u="none" strike="noStrike" kern="1200" cap="none" spc="0" normalizeH="0" baseline="0" noProof="0" dirty="0">
                <a:ln>
                  <a:noFill/>
                </a:ln>
                <a:solidFill>
                  <a:schemeClr val="tx1"/>
                </a:solidFill>
                <a:effectLst/>
                <a:uLnTx/>
                <a:uFillTx/>
                <a:latin typeface="Arial Black" panose="020B0A04020102020204" pitchFamily="34" charset="0"/>
              </a:rPr>
              <a:t>:</a:t>
            </a:r>
          </a:p>
          <a:p>
            <a:pPr marL="285750" marR="0" lvl="0" indent="-28575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chemeClr val="tx1"/>
                </a:solidFill>
                <a:effectLst/>
                <a:uLnTx/>
                <a:uFillTx/>
                <a:latin typeface="Arial" panose="020B0604020202020204"/>
                <a:ea typeface="+mn-ea"/>
                <a:cs typeface="+mn-cs"/>
              </a:rPr>
              <a:t>Current attitudes to travel.</a:t>
            </a:r>
          </a:p>
          <a:p>
            <a:pPr marL="285750" marR="0" lvl="0" indent="-28575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chemeClr val="tx1"/>
                </a:solidFill>
                <a:effectLst/>
                <a:uLnTx/>
                <a:uFillTx/>
                <a:latin typeface="Arial" panose="020B0604020202020204"/>
                <a:ea typeface="+mn-ea"/>
                <a:cs typeface="+mn-cs"/>
              </a:rPr>
              <a:t>Likelihood of UK residents to travel.</a:t>
            </a:r>
          </a:p>
          <a:p>
            <a:pPr marL="285750" marR="0" lvl="0" indent="-28575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chemeClr val="tx1"/>
                </a:solidFill>
                <a:effectLst/>
                <a:uLnTx/>
                <a:uFillTx/>
                <a:latin typeface="Arial" panose="020B0604020202020204"/>
                <a:ea typeface="+mn-ea"/>
                <a:cs typeface="+mn-cs"/>
              </a:rPr>
              <a:t>When and where they plan to go. </a:t>
            </a:r>
          </a:p>
          <a:p>
            <a:pPr marL="285750" marR="0" lvl="0" indent="-28575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chemeClr val="tx1"/>
                </a:solidFill>
                <a:effectLst/>
                <a:uLnTx/>
                <a:uFillTx/>
                <a:latin typeface="Arial" panose="020B0604020202020204"/>
                <a:ea typeface="+mn-ea"/>
                <a:cs typeface="+mn-cs"/>
              </a:rPr>
              <a:t>Specific trip details such as accommodation type and activities undertaken and the type of reassurances they're seeking from the sector.</a:t>
            </a:r>
          </a:p>
          <a:p>
            <a:pPr marL="285750" marR="0" lvl="0" indent="-28575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schemeClr val="tx1"/>
              </a:solidFill>
              <a:effectLst/>
              <a:uLnTx/>
              <a:uFillTx/>
              <a:latin typeface="Arial" panose="020B0604020202020204"/>
              <a:ea typeface="+mn-ea"/>
              <a:cs typeface="Arial" panose="020B0604020202020204" pitchFamily="34" charset="0"/>
            </a:endParaRPr>
          </a:p>
          <a:p>
            <a:pPr marL="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GB" sz="1600" b="0" i="0" u="none" strike="noStrike" kern="1200" cap="none" spc="0" normalizeH="0" baseline="0" noProof="0" dirty="0">
              <a:ln>
                <a:noFill/>
              </a:ln>
              <a:solidFill>
                <a:schemeClr val="tx1"/>
              </a:solidFill>
              <a:effectLst/>
              <a:uLnTx/>
              <a:uFillTx/>
              <a:latin typeface="Arial" panose="020B0604020202020204"/>
              <a:ea typeface="+mn-ea"/>
              <a:cs typeface="Arial" panose="020B0604020202020204" pitchFamily="34" charset="0"/>
            </a:endParaRPr>
          </a:p>
        </p:txBody>
      </p:sp>
      <p:cxnSp>
        <p:nvCxnSpPr>
          <p:cNvPr id="13" name="Straight Connector 12">
            <a:extLst>
              <a:ext uri="{FF2B5EF4-FFF2-40B4-BE49-F238E27FC236}">
                <a16:creationId xmlns:a16="http://schemas.microsoft.com/office/drawing/2014/main" id="{CE88B90D-FF03-B9A1-DE4F-96BB2A090512}"/>
              </a:ext>
              <a:ext uri="{C183D7F6-B498-43B3-948B-1728B52AA6E4}">
                <adec:decorative xmlns:adec="http://schemas.microsoft.com/office/drawing/2017/decorative" val="1"/>
              </a:ext>
            </a:extLst>
          </p:cNvPr>
          <p:cNvCxnSpPr>
            <a:cxnSpLocks/>
          </p:cNvCxnSpPr>
          <p:nvPr/>
        </p:nvCxnSpPr>
        <p:spPr>
          <a:xfrm>
            <a:off x="5743575" y="1609724"/>
            <a:ext cx="0" cy="3800475"/>
          </a:xfrm>
          <a:prstGeom prst="line">
            <a:avLst/>
          </a:prstGeom>
          <a:noFill/>
          <a:ln w="6350" cap="flat" cmpd="sng" algn="ctr">
            <a:solidFill>
              <a:srgbClr val="1E1541"/>
            </a:solidFill>
            <a:prstDash val="dash"/>
            <a:miter lim="800000"/>
          </a:ln>
          <a:effectLst/>
        </p:spPr>
      </p:cxnSp>
    </p:spTree>
    <p:extLst>
      <p:ext uri="{BB962C8B-B14F-4D97-AF65-F5344CB8AC3E}">
        <p14:creationId xmlns:p14="http://schemas.microsoft.com/office/powerpoint/2010/main" val="26176400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0949" y="323451"/>
            <a:ext cx="11675852" cy="671807"/>
          </a:xfrm>
        </p:spPr>
        <p:txBody>
          <a:bodyPr/>
          <a:lstStyle/>
          <a:p>
            <a:r>
              <a:rPr lang="en-GB" sz="2667" dirty="0"/>
              <a:t>Definitions used within this report</a:t>
            </a:r>
          </a:p>
        </p:txBody>
      </p:sp>
      <p:sp>
        <p:nvSpPr>
          <p:cNvPr id="6" name="Text Placeholder 2">
            <a:extLst>
              <a:ext uri="{FF2B5EF4-FFF2-40B4-BE49-F238E27FC236}">
                <a16:creationId xmlns:a16="http://schemas.microsoft.com/office/drawing/2014/main" id="{10283686-D674-C963-2251-3C8D5C0C03CF}"/>
              </a:ext>
            </a:extLst>
          </p:cNvPr>
          <p:cNvSpPr>
            <a:spLocks noGrp="1"/>
          </p:cNvSpPr>
          <p:nvPr>
            <p:ph type="body" sz="quarter" idx="10"/>
          </p:nvPr>
        </p:nvSpPr>
        <p:spPr>
          <a:xfrm>
            <a:off x="552933" y="1285666"/>
            <a:ext cx="5219217" cy="5067509"/>
          </a:xfrm>
        </p:spPr>
        <p:txBody>
          <a:bodyPr/>
          <a:lstStyle/>
          <a:p>
            <a:r>
              <a:rPr lang="en-GB" sz="1400" dirty="0">
                <a:solidFill>
                  <a:schemeClr val="tx1"/>
                </a:solidFill>
              </a:rPr>
              <a:t>In this report we look at the profiles and attitudes of a number of separate audiences.</a:t>
            </a:r>
          </a:p>
          <a:p>
            <a:endParaRPr lang="en-GB" sz="1400" dirty="0">
              <a:solidFill>
                <a:schemeClr val="tx1"/>
              </a:solidFill>
            </a:endParaRPr>
          </a:p>
          <a:p>
            <a:pPr marL="0" lvl="1" indent="0">
              <a:buNone/>
            </a:pPr>
            <a:r>
              <a:rPr lang="en-GB" sz="1400" dirty="0">
                <a:latin typeface="Arial" panose="020B0604020202020204" pitchFamily="34" charset="0"/>
                <a:cs typeface="Arial" panose="020B0604020202020204" pitchFamily="34" charset="0"/>
              </a:rPr>
              <a:t>Definitions used include: </a:t>
            </a:r>
          </a:p>
          <a:p>
            <a:pPr marL="0" lvl="1" indent="0">
              <a:buNone/>
            </a:pPr>
            <a:endParaRPr lang="en-GB" sz="1400" dirty="0">
              <a:latin typeface="Arial" panose="020B0604020202020204" pitchFamily="34" charset="0"/>
              <a:cs typeface="Arial" panose="020B0604020202020204" pitchFamily="34" charset="0"/>
            </a:endParaRPr>
          </a:p>
          <a:p>
            <a:pPr lvl="1"/>
            <a:r>
              <a:rPr lang="en-GB" sz="1400" b="1" dirty="0">
                <a:latin typeface="Arial" panose="020B0604020202020204" pitchFamily="34" charset="0"/>
                <a:cs typeface="Arial" panose="020B0604020202020204" pitchFamily="34" charset="0"/>
              </a:rPr>
              <a:t>Summer</a:t>
            </a:r>
            <a:r>
              <a:rPr lang="en-GB" sz="1400" dirty="0">
                <a:latin typeface="Arial" panose="020B0604020202020204" pitchFamily="34" charset="0"/>
                <a:cs typeface="Arial" panose="020B0604020202020204" pitchFamily="34" charset="0"/>
              </a:rPr>
              <a:t>: refers to the months of </a:t>
            </a:r>
            <a:r>
              <a:rPr lang="en-GB" sz="1400" u="sng" dirty="0">
                <a:latin typeface="Arial" panose="020B0604020202020204" pitchFamily="34" charset="0"/>
                <a:cs typeface="Arial" panose="020B0604020202020204" pitchFamily="34" charset="0"/>
              </a:rPr>
              <a:t>July to September.</a:t>
            </a:r>
          </a:p>
          <a:p>
            <a:pPr lvl="1"/>
            <a:r>
              <a:rPr lang="en-GB" sz="1400" b="1" dirty="0">
                <a:latin typeface="Arial" panose="020B0604020202020204" pitchFamily="34" charset="0"/>
                <a:cs typeface="Arial" panose="020B0604020202020204" pitchFamily="34" charset="0"/>
              </a:rPr>
              <a:t>Autumn</a:t>
            </a:r>
            <a:r>
              <a:rPr lang="en-GB" sz="1400" dirty="0">
                <a:latin typeface="Arial" panose="020B0604020202020204" pitchFamily="34" charset="0"/>
                <a:cs typeface="Arial" panose="020B0604020202020204" pitchFamily="34" charset="0"/>
              </a:rPr>
              <a:t>:</a:t>
            </a:r>
            <a:r>
              <a:rPr lang="en-GB" sz="1400" b="1" dirty="0">
                <a:latin typeface="Arial" panose="020B0604020202020204" pitchFamily="34" charset="0"/>
                <a:cs typeface="Arial" panose="020B0604020202020204" pitchFamily="34" charset="0"/>
              </a:rPr>
              <a:t> </a:t>
            </a:r>
            <a:r>
              <a:rPr lang="en-GB" sz="1400" dirty="0">
                <a:latin typeface="Arial" panose="020B0604020202020204" pitchFamily="34" charset="0"/>
                <a:cs typeface="Arial" panose="020B0604020202020204" pitchFamily="34" charset="0"/>
              </a:rPr>
              <a:t>refers to the months of </a:t>
            </a:r>
            <a:r>
              <a:rPr lang="en-GB" sz="1400" u="sng" dirty="0">
                <a:latin typeface="Arial" panose="020B0604020202020204" pitchFamily="34" charset="0"/>
                <a:cs typeface="Arial" panose="020B0604020202020204" pitchFamily="34" charset="0"/>
              </a:rPr>
              <a:t>October to December.</a:t>
            </a:r>
            <a:endParaRPr lang="en-GB" sz="1400" b="1" dirty="0">
              <a:latin typeface="Arial" panose="020B0604020202020204" pitchFamily="34" charset="0"/>
              <a:cs typeface="Arial" panose="020B0604020202020204" pitchFamily="34" charset="0"/>
            </a:endParaRPr>
          </a:p>
          <a:p>
            <a:pPr lvl="1"/>
            <a:r>
              <a:rPr lang="en-GB" sz="1400" b="1" dirty="0">
                <a:latin typeface="Arial" panose="020B0604020202020204" pitchFamily="34" charset="0"/>
                <a:cs typeface="Arial" panose="020B0604020202020204" pitchFamily="34" charset="0"/>
              </a:rPr>
              <a:t>Winter</a:t>
            </a:r>
            <a:r>
              <a:rPr lang="en-GB" sz="1400" dirty="0">
                <a:latin typeface="Arial" panose="020B0604020202020204" pitchFamily="34" charset="0"/>
                <a:cs typeface="Arial" panose="020B0604020202020204" pitchFamily="34" charset="0"/>
              </a:rPr>
              <a:t>:</a:t>
            </a:r>
            <a:r>
              <a:rPr lang="en-GB" sz="1400" b="1" dirty="0">
                <a:latin typeface="Arial" panose="020B0604020202020204" pitchFamily="34" charset="0"/>
                <a:cs typeface="Arial" panose="020B0604020202020204" pitchFamily="34" charset="0"/>
              </a:rPr>
              <a:t> </a:t>
            </a:r>
            <a:r>
              <a:rPr lang="en-GB" sz="1400" dirty="0">
                <a:latin typeface="Arial" panose="020B0604020202020204" pitchFamily="34" charset="0"/>
                <a:cs typeface="Arial" panose="020B0604020202020204" pitchFamily="34" charset="0"/>
              </a:rPr>
              <a:t>refers to the months of </a:t>
            </a:r>
            <a:r>
              <a:rPr lang="en-GB" sz="1400" u="sng" dirty="0">
                <a:latin typeface="Arial" panose="020B0604020202020204" pitchFamily="34" charset="0"/>
                <a:cs typeface="Arial" panose="020B0604020202020204" pitchFamily="34" charset="0"/>
              </a:rPr>
              <a:t>January to March.</a:t>
            </a:r>
            <a:endParaRPr lang="en-GB" sz="1400" b="1" dirty="0">
              <a:latin typeface="Arial" panose="020B0604020202020204" pitchFamily="34" charset="0"/>
              <a:cs typeface="Arial" panose="020B0604020202020204" pitchFamily="34" charset="0"/>
            </a:endParaRPr>
          </a:p>
          <a:p>
            <a:pPr lvl="1" algn="just"/>
            <a:r>
              <a:rPr lang="en-GB" sz="1400" b="1" dirty="0">
                <a:latin typeface="Arial" panose="020B0604020202020204" pitchFamily="34" charset="0"/>
                <a:cs typeface="Arial" panose="020B0604020202020204" pitchFamily="34" charset="0"/>
              </a:rPr>
              <a:t>Summer 2025 trip-takers</a:t>
            </a:r>
            <a:r>
              <a:rPr lang="en-GB" sz="1400" dirty="0">
                <a:latin typeface="Arial" panose="020B0604020202020204" pitchFamily="34" charset="0"/>
                <a:cs typeface="Arial" panose="020B0604020202020204" pitchFamily="34" charset="0"/>
              </a:rPr>
              <a:t>:  Member of the public who have taken a UK holiday or short break between </a:t>
            </a:r>
            <a:r>
              <a:rPr lang="en-GB" sz="1400" u="sng" dirty="0">
                <a:latin typeface="Arial" panose="020B0604020202020204" pitchFamily="34" charset="0"/>
                <a:cs typeface="Arial" panose="020B0604020202020204" pitchFamily="34" charset="0"/>
              </a:rPr>
              <a:t>July to September 2025.</a:t>
            </a:r>
          </a:p>
          <a:p>
            <a:pPr lvl="1" algn="just"/>
            <a:r>
              <a:rPr lang="en-GB" sz="1400" b="1" dirty="0">
                <a:latin typeface="Arial" panose="020B0604020202020204" pitchFamily="34" charset="0"/>
                <a:cs typeface="Arial" panose="020B0604020202020204" pitchFamily="34" charset="0"/>
              </a:rPr>
              <a:t>Summer 2025 intenders</a:t>
            </a:r>
            <a:r>
              <a:rPr lang="en-GB" sz="1400" dirty="0">
                <a:latin typeface="Arial" panose="020B0604020202020204" pitchFamily="34" charset="0"/>
                <a:cs typeface="Arial" panose="020B0604020202020204" pitchFamily="34" charset="0"/>
              </a:rPr>
              <a:t>: Members of the public who state their </a:t>
            </a:r>
            <a:r>
              <a:rPr lang="en-GB" sz="1400" i="1" dirty="0">
                <a:latin typeface="Arial" panose="020B0604020202020204" pitchFamily="34" charset="0"/>
                <a:cs typeface="Arial" panose="020B0604020202020204" pitchFamily="34" charset="0"/>
              </a:rPr>
              <a:t>next</a:t>
            </a:r>
            <a:r>
              <a:rPr lang="en-GB" sz="1400" dirty="0">
                <a:latin typeface="Arial" panose="020B0604020202020204" pitchFamily="34" charset="0"/>
                <a:cs typeface="Arial" panose="020B0604020202020204" pitchFamily="34" charset="0"/>
              </a:rPr>
              <a:t> UK holiday or short break will be between </a:t>
            </a:r>
            <a:r>
              <a:rPr lang="en-GB" sz="1400" u="sng" dirty="0">
                <a:latin typeface="Arial" panose="020B0604020202020204" pitchFamily="34" charset="0"/>
                <a:cs typeface="Arial" panose="020B0604020202020204" pitchFamily="34" charset="0"/>
              </a:rPr>
              <a:t>July to September 2025.</a:t>
            </a:r>
          </a:p>
          <a:p>
            <a:pPr lvl="1" algn="just"/>
            <a:r>
              <a:rPr lang="en-GB" sz="1400" b="1" dirty="0">
                <a:latin typeface="Arial" panose="020B0604020202020204" pitchFamily="34" charset="0"/>
                <a:cs typeface="Arial" panose="020B0604020202020204" pitchFamily="34" charset="0"/>
              </a:rPr>
              <a:t>Autumn intenders</a:t>
            </a:r>
            <a:r>
              <a:rPr lang="en-GB" sz="1400" dirty="0">
                <a:latin typeface="Arial" panose="020B0604020202020204" pitchFamily="34" charset="0"/>
                <a:cs typeface="Arial" panose="020B0604020202020204" pitchFamily="34" charset="0"/>
              </a:rPr>
              <a:t>: Members of the public who state their </a:t>
            </a:r>
            <a:r>
              <a:rPr lang="en-GB" sz="1400" i="1" dirty="0">
                <a:latin typeface="Arial" panose="020B0604020202020204" pitchFamily="34" charset="0"/>
                <a:cs typeface="Arial" panose="020B0604020202020204" pitchFamily="34" charset="0"/>
              </a:rPr>
              <a:t>next</a:t>
            </a:r>
            <a:r>
              <a:rPr lang="en-GB" sz="1400" dirty="0">
                <a:latin typeface="Arial" panose="020B0604020202020204" pitchFamily="34" charset="0"/>
                <a:cs typeface="Arial" panose="020B0604020202020204" pitchFamily="34" charset="0"/>
              </a:rPr>
              <a:t> UK holiday or short break will be between </a:t>
            </a:r>
            <a:r>
              <a:rPr lang="en-GB" sz="1400" u="sng" dirty="0">
                <a:latin typeface="Arial" panose="020B0604020202020204" pitchFamily="34" charset="0"/>
                <a:cs typeface="Arial" panose="020B0604020202020204" pitchFamily="34" charset="0"/>
              </a:rPr>
              <a:t>October to December 2025.</a:t>
            </a:r>
          </a:p>
          <a:p>
            <a:pPr lvl="1"/>
            <a:r>
              <a:rPr lang="en-GB" sz="1400" b="1" dirty="0">
                <a:latin typeface="Arial" panose="020B0604020202020204" pitchFamily="34" charset="0"/>
                <a:cs typeface="Arial" panose="020B0604020202020204" pitchFamily="34" charset="0"/>
              </a:rPr>
              <a:t>Winter intenders</a:t>
            </a:r>
            <a:r>
              <a:rPr lang="en-GB" sz="1400" dirty="0">
                <a:latin typeface="Arial" panose="020B0604020202020204" pitchFamily="34" charset="0"/>
                <a:cs typeface="Arial" panose="020B0604020202020204" pitchFamily="34" charset="0"/>
              </a:rPr>
              <a:t>: Members of the public who state their </a:t>
            </a:r>
            <a:r>
              <a:rPr lang="en-GB" sz="1400" i="1" dirty="0">
                <a:latin typeface="Arial" panose="020B0604020202020204" pitchFamily="34" charset="0"/>
                <a:cs typeface="Arial" panose="020B0604020202020204" pitchFamily="34" charset="0"/>
              </a:rPr>
              <a:t>next</a:t>
            </a:r>
            <a:r>
              <a:rPr lang="en-GB" sz="1400" dirty="0">
                <a:latin typeface="Arial" panose="020B0604020202020204" pitchFamily="34" charset="0"/>
                <a:cs typeface="Arial" panose="020B0604020202020204" pitchFamily="34" charset="0"/>
              </a:rPr>
              <a:t> UK holiday or short break will be between </a:t>
            </a:r>
            <a:r>
              <a:rPr lang="en-GB" sz="1400" u="sng" dirty="0">
                <a:latin typeface="Arial" panose="020B0604020202020204" pitchFamily="34" charset="0"/>
                <a:cs typeface="Arial" panose="020B0604020202020204" pitchFamily="34" charset="0"/>
              </a:rPr>
              <a:t>January to March 2026.</a:t>
            </a:r>
          </a:p>
          <a:p>
            <a:pPr marL="457200" lvl="1" indent="0">
              <a:buNone/>
            </a:pPr>
            <a:endParaRPr lang="en-GB" sz="1400" u="sng" dirty="0">
              <a:latin typeface="Arial" panose="020B0604020202020204" pitchFamily="34" charset="0"/>
              <a:cs typeface="Arial" panose="020B0604020202020204" pitchFamily="34" charset="0"/>
            </a:endParaRPr>
          </a:p>
          <a:p>
            <a:endParaRPr lang="en-GB" sz="1400" dirty="0">
              <a:solidFill>
                <a:schemeClr val="tx1"/>
              </a:solidFill>
            </a:endParaRPr>
          </a:p>
          <a:p>
            <a:pPr lvl="1"/>
            <a:endParaRPr lang="en-GB" sz="1400" dirty="0">
              <a:latin typeface="Arial" panose="020B0604020202020204" pitchFamily="34" charset="0"/>
              <a:cs typeface="Arial" panose="020B0604020202020204" pitchFamily="34" charset="0"/>
            </a:endParaRPr>
          </a:p>
          <a:p>
            <a:endParaRPr lang="en-GB" sz="1400" dirty="0">
              <a:solidFill>
                <a:schemeClr val="tx1"/>
              </a:solidFill>
            </a:endParaRPr>
          </a:p>
          <a:p>
            <a:endParaRPr lang="en-GB" sz="1400" dirty="0">
              <a:solidFill>
                <a:schemeClr val="tx1"/>
              </a:solidFill>
            </a:endParaRPr>
          </a:p>
          <a:p>
            <a:pPr marL="457177" lvl="1" indent="0">
              <a:buNone/>
            </a:pPr>
            <a:endParaRPr lang="en-GB" sz="1400" dirty="0">
              <a:latin typeface="Arial" panose="020B0604020202020204" pitchFamily="34" charset="0"/>
              <a:cs typeface="Arial" panose="020B0604020202020204" pitchFamily="34" charset="0"/>
            </a:endParaRPr>
          </a:p>
          <a:p>
            <a:pPr lvl="1"/>
            <a:endParaRPr lang="en-GB" sz="1400" dirty="0">
              <a:latin typeface="Arial" panose="020B0604020202020204" pitchFamily="34" charset="0"/>
              <a:cs typeface="Arial" panose="020B0604020202020204" pitchFamily="34" charset="0"/>
            </a:endParaRPr>
          </a:p>
          <a:p>
            <a:pPr marL="457177" lvl="1" indent="0">
              <a:buNone/>
            </a:pPr>
            <a:endParaRPr lang="en-GB" sz="1400" dirty="0">
              <a:latin typeface="Arial" panose="020B0604020202020204" pitchFamily="34" charset="0"/>
              <a:cs typeface="Arial" panose="020B0604020202020204" pitchFamily="34" charset="0"/>
            </a:endParaRPr>
          </a:p>
          <a:p>
            <a:endParaRPr lang="en-GB" sz="1400" dirty="0">
              <a:solidFill>
                <a:schemeClr val="tx1"/>
              </a:solidFill>
            </a:endParaRPr>
          </a:p>
          <a:p>
            <a:pPr marL="455073" lvl="1" indent="-455073">
              <a:buNone/>
            </a:pPr>
            <a:endParaRPr lang="en-GB" sz="1400" dirty="0">
              <a:latin typeface="Arial" panose="020B0604020202020204" pitchFamily="34" charset="0"/>
              <a:cs typeface="Arial" panose="020B0604020202020204" pitchFamily="34" charset="0"/>
            </a:endParaRPr>
          </a:p>
        </p:txBody>
      </p:sp>
      <p:sp>
        <p:nvSpPr>
          <p:cNvPr id="7" name="Text Placeholder 2">
            <a:extLst>
              <a:ext uri="{FF2B5EF4-FFF2-40B4-BE49-F238E27FC236}">
                <a16:creationId xmlns:a16="http://schemas.microsoft.com/office/drawing/2014/main" id="{0040565D-71C5-21B7-B9FB-B21834C624E5}"/>
              </a:ext>
            </a:extLst>
          </p:cNvPr>
          <p:cNvSpPr txBox="1">
            <a:spLocks/>
          </p:cNvSpPr>
          <p:nvPr/>
        </p:nvSpPr>
        <p:spPr>
          <a:xfrm>
            <a:off x="6705601" y="1147658"/>
            <a:ext cx="3905247" cy="4715084"/>
          </a:xfrm>
          <a:prstGeom prst="rect">
            <a:avLst/>
          </a:prstGeom>
        </p:spPr>
        <p:txBody>
          <a:bodyPr vert="horz" wrap="square" lIns="91440" tIns="45720" rIns="91440" bIns="45720" rtlCol="0" anchor="t">
            <a:noAutofit/>
          </a:bodyPr>
          <a:lstStyle>
            <a:lvl1pPr marL="0" indent="0" algn="l" defTabSz="914400" rtl="0" eaLnBrk="1" latinLnBrk="0" hangingPunct="1">
              <a:lnSpc>
                <a:spcPct val="90000"/>
              </a:lnSpc>
              <a:spcBef>
                <a:spcPts val="0"/>
              </a:spcBef>
              <a:buFont typeface="Arial" panose="020B0604020202020204" pitchFamily="34" charset="0"/>
              <a:buNone/>
              <a:defRPr lang="en-US" sz="1200" kern="1200" dirty="0" smtClean="0">
                <a:solidFill>
                  <a:srgbClr val="404040"/>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fr-FR"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400" dirty="0">
              <a:solidFill>
                <a:schemeClr val="tx1"/>
              </a:solidFill>
            </a:endParaRPr>
          </a:p>
          <a:p>
            <a:pPr algn="just"/>
            <a:r>
              <a:rPr lang="en-GB" sz="1400" dirty="0">
                <a:solidFill>
                  <a:schemeClr val="tx1"/>
                </a:solidFill>
              </a:rPr>
              <a:t>We will then be looking the different audiences through a lens of UK, Wales, England and Scotland, to enable comparison. </a:t>
            </a:r>
          </a:p>
          <a:p>
            <a:pPr algn="just"/>
            <a:endParaRPr lang="en-GB" sz="1400" dirty="0">
              <a:solidFill>
                <a:schemeClr val="tx1"/>
              </a:solidFill>
            </a:endParaRPr>
          </a:p>
          <a:p>
            <a:pPr algn="just"/>
            <a:r>
              <a:rPr lang="en-GB" sz="1400" dirty="0">
                <a:solidFill>
                  <a:schemeClr val="tx1"/>
                </a:solidFill>
              </a:rPr>
              <a:t>To deliver clearer profiles, we also profile by life stage.  Life stages are preferable to ‘age’ as they better describe someone’s life situation and a reliable driver of their behaviour. Please note that trip-takers do not always travel within their life stage – for example, ‘families’ may travel without their children. For the purpose of this report, we have used the following:</a:t>
            </a:r>
          </a:p>
          <a:p>
            <a:endParaRPr lang="en-GB" sz="1400" dirty="0">
              <a:solidFill>
                <a:schemeClr val="tx1"/>
              </a:solidFill>
            </a:endParaRPr>
          </a:p>
          <a:p>
            <a:pPr lvl="1"/>
            <a:r>
              <a:rPr lang="en-GB" sz="1400" b="1" dirty="0">
                <a:latin typeface="Arial" panose="020B0604020202020204" pitchFamily="34" charset="0"/>
                <a:cs typeface="Arial" panose="020B0604020202020204" pitchFamily="34" charset="0"/>
              </a:rPr>
              <a:t>Younger Independents: </a:t>
            </a:r>
            <a:r>
              <a:rPr lang="en-GB" sz="1400" dirty="0">
                <a:latin typeface="Arial" panose="020B0604020202020204" pitchFamily="34" charset="0"/>
                <a:cs typeface="Arial" panose="020B0604020202020204" pitchFamily="34" charset="0"/>
              </a:rPr>
              <a:t>Aged 16-34 without children in household.</a:t>
            </a:r>
          </a:p>
          <a:p>
            <a:pPr lvl="1"/>
            <a:r>
              <a:rPr lang="en-GB" sz="1400" b="1" dirty="0">
                <a:latin typeface="Arial" panose="020B0604020202020204" pitchFamily="34" charset="0"/>
                <a:cs typeface="Arial" panose="020B0604020202020204" pitchFamily="34" charset="0"/>
              </a:rPr>
              <a:t>Families: </a:t>
            </a:r>
            <a:r>
              <a:rPr lang="en-GB" sz="1400" dirty="0">
                <a:latin typeface="Arial" panose="020B0604020202020204" pitchFamily="34" charset="0"/>
                <a:cs typeface="Arial" panose="020B0604020202020204" pitchFamily="34" charset="0"/>
              </a:rPr>
              <a:t>Aged 16-64 with children in household. </a:t>
            </a:r>
          </a:p>
          <a:p>
            <a:pPr lvl="1"/>
            <a:r>
              <a:rPr lang="en-GB" sz="1400" b="1" dirty="0">
                <a:latin typeface="Arial" panose="020B0604020202020204" pitchFamily="34" charset="0"/>
                <a:cs typeface="Arial" panose="020B0604020202020204" pitchFamily="34" charset="0"/>
              </a:rPr>
              <a:t>Older independents: </a:t>
            </a:r>
            <a:r>
              <a:rPr lang="en-GB" sz="1400" dirty="0">
                <a:latin typeface="Arial" panose="020B0604020202020204" pitchFamily="34" charset="0"/>
                <a:cs typeface="Arial" panose="020B0604020202020204" pitchFamily="34" charset="0"/>
              </a:rPr>
              <a:t>Aged 35-64 with no children in household</a:t>
            </a:r>
          </a:p>
          <a:p>
            <a:pPr lvl="1"/>
            <a:r>
              <a:rPr lang="en-GB" sz="1400" b="1" dirty="0">
                <a:latin typeface="Arial" panose="020B0604020202020204" pitchFamily="34" charset="0"/>
                <a:cs typeface="Arial" panose="020B0604020202020204" pitchFamily="34" charset="0"/>
              </a:rPr>
              <a:t>Retirement age: </a:t>
            </a:r>
            <a:r>
              <a:rPr lang="en-GB" sz="1400" dirty="0">
                <a:latin typeface="Arial" panose="020B0604020202020204" pitchFamily="34" charset="0"/>
                <a:cs typeface="Arial" panose="020B0604020202020204" pitchFamily="34" charset="0"/>
              </a:rPr>
              <a:t>Aged 65+.  </a:t>
            </a:r>
          </a:p>
          <a:p>
            <a:pPr lvl="1"/>
            <a:endParaRPr lang="en-GB" sz="1400" dirty="0">
              <a:latin typeface="Arial" panose="020B0604020202020204" pitchFamily="34" charset="0"/>
              <a:cs typeface="Arial" panose="020B0604020202020204" pitchFamily="34" charset="0"/>
            </a:endParaRPr>
          </a:p>
          <a:p>
            <a:endParaRPr lang="en-GB" sz="1400" dirty="0">
              <a:solidFill>
                <a:schemeClr val="tx1"/>
              </a:solidFill>
            </a:endParaRPr>
          </a:p>
          <a:p>
            <a:endParaRPr lang="en-GB" sz="1400" dirty="0">
              <a:solidFill>
                <a:schemeClr val="tx1"/>
              </a:solidFill>
            </a:endParaRPr>
          </a:p>
          <a:p>
            <a:pPr marL="457177" lvl="1" indent="0">
              <a:buFont typeface="Arial" panose="020B0604020202020204" pitchFamily="34" charset="0"/>
              <a:buNone/>
            </a:pPr>
            <a:endParaRPr lang="en-GB" sz="1400" dirty="0">
              <a:latin typeface="Arial" panose="020B0604020202020204" pitchFamily="34" charset="0"/>
              <a:cs typeface="Arial" panose="020B0604020202020204" pitchFamily="34" charset="0"/>
            </a:endParaRPr>
          </a:p>
          <a:p>
            <a:pPr lvl="1"/>
            <a:endParaRPr lang="en-GB" sz="1400" dirty="0">
              <a:latin typeface="Arial" panose="020B0604020202020204" pitchFamily="34" charset="0"/>
              <a:cs typeface="Arial" panose="020B0604020202020204" pitchFamily="34" charset="0"/>
            </a:endParaRPr>
          </a:p>
          <a:p>
            <a:pPr marL="457177" lvl="1" indent="0">
              <a:buFont typeface="Arial" panose="020B0604020202020204" pitchFamily="34" charset="0"/>
              <a:buNone/>
            </a:pPr>
            <a:endParaRPr lang="en-GB" sz="1400" dirty="0">
              <a:latin typeface="Arial" panose="020B0604020202020204" pitchFamily="34" charset="0"/>
              <a:cs typeface="Arial" panose="020B0604020202020204" pitchFamily="34" charset="0"/>
            </a:endParaRPr>
          </a:p>
          <a:p>
            <a:endParaRPr lang="en-GB" sz="1400" dirty="0">
              <a:solidFill>
                <a:schemeClr val="tx1"/>
              </a:solidFill>
            </a:endParaRPr>
          </a:p>
          <a:p>
            <a:pPr marL="455073" lvl="1" indent="-455073">
              <a:buFont typeface="Arial" panose="020B0604020202020204" pitchFamily="34" charset="0"/>
              <a:buNone/>
            </a:pPr>
            <a:endParaRPr lang="en-GB" sz="1400" dirty="0">
              <a:latin typeface="Arial" panose="020B0604020202020204" pitchFamily="34" charset="0"/>
              <a:cs typeface="Arial" panose="020B0604020202020204" pitchFamily="34" charset="0"/>
            </a:endParaRPr>
          </a:p>
        </p:txBody>
      </p:sp>
      <p:cxnSp>
        <p:nvCxnSpPr>
          <p:cNvPr id="8" name="Straight Connector 7">
            <a:extLst>
              <a:ext uri="{FF2B5EF4-FFF2-40B4-BE49-F238E27FC236}">
                <a16:creationId xmlns:a16="http://schemas.microsoft.com/office/drawing/2014/main" id="{220F62C5-2DAC-8B5B-D415-B051509D0182}"/>
              </a:ext>
              <a:ext uri="{C183D7F6-B498-43B3-948B-1728B52AA6E4}">
                <adec:decorative xmlns:adec="http://schemas.microsoft.com/office/drawing/2017/decorative" val="1"/>
              </a:ext>
            </a:extLst>
          </p:cNvPr>
          <p:cNvCxnSpPr>
            <a:cxnSpLocks/>
          </p:cNvCxnSpPr>
          <p:nvPr/>
        </p:nvCxnSpPr>
        <p:spPr>
          <a:xfrm>
            <a:off x="6238875" y="1218991"/>
            <a:ext cx="0" cy="4715084"/>
          </a:xfrm>
          <a:prstGeom prst="line">
            <a:avLst/>
          </a:prstGeom>
          <a:ln>
            <a:prstDash val="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199748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437A27-7CF6-539F-53BC-44231D9A9DF3}"/>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47AEFEB8-2B51-72EC-E28F-616A78BC94DE}"/>
              </a:ext>
            </a:extLst>
          </p:cNvPr>
          <p:cNvSpPr>
            <a:spLocks noGrp="1"/>
          </p:cNvSpPr>
          <p:nvPr>
            <p:ph type="title" idx="4294967295"/>
          </p:nvPr>
        </p:nvSpPr>
        <p:spPr>
          <a:xfrm>
            <a:off x="260350" y="3260725"/>
            <a:ext cx="4148138" cy="3619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5723"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1" i="0" u="none" strike="noStrike" kern="1200" cap="none" spc="0" normalizeH="0" baseline="0" noProof="0" dirty="0">
                <a:ln>
                  <a:noFill/>
                </a:ln>
                <a:solidFill>
                  <a:schemeClr val="bg1"/>
                </a:solidFill>
                <a:effectLst/>
                <a:uLnTx/>
                <a:uFillTx/>
                <a:latin typeface="Arial Black" panose="020B0A04020102020204" pitchFamily="34" charset="0"/>
                <a:ea typeface="+mn-ea"/>
                <a:cs typeface="Dreaming Outloud Pro" panose="03050502040302030504" pitchFamily="66" charset="0"/>
              </a:rPr>
              <a:t>Methodology</a:t>
            </a:r>
          </a:p>
        </p:txBody>
      </p:sp>
    </p:spTree>
    <p:extLst>
      <p:ext uri="{BB962C8B-B14F-4D97-AF65-F5344CB8AC3E}">
        <p14:creationId xmlns:p14="http://schemas.microsoft.com/office/powerpoint/2010/main" val="3183736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889" y="380310"/>
            <a:ext cx="11675852" cy="671807"/>
          </a:xfrm>
        </p:spPr>
        <p:txBody>
          <a:bodyPr/>
          <a:lstStyle/>
          <a:p>
            <a:r>
              <a:rPr lang="en-GB" dirty="0"/>
              <a:t>Methodology and fieldwork</a:t>
            </a:r>
          </a:p>
        </p:txBody>
      </p:sp>
      <p:sp>
        <p:nvSpPr>
          <p:cNvPr id="6" name="Text Placeholder 2">
            <a:extLst>
              <a:ext uri="{FF2B5EF4-FFF2-40B4-BE49-F238E27FC236}">
                <a16:creationId xmlns:a16="http://schemas.microsoft.com/office/drawing/2014/main" id="{AD95EB33-B75B-99C3-D8BC-9EED6F547501}"/>
              </a:ext>
            </a:extLst>
          </p:cNvPr>
          <p:cNvSpPr>
            <a:spLocks noGrp="1"/>
          </p:cNvSpPr>
          <p:nvPr>
            <p:ph type="body" sz="quarter" idx="10"/>
          </p:nvPr>
        </p:nvSpPr>
        <p:spPr>
          <a:xfrm>
            <a:off x="939111" y="1037824"/>
            <a:ext cx="4080564" cy="4981976"/>
          </a:xfrm>
        </p:spPr>
        <p:txBody>
          <a:bodyPr/>
          <a:lstStyle/>
          <a:p>
            <a:r>
              <a:rPr lang="en-GB" sz="1600" b="1" dirty="0">
                <a:solidFill>
                  <a:schemeClr val="tx1"/>
                </a:solidFill>
                <a:latin typeface="Arial Black" panose="020B0A04020102020204" pitchFamily="34" charset="0"/>
              </a:rPr>
              <a:t>Overview: </a:t>
            </a:r>
          </a:p>
          <a:p>
            <a:endParaRPr lang="en-GB" sz="1600" b="1" dirty="0">
              <a:solidFill>
                <a:schemeClr val="tx1"/>
              </a:solidFill>
            </a:endParaRPr>
          </a:p>
          <a:p>
            <a:r>
              <a:rPr lang="en-GB" sz="1600" dirty="0">
                <a:solidFill>
                  <a:schemeClr val="tx1"/>
                </a:solidFill>
              </a:rPr>
              <a:t>The findings in this report are based on a monthly online survey conducted amongst a nationally representative sample of the UK population as part the Domestic Sentiment Tracker, published on behalf of Visit Britain. </a:t>
            </a:r>
          </a:p>
          <a:p>
            <a:endParaRPr lang="en-GB" sz="1600" dirty="0">
              <a:solidFill>
                <a:schemeClr val="tx1"/>
              </a:solidFill>
            </a:endParaRPr>
          </a:p>
          <a:p>
            <a:r>
              <a:rPr lang="en-GB" sz="1600" b="1" dirty="0">
                <a:solidFill>
                  <a:schemeClr val="tx1"/>
                </a:solidFill>
                <a:latin typeface="Arial Black" panose="020B0A04020102020204" pitchFamily="34" charset="0"/>
              </a:rPr>
              <a:t>Sampling:</a:t>
            </a:r>
          </a:p>
          <a:p>
            <a:endParaRPr lang="en-GB" sz="1600" b="1" dirty="0">
              <a:solidFill>
                <a:schemeClr val="tx1"/>
              </a:solidFill>
            </a:endParaRPr>
          </a:p>
          <a:p>
            <a:r>
              <a:rPr lang="en-GB" sz="1600" dirty="0">
                <a:solidFill>
                  <a:schemeClr val="tx1"/>
                </a:solidFill>
              </a:rPr>
              <a:t>In the first stage a nationally representative core sample of 1,500 is recruited and interviewed. The sample is representative of UK adults aged 16+ by gender, age, government region and social grade.                                                                                                                                   This sample is then ‘boosted’ in Scotland and Wales to ensure sufficient base sizes for separate nation analysis. The data are then weighted to make the sample representative of the UK overall and within each nation. </a:t>
            </a:r>
          </a:p>
          <a:p>
            <a:pPr marL="342900" indent="-342900">
              <a:buFont typeface="Wingdings" panose="05000000000000000000" pitchFamily="2" charset="2"/>
              <a:buChar char="§"/>
            </a:pPr>
            <a:endParaRPr lang="en-GB" sz="1600" dirty="0">
              <a:solidFill>
                <a:schemeClr val="tx1"/>
              </a:solidFill>
            </a:endParaRPr>
          </a:p>
          <a:p>
            <a:pPr marL="342900" indent="-342900">
              <a:buFont typeface="Wingdings" panose="05000000000000000000" pitchFamily="2" charset="2"/>
              <a:buChar char="§"/>
            </a:pPr>
            <a:endParaRPr lang="en-GB" sz="1600" dirty="0">
              <a:solidFill>
                <a:schemeClr val="tx1"/>
              </a:solidFill>
            </a:endParaRPr>
          </a:p>
        </p:txBody>
      </p:sp>
      <p:sp>
        <p:nvSpPr>
          <p:cNvPr id="7" name="Text Placeholder 2">
            <a:extLst>
              <a:ext uri="{FF2B5EF4-FFF2-40B4-BE49-F238E27FC236}">
                <a16:creationId xmlns:a16="http://schemas.microsoft.com/office/drawing/2014/main" id="{4ED6AE8C-812F-4063-1234-D192905625E7}"/>
              </a:ext>
            </a:extLst>
          </p:cNvPr>
          <p:cNvSpPr txBox="1">
            <a:spLocks/>
          </p:cNvSpPr>
          <p:nvPr/>
        </p:nvSpPr>
        <p:spPr>
          <a:xfrm>
            <a:off x="5657850" y="811735"/>
            <a:ext cx="6229350" cy="4687101"/>
          </a:xfrm>
          <a:prstGeom prst="rect">
            <a:avLst/>
          </a:prstGeom>
        </p:spPr>
        <p:txBody>
          <a:bodyPr vert="horz" wrap="square" lIns="91440" tIns="45720" rIns="91440" bIns="45720" rtlCol="0" anchor="t">
            <a:noAutofit/>
          </a:bodyPr>
          <a:lstStyle>
            <a:lvl1pPr marL="0" indent="0" algn="l" defTabSz="914400" rtl="0" eaLnBrk="1" latinLnBrk="0" hangingPunct="1">
              <a:lnSpc>
                <a:spcPct val="90000"/>
              </a:lnSpc>
              <a:spcBef>
                <a:spcPts val="0"/>
              </a:spcBef>
              <a:buFont typeface="Arial" panose="020B0604020202020204" pitchFamily="34" charset="0"/>
              <a:buNone/>
              <a:defRPr lang="en-US" sz="1200" kern="1200" dirty="0" smtClean="0">
                <a:solidFill>
                  <a:srgbClr val="404040"/>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fr-FR"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Wingdings" panose="05000000000000000000" pitchFamily="2" charset="2"/>
              <a:buChar char="§"/>
            </a:pPr>
            <a:endParaRPr lang="en-GB" sz="1400" dirty="0">
              <a:solidFill>
                <a:schemeClr val="tx1"/>
              </a:solidFill>
            </a:endParaRPr>
          </a:p>
          <a:p>
            <a:r>
              <a:rPr lang="en-GB" sz="1400" b="1" dirty="0">
                <a:solidFill>
                  <a:schemeClr val="tx1"/>
                </a:solidFill>
                <a:latin typeface="Arial Black" panose="020B0A04020102020204" pitchFamily="34" charset="0"/>
              </a:rPr>
              <a:t>Fieldwork:</a:t>
            </a:r>
          </a:p>
          <a:p>
            <a:pPr marL="285750" indent="-285750">
              <a:buFont typeface="Arial" panose="020B0604020202020204" pitchFamily="34" charset="0"/>
              <a:buChar char="•"/>
            </a:pPr>
            <a:endParaRPr lang="en-GB" sz="1400" dirty="0">
              <a:solidFill>
                <a:schemeClr val="tx1"/>
              </a:solidFill>
            </a:endParaRPr>
          </a:p>
          <a:p>
            <a:r>
              <a:rPr lang="en-GB" sz="1400" dirty="0">
                <a:solidFill>
                  <a:schemeClr val="tx1"/>
                </a:solidFill>
              </a:rPr>
              <a:t>Fieldwork took place during the following dates:</a:t>
            </a:r>
          </a:p>
          <a:p>
            <a:endParaRPr lang="en-GB" sz="1400" dirty="0">
              <a:solidFill>
                <a:schemeClr val="tx1"/>
              </a:solidFill>
            </a:endParaRPr>
          </a:p>
          <a:p>
            <a:pPr lvl="1">
              <a:buFont typeface="Courier New" panose="02070309020205020404" pitchFamily="49" charset="0"/>
              <a:buChar char="o"/>
            </a:pPr>
            <a:r>
              <a:rPr lang="en-GB" sz="1400" b="1" dirty="0">
                <a:latin typeface="Arial" panose="020B0604020202020204" pitchFamily="34" charset="0"/>
                <a:cs typeface="Arial" panose="020B0604020202020204" pitchFamily="34" charset="0"/>
              </a:rPr>
              <a:t>April wave: 1</a:t>
            </a:r>
            <a:r>
              <a:rPr lang="en-GB" sz="1400" b="1" baseline="30000" dirty="0">
                <a:latin typeface="Arial" panose="020B0604020202020204" pitchFamily="34" charset="0"/>
                <a:cs typeface="Arial" panose="020B0604020202020204" pitchFamily="34" charset="0"/>
              </a:rPr>
              <a:t>st </a:t>
            </a:r>
            <a:r>
              <a:rPr lang="en-GB" sz="1400" b="1" dirty="0">
                <a:latin typeface="Arial" panose="020B0604020202020204" pitchFamily="34" charset="0"/>
                <a:cs typeface="Arial" panose="020B0604020202020204" pitchFamily="34" charset="0"/>
              </a:rPr>
              <a:t>to 7</a:t>
            </a:r>
            <a:r>
              <a:rPr lang="en-GB" sz="1400" b="1" baseline="30000" dirty="0">
                <a:latin typeface="Arial" panose="020B0604020202020204" pitchFamily="34" charset="0"/>
                <a:cs typeface="Arial" panose="020B0604020202020204" pitchFamily="34" charset="0"/>
              </a:rPr>
              <a:t>th</a:t>
            </a:r>
            <a:r>
              <a:rPr lang="en-GB" sz="1400" b="1" dirty="0">
                <a:latin typeface="Arial" panose="020B0604020202020204" pitchFamily="34" charset="0"/>
                <a:cs typeface="Arial" panose="020B0604020202020204" pitchFamily="34" charset="0"/>
              </a:rPr>
              <a:t> April 2025 </a:t>
            </a:r>
          </a:p>
          <a:p>
            <a:pPr lvl="1">
              <a:buFont typeface="Courier New" panose="02070309020205020404" pitchFamily="49" charset="0"/>
              <a:buChar char="o"/>
            </a:pPr>
            <a:r>
              <a:rPr lang="en-GB" sz="1400" b="1" dirty="0">
                <a:latin typeface="Arial" panose="020B0604020202020204" pitchFamily="34" charset="0"/>
                <a:cs typeface="Arial" panose="020B0604020202020204" pitchFamily="34" charset="0"/>
              </a:rPr>
              <a:t>May wave: 1</a:t>
            </a:r>
            <a:r>
              <a:rPr lang="en-GB" sz="1400" b="1" baseline="30000" dirty="0">
                <a:latin typeface="Arial" panose="020B0604020202020204" pitchFamily="34" charset="0"/>
                <a:cs typeface="Arial" panose="020B0604020202020204" pitchFamily="34" charset="0"/>
              </a:rPr>
              <a:t>st </a:t>
            </a:r>
            <a:r>
              <a:rPr lang="en-GB" sz="1400" b="1" dirty="0">
                <a:latin typeface="Arial" panose="020B0604020202020204" pitchFamily="34" charset="0"/>
                <a:cs typeface="Arial" panose="020B0604020202020204" pitchFamily="34" charset="0"/>
              </a:rPr>
              <a:t>to 7</a:t>
            </a:r>
            <a:r>
              <a:rPr lang="en-GB" sz="1400" b="1" baseline="30000" dirty="0">
                <a:latin typeface="Arial" panose="020B0604020202020204" pitchFamily="34" charset="0"/>
                <a:cs typeface="Arial" panose="020B0604020202020204" pitchFamily="34" charset="0"/>
              </a:rPr>
              <a:t>th</a:t>
            </a:r>
            <a:r>
              <a:rPr lang="en-GB" sz="1400" b="1" dirty="0">
                <a:latin typeface="Arial" panose="020B0604020202020204" pitchFamily="34" charset="0"/>
                <a:cs typeface="Arial" panose="020B0604020202020204" pitchFamily="34" charset="0"/>
              </a:rPr>
              <a:t> May 2025</a:t>
            </a:r>
            <a:endParaRPr lang="en-GB" sz="1400" b="1" dirty="0">
              <a:highlight>
                <a:srgbClr val="FFFF00"/>
              </a:highlight>
              <a:latin typeface="Arial" panose="020B0604020202020204" pitchFamily="34" charset="0"/>
              <a:cs typeface="Arial" panose="020B0604020202020204" pitchFamily="34" charset="0"/>
            </a:endParaRPr>
          </a:p>
          <a:p>
            <a:pPr lvl="1">
              <a:buFont typeface="Courier New" panose="02070309020205020404" pitchFamily="49" charset="0"/>
              <a:buChar char="o"/>
            </a:pPr>
            <a:r>
              <a:rPr lang="en-GB" sz="1400" b="1" dirty="0">
                <a:latin typeface="Arial" panose="020B0604020202020204" pitchFamily="34" charset="0"/>
                <a:cs typeface="Arial" panose="020B0604020202020204" pitchFamily="34" charset="0"/>
              </a:rPr>
              <a:t>June wave: 2</a:t>
            </a:r>
            <a:r>
              <a:rPr lang="en-GB" sz="1400" b="1" baseline="30000" dirty="0">
                <a:latin typeface="Arial" panose="020B0604020202020204" pitchFamily="34" charset="0"/>
                <a:cs typeface="Arial" panose="020B0604020202020204" pitchFamily="34" charset="0"/>
              </a:rPr>
              <a:t>nd</a:t>
            </a:r>
            <a:r>
              <a:rPr lang="en-GB" sz="1400" b="1" dirty="0">
                <a:latin typeface="Arial" panose="020B0604020202020204" pitchFamily="34" charset="0"/>
                <a:cs typeface="Arial" panose="020B0604020202020204" pitchFamily="34" charset="0"/>
              </a:rPr>
              <a:t> </a:t>
            </a:r>
            <a:r>
              <a:rPr lang="en-GB" sz="1400" b="1" baseline="30000" dirty="0">
                <a:latin typeface="Arial" panose="020B0604020202020204" pitchFamily="34" charset="0"/>
                <a:cs typeface="Arial" panose="020B0604020202020204" pitchFamily="34" charset="0"/>
              </a:rPr>
              <a:t> </a:t>
            </a:r>
            <a:r>
              <a:rPr lang="en-GB" sz="1400" b="1" dirty="0">
                <a:latin typeface="Arial" panose="020B0604020202020204" pitchFamily="34" charset="0"/>
                <a:cs typeface="Arial" panose="020B0604020202020204" pitchFamily="34" charset="0"/>
              </a:rPr>
              <a:t>to 8</a:t>
            </a:r>
            <a:r>
              <a:rPr lang="en-GB" sz="1400" b="1" baseline="30000" dirty="0">
                <a:latin typeface="Arial" panose="020B0604020202020204" pitchFamily="34" charset="0"/>
                <a:cs typeface="Arial" panose="020B0604020202020204" pitchFamily="34" charset="0"/>
              </a:rPr>
              <a:t>th</a:t>
            </a:r>
            <a:r>
              <a:rPr lang="en-GB" sz="1400" b="1" dirty="0">
                <a:latin typeface="Arial" panose="020B0604020202020204" pitchFamily="34" charset="0"/>
                <a:cs typeface="Arial" panose="020B0604020202020204" pitchFamily="34" charset="0"/>
              </a:rPr>
              <a:t> June</a:t>
            </a:r>
            <a:endParaRPr lang="en-GB" sz="1400" b="1" dirty="0">
              <a:highlight>
                <a:srgbClr val="FFFF00"/>
              </a:highlight>
              <a:latin typeface="Arial" panose="020B0604020202020204" pitchFamily="34" charset="0"/>
              <a:cs typeface="Arial" panose="020B0604020202020204" pitchFamily="34" charset="0"/>
            </a:endParaRPr>
          </a:p>
          <a:p>
            <a:pPr lvl="1">
              <a:buFont typeface="Courier New" panose="02070309020205020404" pitchFamily="49" charset="0"/>
              <a:buChar char="o"/>
            </a:pPr>
            <a:r>
              <a:rPr lang="en-GB" sz="1400" b="1" dirty="0">
                <a:latin typeface="Arial" panose="020B0604020202020204" pitchFamily="34" charset="0"/>
                <a:cs typeface="Arial" panose="020B0604020202020204" pitchFamily="34" charset="0"/>
              </a:rPr>
              <a:t>August wave: 1</a:t>
            </a:r>
            <a:r>
              <a:rPr lang="en-GB" sz="1400" b="1" baseline="30000" dirty="0">
                <a:latin typeface="Arial" panose="020B0604020202020204" pitchFamily="34" charset="0"/>
                <a:cs typeface="Arial" panose="020B0604020202020204" pitchFamily="34" charset="0"/>
              </a:rPr>
              <a:t>st </a:t>
            </a:r>
            <a:r>
              <a:rPr lang="en-GB" sz="1400" b="1" dirty="0">
                <a:latin typeface="Arial" panose="020B0604020202020204" pitchFamily="34" charset="0"/>
                <a:cs typeface="Arial" panose="020B0604020202020204" pitchFamily="34" charset="0"/>
              </a:rPr>
              <a:t>to 7</a:t>
            </a:r>
            <a:r>
              <a:rPr lang="en-GB" sz="1400" b="1" baseline="30000" dirty="0">
                <a:latin typeface="Arial" panose="020B0604020202020204" pitchFamily="34" charset="0"/>
                <a:cs typeface="Arial" panose="020B0604020202020204" pitchFamily="34" charset="0"/>
              </a:rPr>
              <a:t>th</a:t>
            </a:r>
            <a:r>
              <a:rPr lang="en-GB" sz="1400" b="1" dirty="0">
                <a:latin typeface="Arial" panose="020B0604020202020204" pitchFamily="34" charset="0"/>
                <a:cs typeface="Arial" panose="020B0604020202020204" pitchFamily="34" charset="0"/>
              </a:rPr>
              <a:t> August</a:t>
            </a:r>
          </a:p>
          <a:p>
            <a:pPr lvl="1">
              <a:buFont typeface="Courier New" panose="02070309020205020404" pitchFamily="49" charset="0"/>
              <a:buChar char="o"/>
            </a:pPr>
            <a:r>
              <a:rPr lang="en-GB" sz="1400" b="1" dirty="0">
                <a:latin typeface="Arial" panose="020B0604020202020204" pitchFamily="34" charset="0"/>
                <a:cs typeface="Arial" panose="020B0604020202020204" pitchFamily="34" charset="0"/>
              </a:rPr>
              <a:t>September wave:1</a:t>
            </a:r>
            <a:r>
              <a:rPr lang="en-GB" sz="1400" b="1" baseline="30000" dirty="0">
                <a:latin typeface="Arial" panose="020B0604020202020204" pitchFamily="34" charset="0"/>
                <a:cs typeface="Arial" panose="020B0604020202020204" pitchFamily="34" charset="0"/>
              </a:rPr>
              <a:t>st </a:t>
            </a:r>
            <a:r>
              <a:rPr lang="en-GB" sz="1400" b="1" dirty="0">
                <a:latin typeface="Arial" panose="020B0604020202020204" pitchFamily="34" charset="0"/>
                <a:cs typeface="Arial" panose="020B0604020202020204" pitchFamily="34" charset="0"/>
              </a:rPr>
              <a:t>to 7</a:t>
            </a:r>
            <a:r>
              <a:rPr lang="en-GB" sz="1400" b="1" baseline="30000" dirty="0">
                <a:latin typeface="Arial" panose="020B0604020202020204" pitchFamily="34" charset="0"/>
                <a:cs typeface="Arial" panose="020B0604020202020204" pitchFamily="34" charset="0"/>
              </a:rPr>
              <a:t>th</a:t>
            </a:r>
            <a:r>
              <a:rPr lang="en-GB" sz="1400" b="1" dirty="0">
                <a:latin typeface="Arial" panose="020B0604020202020204" pitchFamily="34" charset="0"/>
                <a:cs typeface="Arial" panose="020B0604020202020204" pitchFamily="34" charset="0"/>
              </a:rPr>
              <a:t> September</a:t>
            </a:r>
          </a:p>
          <a:p>
            <a:pPr lvl="1">
              <a:buFont typeface="Courier New" panose="02070309020205020404" pitchFamily="49" charset="0"/>
              <a:buChar char="o"/>
            </a:pPr>
            <a:r>
              <a:rPr lang="en-GB" sz="1400" b="1" dirty="0">
                <a:latin typeface="Arial" panose="020B0604020202020204" pitchFamily="34" charset="0"/>
                <a:cs typeface="Arial" panose="020B0604020202020204" pitchFamily="34" charset="0"/>
              </a:rPr>
              <a:t>October wave: 1</a:t>
            </a:r>
            <a:r>
              <a:rPr lang="en-GB" sz="1400" b="1" baseline="30000" dirty="0">
                <a:latin typeface="Arial" panose="020B0604020202020204" pitchFamily="34" charset="0"/>
                <a:cs typeface="Arial" panose="020B0604020202020204" pitchFamily="34" charset="0"/>
              </a:rPr>
              <a:t>st </a:t>
            </a:r>
            <a:r>
              <a:rPr lang="en-GB" sz="1400" b="1" dirty="0">
                <a:latin typeface="Arial" panose="020B0604020202020204" pitchFamily="34" charset="0"/>
                <a:cs typeface="Arial" panose="020B0604020202020204" pitchFamily="34" charset="0"/>
              </a:rPr>
              <a:t>to 7</a:t>
            </a:r>
            <a:r>
              <a:rPr lang="en-GB" sz="1400" b="1" baseline="30000" dirty="0">
                <a:latin typeface="Arial" panose="020B0604020202020204" pitchFamily="34" charset="0"/>
                <a:cs typeface="Arial" panose="020B0604020202020204" pitchFamily="34" charset="0"/>
              </a:rPr>
              <a:t>th</a:t>
            </a:r>
            <a:r>
              <a:rPr lang="en-GB" sz="1400" b="1" dirty="0">
                <a:latin typeface="Arial" panose="020B0604020202020204" pitchFamily="34" charset="0"/>
                <a:cs typeface="Arial" panose="020B0604020202020204" pitchFamily="34" charset="0"/>
              </a:rPr>
              <a:t> October</a:t>
            </a:r>
          </a:p>
          <a:p>
            <a:pPr lvl="1"/>
            <a:endParaRPr lang="en-GB" sz="1400" b="1" dirty="0">
              <a:latin typeface="Arial" panose="020B0604020202020204" pitchFamily="34" charset="0"/>
              <a:cs typeface="Arial" panose="020B0604020202020204" pitchFamily="34" charset="0"/>
            </a:endParaRPr>
          </a:p>
          <a:p>
            <a:r>
              <a:rPr lang="en-GB" sz="1400" dirty="0">
                <a:solidFill>
                  <a:schemeClr val="tx1"/>
                </a:solidFill>
              </a:rPr>
              <a:t>Where relevant, results are compared to research from the previous year conducted in the equivalent period. </a:t>
            </a:r>
          </a:p>
          <a:p>
            <a:endParaRPr lang="en-GB" sz="1400" dirty="0">
              <a:solidFill>
                <a:schemeClr val="tx1"/>
              </a:solidFill>
            </a:endParaRPr>
          </a:p>
          <a:p>
            <a:r>
              <a:rPr lang="en-GB" sz="1400" b="1" dirty="0">
                <a:solidFill>
                  <a:schemeClr val="tx1"/>
                </a:solidFill>
                <a:latin typeface="Arial Black" panose="020B0A04020102020204" pitchFamily="34" charset="0"/>
              </a:rPr>
              <a:t>Sample size: </a:t>
            </a:r>
          </a:p>
          <a:p>
            <a:endParaRPr lang="en-GB" sz="1400" b="1" dirty="0">
              <a:solidFill>
                <a:schemeClr val="tx1"/>
              </a:solidFill>
            </a:endParaRPr>
          </a:p>
          <a:p>
            <a:r>
              <a:rPr lang="en-GB" sz="1400" dirty="0">
                <a:solidFill>
                  <a:schemeClr val="tx1"/>
                </a:solidFill>
              </a:rPr>
              <a:t>This report aggregates the results taken from the following waves of the Domestic Sentiment Tracker:</a:t>
            </a:r>
          </a:p>
          <a:p>
            <a:pPr marL="342900" indent="-342900">
              <a:buFont typeface="Arial" panose="020B0604020202020204" pitchFamily="34" charset="0"/>
              <a:buChar char="•"/>
            </a:pPr>
            <a:endParaRPr lang="en-GB" sz="1400" dirty="0">
              <a:solidFill>
                <a:schemeClr val="tx1"/>
              </a:solidFill>
            </a:endParaRPr>
          </a:p>
          <a:p>
            <a:pPr marL="342900" indent="-342900">
              <a:buFont typeface="Courier New" panose="02070309020205020404" pitchFamily="49" charset="0"/>
              <a:buChar char="o"/>
            </a:pPr>
            <a:r>
              <a:rPr lang="en-GB" sz="1400" dirty="0">
                <a:solidFill>
                  <a:schemeClr val="tx1"/>
                </a:solidFill>
              </a:rPr>
              <a:t>Waves 73-75 (April to June 2024, Base n = 5,271)</a:t>
            </a:r>
          </a:p>
          <a:p>
            <a:pPr marL="342900" indent="-342900">
              <a:buFont typeface="Courier New" panose="02070309020205020404" pitchFamily="49" charset="0"/>
              <a:buChar char="o"/>
            </a:pPr>
            <a:r>
              <a:rPr lang="en-GB" sz="1400" dirty="0">
                <a:solidFill>
                  <a:schemeClr val="tx1"/>
                </a:solidFill>
              </a:rPr>
              <a:t>Waves 77-79 (August to October 2024, Base n = 5,269)</a:t>
            </a:r>
          </a:p>
          <a:p>
            <a:pPr marL="342900" indent="-342900">
              <a:buFont typeface="Courier New" panose="02070309020205020404" pitchFamily="49" charset="0"/>
              <a:buChar char="o"/>
            </a:pPr>
            <a:r>
              <a:rPr lang="en-GB" sz="1400" dirty="0">
                <a:solidFill>
                  <a:schemeClr val="tx1"/>
                </a:solidFill>
              </a:rPr>
              <a:t>Waves 81-83 (April-June 2025, Base n = 5,265)</a:t>
            </a:r>
          </a:p>
          <a:p>
            <a:pPr marL="342900" indent="-342900">
              <a:buFont typeface="Courier New" panose="02070309020205020404" pitchFamily="49" charset="0"/>
              <a:buChar char="o"/>
            </a:pPr>
            <a:r>
              <a:rPr lang="en-GB" sz="1400" dirty="0">
                <a:solidFill>
                  <a:schemeClr val="tx1"/>
                </a:solidFill>
              </a:rPr>
              <a:t>Waves 85-87 (August to October 2025, Base n = 5,266)</a:t>
            </a:r>
          </a:p>
          <a:p>
            <a:br>
              <a:rPr lang="en-GB" sz="1400" dirty="0">
                <a:solidFill>
                  <a:schemeClr val="tx1"/>
                </a:solidFill>
              </a:rPr>
            </a:br>
            <a:endParaRPr lang="en-GB" sz="1400" dirty="0">
              <a:solidFill>
                <a:schemeClr val="tx1"/>
              </a:solidFill>
            </a:endParaRPr>
          </a:p>
          <a:p>
            <a:endParaRPr lang="en-GB" sz="1400" dirty="0">
              <a:solidFill>
                <a:schemeClr val="tx1"/>
              </a:solidFill>
            </a:endParaRPr>
          </a:p>
        </p:txBody>
      </p:sp>
      <p:cxnSp>
        <p:nvCxnSpPr>
          <p:cNvPr id="10" name="Straight Connector 9">
            <a:extLst>
              <a:ext uri="{FF2B5EF4-FFF2-40B4-BE49-F238E27FC236}">
                <a16:creationId xmlns:a16="http://schemas.microsoft.com/office/drawing/2014/main" id="{61D011EB-3676-5AC0-7C52-1B00599931BF}"/>
              </a:ext>
              <a:ext uri="{C183D7F6-B498-43B3-948B-1728B52AA6E4}">
                <adec:decorative xmlns:adec="http://schemas.microsoft.com/office/drawing/2017/decorative" val="1"/>
              </a:ext>
            </a:extLst>
          </p:cNvPr>
          <p:cNvCxnSpPr>
            <a:cxnSpLocks/>
          </p:cNvCxnSpPr>
          <p:nvPr/>
        </p:nvCxnSpPr>
        <p:spPr>
          <a:xfrm>
            <a:off x="5324475" y="916510"/>
            <a:ext cx="0" cy="5312840"/>
          </a:xfrm>
          <a:prstGeom prst="line">
            <a:avLst/>
          </a:prstGeom>
          <a:ln>
            <a:prstDash val="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9707503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889" y="128085"/>
            <a:ext cx="11675852" cy="671807"/>
          </a:xfrm>
        </p:spPr>
        <p:txBody>
          <a:bodyPr/>
          <a:lstStyle/>
          <a:p>
            <a:r>
              <a:rPr lang="en-GB" sz="2667" dirty="0"/>
              <a:t>Sampling in detail</a:t>
            </a:r>
          </a:p>
        </p:txBody>
      </p:sp>
      <p:sp>
        <p:nvSpPr>
          <p:cNvPr id="3" name="Text Placeholder 2"/>
          <p:cNvSpPr>
            <a:spLocks noGrp="1"/>
          </p:cNvSpPr>
          <p:nvPr>
            <p:ph type="body" sz="quarter" idx="10"/>
          </p:nvPr>
        </p:nvSpPr>
        <p:spPr>
          <a:xfrm>
            <a:off x="422889" y="600009"/>
            <a:ext cx="10900000" cy="828741"/>
          </a:xfrm>
        </p:spPr>
        <p:txBody>
          <a:bodyPr/>
          <a:lstStyle/>
          <a:p>
            <a:r>
              <a:rPr lang="en-GB" sz="1400" b="1" dirty="0"/>
              <a:t>The findings in this report are primarily based on data from August to October 2025</a:t>
            </a:r>
            <a:r>
              <a:rPr lang="en-GB" sz="1400" dirty="0"/>
              <a:t>. Findings relating to intention for Summer 2025 trips are taken from data from April-June 2025.</a:t>
            </a:r>
          </a:p>
          <a:p>
            <a:r>
              <a:rPr lang="en-GB" sz="1400" dirty="0"/>
              <a:t> </a:t>
            </a:r>
          </a:p>
          <a:p>
            <a:r>
              <a:rPr lang="en-GB" sz="1400" dirty="0"/>
              <a:t>The table below summarises the sample sizes of the key audiences featured in this report. Where there are clear differences, these have been noted in the commentary.  </a:t>
            </a:r>
          </a:p>
          <a:p>
            <a:endParaRPr lang="en-GB" sz="1400" dirty="0"/>
          </a:p>
          <a:p>
            <a:pPr marL="457177" lvl="1" indent="0">
              <a:buNone/>
            </a:pPr>
            <a:endParaRPr lang="en-GB" sz="1400" dirty="0">
              <a:latin typeface="Arial" panose="020B0604020202020204" pitchFamily="34" charset="0"/>
              <a:cs typeface="Arial" panose="020B0604020202020204" pitchFamily="34" charset="0"/>
            </a:endParaRPr>
          </a:p>
          <a:p>
            <a:pPr lvl="1"/>
            <a:endParaRPr lang="en-GB" sz="1400" dirty="0">
              <a:latin typeface="Arial" panose="020B0604020202020204" pitchFamily="34" charset="0"/>
              <a:cs typeface="Arial" panose="020B0604020202020204" pitchFamily="34" charset="0"/>
            </a:endParaRPr>
          </a:p>
          <a:p>
            <a:pPr marL="457177" lvl="1" indent="0">
              <a:buNone/>
            </a:pPr>
            <a:endParaRPr lang="en-GB" sz="1400" dirty="0">
              <a:latin typeface="Arial" panose="020B0604020202020204" pitchFamily="34" charset="0"/>
              <a:cs typeface="Arial" panose="020B0604020202020204" pitchFamily="34" charset="0"/>
            </a:endParaRPr>
          </a:p>
          <a:p>
            <a:endParaRPr lang="en-GB" sz="1400" dirty="0"/>
          </a:p>
          <a:p>
            <a:pPr marL="455073" lvl="1" indent="-455073">
              <a:buNone/>
            </a:pPr>
            <a:endParaRPr lang="en-GB" sz="1400" dirty="0">
              <a:latin typeface="Arial" panose="020B06040202020202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B0EF0B0E-2B2A-8093-19B6-88B4A963A99F}"/>
              </a:ext>
            </a:extLst>
          </p:cNvPr>
          <p:cNvGraphicFramePr>
            <a:graphicFrameLocks noGrp="1"/>
          </p:cNvGraphicFramePr>
          <p:nvPr>
            <p:extLst>
              <p:ext uri="{D42A27DB-BD31-4B8C-83A1-F6EECF244321}">
                <p14:modId xmlns:p14="http://schemas.microsoft.com/office/powerpoint/2010/main" val="1039590371"/>
              </p:ext>
            </p:extLst>
          </p:nvPr>
        </p:nvGraphicFramePr>
        <p:xfrm>
          <a:off x="422889" y="1698127"/>
          <a:ext cx="8074244" cy="4883384"/>
        </p:xfrm>
        <a:graphic>
          <a:graphicData uri="http://schemas.openxmlformats.org/drawingml/2006/table">
            <a:tbl>
              <a:tblPr firstRow="1" bandRow="1">
                <a:tableStyleId>{21E4AEA4-8DFA-4A89-87EB-49C32662AFE0}</a:tableStyleId>
              </a:tblPr>
              <a:tblGrid>
                <a:gridCol w="5878231">
                  <a:extLst>
                    <a:ext uri="{9D8B030D-6E8A-4147-A177-3AD203B41FA5}">
                      <a16:colId xmlns:a16="http://schemas.microsoft.com/office/drawing/2014/main" val="1131441875"/>
                    </a:ext>
                  </a:extLst>
                </a:gridCol>
                <a:gridCol w="2196013">
                  <a:extLst>
                    <a:ext uri="{9D8B030D-6E8A-4147-A177-3AD203B41FA5}">
                      <a16:colId xmlns:a16="http://schemas.microsoft.com/office/drawing/2014/main" val="4207534668"/>
                    </a:ext>
                  </a:extLst>
                </a:gridCol>
              </a:tblGrid>
              <a:tr h="283077">
                <a:tc>
                  <a:txBody>
                    <a:bodyPr/>
                    <a:lstStyle/>
                    <a:p>
                      <a:r>
                        <a:rPr lang="en-GB" sz="1400" dirty="0">
                          <a:solidFill>
                            <a:schemeClr val="bg2">
                              <a:lumMod val="10000"/>
                            </a:schemeClr>
                          </a:solidFill>
                          <a:latin typeface="Arial Black" panose="020B0A04020102020204" pitchFamily="34" charset="0"/>
                        </a:rPr>
                        <a:t>Audience</a:t>
                      </a:r>
                      <a:endParaRPr lang="en-GB" sz="1400" dirty="0">
                        <a:solidFill>
                          <a:schemeClr val="bg2">
                            <a:lumMod val="10000"/>
                          </a:schemeClr>
                        </a:solidFill>
                        <a:latin typeface="Arial Black" panose="020B0A04020102020204" pitchFamily="34" charset="0"/>
                        <a:cs typeface="Arial" panose="020B0604020202020204" pitchFamily="34" charset="0"/>
                      </a:endParaRPr>
                    </a:p>
                  </a:txBody>
                  <a:tcPr/>
                </a:tc>
                <a:tc>
                  <a:txBody>
                    <a:bodyPr/>
                    <a:lstStyle/>
                    <a:p>
                      <a:r>
                        <a:rPr lang="en-GB" sz="1400" dirty="0">
                          <a:solidFill>
                            <a:schemeClr val="bg2">
                              <a:lumMod val="10000"/>
                            </a:schemeClr>
                          </a:solidFill>
                          <a:latin typeface="Arial Black" panose="020B0A04020102020204" pitchFamily="34" charset="0"/>
                        </a:rPr>
                        <a:t>Sample size</a:t>
                      </a:r>
                      <a:endParaRPr lang="en-GB" sz="1400" dirty="0">
                        <a:solidFill>
                          <a:schemeClr val="bg2">
                            <a:lumMod val="10000"/>
                          </a:schemeClr>
                        </a:solidFill>
                        <a:latin typeface="Arial Black" panose="020B0A04020102020204" pitchFamily="34" charset="0"/>
                        <a:cs typeface="Arial" panose="020B0604020202020204" pitchFamily="34" charset="0"/>
                      </a:endParaRPr>
                    </a:p>
                  </a:txBody>
                  <a:tcPr/>
                </a:tc>
                <a:extLst>
                  <a:ext uri="{0D108BD9-81ED-4DB2-BD59-A6C34878D82A}">
                    <a16:rowId xmlns:a16="http://schemas.microsoft.com/office/drawing/2014/main" val="382047432"/>
                  </a:ext>
                </a:extLst>
              </a:tr>
              <a:tr h="283077">
                <a:tc>
                  <a:txBody>
                    <a:bodyPr/>
                    <a:lstStyle/>
                    <a:p>
                      <a:r>
                        <a:rPr lang="en-GB" sz="1400" dirty="0">
                          <a:solidFill>
                            <a:schemeClr val="tx1"/>
                          </a:solidFill>
                          <a:latin typeface="Arial" panose="020B0604020202020204" pitchFamily="34" charset="0"/>
                          <a:cs typeface="Arial" panose="020B0604020202020204" pitchFamily="34" charset="0"/>
                        </a:rPr>
                        <a:t>UK residents</a:t>
                      </a:r>
                    </a:p>
                  </a:txBody>
                  <a:tcPr/>
                </a:tc>
                <a:tc>
                  <a:txBody>
                    <a:bodyPr/>
                    <a:lstStyle/>
                    <a:p>
                      <a:r>
                        <a:rPr lang="en-GB" sz="1400">
                          <a:solidFill>
                            <a:schemeClr val="tx1"/>
                          </a:solidFill>
                          <a:latin typeface="Arial" panose="020B0604020202020204" pitchFamily="34" charset="0"/>
                          <a:cs typeface="Arial" panose="020B0604020202020204" pitchFamily="34" charset="0"/>
                        </a:rPr>
                        <a:t>5,266</a:t>
                      </a:r>
                    </a:p>
                  </a:txBody>
                  <a:tcPr/>
                </a:tc>
                <a:extLst>
                  <a:ext uri="{0D108BD9-81ED-4DB2-BD59-A6C34878D82A}">
                    <a16:rowId xmlns:a16="http://schemas.microsoft.com/office/drawing/2014/main" val="1053369999"/>
                  </a:ext>
                </a:extLst>
              </a:tr>
              <a:tr h="283077">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GB" sz="1400" dirty="0">
                          <a:solidFill>
                            <a:schemeClr val="tx1"/>
                          </a:solidFill>
                          <a:latin typeface="Arial" panose="020B0604020202020204" pitchFamily="34" charset="0"/>
                          <a:cs typeface="Arial" panose="020B0604020202020204" pitchFamily="34" charset="0"/>
                        </a:rPr>
                        <a:t>UK Summer Intenders</a:t>
                      </a:r>
                    </a:p>
                  </a:txBody>
                  <a:tcPr/>
                </a:tc>
                <a:tc>
                  <a:txBody>
                    <a:bodyPr/>
                    <a:lstStyle/>
                    <a:p>
                      <a:r>
                        <a:rPr lang="en-GB" sz="1400" dirty="0">
                          <a:solidFill>
                            <a:schemeClr val="tx1"/>
                          </a:solidFill>
                          <a:latin typeface="Arial" panose="020B0604020202020204" pitchFamily="34" charset="0"/>
                          <a:cs typeface="Arial" panose="020B0604020202020204" pitchFamily="34" charset="0"/>
                        </a:rPr>
                        <a:t>2,130</a:t>
                      </a:r>
                    </a:p>
                  </a:txBody>
                  <a:tcPr/>
                </a:tc>
                <a:extLst>
                  <a:ext uri="{0D108BD9-81ED-4DB2-BD59-A6C34878D82A}">
                    <a16:rowId xmlns:a16="http://schemas.microsoft.com/office/drawing/2014/main" val="2482043599"/>
                  </a:ext>
                </a:extLst>
              </a:tr>
              <a:tr h="283077">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GB" sz="1400" dirty="0">
                          <a:solidFill>
                            <a:schemeClr val="tx1"/>
                          </a:solidFill>
                          <a:latin typeface="Arial" panose="020B0604020202020204" pitchFamily="34" charset="0"/>
                          <a:cs typeface="Arial" panose="020B0604020202020204" pitchFamily="34" charset="0"/>
                        </a:rPr>
                        <a:t>Wales Summer Intenders</a:t>
                      </a:r>
                    </a:p>
                  </a:txBody>
                  <a:tcPr/>
                </a:tc>
                <a:tc>
                  <a:txBody>
                    <a:bodyPr/>
                    <a:lstStyle/>
                    <a:p>
                      <a:r>
                        <a:rPr lang="en-GB" sz="1400">
                          <a:solidFill>
                            <a:schemeClr val="tx1"/>
                          </a:solidFill>
                          <a:latin typeface="Arial" panose="020B0604020202020204" pitchFamily="34" charset="0"/>
                          <a:cs typeface="Arial" panose="020B0604020202020204" pitchFamily="34" charset="0"/>
                        </a:rPr>
                        <a:t>262</a:t>
                      </a:r>
                    </a:p>
                  </a:txBody>
                  <a:tcPr/>
                </a:tc>
                <a:extLst>
                  <a:ext uri="{0D108BD9-81ED-4DB2-BD59-A6C34878D82A}">
                    <a16:rowId xmlns:a16="http://schemas.microsoft.com/office/drawing/2014/main" val="3328720115"/>
                  </a:ext>
                </a:extLst>
              </a:tr>
              <a:tr h="283077">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GB" sz="1400" dirty="0">
                          <a:solidFill>
                            <a:schemeClr val="tx1"/>
                          </a:solidFill>
                          <a:latin typeface="Arial" panose="020B0604020202020204" pitchFamily="34" charset="0"/>
                          <a:cs typeface="Arial" panose="020B0604020202020204" pitchFamily="34" charset="0"/>
                        </a:rPr>
                        <a:t>UK Summer trip takers </a:t>
                      </a:r>
                    </a:p>
                  </a:txBody>
                  <a:tcPr/>
                </a:tc>
                <a:tc>
                  <a:txBody>
                    <a:bodyPr/>
                    <a:lstStyle/>
                    <a:p>
                      <a:r>
                        <a:rPr lang="en-GB" sz="1400">
                          <a:solidFill>
                            <a:schemeClr val="tx1"/>
                          </a:solidFill>
                          <a:latin typeface="Arial" panose="020B0604020202020204" pitchFamily="34" charset="0"/>
                          <a:cs typeface="Arial" panose="020B0604020202020204" pitchFamily="34" charset="0"/>
                        </a:rPr>
                        <a:t>939</a:t>
                      </a:r>
                    </a:p>
                  </a:txBody>
                  <a:tcPr/>
                </a:tc>
                <a:extLst>
                  <a:ext uri="{0D108BD9-81ED-4DB2-BD59-A6C34878D82A}">
                    <a16:rowId xmlns:a16="http://schemas.microsoft.com/office/drawing/2014/main" val="4100501889"/>
                  </a:ext>
                </a:extLst>
              </a:tr>
              <a:tr h="283077">
                <a:tc>
                  <a:txBody>
                    <a:bodyPr/>
                    <a:lstStyle/>
                    <a:p>
                      <a:r>
                        <a:rPr lang="en-GB" sz="1400">
                          <a:solidFill>
                            <a:schemeClr val="tx1"/>
                          </a:solidFill>
                          <a:latin typeface="Arial" panose="020B0604020202020204" pitchFamily="34" charset="0"/>
                          <a:cs typeface="Arial" panose="020B0604020202020204" pitchFamily="34" charset="0"/>
                        </a:rPr>
                        <a:t>Wales Summer trip takers </a:t>
                      </a:r>
                    </a:p>
                  </a:txBody>
                  <a:tcPr/>
                </a:tc>
                <a:tc>
                  <a:txBody>
                    <a:bodyPr/>
                    <a:lstStyle/>
                    <a:p>
                      <a:r>
                        <a:rPr lang="en-GB" sz="1400">
                          <a:solidFill>
                            <a:schemeClr val="tx1"/>
                          </a:solidFill>
                          <a:latin typeface="Arial" panose="020B0604020202020204" pitchFamily="34" charset="0"/>
                          <a:cs typeface="Arial" panose="020B0604020202020204" pitchFamily="34" charset="0"/>
                        </a:rPr>
                        <a:t>97</a:t>
                      </a:r>
                    </a:p>
                  </a:txBody>
                  <a:tcPr/>
                </a:tc>
                <a:extLst>
                  <a:ext uri="{0D108BD9-81ED-4DB2-BD59-A6C34878D82A}">
                    <a16:rowId xmlns:a16="http://schemas.microsoft.com/office/drawing/2014/main" val="879735227"/>
                  </a:ext>
                </a:extLst>
              </a:tr>
              <a:tr h="283077">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400" b="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Scotland Summer trip takers </a:t>
                      </a:r>
                      <a:endParaRPr kumimoji="0" lang="en-GB" sz="14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400" b="0" u="none" strike="noStrike" kern="1200" cap="none" spc="0" normalizeH="0" baseline="0" noProof="0">
                          <a:ln>
                            <a:noFill/>
                          </a:ln>
                          <a:solidFill>
                            <a:schemeClr val="tx1"/>
                          </a:solidFill>
                          <a:effectLst/>
                          <a:uLnTx/>
                          <a:uFillTx/>
                          <a:latin typeface="Arial" panose="020B0604020202020204" pitchFamily="34" charset="0"/>
                          <a:cs typeface="Arial" panose="020B0604020202020204" pitchFamily="34" charset="0"/>
                        </a:rPr>
                        <a:t>123</a:t>
                      </a:r>
                      <a:endParaRPr kumimoji="0" lang="en-GB"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2150617639"/>
                  </a:ext>
                </a:extLst>
              </a:tr>
              <a:tr h="283077">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400" b="0" u="none" strike="noStrike" kern="1200" cap="none" spc="0" normalizeH="0" baseline="0" noProof="0">
                          <a:ln>
                            <a:noFill/>
                          </a:ln>
                          <a:solidFill>
                            <a:schemeClr val="tx1"/>
                          </a:solidFill>
                          <a:effectLst/>
                          <a:uLnTx/>
                          <a:uFillTx/>
                          <a:latin typeface="Arial" panose="020B0604020202020204" pitchFamily="34" charset="0"/>
                          <a:cs typeface="Arial" panose="020B0604020202020204" pitchFamily="34" charset="0"/>
                        </a:rPr>
                        <a:t>England Summer trip takers </a:t>
                      </a:r>
                      <a:endParaRPr kumimoji="0" lang="en-GB"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400" b="0" u="none" strike="noStrike" kern="1200" cap="none" spc="0" normalizeH="0" baseline="0" noProof="0">
                          <a:ln>
                            <a:noFill/>
                          </a:ln>
                          <a:solidFill>
                            <a:schemeClr val="tx1"/>
                          </a:solidFill>
                          <a:effectLst/>
                          <a:uLnTx/>
                          <a:uFillTx/>
                          <a:latin typeface="Arial" panose="020B0604020202020204" pitchFamily="34" charset="0"/>
                          <a:cs typeface="Arial" panose="020B0604020202020204" pitchFamily="34" charset="0"/>
                        </a:rPr>
                        <a:t>716</a:t>
                      </a:r>
                      <a:endParaRPr kumimoji="0" lang="en-GB"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227908780"/>
                  </a:ext>
                </a:extLst>
              </a:tr>
              <a:tr h="283077">
                <a:tc>
                  <a:txBody>
                    <a:bodyPr/>
                    <a:lstStyle/>
                    <a:p>
                      <a:r>
                        <a:rPr lang="en-GB" sz="1400">
                          <a:solidFill>
                            <a:schemeClr val="tx1"/>
                          </a:solidFill>
                          <a:latin typeface="Arial" panose="020B0604020202020204" pitchFamily="34" charset="0"/>
                          <a:cs typeface="Arial" panose="020B0604020202020204" pitchFamily="34" charset="0"/>
                        </a:rPr>
                        <a:t>UK Autumn Intenders</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400" b="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1,783</a:t>
                      </a:r>
                      <a:endParaRPr kumimoji="0" lang="en-GB" sz="14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2858419998"/>
                  </a:ext>
                </a:extLst>
              </a:tr>
              <a:tr h="283077">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GB" sz="1400" dirty="0">
                          <a:solidFill>
                            <a:schemeClr val="tx1"/>
                          </a:solidFill>
                          <a:latin typeface="Arial" panose="020B0604020202020204" pitchFamily="34" charset="0"/>
                          <a:cs typeface="Arial" panose="020B0604020202020204" pitchFamily="34" charset="0"/>
                        </a:rPr>
                        <a:t>Wales Autumn Intenders</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400" b="0" u="none" strike="noStrike" kern="1200" cap="none" spc="0" normalizeH="0" baseline="0" noProof="0">
                          <a:ln>
                            <a:noFill/>
                          </a:ln>
                          <a:solidFill>
                            <a:schemeClr val="tx1"/>
                          </a:solidFill>
                          <a:effectLst/>
                          <a:uLnTx/>
                          <a:uFillTx/>
                          <a:latin typeface="Arial" panose="020B0604020202020204" pitchFamily="34" charset="0"/>
                          <a:cs typeface="Arial" panose="020B0604020202020204" pitchFamily="34" charset="0"/>
                        </a:rPr>
                        <a:t>170</a:t>
                      </a:r>
                      <a:endParaRPr kumimoji="0" lang="en-GB"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702701632"/>
                  </a:ext>
                </a:extLst>
              </a:tr>
              <a:tr h="283077">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GB" sz="1400">
                          <a:solidFill>
                            <a:schemeClr val="tx1"/>
                          </a:solidFill>
                          <a:latin typeface="Arial" panose="020B0604020202020204" pitchFamily="34" charset="0"/>
                          <a:cs typeface="Arial" panose="020B0604020202020204" pitchFamily="34" charset="0"/>
                        </a:rPr>
                        <a:t>Scotland Autumn Intenders</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400" b="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249</a:t>
                      </a:r>
                      <a:endParaRPr kumimoji="0" lang="en-GB" sz="14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065725626"/>
                  </a:ext>
                </a:extLst>
              </a:tr>
              <a:tr h="283077">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GB" sz="1400">
                          <a:solidFill>
                            <a:schemeClr val="tx1"/>
                          </a:solidFill>
                          <a:latin typeface="Arial" panose="020B0604020202020204" pitchFamily="34" charset="0"/>
                          <a:cs typeface="Arial" panose="020B0604020202020204" pitchFamily="34" charset="0"/>
                        </a:rPr>
                        <a:t>England Autumn Intenders</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400" b="0" u="none" strike="noStrike" kern="1200" cap="none" spc="0" normalizeH="0" baseline="0" noProof="0">
                          <a:ln>
                            <a:noFill/>
                          </a:ln>
                          <a:solidFill>
                            <a:schemeClr val="tx1"/>
                          </a:solidFill>
                          <a:effectLst/>
                          <a:uLnTx/>
                          <a:uFillTx/>
                          <a:latin typeface="Arial" panose="020B0604020202020204" pitchFamily="34" charset="0"/>
                          <a:cs typeface="Arial" panose="020B0604020202020204" pitchFamily="34" charset="0"/>
                        </a:rPr>
                        <a:t>1,376</a:t>
                      </a:r>
                      <a:endParaRPr kumimoji="0" lang="en-GB"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77178624"/>
                  </a:ext>
                </a:extLst>
              </a:tr>
              <a:tr h="283077">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GB" sz="1400">
                          <a:solidFill>
                            <a:schemeClr val="tx1"/>
                          </a:solidFill>
                          <a:latin typeface="Arial" panose="020B0604020202020204" pitchFamily="34" charset="0"/>
                          <a:cs typeface="Arial" panose="020B0604020202020204" pitchFamily="34" charset="0"/>
                        </a:rPr>
                        <a:t>UK Winter Intenders</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400" b="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491</a:t>
                      </a:r>
                      <a:endParaRPr kumimoji="0" lang="en-GB" sz="14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2916231765"/>
                  </a:ext>
                </a:extLst>
              </a:tr>
              <a:tr h="283077">
                <a:tc>
                  <a:txBody>
                    <a:bodyPr/>
                    <a:lstStyle/>
                    <a:p>
                      <a:r>
                        <a:rPr lang="en-GB" sz="1400">
                          <a:solidFill>
                            <a:schemeClr val="tx1"/>
                          </a:solidFill>
                          <a:latin typeface="Arial" panose="020B0604020202020204" pitchFamily="34" charset="0"/>
                          <a:cs typeface="Arial" panose="020B0604020202020204" pitchFamily="34" charset="0"/>
                        </a:rPr>
                        <a:t>Wales Winter Intenders</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400" b="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45</a:t>
                      </a:r>
                      <a:endParaRPr kumimoji="0" lang="en-GB" sz="14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882780926"/>
                  </a:ext>
                </a:extLst>
              </a:tr>
              <a:tr h="283077">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400" b="0" u="none" strike="noStrike" kern="1200" cap="none" spc="0" normalizeH="0" baseline="0" noProof="0">
                          <a:ln>
                            <a:noFill/>
                          </a:ln>
                          <a:solidFill>
                            <a:schemeClr val="tx1"/>
                          </a:solidFill>
                          <a:effectLst/>
                          <a:uLnTx/>
                          <a:uFillTx/>
                          <a:latin typeface="Arial" panose="020B0604020202020204" pitchFamily="34" charset="0"/>
                          <a:cs typeface="Arial" panose="020B0604020202020204" pitchFamily="34" charset="0"/>
                        </a:rPr>
                        <a:t>Scotland Winter Intenders</a:t>
                      </a:r>
                      <a:endParaRPr kumimoji="0" lang="en-GB"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400" b="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68</a:t>
                      </a:r>
                      <a:endParaRPr kumimoji="0" lang="en-GB" sz="14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857318553"/>
                  </a:ext>
                </a:extLst>
              </a:tr>
              <a:tr h="311384">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400" b="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England Winter Intenders</a:t>
                      </a:r>
                      <a:endParaRPr kumimoji="0" lang="en-GB" sz="14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400" b="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364</a:t>
                      </a:r>
                      <a:endParaRPr kumimoji="0" lang="en-GB" sz="14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294007558"/>
                  </a:ext>
                </a:extLst>
              </a:tr>
            </a:tbl>
          </a:graphicData>
        </a:graphic>
      </p:graphicFrame>
    </p:spTree>
    <p:extLst>
      <p:ext uri="{BB962C8B-B14F-4D97-AF65-F5344CB8AC3E}">
        <p14:creationId xmlns:p14="http://schemas.microsoft.com/office/powerpoint/2010/main" val="25370320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title" idx="4294967295"/>
          </p:nvPr>
        </p:nvSpPr>
        <p:spPr>
          <a:xfrm>
            <a:off x="260350" y="3260725"/>
            <a:ext cx="4148138" cy="3619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5723"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1" i="0" u="none" strike="noStrike" kern="1200" cap="none" spc="0" normalizeH="0" baseline="0" noProof="0" dirty="0">
                <a:ln>
                  <a:noFill/>
                </a:ln>
                <a:solidFill>
                  <a:schemeClr val="bg1"/>
                </a:solidFill>
                <a:effectLst/>
                <a:uLnTx/>
                <a:uFillTx/>
                <a:latin typeface="Arial Black" panose="020B0A04020102020204" pitchFamily="34" charset="0"/>
                <a:ea typeface="+mn-ea"/>
                <a:cs typeface="Dreaming Outloud Pro" panose="03050502040302030504" pitchFamily="66" charset="0"/>
              </a:rPr>
              <a:t>Key findings</a:t>
            </a:r>
          </a:p>
        </p:txBody>
      </p:sp>
    </p:spTree>
    <p:extLst>
      <p:ext uri="{BB962C8B-B14F-4D97-AF65-F5344CB8AC3E}">
        <p14:creationId xmlns:p14="http://schemas.microsoft.com/office/powerpoint/2010/main" val="3299582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A1B65-F288-6AA5-13F0-4831B09871D5}"/>
              </a:ext>
            </a:extLst>
          </p:cNvPr>
          <p:cNvSpPr>
            <a:spLocks noGrp="1"/>
          </p:cNvSpPr>
          <p:nvPr>
            <p:ph type="title"/>
          </p:nvPr>
        </p:nvSpPr>
        <p:spPr>
          <a:xfrm>
            <a:off x="397252" y="283391"/>
            <a:ext cx="11675852" cy="671807"/>
          </a:xfrm>
        </p:spPr>
        <p:txBody>
          <a:bodyPr/>
          <a:lstStyle/>
          <a:p>
            <a:r>
              <a:rPr lang="en-GB" dirty="0"/>
              <a:t>Key Findings (1)</a:t>
            </a:r>
          </a:p>
        </p:txBody>
      </p:sp>
      <p:sp>
        <p:nvSpPr>
          <p:cNvPr id="5" name="Rectangle 1">
            <a:extLst>
              <a:ext uri="{FF2B5EF4-FFF2-40B4-BE49-F238E27FC236}">
                <a16:creationId xmlns:a16="http://schemas.microsoft.com/office/drawing/2014/main" id="{9D0161FC-67EA-318A-1C5D-D0F6E4E6FDAF}"/>
              </a:ext>
            </a:extLst>
          </p:cNvPr>
          <p:cNvSpPr>
            <a:spLocks noChangeArrowheads="1"/>
          </p:cNvSpPr>
          <p:nvPr/>
        </p:nvSpPr>
        <p:spPr bwMode="auto">
          <a:xfrm>
            <a:off x="397252" y="1382286"/>
            <a:ext cx="5148969" cy="4093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GB" sz="1400" dirty="0">
                <a:latin typeface="Arial Black" panose="020B0A04020102020204" pitchFamily="34" charset="0"/>
              </a:rPr>
              <a:t>UK and Wales – Trip intentions and actual trips taken</a:t>
            </a:r>
            <a:br>
              <a:rPr lang="en-GB" sz="1400" dirty="0">
                <a:latin typeface="Arial Black" panose="020B0A04020102020204" pitchFamily="34" charset="0"/>
              </a:rPr>
            </a:br>
            <a:endParaRPr lang="en-GB" sz="1400" dirty="0">
              <a:latin typeface="Arial Black" panose="020B0A040201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200" b="1" i="0" u="none" strike="noStrike" cap="none" normalizeH="0" baseline="0" dirty="0">
                <a:ln>
                  <a:noFill/>
                </a:ln>
                <a:solidFill>
                  <a:schemeClr val="tx1"/>
                </a:solidFill>
                <a:effectLst/>
                <a:latin typeface="Arial" panose="020B0604020202020204" pitchFamily="34" charset="0"/>
              </a:rPr>
              <a:t>Intentions remain strong</a:t>
            </a:r>
            <a:r>
              <a:rPr kumimoji="0" lang="en-US" altLang="en-US" sz="1200" b="0" i="0" u="none" strike="noStrike" cap="none" normalizeH="0" baseline="0" dirty="0">
                <a:ln>
                  <a:noFill/>
                </a:ln>
                <a:solidFill>
                  <a:schemeClr val="tx1"/>
                </a:solidFill>
                <a:effectLst/>
                <a:latin typeface="Arial" panose="020B0604020202020204" pitchFamily="34" charset="0"/>
              </a:rPr>
              <a:t> across the UK, but actual trips lag behind, consistent with previous years. </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200" b="1" i="0" u="none" strike="noStrike" cap="none" normalizeH="0" baseline="0" dirty="0">
                <a:ln>
                  <a:noFill/>
                </a:ln>
                <a:solidFill>
                  <a:schemeClr val="tx1"/>
                </a:solidFill>
                <a:effectLst/>
                <a:latin typeface="Arial" panose="020B0604020202020204" pitchFamily="34" charset="0"/>
              </a:rPr>
              <a:t>England dominates trip volumes</a:t>
            </a:r>
            <a:r>
              <a:rPr kumimoji="0" lang="en-US" altLang="en-US" sz="1200" b="0" i="0" u="none" strike="noStrike" cap="none" normalizeH="0" baseline="0" dirty="0">
                <a:ln>
                  <a:noFill/>
                </a:ln>
                <a:solidFill>
                  <a:schemeClr val="tx1"/>
                </a:solidFill>
                <a:effectLst/>
                <a:latin typeface="Arial" panose="020B0604020202020204" pitchFamily="34" charset="0"/>
              </a:rPr>
              <a:t>, while Wales and Scotland attract smaller shares. </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200" b="1" i="0" u="none" strike="noStrike" cap="none" normalizeH="0" baseline="0" dirty="0">
                <a:ln>
                  <a:noFill/>
                </a:ln>
                <a:solidFill>
                  <a:schemeClr val="tx1"/>
                </a:solidFill>
                <a:effectLst/>
                <a:latin typeface="Arial" panose="020B0604020202020204" pitchFamily="34" charset="0"/>
              </a:rPr>
              <a:t>Conversion rates vary</a:t>
            </a:r>
            <a:r>
              <a:rPr kumimoji="0" lang="en-US" altLang="en-US" sz="1200" b="0" i="0" u="none" strike="noStrike" cap="none" normalizeH="0" baseline="0" dirty="0">
                <a:ln>
                  <a:noFill/>
                </a:ln>
                <a:solidFill>
                  <a:schemeClr val="tx1"/>
                </a:solidFill>
                <a:effectLst/>
                <a:latin typeface="Arial" panose="020B0604020202020204" pitchFamily="34" charset="0"/>
              </a:rPr>
              <a:t>: England improved (51% in 2024 to 57% in 2025), Wales declined (60% to 40%), Scotland fell (43% to33%). </a:t>
            </a:r>
          </a:p>
          <a:p>
            <a:pPr marL="171450" indent="-171450" eaLnBrk="0" fontAlgn="base" hangingPunct="0">
              <a:spcBef>
                <a:spcPct val="0"/>
              </a:spcBef>
              <a:spcAft>
                <a:spcPct val="0"/>
              </a:spcAft>
              <a:buFont typeface="Arial" panose="020B0604020202020204" pitchFamily="34" charset="0"/>
              <a:buChar char="•"/>
            </a:pPr>
            <a:endParaRPr lang="en-US" altLang="en-US" sz="1200" dirty="0">
              <a:latin typeface="Arial" panose="020B0604020202020204" pitchFamily="34" charset="0"/>
            </a:endParaRPr>
          </a:p>
          <a:p>
            <a:pPr eaLnBrk="0" fontAlgn="base" hangingPunct="0">
              <a:spcBef>
                <a:spcPct val="0"/>
              </a:spcBef>
              <a:spcAft>
                <a:spcPct val="0"/>
              </a:spcAft>
            </a:pPr>
            <a:r>
              <a:rPr lang="en-GB" sz="1400" dirty="0">
                <a:latin typeface="Arial Black" panose="020B0A04020102020204" pitchFamily="34" charset="0"/>
              </a:rPr>
              <a:t>Wales trip intentions - Summer 2025 </a:t>
            </a:r>
            <a:br>
              <a:rPr lang="en-GB" sz="1200" dirty="0">
                <a:latin typeface="Arial Black" panose="020B0A04020102020204" pitchFamily="34" charset="0"/>
              </a:rPr>
            </a:br>
            <a:endParaRPr lang="en-GB" sz="1200" dirty="0">
              <a:latin typeface="Arial Black" panose="020B0A040201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200" b="1" i="0" u="none" strike="noStrike" cap="none" normalizeH="0" baseline="0" dirty="0">
                <a:ln>
                  <a:noFill/>
                </a:ln>
                <a:solidFill>
                  <a:schemeClr val="tx1"/>
                </a:solidFill>
                <a:effectLst/>
                <a:latin typeface="Arial" panose="020B0604020202020204" pitchFamily="34" charset="0"/>
              </a:rPr>
              <a:t>Destination preferences</a:t>
            </a:r>
            <a:r>
              <a:rPr kumimoji="0" lang="en-GB" altLang="en-US" sz="1200" b="0" i="0" u="none" strike="noStrike" cap="none" normalizeH="0" baseline="0" dirty="0">
                <a:ln>
                  <a:noFill/>
                </a:ln>
                <a:solidFill>
                  <a:schemeClr val="tx1"/>
                </a:solidFill>
                <a:effectLst/>
                <a:latin typeface="Arial" panose="020B0604020202020204" pitchFamily="34" charset="0"/>
              </a:rPr>
              <a:t>: Coastal towns (39%) and countryside (38%) lead, consistent with past behaviour. </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200" b="1" i="0" u="none" strike="noStrike" cap="none" normalizeH="0" baseline="0" dirty="0">
                <a:ln>
                  <a:noFill/>
                </a:ln>
                <a:solidFill>
                  <a:schemeClr val="tx1"/>
                </a:solidFill>
                <a:effectLst/>
                <a:latin typeface="Arial" panose="020B0604020202020204" pitchFamily="34" charset="0"/>
              </a:rPr>
              <a:t>Motivations</a:t>
            </a:r>
            <a:r>
              <a:rPr kumimoji="0" lang="en-GB" altLang="en-US" sz="1200" b="0" i="0" u="none" strike="noStrike" cap="none" normalizeH="0" baseline="0" dirty="0">
                <a:ln>
                  <a:noFill/>
                </a:ln>
                <a:solidFill>
                  <a:schemeClr val="tx1"/>
                </a:solidFill>
                <a:effectLst/>
                <a:latin typeface="Arial" panose="020B0604020202020204" pitchFamily="34" charset="0"/>
              </a:rPr>
              <a:t>: Family time remains top driver (53%), followed by rest and nature. </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200" b="1" i="0" u="none" strike="noStrike" cap="none" normalizeH="0" baseline="0" dirty="0">
                <a:ln>
                  <a:noFill/>
                </a:ln>
                <a:solidFill>
                  <a:schemeClr val="tx1"/>
                </a:solidFill>
                <a:effectLst/>
                <a:latin typeface="Arial" panose="020B0604020202020204" pitchFamily="34" charset="0"/>
              </a:rPr>
              <a:t>Accommodation</a:t>
            </a:r>
            <a:r>
              <a:rPr kumimoji="0" lang="en-GB" altLang="en-US" sz="1200" b="0" i="0" u="none" strike="noStrike" cap="none" normalizeH="0" baseline="0" dirty="0">
                <a:ln>
                  <a:noFill/>
                </a:ln>
                <a:solidFill>
                  <a:schemeClr val="tx1"/>
                </a:solidFill>
                <a:effectLst/>
                <a:latin typeface="Arial" panose="020B0604020202020204" pitchFamily="34" charset="0"/>
              </a:rPr>
              <a:t>: Hotels dominate (41%), followed by rented properties (38%).</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200" b="1" i="0" u="none" strike="noStrike" cap="none" normalizeH="0" baseline="0" dirty="0">
                <a:ln>
                  <a:noFill/>
                </a:ln>
                <a:solidFill>
                  <a:schemeClr val="tx1"/>
                </a:solidFill>
                <a:effectLst/>
                <a:latin typeface="Arial" panose="020B0604020202020204" pitchFamily="34" charset="0"/>
              </a:rPr>
              <a:t>Transport</a:t>
            </a:r>
            <a:r>
              <a:rPr kumimoji="0" lang="en-GB" altLang="en-US" sz="1200" b="0" i="0" u="none" strike="noStrike" cap="none" normalizeH="0" baseline="0" dirty="0">
                <a:ln>
                  <a:noFill/>
                </a:ln>
                <a:solidFill>
                  <a:schemeClr val="tx1"/>
                </a:solidFill>
                <a:effectLst/>
                <a:latin typeface="Arial" panose="020B0604020202020204" pitchFamily="34" charset="0"/>
              </a:rPr>
              <a:t>: Own car is primary mode (64%), far behind is Train (16%)</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200" b="1" i="0" u="none" strike="noStrike" cap="none" normalizeH="0" baseline="0" dirty="0">
                <a:ln>
                  <a:noFill/>
                </a:ln>
                <a:solidFill>
                  <a:schemeClr val="tx1"/>
                </a:solidFill>
                <a:effectLst/>
                <a:latin typeface="Arial" panose="020B0604020202020204" pitchFamily="34" charset="0"/>
              </a:rPr>
              <a:t>Trip length</a:t>
            </a:r>
            <a:r>
              <a:rPr kumimoji="0" lang="en-GB" altLang="en-US" sz="1200" b="0" i="0" u="none" strike="noStrike" cap="none" normalizeH="0" baseline="0" dirty="0">
                <a:ln>
                  <a:noFill/>
                </a:ln>
                <a:solidFill>
                  <a:schemeClr val="tx1"/>
                </a:solidFill>
                <a:effectLst/>
                <a:latin typeface="Arial" panose="020B0604020202020204" pitchFamily="34" charset="0"/>
              </a:rPr>
              <a:t>: Longer breaks (4+ nights) now preferred (56%), up from 46% in 2024.</a:t>
            </a:r>
            <a:endParaRPr kumimoji="0" lang="en-US" altLang="en-US" sz="1200" b="0" i="0" u="none" strike="noStrike" cap="none" normalizeH="0" baseline="0" dirty="0">
              <a:ln>
                <a:noFill/>
              </a:ln>
              <a:solidFill>
                <a:schemeClr val="tx1"/>
              </a:solidFill>
              <a:effectLst/>
              <a:latin typeface="Arial" panose="020B0604020202020204" pitchFamily="34" charset="0"/>
            </a:endParaRPr>
          </a:p>
        </p:txBody>
      </p:sp>
      <p:sp>
        <p:nvSpPr>
          <p:cNvPr id="7" name="Rectangle 1">
            <a:extLst>
              <a:ext uri="{FF2B5EF4-FFF2-40B4-BE49-F238E27FC236}">
                <a16:creationId xmlns:a16="http://schemas.microsoft.com/office/drawing/2014/main" id="{F712CB3C-B84F-6BD4-B939-F83F5CD90008}"/>
              </a:ext>
            </a:extLst>
          </p:cNvPr>
          <p:cNvSpPr>
            <a:spLocks noChangeArrowheads="1"/>
          </p:cNvSpPr>
          <p:nvPr/>
        </p:nvSpPr>
        <p:spPr bwMode="auto">
          <a:xfrm>
            <a:off x="5899319" y="1397675"/>
            <a:ext cx="5148969" cy="34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GB" sz="1400" dirty="0">
                <a:latin typeface="Arial Black" panose="020B0A04020102020204" pitchFamily="34" charset="0"/>
              </a:rPr>
              <a:t>Trip takers – Summer 2025</a:t>
            </a:r>
            <a:endParaRPr kumimoji="0" lang="en-GB" altLang="en-US" sz="1200" b="1" i="0" u="none" strike="noStrike" cap="none" normalizeH="0" baseline="0" dirty="0">
              <a:ln>
                <a:noFill/>
              </a:ln>
              <a:solidFill>
                <a:schemeClr val="tx1"/>
              </a:solidFill>
              <a:effectLst/>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lang="en-GB" altLang="en-US" sz="1200" b="1" dirty="0">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200" b="1" i="0" u="none" strike="noStrike" cap="none" normalizeH="0" baseline="0" dirty="0">
                <a:ln>
                  <a:noFill/>
                </a:ln>
                <a:solidFill>
                  <a:schemeClr val="tx1"/>
                </a:solidFill>
                <a:effectLst/>
                <a:latin typeface="Arial" panose="020B0604020202020204" pitchFamily="34" charset="0"/>
              </a:rPr>
              <a:t>Demographics: </a:t>
            </a:r>
            <a:r>
              <a:rPr kumimoji="0" lang="en-GB" altLang="en-US" sz="1200" i="0" u="none" strike="noStrike" cap="none" normalizeH="0" baseline="0" dirty="0">
                <a:ln>
                  <a:noFill/>
                </a:ln>
                <a:solidFill>
                  <a:schemeClr val="tx1"/>
                </a:solidFill>
                <a:effectLst/>
                <a:latin typeface="Arial" panose="020B0604020202020204" pitchFamily="34" charset="0"/>
              </a:rPr>
              <a:t>Families make up 52% of Wales visitors, higher than UK average; younger independents under-index.</a:t>
            </a:r>
          </a:p>
          <a:p>
            <a:pPr marL="171450" indent="-171450" eaLnBrk="0" fontAlgn="base" hangingPunct="0">
              <a:spcBef>
                <a:spcPct val="0"/>
              </a:spcBef>
              <a:spcAft>
                <a:spcPct val="0"/>
              </a:spcAft>
              <a:buFont typeface="Arial" panose="020B0604020202020204" pitchFamily="34" charset="0"/>
              <a:buChar char="•"/>
            </a:pPr>
            <a:r>
              <a:rPr lang="en-GB" altLang="en-US" sz="1200" b="1" dirty="0">
                <a:latin typeface="Arial" panose="020B0604020202020204" pitchFamily="34" charset="0"/>
              </a:rPr>
              <a:t>Trips taken</a:t>
            </a:r>
            <a:r>
              <a:rPr lang="en-GB" altLang="en-US" sz="1200" dirty="0">
                <a:latin typeface="Arial" panose="020B0604020202020204" pitchFamily="34" charset="0"/>
              </a:rPr>
              <a:t> to Wales is at 8%, lower than trips taken in Summer 2024 (11%). </a:t>
            </a:r>
            <a:endParaRPr kumimoji="0" lang="en-GB" altLang="en-US" sz="1200" i="0" u="none" strike="noStrike" cap="none" normalizeH="0" baseline="0" dirty="0">
              <a:ln>
                <a:noFill/>
              </a:ln>
              <a:solidFill>
                <a:schemeClr val="tx1"/>
              </a:solidFill>
              <a:effectLst/>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200" b="1" i="0" u="none" strike="noStrike" cap="none" normalizeH="0" baseline="0" dirty="0">
                <a:ln>
                  <a:noFill/>
                </a:ln>
                <a:solidFill>
                  <a:schemeClr val="tx1"/>
                </a:solidFill>
                <a:effectLst/>
                <a:latin typeface="Arial" panose="020B0604020202020204" pitchFamily="34" charset="0"/>
              </a:rPr>
              <a:t>Destinations: </a:t>
            </a:r>
            <a:r>
              <a:rPr kumimoji="0" lang="en-GB" altLang="en-US" sz="1200" i="0" u="none" strike="noStrike" cap="none" normalizeH="0" baseline="0" dirty="0">
                <a:ln>
                  <a:noFill/>
                </a:ln>
                <a:solidFill>
                  <a:schemeClr val="tx1"/>
                </a:solidFill>
                <a:effectLst/>
                <a:latin typeface="Arial" panose="020B0604020202020204" pitchFamily="34" charset="0"/>
              </a:rPr>
              <a:t>Llandudno &amp; Colwyn Bay and Pembrokeshire lead (18% each); Carmarthenshire shows notable growth (3% in 2024 to 10% in 2025).</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lang="en-US" altLang="en-US" sz="1200" dirty="0">
              <a:latin typeface="Arial" panose="020B0604020202020204" pitchFamily="34" charset="0"/>
            </a:endParaRPr>
          </a:p>
          <a:p>
            <a:pPr eaLnBrk="0" fontAlgn="base" hangingPunct="0">
              <a:spcBef>
                <a:spcPct val="0"/>
              </a:spcBef>
              <a:spcAft>
                <a:spcPct val="0"/>
              </a:spcAft>
            </a:pPr>
            <a:r>
              <a:rPr lang="en-GB" sz="1400" dirty="0">
                <a:latin typeface="Arial Black" panose="020B0A04020102020204" pitchFamily="34" charset="0"/>
              </a:rPr>
              <a:t>Overseas Trends</a:t>
            </a:r>
            <a:br>
              <a:rPr lang="en-GB" sz="1200" dirty="0">
                <a:latin typeface="Arial Black" panose="020B0A04020102020204" pitchFamily="34" charset="0"/>
              </a:rPr>
            </a:br>
            <a:endParaRPr lang="en-GB" sz="1200" dirty="0">
              <a:latin typeface="Arial Black" panose="020B0A040201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200" b="1" i="0" u="none" strike="noStrike" cap="none" normalizeH="0" baseline="0" dirty="0">
                <a:ln>
                  <a:noFill/>
                </a:ln>
                <a:solidFill>
                  <a:schemeClr val="tx1"/>
                </a:solidFill>
                <a:effectLst/>
                <a:latin typeface="Arial" panose="020B0604020202020204" pitchFamily="34" charset="0"/>
              </a:rPr>
              <a:t>Overseas gap persists: </a:t>
            </a:r>
            <a:r>
              <a:rPr kumimoji="0" lang="en-GB" altLang="en-US" sz="1200" i="0" u="none" strike="noStrike" cap="none" normalizeH="0" baseline="0" dirty="0">
                <a:ln>
                  <a:noFill/>
                </a:ln>
                <a:solidFill>
                  <a:schemeClr val="tx1"/>
                </a:solidFill>
                <a:effectLst/>
                <a:latin typeface="Arial" panose="020B0604020202020204" pitchFamily="34" charset="0"/>
              </a:rPr>
              <a:t>24% intended vs 14% taken, similar to last year.</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200" b="1" i="0" u="none" strike="noStrike" cap="none" normalizeH="0" baseline="0" dirty="0">
                <a:ln>
                  <a:noFill/>
                </a:ln>
                <a:solidFill>
                  <a:schemeClr val="tx1"/>
                </a:solidFill>
                <a:effectLst/>
                <a:latin typeface="Arial" panose="020B0604020202020204" pitchFamily="34" charset="0"/>
              </a:rPr>
              <a:t>Drivers for overseas: </a:t>
            </a:r>
            <a:r>
              <a:rPr kumimoji="0" lang="en-GB" altLang="en-US" sz="1200" i="0" u="none" strike="noStrike" cap="none" normalizeH="0" baseline="0" dirty="0">
                <a:ln>
                  <a:noFill/>
                </a:ln>
                <a:solidFill>
                  <a:schemeClr val="tx1"/>
                </a:solidFill>
                <a:effectLst/>
                <a:latin typeface="Arial" panose="020B0604020202020204" pitchFamily="34" charset="0"/>
              </a:rPr>
              <a:t>Better weather (51%) and new cultural experiences remain key motivators.</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200" b="1" i="0" u="none" strike="noStrike" cap="none" normalizeH="0" baseline="0" dirty="0">
                <a:ln>
                  <a:noFill/>
                </a:ln>
                <a:solidFill>
                  <a:schemeClr val="tx1"/>
                </a:solidFill>
                <a:effectLst/>
                <a:latin typeface="Arial" panose="020B0604020202020204" pitchFamily="34" charset="0"/>
              </a:rPr>
              <a:t>Drivers for UK trips: </a:t>
            </a:r>
            <a:r>
              <a:rPr kumimoji="0" lang="en-GB" altLang="en-US" sz="1200" i="0" u="none" strike="noStrike" cap="none" normalizeH="0" baseline="0" dirty="0">
                <a:ln>
                  <a:noFill/>
                </a:ln>
                <a:solidFill>
                  <a:schemeClr val="tx1"/>
                </a:solidFill>
                <a:effectLst/>
                <a:latin typeface="Arial" panose="020B0604020202020204" pitchFamily="34" charset="0"/>
              </a:rPr>
              <a:t>Simplicity (57%), affordability (50%), and shorter travel times (48%) are strong advantages.</a:t>
            </a:r>
            <a:endParaRPr kumimoji="0" lang="en-US" altLang="en-US" sz="1200" i="0" u="none" strike="noStrike" cap="none" normalizeH="0" baseline="0" dirty="0">
              <a:ln>
                <a:noFill/>
              </a:ln>
              <a:solidFill>
                <a:schemeClr val="tx1"/>
              </a:solidFill>
              <a:effectLst/>
              <a:latin typeface="Arial" panose="020B0604020202020204" pitchFamily="34" charset="0"/>
            </a:endParaRPr>
          </a:p>
        </p:txBody>
      </p:sp>
      <p:cxnSp>
        <p:nvCxnSpPr>
          <p:cNvPr id="10" name="Straight Connector 9">
            <a:extLst>
              <a:ext uri="{FF2B5EF4-FFF2-40B4-BE49-F238E27FC236}">
                <a16:creationId xmlns:a16="http://schemas.microsoft.com/office/drawing/2014/main" id="{84DE4C85-8A8C-AD2A-6C6C-D90B74B54F0A}"/>
              </a:ext>
              <a:ext uri="{C183D7F6-B498-43B3-948B-1728B52AA6E4}">
                <adec:decorative xmlns:adec="http://schemas.microsoft.com/office/drawing/2017/decorative" val="1"/>
              </a:ext>
            </a:extLst>
          </p:cNvPr>
          <p:cNvCxnSpPr>
            <a:cxnSpLocks/>
          </p:cNvCxnSpPr>
          <p:nvPr/>
        </p:nvCxnSpPr>
        <p:spPr>
          <a:xfrm>
            <a:off x="5695950" y="1071458"/>
            <a:ext cx="0" cy="4715084"/>
          </a:xfrm>
          <a:prstGeom prst="line">
            <a:avLst/>
          </a:prstGeom>
          <a:ln>
            <a:prstDash val="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56379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229AE9-E0F9-D4C8-3E0D-FB11ECB662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5687C4-C464-56C8-5DB1-DDA160072C1A}"/>
              </a:ext>
            </a:extLst>
          </p:cNvPr>
          <p:cNvSpPr>
            <a:spLocks noGrp="1"/>
          </p:cNvSpPr>
          <p:nvPr>
            <p:ph type="title"/>
          </p:nvPr>
        </p:nvSpPr>
        <p:spPr>
          <a:xfrm>
            <a:off x="397252" y="283391"/>
            <a:ext cx="11675852" cy="671807"/>
          </a:xfrm>
        </p:spPr>
        <p:txBody>
          <a:bodyPr/>
          <a:lstStyle/>
          <a:p>
            <a:r>
              <a:rPr lang="en-GB" dirty="0"/>
              <a:t>Key Findings (2)</a:t>
            </a:r>
          </a:p>
        </p:txBody>
      </p:sp>
      <p:sp>
        <p:nvSpPr>
          <p:cNvPr id="5" name="Rectangle 1">
            <a:extLst>
              <a:ext uri="{FF2B5EF4-FFF2-40B4-BE49-F238E27FC236}">
                <a16:creationId xmlns:a16="http://schemas.microsoft.com/office/drawing/2014/main" id="{5D326DB2-F9A6-AD85-EF50-EEF1A78E3894}"/>
              </a:ext>
            </a:extLst>
          </p:cNvPr>
          <p:cNvSpPr>
            <a:spLocks noChangeArrowheads="1"/>
          </p:cNvSpPr>
          <p:nvPr/>
        </p:nvSpPr>
        <p:spPr bwMode="auto">
          <a:xfrm>
            <a:off x="397252" y="1305342"/>
            <a:ext cx="5298693" cy="5170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GB" sz="1400" dirty="0">
                <a:latin typeface="Arial Black" panose="020B0A04020102020204" pitchFamily="34" charset="0"/>
              </a:rPr>
              <a:t>Barriers &amp; Cost-of-Living Impact</a:t>
            </a:r>
            <a:br>
              <a:rPr lang="en-GB" sz="1400" dirty="0">
                <a:latin typeface="Arial Black" panose="020B0A04020102020204" pitchFamily="34" charset="0"/>
              </a:rPr>
            </a:br>
            <a:endParaRPr lang="en-GB" sz="1400" dirty="0">
              <a:latin typeface="Arial Black" panose="020B0A040201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200" b="1" i="0" u="none" strike="noStrike" cap="none" normalizeH="0" baseline="0" dirty="0">
                <a:ln>
                  <a:noFill/>
                </a:ln>
                <a:solidFill>
                  <a:schemeClr val="tx1"/>
                </a:solidFill>
                <a:effectLst/>
                <a:latin typeface="Arial" panose="020B0604020202020204" pitchFamily="34" charset="0"/>
              </a:rPr>
              <a:t>Financial barriers easing: </a:t>
            </a:r>
            <a:r>
              <a:rPr kumimoji="0" lang="en-GB" altLang="en-US" sz="1200" i="0" u="none" strike="noStrike" cap="none" normalizeH="0" baseline="0" dirty="0">
                <a:ln>
                  <a:noFill/>
                </a:ln>
                <a:solidFill>
                  <a:schemeClr val="tx1"/>
                </a:solidFill>
                <a:effectLst/>
                <a:latin typeface="Arial" panose="020B0604020202020204" pitchFamily="34" charset="0"/>
              </a:rPr>
              <a:t>Down from 45% in 2024 to 28% in 2025, suggesting improved consumer confidence</a:t>
            </a:r>
            <a:r>
              <a:rPr kumimoji="0" lang="en-GB" altLang="en-US" sz="1200" b="1" i="0" u="none" strike="noStrike" cap="none" normalizeH="0" baseline="0" dirty="0">
                <a:ln>
                  <a:noFill/>
                </a:ln>
                <a:solidFill>
                  <a:schemeClr val="tx1"/>
                </a:solidFill>
                <a:effectLst/>
                <a:latin typeface="Arial" panose="020B0604020202020204" pitchFamily="34" charset="0"/>
              </a:rPr>
              <a:t>.</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200" b="1" i="0" u="none" strike="noStrike" cap="none" normalizeH="0" baseline="0" dirty="0">
                <a:ln>
                  <a:noFill/>
                </a:ln>
                <a:solidFill>
                  <a:schemeClr val="tx1"/>
                </a:solidFill>
                <a:effectLst/>
                <a:latin typeface="Arial" panose="020B0604020202020204" pitchFamily="34" charset="0"/>
              </a:rPr>
              <a:t>Cost-of-living easing but still relevant: </a:t>
            </a:r>
            <a:r>
              <a:rPr kumimoji="0" lang="en-GB" altLang="en-US" sz="1200" i="0" u="none" strike="noStrike" cap="none" normalizeH="0" baseline="0" dirty="0">
                <a:ln>
                  <a:noFill/>
                </a:ln>
                <a:solidFill>
                  <a:schemeClr val="tx1"/>
                </a:solidFill>
                <a:effectLst/>
                <a:latin typeface="Arial" panose="020B0604020202020204" pitchFamily="34" charset="0"/>
              </a:rPr>
              <a:t>56% of Wales intenders say it influences plans, though less than last year</a:t>
            </a:r>
            <a:r>
              <a:rPr kumimoji="0" lang="en-GB" altLang="en-US" sz="1200" b="1" i="0" u="none" strike="noStrike" cap="none" normalizeH="0" baseline="0" dirty="0">
                <a:ln>
                  <a:noFill/>
                </a:ln>
                <a:solidFill>
                  <a:schemeClr val="tx1"/>
                </a:solidFill>
                <a:effectLst/>
                <a:latin typeface="Arial" panose="020B0604020202020204" pitchFamily="34" charset="0"/>
              </a:rPr>
              <a:t>.</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200" b="1" i="0" u="none" strike="noStrike" cap="none" normalizeH="0" baseline="0" dirty="0">
                <a:ln>
                  <a:noFill/>
                </a:ln>
                <a:solidFill>
                  <a:schemeClr val="tx1"/>
                </a:solidFill>
                <a:effectLst/>
                <a:latin typeface="Arial" panose="020B0604020202020204" pitchFamily="34" charset="0"/>
              </a:rPr>
              <a:t>Top Wales-specific barriers</a:t>
            </a:r>
            <a:r>
              <a:rPr kumimoji="0" lang="en-GB" altLang="en-US" sz="1200" i="0" u="none" strike="noStrike" cap="none" normalizeH="0" baseline="0" dirty="0">
                <a:ln>
                  <a:noFill/>
                </a:ln>
                <a:solidFill>
                  <a:schemeClr val="tx1"/>
                </a:solidFill>
                <a:effectLst/>
                <a:latin typeface="Arial" panose="020B0604020202020204" pitchFamily="34" charset="0"/>
              </a:rPr>
              <a:t>: Preference for other UK regions (24%) and desire for novelty (23%).</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200" b="1" i="0" u="none" strike="noStrike" cap="none" normalizeH="0" baseline="0" dirty="0">
                <a:ln>
                  <a:noFill/>
                </a:ln>
                <a:solidFill>
                  <a:schemeClr val="tx1"/>
                </a:solidFill>
                <a:effectLst/>
                <a:latin typeface="Arial" panose="020B0604020202020204" pitchFamily="34" charset="0"/>
              </a:rPr>
              <a:t>Key asks</a:t>
            </a:r>
            <a:r>
              <a:rPr kumimoji="0" lang="en-GB" altLang="en-US" sz="1200" i="0" u="none" strike="noStrike" cap="none" normalizeH="0" baseline="0" dirty="0">
                <a:ln>
                  <a:noFill/>
                </a:ln>
                <a:solidFill>
                  <a:schemeClr val="tx1"/>
                </a:solidFill>
                <a:effectLst/>
                <a:latin typeface="Arial" panose="020B0604020202020204" pitchFamily="34" charset="0"/>
              </a:rPr>
              <a:t>: Affordable accommodation and free activities remain priorities, especially for families.</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lang="en-US" altLang="en-US" sz="1200" dirty="0">
              <a:latin typeface="Arial" panose="020B0604020202020204" pitchFamily="34" charset="0"/>
            </a:endParaRPr>
          </a:p>
          <a:p>
            <a:pPr eaLnBrk="0" fontAlgn="base" hangingPunct="0">
              <a:spcBef>
                <a:spcPct val="0"/>
              </a:spcBef>
              <a:spcAft>
                <a:spcPct val="0"/>
              </a:spcAft>
            </a:pPr>
            <a:r>
              <a:rPr lang="en-GB" sz="1400" dirty="0">
                <a:latin typeface="Arial Black" panose="020B0A04020102020204" pitchFamily="34" charset="0"/>
              </a:rPr>
              <a:t>Improvements to Encourage Wales Trips </a:t>
            </a:r>
            <a:br>
              <a:rPr lang="en-GB" sz="1200" dirty="0">
                <a:latin typeface="Arial Black" panose="020B0A04020102020204" pitchFamily="34" charset="0"/>
              </a:rPr>
            </a:br>
            <a:endParaRPr lang="en-GB" sz="1200" dirty="0">
              <a:latin typeface="Arial Black" panose="020B0A040201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200" b="1" i="0" u="none" strike="noStrike" cap="none" normalizeH="0" baseline="0" dirty="0">
                <a:ln>
                  <a:noFill/>
                </a:ln>
                <a:solidFill>
                  <a:schemeClr val="tx1"/>
                </a:solidFill>
                <a:effectLst/>
                <a:latin typeface="Arial" panose="020B0604020202020204" pitchFamily="34" charset="0"/>
              </a:rPr>
              <a:t>Top improvement: </a:t>
            </a:r>
            <a:r>
              <a:rPr kumimoji="0" lang="en-GB" altLang="en-US" sz="1200" i="0" u="none" strike="noStrike" cap="none" normalizeH="0" baseline="0" dirty="0">
                <a:ln>
                  <a:noFill/>
                </a:ln>
                <a:solidFill>
                  <a:schemeClr val="tx1"/>
                </a:solidFill>
                <a:effectLst/>
                <a:latin typeface="Arial" panose="020B0604020202020204" pitchFamily="34" charset="0"/>
              </a:rPr>
              <a:t>More information about things to do (28%), highlighting an information gap.</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200" b="1" i="0" u="none" strike="noStrike" cap="none" normalizeH="0" baseline="0" dirty="0">
                <a:ln>
                  <a:noFill/>
                </a:ln>
                <a:solidFill>
                  <a:schemeClr val="tx1"/>
                </a:solidFill>
                <a:effectLst/>
                <a:latin typeface="Arial" panose="020B0604020202020204" pitchFamily="34" charset="0"/>
              </a:rPr>
              <a:t>Affordable accommodation </a:t>
            </a:r>
            <a:r>
              <a:rPr kumimoji="0" lang="en-GB" altLang="en-US" sz="1200" i="0" u="none" strike="noStrike" cap="none" normalizeH="0" baseline="0" dirty="0">
                <a:ln>
                  <a:noFill/>
                </a:ln>
                <a:solidFill>
                  <a:schemeClr val="tx1"/>
                </a:solidFill>
                <a:effectLst/>
                <a:latin typeface="Arial" panose="020B0604020202020204" pitchFamily="34" charset="0"/>
              </a:rPr>
              <a:t>remains critical (27%), irrespective of financial circumstances.</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200" b="1" i="0" u="none" strike="noStrike" cap="none" normalizeH="0" baseline="0" dirty="0">
                <a:ln>
                  <a:noFill/>
                </a:ln>
                <a:solidFill>
                  <a:schemeClr val="tx1"/>
                </a:solidFill>
                <a:effectLst/>
                <a:latin typeface="Arial" panose="020B0604020202020204" pitchFamily="34" charset="0"/>
              </a:rPr>
              <a:t>Younger audiences </a:t>
            </a:r>
            <a:r>
              <a:rPr kumimoji="0" lang="en-GB" altLang="en-US" sz="1200" i="0" u="none" strike="noStrike" cap="none" normalizeH="0" baseline="0" dirty="0">
                <a:ln>
                  <a:noFill/>
                </a:ln>
                <a:solidFill>
                  <a:schemeClr val="tx1"/>
                </a:solidFill>
                <a:effectLst/>
                <a:latin typeface="Arial" panose="020B0604020202020204" pitchFamily="34" charset="0"/>
              </a:rPr>
              <a:t>want stronger social media presence, event promotion, and diverse food options.</a:t>
            </a:r>
            <a:endParaRPr kumimoji="0" lang="en-GB" altLang="en-US" sz="1200" b="0" i="0" u="none" strike="noStrike" cap="none" normalizeH="0" baseline="0" dirty="0">
              <a:ln>
                <a:noFill/>
              </a:ln>
              <a:solidFill>
                <a:schemeClr val="tx1"/>
              </a:solidFill>
              <a:effectLst/>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200" b="1" i="0" u="none" strike="noStrike" cap="none" normalizeH="0" baseline="0" dirty="0">
                <a:ln>
                  <a:noFill/>
                </a:ln>
                <a:solidFill>
                  <a:schemeClr val="tx1"/>
                </a:solidFill>
                <a:effectLst/>
                <a:latin typeface="Arial" panose="020B0604020202020204" pitchFamily="34" charset="0"/>
              </a:rPr>
              <a:t>Promotion</a:t>
            </a:r>
            <a:r>
              <a:rPr kumimoji="0" lang="en-GB" altLang="en-US" sz="1200" i="0" u="none" strike="noStrike" cap="none" normalizeH="0" baseline="0" dirty="0">
                <a:ln>
                  <a:noFill/>
                </a:ln>
                <a:solidFill>
                  <a:schemeClr val="tx1"/>
                </a:solidFill>
                <a:effectLst/>
                <a:latin typeface="Arial" panose="020B0604020202020204" pitchFamily="34" charset="0"/>
              </a:rPr>
              <a:t>: Wales is resonating with families, but a drop in younger audiences highlights a potential need to refresh the appeal among these audiences.                                                    </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200" b="1" i="0" u="none" strike="noStrike" cap="none" normalizeH="0" baseline="0" dirty="0">
                <a:ln>
                  <a:noFill/>
                </a:ln>
                <a:solidFill>
                  <a:schemeClr val="tx1"/>
                </a:solidFill>
                <a:effectLst/>
                <a:latin typeface="Arial" panose="020B0604020202020204" pitchFamily="34" charset="0"/>
              </a:rPr>
              <a:t>Weather </a:t>
            </a:r>
            <a:r>
              <a:rPr kumimoji="0" lang="en-GB" altLang="en-US" sz="1200" i="0" u="none" strike="noStrike" cap="none" normalizeH="0" baseline="0" dirty="0">
                <a:ln>
                  <a:noFill/>
                </a:ln>
                <a:solidFill>
                  <a:schemeClr val="tx1"/>
                </a:solidFill>
                <a:effectLst/>
                <a:latin typeface="Arial" panose="020B0604020202020204" pitchFamily="34" charset="0"/>
              </a:rPr>
              <a:t>is a</a:t>
            </a:r>
            <a:r>
              <a:rPr kumimoji="0" lang="en-GB" altLang="en-US" sz="1200" b="1" i="0" u="none" strike="noStrike" cap="none" normalizeH="0" baseline="0" dirty="0">
                <a:ln>
                  <a:noFill/>
                </a:ln>
                <a:solidFill>
                  <a:schemeClr val="tx1"/>
                </a:solidFill>
                <a:effectLst/>
                <a:latin typeface="Arial" panose="020B0604020202020204" pitchFamily="34" charset="0"/>
              </a:rPr>
              <a:t> prominent barrier </a:t>
            </a:r>
            <a:r>
              <a:rPr kumimoji="0" lang="en-GB" altLang="en-US" sz="1200" i="0" u="none" strike="noStrike" cap="none" normalizeH="0" baseline="0" dirty="0">
                <a:ln>
                  <a:noFill/>
                </a:ln>
                <a:solidFill>
                  <a:schemeClr val="tx1"/>
                </a:solidFill>
                <a:effectLst/>
                <a:latin typeface="Arial" panose="020B0604020202020204" pitchFamily="34" charset="0"/>
              </a:rPr>
              <a:t>both at UK and Wales level </a:t>
            </a:r>
            <a:r>
              <a:rPr kumimoji="0" lang="en-GB" altLang="en-US" sz="1200" b="1" i="0" u="none" strike="noStrike" cap="none" normalizeH="0" baseline="0" dirty="0">
                <a:ln>
                  <a:noFill/>
                </a:ln>
                <a:solidFill>
                  <a:schemeClr val="tx1"/>
                </a:solidFill>
                <a:effectLst/>
                <a:latin typeface="Arial" panose="020B0604020202020204" pitchFamily="34" charset="0"/>
              </a:rPr>
              <a:t>– </a:t>
            </a:r>
            <a:r>
              <a:rPr kumimoji="0" lang="en-GB" altLang="en-US" sz="1200" i="0" u="none" strike="noStrike" cap="none" normalizeH="0" baseline="0" dirty="0">
                <a:ln>
                  <a:noFill/>
                </a:ln>
                <a:solidFill>
                  <a:schemeClr val="tx1"/>
                </a:solidFill>
                <a:effectLst/>
                <a:latin typeface="Arial" panose="020B0604020202020204" pitchFamily="34" charset="0"/>
              </a:rPr>
              <a:t>opportunity to </a:t>
            </a:r>
            <a:r>
              <a:rPr kumimoji="0" lang="en-GB" altLang="en-US" sz="1200" b="1" i="0" u="none" strike="noStrike" cap="none" normalizeH="0" baseline="0" dirty="0">
                <a:ln>
                  <a:noFill/>
                </a:ln>
                <a:solidFill>
                  <a:schemeClr val="tx1"/>
                </a:solidFill>
                <a:effectLst/>
                <a:latin typeface="Arial" panose="020B0604020202020204" pitchFamily="34" charset="0"/>
              </a:rPr>
              <a:t>promote indoor attractions </a:t>
            </a:r>
            <a:r>
              <a:rPr kumimoji="0" lang="en-GB" altLang="en-US" sz="1200" i="0" u="none" strike="noStrike" cap="none" normalizeH="0" baseline="0" dirty="0">
                <a:ln>
                  <a:noFill/>
                </a:ln>
                <a:solidFill>
                  <a:schemeClr val="tx1"/>
                </a:solidFill>
                <a:effectLst/>
                <a:latin typeface="Arial" panose="020B0604020202020204" pitchFamily="34" charset="0"/>
              </a:rPr>
              <a:t>and</a:t>
            </a:r>
            <a:r>
              <a:rPr kumimoji="0" lang="en-GB" altLang="en-US" sz="1200" b="1" i="0" u="none" strike="noStrike" cap="none" normalizeH="0" baseline="0" dirty="0">
                <a:ln>
                  <a:noFill/>
                </a:ln>
                <a:solidFill>
                  <a:schemeClr val="tx1"/>
                </a:solidFill>
                <a:effectLst/>
                <a:latin typeface="Arial" panose="020B0604020202020204" pitchFamily="34" charset="0"/>
              </a:rPr>
              <a:t> “all-weather” experiences.</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altLang="en-US" sz="1200" b="1" i="0" u="none" strike="noStrike" cap="none" normalizeH="0" baseline="0" dirty="0">
              <a:ln>
                <a:noFill/>
              </a:ln>
              <a:solidFill>
                <a:schemeClr val="tx1"/>
              </a:solidFill>
              <a:effectLst/>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US" sz="1200" b="1" i="0" u="none" strike="noStrike" cap="none" normalizeH="0" baseline="0" dirty="0">
              <a:ln>
                <a:noFill/>
              </a:ln>
              <a:solidFill>
                <a:schemeClr val="tx1"/>
              </a:solidFill>
              <a:effectLst/>
              <a:latin typeface="Arial" panose="020B0604020202020204" pitchFamily="34" charset="0"/>
            </a:endParaRPr>
          </a:p>
        </p:txBody>
      </p:sp>
      <p:sp>
        <p:nvSpPr>
          <p:cNvPr id="7" name="Rectangle 1">
            <a:extLst>
              <a:ext uri="{FF2B5EF4-FFF2-40B4-BE49-F238E27FC236}">
                <a16:creationId xmlns:a16="http://schemas.microsoft.com/office/drawing/2014/main" id="{E41BB781-F58A-5DFA-860B-53BCE27EB662}"/>
              </a:ext>
            </a:extLst>
          </p:cNvPr>
          <p:cNvSpPr>
            <a:spLocks noChangeArrowheads="1"/>
          </p:cNvSpPr>
          <p:nvPr/>
        </p:nvSpPr>
        <p:spPr bwMode="auto">
          <a:xfrm>
            <a:off x="6096000" y="1305342"/>
            <a:ext cx="5148969" cy="3447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GB" sz="1400" dirty="0">
                <a:latin typeface="Arial Black" panose="020B0A04020102020204" pitchFamily="34" charset="0"/>
              </a:rPr>
              <a:t>Autumn/Winter 2025 Intentions</a:t>
            </a:r>
          </a:p>
          <a:p>
            <a:pPr eaLnBrk="0" fontAlgn="base" hangingPunct="0">
              <a:spcBef>
                <a:spcPct val="0"/>
              </a:spcBef>
              <a:spcAft>
                <a:spcPct val="0"/>
              </a:spcAft>
            </a:pPr>
            <a:endParaRPr lang="en-GB" altLang="en-US" sz="1200" b="1" dirty="0">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200" b="1" i="0" u="none" strike="noStrike" cap="none" normalizeH="0" baseline="0" dirty="0">
                <a:ln>
                  <a:noFill/>
                </a:ln>
                <a:solidFill>
                  <a:schemeClr val="tx1"/>
                </a:solidFill>
                <a:effectLst/>
                <a:latin typeface="Arial" panose="020B0604020202020204" pitchFamily="34" charset="0"/>
              </a:rPr>
              <a:t>Expectations for UK trip frequency stable</a:t>
            </a:r>
            <a:r>
              <a:rPr lang="en-GB" altLang="en-US" sz="1200" b="1" dirty="0">
                <a:latin typeface="Arial" panose="020B0604020202020204" pitchFamily="34" charset="0"/>
              </a:rPr>
              <a:t>:</a:t>
            </a:r>
            <a:r>
              <a:rPr kumimoji="0" lang="en-GB" altLang="en-US" sz="1200" i="0" u="none" strike="noStrike" cap="none" normalizeH="0" baseline="0" dirty="0">
                <a:ln>
                  <a:noFill/>
                </a:ln>
                <a:solidFill>
                  <a:schemeClr val="tx1"/>
                </a:solidFill>
                <a:effectLst/>
                <a:latin typeface="Arial" panose="020B0604020202020204" pitchFamily="34" charset="0"/>
              </a:rPr>
              <a:t> 41% expect to take about the same number of UK trips, while a quarter (25%) anticipate taking more</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200" b="1" i="0" u="none" strike="noStrike" cap="none" normalizeH="0" baseline="0" dirty="0">
                <a:ln>
                  <a:noFill/>
                </a:ln>
                <a:solidFill>
                  <a:schemeClr val="tx1"/>
                </a:solidFill>
                <a:effectLst/>
                <a:latin typeface="Arial" panose="020B0604020202020204" pitchFamily="34" charset="0"/>
              </a:rPr>
              <a:t>Intentions stable: </a:t>
            </a:r>
            <a:r>
              <a:rPr kumimoji="0" lang="en-GB" altLang="en-US" sz="1200" i="0" u="none" strike="noStrike" cap="none" normalizeH="0" baseline="0" dirty="0">
                <a:ln>
                  <a:noFill/>
                </a:ln>
                <a:solidFill>
                  <a:schemeClr val="tx1"/>
                </a:solidFill>
                <a:effectLst/>
                <a:latin typeface="Arial" panose="020B0604020202020204" pitchFamily="34" charset="0"/>
              </a:rPr>
              <a:t>Intentions to take the next overnight UK trip in the next 12 months remain stable at 76%, as do seasonal intentions: 32% for autumn trips and 9% for winter, both broadly in line with 2024. </a:t>
            </a:r>
            <a:r>
              <a:rPr kumimoji="0" lang="en-GB" altLang="en-US" sz="1200" i="0" u="sng" strike="noStrike" cap="none" normalizeH="0" baseline="0" dirty="0">
                <a:ln>
                  <a:noFill/>
                </a:ln>
                <a:solidFill>
                  <a:schemeClr val="tx1"/>
                </a:solidFill>
                <a:effectLst/>
                <a:latin typeface="Arial" panose="020B0604020202020204" pitchFamily="34" charset="0"/>
              </a:rPr>
              <a:t>Intentions to visit Wales remain steady </a:t>
            </a:r>
            <a:r>
              <a:rPr kumimoji="0" lang="en-GB" altLang="en-US" sz="1200" i="0" u="none" strike="noStrike" cap="none" normalizeH="0" baseline="0" dirty="0">
                <a:ln>
                  <a:noFill/>
                </a:ln>
                <a:solidFill>
                  <a:schemeClr val="tx1"/>
                </a:solidFill>
                <a:effectLst/>
                <a:latin typeface="Arial" panose="020B0604020202020204" pitchFamily="34" charset="0"/>
              </a:rPr>
              <a:t>compared to last year, with 8% planning to visit Wales both in autumn and winter.</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200" b="1" i="0" u="none" strike="noStrike" cap="none" normalizeH="0" baseline="0" dirty="0">
                <a:ln>
                  <a:noFill/>
                </a:ln>
                <a:solidFill>
                  <a:schemeClr val="tx1"/>
                </a:solidFill>
                <a:effectLst/>
                <a:latin typeface="Arial" panose="020B0604020202020204" pitchFamily="34" charset="0"/>
              </a:rPr>
              <a:t>Booking status: </a:t>
            </a:r>
            <a:r>
              <a:rPr kumimoji="0" lang="en-GB" altLang="en-US" sz="1200" i="0" u="none" strike="noStrike" cap="none" normalizeH="0" baseline="0" dirty="0">
                <a:ln>
                  <a:noFill/>
                </a:ln>
                <a:solidFill>
                  <a:schemeClr val="tx1"/>
                </a:solidFill>
                <a:effectLst/>
                <a:latin typeface="Arial" panose="020B0604020202020204" pitchFamily="34" charset="0"/>
              </a:rPr>
              <a:t>Wales lags behind England and Scotland (31% booked for autumn vs 42% England, 12% booked winter trips to Wales  vs 28% Scotland).</a:t>
            </a:r>
          </a:p>
          <a:p>
            <a:pPr marL="171450" lvl="0" indent="-171450" eaLnBrk="0" fontAlgn="base" hangingPunct="0">
              <a:spcBef>
                <a:spcPct val="0"/>
              </a:spcBef>
              <a:spcAft>
                <a:spcPct val="0"/>
              </a:spcAft>
              <a:buFont typeface="Arial" panose="020B0604020202020204" pitchFamily="34" charset="0"/>
              <a:buChar char="•"/>
            </a:pPr>
            <a:r>
              <a:rPr lang="en-GB" altLang="en-US" sz="1200" b="1" dirty="0">
                <a:latin typeface="Arial" panose="020B0604020202020204" pitchFamily="34" charset="0"/>
              </a:rPr>
              <a:t>Destinations: </a:t>
            </a:r>
            <a:r>
              <a:rPr lang="en-GB" altLang="en-US" sz="1200" dirty="0">
                <a:latin typeface="Arial" panose="020B0604020202020204" pitchFamily="34" charset="0"/>
              </a:rPr>
              <a:t>Autumn/Christmas intentions lean urban (Cardiff 28%, Swansea 18%), while Winter leans rural (Eryri 21% in Winter, Llandudno &amp; Colwyn Bay 20%).</a:t>
            </a:r>
            <a:endParaRPr kumimoji="0" lang="en-GB" altLang="en-US" sz="1200" i="0" u="none" strike="noStrike" cap="none" normalizeH="0" baseline="0" dirty="0">
              <a:ln>
                <a:noFill/>
              </a:ln>
              <a:solidFill>
                <a:schemeClr val="tx1"/>
              </a:solidFill>
              <a:effectLst/>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200" b="1" i="0" u="none" strike="noStrike" cap="none" normalizeH="0" baseline="0" dirty="0">
                <a:ln>
                  <a:noFill/>
                </a:ln>
                <a:solidFill>
                  <a:schemeClr val="tx1"/>
                </a:solidFill>
                <a:effectLst/>
                <a:latin typeface="Arial" panose="020B0604020202020204" pitchFamily="34" charset="0"/>
              </a:rPr>
              <a:t>Barriers: </a:t>
            </a:r>
            <a:r>
              <a:rPr kumimoji="0" lang="en-GB" altLang="en-US" sz="1200" i="0" u="none" strike="noStrike" cap="none" normalizeH="0" baseline="0" dirty="0">
                <a:ln>
                  <a:noFill/>
                </a:ln>
                <a:solidFill>
                  <a:schemeClr val="tx1"/>
                </a:solidFill>
                <a:effectLst/>
                <a:latin typeface="Arial" panose="020B0604020202020204" pitchFamily="34" charset="0"/>
              </a:rPr>
              <a:t>Weather remains top concern (28%), alongside Rising Cost of Living.</a:t>
            </a:r>
          </a:p>
        </p:txBody>
      </p:sp>
      <p:cxnSp>
        <p:nvCxnSpPr>
          <p:cNvPr id="8" name="Straight Connector 7">
            <a:extLst>
              <a:ext uri="{FF2B5EF4-FFF2-40B4-BE49-F238E27FC236}">
                <a16:creationId xmlns:a16="http://schemas.microsoft.com/office/drawing/2014/main" id="{8C332E68-C76F-F86D-2C9B-788116E5EC73}"/>
              </a:ext>
              <a:ext uri="{C183D7F6-B498-43B3-948B-1728B52AA6E4}">
                <adec:decorative xmlns:adec="http://schemas.microsoft.com/office/drawing/2017/decorative" val="1"/>
              </a:ext>
            </a:extLst>
          </p:cNvPr>
          <p:cNvCxnSpPr>
            <a:cxnSpLocks/>
          </p:cNvCxnSpPr>
          <p:nvPr/>
        </p:nvCxnSpPr>
        <p:spPr>
          <a:xfrm>
            <a:off x="5695950" y="1071458"/>
            <a:ext cx="0" cy="4715084"/>
          </a:xfrm>
          <a:prstGeom prst="line">
            <a:avLst/>
          </a:prstGeom>
          <a:ln>
            <a:prstDash val="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824556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253B6-01A7-329F-D195-926CFFC04F4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4B1ACC9-16A4-C951-CD3C-ECF0C807C711}"/>
              </a:ext>
            </a:extLst>
          </p:cNvPr>
          <p:cNvSpPr>
            <a:spLocks noGrp="1"/>
          </p:cNvSpPr>
          <p:nvPr>
            <p:ph type="title" idx="4294967295"/>
          </p:nvPr>
        </p:nvSpPr>
        <p:spPr>
          <a:xfrm>
            <a:off x="-90488" y="3248025"/>
            <a:ext cx="4148138" cy="3619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5723"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1" i="0" u="none" strike="noStrike" kern="1200" cap="none" spc="0" normalizeH="0" baseline="0" noProof="0" dirty="0">
                <a:ln>
                  <a:noFill/>
                </a:ln>
                <a:solidFill>
                  <a:schemeClr val="bg1"/>
                </a:solidFill>
                <a:effectLst/>
                <a:uLnTx/>
                <a:uFillTx/>
                <a:latin typeface="Arial Black" panose="020B0A04020102020204" pitchFamily="34" charset="0"/>
                <a:ea typeface="+mn-ea"/>
                <a:cs typeface="Dreaming Outloud Pro" panose="03050502040302030504" pitchFamily="66" charset="0"/>
              </a:rPr>
              <a:t>UK and Wales – Trip intentions and actual trips taken</a:t>
            </a:r>
          </a:p>
          <a:p>
            <a:pPr marL="85723"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800" b="1" i="0" u="none" strike="noStrike" kern="1200" cap="none" spc="0" normalizeH="0" baseline="0" noProof="0" dirty="0">
              <a:ln>
                <a:noFill/>
              </a:ln>
              <a:solidFill>
                <a:schemeClr val="bg1"/>
              </a:solidFill>
              <a:effectLst/>
              <a:uLnTx/>
              <a:uFillTx/>
              <a:latin typeface="Arial Black" panose="020B0A04020102020204" pitchFamily="34" charset="0"/>
              <a:ea typeface="+mn-ea"/>
              <a:cs typeface="Dreaming Outloud Pro" panose="03050502040302030504" pitchFamily="66" charset="0"/>
            </a:endParaRPr>
          </a:p>
          <a:p>
            <a:pPr marL="85723"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800" b="1" i="0" u="none" strike="noStrike" kern="1200" cap="none" spc="0" normalizeH="0" baseline="0" noProof="0" dirty="0">
              <a:ln>
                <a:noFill/>
              </a:ln>
              <a:solidFill>
                <a:schemeClr val="bg1"/>
              </a:solidFill>
              <a:effectLst/>
              <a:uLnTx/>
              <a:uFillTx/>
              <a:latin typeface="Arial Black" panose="020B0A04020102020204" pitchFamily="34" charset="0"/>
              <a:ea typeface="+mn-ea"/>
              <a:cs typeface="Dreaming Outloud Pro" panose="03050502040302030504" pitchFamily="66" charset="0"/>
            </a:endParaRPr>
          </a:p>
          <a:p>
            <a:pPr marL="85723"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800" b="1" i="0" u="none" strike="noStrike" kern="1200" cap="none" spc="0" normalizeH="0" baseline="0" noProof="0" dirty="0">
              <a:ln>
                <a:noFill/>
              </a:ln>
              <a:solidFill>
                <a:schemeClr val="bg1"/>
              </a:solidFill>
              <a:effectLst/>
              <a:uLnTx/>
              <a:uFillTx/>
              <a:latin typeface="Arial Black" panose="020B0A04020102020204" pitchFamily="34" charset="0"/>
              <a:ea typeface="+mn-ea"/>
              <a:cs typeface="Dreaming Outloud Pro" panose="03050502040302030504" pitchFamily="66" charset="0"/>
            </a:endParaRPr>
          </a:p>
        </p:txBody>
      </p:sp>
    </p:spTree>
    <p:extLst>
      <p:ext uri="{BB962C8B-B14F-4D97-AF65-F5344CB8AC3E}">
        <p14:creationId xmlns:p14="http://schemas.microsoft.com/office/powerpoint/2010/main" val="9062962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97C9B-0E34-E198-2117-61BB052E56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2D1F54-BFD5-BFBE-9BC1-3AEC1F18A741}"/>
              </a:ext>
            </a:extLst>
          </p:cNvPr>
          <p:cNvSpPr>
            <a:spLocks noGrp="1"/>
          </p:cNvSpPr>
          <p:nvPr>
            <p:ph type="title"/>
          </p:nvPr>
        </p:nvSpPr>
        <p:spPr>
          <a:xfrm>
            <a:off x="172016" y="315757"/>
            <a:ext cx="11769111" cy="671807"/>
          </a:xfrm>
        </p:spPr>
        <p:txBody>
          <a:bodyPr>
            <a:normAutofit/>
          </a:bodyPr>
          <a:lstStyle/>
          <a:p>
            <a:r>
              <a:rPr lang="en-GB" dirty="0"/>
              <a:t>Summer trip intentions vs actual trips taken </a:t>
            </a:r>
          </a:p>
        </p:txBody>
      </p:sp>
      <p:sp>
        <p:nvSpPr>
          <p:cNvPr id="3" name="Text Placeholder 2">
            <a:extLst>
              <a:ext uri="{FF2B5EF4-FFF2-40B4-BE49-F238E27FC236}">
                <a16:creationId xmlns:a16="http://schemas.microsoft.com/office/drawing/2014/main" id="{7136C494-D2EF-D272-A223-C76AB3A83244}"/>
              </a:ext>
            </a:extLst>
          </p:cNvPr>
          <p:cNvSpPr>
            <a:spLocks noGrp="1"/>
          </p:cNvSpPr>
          <p:nvPr>
            <p:ph type="body" sz="quarter" idx="10"/>
          </p:nvPr>
        </p:nvSpPr>
        <p:spPr>
          <a:xfrm>
            <a:off x="172016" y="909159"/>
            <a:ext cx="12019984" cy="1000960"/>
          </a:xfrm>
        </p:spPr>
        <p:txBody>
          <a:bodyPr/>
          <a:lstStyle/>
          <a:p>
            <a:pPr marL="228594" indent="-228594">
              <a:buFont typeface="Arial" panose="020B0604020202020204" pitchFamily="34" charset="0"/>
              <a:buChar char="•"/>
            </a:pPr>
            <a:r>
              <a:rPr lang="en-GB" sz="1400" dirty="0"/>
              <a:t>The gap between UK trips intended and trips actually taken is broadly unchanged year‑on‑year as intentions continue to run ahead of realised trips.</a:t>
            </a:r>
          </a:p>
        </p:txBody>
      </p:sp>
      <p:grpSp>
        <p:nvGrpSpPr>
          <p:cNvPr id="5" name="Group 4" descr="Line chart showing UK short break or holiday intentions versus actual trips taken from January 2024 to December 2025. The dashed line represents intentions, peaking at 51% in July–August 2024 and 48% in July–August 2025. The solid line represents trips taken, remaining lower throughout, peaking at 25% in July–September for both years. Both lines show seasonal fluctuations, with higher levels in summer and lower levels in winter.">
            <a:extLst>
              <a:ext uri="{FF2B5EF4-FFF2-40B4-BE49-F238E27FC236}">
                <a16:creationId xmlns:a16="http://schemas.microsoft.com/office/drawing/2014/main" id="{95E5E353-AB50-0158-C4A5-DF2C3EB01709}"/>
              </a:ext>
              <a:ext uri="{C183D7F6-B498-43B3-948B-1728B52AA6E4}">
                <adec:decorative xmlns:adec="http://schemas.microsoft.com/office/drawing/2017/decorative" val="0"/>
              </a:ext>
            </a:extLst>
          </p:cNvPr>
          <p:cNvGrpSpPr/>
          <p:nvPr/>
        </p:nvGrpSpPr>
        <p:grpSpPr>
          <a:xfrm>
            <a:off x="401127" y="1580966"/>
            <a:ext cx="11561761" cy="3984263"/>
            <a:chOff x="401127" y="1580966"/>
            <a:chExt cx="11561761" cy="3984263"/>
          </a:xfrm>
        </p:grpSpPr>
        <p:graphicFrame>
          <p:nvGraphicFramePr>
            <p:cNvPr id="4" name="Chart Placeholder 7">
              <a:extLst>
                <a:ext uri="{FF2B5EF4-FFF2-40B4-BE49-F238E27FC236}">
                  <a16:creationId xmlns:a16="http://schemas.microsoft.com/office/drawing/2014/main" id="{B77B2FF6-56FF-2DA7-E65F-9B5EA67199C6}"/>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981444641"/>
                </p:ext>
              </p:extLst>
            </p:nvPr>
          </p:nvGraphicFramePr>
          <p:xfrm>
            <a:off x="401127" y="1580966"/>
            <a:ext cx="11561761" cy="3984263"/>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a:extLst>
                <a:ext uri="{FF2B5EF4-FFF2-40B4-BE49-F238E27FC236}">
                  <a16:creationId xmlns:a16="http://schemas.microsoft.com/office/drawing/2014/main" id="{5DE841B5-E364-FADF-6956-FC37F832037C}"/>
                </a:ext>
              </a:extLst>
            </p:cNvPr>
            <p:cNvSpPr txBox="1"/>
            <p:nvPr/>
          </p:nvSpPr>
          <p:spPr>
            <a:xfrm>
              <a:off x="2905699" y="5212321"/>
              <a:ext cx="2000250" cy="292388"/>
            </a:xfrm>
            <a:prstGeom prst="rect">
              <a:avLst/>
            </a:prstGeom>
            <a:noFill/>
          </p:spPr>
          <p:txBody>
            <a:bodyPr wrap="square" rtlCol="0">
              <a:spAutoFit/>
            </a:bodyPr>
            <a:lstStyle/>
            <a:p>
              <a:pPr algn="ctr">
                <a:defRPr/>
              </a:pPr>
              <a:r>
                <a:rPr lang="en-GB" sz="1300" dirty="0">
                  <a:solidFill>
                    <a:srgbClr val="000000"/>
                  </a:solidFill>
                  <a:latin typeface="Arial" panose="020B0604020202020204" pitchFamily="34" charset="0"/>
                  <a:cs typeface="Arial" panose="020B0604020202020204" pitchFamily="34" charset="0"/>
                </a:rPr>
                <a:t>2024</a:t>
              </a:r>
            </a:p>
          </p:txBody>
        </p:sp>
        <p:sp>
          <p:nvSpPr>
            <p:cNvPr id="16" name="TextBox 15">
              <a:extLst>
                <a:ext uri="{FF2B5EF4-FFF2-40B4-BE49-F238E27FC236}">
                  <a16:creationId xmlns:a16="http://schemas.microsoft.com/office/drawing/2014/main" id="{576CD443-5238-2515-F475-E032BB7B977B}"/>
                </a:ext>
              </a:extLst>
            </p:cNvPr>
            <p:cNvSpPr txBox="1"/>
            <p:nvPr/>
          </p:nvSpPr>
          <p:spPr>
            <a:xfrm>
              <a:off x="8434187" y="5212321"/>
              <a:ext cx="2000250" cy="292388"/>
            </a:xfrm>
            <a:prstGeom prst="rect">
              <a:avLst/>
            </a:prstGeom>
            <a:noFill/>
          </p:spPr>
          <p:txBody>
            <a:bodyPr wrap="square" rtlCol="0">
              <a:spAutoFit/>
            </a:bodyPr>
            <a:lstStyle/>
            <a:p>
              <a:pPr algn="ctr">
                <a:defRPr/>
              </a:pPr>
              <a:r>
                <a:rPr lang="en-GB" sz="1300" dirty="0">
                  <a:solidFill>
                    <a:srgbClr val="000000"/>
                  </a:solidFill>
                  <a:latin typeface="Arial" panose="020B0604020202020204" pitchFamily="34" charset="0"/>
                  <a:cs typeface="Arial" panose="020B0604020202020204" pitchFamily="34" charset="0"/>
                </a:rPr>
                <a:t>2025</a:t>
              </a:r>
            </a:p>
          </p:txBody>
        </p:sp>
      </p:grpSp>
      <p:sp>
        <p:nvSpPr>
          <p:cNvPr id="6" name="Footer Placeholder 5">
            <a:extLst>
              <a:ext uri="{FF2B5EF4-FFF2-40B4-BE49-F238E27FC236}">
                <a16:creationId xmlns:a16="http://schemas.microsoft.com/office/drawing/2014/main" id="{14D92A8B-E722-4FC8-4D04-2779D903959C}"/>
              </a:ext>
            </a:extLst>
          </p:cNvPr>
          <p:cNvSpPr txBox="1">
            <a:spLocks/>
          </p:cNvSpPr>
          <p:nvPr/>
        </p:nvSpPr>
        <p:spPr>
          <a:xfrm>
            <a:off x="172016" y="6017690"/>
            <a:ext cx="10158190" cy="524553"/>
          </a:xfrm>
          <a:prstGeom prst="rect">
            <a:avLst/>
          </a:prstGeom>
        </p:spPr>
        <p:txBody>
          <a:bodyPr vert="horz" lIns="91440" tIns="45720" rIns="91440" bIns="45720" rtlCol="0" anchor="t"/>
          <a:lstStyle>
            <a:defPPr>
              <a:defRPr lang="en-US"/>
            </a:defPPr>
            <a:lvl1pPr marL="0" algn="l" defTabSz="457200" rtl="0" eaLnBrk="1" latinLnBrk="0" hangingPunct="1">
              <a:defRPr sz="900" kern="1200">
                <a:solidFill>
                  <a:srgbClr val="120742"/>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GB" b="0" i="0" u="none" strike="noStrike" kern="1200" cap="none" spc="0" normalizeH="0" baseline="0" noProof="0" dirty="0">
                <a:ln>
                  <a:noFill/>
                </a:ln>
                <a:solidFill>
                  <a:srgbClr val="1E1541"/>
                </a:solidFill>
                <a:effectLst/>
                <a:uLnTx/>
                <a:uFillTx/>
                <a:latin typeface="Arial" panose="020B0604020202020204" pitchFamily="34" charset="0"/>
                <a:ea typeface="+mn-ea"/>
                <a:cs typeface="Arial" panose="020B0604020202020204" pitchFamily="34" charset="0"/>
              </a:rPr>
              <a:t>VB2a.  Thinking of the next UK holiday or short break you are likely to take, when are you likely to plan, book and go on this trip?</a:t>
            </a:r>
          </a:p>
          <a:p>
            <a:pPr lvl="0" defTabSz="609585">
              <a:defRPr/>
            </a:pPr>
            <a:r>
              <a:rPr kumimoji="0" lang="en-GB" b="0" i="0" u="none" strike="noStrike" kern="1200" cap="none" spc="0" normalizeH="0" baseline="0" noProof="0" dirty="0">
                <a:ln>
                  <a:noFill/>
                </a:ln>
                <a:solidFill>
                  <a:srgbClr val="1E1541"/>
                </a:solidFill>
                <a:effectLst/>
                <a:uLnTx/>
                <a:uFillTx/>
                <a:latin typeface="Arial" panose="020B0604020202020204" pitchFamily="34" charset="0"/>
                <a:ea typeface="+mn-ea"/>
                <a:cs typeface="Arial" panose="020B0604020202020204" pitchFamily="34" charset="0"/>
              </a:rPr>
              <a:t>VB13a2: </a:t>
            </a:r>
            <a:r>
              <a:rPr lang="en-GB" dirty="0">
                <a:solidFill>
                  <a:srgbClr val="1E1541"/>
                </a:solidFill>
              </a:rPr>
              <a:t>In which of these months have you taken an overnight short break or holiday in the UK in the last 12 months?</a:t>
            </a:r>
            <a:r>
              <a:rPr kumimoji="0" lang="en-GB" b="0" i="0" u="none" strike="noStrike" kern="1200" cap="none" spc="0" normalizeH="0" baseline="0" noProof="0" dirty="0">
                <a:ln>
                  <a:noFill/>
                </a:ln>
                <a:solidFill>
                  <a:srgbClr val="1E1541"/>
                </a:solidFill>
                <a:effectLst/>
                <a:uLnTx/>
                <a:uFillTx/>
                <a:latin typeface="Arial" panose="020B0604020202020204" pitchFamily="34" charset="0"/>
                <a:ea typeface="+mn-ea"/>
                <a:cs typeface="Arial" panose="020B0604020202020204" pitchFamily="34" charset="0"/>
              </a:rPr>
              <a:t> Base: All UK respondents = 1,756. Data shows the proportion intending to take a trip within the next 3 months – this will not account for intentions established less than 3 months ahead of trip date – and trips taken.  Actual trips taken is only available from April 2021 up to September 2025.</a:t>
            </a:r>
          </a:p>
        </p:txBody>
      </p:sp>
      <p:cxnSp>
        <p:nvCxnSpPr>
          <p:cNvPr id="15" name="Straight Connector 14">
            <a:extLst>
              <a:ext uri="{FF2B5EF4-FFF2-40B4-BE49-F238E27FC236}">
                <a16:creationId xmlns:a16="http://schemas.microsoft.com/office/drawing/2014/main" id="{677D8386-10B9-D739-DFC5-B1C6088416B1}"/>
              </a:ext>
              <a:ext uri="{C183D7F6-B498-43B3-948B-1728B52AA6E4}">
                <adec:decorative xmlns:adec="http://schemas.microsoft.com/office/drawing/2017/decorative" val="1"/>
              </a:ext>
            </a:extLst>
          </p:cNvPr>
          <p:cNvCxnSpPr>
            <a:cxnSpLocks/>
          </p:cNvCxnSpPr>
          <p:nvPr/>
        </p:nvCxnSpPr>
        <p:spPr>
          <a:xfrm>
            <a:off x="6905736" y="4921332"/>
            <a:ext cx="0" cy="560978"/>
          </a:xfrm>
          <a:prstGeom prst="line">
            <a:avLst/>
          </a:prstGeom>
          <a:noFill/>
          <a:ln w="6350" cap="flat" cmpd="sng" algn="ctr">
            <a:solidFill>
              <a:srgbClr val="FFFFFF">
                <a:lumMod val="50000"/>
              </a:srgbClr>
            </a:solidFill>
            <a:prstDash val="solid"/>
            <a:miter lim="800000"/>
          </a:ln>
          <a:effectLst/>
        </p:spPr>
      </p:cxnSp>
    </p:spTree>
    <p:extLst>
      <p:ext uri="{BB962C8B-B14F-4D97-AF65-F5344CB8AC3E}">
        <p14:creationId xmlns:p14="http://schemas.microsoft.com/office/powerpoint/2010/main" val="3521643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813B6-F9A3-77AF-8632-6BE90CBFD4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A5EABD-D825-8AFF-54ED-E1D0E635899B}"/>
              </a:ext>
            </a:extLst>
          </p:cNvPr>
          <p:cNvSpPr>
            <a:spLocks noGrp="1"/>
          </p:cNvSpPr>
          <p:nvPr>
            <p:ph type="title"/>
          </p:nvPr>
        </p:nvSpPr>
        <p:spPr>
          <a:xfrm>
            <a:off x="422889" y="217256"/>
            <a:ext cx="11769111" cy="671807"/>
          </a:xfrm>
        </p:spPr>
        <p:txBody>
          <a:bodyPr>
            <a:normAutofit/>
          </a:bodyPr>
          <a:lstStyle/>
          <a:p>
            <a:r>
              <a:rPr lang="en-GB" dirty="0"/>
              <a:t>Summer trip intentions vs actual trips taken  - Nations</a:t>
            </a:r>
          </a:p>
        </p:txBody>
      </p:sp>
      <p:sp>
        <p:nvSpPr>
          <p:cNvPr id="8" name="Text Placeholder 7">
            <a:extLst>
              <a:ext uri="{FF2B5EF4-FFF2-40B4-BE49-F238E27FC236}">
                <a16:creationId xmlns:a16="http://schemas.microsoft.com/office/drawing/2014/main" id="{80D11807-0C23-10F4-885D-1CB0CA24F70B}"/>
              </a:ext>
            </a:extLst>
          </p:cNvPr>
          <p:cNvSpPr>
            <a:spLocks noGrp="1"/>
          </p:cNvSpPr>
          <p:nvPr>
            <p:ph type="body" sz="quarter" idx="10"/>
          </p:nvPr>
        </p:nvSpPr>
        <p:spPr>
          <a:xfrm>
            <a:off x="422889" y="851677"/>
            <a:ext cx="11675852" cy="813948"/>
          </a:xfrm>
        </p:spPr>
        <p:txBody>
          <a:bodyPr/>
          <a:lstStyle/>
          <a:p>
            <a:pPr marL="228594" indent="-228594">
              <a:buFont typeface="Arial" panose="020B0604020202020204" pitchFamily="34" charset="0"/>
              <a:buChar char="•"/>
            </a:pPr>
            <a:r>
              <a:rPr lang="en-GB" sz="1400" dirty="0"/>
              <a:t>Across nations, England dominates summer trip volumes, while Wales and Scotland attract smaller shares, though patterns remain broadly stable year-on-year. </a:t>
            </a:r>
          </a:p>
          <a:p>
            <a:pPr marL="228594" indent="-228594">
              <a:buFont typeface="Arial" panose="020B0604020202020204" pitchFamily="34" charset="0"/>
              <a:buChar char="•"/>
            </a:pPr>
            <a:endParaRPr lang="en-GB" sz="1400" dirty="0"/>
          </a:p>
          <a:p>
            <a:pPr marL="228594" indent="-228594">
              <a:buFont typeface="Arial" panose="020B0604020202020204" pitchFamily="34" charset="0"/>
              <a:buChar char="•"/>
            </a:pPr>
            <a:r>
              <a:rPr lang="en-GB" sz="1400" dirty="0"/>
              <a:t>However, intention to actual trip taken conversion rates vary significantly by nation - England improved from 51% in summer 2024 to 57% in 2025, while Wales dropped from 60% to 40%, and Scotland fell from 43% to 33%. </a:t>
            </a:r>
          </a:p>
          <a:p>
            <a:endParaRPr lang="en-GB" sz="1400" dirty="0"/>
          </a:p>
        </p:txBody>
      </p:sp>
      <p:sp>
        <p:nvSpPr>
          <p:cNvPr id="4" name="TextBox 3">
            <a:extLst>
              <a:ext uri="{FF2B5EF4-FFF2-40B4-BE49-F238E27FC236}">
                <a16:creationId xmlns:a16="http://schemas.microsoft.com/office/drawing/2014/main" id="{E014F9B9-7F39-1B8E-136D-F741FFB9581B}"/>
              </a:ext>
            </a:extLst>
          </p:cNvPr>
          <p:cNvSpPr txBox="1"/>
          <p:nvPr/>
        </p:nvSpPr>
        <p:spPr>
          <a:xfrm>
            <a:off x="676274" y="2139938"/>
            <a:ext cx="10839451" cy="523220"/>
          </a:xfrm>
          <a:prstGeom prst="rect">
            <a:avLst/>
          </a:prstGeom>
          <a:noFill/>
        </p:spPr>
        <p:txBody>
          <a:bodyPr wrap="square">
            <a:spAutoFit/>
          </a:bodyPr>
          <a:lstStyle/>
          <a:p>
            <a:pPr algn="l" rtl="0">
              <a:defRPr sz="1400" b="0" i="0" u="none" strike="noStrike" kern="1200" spc="0" baseline="0">
                <a:solidFill>
                  <a:srgbClr val="FFA300">
                    <a:lumMod val="75000"/>
                  </a:srgbClr>
                </a:solidFill>
                <a:latin typeface="+mn-lt"/>
                <a:ea typeface="+mn-ea"/>
                <a:cs typeface="+mn-cs"/>
              </a:defRPr>
            </a:pPr>
            <a:r>
              <a:rPr lang="en-GB" sz="1400" b="1" dirty="0">
                <a:solidFill>
                  <a:srgbClr val="C00000"/>
                </a:solidFill>
                <a:latin typeface="Arial" panose="020B0604020202020204" pitchFamily="34" charset="0"/>
                <a:cs typeface="Arial" panose="020B0604020202020204" pitchFamily="34" charset="0"/>
              </a:rPr>
              <a:t>Figure 2. Incidence of short breaks or holidays intended in UK nations within next 3 month and taken in last 3 months of UK adult population, Percentage, October 2025, UK</a:t>
            </a:r>
          </a:p>
        </p:txBody>
      </p:sp>
      <p:graphicFrame>
        <p:nvGraphicFramePr>
          <p:cNvPr id="7" name="Table 6" descr="Table comparing short breaks or holidays intended and taken in UK nations for July–September 2024 and 2025, with conversion rates. For Wales: 2024 trips intended 5%, taken 3%, conversion 60%; 2025 intended 5%, taken 2%, conversion 40%. For England: 2024 intended 37%, taken 19%, conversion 51%; 2025 intended 35%, taken 20%, conversion 57%. For Scotland: 2024 intended 7%, taken 3%, conversion 43%; 2025 intended 6%, taken 2%, conversion 33%. England shows the highest intention and conversion rates, while Wales and Scotland remain low.">
            <a:extLst>
              <a:ext uri="{FF2B5EF4-FFF2-40B4-BE49-F238E27FC236}">
                <a16:creationId xmlns:a16="http://schemas.microsoft.com/office/drawing/2014/main" id="{2F36EA46-E86D-F047-60D5-FA09AF797BBC}"/>
              </a:ext>
            </a:extLst>
          </p:cNvPr>
          <p:cNvGraphicFramePr>
            <a:graphicFrameLocks noGrp="1"/>
          </p:cNvGraphicFramePr>
          <p:nvPr>
            <p:extLst>
              <p:ext uri="{D42A27DB-BD31-4B8C-83A1-F6EECF244321}">
                <p14:modId xmlns:p14="http://schemas.microsoft.com/office/powerpoint/2010/main" val="3252344417"/>
              </p:ext>
            </p:extLst>
          </p:nvPr>
        </p:nvGraphicFramePr>
        <p:xfrm>
          <a:off x="676274" y="2750947"/>
          <a:ext cx="10929840" cy="2623345"/>
        </p:xfrm>
        <a:graphic>
          <a:graphicData uri="http://schemas.openxmlformats.org/drawingml/2006/table">
            <a:tbl>
              <a:tblPr firstRow="1" bandRow="1">
                <a:tableStyleId>{21E4AEA4-8DFA-4A89-87EB-49C32662AFE0}</a:tableStyleId>
              </a:tblPr>
              <a:tblGrid>
                <a:gridCol w="1080978">
                  <a:extLst>
                    <a:ext uri="{9D8B030D-6E8A-4147-A177-3AD203B41FA5}">
                      <a16:colId xmlns:a16="http://schemas.microsoft.com/office/drawing/2014/main" val="1306986427"/>
                    </a:ext>
                  </a:extLst>
                </a:gridCol>
                <a:gridCol w="1760140">
                  <a:extLst>
                    <a:ext uri="{9D8B030D-6E8A-4147-A177-3AD203B41FA5}">
                      <a16:colId xmlns:a16="http://schemas.microsoft.com/office/drawing/2014/main" val="4202538646"/>
                    </a:ext>
                  </a:extLst>
                </a:gridCol>
                <a:gridCol w="1809306">
                  <a:extLst>
                    <a:ext uri="{9D8B030D-6E8A-4147-A177-3AD203B41FA5}">
                      <a16:colId xmlns:a16="http://schemas.microsoft.com/office/drawing/2014/main" val="2015895391"/>
                    </a:ext>
                  </a:extLst>
                </a:gridCol>
                <a:gridCol w="1455311">
                  <a:extLst>
                    <a:ext uri="{9D8B030D-6E8A-4147-A177-3AD203B41FA5}">
                      <a16:colId xmlns:a16="http://schemas.microsoft.com/office/drawing/2014/main" val="2380646640"/>
                    </a:ext>
                  </a:extLst>
                </a:gridCol>
                <a:gridCol w="1779806">
                  <a:extLst>
                    <a:ext uri="{9D8B030D-6E8A-4147-A177-3AD203B41FA5}">
                      <a16:colId xmlns:a16="http://schemas.microsoft.com/office/drawing/2014/main" val="3472176204"/>
                    </a:ext>
                  </a:extLst>
                </a:gridCol>
                <a:gridCol w="1602809">
                  <a:extLst>
                    <a:ext uri="{9D8B030D-6E8A-4147-A177-3AD203B41FA5}">
                      <a16:colId xmlns:a16="http://schemas.microsoft.com/office/drawing/2014/main" val="483964938"/>
                    </a:ext>
                  </a:extLst>
                </a:gridCol>
                <a:gridCol w="1441490">
                  <a:extLst>
                    <a:ext uri="{9D8B030D-6E8A-4147-A177-3AD203B41FA5}">
                      <a16:colId xmlns:a16="http://schemas.microsoft.com/office/drawing/2014/main" val="2454338034"/>
                    </a:ext>
                  </a:extLst>
                </a:gridCol>
              </a:tblGrid>
              <a:tr h="901774">
                <a:tc>
                  <a:txBody>
                    <a:bodyPr/>
                    <a:lstStyle/>
                    <a:p>
                      <a:pPr algn="ctr"/>
                      <a:r>
                        <a:rPr lang="en-GB" sz="1400" dirty="0">
                          <a:solidFill>
                            <a:schemeClr val="bg2"/>
                          </a:solidFill>
                          <a:latin typeface="Arial" panose="020B0604020202020204" pitchFamily="34" charset="0"/>
                          <a:cs typeface="Arial" panose="020B0604020202020204" pitchFamily="34" charset="0"/>
                        </a:rPr>
                        <a:t>Nation</a:t>
                      </a:r>
                    </a:p>
                  </a:txBody>
                  <a:tcPr anchor="ctr"/>
                </a:tc>
                <a:tc>
                  <a:txBody>
                    <a:bodyPr/>
                    <a:lstStyle/>
                    <a:p>
                      <a:pPr algn="ctr"/>
                      <a:r>
                        <a:rPr lang="en-GB" sz="1400" dirty="0">
                          <a:solidFill>
                            <a:schemeClr val="bg2"/>
                          </a:solidFill>
                          <a:latin typeface="Arial" panose="020B0604020202020204" pitchFamily="34" charset="0"/>
                          <a:cs typeface="Arial" panose="020B0604020202020204" pitchFamily="34" charset="0"/>
                        </a:rPr>
                        <a:t>July-September 2024 trips intended</a:t>
                      </a:r>
                    </a:p>
                  </a:txBody>
                  <a:tcPr anchor="ct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GB" sz="1400" dirty="0">
                          <a:solidFill>
                            <a:schemeClr val="bg2"/>
                          </a:solidFill>
                          <a:latin typeface="Arial" panose="020B0604020202020204" pitchFamily="34" charset="0"/>
                          <a:cs typeface="Arial" panose="020B0604020202020204" pitchFamily="34" charset="0"/>
                        </a:rPr>
                        <a:t>July-September 2024 trips taken</a:t>
                      </a:r>
                    </a:p>
                  </a:txBody>
                  <a:tcPr anchor="ct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GB" sz="1400" dirty="0">
                          <a:solidFill>
                            <a:schemeClr val="bg2"/>
                          </a:solidFill>
                          <a:latin typeface="Arial" panose="020B0604020202020204" pitchFamily="34" charset="0"/>
                          <a:cs typeface="Arial" panose="020B0604020202020204" pitchFamily="34" charset="0"/>
                        </a:rPr>
                        <a:t>Conversion rate</a:t>
                      </a:r>
                    </a:p>
                  </a:txBody>
                  <a:tcPr anchor="ctr"/>
                </a:tc>
                <a:tc>
                  <a:txBody>
                    <a:bodyPr/>
                    <a:lstStyle/>
                    <a:p>
                      <a:pPr algn="ctr"/>
                      <a:r>
                        <a:rPr lang="en-GB" sz="1400" dirty="0">
                          <a:solidFill>
                            <a:schemeClr val="bg2"/>
                          </a:solidFill>
                          <a:latin typeface="Arial" panose="020B0604020202020204" pitchFamily="34" charset="0"/>
                          <a:cs typeface="Arial" panose="020B0604020202020204" pitchFamily="34" charset="0"/>
                        </a:rPr>
                        <a:t>July-September 2025 trips intended</a:t>
                      </a:r>
                    </a:p>
                  </a:txBody>
                  <a:tcPr anchor="ct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GB" sz="1400" dirty="0">
                          <a:solidFill>
                            <a:schemeClr val="bg2"/>
                          </a:solidFill>
                          <a:latin typeface="Arial" panose="020B0604020202020204" pitchFamily="34" charset="0"/>
                          <a:cs typeface="Arial" panose="020B0604020202020204" pitchFamily="34" charset="0"/>
                        </a:rPr>
                        <a:t>July-September 2025 trips taken</a:t>
                      </a:r>
                    </a:p>
                  </a:txBody>
                  <a:tcPr anchor="ct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GB" sz="1400" dirty="0">
                          <a:solidFill>
                            <a:schemeClr val="bg2"/>
                          </a:solidFill>
                          <a:latin typeface="Arial" panose="020B0604020202020204" pitchFamily="34" charset="0"/>
                          <a:cs typeface="Arial" panose="020B0604020202020204" pitchFamily="34" charset="0"/>
                        </a:rPr>
                        <a:t>Conversion rate</a:t>
                      </a:r>
                    </a:p>
                  </a:txBody>
                  <a:tcPr anchor="ctr"/>
                </a:tc>
                <a:extLst>
                  <a:ext uri="{0D108BD9-81ED-4DB2-BD59-A6C34878D82A}">
                    <a16:rowId xmlns:a16="http://schemas.microsoft.com/office/drawing/2014/main" val="112737110"/>
                  </a:ext>
                </a:extLst>
              </a:tr>
              <a:tr h="573857">
                <a:tc>
                  <a:txBody>
                    <a:bodyPr/>
                    <a:lstStyle/>
                    <a:p>
                      <a:pPr algn="ctr"/>
                      <a:r>
                        <a:rPr lang="en-GB" sz="1400" b="1" dirty="0">
                          <a:solidFill>
                            <a:schemeClr val="tx2"/>
                          </a:solidFill>
                          <a:latin typeface="Arial" panose="020B0604020202020204" pitchFamily="34" charset="0"/>
                          <a:cs typeface="Arial" panose="020B0604020202020204" pitchFamily="34" charset="0"/>
                        </a:rPr>
                        <a:t>Wales</a:t>
                      </a:r>
                    </a:p>
                  </a:txBody>
                  <a:tcPr anchor="ctr"/>
                </a:tc>
                <a:tc>
                  <a:txBody>
                    <a:bodyPr/>
                    <a:lstStyle/>
                    <a:p>
                      <a:pPr algn="ctr"/>
                      <a:r>
                        <a:rPr lang="en-GB" sz="1400" dirty="0">
                          <a:solidFill>
                            <a:schemeClr val="tx2"/>
                          </a:solidFill>
                          <a:latin typeface="Arial" panose="020B0604020202020204" pitchFamily="34" charset="0"/>
                          <a:cs typeface="Arial" panose="020B0604020202020204" pitchFamily="34" charset="0"/>
                        </a:rPr>
                        <a:t>5%</a:t>
                      </a:r>
                    </a:p>
                  </a:txBody>
                  <a:tcPr anchor="ctr"/>
                </a:tc>
                <a:tc>
                  <a:txBody>
                    <a:bodyPr/>
                    <a:lstStyle/>
                    <a:p>
                      <a:pPr algn="ctr"/>
                      <a:r>
                        <a:rPr lang="en-GB" sz="1400" dirty="0">
                          <a:solidFill>
                            <a:schemeClr val="tx2"/>
                          </a:solidFill>
                          <a:latin typeface="Arial" panose="020B0604020202020204" pitchFamily="34" charset="0"/>
                          <a:cs typeface="Arial" panose="020B0604020202020204" pitchFamily="34" charset="0"/>
                        </a:rPr>
                        <a:t>3%</a:t>
                      </a:r>
                    </a:p>
                  </a:txBody>
                  <a:tcPr anchor="ctr"/>
                </a:tc>
                <a:tc>
                  <a:txBody>
                    <a:bodyPr/>
                    <a:lstStyle/>
                    <a:p>
                      <a:pPr algn="ctr" fontAlgn="b">
                        <a:buNone/>
                      </a:pPr>
                      <a:r>
                        <a:rPr lang="en-GB" sz="1400" b="0" u="none" strike="noStrike" dirty="0">
                          <a:solidFill>
                            <a:srgbClr val="000000"/>
                          </a:solidFill>
                          <a:effectLst/>
                          <a:latin typeface="Arial" panose="020B0604020202020204" pitchFamily="34" charset="0"/>
                          <a:cs typeface="Arial" panose="020B0604020202020204" pitchFamily="34" charset="0"/>
                        </a:rPr>
                        <a:t>60%</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ctr"/>
                      <a:r>
                        <a:rPr lang="en-GB" sz="1400" dirty="0">
                          <a:solidFill>
                            <a:schemeClr val="tx2"/>
                          </a:solidFill>
                          <a:latin typeface="Arial" panose="020B0604020202020204" pitchFamily="34" charset="0"/>
                          <a:cs typeface="Arial" panose="020B0604020202020204" pitchFamily="34" charset="0"/>
                        </a:rPr>
                        <a:t>5%</a:t>
                      </a:r>
                    </a:p>
                  </a:txBody>
                  <a:tcPr anchor="ctr"/>
                </a:tc>
                <a:tc>
                  <a:txBody>
                    <a:bodyPr/>
                    <a:lstStyle/>
                    <a:p>
                      <a:pPr algn="ctr"/>
                      <a:r>
                        <a:rPr lang="en-GB" sz="1400" dirty="0">
                          <a:solidFill>
                            <a:schemeClr val="tx2"/>
                          </a:solidFill>
                          <a:latin typeface="Arial" panose="020B0604020202020204" pitchFamily="34" charset="0"/>
                          <a:cs typeface="Arial" panose="020B0604020202020204" pitchFamily="34" charset="0"/>
                        </a:rPr>
                        <a:t>2%</a:t>
                      </a:r>
                    </a:p>
                  </a:txBody>
                  <a:tcPr anchor="ctr"/>
                </a:tc>
                <a:tc>
                  <a:txBody>
                    <a:bodyPr/>
                    <a:lstStyle/>
                    <a:p>
                      <a:pPr algn="ctr" fontAlgn="b">
                        <a:buNone/>
                      </a:pPr>
                      <a:r>
                        <a:rPr lang="en-GB" sz="1400" b="0" u="none" strike="noStrike" dirty="0">
                          <a:solidFill>
                            <a:srgbClr val="000000"/>
                          </a:solidFill>
                          <a:effectLst/>
                          <a:latin typeface="Arial" panose="020B0604020202020204" pitchFamily="34" charset="0"/>
                          <a:cs typeface="Arial" panose="020B0604020202020204" pitchFamily="34" charset="0"/>
                        </a:rPr>
                        <a:t>40%</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extLst>
                  <a:ext uri="{0D108BD9-81ED-4DB2-BD59-A6C34878D82A}">
                    <a16:rowId xmlns:a16="http://schemas.microsoft.com/office/drawing/2014/main" val="1849894946"/>
                  </a:ext>
                </a:extLst>
              </a:tr>
              <a:tr h="573857">
                <a:tc>
                  <a:txBody>
                    <a:bodyPr/>
                    <a:lstStyle/>
                    <a:p>
                      <a:pPr algn="ctr"/>
                      <a:r>
                        <a:rPr lang="en-GB" sz="1400" b="1" dirty="0">
                          <a:solidFill>
                            <a:schemeClr val="tx2"/>
                          </a:solidFill>
                          <a:latin typeface="Arial" panose="020B0604020202020204" pitchFamily="34" charset="0"/>
                          <a:cs typeface="Arial" panose="020B0604020202020204" pitchFamily="34" charset="0"/>
                        </a:rPr>
                        <a:t>England </a:t>
                      </a:r>
                    </a:p>
                  </a:txBody>
                  <a:tcPr anchor="ctr"/>
                </a:tc>
                <a:tc>
                  <a:txBody>
                    <a:bodyPr/>
                    <a:lstStyle/>
                    <a:p>
                      <a:pPr algn="ctr"/>
                      <a:r>
                        <a:rPr lang="en-GB" sz="1400" dirty="0">
                          <a:solidFill>
                            <a:schemeClr val="tx2"/>
                          </a:solidFill>
                          <a:latin typeface="Arial" panose="020B0604020202020204" pitchFamily="34" charset="0"/>
                          <a:cs typeface="Arial" panose="020B0604020202020204" pitchFamily="34" charset="0"/>
                        </a:rPr>
                        <a:t>37%</a:t>
                      </a:r>
                    </a:p>
                  </a:txBody>
                  <a:tcPr anchor="ctr"/>
                </a:tc>
                <a:tc>
                  <a:txBody>
                    <a:bodyPr/>
                    <a:lstStyle/>
                    <a:p>
                      <a:pPr algn="ctr"/>
                      <a:r>
                        <a:rPr lang="en-GB" sz="1400" dirty="0">
                          <a:solidFill>
                            <a:schemeClr val="tx2"/>
                          </a:solidFill>
                          <a:latin typeface="Arial" panose="020B0604020202020204" pitchFamily="34" charset="0"/>
                          <a:cs typeface="Arial" panose="020B0604020202020204" pitchFamily="34" charset="0"/>
                        </a:rPr>
                        <a:t>19%</a:t>
                      </a:r>
                    </a:p>
                  </a:txBody>
                  <a:tcPr anchor="ctr"/>
                </a:tc>
                <a:tc>
                  <a:txBody>
                    <a:bodyPr/>
                    <a:lstStyle/>
                    <a:p>
                      <a:pPr algn="ctr" fontAlgn="b">
                        <a:buNone/>
                      </a:pPr>
                      <a:r>
                        <a:rPr lang="en-GB" sz="1400" b="0" u="none" strike="noStrike" dirty="0">
                          <a:solidFill>
                            <a:srgbClr val="000000"/>
                          </a:solidFill>
                          <a:effectLst/>
                          <a:latin typeface="Arial" panose="020B0604020202020204" pitchFamily="34" charset="0"/>
                          <a:cs typeface="Arial" panose="020B0604020202020204" pitchFamily="34" charset="0"/>
                        </a:rPr>
                        <a:t>51%</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ctr"/>
                      <a:r>
                        <a:rPr lang="en-GB" sz="1400" dirty="0">
                          <a:solidFill>
                            <a:schemeClr val="tx2"/>
                          </a:solidFill>
                          <a:latin typeface="Arial" panose="020B0604020202020204" pitchFamily="34" charset="0"/>
                          <a:cs typeface="Arial" panose="020B0604020202020204" pitchFamily="34" charset="0"/>
                        </a:rPr>
                        <a:t>35%</a:t>
                      </a:r>
                    </a:p>
                  </a:txBody>
                  <a:tcPr anchor="ctr"/>
                </a:tc>
                <a:tc>
                  <a:txBody>
                    <a:bodyPr/>
                    <a:lstStyle/>
                    <a:p>
                      <a:pPr algn="ctr"/>
                      <a:r>
                        <a:rPr lang="en-GB" sz="1400" dirty="0">
                          <a:solidFill>
                            <a:schemeClr val="tx2"/>
                          </a:solidFill>
                          <a:latin typeface="Arial" panose="020B0604020202020204" pitchFamily="34" charset="0"/>
                          <a:cs typeface="Arial" panose="020B0604020202020204" pitchFamily="34" charset="0"/>
                        </a:rPr>
                        <a:t>20%</a:t>
                      </a:r>
                    </a:p>
                  </a:txBody>
                  <a:tcPr anchor="ctr"/>
                </a:tc>
                <a:tc>
                  <a:txBody>
                    <a:bodyPr/>
                    <a:lstStyle/>
                    <a:p>
                      <a:pPr algn="ctr" fontAlgn="b">
                        <a:buNone/>
                      </a:pPr>
                      <a:r>
                        <a:rPr lang="en-GB" sz="1400" b="0" u="none" strike="noStrike" dirty="0">
                          <a:solidFill>
                            <a:srgbClr val="000000"/>
                          </a:solidFill>
                          <a:effectLst/>
                          <a:latin typeface="Arial" panose="020B0604020202020204" pitchFamily="34" charset="0"/>
                          <a:cs typeface="Arial" panose="020B0604020202020204" pitchFamily="34" charset="0"/>
                        </a:rPr>
                        <a:t>57%</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extLst>
                  <a:ext uri="{0D108BD9-81ED-4DB2-BD59-A6C34878D82A}">
                    <a16:rowId xmlns:a16="http://schemas.microsoft.com/office/drawing/2014/main" val="119515538"/>
                  </a:ext>
                </a:extLst>
              </a:tr>
              <a:tr h="573857">
                <a:tc>
                  <a:txBody>
                    <a:bodyPr/>
                    <a:lstStyle/>
                    <a:p>
                      <a:pPr algn="ctr"/>
                      <a:r>
                        <a:rPr lang="en-GB" sz="1400" b="1" dirty="0">
                          <a:solidFill>
                            <a:schemeClr val="tx2"/>
                          </a:solidFill>
                          <a:latin typeface="Arial" panose="020B0604020202020204" pitchFamily="34" charset="0"/>
                          <a:cs typeface="Arial" panose="020B0604020202020204" pitchFamily="34" charset="0"/>
                        </a:rPr>
                        <a:t>Scotland </a:t>
                      </a:r>
                    </a:p>
                  </a:txBody>
                  <a:tcPr anchor="ctr"/>
                </a:tc>
                <a:tc>
                  <a:txBody>
                    <a:bodyPr/>
                    <a:lstStyle/>
                    <a:p>
                      <a:pPr algn="ctr"/>
                      <a:r>
                        <a:rPr lang="en-GB" sz="1400" dirty="0">
                          <a:solidFill>
                            <a:schemeClr val="tx2"/>
                          </a:solidFill>
                          <a:latin typeface="Arial" panose="020B0604020202020204" pitchFamily="34" charset="0"/>
                          <a:cs typeface="Arial" panose="020B0604020202020204" pitchFamily="34" charset="0"/>
                        </a:rPr>
                        <a:t>7%</a:t>
                      </a:r>
                    </a:p>
                  </a:txBody>
                  <a:tcPr anchor="ctr"/>
                </a:tc>
                <a:tc>
                  <a:txBody>
                    <a:bodyPr/>
                    <a:lstStyle/>
                    <a:p>
                      <a:pPr algn="ctr"/>
                      <a:r>
                        <a:rPr lang="en-GB" sz="1400" dirty="0">
                          <a:solidFill>
                            <a:schemeClr val="tx2"/>
                          </a:solidFill>
                          <a:latin typeface="Arial" panose="020B0604020202020204" pitchFamily="34" charset="0"/>
                          <a:cs typeface="Arial" panose="020B0604020202020204" pitchFamily="34" charset="0"/>
                        </a:rPr>
                        <a:t>3%</a:t>
                      </a:r>
                    </a:p>
                  </a:txBody>
                  <a:tcPr anchor="ctr"/>
                </a:tc>
                <a:tc>
                  <a:txBody>
                    <a:bodyPr/>
                    <a:lstStyle/>
                    <a:p>
                      <a:pPr algn="ctr" fontAlgn="b">
                        <a:buNone/>
                      </a:pPr>
                      <a:r>
                        <a:rPr lang="en-GB" sz="1400" b="0" u="none" strike="noStrike" dirty="0">
                          <a:solidFill>
                            <a:srgbClr val="000000"/>
                          </a:solidFill>
                          <a:effectLst/>
                          <a:latin typeface="Arial" panose="020B0604020202020204" pitchFamily="34" charset="0"/>
                          <a:cs typeface="Arial" panose="020B0604020202020204" pitchFamily="34" charset="0"/>
                        </a:rPr>
                        <a:t>43%</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ctr"/>
                      <a:r>
                        <a:rPr lang="en-GB" sz="1400" dirty="0">
                          <a:solidFill>
                            <a:schemeClr val="tx2"/>
                          </a:solidFill>
                          <a:latin typeface="Arial" panose="020B0604020202020204" pitchFamily="34" charset="0"/>
                          <a:cs typeface="Arial" panose="020B0604020202020204" pitchFamily="34" charset="0"/>
                        </a:rPr>
                        <a:t>6%</a:t>
                      </a:r>
                    </a:p>
                  </a:txBody>
                  <a:tcPr anchor="ctr"/>
                </a:tc>
                <a:tc>
                  <a:txBody>
                    <a:bodyPr/>
                    <a:lstStyle/>
                    <a:p>
                      <a:pPr algn="ctr"/>
                      <a:r>
                        <a:rPr lang="en-GB" sz="1400" dirty="0">
                          <a:solidFill>
                            <a:schemeClr val="tx2"/>
                          </a:solidFill>
                          <a:latin typeface="Arial" panose="020B0604020202020204" pitchFamily="34" charset="0"/>
                          <a:cs typeface="Arial" panose="020B0604020202020204" pitchFamily="34" charset="0"/>
                        </a:rPr>
                        <a:t>2%</a:t>
                      </a:r>
                    </a:p>
                  </a:txBody>
                  <a:tcPr anchor="ctr"/>
                </a:tc>
                <a:tc>
                  <a:txBody>
                    <a:bodyPr/>
                    <a:lstStyle/>
                    <a:p>
                      <a:pPr algn="ctr" fontAlgn="b">
                        <a:buNone/>
                      </a:pPr>
                      <a:r>
                        <a:rPr lang="en-GB" sz="1400" b="0" u="none" strike="noStrike" dirty="0">
                          <a:solidFill>
                            <a:srgbClr val="000000"/>
                          </a:solidFill>
                          <a:effectLst/>
                          <a:latin typeface="Arial" panose="020B0604020202020204" pitchFamily="34" charset="0"/>
                          <a:cs typeface="Arial" panose="020B0604020202020204" pitchFamily="34" charset="0"/>
                        </a:rPr>
                        <a:t>33%</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extLst>
                  <a:ext uri="{0D108BD9-81ED-4DB2-BD59-A6C34878D82A}">
                    <a16:rowId xmlns:a16="http://schemas.microsoft.com/office/drawing/2014/main" val="1290535224"/>
                  </a:ext>
                </a:extLst>
              </a:tr>
            </a:tbl>
          </a:graphicData>
        </a:graphic>
      </p:graphicFrame>
      <p:sp>
        <p:nvSpPr>
          <p:cNvPr id="5" name="TextBox 4">
            <a:extLst>
              <a:ext uri="{FF2B5EF4-FFF2-40B4-BE49-F238E27FC236}">
                <a16:creationId xmlns:a16="http://schemas.microsoft.com/office/drawing/2014/main" id="{25A4B7A4-962A-2FBE-EEB7-2542CD60B741}"/>
              </a:ext>
            </a:extLst>
          </p:cNvPr>
          <p:cNvSpPr txBox="1"/>
          <p:nvPr/>
        </p:nvSpPr>
        <p:spPr>
          <a:xfrm>
            <a:off x="676274" y="5462081"/>
            <a:ext cx="11020228" cy="276999"/>
          </a:xfrm>
          <a:prstGeom prst="rect">
            <a:avLst/>
          </a:prstGeom>
          <a:noFill/>
        </p:spPr>
        <p:txBody>
          <a:bodyPr wrap="square">
            <a:spAutoFit/>
          </a:bodyPr>
          <a:lstStyle/>
          <a:p>
            <a:r>
              <a:rPr lang="en-GB" sz="1200" i="1" dirty="0">
                <a:effectLst/>
                <a:latin typeface="Arial" panose="020B0604020202020204" pitchFamily="34" charset="0"/>
                <a:ea typeface="Aptos" panose="020B0004020202020204" pitchFamily="34" charset="0"/>
                <a:cs typeface="Arial" panose="020B0604020202020204" pitchFamily="34" charset="0"/>
              </a:rPr>
              <a:t>NOTE: Percentages represent share of All UK respondents intending/taking trips to each nation</a:t>
            </a:r>
            <a:r>
              <a:rPr lang="en-GB" sz="1200" dirty="0">
                <a:effectLst/>
                <a:latin typeface="Arial" panose="020B0604020202020204" pitchFamily="34" charset="0"/>
                <a:ea typeface="Aptos" panose="020B0004020202020204" pitchFamily="34" charset="0"/>
                <a:cs typeface="Arial" panose="020B0604020202020204" pitchFamily="34" charset="0"/>
              </a:rPr>
              <a:t>.</a:t>
            </a:r>
            <a:endParaRPr lang="en-GB" sz="1200" dirty="0">
              <a:latin typeface="Arial" panose="020B0604020202020204" pitchFamily="34" charset="0"/>
              <a:cs typeface="Arial" panose="020B0604020202020204" pitchFamily="34" charset="0"/>
            </a:endParaRPr>
          </a:p>
        </p:txBody>
      </p:sp>
      <p:sp>
        <p:nvSpPr>
          <p:cNvPr id="6" name="Footer Placeholder 5">
            <a:extLst>
              <a:ext uri="{FF2B5EF4-FFF2-40B4-BE49-F238E27FC236}">
                <a16:creationId xmlns:a16="http://schemas.microsoft.com/office/drawing/2014/main" id="{35D0DD3F-D7F8-34AE-8C3C-97E7729B2349}"/>
              </a:ext>
            </a:extLst>
          </p:cNvPr>
          <p:cNvSpPr txBox="1">
            <a:spLocks/>
          </p:cNvSpPr>
          <p:nvPr/>
        </p:nvSpPr>
        <p:spPr>
          <a:xfrm>
            <a:off x="191066" y="5836715"/>
            <a:ext cx="10158190" cy="524553"/>
          </a:xfrm>
          <a:prstGeom prst="rect">
            <a:avLst/>
          </a:prstGeom>
        </p:spPr>
        <p:txBody>
          <a:bodyPr vert="horz" lIns="91440" tIns="45720" rIns="91440" bIns="45720" rtlCol="0" anchor="t"/>
          <a:lstStyle>
            <a:defPPr>
              <a:defRPr lang="en-US"/>
            </a:defPPr>
            <a:lvl1pPr marL="0" algn="l" defTabSz="457200" rtl="0" eaLnBrk="1" latinLnBrk="0" hangingPunct="1">
              <a:defRPr sz="900" kern="1200">
                <a:solidFill>
                  <a:srgbClr val="120742"/>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1E1541"/>
                </a:solidFill>
                <a:effectLst/>
                <a:uLnTx/>
                <a:uFillTx/>
                <a:latin typeface="Arial" panose="020B0604020202020204" pitchFamily="34" charset="0"/>
                <a:ea typeface="+mn-ea"/>
                <a:cs typeface="Arial" panose="020B0604020202020204" pitchFamily="34" charset="0"/>
              </a:rPr>
              <a:t>VB2a.  Thinking of the next UK holiday or short break you are likely to take, when are you likely to plan, book and go on this trip?</a:t>
            </a:r>
          </a:p>
          <a:p>
            <a:pPr lvl="0" defTabSz="609585">
              <a:defRPr/>
            </a:pPr>
            <a:r>
              <a:rPr kumimoji="0" lang="en-GB" sz="1000" b="0" i="0" u="none" strike="noStrike" kern="1200" cap="none" spc="0" normalizeH="0" baseline="0" noProof="0" dirty="0">
                <a:ln>
                  <a:noFill/>
                </a:ln>
                <a:solidFill>
                  <a:srgbClr val="1E1541"/>
                </a:solidFill>
                <a:effectLst/>
                <a:uLnTx/>
                <a:uFillTx/>
                <a:latin typeface="Arial" panose="020B0604020202020204" pitchFamily="34" charset="0"/>
                <a:ea typeface="+mn-ea"/>
                <a:cs typeface="Arial" panose="020B0604020202020204" pitchFamily="34" charset="0"/>
              </a:rPr>
              <a:t>VB13a2: </a:t>
            </a:r>
            <a:r>
              <a:rPr lang="en-GB" sz="1000" dirty="0">
                <a:solidFill>
                  <a:srgbClr val="1E1541"/>
                </a:solidFill>
              </a:rPr>
              <a:t>In which of these months have you taken an overnight short break or holiday in the UK in the last 12 months?</a:t>
            </a:r>
            <a:r>
              <a:rPr kumimoji="0" lang="en-GB" sz="1000" b="0" i="0" u="none" strike="noStrike" kern="1200" cap="none" spc="0" normalizeH="0" baseline="0" noProof="0" dirty="0">
                <a:ln>
                  <a:noFill/>
                </a:ln>
                <a:solidFill>
                  <a:srgbClr val="1E1541"/>
                </a:solidFill>
                <a:effectLst/>
                <a:uLnTx/>
                <a:uFillTx/>
                <a:latin typeface="Arial" panose="020B0604020202020204" pitchFamily="34" charset="0"/>
                <a:ea typeface="+mn-ea"/>
                <a:cs typeface="Arial" panose="020B0604020202020204" pitchFamily="34" charset="0"/>
              </a:rPr>
              <a:t> Base: All UK respondents = 1,756. Data shows the proportion intending to take a trip within the next 3 months – this will not account for intentions established less than 3 months ahead of trip date – and trips taken.  Actual trips taken is only available from April 2021 up to September 2025.</a:t>
            </a:r>
          </a:p>
        </p:txBody>
      </p:sp>
    </p:spTree>
    <p:extLst>
      <p:ext uri="{BB962C8B-B14F-4D97-AF65-F5344CB8AC3E}">
        <p14:creationId xmlns:p14="http://schemas.microsoft.com/office/powerpoint/2010/main" val="7738472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CBBF3-D3C8-7A07-4EC7-AE98CF68EF72}"/>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A5627F60-914C-60A0-7338-4B8E8DF8D5EF}"/>
              </a:ext>
            </a:extLst>
          </p:cNvPr>
          <p:cNvSpPr>
            <a:spLocks noGrp="1"/>
          </p:cNvSpPr>
          <p:nvPr>
            <p:ph type="title" idx="4294967295"/>
          </p:nvPr>
        </p:nvSpPr>
        <p:spPr>
          <a:xfrm>
            <a:off x="107950" y="2987675"/>
            <a:ext cx="4148138" cy="3619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5723"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1" i="0" u="none" strike="noStrike" kern="1200" cap="none" spc="0" normalizeH="0" baseline="0" noProof="0" dirty="0">
                <a:ln>
                  <a:noFill/>
                </a:ln>
                <a:solidFill>
                  <a:schemeClr val="bg1"/>
                </a:solidFill>
                <a:effectLst/>
                <a:uLnTx/>
                <a:uFillTx/>
                <a:latin typeface="Arial Black" panose="020B0A04020102020204" pitchFamily="34" charset="0"/>
                <a:ea typeface="+mn-ea"/>
                <a:cs typeface="Dreaming Outloud Pro" panose="03050502040302030504" pitchFamily="66" charset="0"/>
              </a:rPr>
              <a:t>Wales trip intentions - Summer 2025 </a:t>
            </a:r>
          </a:p>
        </p:txBody>
      </p:sp>
    </p:spTree>
    <p:extLst>
      <p:ext uri="{BB962C8B-B14F-4D97-AF65-F5344CB8AC3E}">
        <p14:creationId xmlns:p14="http://schemas.microsoft.com/office/powerpoint/2010/main" val="8620657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F1128-6DEB-D548-FDA4-AE5AE6ACB6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50ECE9-2DB2-9834-ED7C-C0AC3E4DED5F}"/>
              </a:ext>
            </a:extLst>
          </p:cNvPr>
          <p:cNvSpPr>
            <a:spLocks noGrp="1"/>
          </p:cNvSpPr>
          <p:nvPr>
            <p:ph type="title"/>
          </p:nvPr>
        </p:nvSpPr>
        <p:spPr>
          <a:xfrm>
            <a:off x="380358" y="355115"/>
            <a:ext cx="11675852" cy="671807"/>
          </a:xfrm>
        </p:spPr>
        <p:txBody>
          <a:bodyPr>
            <a:normAutofit fontScale="90000"/>
          </a:bodyPr>
          <a:lstStyle/>
          <a:p>
            <a:r>
              <a:rPr lang="en-GB" dirty="0"/>
              <a:t>Type of destination for next trip intended in Wales – Summer 2025 vs 2024</a:t>
            </a:r>
          </a:p>
        </p:txBody>
      </p:sp>
      <p:sp>
        <p:nvSpPr>
          <p:cNvPr id="3" name="Text Placeholder 2">
            <a:extLst>
              <a:ext uri="{FF2B5EF4-FFF2-40B4-BE49-F238E27FC236}">
                <a16:creationId xmlns:a16="http://schemas.microsoft.com/office/drawing/2014/main" id="{F4551988-1DF9-ECF7-E3F0-9850A1F82FF8}"/>
              </a:ext>
            </a:extLst>
          </p:cNvPr>
          <p:cNvSpPr>
            <a:spLocks noGrp="1"/>
          </p:cNvSpPr>
          <p:nvPr>
            <p:ph type="body" sz="quarter" idx="10"/>
          </p:nvPr>
        </p:nvSpPr>
        <p:spPr>
          <a:xfrm>
            <a:off x="654733" y="1225780"/>
            <a:ext cx="10882534" cy="1311300"/>
          </a:xfrm>
        </p:spPr>
        <p:txBody>
          <a:bodyPr/>
          <a:lstStyle/>
          <a:p>
            <a:pPr marL="228594" indent="-228594">
              <a:buFont typeface="Arial" panose="020B0604020202020204" pitchFamily="34" charset="0"/>
              <a:buChar char="•"/>
            </a:pPr>
            <a:r>
              <a:rPr lang="en-GB" sz="1400" dirty="0"/>
              <a:t>‘Traditional coastal/seaside towns’ and ‘Countryside or village’ settings are the most commonly intended destinations among those planning summer trips to Wales in 2025 (both at 39% and 38% respectively). These preferences closely align with the types of locations that visitors actually chose, indicating consistency between intention and behaviour.</a:t>
            </a:r>
          </a:p>
          <a:p>
            <a:pPr marL="228594" indent="-228594">
              <a:buFont typeface="Arial" panose="020B0604020202020204" pitchFamily="34" charset="0"/>
              <a:buChar char="•"/>
            </a:pPr>
            <a:endParaRPr lang="en-GB" sz="1400" dirty="0"/>
          </a:p>
          <a:p>
            <a:pPr marL="228594" indent="-228594">
              <a:buFont typeface="Arial" panose="020B0604020202020204" pitchFamily="34" charset="0"/>
              <a:buChar char="•"/>
            </a:pPr>
            <a:r>
              <a:rPr lang="en-GB" sz="1400" dirty="0"/>
              <a:t>Visiting a ‘mountains or hills’ intentions are lower than in 2024, indicating a shift in preference among Wales trip intenders.</a:t>
            </a:r>
          </a:p>
        </p:txBody>
      </p:sp>
      <p:graphicFrame>
        <p:nvGraphicFramePr>
          <p:cNvPr id="13" name="Chart Placeholder 7" descr="Bar chart comparing intended destination types for Wales summer trips in 2024 and 2025. Traditional coastal/seaside towns remain the most popular, increasing slightly from 37% in 2024 to 39% in 2025. Countryside or village destinations also grew from 33% to 38%. Rural coastline intentions are stable (29% vs 28%). Large city intentions rose from 16% to 19%, while mountains or hills dropped from 26% to 18%. Smaller city or town intentions remain very low, increasing slightly from 6% to 7%. Overall, rural and coastal destinations dominate, with a slight shift toward countryside and urban areas.">
            <a:extLst>
              <a:ext uri="{FF2B5EF4-FFF2-40B4-BE49-F238E27FC236}">
                <a16:creationId xmlns:a16="http://schemas.microsoft.com/office/drawing/2014/main" id="{D7E3DC8C-5C6B-3F8C-6DAE-50A230AACF61}"/>
              </a:ext>
            </a:extLst>
          </p:cNvPr>
          <p:cNvGraphicFramePr>
            <a:graphicFrameLocks noGrp="1"/>
          </p:cNvGraphicFramePr>
          <p:nvPr>
            <p:ph type="chart" sz="quarter" idx="4294967295"/>
            <p:extLst>
              <p:ext uri="{D42A27DB-BD31-4B8C-83A1-F6EECF244321}">
                <p14:modId xmlns:p14="http://schemas.microsoft.com/office/powerpoint/2010/main" val="2410848334"/>
              </p:ext>
            </p:extLst>
          </p:nvPr>
        </p:nvGraphicFramePr>
        <p:xfrm>
          <a:off x="914400" y="2537080"/>
          <a:ext cx="10363200" cy="3574333"/>
        </p:xfrm>
        <a:graphic>
          <a:graphicData uri="http://schemas.openxmlformats.org/drawingml/2006/chart">
            <c:chart xmlns:c="http://schemas.openxmlformats.org/drawingml/2006/chart" xmlns:r="http://schemas.openxmlformats.org/officeDocument/2006/relationships" r:id="rId3"/>
          </a:graphicData>
        </a:graphic>
      </p:graphicFrame>
      <p:sp>
        <p:nvSpPr>
          <p:cNvPr id="4" name="Footer Placeholder 5">
            <a:extLst>
              <a:ext uri="{FF2B5EF4-FFF2-40B4-BE49-F238E27FC236}">
                <a16:creationId xmlns:a16="http://schemas.microsoft.com/office/drawing/2014/main" id="{EEFA10E1-88AB-8A6C-F8D6-1FBA4A1118FC}"/>
              </a:ext>
            </a:extLst>
          </p:cNvPr>
          <p:cNvSpPr txBox="1">
            <a:spLocks/>
          </p:cNvSpPr>
          <p:nvPr/>
        </p:nvSpPr>
        <p:spPr>
          <a:xfrm>
            <a:off x="268631" y="6097448"/>
            <a:ext cx="9531351" cy="367964"/>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1E1541"/>
                </a:solidFill>
                <a:effectLst/>
                <a:uLnTx/>
                <a:uFillTx/>
                <a:latin typeface="Arial"/>
                <a:ea typeface="+mn-ea"/>
                <a:cs typeface="+mn-cs"/>
              </a:rPr>
              <a:t>VB5. Which of the following best describes the main types of destinations you are likely to stay in during your next UK holiday or short break in [pipe: VB4aiiSCAF] in [pipe: hVB3]?</a:t>
            </a:r>
          </a:p>
          <a:p>
            <a:pPr marL="0" marR="0" lvl="0" indent="0" algn="l" defTabSz="609585"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1E1541"/>
                </a:solidFill>
                <a:effectLst/>
                <a:uLnTx/>
                <a:uFillTx/>
                <a:latin typeface="Arial"/>
                <a:ea typeface="+mn-ea"/>
                <a:cs typeface="+mn-cs"/>
              </a:rPr>
              <a:t>Base: All Wales summer intenders. April-June 2025 = </a:t>
            </a:r>
            <a:r>
              <a:rPr lang="en-GB" sz="1000" dirty="0">
                <a:solidFill>
                  <a:srgbClr val="1E1541"/>
                </a:solidFill>
                <a:latin typeface="Arial"/>
              </a:rPr>
              <a:t>262</a:t>
            </a:r>
            <a:r>
              <a:rPr kumimoji="0" lang="en-GB" sz="1000" b="0" i="0" u="none" strike="noStrike" kern="1200" cap="none" spc="0" normalizeH="0" baseline="0" noProof="0" dirty="0">
                <a:ln>
                  <a:noFill/>
                </a:ln>
                <a:solidFill>
                  <a:srgbClr val="1E1541"/>
                </a:solidFill>
                <a:effectLst/>
                <a:uLnTx/>
                <a:uFillTx/>
                <a:latin typeface="Arial"/>
                <a:ea typeface="+mn-ea"/>
                <a:cs typeface="+mn-cs"/>
              </a:rPr>
              <a:t>; 2024 = </a:t>
            </a:r>
            <a:r>
              <a:rPr lang="en-GB" sz="1000" dirty="0">
                <a:solidFill>
                  <a:srgbClr val="1E1541"/>
                </a:solidFill>
                <a:latin typeface="Arial"/>
              </a:rPr>
              <a:t>227</a:t>
            </a:r>
            <a:r>
              <a:rPr kumimoji="0" lang="en-GB" sz="1000" b="0" i="0" u="none" strike="noStrike" kern="1200" cap="none" spc="0" normalizeH="0" baseline="0" noProof="0" dirty="0">
                <a:ln>
                  <a:noFill/>
                </a:ln>
                <a:solidFill>
                  <a:srgbClr val="1E1541"/>
                </a:solidFill>
                <a:effectLst/>
                <a:uLnTx/>
                <a:uFillTx/>
                <a:latin typeface="Arial"/>
                <a:ea typeface="+mn-ea"/>
                <a:cs typeface="+mn-cs"/>
              </a:rPr>
              <a:t>. </a:t>
            </a:r>
            <a:endParaRPr kumimoji="0" lang="en-US" sz="1000" b="0" i="0" u="none" strike="noStrike" kern="1200" cap="none" spc="0" normalizeH="0" baseline="0" noProof="0" dirty="0">
              <a:ln>
                <a:noFill/>
              </a:ln>
              <a:solidFill>
                <a:srgbClr val="1E1541"/>
              </a:solidFill>
              <a:effectLst/>
              <a:uLnTx/>
              <a:uFillTx/>
              <a:latin typeface="Arial"/>
              <a:ea typeface="+mn-ea"/>
              <a:cs typeface="+mn-cs"/>
            </a:endParaRPr>
          </a:p>
        </p:txBody>
      </p:sp>
    </p:spTree>
    <p:extLst>
      <p:ext uri="{BB962C8B-B14F-4D97-AF65-F5344CB8AC3E}">
        <p14:creationId xmlns:p14="http://schemas.microsoft.com/office/powerpoint/2010/main" val="31447232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500" y="244703"/>
            <a:ext cx="11675852" cy="671807"/>
          </a:xfrm>
        </p:spPr>
        <p:txBody>
          <a:bodyPr>
            <a:normAutofit fontScale="90000"/>
          </a:bodyPr>
          <a:lstStyle/>
          <a:p>
            <a:r>
              <a:rPr lang="en-GB" dirty="0"/>
              <a:t>Trip motivations for next trip intended in Wales – Summer 2025 vs 2024</a:t>
            </a:r>
          </a:p>
        </p:txBody>
      </p:sp>
      <p:sp>
        <p:nvSpPr>
          <p:cNvPr id="3" name="Text Placeholder 2"/>
          <p:cNvSpPr>
            <a:spLocks noGrp="1"/>
          </p:cNvSpPr>
          <p:nvPr>
            <p:ph type="body" sz="quarter" idx="10"/>
          </p:nvPr>
        </p:nvSpPr>
        <p:spPr>
          <a:xfrm>
            <a:off x="498315" y="1168615"/>
            <a:ext cx="11195369" cy="552072"/>
          </a:xfrm>
        </p:spPr>
        <p:txBody>
          <a:bodyPr/>
          <a:lstStyle/>
          <a:p>
            <a:pPr marL="228594" indent="-228594">
              <a:buFont typeface="Arial" panose="020B0604020202020204" pitchFamily="34" charset="0"/>
              <a:buChar char="•"/>
            </a:pPr>
            <a:r>
              <a:rPr lang="en-GB" sz="1600" dirty="0"/>
              <a:t>The main motivation behind taking a trip in the Summer period to Wales were ‘family time or time with my partner’. The priority in the motivations remains the same as in 2024.</a:t>
            </a:r>
          </a:p>
        </p:txBody>
      </p:sp>
      <p:graphicFrame>
        <p:nvGraphicFramePr>
          <p:cNvPr id="6" name="Chart 5" descr="Bar chart showing top 10 motivations for intended Wales and UK holidays or short breaks in summer, comparing April–June 2024 and 2025. The most common motivations in 2025 are family time or time with partner (53%), getting away for rest (49%), and connecting with nature/outdoors (39%). Other reasons include experiencing excitement or fun (24%), traveling somewhere new (23%), adventure or challenge (15%), spending time with friends (15%), active holiday with exercise or sport (14%), going somewhere with great food (13%), and learning something new (10%). 2024 percentages are slightly lower for most categories, with family time at 48% and rest at 43%.">
            <a:extLst>
              <a:ext uri="{FF2B5EF4-FFF2-40B4-BE49-F238E27FC236}">
                <a16:creationId xmlns:a16="http://schemas.microsoft.com/office/drawing/2014/main" id="{3AABF68A-3DA5-9635-53BD-C5F1E78BAB9D}"/>
              </a:ext>
            </a:extLst>
          </p:cNvPr>
          <p:cNvGraphicFramePr>
            <a:graphicFrameLocks noGrp="1"/>
          </p:cNvGraphicFramePr>
          <p:nvPr>
            <p:extLst>
              <p:ext uri="{D42A27DB-BD31-4B8C-83A1-F6EECF244321}">
                <p14:modId xmlns:p14="http://schemas.microsoft.com/office/powerpoint/2010/main" val="1240369189"/>
              </p:ext>
            </p:extLst>
          </p:nvPr>
        </p:nvGraphicFramePr>
        <p:xfrm>
          <a:off x="619616" y="2214390"/>
          <a:ext cx="10952768" cy="3498272"/>
        </p:xfrm>
        <a:graphic>
          <a:graphicData uri="http://schemas.openxmlformats.org/drawingml/2006/chart">
            <c:chart xmlns:c="http://schemas.openxmlformats.org/drawingml/2006/chart" xmlns:r="http://schemas.openxmlformats.org/officeDocument/2006/relationships" r:id="rId3"/>
          </a:graphicData>
        </a:graphic>
      </p:graphicFrame>
      <p:sp>
        <p:nvSpPr>
          <p:cNvPr id="8" name="Footer Placeholder 5">
            <a:extLst>
              <a:ext uri="{FF2B5EF4-FFF2-40B4-BE49-F238E27FC236}">
                <a16:creationId xmlns:a16="http://schemas.microsoft.com/office/drawing/2014/main" id="{DD9FC831-2467-885C-EA7C-E4DBE4B786C6}"/>
              </a:ext>
            </a:extLst>
          </p:cNvPr>
          <p:cNvSpPr txBox="1">
            <a:spLocks/>
          </p:cNvSpPr>
          <p:nvPr/>
        </p:nvSpPr>
        <p:spPr>
          <a:xfrm>
            <a:off x="333500" y="6088744"/>
            <a:ext cx="9239251" cy="524553"/>
          </a:xfrm>
          <a:prstGeom prst="rect">
            <a:avLst/>
          </a:prstGeom>
        </p:spPr>
        <p:txBody>
          <a:bodyPr/>
          <a:lstStyle>
            <a:defPPr>
              <a:defRPr lang="en-US"/>
            </a:defPPr>
            <a:lvl1pPr marR="0" lvl="0" indent="0" defTabSz="609585" fontAlgn="auto">
              <a:lnSpc>
                <a:spcPct val="100000"/>
              </a:lnSpc>
              <a:spcBef>
                <a:spcPts val="0"/>
              </a:spcBef>
              <a:spcAft>
                <a:spcPts val="0"/>
              </a:spcAft>
              <a:buClrTx/>
              <a:buSzTx/>
              <a:buFontTx/>
              <a:buNone/>
              <a:tabLst/>
              <a:defRPr kumimoji="0" sz="1200" b="0" i="0" u="none" strike="noStrike" cap="none" spc="0" normalizeH="0" baseline="0">
                <a:ln>
                  <a:noFill/>
                </a:ln>
                <a:solidFill>
                  <a:srgbClr val="404040"/>
                </a:solidFill>
                <a:effectLst/>
                <a:uLnTx/>
                <a:uFillTx/>
                <a:latin typeface="Arial"/>
              </a:defRPr>
            </a:lvl1pPr>
            <a:lvl2pPr defTabSz="457200"/>
            <a:lvl3pPr defTabSz="457200"/>
            <a:lvl4pPr defTabSz="457200"/>
            <a:lvl5pPr defTabSz="457200"/>
            <a:lvl6pPr defTabSz="457200"/>
            <a:lvl7pPr defTabSz="457200"/>
            <a:lvl8pPr defTabSz="457200"/>
            <a:lvl9pPr defTabSz="457200"/>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1E1541"/>
                </a:solidFill>
                <a:effectLst/>
                <a:uLnTx/>
                <a:uFillTx/>
                <a:latin typeface="Arial"/>
                <a:ea typeface="+mn-ea"/>
                <a:cs typeface="+mn-cs"/>
              </a:rPr>
              <a:t>VB6fii. Which of the following best describe your motivation/s for this trip? </a:t>
            </a:r>
          </a:p>
          <a:p>
            <a:pPr marL="0" marR="0" lvl="0" indent="0" algn="l" defTabSz="609585"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1E1541"/>
                </a:solidFill>
                <a:effectLst/>
                <a:uLnTx/>
                <a:uFillTx/>
                <a:latin typeface="Arial"/>
                <a:ea typeface="+mn-ea"/>
                <a:cs typeface="+mn-cs"/>
              </a:rPr>
              <a:t>Base: All Wales summer intenders. April-June 2025 = </a:t>
            </a:r>
            <a:r>
              <a:rPr lang="en-GB" sz="1000" dirty="0">
                <a:solidFill>
                  <a:srgbClr val="1E1541"/>
                </a:solidFill>
              </a:rPr>
              <a:t>262</a:t>
            </a:r>
            <a:r>
              <a:rPr kumimoji="0" lang="en-GB" sz="1000" b="0" i="0" u="none" strike="noStrike" kern="1200" cap="none" spc="0" normalizeH="0" baseline="0" noProof="0" dirty="0">
                <a:ln>
                  <a:noFill/>
                </a:ln>
                <a:solidFill>
                  <a:srgbClr val="1E1541"/>
                </a:solidFill>
                <a:effectLst/>
                <a:uLnTx/>
                <a:uFillTx/>
                <a:latin typeface="Arial"/>
                <a:ea typeface="+mn-ea"/>
                <a:cs typeface="+mn-cs"/>
              </a:rPr>
              <a:t>; 2024 = </a:t>
            </a:r>
            <a:r>
              <a:rPr lang="en-GB" sz="1000" dirty="0">
                <a:solidFill>
                  <a:srgbClr val="1E1541"/>
                </a:solidFill>
                <a:latin typeface="Arial"/>
              </a:rPr>
              <a:t>227</a:t>
            </a:r>
            <a:r>
              <a:rPr kumimoji="0" lang="en-GB" sz="1000" b="0" i="0" u="none" strike="noStrike" kern="1200" cap="none" spc="0" normalizeH="0" baseline="0" noProof="0" dirty="0">
                <a:ln>
                  <a:noFill/>
                </a:ln>
                <a:solidFill>
                  <a:srgbClr val="1E1541"/>
                </a:solidFill>
                <a:effectLst/>
                <a:uLnTx/>
                <a:uFillTx/>
                <a:latin typeface="Arial"/>
                <a:ea typeface="+mn-ea"/>
                <a:cs typeface="+mn-cs"/>
              </a:rPr>
              <a:t>. </a:t>
            </a:r>
            <a:endParaRPr kumimoji="0" lang="en-US" sz="1000" b="0" i="0" u="none" strike="noStrike" kern="1200" cap="none" spc="0" normalizeH="0" baseline="0" noProof="0" dirty="0">
              <a:ln>
                <a:noFill/>
              </a:ln>
              <a:solidFill>
                <a:srgbClr val="1E1541"/>
              </a:solidFill>
              <a:effectLst/>
              <a:uLnTx/>
              <a:uFillTx/>
              <a:latin typeface="Arial"/>
              <a:ea typeface="+mn-ea"/>
              <a:cs typeface="+mn-cs"/>
            </a:endParaRPr>
          </a:p>
        </p:txBody>
      </p:sp>
    </p:spTree>
    <p:extLst>
      <p:ext uri="{BB962C8B-B14F-4D97-AF65-F5344CB8AC3E}">
        <p14:creationId xmlns:p14="http://schemas.microsoft.com/office/powerpoint/2010/main" val="26360873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2432" y="177677"/>
            <a:ext cx="11675852" cy="671807"/>
          </a:xfrm>
        </p:spPr>
        <p:txBody>
          <a:bodyPr>
            <a:normAutofit fontScale="90000"/>
          </a:bodyPr>
          <a:lstStyle/>
          <a:p>
            <a:r>
              <a:rPr lang="en-GB" dirty="0"/>
              <a:t>Type of accommodation for next trip intended in Wales – Summer 2025 vs 2024</a:t>
            </a:r>
          </a:p>
        </p:txBody>
      </p:sp>
      <p:sp>
        <p:nvSpPr>
          <p:cNvPr id="3" name="Text Placeholder 2"/>
          <p:cNvSpPr>
            <a:spLocks noGrp="1"/>
          </p:cNvSpPr>
          <p:nvPr>
            <p:ph type="body" sz="quarter" idx="10"/>
          </p:nvPr>
        </p:nvSpPr>
        <p:spPr>
          <a:xfrm>
            <a:off x="402432" y="993337"/>
            <a:ext cx="11696309" cy="967710"/>
          </a:xfrm>
        </p:spPr>
        <p:txBody>
          <a:bodyPr/>
          <a:lstStyle/>
          <a:p>
            <a:pPr marL="228594" indent="-228594">
              <a:buFont typeface="Arial" panose="020B0604020202020204" pitchFamily="34" charset="0"/>
              <a:buChar char="•"/>
            </a:pPr>
            <a:r>
              <a:rPr lang="en-GB" sz="1400" dirty="0">
                <a:solidFill>
                  <a:srgbClr val="000000"/>
                </a:solidFill>
              </a:rPr>
              <a:t>‘Hotel/Motel/Inn’ is the most likely accommodation type for a Wales trip during the Summer period in 2025 (41%).This is followed by ‘Staying in a rented house/ cottage/ flat/apartment or similar’ which is a new code since last year. </a:t>
            </a:r>
          </a:p>
          <a:p>
            <a:pPr marL="228594" indent="-228594">
              <a:buFont typeface="Arial" panose="020B0604020202020204" pitchFamily="34" charset="0"/>
              <a:buChar char="•"/>
            </a:pPr>
            <a:endParaRPr lang="en-GB" sz="1400" dirty="0">
              <a:solidFill>
                <a:srgbClr val="000000"/>
              </a:solidFill>
            </a:endParaRPr>
          </a:p>
          <a:p>
            <a:pPr marL="228594" indent="-228594">
              <a:buFont typeface="Arial" panose="020B0604020202020204" pitchFamily="34" charset="0"/>
              <a:buChar char="•"/>
            </a:pPr>
            <a:r>
              <a:rPr lang="en-GB" sz="1400" dirty="0">
                <a:solidFill>
                  <a:srgbClr val="000000"/>
                </a:solidFill>
              </a:rPr>
              <a:t>Fewer adults took a trip in a ‘static caravan – not owned by you’ in Summer 2025, while all other accommodation types are in line with 2025.</a:t>
            </a:r>
          </a:p>
        </p:txBody>
      </p:sp>
      <p:graphicFrame>
        <p:nvGraphicFramePr>
          <p:cNvPr id="11" name="Chart Placeholder 7" descr="Bar chart comparing accommodation choices for trips taken to Wales in summer 2024 and 2025. Hotels remain the most popular option, increasing from 36% in 2024 to 41% in 2025. Staying in a rented house, cottage, or apartment shows strong growth, reaching 38% in 2025. Guest houses and bed &amp; breakfasts are stable (17% vs 16%), while static caravans decline from 18% to 14%. Other options such as staying in someone else’s home (13% vs 11%), friends or relatives’ homes (12% vs 11%), serviced apartments (12% vs 9%), touring caravans (9% vs 8%), tents (4% vs 8%), and campervans (6% vs 5%) remain less common. Overall, hotels and rented properties dominate, with a clear upward trend for self-catering accommodation."/>
          <p:cNvGraphicFramePr>
            <a:graphicFrameLocks/>
          </p:cNvGraphicFramePr>
          <p:nvPr>
            <p:extLst>
              <p:ext uri="{D42A27DB-BD31-4B8C-83A1-F6EECF244321}">
                <p14:modId xmlns:p14="http://schemas.microsoft.com/office/powerpoint/2010/main" val="499444269"/>
              </p:ext>
            </p:extLst>
          </p:nvPr>
        </p:nvGraphicFramePr>
        <p:xfrm>
          <a:off x="557058" y="2104900"/>
          <a:ext cx="11077883" cy="3950412"/>
        </p:xfrm>
        <a:graphic>
          <a:graphicData uri="http://schemas.openxmlformats.org/drawingml/2006/chart">
            <c:chart xmlns:c="http://schemas.openxmlformats.org/drawingml/2006/chart" xmlns:r="http://schemas.openxmlformats.org/officeDocument/2006/relationships" r:id="rId3"/>
          </a:graphicData>
        </a:graphic>
      </p:graphicFrame>
      <p:sp>
        <p:nvSpPr>
          <p:cNvPr id="9" name="Footer Placeholder 5"/>
          <p:cNvSpPr>
            <a:spLocks noGrp="1"/>
          </p:cNvSpPr>
          <p:nvPr>
            <p:ph type="ftr" sz="quarter" idx="4294967295"/>
          </p:nvPr>
        </p:nvSpPr>
        <p:spPr>
          <a:xfrm>
            <a:off x="120463" y="5864663"/>
            <a:ext cx="10830303" cy="414132"/>
          </a:xfrm>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1E1541"/>
                </a:solidFill>
                <a:effectLst/>
                <a:uLnTx/>
                <a:uFillTx/>
                <a:latin typeface="Arial"/>
                <a:ea typeface="+mn-ea"/>
                <a:cs typeface="+mn-cs"/>
              </a:rPr>
              <a:t>VB6a. What type/s of accommodation do you expect to be staying in during your UK trip in &lt;insert month&gt;?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1E1541"/>
                </a:solidFill>
                <a:effectLst/>
                <a:uLnTx/>
                <a:uFillTx/>
                <a:latin typeface="Arial"/>
                <a:ea typeface="+mn-ea"/>
                <a:cs typeface="+mn-cs"/>
              </a:rPr>
              <a:t>Base: All Wales summer intenders. April-June 2025 = 262; 2024 = </a:t>
            </a:r>
            <a:r>
              <a:rPr lang="en-GB" sz="1000" dirty="0">
                <a:solidFill>
                  <a:srgbClr val="1E1541"/>
                </a:solidFill>
                <a:latin typeface="Arial"/>
              </a:rPr>
              <a:t>227</a:t>
            </a:r>
            <a:r>
              <a:rPr kumimoji="0" lang="en-GB" sz="1000" b="0" i="0" u="none" strike="noStrike" kern="1200" cap="none" spc="0" normalizeH="0" baseline="0" noProof="0" dirty="0">
                <a:ln>
                  <a:noFill/>
                </a:ln>
                <a:solidFill>
                  <a:srgbClr val="1E1541"/>
                </a:solidFill>
                <a:effectLst/>
                <a:uLnTx/>
                <a:uFillTx/>
                <a:latin typeface="Arial"/>
                <a:ea typeface="+mn-ea"/>
                <a:cs typeface="+mn-cs"/>
              </a:rPr>
              <a:t>. *Please note that the codes changed since 2024, with the removal of  Farmhouse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1E1541"/>
                </a:solidFill>
                <a:effectLst/>
                <a:uLnTx/>
                <a:uFillTx/>
                <a:latin typeface="Arial"/>
                <a:ea typeface="+mn-ea"/>
                <a:cs typeface="+mn-cs"/>
              </a:rPr>
              <a:t>Staying in a rented flat/apartment or similar, Stayed in a rented house/cottage/lodge or similar. In someone else’s home on a commercial basis – rental of room only (e.g. </a:t>
            </a:r>
            <a:r>
              <a:rPr kumimoji="0" lang="en-GB" sz="1000" b="0" i="0" u="none" strike="noStrike" kern="1200" cap="none" spc="0" normalizeH="0" baseline="0" noProof="0" dirty="0" err="1">
                <a:ln>
                  <a:noFill/>
                </a:ln>
                <a:solidFill>
                  <a:srgbClr val="1E1541"/>
                </a:solidFill>
                <a:effectLst/>
                <a:uLnTx/>
                <a:uFillTx/>
                <a:latin typeface="Arial"/>
                <a:ea typeface="+mn-ea"/>
                <a:cs typeface="+mn-cs"/>
              </a:rPr>
              <a:t>AirBnB</a:t>
            </a:r>
            <a:r>
              <a:rPr kumimoji="0" lang="en-GB" sz="1000" b="0" i="0" u="none" strike="noStrike" kern="1200" cap="none" spc="0" normalizeH="0" baseline="0" noProof="0" dirty="0">
                <a:ln>
                  <a:noFill/>
                </a:ln>
                <a:solidFill>
                  <a:srgbClr val="1E1541"/>
                </a:solidFill>
                <a:effectLst/>
                <a:uLnTx/>
                <a:uFillTx/>
                <a:latin typeface="Arial"/>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1E1541"/>
                </a:solidFill>
                <a:effectLst/>
                <a:uLnTx/>
                <a:uFillTx/>
                <a:latin typeface="Arial"/>
                <a:ea typeface="+mn-ea"/>
                <a:cs typeface="+mn-cs"/>
              </a:rPr>
              <a:t>In someone else’s home on a commercial basis – rental of full property (e.g. </a:t>
            </a:r>
            <a:r>
              <a:rPr kumimoji="0" lang="en-GB" sz="1000" b="0" i="0" u="none" strike="noStrike" kern="1200" cap="none" spc="0" normalizeH="0" baseline="0" noProof="0" dirty="0" err="1">
                <a:ln>
                  <a:noFill/>
                </a:ln>
                <a:solidFill>
                  <a:srgbClr val="1E1541"/>
                </a:solidFill>
                <a:effectLst/>
                <a:uLnTx/>
                <a:uFillTx/>
                <a:latin typeface="Arial"/>
                <a:ea typeface="+mn-ea"/>
                <a:cs typeface="+mn-cs"/>
              </a:rPr>
              <a:t>AirBnB</a:t>
            </a:r>
            <a:r>
              <a:rPr kumimoji="0" lang="en-GB" sz="1000" b="0" i="0" u="none" strike="noStrike" kern="1200" cap="none" spc="0" normalizeH="0" baseline="0" noProof="0" dirty="0">
                <a:ln>
                  <a:noFill/>
                </a:ln>
                <a:solidFill>
                  <a:srgbClr val="1E1541"/>
                </a:solidFill>
                <a:effectLst/>
                <a:uLnTx/>
                <a:uFillTx/>
                <a:latin typeface="Arial"/>
                <a:ea typeface="+mn-ea"/>
                <a:cs typeface="+mn-cs"/>
              </a:rPr>
              <a:t>). Staying in a rented house/ cottage/ flat/apartment or similar was added.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1E1541"/>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1E1541"/>
              </a:solidFill>
              <a:effectLst/>
              <a:uLnTx/>
              <a:uFillTx/>
              <a:latin typeface="Arial"/>
              <a:ea typeface="+mn-ea"/>
              <a:cs typeface="+mn-cs"/>
            </a:endParaRPr>
          </a:p>
        </p:txBody>
      </p:sp>
    </p:spTree>
    <p:extLst>
      <p:ext uri="{BB962C8B-B14F-4D97-AF65-F5344CB8AC3E}">
        <p14:creationId xmlns:p14="http://schemas.microsoft.com/office/powerpoint/2010/main" val="7812252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889" y="132549"/>
            <a:ext cx="11675852" cy="671807"/>
          </a:xfrm>
        </p:spPr>
        <p:txBody>
          <a:bodyPr>
            <a:normAutofit fontScale="90000"/>
          </a:bodyPr>
          <a:lstStyle/>
          <a:p>
            <a:r>
              <a:rPr lang="en-GB" dirty="0"/>
              <a:t>Main mode of transport for next trip intended in Wales – Summer 2025 vs 2024</a:t>
            </a:r>
          </a:p>
        </p:txBody>
      </p:sp>
      <p:sp>
        <p:nvSpPr>
          <p:cNvPr id="3" name="Text Placeholder 2"/>
          <p:cNvSpPr>
            <a:spLocks noGrp="1"/>
          </p:cNvSpPr>
          <p:nvPr>
            <p:ph type="body" sz="quarter" idx="10"/>
          </p:nvPr>
        </p:nvSpPr>
        <p:spPr>
          <a:xfrm>
            <a:off x="402432" y="1006473"/>
            <a:ext cx="11696309" cy="1000960"/>
          </a:xfrm>
        </p:spPr>
        <p:txBody>
          <a:bodyPr/>
          <a:lstStyle/>
          <a:p>
            <a:pPr marL="228594" indent="-228594">
              <a:buFont typeface="Arial" panose="020B0604020202020204" pitchFamily="34" charset="0"/>
              <a:buChar char="•"/>
            </a:pPr>
            <a:r>
              <a:rPr lang="en-GB" sz="1600" dirty="0"/>
              <a:t>Aligning with destination type intention, given the dominance of rural destinations, Wales Summer trip intenders are most likely to travel to their destination using their own car – 64%, somewhat aligning with intentions stated last year. </a:t>
            </a:r>
          </a:p>
        </p:txBody>
      </p:sp>
      <p:graphicFrame>
        <p:nvGraphicFramePr>
          <p:cNvPr id="11" name="Chart Placeholder 7" descr="Bar chart showing main mode of transport for Wales summer trip intentions in 2024 and 2025. Own car is the dominant choice, increasing slightly from 61% in 2024 to 64% in 2025. Train usage remains stable at 17% in 2024 and 16% in 2025. Plane travel rises from 4% to 6%, while hired car decreases from 5% to 4%. Private coach or bus shows a small increase from 1% to 3%. Overall, private car travel overwhelmingly dominates, with minimal reliance on public or shared transport."/>
          <p:cNvGraphicFramePr>
            <a:graphicFrameLocks/>
          </p:cNvGraphicFramePr>
          <p:nvPr>
            <p:extLst>
              <p:ext uri="{D42A27DB-BD31-4B8C-83A1-F6EECF244321}">
                <p14:modId xmlns:p14="http://schemas.microsoft.com/office/powerpoint/2010/main" val="4247639152"/>
              </p:ext>
            </p:extLst>
          </p:nvPr>
        </p:nvGraphicFramePr>
        <p:xfrm>
          <a:off x="620959" y="1752762"/>
          <a:ext cx="11259251" cy="4098765"/>
        </p:xfrm>
        <a:graphic>
          <a:graphicData uri="http://schemas.openxmlformats.org/drawingml/2006/chart">
            <c:chart xmlns:c="http://schemas.openxmlformats.org/drawingml/2006/chart" xmlns:r="http://schemas.openxmlformats.org/officeDocument/2006/relationships" r:id="rId3"/>
          </a:graphicData>
        </a:graphic>
      </p:graphicFrame>
      <p:sp>
        <p:nvSpPr>
          <p:cNvPr id="9" name="Footer Placeholder 5"/>
          <p:cNvSpPr>
            <a:spLocks noGrp="1"/>
          </p:cNvSpPr>
          <p:nvPr>
            <p:ph type="ftr" sz="quarter" idx="4294967295"/>
          </p:nvPr>
        </p:nvSpPr>
        <p:spPr>
          <a:xfrm>
            <a:off x="290611" y="6053644"/>
            <a:ext cx="9505948" cy="413798"/>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1E1541"/>
                </a:solidFill>
                <a:effectLst/>
                <a:uLnTx/>
                <a:uFillTx/>
                <a:latin typeface="Arial"/>
                <a:ea typeface="+mn-ea"/>
                <a:cs typeface="+mn-cs"/>
              </a:rPr>
              <a:t>VB4c. What do you anticipate being the main mode of travel to your next UK holiday or short break destination in &lt;INSERT MONTH FROM VB2A&gt;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1E1541"/>
                </a:solidFill>
                <a:effectLst/>
                <a:uLnTx/>
                <a:uFillTx/>
                <a:latin typeface="Arial"/>
                <a:ea typeface="+mn-ea"/>
                <a:cs typeface="+mn-cs"/>
              </a:rPr>
              <a:t>Base: All Wales summer intenders. April-June 2025 = </a:t>
            </a:r>
            <a:r>
              <a:rPr lang="en-GB" sz="1000" dirty="0">
                <a:solidFill>
                  <a:srgbClr val="1E1541"/>
                </a:solidFill>
                <a:latin typeface="Arial"/>
              </a:rPr>
              <a:t>262</a:t>
            </a:r>
            <a:r>
              <a:rPr kumimoji="0" lang="en-GB" sz="1000" b="0" i="0" u="none" strike="noStrike" kern="1200" cap="none" spc="0" normalizeH="0" baseline="0" noProof="0" dirty="0">
                <a:ln>
                  <a:noFill/>
                </a:ln>
                <a:solidFill>
                  <a:srgbClr val="1E1541"/>
                </a:solidFill>
                <a:effectLst/>
                <a:uLnTx/>
                <a:uFillTx/>
                <a:latin typeface="Arial"/>
                <a:ea typeface="+mn-ea"/>
                <a:cs typeface="+mn-cs"/>
              </a:rPr>
              <a:t>; 2024 = </a:t>
            </a:r>
            <a:r>
              <a:rPr lang="en-GB" sz="1000" dirty="0">
                <a:solidFill>
                  <a:srgbClr val="1E1541"/>
                </a:solidFill>
                <a:latin typeface="Arial"/>
              </a:rPr>
              <a:t>227</a:t>
            </a:r>
            <a:r>
              <a:rPr kumimoji="0" lang="en-GB" sz="1000" b="0" i="0" u="none" strike="noStrike" kern="1200" cap="none" spc="0" normalizeH="0" baseline="0" noProof="0" dirty="0">
                <a:ln>
                  <a:noFill/>
                </a:ln>
                <a:solidFill>
                  <a:srgbClr val="1E1541"/>
                </a:solidFill>
                <a:effectLst/>
                <a:uLnTx/>
                <a:uFillTx/>
                <a:latin typeface="Arial"/>
                <a:ea typeface="+mn-ea"/>
                <a:cs typeface="+mn-cs"/>
              </a:rPr>
              <a:t>. </a:t>
            </a:r>
            <a:endParaRPr kumimoji="0" lang="en-US" sz="1000" b="0" i="0" u="none" strike="noStrike" kern="1200" cap="none" spc="0" normalizeH="0" baseline="0" noProof="0" dirty="0">
              <a:ln>
                <a:noFill/>
              </a:ln>
              <a:solidFill>
                <a:srgbClr val="1E1541"/>
              </a:solidFill>
              <a:effectLst/>
              <a:uLnTx/>
              <a:uFillTx/>
              <a:latin typeface="Arial"/>
              <a:ea typeface="+mn-ea"/>
              <a:cs typeface="+mn-cs"/>
            </a:endParaRPr>
          </a:p>
        </p:txBody>
      </p:sp>
    </p:spTree>
    <p:extLst>
      <p:ext uri="{BB962C8B-B14F-4D97-AF65-F5344CB8AC3E}">
        <p14:creationId xmlns:p14="http://schemas.microsoft.com/office/powerpoint/2010/main" val="17153094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889" y="263487"/>
            <a:ext cx="11675852" cy="671807"/>
          </a:xfrm>
        </p:spPr>
        <p:txBody>
          <a:bodyPr>
            <a:normAutofit fontScale="90000"/>
          </a:bodyPr>
          <a:lstStyle/>
          <a:p>
            <a:r>
              <a:rPr lang="en-GB" dirty="0"/>
              <a:t>Make-up of visitor party for next trip intended in Wales – Summer 2025 vs 2024</a:t>
            </a:r>
          </a:p>
        </p:txBody>
      </p:sp>
      <p:sp>
        <p:nvSpPr>
          <p:cNvPr id="3" name="Text Placeholder 2"/>
          <p:cNvSpPr>
            <a:spLocks noGrp="1"/>
          </p:cNvSpPr>
          <p:nvPr>
            <p:ph type="body" sz="quarter" idx="10"/>
          </p:nvPr>
        </p:nvSpPr>
        <p:spPr>
          <a:xfrm>
            <a:off x="422889" y="1071340"/>
            <a:ext cx="11675852" cy="1347920"/>
          </a:xfrm>
        </p:spPr>
        <p:txBody>
          <a:bodyPr/>
          <a:lstStyle/>
          <a:p>
            <a:pPr marL="228594" indent="-228594">
              <a:buFont typeface="Arial" panose="020B0604020202020204" pitchFamily="34" charset="0"/>
              <a:buChar char="•"/>
            </a:pPr>
            <a:r>
              <a:rPr lang="en-GB" sz="1600" dirty="0"/>
              <a:t>Amongst Wales intenders, a ‘partner’ is the most common accompanying party member for a trip (at 71%), followed by ‘child, grandchild or young adults with parents’ (at 45%). A notable minority of Wales intenders are also likely to travel with ‘other members of family’ (14%).</a:t>
            </a:r>
          </a:p>
        </p:txBody>
      </p:sp>
      <p:graphicFrame>
        <p:nvGraphicFramePr>
          <p:cNvPr id="8" name="Chart Placeholder 7" descr="Bar chart showing visitor party make-up for Wales summer trip intenders in 2024 and 2025. Traveling with a partner is the most common, rising from 62% in 2024 to 71% in 2025. Traveling with children or young adults also increased from 38% to 45%. Friends declined from 19% to 14%, while other family members rose slightly from 9% to 14%. Older adults with parents decreased from 9% to 7%, and traveling with pets remained similar (11% vs 10%). Solo travel intentions are low but slightly higher in 2025 (5% vs 4%). Overall, Wales trips are increasingly family- and couple-oriented, with less emphasis on friends or solo travel."/>
          <p:cNvGraphicFramePr>
            <a:graphicFrameLocks noGrp="1"/>
          </p:cNvGraphicFramePr>
          <p:nvPr>
            <p:ph type="chart" sz="quarter" idx="4294967295"/>
            <p:extLst>
              <p:ext uri="{D42A27DB-BD31-4B8C-83A1-F6EECF244321}">
                <p14:modId xmlns:p14="http://schemas.microsoft.com/office/powerpoint/2010/main" val="2480275762"/>
              </p:ext>
            </p:extLst>
          </p:nvPr>
        </p:nvGraphicFramePr>
        <p:xfrm>
          <a:off x="573935" y="2166730"/>
          <a:ext cx="10363200" cy="3755976"/>
        </p:xfrm>
        <a:graphic>
          <a:graphicData uri="http://schemas.openxmlformats.org/drawingml/2006/chart">
            <c:chart xmlns:c="http://schemas.openxmlformats.org/drawingml/2006/chart" xmlns:r="http://schemas.openxmlformats.org/officeDocument/2006/relationships" r:id="rId3"/>
          </a:graphicData>
        </a:graphic>
      </p:graphicFrame>
      <p:sp>
        <p:nvSpPr>
          <p:cNvPr id="7" name="Footer Placeholder 5"/>
          <p:cNvSpPr txBox="1">
            <a:spLocks/>
          </p:cNvSpPr>
          <p:nvPr/>
        </p:nvSpPr>
        <p:spPr>
          <a:xfrm>
            <a:off x="299991" y="6066281"/>
            <a:ext cx="9531351" cy="528232"/>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1E1541"/>
                </a:solidFill>
                <a:effectLst/>
                <a:uLnTx/>
                <a:uFillTx/>
                <a:latin typeface="Arial"/>
                <a:ea typeface="+mn-ea"/>
                <a:cs typeface="+mn-cs"/>
              </a:rPr>
              <a:t>QVB4d. With whom are you likely to be spending your holiday?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1E1541"/>
                </a:solidFill>
                <a:effectLst/>
                <a:uLnTx/>
                <a:uFillTx/>
                <a:latin typeface="Arial"/>
                <a:ea typeface="+mn-ea"/>
                <a:cs typeface="+mn-cs"/>
              </a:rPr>
              <a:t>Base: All Wales summer intenders. April-June 2025 = </a:t>
            </a:r>
            <a:r>
              <a:rPr lang="en-GB" sz="1000" dirty="0">
                <a:solidFill>
                  <a:srgbClr val="1E1541"/>
                </a:solidFill>
                <a:latin typeface="Arial"/>
              </a:rPr>
              <a:t>262</a:t>
            </a:r>
            <a:r>
              <a:rPr kumimoji="0" lang="en-GB" sz="1000" b="0" i="0" u="none" strike="noStrike" kern="1200" cap="none" spc="0" normalizeH="0" baseline="0" noProof="0" dirty="0">
                <a:ln>
                  <a:noFill/>
                </a:ln>
                <a:solidFill>
                  <a:srgbClr val="1E1541"/>
                </a:solidFill>
                <a:effectLst/>
                <a:uLnTx/>
                <a:uFillTx/>
                <a:latin typeface="Arial"/>
                <a:ea typeface="+mn-ea"/>
                <a:cs typeface="+mn-cs"/>
              </a:rPr>
              <a:t>; 2024 = </a:t>
            </a:r>
            <a:r>
              <a:rPr lang="en-GB" sz="1000" dirty="0">
                <a:solidFill>
                  <a:srgbClr val="1E1541"/>
                </a:solidFill>
                <a:latin typeface="Arial"/>
              </a:rPr>
              <a:t>227</a:t>
            </a:r>
            <a:r>
              <a:rPr kumimoji="0" lang="en-GB" sz="1000" b="0" i="0" u="none" strike="noStrike" kern="1200" cap="none" spc="0" normalizeH="0" baseline="0" noProof="0" dirty="0">
                <a:ln>
                  <a:noFill/>
                </a:ln>
                <a:solidFill>
                  <a:srgbClr val="1E1541"/>
                </a:solidFill>
                <a:effectLst/>
                <a:uLnTx/>
                <a:uFillTx/>
                <a:latin typeface="Arial"/>
                <a:ea typeface="+mn-ea"/>
                <a:cs typeface="+mn-cs"/>
              </a:rPr>
              <a:t>. </a:t>
            </a:r>
            <a:endParaRPr kumimoji="0" lang="en-US" sz="1000" b="0" i="0" u="none" strike="noStrike" kern="1200" cap="none" spc="0" normalizeH="0" baseline="0" noProof="0" dirty="0">
              <a:ln>
                <a:noFill/>
              </a:ln>
              <a:solidFill>
                <a:srgbClr val="1E1541"/>
              </a:solidFill>
              <a:effectLst/>
              <a:uLnTx/>
              <a:uFillTx/>
              <a:latin typeface="Arial"/>
              <a:ea typeface="+mn-ea"/>
              <a:cs typeface="+mn-cs"/>
            </a:endParaRPr>
          </a:p>
        </p:txBody>
      </p:sp>
    </p:spTree>
    <p:extLst>
      <p:ext uri="{BB962C8B-B14F-4D97-AF65-F5344CB8AC3E}">
        <p14:creationId xmlns:p14="http://schemas.microsoft.com/office/powerpoint/2010/main" val="17580121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889" y="244703"/>
            <a:ext cx="11675852" cy="671807"/>
          </a:xfrm>
        </p:spPr>
        <p:txBody>
          <a:bodyPr>
            <a:normAutofit fontScale="90000"/>
          </a:bodyPr>
          <a:lstStyle/>
          <a:p>
            <a:r>
              <a:rPr lang="en-GB" dirty="0"/>
              <a:t>Length of trip for next trip intended in Wales – Summer 2025 vs 2024</a:t>
            </a:r>
          </a:p>
        </p:txBody>
      </p:sp>
      <p:sp>
        <p:nvSpPr>
          <p:cNvPr id="3" name="Text Placeholder 2"/>
          <p:cNvSpPr>
            <a:spLocks noGrp="1"/>
          </p:cNvSpPr>
          <p:nvPr>
            <p:ph type="body" sz="quarter" idx="10"/>
          </p:nvPr>
        </p:nvSpPr>
        <p:spPr>
          <a:xfrm>
            <a:off x="498315" y="1096490"/>
            <a:ext cx="11219203" cy="671807"/>
          </a:xfrm>
        </p:spPr>
        <p:txBody>
          <a:bodyPr/>
          <a:lstStyle/>
          <a:p>
            <a:pPr marL="228594" indent="-228594">
              <a:buFont typeface="Arial" panose="020B0604020202020204" pitchFamily="34" charset="0"/>
              <a:buChar char="•"/>
            </a:pPr>
            <a:r>
              <a:rPr lang="en-GB" sz="1600" dirty="0"/>
              <a:t>More than half of Wales Summer intenders are anticipating their Wales summer trip to be a longer break, while last Summer intentions were higher for shorter trips. </a:t>
            </a:r>
          </a:p>
        </p:txBody>
      </p:sp>
      <p:graphicFrame>
        <p:nvGraphicFramePr>
          <p:cNvPr id="4" name="Chart Placeholder 7" descr="Stacked bar chart comparing intended length of Wales summer trips in 2024 and 2025. In 2024, 51% of intenders planned short breaks of 1–3 nights, 46% planned longer trips of 4+ nights, and 3% were unsure. In 2025, short breaks decreased to 41%, while longer trips increased to 56%, with 4% unsure. Overall, there is a clear shift toward longer stays in Wales for summer trips.">
            <a:extLst>
              <a:ext uri="{FF2B5EF4-FFF2-40B4-BE49-F238E27FC236}">
                <a16:creationId xmlns:a16="http://schemas.microsoft.com/office/drawing/2014/main" id="{7CD5980E-8EDF-2D97-FDCB-9CE03D8C2945}"/>
              </a:ext>
            </a:extLst>
          </p:cNvPr>
          <p:cNvGraphicFramePr>
            <a:graphicFrameLocks/>
          </p:cNvGraphicFramePr>
          <p:nvPr>
            <p:extLst>
              <p:ext uri="{D42A27DB-BD31-4B8C-83A1-F6EECF244321}">
                <p14:modId xmlns:p14="http://schemas.microsoft.com/office/powerpoint/2010/main" val="3268157844"/>
              </p:ext>
            </p:extLst>
          </p:nvPr>
        </p:nvGraphicFramePr>
        <p:xfrm>
          <a:off x="547134" y="2133600"/>
          <a:ext cx="11170384" cy="3736258"/>
        </p:xfrm>
        <a:graphic>
          <a:graphicData uri="http://schemas.openxmlformats.org/drawingml/2006/chart">
            <c:chart xmlns:c="http://schemas.openxmlformats.org/drawingml/2006/chart" xmlns:r="http://schemas.openxmlformats.org/officeDocument/2006/relationships" r:id="rId3"/>
          </a:graphicData>
        </a:graphic>
      </p:graphicFrame>
      <p:sp>
        <p:nvSpPr>
          <p:cNvPr id="7" name="Footer Placeholder 5"/>
          <p:cNvSpPr txBox="1">
            <a:spLocks/>
          </p:cNvSpPr>
          <p:nvPr/>
        </p:nvSpPr>
        <p:spPr>
          <a:xfrm>
            <a:off x="241443" y="5971045"/>
            <a:ext cx="8288770" cy="528232"/>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1E1541"/>
                </a:solidFill>
                <a:effectLst/>
                <a:uLnTx/>
                <a:uFillTx/>
                <a:latin typeface="Arial"/>
                <a:ea typeface="+mn-ea"/>
                <a:cs typeface="+mn-cs"/>
              </a:rPr>
              <a:t>VB3. Is this next trip in &lt;INSERT MONTH FROM VB2A&gt; likely to be a short break (1-3 nights) or a holiday (4+ nights)? VB6f.  And which of the following best describes the purpose/s of this trip?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1E1541"/>
                </a:solidFill>
                <a:effectLst/>
                <a:uLnTx/>
                <a:uFillTx/>
                <a:latin typeface="Arial"/>
                <a:ea typeface="+mn-ea"/>
                <a:cs typeface="+mn-cs"/>
              </a:rPr>
              <a:t>Base: All Wales summer intenders. April-June 2025 = </a:t>
            </a:r>
            <a:r>
              <a:rPr lang="en-GB" sz="1000" dirty="0">
                <a:solidFill>
                  <a:srgbClr val="1E1541"/>
                </a:solidFill>
                <a:latin typeface="Arial"/>
              </a:rPr>
              <a:t>262</a:t>
            </a:r>
            <a:r>
              <a:rPr kumimoji="0" lang="en-GB" sz="1000" b="0" i="0" u="none" strike="noStrike" kern="1200" cap="none" spc="0" normalizeH="0" baseline="0" noProof="0" dirty="0">
                <a:ln>
                  <a:noFill/>
                </a:ln>
                <a:solidFill>
                  <a:srgbClr val="1E1541"/>
                </a:solidFill>
                <a:effectLst/>
                <a:uLnTx/>
                <a:uFillTx/>
                <a:latin typeface="Arial"/>
                <a:ea typeface="+mn-ea"/>
                <a:cs typeface="+mn-cs"/>
              </a:rPr>
              <a:t>; 2024 = </a:t>
            </a:r>
            <a:r>
              <a:rPr lang="en-GB" sz="1000" dirty="0">
                <a:solidFill>
                  <a:srgbClr val="1E1541"/>
                </a:solidFill>
                <a:latin typeface="Arial"/>
              </a:rPr>
              <a:t>227</a:t>
            </a:r>
            <a:r>
              <a:rPr kumimoji="0" lang="en-GB" sz="1000" b="0" i="0" u="none" strike="noStrike" kern="1200" cap="none" spc="0" normalizeH="0" baseline="0" noProof="0" dirty="0">
                <a:ln>
                  <a:noFill/>
                </a:ln>
                <a:solidFill>
                  <a:srgbClr val="1E1541"/>
                </a:solidFill>
                <a:effectLst/>
                <a:uLnTx/>
                <a:uFillTx/>
                <a:latin typeface="Arial"/>
                <a:ea typeface="+mn-ea"/>
                <a:cs typeface="+mn-cs"/>
              </a:rPr>
              <a:t>. </a:t>
            </a:r>
            <a:endParaRPr kumimoji="0" lang="en-US" sz="1000" b="0" i="0" u="none" strike="noStrike" kern="1200" cap="none" spc="0" normalizeH="0" baseline="0" noProof="0" dirty="0">
              <a:ln>
                <a:noFill/>
              </a:ln>
              <a:solidFill>
                <a:srgbClr val="1E1541"/>
              </a:solidFill>
              <a:effectLst/>
              <a:uLnTx/>
              <a:uFillTx/>
              <a:latin typeface="Arial"/>
              <a:ea typeface="+mn-ea"/>
              <a:cs typeface="+mn-cs"/>
            </a:endParaRP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1E1541"/>
              </a:solidFill>
              <a:effectLst/>
              <a:uLnTx/>
              <a:uFillTx/>
              <a:latin typeface="Arial"/>
              <a:ea typeface="+mn-ea"/>
              <a:cs typeface="+mn-cs"/>
            </a:endParaRPr>
          </a:p>
        </p:txBody>
      </p:sp>
    </p:spTree>
    <p:extLst>
      <p:ext uri="{BB962C8B-B14F-4D97-AF65-F5344CB8AC3E}">
        <p14:creationId xmlns:p14="http://schemas.microsoft.com/office/powerpoint/2010/main" val="16215244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FE1EC-00AB-57A8-15AC-2BB53EE1461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D7A68310-372C-1A6C-92D2-60EAE58BC1C3}"/>
              </a:ext>
            </a:extLst>
          </p:cNvPr>
          <p:cNvSpPr>
            <a:spLocks noGrp="1"/>
          </p:cNvSpPr>
          <p:nvPr>
            <p:ph type="title" idx="4294967295"/>
          </p:nvPr>
        </p:nvSpPr>
        <p:spPr>
          <a:xfrm>
            <a:off x="260350" y="3260725"/>
            <a:ext cx="4148138" cy="3619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5723"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1" i="0" u="none" strike="noStrike" kern="1200" cap="none" spc="0" normalizeH="0" baseline="0" noProof="0" dirty="0">
                <a:ln>
                  <a:noFill/>
                </a:ln>
                <a:solidFill>
                  <a:schemeClr val="bg1"/>
                </a:solidFill>
                <a:effectLst/>
                <a:uLnTx/>
                <a:uFillTx/>
                <a:latin typeface="Arial Black" panose="020B0A04020102020204" pitchFamily="34" charset="0"/>
                <a:ea typeface="+mn-ea"/>
                <a:cs typeface="Dreaming Outloud Pro" panose="03050502040302030504" pitchFamily="66" charset="0"/>
              </a:rPr>
              <a:t>Trip takers – Summer 2025</a:t>
            </a:r>
          </a:p>
        </p:txBody>
      </p:sp>
    </p:spTree>
    <p:extLst>
      <p:ext uri="{BB962C8B-B14F-4D97-AF65-F5344CB8AC3E}">
        <p14:creationId xmlns:p14="http://schemas.microsoft.com/office/powerpoint/2010/main" val="39038810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BD131-A9B4-4241-3463-469EB52692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FF7972-A338-830D-12A1-3E4390D6764A}"/>
              </a:ext>
            </a:extLst>
          </p:cNvPr>
          <p:cNvSpPr>
            <a:spLocks noGrp="1"/>
          </p:cNvSpPr>
          <p:nvPr>
            <p:ph type="title"/>
          </p:nvPr>
        </p:nvSpPr>
        <p:spPr>
          <a:xfrm>
            <a:off x="422888" y="244703"/>
            <a:ext cx="11769111" cy="671807"/>
          </a:xfrm>
        </p:spPr>
        <p:txBody>
          <a:bodyPr>
            <a:normAutofit/>
          </a:bodyPr>
          <a:lstStyle/>
          <a:p>
            <a:r>
              <a:rPr lang="en-GB" dirty="0"/>
              <a:t>Profile of 2025 trip takers - Age</a:t>
            </a:r>
          </a:p>
        </p:txBody>
      </p:sp>
      <p:sp>
        <p:nvSpPr>
          <p:cNvPr id="5" name="Footer Placeholder 5">
            <a:extLst>
              <a:ext uri="{FF2B5EF4-FFF2-40B4-BE49-F238E27FC236}">
                <a16:creationId xmlns:a16="http://schemas.microsoft.com/office/drawing/2014/main" id="{B3BD645F-7C35-472B-C06B-CACEE8FB22CE}"/>
              </a:ext>
            </a:extLst>
          </p:cNvPr>
          <p:cNvSpPr txBox="1">
            <a:spLocks/>
          </p:cNvSpPr>
          <p:nvPr/>
        </p:nvSpPr>
        <p:spPr>
          <a:xfrm>
            <a:off x="273136" y="6085065"/>
            <a:ext cx="10180320" cy="528232"/>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defRPr/>
            </a:pPr>
            <a:r>
              <a:rPr lang="en-GB" sz="1000" dirty="0">
                <a:solidFill>
                  <a:srgbClr val="1E1541"/>
                </a:solidFill>
                <a:latin typeface="Arial" panose="020B0604020202020204" pitchFamily="34" charset="0"/>
                <a:cs typeface="Arial" panose="020B0604020202020204" pitchFamily="34" charset="0"/>
              </a:rPr>
              <a:t>Q2. Which of the following age groups are you in?</a:t>
            </a:r>
            <a:br>
              <a:rPr kumimoji="0" lang="en-GB" sz="1000" b="0" i="0" u="none" strike="noStrike" kern="1200" cap="none" spc="0" normalizeH="0" baseline="0" noProof="0" dirty="0">
                <a:ln>
                  <a:noFill/>
                </a:ln>
                <a:solidFill>
                  <a:srgbClr val="1E1541"/>
                </a:solidFill>
                <a:effectLst/>
                <a:uLnTx/>
                <a:uFillTx/>
                <a:latin typeface="Arial" panose="020B0604020202020204" pitchFamily="34" charset="0"/>
                <a:cs typeface="Arial" panose="020B0604020202020204" pitchFamily="34" charset="0"/>
              </a:rPr>
            </a:br>
            <a:r>
              <a:rPr lang="en-GB" sz="1000" dirty="0">
                <a:solidFill>
                  <a:srgbClr val="1E1541"/>
                </a:solidFill>
                <a:latin typeface="Arial" panose="020B0604020202020204" pitchFamily="34" charset="0"/>
                <a:cs typeface="Arial" panose="020B0604020202020204" pitchFamily="34" charset="0"/>
              </a:rPr>
              <a:t>Base August to October 2025 data: UK Population = 5,266; Summer 2025 trip takers: UK = 939, Wales = 97, England = 716, Scotland = 123;</a:t>
            </a:r>
          </a:p>
          <a:p>
            <a:pPr defTabSz="609585">
              <a:defRPr/>
            </a:pPr>
            <a:r>
              <a:rPr lang="en-GB" sz="1000" dirty="0">
                <a:solidFill>
                  <a:srgbClr val="1E1541"/>
                </a:solidFill>
                <a:latin typeface="Arial" panose="020B0604020202020204" pitchFamily="34" charset="0"/>
                <a:cs typeface="Arial" panose="020B0604020202020204" pitchFamily="34" charset="0"/>
              </a:rPr>
              <a:t>Base August to October 2024 data: UK Population = 5,269; Summer 2025 trip takers: UK = 973, Wales = 102, England = 758, Scotland = 117.</a:t>
            </a:r>
          </a:p>
        </p:txBody>
      </p:sp>
      <p:graphicFrame>
        <p:nvGraphicFramePr>
          <p:cNvPr id="4" name="Chart Placeholder 9" descr="Stacked bar chart comparing age breakdown of UK population and trip-takers for summer 2024 and 2025. For Wales trips in 2025, the largest share is ages 35–44 (23%), followed by 45–54 (20%), 65+ (20%), 55–64 (16%), 25–34 (12%), and 16–24 (9%). Compared to 2024, Wales saw a decline in 65+ visitors (from 28% to 20%) and an increase in 35–44 (from 18% to 23%) and 55–64 (from 11% to 16%). England and Scotland show higher proportions of older visitors (65+), while Wales attracts a more balanced age mix with growth among mid-life segments.">
            <a:extLst>
              <a:ext uri="{FF2B5EF4-FFF2-40B4-BE49-F238E27FC236}">
                <a16:creationId xmlns:a16="http://schemas.microsoft.com/office/drawing/2014/main" id="{0316D0E4-AA13-6940-5F6E-A9D96D5660D0}"/>
              </a:ext>
            </a:extLst>
          </p:cNvPr>
          <p:cNvGraphicFramePr>
            <a:graphicFrameLocks/>
          </p:cNvGraphicFramePr>
          <p:nvPr>
            <p:extLst>
              <p:ext uri="{D42A27DB-BD31-4B8C-83A1-F6EECF244321}">
                <p14:modId xmlns:p14="http://schemas.microsoft.com/office/powerpoint/2010/main" val="1613260090"/>
              </p:ext>
            </p:extLst>
          </p:nvPr>
        </p:nvGraphicFramePr>
        <p:xfrm>
          <a:off x="500372" y="1934620"/>
          <a:ext cx="11018527" cy="3979164"/>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8">
            <a:extLst>
              <a:ext uri="{FF2B5EF4-FFF2-40B4-BE49-F238E27FC236}">
                <a16:creationId xmlns:a16="http://schemas.microsoft.com/office/drawing/2014/main" id="{80ECFFD2-9779-78DF-8970-7DD169CDFC14}"/>
              </a:ext>
              <a:ext uri="{C183D7F6-B498-43B3-948B-1728B52AA6E4}">
                <adec:decorative xmlns:adec="http://schemas.microsoft.com/office/drawing/2017/decorative" val="1"/>
              </a:ext>
            </a:extLst>
          </p:cNvPr>
          <p:cNvSpPr/>
          <p:nvPr/>
        </p:nvSpPr>
        <p:spPr>
          <a:xfrm>
            <a:off x="3978071" y="2812775"/>
            <a:ext cx="992738" cy="2571390"/>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sp>
        <p:nvSpPr>
          <p:cNvPr id="12" name="Rectangle 11">
            <a:extLst>
              <a:ext uri="{FF2B5EF4-FFF2-40B4-BE49-F238E27FC236}">
                <a16:creationId xmlns:a16="http://schemas.microsoft.com/office/drawing/2014/main" id="{00744F86-DA57-886B-A140-D5AE8580040B}"/>
              </a:ext>
            </a:extLst>
          </p:cNvPr>
          <p:cNvSpPr/>
          <p:nvPr/>
        </p:nvSpPr>
        <p:spPr>
          <a:xfrm>
            <a:off x="2178848" y="2462492"/>
            <a:ext cx="4937760" cy="207125"/>
          </a:xfrm>
          <a:prstGeom prst="rect">
            <a:avLst/>
          </a:prstGeom>
          <a:solidFill>
            <a:schemeClr val="accent1">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400">
                <a:ln w="0"/>
                <a:solidFill>
                  <a:schemeClr val="tx1"/>
                </a:solidFill>
                <a:effectLst>
                  <a:outerShdw blurRad="38100" dist="19050" dir="2700000" algn="tl" rotWithShape="0">
                    <a:schemeClr val="dk1">
                      <a:alpha val="40000"/>
                    </a:schemeClr>
                  </a:outerShdw>
                </a:effectLst>
                <a:latin typeface="Arial" panose="020B0604020202020204" pitchFamily="34" charset="0"/>
                <a:ea typeface="Verdana" charset="0"/>
                <a:cs typeface="Arial" panose="020B0604020202020204" pitchFamily="34" charset="0"/>
              </a:rPr>
              <a:t>Summer 2025</a:t>
            </a:r>
          </a:p>
        </p:txBody>
      </p:sp>
      <p:sp>
        <p:nvSpPr>
          <p:cNvPr id="11" name="Rectangle 10">
            <a:extLst>
              <a:ext uri="{FF2B5EF4-FFF2-40B4-BE49-F238E27FC236}">
                <a16:creationId xmlns:a16="http://schemas.microsoft.com/office/drawing/2014/main" id="{1080C57E-D128-F223-7DF5-068E4D598DC2}"/>
              </a:ext>
              <a:ext uri="{C183D7F6-B498-43B3-948B-1728B52AA6E4}">
                <adec:decorative xmlns:adec="http://schemas.microsoft.com/office/drawing/2017/decorative" val="1"/>
              </a:ext>
            </a:extLst>
          </p:cNvPr>
          <p:cNvSpPr/>
          <p:nvPr/>
        </p:nvSpPr>
        <p:spPr>
          <a:xfrm>
            <a:off x="8269670" y="2812774"/>
            <a:ext cx="930392" cy="2571391"/>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sp>
        <p:nvSpPr>
          <p:cNvPr id="13" name="Rectangle 12">
            <a:extLst>
              <a:ext uri="{FF2B5EF4-FFF2-40B4-BE49-F238E27FC236}">
                <a16:creationId xmlns:a16="http://schemas.microsoft.com/office/drawing/2014/main" id="{23DFE45C-0A69-A2E7-111C-CC6C551FC602}"/>
              </a:ext>
            </a:extLst>
          </p:cNvPr>
          <p:cNvSpPr/>
          <p:nvPr/>
        </p:nvSpPr>
        <p:spPr>
          <a:xfrm>
            <a:off x="7116608" y="2462492"/>
            <a:ext cx="4166910" cy="207125"/>
          </a:xfrm>
          <a:prstGeom prst="rect">
            <a:avLst/>
          </a:prstGeom>
          <a:solidFill>
            <a:schemeClr val="tx1">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400" dirty="0">
                <a:ln w="0"/>
                <a:solidFill>
                  <a:schemeClr val="tx1"/>
                </a:solidFill>
                <a:effectLst>
                  <a:outerShdw blurRad="38100" dist="19050" dir="2700000" algn="tl" rotWithShape="0">
                    <a:schemeClr val="dk1">
                      <a:alpha val="40000"/>
                    </a:schemeClr>
                  </a:outerShdw>
                </a:effectLst>
                <a:latin typeface="Arial" panose="020B0604020202020204" pitchFamily="34" charset="0"/>
                <a:ea typeface="Verdana" charset="0"/>
                <a:cs typeface="Arial" panose="020B0604020202020204" pitchFamily="34" charset="0"/>
              </a:rPr>
              <a:t>Summer 2024</a:t>
            </a:r>
          </a:p>
        </p:txBody>
      </p:sp>
      <p:cxnSp>
        <p:nvCxnSpPr>
          <p:cNvPr id="15" name="Straight Connector 14">
            <a:extLst>
              <a:ext uri="{FF2B5EF4-FFF2-40B4-BE49-F238E27FC236}">
                <a16:creationId xmlns:a16="http://schemas.microsoft.com/office/drawing/2014/main" id="{BA053601-01C4-8F45-A5F8-B351989C2454}"/>
              </a:ext>
              <a:ext uri="{C183D7F6-B498-43B3-948B-1728B52AA6E4}">
                <adec:decorative xmlns:adec="http://schemas.microsoft.com/office/drawing/2017/decorative" val="1"/>
              </a:ext>
            </a:extLst>
          </p:cNvPr>
          <p:cNvCxnSpPr>
            <a:cxnSpLocks/>
          </p:cNvCxnSpPr>
          <p:nvPr/>
        </p:nvCxnSpPr>
        <p:spPr>
          <a:xfrm flipV="1">
            <a:off x="7116608" y="2669617"/>
            <a:ext cx="0" cy="2643528"/>
          </a:xfrm>
          <a:prstGeom prst="line">
            <a:avLst/>
          </a:prstGeom>
          <a:ln w="9525" cmpd="sng">
            <a:solidFill>
              <a:schemeClr val="tx2"/>
            </a:solidFill>
            <a:prstDash val="dash"/>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4" name="Text Placeholder 2">
            <a:extLst>
              <a:ext uri="{FF2B5EF4-FFF2-40B4-BE49-F238E27FC236}">
                <a16:creationId xmlns:a16="http://schemas.microsoft.com/office/drawing/2014/main" id="{C2837139-21A4-434E-9549-074762412370}"/>
              </a:ext>
            </a:extLst>
          </p:cNvPr>
          <p:cNvSpPr>
            <a:spLocks noGrp="1"/>
          </p:cNvSpPr>
          <p:nvPr>
            <p:ph type="body" sz="quarter" idx="10"/>
          </p:nvPr>
        </p:nvSpPr>
        <p:spPr>
          <a:xfrm>
            <a:off x="422888" y="719484"/>
            <a:ext cx="11696309" cy="1000960"/>
          </a:xfrm>
        </p:spPr>
        <p:txBody>
          <a:bodyPr/>
          <a:lstStyle/>
          <a:p>
            <a:pPr marL="228594" indent="-228594">
              <a:buFont typeface="Arial" panose="020B0604020202020204" pitchFamily="34" charset="0"/>
              <a:buChar char="•"/>
            </a:pPr>
            <a:r>
              <a:rPr lang="en-GB" sz="1400" dirty="0"/>
              <a:t>In Summer 2025, Wales attracts a higher share of those aged 35-44 compared to the UK average, while the share of younger visitors (34 and under) is lower in Wales.</a:t>
            </a:r>
          </a:p>
          <a:p>
            <a:pPr marL="228594" indent="-228594">
              <a:buFont typeface="Arial" panose="020B0604020202020204" pitchFamily="34" charset="0"/>
              <a:buChar char="•"/>
            </a:pPr>
            <a:r>
              <a:rPr lang="en-GB" sz="1400" dirty="0"/>
              <a:t>Comparing to other nations, the split of ages is relatively even for Wales trip takers, while England and Scotland trip takers index higher on ages 65+</a:t>
            </a:r>
          </a:p>
          <a:p>
            <a:pPr marL="228594" indent="-228594">
              <a:buFont typeface="Arial" panose="020B0604020202020204" pitchFamily="34" charset="0"/>
              <a:buChar char="•"/>
            </a:pPr>
            <a:r>
              <a:rPr lang="en-GB" sz="1400" dirty="0"/>
              <a:t>In comparison to Summer 2024 Wales trip takers, the share of 65+ decreased in favour of younger audiences (age 55-64 and 35-44).</a:t>
            </a:r>
          </a:p>
        </p:txBody>
      </p:sp>
    </p:spTree>
    <p:extLst>
      <p:ext uri="{BB962C8B-B14F-4D97-AF65-F5344CB8AC3E}">
        <p14:creationId xmlns:p14="http://schemas.microsoft.com/office/powerpoint/2010/main" val="33145601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39939-492A-709C-49E7-A4B5429A49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9F49EA-0D46-038C-75B5-22CF19A24370}"/>
              </a:ext>
            </a:extLst>
          </p:cNvPr>
          <p:cNvSpPr>
            <a:spLocks noGrp="1"/>
          </p:cNvSpPr>
          <p:nvPr>
            <p:ph type="title"/>
          </p:nvPr>
        </p:nvSpPr>
        <p:spPr>
          <a:xfrm>
            <a:off x="422889" y="323736"/>
            <a:ext cx="11769111" cy="671807"/>
          </a:xfrm>
        </p:spPr>
        <p:txBody>
          <a:bodyPr>
            <a:normAutofit/>
          </a:bodyPr>
          <a:lstStyle/>
          <a:p>
            <a:r>
              <a:rPr lang="en-GB" dirty="0"/>
              <a:t>Profile of 2025 trip takers - Gender</a:t>
            </a:r>
            <a:endParaRPr lang="en-GB" dirty="0">
              <a:latin typeface="+mj-lt"/>
            </a:endParaRPr>
          </a:p>
        </p:txBody>
      </p:sp>
      <p:sp>
        <p:nvSpPr>
          <p:cNvPr id="3" name="Text Placeholder 2">
            <a:extLst>
              <a:ext uri="{FF2B5EF4-FFF2-40B4-BE49-F238E27FC236}">
                <a16:creationId xmlns:a16="http://schemas.microsoft.com/office/drawing/2014/main" id="{83D90FF4-3320-664E-5599-E99BF75A6580}"/>
              </a:ext>
            </a:extLst>
          </p:cNvPr>
          <p:cNvSpPr>
            <a:spLocks noGrp="1"/>
          </p:cNvSpPr>
          <p:nvPr>
            <p:ph type="body" sz="quarter" idx="10"/>
          </p:nvPr>
        </p:nvSpPr>
        <p:spPr>
          <a:xfrm>
            <a:off x="402431" y="916509"/>
            <a:ext cx="11696309" cy="1000960"/>
          </a:xfrm>
        </p:spPr>
        <p:txBody>
          <a:bodyPr/>
          <a:lstStyle/>
          <a:p>
            <a:pPr marL="228594" indent="-228594">
              <a:buFont typeface="Arial" panose="020B0604020202020204" pitchFamily="34" charset="0"/>
              <a:buChar char="•"/>
            </a:pPr>
            <a:r>
              <a:rPr lang="en-GB" sz="1600" dirty="0"/>
              <a:t>The gender profile of Summer 2025 trip takers to Wales is 55% female, 45% male. This is broadly similar to the total UK population.</a:t>
            </a:r>
          </a:p>
          <a:p>
            <a:pPr marL="228594" indent="-228594">
              <a:buFont typeface="Arial" panose="020B0604020202020204" pitchFamily="34" charset="0"/>
              <a:buChar char="•"/>
            </a:pPr>
            <a:r>
              <a:rPr lang="en-GB" sz="1600" dirty="0"/>
              <a:t>Compared to Summer 2024, Wales trip takers show now a more balanced gender split.</a:t>
            </a:r>
          </a:p>
        </p:txBody>
      </p:sp>
      <p:sp>
        <p:nvSpPr>
          <p:cNvPr id="18" name="Rectangle 17">
            <a:extLst>
              <a:ext uri="{FF2B5EF4-FFF2-40B4-BE49-F238E27FC236}">
                <a16:creationId xmlns:a16="http://schemas.microsoft.com/office/drawing/2014/main" id="{906B86CA-0F81-2241-9D4C-F9602FC07284}"/>
              </a:ext>
            </a:extLst>
          </p:cNvPr>
          <p:cNvSpPr/>
          <p:nvPr/>
        </p:nvSpPr>
        <p:spPr>
          <a:xfrm>
            <a:off x="2185453" y="2419127"/>
            <a:ext cx="4937760" cy="207125"/>
          </a:xfrm>
          <a:prstGeom prst="rect">
            <a:avLst/>
          </a:prstGeom>
          <a:solidFill>
            <a:schemeClr val="accent1">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400" dirty="0">
                <a:ln w="0"/>
                <a:solidFill>
                  <a:schemeClr val="tx1"/>
                </a:solidFill>
                <a:effectLst>
                  <a:outerShdw blurRad="38100" dist="19050" dir="2700000" algn="tl" rotWithShape="0">
                    <a:schemeClr val="dk1">
                      <a:alpha val="40000"/>
                    </a:schemeClr>
                  </a:outerShdw>
                </a:effectLst>
                <a:latin typeface="Arial" panose="020B0604020202020204" pitchFamily="34" charset="0"/>
                <a:ea typeface="Verdana" charset="0"/>
                <a:cs typeface="Arial" panose="020B0604020202020204" pitchFamily="34" charset="0"/>
              </a:rPr>
              <a:t>Summer</a:t>
            </a:r>
            <a:r>
              <a:rPr lang="en-GB" sz="1400" dirty="0">
                <a:ln w="0"/>
                <a:solidFill>
                  <a:schemeClr val="tx1"/>
                </a:solidFill>
                <a:effectLst>
                  <a:outerShdw blurRad="38100" dist="19050" dir="2700000" algn="tl" rotWithShape="0">
                    <a:schemeClr val="dk1">
                      <a:alpha val="40000"/>
                    </a:schemeClr>
                  </a:outerShdw>
                </a:effectLst>
                <a:latin typeface="+mj-lt"/>
                <a:ea typeface="Verdana" charset="0"/>
                <a:cs typeface="Verdana" charset="0"/>
              </a:rPr>
              <a:t> 2025</a:t>
            </a:r>
          </a:p>
        </p:txBody>
      </p:sp>
      <p:sp>
        <p:nvSpPr>
          <p:cNvPr id="19" name="Rectangle 18">
            <a:extLst>
              <a:ext uri="{FF2B5EF4-FFF2-40B4-BE49-F238E27FC236}">
                <a16:creationId xmlns:a16="http://schemas.microsoft.com/office/drawing/2014/main" id="{91A0BB51-203C-FD39-DB9C-77BAB12DD83F}"/>
              </a:ext>
            </a:extLst>
          </p:cNvPr>
          <p:cNvSpPr/>
          <p:nvPr/>
        </p:nvSpPr>
        <p:spPr>
          <a:xfrm>
            <a:off x="7123213" y="2419127"/>
            <a:ext cx="4166910" cy="207125"/>
          </a:xfrm>
          <a:prstGeom prst="rect">
            <a:avLst/>
          </a:prstGeom>
          <a:solidFill>
            <a:schemeClr val="tx1">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400" dirty="0">
                <a:ln w="0"/>
                <a:solidFill>
                  <a:schemeClr val="tx1"/>
                </a:solidFill>
                <a:effectLst>
                  <a:outerShdw blurRad="38100" dist="19050" dir="2700000" algn="tl" rotWithShape="0">
                    <a:schemeClr val="dk1">
                      <a:alpha val="40000"/>
                    </a:schemeClr>
                  </a:outerShdw>
                </a:effectLst>
                <a:latin typeface="Arial" panose="020B0604020202020204" pitchFamily="34" charset="0"/>
                <a:ea typeface="Verdana" charset="0"/>
                <a:cs typeface="Arial" panose="020B0604020202020204" pitchFamily="34" charset="0"/>
              </a:rPr>
              <a:t>Summer 2024</a:t>
            </a:r>
          </a:p>
        </p:txBody>
      </p:sp>
      <p:graphicFrame>
        <p:nvGraphicFramePr>
          <p:cNvPr id="4" name="Chart Placeholder 9" descr="Stacked bar chart comparing gender breakdown of UK population and trip-takers for summer 2024 and 2025. UK population is 51% female and 49% male. For summer 2025, UK trips overall are 59% female and 41% male; Wales trips are 55% female and 45% male; England trips are 60% female and 40% male; Scotland trips are 50% female and 50% male. In summer 2024, UK trips were 59% female and 41% male; Wales trips were 66% female and 34% male; England trips were 57% female and 43% male; Scotland trips were 60% female and 40% male. Compared to last year, Wales narrowed the gender gap significantly, attracting more male visitors">
            <a:extLst>
              <a:ext uri="{FF2B5EF4-FFF2-40B4-BE49-F238E27FC236}">
                <a16:creationId xmlns:a16="http://schemas.microsoft.com/office/drawing/2014/main" id="{C236366A-2FCD-F021-17ED-3B7FE3E3EE9B}"/>
              </a:ext>
            </a:extLst>
          </p:cNvPr>
          <p:cNvGraphicFramePr>
            <a:graphicFrameLocks/>
          </p:cNvGraphicFramePr>
          <p:nvPr>
            <p:extLst>
              <p:ext uri="{D42A27DB-BD31-4B8C-83A1-F6EECF244321}">
                <p14:modId xmlns:p14="http://schemas.microsoft.com/office/powerpoint/2010/main" val="2935879055"/>
              </p:ext>
            </p:extLst>
          </p:nvPr>
        </p:nvGraphicFramePr>
        <p:xfrm>
          <a:off x="500372" y="1934620"/>
          <a:ext cx="11018527" cy="4006872"/>
        </p:xfrm>
        <a:graphic>
          <a:graphicData uri="http://schemas.openxmlformats.org/drawingml/2006/chart">
            <c:chart xmlns:c="http://schemas.openxmlformats.org/drawingml/2006/chart" xmlns:r="http://schemas.openxmlformats.org/officeDocument/2006/relationships" r:id="rId3"/>
          </a:graphicData>
        </a:graphic>
      </p:graphicFrame>
      <p:sp>
        <p:nvSpPr>
          <p:cNvPr id="11" name="Footer Placeholder 5">
            <a:extLst>
              <a:ext uri="{FF2B5EF4-FFF2-40B4-BE49-F238E27FC236}">
                <a16:creationId xmlns:a16="http://schemas.microsoft.com/office/drawing/2014/main" id="{37E8FF83-CA11-89A2-A688-41ECC2D5C7BD}"/>
              </a:ext>
            </a:extLst>
          </p:cNvPr>
          <p:cNvSpPr txBox="1">
            <a:spLocks/>
          </p:cNvSpPr>
          <p:nvPr/>
        </p:nvSpPr>
        <p:spPr>
          <a:xfrm>
            <a:off x="216311" y="5941491"/>
            <a:ext cx="11475317" cy="528232"/>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defRPr/>
            </a:pPr>
            <a:r>
              <a:rPr lang="en-GB" sz="1000" dirty="0">
                <a:solidFill>
                  <a:srgbClr val="1E1541"/>
                </a:solidFill>
                <a:latin typeface="Arial" panose="020B0604020202020204" pitchFamily="34" charset="0"/>
                <a:cs typeface="Arial" panose="020B0604020202020204" pitchFamily="34" charset="0"/>
              </a:rPr>
              <a:t>Q4. Are you…?</a:t>
            </a:r>
            <a:br>
              <a:rPr kumimoji="0" lang="en-GB" sz="1000" b="0" i="0" u="none" strike="noStrike" kern="1200" cap="none" spc="0" normalizeH="0" baseline="0" noProof="0" dirty="0">
                <a:ln>
                  <a:noFill/>
                </a:ln>
                <a:solidFill>
                  <a:srgbClr val="1E1541"/>
                </a:solidFill>
                <a:effectLst/>
                <a:uLnTx/>
                <a:uFillTx/>
                <a:latin typeface="Arial" panose="020B0604020202020204" pitchFamily="34" charset="0"/>
                <a:cs typeface="Arial" panose="020B0604020202020204" pitchFamily="34" charset="0"/>
              </a:rPr>
            </a:br>
            <a:r>
              <a:rPr lang="en-GB" sz="1000" dirty="0">
                <a:solidFill>
                  <a:srgbClr val="1E1541"/>
                </a:solidFill>
                <a:latin typeface="Arial" panose="020B0604020202020204" pitchFamily="34" charset="0"/>
                <a:cs typeface="Arial" panose="020B0604020202020204" pitchFamily="34" charset="0"/>
              </a:rPr>
              <a:t>Base August to October 2025 data: UK Population = 5,266; Summer 2025 trip takers: UK = 939, Wales = 97, England = 716, Scotland = 123;</a:t>
            </a:r>
          </a:p>
          <a:p>
            <a:pPr defTabSz="609585">
              <a:defRPr/>
            </a:pPr>
            <a:r>
              <a:rPr lang="en-GB" sz="1000" dirty="0">
                <a:solidFill>
                  <a:srgbClr val="1E1541"/>
                </a:solidFill>
                <a:latin typeface="Arial" panose="020B0604020202020204" pitchFamily="34" charset="0"/>
                <a:cs typeface="Arial" panose="020B0604020202020204" pitchFamily="34" charset="0"/>
              </a:rPr>
              <a:t>Base August to October 2024 data: UK Population = 5,269; Summer 2025 trip takers: UK = 973, Wales = 102, England = 758, Scotland = 117.</a:t>
            </a:r>
          </a:p>
        </p:txBody>
      </p:sp>
      <p:sp>
        <p:nvSpPr>
          <p:cNvPr id="7" name="Rectangle 6">
            <a:extLst>
              <a:ext uri="{FF2B5EF4-FFF2-40B4-BE49-F238E27FC236}">
                <a16:creationId xmlns:a16="http://schemas.microsoft.com/office/drawing/2014/main" id="{60F929E3-6051-8F00-BCCF-CDD847E16CE0}"/>
              </a:ext>
              <a:ext uri="{C183D7F6-B498-43B3-948B-1728B52AA6E4}">
                <adec:decorative xmlns:adec="http://schemas.microsoft.com/office/drawing/2017/decorative" val="1"/>
              </a:ext>
            </a:extLst>
          </p:cNvPr>
          <p:cNvSpPr/>
          <p:nvPr/>
        </p:nvSpPr>
        <p:spPr>
          <a:xfrm>
            <a:off x="4022025" y="2722076"/>
            <a:ext cx="992738" cy="2717757"/>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sp>
        <p:nvSpPr>
          <p:cNvPr id="15" name="Rectangle 14">
            <a:extLst>
              <a:ext uri="{FF2B5EF4-FFF2-40B4-BE49-F238E27FC236}">
                <a16:creationId xmlns:a16="http://schemas.microsoft.com/office/drawing/2014/main" id="{5B25ABBE-1C08-A814-612E-C3AA40B476CF}"/>
              </a:ext>
              <a:ext uri="{C183D7F6-B498-43B3-948B-1728B52AA6E4}">
                <adec:decorative xmlns:adec="http://schemas.microsoft.com/office/drawing/2017/decorative" val="1"/>
              </a:ext>
            </a:extLst>
          </p:cNvPr>
          <p:cNvSpPr/>
          <p:nvPr/>
        </p:nvSpPr>
        <p:spPr>
          <a:xfrm>
            <a:off x="8213930" y="2722076"/>
            <a:ext cx="992738" cy="2717757"/>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cxnSp>
        <p:nvCxnSpPr>
          <p:cNvPr id="20" name="Straight Connector 19">
            <a:extLst>
              <a:ext uri="{FF2B5EF4-FFF2-40B4-BE49-F238E27FC236}">
                <a16:creationId xmlns:a16="http://schemas.microsoft.com/office/drawing/2014/main" id="{056691D4-FFF4-9EAC-D927-74C0EDF4624E}"/>
              </a:ext>
              <a:ext uri="{C183D7F6-B498-43B3-948B-1728B52AA6E4}">
                <adec:decorative xmlns:adec="http://schemas.microsoft.com/office/drawing/2017/decorative" val="1"/>
              </a:ext>
            </a:extLst>
          </p:cNvPr>
          <p:cNvCxnSpPr>
            <a:cxnSpLocks/>
          </p:cNvCxnSpPr>
          <p:nvPr/>
        </p:nvCxnSpPr>
        <p:spPr>
          <a:xfrm flipV="1">
            <a:off x="7116608" y="2570095"/>
            <a:ext cx="0" cy="2869738"/>
          </a:xfrm>
          <a:prstGeom prst="line">
            <a:avLst/>
          </a:prstGeom>
          <a:ln w="9525" cmpd="sng">
            <a:solidFill>
              <a:schemeClr val="tx2"/>
            </a:solidFill>
            <a:prstDash val="dash"/>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02147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888" y="244703"/>
            <a:ext cx="11769111" cy="671807"/>
          </a:xfrm>
        </p:spPr>
        <p:txBody>
          <a:bodyPr>
            <a:normAutofit/>
          </a:bodyPr>
          <a:lstStyle/>
          <a:p>
            <a:r>
              <a:rPr lang="en-GB" dirty="0"/>
              <a:t>Profile of 2025 trip takers – Life stage</a:t>
            </a:r>
            <a:endParaRPr lang="en-GB" dirty="0">
              <a:latin typeface="+mj-lt"/>
            </a:endParaRPr>
          </a:p>
        </p:txBody>
      </p:sp>
      <p:sp>
        <p:nvSpPr>
          <p:cNvPr id="3" name="Text Placeholder 2"/>
          <p:cNvSpPr>
            <a:spLocks noGrp="1"/>
          </p:cNvSpPr>
          <p:nvPr>
            <p:ph type="body" sz="quarter" idx="10"/>
          </p:nvPr>
        </p:nvSpPr>
        <p:spPr>
          <a:xfrm>
            <a:off x="422888" y="844381"/>
            <a:ext cx="11696309" cy="1000960"/>
          </a:xfrm>
        </p:spPr>
        <p:txBody>
          <a:bodyPr/>
          <a:lstStyle/>
          <a:p>
            <a:pPr marL="228594" indent="-228594">
              <a:buFont typeface="Arial" panose="020B0604020202020204" pitchFamily="34" charset="0"/>
              <a:buChar char="•"/>
            </a:pPr>
            <a:r>
              <a:rPr lang="en-GB" sz="1600" dirty="0"/>
              <a:t>Half of Wales trip-takers in Summer 2025 were families – which is higher than in 2024, and higher than the UK population. </a:t>
            </a:r>
          </a:p>
          <a:p>
            <a:pPr marL="228594" indent="-228594">
              <a:buFont typeface="Arial" panose="020B0604020202020204" pitchFamily="34" charset="0"/>
              <a:buChar char="•"/>
            </a:pPr>
            <a:r>
              <a:rPr lang="en-GB" sz="1600" dirty="0"/>
              <a:t>In contrast, Wales attracts fewer Younger Independents than other nations.</a:t>
            </a:r>
          </a:p>
          <a:p>
            <a:pPr marL="228594" indent="-228594">
              <a:buFont typeface="Arial" panose="020B0604020202020204" pitchFamily="34" charset="0"/>
              <a:buChar char="•"/>
            </a:pPr>
            <a:r>
              <a:rPr lang="en-GB" sz="1600" dirty="0"/>
              <a:t>There were fewer Empty Nesters or Younger Independents visiting Wales during these months compared to last year.</a:t>
            </a:r>
          </a:p>
          <a:p>
            <a:pPr marL="228594" indent="-228594">
              <a:buFont typeface="Arial" panose="020B0604020202020204" pitchFamily="34" charset="0"/>
              <a:buChar char="•"/>
            </a:pPr>
            <a:endParaRPr lang="en-GB" sz="1600" dirty="0"/>
          </a:p>
        </p:txBody>
      </p:sp>
      <p:sp>
        <p:nvSpPr>
          <p:cNvPr id="10" name="Rectangle 9">
            <a:extLst>
              <a:ext uri="{FF2B5EF4-FFF2-40B4-BE49-F238E27FC236}">
                <a16:creationId xmlns:a16="http://schemas.microsoft.com/office/drawing/2014/main" id="{9558E840-6AA6-BB0C-D5C9-DBB184D69D3B}"/>
              </a:ext>
            </a:extLst>
          </p:cNvPr>
          <p:cNvSpPr/>
          <p:nvPr/>
        </p:nvSpPr>
        <p:spPr>
          <a:xfrm>
            <a:off x="2187725" y="2461067"/>
            <a:ext cx="5126013" cy="207125"/>
          </a:xfrm>
          <a:prstGeom prst="rect">
            <a:avLst/>
          </a:prstGeom>
          <a:solidFill>
            <a:schemeClr val="accent1">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400" dirty="0">
                <a:ln w="0"/>
                <a:solidFill>
                  <a:schemeClr val="tx1"/>
                </a:solidFill>
                <a:effectLst>
                  <a:outerShdw blurRad="38100" dist="19050" dir="2700000" algn="tl" rotWithShape="0">
                    <a:schemeClr val="dk1">
                      <a:alpha val="40000"/>
                    </a:schemeClr>
                  </a:outerShdw>
                </a:effectLst>
                <a:latin typeface="Arial" panose="020B0604020202020204" pitchFamily="34" charset="0"/>
                <a:ea typeface="Verdana" charset="0"/>
                <a:cs typeface="Arial" panose="020B0604020202020204" pitchFamily="34" charset="0"/>
              </a:rPr>
              <a:t>Summer</a:t>
            </a:r>
            <a:r>
              <a:rPr lang="en-GB" sz="1400" dirty="0">
                <a:ln w="0"/>
                <a:solidFill>
                  <a:schemeClr val="tx1"/>
                </a:solidFill>
                <a:effectLst>
                  <a:outerShdw blurRad="38100" dist="19050" dir="2700000" algn="tl" rotWithShape="0">
                    <a:schemeClr val="dk1">
                      <a:alpha val="40000"/>
                    </a:schemeClr>
                  </a:outerShdw>
                </a:effectLst>
                <a:latin typeface="+mj-lt"/>
                <a:ea typeface="Verdana" charset="0"/>
                <a:cs typeface="Verdana" charset="0"/>
              </a:rPr>
              <a:t> 2025</a:t>
            </a:r>
          </a:p>
        </p:txBody>
      </p:sp>
      <p:sp>
        <p:nvSpPr>
          <p:cNvPr id="11" name="Rectangle 10">
            <a:extLst>
              <a:ext uri="{FF2B5EF4-FFF2-40B4-BE49-F238E27FC236}">
                <a16:creationId xmlns:a16="http://schemas.microsoft.com/office/drawing/2014/main" id="{F61A4FC1-C3A6-5A9D-E299-96373C531D9E}"/>
              </a:ext>
            </a:extLst>
          </p:cNvPr>
          <p:cNvSpPr/>
          <p:nvPr/>
        </p:nvSpPr>
        <p:spPr>
          <a:xfrm>
            <a:off x="7313744" y="2461067"/>
            <a:ext cx="3978651" cy="207125"/>
          </a:xfrm>
          <a:prstGeom prst="rect">
            <a:avLst/>
          </a:prstGeom>
          <a:solidFill>
            <a:schemeClr val="tx1">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400" dirty="0">
                <a:ln w="0"/>
                <a:solidFill>
                  <a:schemeClr val="tx1"/>
                </a:solidFill>
                <a:effectLst>
                  <a:outerShdw blurRad="38100" dist="19050" dir="2700000" algn="tl" rotWithShape="0">
                    <a:schemeClr val="dk1">
                      <a:alpha val="40000"/>
                    </a:schemeClr>
                  </a:outerShdw>
                </a:effectLst>
                <a:latin typeface="+mj-lt"/>
                <a:ea typeface="Verdana" charset="0"/>
                <a:cs typeface="Verdana" charset="0"/>
              </a:rPr>
              <a:t>Summer </a:t>
            </a:r>
            <a:r>
              <a:rPr lang="en-GB" sz="1400" dirty="0">
                <a:ln w="0"/>
                <a:solidFill>
                  <a:schemeClr val="tx1"/>
                </a:solidFill>
                <a:effectLst>
                  <a:outerShdw blurRad="38100" dist="19050" dir="2700000" algn="tl" rotWithShape="0">
                    <a:schemeClr val="dk1">
                      <a:alpha val="40000"/>
                    </a:schemeClr>
                  </a:outerShdw>
                </a:effectLst>
                <a:latin typeface="Arial" panose="020B0604020202020204" pitchFamily="34" charset="0"/>
                <a:ea typeface="Verdana" charset="0"/>
                <a:cs typeface="Arial" panose="020B0604020202020204" pitchFamily="34" charset="0"/>
              </a:rPr>
              <a:t>2024</a:t>
            </a:r>
          </a:p>
        </p:txBody>
      </p:sp>
      <p:graphicFrame>
        <p:nvGraphicFramePr>
          <p:cNvPr id="4" name="Chart Placeholder 9" descr="Stacked bar chart comparing life stage breakdown of UK population and summer trip-takers for 2024 and 2025. For Wales trips in 2025, families dominate at 52%, up significantly from 34% in 2024. Older independents account for 23% (same as 2024), empty nesters drop to 19% (from 27%), and younger independents fall sharply to 5% (from 15%). UK population in 2025 is 35% families, 28% older independents, 22% empty nesters, and 15% younger independents. UK trips overall in 2025 are 33% families, 30% older independents, 25% empty nesters, and 12% younger independents. England and Scotland show similar patterns but with fewer families and more older segments. Wales shows the strongest family skew among all nations.">
            <a:extLst>
              <a:ext uri="{FF2B5EF4-FFF2-40B4-BE49-F238E27FC236}">
                <a16:creationId xmlns:a16="http://schemas.microsoft.com/office/drawing/2014/main" id="{8DE941C9-5597-CDB3-A8A1-E99D40340DBE}"/>
              </a:ext>
            </a:extLst>
          </p:cNvPr>
          <p:cNvGraphicFramePr>
            <a:graphicFrameLocks/>
          </p:cNvGraphicFramePr>
          <p:nvPr>
            <p:extLst>
              <p:ext uri="{D42A27DB-BD31-4B8C-83A1-F6EECF244321}">
                <p14:modId xmlns:p14="http://schemas.microsoft.com/office/powerpoint/2010/main" val="1960219076"/>
              </p:ext>
            </p:extLst>
          </p:nvPr>
        </p:nvGraphicFramePr>
        <p:xfrm>
          <a:off x="500372" y="1934619"/>
          <a:ext cx="11018527" cy="4097987"/>
        </p:xfrm>
        <a:graphic>
          <a:graphicData uri="http://schemas.openxmlformats.org/drawingml/2006/chart">
            <c:chart xmlns:c="http://schemas.openxmlformats.org/drawingml/2006/chart" xmlns:r="http://schemas.openxmlformats.org/officeDocument/2006/relationships" r:id="rId3"/>
          </a:graphicData>
        </a:graphic>
      </p:graphicFrame>
      <p:sp>
        <p:nvSpPr>
          <p:cNvPr id="17" name="Footer Placeholder 5">
            <a:extLst>
              <a:ext uri="{FF2B5EF4-FFF2-40B4-BE49-F238E27FC236}">
                <a16:creationId xmlns:a16="http://schemas.microsoft.com/office/drawing/2014/main" id="{D83E5E6D-10FA-A932-15F4-FD3E7D6FBD81}"/>
              </a:ext>
            </a:extLst>
          </p:cNvPr>
          <p:cNvSpPr txBox="1">
            <a:spLocks/>
          </p:cNvSpPr>
          <p:nvPr/>
        </p:nvSpPr>
        <p:spPr>
          <a:xfrm>
            <a:off x="293175" y="6008465"/>
            <a:ext cx="9293223" cy="604832"/>
          </a:xfr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85">
              <a:defRPr/>
            </a:pPr>
            <a:r>
              <a:rPr lang="en-GB" sz="1000" dirty="0">
                <a:solidFill>
                  <a:srgbClr val="1E1541"/>
                </a:solidFill>
                <a:latin typeface="Arial" panose="020B0604020202020204" pitchFamily="34" charset="0"/>
                <a:cs typeface="Arial" panose="020B0604020202020204" pitchFamily="34" charset="0"/>
              </a:rPr>
              <a:t>Source: Demographics. </a:t>
            </a:r>
          </a:p>
          <a:p>
            <a:pPr defTabSz="609585">
              <a:defRPr/>
            </a:pPr>
            <a:r>
              <a:rPr lang="en-GB" sz="1000" dirty="0">
                <a:solidFill>
                  <a:srgbClr val="1E1541"/>
                </a:solidFill>
                <a:latin typeface="Arial" panose="020B0604020202020204" pitchFamily="34" charset="0"/>
                <a:cs typeface="Arial" panose="020B0604020202020204" pitchFamily="34" charset="0"/>
              </a:rPr>
              <a:t>Base August to October 2025 data: UK Population = 5,266; Summer 2025 trip takers: UK = 939, Wales = 97, England = 716, Scotland = 123;</a:t>
            </a:r>
          </a:p>
          <a:p>
            <a:pPr defTabSz="609585">
              <a:defRPr/>
            </a:pPr>
            <a:r>
              <a:rPr lang="en-GB" sz="1000" dirty="0">
                <a:solidFill>
                  <a:srgbClr val="1E1541"/>
                </a:solidFill>
                <a:latin typeface="Arial" panose="020B0604020202020204" pitchFamily="34" charset="0"/>
                <a:cs typeface="Arial" panose="020B0604020202020204" pitchFamily="34" charset="0"/>
              </a:rPr>
              <a:t>Base August to October 2024 data: UK Population = 5,269; Summer 2025 trip takers: UK = 973, Wales = 102, England = 758, Scotland = 117.</a:t>
            </a:r>
          </a:p>
        </p:txBody>
      </p:sp>
      <p:sp>
        <p:nvSpPr>
          <p:cNvPr id="7" name="Rectangle 6">
            <a:extLst>
              <a:ext uri="{FF2B5EF4-FFF2-40B4-BE49-F238E27FC236}">
                <a16:creationId xmlns:a16="http://schemas.microsoft.com/office/drawing/2014/main" id="{0CC3CE71-2EB2-5F1F-5ACE-60686D5546E9}"/>
              </a:ext>
              <a:ext uri="{C183D7F6-B498-43B3-948B-1728B52AA6E4}">
                <adec:decorative xmlns:adec="http://schemas.microsoft.com/office/drawing/2017/decorative" val="1"/>
              </a:ext>
            </a:extLst>
          </p:cNvPr>
          <p:cNvSpPr/>
          <p:nvPr/>
        </p:nvSpPr>
        <p:spPr>
          <a:xfrm>
            <a:off x="4255110" y="2757470"/>
            <a:ext cx="992738" cy="2540671"/>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sp>
        <p:nvSpPr>
          <p:cNvPr id="8" name="Rectangle 7">
            <a:extLst>
              <a:ext uri="{FF2B5EF4-FFF2-40B4-BE49-F238E27FC236}">
                <a16:creationId xmlns:a16="http://schemas.microsoft.com/office/drawing/2014/main" id="{7C0E8368-E311-FB7F-5CBA-4628ADC9C96C}"/>
              </a:ext>
              <a:ext uri="{C183D7F6-B498-43B3-948B-1728B52AA6E4}">
                <adec:decorative xmlns:adec="http://schemas.microsoft.com/office/drawing/2017/decorative" val="1"/>
              </a:ext>
            </a:extLst>
          </p:cNvPr>
          <p:cNvSpPr/>
          <p:nvPr/>
        </p:nvSpPr>
        <p:spPr>
          <a:xfrm>
            <a:off x="8310332" y="2757470"/>
            <a:ext cx="992738" cy="2540671"/>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cxnSp>
        <p:nvCxnSpPr>
          <p:cNvPr id="13" name="Straight Connector 12">
            <a:extLst>
              <a:ext uri="{FF2B5EF4-FFF2-40B4-BE49-F238E27FC236}">
                <a16:creationId xmlns:a16="http://schemas.microsoft.com/office/drawing/2014/main" id="{4F2B3C5E-E0D8-EDFC-8EC0-39D54F6B5BB3}"/>
              </a:ext>
              <a:ext uri="{C183D7F6-B498-43B3-948B-1728B52AA6E4}">
                <adec:decorative xmlns:adec="http://schemas.microsoft.com/office/drawing/2017/decorative" val="1"/>
              </a:ext>
            </a:extLst>
          </p:cNvPr>
          <p:cNvCxnSpPr>
            <a:cxnSpLocks/>
          </p:cNvCxnSpPr>
          <p:nvPr/>
        </p:nvCxnSpPr>
        <p:spPr>
          <a:xfrm flipV="1">
            <a:off x="7304860" y="2668192"/>
            <a:ext cx="8878" cy="2620984"/>
          </a:xfrm>
          <a:prstGeom prst="line">
            <a:avLst/>
          </a:prstGeom>
          <a:ln w="9525" cmpd="sng">
            <a:solidFill>
              <a:schemeClr val="tx2"/>
            </a:solidFill>
            <a:prstDash val="dash"/>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742886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D43F92-5BEF-5F43-9AE5-E6C84ADBA1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684113-F7C9-5113-23D8-C9E5EB3CC203}"/>
              </a:ext>
            </a:extLst>
          </p:cNvPr>
          <p:cNvSpPr>
            <a:spLocks noGrp="1"/>
          </p:cNvSpPr>
          <p:nvPr>
            <p:ph type="title"/>
          </p:nvPr>
        </p:nvSpPr>
        <p:spPr>
          <a:xfrm>
            <a:off x="267411" y="214114"/>
            <a:ext cx="11675852" cy="671807"/>
          </a:xfrm>
        </p:spPr>
        <p:txBody>
          <a:bodyPr>
            <a:normAutofit/>
          </a:bodyPr>
          <a:lstStyle/>
          <a:p>
            <a:r>
              <a:rPr lang="en-GB" dirty="0"/>
              <a:t>Destination 2025 trip takers - UK</a:t>
            </a:r>
          </a:p>
        </p:txBody>
      </p:sp>
      <p:sp>
        <p:nvSpPr>
          <p:cNvPr id="3" name="Text Placeholder 2">
            <a:extLst>
              <a:ext uri="{FF2B5EF4-FFF2-40B4-BE49-F238E27FC236}">
                <a16:creationId xmlns:a16="http://schemas.microsoft.com/office/drawing/2014/main" id="{363BB71F-036E-815A-5693-442F6FF34A56}"/>
              </a:ext>
            </a:extLst>
          </p:cNvPr>
          <p:cNvSpPr>
            <a:spLocks noGrp="1"/>
          </p:cNvSpPr>
          <p:nvPr>
            <p:ph type="body" sz="quarter" idx="10"/>
          </p:nvPr>
        </p:nvSpPr>
        <p:spPr>
          <a:xfrm>
            <a:off x="391673" y="771740"/>
            <a:ext cx="11408653" cy="924333"/>
          </a:xfrm>
        </p:spPr>
        <p:txBody>
          <a:bodyPr/>
          <a:lstStyle/>
          <a:p>
            <a:pPr marL="228594" indent="-228594">
              <a:buFont typeface="Arial" panose="020B0604020202020204" pitchFamily="34" charset="0"/>
              <a:buChar char="•"/>
            </a:pPr>
            <a:r>
              <a:rPr lang="en-GB" sz="1600" dirty="0"/>
              <a:t>Focusing on Summer 2025 trip takers, South West is the most popular UK overnight destination at 16%. Trips taken to Wales is at 8%, lower than trips taken in Summer 2024. </a:t>
            </a:r>
          </a:p>
        </p:txBody>
      </p:sp>
      <p:graphicFrame>
        <p:nvGraphicFramePr>
          <p:cNvPr id="8" name="Chart Placeholder 7" descr="Bar chart showing where UK overnight trips were taken in summer 2024 and 2025. The South West is the most popular destination, increasing slightly from 16% in 2024 to 17% in 2025. North West remains similar (12% vs 11%), East of England rises from 9% to 11%, Scotland remains stable at 10% (up from 9%), and London decreases from 12% to 10%. South East falls from 12% to 9%, Yorkshire &amp; the Humber declines from 10% to 9%. Wales decreases from 11% in 2024 to 8% in 2025, ranking below several English regions. East Midlands increases from 5% to 8%, while West Midlands (6%), North East (5%), and Northern Ireland (1% to 2%) remain low. ">
            <a:extLst>
              <a:ext uri="{FF2B5EF4-FFF2-40B4-BE49-F238E27FC236}">
                <a16:creationId xmlns:a16="http://schemas.microsoft.com/office/drawing/2014/main" id="{DEC4FD3B-07CA-58F8-4D8A-97644DB9C39F}"/>
              </a:ext>
            </a:extLst>
          </p:cNvPr>
          <p:cNvGraphicFramePr>
            <a:graphicFrameLocks/>
          </p:cNvGraphicFramePr>
          <p:nvPr>
            <p:extLst>
              <p:ext uri="{D42A27DB-BD31-4B8C-83A1-F6EECF244321}">
                <p14:modId xmlns:p14="http://schemas.microsoft.com/office/powerpoint/2010/main" val="1467429437"/>
              </p:ext>
            </p:extLst>
          </p:nvPr>
        </p:nvGraphicFramePr>
        <p:xfrm>
          <a:off x="422889" y="1739148"/>
          <a:ext cx="11496109" cy="4232931"/>
        </p:xfrm>
        <a:graphic>
          <a:graphicData uri="http://schemas.openxmlformats.org/drawingml/2006/chart">
            <c:chart xmlns:c="http://schemas.openxmlformats.org/drawingml/2006/chart" xmlns:r="http://schemas.openxmlformats.org/officeDocument/2006/relationships" r:id="rId3"/>
          </a:graphicData>
        </a:graphic>
      </p:graphicFrame>
      <p:sp>
        <p:nvSpPr>
          <p:cNvPr id="6" name="Footer Placeholder 5">
            <a:extLst>
              <a:ext uri="{FF2B5EF4-FFF2-40B4-BE49-F238E27FC236}">
                <a16:creationId xmlns:a16="http://schemas.microsoft.com/office/drawing/2014/main" id="{552DC541-CD15-69EF-7535-5501B657F303}"/>
              </a:ext>
            </a:extLst>
          </p:cNvPr>
          <p:cNvSpPr>
            <a:spLocks noGrp="1"/>
          </p:cNvSpPr>
          <p:nvPr>
            <p:ph type="ftr" sz="quarter" idx="4294967295"/>
          </p:nvPr>
        </p:nvSpPr>
        <p:spPr>
          <a:xfrm>
            <a:off x="267411" y="6086260"/>
            <a:ext cx="9531351" cy="367964"/>
          </a:xfrm>
          <a:prstGeom prst="rect">
            <a:avLst/>
          </a:prstGeom>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1E1541"/>
                </a:solidFill>
                <a:effectLst/>
                <a:uLnTx/>
                <a:uFillTx/>
                <a:latin typeface="Arial"/>
                <a:ea typeface="+mn-ea"/>
                <a:cs typeface="+mn-cs"/>
              </a:rPr>
              <a:t>VB13C. Where in the UK did you stay on your most recent trip in [pipe: hVB13c]?</a:t>
            </a:r>
          </a:p>
          <a:p>
            <a:pPr marL="0" marR="0" lvl="0" indent="0" algn="l" defTabSz="609585"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1E1541"/>
                </a:solidFill>
                <a:effectLst/>
                <a:uLnTx/>
                <a:uFillTx/>
                <a:latin typeface="Arial"/>
                <a:ea typeface="+mn-ea"/>
                <a:cs typeface="+mn-cs"/>
              </a:rPr>
              <a:t>Base: All trip-takers between July and September: 202</a:t>
            </a:r>
            <a:r>
              <a:rPr lang="en-GB" sz="1000" dirty="0">
                <a:solidFill>
                  <a:srgbClr val="1E1541"/>
                </a:solidFill>
                <a:latin typeface="Arial"/>
              </a:rPr>
              <a:t>5 </a:t>
            </a:r>
            <a:r>
              <a:rPr kumimoji="0" lang="en-GB" sz="1000" b="0" i="0" u="none" strike="noStrike" kern="1200" cap="none" spc="0" normalizeH="0" baseline="0" noProof="0" dirty="0">
                <a:ln>
                  <a:noFill/>
                </a:ln>
                <a:solidFill>
                  <a:srgbClr val="1E1541"/>
                </a:solidFill>
                <a:effectLst/>
                <a:uLnTx/>
                <a:uFillTx/>
                <a:latin typeface="Arial"/>
                <a:ea typeface="+mn-ea"/>
                <a:cs typeface="+mn-cs"/>
              </a:rPr>
              <a:t>= 939; 2024 = </a:t>
            </a:r>
            <a:r>
              <a:rPr lang="en-GB" sz="1000" dirty="0">
                <a:solidFill>
                  <a:srgbClr val="1E1541"/>
                </a:solidFill>
                <a:latin typeface="Arial"/>
              </a:rPr>
              <a:t>973.</a:t>
            </a:r>
            <a:r>
              <a:rPr kumimoji="0" lang="en-GB" sz="1000" b="0" i="0" u="none" strike="noStrike" kern="1200" cap="none" spc="0" normalizeH="0" baseline="0" noProof="0" dirty="0">
                <a:ln>
                  <a:noFill/>
                </a:ln>
                <a:solidFill>
                  <a:srgbClr val="1E1541"/>
                </a:solidFill>
                <a:effectLst/>
                <a:uLnTx/>
                <a:uFillTx/>
                <a:latin typeface="Arial"/>
                <a:ea typeface="+mn-ea"/>
                <a:cs typeface="+mn-cs"/>
              </a:rPr>
              <a:t> </a:t>
            </a:r>
            <a:endParaRPr kumimoji="0" lang="en-US" sz="1000" b="0" i="0" u="none" strike="noStrike" kern="1200" cap="none" spc="0" normalizeH="0" baseline="0" noProof="0" dirty="0">
              <a:ln>
                <a:noFill/>
              </a:ln>
              <a:solidFill>
                <a:srgbClr val="1E1541"/>
              </a:solidFill>
              <a:effectLst/>
              <a:uLnTx/>
              <a:uFillTx/>
              <a:latin typeface="Arial"/>
              <a:ea typeface="+mn-ea"/>
              <a:cs typeface="+mn-cs"/>
            </a:endParaRPr>
          </a:p>
        </p:txBody>
      </p:sp>
      <p:sp>
        <p:nvSpPr>
          <p:cNvPr id="4" name="Rectangle 3">
            <a:extLst>
              <a:ext uri="{FF2B5EF4-FFF2-40B4-BE49-F238E27FC236}">
                <a16:creationId xmlns:a16="http://schemas.microsoft.com/office/drawing/2014/main" id="{B38AEE0D-068F-A0E8-6625-6639039D20F2}"/>
              </a:ext>
              <a:ext uri="{C183D7F6-B498-43B3-948B-1728B52AA6E4}">
                <adec:decorative xmlns:adec="http://schemas.microsoft.com/office/drawing/2017/decorative" val="1"/>
              </a:ext>
            </a:extLst>
          </p:cNvPr>
          <p:cNvSpPr/>
          <p:nvPr/>
        </p:nvSpPr>
        <p:spPr>
          <a:xfrm>
            <a:off x="7278256" y="4054764"/>
            <a:ext cx="684472" cy="1535792"/>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spTree>
    <p:extLst>
      <p:ext uri="{BB962C8B-B14F-4D97-AF65-F5344CB8AC3E}">
        <p14:creationId xmlns:p14="http://schemas.microsoft.com/office/powerpoint/2010/main" val="31667344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889" y="250102"/>
            <a:ext cx="11675852" cy="671807"/>
          </a:xfrm>
        </p:spPr>
        <p:txBody>
          <a:bodyPr>
            <a:normAutofit/>
          </a:bodyPr>
          <a:lstStyle/>
          <a:p>
            <a:r>
              <a:rPr lang="en-GB" dirty="0"/>
              <a:t>Destination 2025 trip takers - Wales</a:t>
            </a:r>
            <a:endParaRPr lang="en-GB" dirty="0">
              <a:latin typeface="+mj-lt"/>
            </a:endParaRPr>
          </a:p>
        </p:txBody>
      </p:sp>
      <p:sp>
        <p:nvSpPr>
          <p:cNvPr id="3" name="Text Placeholder 2"/>
          <p:cNvSpPr>
            <a:spLocks noGrp="1"/>
          </p:cNvSpPr>
          <p:nvPr>
            <p:ph type="body" sz="quarter" idx="10"/>
          </p:nvPr>
        </p:nvSpPr>
        <p:spPr>
          <a:xfrm>
            <a:off x="422889" y="916509"/>
            <a:ext cx="11532610" cy="1187424"/>
          </a:xfrm>
        </p:spPr>
        <p:txBody>
          <a:bodyPr/>
          <a:lstStyle/>
          <a:p>
            <a:pPr marL="228594" indent="-228594">
              <a:buFont typeface="Arial" panose="020B0604020202020204" pitchFamily="34" charset="0"/>
              <a:buChar char="•"/>
            </a:pPr>
            <a:r>
              <a:rPr lang="en-GB" sz="1400" dirty="0"/>
              <a:t>Trips taken in Wales were most commonly to Llandudno and Colwyn Bay (18%) and Pembrokeshire (18%). Carmarthenshire saw notable growth, with trips increasing from 3% in 2024 to 10% in 2025. Aside from Llandudno and Colwyn Bay, many of the top destinations visited were located in the southern parts of Wales. </a:t>
            </a:r>
          </a:p>
          <a:p>
            <a:pPr marL="228594" indent="-228594">
              <a:buFont typeface="Arial" panose="020B0604020202020204" pitchFamily="34" charset="0"/>
              <a:buChar char="•"/>
            </a:pPr>
            <a:endParaRPr lang="en-GB" sz="1400" dirty="0"/>
          </a:p>
          <a:p>
            <a:pPr marL="228594" indent="-228594">
              <a:buFont typeface="Arial" panose="020B0604020202020204" pitchFamily="34" charset="0"/>
              <a:buChar char="•"/>
            </a:pPr>
            <a:r>
              <a:rPr lang="en-GB" sz="1400" dirty="0"/>
              <a:t>Most destinations experienced incremental, though statistically non-significant, changes in trip volumes.</a:t>
            </a:r>
            <a:endParaRPr lang="en-US" sz="1400" dirty="0"/>
          </a:p>
        </p:txBody>
      </p:sp>
      <p:graphicFrame>
        <p:nvGraphicFramePr>
          <p:cNvPr id="10" name="Chart Placeholder 7" descr="Bar chart showing Wales destinations for summer trips in 2024 and 2025. Llandudno &amp; Colwyn Bay remains the top destination, slightly decreasing from 19% in 2024 to 18% in 2025. Pembrokeshire rises significantly from 12% to 18%, while Swansea Bay increases from 9% to 15%. Carmarthenshire shows strong growth from 3% to 10%. Cardiff declines slightly from 12% to 9%, and the Isle of Anglesey drops from 11% to 9%. North East Wales decreases from 6% to 8%, Cardigan Bay/Ceredigion remains stable at 8%, and Eryri (Snowdonia) falls from 13% to 7%. South Wales Valleys and Mid Wales/Bannau Brycheiniog (Brecon Beacons) both decline from 11% to 5%. Wye Valley and Vale of Usk rises from 1% to 4%, while Glamorgan Heritage Coast drops from 3% to 0%. "/>
          <p:cNvGraphicFramePr>
            <a:graphicFrameLocks/>
          </p:cNvGraphicFramePr>
          <p:nvPr>
            <p:extLst>
              <p:ext uri="{D42A27DB-BD31-4B8C-83A1-F6EECF244321}">
                <p14:modId xmlns:p14="http://schemas.microsoft.com/office/powerpoint/2010/main" val="3665449848"/>
              </p:ext>
            </p:extLst>
          </p:nvPr>
        </p:nvGraphicFramePr>
        <p:xfrm>
          <a:off x="203426" y="2203456"/>
          <a:ext cx="11406684" cy="3738035"/>
        </p:xfrm>
        <a:graphic>
          <a:graphicData uri="http://schemas.openxmlformats.org/drawingml/2006/chart">
            <c:chart xmlns:c="http://schemas.openxmlformats.org/drawingml/2006/chart" xmlns:r="http://schemas.openxmlformats.org/officeDocument/2006/relationships" r:id="rId3"/>
          </a:graphicData>
        </a:graphic>
      </p:graphicFrame>
      <p:sp>
        <p:nvSpPr>
          <p:cNvPr id="4" name="Footer Placeholder 5">
            <a:extLst>
              <a:ext uri="{FF2B5EF4-FFF2-40B4-BE49-F238E27FC236}">
                <a16:creationId xmlns:a16="http://schemas.microsoft.com/office/drawing/2014/main" id="{554F95C7-465D-54B4-D3EA-1C2C67B77CB2}"/>
              </a:ext>
            </a:extLst>
          </p:cNvPr>
          <p:cNvSpPr txBox="1">
            <a:spLocks/>
          </p:cNvSpPr>
          <p:nvPr/>
        </p:nvSpPr>
        <p:spPr>
          <a:xfrm>
            <a:off x="203426" y="6041014"/>
            <a:ext cx="9531351" cy="367964"/>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85">
              <a:defRPr/>
            </a:pPr>
            <a:r>
              <a:rPr lang="en-GB" sz="1000" dirty="0">
                <a:solidFill>
                  <a:srgbClr val="1E1541"/>
                </a:solidFill>
                <a:latin typeface="Arial" panose="020B0604020202020204" pitchFamily="34" charset="0"/>
                <a:cs typeface="Arial" panose="020B0604020202020204" pitchFamily="34" charset="0"/>
              </a:rPr>
              <a:t>VB13d. Where in these areas did you stay on your most recent trip in &lt;INSERT MOST RECENT MONTH FROM VB13A2&gt;</a:t>
            </a:r>
          </a:p>
          <a:p>
            <a:pPr defTabSz="609585">
              <a:defRPr/>
            </a:pPr>
            <a:r>
              <a:rPr lang="en-GB" sz="1000" dirty="0">
                <a:solidFill>
                  <a:srgbClr val="1E1541"/>
                </a:solidFill>
                <a:latin typeface="Arial" panose="020B0604020202020204" pitchFamily="34" charset="0"/>
                <a:cs typeface="Arial" panose="020B0604020202020204" pitchFamily="34" charset="0"/>
              </a:rPr>
              <a:t>Base: All Wales summer trip-takers: 2025 = 97; 2024 =102. </a:t>
            </a:r>
            <a:endParaRPr lang="en-US" sz="1000" dirty="0">
              <a:solidFill>
                <a:srgbClr val="1E154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419384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4CC6D-1458-FBA0-488F-91D4124705FE}"/>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743FFA1-3694-7B3F-22A5-954D541B98C2}"/>
              </a:ext>
            </a:extLst>
          </p:cNvPr>
          <p:cNvSpPr>
            <a:spLocks noGrp="1"/>
          </p:cNvSpPr>
          <p:nvPr>
            <p:ph type="title" idx="4294967295"/>
          </p:nvPr>
        </p:nvSpPr>
        <p:spPr>
          <a:xfrm>
            <a:off x="260350" y="3260725"/>
            <a:ext cx="4148138" cy="3619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5723"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1" i="0" u="none" strike="noStrike" kern="1200" cap="none" spc="0" normalizeH="0" baseline="0" noProof="0" dirty="0">
                <a:ln>
                  <a:noFill/>
                </a:ln>
                <a:solidFill>
                  <a:schemeClr val="bg1"/>
                </a:solidFill>
                <a:effectLst/>
                <a:uLnTx/>
                <a:uFillTx/>
                <a:latin typeface="Arial Black" panose="020B0A04020102020204" pitchFamily="34" charset="0"/>
                <a:ea typeface="+mn-ea"/>
                <a:cs typeface="Dreaming Outloud Pro" panose="03050502040302030504" pitchFamily="66" charset="0"/>
              </a:rPr>
              <a:t>Overseas trends</a:t>
            </a:r>
          </a:p>
        </p:txBody>
      </p:sp>
    </p:spTree>
    <p:extLst>
      <p:ext uri="{BB962C8B-B14F-4D97-AF65-F5344CB8AC3E}">
        <p14:creationId xmlns:p14="http://schemas.microsoft.com/office/powerpoint/2010/main" val="5288359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C86CA-EEA4-74D3-1066-475876CA90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4572E8-22D7-7DF8-B743-6B298AEE4410}"/>
              </a:ext>
            </a:extLst>
          </p:cNvPr>
          <p:cNvSpPr>
            <a:spLocks noGrp="1"/>
          </p:cNvSpPr>
          <p:nvPr>
            <p:ph type="title"/>
          </p:nvPr>
        </p:nvSpPr>
        <p:spPr>
          <a:xfrm>
            <a:off x="422888" y="244703"/>
            <a:ext cx="11769111" cy="671807"/>
          </a:xfrm>
        </p:spPr>
        <p:txBody>
          <a:bodyPr>
            <a:normAutofit/>
          </a:bodyPr>
          <a:lstStyle/>
          <a:p>
            <a:r>
              <a:rPr lang="en-GB" dirty="0"/>
              <a:t>Overseas Trip intentions vs actual trips (2025 vs 2024)</a:t>
            </a:r>
          </a:p>
        </p:txBody>
      </p:sp>
      <p:sp>
        <p:nvSpPr>
          <p:cNvPr id="3" name="Text Placeholder 2">
            <a:extLst>
              <a:ext uri="{FF2B5EF4-FFF2-40B4-BE49-F238E27FC236}">
                <a16:creationId xmlns:a16="http://schemas.microsoft.com/office/drawing/2014/main" id="{C658645F-7CDD-1BE9-72AD-322414D6579D}"/>
              </a:ext>
            </a:extLst>
          </p:cNvPr>
          <p:cNvSpPr>
            <a:spLocks noGrp="1"/>
          </p:cNvSpPr>
          <p:nvPr>
            <p:ph type="body" sz="quarter" idx="10"/>
          </p:nvPr>
        </p:nvSpPr>
        <p:spPr>
          <a:xfrm>
            <a:off x="402431" y="916509"/>
            <a:ext cx="11696309" cy="1000960"/>
          </a:xfrm>
        </p:spPr>
        <p:txBody>
          <a:bodyPr/>
          <a:lstStyle/>
          <a:p>
            <a:pPr marL="228594" indent="-228594">
              <a:buFont typeface="Arial" panose="020B0604020202020204" pitchFamily="34" charset="0"/>
              <a:buChar char="•"/>
            </a:pPr>
            <a:r>
              <a:rPr lang="en-GB" sz="1600" dirty="0"/>
              <a:t>Among all UK adults, 14% took a trip overseas between July-September 2025, compared to 24% intending to. The gap between trip intentions and actual trips taken is broadly the same between July-September 2025 compared to 2024.</a:t>
            </a:r>
          </a:p>
        </p:txBody>
      </p:sp>
      <p:graphicFrame>
        <p:nvGraphicFramePr>
          <p:cNvPr id="4" name="Chart Placeholder 7" descr="This line graph shows anticipated overnight overseas trips in the next three months compared to actual trip taken. In October 2025, 17% are anticipating going on one a trip in the UK between October and December 2025. With regards to trips taken, 14% have taken one between July and September 2025, compared to the 24% who had previously intended to do so.">
            <a:extLst>
              <a:ext uri="{FF2B5EF4-FFF2-40B4-BE49-F238E27FC236}">
                <a16:creationId xmlns:a16="http://schemas.microsoft.com/office/drawing/2014/main" id="{A7F48922-D50C-251A-0809-79185A79E496}"/>
              </a:ext>
            </a:extLst>
          </p:cNvPr>
          <p:cNvGraphicFramePr>
            <a:graphicFrameLocks/>
          </p:cNvGraphicFramePr>
          <p:nvPr>
            <p:extLst>
              <p:ext uri="{D42A27DB-BD31-4B8C-83A1-F6EECF244321}">
                <p14:modId xmlns:p14="http://schemas.microsoft.com/office/powerpoint/2010/main" val="440150248"/>
              </p:ext>
            </p:extLst>
          </p:nvPr>
        </p:nvGraphicFramePr>
        <p:xfrm>
          <a:off x="309172" y="1558023"/>
          <a:ext cx="11443741" cy="4391678"/>
        </p:xfrm>
        <a:graphic>
          <a:graphicData uri="http://schemas.openxmlformats.org/drawingml/2006/chart">
            <c:chart xmlns:c="http://schemas.openxmlformats.org/drawingml/2006/chart" xmlns:r="http://schemas.openxmlformats.org/officeDocument/2006/relationships" r:id="rId3"/>
          </a:graphicData>
        </a:graphic>
      </p:graphicFrame>
      <p:cxnSp>
        <p:nvCxnSpPr>
          <p:cNvPr id="11" name="Straight Connector 10">
            <a:extLst>
              <a:ext uri="{FF2B5EF4-FFF2-40B4-BE49-F238E27FC236}">
                <a16:creationId xmlns:a16="http://schemas.microsoft.com/office/drawing/2014/main" id="{BA5C6C50-D561-598A-03E1-157B3504AEFB}"/>
              </a:ext>
              <a:ext uri="{C183D7F6-B498-43B3-948B-1728B52AA6E4}">
                <adec:decorative xmlns:adec="http://schemas.microsoft.com/office/drawing/2017/decorative" val="1"/>
              </a:ext>
            </a:extLst>
          </p:cNvPr>
          <p:cNvCxnSpPr>
            <a:cxnSpLocks/>
          </p:cNvCxnSpPr>
          <p:nvPr/>
        </p:nvCxnSpPr>
        <p:spPr>
          <a:xfrm>
            <a:off x="7303755" y="5254276"/>
            <a:ext cx="0" cy="560978"/>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234D9C4A-E72B-F3C5-1B5B-F804D783985B}"/>
              </a:ext>
            </a:extLst>
          </p:cNvPr>
          <p:cNvSpPr txBox="1"/>
          <p:nvPr/>
        </p:nvSpPr>
        <p:spPr>
          <a:xfrm>
            <a:off x="2876715" y="5669060"/>
            <a:ext cx="2000250" cy="2923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2024</a:t>
            </a:r>
          </a:p>
        </p:txBody>
      </p:sp>
      <p:sp>
        <p:nvSpPr>
          <p:cNvPr id="15" name="TextBox 14">
            <a:extLst>
              <a:ext uri="{FF2B5EF4-FFF2-40B4-BE49-F238E27FC236}">
                <a16:creationId xmlns:a16="http://schemas.microsoft.com/office/drawing/2014/main" id="{F485A166-AB91-FC42-265F-DD01B7329DA2}"/>
              </a:ext>
            </a:extLst>
          </p:cNvPr>
          <p:cNvSpPr txBox="1"/>
          <p:nvPr/>
        </p:nvSpPr>
        <p:spPr>
          <a:xfrm>
            <a:off x="8752588" y="5669060"/>
            <a:ext cx="2000250" cy="2923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2025</a:t>
            </a:r>
          </a:p>
        </p:txBody>
      </p:sp>
      <p:sp>
        <p:nvSpPr>
          <p:cNvPr id="16" name="Footer Placeholder 5">
            <a:extLst>
              <a:ext uri="{FF2B5EF4-FFF2-40B4-BE49-F238E27FC236}">
                <a16:creationId xmlns:a16="http://schemas.microsoft.com/office/drawing/2014/main" id="{19AA9480-7C06-A224-F49E-B37DACAA5F46}"/>
              </a:ext>
            </a:extLst>
          </p:cNvPr>
          <p:cNvSpPr txBox="1">
            <a:spLocks/>
          </p:cNvSpPr>
          <p:nvPr/>
        </p:nvSpPr>
        <p:spPr>
          <a:xfrm>
            <a:off x="163028" y="5991684"/>
            <a:ext cx="9427873" cy="268288"/>
          </a:xfrm>
          <a:prstGeom prst="rect">
            <a:avLst/>
          </a:prstGeom>
        </p:spPr>
        <p:txBody>
          <a:bodyPr vert="horz" lIns="91440" tIns="45720" rIns="91440" bIns="45720" rtlCol="0" anchor="t"/>
          <a:lstStyle>
            <a:defPPr>
              <a:defRPr lang="en-US"/>
            </a:defPPr>
            <a:lvl1pPr marL="0" indent="-228589" algn="l" defTabSz="457200" rtl="0" eaLnBrk="1" latinLnBrk="0" hangingPunct="1">
              <a:lnSpc>
                <a:spcPct val="90000"/>
              </a:lnSpc>
              <a:spcBef>
                <a:spcPts val="1000"/>
              </a:spcBef>
              <a:buFont typeface="Arial" panose="020B0604020202020204" pitchFamily="34" charset="0"/>
              <a:buChar char="•"/>
              <a:defRPr sz="900" kern="1200">
                <a:solidFill>
                  <a:srgbClr val="120742"/>
                </a:solidFill>
                <a:latin typeface="Arial" panose="020B0604020202020204" pitchFamily="34" charset="0"/>
                <a:ea typeface="+mn-ea"/>
                <a:cs typeface="Arial" panose="020B0604020202020204" pitchFamily="34" charset="0"/>
              </a:defRPr>
            </a:lvl1pPr>
            <a:lvl2pPr marL="457200" indent="-228589"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589"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371600" indent="-228589"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228589"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286000" indent="-228589"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589"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589"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589"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defTabSz="609585">
              <a:lnSpc>
                <a:spcPct val="100000"/>
              </a:lnSpc>
              <a:spcBef>
                <a:spcPts val="0"/>
              </a:spcBef>
              <a:buFontTx/>
              <a:buNone/>
              <a:defRPr/>
            </a:pPr>
            <a:r>
              <a:rPr lang="en-GB" dirty="0">
                <a:solidFill>
                  <a:srgbClr val="1E1541"/>
                </a:solidFill>
                <a:latin typeface="+mn-lt"/>
              </a:rPr>
              <a:t>VB2c.Thinking of the next Overseas holiday or short break you are likely to take, when are you likely to plan, book and go on this trip? </a:t>
            </a:r>
          </a:p>
          <a:p>
            <a:pPr indent="0" defTabSz="609585">
              <a:lnSpc>
                <a:spcPct val="100000"/>
              </a:lnSpc>
              <a:spcBef>
                <a:spcPts val="0"/>
              </a:spcBef>
              <a:buFontTx/>
              <a:buNone/>
              <a:defRPr/>
            </a:pPr>
            <a:r>
              <a:rPr lang="en-GB" dirty="0">
                <a:solidFill>
                  <a:srgbClr val="1E1541"/>
                </a:solidFill>
                <a:latin typeface="+mn-lt"/>
              </a:rPr>
              <a:t>VB13g: Now reflecting on your recent behaviour, have you taken an overnight overseas short break or holiday in the last 12 months?</a:t>
            </a:r>
          </a:p>
          <a:p>
            <a:pPr indent="0" defTabSz="609585">
              <a:lnSpc>
                <a:spcPct val="100000"/>
              </a:lnSpc>
              <a:spcBef>
                <a:spcPts val="0"/>
              </a:spcBef>
              <a:buFontTx/>
              <a:buNone/>
              <a:defRPr/>
            </a:pPr>
            <a:r>
              <a:rPr lang="en-GB" dirty="0">
                <a:solidFill>
                  <a:srgbClr val="1E1541"/>
                </a:solidFill>
                <a:latin typeface="+mn-lt"/>
              </a:rPr>
              <a:t>Base: All UK respondents = 1,756. Data shows the proportion intending to take a trip within the next 3 months – this will not account for intentions established less than 3 months ahead of trip date – and trips taken. Actual trips taken is only available from April 2021 up to September 2025. </a:t>
            </a:r>
            <a:r>
              <a:rPr lang="en-GB" i="1" dirty="0">
                <a:solidFill>
                  <a:srgbClr val="1E1541"/>
                </a:solidFill>
              </a:rPr>
              <a:t>Taken from the VB Domestic Sentiment tracker</a:t>
            </a:r>
            <a:endParaRPr lang="en-GB" dirty="0">
              <a:solidFill>
                <a:srgbClr val="1E1541"/>
              </a:solidFill>
              <a:latin typeface="+mn-lt"/>
            </a:endParaRPr>
          </a:p>
        </p:txBody>
      </p:sp>
    </p:spTree>
    <p:extLst>
      <p:ext uri="{BB962C8B-B14F-4D97-AF65-F5344CB8AC3E}">
        <p14:creationId xmlns:p14="http://schemas.microsoft.com/office/powerpoint/2010/main" val="37996247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92058-9B98-84EB-C8D3-6A2836A0C3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73E569-441A-E354-1F10-5A80AB9EFB13}"/>
              </a:ext>
            </a:extLst>
          </p:cNvPr>
          <p:cNvSpPr>
            <a:spLocks noGrp="1"/>
          </p:cNvSpPr>
          <p:nvPr>
            <p:ph type="title"/>
          </p:nvPr>
        </p:nvSpPr>
        <p:spPr>
          <a:xfrm>
            <a:off x="422889" y="154168"/>
            <a:ext cx="11769111" cy="671807"/>
          </a:xfrm>
        </p:spPr>
        <p:txBody>
          <a:bodyPr>
            <a:normAutofit fontScale="90000"/>
          </a:bodyPr>
          <a:lstStyle/>
          <a:p>
            <a:br>
              <a:rPr lang="en-GB" dirty="0">
                <a:latin typeface="+mj-lt"/>
              </a:rPr>
            </a:br>
            <a:r>
              <a:rPr lang="en-GB" dirty="0"/>
              <a:t>Reasons for choosing Overseas preference or UK trip preference</a:t>
            </a:r>
          </a:p>
        </p:txBody>
      </p:sp>
      <p:sp>
        <p:nvSpPr>
          <p:cNvPr id="3" name="Text Placeholder 2">
            <a:extLst>
              <a:ext uri="{FF2B5EF4-FFF2-40B4-BE49-F238E27FC236}">
                <a16:creationId xmlns:a16="http://schemas.microsoft.com/office/drawing/2014/main" id="{0C723657-5F23-5268-B523-45B1FC630D19}"/>
              </a:ext>
            </a:extLst>
          </p:cNvPr>
          <p:cNvSpPr>
            <a:spLocks noGrp="1"/>
          </p:cNvSpPr>
          <p:nvPr>
            <p:ph type="body" sz="quarter" idx="10"/>
          </p:nvPr>
        </p:nvSpPr>
        <p:spPr>
          <a:xfrm>
            <a:off x="323340" y="961213"/>
            <a:ext cx="11696309" cy="1000960"/>
          </a:xfrm>
        </p:spPr>
        <p:txBody>
          <a:bodyPr/>
          <a:lstStyle/>
          <a:p>
            <a:pPr marL="228594" indent="-228594">
              <a:buFont typeface="Arial" panose="020B0604020202020204" pitchFamily="34" charset="0"/>
              <a:buChar char="•"/>
            </a:pPr>
            <a:r>
              <a:rPr lang="en-GB" sz="1600" dirty="0"/>
              <a:t>UK adults are more likely to choose an overseas trip, primarily due to ‘better weather’ at 51%, similar to a year ago. On the other hand, for those choosing a UK holiday, these are deemed ‘easier to plan’ (53%), ‘cheaper’ (52%) and ‘shorter/quicker travel (48%), highlighting that simplicity can help drive people towards UK destinations.</a:t>
            </a:r>
          </a:p>
        </p:txBody>
      </p:sp>
      <p:graphicFrame>
        <p:nvGraphicFramePr>
          <p:cNvPr id="4" name="Chart 3" descr="Bar chart showing top 5 reasons for UK preference on next trip, comparing April–June 2024 and 2025 data. In 2025, the most cited reason is that UK holidays are easier to plan (57%), followed by UK holidays being cheaper (50%), shorter/quicker travel (48%), avoiding long queues at airports or cancelled flights (36%), and wanting holidays in familiar places (28%). In 2024, the percentages are slightly lower for most reasons: easier to plan (53%), cheaper (52%), shorter travel (45%), avoiding queues (35%), and familiar places (28%).">
            <a:extLst>
              <a:ext uri="{FF2B5EF4-FFF2-40B4-BE49-F238E27FC236}">
                <a16:creationId xmlns:a16="http://schemas.microsoft.com/office/drawing/2014/main" id="{B340DCB6-FE72-84B4-CC8D-AFB72B3A8CFD}"/>
              </a:ext>
            </a:extLst>
          </p:cNvPr>
          <p:cNvGraphicFramePr>
            <a:graphicFrameLocks noGrp="1"/>
          </p:cNvGraphicFramePr>
          <p:nvPr>
            <p:extLst>
              <p:ext uri="{D42A27DB-BD31-4B8C-83A1-F6EECF244321}">
                <p14:modId xmlns:p14="http://schemas.microsoft.com/office/powerpoint/2010/main" val="727444666"/>
              </p:ext>
            </p:extLst>
          </p:nvPr>
        </p:nvGraphicFramePr>
        <p:xfrm>
          <a:off x="581892" y="2082479"/>
          <a:ext cx="4719781" cy="40124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descr="Bar chart showing top 5 reasons for overseas preference on next trip, comparing April–June 2024 and 2025 data. In 2025, the leading reason is better weather (51%), followed by wanting to visit new places or experience new cultures (42%), overseas holidays being cheaper (29%), prioritising overseas trips after missing out in recent years (22%), and visiting friends or relatives (19%). In 2024, percentages are similar: better weather (49%), new places/cultures (42%), cheaper holidays (27%), prioritising overseas trips (26%), and visiting friends or relatives (20%).">
            <a:extLst>
              <a:ext uri="{FF2B5EF4-FFF2-40B4-BE49-F238E27FC236}">
                <a16:creationId xmlns:a16="http://schemas.microsoft.com/office/drawing/2014/main" id="{8145E9FF-D330-5DA9-3A22-D8E447751D10}"/>
              </a:ext>
            </a:extLst>
          </p:cNvPr>
          <p:cNvGraphicFramePr>
            <a:graphicFrameLocks noGrp="1"/>
          </p:cNvGraphicFramePr>
          <p:nvPr>
            <p:extLst>
              <p:ext uri="{D42A27DB-BD31-4B8C-83A1-F6EECF244321}">
                <p14:modId xmlns:p14="http://schemas.microsoft.com/office/powerpoint/2010/main" val="3676051494"/>
              </p:ext>
            </p:extLst>
          </p:nvPr>
        </p:nvGraphicFramePr>
        <p:xfrm>
          <a:off x="5413500" y="2008003"/>
          <a:ext cx="6011882" cy="3926985"/>
        </p:xfrm>
        <a:graphic>
          <a:graphicData uri="http://schemas.openxmlformats.org/drawingml/2006/chart">
            <c:chart xmlns:c="http://schemas.openxmlformats.org/drawingml/2006/chart" xmlns:r="http://schemas.openxmlformats.org/officeDocument/2006/relationships" r:id="rId4"/>
          </a:graphicData>
        </a:graphic>
      </p:graphicFrame>
      <p:sp>
        <p:nvSpPr>
          <p:cNvPr id="5" name="Footer Placeholder 5">
            <a:extLst>
              <a:ext uri="{FF2B5EF4-FFF2-40B4-BE49-F238E27FC236}">
                <a16:creationId xmlns:a16="http://schemas.microsoft.com/office/drawing/2014/main" id="{C86600A1-E429-E881-2D28-0E977ABA5EA7}"/>
              </a:ext>
            </a:extLst>
          </p:cNvPr>
          <p:cNvSpPr txBox="1">
            <a:spLocks/>
          </p:cNvSpPr>
          <p:nvPr/>
        </p:nvSpPr>
        <p:spPr>
          <a:xfrm>
            <a:off x="323340" y="6175600"/>
            <a:ext cx="10180320" cy="528232"/>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defTabSz="609585">
              <a:defRPr/>
            </a:pPr>
            <a:r>
              <a:rPr lang="en-GB" sz="1000" dirty="0">
                <a:solidFill>
                  <a:srgbClr val="1E1541"/>
                </a:solidFill>
                <a:latin typeface="Arial" panose="020B0604020202020204" pitchFamily="34" charset="0"/>
                <a:cs typeface="Arial" panose="020B0604020202020204" pitchFamily="34" charset="0"/>
              </a:rPr>
              <a:t>VB2k. Why are you more likely to choose a UK trip than an overseas trip? April to June 2025 = 1,898; April to June 2024 = 1,780. </a:t>
            </a:r>
          </a:p>
          <a:p>
            <a:pPr defTabSz="609585">
              <a:defRPr/>
            </a:pPr>
            <a:r>
              <a:rPr lang="en-GB" sz="1000" dirty="0">
                <a:solidFill>
                  <a:srgbClr val="1E1541"/>
                </a:solidFill>
                <a:latin typeface="Arial" panose="020B0604020202020204" pitchFamily="34" charset="0"/>
                <a:cs typeface="Arial" panose="020B0604020202020204" pitchFamily="34" charset="0"/>
              </a:rPr>
              <a:t>VB2l. Why are you more likely to choose an overseas trip than a UK trip? April to June 2025 = 1,400; April to June 2024 = 1,498. </a:t>
            </a:r>
          </a:p>
          <a:p>
            <a:pPr lvl="0" defTabSz="609585">
              <a:defRPr/>
            </a:pPr>
            <a:r>
              <a:rPr lang="en-GB" sz="1000" dirty="0">
                <a:solidFill>
                  <a:srgbClr val="1E1541"/>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4640158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E26FD-E79C-BAC2-CB8C-962E0EF7857D}"/>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6AF4F00B-EB22-BCEA-2804-748DEFFF6738}"/>
              </a:ext>
            </a:extLst>
          </p:cNvPr>
          <p:cNvSpPr>
            <a:spLocks noGrp="1"/>
          </p:cNvSpPr>
          <p:nvPr>
            <p:ph type="title" idx="4294967295"/>
          </p:nvPr>
        </p:nvSpPr>
        <p:spPr>
          <a:xfrm>
            <a:off x="0" y="3248025"/>
            <a:ext cx="4148138" cy="3619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5723"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1" i="0" u="none" strike="noStrike" kern="1200" cap="none" spc="0" normalizeH="0" baseline="0" noProof="0" dirty="0">
                <a:ln>
                  <a:noFill/>
                </a:ln>
                <a:solidFill>
                  <a:schemeClr val="bg1"/>
                </a:solidFill>
                <a:effectLst/>
                <a:uLnTx/>
                <a:uFillTx/>
                <a:latin typeface="Arial Black" panose="020B0A04020102020204" pitchFamily="34" charset="0"/>
                <a:ea typeface="+mn-ea"/>
                <a:cs typeface="Dreaming Outloud Pro" panose="03050502040302030504" pitchFamily="66" charset="0"/>
              </a:rPr>
              <a:t>Barriers to taking a trip in 2025</a:t>
            </a:r>
          </a:p>
        </p:txBody>
      </p:sp>
    </p:spTree>
    <p:extLst>
      <p:ext uri="{BB962C8B-B14F-4D97-AF65-F5344CB8AC3E}">
        <p14:creationId xmlns:p14="http://schemas.microsoft.com/office/powerpoint/2010/main" val="8787139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CD26D4-17BE-5EA3-A22A-862840C8E9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452169-7ABB-E9BF-98D5-744553D426E5}"/>
              </a:ext>
            </a:extLst>
          </p:cNvPr>
          <p:cNvSpPr>
            <a:spLocks noGrp="1"/>
          </p:cNvSpPr>
          <p:nvPr>
            <p:ph type="title"/>
          </p:nvPr>
        </p:nvSpPr>
        <p:spPr>
          <a:xfrm>
            <a:off x="422888" y="244703"/>
            <a:ext cx="11769111" cy="671807"/>
          </a:xfrm>
        </p:spPr>
        <p:txBody>
          <a:bodyPr>
            <a:normAutofit fontScale="90000"/>
          </a:bodyPr>
          <a:lstStyle/>
          <a:p>
            <a:r>
              <a:rPr lang="en-GB" dirty="0"/>
              <a:t>Reasons for not taking a trip to overnight trip in last 12 months</a:t>
            </a:r>
          </a:p>
        </p:txBody>
      </p:sp>
      <p:sp>
        <p:nvSpPr>
          <p:cNvPr id="8" name="Text Placeholder 2">
            <a:extLst>
              <a:ext uri="{FF2B5EF4-FFF2-40B4-BE49-F238E27FC236}">
                <a16:creationId xmlns:a16="http://schemas.microsoft.com/office/drawing/2014/main" id="{25367B01-0654-DF82-860B-9BDCD0AD9D6D}"/>
              </a:ext>
            </a:extLst>
          </p:cNvPr>
          <p:cNvSpPr>
            <a:spLocks noGrp="1"/>
          </p:cNvSpPr>
          <p:nvPr>
            <p:ph type="body" sz="quarter" idx="10"/>
          </p:nvPr>
        </p:nvSpPr>
        <p:spPr>
          <a:xfrm>
            <a:off x="402431" y="916509"/>
            <a:ext cx="11696309" cy="1000960"/>
          </a:xfrm>
        </p:spPr>
        <p:txBody>
          <a:bodyPr/>
          <a:lstStyle/>
          <a:p>
            <a:pPr marL="228594" indent="-228594">
              <a:buFont typeface="Arial" panose="020B0604020202020204" pitchFamily="34" charset="0"/>
              <a:buChar char="•"/>
            </a:pPr>
            <a:r>
              <a:rPr lang="en-GB" sz="1600" dirty="0"/>
              <a:t>Of those that have not taken a domestic overnight trip in the last 12 months, the main reason is ‘I couldn’t afford it’ (20%), followed by ‘cutting back on spending (15%).</a:t>
            </a:r>
          </a:p>
          <a:p>
            <a:pPr marL="228594" indent="-228594">
              <a:buFont typeface="Arial" panose="020B0604020202020204" pitchFamily="34" charset="0"/>
              <a:buChar char="•"/>
            </a:pPr>
            <a:endParaRPr lang="en-GB" sz="1600" dirty="0"/>
          </a:p>
          <a:p>
            <a:pPr marL="228594" indent="-228594">
              <a:buFont typeface="Arial" panose="020B0604020202020204" pitchFamily="34" charset="0"/>
              <a:buChar char="•"/>
            </a:pPr>
            <a:r>
              <a:rPr lang="en-GB" sz="1600" dirty="0"/>
              <a:t>Although affordability and reducing spending are the leading reasons for not taking a trip, their impact as a barrier are lower than a year ago, with financial reasons impacting just a quarter of non-trip takers this year compared to 45% a year ago. </a:t>
            </a:r>
          </a:p>
        </p:txBody>
      </p:sp>
      <p:graphicFrame>
        <p:nvGraphicFramePr>
          <p:cNvPr id="5" name="Chart 4" descr="Bar chart showing reasons for not taking a UK overnight trip in the last 12 months, comparing August–October 2025 and 2024 data. In 2025, top reasons are: ‘I couldn’t afford it’ (20%), ‘I’m cutting back on spending’ (15%), and ‘I went abroad instead’ (11%). Other reasons include ‘No specific reason’ (8%), ‘I don’t tend to travel much / not interested’ (8%), ‘Unable to travel due to health condition’ (6%), ‘I couldn’t decide where to go’ (6%), ‘I didn’t have anyone to go with’ (5%), ‘I didn’t have time / no annual leave’ (4%), and ‘I couldn’t find anywhere available to stay’ (3%). Compared to 2024, financial reasons were higher: ‘I couldn’t afford it’ (32%), ‘cutting back on spending’ (23%), and other reasons like health (11%) and lack of time (11%) were also more common. Overall, financial barriers have eased significantly in 2025.">
            <a:extLst>
              <a:ext uri="{FF2B5EF4-FFF2-40B4-BE49-F238E27FC236}">
                <a16:creationId xmlns:a16="http://schemas.microsoft.com/office/drawing/2014/main" id="{160C7E22-D478-031C-7204-BCA93006ED1F}"/>
              </a:ext>
            </a:extLst>
          </p:cNvPr>
          <p:cNvGraphicFramePr/>
          <p:nvPr>
            <p:extLst>
              <p:ext uri="{D42A27DB-BD31-4B8C-83A1-F6EECF244321}">
                <p14:modId xmlns:p14="http://schemas.microsoft.com/office/powerpoint/2010/main" val="2610154138"/>
              </p:ext>
            </p:extLst>
          </p:nvPr>
        </p:nvGraphicFramePr>
        <p:xfrm>
          <a:off x="558705" y="2419005"/>
          <a:ext cx="10893429" cy="3718406"/>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BE0EFCF8-84DF-2091-18AD-5696AC5DD961}"/>
              </a:ext>
            </a:extLst>
          </p:cNvPr>
          <p:cNvSpPr txBox="1"/>
          <p:nvPr/>
        </p:nvSpPr>
        <p:spPr>
          <a:xfrm>
            <a:off x="1135506" y="2973186"/>
            <a:ext cx="1826141" cy="461665"/>
          </a:xfrm>
          <a:prstGeom prst="rect">
            <a:avLst/>
          </a:prstGeom>
          <a:noFill/>
        </p:spPr>
        <p:txBody>
          <a:bodyPr wrap="none" rtlCol="0">
            <a:spAutoFit/>
          </a:bodyPr>
          <a:lstStyle/>
          <a:p>
            <a:r>
              <a:rPr lang="en-GB" sz="1200" b="1" dirty="0">
                <a:solidFill>
                  <a:schemeClr val="bg2">
                    <a:lumMod val="10000"/>
                  </a:schemeClr>
                </a:solidFill>
                <a:latin typeface="Arial" panose="020B0604020202020204" pitchFamily="34" charset="0"/>
                <a:cs typeface="Arial" panose="020B0604020202020204" pitchFamily="34" charset="0"/>
              </a:rPr>
              <a:t>Net: Financial reasons</a:t>
            </a:r>
          </a:p>
          <a:p>
            <a:endParaRPr lang="en-GB" sz="1200" dirty="0">
              <a:solidFill>
                <a:schemeClr val="bg2">
                  <a:lumMod val="10000"/>
                </a:schemeClr>
              </a:solidFill>
            </a:endParaRPr>
          </a:p>
        </p:txBody>
      </p:sp>
      <p:graphicFrame>
        <p:nvGraphicFramePr>
          <p:cNvPr id="9" name="Table 8">
            <a:extLst>
              <a:ext uri="{FF2B5EF4-FFF2-40B4-BE49-F238E27FC236}">
                <a16:creationId xmlns:a16="http://schemas.microsoft.com/office/drawing/2014/main" id="{967805FB-47FA-7D80-87C7-4AFA31DC8FA8}"/>
              </a:ext>
            </a:extLst>
          </p:cNvPr>
          <p:cNvGraphicFramePr>
            <a:graphicFrameLocks noGrp="1"/>
          </p:cNvGraphicFramePr>
          <p:nvPr>
            <p:extLst>
              <p:ext uri="{D42A27DB-BD31-4B8C-83A1-F6EECF244321}">
                <p14:modId xmlns:p14="http://schemas.microsoft.com/office/powerpoint/2010/main" val="718951026"/>
              </p:ext>
            </p:extLst>
          </p:nvPr>
        </p:nvGraphicFramePr>
        <p:xfrm>
          <a:off x="1071870" y="3204019"/>
          <a:ext cx="1953414" cy="640080"/>
        </p:xfrm>
        <a:graphic>
          <a:graphicData uri="http://schemas.openxmlformats.org/drawingml/2006/table">
            <a:tbl>
              <a:tblPr firstRow="1" bandRow="1">
                <a:tableStyleId>{21E4AEA4-8DFA-4A89-87EB-49C32662AFE0}</a:tableStyleId>
              </a:tblPr>
              <a:tblGrid>
                <a:gridCol w="976707">
                  <a:extLst>
                    <a:ext uri="{9D8B030D-6E8A-4147-A177-3AD203B41FA5}">
                      <a16:colId xmlns:a16="http://schemas.microsoft.com/office/drawing/2014/main" val="1594164592"/>
                    </a:ext>
                  </a:extLst>
                </a:gridCol>
                <a:gridCol w="976707">
                  <a:extLst>
                    <a:ext uri="{9D8B030D-6E8A-4147-A177-3AD203B41FA5}">
                      <a16:colId xmlns:a16="http://schemas.microsoft.com/office/drawing/2014/main" val="3215474149"/>
                    </a:ext>
                  </a:extLst>
                </a:gridCol>
              </a:tblGrid>
              <a:tr h="167445">
                <a:tc>
                  <a:txBody>
                    <a:bodyPr/>
                    <a:lstStyle/>
                    <a:p>
                      <a:pPr algn="ctr"/>
                      <a:r>
                        <a:rPr lang="en-GB" sz="1000" b="0" dirty="0">
                          <a:solidFill>
                            <a:srgbClr val="000000"/>
                          </a:solidFill>
                          <a:latin typeface="Arial" panose="020B0604020202020204" pitchFamily="34" charset="0"/>
                          <a:cs typeface="Arial" panose="020B0604020202020204" pitchFamily="34" charset="0"/>
                        </a:rPr>
                        <a:t>Aug-Oct 25 data</a:t>
                      </a:r>
                    </a:p>
                  </a:txBody>
                  <a:tcPr/>
                </a:tc>
                <a:tc>
                  <a:txBody>
                    <a:bodyPr/>
                    <a:lstStyle/>
                    <a:p>
                      <a:pPr algn="ctr"/>
                      <a:r>
                        <a:rPr lang="en-GB" sz="1000" b="0" dirty="0">
                          <a:solidFill>
                            <a:srgbClr val="000000"/>
                          </a:solidFill>
                          <a:latin typeface="Arial" panose="020B0604020202020204" pitchFamily="34" charset="0"/>
                          <a:cs typeface="Arial" panose="020B0604020202020204" pitchFamily="34" charset="0"/>
                        </a:rPr>
                        <a:t>Aug-Oct 24 data</a:t>
                      </a:r>
                    </a:p>
                  </a:txBody>
                  <a:tcPr/>
                </a:tc>
                <a:extLst>
                  <a:ext uri="{0D108BD9-81ED-4DB2-BD59-A6C34878D82A}">
                    <a16:rowId xmlns:a16="http://schemas.microsoft.com/office/drawing/2014/main" val="3582074796"/>
                  </a:ext>
                </a:extLst>
              </a:tr>
              <a:tr h="167445">
                <a:tc>
                  <a:txBody>
                    <a:bodyPr/>
                    <a:lstStyle/>
                    <a:p>
                      <a:pPr algn="ctr"/>
                      <a:r>
                        <a:rPr lang="en-GB" sz="1000" b="0">
                          <a:solidFill>
                            <a:srgbClr val="000000"/>
                          </a:solidFill>
                          <a:latin typeface="Arial" panose="020B0604020202020204" pitchFamily="34" charset="0"/>
                          <a:cs typeface="Arial" panose="020B0604020202020204" pitchFamily="34" charset="0"/>
                        </a:rPr>
                        <a:t>28%</a:t>
                      </a:r>
                    </a:p>
                  </a:txBody>
                  <a:tcPr/>
                </a:tc>
                <a:tc>
                  <a:txBody>
                    <a:bodyPr/>
                    <a:lstStyle/>
                    <a:p>
                      <a:pPr algn="ctr"/>
                      <a:r>
                        <a:rPr lang="en-GB" sz="1000" b="0" dirty="0">
                          <a:solidFill>
                            <a:srgbClr val="000000"/>
                          </a:solidFill>
                          <a:latin typeface="Arial" panose="020B0604020202020204" pitchFamily="34" charset="0"/>
                          <a:cs typeface="Arial" panose="020B0604020202020204" pitchFamily="34" charset="0"/>
                        </a:rPr>
                        <a:t>45%</a:t>
                      </a:r>
                    </a:p>
                  </a:txBody>
                  <a:tcPr/>
                </a:tc>
                <a:extLst>
                  <a:ext uri="{0D108BD9-81ED-4DB2-BD59-A6C34878D82A}">
                    <a16:rowId xmlns:a16="http://schemas.microsoft.com/office/drawing/2014/main" val="2070918375"/>
                  </a:ext>
                </a:extLst>
              </a:tr>
            </a:tbl>
          </a:graphicData>
        </a:graphic>
      </p:graphicFrame>
      <p:sp>
        <p:nvSpPr>
          <p:cNvPr id="12" name="Footer Placeholder 5">
            <a:extLst>
              <a:ext uri="{FF2B5EF4-FFF2-40B4-BE49-F238E27FC236}">
                <a16:creationId xmlns:a16="http://schemas.microsoft.com/office/drawing/2014/main" id="{A493D595-5A11-C2C4-B045-951E04B50B1F}"/>
              </a:ext>
            </a:extLst>
          </p:cNvPr>
          <p:cNvSpPr txBox="1">
            <a:spLocks/>
          </p:cNvSpPr>
          <p:nvPr/>
        </p:nvSpPr>
        <p:spPr>
          <a:xfrm>
            <a:off x="213309" y="6137411"/>
            <a:ext cx="9653047" cy="394551"/>
          </a:xfrm>
          <a:prstGeom prst="rect">
            <a:avLst/>
          </a:prstGeom>
        </p:spPr>
        <p:txBody>
          <a:bodyPr/>
          <a:lstStyle>
            <a:defPPr>
              <a:defRPr lang="en-US"/>
            </a:defPPr>
            <a:lvl1pPr marR="0" lvl="0" indent="0" defTabSz="609585" fontAlgn="auto">
              <a:lnSpc>
                <a:spcPct val="100000"/>
              </a:lnSpc>
              <a:spcBef>
                <a:spcPts val="0"/>
              </a:spcBef>
              <a:spcAft>
                <a:spcPts val="0"/>
              </a:spcAft>
              <a:buClrTx/>
              <a:buSzTx/>
              <a:buFontTx/>
              <a:buNone/>
              <a:tabLst/>
              <a:defRPr kumimoji="0" sz="1200" b="0" i="0" u="none" strike="noStrike" cap="none" spc="0" normalizeH="0" baseline="0">
                <a:ln>
                  <a:noFill/>
                </a:ln>
                <a:solidFill>
                  <a:srgbClr val="404040"/>
                </a:solidFill>
                <a:effectLst/>
                <a:uLnTx/>
                <a:uFillTx/>
                <a:latin typeface="Arial"/>
              </a:defRPr>
            </a:lvl1pPr>
            <a:lvl2pPr defTabSz="457200"/>
            <a:lvl3pPr defTabSz="457200"/>
            <a:lvl4pPr defTabSz="457200"/>
            <a:lvl5pPr defTabSz="457200"/>
            <a:lvl6pPr defTabSz="457200"/>
            <a:lvl7pPr defTabSz="457200"/>
            <a:lvl8pPr defTabSz="457200"/>
            <a:lvl9pPr defTabSz="457200"/>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1E1541"/>
                </a:solidFill>
                <a:effectLst/>
                <a:uLnTx/>
                <a:uFillTx/>
                <a:latin typeface="Arial"/>
                <a:ea typeface="+mn-ea"/>
                <a:cs typeface="+mn-cs"/>
              </a:rPr>
              <a:t>VB13b. Why have you not taken an overnight short break or holiday in the UK in the last 12 months?</a:t>
            </a:r>
          </a:p>
          <a:p>
            <a:pPr>
              <a:defRPr/>
            </a:pPr>
            <a:r>
              <a:rPr lang="en-GB" sz="1000" dirty="0">
                <a:solidFill>
                  <a:srgbClr val="1E1541"/>
                </a:solidFill>
                <a:latin typeface="Arial" panose="020B0604020202020204" pitchFamily="34" charset="0"/>
                <a:cs typeface="Arial" panose="020B0604020202020204" pitchFamily="34" charset="0"/>
              </a:rPr>
              <a:t>Base: August to October 2025 data = 1,829; August - October 2024 data= 1,823.</a:t>
            </a:r>
          </a:p>
        </p:txBody>
      </p:sp>
    </p:spTree>
    <p:extLst>
      <p:ext uri="{BB962C8B-B14F-4D97-AF65-F5344CB8AC3E}">
        <p14:creationId xmlns:p14="http://schemas.microsoft.com/office/powerpoint/2010/main" val="39324260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98AAC2-E91E-7BD4-84AB-526DED2780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C07ADE-E13B-67D7-B31B-28DA4CA4296E}"/>
              </a:ext>
            </a:extLst>
          </p:cNvPr>
          <p:cNvSpPr>
            <a:spLocks noGrp="1"/>
          </p:cNvSpPr>
          <p:nvPr>
            <p:ph type="title"/>
          </p:nvPr>
        </p:nvSpPr>
        <p:spPr>
          <a:xfrm>
            <a:off x="422889" y="154168"/>
            <a:ext cx="11769111" cy="671807"/>
          </a:xfrm>
        </p:spPr>
        <p:txBody>
          <a:bodyPr>
            <a:normAutofit fontScale="90000"/>
          </a:bodyPr>
          <a:lstStyle/>
          <a:p>
            <a:br>
              <a:rPr lang="en-GB" dirty="0"/>
            </a:br>
            <a:r>
              <a:rPr lang="en-GB" dirty="0"/>
              <a:t>Reasons for not going on a trip to Wales among non-trip takers</a:t>
            </a:r>
          </a:p>
        </p:txBody>
      </p:sp>
      <p:sp>
        <p:nvSpPr>
          <p:cNvPr id="3" name="Text Placeholder 2">
            <a:extLst>
              <a:ext uri="{FF2B5EF4-FFF2-40B4-BE49-F238E27FC236}">
                <a16:creationId xmlns:a16="http://schemas.microsoft.com/office/drawing/2014/main" id="{440FB947-0184-566F-4012-5A725AB5D63B}"/>
              </a:ext>
            </a:extLst>
          </p:cNvPr>
          <p:cNvSpPr>
            <a:spLocks noGrp="1"/>
          </p:cNvSpPr>
          <p:nvPr>
            <p:ph type="body" sz="quarter" idx="10"/>
          </p:nvPr>
        </p:nvSpPr>
        <p:spPr>
          <a:xfrm>
            <a:off x="402431" y="916509"/>
            <a:ext cx="11696309" cy="1000960"/>
          </a:xfrm>
        </p:spPr>
        <p:txBody>
          <a:bodyPr/>
          <a:lstStyle/>
          <a:p>
            <a:pPr marL="228594" indent="-228594">
              <a:buFont typeface="Arial" panose="020B0604020202020204" pitchFamily="34" charset="0"/>
              <a:buChar char="•"/>
            </a:pPr>
            <a:r>
              <a:rPr lang="en-GB" sz="1400" dirty="0"/>
              <a:t>Focusing specifically on Wales, the main reasons for not going on a trip there is due to a preference ‘to travel to other parts of the UK (24% - highest for those travelling to the North), followed by ‘I’ve already been and want to go somewhere new’ (23%). </a:t>
            </a:r>
          </a:p>
          <a:p>
            <a:pPr marL="228594" indent="-228594">
              <a:buFont typeface="Arial" panose="020B0604020202020204" pitchFamily="34" charset="0"/>
              <a:buChar char="•"/>
            </a:pPr>
            <a:endParaRPr lang="en-GB" sz="1400" dirty="0"/>
          </a:p>
          <a:p>
            <a:pPr marL="228594" indent="-228594">
              <a:buFont typeface="Arial" panose="020B0604020202020204" pitchFamily="34" charset="0"/>
              <a:buChar char="•"/>
            </a:pPr>
            <a:r>
              <a:rPr lang="en-GB" sz="1400" dirty="0"/>
              <a:t>Reasons differ by profile. Families index higher on family-related barriers, while over 65’s and Empty Nesters are more likely to choose somewhere new having already visited Wales. Younger Independents over-index on not knowing enough about what there is to do in Wales. </a:t>
            </a:r>
          </a:p>
        </p:txBody>
      </p:sp>
      <p:graphicFrame>
        <p:nvGraphicFramePr>
          <p:cNvPr id="4" name="Chart 3" descr="Bar chart showing top 10 reasons for not going on a trip to Wales in August 2025. The leading reason is preferring to travel to other parts of the UK (24%), followed by having already been and wanting to go somewhere new (23%). Other reasons include Wales feeling too inconvenient to reach (16%), not knowing enough about what there is to do (15%), concern about the weather (14%), preferring to travel abroad (12%), accommodation being too expensive (12%), lack of family-friendly activities (8%), not enough variety of attractions (8%), and accommodation being too limited (8%). Additional notes highlight higher percentages for certain groups: 29% for North West/East regions, 36% for 65+ and 37% for Empty Nesters, 22% for Younger Independents, and 17% for Families.">
            <a:extLst>
              <a:ext uri="{FF2B5EF4-FFF2-40B4-BE49-F238E27FC236}">
                <a16:creationId xmlns:a16="http://schemas.microsoft.com/office/drawing/2014/main" id="{CF343672-255B-29EB-280B-DC6E6446734C}"/>
              </a:ext>
            </a:extLst>
          </p:cNvPr>
          <p:cNvGraphicFramePr>
            <a:graphicFrameLocks noGrp="1"/>
          </p:cNvGraphicFramePr>
          <p:nvPr>
            <p:extLst>
              <p:ext uri="{D42A27DB-BD31-4B8C-83A1-F6EECF244321}">
                <p14:modId xmlns:p14="http://schemas.microsoft.com/office/powerpoint/2010/main" val="3047068821"/>
              </p:ext>
            </p:extLst>
          </p:nvPr>
        </p:nvGraphicFramePr>
        <p:xfrm>
          <a:off x="277092" y="1929007"/>
          <a:ext cx="11176000" cy="4012484"/>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a:extLst>
              <a:ext uri="{FF2B5EF4-FFF2-40B4-BE49-F238E27FC236}">
                <a16:creationId xmlns:a16="http://schemas.microsoft.com/office/drawing/2014/main" id="{7987BD96-D65B-CCAB-EB65-D662C67DC6FD}"/>
              </a:ext>
            </a:extLst>
          </p:cNvPr>
          <p:cNvSpPr txBox="1"/>
          <p:nvPr/>
        </p:nvSpPr>
        <p:spPr>
          <a:xfrm>
            <a:off x="402431" y="2458132"/>
            <a:ext cx="825734" cy="707886"/>
          </a:xfrm>
          <a:prstGeom prst="rect">
            <a:avLst/>
          </a:prstGeom>
          <a:solidFill>
            <a:srgbClr val="00B0F0"/>
          </a:solidFill>
          <a:ln>
            <a:solidFill>
              <a:srgbClr val="0070C0"/>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en-GB" sz="1000">
                <a:solidFill>
                  <a:schemeClr val="bg2">
                    <a:lumMod val="10000"/>
                  </a:schemeClr>
                </a:solidFill>
                <a:latin typeface="Arial" panose="020B0604020202020204" pitchFamily="34" charset="0"/>
                <a:cs typeface="Arial" panose="020B0604020202020204" pitchFamily="34" charset="0"/>
              </a:rPr>
              <a:t>Highest for North West or East (29%)</a:t>
            </a:r>
          </a:p>
        </p:txBody>
      </p:sp>
      <p:sp>
        <p:nvSpPr>
          <p:cNvPr id="8" name="TextBox 7">
            <a:extLst>
              <a:ext uri="{FF2B5EF4-FFF2-40B4-BE49-F238E27FC236}">
                <a16:creationId xmlns:a16="http://schemas.microsoft.com/office/drawing/2014/main" id="{5BEDB9C1-9C9D-53C2-0683-8D8758CE72BC}"/>
              </a:ext>
            </a:extLst>
          </p:cNvPr>
          <p:cNvSpPr txBox="1"/>
          <p:nvPr/>
        </p:nvSpPr>
        <p:spPr>
          <a:xfrm>
            <a:off x="1479177" y="2561512"/>
            <a:ext cx="896470" cy="707886"/>
          </a:xfrm>
          <a:prstGeom prst="rect">
            <a:avLst/>
          </a:prstGeom>
          <a:solidFill>
            <a:srgbClr val="00B0F0"/>
          </a:solidFill>
          <a:ln>
            <a:solidFill>
              <a:srgbClr val="0070C0"/>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en-GB" sz="1000" dirty="0">
                <a:solidFill>
                  <a:schemeClr val="bg2">
                    <a:lumMod val="10000"/>
                  </a:schemeClr>
                </a:solidFill>
                <a:latin typeface="Arial" panose="020B0604020202020204" pitchFamily="34" charset="0"/>
                <a:cs typeface="Arial" panose="020B0604020202020204" pitchFamily="34" charset="0"/>
              </a:rPr>
              <a:t>36% for 65+ YO; 37% for Empty Nesters</a:t>
            </a:r>
          </a:p>
        </p:txBody>
      </p:sp>
      <p:sp>
        <p:nvSpPr>
          <p:cNvPr id="14" name="TextBox 13">
            <a:extLst>
              <a:ext uri="{FF2B5EF4-FFF2-40B4-BE49-F238E27FC236}">
                <a16:creationId xmlns:a16="http://schemas.microsoft.com/office/drawing/2014/main" id="{9A09CEF7-5557-A5E4-C9B6-93D792A8203E}"/>
              </a:ext>
            </a:extLst>
          </p:cNvPr>
          <p:cNvSpPr txBox="1"/>
          <p:nvPr/>
        </p:nvSpPr>
        <p:spPr>
          <a:xfrm>
            <a:off x="3736099" y="3075119"/>
            <a:ext cx="994522" cy="553998"/>
          </a:xfrm>
          <a:prstGeom prst="rect">
            <a:avLst/>
          </a:prstGeom>
          <a:solidFill>
            <a:srgbClr val="00B0F0"/>
          </a:solidFill>
          <a:ln>
            <a:solidFill>
              <a:srgbClr val="0070C0"/>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en-GB" sz="1000" dirty="0">
                <a:solidFill>
                  <a:schemeClr val="bg2">
                    <a:lumMod val="10000"/>
                  </a:schemeClr>
                </a:solidFill>
                <a:latin typeface="Arial" panose="020B0604020202020204" pitchFamily="34" charset="0"/>
                <a:cs typeface="Arial" panose="020B0604020202020204" pitchFamily="34" charset="0"/>
              </a:rPr>
              <a:t>22% for Younger Independents </a:t>
            </a:r>
          </a:p>
        </p:txBody>
      </p:sp>
      <p:sp>
        <p:nvSpPr>
          <p:cNvPr id="7" name="TextBox 6">
            <a:extLst>
              <a:ext uri="{FF2B5EF4-FFF2-40B4-BE49-F238E27FC236}">
                <a16:creationId xmlns:a16="http://schemas.microsoft.com/office/drawing/2014/main" id="{5FBFF44B-6185-83CD-2731-06D3C235660C}"/>
              </a:ext>
            </a:extLst>
          </p:cNvPr>
          <p:cNvSpPr txBox="1"/>
          <p:nvPr/>
        </p:nvSpPr>
        <p:spPr>
          <a:xfrm>
            <a:off x="7111101" y="3505193"/>
            <a:ext cx="812800" cy="400110"/>
          </a:xfrm>
          <a:prstGeom prst="rect">
            <a:avLst/>
          </a:prstGeom>
          <a:solidFill>
            <a:srgbClr val="0070C0"/>
          </a:solidFill>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en-GB" sz="1000">
                <a:solidFill>
                  <a:schemeClr val="bg1"/>
                </a:solidFill>
                <a:latin typeface="Arial" panose="020B0604020202020204" pitchFamily="34" charset="0"/>
                <a:cs typeface="Arial" panose="020B0604020202020204" pitchFamily="34" charset="0"/>
              </a:rPr>
              <a:t>17% for Families</a:t>
            </a:r>
          </a:p>
        </p:txBody>
      </p:sp>
      <p:sp>
        <p:nvSpPr>
          <p:cNvPr id="6" name="TextBox 5">
            <a:extLst>
              <a:ext uri="{FF2B5EF4-FFF2-40B4-BE49-F238E27FC236}">
                <a16:creationId xmlns:a16="http://schemas.microsoft.com/office/drawing/2014/main" id="{ABF317F3-1631-5E7C-1A94-EF50CF7676B5}"/>
              </a:ext>
            </a:extLst>
          </p:cNvPr>
          <p:cNvSpPr txBox="1"/>
          <p:nvPr/>
        </p:nvSpPr>
        <p:spPr>
          <a:xfrm>
            <a:off x="8220552" y="3705248"/>
            <a:ext cx="812800" cy="400110"/>
          </a:xfrm>
          <a:prstGeom prst="rect">
            <a:avLst/>
          </a:prstGeom>
          <a:solidFill>
            <a:srgbClr val="0070C0"/>
          </a:solidFill>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en-GB" sz="1000">
                <a:solidFill>
                  <a:schemeClr val="bg1"/>
                </a:solidFill>
                <a:latin typeface="Arial" panose="020B0604020202020204" pitchFamily="34" charset="0"/>
                <a:cs typeface="Arial" panose="020B0604020202020204" pitchFamily="34" charset="0"/>
              </a:rPr>
              <a:t>13% for Families</a:t>
            </a:r>
          </a:p>
        </p:txBody>
      </p:sp>
      <p:sp>
        <p:nvSpPr>
          <p:cNvPr id="9" name="TextBox 8">
            <a:extLst>
              <a:ext uri="{FF2B5EF4-FFF2-40B4-BE49-F238E27FC236}">
                <a16:creationId xmlns:a16="http://schemas.microsoft.com/office/drawing/2014/main" id="{0F08F669-C0D5-7A1A-A444-C6C8986CDD55}"/>
              </a:ext>
            </a:extLst>
          </p:cNvPr>
          <p:cNvSpPr txBox="1"/>
          <p:nvPr/>
        </p:nvSpPr>
        <p:spPr>
          <a:xfrm>
            <a:off x="9365862" y="3705248"/>
            <a:ext cx="812800" cy="400110"/>
          </a:xfrm>
          <a:prstGeom prst="rect">
            <a:avLst/>
          </a:prstGeom>
          <a:solidFill>
            <a:srgbClr val="0070C0"/>
          </a:solidFill>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en-GB" sz="1000">
                <a:solidFill>
                  <a:schemeClr val="bg1"/>
                </a:solidFill>
                <a:latin typeface="Arial" panose="020B0604020202020204" pitchFamily="34" charset="0"/>
                <a:cs typeface="Arial" panose="020B0604020202020204" pitchFamily="34" charset="0"/>
              </a:rPr>
              <a:t>13% for Families</a:t>
            </a:r>
          </a:p>
        </p:txBody>
      </p:sp>
      <p:sp>
        <p:nvSpPr>
          <p:cNvPr id="5" name="Footer Placeholder 5">
            <a:extLst>
              <a:ext uri="{FF2B5EF4-FFF2-40B4-BE49-F238E27FC236}">
                <a16:creationId xmlns:a16="http://schemas.microsoft.com/office/drawing/2014/main" id="{A4CF1C50-C859-09C8-A579-E3E2463FBB7F}"/>
              </a:ext>
            </a:extLst>
          </p:cNvPr>
          <p:cNvSpPr txBox="1">
            <a:spLocks/>
          </p:cNvSpPr>
          <p:nvPr/>
        </p:nvSpPr>
        <p:spPr>
          <a:xfrm>
            <a:off x="172804" y="6206500"/>
            <a:ext cx="10180320" cy="528232"/>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defTabSz="609585">
              <a:defRPr/>
            </a:pPr>
            <a:r>
              <a:rPr lang="en-GB" sz="1000" dirty="0">
                <a:solidFill>
                  <a:srgbClr val="000000"/>
                </a:solidFill>
                <a:latin typeface="Arial" panose="020B0604020202020204" pitchFamily="34" charset="0"/>
                <a:cs typeface="Arial" panose="020B0604020202020204" pitchFamily="34" charset="0"/>
              </a:rPr>
              <a:t>VW2.You mentioned you do not plan to visit Wales for your upcoming UK holiday or short break. What are the main reasons for this?</a:t>
            </a:r>
          </a:p>
          <a:p>
            <a:pPr lvl="0" defTabSz="609585">
              <a:defRPr/>
            </a:pPr>
            <a:r>
              <a:rPr kumimoji="0" lang="en-GB"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Base: August 2025 data = 1,224</a:t>
            </a:r>
          </a:p>
        </p:txBody>
      </p:sp>
    </p:spTree>
    <p:extLst>
      <p:ext uri="{BB962C8B-B14F-4D97-AF65-F5344CB8AC3E}">
        <p14:creationId xmlns:p14="http://schemas.microsoft.com/office/powerpoint/2010/main" val="42385899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BD1BB7-027A-087D-7B8C-114174DDFE9C}"/>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9157773A-BC38-90AE-899E-7B43147F063C}"/>
              </a:ext>
            </a:extLst>
          </p:cNvPr>
          <p:cNvSpPr>
            <a:spLocks noGrp="1"/>
          </p:cNvSpPr>
          <p:nvPr>
            <p:ph type="title" idx="4294967295"/>
          </p:nvPr>
        </p:nvSpPr>
        <p:spPr>
          <a:xfrm>
            <a:off x="260350" y="3260725"/>
            <a:ext cx="4148138" cy="3619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5723"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1" i="0" u="none" strike="noStrike" kern="1200" cap="none" spc="0" normalizeH="0" baseline="0" noProof="0" dirty="0">
                <a:ln>
                  <a:noFill/>
                </a:ln>
                <a:solidFill>
                  <a:schemeClr val="bg1"/>
                </a:solidFill>
                <a:effectLst/>
                <a:uLnTx/>
                <a:uFillTx/>
                <a:latin typeface="Arial Black" panose="020B0A04020102020204" pitchFamily="34" charset="0"/>
                <a:ea typeface="+mn-ea"/>
                <a:cs typeface="Arial" panose="020B0604020202020204" pitchFamily="34" charset="0"/>
              </a:rPr>
              <a:t>Cost of living</a:t>
            </a:r>
          </a:p>
        </p:txBody>
      </p:sp>
    </p:spTree>
    <p:extLst>
      <p:ext uri="{BB962C8B-B14F-4D97-AF65-F5344CB8AC3E}">
        <p14:creationId xmlns:p14="http://schemas.microsoft.com/office/powerpoint/2010/main" val="17917040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889" y="170472"/>
            <a:ext cx="11675852" cy="671807"/>
          </a:xfrm>
        </p:spPr>
        <p:txBody>
          <a:bodyPr>
            <a:normAutofit/>
          </a:bodyPr>
          <a:lstStyle/>
          <a:p>
            <a:r>
              <a:rPr lang="en-GB" dirty="0"/>
              <a:t>Cost of living impact on UK overnight trips</a:t>
            </a:r>
          </a:p>
        </p:txBody>
      </p:sp>
      <p:sp>
        <p:nvSpPr>
          <p:cNvPr id="3" name="Text Placeholder 2"/>
          <p:cNvSpPr>
            <a:spLocks noGrp="1"/>
          </p:cNvSpPr>
          <p:nvPr>
            <p:ph type="body" sz="quarter" idx="10"/>
          </p:nvPr>
        </p:nvSpPr>
        <p:spPr>
          <a:xfrm>
            <a:off x="422889" y="679498"/>
            <a:ext cx="11502017" cy="671807"/>
          </a:xfrm>
        </p:spPr>
        <p:txBody>
          <a:bodyPr/>
          <a:lstStyle/>
          <a:p>
            <a:pPr marL="228594" indent="-228594">
              <a:buFont typeface="Arial" panose="020B0604020202020204" pitchFamily="34" charset="0"/>
              <a:buChar char="•"/>
            </a:pPr>
            <a:r>
              <a:rPr lang="en-US" sz="1400" dirty="0"/>
              <a:t>Looking back at those intending to travel to Wales during Summer 2025, 56% of Wales Summer trip intenders were affected by the cost-of-living crisis, stating</a:t>
            </a:r>
            <a:r>
              <a:rPr lang="en-GB" sz="1400" dirty="0"/>
              <a:t> it is likely to influence their UK short breaks or holidays in the next six months.</a:t>
            </a:r>
            <a:r>
              <a:rPr lang="en-US" sz="1400" dirty="0"/>
              <a:t> Among those who will be impacted, ‘cheaper accommodation’ is highest, followed by ‘look for more free things to do’. </a:t>
            </a:r>
          </a:p>
          <a:p>
            <a:pPr marL="228594" indent="-228594">
              <a:buFont typeface="Arial" panose="020B0604020202020204" pitchFamily="34" charset="0"/>
              <a:buChar char="•"/>
            </a:pPr>
            <a:endParaRPr lang="en-US" sz="1400" dirty="0"/>
          </a:p>
          <a:p>
            <a:pPr marL="228594" indent="-228594">
              <a:buFont typeface="Arial" panose="020B0604020202020204" pitchFamily="34" charset="0"/>
              <a:buChar char="•"/>
            </a:pPr>
            <a:r>
              <a:rPr lang="en-US" sz="1400" dirty="0"/>
              <a:t>While still present, the impact of the cost-of-living is lower now than it was for intenders in 2024.</a:t>
            </a:r>
          </a:p>
        </p:txBody>
      </p:sp>
      <p:graphicFrame>
        <p:nvGraphicFramePr>
          <p:cNvPr id="5" name="Chart Placeholder 7" descr="Stacked bar chart showing cost-of-living impact on overnight trips for UK and Wales summer intenders in 2024 and 2025. For UK summer intenders, 55% in 2025 and 56% in 2024 said ‘Yes’ it will impact their trips, while 33% (2025) and 32% (2024) said ‘No’, and 11–12% were unsure. For Wales summer intenders, 56% in 2025 and 62% in 2024 said ‘Yes’, 31% (2025) and 25% (2024) said ‘No’, and 13% were unsure in both years. Overall, cost-of-living impact remains high but shows a slight decline for Wales compared to last year.">
            <a:extLst>
              <a:ext uri="{FF2B5EF4-FFF2-40B4-BE49-F238E27FC236}">
                <a16:creationId xmlns:a16="http://schemas.microsoft.com/office/drawing/2014/main" id="{6C94488D-66A7-960D-2CA3-53847156C3F7}"/>
              </a:ext>
            </a:extLst>
          </p:cNvPr>
          <p:cNvGraphicFramePr>
            <a:graphicFrameLocks/>
          </p:cNvGraphicFramePr>
          <p:nvPr>
            <p:extLst>
              <p:ext uri="{D42A27DB-BD31-4B8C-83A1-F6EECF244321}">
                <p14:modId xmlns:p14="http://schemas.microsoft.com/office/powerpoint/2010/main" val="3389394086"/>
              </p:ext>
            </p:extLst>
          </p:nvPr>
        </p:nvGraphicFramePr>
        <p:xfrm>
          <a:off x="699077" y="1929688"/>
          <a:ext cx="4285673" cy="40124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descr="Horizontal bar chart showing cost-of-living impact on Wales summer intenders for 2025 and 2024 across ten behaviours. In 2025, top responses are: ‘I will choose cheaper accommodation’ (29%), ‘I will look for more free things to do’ (28%), ‘I will spend less on eating out’ (23%), and ‘I will choose self-catering accommodation’ (21%). Other actions include: taking shorter UK breaks (17%), traveling when it’s cheaper (15%), traveling less at the destination (9%), taking fewer UK breaks (13%), cutting back on gifts/shopping (13%), and taking day trips instead of overnight breaks (13%). Compared to 2024, most behaviours show slight decreases, with notable drops in cutting back on gifts (19% to 13%) and traveling less at the destination (13% to 9%). ">
            <a:extLst>
              <a:ext uri="{FF2B5EF4-FFF2-40B4-BE49-F238E27FC236}">
                <a16:creationId xmlns:a16="http://schemas.microsoft.com/office/drawing/2014/main" id="{CCCC52AA-6050-E494-40AA-25CCD93B35CC}"/>
              </a:ext>
            </a:extLst>
          </p:cNvPr>
          <p:cNvGraphicFramePr>
            <a:graphicFrameLocks noGrp="1"/>
          </p:cNvGraphicFramePr>
          <p:nvPr>
            <p:extLst>
              <p:ext uri="{D42A27DB-BD31-4B8C-83A1-F6EECF244321}">
                <p14:modId xmlns:p14="http://schemas.microsoft.com/office/powerpoint/2010/main" val="300444116"/>
              </p:ext>
            </p:extLst>
          </p:nvPr>
        </p:nvGraphicFramePr>
        <p:xfrm>
          <a:off x="5384800" y="1860331"/>
          <a:ext cx="6540106" cy="4193642"/>
        </p:xfrm>
        <a:graphic>
          <a:graphicData uri="http://schemas.openxmlformats.org/drawingml/2006/chart">
            <c:chart xmlns:c="http://schemas.openxmlformats.org/drawingml/2006/chart" xmlns:r="http://schemas.openxmlformats.org/officeDocument/2006/relationships" r:id="rId4"/>
          </a:graphicData>
        </a:graphic>
      </p:graphicFrame>
      <p:sp>
        <p:nvSpPr>
          <p:cNvPr id="4" name="Footer Placeholder 5">
            <a:extLst>
              <a:ext uri="{FF2B5EF4-FFF2-40B4-BE49-F238E27FC236}">
                <a16:creationId xmlns:a16="http://schemas.microsoft.com/office/drawing/2014/main" id="{084CF4F6-7796-2551-9ED4-49B4E5116FAB}"/>
              </a:ext>
            </a:extLst>
          </p:cNvPr>
          <p:cNvSpPr txBox="1">
            <a:spLocks/>
          </p:cNvSpPr>
          <p:nvPr/>
        </p:nvSpPr>
        <p:spPr>
          <a:xfrm>
            <a:off x="188923" y="5966707"/>
            <a:ext cx="9393641" cy="596292"/>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defTabSz="609585">
              <a:defRPr/>
            </a:pPr>
            <a:r>
              <a:rPr kumimoji="0" lang="en-GB" sz="9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VB7f. Just to check, is the ‘cost of living crisis’ likely to influence your UK short breaks or holidays in the next six months?</a:t>
            </a:r>
          </a:p>
          <a:p>
            <a:pPr lvl="0" defTabSz="609585">
              <a:defRPr/>
            </a:pPr>
            <a:r>
              <a:rPr kumimoji="0" lang="en-GB" sz="9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Base:</a:t>
            </a:r>
            <a:r>
              <a:rPr lang="en-GB" sz="900" dirty="0">
                <a:solidFill>
                  <a:srgbClr val="000000"/>
                </a:solidFill>
                <a:latin typeface="Arial" panose="020B0604020202020204" pitchFamily="34" charset="0"/>
                <a:cs typeface="Arial" panose="020B0604020202020204" pitchFamily="34" charset="0"/>
              </a:rPr>
              <a:t> UK summer intenders 2025 = 2,130, UK summer intenders 2024 = 2,162. </a:t>
            </a:r>
            <a:r>
              <a:rPr kumimoji="0" lang="en-GB" sz="9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Wales summer intenders 2025 = 262,</a:t>
            </a:r>
            <a:r>
              <a:rPr lang="en-GB" sz="900" dirty="0">
                <a:solidFill>
                  <a:srgbClr val="000000"/>
                </a:solidFill>
                <a:latin typeface="Arial" panose="020B0604020202020204" pitchFamily="34" charset="0"/>
                <a:cs typeface="Arial" panose="020B0604020202020204" pitchFamily="34" charset="0"/>
              </a:rPr>
              <a:t> Wales summer intenders 2024 = 227.</a:t>
            </a:r>
            <a:endParaRPr kumimoji="0" lang="en-GB" sz="9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lvl="0" defTabSz="609585">
              <a:defRPr/>
            </a:pPr>
            <a:r>
              <a:rPr kumimoji="0" lang="en-GB" sz="9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VB7iii. How, if at all, would you say the ‘cost of living crisis’ is likely to influence your UK short breaks or holidays in the next six months?</a:t>
            </a:r>
          </a:p>
          <a:p>
            <a:pPr lvl="0" defTabSz="609585">
              <a:defRPr/>
            </a:pPr>
            <a:r>
              <a:rPr kumimoji="0" lang="en-GB" sz="9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Base: Wales summer intenders 2025 = 262; Wales summer intenders 2024 = </a:t>
            </a:r>
            <a:r>
              <a:rPr lang="en-GB" sz="900" dirty="0">
                <a:solidFill>
                  <a:srgbClr val="000000"/>
                </a:solidFill>
                <a:latin typeface="Arial" panose="020B0604020202020204" pitchFamily="34" charset="0"/>
                <a:cs typeface="Arial" panose="020B0604020202020204" pitchFamily="34" charset="0"/>
              </a:rPr>
              <a:t>227</a:t>
            </a:r>
          </a:p>
          <a:p>
            <a:pPr lvl="0" defTabSz="609585">
              <a:defRPr/>
            </a:pPr>
            <a:r>
              <a:rPr lang="en-GB" sz="900" dirty="0">
                <a:solidFill>
                  <a:srgbClr val="000000"/>
                </a:solidFill>
                <a:latin typeface="Arial" panose="020B0604020202020204" pitchFamily="34" charset="0"/>
                <a:cs typeface="Arial" panose="020B0604020202020204" pitchFamily="34" charset="0"/>
              </a:rPr>
              <a:t>.</a:t>
            </a:r>
            <a:endParaRPr kumimoji="0" lang="en-GB" sz="9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cxnSp>
        <p:nvCxnSpPr>
          <p:cNvPr id="14" name="Straight Connector 13">
            <a:extLst>
              <a:ext uri="{FF2B5EF4-FFF2-40B4-BE49-F238E27FC236}">
                <a16:creationId xmlns:a16="http://schemas.microsoft.com/office/drawing/2014/main" id="{C2B7D210-D621-F480-8149-0AB61C79EFBD}"/>
              </a:ext>
              <a:ext uri="{C183D7F6-B498-43B3-948B-1728B52AA6E4}">
                <adec:decorative xmlns:adec="http://schemas.microsoft.com/office/drawing/2017/decorative" val="1"/>
              </a:ext>
            </a:extLst>
          </p:cNvPr>
          <p:cNvCxnSpPr>
            <a:cxnSpLocks/>
          </p:cNvCxnSpPr>
          <p:nvPr/>
        </p:nvCxnSpPr>
        <p:spPr>
          <a:xfrm flipV="1">
            <a:off x="2834852" y="3211400"/>
            <a:ext cx="0" cy="1921261"/>
          </a:xfrm>
          <a:prstGeom prst="line">
            <a:avLst/>
          </a:prstGeom>
          <a:ln w="9525" cmpd="sng">
            <a:solidFill>
              <a:schemeClr val="tx2"/>
            </a:solidFill>
            <a:prstDash val="dash"/>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574998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62E7F-87EA-4FDD-86DC-E7760E43BA31}"/>
              </a:ext>
            </a:extLst>
          </p:cNvPr>
          <p:cNvSpPr>
            <a:spLocks noGrp="1"/>
          </p:cNvSpPr>
          <p:nvPr>
            <p:ph type="title"/>
          </p:nvPr>
        </p:nvSpPr>
        <p:spPr>
          <a:xfrm>
            <a:off x="390990" y="304749"/>
            <a:ext cx="11675852" cy="671807"/>
          </a:xfrm>
        </p:spPr>
        <p:txBody>
          <a:bodyPr>
            <a:noAutofit/>
          </a:bodyPr>
          <a:lstStyle/>
          <a:p>
            <a:r>
              <a:rPr lang="en-GB" sz="2400" dirty="0"/>
              <a:t>Perceived financial barriers to taking overnight domestic trips</a:t>
            </a:r>
          </a:p>
        </p:txBody>
      </p:sp>
      <p:sp>
        <p:nvSpPr>
          <p:cNvPr id="15" name="Footer Placeholder 5">
            <a:extLst>
              <a:ext uri="{FF2B5EF4-FFF2-40B4-BE49-F238E27FC236}">
                <a16:creationId xmlns:a16="http://schemas.microsoft.com/office/drawing/2014/main" id="{720AF172-DE0E-4220-B644-12CB898D457F}"/>
              </a:ext>
            </a:extLst>
          </p:cNvPr>
          <p:cNvSpPr txBox="1">
            <a:spLocks/>
          </p:cNvSpPr>
          <p:nvPr/>
        </p:nvSpPr>
        <p:spPr>
          <a:xfrm>
            <a:off x="158102" y="6176846"/>
            <a:ext cx="8867163" cy="457200"/>
          </a:xfrm>
          <a:prstGeom prst="rect">
            <a:avLst/>
          </a:prstGeom>
        </p:spPr>
        <p:txBody>
          <a:bodyPr vert="horz" lIns="91440" tIns="45720" rIns="91440" bIns="45720" rtlCol="0" anchor="t"/>
          <a:lstStyle>
            <a:defPPr>
              <a:defRPr lang="en-US"/>
            </a:defPPr>
            <a:lvl1pPr marL="0" algn="l" defTabSz="457200" rtl="0" eaLnBrk="1" latinLnBrk="0" hangingPunct="1">
              <a:defRPr sz="900" kern="1200">
                <a:solidFill>
                  <a:srgbClr val="120742"/>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b="0" i="0" u="none" strike="noStrike" kern="1200" cap="none" spc="0" normalizeH="0" baseline="0" noProof="0" dirty="0">
                <a:ln>
                  <a:noFill/>
                </a:ln>
                <a:solidFill>
                  <a:srgbClr val="1E1541"/>
                </a:solidFill>
                <a:effectLst/>
                <a:uLnTx/>
                <a:uFillTx/>
                <a:latin typeface="Arial" panose="020B0604020202020204" pitchFamily="34" charset="0"/>
                <a:ea typeface="+mn-ea"/>
                <a:cs typeface="Arial" panose="020B0604020202020204" pitchFamily="34" charset="0"/>
              </a:rPr>
              <a:t>VB7b. Which, if any, of the following factors do you see as potential barriers to you taking a UK short break or holiday in the next six months?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b="0" i="0" u="none" strike="noStrike" kern="1200" cap="none" spc="0" normalizeH="0" baseline="0" noProof="0" dirty="0">
                <a:ln>
                  <a:noFill/>
                </a:ln>
                <a:solidFill>
                  <a:srgbClr val="1E1541"/>
                </a:solidFill>
                <a:effectLst/>
                <a:uLnTx/>
                <a:uFillTx/>
                <a:latin typeface="Arial" panose="020B0604020202020204" pitchFamily="34" charset="0"/>
                <a:ea typeface="+mn-ea"/>
                <a:cs typeface="Arial" panose="020B0604020202020204" pitchFamily="34" charset="0"/>
              </a:rPr>
              <a:t>Base: All asked each question. October 2025 = 1,756. </a:t>
            </a:r>
            <a:r>
              <a:rPr kumimoji="0" lang="en-GB" b="0" i="1" u="none" strike="noStrike" kern="1200" cap="none" spc="0" normalizeH="0" baseline="0" noProof="0" dirty="0">
                <a:ln>
                  <a:noFill/>
                </a:ln>
                <a:solidFill>
                  <a:srgbClr val="1E1541"/>
                </a:solidFill>
                <a:effectLst/>
                <a:uLnTx/>
                <a:uFillTx/>
                <a:latin typeface="Arial" panose="020B0604020202020204" pitchFamily="34" charset="0"/>
                <a:ea typeface="+mn-ea"/>
                <a:cs typeface="Arial" panose="020B0604020202020204" pitchFamily="34" charset="0"/>
              </a:rPr>
              <a:t>Taken from the VB Domestic Sentiment tracker</a:t>
            </a:r>
            <a:endParaRPr kumimoji="0" lang="en-US" b="0" i="0" u="none" strike="noStrike" kern="1200" cap="none" spc="0" normalizeH="0" baseline="0" noProof="0" dirty="0">
              <a:ln>
                <a:noFill/>
              </a:ln>
              <a:solidFill>
                <a:srgbClr val="1E1541"/>
              </a:solidFill>
              <a:effectLst/>
              <a:uLnTx/>
              <a:uFillTx/>
              <a:latin typeface="Arial" panose="020B0604020202020204" pitchFamily="34" charset="0"/>
              <a:ea typeface="+mn-ea"/>
              <a:cs typeface="Arial" panose="020B0604020202020204" pitchFamily="34" charset="0"/>
            </a:endParaRPr>
          </a:p>
        </p:txBody>
      </p:sp>
      <p:graphicFrame>
        <p:nvGraphicFramePr>
          <p:cNvPr id="8" name="Chart Placeholder 7" descr="This is a line chart trending the finance related barriers to taking an overnight trip in the UK from June 2022 to October 2025. In the last month, Rising cost of living is at 25%, followed by Rising cost of holiday/leisure at 20%, and Personal finances at 20%. All three measure have been going steadily down since we began tracking. ">
            <a:extLst>
              <a:ext uri="{FF2B5EF4-FFF2-40B4-BE49-F238E27FC236}">
                <a16:creationId xmlns:a16="http://schemas.microsoft.com/office/drawing/2014/main" id="{AE694C62-D28B-4DE1-AB6A-6A37479DD6F7}"/>
              </a:ext>
            </a:extLst>
          </p:cNvPr>
          <p:cNvGraphicFramePr>
            <a:graphicFrameLocks/>
          </p:cNvGraphicFramePr>
          <p:nvPr>
            <p:extLst>
              <p:ext uri="{D42A27DB-BD31-4B8C-83A1-F6EECF244321}">
                <p14:modId xmlns:p14="http://schemas.microsoft.com/office/powerpoint/2010/main" val="4147091612"/>
              </p:ext>
            </p:extLst>
          </p:nvPr>
        </p:nvGraphicFramePr>
        <p:xfrm>
          <a:off x="635425" y="1818991"/>
          <a:ext cx="10921150" cy="4062453"/>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 Placeholder 2">
            <a:extLst>
              <a:ext uri="{FF2B5EF4-FFF2-40B4-BE49-F238E27FC236}">
                <a16:creationId xmlns:a16="http://schemas.microsoft.com/office/drawing/2014/main" id="{64AE4CBC-B37A-D976-47C1-4AAF4CE9E75D}"/>
              </a:ext>
            </a:extLst>
          </p:cNvPr>
          <p:cNvSpPr>
            <a:spLocks noGrp="1"/>
          </p:cNvSpPr>
          <p:nvPr>
            <p:ph type="body" sz="quarter" idx="10"/>
          </p:nvPr>
        </p:nvSpPr>
        <p:spPr>
          <a:xfrm>
            <a:off x="477907" y="976556"/>
            <a:ext cx="11502017" cy="671807"/>
          </a:xfrm>
        </p:spPr>
        <p:txBody>
          <a:bodyPr/>
          <a:lstStyle/>
          <a:p>
            <a:pPr marL="228594" indent="-228594">
              <a:buFont typeface="Arial" panose="020B0604020202020204" pitchFamily="34" charset="0"/>
              <a:buChar char="•"/>
            </a:pPr>
            <a:r>
              <a:rPr lang="en-GB" sz="1600" dirty="0"/>
              <a:t>Perceived financial barriers to taking overnight domestic trips have declined compared to the previous waves, with ‘Rising cost of living’ and ‘Personal finances’ now at their lowest since we began tracking. This shift suggests a positive change in consumer sentiment with fewer citing cost-related concerns.</a:t>
            </a:r>
            <a:br>
              <a:rPr lang="en-GB" sz="1600" dirty="0"/>
            </a:br>
            <a:endParaRPr lang="en-US" sz="1600" dirty="0">
              <a:solidFill>
                <a:schemeClr val="tx1"/>
              </a:solidFill>
              <a:latin typeface="+mj-lt"/>
            </a:endParaRPr>
          </a:p>
        </p:txBody>
      </p:sp>
    </p:spTree>
    <p:extLst>
      <p:ext uri="{BB962C8B-B14F-4D97-AF65-F5344CB8AC3E}">
        <p14:creationId xmlns:p14="http://schemas.microsoft.com/office/powerpoint/2010/main" val="13707042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641C94-A1EB-9D8E-3E86-C7C7AE343B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0469D1-B2EA-7F1F-1FC6-F945069D47AF}"/>
              </a:ext>
            </a:extLst>
          </p:cNvPr>
          <p:cNvSpPr>
            <a:spLocks noGrp="1"/>
          </p:cNvSpPr>
          <p:nvPr>
            <p:ph type="title"/>
          </p:nvPr>
        </p:nvSpPr>
        <p:spPr>
          <a:xfrm>
            <a:off x="422888" y="244703"/>
            <a:ext cx="11769111" cy="671807"/>
          </a:xfrm>
        </p:spPr>
        <p:txBody>
          <a:bodyPr>
            <a:normAutofit fontScale="90000"/>
          </a:bodyPr>
          <a:lstStyle/>
          <a:p>
            <a:r>
              <a:rPr lang="en-GB" dirty="0"/>
              <a:t>Impact of cost-of-living crisis among Summer 2025 trip takers</a:t>
            </a:r>
          </a:p>
        </p:txBody>
      </p:sp>
      <p:sp>
        <p:nvSpPr>
          <p:cNvPr id="3" name="Text Placeholder 2">
            <a:extLst>
              <a:ext uri="{FF2B5EF4-FFF2-40B4-BE49-F238E27FC236}">
                <a16:creationId xmlns:a16="http://schemas.microsoft.com/office/drawing/2014/main" id="{590C9B8E-E49D-35CE-389B-BEC9B683A480}"/>
              </a:ext>
            </a:extLst>
          </p:cNvPr>
          <p:cNvSpPr>
            <a:spLocks noGrp="1"/>
          </p:cNvSpPr>
          <p:nvPr>
            <p:ph type="body" sz="quarter" idx="10"/>
          </p:nvPr>
        </p:nvSpPr>
        <p:spPr>
          <a:xfrm>
            <a:off x="402431" y="916509"/>
            <a:ext cx="11696309" cy="1000960"/>
          </a:xfrm>
        </p:spPr>
        <p:txBody>
          <a:bodyPr/>
          <a:lstStyle/>
          <a:p>
            <a:pPr marL="228594" indent="-228594">
              <a:buFont typeface="Arial" panose="020B0604020202020204" pitchFamily="34" charset="0"/>
              <a:buChar char="•"/>
            </a:pPr>
            <a:r>
              <a:rPr lang="en-GB" sz="1600" dirty="0"/>
              <a:t>Wales attracted the highest proportion of intenders who are ‘unaffected and confident’ or ‘better off’ (collectively 38%) in Summer 2025, together with England. This is higher than individuals visiting Scotland and marks an improvement on the financial impact observed during the same period in 2024.</a:t>
            </a:r>
          </a:p>
        </p:txBody>
      </p:sp>
      <p:sp>
        <p:nvSpPr>
          <p:cNvPr id="16" name="Rectangle 15">
            <a:extLst>
              <a:ext uri="{FF2B5EF4-FFF2-40B4-BE49-F238E27FC236}">
                <a16:creationId xmlns:a16="http://schemas.microsoft.com/office/drawing/2014/main" id="{2DB6A1E7-A6A3-50C6-B5DA-604B8D3EEE19}"/>
              </a:ext>
            </a:extLst>
          </p:cNvPr>
          <p:cNvSpPr/>
          <p:nvPr/>
        </p:nvSpPr>
        <p:spPr>
          <a:xfrm>
            <a:off x="2178848" y="2362970"/>
            <a:ext cx="4558283" cy="207125"/>
          </a:xfrm>
          <a:prstGeom prst="rect">
            <a:avLst/>
          </a:prstGeom>
          <a:solidFill>
            <a:schemeClr val="accent1">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400" dirty="0">
                <a:ln w="0"/>
                <a:solidFill>
                  <a:schemeClr val="tx1"/>
                </a:solidFill>
                <a:effectLst>
                  <a:outerShdw blurRad="38100" dist="19050" dir="2700000" algn="tl" rotWithShape="0">
                    <a:schemeClr val="dk1">
                      <a:alpha val="40000"/>
                    </a:schemeClr>
                  </a:outerShdw>
                </a:effectLst>
                <a:latin typeface="Arial" panose="020B0604020202020204" pitchFamily="34" charset="0"/>
                <a:ea typeface="Verdana" charset="0"/>
                <a:cs typeface="Arial" panose="020B0604020202020204" pitchFamily="34" charset="0"/>
              </a:rPr>
              <a:t>Summer 2025</a:t>
            </a:r>
          </a:p>
        </p:txBody>
      </p:sp>
      <p:sp>
        <p:nvSpPr>
          <p:cNvPr id="17" name="Rectangle 16">
            <a:extLst>
              <a:ext uri="{FF2B5EF4-FFF2-40B4-BE49-F238E27FC236}">
                <a16:creationId xmlns:a16="http://schemas.microsoft.com/office/drawing/2014/main" id="{E2783965-20E1-8D26-3696-F2A2BD00B8F2}"/>
              </a:ext>
            </a:extLst>
          </p:cNvPr>
          <p:cNvSpPr/>
          <p:nvPr/>
        </p:nvSpPr>
        <p:spPr>
          <a:xfrm>
            <a:off x="6737131" y="2362970"/>
            <a:ext cx="4546387" cy="207125"/>
          </a:xfrm>
          <a:prstGeom prst="rect">
            <a:avLst/>
          </a:prstGeom>
          <a:solidFill>
            <a:schemeClr val="tx1">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400" dirty="0">
                <a:ln w="0"/>
                <a:solidFill>
                  <a:schemeClr val="tx1"/>
                </a:solidFill>
                <a:effectLst>
                  <a:outerShdw blurRad="38100" dist="19050" dir="2700000" algn="tl" rotWithShape="0">
                    <a:schemeClr val="dk1">
                      <a:alpha val="40000"/>
                    </a:schemeClr>
                  </a:outerShdw>
                </a:effectLst>
                <a:latin typeface="Arial" panose="020B0604020202020204" pitchFamily="34" charset="0"/>
                <a:ea typeface="Verdana" charset="0"/>
                <a:cs typeface="Arial" panose="020B0604020202020204" pitchFamily="34" charset="0"/>
              </a:rPr>
              <a:t>Summer 2024</a:t>
            </a:r>
          </a:p>
        </p:txBody>
      </p:sp>
      <p:graphicFrame>
        <p:nvGraphicFramePr>
          <p:cNvPr id="4" name="Chart Placeholder 9" descr="Stacked bar chart showing the impact of the cost-of-living crisis on finances among summer trip takers in 2024 and 2025 by destination. For summer 2025: UK population – 18% hit hard, 44% cautious, 28% unaffected, 10% better off; Wales trip takers – 12% hit hard, 50% cautious, 31% unaffected, 7% better off; England trip takers – 14% hit hard, 49% cautious, 30% unaffected, 8% better off; Scotland trip takers – 12% hit hard, 53% cautious, 29% unaffected, 6% better off. For summer 2024: UK population – 21% hit hard, 46% cautious, 24% unaffected, 9% better off; Wales trip takers – 15% hit hard, 52% cautious, 28% unaffected, 5% better off; England trip takers – 20% hit hard, 49% cautious, 24% unaffected, 8% better off; Scotland trip takers – 13% hit hard, 49% cautious, 24% unaffected, 11% better off. ">
            <a:extLst>
              <a:ext uri="{FF2B5EF4-FFF2-40B4-BE49-F238E27FC236}">
                <a16:creationId xmlns:a16="http://schemas.microsoft.com/office/drawing/2014/main" id="{2F851950-74EF-4DFE-7C4A-E40899AC7F5D}"/>
              </a:ext>
            </a:extLst>
          </p:cNvPr>
          <p:cNvGraphicFramePr>
            <a:graphicFrameLocks/>
          </p:cNvGraphicFramePr>
          <p:nvPr>
            <p:extLst>
              <p:ext uri="{D42A27DB-BD31-4B8C-83A1-F6EECF244321}">
                <p14:modId xmlns:p14="http://schemas.microsoft.com/office/powerpoint/2010/main" val="2196740392"/>
              </p:ext>
            </p:extLst>
          </p:nvPr>
        </p:nvGraphicFramePr>
        <p:xfrm>
          <a:off x="402431" y="1506809"/>
          <a:ext cx="11154062" cy="4317521"/>
        </p:xfrm>
        <a:graphic>
          <a:graphicData uri="http://schemas.openxmlformats.org/drawingml/2006/chart">
            <c:chart xmlns:c="http://schemas.openxmlformats.org/drawingml/2006/chart" xmlns:r="http://schemas.openxmlformats.org/officeDocument/2006/relationships" r:id="rId3"/>
          </a:graphicData>
        </a:graphic>
      </p:graphicFrame>
      <p:sp>
        <p:nvSpPr>
          <p:cNvPr id="14" name="Footer Placeholder 5">
            <a:extLst>
              <a:ext uri="{FF2B5EF4-FFF2-40B4-BE49-F238E27FC236}">
                <a16:creationId xmlns:a16="http://schemas.microsoft.com/office/drawing/2014/main" id="{5C18E65D-4D6B-76A5-B8C5-A6614230B92D}"/>
              </a:ext>
            </a:extLst>
          </p:cNvPr>
          <p:cNvSpPr txBox="1">
            <a:spLocks/>
          </p:cNvSpPr>
          <p:nvPr/>
        </p:nvSpPr>
        <p:spPr>
          <a:xfrm>
            <a:off x="222046" y="5893341"/>
            <a:ext cx="9550674" cy="604832"/>
          </a:xfr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85">
              <a:defRPr/>
            </a:pPr>
            <a:r>
              <a:rPr lang="en-GB" sz="1000" dirty="0">
                <a:solidFill>
                  <a:srgbClr val="1E1541"/>
                </a:solidFill>
                <a:latin typeface="Arial" panose="020B0604020202020204" pitchFamily="34" charset="0"/>
                <a:cs typeface="Arial" panose="020B0604020202020204" pitchFamily="34" charset="0"/>
              </a:rPr>
              <a:t>Q17: There has been a lot of talk about how the ‘cost of living crisis’ has affected people’s financial circumstances. If you had to choose, which ONE of the following statements would best describe your feelings about your own situation, right now?</a:t>
            </a:r>
          </a:p>
          <a:p>
            <a:pPr defTabSz="609585">
              <a:defRPr/>
            </a:pPr>
            <a:r>
              <a:rPr lang="en-GB" sz="1000" dirty="0">
                <a:solidFill>
                  <a:srgbClr val="1E1541"/>
                </a:solidFill>
                <a:latin typeface="Arial" panose="020B0604020202020204" pitchFamily="34" charset="0"/>
                <a:cs typeface="Arial" panose="020B0604020202020204" pitchFamily="34" charset="0"/>
              </a:rPr>
              <a:t>Base August to October 2025 data: UK Population = 5,266; Summer 2025 trip takers: UK = 939, Wales = 97, England = 716, Scotland = 123;</a:t>
            </a:r>
          </a:p>
          <a:p>
            <a:pPr defTabSz="609585">
              <a:defRPr/>
            </a:pPr>
            <a:r>
              <a:rPr lang="en-GB" sz="1000" dirty="0">
                <a:solidFill>
                  <a:srgbClr val="1E1541"/>
                </a:solidFill>
                <a:latin typeface="Arial" panose="020B0604020202020204" pitchFamily="34" charset="0"/>
                <a:cs typeface="Arial" panose="020B0604020202020204" pitchFamily="34" charset="0"/>
              </a:rPr>
              <a:t>Base August to October 2024 data: UK Population = 5,269; Summer 2025 trip takers: UK = 973, Wales = 102, England = 758, Scotland = 117.</a:t>
            </a:r>
          </a:p>
        </p:txBody>
      </p:sp>
      <p:sp>
        <p:nvSpPr>
          <p:cNvPr id="18" name="Rectangle 17">
            <a:extLst>
              <a:ext uri="{FF2B5EF4-FFF2-40B4-BE49-F238E27FC236}">
                <a16:creationId xmlns:a16="http://schemas.microsoft.com/office/drawing/2014/main" id="{92957624-51A0-ED3E-00EB-EEAEF389E8A0}"/>
              </a:ext>
              <a:ext uri="{C183D7F6-B498-43B3-948B-1728B52AA6E4}">
                <adec:decorative xmlns:adec="http://schemas.microsoft.com/office/drawing/2017/decorative" val="1"/>
              </a:ext>
            </a:extLst>
          </p:cNvPr>
          <p:cNvSpPr/>
          <p:nvPr/>
        </p:nvSpPr>
        <p:spPr>
          <a:xfrm>
            <a:off x="3705816" y="2619503"/>
            <a:ext cx="914400" cy="2700000"/>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sp>
        <p:nvSpPr>
          <p:cNvPr id="19" name="Rectangle 18">
            <a:extLst>
              <a:ext uri="{FF2B5EF4-FFF2-40B4-BE49-F238E27FC236}">
                <a16:creationId xmlns:a16="http://schemas.microsoft.com/office/drawing/2014/main" id="{4467BEC0-10BE-8EC8-CC33-D86FFE9A7D72}"/>
              </a:ext>
              <a:ext uri="{C183D7F6-B498-43B3-948B-1728B52AA6E4}">
                <adec:decorative xmlns:adec="http://schemas.microsoft.com/office/drawing/2017/decorative" val="1"/>
              </a:ext>
            </a:extLst>
          </p:cNvPr>
          <p:cNvSpPr/>
          <p:nvPr/>
        </p:nvSpPr>
        <p:spPr>
          <a:xfrm>
            <a:off x="8858320" y="2626939"/>
            <a:ext cx="914400" cy="2697644"/>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spTree>
    <p:extLst>
      <p:ext uri="{BB962C8B-B14F-4D97-AF65-F5344CB8AC3E}">
        <p14:creationId xmlns:p14="http://schemas.microsoft.com/office/powerpoint/2010/main" val="2323893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5A3A52-596C-65C1-DA05-50EB1DA5F3DA}"/>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31300AC-F53F-758B-3952-24AEAF5E49B8}"/>
              </a:ext>
            </a:extLst>
          </p:cNvPr>
          <p:cNvSpPr>
            <a:spLocks noGrp="1"/>
          </p:cNvSpPr>
          <p:nvPr>
            <p:ph type="title" idx="4294967295"/>
          </p:nvPr>
        </p:nvSpPr>
        <p:spPr>
          <a:xfrm>
            <a:off x="260350" y="3260725"/>
            <a:ext cx="4148138" cy="3619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5723"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1" i="0" u="none" strike="noStrike" kern="1200" cap="none" spc="0" normalizeH="0" baseline="0" noProof="0" dirty="0">
                <a:ln>
                  <a:noFill/>
                </a:ln>
                <a:solidFill>
                  <a:schemeClr val="bg1"/>
                </a:solidFill>
                <a:effectLst/>
                <a:uLnTx/>
                <a:uFillTx/>
                <a:latin typeface="Arial Black" panose="020B0A04020102020204" pitchFamily="34" charset="0"/>
                <a:ea typeface="+mn-ea"/>
                <a:cs typeface="Dreaming Outloud Pro" panose="03050502040302030504" pitchFamily="66" charset="0"/>
              </a:rPr>
              <a:t>How can we improve?</a:t>
            </a:r>
          </a:p>
        </p:txBody>
      </p:sp>
    </p:spTree>
    <p:extLst>
      <p:ext uri="{BB962C8B-B14F-4D97-AF65-F5344CB8AC3E}">
        <p14:creationId xmlns:p14="http://schemas.microsoft.com/office/powerpoint/2010/main" val="12326954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069ED-0CF4-A53C-0845-EA52701C9E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F93EDA-28AE-EEC1-68E7-36A5D7E127EA}"/>
              </a:ext>
            </a:extLst>
          </p:cNvPr>
          <p:cNvSpPr>
            <a:spLocks noGrp="1"/>
          </p:cNvSpPr>
          <p:nvPr>
            <p:ph type="title"/>
          </p:nvPr>
        </p:nvSpPr>
        <p:spPr>
          <a:xfrm>
            <a:off x="422889" y="100829"/>
            <a:ext cx="11769111" cy="671807"/>
          </a:xfrm>
        </p:spPr>
        <p:txBody>
          <a:bodyPr>
            <a:normAutofit fontScale="90000"/>
          </a:bodyPr>
          <a:lstStyle/>
          <a:p>
            <a:br>
              <a:rPr lang="en-GB" dirty="0">
                <a:latin typeface="+mj-lt"/>
              </a:rPr>
            </a:br>
            <a:r>
              <a:rPr lang="en-GB" dirty="0"/>
              <a:t>Improvements to encourage trips to Wales</a:t>
            </a:r>
          </a:p>
        </p:txBody>
      </p:sp>
      <p:sp>
        <p:nvSpPr>
          <p:cNvPr id="3" name="Text Placeholder 2">
            <a:extLst>
              <a:ext uri="{FF2B5EF4-FFF2-40B4-BE49-F238E27FC236}">
                <a16:creationId xmlns:a16="http://schemas.microsoft.com/office/drawing/2014/main" id="{A8E92D81-A842-5158-DACF-B18506A4DBF7}"/>
              </a:ext>
            </a:extLst>
          </p:cNvPr>
          <p:cNvSpPr>
            <a:spLocks noGrp="1"/>
          </p:cNvSpPr>
          <p:nvPr>
            <p:ph type="body" sz="quarter" idx="10"/>
          </p:nvPr>
        </p:nvSpPr>
        <p:spPr>
          <a:xfrm>
            <a:off x="402431" y="916509"/>
            <a:ext cx="11696309" cy="1000960"/>
          </a:xfrm>
        </p:spPr>
        <p:txBody>
          <a:bodyPr/>
          <a:lstStyle/>
          <a:p>
            <a:pPr marL="228594" indent="-228594">
              <a:buFont typeface="Arial" panose="020B0604020202020204" pitchFamily="34" charset="0"/>
              <a:buChar char="•"/>
            </a:pPr>
            <a:r>
              <a:rPr lang="en-GB" sz="1400" dirty="0"/>
              <a:t>The most commonly suggested improvements to encourage trips to Wales were ‘more information about things to do’ (28%) and ‘more affordable accommodation options’ (27%). Preferences vary by demographic, with younger audiences favouring greater event promotion, more family-friendly activities, a wider choice of food and drink, stronger online presence, and improved accessibility. While cost-of-living impacts were lower among Summer visitors to Wales, the continued emphasis on affordable accommodation highlights its relevance in supporting trip intent.</a:t>
            </a:r>
          </a:p>
        </p:txBody>
      </p:sp>
      <p:graphicFrame>
        <p:nvGraphicFramePr>
          <p:cNvPr id="4" name="Chart 3" descr="Bar chart showing top 10 suggested improvements to encourage a trip to Wales in August 2025. The most requested improvement is more information about things to do (28%), followed by more affordable accommodation options (27%). Other suggestions include packages or deals for travel and accommodation (21%), better transport links (21%), greater promotion of events and festivals (18%), more family-friendly activities (14%), more indoor or all-weather activities (14%), wider choice of food and drink options (14%), stronger online/social media presence (13%), and improved accessibility at accommodation or attractions (12%). Notes highlight that affordable options remain the top factor, and 25–34-year-olds and families index higher for social media presence and affordability.">
            <a:extLst>
              <a:ext uri="{FF2B5EF4-FFF2-40B4-BE49-F238E27FC236}">
                <a16:creationId xmlns:a16="http://schemas.microsoft.com/office/drawing/2014/main" id="{1BCC171A-3E9C-A45F-276D-C12759209467}"/>
              </a:ext>
            </a:extLst>
          </p:cNvPr>
          <p:cNvGraphicFramePr>
            <a:graphicFrameLocks noGrp="1"/>
          </p:cNvGraphicFramePr>
          <p:nvPr>
            <p:extLst>
              <p:ext uri="{D42A27DB-BD31-4B8C-83A1-F6EECF244321}">
                <p14:modId xmlns:p14="http://schemas.microsoft.com/office/powerpoint/2010/main" val="4249399077"/>
              </p:ext>
            </p:extLst>
          </p:nvPr>
        </p:nvGraphicFramePr>
        <p:xfrm>
          <a:off x="402431" y="2008003"/>
          <a:ext cx="11030203" cy="4012484"/>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67FE5BC4-3E86-9FD9-7719-A4F18DF00EBA}"/>
              </a:ext>
            </a:extLst>
          </p:cNvPr>
          <p:cNvSpPr txBox="1"/>
          <p:nvPr/>
        </p:nvSpPr>
        <p:spPr>
          <a:xfrm>
            <a:off x="1135991" y="2537128"/>
            <a:ext cx="2237805" cy="553998"/>
          </a:xfrm>
          <a:prstGeom prst="rect">
            <a:avLst/>
          </a:prstGeom>
          <a:solidFill>
            <a:schemeClr val="accent2">
              <a:lumMod val="75000"/>
            </a:schemeClr>
          </a:solidFill>
          <a:ln>
            <a:solidFill>
              <a:schemeClr val="accent2">
                <a:lumMod val="50000"/>
              </a:schemeClr>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en-GB" sz="1000" dirty="0">
                <a:solidFill>
                  <a:schemeClr val="bg1"/>
                </a:solidFill>
                <a:latin typeface="Arial" panose="020B0604020202020204" pitchFamily="34" charset="0"/>
                <a:cs typeface="Arial" panose="020B0604020202020204" pitchFamily="34" charset="0"/>
              </a:rPr>
              <a:t>Affordable options remain top 1st or 2nd improvements irrespective of financial circumstances.</a:t>
            </a:r>
          </a:p>
        </p:txBody>
      </p:sp>
      <p:sp>
        <p:nvSpPr>
          <p:cNvPr id="10" name="TextBox 9">
            <a:extLst>
              <a:ext uri="{FF2B5EF4-FFF2-40B4-BE49-F238E27FC236}">
                <a16:creationId xmlns:a16="http://schemas.microsoft.com/office/drawing/2014/main" id="{3428E7CE-E649-C9E3-D180-4D2517F0AB70}"/>
              </a:ext>
            </a:extLst>
          </p:cNvPr>
          <p:cNvSpPr txBox="1"/>
          <p:nvPr/>
        </p:nvSpPr>
        <p:spPr>
          <a:xfrm>
            <a:off x="4880145" y="3030190"/>
            <a:ext cx="914400" cy="553998"/>
          </a:xfrm>
          <a:prstGeom prst="rect">
            <a:avLst/>
          </a:prstGeom>
          <a:solidFill>
            <a:schemeClr val="accent2">
              <a:lumMod val="75000"/>
            </a:schemeClr>
          </a:solidFill>
          <a:ln>
            <a:solidFill>
              <a:schemeClr val="accent2">
                <a:lumMod val="50000"/>
              </a:schemeClr>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en-GB" sz="1000" dirty="0">
                <a:solidFill>
                  <a:schemeClr val="bg1"/>
                </a:solidFill>
                <a:latin typeface="Arial" panose="020B0604020202020204" pitchFamily="34" charset="0"/>
                <a:cs typeface="Arial" panose="020B0604020202020204" pitchFamily="34" charset="0"/>
              </a:rPr>
              <a:t>Top factor for 25-34 YO at 31%</a:t>
            </a:r>
          </a:p>
        </p:txBody>
      </p:sp>
      <p:sp>
        <p:nvSpPr>
          <p:cNvPr id="6" name="TextBox 5">
            <a:extLst>
              <a:ext uri="{FF2B5EF4-FFF2-40B4-BE49-F238E27FC236}">
                <a16:creationId xmlns:a16="http://schemas.microsoft.com/office/drawing/2014/main" id="{AA6C34D8-8636-684C-65BB-F171010B552F}"/>
              </a:ext>
            </a:extLst>
          </p:cNvPr>
          <p:cNvSpPr txBox="1"/>
          <p:nvPr/>
        </p:nvSpPr>
        <p:spPr>
          <a:xfrm>
            <a:off x="5998545" y="2986146"/>
            <a:ext cx="1027587" cy="861774"/>
          </a:xfrm>
          <a:prstGeom prst="rect">
            <a:avLst/>
          </a:prstGeom>
          <a:solidFill>
            <a:schemeClr val="accent2">
              <a:lumMod val="75000"/>
            </a:schemeClr>
          </a:solidFill>
          <a:ln>
            <a:solidFill>
              <a:schemeClr val="accent2">
                <a:lumMod val="50000"/>
              </a:schemeClr>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en-GB" sz="1000">
                <a:solidFill>
                  <a:schemeClr val="bg1"/>
                </a:solidFill>
                <a:latin typeface="Arial" panose="020B0604020202020204" pitchFamily="34" charset="0"/>
                <a:cs typeface="Arial" panose="020B0604020202020204" pitchFamily="34" charset="0"/>
              </a:rPr>
              <a:t>23% for 25-34 YO</a:t>
            </a:r>
          </a:p>
          <a:p>
            <a:pPr algn="ctr"/>
            <a:endParaRPr lang="en-GB" sz="1000">
              <a:solidFill>
                <a:schemeClr val="bg1"/>
              </a:solidFill>
              <a:latin typeface="Arial" panose="020B0604020202020204" pitchFamily="34" charset="0"/>
              <a:cs typeface="Arial" panose="020B0604020202020204" pitchFamily="34" charset="0"/>
            </a:endParaRPr>
          </a:p>
          <a:p>
            <a:pPr algn="ctr"/>
            <a:r>
              <a:rPr lang="en-GB" sz="1000">
                <a:solidFill>
                  <a:schemeClr val="bg1"/>
                </a:solidFill>
                <a:latin typeface="Arial" panose="020B0604020202020204" pitchFamily="34" charset="0"/>
                <a:cs typeface="Arial" panose="020B0604020202020204" pitchFamily="34" charset="0"/>
              </a:rPr>
              <a:t>23% for families</a:t>
            </a:r>
          </a:p>
        </p:txBody>
      </p:sp>
      <p:sp>
        <p:nvSpPr>
          <p:cNvPr id="11" name="TextBox 10">
            <a:extLst>
              <a:ext uri="{FF2B5EF4-FFF2-40B4-BE49-F238E27FC236}">
                <a16:creationId xmlns:a16="http://schemas.microsoft.com/office/drawing/2014/main" id="{3B4ADADE-F86E-7AE0-6CEF-8A64DB499F76}"/>
              </a:ext>
            </a:extLst>
          </p:cNvPr>
          <p:cNvSpPr txBox="1"/>
          <p:nvPr/>
        </p:nvSpPr>
        <p:spPr>
          <a:xfrm>
            <a:off x="8179582" y="2986146"/>
            <a:ext cx="3032260" cy="707886"/>
          </a:xfrm>
          <a:prstGeom prst="rect">
            <a:avLst/>
          </a:prstGeom>
          <a:solidFill>
            <a:schemeClr val="accent2">
              <a:lumMod val="75000"/>
            </a:schemeClr>
          </a:solidFill>
          <a:ln>
            <a:solidFill>
              <a:schemeClr val="accent2">
                <a:lumMod val="50000"/>
              </a:schemeClr>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en-GB" sz="1000" dirty="0">
                <a:solidFill>
                  <a:schemeClr val="bg1"/>
                </a:solidFill>
                <a:latin typeface="Arial" panose="020B0604020202020204" pitchFamily="34" charset="0"/>
                <a:cs typeface="Arial" panose="020B0604020202020204" pitchFamily="34" charset="0"/>
              </a:rPr>
              <a:t>25-34 YO and families index higher across these metrics, with </a:t>
            </a:r>
            <a:r>
              <a:rPr lang="en-GB" sz="1000" dirty="0">
                <a:latin typeface="Arial" panose="020B0604020202020204" pitchFamily="34" charset="0"/>
                <a:cs typeface="Arial" panose="020B0604020202020204" pitchFamily="34" charset="0"/>
              </a:rPr>
              <a:t>Younger Independents</a:t>
            </a:r>
            <a:r>
              <a:rPr lang="en-GB" sz="1000" dirty="0">
                <a:solidFill>
                  <a:schemeClr val="bg1"/>
                </a:solidFill>
                <a:latin typeface="Arial" panose="020B0604020202020204" pitchFamily="34" charset="0"/>
                <a:cs typeface="Arial" panose="020B0604020202020204" pitchFamily="34" charset="0"/>
              </a:rPr>
              <a:t> and 16-24 indexing higher on ‘stronger social media presence</a:t>
            </a:r>
          </a:p>
        </p:txBody>
      </p:sp>
      <p:sp>
        <p:nvSpPr>
          <p:cNvPr id="5" name="Footer Placeholder 5">
            <a:extLst>
              <a:ext uri="{FF2B5EF4-FFF2-40B4-BE49-F238E27FC236}">
                <a16:creationId xmlns:a16="http://schemas.microsoft.com/office/drawing/2014/main" id="{D5CC998C-109D-77F8-08D5-20C80EE77444}"/>
              </a:ext>
            </a:extLst>
          </p:cNvPr>
          <p:cNvSpPr txBox="1">
            <a:spLocks/>
          </p:cNvSpPr>
          <p:nvPr/>
        </p:nvSpPr>
        <p:spPr>
          <a:xfrm>
            <a:off x="283740" y="6175600"/>
            <a:ext cx="9912466" cy="528232"/>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defRPr/>
            </a:pPr>
            <a:r>
              <a:rPr lang="en-GB" sz="1000" dirty="0">
                <a:solidFill>
                  <a:srgbClr val="1E1541"/>
                </a:solidFill>
                <a:latin typeface="Arial" panose="020B0604020202020204" pitchFamily="34" charset="0"/>
                <a:cs typeface="Arial" panose="020B0604020202020204" pitchFamily="34" charset="0"/>
              </a:rPr>
              <a:t>VW3. What improvements would make you more likely to consider a trip to Wales?</a:t>
            </a:r>
            <a:br>
              <a:rPr lang="en-GB" sz="1000" dirty="0">
                <a:solidFill>
                  <a:srgbClr val="1E1541"/>
                </a:solidFill>
                <a:latin typeface="Arial" panose="020B0604020202020204" pitchFamily="34" charset="0"/>
                <a:cs typeface="Arial" panose="020B0604020202020204" pitchFamily="34" charset="0"/>
              </a:rPr>
            </a:br>
            <a:r>
              <a:rPr lang="en-GB" sz="1000" dirty="0">
                <a:solidFill>
                  <a:srgbClr val="1E1541"/>
                </a:solidFill>
                <a:latin typeface="Arial" panose="020B0604020202020204" pitchFamily="34" charset="0"/>
                <a:cs typeface="Arial" panose="020B0604020202020204" pitchFamily="34" charset="0"/>
              </a:rPr>
              <a:t>Base: August 2025 data = 1,224</a:t>
            </a:r>
          </a:p>
        </p:txBody>
      </p:sp>
    </p:spTree>
    <p:extLst>
      <p:ext uri="{BB962C8B-B14F-4D97-AF65-F5344CB8AC3E}">
        <p14:creationId xmlns:p14="http://schemas.microsoft.com/office/powerpoint/2010/main" val="31135860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10591-0537-10FD-95E7-7E683C9C97B2}"/>
              </a:ext>
            </a:extLst>
          </p:cNvPr>
          <p:cNvSpPr>
            <a:spLocks noGrp="1"/>
          </p:cNvSpPr>
          <p:nvPr>
            <p:ph type="title"/>
          </p:nvPr>
        </p:nvSpPr>
        <p:spPr>
          <a:xfrm>
            <a:off x="422889" y="261858"/>
            <a:ext cx="11675852" cy="671807"/>
          </a:xfrm>
        </p:spPr>
        <p:txBody>
          <a:bodyPr/>
          <a:lstStyle/>
          <a:p>
            <a:r>
              <a:rPr lang="en-GB" dirty="0"/>
              <a:t>Wales considerations</a:t>
            </a:r>
          </a:p>
        </p:txBody>
      </p:sp>
      <p:sp>
        <p:nvSpPr>
          <p:cNvPr id="5" name="Rectangle 1">
            <a:extLst>
              <a:ext uri="{FF2B5EF4-FFF2-40B4-BE49-F238E27FC236}">
                <a16:creationId xmlns:a16="http://schemas.microsoft.com/office/drawing/2014/main" id="{00021A27-AF99-1F90-C0AA-F1338C278AFB}"/>
              </a:ext>
            </a:extLst>
          </p:cNvPr>
          <p:cNvSpPr>
            <a:spLocks noChangeArrowheads="1"/>
          </p:cNvSpPr>
          <p:nvPr/>
        </p:nvSpPr>
        <p:spPr bwMode="auto">
          <a:xfrm>
            <a:off x="5691208" y="825943"/>
            <a:ext cx="5954077"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GB" sz="1600" dirty="0">
                <a:latin typeface="Arial Black" panose="020B0A04020102020204" pitchFamily="34" charset="0"/>
              </a:rPr>
              <a:t>Opportunities </a:t>
            </a:r>
          </a:p>
          <a:p>
            <a:pPr eaLnBrk="0" fontAlgn="base" hangingPunct="0">
              <a:spcBef>
                <a:spcPct val="0"/>
              </a:spcBef>
              <a:spcAft>
                <a:spcPct val="0"/>
              </a:spcAft>
            </a:pPr>
            <a:endParaRPr lang="en-GB" altLang="en-US" sz="1200" dirty="0">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400" i="0" u="none" strike="noStrike" cap="none" normalizeH="0" baseline="0" dirty="0">
                <a:ln>
                  <a:noFill/>
                </a:ln>
                <a:solidFill>
                  <a:schemeClr val="tx1"/>
                </a:solidFill>
                <a:effectLst/>
                <a:latin typeface="Arial" panose="020B0604020202020204" pitchFamily="34" charset="0"/>
              </a:rPr>
              <a:t>Wales is resonating with families, but a </a:t>
            </a:r>
            <a:r>
              <a:rPr kumimoji="0" lang="en-GB" altLang="en-US" sz="1400" b="1" i="0" u="none" strike="noStrike" cap="none" normalizeH="0" baseline="0" dirty="0">
                <a:ln>
                  <a:noFill/>
                </a:ln>
                <a:solidFill>
                  <a:schemeClr val="tx1"/>
                </a:solidFill>
                <a:effectLst/>
                <a:latin typeface="Arial" panose="020B0604020202020204" pitchFamily="34" charset="0"/>
              </a:rPr>
              <a:t>drop in younger audiences </a:t>
            </a:r>
            <a:r>
              <a:rPr kumimoji="0" lang="en-GB" altLang="en-US" sz="1400" i="0" u="none" strike="noStrike" cap="none" normalizeH="0" baseline="0" dirty="0">
                <a:ln>
                  <a:noFill/>
                </a:ln>
                <a:solidFill>
                  <a:schemeClr val="tx1"/>
                </a:solidFill>
                <a:effectLst/>
                <a:latin typeface="Arial" panose="020B0604020202020204" pitchFamily="34" charset="0"/>
              </a:rPr>
              <a:t>highlights a potential need to </a:t>
            </a:r>
            <a:r>
              <a:rPr kumimoji="0" lang="en-GB" altLang="en-US" sz="1400" b="1" i="0" u="none" strike="noStrike" cap="none" normalizeH="0" baseline="0" dirty="0">
                <a:ln>
                  <a:noFill/>
                </a:ln>
                <a:solidFill>
                  <a:schemeClr val="tx1"/>
                </a:solidFill>
                <a:effectLst/>
                <a:latin typeface="Arial" panose="020B0604020202020204" pitchFamily="34" charset="0"/>
              </a:rPr>
              <a:t>refresh the appeal </a:t>
            </a:r>
            <a:r>
              <a:rPr kumimoji="0" lang="en-GB" altLang="en-US" sz="1400" i="0" u="none" strike="noStrike" cap="none" normalizeH="0" baseline="0" dirty="0">
                <a:ln>
                  <a:noFill/>
                </a:ln>
                <a:solidFill>
                  <a:schemeClr val="tx1"/>
                </a:solidFill>
                <a:effectLst/>
                <a:latin typeface="Arial" panose="020B0604020202020204" pitchFamily="34" charset="0"/>
              </a:rPr>
              <a:t>among these audiences. </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lang="en-GB" altLang="en-US" sz="1400" dirty="0">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400" i="0" u="none" strike="noStrike" cap="none" normalizeH="0" baseline="0" dirty="0">
                <a:ln>
                  <a:noFill/>
                </a:ln>
                <a:solidFill>
                  <a:schemeClr val="tx1"/>
                </a:solidFill>
                <a:effectLst/>
                <a:latin typeface="Arial" panose="020B0604020202020204" pitchFamily="34" charset="0"/>
              </a:rPr>
              <a:t>At the same time, </a:t>
            </a:r>
            <a:r>
              <a:rPr kumimoji="0" lang="en-GB" altLang="en-US" sz="1400" b="1" i="0" u="none" strike="noStrike" cap="none" normalizeH="0" baseline="0" dirty="0">
                <a:ln>
                  <a:noFill/>
                </a:ln>
                <a:solidFill>
                  <a:schemeClr val="tx1"/>
                </a:solidFill>
                <a:effectLst/>
                <a:latin typeface="Arial" panose="020B0604020202020204" pitchFamily="34" charset="0"/>
              </a:rPr>
              <a:t>double down on family-friendly positioning </a:t>
            </a:r>
            <a:r>
              <a:rPr kumimoji="0" lang="en-GB" altLang="en-US" sz="1400" i="0" u="none" strike="noStrike" cap="none" normalizeH="0" baseline="0" dirty="0">
                <a:ln>
                  <a:noFill/>
                </a:ln>
                <a:solidFill>
                  <a:schemeClr val="tx1"/>
                </a:solidFill>
                <a:effectLst/>
                <a:latin typeface="Arial" panose="020B0604020202020204" pitchFamily="34" charset="0"/>
              </a:rPr>
              <a:t>to capitalise on the opportunity.</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altLang="en-US" sz="1400" i="0" u="none" strike="noStrike" cap="none" normalizeH="0" baseline="0" dirty="0">
              <a:ln>
                <a:noFill/>
              </a:ln>
              <a:solidFill>
                <a:schemeClr val="tx1"/>
              </a:solidFill>
              <a:effectLst/>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400" i="0" u="none" strike="noStrike" cap="none" normalizeH="0" baseline="0" dirty="0">
                <a:ln>
                  <a:noFill/>
                </a:ln>
                <a:solidFill>
                  <a:schemeClr val="tx1"/>
                </a:solidFill>
                <a:effectLst/>
                <a:latin typeface="Arial" panose="020B0604020202020204" pitchFamily="34" charset="0"/>
              </a:rPr>
              <a:t>Cost-of-living impact is easing but affordable accommodation and free activities remain top asks - potential need to </a:t>
            </a:r>
            <a:r>
              <a:rPr kumimoji="0" lang="en-GB" altLang="en-US" sz="1400" b="1" i="0" u="none" strike="noStrike" cap="none" normalizeH="0" baseline="0" dirty="0">
                <a:ln>
                  <a:noFill/>
                </a:ln>
                <a:solidFill>
                  <a:schemeClr val="tx1"/>
                </a:solidFill>
                <a:effectLst/>
                <a:latin typeface="Arial" panose="020B0604020202020204" pitchFamily="34" charset="0"/>
              </a:rPr>
              <a:t>reposition Wales as value-for-money</a:t>
            </a:r>
            <a:r>
              <a:rPr kumimoji="0" lang="en-GB" altLang="en-US" sz="1400" i="0" u="none" strike="noStrike" cap="none" normalizeH="0" baseline="0" dirty="0">
                <a:ln>
                  <a:noFill/>
                </a:ln>
                <a:solidFill>
                  <a:schemeClr val="tx1"/>
                </a:solidFill>
                <a:effectLst/>
                <a:latin typeface="Arial" panose="020B0604020202020204" pitchFamily="34" charset="0"/>
              </a:rPr>
              <a:t> without diluting quality.</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altLang="en-US" sz="1400" i="0" u="none" strike="noStrike" cap="none" normalizeH="0" baseline="0" dirty="0">
              <a:ln>
                <a:noFill/>
              </a:ln>
              <a:solidFill>
                <a:schemeClr val="tx1"/>
              </a:solidFill>
              <a:effectLst/>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400" i="0" u="none" strike="noStrike" cap="none" normalizeH="0" baseline="0" dirty="0">
                <a:ln>
                  <a:noFill/>
                </a:ln>
                <a:solidFill>
                  <a:schemeClr val="tx1"/>
                </a:solidFill>
                <a:effectLst/>
                <a:latin typeface="Arial" panose="020B0604020202020204" pitchFamily="34" charset="0"/>
              </a:rPr>
              <a:t>“More information about things to do” is the #1 improvement requested - there is a clear need to </a:t>
            </a:r>
            <a:r>
              <a:rPr kumimoji="0" lang="en-GB" altLang="en-US" sz="1400" b="1" i="0" u="none" strike="noStrike" cap="none" normalizeH="0" baseline="0" dirty="0">
                <a:ln>
                  <a:noFill/>
                </a:ln>
                <a:solidFill>
                  <a:schemeClr val="tx1"/>
                </a:solidFill>
                <a:effectLst/>
                <a:latin typeface="Arial" panose="020B0604020202020204" pitchFamily="34" charset="0"/>
              </a:rPr>
              <a:t>address the information gap. </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lang="en-GB" altLang="en-US" sz="1400" b="1" dirty="0">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GB" altLang="en-US" sz="1400" dirty="0">
                <a:latin typeface="Arial" panose="020B0604020202020204" pitchFamily="34" charset="0"/>
              </a:rPr>
              <a:t>Autumn/Christmas intentions lean urban winter leans rural (Eryri, Valleys) - potential to </a:t>
            </a:r>
            <a:r>
              <a:rPr lang="en-GB" altLang="en-US" sz="1400" b="1" dirty="0">
                <a:latin typeface="Arial" panose="020B0604020202020204" pitchFamily="34" charset="0"/>
              </a:rPr>
              <a:t>tailor messaging by season </a:t>
            </a:r>
            <a:r>
              <a:rPr lang="en-GB" altLang="en-US" sz="1400" dirty="0">
                <a:latin typeface="Arial" panose="020B0604020202020204" pitchFamily="34" charset="0"/>
              </a:rPr>
              <a:t>- urban vibrancy for Autumn/Christmas, nature escape for winter.</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altLang="en-US" sz="1400" i="0" u="none" strike="noStrike" cap="none" normalizeH="0" baseline="0" dirty="0">
              <a:ln>
                <a:noFill/>
              </a:ln>
              <a:solidFill>
                <a:schemeClr val="tx1"/>
              </a:solidFill>
              <a:effectLst/>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400" i="0" u="none" strike="noStrike" cap="none" normalizeH="0" baseline="0" dirty="0">
                <a:ln>
                  <a:noFill/>
                </a:ln>
                <a:solidFill>
                  <a:schemeClr val="tx1"/>
                </a:solidFill>
                <a:effectLst/>
                <a:latin typeface="Arial" panose="020B0604020202020204" pitchFamily="34" charset="0"/>
              </a:rPr>
              <a:t>Weather is a prominent barrier both at UK and Wales level - important to address this barrier, perhaps by </a:t>
            </a:r>
            <a:r>
              <a:rPr kumimoji="0" lang="en-GB" altLang="en-US" sz="1400" b="1" i="0" u="none" strike="noStrike" cap="none" normalizeH="0" baseline="0" dirty="0">
                <a:ln>
                  <a:noFill/>
                </a:ln>
                <a:solidFill>
                  <a:schemeClr val="tx1"/>
                </a:solidFill>
                <a:effectLst/>
                <a:latin typeface="Arial" panose="020B0604020202020204" pitchFamily="34" charset="0"/>
              </a:rPr>
              <a:t>promoting indoor attractions and “all-weather” experiences</a:t>
            </a:r>
            <a:r>
              <a:rPr lang="en-GB" altLang="en-US" sz="1400" b="1" dirty="0">
                <a:latin typeface="Arial" panose="020B0604020202020204" pitchFamily="34" charset="0"/>
              </a:rPr>
              <a:t>.</a:t>
            </a:r>
            <a:endParaRPr kumimoji="0" lang="en-GB" altLang="en-US" sz="1400" i="0" u="none" strike="noStrike" cap="none" normalizeH="0" baseline="0" dirty="0">
              <a:ln>
                <a:noFill/>
              </a:ln>
              <a:solidFill>
                <a:schemeClr val="tx1"/>
              </a:solidFill>
              <a:effectLst/>
              <a:latin typeface="Arial" panose="020B0604020202020204" pitchFamily="34" charset="0"/>
            </a:endParaRPr>
          </a:p>
        </p:txBody>
      </p:sp>
      <p:pic>
        <p:nvPicPr>
          <p:cNvPr id="7" name="Picture 2">
            <a:extLst>
              <a:ext uri="{FF2B5EF4-FFF2-40B4-BE49-F238E27FC236}">
                <a16:creationId xmlns:a16="http://schemas.microsoft.com/office/drawing/2014/main" id="{D45A5FD3-ABEE-A5D9-32DF-D40BE8ADD39F}"/>
              </a:ex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714" y="955989"/>
            <a:ext cx="4324350" cy="5010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86634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title" idx="4294967295"/>
          </p:nvPr>
        </p:nvSpPr>
        <p:spPr>
          <a:xfrm>
            <a:off x="260350" y="3260725"/>
            <a:ext cx="4148138" cy="3619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5723"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1" i="0" u="none" strike="noStrike" kern="1200" cap="none" spc="0" normalizeH="0" baseline="0" noProof="0" dirty="0">
                <a:ln>
                  <a:noFill/>
                </a:ln>
                <a:solidFill>
                  <a:schemeClr val="bg1"/>
                </a:solidFill>
                <a:effectLst/>
                <a:uLnTx/>
                <a:uFillTx/>
                <a:latin typeface="Arial Black" panose="020B0A04020102020204" pitchFamily="34" charset="0"/>
                <a:ea typeface="+mn-ea"/>
                <a:cs typeface="Dreaming Outloud Pro" panose="03050502040302030504" pitchFamily="66" charset="0"/>
              </a:rPr>
              <a:t>Looking Ahead (Autumn/Winter Intentions)</a:t>
            </a:r>
          </a:p>
        </p:txBody>
      </p:sp>
    </p:spTree>
    <p:extLst>
      <p:ext uri="{BB962C8B-B14F-4D97-AF65-F5344CB8AC3E}">
        <p14:creationId xmlns:p14="http://schemas.microsoft.com/office/powerpoint/2010/main" val="1608127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E13725-162E-7151-8B31-4BA8A93949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C32CDE-A42B-B03C-2608-88E4428A9010}"/>
              </a:ext>
            </a:extLst>
          </p:cNvPr>
          <p:cNvSpPr>
            <a:spLocks noGrp="1"/>
          </p:cNvSpPr>
          <p:nvPr>
            <p:ph type="title"/>
          </p:nvPr>
        </p:nvSpPr>
        <p:spPr>
          <a:xfrm>
            <a:off x="422889" y="197887"/>
            <a:ext cx="11769111" cy="671807"/>
          </a:xfrm>
        </p:spPr>
        <p:txBody>
          <a:bodyPr>
            <a:normAutofit/>
          </a:bodyPr>
          <a:lstStyle/>
          <a:p>
            <a:r>
              <a:rPr lang="en-GB" dirty="0"/>
              <a:t>Expected trips taken in the next 12 months </a:t>
            </a:r>
          </a:p>
        </p:txBody>
      </p:sp>
      <p:sp>
        <p:nvSpPr>
          <p:cNvPr id="7" name="Text Placeholder 2">
            <a:extLst>
              <a:ext uri="{FF2B5EF4-FFF2-40B4-BE49-F238E27FC236}">
                <a16:creationId xmlns:a16="http://schemas.microsoft.com/office/drawing/2014/main" id="{86C6913B-5DB6-FBF2-4EE3-05D4B70F2E67}"/>
              </a:ext>
            </a:extLst>
          </p:cNvPr>
          <p:cNvSpPr>
            <a:spLocks noGrp="1"/>
          </p:cNvSpPr>
          <p:nvPr>
            <p:ph type="body" sz="quarter" idx="10"/>
          </p:nvPr>
        </p:nvSpPr>
        <p:spPr>
          <a:xfrm>
            <a:off x="366029" y="840309"/>
            <a:ext cx="11696309" cy="634962"/>
          </a:xfrm>
        </p:spPr>
        <p:txBody>
          <a:bodyPr/>
          <a:lstStyle/>
          <a:p>
            <a:pPr marL="228594" indent="-228594">
              <a:buFont typeface="Arial" panose="020B0604020202020204" pitchFamily="34" charset="0"/>
              <a:buChar char="•"/>
            </a:pPr>
            <a:r>
              <a:rPr lang="en-GB" sz="1600" dirty="0"/>
              <a:t>Expectations for UK trip frequency remain very stable year-on-year. Around 41% expect to take about the same number of trips, while a quarter (25%) anticipate taking more, almost identical to last year (26%). Those expecting to take fewer trips (20%) and those unsure (14%) also show minimal change.   </a:t>
            </a:r>
          </a:p>
        </p:txBody>
      </p:sp>
      <p:graphicFrame>
        <p:nvGraphicFramePr>
          <p:cNvPr id="3" name="Chart Placeholder 9" descr="Stacked bar chart comparing expected frequency of UK trip-taking in the next 12 months from August–October 2025 and 2024 data. For 2025: 25% expect to take more trips, 20% expect fewer, 41% expect about the same, and 14% are unsure. For 2024: 26% expect more trips, 18% expect fewer, 40% expect about the same, and 16% are unsure. Overall, expectations remain stable year-on-year, with a slight increase in those expecting fewer trips and a small decline in those unsure.">
            <a:extLst>
              <a:ext uri="{FF2B5EF4-FFF2-40B4-BE49-F238E27FC236}">
                <a16:creationId xmlns:a16="http://schemas.microsoft.com/office/drawing/2014/main" id="{2D87D6AC-3AAC-0FE7-189F-005DF259F85A}"/>
              </a:ext>
            </a:extLst>
          </p:cNvPr>
          <p:cNvGraphicFramePr>
            <a:graphicFrameLocks/>
          </p:cNvGraphicFramePr>
          <p:nvPr>
            <p:extLst>
              <p:ext uri="{D42A27DB-BD31-4B8C-83A1-F6EECF244321}">
                <p14:modId xmlns:p14="http://schemas.microsoft.com/office/powerpoint/2010/main" val="3364205376"/>
              </p:ext>
            </p:extLst>
          </p:nvPr>
        </p:nvGraphicFramePr>
        <p:xfrm>
          <a:off x="774433" y="1801624"/>
          <a:ext cx="10373858" cy="4216067"/>
        </p:xfrm>
        <a:graphic>
          <a:graphicData uri="http://schemas.openxmlformats.org/drawingml/2006/chart">
            <c:chart xmlns:c="http://schemas.openxmlformats.org/drawingml/2006/chart" xmlns:r="http://schemas.openxmlformats.org/officeDocument/2006/relationships" r:id="rId3"/>
          </a:graphicData>
        </a:graphic>
      </p:graphicFrame>
      <p:sp>
        <p:nvSpPr>
          <p:cNvPr id="10" name="Footer Placeholder 5">
            <a:extLst>
              <a:ext uri="{FF2B5EF4-FFF2-40B4-BE49-F238E27FC236}">
                <a16:creationId xmlns:a16="http://schemas.microsoft.com/office/drawing/2014/main" id="{8FA2112B-74B3-3BAF-84B5-1F7B2299CC14}"/>
              </a:ext>
            </a:extLst>
          </p:cNvPr>
          <p:cNvSpPr txBox="1">
            <a:spLocks/>
          </p:cNvSpPr>
          <p:nvPr/>
        </p:nvSpPr>
        <p:spPr>
          <a:xfrm>
            <a:off x="256218" y="6031269"/>
            <a:ext cx="9380465" cy="457200"/>
          </a:xfrm>
          <a:prstGeom prst="rect">
            <a:avLst/>
          </a:prstGeom>
        </p:spPr>
        <p:txBody>
          <a:bodyPr vert="horz" lIns="91440" tIns="45720" rIns="91440" bIns="45720" rtlCol="0" anchor="t"/>
          <a:lstStyle>
            <a:defPPr>
              <a:defRPr lang="en-US"/>
            </a:defPPr>
            <a:lvl1pPr marL="0" algn="l" defTabSz="457200" rtl="0" eaLnBrk="1" latinLnBrk="0" hangingPunct="1">
              <a:defRPr sz="900" kern="1200">
                <a:solidFill>
                  <a:srgbClr val="120742"/>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defRPr/>
            </a:pPr>
            <a:r>
              <a:rPr kumimoji="0" lang="en-GB" sz="1000" b="0" i="0" u="none" strike="noStrike" kern="1200" cap="none" spc="0" normalizeH="0" baseline="0" noProof="0" dirty="0">
                <a:ln>
                  <a:noFill/>
                </a:ln>
                <a:solidFill>
                  <a:srgbClr val="1E1541"/>
                </a:solidFill>
                <a:effectLst/>
                <a:uLnTx/>
                <a:uFillTx/>
                <a:latin typeface="Arial" panose="020B0604020202020204" pitchFamily="34" charset="0"/>
                <a:ea typeface="+mn-ea"/>
                <a:cs typeface="Arial" panose="020B0604020202020204" pitchFamily="34" charset="0"/>
              </a:rPr>
              <a:t>VB1a. </a:t>
            </a:r>
            <a:r>
              <a:rPr lang="en-GB" sz="1000" dirty="0">
                <a:solidFill>
                  <a:srgbClr val="1E1541"/>
                </a:solidFill>
              </a:rPr>
              <a:t>Thinking about the next 12 months, are you likely to take more, fewer or about the same number of UK and overseas holidays/short breaks as you took in the last 12 months?</a:t>
            </a:r>
            <a:endParaRPr kumimoji="0" lang="en-GB" sz="1000" b="0" i="0" u="none" strike="noStrike" kern="1200" cap="none" spc="0" normalizeH="0" baseline="0" noProof="0" dirty="0">
              <a:ln>
                <a:noFill/>
              </a:ln>
              <a:solidFill>
                <a:srgbClr val="1E1541"/>
              </a:solidFill>
              <a:effectLst/>
              <a:uLnTx/>
              <a:uFillTx/>
              <a:latin typeface="Arial" panose="020B0604020202020204" pitchFamily="34" charset="0"/>
              <a:ea typeface="+mn-ea"/>
              <a:cs typeface="Arial" panose="020B0604020202020204" pitchFamily="34" charset="0"/>
            </a:endParaRPr>
          </a:p>
          <a:p>
            <a:pPr lvl="0">
              <a:defRPr/>
            </a:pPr>
            <a:r>
              <a:rPr lang="en-GB" sz="1000" dirty="0">
                <a:solidFill>
                  <a:srgbClr val="1E1541"/>
                </a:solidFill>
              </a:rPr>
              <a:t>Base: All respondents. August - October 2025 data = 5,266. August - October 2024 data= 5,269.</a:t>
            </a:r>
          </a:p>
        </p:txBody>
      </p:sp>
    </p:spTree>
    <p:extLst>
      <p:ext uri="{BB962C8B-B14F-4D97-AF65-F5344CB8AC3E}">
        <p14:creationId xmlns:p14="http://schemas.microsoft.com/office/powerpoint/2010/main" val="4421922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3A67E-714D-B4A4-C44F-E55EF50F32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F505AA-EBCA-B45D-8743-7A469D1DA47C}"/>
              </a:ext>
            </a:extLst>
          </p:cNvPr>
          <p:cNvSpPr>
            <a:spLocks noGrp="1"/>
          </p:cNvSpPr>
          <p:nvPr>
            <p:ph type="title"/>
          </p:nvPr>
        </p:nvSpPr>
        <p:spPr>
          <a:xfrm>
            <a:off x="422889" y="260457"/>
            <a:ext cx="11769111" cy="671807"/>
          </a:xfrm>
        </p:spPr>
        <p:txBody>
          <a:bodyPr>
            <a:normAutofit/>
          </a:bodyPr>
          <a:lstStyle/>
          <a:p>
            <a:r>
              <a:rPr lang="en-GB" dirty="0"/>
              <a:t>Autumn 2025 and Winter 2026 trip intentions (1)</a:t>
            </a:r>
          </a:p>
        </p:txBody>
      </p:sp>
      <p:sp>
        <p:nvSpPr>
          <p:cNvPr id="5" name="Text Placeholder 2">
            <a:extLst>
              <a:ext uri="{FF2B5EF4-FFF2-40B4-BE49-F238E27FC236}">
                <a16:creationId xmlns:a16="http://schemas.microsoft.com/office/drawing/2014/main" id="{7FEF7282-8421-AB34-20E9-33C3927B82E5}"/>
              </a:ext>
            </a:extLst>
          </p:cNvPr>
          <p:cNvSpPr>
            <a:spLocks noGrp="1"/>
          </p:cNvSpPr>
          <p:nvPr>
            <p:ph type="body" sz="quarter" idx="10"/>
          </p:nvPr>
        </p:nvSpPr>
        <p:spPr>
          <a:xfrm>
            <a:off x="366029" y="840308"/>
            <a:ext cx="11696309" cy="671807"/>
          </a:xfrm>
        </p:spPr>
        <p:txBody>
          <a:bodyPr/>
          <a:lstStyle/>
          <a:p>
            <a:pPr marL="228594" indent="-228594">
              <a:buFont typeface="Arial" panose="020B0604020202020204" pitchFamily="34" charset="0"/>
              <a:buChar char="•"/>
            </a:pPr>
            <a:r>
              <a:rPr lang="en-GB" sz="1600" dirty="0"/>
              <a:t>Intentions to take the next overnight UK trip in the next 12 months remain very stable at 76%, almost identical to last year’s 78%.</a:t>
            </a:r>
          </a:p>
          <a:p>
            <a:pPr marL="228594" indent="-228594">
              <a:buFont typeface="Arial" panose="020B0604020202020204" pitchFamily="34" charset="0"/>
              <a:buChar char="•"/>
            </a:pPr>
            <a:endParaRPr lang="en-GB" sz="1600" dirty="0"/>
          </a:p>
          <a:p>
            <a:pPr marL="228594" indent="-228594">
              <a:buFont typeface="Arial" panose="020B0604020202020204" pitchFamily="34" charset="0"/>
              <a:buChar char="•"/>
            </a:pPr>
            <a:r>
              <a:rPr lang="en-GB" sz="1600" dirty="0"/>
              <a:t>Seasonal intentions also show little movement: 32% for autumn trips and 9% for winter, both broadly in line with 2024.</a:t>
            </a:r>
            <a:endParaRPr lang="en-GB" sz="1600" dirty="0">
              <a:latin typeface="+mj-lt"/>
            </a:endParaRPr>
          </a:p>
        </p:txBody>
      </p:sp>
      <p:graphicFrame>
        <p:nvGraphicFramePr>
          <p:cNvPr id="4" name="Chart Placeholder 7" descr="Bar chart comparing the proportion of UK adults anticipating an overnight UK trips from August–October 2025 data versus 2024 data. For 2025: 76% expect to take a trip in the next 12 months, 32% plan an autumn trip, and 9% plan a winter trip. For 2024: 78% expect to take a trip in the next 12 months, 30% plan an autumn trip, and 10% plan a winter trip. Overall, intentions remain stable year-on-year, with a slight increase for autumn and a small decrease for winter.">
            <a:extLst>
              <a:ext uri="{FF2B5EF4-FFF2-40B4-BE49-F238E27FC236}">
                <a16:creationId xmlns:a16="http://schemas.microsoft.com/office/drawing/2014/main" id="{0C5EC251-E00D-8E02-695D-87DA02E01047}"/>
              </a:ext>
            </a:extLst>
          </p:cNvPr>
          <p:cNvGraphicFramePr>
            <a:graphicFrameLocks/>
          </p:cNvGraphicFramePr>
          <p:nvPr>
            <p:extLst>
              <p:ext uri="{D42A27DB-BD31-4B8C-83A1-F6EECF244321}">
                <p14:modId xmlns:p14="http://schemas.microsoft.com/office/powerpoint/2010/main" val="2756090965"/>
              </p:ext>
            </p:extLst>
          </p:nvPr>
        </p:nvGraphicFramePr>
        <p:xfrm>
          <a:off x="366029" y="1816597"/>
          <a:ext cx="10956395" cy="4147468"/>
        </p:xfrm>
        <a:graphic>
          <a:graphicData uri="http://schemas.openxmlformats.org/drawingml/2006/chart">
            <c:chart xmlns:c="http://schemas.openxmlformats.org/drawingml/2006/chart" xmlns:r="http://schemas.openxmlformats.org/officeDocument/2006/relationships" r:id="rId3"/>
          </a:graphicData>
        </a:graphic>
      </p:graphicFrame>
      <p:sp>
        <p:nvSpPr>
          <p:cNvPr id="3" name="Footer Placeholder 5">
            <a:extLst>
              <a:ext uri="{FF2B5EF4-FFF2-40B4-BE49-F238E27FC236}">
                <a16:creationId xmlns:a16="http://schemas.microsoft.com/office/drawing/2014/main" id="{ECED2FD3-438E-FACF-BDE2-60E423F7FB5D}"/>
              </a:ext>
            </a:extLst>
          </p:cNvPr>
          <p:cNvSpPr txBox="1">
            <a:spLocks/>
          </p:cNvSpPr>
          <p:nvPr/>
        </p:nvSpPr>
        <p:spPr>
          <a:xfrm>
            <a:off x="267299" y="6208012"/>
            <a:ext cx="9994502" cy="457200"/>
          </a:xfrm>
          <a:prstGeom prst="rect">
            <a:avLst/>
          </a:prstGeom>
        </p:spPr>
        <p:txBody>
          <a:bodyPr vert="horz" lIns="91440" tIns="45720" rIns="91440" bIns="45720" rtlCol="0" anchor="t"/>
          <a:lstStyle>
            <a:defPPr>
              <a:defRPr lang="en-US"/>
            </a:defPPr>
            <a:lvl1pPr marL="0" algn="l" defTabSz="457200" rtl="0" eaLnBrk="1" latinLnBrk="0" hangingPunct="1">
              <a:defRPr sz="900" kern="1200">
                <a:solidFill>
                  <a:srgbClr val="120742"/>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defRPr/>
            </a:pPr>
            <a:r>
              <a:rPr kumimoji="0" lang="en-GB" sz="10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VB2a. </a:t>
            </a:r>
            <a:r>
              <a:rPr lang="en-GB" sz="1000" dirty="0">
                <a:solidFill>
                  <a:schemeClr val="tx2"/>
                </a:solidFill>
              </a:rPr>
              <a:t>Thinking of your next UK holiday or short break, when are you likely to go on this trip? VB2b. And when else do you anticipate going on a UK holiday or short break?</a:t>
            </a:r>
            <a:endParaRPr kumimoji="0" lang="en-GB" sz="10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endParaRPr>
          </a:p>
          <a:p>
            <a:pPr lvl="0">
              <a:defRPr/>
            </a:pPr>
            <a:r>
              <a:rPr kumimoji="0" lang="en-GB" sz="10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Base</a:t>
            </a:r>
            <a:r>
              <a:rPr lang="en-GB" sz="1000" dirty="0"/>
              <a:t>: All respondents. </a:t>
            </a:r>
            <a:r>
              <a:rPr lang="en-GB" sz="1000" dirty="0">
                <a:solidFill>
                  <a:schemeClr val="tx2"/>
                </a:solidFill>
              </a:rPr>
              <a:t>August - October </a:t>
            </a:r>
            <a:r>
              <a:rPr kumimoji="0" lang="en-GB" sz="10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2025 data = </a:t>
            </a:r>
            <a:r>
              <a:rPr lang="en-GB" sz="1000" dirty="0">
                <a:solidFill>
                  <a:schemeClr val="tx2"/>
                </a:solidFill>
              </a:rPr>
              <a:t>5,266. August - October 2024 data= 5,269.</a:t>
            </a:r>
          </a:p>
        </p:txBody>
      </p:sp>
    </p:spTree>
    <p:extLst>
      <p:ext uri="{BB962C8B-B14F-4D97-AF65-F5344CB8AC3E}">
        <p14:creationId xmlns:p14="http://schemas.microsoft.com/office/powerpoint/2010/main" val="39848946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5A332-DB66-F675-ABEE-EB2326077D03}"/>
              </a:ext>
            </a:extLst>
          </p:cNvPr>
          <p:cNvSpPr>
            <a:spLocks noGrp="1"/>
          </p:cNvSpPr>
          <p:nvPr>
            <p:ph type="title"/>
          </p:nvPr>
        </p:nvSpPr>
        <p:spPr/>
        <p:txBody>
          <a:bodyPr>
            <a:normAutofit/>
          </a:bodyPr>
          <a:lstStyle/>
          <a:p>
            <a:r>
              <a:rPr lang="en-GB" sz="2800" dirty="0"/>
              <a:t>Autumn 2025 and Winter 2026 trip intentions (2)</a:t>
            </a:r>
          </a:p>
        </p:txBody>
      </p:sp>
      <p:sp>
        <p:nvSpPr>
          <p:cNvPr id="10" name="Footer Placeholder 5">
            <a:extLst>
              <a:ext uri="{FF2B5EF4-FFF2-40B4-BE49-F238E27FC236}">
                <a16:creationId xmlns:a16="http://schemas.microsoft.com/office/drawing/2014/main" id="{9022CB57-B982-704E-5F71-64A1C9875305}"/>
              </a:ext>
            </a:extLst>
          </p:cNvPr>
          <p:cNvSpPr txBox="1">
            <a:spLocks/>
          </p:cNvSpPr>
          <p:nvPr/>
        </p:nvSpPr>
        <p:spPr>
          <a:xfrm>
            <a:off x="186146" y="6035248"/>
            <a:ext cx="10200642" cy="606051"/>
          </a:xfrm>
          <a:prstGeom prst="rect">
            <a:avLst/>
          </a:prstGeom>
        </p:spPr>
        <p:txBody>
          <a:bodyPr vert="horz" lIns="91440" tIns="45720" rIns="91440" bIns="45720" rtlCol="0" anchor="t"/>
          <a:lstStyle>
            <a:defPPr>
              <a:defRPr lang="en-US"/>
            </a:defPPr>
            <a:lvl1pPr marL="0" algn="l" defTabSz="457200" rtl="0" eaLnBrk="1" latinLnBrk="0" hangingPunct="1">
              <a:defRPr sz="900" kern="1200">
                <a:solidFill>
                  <a:srgbClr val="120742"/>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1E1541"/>
                </a:solidFill>
                <a:effectLst/>
                <a:uLnTx/>
                <a:uFillTx/>
                <a:latin typeface="Arial" panose="020B0604020202020204" pitchFamily="34" charset="0"/>
                <a:ea typeface="+mn-ea"/>
                <a:cs typeface="Arial" panose="020B0604020202020204" pitchFamily="34" charset="0"/>
              </a:rPr>
              <a:t>QVB4a. Where in the UK are you likely to stay on this next trip in &lt;insert month&gt;?</a:t>
            </a:r>
          </a:p>
          <a:p>
            <a:pPr lvl="0">
              <a:defRPr/>
            </a:pPr>
            <a:r>
              <a:rPr lang="en-GB" sz="1000" dirty="0">
                <a:solidFill>
                  <a:srgbClr val="1E1541"/>
                </a:solidFill>
              </a:rPr>
              <a:t>Base: All August to October 2025 respondents planning on taking a holiday or short break in the UK in </a:t>
            </a:r>
            <a:r>
              <a:rPr lang="en-GB" sz="1000" dirty="0"/>
              <a:t>October to December 2025 = 1,783, January to March 2026 = 491, October to December 2024 = 1,615, </a:t>
            </a:r>
            <a:r>
              <a:rPr lang="en-GB" sz="1000" dirty="0">
                <a:solidFill>
                  <a:srgbClr val="1E1541"/>
                </a:solidFill>
              </a:rPr>
              <a:t>January</a:t>
            </a:r>
            <a:r>
              <a:rPr lang="en-GB" sz="1000" dirty="0"/>
              <a:t> to March 2026 = 551.</a:t>
            </a:r>
            <a:r>
              <a:rPr lang="en-GB" sz="1000" dirty="0">
                <a:solidFill>
                  <a:srgbClr val="1E1541"/>
                </a:solidFill>
              </a:rPr>
              <a:t> </a:t>
            </a:r>
            <a:endParaRPr lang="en-US" sz="1000" dirty="0">
              <a:solidFill>
                <a:srgbClr val="1E1541"/>
              </a:solidFill>
            </a:endParaRPr>
          </a:p>
        </p:txBody>
      </p:sp>
      <p:graphicFrame>
        <p:nvGraphicFramePr>
          <p:cNvPr id="14" name="Chart 13" descr="Bar chart showing where people plan to stay on their next UK overnight trip in Autumn 2025, comparing August–October 2024 and 2025 data. London is the most popular destination (20% in 2025 vs. 17% in 2024), followed by North West (14% vs. 14%) and South West (14% vs. 15%). Scotland is at 12% for both years, Yorkshire &amp; the Humber (11% vs. 11%), East of England (11% vs. 10%), South East (10% vs. 10%), Wales (8% vs. 9%), West Midlands (7% vs. 7%), East Midlands (7% vs. 6%), North East (6% vs. 7%), and Northern Ireland (2% for both years). Wales ranks mid-table with slight decline from 2024 to 2025.">
            <a:extLst>
              <a:ext uri="{FF2B5EF4-FFF2-40B4-BE49-F238E27FC236}">
                <a16:creationId xmlns:a16="http://schemas.microsoft.com/office/drawing/2014/main" id="{173DACC9-8645-FC06-F780-67EC090D5B86}"/>
              </a:ext>
            </a:extLst>
          </p:cNvPr>
          <p:cNvGraphicFramePr>
            <a:graphicFrameLocks/>
          </p:cNvGraphicFramePr>
          <p:nvPr>
            <p:extLst>
              <p:ext uri="{D42A27DB-BD31-4B8C-83A1-F6EECF244321}">
                <p14:modId xmlns:p14="http://schemas.microsoft.com/office/powerpoint/2010/main" val="1370142830"/>
              </p:ext>
            </p:extLst>
          </p:nvPr>
        </p:nvGraphicFramePr>
        <p:xfrm>
          <a:off x="422888" y="1898715"/>
          <a:ext cx="5592610" cy="441540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5" name="Chart Placeholder 7" descr="Bar chart showing where people plan to stay on their next UK overnight trip in Winter 2026, comparing August–October 2024 and 2025 data. London is the most popular destination (18% in both years), followed by South West (15% in 2025 vs. 13% in 2024), Scotland (12% vs. 14%), North West (12% vs. 11%), Yorkshire &amp; the Humber (11% vs. 11%), East of England (10% vs. 10%), South East (10% vs. 12%), West Midlands (9% vs. 6%), Wales (8% in both years), East Midlands (8% vs. 6%), North East (6% vs. 7%), and Northern Ireland (2% for both years). Wales remains mid-ranked with no change between years.">
            <a:extLst>
              <a:ext uri="{FF2B5EF4-FFF2-40B4-BE49-F238E27FC236}">
                <a16:creationId xmlns:a16="http://schemas.microsoft.com/office/drawing/2014/main" id="{827F316F-F858-68D8-89DF-8A441EC85FB4}"/>
              </a:ext>
            </a:extLst>
          </p:cNvPr>
          <p:cNvGraphicFramePr>
            <a:graphicFrameLocks/>
          </p:cNvGraphicFramePr>
          <p:nvPr>
            <p:extLst>
              <p:ext uri="{D42A27DB-BD31-4B8C-83A1-F6EECF244321}">
                <p14:modId xmlns:p14="http://schemas.microsoft.com/office/powerpoint/2010/main" val="1831898883"/>
              </p:ext>
            </p:extLst>
          </p:nvPr>
        </p:nvGraphicFramePr>
        <p:xfrm>
          <a:off x="6015498" y="1898715"/>
          <a:ext cx="5852291" cy="4439559"/>
        </p:xfrm>
        <a:graphic>
          <a:graphicData uri="http://schemas.openxmlformats.org/drawingml/2006/chart">
            <c:chart xmlns:c="http://schemas.openxmlformats.org/drawingml/2006/chart" xmlns:r="http://schemas.openxmlformats.org/officeDocument/2006/relationships" r:id="rId3"/>
          </a:graphicData>
        </a:graphic>
      </p:graphicFrame>
      <p:sp>
        <p:nvSpPr>
          <p:cNvPr id="16" name="Rectangle 15">
            <a:extLst>
              <a:ext uri="{FF2B5EF4-FFF2-40B4-BE49-F238E27FC236}">
                <a16:creationId xmlns:a16="http://schemas.microsoft.com/office/drawing/2014/main" id="{E2A6AEE5-953B-0981-2C4D-2D5C712DA9E8}"/>
              </a:ext>
              <a:ext uri="{C183D7F6-B498-43B3-948B-1728B52AA6E4}">
                <adec:decorative xmlns:adec="http://schemas.microsoft.com/office/drawing/2017/decorative" val="1"/>
              </a:ext>
            </a:extLst>
          </p:cNvPr>
          <p:cNvSpPr/>
          <p:nvPr/>
        </p:nvSpPr>
        <p:spPr>
          <a:xfrm>
            <a:off x="3687934" y="4156362"/>
            <a:ext cx="461818" cy="969819"/>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sp>
        <p:nvSpPr>
          <p:cNvPr id="17" name="Rectangle 16">
            <a:extLst>
              <a:ext uri="{FF2B5EF4-FFF2-40B4-BE49-F238E27FC236}">
                <a16:creationId xmlns:a16="http://schemas.microsoft.com/office/drawing/2014/main" id="{8C0BFB33-938F-7AFB-40F6-F1DDAA086BF5}"/>
              </a:ext>
              <a:ext uri="{C183D7F6-B498-43B3-948B-1728B52AA6E4}">
                <adec:decorative xmlns:adec="http://schemas.microsoft.com/office/drawing/2017/decorative" val="1"/>
              </a:ext>
            </a:extLst>
          </p:cNvPr>
          <p:cNvSpPr/>
          <p:nvPr/>
        </p:nvSpPr>
        <p:spPr>
          <a:xfrm>
            <a:off x="9924970" y="4156361"/>
            <a:ext cx="461818" cy="969819"/>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sp>
        <p:nvSpPr>
          <p:cNvPr id="18" name="Text Placeholder 2">
            <a:extLst>
              <a:ext uri="{FF2B5EF4-FFF2-40B4-BE49-F238E27FC236}">
                <a16:creationId xmlns:a16="http://schemas.microsoft.com/office/drawing/2014/main" id="{BB24E4B0-5ABD-AE0E-929E-08F534D51E0B}"/>
              </a:ext>
            </a:extLst>
          </p:cNvPr>
          <p:cNvSpPr>
            <a:spLocks noGrp="1"/>
          </p:cNvSpPr>
          <p:nvPr>
            <p:ph type="body" sz="quarter" idx="10"/>
          </p:nvPr>
        </p:nvSpPr>
        <p:spPr>
          <a:xfrm>
            <a:off x="366029" y="840308"/>
            <a:ext cx="11696309" cy="545147"/>
          </a:xfrm>
        </p:spPr>
        <p:txBody>
          <a:bodyPr/>
          <a:lstStyle/>
          <a:p>
            <a:pPr marL="228594" indent="-228594">
              <a:buFont typeface="Arial" panose="020B0604020202020204" pitchFamily="34" charset="0"/>
              <a:buChar char="•"/>
            </a:pPr>
            <a:r>
              <a:rPr lang="en-GB" sz="1600" dirty="0"/>
              <a:t>Intentions to visit Wales remain steady compared to last year, with 8% planning to visit Wales both in autumn and winter.</a:t>
            </a:r>
          </a:p>
          <a:p>
            <a:pPr marL="228594" indent="-228594">
              <a:buFont typeface="Arial" panose="020B0604020202020204" pitchFamily="34" charset="0"/>
              <a:buChar char="•"/>
            </a:pPr>
            <a:r>
              <a:rPr lang="en-GB" sz="1600" dirty="0"/>
              <a:t>London is the top destination for both Autumn and Winter trips - the North West and South west of England, as well as Scotland also establish themselves as favourite destinations among UK adults.</a:t>
            </a:r>
            <a:endParaRPr lang="en-GB" sz="1600" dirty="0">
              <a:latin typeface="+mj-lt"/>
            </a:endParaRPr>
          </a:p>
        </p:txBody>
      </p:sp>
    </p:spTree>
    <p:extLst>
      <p:ext uri="{BB962C8B-B14F-4D97-AF65-F5344CB8AC3E}">
        <p14:creationId xmlns:p14="http://schemas.microsoft.com/office/powerpoint/2010/main" val="9212288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AD8A7-36BF-997E-42AE-2F2B063984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C148C3-078A-6D72-E9F6-875D64A3885A}"/>
              </a:ext>
            </a:extLst>
          </p:cNvPr>
          <p:cNvSpPr>
            <a:spLocks noGrp="1"/>
          </p:cNvSpPr>
          <p:nvPr>
            <p:ph type="title"/>
          </p:nvPr>
        </p:nvSpPr>
        <p:spPr>
          <a:xfrm>
            <a:off x="422889" y="223309"/>
            <a:ext cx="11675852" cy="671807"/>
          </a:xfrm>
        </p:spPr>
        <p:txBody>
          <a:bodyPr>
            <a:normAutofit/>
          </a:bodyPr>
          <a:lstStyle/>
          <a:p>
            <a:r>
              <a:rPr lang="en-GB" dirty="0"/>
              <a:t>Trip-booking status of planned UK trip by destination</a:t>
            </a:r>
          </a:p>
        </p:txBody>
      </p:sp>
      <p:sp>
        <p:nvSpPr>
          <p:cNvPr id="3" name="Text Placeholder 2">
            <a:extLst>
              <a:ext uri="{FF2B5EF4-FFF2-40B4-BE49-F238E27FC236}">
                <a16:creationId xmlns:a16="http://schemas.microsoft.com/office/drawing/2014/main" id="{D405B654-D828-77C9-DBEB-9E728C389287}"/>
              </a:ext>
            </a:extLst>
          </p:cNvPr>
          <p:cNvSpPr>
            <a:spLocks noGrp="1"/>
          </p:cNvSpPr>
          <p:nvPr>
            <p:ph type="body" sz="quarter" idx="10"/>
          </p:nvPr>
        </p:nvSpPr>
        <p:spPr>
          <a:xfrm>
            <a:off x="360458" y="733512"/>
            <a:ext cx="11408653" cy="924333"/>
          </a:xfrm>
        </p:spPr>
        <p:txBody>
          <a:bodyPr/>
          <a:lstStyle/>
          <a:p>
            <a:pPr marL="228594" indent="-228594">
              <a:buFont typeface="Arial" panose="020B0604020202020204" pitchFamily="34" charset="0"/>
              <a:buChar char="•"/>
            </a:pPr>
            <a:r>
              <a:rPr lang="en-GB" sz="1400" dirty="0"/>
              <a:t>For trips in autumn, only 31% of Wales intenders have booked, compared to 37% of Scotland and 42% of England intenders, showing Wales significantly behind. </a:t>
            </a:r>
          </a:p>
          <a:p>
            <a:pPr marL="228594" indent="-228594">
              <a:buFont typeface="Arial" panose="020B0604020202020204" pitchFamily="34" charset="0"/>
              <a:buChar char="•"/>
            </a:pPr>
            <a:endParaRPr lang="en-GB" sz="1400" dirty="0"/>
          </a:p>
          <a:p>
            <a:pPr marL="228594" indent="-228594">
              <a:buFont typeface="Arial" panose="020B0604020202020204" pitchFamily="34" charset="0"/>
              <a:buChar char="•"/>
            </a:pPr>
            <a:r>
              <a:rPr lang="en-GB" sz="1400" dirty="0"/>
              <a:t>For winter trips, bookings across all nations are lower, but Wales intenders (13% booked) still trail England (21%) and Scotland intentions (30%).</a:t>
            </a:r>
            <a:endParaRPr lang="en-GB" sz="1400" dirty="0">
              <a:latin typeface="+mj-lt"/>
            </a:endParaRPr>
          </a:p>
        </p:txBody>
      </p:sp>
      <p:sp>
        <p:nvSpPr>
          <p:cNvPr id="10" name="Rectangle 9">
            <a:extLst>
              <a:ext uri="{FF2B5EF4-FFF2-40B4-BE49-F238E27FC236}">
                <a16:creationId xmlns:a16="http://schemas.microsoft.com/office/drawing/2014/main" id="{7F3175E4-4EB6-F598-B74A-E8CEA4BA7DA3}"/>
              </a:ext>
            </a:extLst>
          </p:cNvPr>
          <p:cNvSpPr/>
          <p:nvPr/>
        </p:nvSpPr>
        <p:spPr>
          <a:xfrm>
            <a:off x="2927930" y="2376893"/>
            <a:ext cx="4193792" cy="235745"/>
          </a:xfrm>
          <a:prstGeom prst="rect">
            <a:avLst/>
          </a:prstGeom>
          <a:solidFill>
            <a:schemeClr val="accent5">
              <a:lumMod val="60000"/>
              <a:lumOff val="4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400" dirty="0">
                <a:ln w="0"/>
                <a:solidFill>
                  <a:schemeClr val="tx1"/>
                </a:solidFill>
                <a:effectLst>
                  <a:outerShdw blurRad="38100" dist="19050" dir="2700000" algn="tl" rotWithShape="0">
                    <a:schemeClr val="dk1">
                      <a:alpha val="40000"/>
                    </a:schemeClr>
                  </a:outerShdw>
                </a:effectLst>
                <a:latin typeface="Arial" panose="020B0604020202020204" pitchFamily="34" charset="0"/>
                <a:ea typeface="Verdana" charset="0"/>
                <a:cs typeface="Arial" panose="020B0604020202020204" pitchFamily="34" charset="0"/>
              </a:rPr>
              <a:t>Autumn 2025 trip intended</a:t>
            </a:r>
          </a:p>
        </p:txBody>
      </p:sp>
      <p:sp>
        <p:nvSpPr>
          <p:cNvPr id="12" name="Rectangle 11">
            <a:extLst>
              <a:ext uri="{FF2B5EF4-FFF2-40B4-BE49-F238E27FC236}">
                <a16:creationId xmlns:a16="http://schemas.microsoft.com/office/drawing/2014/main" id="{3C9A29FF-3663-C651-103A-EE317BF1D5A3}"/>
              </a:ext>
            </a:extLst>
          </p:cNvPr>
          <p:cNvSpPr/>
          <p:nvPr/>
        </p:nvSpPr>
        <p:spPr>
          <a:xfrm>
            <a:off x="7121723" y="2376893"/>
            <a:ext cx="4193792" cy="235745"/>
          </a:xfrm>
          <a:prstGeom prst="rect">
            <a:avLst/>
          </a:prstGeom>
          <a:solidFill>
            <a:schemeClr val="accent2">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400" dirty="0">
                <a:ln w="0"/>
                <a:solidFill>
                  <a:schemeClr val="tx1"/>
                </a:solidFill>
                <a:effectLst>
                  <a:outerShdw blurRad="38100" dist="19050" dir="2700000" algn="tl" rotWithShape="0">
                    <a:schemeClr val="dk1">
                      <a:alpha val="40000"/>
                    </a:schemeClr>
                  </a:outerShdw>
                </a:effectLst>
                <a:latin typeface="Arial" panose="020B0604020202020204" pitchFamily="34" charset="0"/>
                <a:ea typeface="Verdana" charset="0"/>
                <a:cs typeface="Arial" panose="020B0604020202020204" pitchFamily="34" charset="0"/>
              </a:rPr>
              <a:t>Winter 2026 trip intended</a:t>
            </a:r>
          </a:p>
        </p:txBody>
      </p:sp>
      <p:graphicFrame>
        <p:nvGraphicFramePr>
          <p:cNvPr id="4" name="Chart Placeholder 9" descr="Stacked bar chart showing UK trip booking status by destination for autumn 2025 and winter 2026. For autumn 2025: UK intenders – 37% already booked, 42% decided but not booked, 17% yet to decide, 4% undecided; Wales intenders – 31% booked, 51% decided but not booked, 18% yet to decide; England intenders – 42% booked, 41% decided but not booked, 14% yet to decide, 2% undecided; Scotland intenders – 37% booked, 44% decided but not booked, 16% yet to decide, 3% undecided. For winter 2026: UK intenders – 20% booked, 44% decided but not booked, 29% yet to decide, 7% undecided; Wales intenders – 13% booked, 42% decided but not booked, 39% yet to decide, 5% undecided; England intenders – 21% booked, 48% decided but not booked, 27% yet to decide, 5% undecided; Scotland intenders – 28% booked, 36% decided but not booked, 28% yet to decide, 8% undecided. Overall, Wales shows the lowest booking rates and highest uncertainty compared to other nations.">
            <a:extLst>
              <a:ext uri="{FF2B5EF4-FFF2-40B4-BE49-F238E27FC236}">
                <a16:creationId xmlns:a16="http://schemas.microsoft.com/office/drawing/2014/main" id="{C6471AA4-94ED-6947-B0AC-2FFBD0865D8F}"/>
              </a:ext>
            </a:extLst>
          </p:cNvPr>
          <p:cNvGraphicFramePr>
            <a:graphicFrameLocks/>
          </p:cNvGraphicFramePr>
          <p:nvPr>
            <p:extLst>
              <p:ext uri="{D42A27DB-BD31-4B8C-83A1-F6EECF244321}">
                <p14:modId xmlns:p14="http://schemas.microsoft.com/office/powerpoint/2010/main" val="231765109"/>
              </p:ext>
            </p:extLst>
          </p:nvPr>
        </p:nvGraphicFramePr>
        <p:xfrm>
          <a:off x="510857" y="1865247"/>
          <a:ext cx="11010604" cy="4793544"/>
        </p:xfrm>
        <a:graphic>
          <a:graphicData uri="http://schemas.openxmlformats.org/drawingml/2006/chart">
            <c:chart xmlns:c="http://schemas.openxmlformats.org/drawingml/2006/chart" xmlns:r="http://schemas.openxmlformats.org/officeDocument/2006/relationships" r:id="rId3"/>
          </a:graphicData>
        </a:graphic>
      </p:graphicFrame>
      <p:sp>
        <p:nvSpPr>
          <p:cNvPr id="6" name="Footer Placeholder 5">
            <a:extLst>
              <a:ext uri="{FF2B5EF4-FFF2-40B4-BE49-F238E27FC236}">
                <a16:creationId xmlns:a16="http://schemas.microsoft.com/office/drawing/2014/main" id="{D7F60D2E-E9DC-1C51-7A5B-C2DECA43CD10}"/>
              </a:ext>
            </a:extLst>
          </p:cNvPr>
          <p:cNvSpPr>
            <a:spLocks noGrp="1"/>
          </p:cNvSpPr>
          <p:nvPr>
            <p:ph type="ftr" sz="quarter" idx="4294967295"/>
          </p:nvPr>
        </p:nvSpPr>
        <p:spPr>
          <a:xfrm>
            <a:off x="223281" y="6005534"/>
            <a:ext cx="8748744" cy="493604"/>
          </a:xfrm>
          <a:prstGeom prst="rect">
            <a:avLst/>
          </a:prstGeom>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1E1541"/>
                </a:solidFill>
                <a:effectLst/>
                <a:uLnTx/>
                <a:uFillTx/>
                <a:latin typeface="Arial" panose="020B0604020202020204" pitchFamily="34" charset="0"/>
                <a:cs typeface="Arial" panose="020B0604020202020204" pitchFamily="34" charset="0"/>
              </a:rPr>
              <a:t>VB2e. Which of the following best describe how close you are to booking your next overnight UK trip in &lt;INSERT MONTH FROM VB2a(III)&gt;? </a:t>
            </a:r>
          </a:p>
          <a:p>
            <a:pPr lvl="0" defTabSz="609585">
              <a:defRPr/>
            </a:pPr>
            <a:r>
              <a:rPr lang="en-GB" sz="1000" dirty="0">
                <a:solidFill>
                  <a:srgbClr val="1E1541"/>
                </a:solidFill>
                <a:latin typeface="Arial" panose="020B0604020202020204" pitchFamily="34" charset="0"/>
                <a:cs typeface="Arial" panose="020B0604020202020204" pitchFamily="34" charset="0"/>
              </a:rPr>
              <a:t>Base Autumn 2025 intenders: UK = 1,783, Wales = 170, England = 1,376, Scotland = 249. </a:t>
            </a:r>
          </a:p>
          <a:p>
            <a:pPr lvl="0" defTabSz="609585">
              <a:defRPr/>
            </a:pPr>
            <a:r>
              <a:rPr lang="en-GB" sz="1000" dirty="0">
                <a:solidFill>
                  <a:srgbClr val="1E1541"/>
                </a:solidFill>
                <a:latin typeface="Arial" panose="020B0604020202020204" pitchFamily="34" charset="0"/>
                <a:cs typeface="Arial" panose="020B0604020202020204" pitchFamily="34" charset="0"/>
              </a:rPr>
              <a:t>Base Winter 2026 intenders: UK = 491, Wales = 45, England = 364, Scotland = 68. *CAUTION: low base size</a:t>
            </a:r>
          </a:p>
        </p:txBody>
      </p:sp>
      <p:sp>
        <p:nvSpPr>
          <p:cNvPr id="5" name="Rectangle 4">
            <a:extLst>
              <a:ext uri="{FF2B5EF4-FFF2-40B4-BE49-F238E27FC236}">
                <a16:creationId xmlns:a16="http://schemas.microsoft.com/office/drawing/2014/main" id="{F89D5F24-D555-11AF-63A5-6C06432C64C0}"/>
              </a:ext>
              <a:ext uri="{C183D7F6-B498-43B3-948B-1728B52AA6E4}">
                <adec:decorative xmlns:adec="http://schemas.microsoft.com/office/drawing/2017/decorative" val="1"/>
              </a:ext>
            </a:extLst>
          </p:cNvPr>
          <p:cNvSpPr/>
          <p:nvPr/>
        </p:nvSpPr>
        <p:spPr>
          <a:xfrm>
            <a:off x="8392350" y="2786937"/>
            <a:ext cx="657225" cy="2702041"/>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cxnSp>
        <p:nvCxnSpPr>
          <p:cNvPr id="7" name="Straight Connector 6">
            <a:extLst>
              <a:ext uri="{FF2B5EF4-FFF2-40B4-BE49-F238E27FC236}">
                <a16:creationId xmlns:a16="http://schemas.microsoft.com/office/drawing/2014/main" id="{D19F247E-65A7-7A9F-2CD6-0098DC532D76}"/>
              </a:ext>
              <a:ext uri="{C183D7F6-B498-43B3-948B-1728B52AA6E4}">
                <adec:decorative xmlns:adec="http://schemas.microsoft.com/office/drawing/2017/decorative" val="1"/>
              </a:ext>
            </a:extLst>
          </p:cNvPr>
          <p:cNvCxnSpPr>
            <a:cxnSpLocks/>
          </p:cNvCxnSpPr>
          <p:nvPr/>
        </p:nvCxnSpPr>
        <p:spPr>
          <a:xfrm flipV="1">
            <a:off x="7121722" y="2379011"/>
            <a:ext cx="0" cy="2998284"/>
          </a:xfrm>
          <a:prstGeom prst="line">
            <a:avLst/>
          </a:prstGeom>
          <a:ln w="9525" cmpd="sng">
            <a:solidFill>
              <a:schemeClr val="tx2"/>
            </a:solidFill>
            <a:prstDash val="dash"/>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1" name="Rectangle 10">
            <a:extLst>
              <a:ext uri="{FF2B5EF4-FFF2-40B4-BE49-F238E27FC236}">
                <a16:creationId xmlns:a16="http://schemas.microsoft.com/office/drawing/2014/main" id="{0352207C-16B0-A8BB-4827-BC06493E8290}"/>
              </a:ext>
              <a:ext uri="{C183D7F6-B498-43B3-948B-1728B52AA6E4}">
                <adec:decorative xmlns:adec="http://schemas.microsoft.com/office/drawing/2017/decorative" val="1"/>
              </a:ext>
            </a:extLst>
          </p:cNvPr>
          <p:cNvSpPr/>
          <p:nvPr/>
        </p:nvSpPr>
        <p:spPr>
          <a:xfrm>
            <a:off x="4122991" y="2786936"/>
            <a:ext cx="657225" cy="2702041"/>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spTree>
    <p:extLst>
      <p:ext uri="{BB962C8B-B14F-4D97-AF65-F5344CB8AC3E}">
        <p14:creationId xmlns:p14="http://schemas.microsoft.com/office/powerpoint/2010/main" val="19310605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309C5-6344-7B06-25E2-82C904ED3D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D1790A-90C2-8FE1-8D5B-92F4B1685DAA}"/>
              </a:ext>
            </a:extLst>
          </p:cNvPr>
          <p:cNvSpPr>
            <a:spLocks noGrp="1"/>
          </p:cNvSpPr>
          <p:nvPr>
            <p:ph type="title"/>
          </p:nvPr>
        </p:nvSpPr>
        <p:spPr/>
        <p:txBody>
          <a:bodyPr>
            <a:normAutofit fontScale="90000"/>
          </a:bodyPr>
          <a:lstStyle/>
          <a:p>
            <a:r>
              <a:rPr lang="en-GB" dirty="0"/>
              <a:t>Planned destination in Wales this summer amongst Wales intenders</a:t>
            </a:r>
          </a:p>
        </p:txBody>
      </p:sp>
      <p:sp>
        <p:nvSpPr>
          <p:cNvPr id="3" name="Text Placeholder 2">
            <a:extLst>
              <a:ext uri="{FF2B5EF4-FFF2-40B4-BE49-F238E27FC236}">
                <a16:creationId xmlns:a16="http://schemas.microsoft.com/office/drawing/2014/main" id="{C395B96A-5452-4F16-3DD7-F84F41B2F2E2}"/>
              </a:ext>
            </a:extLst>
          </p:cNvPr>
          <p:cNvSpPr>
            <a:spLocks noGrp="1"/>
          </p:cNvSpPr>
          <p:nvPr>
            <p:ph type="body" sz="quarter" idx="10"/>
          </p:nvPr>
        </p:nvSpPr>
        <p:spPr>
          <a:xfrm>
            <a:off x="258074" y="892295"/>
            <a:ext cx="11675852" cy="1187424"/>
          </a:xfrm>
        </p:spPr>
        <p:txBody>
          <a:bodyPr/>
          <a:lstStyle/>
          <a:p>
            <a:pPr marL="228594" indent="-228594">
              <a:buFont typeface="Arial" panose="020B0604020202020204" pitchFamily="34" charset="0"/>
              <a:buChar char="•"/>
            </a:pPr>
            <a:r>
              <a:rPr lang="en-GB" sz="1400" dirty="0"/>
              <a:t>Urban destinations like Cardiff and Swansea Bay see higher intentions for trips in Autumn (October–December), likely reflecting a greater share of Wales intenders travelling for a special occasion, likely Christmas. </a:t>
            </a:r>
          </a:p>
          <a:p>
            <a:pPr marL="228594" indent="-228594">
              <a:buFont typeface="Arial" panose="020B0604020202020204" pitchFamily="34" charset="0"/>
              <a:buChar char="•"/>
            </a:pPr>
            <a:endParaRPr lang="en-GB" sz="1400" dirty="0"/>
          </a:p>
          <a:p>
            <a:pPr marL="228594" indent="-228594">
              <a:buFont typeface="Arial" panose="020B0604020202020204" pitchFamily="34" charset="0"/>
              <a:buChar char="•"/>
            </a:pPr>
            <a:r>
              <a:rPr lang="en-GB" sz="1400" dirty="0"/>
              <a:t>In contrast, rural areas including Eryri (Snowdonia), Llandudno &amp; Colwyn Bay, and the South Wales Valleys are more popular for winter trips (January–March), aligning with a higher proportion of visitors seeking to “get away from it all” or “connect with nature” during the winter months.</a:t>
            </a:r>
            <a:endParaRPr lang="en-US" sz="1400" dirty="0">
              <a:latin typeface="+mj-lt"/>
            </a:endParaRPr>
          </a:p>
        </p:txBody>
      </p:sp>
      <p:graphicFrame>
        <p:nvGraphicFramePr>
          <p:cNvPr id="10" name="Chart Placeholder 7" descr="Bar chart showing planned Wales destinations for next trips, comparing Autumn 2025 and Winter 2026 percentages. Cardiff is the most popular destination (28% Autumn, 16% Winter), followed by Eryri/Snowdonia (21% Autumn, 14% Winter) and Llandudno &amp; Colwyn Bay (20% Autumn, 15% Winter). Other notable destinations include Swansea Bay (18% Autumn, 6% Winter), Mid Wales and Brecon Beacons (13% Autumn, 9% Winter), and South Wales Valleys (5% Autumn, 18% Winter). Wye Valley and Vale of Usk shows 4% Autumn and 0% Winter, while Glamorgan Heritage Coast has 3% Autumn and 11% Winter">
            <a:extLst>
              <a:ext uri="{FF2B5EF4-FFF2-40B4-BE49-F238E27FC236}">
                <a16:creationId xmlns:a16="http://schemas.microsoft.com/office/drawing/2014/main" id="{E17BEC25-4DC3-865A-3E15-EF11A03350DF}"/>
              </a:ext>
            </a:extLst>
          </p:cNvPr>
          <p:cNvGraphicFramePr>
            <a:graphicFrameLocks/>
          </p:cNvGraphicFramePr>
          <p:nvPr>
            <p:extLst>
              <p:ext uri="{D42A27DB-BD31-4B8C-83A1-F6EECF244321}">
                <p14:modId xmlns:p14="http://schemas.microsoft.com/office/powerpoint/2010/main" val="688161331"/>
              </p:ext>
            </p:extLst>
          </p:nvPr>
        </p:nvGraphicFramePr>
        <p:xfrm>
          <a:off x="138771" y="2200275"/>
          <a:ext cx="9386229" cy="4039659"/>
        </p:xfrm>
        <a:graphic>
          <a:graphicData uri="http://schemas.openxmlformats.org/drawingml/2006/chart">
            <c:chart xmlns:c="http://schemas.openxmlformats.org/drawingml/2006/chart" xmlns:r="http://schemas.openxmlformats.org/officeDocument/2006/relationships" r:id="rId3"/>
          </a:graphicData>
        </a:graphic>
      </p:graphicFrame>
      <p:sp>
        <p:nvSpPr>
          <p:cNvPr id="6" name="Footer Placeholder 5">
            <a:extLst>
              <a:ext uri="{FF2B5EF4-FFF2-40B4-BE49-F238E27FC236}">
                <a16:creationId xmlns:a16="http://schemas.microsoft.com/office/drawing/2014/main" id="{615DCC13-F97C-203E-6209-24775C80B654}"/>
              </a:ext>
            </a:extLst>
          </p:cNvPr>
          <p:cNvSpPr txBox="1">
            <a:spLocks/>
          </p:cNvSpPr>
          <p:nvPr/>
        </p:nvSpPr>
        <p:spPr>
          <a:xfrm>
            <a:off x="247402" y="6053252"/>
            <a:ext cx="9531351" cy="373363"/>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QVB4viii.  Where in Wales do you expect to be staying on this next holiday or short break?</a:t>
            </a:r>
          </a:p>
          <a:p>
            <a:pPr lvl="0">
              <a:defRPr/>
            </a:pPr>
            <a:r>
              <a:rPr kumimoji="0" lang="en-GB" sz="9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Base: Base: Wales Autumn 2025 intenders = 170</a:t>
            </a:r>
            <a:r>
              <a:rPr lang="en-GB" sz="900" dirty="0">
                <a:solidFill>
                  <a:srgbClr val="000000"/>
                </a:solidFill>
                <a:latin typeface="Arial" panose="020B0604020202020204" pitchFamily="34" charset="0"/>
                <a:cs typeface="Arial" panose="020B0604020202020204" pitchFamily="34" charset="0"/>
              </a:rPr>
              <a:t>, Wales Winter 2026 intenders = 45. *CAUTION: low base size</a:t>
            </a:r>
            <a:endParaRPr kumimoji="0" lang="en-US" sz="9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B4E6B221-1623-2FE8-D047-DD111B697653}"/>
              </a:ext>
            </a:extLst>
          </p:cNvPr>
          <p:cNvSpPr txBox="1"/>
          <p:nvPr/>
        </p:nvSpPr>
        <p:spPr>
          <a:xfrm>
            <a:off x="9778753" y="2339779"/>
            <a:ext cx="1927472" cy="2708434"/>
          </a:xfrm>
          <a:prstGeom prst="rect">
            <a:avLst/>
          </a:prstGeom>
          <a:solidFill>
            <a:srgbClr val="002060"/>
          </a:solidFill>
          <a:ln>
            <a:no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en-GB" sz="1000" dirty="0">
                <a:solidFill>
                  <a:schemeClr val="bg1"/>
                </a:solidFill>
                <a:latin typeface="Arial" panose="020B0604020202020204" pitchFamily="34" charset="0"/>
                <a:cs typeface="Arial" panose="020B0604020202020204" pitchFamily="34" charset="0"/>
              </a:rPr>
              <a:t>Bearing in mind the low base size for Winter intenders, a higher share of those traveling to “celebrate a special occasion” (such as Christmas) helps explain higher autumn intentions for urban destinations such as Cardiff or Swansea, while winter intenders’ are more likely to travel to “connect with nature” or "get away from it all”, hence preferring more rural destinations such as Eryri (Snowdonia), Llandudno &amp; Colwyn Bay, and the South Wales Valleys</a:t>
            </a:r>
          </a:p>
        </p:txBody>
      </p:sp>
    </p:spTree>
    <p:extLst>
      <p:ext uri="{BB962C8B-B14F-4D97-AF65-F5344CB8AC3E}">
        <p14:creationId xmlns:p14="http://schemas.microsoft.com/office/powerpoint/2010/main" val="27535459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7733F-EA72-2DDD-D38C-1756602BF7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EF5E84-F93F-3F25-F61D-0072EC14D648}"/>
              </a:ext>
            </a:extLst>
          </p:cNvPr>
          <p:cNvSpPr>
            <a:spLocks noGrp="1"/>
          </p:cNvSpPr>
          <p:nvPr>
            <p:ph type="title"/>
          </p:nvPr>
        </p:nvSpPr>
        <p:spPr>
          <a:xfrm>
            <a:off x="329627" y="191746"/>
            <a:ext cx="11769111" cy="671807"/>
          </a:xfrm>
        </p:spPr>
        <p:txBody>
          <a:bodyPr>
            <a:normAutofit/>
          </a:bodyPr>
          <a:lstStyle/>
          <a:p>
            <a:r>
              <a:rPr lang="en-GB" dirty="0"/>
              <a:t>Barriers to trips in next 6 months </a:t>
            </a:r>
          </a:p>
        </p:txBody>
      </p:sp>
      <p:sp>
        <p:nvSpPr>
          <p:cNvPr id="5" name="Text Placeholder 2">
            <a:extLst>
              <a:ext uri="{FF2B5EF4-FFF2-40B4-BE49-F238E27FC236}">
                <a16:creationId xmlns:a16="http://schemas.microsoft.com/office/drawing/2014/main" id="{EC02142A-E1B6-00EC-EDB3-BCEB6D738456}"/>
              </a:ext>
            </a:extLst>
          </p:cNvPr>
          <p:cNvSpPr>
            <a:spLocks noGrp="1"/>
          </p:cNvSpPr>
          <p:nvPr>
            <p:ph type="body" sz="quarter" idx="10"/>
          </p:nvPr>
        </p:nvSpPr>
        <p:spPr>
          <a:xfrm>
            <a:off x="366029" y="695379"/>
            <a:ext cx="11696309" cy="942922"/>
          </a:xfrm>
        </p:spPr>
        <p:txBody>
          <a:bodyPr/>
          <a:lstStyle/>
          <a:p>
            <a:pPr marL="228594" indent="-228594">
              <a:buFont typeface="Arial" panose="020B0604020202020204" pitchFamily="34" charset="0"/>
              <a:buChar char="•"/>
            </a:pPr>
            <a:r>
              <a:rPr lang="en-GB" sz="1600" dirty="0"/>
              <a:t>Most barriers to UK trips remain broadly stable compared to last year. UK weather continues as the top concern at 28%, almost unchanged from 30% in 2024. The rising cost of living and holiday costs have eased slightly (from 31% to 28% and 24% to 22%, respectively), suggesting financial pressures remain important but are less dominant than last year.</a:t>
            </a:r>
          </a:p>
        </p:txBody>
      </p:sp>
      <p:graphicFrame>
        <p:nvGraphicFramePr>
          <p:cNvPr id="4" name="Chart Placeholder 7" descr="Horizontal bar chart showing the top 10 barriers to taking an overnight UK trip in the next six months, comparing August–October 2025 and 2024 data. The most cited barriers are UK weather (28% in 2025, 30% in 2024), rising cost of living (28% in 2025, 31% in 2024), and rising costs of holidays/leisure (22% for both years). Other barriers include personal finances (21% in 2025, 24% in 2024), general health (16% vs. 18%), limited annual leave (13% vs. 14%), cost of fuel (12% vs. 13%), unwillingness to take a UK break regardless of circumstances (11% vs. 10%), and prioritising overseas travel (7% for both years). “None/No barriers” is reported by 19% in 2025 and 16% in 2024.">
            <a:extLst>
              <a:ext uri="{FF2B5EF4-FFF2-40B4-BE49-F238E27FC236}">
                <a16:creationId xmlns:a16="http://schemas.microsoft.com/office/drawing/2014/main" id="{A96A4566-289D-9E32-D01A-5DCD274F00B4}"/>
              </a:ext>
            </a:extLst>
          </p:cNvPr>
          <p:cNvGraphicFramePr>
            <a:graphicFrameLocks/>
          </p:cNvGraphicFramePr>
          <p:nvPr>
            <p:extLst>
              <p:ext uri="{D42A27DB-BD31-4B8C-83A1-F6EECF244321}">
                <p14:modId xmlns:p14="http://schemas.microsoft.com/office/powerpoint/2010/main" val="4110081637"/>
              </p:ext>
            </p:extLst>
          </p:nvPr>
        </p:nvGraphicFramePr>
        <p:xfrm>
          <a:off x="551801" y="1806030"/>
          <a:ext cx="10504126" cy="4356591"/>
        </p:xfrm>
        <a:graphic>
          <a:graphicData uri="http://schemas.openxmlformats.org/drawingml/2006/chart">
            <c:chart xmlns:c="http://schemas.openxmlformats.org/drawingml/2006/chart" xmlns:r="http://schemas.openxmlformats.org/officeDocument/2006/relationships" r:id="rId3"/>
          </a:graphicData>
        </a:graphic>
      </p:graphicFrame>
      <p:sp>
        <p:nvSpPr>
          <p:cNvPr id="6" name="Footer Placeholder 5">
            <a:extLst>
              <a:ext uri="{FF2B5EF4-FFF2-40B4-BE49-F238E27FC236}">
                <a16:creationId xmlns:a16="http://schemas.microsoft.com/office/drawing/2014/main" id="{49601208-6012-6CCE-606A-A96768F2BCF0}"/>
              </a:ext>
            </a:extLst>
          </p:cNvPr>
          <p:cNvSpPr txBox="1">
            <a:spLocks/>
          </p:cNvSpPr>
          <p:nvPr/>
        </p:nvSpPr>
        <p:spPr>
          <a:xfrm>
            <a:off x="207743" y="6209054"/>
            <a:ext cx="10260417" cy="457200"/>
          </a:xfrm>
          <a:prstGeom prst="rect">
            <a:avLst/>
          </a:prstGeom>
        </p:spPr>
        <p:txBody>
          <a:bodyPr vert="horz" lIns="91440" tIns="45720" rIns="91440" bIns="45720" rtlCol="0" anchor="t"/>
          <a:lstStyle>
            <a:defPPr>
              <a:defRPr lang="en-US"/>
            </a:defPPr>
            <a:lvl1pPr marL="0" algn="l" defTabSz="457200" rtl="0" eaLnBrk="1" latinLnBrk="0" hangingPunct="1">
              <a:defRPr sz="900" kern="1200">
                <a:solidFill>
                  <a:srgbClr val="120742"/>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VB7b. Which, if any, of the following factors do you see as potential barriers to you taking a UK short break or holiday in the next six months?</a:t>
            </a:r>
          </a:p>
          <a:p>
            <a:pPr lvl="0">
              <a:defRPr/>
            </a:pPr>
            <a:r>
              <a:rPr lang="en-GB" dirty="0">
                <a:solidFill>
                  <a:schemeClr val="tx2"/>
                </a:solidFill>
              </a:rPr>
              <a:t>Base</a:t>
            </a:r>
            <a:r>
              <a:rPr lang="en-GB" dirty="0"/>
              <a:t>: All respondents. </a:t>
            </a:r>
            <a:r>
              <a:rPr lang="en-GB" dirty="0">
                <a:solidFill>
                  <a:schemeClr val="tx2"/>
                </a:solidFill>
              </a:rPr>
              <a:t>August - October 2025 data = 5,266. August - October 2024 data= 5,269.</a:t>
            </a:r>
          </a:p>
        </p:txBody>
      </p:sp>
    </p:spTree>
    <p:extLst>
      <p:ext uri="{BB962C8B-B14F-4D97-AF65-F5344CB8AC3E}">
        <p14:creationId xmlns:p14="http://schemas.microsoft.com/office/powerpoint/2010/main" val="2099670295"/>
      </p:ext>
    </p:extLst>
  </p:cSld>
  <p:clrMapOvr>
    <a:masterClrMapping/>
  </p:clrMapOvr>
</p:sld>
</file>

<file path=ppt/theme/theme1.xml><?xml version="1.0" encoding="utf-8"?>
<a:theme xmlns:a="http://schemas.openxmlformats.org/drawingml/2006/main" name="Thème BVA BDRC">
  <a:themeElements>
    <a:clrScheme name="Couleurs BVA HOUSES">
      <a:dk1>
        <a:srgbClr val="010444"/>
      </a:dk1>
      <a:lt1>
        <a:srgbClr val="FFFFFF"/>
      </a:lt1>
      <a:dk2>
        <a:srgbClr val="010444"/>
      </a:dk2>
      <a:lt2>
        <a:srgbClr val="F4F4F4"/>
      </a:lt2>
      <a:accent1>
        <a:srgbClr val="FFA300"/>
      </a:accent1>
      <a:accent2>
        <a:srgbClr val="EB0000"/>
      </a:accent2>
      <a:accent3>
        <a:srgbClr val="FF6700"/>
      </a:accent3>
      <a:accent4>
        <a:srgbClr val="97C928"/>
      </a:accent4>
      <a:accent5>
        <a:srgbClr val="009CEB"/>
      </a:accent5>
      <a:accent6>
        <a:srgbClr val="FFFFFF"/>
      </a:accent6>
      <a:hlink>
        <a:srgbClr val="FF6700"/>
      </a:hlink>
      <a:folHlink>
        <a:srgbClr val="010444"/>
      </a:folHlink>
    </a:clrScheme>
    <a:fontScheme name="Personnalisé 4">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hème BVA BDRC" id="{889026D4-6925-4A52-BDDE-F879A24239AF}" vid="{53CE1F65-D992-4186-A04F-30EF641EDB3A}"/>
    </a:ext>
  </a:extLst>
</a:theme>
</file>

<file path=ppt/theme/theme2.xml><?xml version="1.0" encoding="utf-8"?>
<a:theme xmlns:a="http://schemas.openxmlformats.org/drawingml/2006/main" name="1_Custom Design">
  <a:themeElements>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Scotland Alba">
    <a:dk1>
      <a:srgbClr val="1F171D"/>
    </a:dk1>
    <a:lt1>
      <a:srgbClr val="FFFFFF"/>
    </a:lt1>
    <a:dk2>
      <a:srgbClr val="B4B0B3"/>
    </a:dk2>
    <a:lt2>
      <a:srgbClr val="FAFAFA"/>
    </a:lt2>
    <a:accent1>
      <a:srgbClr val="700E57"/>
    </a:accent1>
    <a:accent2>
      <a:srgbClr val="FCCA1B"/>
    </a:accent2>
    <a:accent3>
      <a:srgbClr val="7C757A"/>
    </a:accent3>
    <a:accent4>
      <a:srgbClr val="B4B0B3"/>
    </a:accent4>
    <a:accent5>
      <a:srgbClr val="DDDDDD"/>
    </a:accent5>
    <a:accent6>
      <a:srgbClr val="FFFFFF"/>
    </a:accent6>
    <a:hlink>
      <a:srgbClr val="AF006E"/>
    </a:hlink>
    <a:folHlink>
      <a:srgbClr val="FCCA1B"/>
    </a:folHlink>
  </a:clrScheme>
  <a:fontScheme name="Custom 1">
    <a:majorFont>
      <a:latin typeface="Eveleth Clean Regular"/>
      <a:ea typeface=""/>
      <a:cs typeface=""/>
    </a:majorFont>
    <a:minorFont>
      <a:latin typeface="Source Sans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etadata xmlns="http://www.objective.com/ecm/document/metadata/FF3C5B18883D4E21973B57C2EEED7FD1" version="1.0.0">
  <systemFields>
    <field name="Objective-Id">
      <value order="0">A60968758</value>
    </field>
    <field name="Objective-Title">
      <value order="0">Domestic Sentiment Tracker Wales Profile Report Summer 2025  - FINAL (ENG)</value>
    </field>
    <field name="Objective-Description">
      <value order="0"/>
    </field>
    <field name="Objective-CreationStamp">
      <value order="0">2025-12-19T08:04:27Z</value>
    </field>
    <field name="Objective-IsApproved">
      <value order="0">false</value>
    </field>
    <field name="Objective-IsPublished">
      <value order="0">false</value>
    </field>
    <field name="Objective-DatePublished">
      <value order="0"/>
    </field>
    <field name="Objective-ModificationStamp">
      <value order="0">2025-12-19T09:24:16Z</value>
    </field>
    <field name="Objective-Owner">
      <value order="0">Cox, Rebecca (EET - Tourism Development)</value>
    </field>
    <field name="Objective-Path">
      <value order="0">Objective Global Folder:#Business File Plan:WG Organisational Groups:Post April 2024 - Education, Culture &amp; Welsh Language:Education, Culture &amp; Welsh Language (ECWL) - (OLD ETC) - Culture, Sport &amp; Tourism - Tourism Development:1 - Save:Tourism Research &amp; Insights:Domestic Sentiment Tracker:Tourism &amp; Marketing - Tourism Research - Domestic Sentiment Tracker - Outcomes &amp; Deliverables - 2025-2030</value>
    </field>
    <field name="Objective-Parent">
      <value order="0">Tourism &amp; Marketing - Tourism Research - Domestic Sentiment Tracker - Outcomes &amp; Deliverables - 2025-2030</value>
    </field>
    <field name="Objective-State">
      <value order="0">Being Edited</value>
    </field>
    <field name="Objective-VersionId">
      <value order="0">vA109994533</value>
    </field>
    <field name="Objective-Version">
      <value order="0">2.1</value>
    </field>
    <field name="Objective-VersionNumber">
      <value order="0">4</value>
    </field>
    <field name="Objective-VersionComment">
      <value order="0"/>
    </field>
    <field name="Objective-FileNumber">
      <value order="0">qA2315669</value>
    </field>
    <field name="Objective-Classification">
      <value order="0">Official</value>
    </field>
    <field name="Objective-Caveats">
      <value order="0"/>
    </field>
  </systemFields>
  <catalogues>
    <catalogue name="Document Type Catalogue" type="type" ori="id:cA14">
      <field name="Objective-Date Acquired">
        <value order="0"/>
      </field>
      <field name="Objective-Official Translation">
        <value order="0"/>
      </field>
      <field name="Objective-Connect Creator">
        <value order="0"/>
      </field>
    </catalogue>
  </catalogues>
</metadata>
</file>

<file path=customXml/itemProps1.xml><?xml version="1.0" encoding="utf-8"?>
<ds:datastoreItem xmlns:ds="http://schemas.openxmlformats.org/officeDocument/2006/customXml" ds:itemID="{5745109E-2DDF-40CB-AC2B-FF9B10C90820}">
  <ds:schemaRefs>
    <ds:schemaRef ds:uri="http://www.objective.com/ecm/document/metadata/FF3C5B18883D4E21973B57C2EEED7FD1"/>
  </ds:schemaRefs>
</ds:datastoreItem>
</file>

<file path=docProps/app.xml><?xml version="1.0" encoding="utf-8"?>
<Properties xmlns="http://schemas.openxmlformats.org/officeDocument/2006/extended-properties" xmlns:vt="http://schemas.openxmlformats.org/officeDocument/2006/docPropsVTypes">
  <Template>Default Theme</Template>
  <TotalTime>0</TotalTime>
  <Words>6657</Words>
  <Application>Microsoft Office PowerPoint</Application>
  <PresentationFormat>Widescreen</PresentationFormat>
  <Paragraphs>480</Paragraphs>
  <Slides>46</Slides>
  <Notes>29</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46</vt:i4>
      </vt:variant>
    </vt:vector>
  </HeadingPairs>
  <TitlesOfParts>
    <vt:vector size="57" baseType="lpstr">
      <vt:lpstr>Dreaming Outloud Pro</vt:lpstr>
      <vt:lpstr>Aptos</vt:lpstr>
      <vt:lpstr>Tenorite</vt:lpstr>
      <vt:lpstr>Arial Black</vt:lpstr>
      <vt:lpstr>Wingdings</vt:lpstr>
      <vt:lpstr>Verdana</vt:lpstr>
      <vt:lpstr>Courier New</vt:lpstr>
      <vt:lpstr>Arial</vt:lpstr>
      <vt:lpstr>Thème BVA BDRC</vt:lpstr>
      <vt:lpstr>1_Custom Design</vt:lpstr>
      <vt:lpstr>2_Custom Design</vt:lpstr>
      <vt:lpstr>UK Tourism Consumer Tracker Survey - Wales profile report Summer 2025</vt:lpstr>
      <vt:lpstr>Background</vt:lpstr>
      <vt:lpstr>Introduction</vt:lpstr>
      <vt:lpstr>Definitions used within this report</vt:lpstr>
      <vt:lpstr>Methodology</vt:lpstr>
      <vt:lpstr>Methodology and fieldwork</vt:lpstr>
      <vt:lpstr>Sampling in detail</vt:lpstr>
      <vt:lpstr>Key findings</vt:lpstr>
      <vt:lpstr>Key Findings (1)</vt:lpstr>
      <vt:lpstr>Key Findings (2)</vt:lpstr>
      <vt:lpstr>UK and Wales – Trip intentions and actual trips taken   </vt:lpstr>
      <vt:lpstr>Summer trip intentions vs actual trips taken </vt:lpstr>
      <vt:lpstr>Summer trip intentions vs actual trips taken  - Nations</vt:lpstr>
      <vt:lpstr>Wales trip intentions - Summer 2025 </vt:lpstr>
      <vt:lpstr>Type of destination for next trip intended in Wales – Summer 2025 vs 2024</vt:lpstr>
      <vt:lpstr>Trip motivations for next trip intended in Wales – Summer 2025 vs 2024</vt:lpstr>
      <vt:lpstr>Type of accommodation for next trip intended in Wales – Summer 2025 vs 2024</vt:lpstr>
      <vt:lpstr>Main mode of transport for next trip intended in Wales – Summer 2025 vs 2024</vt:lpstr>
      <vt:lpstr>Make-up of visitor party for next trip intended in Wales – Summer 2025 vs 2024</vt:lpstr>
      <vt:lpstr>Length of trip for next trip intended in Wales – Summer 2025 vs 2024</vt:lpstr>
      <vt:lpstr>Trip takers – Summer 2025</vt:lpstr>
      <vt:lpstr>Profile of 2025 trip takers - Age</vt:lpstr>
      <vt:lpstr>Profile of 2025 trip takers - Gender</vt:lpstr>
      <vt:lpstr>Profile of 2025 trip takers – Life stage</vt:lpstr>
      <vt:lpstr>Destination 2025 trip takers - UK</vt:lpstr>
      <vt:lpstr>Destination 2025 trip takers - Wales</vt:lpstr>
      <vt:lpstr>Overseas trends</vt:lpstr>
      <vt:lpstr>Overseas Trip intentions vs actual trips (2025 vs 2024)</vt:lpstr>
      <vt:lpstr> Reasons for choosing Overseas preference or UK trip preference</vt:lpstr>
      <vt:lpstr>Barriers to taking a trip in 2025</vt:lpstr>
      <vt:lpstr>Reasons for not taking a trip to overnight trip in last 12 months</vt:lpstr>
      <vt:lpstr> Reasons for not going on a trip to Wales among non-trip takers</vt:lpstr>
      <vt:lpstr>Cost of living</vt:lpstr>
      <vt:lpstr>Cost of living impact on UK overnight trips</vt:lpstr>
      <vt:lpstr>Perceived financial barriers to taking overnight domestic trips</vt:lpstr>
      <vt:lpstr>Impact of cost-of-living crisis among Summer 2025 trip takers</vt:lpstr>
      <vt:lpstr>How can we improve?</vt:lpstr>
      <vt:lpstr> Improvements to encourage trips to Wales</vt:lpstr>
      <vt:lpstr>Wales considerations</vt:lpstr>
      <vt:lpstr>Looking Ahead (Autumn/Winter Intentions)</vt:lpstr>
      <vt:lpstr>Expected trips taken in the next 12 months </vt:lpstr>
      <vt:lpstr>Autumn 2025 and Winter 2026 trip intentions (1)</vt:lpstr>
      <vt:lpstr>Autumn 2025 and Winter 2026 trip intentions (2)</vt:lpstr>
      <vt:lpstr>Trip-booking status of planned UK trip by destination</vt:lpstr>
      <vt:lpstr>Planned destination in Wales this summer amongst Wales intenders</vt:lpstr>
      <vt:lpstr>Barriers to trips in next 6 months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UK Tourism Consumer Tracker Survey - Wales profile report (summer 2025)</dc:title>
  <dc:creator/>
  <cp:lastModifiedBy/>
  <cp:revision>1</cp:revision>
  <dcterms:created xsi:type="dcterms:W3CDTF">2025-12-19T09:25:08Z</dcterms:created>
  <dcterms:modified xsi:type="dcterms:W3CDTF">2025-12-19T09:27:24Z</dcterms:modified>
</cp:coreProperties>
</file>